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4"/>
  </p:notesMasterIdLst>
  <p:handoutMasterIdLst>
    <p:handoutMasterId r:id="rId35"/>
  </p:handoutMasterIdLst>
  <p:sldIdLst>
    <p:sldId id="1179" r:id="rId5"/>
    <p:sldId id="1054" r:id="rId6"/>
    <p:sldId id="1062" r:id="rId7"/>
    <p:sldId id="1164" r:id="rId8"/>
    <p:sldId id="1163" r:id="rId9"/>
    <p:sldId id="1160" r:id="rId10"/>
    <p:sldId id="1161" r:id="rId11"/>
    <p:sldId id="1156" r:id="rId12"/>
    <p:sldId id="1171" r:id="rId13"/>
    <p:sldId id="1170" r:id="rId14"/>
    <p:sldId id="1172" r:id="rId15"/>
    <p:sldId id="1176" r:id="rId16"/>
    <p:sldId id="1177" r:id="rId17"/>
    <p:sldId id="1165" r:id="rId18"/>
    <p:sldId id="1173" r:id="rId19"/>
    <p:sldId id="1169" r:id="rId20"/>
    <p:sldId id="1174" r:id="rId21"/>
    <p:sldId id="1166" r:id="rId22"/>
    <p:sldId id="1175" r:id="rId23"/>
    <p:sldId id="1167" r:id="rId24"/>
    <p:sldId id="1168" r:id="rId25"/>
    <p:sldId id="1180" r:id="rId26"/>
    <p:sldId id="1181" r:id="rId27"/>
    <p:sldId id="1183" r:id="rId28"/>
    <p:sldId id="1184" r:id="rId29"/>
    <p:sldId id="1150" r:id="rId30"/>
    <p:sldId id="1147" r:id="rId31"/>
    <p:sldId id="1182" r:id="rId32"/>
    <p:sldId id="1076"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79"/>
            <p14:sldId id="1054"/>
            <p14:sldId id="1062"/>
            <p14:sldId id="1164"/>
            <p14:sldId id="1163"/>
            <p14:sldId id="1160"/>
            <p14:sldId id="1161"/>
            <p14:sldId id="1156"/>
            <p14:sldId id="1171"/>
            <p14:sldId id="1170"/>
            <p14:sldId id="1172"/>
            <p14:sldId id="1176"/>
            <p14:sldId id="1177"/>
            <p14:sldId id="1165"/>
            <p14:sldId id="1173"/>
            <p14:sldId id="1169"/>
            <p14:sldId id="1174"/>
            <p14:sldId id="1166"/>
            <p14:sldId id="1175"/>
            <p14:sldId id="1167"/>
            <p14:sldId id="1168"/>
            <p14:sldId id="1180"/>
            <p14:sldId id="1181"/>
          </p14:sldIdLst>
        </p14:section>
        <p14:section name="Special content" id="{6925D2A1-AD53-4951-AB34-79DFA02CD676}">
          <p14:sldIdLst>
            <p14:sldId id="1183"/>
            <p14:sldId id="1184"/>
            <p14:sldId id="1150"/>
            <p14:sldId id="1147"/>
            <p14:sldId id="1182"/>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17A"/>
    <a:srgbClr val="0072C6"/>
    <a:srgbClr val="D2D2D2"/>
    <a:srgbClr val="002050"/>
    <a:srgbClr val="505050"/>
    <a:srgbClr val="000000"/>
    <a:srgbClr val="007233"/>
    <a:srgbClr val="DC3C00"/>
    <a:srgbClr val="C5B64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87" autoAdjust="0"/>
    <p:restoredTop sz="90856" autoAdjust="0"/>
  </p:normalViewPr>
  <p:slideViewPr>
    <p:cSldViewPr snapToGrid="0">
      <p:cViewPr varScale="1">
        <p:scale>
          <a:sx n="92" d="100"/>
          <a:sy n="92" d="100"/>
        </p:scale>
        <p:origin x="78" y="10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41" d="100"/>
          <a:sy n="41" d="100"/>
        </p:scale>
        <p:origin x="3390" y="9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4:44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4:39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4:39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6/4/2013 4:44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8803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08098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6/4/2013 4:44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90226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885689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6/4/2013 4:44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16741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16</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761255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6/4/2013 4:44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353970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23677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6/4/2013 4:44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666553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46551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4:39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21</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165200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71860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53500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4:44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31965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25</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4:44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482739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4:44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982191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4:44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709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063375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6</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32383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7</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84583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71551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6/4/2013 4:44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6929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980421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hyperlink" Target="https://github.com/WindowsAzure-TrainingKit/HOL-ServiceBusMessaging" TargetMode="External"/><Relationship Id="rId5" Type="http://schemas.openxmlformats.org/officeDocument/2006/relationships/hyperlink" Target="https://github.com/WindowsAzure-TrainingKit/Demo-ServiceBusRelay" TargetMode="External"/><Relationship Id="rId4" Type="http://schemas.openxmlformats.org/officeDocument/2006/relationships/hyperlink" Target="http://www.bradygaster.com/windowsazurewebsites-onprem-servicebu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aka.ms/AzureContest" TargetMode="Externa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hyperlink" Target="http://www.windowsazure.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23.png"/><Relationship Id="rId7" Type="http://schemas.openxmlformats.org/officeDocument/2006/relationships/hyperlink" Target="microsoft.com/dv"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emf"/><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21106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0" y="2005630"/>
            <a:ext cx="12445098" cy="288591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Developing a Middle Tier</a:t>
            </a:r>
            <a:endParaRPr lang="en-US" dirty="0"/>
          </a:p>
        </p:txBody>
      </p:sp>
      <p:sp>
        <p:nvSpPr>
          <p:cNvPr id="3" name="Text Placeholder 2"/>
          <p:cNvSpPr>
            <a:spLocks noGrp="1"/>
          </p:cNvSpPr>
          <p:nvPr>
            <p:ph type="body" sz="quarter" idx="10"/>
          </p:nvPr>
        </p:nvSpPr>
        <p:spPr>
          <a:xfrm>
            <a:off x="274637" y="1212850"/>
            <a:ext cx="12161838" cy="738664"/>
          </a:xfrm>
        </p:spPr>
        <p:txBody>
          <a:bodyPr/>
          <a:lstStyle/>
          <a:p>
            <a:r>
              <a:rPr lang="en-US" dirty="0" smtClean="0"/>
              <a:t>Processing Web Site data using Cloud Services</a:t>
            </a:r>
          </a:p>
        </p:txBody>
      </p:sp>
      <p:grpSp>
        <p:nvGrpSpPr>
          <p:cNvPr id="33" name="Group 32"/>
          <p:cNvGrpSpPr/>
          <p:nvPr/>
        </p:nvGrpSpPr>
        <p:grpSpPr>
          <a:xfrm>
            <a:off x="1436084" y="2742672"/>
            <a:ext cx="1620718" cy="1935538"/>
            <a:chOff x="798829" y="2931182"/>
            <a:chExt cx="1620718" cy="1935538"/>
          </a:xfrm>
        </p:grpSpPr>
        <p:pic>
          <p:nvPicPr>
            <p:cNvPr id="6" name="Picture 5" descr="Azure_icon_wht-0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880" y="2931182"/>
              <a:ext cx="1154616" cy="1154617"/>
            </a:xfrm>
            <a:prstGeom prst="rect">
              <a:avLst/>
            </a:prstGeom>
            <a:solidFill>
              <a:srgbClr val="0072C6"/>
            </a:solidFill>
          </p:spPr>
        </p:pic>
        <p:sp>
          <p:nvSpPr>
            <p:cNvPr id="7" name="Text Placeholder 8"/>
            <p:cNvSpPr txBox="1">
              <a:spLocks/>
            </p:cNvSpPr>
            <p:nvPr/>
          </p:nvSpPr>
          <p:spPr>
            <a:xfrm>
              <a:off x="798829" y="4349678"/>
              <a:ext cx="1620718" cy="517042"/>
            </a:xfrm>
            <a:prstGeom prst="rect">
              <a:avLst/>
            </a:prstGeom>
            <a:solidFill>
              <a:srgbClr val="0072C6"/>
            </a:solidFill>
          </p:spPr>
          <p:txBody>
            <a:bodyPr vert="horz" wrap="square" lIns="146286" tIns="91429" rIns="146286" bIns="91429" rtlCol="0" anchor="ctr">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Web Site</a:t>
              </a:r>
            </a:p>
          </p:txBody>
        </p:sp>
      </p:grpSp>
      <p:grpSp>
        <p:nvGrpSpPr>
          <p:cNvPr id="18" name="Group 17"/>
          <p:cNvGrpSpPr/>
          <p:nvPr/>
        </p:nvGrpSpPr>
        <p:grpSpPr>
          <a:xfrm>
            <a:off x="9083668" y="2595143"/>
            <a:ext cx="1620718" cy="2083067"/>
            <a:chOff x="8412960" y="2783653"/>
            <a:chExt cx="1620718" cy="2083067"/>
          </a:xfrm>
        </p:grpSpPr>
        <p:sp>
          <p:nvSpPr>
            <p:cNvPr id="12" name="Text Placeholder 8"/>
            <p:cNvSpPr txBox="1">
              <a:spLocks/>
            </p:cNvSpPr>
            <p:nvPr/>
          </p:nvSpPr>
          <p:spPr>
            <a:xfrm>
              <a:off x="8412960" y="4349679"/>
              <a:ext cx="1620718" cy="517041"/>
            </a:xfrm>
            <a:prstGeom prst="rect">
              <a:avLst/>
            </a:prstGeom>
            <a:solidFill>
              <a:srgbClr val="0072C6"/>
            </a:solid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Stored</a:t>
              </a:r>
            </a:p>
          </p:txBody>
        </p:sp>
        <p:pic>
          <p:nvPicPr>
            <p:cNvPr id="10" name="Picture 6" descr="C:\Users\Jonahs\Dropbox\Projects SCOTT\MEET Windows Azure\source\Background\tile-icon-databa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3245" y="2783653"/>
              <a:ext cx="1280148" cy="1274340"/>
            </a:xfrm>
            <a:prstGeom prst="rect">
              <a:avLst/>
            </a:prstGeom>
            <a:solidFill>
              <a:srgbClr val="0072C6"/>
            </a:solidFill>
            <a:ln>
              <a:noFill/>
            </a:ln>
            <a:extLst/>
          </p:spPr>
        </p:pic>
      </p:grpSp>
      <p:grpSp>
        <p:nvGrpSpPr>
          <p:cNvPr id="20" name="Group 19"/>
          <p:cNvGrpSpPr/>
          <p:nvPr/>
        </p:nvGrpSpPr>
        <p:grpSpPr>
          <a:xfrm>
            <a:off x="4086433" y="2675558"/>
            <a:ext cx="1620718" cy="2002652"/>
            <a:chOff x="3449178" y="2864068"/>
            <a:chExt cx="1620718" cy="2002652"/>
          </a:xfrm>
        </p:grpSpPr>
        <p:sp>
          <p:nvSpPr>
            <p:cNvPr id="17" name="Text Placeholder 8"/>
            <p:cNvSpPr txBox="1">
              <a:spLocks/>
            </p:cNvSpPr>
            <p:nvPr/>
          </p:nvSpPr>
          <p:spPr>
            <a:xfrm>
              <a:off x="3449178" y="4349679"/>
              <a:ext cx="1620718" cy="517041"/>
            </a:xfrm>
            <a:prstGeom prst="rect">
              <a:avLst/>
            </a:prstGeom>
            <a:solidFill>
              <a:srgbClr val="0072C6"/>
            </a:solid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Queue</a:t>
              </a:r>
            </a:p>
          </p:txBody>
        </p:sp>
        <p:pic>
          <p:nvPicPr>
            <p:cNvPr id="15" name="Picture 2" descr="C:\Users\Jonahs\Dropbox\Projects SCOTT\MEET Windows Azure\source\Background\tile-icon-stor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463" y="2864068"/>
              <a:ext cx="1280148" cy="1274340"/>
            </a:xfrm>
            <a:prstGeom prst="rect">
              <a:avLst/>
            </a:prstGeom>
            <a:solidFill>
              <a:srgbClr val="0072C6"/>
            </a:solidFill>
            <a:ln>
              <a:noFill/>
            </a:ln>
            <a:extLst/>
          </p:spPr>
        </p:pic>
      </p:grpSp>
      <p:cxnSp>
        <p:nvCxnSpPr>
          <p:cNvPr id="23" name="Straight Arrow Connector 22"/>
          <p:cNvCxnSpPr/>
          <p:nvPr/>
        </p:nvCxnSpPr>
        <p:spPr>
          <a:xfrm flipV="1">
            <a:off x="3056802" y="3312728"/>
            <a:ext cx="966865" cy="14504"/>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702449" y="3267878"/>
            <a:ext cx="966865" cy="14504"/>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254529" y="3237528"/>
            <a:ext cx="966865" cy="14504"/>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49384" y="5023205"/>
            <a:ext cx="4603846" cy="738664"/>
          </a:xfrm>
          <a:prstGeom prst="rect">
            <a:avLst/>
          </a:prstGeom>
          <a:noFill/>
        </p:spPr>
        <p:txBody>
          <a:bodyPr wrap="square" lIns="182880" tIns="146304" rIns="182880" bIns="146304" rtlCol="0">
            <a:spAutoFit/>
          </a:bodyPr>
          <a:lstStyle/>
          <a:p>
            <a:pPr algn="ctr">
              <a:lnSpc>
                <a:spcPct val="90000"/>
              </a:lnSpc>
            </a:pPr>
            <a:r>
              <a:rPr lang="en-US" sz="3200" dirty="0" smtClean="0">
                <a:gradFill>
                  <a:gsLst>
                    <a:gs pos="2917">
                      <a:schemeClr val="tx1"/>
                    </a:gs>
                    <a:gs pos="30000">
                      <a:schemeClr val="tx1"/>
                    </a:gs>
                  </a:gsLst>
                  <a:lin ang="5400000" scaled="0"/>
                </a:gradFill>
              </a:rPr>
              <a:t>Web Site Collects Data</a:t>
            </a:r>
          </a:p>
        </p:txBody>
      </p:sp>
      <p:sp>
        <p:nvSpPr>
          <p:cNvPr id="27" name="TextBox 26"/>
          <p:cNvSpPr txBox="1"/>
          <p:nvPr/>
        </p:nvSpPr>
        <p:spPr>
          <a:xfrm>
            <a:off x="3749384" y="5023205"/>
            <a:ext cx="4603846" cy="738664"/>
          </a:xfrm>
          <a:prstGeom prst="rect">
            <a:avLst/>
          </a:prstGeom>
          <a:noFill/>
        </p:spPr>
        <p:txBody>
          <a:bodyPr wrap="square" lIns="182880" tIns="146304" rIns="182880" bIns="146304" rtlCol="0">
            <a:spAutoFit/>
          </a:bodyPr>
          <a:lstStyle/>
          <a:p>
            <a:pPr algn="ctr">
              <a:lnSpc>
                <a:spcPct val="90000"/>
              </a:lnSpc>
            </a:pPr>
            <a:r>
              <a:rPr lang="en-US" sz="3200" dirty="0" smtClean="0">
                <a:gradFill>
                  <a:gsLst>
                    <a:gs pos="2917">
                      <a:schemeClr val="tx1"/>
                    </a:gs>
                    <a:gs pos="30000">
                      <a:schemeClr val="tx1"/>
                    </a:gs>
                  </a:gsLst>
                  <a:lin ang="5400000" scaled="0"/>
                </a:gradFill>
              </a:rPr>
              <a:t>Data Sent to Queue</a:t>
            </a:r>
          </a:p>
        </p:txBody>
      </p:sp>
      <p:sp>
        <p:nvSpPr>
          <p:cNvPr id="28" name="TextBox 27"/>
          <p:cNvSpPr txBox="1"/>
          <p:nvPr/>
        </p:nvSpPr>
        <p:spPr>
          <a:xfrm>
            <a:off x="1436084" y="5023205"/>
            <a:ext cx="9230446" cy="738664"/>
          </a:xfrm>
          <a:prstGeom prst="rect">
            <a:avLst/>
          </a:prstGeom>
          <a:noFill/>
        </p:spPr>
        <p:txBody>
          <a:bodyPr wrap="square" lIns="182880" tIns="146304" rIns="182880" bIns="146304" rtlCol="0">
            <a:spAutoFit/>
          </a:bodyPr>
          <a:lstStyle/>
          <a:p>
            <a:pPr algn="ctr">
              <a:lnSpc>
                <a:spcPct val="90000"/>
              </a:lnSpc>
            </a:pPr>
            <a:r>
              <a:rPr lang="en-US" sz="3200" dirty="0" smtClean="0">
                <a:gradFill>
                  <a:gsLst>
                    <a:gs pos="2917">
                      <a:schemeClr val="tx1"/>
                    </a:gs>
                    <a:gs pos="30000">
                      <a:schemeClr val="tx1"/>
                    </a:gs>
                  </a:gsLst>
                  <a:lin ang="5400000" scaled="0"/>
                </a:gradFill>
              </a:rPr>
              <a:t>Data Pulled from Queue and Processed</a:t>
            </a:r>
          </a:p>
        </p:txBody>
      </p:sp>
      <p:sp>
        <p:nvSpPr>
          <p:cNvPr id="29" name="TextBox 28"/>
          <p:cNvSpPr txBox="1"/>
          <p:nvPr/>
        </p:nvSpPr>
        <p:spPr>
          <a:xfrm>
            <a:off x="3749384" y="5023205"/>
            <a:ext cx="4603846" cy="738664"/>
          </a:xfrm>
          <a:prstGeom prst="rect">
            <a:avLst/>
          </a:prstGeom>
          <a:noFill/>
        </p:spPr>
        <p:txBody>
          <a:bodyPr wrap="square" lIns="182880" tIns="146304" rIns="182880" bIns="146304" rtlCol="0">
            <a:spAutoFit/>
          </a:bodyPr>
          <a:lstStyle/>
          <a:p>
            <a:pPr algn="ctr">
              <a:lnSpc>
                <a:spcPct val="90000"/>
              </a:lnSpc>
            </a:pPr>
            <a:r>
              <a:rPr lang="en-US" sz="3200" dirty="0" smtClean="0">
                <a:gradFill>
                  <a:gsLst>
                    <a:gs pos="2917">
                      <a:schemeClr val="tx1"/>
                    </a:gs>
                    <a:gs pos="30000">
                      <a:schemeClr val="tx1"/>
                    </a:gs>
                  </a:gsLst>
                  <a:lin ang="5400000" scaled="0"/>
                </a:gradFill>
              </a:rPr>
              <a:t>Data Stored</a:t>
            </a:r>
          </a:p>
        </p:txBody>
      </p:sp>
      <p:sp>
        <p:nvSpPr>
          <p:cNvPr id="22" name="Text Placeholder 8"/>
          <p:cNvSpPr txBox="1">
            <a:spLocks/>
          </p:cNvSpPr>
          <p:nvPr/>
        </p:nvSpPr>
        <p:spPr>
          <a:xfrm>
            <a:off x="6644962" y="4161169"/>
            <a:ext cx="1620718" cy="517041"/>
          </a:xfrm>
          <a:prstGeom prst="rect">
            <a:avLst/>
          </a:prstGeom>
          <a:solidFill>
            <a:srgbClr val="0072C6"/>
          </a:solid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Worker</a:t>
            </a:r>
          </a:p>
        </p:txBody>
      </p:sp>
      <p:sp>
        <p:nvSpPr>
          <p:cNvPr id="30" name="Freeform 104"/>
          <p:cNvSpPr>
            <a:spLocks noEditPoints="1"/>
          </p:cNvSpPr>
          <p:nvPr/>
        </p:nvSpPr>
        <p:spPr bwMode="black">
          <a:xfrm>
            <a:off x="6860968" y="2680777"/>
            <a:ext cx="1188706" cy="1188706"/>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chemeClr val="tx2"/>
          </a:solidFill>
          <a:ln>
            <a:noFill/>
          </a:ln>
          <a:extLst/>
        </p:spPr>
        <p:txBody>
          <a:bodyPr vert="horz" wrap="square" lIns="93266" tIns="46633" rIns="93266" bIns="46633" numCol="1" anchor="t" anchorCtr="0" compatLnSpc="1">
            <a:prstTxWarp prst="textNoShape">
              <a:avLst/>
            </a:prstTxWarp>
          </a:bodyPr>
          <a:lstStyle/>
          <a:p>
            <a:endParaRPr lang="en-US" dirty="0">
              <a:solidFill>
                <a:srgbClr val="000000"/>
              </a:solidFill>
            </a:endParaRPr>
          </a:p>
        </p:txBody>
      </p:sp>
      <p:sp>
        <p:nvSpPr>
          <p:cNvPr id="32" name="TextBox 31"/>
          <p:cNvSpPr txBox="1"/>
          <p:nvPr/>
        </p:nvSpPr>
        <p:spPr>
          <a:xfrm>
            <a:off x="5026820" y="2020636"/>
            <a:ext cx="23845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latin typeface="+mj-lt"/>
              </a:rPr>
              <a:t>Windows Azure</a:t>
            </a:r>
          </a:p>
        </p:txBody>
      </p:sp>
    </p:spTree>
    <p:extLst>
      <p:ext uri="{BB962C8B-B14F-4D97-AF65-F5344CB8AC3E}">
        <p14:creationId xmlns:p14="http://schemas.microsoft.com/office/powerpoint/2010/main" val="412003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2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10" presetClass="exit" presetSubtype="0" fill="hold" grpId="1" nodeType="with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10" presetClass="exit" presetSubtype="0" fill="hold" grpId="1"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par>
                                <p:cTn id="50" presetID="8" presetClass="emph" presetSubtype="0" fill="hold" grpId="1" nodeType="withEffect">
                                  <p:stCondLst>
                                    <p:cond delay="0"/>
                                  </p:stCondLst>
                                  <p:childTnLst>
                                    <p:animRot by="21600000">
                                      <p:cBhvr>
                                        <p:cTn id="51" dur="1000" fill="hold"/>
                                        <p:tgtEl>
                                          <p:spTgt spid="30"/>
                                        </p:tgtEl>
                                        <p:attrNameLst>
                                          <p:attrName>r</p:attrName>
                                        </p:attrNameLst>
                                      </p:cBhvr>
                                    </p:animRot>
                                  </p:childTnLst>
                                </p:cTn>
                              </p:par>
                              <p:par>
                                <p:cTn id="52" presetID="22" presetClass="entr" presetSubtype="8"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par>
                                <p:cTn id="55" presetID="10" presetClass="exit" presetSubtype="0" fill="hold" grpId="1" nodeType="with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2" presetClass="entr" presetSubtype="4"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ppt_x"/>
                                          </p:val>
                                        </p:tav>
                                        <p:tav tm="100000">
                                          <p:val>
                                            <p:strVal val="#ppt_x"/>
                                          </p:val>
                                        </p:tav>
                                      </p:tavLst>
                                    </p:anim>
                                    <p:anim calcmode="lin" valueType="num">
                                      <p:cBhvr additive="base">
                                        <p:cTn id="6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P spid="29" grpId="0"/>
      <p:bldP spid="22" grpId="0" animBg="1"/>
      <p:bldP spid="30" grpId="0" animBg="1"/>
      <p:bldP spid="3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57"/>
            <a:ext cx="11586804" cy="1829593"/>
          </a:xfrm>
        </p:spPr>
        <p:txBody>
          <a:bodyPr/>
          <a:lstStyle/>
          <a:p>
            <a:r>
              <a:rPr lang="en-US" dirty="0" smtClean="0"/>
              <a:t>Adding a Middle Tier to a Web Site using Cloud Services</a:t>
            </a:r>
            <a:endParaRPr lang="en-US" dirty="0"/>
          </a:p>
        </p:txBody>
      </p:sp>
    </p:spTree>
    <p:extLst>
      <p:ext uri="{BB962C8B-B14F-4D97-AF65-F5344CB8AC3E}">
        <p14:creationId xmlns:p14="http://schemas.microsoft.com/office/powerpoint/2010/main" val="270069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6220496" y="2018509"/>
            <a:ext cx="6693507" cy="2885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1" name="Rectangle 30"/>
          <p:cNvSpPr/>
          <p:nvPr/>
        </p:nvSpPr>
        <p:spPr bwMode="auto">
          <a:xfrm>
            <a:off x="0" y="2005630"/>
            <a:ext cx="12445098" cy="288591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Developing an </a:t>
            </a:r>
            <a:r>
              <a:rPr lang="en-US" b="1" i="1" dirty="0" smtClean="0"/>
              <a:t>On-Premise</a:t>
            </a:r>
            <a:r>
              <a:rPr lang="en-US" dirty="0" smtClean="0"/>
              <a:t> Middle Tier</a:t>
            </a:r>
            <a:endParaRPr lang="en-US" dirty="0"/>
          </a:p>
        </p:txBody>
      </p:sp>
      <p:sp>
        <p:nvSpPr>
          <p:cNvPr id="3" name="Text Placeholder 2"/>
          <p:cNvSpPr>
            <a:spLocks noGrp="1"/>
          </p:cNvSpPr>
          <p:nvPr>
            <p:ph type="body" sz="quarter" idx="10"/>
          </p:nvPr>
        </p:nvSpPr>
        <p:spPr>
          <a:xfrm>
            <a:off x="274637" y="1212850"/>
            <a:ext cx="12161838" cy="738664"/>
          </a:xfrm>
        </p:spPr>
        <p:txBody>
          <a:bodyPr/>
          <a:lstStyle/>
          <a:p>
            <a:r>
              <a:rPr lang="en-US" dirty="0" smtClean="0"/>
              <a:t>Processing Web Site data using an internal app</a:t>
            </a:r>
          </a:p>
        </p:txBody>
      </p:sp>
      <p:grpSp>
        <p:nvGrpSpPr>
          <p:cNvPr id="33" name="Group 32"/>
          <p:cNvGrpSpPr/>
          <p:nvPr/>
        </p:nvGrpSpPr>
        <p:grpSpPr>
          <a:xfrm>
            <a:off x="1436084" y="2742672"/>
            <a:ext cx="1620718" cy="1935538"/>
            <a:chOff x="798829" y="2931182"/>
            <a:chExt cx="1620718" cy="1935538"/>
          </a:xfrm>
        </p:grpSpPr>
        <p:pic>
          <p:nvPicPr>
            <p:cNvPr id="6" name="Picture 5" descr="Azure_icon_wht-0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880" y="2931182"/>
              <a:ext cx="1154616" cy="1154617"/>
            </a:xfrm>
            <a:prstGeom prst="rect">
              <a:avLst/>
            </a:prstGeom>
            <a:solidFill>
              <a:srgbClr val="0072C6"/>
            </a:solidFill>
          </p:spPr>
        </p:pic>
        <p:sp>
          <p:nvSpPr>
            <p:cNvPr id="7" name="Text Placeholder 8"/>
            <p:cNvSpPr txBox="1">
              <a:spLocks/>
            </p:cNvSpPr>
            <p:nvPr/>
          </p:nvSpPr>
          <p:spPr>
            <a:xfrm>
              <a:off x="798829" y="4349678"/>
              <a:ext cx="1620718" cy="517042"/>
            </a:xfrm>
            <a:prstGeom prst="rect">
              <a:avLst/>
            </a:prstGeom>
            <a:solidFill>
              <a:srgbClr val="0072C6"/>
            </a:solidFill>
          </p:spPr>
          <p:txBody>
            <a:bodyPr vert="horz" wrap="square" lIns="146286" tIns="91429" rIns="146286" bIns="91429" rtlCol="0" anchor="ctr">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Web Site</a:t>
              </a:r>
            </a:p>
          </p:txBody>
        </p:sp>
      </p:grpSp>
      <p:grpSp>
        <p:nvGrpSpPr>
          <p:cNvPr id="18" name="Group 17"/>
          <p:cNvGrpSpPr/>
          <p:nvPr/>
        </p:nvGrpSpPr>
        <p:grpSpPr>
          <a:xfrm>
            <a:off x="9083668" y="2595143"/>
            <a:ext cx="1620718" cy="2083067"/>
            <a:chOff x="8412960" y="2783653"/>
            <a:chExt cx="1620718" cy="2083067"/>
          </a:xfrm>
          <a:noFill/>
        </p:grpSpPr>
        <p:sp>
          <p:nvSpPr>
            <p:cNvPr id="12" name="Text Placeholder 8"/>
            <p:cNvSpPr txBox="1">
              <a:spLocks/>
            </p:cNvSpPr>
            <p:nvPr/>
          </p:nvSpPr>
          <p:spPr>
            <a:xfrm>
              <a:off x="8412960" y="4349679"/>
              <a:ext cx="1620718" cy="517041"/>
            </a:xfrm>
            <a:prstGeom prst="rect">
              <a:avLst/>
            </a:prstGeom>
            <a:grp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Stored</a:t>
              </a:r>
            </a:p>
          </p:txBody>
        </p:sp>
        <p:pic>
          <p:nvPicPr>
            <p:cNvPr id="10" name="Picture 6" descr="C:\Users\Jonahs\Dropbox\Projects SCOTT\MEET Windows Azure\source\Background\tile-icon-databa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3245" y="2783653"/>
              <a:ext cx="1280148" cy="1274340"/>
            </a:xfrm>
            <a:prstGeom prst="rect">
              <a:avLst/>
            </a:prstGeom>
            <a:grpFill/>
            <a:ln>
              <a:noFill/>
            </a:ln>
            <a:extLst/>
          </p:spPr>
        </p:pic>
      </p:grpSp>
      <p:grpSp>
        <p:nvGrpSpPr>
          <p:cNvPr id="20" name="Group 19"/>
          <p:cNvGrpSpPr/>
          <p:nvPr/>
        </p:nvGrpSpPr>
        <p:grpSpPr>
          <a:xfrm>
            <a:off x="4086433" y="2675558"/>
            <a:ext cx="1620718" cy="2002652"/>
            <a:chOff x="3449178" y="2864068"/>
            <a:chExt cx="1620718" cy="2002652"/>
          </a:xfrm>
        </p:grpSpPr>
        <p:sp>
          <p:nvSpPr>
            <p:cNvPr id="17" name="Text Placeholder 8"/>
            <p:cNvSpPr txBox="1">
              <a:spLocks/>
            </p:cNvSpPr>
            <p:nvPr/>
          </p:nvSpPr>
          <p:spPr>
            <a:xfrm>
              <a:off x="3449178" y="4349679"/>
              <a:ext cx="1620718" cy="517041"/>
            </a:xfrm>
            <a:prstGeom prst="rect">
              <a:avLst/>
            </a:prstGeom>
            <a:solidFill>
              <a:srgbClr val="0072C6"/>
            </a:solid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Queue</a:t>
              </a:r>
            </a:p>
          </p:txBody>
        </p:sp>
        <p:pic>
          <p:nvPicPr>
            <p:cNvPr id="15" name="Picture 2" descr="C:\Users\Jonahs\Dropbox\Projects SCOTT\MEET Windows Azure\source\Background\tile-icon-stor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463" y="2864068"/>
              <a:ext cx="1280148" cy="1274340"/>
            </a:xfrm>
            <a:prstGeom prst="rect">
              <a:avLst/>
            </a:prstGeom>
            <a:solidFill>
              <a:srgbClr val="0072C6"/>
            </a:solidFill>
            <a:ln>
              <a:noFill/>
            </a:ln>
            <a:extLst/>
          </p:spPr>
        </p:pic>
      </p:grpSp>
      <p:cxnSp>
        <p:nvCxnSpPr>
          <p:cNvPr id="23" name="Straight Arrow Connector 22"/>
          <p:cNvCxnSpPr/>
          <p:nvPr/>
        </p:nvCxnSpPr>
        <p:spPr>
          <a:xfrm flipV="1">
            <a:off x="3056802" y="3312728"/>
            <a:ext cx="966865" cy="14504"/>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702449" y="3267878"/>
            <a:ext cx="966865" cy="14504"/>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254529" y="3237528"/>
            <a:ext cx="966865" cy="14504"/>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 Placeholder 8"/>
          <p:cNvSpPr txBox="1">
            <a:spLocks/>
          </p:cNvSpPr>
          <p:nvPr/>
        </p:nvSpPr>
        <p:spPr>
          <a:xfrm>
            <a:off x="6644962" y="4161169"/>
            <a:ext cx="1620718" cy="517041"/>
          </a:xfrm>
          <a:prstGeom prst="rect">
            <a:avLst/>
          </a:prstGeom>
          <a:no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Worker</a:t>
            </a:r>
          </a:p>
        </p:txBody>
      </p:sp>
      <p:sp>
        <p:nvSpPr>
          <p:cNvPr id="30" name="Freeform 104"/>
          <p:cNvSpPr>
            <a:spLocks noEditPoints="1"/>
          </p:cNvSpPr>
          <p:nvPr/>
        </p:nvSpPr>
        <p:spPr bwMode="black">
          <a:xfrm>
            <a:off x="6860968" y="2680777"/>
            <a:ext cx="1188706" cy="1188706"/>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chemeClr val="tx2"/>
          </a:solidFill>
          <a:ln>
            <a:noFill/>
          </a:ln>
          <a:extLst/>
        </p:spPr>
        <p:txBody>
          <a:bodyPr vert="horz" wrap="square" lIns="93266" tIns="46633" rIns="93266" bIns="46633" numCol="1" anchor="t" anchorCtr="0" compatLnSpc="1">
            <a:prstTxWarp prst="textNoShape">
              <a:avLst/>
            </a:prstTxWarp>
          </a:bodyPr>
          <a:lstStyle/>
          <a:p>
            <a:endParaRPr lang="en-US" dirty="0">
              <a:solidFill>
                <a:srgbClr val="000000"/>
              </a:solidFill>
            </a:endParaRPr>
          </a:p>
        </p:txBody>
      </p:sp>
      <p:sp>
        <p:nvSpPr>
          <p:cNvPr id="4" name="TextBox 3"/>
          <p:cNvSpPr txBox="1"/>
          <p:nvPr/>
        </p:nvSpPr>
        <p:spPr>
          <a:xfrm>
            <a:off x="5163274" y="2047694"/>
            <a:ext cx="23845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latin typeface="+mj-lt"/>
              </a:rPr>
              <a:t>Windows Azure</a:t>
            </a:r>
          </a:p>
        </p:txBody>
      </p:sp>
      <p:sp>
        <p:nvSpPr>
          <p:cNvPr id="34" name="TextBox 33"/>
          <p:cNvSpPr txBox="1"/>
          <p:nvPr/>
        </p:nvSpPr>
        <p:spPr>
          <a:xfrm>
            <a:off x="7274592" y="2047694"/>
            <a:ext cx="284917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latin typeface="+mj-lt"/>
              </a:rPr>
              <a:t>Corporate Network</a:t>
            </a:r>
          </a:p>
        </p:txBody>
      </p:sp>
    </p:spTree>
    <p:extLst>
      <p:ext uri="{BB962C8B-B14F-4D97-AF65-F5344CB8AC3E}">
        <p14:creationId xmlns:p14="http://schemas.microsoft.com/office/powerpoint/2010/main" val="247231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1088E-6 -4.32592E-6 L -0.22313 0.00409 " pathEditMode="relative" rAng="0" ptsTypes="AA">
                                      <p:cBhvr>
                                        <p:cTn id="6" dur="1000" fill="hold"/>
                                        <p:tgtEl>
                                          <p:spTgt spid="4"/>
                                        </p:tgtEl>
                                        <p:attrNameLst>
                                          <p:attrName>ppt_x</p:attrName>
                                          <p:attrName>ppt_y</p:attrName>
                                        </p:attrNameLst>
                                      </p:cBhvr>
                                      <p:rCtr x="-11156" y="204"/>
                                    </p:animMotion>
                                  </p:childTnLst>
                                </p:cTn>
                              </p:par>
                              <p:par>
                                <p:cTn id="7" presetID="42" presetClass="path" presetSubtype="0" accel="50000" decel="50000" fill="hold" grpId="0" nodeType="withEffect">
                                  <p:stCondLst>
                                    <p:cond delay="0"/>
                                  </p:stCondLst>
                                  <p:childTnLst>
                                    <p:animMotion origin="layout" path="M 4.70258E-6 -4.13981E-6 L -0.50026 0.00273 " pathEditMode="relative" rAng="0" ptsTypes="AA">
                                      <p:cBhvr>
                                        <p:cTn id="8" dur="1000" fill="hold"/>
                                        <p:tgtEl>
                                          <p:spTgt spid="31"/>
                                        </p:tgtEl>
                                        <p:attrNameLst>
                                          <p:attrName>ppt_x</p:attrName>
                                          <p:attrName>ppt_y</p:attrName>
                                        </p:attrNameLst>
                                      </p:cBhvr>
                                      <p:rCtr x="-25019" y="136"/>
                                    </p:animMotion>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grpId="1" nodeType="clickEffect">
                                  <p:stCondLst>
                                    <p:cond delay="0"/>
                                  </p:stCondLst>
                                  <p:childTnLst>
                                    <p:animRot by="21600000">
                                      <p:cBhvr>
                                        <p:cTn id="21" dur="1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30" grpId="1" animBg="1"/>
      <p:bldP spid="4"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57"/>
            <a:ext cx="12037565" cy="1829593"/>
          </a:xfrm>
        </p:spPr>
        <p:txBody>
          <a:bodyPr/>
          <a:lstStyle/>
          <a:p>
            <a:r>
              <a:rPr lang="en-US" dirty="0" smtClean="0"/>
              <a:t>Adding a Middle Tier to a Web Site using On-Premise Apps</a:t>
            </a:r>
            <a:endParaRPr lang="en-US" dirty="0"/>
          </a:p>
        </p:txBody>
      </p:sp>
    </p:spTree>
    <p:extLst>
      <p:ext uri="{BB962C8B-B14F-4D97-AF65-F5344CB8AC3E}">
        <p14:creationId xmlns:p14="http://schemas.microsoft.com/office/powerpoint/2010/main" val="19115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Bus Topics</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Collecting data from a Web Site using Subscriptions</a:t>
            </a:r>
          </a:p>
        </p:txBody>
      </p:sp>
      <p:sp>
        <p:nvSpPr>
          <p:cNvPr id="33" name="Rectangle 32"/>
          <p:cNvSpPr/>
          <p:nvPr/>
        </p:nvSpPr>
        <p:spPr bwMode="auto">
          <a:xfrm>
            <a:off x="6164136" y="2082309"/>
            <a:ext cx="6272339" cy="2885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Text Placeholder 8"/>
          <p:cNvSpPr txBox="1">
            <a:spLocks/>
          </p:cNvSpPr>
          <p:nvPr/>
        </p:nvSpPr>
        <p:spPr>
          <a:xfrm>
            <a:off x="6278436" y="2165900"/>
            <a:ext cx="6290502" cy="517042"/>
          </a:xfrm>
          <a:prstGeom prst="rect">
            <a:avLst/>
          </a:prstGeom>
          <a:no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Corporate Network</a:t>
            </a:r>
          </a:p>
        </p:txBody>
      </p:sp>
      <p:sp>
        <p:nvSpPr>
          <p:cNvPr id="36" name="Rectangle 35"/>
          <p:cNvSpPr/>
          <p:nvPr/>
        </p:nvSpPr>
        <p:spPr bwMode="auto">
          <a:xfrm>
            <a:off x="8083" y="2082309"/>
            <a:ext cx="6156053" cy="288591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Text Placeholder 8"/>
          <p:cNvSpPr txBox="1">
            <a:spLocks/>
          </p:cNvSpPr>
          <p:nvPr/>
        </p:nvSpPr>
        <p:spPr>
          <a:xfrm>
            <a:off x="1792056" y="2165900"/>
            <a:ext cx="2611181" cy="517042"/>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Windows Azure</a:t>
            </a:r>
          </a:p>
        </p:txBody>
      </p:sp>
      <p:sp>
        <p:nvSpPr>
          <p:cNvPr id="39" name="Rectangle 38"/>
          <p:cNvSpPr/>
          <p:nvPr/>
        </p:nvSpPr>
        <p:spPr bwMode="auto">
          <a:xfrm>
            <a:off x="659508" y="2560698"/>
            <a:ext cx="1828780" cy="18287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p:nvGrpSpPr>
        <p:grpSpPr>
          <a:xfrm>
            <a:off x="763539" y="2873589"/>
            <a:ext cx="1620718" cy="2696297"/>
            <a:chOff x="763539" y="2873589"/>
            <a:chExt cx="1620718" cy="2696297"/>
          </a:xfrm>
        </p:grpSpPr>
        <p:pic>
          <p:nvPicPr>
            <p:cNvPr id="40" name="Picture 39" descr="Azure_icon_wht-0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590" y="2873589"/>
              <a:ext cx="1154616" cy="1154617"/>
            </a:xfrm>
            <a:prstGeom prst="rect">
              <a:avLst/>
            </a:prstGeom>
            <a:solidFill>
              <a:srgbClr val="0072C6"/>
            </a:solidFill>
          </p:spPr>
        </p:pic>
        <p:sp>
          <p:nvSpPr>
            <p:cNvPr id="41" name="Text Placeholder 8"/>
            <p:cNvSpPr txBox="1">
              <a:spLocks/>
            </p:cNvSpPr>
            <p:nvPr/>
          </p:nvSpPr>
          <p:spPr>
            <a:xfrm>
              <a:off x="763539" y="4341097"/>
              <a:ext cx="1620718" cy="1228789"/>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Web Site</a:t>
              </a:r>
            </a:p>
          </p:txBody>
        </p:sp>
      </p:grpSp>
      <p:sp>
        <p:nvSpPr>
          <p:cNvPr id="45" name="Rectangle 44"/>
          <p:cNvSpPr/>
          <p:nvPr/>
        </p:nvSpPr>
        <p:spPr bwMode="auto">
          <a:xfrm>
            <a:off x="9803408" y="2557029"/>
            <a:ext cx="1828780" cy="18287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19"/>
          <p:cNvGrpSpPr/>
          <p:nvPr/>
        </p:nvGrpSpPr>
        <p:grpSpPr>
          <a:xfrm>
            <a:off x="3676995" y="2557029"/>
            <a:ext cx="1828780" cy="2297441"/>
            <a:chOff x="3676995" y="2557029"/>
            <a:chExt cx="1828780" cy="2297441"/>
          </a:xfrm>
        </p:grpSpPr>
        <p:grpSp>
          <p:nvGrpSpPr>
            <p:cNvPr id="48" name="Group 47"/>
            <p:cNvGrpSpPr/>
            <p:nvPr/>
          </p:nvGrpSpPr>
          <p:grpSpPr>
            <a:xfrm>
              <a:off x="3676995" y="2557029"/>
              <a:ext cx="1828780" cy="2297441"/>
              <a:chOff x="5319334" y="1208138"/>
              <a:chExt cx="1264205" cy="1588182"/>
            </a:xfrm>
            <a:solidFill>
              <a:srgbClr val="0072C6"/>
            </a:solidFill>
          </p:grpSpPr>
          <p:sp>
            <p:nvSpPr>
              <p:cNvPr id="50" name="Rectangle 49"/>
              <p:cNvSpPr/>
              <p:nvPr/>
            </p:nvSpPr>
            <p:spPr bwMode="auto">
              <a:xfrm>
                <a:off x="5319334" y="1208138"/>
                <a:ext cx="1264205" cy="126420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Text Placeholder 8"/>
              <p:cNvSpPr txBox="1">
                <a:spLocks/>
              </p:cNvSpPr>
              <p:nvPr/>
            </p:nvSpPr>
            <p:spPr>
              <a:xfrm>
                <a:off x="5319334" y="2438898"/>
                <a:ext cx="1264205" cy="357422"/>
              </a:xfrm>
              <a:prstGeom prst="rect">
                <a:avLst/>
              </a:prstGeom>
              <a:grp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Service Bus</a:t>
                </a:r>
              </a:p>
            </p:txBody>
          </p:sp>
        </p:grpSp>
        <p:pic>
          <p:nvPicPr>
            <p:cNvPr id="49" name="Picture 48"/>
            <p:cNvPicPr>
              <a:picLocks noChangeAspect="1"/>
            </p:cNvPicPr>
            <p:nvPr/>
          </p:nvPicPr>
          <p:blipFill>
            <a:blip r:embed="rId4"/>
            <a:stretch>
              <a:fillRect/>
            </a:stretch>
          </p:blipFill>
          <p:spPr>
            <a:xfrm>
              <a:off x="4085201" y="2847752"/>
              <a:ext cx="1097270" cy="1346880"/>
            </a:xfrm>
            <a:prstGeom prst="rect">
              <a:avLst/>
            </a:prstGeom>
            <a:solidFill>
              <a:srgbClr val="0072C6"/>
            </a:solidFill>
            <a:ln>
              <a:noFill/>
            </a:ln>
          </p:spPr>
        </p:pic>
      </p:grpSp>
      <p:sp>
        <p:nvSpPr>
          <p:cNvPr id="52" name="TextBox 51"/>
          <p:cNvSpPr txBox="1"/>
          <p:nvPr/>
        </p:nvSpPr>
        <p:spPr>
          <a:xfrm>
            <a:off x="273330" y="5110765"/>
            <a:ext cx="11891932" cy="738664"/>
          </a:xfrm>
          <a:prstGeom prst="rect">
            <a:avLst/>
          </a:prstGeom>
          <a:noFill/>
        </p:spPr>
        <p:txBody>
          <a:bodyPr wrap="square" lIns="182880" tIns="146304" rIns="182880" bIns="146304" rtlCol="0">
            <a:spAutoFit/>
          </a:bodyPr>
          <a:lstStyle/>
          <a:p>
            <a:pPr algn="ctr">
              <a:lnSpc>
                <a:spcPct val="90000"/>
              </a:lnSpc>
            </a:pPr>
            <a:r>
              <a:rPr lang="en-US" sz="3200" dirty="0" smtClean="0">
                <a:gradFill>
                  <a:gsLst>
                    <a:gs pos="2917">
                      <a:schemeClr val="tx1"/>
                    </a:gs>
                    <a:gs pos="30000">
                      <a:schemeClr val="tx1"/>
                    </a:gs>
                  </a:gsLst>
                  <a:lin ang="5400000" scaled="0"/>
                </a:gradFill>
              </a:rPr>
              <a:t>Web Site Collects Data</a:t>
            </a:r>
          </a:p>
        </p:txBody>
      </p:sp>
      <p:sp>
        <p:nvSpPr>
          <p:cNvPr id="56" name="Rectangle 55"/>
          <p:cNvSpPr/>
          <p:nvPr/>
        </p:nvSpPr>
        <p:spPr bwMode="auto">
          <a:xfrm>
            <a:off x="6894083" y="2557029"/>
            <a:ext cx="1828780" cy="18287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Text Placeholder 8"/>
          <p:cNvSpPr txBox="1">
            <a:spLocks/>
          </p:cNvSpPr>
          <p:nvPr/>
        </p:nvSpPr>
        <p:spPr>
          <a:xfrm>
            <a:off x="6669112" y="4337429"/>
            <a:ext cx="2278721" cy="517041"/>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Application</a:t>
            </a:r>
          </a:p>
        </p:txBody>
      </p:sp>
      <p:sp>
        <p:nvSpPr>
          <p:cNvPr id="55" name="Freeform 104"/>
          <p:cNvSpPr>
            <a:spLocks noEditPoints="1"/>
          </p:cNvSpPr>
          <p:nvPr/>
        </p:nvSpPr>
        <p:spPr bwMode="black">
          <a:xfrm>
            <a:off x="7214122" y="2852875"/>
            <a:ext cx="1188706" cy="1188706"/>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3266" tIns="46633" rIns="93266" bIns="46633" numCol="1" anchor="t" anchorCtr="0" compatLnSpc="1">
            <a:prstTxWarp prst="textNoShape">
              <a:avLst/>
            </a:prstTxWarp>
          </a:bodyPr>
          <a:lstStyle/>
          <a:p>
            <a:endParaRPr lang="en-US" dirty="0">
              <a:solidFill>
                <a:srgbClr val="000000"/>
              </a:solidFill>
            </a:endParaRPr>
          </a:p>
        </p:txBody>
      </p:sp>
      <p:cxnSp>
        <p:nvCxnSpPr>
          <p:cNvPr id="58" name="Straight Arrow Connector 57"/>
          <p:cNvCxnSpPr/>
          <p:nvPr/>
        </p:nvCxnSpPr>
        <p:spPr>
          <a:xfrm flipV="1">
            <a:off x="2599209" y="3436393"/>
            <a:ext cx="966865" cy="14504"/>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5753855" y="3443645"/>
            <a:ext cx="966865" cy="14504"/>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8779703" y="3450897"/>
            <a:ext cx="966865" cy="14504"/>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73330" y="5110765"/>
            <a:ext cx="11891932" cy="738664"/>
          </a:xfrm>
          <a:prstGeom prst="rect">
            <a:avLst/>
          </a:prstGeom>
          <a:noFill/>
        </p:spPr>
        <p:txBody>
          <a:bodyPr wrap="square" lIns="182880" tIns="146304" rIns="182880" bIns="146304" rtlCol="0">
            <a:spAutoFit/>
          </a:bodyPr>
          <a:lstStyle/>
          <a:p>
            <a:pPr algn="ctr">
              <a:lnSpc>
                <a:spcPct val="90000"/>
              </a:lnSpc>
            </a:pPr>
            <a:r>
              <a:rPr lang="en-US" sz="3200" dirty="0" smtClean="0">
                <a:gradFill>
                  <a:gsLst>
                    <a:gs pos="2917">
                      <a:schemeClr val="tx1"/>
                    </a:gs>
                    <a:gs pos="30000">
                      <a:schemeClr val="tx1"/>
                    </a:gs>
                  </a:gsLst>
                  <a:lin ang="5400000" scaled="0"/>
                </a:gradFill>
              </a:rPr>
              <a:t>Results Published to Service Bus</a:t>
            </a:r>
          </a:p>
        </p:txBody>
      </p:sp>
      <p:sp>
        <p:nvSpPr>
          <p:cNvPr id="62" name="TextBox 61"/>
          <p:cNvSpPr txBox="1"/>
          <p:nvPr/>
        </p:nvSpPr>
        <p:spPr>
          <a:xfrm>
            <a:off x="273330" y="5110765"/>
            <a:ext cx="11891932" cy="738664"/>
          </a:xfrm>
          <a:prstGeom prst="rect">
            <a:avLst/>
          </a:prstGeom>
          <a:noFill/>
        </p:spPr>
        <p:txBody>
          <a:bodyPr wrap="square" lIns="182880" tIns="146304" rIns="182880" bIns="146304" rtlCol="0">
            <a:spAutoFit/>
          </a:bodyPr>
          <a:lstStyle/>
          <a:p>
            <a:pPr algn="ctr">
              <a:lnSpc>
                <a:spcPct val="90000"/>
              </a:lnSpc>
            </a:pPr>
            <a:r>
              <a:rPr lang="en-US" sz="3200" dirty="0" smtClean="0">
                <a:gradFill>
                  <a:gsLst>
                    <a:gs pos="2917">
                      <a:schemeClr val="tx1"/>
                    </a:gs>
                    <a:gs pos="30000">
                      <a:schemeClr val="tx1"/>
                    </a:gs>
                  </a:gsLst>
                  <a:lin ang="5400000" scaled="0"/>
                </a:gradFill>
              </a:rPr>
              <a:t>Internal Application Subscribed to Service Bus Gets Messages</a:t>
            </a:r>
          </a:p>
        </p:txBody>
      </p:sp>
      <p:sp>
        <p:nvSpPr>
          <p:cNvPr id="63" name="TextBox 62"/>
          <p:cNvSpPr txBox="1"/>
          <p:nvPr/>
        </p:nvSpPr>
        <p:spPr>
          <a:xfrm>
            <a:off x="332470" y="5110765"/>
            <a:ext cx="11891932" cy="738664"/>
          </a:xfrm>
          <a:prstGeom prst="rect">
            <a:avLst/>
          </a:prstGeom>
          <a:noFill/>
        </p:spPr>
        <p:txBody>
          <a:bodyPr wrap="square" lIns="182880" tIns="146304" rIns="182880" bIns="146304" rtlCol="0">
            <a:spAutoFit/>
          </a:bodyPr>
          <a:lstStyle/>
          <a:p>
            <a:pPr algn="ctr">
              <a:lnSpc>
                <a:spcPct val="90000"/>
              </a:lnSpc>
            </a:pPr>
            <a:r>
              <a:rPr lang="en-US" sz="3200" dirty="0" smtClean="0">
                <a:gradFill>
                  <a:gsLst>
                    <a:gs pos="2917">
                      <a:schemeClr val="tx1"/>
                    </a:gs>
                    <a:gs pos="30000">
                      <a:schemeClr val="tx1"/>
                    </a:gs>
                  </a:gsLst>
                  <a:lin ang="5400000" scaled="0"/>
                </a:gradFill>
              </a:rPr>
              <a:t>On-premise Application Displays Message</a:t>
            </a:r>
          </a:p>
        </p:txBody>
      </p:sp>
      <p:grpSp>
        <p:nvGrpSpPr>
          <p:cNvPr id="7" name="Group 6"/>
          <p:cNvGrpSpPr/>
          <p:nvPr/>
        </p:nvGrpSpPr>
        <p:grpSpPr>
          <a:xfrm>
            <a:off x="9494863" y="2899124"/>
            <a:ext cx="2628876" cy="1961193"/>
            <a:chOff x="9494863" y="2899124"/>
            <a:chExt cx="2628876" cy="1961193"/>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0752" y="2899124"/>
              <a:ext cx="1813298" cy="1303310"/>
            </a:xfrm>
            <a:prstGeom prst="rect">
              <a:avLst/>
            </a:prstGeom>
          </p:spPr>
        </p:pic>
        <p:sp>
          <p:nvSpPr>
            <p:cNvPr id="35" name="Text Placeholder 8"/>
            <p:cNvSpPr txBox="1">
              <a:spLocks/>
            </p:cNvSpPr>
            <p:nvPr/>
          </p:nvSpPr>
          <p:spPr>
            <a:xfrm>
              <a:off x="9494863" y="4343275"/>
              <a:ext cx="2628876" cy="517042"/>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On-premise App</a:t>
              </a:r>
            </a:p>
          </p:txBody>
        </p:sp>
      </p:grpSp>
    </p:spTree>
    <p:extLst>
      <p:ext uri="{BB962C8B-B14F-4D97-AF65-F5344CB8AC3E}">
        <p14:creationId xmlns:p14="http://schemas.microsoft.com/office/powerpoint/2010/main" val="266301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 calcmode="lin" valueType="num">
                                      <p:cBhvr additive="base">
                                        <p:cTn id="10" dur="500" fill="hold"/>
                                        <p:tgtEl>
                                          <p:spTgt spid="52"/>
                                        </p:tgtEl>
                                        <p:attrNameLst>
                                          <p:attrName>ppt_x</p:attrName>
                                        </p:attrNameLst>
                                      </p:cBhvr>
                                      <p:tavLst>
                                        <p:tav tm="0">
                                          <p:val>
                                            <p:strVal val="#ppt_x"/>
                                          </p:val>
                                        </p:tav>
                                        <p:tav tm="100000">
                                          <p:val>
                                            <p:strVal val="#ppt_x"/>
                                          </p:val>
                                        </p:tav>
                                      </p:tavLst>
                                    </p:anim>
                                    <p:anim calcmode="lin" valueType="num">
                                      <p:cBhvr additive="base">
                                        <p:cTn id="1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par>
                                <p:cTn id="17" presetID="10" presetClass="exit" presetSubtype="0" fill="hold" grpId="1" nodeType="withEffect">
                                  <p:stCondLst>
                                    <p:cond delay="0"/>
                                  </p:stCondLst>
                                  <p:childTnLst>
                                    <p:animEffect transition="out" filter="fade">
                                      <p:cBhvr>
                                        <p:cTn id="18" dur="500"/>
                                        <p:tgtEl>
                                          <p:spTgt spid="52"/>
                                        </p:tgtEl>
                                      </p:cBhvr>
                                    </p:animEffect>
                                    <p:set>
                                      <p:cBhvr>
                                        <p:cTn id="19" dur="1" fill="hold">
                                          <p:stCondLst>
                                            <p:cond delay="499"/>
                                          </p:stCondLst>
                                        </p:cTn>
                                        <p:tgtEl>
                                          <p:spTgt spid="52"/>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fill="hold"/>
                                        <p:tgtEl>
                                          <p:spTgt spid="61"/>
                                        </p:tgtEl>
                                        <p:attrNameLst>
                                          <p:attrName>ppt_x</p:attrName>
                                        </p:attrNameLst>
                                      </p:cBhvr>
                                      <p:tavLst>
                                        <p:tav tm="0">
                                          <p:val>
                                            <p:strVal val="#ppt_x"/>
                                          </p:val>
                                        </p:tav>
                                        <p:tav tm="100000">
                                          <p:val>
                                            <p:strVal val="#ppt_x"/>
                                          </p:val>
                                        </p:tav>
                                      </p:tavLst>
                                    </p:anim>
                                    <p:anim calcmode="lin" valueType="num">
                                      <p:cBhvr additive="base">
                                        <p:cTn id="23" dur="500" fill="hold"/>
                                        <p:tgtEl>
                                          <p:spTgt spid="6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left)">
                                      <p:cBhvr>
                                        <p:cTn id="32" dur="500"/>
                                        <p:tgtEl>
                                          <p:spTgt spid="5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10" presetClass="exit" presetSubtype="0" fill="hold" grpId="1" nodeType="withEffect">
                                  <p:stCondLst>
                                    <p:cond delay="0"/>
                                  </p:stCondLst>
                                  <p:childTnLst>
                                    <p:animEffect transition="out" filter="fade">
                                      <p:cBhvr>
                                        <p:cTn id="38" dur="500"/>
                                        <p:tgtEl>
                                          <p:spTgt spid="61"/>
                                        </p:tgtEl>
                                      </p:cBhvr>
                                    </p:animEffect>
                                    <p:set>
                                      <p:cBhvr>
                                        <p:cTn id="39" dur="1" fill="hold">
                                          <p:stCondLst>
                                            <p:cond delay="499"/>
                                          </p:stCondLst>
                                        </p:cTn>
                                        <p:tgtEl>
                                          <p:spTgt spid="61"/>
                                        </p:tgtEl>
                                        <p:attrNameLst>
                                          <p:attrName>style.visibility</p:attrName>
                                        </p:attrNameLst>
                                      </p:cBhvr>
                                      <p:to>
                                        <p:strVal val="hidden"/>
                                      </p:to>
                                    </p:set>
                                  </p:childTnLst>
                                </p:cTn>
                              </p:par>
                              <p:par>
                                <p:cTn id="40" presetID="22" presetClass="entr" presetSubtype="8"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fill="hold"/>
                                        <p:tgtEl>
                                          <p:spTgt spid="62"/>
                                        </p:tgtEl>
                                        <p:attrNameLst>
                                          <p:attrName>ppt_x</p:attrName>
                                        </p:attrNameLst>
                                      </p:cBhvr>
                                      <p:tavLst>
                                        <p:tav tm="0">
                                          <p:val>
                                            <p:strVal val="#ppt_x"/>
                                          </p:val>
                                        </p:tav>
                                        <p:tav tm="100000">
                                          <p:val>
                                            <p:strVal val="#ppt_x"/>
                                          </p:val>
                                        </p:tav>
                                      </p:tavLst>
                                    </p:anim>
                                    <p:anim calcmode="lin" valueType="num">
                                      <p:cBhvr additive="base">
                                        <p:cTn id="4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par>
                                <p:cTn id="56" presetID="8" presetClass="emph" presetSubtype="0" fill="hold" grpId="1" nodeType="withEffect">
                                  <p:stCondLst>
                                    <p:cond delay="0"/>
                                  </p:stCondLst>
                                  <p:childTnLst>
                                    <p:animRot by="21600000">
                                      <p:cBhvr>
                                        <p:cTn id="57" dur="1000" fill="hold"/>
                                        <p:tgtEl>
                                          <p:spTgt spid="55"/>
                                        </p:tgtEl>
                                        <p:attrNameLst>
                                          <p:attrName>r</p:attrName>
                                        </p:attrNameLst>
                                      </p:cBhvr>
                                    </p:animRot>
                                  </p:childTnLst>
                                </p:cTn>
                              </p:par>
                              <p:par>
                                <p:cTn id="58" presetID="10" presetClass="exit" presetSubtype="0" fill="hold" grpId="1" nodeType="withEffect">
                                  <p:stCondLst>
                                    <p:cond delay="0"/>
                                  </p:stCondLst>
                                  <p:childTnLst>
                                    <p:animEffect transition="out" filter="fade">
                                      <p:cBhvr>
                                        <p:cTn id="59" dur="500"/>
                                        <p:tgtEl>
                                          <p:spTgt spid="62"/>
                                        </p:tgtEl>
                                      </p:cBhvr>
                                    </p:animEffect>
                                    <p:set>
                                      <p:cBhvr>
                                        <p:cTn id="60" dur="1" fill="hold">
                                          <p:stCondLst>
                                            <p:cond delay="499"/>
                                          </p:stCondLst>
                                        </p:cTn>
                                        <p:tgtEl>
                                          <p:spTgt spid="62"/>
                                        </p:tgtEl>
                                        <p:attrNameLst>
                                          <p:attrName>style.visibility</p:attrName>
                                        </p:attrNameLst>
                                      </p:cBhvr>
                                      <p:to>
                                        <p:strVal val="hidden"/>
                                      </p:to>
                                    </p:set>
                                  </p:childTnLst>
                                </p:cTn>
                              </p:par>
                              <p:par>
                                <p:cTn id="61" presetID="2" presetClass="entr" presetSubtype="4"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500" fill="hold"/>
                                        <p:tgtEl>
                                          <p:spTgt spid="63"/>
                                        </p:tgtEl>
                                        <p:attrNameLst>
                                          <p:attrName>ppt_x</p:attrName>
                                        </p:attrNameLst>
                                      </p:cBhvr>
                                      <p:tavLst>
                                        <p:tav tm="0">
                                          <p:val>
                                            <p:strVal val="#ppt_x"/>
                                          </p:val>
                                        </p:tav>
                                        <p:tav tm="100000">
                                          <p:val>
                                            <p:strVal val="#ppt_x"/>
                                          </p:val>
                                        </p:tav>
                                      </p:tavLst>
                                    </p:anim>
                                    <p:anim calcmode="lin" valueType="num">
                                      <p:cBhvr additive="base">
                                        <p:cTn id="6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57" grpId="0"/>
      <p:bldP spid="55" grpId="0" animBg="1"/>
      <p:bldP spid="55" grpId="1" animBg="1"/>
      <p:bldP spid="61" grpId="0"/>
      <p:bldP spid="61" grpId="1"/>
      <p:bldP spid="62" grpId="0"/>
      <p:bldP spid="62" grpId="1"/>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7" y="3954457"/>
            <a:ext cx="11412537" cy="1829593"/>
          </a:xfrm>
        </p:spPr>
        <p:txBody>
          <a:bodyPr/>
          <a:lstStyle/>
          <a:p>
            <a:r>
              <a:rPr lang="en-US" dirty="0" smtClean="0"/>
              <a:t>Subscribing to Service Bus Topics using On-Premise Apps</a:t>
            </a:r>
            <a:endParaRPr lang="en-US" dirty="0"/>
          </a:p>
        </p:txBody>
      </p:sp>
    </p:spTree>
    <p:extLst>
      <p:ext uri="{BB962C8B-B14F-4D97-AF65-F5344CB8AC3E}">
        <p14:creationId xmlns:p14="http://schemas.microsoft.com/office/powerpoint/2010/main" val="361860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8351119" y="2085325"/>
            <a:ext cx="4085356" cy="2885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ext Placeholder 8"/>
          <p:cNvSpPr txBox="1">
            <a:spLocks/>
          </p:cNvSpPr>
          <p:nvPr/>
        </p:nvSpPr>
        <p:spPr>
          <a:xfrm>
            <a:off x="8591264" y="2165900"/>
            <a:ext cx="3599940" cy="517042"/>
          </a:xfrm>
          <a:prstGeom prst="rect">
            <a:avLst/>
          </a:prstGeom>
          <a:no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Corporate Network</a:t>
            </a:r>
          </a:p>
        </p:txBody>
      </p:sp>
      <p:sp>
        <p:nvSpPr>
          <p:cNvPr id="32" name="Rectangle 31"/>
          <p:cNvSpPr/>
          <p:nvPr/>
        </p:nvSpPr>
        <p:spPr bwMode="auto">
          <a:xfrm>
            <a:off x="8084" y="2085325"/>
            <a:ext cx="8357942" cy="288591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Text Placeholder 8"/>
          <p:cNvSpPr txBox="1">
            <a:spLocks/>
          </p:cNvSpPr>
          <p:nvPr/>
        </p:nvSpPr>
        <p:spPr>
          <a:xfrm>
            <a:off x="400050" y="2165900"/>
            <a:ext cx="6744687" cy="517042"/>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Windows Azure</a:t>
            </a:r>
          </a:p>
        </p:txBody>
      </p:sp>
      <p:sp>
        <p:nvSpPr>
          <p:cNvPr id="2" name="Title 1"/>
          <p:cNvSpPr>
            <a:spLocks noGrp="1"/>
          </p:cNvSpPr>
          <p:nvPr>
            <p:ph type="title"/>
          </p:nvPr>
        </p:nvSpPr>
        <p:spPr/>
        <p:txBody>
          <a:bodyPr/>
          <a:lstStyle/>
          <a:p>
            <a:r>
              <a:rPr lang="en-US" dirty="0" smtClean="0"/>
              <a:t>Service Bus Relays</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Sending messages between tiers with Service Bus</a:t>
            </a:r>
          </a:p>
        </p:txBody>
      </p:sp>
      <p:sp>
        <p:nvSpPr>
          <p:cNvPr id="39" name="Rectangle 38"/>
          <p:cNvSpPr/>
          <p:nvPr/>
        </p:nvSpPr>
        <p:spPr bwMode="auto">
          <a:xfrm>
            <a:off x="659506" y="2533361"/>
            <a:ext cx="1828780" cy="18287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Text Placeholder 8"/>
          <p:cNvSpPr txBox="1">
            <a:spLocks/>
          </p:cNvSpPr>
          <p:nvPr/>
        </p:nvSpPr>
        <p:spPr>
          <a:xfrm>
            <a:off x="833716" y="4391492"/>
            <a:ext cx="1435531" cy="517042"/>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Web Site</a:t>
            </a:r>
          </a:p>
        </p:txBody>
      </p:sp>
      <p:pic>
        <p:nvPicPr>
          <p:cNvPr id="40" name="Picture 39" descr="Azure_icon_wht-0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716" y="2835441"/>
            <a:ext cx="1436707" cy="1436708"/>
          </a:xfrm>
          <a:prstGeom prst="rect">
            <a:avLst/>
          </a:prstGeom>
          <a:noFill/>
        </p:spPr>
      </p:pic>
      <p:sp>
        <p:nvSpPr>
          <p:cNvPr id="50" name="Rectangle 49"/>
          <p:cNvSpPr/>
          <p:nvPr/>
        </p:nvSpPr>
        <p:spPr bwMode="auto">
          <a:xfrm>
            <a:off x="3676993" y="2529692"/>
            <a:ext cx="1828780" cy="18287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6894081" y="2529692"/>
            <a:ext cx="1828780" cy="18287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Text Placeholder 8"/>
          <p:cNvSpPr txBox="1">
            <a:spLocks/>
          </p:cNvSpPr>
          <p:nvPr/>
        </p:nvSpPr>
        <p:spPr>
          <a:xfrm>
            <a:off x="9181508" y="4291324"/>
            <a:ext cx="2446460" cy="517042"/>
          </a:xfrm>
          <a:prstGeom prst="rect">
            <a:avLst/>
          </a:prstGeom>
          <a:no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On-premise App</a:t>
            </a:r>
          </a:p>
        </p:txBody>
      </p:sp>
      <p:sp>
        <p:nvSpPr>
          <p:cNvPr id="55" name="Freeform 104"/>
          <p:cNvSpPr>
            <a:spLocks noEditPoints="1"/>
          </p:cNvSpPr>
          <p:nvPr/>
        </p:nvSpPr>
        <p:spPr bwMode="black">
          <a:xfrm>
            <a:off x="9622668" y="2816753"/>
            <a:ext cx="1366527" cy="1366527"/>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3266" tIns="46633" rIns="93266" bIns="46633" numCol="1" anchor="t" anchorCtr="0" compatLnSpc="1">
            <a:prstTxWarp prst="textNoShape">
              <a:avLst/>
            </a:prstTxWarp>
          </a:bodyPr>
          <a:lstStyle/>
          <a:p>
            <a:endParaRPr lang="en-US" dirty="0">
              <a:solidFill>
                <a:srgbClr val="000000"/>
              </a:solidFill>
            </a:endParaRPr>
          </a:p>
        </p:txBody>
      </p:sp>
      <p:cxnSp>
        <p:nvCxnSpPr>
          <p:cNvPr id="58" name="Straight Arrow Connector 57"/>
          <p:cNvCxnSpPr/>
          <p:nvPr/>
        </p:nvCxnSpPr>
        <p:spPr>
          <a:xfrm>
            <a:off x="2670314" y="3141950"/>
            <a:ext cx="2141075"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4"/>
          <a:stretch>
            <a:fillRect/>
          </a:stretch>
        </p:blipFill>
        <p:spPr>
          <a:xfrm>
            <a:off x="5264721" y="2709807"/>
            <a:ext cx="1404521" cy="1724026"/>
          </a:xfrm>
          <a:prstGeom prst="rect">
            <a:avLst/>
          </a:prstGeom>
          <a:noFill/>
          <a:ln>
            <a:noFill/>
          </a:ln>
        </p:spPr>
      </p:pic>
      <p:sp>
        <p:nvSpPr>
          <p:cNvPr id="42" name="Text Placeholder 8"/>
          <p:cNvSpPr txBox="1">
            <a:spLocks/>
          </p:cNvSpPr>
          <p:nvPr/>
        </p:nvSpPr>
        <p:spPr>
          <a:xfrm>
            <a:off x="4875171" y="4365184"/>
            <a:ext cx="1974958" cy="517042"/>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Service Bus</a:t>
            </a:r>
          </a:p>
        </p:txBody>
      </p:sp>
      <p:cxnSp>
        <p:nvCxnSpPr>
          <p:cNvPr id="43" name="Straight Arrow Connector 42"/>
          <p:cNvCxnSpPr/>
          <p:nvPr/>
        </p:nvCxnSpPr>
        <p:spPr>
          <a:xfrm flipH="1">
            <a:off x="7040433" y="3141950"/>
            <a:ext cx="2141075"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670314" y="3516908"/>
            <a:ext cx="2141075"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040433" y="3516908"/>
            <a:ext cx="2141075"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7040433" y="3891868"/>
            <a:ext cx="2141075"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2670314" y="3891866"/>
            <a:ext cx="2141075"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0" y="5607621"/>
            <a:ext cx="12436475"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On start, Web Site hosts a WCF service using a Service Bus Relay binding</a:t>
            </a:r>
          </a:p>
        </p:txBody>
      </p:sp>
      <p:sp>
        <p:nvSpPr>
          <p:cNvPr id="24" name="TextBox 23"/>
          <p:cNvSpPr txBox="1"/>
          <p:nvPr/>
        </p:nvSpPr>
        <p:spPr>
          <a:xfrm>
            <a:off x="0" y="5607621"/>
            <a:ext cx="12436475"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On start, on-premise app hosts a WCF service using a Service Bus Relay binding</a:t>
            </a:r>
          </a:p>
        </p:txBody>
      </p:sp>
      <p:sp>
        <p:nvSpPr>
          <p:cNvPr id="25" name="TextBox 24"/>
          <p:cNvSpPr txBox="1"/>
          <p:nvPr/>
        </p:nvSpPr>
        <p:spPr>
          <a:xfrm>
            <a:off x="0" y="5607621"/>
            <a:ext cx="12436475"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Web Site sends a message to the WCF service hosted by the on-premise app</a:t>
            </a:r>
          </a:p>
        </p:txBody>
      </p:sp>
      <p:sp>
        <p:nvSpPr>
          <p:cNvPr id="26" name="TextBox 25"/>
          <p:cNvSpPr txBox="1"/>
          <p:nvPr/>
        </p:nvSpPr>
        <p:spPr>
          <a:xfrm>
            <a:off x="0" y="5607621"/>
            <a:ext cx="12436475"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Service Bus relays the message to the on-premise app</a:t>
            </a:r>
          </a:p>
        </p:txBody>
      </p:sp>
      <p:sp>
        <p:nvSpPr>
          <p:cNvPr id="27" name="TextBox 26"/>
          <p:cNvSpPr txBox="1"/>
          <p:nvPr/>
        </p:nvSpPr>
        <p:spPr>
          <a:xfrm>
            <a:off x="0" y="5607621"/>
            <a:ext cx="12436475"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On-premise application executes functionality</a:t>
            </a:r>
          </a:p>
        </p:txBody>
      </p:sp>
      <p:sp>
        <p:nvSpPr>
          <p:cNvPr id="28" name="TextBox 27"/>
          <p:cNvSpPr txBox="1"/>
          <p:nvPr/>
        </p:nvSpPr>
        <p:spPr>
          <a:xfrm>
            <a:off x="0" y="5607621"/>
            <a:ext cx="12436475"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On-premise app sends a message to the WCF service hosted by the Web Site</a:t>
            </a:r>
          </a:p>
        </p:txBody>
      </p:sp>
      <p:sp>
        <p:nvSpPr>
          <p:cNvPr id="29" name="TextBox 28"/>
          <p:cNvSpPr txBox="1"/>
          <p:nvPr/>
        </p:nvSpPr>
        <p:spPr>
          <a:xfrm>
            <a:off x="0" y="5607621"/>
            <a:ext cx="12436475"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Service Bus relays the message to the Web Site</a:t>
            </a:r>
          </a:p>
        </p:txBody>
      </p:sp>
    </p:spTree>
    <p:extLst>
      <p:ext uri="{BB962C8B-B14F-4D97-AF65-F5344CB8AC3E}">
        <p14:creationId xmlns:p14="http://schemas.microsoft.com/office/powerpoint/2010/main" val="421695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right)">
                                      <p:cBhvr>
                                        <p:cTn id="16" dur="500"/>
                                        <p:tgtEl>
                                          <p:spTgt spid="43"/>
                                        </p:tgtEl>
                                      </p:cBhvr>
                                    </p:animEffect>
                                  </p:childTnLst>
                                </p:cTn>
                              </p:par>
                              <p:par>
                                <p:cTn id="17" presetID="10" presetClass="exit" presetSubtype="0" fill="hold" grpId="1" nodeType="with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par>
                                <p:cTn id="24" presetID="8" presetClass="emph" presetSubtype="0" fill="hold" grpId="0" nodeType="withEffect">
                                  <p:stCondLst>
                                    <p:cond delay="0"/>
                                  </p:stCondLst>
                                  <p:childTnLst>
                                    <p:animRot by="-21600000">
                                      <p:cBhvr>
                                        <p:cTn id="25" dur="500" fill="hold"/>
                                        <p:tgtEl>
                                          <p:spTgt spid="5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10" presetClass="exit" presetSubtype="0" fill="hold" grpId="1" nodeType="withEffect">
                                  <p:stCondLst>
                                    <p:cond delay="0"/>
                                  </p:stCondLst>
                                  <p:childTnLst>
                                    <p:animEffect transition="out" filter="fade">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par>
                                <p:cTn id="56" presetID="10" presetClass="exit" presetSubtype="0" fill="hold" grpId="1" nodeType="withEffect">
                                  <p:stCondLst>
                                    <p:cond delay="0"/>
                                  </p:stCondLst>
                                  <p:childTnLst>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par>
                                <p:cTn id="59" presetID="8" presetClass="emph" presetSubtype="0" fill="hold" grpId="1" nodeType="withEffect">
                                  <p:stCondLst>
                                    <p:cond delay="0"/>
                                  </p:stCondLst>
                                  <p:childTnLst>
                                    <p:animRot by="21600000">
                                      <p:cBhvr>
                                        <p:cTn id="60" dur="500" fill="hold"/>
                                        <p:tgtEl>
                                          <p:spTgt spid="55"/>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wipe(right)">
                                      <p:cBhvr>
                                        <p:cTn id="65" dur="500"/>
                                        <p:tgtEl>
                                          <p:spTgt spid="71"/>
                                        </p:tgtEl>
                                      </p:cBhvr>
                                    </p:animEffect>
                                  </p:childTnLst>
                                </p:cTn>
                              </p:par>
                              <p:par>
                                <p:cTn id="66" presetID="2" presetClass="entr" presetSubtype="4"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1+#ppt_h/2"/>
                                          </p:val>
                                        </p:tav>
                                        <p:tav tm="100000">
                                          <p:val>
                                            <p:strVal val="#ppt_y"/>
                                          </p:val>
                                        </p:tav>
                                      </p:tavLst>
                                    </p:anim>
                                  </p:childTnLst>
                                </p:cTn>
                              </p:par>
                              <p:par>
                                <p:cTn id="70" presetID="10" presetClass="exit" presetSubtype="0" fill="hold" grpId="1" nodeType="with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right)">
                                      <p:cBhvr>
                                        <p:cTn id="77" dur="500"/>
                                        <p:tgtEl>
                                          <p:spTgt spid="72"/>
                                        </p:tgtEl>
                                      </p:cBhvr>
                                    </p:animEffect>
                                  </p:childTnLst>
                                </p:cTn>
                              </p:par>
                              <p:par>
                                <p:cTn id="78" presetID="2" presetClass="entr" presetSubtype="4"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additive="base">
                                        <p:cTn id="80" dur="500" fill="hold"/>
                                        <p:tgtEl>
                                          <p:spTgt spid="29"/>
                                        </p:tgtEl>
                                        <p:attrNameLst>
                                          <p:attrName>ppt_x</p:attrName>
                                        </p:attrNameLst>
                                      </p:cBhvr>
                                      <p:tavLst>
                                        <p:tav tm="0">
                                          <p:val>
                                            <p:strVal val="#ppt_x"/>
                                          </p:val>
                                        </p:tav>
                                        <p:tav tm="100000">
                                          <p:val>
                                            <p:strVal val="#ppt_x"/>
                                          </p:val>
                                        </p:tav>
                                      </p:tavLst>
                                    </p:anim>
                                    <p:anim calcmode="lin" valueType="num">
                                      <p:cBhvr additive="base">
                                        <p:cTn id="81" dur="500" fill="hold"/>
                                        <p:tgtEl>
                                          <p:spTgt spid="29"/>
                                        </p:tgtEl>
                                        <p:attrNameLst>
                                          <p:attrName>ppt_y</p:attrName>
                                        </p:attrNameLst>
                                      </p:cBhvr>
                                      <p:tavLst>
                                        <p:tav tm="0">
                                          <p:val>
                                            <p:strVal val="1+#ppt_h/2"/>
                                          </p:val>
                                        </p:tav>
                                        <p:tav tm="100000">
                                          <p:val>
                                            <p:strVal val="#ppt_y"/>
                                          </p:val>
                                        </p:tav>
                                      </p:tavLst>
                                    </p:anim>
                                  </p:childTnLst>
                                </p:cTn>
                              </p:par>
                              <p:par>
                                <p:cTn id="82" presetID="10" presetClass="exit" presetSubtype="0" fill="hold" grpId="1" nodeType="withEffect">
                                  <p:stCondLst>
                                    <p:cond delay="0"/>
                                  </p:stCondLst>
                                  <p:childTnLst>
                                    <p:animEffect transition="out" filter="fade">
                                      <p:cBhvr>
                                        <p:cTn id="83" dur="500"/>
                                        <p:tgtEl>
                                          <p:spTgt spid="28"/>
                                        </p:tgtEl>
                                      </p:cBhvr>
                                    </p:animEffect>
                                    <p:set>
                                      <p:cBhvr>
                                        <p:cTn id="8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22" grpId="0"/>
      <p:bldP spid="22" grpId="1"/>
      <p:bldP spid="24" grpId="0"/>
      <p:bldP spid="24" grpId="1"/>
      <p:bldP spid="25" grpId="0"/>
      <p:bldP spid="25" grpId="1"/>
      <p:bldP spid="26" grpId="0"/>
      <p:bldP spid="26" grpId="1"/>
      <p:bldP spid="27" grpId="0"/>
      <p:bldP spid="27" grpId="1"/>
      <p:bldP spid="28" grpId="0"/>
      <p:bldP spid="28" grpId="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57"/>
            <a:ext cx="11858747" cy="1829593"/>
          </a:xfrm>
        </p:spPr>
        <p:txBody>
          <a:bodyPr/>
          <a:lstStyle/>
          <a:p>
            <a:r>
              <a:rPr lang="en-US" dirty="0" smtClean="0"/>
              <a:t>Relaying Events to the Web Site using Service Bus</a:t>
            </a:r>
            <a:endParaRPr lang="en-US" dirty="0"/>
          </a:p>
        </p:txBody>
      </p:sp>
    </p:spTree>
    <p:extLst>
      <p:ext uri="{BB962C8B-B14F-4D97-AF65-F5344CB8AC3E}">
        <p14:creationId xmlns:p14="http://schemas.microsoft.com/office/powerpoint/2010/main" val="20631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Marts</a:t>
            </a:r>
            <a:endParaRPr lang="en-US" dirty="0"/>
          </a:p>
        </p:txBody>
      </p:sp>
      <p:sp>
        <p:nvSpPr>
          <p:cNvPr id="3" name="Text Placeholder 2"/>
          <p:cNvSpPr>
            <a:spLocks noGrp="1"/>
          </p:cNvSpPr>
          <p:nvPr>
            <p:ph type="body" sz="quarter" idx="10"/>
          </p:nvPr>
        </p:nvSpPr>
        <p:spPr>
          <a:xfrm>
            <a:off x="274638" y="1212850"/>
            <a:ext cx="11887200" cy="627864"/>
          </a:xfrm>
        </p:spPr>
        <p:txBody>
          <a:bodyPr/>
          <a:lstStyle/>
          <a:p>
            <a:r>
              <a:rPr lang="en-US" sz="3200" dirty="0" smtClean="0"/>
              <a:t>Using data from an enterprise in a Web Site using Service Bus</a:t>
            </a:r>
          </a:p>
        </p:txBody>
      </p:sp>
      <p:sp>
        <p:nvSpPr>
          <p:cNvPr id="33" name="Rectangle 32"/>
          <p:cNvSpPr/>
          <p:nvPr/>
        </p:nvSpPr>
        <p:spPr bwMode="auto">
          <a:xfrm>
            <a:off x="7799106" y="2085325"/>
            <a:ext cx="4637369" cy="2885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Text Placeholder 8"/>
          <p:cNvSpPr txBox="1">
            <a:spLocks/>
          </p:cNvSpPr>
          <p:nvPr/>
        </p:nvSpPr>
        <p:spPr>
          <a:xfrm>
            <a:off x="8507128" y="2182905"/>
            <a:ext cx="3221323" cy="517042"/>
          </a:xfrm>
          <a:prstGeom prst="rect">
            <a:avLst/>
          </a:prstGeom>
          <a:no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Corporate Network</a:t>
            </a:r>
          </a:p>
        </p:txBody>
      </p:sp>
      <p:sp>
        <p:nvSpPr>
          <p:cNvPr id="36" name="Rectangle 35"/>
          <p:cNvSpPr/>
          <p:nvPr/>
        </p:nvSpPr>
        <p:spPr bwMode="auto">
          <a:xfrm>
            <a:off x="8084" y="2085325"/>
            <a:ext cx="7824288" cy="288591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Text Placeholder 8"/>
          <p:cNvSpPr txBox="1">
            <a:spLocks/>
          </p:cNvSpPr>
          <p:nvPr/>
        </p:nvSpPr>
        <p:spPr>
          <a:xfrm>
            <a:off x="1410136" y="2165900"/>
            <a:ext cx="5056651" cy="517042"/>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Windows Azure</a:t>
            </a:r>
          </a:p>
        </p:txBody>
      </p:sp>
      <p:sp>
        <p:nvSpPr>
          <p:cNvPr id="45" name="Rectangle 44"/>
          <p:cNvSpPr/>
          <p:nvPr/>
        </p:nvSpPr>
        <p:spPr bwMode="auto">
          <a:xfrm>
            <a:off x="9803408" y="2557029"/>
            <a:ext cx="1828780" cy="18287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p:cNvGrpSpPr/>
          <p:nvPr/>
        </p:nvGrpSpPr>
        <p:grpSpPr>
          <a:xfrm>
            <a:off x="10433628" y="2895021"/>
            <a:ext cx="1620718" cy="1929804"/>
            <a:chOff x="10866899" y="2885681"/>
            <a:chExt cx="1620718" cy="1929804"/>
          </a:xfrm>
        </p:grpSpPr>
        <p:sp>
          <p:nvSpPr>
            <p:cNvPr id="46" name="Text Placeholder 8"/>
            <p:cNvSpPr txBox="1">
              <a:spLocks/>
            </p:cNvSpPr>
            <p:nvPr/>
          </p:nvSpPr>
          <p:spPr>
            <a:xfrm>
              <a:off x="10866899" y="4298444"/>
              <a:ext cx="1620718" cy="517041"/>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Database</a:t>
              </a:r>
            </a:p>
          </p:txBody>
        </p:sp>
        <p:pic>
          <p:nvPicPr>
            <p:cNvPr id="44" name="Picture 6" descr="C:\Users\Jonahs\Dropbox\Projects SCOTT\MEET Windows Azure\source\Background\tile-icon-databa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7184" y="2885681"/>
              <a:ext cx="1280148" cy="1274340"/>
            </a:xfrm>
            <a:prstGeom prst="rect">
              <a:avLst/>
            </a:prstGeom>
            <a:noFill/>
            <a:ln>
              <a:noFill/>
            </a:ln>
            <a:extLst/>
          </p:spPr>
        </p:pic>
      </p:grpSp>
      <p:grpSp>
        <p:nvGrpSpPr>
          <p:cNvPr id="25" name="Group 24"/>
          <p:cNvGrpSpPr/>
          <p:nvPr/>
        </p:nvGrpSpPr>
        <p:grpSpPr>
          <a:xfrm>
            <a:off x="5170478" y="2873559"/>
            <a:ext cx="1828780" cy="1966074"/>
            <a:chOff x="6295010" y="2849411"/>
            <a:chExt cx="1828780" cy="1966074"/>
          </a:xfrm>
        </p:grpSpPr>
        <p:sp>
          <p:nvSpPr>
            <p:cNvPr id="51" name="Text Placeholder 8"/>
            <p:cNvSpPr txBox="1">
              <a:spLocks/>
            </p:cNvSpPr>
            <p:nvPr/>
          </p:nvSpPr>
          <p:spPr>
            <a:xfrm>
              <a:off x="6295010" y="4298444"/>
              <a:ext cx="1828780" cy="517041"/>
            </a:xfrm>
            <a:prstGeom prst="rect">
              <a:avLst/>
            </a:prstGeom>
            <a:solidFill>
              <a:srgbClr val="0072C6"/>
            </a:solid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Service Bus</a:t>
              </a:r>
            </a:p>
          </p:txBody>
        </p:sp>
        <p:pic>
          <p:nvPicPr>
            <p:cNvPr id="49" name="Picture 48"/>
            <p:cNvPicPr>
              <a:picLocks noChangeAspect="1"/>
            </p:cNvPicPr>
            <p:nvPr/>
          </p:nvPicPr>
          <p:blipFill>
            <a:blip r:embed="rId4"/>
            <a:stretch>
              <a:fillRect/>
            </a:stretch>
          </p:blipFill>
          <p:spPr>
            <a:xfrm>
              <a:off x="6705639" y="2849411"/>
              <a:ext cx="1097270" cy="1346880"/>
            </a:xfrm>
            <a:prstGeom prst="rect">
              <a:avLst/>
            </a:prstGeom>
            <a:solidFill>
              <a:srgbClr val="0072C6"/>
            </a:solidFill>
            <a:ln>
              <a:noFill/>
            </a:ln>
          </p:spPr>
        </p:pic>
      </p:grpSp>
      <p:sp>
        <p:nvSpPr>
          <p:cNvPr id="52" name="TextBox 51"/>
          <p:cNvSpPr txBox="1"/>
          <p:nvPr/>
        </p:nvSpPr>
        <p:spPr>
          <a:xfrm>
            <a:off x="2521597" y="5311081"/>
            <a:ext cx="7666262"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Internal Application Sends Data to Service Bus</a:t>
            </a:r>
          </a:p>
        </p:txBody>
      </p:sp>
      <p:sp>
        <p:nvSpPr>
          <p:cNvPr id="56" name="Rectangle 55"/>
          <p:cNvSpPr/>
          <p:nvPr/>
        </p:nvSpPr>
        <p:spPr bwMode="auto">
          <a:xfrm>
            <a:off x="6894083" y="2557029"/>
            <a:ext cx="1828780" cy="18287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Text Placeholder 8"/>
          <p:cNvSpPr txBox="1">
            <a:spLocks/>
          </p:cNvSpPr>
          <p:nvPr/>
        </p:nvSpPr>
        <p:spPr>
          <a:xfrm>
            <a:off x="7973453" y="4285741"/>
            <a:ext cx="2278721" cy="517041"/>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Application</a:t>
            </a:r>
          </a:p>
        </p:txBody>
      </p:sp>
      <p:sp>
        <p:nvSpPr>
          <p:cNvPr id="55" name="Freeform 104"/>
          <p:cNvSpPr>
            <a:spLocks noEditPoints="1"/>
          </p:cNvSpPr>
          <p:nvPr/>
        </p:nvSpPr>
        <p:spPr bwMode="black">
          <a:xfrm>
            <a:off x="8518461" y="2915982"/>
            <a:ext cx="1188706" cy="1188706"/>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3266" tIns="46633" rIns="93266" bIns="46633" numCol="1" anchor="t" anchorCtr="0" compatLnSpc="1">
            <a:prstTxWarp prst="textNoShape">
              <a:avLst/>
            </a:prstTxWarp>
          </a:bodyPr>
          <a:lstStyle/>
          <a:p>
            <a:endParaRPr lang="en-US" dirty="0">
              <a:solidFill>
                <a:srgbClr val="000000"/>
              </a:solidFill>
            </a:endParaRPr>
          </a:p>
        </p:txBody>
      </p:sp>
      <p:sp>
        <p:nvSpPr>
          <p:cNvPr id="62" name="TextBox 61"/>
          <p:cNvSpPr txBox="1"/>
          <p:nvPr/>
        </p:nvSpPr>
        <p:spPr>
          <a:xfrm>
            <a:off x="2832259" y="5311081"/>
            <a:ext cx="7044939"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Data persisted to SQL database</a:t>
            </a:r>
          </a:p>
        </p:txBody>
      </p:sp>
      <p:sp>
        <p:nvSpPr>
          <p:cNvPr id="63" name="TextBox 62"/>
          <p:cNvSpPr txBox="1"/>
          <p:nvPr/>
        </p:nvSpPr>
        <p:spPr>
          <a:xfrm>
            <a:off x="2935695" y="5311081"/>
            <a:ext cx="6838067"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Web site has access to data</a:t>
            </a:r>
          </a:p>
        </p:txBody>
      </p:sp>
      <p:grpSp>
        <p:nvGrpSpPr>
          <p:cNvPr id="26" name="Group 25"/>
          <p:cNvGrpSpPr/>
          <p:nvPr/>
        </p:nvGrpSpPr>
        <p:grpSpPr>
          <a:xfrm>
            <a:off x="1215975" y="2862187"/>
            <a:ext cx="1620718" cy="1929804"/>
            <a:chOff x="2128649" y="2885681"/>
            <a:chExt cx="1620718" cy="1929804"/>
          </a:xfrm>
        </p:grpSpPr>
        <p:sp>
          <p:nvSpPr>
            <p:cNvPr id="42" name="Text Placeholder 8"/>
            <p:cNvSpPr txBox="1">
              <a:spLocks/>
            </p:cNvSpPr>
            <p:nvPr/>
          </p:nvSpPr>
          <p:spPr>
            <a:xfrm>
              <a:off x="2128649" y="4298444"/>
              <a:ext cx="1620718" cy="517041"/>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SQL</a:t>
              </a:r>
            </a:p>
          </p:txBody>
        </p:sp>
        <p:pic>
          <p:nvPicPr>
            <p:cNvPr id="43" name="Picture 6" descr="C:\Users\Jonahs\Dropbox\Projects SCOTT\MEET Windows Azure\source\Background\tile-icon-databa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934" y="2885681"/>
              <a:ext cx="1280148" cy="1274340"/>
            </a:xfrm>
            <a:prstGeom prst="rect">
              <a:avLst/>
            </a:prstGeom>
            <a:noFill/>
            <a:ln>
              <a:noFill/>
            </a:ln>
            <a:extLst/>
          </p:spPr>
        </p:pic>
      </p:grpSp>
      <p:grpSp>
        <p:nvGrpSpPr>
          <p:cNvPr id="27" name="Group 26"/>
          <p:cNvGrpSpPr/>
          <p:nvPr/>
        </p:nvGrpSpPr>
        <p:grpSpPr>
          <a:xfrm>
            <a:off x="3051768" y="2927553"/>
            <a:ext cx="1828780" cy="1869942"/>
            <a:chOff x="-22816" y="2945543"/>
            <a:chExt cx="1828780" cy="1869942"/>
          </a:xfrm>
        </p:grpSpPr>
        <p:pic>
          <p:nvPicPr>
            <p:cNvPr id="40" name="Picture 39" descr="Azure_icon_wht-09.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4266" y="2945543"/>
              <a:ext cx="1154616" cy="1154617"/>
            </a:xfrm>
            <a:prstGeom prst="rect">
              <a:avLst/>
            </a:prstGeom>
            <a:solidFill>
              <a:srgbClr val="0072C6"/>
            </a:solidFill>
          </p:spPr>
        </p:pic>
        <p:sp>
          <p:nvSpPr>
            <p:cNvPr id="47" name="Text Placeholder 8"/>
            <p:cNvSpPr txBox="1">
              <a:spLocks/>
            </p:cNvSpPr>
            <p:nvPr/>
          </p:nvSpPr>
          <p:spPr>
            <a:xfrm>
              <a:off x="-22816" y="4298444"/>
              <a:ext cx="1828780" cy="517041"/>
            </a:xfrm>
            <a:prstGeom prst="rect">
              <a:avLst/>
            </a:prstGeom>
            <a:solidFill>
              <a:srgbClr val="0072C6"/>
            </a:solid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Web Site</a:t>
              </a:r>
            </a:p>
          </p:txBody>
        </p:sp>
      </p:grpSp>
      <p:cxnSp>
        <p:nvCxnSpPr>
          <p:cNvPr id="64" name="Straight Arrow Connector 63"/>
          <p:cNvCxnSpPr/>
          <p:nvPr/>
        </p:nvCxnSpPr>
        <p:spPr>
          <a:xfrm flipH="1">
            <a:off x="2600004" y="3464638"/>
            <a:ext cx="628549" cy="8242"/>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4716623" y="3464638"/>
            <a:ext cx="628549" cy="8242"/>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6774287" y="3472880"/>
            <a:ext cx="1582042" cy="22194"/>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9918622" y="3464638"/>
            <a:ext cx="628549" cy="8242"/>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351509" y="5311081"/>
            <a:ext cx="10006438"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WCF Service in Web Site is hit using Service Bus Relays</a:t>
            </a:r>
          </a:p>
        </p:txBody>
      </p:sp>
      <p:cxnSp>
        <p:nvCxnSpPr>
          <p:cNvPr id="39" name="Straight Arrow Connector 38"/>
          <p:cNvCxnSpPr/>
          <p:nvPr/>
        </p:nvCxnSpPr>
        <p:spPr>
          <a:xfrm>
            <a:off x="2623930" y="3671164"/>
            <a:ext cx="628549" cy="8242"/>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21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right)">
                                      <p:cBhvr>
                                        <p:cTn id="11" dur="500"/>
                                        <p:tgtEl>
                                          <p:spTgt spid="7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right)">
                                      <p:cBhvr>
                                        <p:cTn id="15" dur="500"/>
                                        <p:tgtEl>
                                          <p:spTgt spid="55"/>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right)">
                                      <p:cBhvr>
                                        <p:cTn id="18" dur="500"/>
                                        <p:tgtEl>
                                          <p:spTgt spid="57"/>
                                        </p:tgtEl>
                                      </p:cBhvr>
                                    </p:animEffect>
                                  </p:childTnLst>
                                </p:cTn>
                              </p:par>
                            </p:childTnLst>
                          </p:cTn>
                        </p:par>
                        <p:par>
                          <p:cTn id="19" fill="hold">
                            <p:stCondLst>
                              <p:cond delay="1500"/>
                            </p:stCondLst>
                            <p:childTnLst>
                              <p:par>
                                <p:cTn id="20" presetID="8" presetClass="emph" presetSubtype="0" fill="hold" grpId="1" nodeType="afterEffect">
                                  <p:stCondLst>
                                    <p:cond delay="0"/>
                                  </p:stCondLst>
                                  <p:childTnLst>
                                    <p:animRot by="21600000">
                                      <p:cBhvr>
                                        <p:cTn id="21" dur="1000" fill="hold"/>
                                        <p:tgtEl>
                                          <p:spTgt spid="55"/>
                                        </p:tgtEl>
                                        <p:attrNameLst>
                                          <p:attrName>r</p:attrName>
                                        </p:attrNameLst>
                                      </p:cBhvr>
                                    </p:animRot>
                                  </p:childTnLst>
                                </p:cTn>
                              </p:par>
                              <p:par>
                                <p:cTn id="22" presetID="22" presetClass="entr" presetSubtype="2"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right)">
                                      <p:cBhvr>
                                        <p:cTn id="24" dur="500"/>
                                        <p:tgtEl>
                                          <p:spTgt spid="71"/>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2" presetClass="entr" presetSubtype="2"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right)">
                                      <p:cBhvr>
                                        <p:cTn id="36" dur="500"/>
                                        <p:tgtEl>
                                          <p:spTgt spid="69"/>
                                        </p:tgtEl>
                                      </p:cBhvr>
                                    </p:animEffect>
                                  </p:childTnLst>
                                </p:cTn>
                              </p:par>
                              <p:par>
                                <p:cTn id="37" presetID="10" presetClass="exit" presetSubtype="0" fill="hold" grpId="1" nodeType="withEffect">
                                  <p:stCondLst>
                                    <p:cond delay="0"/>
                                  </p:stCondLst>
                                  <p:childTnLst>
                                    <p:animEffect transition="out" filter="fade">
                                      <p:cBhvr>
                                        <p:cTn id="38" dur="500"/>
                                        <p:tgtEl>
                                          <p:spTgt spid="52"/>
                                        </p:tgtEl>
                                      </p:cBhvr>
                                    </p:animEffect>
                                    <p:set>
                                      <p:cBhvr>
                                        <p:cTn id="39" dur="1" fill="hold">
                                          <p:stCondLst>
                                            <p:cond delay="499"/>
                                          </p:stCondLst>
                                        </p:cTn>
                                        <p:tgtEl>
                                          <p:spTgt spid="52"/>
                                        </p:tgtEl>
                                        <p:attrNameLst>
                                          <p:attrName>style.visibility</p:attrName>
                                        </p:attrNameLst>
                                      </p:cBhvr>
                                      <p:to>
                                        <p:strVal val="hidden"/>
                                      </p:to>
                                    </p:se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right)">
                                      <p:cBhvr>
                                        <p:cTn id="43" dur="500"/>
                                        <p:tgtEl>
                                          <p:spTgt spid="27"/>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wipe(right)">
                                      <p:cBhvr>
                                        <p:cTn id="52" dur="500"/>
                                        <p:tgtEl>
                                          <p:spTgt spid="64"/>
                                        </p:tgtEl>
                                      </p:cBhvr>
                                    </p:animEffect>
                                  </p:childTnLst>
                                </p:cTn>
                              </p:par>
                            </p:childTnLst>
                          </p:cTn>
                        </p:par>
                        <p:par>
                          <p:cTn id="53" fill="hold">
                            <p:stCondLst>
                              <p:cond delay="500"/>
                            </p:stCondLst>
                            <p:childTnLst>
                              <p:par>
                                <p:cTn id="54" presetID="10" presetClass="exit" presetSubtype="0" fill="hold" grpId="1" nodeType="afterEffect">
                                  <p:stCondLst>
                                    <p:cond delay="0"/>
                                  </p:stCondLst>
                                  <p:childTnLst>
                                    <p:animEffect transition="out" filter="fade">
                                      <p:cBhvr>
                                        <p:cTn id="55" dur="500"/>
                                        <p:tgtEl>
                                          <p:spTgt spid="38"/>
                                        </p:tgtEl>
                                      </p:cBhvr>
                                    </p:animEffect>
                                    <p:set>
                                      <p:cBhvr>
                                        <p:cTn id="56" dur="1" fill="hold">
                                          <p:stCondLst>
                                            <p:cond delay="499"/>
                                          </p:stCondLst>
                                        </p:cTn>
                                        <p:tgtEl>
                                          <p:spTgt spid="38"/>
                                        </p:tgtEl>
                                        <p:attrNameLst>
                                          <p:attrName>style.visibility</p:attrName>
                                        </p:attrNameLst>
                                      </p:cBhvr>
                                      <p:to>
                                        <p:strVal val="hidden"/>
                                      </p:to>
                                    </p:set>
                                  </p:childTnLst>
                                </p:cTn>
                              </p:par>
                              <p:par>
                                <p:cTn id="57" presetID="22" presetClass="entr" presetSubtype="2"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right)">
                                      <p:cBhvr>
                                        <p:cTn id="59" dur="500"/>
                                        <p:tgtEl>
                                          <p:spTgt spid="26"/>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additive="base">
                                        <p:cTn id="62" dur="500" fill="hold"/>
                                        <p:tgtEl>
                                          <p:spTgt spid="62"/>
                                        </p:tgtEl>
                                        <p:attrNameLst>
                                          <p:attrName>ppt_x</p:attrName>
                                        </p:attrNameLst>
                                      </p:cBhvr>
                                      <p:tavLst>
                                        <p:tav tm="0">
                                          <p:val>
                                            <p:strVal val="#ppt_x"/>
                                          </p:val>
                                        </p:tav>
                                        <p:tav tm="100000">
                                          <p:val>
                                            <p:strVal val="#ppt_x"/>
                                          </p:val>
                                        </p:tav>
                                      </p:tavLst>
                                    </p:anim>
                                    <p:anim calcmode="lin" valueType="num">
                                      <p:cBhvr additive="base">
                                        <p:cTn id="63" dur="500" fill="hold"/>
                                        <p:tgtEl>
                                          <p:spTgt spid="62"/>
                                        </p:tgtEl>
                                        <p:attrNameLst>
                                          <p:attrName>ppt_y</p:attrName>
                                        </p:attrNameLst>
                                      </p:cBhvr>
                                      <p:tavLst>
                                        <p:tav tm="0">
                                          <p:val>
                                            <p:strVal val="1+#ppt_h/2"/>
                                          </p:val>
                                        </p:tav>
                                        <p:tav tm="100000">
                                          <p:val>
                                            <p:strVal val="#ppt_y"/>
                                          </p:val>
                                        </p:tav>
                                      </p:tavLst>
                                    </p:anim>
                                  </p:childTnLst>
                                </p:cTn>
                              </p:par>
                            </p:childTnLst>
                          </p:cTn>
                        </p:par>
                        <p:par>
                          <p:cTn id="64" fill="hold">
                            <p:stCondLst>
                              <p:cond delay="1000"/>
                            </p:stCondLst>
                            <p:childTnLst>
                              <p:par>
                                <p:cTn id="65" presetID="10" presetClass="exit" presetSubtype="0" fill="hold" grpId="1" nodeType="afterEffect">
                                  <p:stCondLst>
                                    <p:cond delay="0"/>
                                  </p:stCondLst>
                                  <p:childTnLst>
                                    <p:animEffect transition="out" filter="fade">
                                      <p:cBhvr>
                                        <p:cTn id="66" dur="500"/>
                                        <p:tgtEl>
                                          <p:spTgt spid="62"/>
                                        </p:tgtEl>
                                      </p:cBhvr>
                                    </p:animEffect>
                                    <p:set>
                                      <p:cBhvr>
                                        <p:cTn id="67" dur="1" fill="hold">
                                          <p:stCondLst>
                                            <p:cond delay="499"/>
                                          </p:stCondLst>
                                        </p:cTn>
                                        <p:tgtEl>
                                          <p:spTgt spid="62"/>
                                        </p:tgtEl>
                                        <p:attrNameLst>
                                          <p:attrName>style.visibility</p:attrName>
                                        </p:attrNameLst>
                                      </p:cBhvr>
                                      <p:to>
                                        <p:strVal val="hidden"/>
                                      </p:to>
                                    </p:set>
                                  </p:childTnLst>
                                </p:cTn>
                              </p:par>
                            </p:childTnLst>
                          </p:cTn>
                        </p:par>
                        <p:par>
                          <p:cTn id="68" fill="hold">
                            <p:stCondLst>
                              <p:cond delay="1500"/>
                            </p:stCondLst>
                            <p:childTnLst>
                              <p:par>
                                <p:cTn id="69" presetID="2" presetClass="entr" presetSubtype="4"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fill="hold"/>
                                        <p:tgtEl>
                                          <p:spTgt spid="63"/>
                                        </p:tgtEl>
                                        <p:attrNameLst>
                                          <p:attrName>ppt_x</p:attrName>
                                        </p:attrNameLst>
                                      </p:cBhvr>
                                      <p:tavLst>
                                        <p:tav tm="0">
                                          <p:val>
                                            <p:strVal val="#ppt_x"/>
                                          </p:val>
                                        </p:tav>
                                        <p:tav tm="100000">
                                          <p:val>
                                            <p:strVal val="#ppt_x"/>
                                          </p:val>
                                        </p:tav>
                                      </p:tavLst>
                                    </p:anim>
                                    <p:anim calcmode="lin" valueType="num">
                                      <p:cBhvr additive="base">
                                        <p:cTn id="72" dur="500" fill="hold"/>
                                        <p:tgtEl>
                                          <p:spTgt spid="63"/>
                                        </p:tgtEl>
                                        <p:attrNameLst>
                                          <p:attrName>ppt_y</p:attrName>
                                        </p:attrNameLst>
                                      </p:cBhvr>
                                      <p:tavLst>
                                        <p:tav tm="0">
                                          <p:val>
                                            <p:strVal val="1+#ppt_h/2"/>
                                          </p:val>
                                        </p:tav>
                                        <p:tav tm="100000">
                                          <p:val>
                                            <p:strVal val="#ppt_y"/>
                                          </p:val>
                                        </p:tav>
                                      </p:tavLst>
                                    </p:anim>
                                  </p:childTnLst>
                                </p:cTn>
                              </p:par>
                              <p:par>
                                <p:cTn id="73" presetID="22" presetClass="entr" presetSubtype="8"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57" grpId="0"/>
      <p:bldP spid="55" grpId="0" animBg="1"/>
      <p:bldP spid="55" grpId="1" animBg="1"/>
      <p:bldP spid="62" grpId="0"/>
      <p:bldP spid="62" grpId="1"/>
      <p:bldP spid="63" grpId="0"/>
      <p:bldP spid="38" grpId="0"/>
      <p:bldP spid="3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57"/>
            <a:ext cx="11272593" cy="1829593"/>
          </a:xfrm>
        </p:spPr>
        <p:txBody>
          <a:bodyPr/>
          <a:lstStyle/>
          <a:p>
            <a:r>
              <a:rPr lang="en-US" dirty="0" smtClean="0"/>
              <a:t>Updating the Web Site Data with On-Premise Apps</a:t>
            </a:r>
            <a:endParaRPr lang="en-US" dirty="0"/>
          </a:p>
        </p:txBody>
      </p:sp>
    </p:spTree>
    <p:extLst>
      <p:ext uri="{BB962C8B-B14F-4D97-AF65-F5344CB8AC3E}">
        <p14:creationId xmlns:p14="http://schemas.microsoft.com/office/powerpoint/2010/main" val="204732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Azure Web Sites &amp; On-Premises Connectivity</a:t>
            </a:r>
            <a:endParaRPr lang="en-US" dirty="0"/>
          </a:p>
        </p:txBody>
      </p:sp>
      <p:sp>
        <p:nvSpPr>
          <p:cNvPr id="5" name="Text Placeholder 4"/>
          <p:cNvSpPr>
            <a:spLocks noGrp="1"/>
          </p:cNvSpPr>
          <p:nvPr>
            <p:ph type="body" sz="quarter" idx="12"/>
          </p:nvPr>
        </p:nvSpPr>
        <p:spPr/>
        <p:txBody>
          <a:bodyPr/>
          <a:lstStyle/>
          <a:p>
            <a:r>
              <a:rPr lang="en-US" dirty="0" smtClean="0"/>
              <a:t>Brady Gaster</a:t>
            </a:r>
          </a:p>
          <a:p>
            <a:r>
              <a:rPr lang="en-US" sz="2800" dirty="0" smtClean="0"/>
              <a:t>Microsoft Windows Azure Evangelist</a:t>
            </a:r>
            <a:endParaRPr lang="en-US" sz="2800" dirty="0"/>
          </a:p>
        </p:txBody>
      </p:sp>
      <p:sp>
        <p:nvSpPr>
          <p:cNvPr id="14" name="Text Placeholder 13"/>
          <p:cNvSpPr>
            <a:spLocks noGrp="1"/>
          </p:cNvSpPr>
          <p:nvPr>
            <p:ph type="body" sz="quarter" idx="13"/>
          </p:nvPr>
        </p:nvSpPr>
        <p:spPr/>
        <p:txBody>
          <a:bodyPr/>
          <a:lstStyle/>
          <a:p>
            <a:r>
              <a:rPr lang="en-US" dirty="0" smtClean="0"/>
              <a:t>WAD-B327</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with Office 365</a:t>
            </a:r>
            <a:endParaRPr lang="en-US" dirty="0"/>
          </a:p>
        </p:txBody>
      </p:sp>
      <p:sp>
        <p:nvSpPr>
          <p:cNvPr id="3" name="Text Placeholder 2"/>
          <p:cNvSpPr>
            <a:spLocks noGrp="1"/>
          </p:cNvSpPr>
          <p:nvPr>
            <p:ph type="body" sz="quarter" idx="10"/>
          </p:nvPr>
        </p:nvSpPr>
        <p:spPr>
          <a:xfrm>
            <a:off x="274638" y="1212850"/>
            <a:ext cx="11887200" cy="627864"/>
          </a:xfrm>
        </p:spPr>
        <p:txBody>
          <a:bodyPr/>
          <a:lstStyle/>
          <a:p>
            <a:r>
              <a:rPr lang="en-US" sz="3200" dirty="0" smtClean="0"/>
              <a:t>Authenticating users who are members of your O365 domain</a:t>
            </a:r>
          </a:p>
        </p:txBody>
      </p:sp>
      <p:sp>
        <p:nvSpPr>
          <p:cNvPr id="45" name="Rectangle 44"/>
          <p:cNvSpPr/>
          <p:nvPr/>
        </p:nvSpPr>
        <p:spPr bwMode="auto">
          <a:xfrm>
            <a:off x="9803408" y="2557029"/>
            <a:ext cx="1828780" cy="18287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6894083" y="2557029"/>
            <a:ext cx="1828780" cy="18287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p:nvGrpSpPr>
        <p:grpSpPr>
          <a:xfrm>
            <a:off x="8722863" y="2363615"/>
            <a:ext cx="3082249" cy="2022194"/>
            <a:chOff x="1379684" y="4488795"/>
            <a:chExt cx="3082249" cy="2022194"/>
          </a:xfrm>
        </p:grpSpPr>
        <p:sp>
          <p:nvSpPr>
            <p:cNvPr id="33" name="Rectangle 32"/>
            <p:cNvSpPr/>
            <p:nvPr/>
          </p:nvSpPr>
          <p:spPr bwMode="auto">
            <a:xfrm>
              <a:off x="1379684" y="4488795"/>
              <a:ext cx="3082249" cy="202219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684" y="4990745"/>
              <a:ext cx="2941466" cy="1018293"/>
            </a:xfrm>
            <a:prstGeom prst="rect">
              <a:avLst/>
            </a:prstGeom>
          </p:spPr>
        </p:pic>
      </p:grpSp>
      <p:grpSp>
        <p:nvGrpSpPr>
          <p:cNvPr id="7" name="Group 6"/>
          <p:cNvGrpSpPr/>
          <p:nvPr/>
        </p:nvGrpSpPr>
        <p:grpSpPr>
          <a:xfrm>
            <a:off x="4704346" y="2363615"/>
            <a:ext cx="3082249" cy="2022194"/>
            <a:chOff x="6967684" y="4454883"/>
            <a:chExt cx="3082249" cy="2022194"/>
          </a:xfrm>
        </p:grpSpPr>
        <p:sp>
          <p:nvSpPr>
            <p:cNvPr id="36" name="Rectangle 35"/>
            <p:cNvSpPr/>
            <p:nvPr/>
          </p:nvSpPr>
          <p:spPr bwMode="auto">
            <a:xfrm>
              <a:off x="6967684" y="4454883"/>
              <a:ext cx="3082249" cy="2022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9" name="Picture 38" descr="Azure_icon_wht-09.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1960" y="4549129"/>
              <a:ext cx="1833696" cy="1833700"/>
            </a:xfrm>
            <a:prstGeom prst="rect">
              <a:avLst/>
            </a:prstGeom>
            <a:solidFill>
              <a:srgbClr val="0072C6"/>
            </a:solidFill>
          </p:spPr>
        </p:pic>
      </p:grpSp>
      <p:grpSp>
        <p:nvGrpSpPr>
          <p:cNvPr id="12" name="Group 11"/>
          <p:cNvGrpSpPr/>
          <p:nvPr/>
        </p:nvGrpSpPr>
        <p:grpSpPr>
          <a:xfrm>
            <a:off x="685828" y="2331142"/>
            <a:ext cx="3082249" cy="2022194"/>
            <a:chOff x="1767279" y="4736820"/>
            <a:chExt cx="3082249" cy="2022194"/>
          </a:xfrm>
        </p:grpSpPr>
        <p:sp>
          <p:nvSpPr>
            <p:cNvPr id="50" name="Rectangle 49"/>
            <p:cNvSpPr/>
            <p:nvPr/>
          </p:nvSpPr>
          <p:spPr bwMode="auto">
            <a:xfrm>
              <a:off x="1767279" y="4736820"/>
              <a:ext cx="3082249" cy="2022194"/>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285" y="5359305"/>
              <a:ext cx="2744236" cy="777223"/>
            </a:xfrm>
            <a:prstGeom prst="rect">
              <a:avLst/>
            </a:prstGeom>
          </p:spPr>
        </p:pic>
      </p:grpSp>
      <p:cxnSp>
        <p:nvCxnSpPr>
          <p:cNvPr id="59" name="Straight Arrow Connector 58"/>
          <p:cNvCxnSpPr/>
          <p:nvPr/>
        </p:nvCxnSpPr>
        <p:spPr>
          <a:xfrm>
            <a:off x="4028730" y="2684029"/>
            <a:ext cx="4434029" cy="11546"/>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4028730" y="4010025"/>
            <a:ext cx="4434029" cy="3271"/>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028730" y="3374711"/>
            <a:ext cx="497762"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964997" y="3072753"/>
            <a:ext cx="497762"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7964997" y="3589219"/>
            <a:ext cx="497762"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00878" y="5106356"/>
            <a:ext cx="11891932"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Visual Studio authenticates against O365 domain</a:t>
            </a:r>
          </a:p>
        </p:txBody>
      </p:sp>
      <p:sp>
        <p:nvSpPr>
          <p:cNvPr id="75" name="TextBox 74"/>
          <p:cNvSpPr txBox="1"/>
          <p:nvPr/>
        </p:nvSpPr>
        <p:spPr>
          <a:xfrm>
            <a:off x="300878" y="5106356"/>
            <a:ext cx="11891932"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O365 domain configuration added to </a:t>
            </a:r>
            <a:r>
              <a:rPr lang="en-US" sz="2400" dirty="0" err="1" smtClean="0">
                <a:gradFill>
                  <a:gsLst>
                    <a:gs pos="2917">
                      <a:schemeClr val="tx1"/>
                    </a:gs>
                    <a:gs pos="30000">
                      <a:schemeClr val="tx1"/>
                    </a:gs>
                  </a:gsLst>
                  <a:lin ang="5400000" scaled="0"/>
                </a:gradFill>
              </a:rPr>
              <a:t>Web.config</a:t>
            </a:r>
            <a:r>
              <a:rPr lang="en-US" sz="2400" dirty="0">
                <a:gradFill>
                  <a:gsLst>
                    <a:gs pos="2917">
                      <a:schemeClr val="tx1"/>
                    </a:gs>
                    <a:gs pos="30000">
                      <a:schemeClr val="tx1"/>
                    </a:gs>
                  </a:gsLst>
                  <a:lin ang="5400000" scaled="0"/>
                </a:gradFill>
              </a:rPr>
              <a:t> </a:t>
            </a:r>
            <a:r>
              <a:rPr lang="en-US" sz="2400" dirty="0" smtClean="0">
                <a:gradFill>
                  <a:gsLst>
                    <a:gs pos="2917">
                      <a:schemeClr val="tx1"/>
                    </a:gs>
                    <a:gs pos="30000">
                      <a:schemeClr val="tx1"/>
                    </a:gs>
                  </a:gsLst>
                  <a:lin ang="5400000" scaled="0"/>
                </a:gradFill>
              </a:rPr>
              <a:t>of web site project</a:t>
            </a:r>
          </a:p>
        </p:txBody>
      </p:sp>
      <p:sp>
        <p:nvSpPr>
          <p:cNvPr id="76" name="TextBox 75"/>
          <p:cNvSpPr txBox="1"/>
          <p:nvPr/>
        </p:nvSpPr>
        <p:spPr>
          <a:xfrm>
            <a:off x="300878" y="5106356"/>
            <a:ext cx="11891932"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Web site published to Windows Azure</a:t>
            </a:r>
          </a:p>
        </p:txBody>
      </p:sp>
      <p:sp>
        <p:nvSpPr>
          <p:cNvPr id="77" name="TextBox 76"/>
          <p:cNvSpPr txBox="1"/>
          <p:nvPr/>
        </p:nvSpPr>
        <p:spPr>
          <a:xfrm>
            <a:off x="300878" y="5106356"/>
            <a:ext cx="11891932" cy="627864"/>
          </a:xfrm>
          <a:prstGeom prst="rect">
            <a:avLst/>
          </a:prstGeom>
          <a:noFill/>
        </p:spPr>
        <p:txBody>
          <a:bodyPr wrap="square" lIns="182880" tIns="146304" rIns="182880" bIns="146304" rtlCol="0">
            <a:spAutoFit/>
          </a:bodyPr>
          <a:lstStyle/>
          <a:p>
            <a:pPr algn="ctr">
              <a:lnSpc>
                <a:spcPct val="90000"/>
              </a:lnSpc>
            </a:pPr>
            <a:r>
              <a:rPr lang="en-US" sz="2400" dirty="0" smtClean="0">
                <a:gradFill>
                  <a:gsLst>
                    <a:gs pos="2917">
                      <a:schemeClr val="tx1"/>
                    </a:gs>
                    <a:gs pos="30000">
                      <a:schemeClr val="tx1"/>
                    </a:gs>
                  </a:gsLst>
                  <a:lin ang="5400000" scaled="0"/>
                </a:gradFill>
              </a:rPr>
              <a:t>Users authenticate using their O365 credentials and are validated against the domain</a:t>
            </a:r>
          </a:p>
        </p:txBody>
      </p:sp>
    </p:spTree>
    <p:extLst>
      <p:ext uri="{BB962C8B-B14F-4D97-AF65-F5344CB8AC3E}">
        <p14:creationId xmlns:p14="http://schemas.microsoft.com/office/powerpoint/2010/main" val="183417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ppt_x"/>
                                          </p:val>
                                        </p:tav>
                                        <p:tav tm="100000">
                                          <p:val>
                                            <p:strVal val="#ppt_x"/>
                                          </p:val>
                                        </p:tav>
                                      </p:tavLst>
                                    </p:anim>
                                    <p:anim calcmode="lin" valueType="num">
                                      <p:cBhvr additive="base">
                                        <p:cTn id="16" dur="500" fill="hold"/>
                                        <p:tgtEl>
                                          <p:spTgt spid="7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4"/>
                                        </p:tgtEl>
                                      </p:cBhvr>
                                    </p:animEffect>
                                    <p:set>
                                      <p:cBhvr>
                                        <p:cTn id="24" dur="1" fill="hold">
                                          <p:stCondLst>
                                            <p:cond delay="499"/>
                                          </p:stCondLst>
                                        </p:cTn>
                                        <p:tgtEl>
                                          <p:spTgt spid="74"/>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par>
                                <p:cTn id="29" presetID="22" presetClass="entr" presetSubtype="2"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9"/>
                                        </p:tgtEl>
                                      </p:cBhvr>
                                    </p:animEffect>
                                    <p:set>
                                      <p:cBhvr>
                                        <p:cTn id="36" dur="1" fill="hold">
                                          <p:stCondLst>
                                            <p:cond delay="499"/>
                                          </p:stCondLst>
                                        </p:cTn>
                                        <p:tgtEl>
                                          <p:spTgt spid="5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60"/>
                                        </p:tgtEl>
                                      </p:cBhvr>
                                    </p:animEffect>
                                    <p:set>
                                      <p:cBhvr>
                                        <p:cTn id="39" dur="1" fill="hold">
                                          <p:stCondLst>
                                            <p:cond delay="499"/>
                                          </p:stCondLst>
                                        </p:cTn>
                                        <p:tgtEl>
                                          <p:spTgt spid="6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75"/>
                                        </p:tgtEl>
                                      </p:cBhvr>
                                    </p:animEffect>
                                    <p:set>
                                      <p:cBhvr>
                                        <p:cTn id="42" dur="1" fill="hold">
                                          <p:stCondLst>
                                            <p:cond delay="499"/>
                                          </p:stCondLst>
                                        </p:cTn>
                                        <p:tgtEl>
                                          <p:spTgt spid="7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left)">
                                      <p:cBhvr>
                                        <p:cTn id="47" dur="500"/>
                                        <p:tgtEl>
                                          <p:spTgt spid="65"/>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par>
                                <p:cTn id="52" presetID="2" presetClass="entr" presetSubtype="4" fill="hold" grpId="0" nodeType="withEffect">
                                  <p:stCondLst>
                                    <p:cond delay="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500" fill="hold"/>
                                        <p:tgtEl>
                                          <p:spTgt spid="76"/>
                                        </p:tgtEl>
                                        <p:attrNameLst>
                                          <p:attrName>ppt_x</p:attrName>
                                        </p:attrNameLst>
                                      </p:cBhvr>
                                      <p:tavLst>
                                        <p:tav tm="0">
                                          <p:val>
                                            <p:strVal val="#ppt_x"/>
                                          </p:val>
                                        </p:tav>
                                        <p:tav tm="100000">
                                          <p:val>
                                            <p:strVal val="#ppt_x"/>
                                          </p:val>
                                        </p:tav>
                                      </p:tavLst>
                                    </p:anim>
                                    <p:anim calcmode="lin" valueType="num">
                                      <p:cBhvr additive="base">
                                        <p:cTn id="55"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65"/>
                                        </p:tgtEl>
                                      </p:cBhvr>
                                    </p:animEffect>
                                    <p:set>
                                      <p:cBhvr>
                                        <p:cTn id="60" dur="1" fill="hold">
                                          <p:stCondLst>
                                            <p:cond delay="499"/>
                                          </p:stCondLst>
                                        </p:cTn>
                                        <p:tgtEl>
                                          <p:spTgt spid="65"/>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76"/>
                                        </p:tgtEl>
                                      </p:cBhvr>
                                    </p:animEffect>
                                    <p:set>
                                      <p:cBhvr>
                                        <p:cTn id="63" dur="1" fill="hold">
                                          <p:stCondLst>
                                            <p:cond delay="499"/>
                                          </p:stCondLst>
                                        </p:cTn>
                                        <p:tgtEl>
                                          <p:spTgt spid="76"/>
                                        </p:tgtEl>
                                        <p:attrNameLst>
                                          <p:attrName>style.visibility</p:attrName>
                                        </p:attrNameLst>
                                      </p:cBhvr>
                                      <p:to>
                                        <p:strVal val="hidden"/>
                                      </p:to>
                                    </p:set>
                                  </p:childTnLst>
                                </p:cTn>
                              </p:par>
                              <p:par>
                                <p:cTn id="64" presetID="2" presetClass="entr" presetSubtype="4" fill="hold" grpId="0" nodeType="with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additive="base">
                                        <p:cTn id="66" dur="500" fill="hold"/>
                                        <p:tgtEl>
                                          <p:spTgt spid="77"/>
                                        </p:tgtEl>
                                        <p:attrNameLst>
                                          <p:attrName>ppt_x</p:attrName>
                                        </p:attrNameLst>
                                      </p:cBhvr>
                                      <p:tavLst>
                                        <p:tav tm="0">
                                          <p:val>
                                            <p:strVal val="#ppt_x"/>
                                          </p:val>
                                        </p:tav>
                                        <p:tav tm="100000">
                                          <p:val>
                                            <p:strVal val="#ppt_x"/>
                                          </p:val>
                                        </p:tav>
                                      </p:tavLst>
                                    </p:anim>
                                    <p:anim calcmode="lin" valueType="num">
                                      <p:cBhvr additive="base">
                                        <p:cTn id="67" dur="500" fill="hold"/>
                                        <p:tgtEl>
                                          <p:spTgt spid="77"/>
                                        </p:tgtEl>
                                        <p:attrNameLst>
                                          <p:attrName>ppt_y</p:attrName>
                                        </p:attrNameLst>
                                      </p:cBhvr>
                                      <p:tavLst>
                                        <p:tav tm="0">
                                          <p:val>
                                            <p:strVal val="1+#ppt_h/2"/>
                                          </p:val>
                                        </p:tav>
                                        <p:tav tm="100000">
                                          <p:val>
                                            <p:strVal val="#ppt_y"/>
                                          </p:val>
                                        </p:tav>
                                      </p:tavLst>
                                    </p:anim>
                                  </p:childTnLst>
                                </p:cTn>
                              </p:par>
                              <p:par>
                                <p:cTn id="68" presetID="22" presetClass="entr" presetSubtype="8" fill="hold"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left)">
                                      <p:cBhvr>
                                        <p:cTn id="70" dur="500"/>
                                        <p:tgtEl>
                                          <p:spTgt spid="68"/>
                                        </p:tgtEl>
                                      </p:cBhvr>
                                    </p:animEffect>
                                  </p:childTnLst>
                                </p:cTn>
                              </p:par>
                            </p:childTnLst>
                          </p:cTn>
                        </p:par>
                        <p:par>
                          <p:cTn id="71" fill="hold">
                            <p:stCondLst>
                              <p:cond delay="500"/>
                            </p:stCondLst>
                            <p:childTnLst>
                              <p:par>
                                <p:cTn id="72" presetID="22" presetClass="entr" presetSubtype="2" fill="hold" nodeType="after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wipe(right)">
                                      <p:cBhvr>
                                        <p:cTn id="7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4" grpId="1"/>
      <p:bldP spid="75" grpId="0"/>
      <p:bldP spid="75" grpId="1"/>
      <p:bldP spid="76" grpId="0"/>
      <p:bldP spid="76" grpId="1"/>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Multi-tenant Identity with WAAD</a:t>
            </a:r>
            <a:endParaRPr lang="en-US" dirty="0"/>
          </a:p>
        </p:txBody>
      </p:sp>
      <p:sp>
        <p:nvSpPr>
          <p:cNvPr id="3" name="Text Placeholder 2"/>
          <p:cNvSpPr>
            <a:spLocks noGrp="1"/>
          </p:cNvSpPr>
          <p:nvPr>
            <p:ph type="body" sz="quarter" idx="10"/>
          </p:nvPr>
        </p:nvSpPr>
        <p:spPr>
          <a:xfrm>
            <a:off x="274638" y="1212850"/>
            <a:ext cx="11887200" cy="627864"/>
          </a:xfrm>
        </p:spPr>
        <p:txBody>
          <a:bodyPr/>
          <a:lstStyle/>
          <a:p>
            <a:r>
              <a:rPr lang="en-US" sz="3200" dirty="0" smtClean="0"/>
              <a:t>Federate with O365 or On-Premise Active Directory</a:t>
            </a:r>
          </a:p>
        </p:txBody>
      </p:sp>
      <p:grpSp>
        <p:nvGrpSpPr>
          <p:cNvPr id="7" name="Group 6"/>
          <p:cNvGrpSpPr/>
          <p:nvPr/>
        </p:nvGrpSpPr>
        <p:grpSpPr>
          <a:xfrm>
            <a:off x="3285154" y="3058254"/>
            <a:ext cx="2027168" cy="1329979"/>
            <a:chOff x="6967684" y="4454883"/>
            <a:chExt cx="3082249" cy="2022194"/>
          </a:xfrm>
        </p:grpSpPr>
        <p:sp>
          <p:nvSpPr>
            <p:cNvPr id="36" name="Rectangle 35"/>
            <p:cNvSpPr/>
            <p:nvPr/>
          </p:nvSpPr>
          <p:spPr bwMode="auto">
            <a:xfrm>
              <a:off x="6967684" y="4454883"/>
              <a:ext cx="3082249" cy="2022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9" name="Picture 38" descr="Azure_icon_wht-0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3338" y="4640508"/>
              <a:ext cx="1650942" cy="1650942"/>
            </a:xfrm>
            <a:prstGeom prst="rect">
              <a:avLst/>
            </a:prstGeom>
            <a:solidFill>
              <a:srgbClr val="0072C6"/>
            </a:solidFill>
          </p:spPr>
        </p:pic>
      </p:grpSp>
      <p:grpSp>
        <p:nvGrpSpPr>
          <p:cNvPr id="12" name="Group 11"/>
          <p:cNvGrpSpPr/>
          <p:nvPr/>
        </p:nvGrpSpPr>
        <p:grpSpPr>
          <a:xfrm>
            <a:off x="657914" y="3046014"/>
            <a:ext cx="2035694" cy="1335572"/>
            <a:chOff x="1767279" y="4736820"/>
            <a:chExt cx="3082249" cy="2022194"/>
          </a:xfrm>
        </p:grpSpPr>
        <p:sp>
          <p:nvSpPr>
            <p:cNvPr id="50" name="Rectangle 49"/>
            <p:cNvSpPr/>
            <p:nvPr/>
          </p:nvSpPr>
          <p:spPr bwMode="auto">
            <a:xfrm>
              <a:off x="1767279" y="4736820"/>
              <a:ext cx="3082249" cy="2022194"/>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6285" y="5359305"/>
              <a:ext cx="2744236" cy="777223"/>
            </a:xfrm>
            <a:prstGeom prst="rect">
              <a:avLst/>
            </a:prstGeom>
          </p:spPr>
        </p:pic>
      </p:grpSp>
      <p:cxnSp>
        <p:nvCxnSpPr>
          <p:cNvPr id="65" name="Straight Arrow Connector 64"/>
          <p:cNvCxnSpPr/>
          <p:nvPr/>
        </p:nvCxnSpPr>
        <p:spPr>
          <a:xfrm>
            <a:off x="2752223" y="3713800"/>
            <a:ext cx="497762"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5338841" y="3586662"/>
            <a:ext cx="429165" cy="1308"/>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5334428" y="3863503"/>
            <a:ext cx="408204" cy="17809"/>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834108" y="3042515"/>
            <a:ext cx="2041026" cy="1339071"/>
            <a:chOff x="8722863" y="2363615"/>
            <a:chExt cx="3082249" cy="2022194"/>
          </a:xfrm>
          <a:solidFill>
            <a:schemeClr val="accent5"/>
          </a:solidFill>
        </p:grpSpPr>
        <p:sp>
          <p:nvSpPr>
            <p:cNvPr id="33" name="Rectangle 32"/>
            <p:cNvSpPr/>
            <p:nvPr/>
          </p:nvSpPr>
          <p:spPr bwMode="auto">
            <a:xfrm>
              <a:off x="8722863" y="2363615"/>
              <a:ext cx="3082249" cy="202219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6955" y="2481964"/>
              <a:ext cx="2294063" cy="1720547"/>
            </a:xfrm>
            <a:prstGeom prst="rect">
              <a:avLst/>
            </a:prstGeom>
            <a:grpFill/>
          </p:spPr>
        </p:pic>
      </p:grpSp>
      <p:grpSp>
        <p:nvGrpSpPr>
          <p:cNvPr id="11" name="Group 10"/>
          <p:cNvGrpSpPr/>
          <p:nvPr/>
        </p:nvGrpSpPr>
        <p:grpSpPr>
          <a:xfrm>
            <a:off x="9489062" y="3786693"/>
            <a:ext cx="2054883" cy="1210978"/>
            <a:chOff x="5580185" y="3747086"/>
            <a:chExt cx="2054883" cy="1210978"/>
          </a:xfrm>
        </p:grpSpPr>
        <p:sp>
          <p:nvSpPr>
            <p:cNvPr id="9" name="Rectangle 8"/>
            <p:cNvSpPr/>
            <p:nvPr/>
          </p:nvSpPr>
          <p:spPr bwMode="auto">
            <a:xfrm>
              <a:off x="5580185" y="3747086"/>
              <a:ext cx="2054883" cy="121097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Freeform 164"/>
            <p:cNvSpPr>
              <a:spLocks noEditPoints="1"/>
            </p:cNvSpPr>
            <p:nvPr/>
          </p:nvSpPr>
          <p:spPr bwMode="black">
            <a:xfrm>
              <a:off x="6266101" y="3896100"/>
              <a:ext cx="675845" cy="936996"/>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grpSp>
      <p:grpSp>
        <p:nvGrpSpPr>
          <p:cNvPr id="42" name="Group 41"/>
          <p:cNvGrpSpPr/>
          <p:nvPr/>
        </p:nvGrpSpPr>
        <p:grpSpPr>
          <a:xfrm>
            <a:off x="9479430" y="2297943"/>
            <a:ext cx="2051157" cy="1345718"/>
            <a:chOff x="1379684" y="4488795"/>
            <a:chExt cx="3082249" cy="2022194"/>
          </a:xfrm>
        </p:grpSpPr>
        <p:sp>
          <p:nvSpPr>
            <p:cNvPr id="43" name="Rectangle 42"/>
            <p:cNvSpPr/>
            <p:nvPr/>
          </p:nvSpPr>
          <p:spPr bwMode="auto">
            <a:xfrm>
              <a:off x="1379684" y="4488795"/>
              <a:ext cx="3082249" cy="202219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9684" y="4990745"/>
              <a:ext cx="2941466" cy="1018293"/>
            </a:xfrm>
            <a:prstGeom prst="rect">
              <a:avLst/>
            </a:prstGeom>
          </p:spPr>
        </p:pic>
      </p:grpSp>
      <p:cxnSp>
        <p:nvCxnSpPr>
          <p:cNvPr id="46" name="Straight Arrow Connector 45"/>
          <p:cNvCxnSpPr/>
          <p:nvPr/>
        </p:nvCxnSpPr>
        <p:spPr>
          <a:xfrm flipV="1">
            <a:off x="7968992" y="3058254"/>
            <a:ext cx="1398901" cy="528408"/>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966610" y="3771258"/>
            <a:ext cx="1401283" cy="58685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90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500"/>
                                        <p:tgtEl>
                                          <p:spTgt spid="68"/>
                                        </p:tgtEl>
                                      </p:cBhvr>
                                    </p:animEffect>
                                  </p:childTnLst>
                                </p:cTn>
                              </p:par>
                              <p:par>
                                <p:cTn id="20" presetID="22" presetClass="entr" presetSubtype="2" fill="hold"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right)">
                                      <p:cBhvr>
                                        <p:cTn id="22" dur="500"/>
                                        <p:tgtEl>
                                          <p:spTgt spid="73"/>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left)">
                                      <p:cBhvr>
                                        <p:cTn id="30" dur="500"/>
                                        <p:tgtEl>
                                          <p:spTgt spid="46"/>
                                        </p:tgtEl>
                                      </p:cBhvr>
                                    </p:animEffect>
                                  </p:childTnLst>
                                </p:cTn>
                              </p:par>
                              <p:par>
                                <p:cTn id="31" presetID="22" presetClass="entr" presetSubtype="8"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par>
                                <p:cTn id="38" presetID="2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latin typeface="+mj-lt"/>
              </a:rPr>
              <a:t>WAD-B336 - </a:t>
            </a:r>
            <a:r>
              <a:rPr lang="en-US" sz="3600" dirty="0" smtClean="0">
                <a:gradFill>
                  <a:gsLst>
                    <a:gs pos="1250">
                      <a:schemeClr val="tx1"/>
                    </a:gs>
                    <a:gs pos="100000">
                      <a:schemeClr val="tx1"/>
                    </a:gs>
                  </a:gsLst>
                  <a:lin ang="5400000" scaled="0"/>
                </a:gradFill>
                <a:latin typeface="+mj-lt"/>
              </a:rPr>
              <a:t>Connected </a:t>
            </a:r>
            <a:r>
              <a:rPr lang="en-US" sz="3600" dirty="0">
                <a:gradFill>
                  <a:gsLst>
                    <a:gs pos="1250">
                      <a:schemeClr val="tx1"/>
                    </a:gs>
                    <a:gs pos="100000">
                      <a:schemeClr val="tx1"/>
                    </a:gs>
                  </a:gsLst>
                  <a:lin ang="5400000" scaled="0"/>
                </a:gradFill>
                <a:latin typeface="+mj-lt"/>
              </a:rPr>
              <a:t>Clients and Continuous Services with Windows Azure Service Bus</a:t>
            </a:r>
          </a:p>
        </p:txBody>
      </p:sp>
      <p:sp>
        <p:nvSpPr>
          <p:cNvPr id="8" name="Rectangle 7"/>
          <p:cNvSpPr/>
          <p:nvPr/>
        </p:nvSpPr>
        <p:spPr>
          <a:xfrm>
            <a:off x="371669" y="2600693"/>
            <a:ext cx="11790169" cy="1698927"/>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WAD-B320 - Key Ingredients for Building Hybrid (Cross-Premises) Cloud Applications</a:t>
            </a:r>
          </a:p>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a:xfrm>
            <a:off x="371669" y="3793676"/>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WAD-B310 - Messaging with Windows Azure Service </a:t>
            </a:r>
            <a:r>
              <a:rPr lang="en-US" sz="3600" dirty="0" smtClean="0">
                <a:gradFill>
                  <a:gsLst>
                    <a:gs pos="1250">
                      <a:schemeClr val="tx1"/>
                    </a:gs>
                    <a:gs pos="100000">
                      <a:schemeClr val="tx1"/>
                    </a:gs>
                  </a:gsLst>
                  <a:lin ang="5400000" scaled="0"/>
                </a:gradFill>
                <a:latin typeface="+mj-lt"/>
              </a:rPr>
              <a:t>Bus</a:t>
            </a: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a:xfrm>
            <a:off x="371669" y="4576354"/>
            <a:ext cx="11790169" cy="1089529"/>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WAD-B309 - Introduction to Windows Azure Active </a:t>
            </a:r>
            <a:r>
              <a:rPr lang="en-US" sz="3600" dirty="0" smtClean="0">
                <a:gradFill>
                  <a:gsLst>
                    <a:gs pos="1250">
                      <a:schemeClr val="tx1"/>
                    </a:gs>
                    <a:gs pos="100000">
                      <a:schemeClr val="tx1"/>
                    </a:gs>
                  </a:gsLst>
                  <a:lin ang="5400000" scaled="0"/>
                </a:gradFill>
                <a:latin typeface="+mj-lt"/>
              </a:rPr>
              <a:t>Directory</a:t>
            </a:r>
          </a:p>
        </p:txBody>
      </p:sp>
      <p:sp>
        <p:nvSpPr>
          <p:cNvPr id="12" name="Rectangle 11"/>
          <p:cNvSpPr/>
          <p:nvPr/>
        </p:nvSpPr>
        <p:spPr>
          <a:xfrm>
            <a:off x="371668" y="5781061"/>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a:t>
            </a:r>
            <a:r>
              <a:rPr lang="en-US" sz="3600" dirty="0">
                <a:gradFill>
                  <a:gsLst>
                    <a:gs pos="1250">
                      <a:schemeClr val="tx1"/>
                    </a:gs>
                    <a:gs pos="100000">
                      <a:schemeClr val="tx1"/>
                    </a:gs>
                  </a:gsLst>
                  <a:lin ang="5400000" scaled="0"/>
                </a:gradFill>
                <a:latin typeface="+mj-lt"/>
              </a:rPr>
              <a:t> </a:t>
            </a:r>
            <a:r>
              <a:rPr lang="en-US" sz="3600" dirty="0" smtClean="0">
                <a:gradFill>
                  <a:gsLst>
                    <a:gs pos="1250">
                      <a:schemeClr val="tx1"/>
                    </a:gs>
                    <a:gs pos="100000">
                      <a:schemeClr val="tx1"/>
                    </a:gs>
                  </a:gsLst>
                  <a:lin ang="5400000" scaled="0"/>
                </a:gradFill>
                <a:latin typeface="+mj-lt"/>
              </a:rPr>
              <a:t>the Web Development Booth</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9079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0-#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7" name="Rectangle 6"/>
          <p:cNvSpPr/>
          <p:nvPr/>
        </p:nvSpPr>
        <p:spPr>
          <a:xfrm>
            <a:off x="371669" y="1395987"/>
            <a:ext cx="11790169" cy="2308324"/>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Connecting Web Sites to On-Premise Databases using Windows Azure Service Bus</a:t>
            </a:r>
            <a:r>
              <a:rPr lang="en-US" sz="3600" dirty="0">
                <a:gradFill>
                  <a:gsLst>
                    <a:gs pos="1250">
                      <a:schemeClr val="tx1"/>
                    </a:gs>
                    <a:gs pos="100000">
                      <a:schemeClr val="tx1"/>
                    </a:gs>
                  </a:gsLst>
                  <a:lin ang="5400000" scaled="0"/>
                </a:gradFill>
                <a:latin typeface="+mj-lt"/>
              </a:rPr>
              <a:t> </a:t>
            </a:r>
            <a:r>
              <a:rPr lang="en-US" sz="3600" dirty="0" smtClean="0">
                <a:gradFill>
                  <a:gsLst>
                    <a:gs pos="1250">
                      <a:schemeClr val="tx1"/>
                    </a:gs>
                    <a:gs pos="100000">
                      <a:schemeClr val="tx1"/>
                    </a:gs>
                  </a:gsLst>
                  <a:lin ang="5400000" scaled="0"/>
                </a:gradFill>
                <a:latin typeface="+mj-lt"/>
              </a:rPr>
              <a:t>(</a:t>
            </a:r>
            <a:r>
              <a:rPr lang="en-US" sz="3600" dirty="0" smtClean="0">
                <a:gradFill>
                  <a:gsLst>
                    <a:gs pos="1250">
                      <a:schemeClr val="tx1"/>
                    </a:gs>
                    <a:gs pos="100000">
                      <a:schemeClr val="tx1"/>
                    </a:gs>
                  </a:gsLst>
                  <a:lin ang="5400000" scaled="0"/>
                </a:gradFill>
                <a:latin typeface="+mj-lt"/>
                <a:hlinkClick r:id="rId4"/>
              </a:rPr>
              <a:t>link</a:t>
            </a:r>
            <a:r>
              <a:rPr lang="en-US" sz="3600" dirty="0" smtClean="0">
                <a:gradFill>
                  <a:gsLst>
                    <a:gs pos="1250">
                      <a:schemeClr val="tx1"/>
                    </a:gs>
                    <a:gs pos="100000">
                      <a:schemeClr val="tx1"/>
                    </a:gs>
                  </a:gsLst>
                  <a:lin ang="5400000" scaled="0"/>
                </a:gradFill>
                <a:latin typeface="+mj-lt"/>
              </a:rPr>
              <a:t>)</a:t>
            </a:r>
            <a:endParaRPr lang="en-US" sz="3600" dirty="0" smtClean="0"/>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Service Bus Relay Demo from the WATK (</a:t>
            </a:r>
            <a:r>
              <a:rPr lang="en-US" sz="3600" dirty="0" smtClean="0">
                <a:gradFill>
                  <a:gsLst>
                    <a:gs pos="1250">
                      <a:schemeClr val="tx1"/>
                    </a:gs>
                    <a:gs pos="100000">
                      <a:schemeClr val="tx1"/>
                    </a:gs>
                  </a:gsLst>
                  <a:lin ang="5400000" scaled="0"/>
                </a:gradFill>
                <a:latin typeface="+mj-lt"/>
                <a:hlinkClick r:id="rId5"/>
              </a:rPr>
              <a:t>link</a:t>
            </a:r>
            <a:r>
              <a:rPr lang="en-US" sz="3600" dirty="0" smtClean="0">
                <a:gradFill>
                  <a:gsLst>
                    <a:gs pos="1250">
                      <a:schemeClr val="tx1"/>
                    </a:gs>
                    <a:gs pos="100000">
                      <a:schemeClr val="tx1"/>
                    </a:gs>
                  </a:gsLst>
                  <a:lin ang="5400000" scaled="0"/>
                </a:gradFill>
                <a:latin typeface="+mj-lt"/>
              </a:rPr>
              <a:t>)</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Service Bus Messaging HOL from the WATK (</a:t>
            </a:r>
            <a:r>
              <a:rPr lang="en-US" sz="3600" dirty="0" smtClean="0">
                <a:gradFill>
                  <a:gsLst>
                    <a:gs pos="1250">
                      <a:schemeClr val="tx1"/>
                    </a:gs>
                    <a:gs pos="100000">
                      <a:schemeClr val="tx1"/>
                    </a:gs>
                  </a:gsLst>
                  <a:lin ang="5400000" scaled="0"/>
                </a:gradFill>
                <a:latin typeface="+mj-lt"/>
                <a:hlinkClick r:id="rId6"/>
              </a:rPr>
              <a:t>link</a:t>
            </a:r>
            <a:r>
              <a:rPr lang="en-US" sz="3600" dirty="0" smtClean="0">
                <a:gradFill>
                  <a:gsLst>
                    <a:gs pos="1250">
                      <a:schemeClr val="tx1"/>
                    </a:gs>
                    <a:gs pos="100000">
                      <a:schemeClr val="tx1"/>
                    </a:gs>
                  </a:gsLst>
                  <a:lin ang="5400000" scaled="0"/>
                </a:gradFill>
                <a:latin typeface="+mj-lt"/>
              </a:rPr>
              <a:t>)</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3785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2" y="3023328"/>
            <a:ext cx="12434711" cy="206804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Track Resources &amp; Calls To Action</a:t>
            </a:r>
            <a:endParaRPr lang="en-US" dirty="0"/>
          </a:p>
        </p:txBody>
      </p:sp>
      <p:sp>
        <p:nvSpPr>
          <p:cNvPr id="13" name="Text Placeholder 12"/>
          <p:cNvSpPr>
            <a:spLocks noGrp="1"/>
          </p:cNvSpPr>
          <p:nvPr>
            <p:ph type="body" sz="quarter" idx="10"/>
          </p:nvPr>
        </p:nvSpPr>
        <p:spPr>
          <a:xfrm>
            <a:off x="275481" y="1212850"/>
            <a:ext cx="11885514" cy="1660198"/>
          </a:xfrm>
        </p:spPr>
        <p:txBody>
          <a:bodyPr/>
          <a:lstStyle/>
          <a:p>
            <a:pPr lvl="0">
              <a:buSzPct val="105000"/>
            </a:pPr>
            <a:r>
              <a:rPr lang="en-US" sz="3672" dirty="0">
                <a:gradFill>
                  <a:gsLst>
                    <a:gs pos="1250">
                      <a:srgbClr val="FFFFFF"/>
                    </a:gs>
                    <a:gs pos="100000">
                      <a:srgbClr val="FFFFFF"/>
                    </a:gs>
                  </a:gsLst>
                  <a:lin ang="5400000" scaled="0"/>
                </a:gradFill>
              </a:rPr>
              <a:t>Get Started with Windows Azure</a:t>
            </a:r>
          </a:p>
          <a:p>
            <a:pPr marL="412869" indent="-412869">
              <a:buSzPct val="105000"/>
              <a:buBlip>
                <a:blip r:embed="rId3"/>
              </a:buBlip>
            </a:pPr>
            <a:r>
              <a:rPr lang="en-US" sz="2856" dirty="0">
                <a:solidFill>
                  <a:srgbClr val="FFFFFF"/>
                </a:solidFill>
              </a:rPr>
              <a:t>Develop and Test in VMs, Build Websites, Extend on-premises applications</a:t>
            </a:r>
          </a:p>
          <a:p>
            <a:pPr marL="412869">
              <a:buSzPct val="105000"/>
            </a:pPr>
            <a:r>
              <a:rPr lang="en-US" sz="2856" dirty="0">
                <a:solidFill>
                  <a:srgbClr val="002050"/>
                </a:solidFill>
                <a:latin typeface="Segoe UI"/>
                <a:hlinkClick r:id="rId4"/>
              </a:rPr>
              <a:t>http://www.windowsazure.com</a:t>
            </a:r>
            <a:r>
              <a:rPr lang="en-US" sz="2856" dirty="0">
                <a:solidFill>
                  <a:srgbClr val="002050"/>
                </a:solidFill>
                <a:latin typeface="Segoe UI"/>
              </a:rPr>
              <a:t> </a:t>
            </a:r>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358892" y="2705591"/>
            <a:ext cx="3655651" cy="2741739"/>
          </a:xfrm>
          <a:prstGeom prst="rect">
            <a:avLst/>
          </a:prstGeom>
        </p:spPr>
      </p:pic>
      <p:sp>
        <p:nvSpPr>
          <p:cNvPr id="4" name="TextBox 3"/>
          <p:cNvSpPr txBox="1"/>
          <p:nvPr/>
        </p:nvSpPr>
        <p:spPr>
          <a:xfrm>
            <a:off x="322686" y="6359168"/>
            <a:ext cx="11840355" cy="521434"/>
          </a:xfrm>
          <a:prstGeom prst="rect">
            <a:avLst/>
          </a:prstGeom>
          <a:noFill/>
        </p:spPr>
        <p:txBody>
          <a:bodyPr wrap="square" lIns="182854" tIns="146283" rIns="182854" bIns="146283" rtlCol="0">
            <a:spAutoFit/>
          </a:bodyPr>
          <a:lstStyle/>
          <a:p>
            <a:pPr defTabSz="932563">
              <a:lnSpc>
                <a:spcPct val="90000"/>
              </a:lnSpc>
              <a:spcAft>
                <a:spcPts val="600"/>
              </a:spcAft>
            </a:pPr>
            <a:r>
              <a:rPr lang="en-US" sz="816" dirty="0">
                <a:gradFill>
                  <a:gsLst>
                    <a:gs pos="2917">
                      <a:srgbClr val="FFFFFF"/>
                    </a:gs>
                    <a:gs pos="30000">
                      <a:srgbClr val="FFFFFF"/>
                    </a:gs>
                  </a:gsLst>
                  <a:lin ang="5400000" scaled="0"/>
                </a:gradFill>
              </a:rPr>
              <a:t>*No purchase necessary. Open to eligible Visual Studio Professional, Premium or Ultimate with MSDN subscribers as of June 1, 2013. Ends 11:59 p.m. PT on September 30, 2013. For full official rules including odds, eligibility and prize restrictions see website. Sponsor: Microsoft Corporation. Aston Martin is a trademark owned and licensed by Aston Martin </a:t>
            </a:r>
            <a:r>
              <a:rPr lang="en-US" sz="816" dirty="0" err="1">
                <a:gradFill>
                  <a:gsLst>
                    <a:gs pos="2917">
                      <a:srgbClr val="FFFFFF"/>
                    </a:gs>
                    <a:gs pos="30000">
                      <a:srgbClr val="FFFFFF"/>
                    </a:gs>
                  </a:gsLst>
                  <a:lin ang="5400000" scaled="0"/>
                </a:gradFill>
              </a:rPr>
              <a:t>Lagonda</a:t>
            </a:r>
            <a:r>
              <a:rPr lang="en-US" sz="816" dirty="0">
                <a:gradFill>
                  <a:gsLst>
                    <a:gs pos="2917">
                      <a:srgbClr val="FFFFFF"/>
                    </a:gs>
                    <a:gs pos="30000">
                      <a:srgbClr val="FFFFFF"/>
                    </a:gs>
                  </a:gsLst>
                  <a:lin ang="5400000" scaled="0"/>
                </a:gradFill>
              </a:rPr>
              <a:t> Limited. Image copyright </a:t>
            </a:r>
            <a:r>
              <a:rPr lang="en-US" sz="816" dirty="0" err="1">
                <a:gradFill>
                  <a:gsLst>
                    <a:gs pos="2917">
                      <a:srgbClr val="FFFFFF"/>
                    </a:gs>
                    <a:gs pos="30000">
                      <a:srgbClr val="FFFFFF"/>
                    </a:gs>
                  </a:gsLst>
                  <a:lin ang="5400000" scaled="0"/>
                </a:gradFill>
              </a:rPr>
              <a:t>Evox</a:t>
            </a:r>
            <a:r>
              <a:rPr lang="en-US" sz="816" dirty="0">
                <a:gradFill>
                  <a:gsLst>
                    <a:gs pos="2917">
                      <a:srgbClr val="FFFFFF"/>
                    </a:gs>
                    <a:gs pos="30000">
                      <a:srgbClr val="FFFFFF"/>
                    </a:gs>
                  </a:gsLst>
                  <a:lin ang="5400000" scaled="0"/>
                </a:gradFill>
              </a:rPr>
              <a:t> Images. All rights reserved. </a:t>
            </a:r>
          </a:p>
        </p:txBody>
      </p:sp>
      <p:sp>
        <p:nvSpPr>
          <p:cNvPr id="9" name="Rectangle 8"/>
          <p:cNvSpPr/>
          <p:nvPr/>
        </p:nvSpPr>
        <p:spPr bwMode="invGray">
          <a:xfrm>
            <a:off x="2505587" y="5354661"/>
            <a:ext cx="9768863" cy="1464622"/>
          </a:xfrm>
          <a:prstGeom prst="rect">
            <a:avLst/>
          </a:prstGeom>
        </p:spPr>
        <p:txBody>
          <a:bodyPr wrap="square">
            <a:spAutoFit/>
          </a:bodyPr>
          <a:lstStyle/>
          <a:p>
            <a:pPr defTabSz="932563">
              <a:lnSpc>
                <a:spcPct val="90000"/>
              </a:lnSpc>
              <a:spcBef>
                <a:spcPct val="20000"/>
              </a:spcBef>
              <a:buSzPct val="105000"/>
            </a:pPr>
            <a:r>
              <a:rPr lang="en-US" sz="2856" dirty="0">
                <a:latin typeface="Segoe UI Light"/>
              </a:rPr>
              <a:t>Drop by the Windows Azure booth to participate in the </a:t>
            </a:r>
            <a:br>
              <a:rPr lang="en-US" sz="2856" dirty="0">
                <a:latin typeface="Segoe UI Light"/>
              </a:rPr>
            </a:br>
            <a:r>
              <a:rPr lang="en-US" sz="2856" dirty="0">
                <a:latin typeface="Segoe UI Light"/>
              </a:rPr>
              <a:t>Windows Azure Challenge for even more prizes!</a:t>
            </a:r>
          </a:p>
          <a:p>
            <a:pPr defTabSz="932563">
              <a:lnSpc>
                <a:spcPct val="90000"/>
              </a:lnSpc>
              <a:spcBef>
                <a:spcPct val="20000"/>
              </a:spcBef>
              <a:buSzPct val="105000"/>
            </a:pPr>
            <a:endParaRPr lang="en-US" sz="3264" dirty="0">
              <a:gradFill>
                <a:gsLst>
                  <a:gs pos="1250">
                    <a:srgbClr val="FFFFFF"/>
                  </a:gs>
                  <a:gs pos="100000">
                    <a:srgbClr val="FFFFFF"/>
                  </a:gs>
                </a:gsLst>
                <a:lin ang="5400000" scaled="0"/>
              </a:gradFill>
              <a:latin typeface="Segoe UI Light"/>
            </a:endParaRPr>
          </a:p>
        </p:txBody>
      </p:sp>
      <p:pic>
        <p:nvPicPr>
          <p:cNvPr id="3" name="Picture 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8365" y="5091374"/>
            <a:ext cx="1784213" cy="1293256"/>
          </a:xfrm>
          <a:prstGeom prst="rect">
            <a:avLst/>
          </a:prstGeom>
        </p:spPr>
      </p:pic>
      <p:sp>
        <p:nvSpPr>
          <p:cNvPr id="7" name="Rectangle 6"/>
          <p:cNvSpPr/>
          <p:nvPr/>
        </p:nvSpPr>
        <p:spPr bwMode="invGray">
          <a:xfrm>
            <a:off x="275481" y="3101791"/>
            <a:ext cx="11456052" cy="1986617"/>
          </a:xfrm>
          <a:prstGeom prst="rect">
            <a:avLst/>
          </a:prstGeom>
          <a:noFill/>
        </p:spPr>
        <p:txBody>
          <a:bodyPr wrap="square">
            <a:spAutoFit/>
          </a:bodyPr>
          <a:lstStyle/>
          <a:p>
            <a:pPr defTabSz="932563">
              <a:lnSpc>
                <a:spcPct val="90000"/>
              </a:lnSpc>
              <a:spcBef>
                <a:spcPct val="20000"/>
              </a:spcBef>
              <a:buSzPct val="105000"/>
            </a:pPr>
            <a:r>
              <a:rPr lang="en-US" sz="3672" dirty="0">
                <a:solidFill>
                  <a:schemeClr val="bg2"/>
                </a:solidFill>
                <a:latin typeface="Segoe UI Light"/>
              </a:rPr>
              <a:t>MSDN Subscribers: you’ve got it, now use it</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Activate your MSDN Benefit &amp; try it by 9/30</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You could win* an Aston Martin V8 Vantage!</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Go to: </a:t>
            </a:r>
            <a:r>
              <a:rPr lang="en-US" sz="2652" u="sng" dirty="0">
                <a:solidFill>
                  <a:schemeClr val="bg2"/>
                </a:solidFill>
                <a:latin typeface="Segoe UI Light"/>
                <a:hlinkClick r:id="rId8"/>
              </a:rPr>
              <a:t>http://aka.ms/AzureContest</a:t>
            </a:r>
            <a:endParaRPr lang="en-US" sz="2652" u="sng" dirty="0">
              <a:solidFill>
                <a:schemeClr val="bg2"/>
              </a:solidFill>
              <a:latin typeface="Segoe UI Light"/>
            </a:endParaRPr>
          </a:p>
        </p:txBody>
      </p:sp>
    </p:spTree>
    <p:extLst>
      <p:ext uri="{BB962C8B-B14F-4D97-AF65-F5344CB8AC3E}">
        <p14:creationId xmlns:p14="http://schemas.microsoft.com/office/powerpoint/2010/main" val="98445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t>Windows Enterprise: </a:t>
            </a:r>
            <a:r>
              <a:rPr lang="en-US" sz="3599" u="sng" dirty="0">
                <a:solidFill>
                  <a:srgbClr val="00B0F0"/>
                </a:solidFill>
                <a:hlinkClick r:id="rId4" action="ppaction://hlinkfile"/>
              </a:rPr>
              <a:t>windows.com/enterprise</a:t>
            </a:r>
            <a:r>
              <a:rPr lang="en-US" sz="3599" dirty="0"/>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20334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143236714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Text Placeholder 2"/>
          <p:cNvSpPr>
            <a:spLocks noGrp="1"/>
          </p:cNvSpPr>
          <p:nvPr>
            <p:ph type="body" sz="quarter" idx="10"/>
          </p:nvPr>
        </p:nvSpPr>
        <p:spPr>
          <a:xfrm>
            <a:off x="274638" y="1212850"/>
            <a:ext cx="11887200" cy="517065"/>
          </a:xfrm>
        </p:spPr>
        <p:txBody>
          <a:bodyPr/>
          <a:lstStyle/>
          <a:p>
            <a:r>
              <a:rPr lang="en-GB" sz="2400" dirty="0"/>
              <a:t>It always helps to know who you’re dealing with, so here’s a little background on me.</a:t>
            </a:r>
            <a:endParaRPr lang="en-US" sz="2400" dirty="0"/>
          </a:p>
        </p:txBody>
      </p:sp>
      <p:sp>
        <p:nvSpPr>
          <p:cNvPr id="8" name="Rectangle 7"/>
          <p:cNvSpPr/>
          <p:nvPr/>
        </p:nvSpPr>
        <p:spPr bwMode="auto">
          <a:xfrm>
            <a:off x="4980521" y="2130425"/>
            <a:ext cx="4451346" cy="8788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a:t>
            </a:r>
            <a:r>
              <a:rPr lang="en-US" sz="2000" dirty="0" err="1" smtClean="0">
                <a:gradFill>
                  <a:gsLst>
                    <a:gs pos="0">
                      <a:srgbClr val="FFFFFF"/>
                    </a:gs>
                    <a:gs pos="100000">
                      <a:srgbClr val="FFFFFF"/>
                    </a:gs>
                  </a:gsLst>
                  <a:lin ang="5400000" scaled="0"/>
                </a:gradFill>
                <a:ea typeface="Segoe UI" pitchFamily="34" charset="0"/>
                <a:cs typeface="Segoe UI" pitchFamily="34" charset="0"/>
              </a:rPr>
              <a:t>bradygaster</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476" y="2130425"/>
            <a:ext cx="2590104" cy="3766011"/>
          </a:xfrm>
          <a:prstGeom prst="rect">
            <a:avLst/>
          </a:prstGeom>
        </p:spPr>
      </p:pic>
      <p:sp>
        <p:nvSpPr>
          <p:cNvPr id="21" name="Rectangle 20"/>
          <p:cNvSpPr/>
          <p:nvPr/>
        </p:nvSpPr>
        <p:spPr bwMode="auto">
          <a:xfrm>
            <a:off x="4980521" y="3092780"/>
            <a:ext cx="4451346" cy="878815"/>
          </a:xfrm>
          <a:prstGeom prst="rect">
            <a:avLst/>
          </a:prstGeom>
          <a:solidFill>
            <a:srgbClr val="6600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1 Wife (Gina)</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4980521" y="4055135"/>
            <a:ext cx="4451346" cy="878815"/>
          </a:xfrm>
          <a:prstGeom prst="rect">
            <a:avLst/>
          </a:prstGeom>
          <a:solidFill>
            <a:srgbClr val="6633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2 Chihuahuas (Lola &amp; Nico)</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445567" y="2130425"/>
            <a:ext cx="4451346" cy="87881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Windows Azure </a:t>
            </a:r>
            <a:br>
              <a:rPr lang="en-US" sz="2000" dirty="0" smtClean="0">
                <a:gradFill>
                  <a:gsLst>
                    <a:gs pos="0">
                      <a:srgbClr val="FFFFFF"/>
                    </a:gs>
                    <a:gs pos="100000">
                      <a:srgbClr val="FFFFFF"/>
                    </a:gs>
                  </a:gsLst>
                  <a:lin ang="5400000" scaled="0"/>
                </a:gradFill>
                <a:ea typeface="Segoe UI" pitchFamily="34" charset="0"/>
                <a:cs typeface="Segoe UI" pitchFamily="34" charset="0"/>
              </a:rPr>
            </a:br>
            <a:r>
              <a:rPr lang="en-US" sz="2000" dirty="0" smtClean="0">
                <a:gradFill>
                  <a:gsLst>
                    <a:gs pos="0">
                      <a:srgbClr val="FFFFFF"/>
                    </a:gs>
                    <a:gs pos="100000">
                      <a:srgbClr val="FFFFFF"/>
                    </a:gs>
                  </a:gsLst>
                  <a:lin ang="5400000" scaled="0"/>
                </a:gradFill>
                <a:ea typeface="Segoe UI" pitchFamily="34" charset="0"/>
                <a:cs typeface="Segoe UI" pitchFamily="34" charset="0"/>
              </a:rPr>
              <a:t>Technical Evangelist</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445567" y="3092780"/>
            <a:ext cx="4451346" cy="87881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bradygaster.com</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445567" y="4055135"/>
            <a:ext cx="4451346" cy="878815"/>
          </a:xfrm>
          <a:prstGeom prst="rect">
            <a:avLst/>
          </a:prstGeom>
          <a:solidFill>
            <a:schemeClr val="bg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2 Sons (Gabe &amp; Lucas)</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4980521" y="5017621"/>
            <a:ext cx="4451346" cy="87881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Originally from NC </a:t>
            </a:r>
            <a:br>
              <a:rPr lang="en-US" sz="2000" dirty="0" smtClean="0">
                <a:gradFill>
                  <a:gsLst>
                    <a:gs pos="0">
                      <a:srgbClr val="FFFFFF"/>
                    </a:gs>
                    <a:gs pos="100000">
                      <a:srgbClr val="FFFFFF"/>
                    </a:gs>
                  </a:gsLst>
                  <a:lin ang="5400000" scaled="0"/>
                </a:gradFill>
                <a:ea typeface="Segoe UI" pitchFamily="34" charset="0"/>
                <a:cs typeface="Segoe UI" pitchFamily="34" charset="0"/>
              </a:rPr>
            </a:br>
            <a:r>
              <a:rPr lang="en-US" sz="2000" dirty="0" smtClean="0">
                <a:gradFill>
                  <a:gsLst>
                    <a:gs pos="0">
                      <a:srgbClr val="FFFFFF"/>
                    </a:gs>
                    <a:gs pos="100000">
                      <a:srgbClr val="FFFFFF"/>
                    </a:gs>
                  </a:gsLst>
                  <a:lin ang="5400000" scaled="0"/>
                </a:gradFill>
                <a:ea typeface="Segoe UI" pitchFamily="34" charset="0"/>
                <a:cs typeface="Segoe UI" pitchFamily="34" charset="0"/>
              </a:rPr>
              <a:t>(hence the funny accent)</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445567" y="5017621"/>
            <a:ext cx="4451346" cy="878815"/>
          </a:xfrm>
          <a:prstGeom prst="rect">
            <a:avLst/>
          </a:prstGeom>
          <a:solidFill>
            <a:schemeClr val="accent4">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2 Guitars (Fender, </a:t>
            </a:r>
            <a:r>
              <a:rPr lang="en-US" sz="2000" dirty="0" err="1" smtClean="0">
                <a:gradFill>
                  <a:gsLst>
                    <a:gs pos="0">
                      <a:srgbClr val="FFFFFF"/>
                    </a:gs>
                    <a:gs pos="100000">
                      <a:srgbClr val="FFFFFF"/>
                    </a:gs>
                  </a:gsLst>
                  <a:lin ang="5400000" scaled="0"/>
                </a:gradFill>
                <a:ea typeface="Segoe UI" pitchFamily="34" charset="0"/>
                <a:cs typeface="Segoe UI" pitchFamily="34" charset="0"/>
              </a:rPr>
              <a:t>Gretsch</a:t>
            </a:r>
            <a:r>
              <a:rPr lang="en-US" sz="2000" dirty="0" smtClean="0">
                <a:gradFill>
                  <a:gsLst>
                    <a:gs pos="0">
                      <a:srgbClr val="FFFFFF"/>
                    </a:gs>
                    <a:gs pos="100000">
                      <a:srgbClr val="FFFFFF"/>
                    </a:gs>
                  </a:gsLst>
                  <a:lin ang="5400000" scaled="0"/>
                </a:gradFill>
                <a:ea typeface="Segoe UI" pitchFamily="34" charset="0"/>
                <a:cs typeface="Segoe UI" pitchFamily="34" charset="0"/>
              </a:rPr>
              <a:t>) </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8201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2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
                                        <p:tgtEl>
                                          <p:spTgt spid="23"/>
                                        </p:tgtEl>
                                      </p:cBhvr>
                                    </p:animEffect>
                                    <p:anim calcmode="lin" valueType="num">
                                      <p:cBhvr>
                                        <p:cTn id="13" dur="200" fill="hold"/>
                                        <p:tgtEl>
                                          <p:spTgt spid="23"/>
                                        </p:tgtEl>
                                        <p:attrNameLst>
                                          <p:attrName>ppt_x</p:attrName>
                                        </p:attrNameLst>
                                      </p:cBhvr>
                                      <p:tavLst>
                                        <p:tav tm="0">
                                          <p:val>
                                            <p:strVal val="#ppt_x"/>
                                          </p:val>
                                        </p:tav>
                                        <p:tav tm="100000">
                                          <p:val>
                                            <p:strVal val="#ppt_x"/>
                                          </p:val>
                                        </p:tav>
                                      </p:tavLst>
                                    </p:anim>
                                    <p:anim calcmode="lin" valueType="num">
                                      <p:cBhvr>
                                        <p:cTn id="14" dur="2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900"/>
                            </p:stCondLst>
                            <p:childTnLst>
                              <p:par>
                                <p:cTn id="16" presetID="42" presetClass="entr" presetSubtype="0" fill="hold" grpId="0" nodeType="afterEffect">
                                  <p:stCondLst>
                                    <p:cond delay="20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200"/>
                                        <p:tgtEl>
                                          <p:spTgt spid="24"/>
                                        </p:tgtEl>
                                      </p:cBhvr>
                                    </p:animEffect>
                                    <p:anim calcmode="lin" valueType="num">
                                      <p:cBhvr>
                                        <p:cTn id="19" dur="200" fill="hold"/>
                                        <p:tgtEl>
                                          <p:spTgt spid="24"/>
                                        </p:tgtEl>
                                        <p:attrNameLst>
                                          <p:attrName>ppt_x</p:attrName>
                                        </p:attrNameLst>
                                      </p:cBhvr>
                                      <p:tavLst>
                                        <p:tav tm="0">
                                          <p:val>
                                            <p:strVal val="#ppt_x"/>
                                          </p:val>
                                        </p:tav>
                                        <p:tav tm="100000">
                                          <p:val>
                                            <p:strVal val="#ppt_x"/>
                                          </p:val>
                                        </p:tav>
                                      </p:tavLst>
                                    </p:anim>
                                    <p:anim calcmode="lin" valueType="num">
                                      <p:cBhvr>
                                        <p:cTn id="20" dur="2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1300"/>
                            </p:stCondLst>
                            <p:childTnLst>
                              <p:par>
                                <p:cTn id="22" presetID="42" presetClass="entr" presetSubtype="0" fill="hold" grpId="0" nodeType="afterEffect">
                                  <p:stCondLst>
                                    <p:cond delay="2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200"/>
                                        <p:tgtEl>
                                          <p:spTgt spid="25"/>
                                        </p:tgtEl>
                                      </p:cBhvr>
                                    </p:animEffect>
                                    <p:anim calcmode="lin" valueType="num">
                                      <p:cBhvr>
                                        <p:cTn id="25" dur="200" fill="hold"/>
                                        <p:tgtEl>
                                          <p:spTgt spid="25"/>
                                        </p:tgtEl>
                                        <p:attrNameLst>
                                          <p:attrName>ppt_x</p:attrName>
                                        </p:attrNameLst>
                                      </p:cBhvr>
                                      <p:tavLst>
                                        <p:tav tm="0">
                                          <p:val>
                                            <p:strVal val="#ppt_x"/>
                                          </p:val>
                                        </p:tav>
                                        <p:tav tm="100000">
                                          <p:val>
                                            <p:strVal val="#ppt_x"/>
                                          </p:val>
                                        </p:tav>
                                      </p:tavLst>
                                    </p:anim>
                                    <p:anim calcmode="lin" valueType="num">
                                      <p:cBhvr>
                                        <p:cTn id="26" dur="2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1700"/>
                            </p:stCondLst>
                            <p:childTnLst>
                              <p:par>
                                <p:cTn id="28" presetID="42" presetClass="entr" presetSubtype="0" fill="hold" grpId="0" nodeType="afterEffect">
                                  <p:stCondLst>
                                    <p:cond delay="2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200"/>
                                        <p:tgtEl>
                                          <p:spTgt spid="29"/>
                                        </p:tgtEl>
                                      </p:cBhvr>
                                    </p:animEffect>
                                    <p:anim calcmode="lin" valueType="num">
                                      <p:cBhvr>
                                        <p:cTn id="31" dur="200" fill="hold"/>
                                        <p:tgtEl>
                                          <p:spTgt spid="29"/>
                                        </p:tgtEl>
                                        <p:attrNameLst>
                                          <p:attrName>ppt_x</p:attrName>
                                        </p:attrNameLst>
                                      </p:cBhvr>
                                      <p:tavLst>
                                        <p:tav tm="0">
                                          <p:val>
                                            <p:strVal val="#ppt_x"/>
                                          </p:val>
                                        </p:tav>
                                        <p:tav tm="100000">
                                          <p:val>
                                            <p:strVal val="#ppt_x"/>
                                          </p:val>
                                        </p:tav>
                                      </p:tavLst>
                                    </p:anim>
                                    <p:anim calcmode="lin" valueType="num">
                                      <p:cBhvr>
                                        <p:cTn id="32" dur="2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100"/>
                            </p:stCondLst>
                            <p:childTnLst>
                              <p:par>
                                <p:cTn id="34" presetID="42" presetClass="entr" presetSubtype="0" fill="hold" grpId="0" nodeType="afterEffect">
                                  <p:stCondLst>
                                    <p:cond delay="20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00"/>
                                        <p:tgtEl>
                                          <p:spTgt spid="28"/>
                                        </p:tgtEl>
                                      </p:cBhvr>
                                    </p:animEffect>
                                    <p:anim calcmode="lin" valueType="num">
                                      <p:cBhvr>
                                        <p:cTn id="37" dur="200" fill="hold"/>
                                        <p:tgtEl>
                                          <p:spTgt spid="28"/>
                                        </p:tgtEl>
                                        <p:attrNameLst>
                                          <p:attrName>ppt_x</p:attrName>
                                        </p:attrNameLst>
                                      </p:cBhvr>
                                      <p:tavLst>
                                        <p:tav tm="0">
                                          <p:val>
                                            <p:strVal val="#ppt_x"/>
                                          </p:val>
                                        </p:tav>
                                        <p:tav tm="100000">
                                          <p:val>
                                            <p:strVal val="#ppt_x"/>
                                          </p:val>
                                        </p:tav>
                                      </p:tavLst>
                                    </p:anim>
                                    <p:anim calcmode="lin" valueType="num">
                                      <p:cBhvr>
                                        <p:cTn id="38" dur="2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grpId="0" nodeType="afterEffect">
                                  <p:stCondLst>
                                    <p:cond delay="2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
                                        <p:tgtEl>
                                          <p:spTgt spid="22"/>
                                        </p:tgtEl>
                                      </p:cBhvr>
                                    </p:animEffect>
                                    <p:anim calcmode="lin" valueType="num">
                                      <p:cBhvr>
                                        <p:cTn id="43" dur="200" fill="hold"/>
                                        <p:tgtEl>
                                          <p:spTgt spid="22"/>
                                        </p:tgtEl>
                                        <p:attrNameLst>
                                          <p:attrName>ppt_x</p:attrName>
                                        </p:attrNameLst>
                                      </p:cBhvr>
                                      <p:tavLst>
                                        <p:tav tm="0">
                                          <p:val>
                                            <p:strVal val="#ppt_x"/>
                                          </p:val>
                                        </p:tav>
                                        <p:tav tm="100000">
                                          <p:val>
                                            <p:strVal val="#ppt_x"/>
                                          </p:val>
                                        </p:tav>
                                      </p:tavLst>
                                    </p:anim>
                                    <p:anim calcmode="lin" valueType="num">
                                      <p:cBhvr>
                                        <p:cTn id="44" dur="2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2900"/>
                            </p:stCondLst>
                            <p:childTnLst>
                              <p:par>
                                <p:cTn id="46" presetID="42" presetClass="entr" presetSubtype="0" fill="hold" grpId="0" nodeType="afterEffect">
                                  <p:stCondLst>
                                    <p:cond delay="20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200"/>
                                        <p:tgtEl>
                                          <p:spTgt spid="21"/>
                                        </p:tgtEl>
                                      </p:cBhvr>
                                    </p:animEffect>
                                    <p:anim calcmode="lin" valueType="num">
                                      <p:cBhvr>
                                        <p:cTn id="49" dur="200" fill="hold"/>
                                        <p:tgtEl>
                                          <p:spTgt spid="21"/>
                                        </p:tgtEl>
                                        <p:attrNameLst>
                                          <p:attrName>ppt_x</p:attrName>
                                        </p:attrNameLst>
                                      </p:cBhvr>
                                      <p:tavLst>
                                        <p:tav tm="0">
                                          <p:val>
                                            <p:strVal val="#ppt_x"/>
                                          </p:val>
                                        </p:tav>
                                        <p:tav tm="100000">
                                          <p:val>
                                            <p:strVal val="#ppt_x"/>
                                          </p:val>
                                        </p:tav>
                                      </p:tavLst>
                                    </p:anim>
                                    <p:anim calcmode="lin" valueType="num">
                                      <p:cBhvr>
                                        <p:cTn id="50" dur="200" fill="hold"/>
                                        <p:tgtEl>
                                          <p:spTgt spid="21"/>
                                        </p:tgtEl>
                                        <p:attrNameLst>
                                          <p:attrName>ppt_y</p:attrName>
                                        </p:attrNameLst>
                                      </p:cBhvr>
                                      <p:tavLst>
                                        <p:tav tm="0">
                                          <p:val>
                                            <p:strVal val="#ppt_y+.1"/>
                                          </p:val>
                                        </p:tav>
                                        <p:tav tm="100000">
                                          <p:val>
                                            <p:strVal val="#ppt_y"/>
                                          </p:val>
                                        </p:tav>
                                      </p:tavLst>
                                    </p:anim>
                                  </p:childTnLst>
                                </p:cTn>
                              </p:par>
                            </p:childTnLst>
                          </p:cTn>
                        </p:par>
                        <p:par>
                          <p:cTn id="51" fill="hold">
                            <p:stCondLst>
                              <p:cond delay="3300"/>
                            </p:stCondLst>
                            <p:childTnLst>
                              <p:par>
                                <p:cTn id="52" presetID="42" presetClass="entr" presetSubtype="0" fill="hold" grpId="0" nodeType="afterEffect">
                                  <p:stCondLst>
                                    <p:cond delay="20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00"/>
                                        <p:tgtEl>
                                          <p:spTgt spid="8"/>
                                        </p:tgtEl>
                                      </p:cBhvr>
                                    </p:animEffect>
                                    <p:anim calcmode="lin" valueType="num">
                                      <p:cBhvr>
                                        <p:cTn id="55" dur="200" fill="hold"/>
                                        <p:tgtEl>
                                          <p:spTgt spid="8"/>
                                        </p:tgtEl>
                                        <p:attrNameLst>
                                          <p:attrName>ppt_x</p:attrName>
                                        </p:attrNameLst>
                                      </p:cBhvr>
                                      <p:tavLst>
                                        <p:tav tm="0">
                                          <p:val>
                                            <p:strVal val="#ppt_x"/>
                                          </p:val>
                                        </p:tav>
                                        <p:tav tm="100000">
                                          <p:val>
                                            <p:strVal val="#ppt_x"/>
                                          </p:val>
                                        </p:tav>
                                      </p:tavLst>
                                    </p:anim>
                                    <p:anim calcmode="lin" valueType="num">
                                      <p:cBhvr>
                                        <p:cTn id="56" dur="2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23" grpId="0" animBg="1"/>
      <p:bldP spid="24" grpId="0" animBg="1"/>
      <p:bldP spid="25"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96897"/>
            <a:ext cx="12038765" cy="917575"/>
          </a:xfrm>
        </p:spPr>
        <p:txBody>
          <a:bodyPr/>
          <a:lstStyle/>
          <a:p>
            <a:r>
              <a:rPr lang="en-US" dirty="0" smtClean="0"/>
              <a:t>“Web Sites is a Toy”</a:t>
            </a:r>
            <a:endParaRPr lang="en-US" dirty="0"/>
          </a:p>
        </p:txBody>
      </p:sp>
      <p:sp>
        <p:nvSpPr>
          <p:cNvPr id="3" name="Text Placeholder 2"/>
          <p:cNvSpPr>
            <a:spLocks noGrp="1"/>
          </p:cNvSpPr>
          <p:nvPr>
            <p:ph type="body" sz="quarter" idx="10"/>
          </p:nvPr>
        </p:nvSpPr>
        <p:spPr>
          <a:xfrm>
            <a:off x="274638" y="1212850"/>
            <a:ext cx="11887200" cy="683264"/>
          </a:xfrm>
        </p:spPr>
        <p:txBody>
          <a:bodyPr/>
          <a:lstStyle/>
          <a:p>
            <a:r>
              <a:rPr lang="en-US" sz="3600" dirty="0" smtClean="0"/>
              <a:t>Web Sites is a frequently underestimated platform</a:t>
            </a:r>
            <a:endParaRPr lang="en-US" sz="3200" dirty="0" smtClean="0"/>
          </a:p>
        </p:txBody>
      </p:sp>
      <p:pic>
        <p:nvPicPr>
          <p:cNvPr id="15" name="Picture 2" descr="http://png-5.findicons.com/files/icons/127/sleek_xp_software/300/lego_desig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538" y="1881830"/>
            <a:ext cx="4390392" cy="439039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2124679" y="2130425"/>
            <a:ext cx="3800370" cy="8106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Blogs &amp; CMS’s</a:t>
            </a:r>
          </a:p>
        </p:txBody>
      </p:sp>
      <p:sp>
        <p:nvSpPr>
          <p:cNvPr id="17" name="Rectangle 16"/>
          <p:cNvSpPr/>
          <p:nvPr/>
        </p:nvSpPr>
        <p:spPr bwMode="auto">
          <a:xfrm>
            <a:off x="2124679" y="3017036"/>
            <a:ext cx="3800370" cy="74477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Only for startups</a:t>
            </a:r>
          </a:p>
        </p:txBody>
      </p:sp>
      <p:sp>
        <p:nvSpPr>
          <p:cNvPr id="18" name="Rectangle 17"/>
          <p:cNvSpPr/>
          <p:nvPr/>
        </p:nvSpPr>
        <p:spPr bwMode="auto">
          <a:xfrm>
            <a:off x="2124679" y="5610943"/>
            <a:ext cx="3800370" cy="81069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No logging or monitoring</a:t>
            </a:r>
          </a:p>
        </p:txBody>
      </p:sp>
      <p:sp>
        <p:nvSpPr>
          <p:cNvPr id="19" name="Rectangle 18"/>
          <p:cNvSpPr/>
          <p:nvPr/>
        </p:nvSpPr>
        <p:spPr bwMode="auto">
          <a:xfrm>
            <a:off x="2124679" y="4724334"/>
            <a:ext cx="3800370" cy="81069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Lacks on-premises integration</a:t>
            </a:r>
          </a:p>
        </p:txBody>
      </p:sp>
      <p:sp>
        <p:nvSpPr>
          <p:cNvPr id="20" name="Rectangle 19"/>
          <p:cNvSpPr/>
          <p:nvPr/>
        </p:nvSpPr>
        <p:spPr bwMode="auto">
          <a:xfrm>
            <a:off x="2124679" y="3837723"/>
            <a:ext cx="3800370" cy="81069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No middle tier</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quot;No&quot; Symbol 21"/>
          <p:cNvSpPr/>
          <p:nvPr/>
        </p:nvSpPr>
        <p:spPr bwMode="auto">
          <a:xfrm>
            <a:off x="2983351" y="296897"/>
            <a:ext cx="6469774" cy="6469774"/>
          </a:xfrm>
          <a:prstGeom prst="noSmoking">
            <a:avLst/>
          </a:prstGeom>
          <a:solidFill>
            <a:srgbClr val="FF0000"/>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2431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farm9.staticflickr.com/8375/8414938998_789329533b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582" y="1749707"/>
            <a:ext cx="10408640" cy="58548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319" y="296897"/>
            <a:ext cx="12038765" cy="917575"/>
          </a:xfrm>
        </p:spPr>
        <p:txBody>
          <a:bodyPr/>
          <a:lstStyle/>
          <a:p>
            <a:r>
              <a:rPr lang="en-US" dirty="0" smtClean="0"/>
              <a:t>Web Sites is a Tool</a:t>
            </a:r>
            <a:endParaRPr lang="en-US" dirty="0"/>
          </a:p>
        </p:txBody>
      </p:sp>
      <p:sp>
        <p:nvSpPr>
          <p:cNvPr id="3" name="Text Placeholder 2"/>
          <p:cNvSpPr>
            <a:spLocks noGrp="1"/>
          </p:cNvSpPr>
          <p:nvPr>
            <p:ph type="body" sz="quarter" idx="10"/>
          </p:nvPr>
        </p:nvSpPr>
        <p:spPr>
          <a:xfrm>
            <a:off x="274638" y="1212850"/>
            <a:ext cx="11887200" cy="683264"/>
          </a:xfrm>
        </p:spPr>
        <p:txBody>
          <a:bodyPr/>
          <a:lstStyle/>
          <a:p>
            <a:r>
              <a:rPr lang="en-US" sz="3600" dirty="0" smtClean="0"/>
              <a:t>Perfectly capable of helping you build your enterprise. </a:t>
            </a:r>
            <a:endParaRPr lang="en-US" sz="3200" dirty="0" smtClean="0"/>
          </a:p>
        </p:txBody>
      </p:sp>
    </p:spTree>
    <p:extLst>
      <p:ext uri="{BB962C8B-B14F-4D97-AF65-F5344CB8AC3E}">
        <p14:creationId xmlns:p14="http://schemas.microsoft.com/office/powerpoint/2010/main" val="99733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1+ppt_w/2"/>
                                          </p:val>
                                        </p:tav>
                                      </p:tavLst>
                                    </p:anim>
                                    <p:anim calcmode="lin" valueType="num">
                                      <p:cBhvr additive="base">
                                        <p:cTn id="13" dur="500"/>
                                        <p:tgtEl>
                                          <p:spTgt spid="1026"/>
                                        </p:tgtEl>
                                        <p:attrNameLst>
                                          <p:attrName>ppt_y</p:attrName>
                                        </p:attrNameLst>
                                      </p:cBhvr>
                                      <p:tavLst>
                                        <p:tav tm="0">
                                          <p:val>
                                            <p:strVal val="ppt_y"/>
                                          </p:val>
                                        </p:tav>
                                        <p:tav tm="100000">
                                          <p:val>
                                            <p:strVal val="ppt_y"/>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Platform </a:t>
            </a:r>
            <a:r>
              <a:rPr lang="en-US" dirty="0" err="1"/>
              <a:t>Enterprisey</a:t>
            </a:r>
            <a:r>
              <a:rPr lang="en-US" dirty="0"/>
              <a:t>?</a:t>
            </a:r>
          </a:p>
        </p:txBody>
      </p:sp>
      <p:sp>
        <p:nvSpPr>
          <p:cNvPr id="3" name="Text Placeholder 2"/>
          <p:cNvSpPr>
            <a:spLocks noGrp="1"/>
          </p:cNvSpPr>
          <p:nvPr>
            <p:ph type="body" sz="quarter" idx="10"/>
          </p:nvPr>
        </p:nvSpPr>
        <p:spPr>
          <a:xfrm>
            <a:off x="274638" y="1212850"/>
            <a:ext cx="11887200" cy="683264"/>
          </a:xfrm>
        </p:spPr>
        <p:txBody>
          <a:bodyPr/>
          <a:lstStyle/>
          <a:p>
            <a:r>
              <a:rPr lang="en-US" sz="3600" dirty="0" smtClean="0"/>
              <a:t>The minimal requirements for enterprise are…</a:t>
            </a:r>
            <a:endParaRPr lang="en-US" sz="3600" dirty="0"/>
          </a:p>
        </p:txBody>
      </p:sp>
      <p:sp>
        <p:nvSpPr>
          <p:cNvPr id="4" name="Rectangle 3"/>
          <p:cNvSpPr/>
          <p:nvPr/>
        </p:nvSpPr>
        <p:spPr bwMode="auto">
          <a:xfrm>
            <a:off x="710670" y="2464817"/>
            <a:ext cx="2108200" cy="210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Distributed Processing Support</a:t>
            </a:r>
          </a:p>
        </p:txBody>
      </p:sp>
      <p:sp>
        <p:nvSpPr>
          <p:cNvPr id="5" name="Rectangle 4"/>
          <p:cNvSpPr/>
          <p:nvPr/>
        </p:nvSpPr>
        <p:spPr bwMode="auto">
          <a:xfrm>
            <a:off x="2937404" y="2464817"/>
            <a:ext cx="2108200" cy="2108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Vast </a:t>
            </a:r>
            <a:r>
              <a:rPr lang="en-US" sz="2000" dirty="0" smtClean="0">
                <a:gradFill>
                  <a:gsLst>
                    <a:gs pos="0">
                      <a:srgbClr val="FFFFFF"/>
                    </a:gs>
                    <a:gs pos="100000">
                      <a:srgbClr val="FFFFFF"/>
                    </a:gs>
                  </a:gsLst>
                  <a:lin ang="5400000" scaled="0"/>
                </a:gradFill>
                <a:ea typeface="Segoe UI" pitchFamily="34" charset="0"/>
                <a:cs typeface="Segoe UI" pitchFamily="34" charset="0"/>
              </a:rPr>
              <a:t/>
            </a:r>
            <a:br>
              <a:rPr lang="en-US" sz="2000" dirty="0" smtClean="0">
                <a:gradFill>
                  <a:gsLst>
                    <a:gs pos="0">
                      <a:srgbClr val="FFFFFF"/>
                    </a:gs>
                    <a:gs pos="100000">
                      <a:srgbClr val="FFFFFF"/>
                    </a:gs>
                  </a:gsLst>
                  <a:lin ang="5400000" scaled="0"/>
                </a:gradFill>
                <a:ea typeface="Segoe UI" pitchFamily="34" charset="0"/>
                <a:cs typeface="Segoe UI" pitchFamily="34" charset="0"/>
              </a:rPr>
            </a:br>
            <a:r>
              <a:rPr lang="en-US" sz="2000" dirty="0" smtClean="0">
                <a:gradFill>
                  <a:gsLst>
                    <a:gs pos="0">
                      <a:srgbClr val="FFFFFF"/>
                    </a:gs>
                    <a:gs pos="100000">
                      <a:srgbClr val="FFFFFF"/>
                    </a:gs>
                  </a:gsLst>
                  <a:lin ang="5400000" scaled="0"/>
                </a:gradFill>
                <a:ea typeface="Segoe UI" pitchFamily="34" charset="0"/>
                <a:cs typeface="Segoe UI" pitchFamily="34" charset="0"/>
              </a:rPr>
              <a:t>Storage </a:t>
            </a:r>
            <a:r>
              <a:rPr lang="en-US" sz="2000" dirty="0">
                <a:gradFill>
                  <a:gsLst>
                    <a:gs pos="0">
                      <a:srgbClr val="FFFFFF"/>
                    </a:gs>
                    <a:gs pos="100000">
                      <a:srgbClr val="FFFFFF"/>
                    </a:gs>
                  </a:gsLst>
                  <a:lin ang="5400000" scaled="0"/>
                </a:gradFill>
                <a:ea typeface="Segoe UI" pitchFamily="34" charset="0"/>
                <a:cs typeface="Segoe UI" pitchFamily="34" charset="0"/>
              </a:rPr>
              <a:t>Capability</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9617606" y="2464817"/>
            <a:ext cx="2108200" cy="2108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Federated Identity &amp; Access Control</a:t>
            </a:r>
          </a:p>
        </p:txBody>
      </p:sp>
      <p:sp>
        <p:nvSpPr>
          <p:cNvPr id="7" name="Rectangle 6"/>
          <p:cNvSpPr/>
          <p:nvPr/>
        </p:nvSpPr>
        <p:spPr bwMode="auto">
          <a:xfrm>
            <a:off x="7390872" y="2464817"/>
            <a:ext cx="2108200" cy="2108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Asynchronous Messaging</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5164138" y="2464817"/>
            <a:ext cx="2108200" cy="21082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Process Integration</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pic>
        <p:nvPicPr>
          <p:cNvPr id="1026" name="Picture 2" descr="http://s3.amazonaws.com/rapgenius/1291131680_two-thumbs-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019" y="2464817"/>
            <a:ext cx="2108200" cy="27202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2.wikia.nocookie.net/__cb20080823233623/uncyclopedia/images/thumb/7/70/The_fonz_thumbs_up.jpg/250px-The_fonz_thumbs_u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695" y="2464817"/>
            <a:ext cx="2103175" cy="26247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a:stretch>
            <a:fillRect/>
          </a:stretch>
        </p:blipFill>
        <p:spPr>
          <a:xfrm>
            <a:off x="5159526" y="2464818"/>
            <a:ext cx="2113225" cy="2104704"/>
          </a:xfrm>
          <a:prstGeom prst="rect">
            <a:avLst/>
          </a:prstGeom>
        </p:spPr>
      </p:pic>
      <p:pic>
        <p:nvPicPr>
          <p:cNvPr id="19" name="Picture 18"/>
          <p:cNvPicPr>
            <a:picLocks noChangeAspect="1"/>
          </p:cNvPicPr>
          <p:nvPr/>
        </p:nvPicPr>
        <p:blipFill>
          <a:blip r:embed="rId6"/>
          <a:stretch>
            <a:fillRect/>
          </a:stretch>
        </p:blipFill>
        <p:spPr>
          <a:xfrm>
            <a:off x="7391566" y="2464817"/>
            <a:ext cx="2107919" cy="2118005"/>
          </a:xfrm>
          <a:prstGeom prst="rect">
            <a:avLst/>
          </a:prstGeom>
        </p:spPr>
      </p:pic>
      <p:pic>
        <p:nvPicPr>
          <p:cNvPr id="21" name="Picture 20"/>
          <p:cNvPicPr>
            <a:picLocks noChangeAspect="1"/>
          </p:cNvPicPr>
          <p:nvPr/>
        </p:nvPicPr>
        <p:blipFill>
          <a:blip r:embed="rId7"/>
          <a:stretch>
            <a:fillRect/>
          </a:stretch>
        </p:blipFill>
        <p:spPr>
          <a:xfrm>
            <a:off x="2932379" y="2464817"/>
            <a:ext cx="2108613" cy="2118005"/>
          </a:xfrm>
          <a:prstGeom prst="rect">
            <a:avLst/>
          </a:prstGeom>
        </p:spPr>
      </p:pic>
    </p:spTree>
    <p:extLst>
      <p:ext uri="{BB962C8B-B14F-4D97-AF65-F5344CB8AC3E}">
        <p14:creationId xmlns:p14="http://schemas.microsoft.com/office/powerpoint/2010/main" val="173903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200" fill="hold"/>
                                        <p:tgtEl>
                                          <p:spTgt spid="1030"/>
                                        </p:tgtEl>
                                        <p:attrNameLst>
                                          <p:attrName>ppt_x</p:attrName>
                                        </p:attrNameLst>
                                      </p:cBhvr>
                                      <p:tavLst>
                                        <p:tav tm="0">
                                          <p:val>
                                            <p:strVal val="#ppt_x"/>
                                          </p:val>
                                        </p:tav>
                                        <p:tav tm="100000">
                                          <p:val>
                                            <p:strVal val="#ppt_x"/>
                                          </p:val>
                                        </p:tav>
                                      </p:tavLst>
                                    </p:anim>
                                    <p:anim calcmode="lin" valueType="num">
                                      <p:cBhvr additive="base">
                                        <p:cTn id="14" dur="2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200" fill="hold"/>
                                        <p:tgtEl>
                                          <p:spTgt spid="21"/>
                                        </p:tgtEl>
                                        <p:attrNameLst>
                                          <p:attrName>ppt_x</p:attrName>
                                        </p:attrNameLst>
                                      </p:cBhvr>
                                      <p:tavLst>
                                        <p:tav tm="0">
                                          <p:val>
                                            <p:strVal val="#ppt_x"/>
                                          </p:val>
                                        </p:tav>
                                        <p:tav tm="100000">
                                          <p:val>
                                            <p:strVal val="#ppt_x"/>
                                          </p:val>
                                        </p:tav>
                                      </p:tavLst>
                                    </p:anim>
                                    <p:anim calcmode="lin" valueType="num">
                                      <p:cBhvr additive="base">
                                        <p:cTn id="26" dur="2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200" fill="hold"/>
                                        <p:tgtEl>
                                          <p:spTgt spid="16"/>
                                        </p:tgtEl>
                                        <p:attrNameLst>
                                          <p:attrName>ppt_x</p:attrName>
                                        </p:attrNameLst>
                                      </p:cBhvr>
                                      <p:tavLst>
                                        <p:tav tm="0">
                                          <p:val>
                                            <p:strVal val="#ppt_x"/>
                                          </p:val>
                                        </p:tav>
                                        <p:tav tm="100000">
                                          <p:val>
                                            <p:strVal val="#ppt_x"/>
                                          </p:val>
                                        </p:tav>
                                      </p:tavLst>
                                    </p:anim>
                                    <p:anim calcmode="lin" valueType="num">
                                      <p:cBhvr additive="base">
                                        <p:cTn id="38" dur="2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200" fill="hold"/>
                                        <p:tgtEl>
                                          <p:spTgt spid="19"/>
                                        </p:tgtEl>
                                        <p:attrNameLst>
                                          <p:attrName>ppt_x</p:attrName>
                                        </p:attrNameLst>
                                      </p:cBhvr>
                                      <p:tavLst>
                                        <p:tav tm="0">
                                          <p:val>
                                            <p:strVal val="#ppt_x"/>
                                          </p:val>
                                        </p:tav>
                                        <p:tav tm="100000">
                                          <p:val>
                                            <p:strVal val="#ppt_x"/>
                                          </p:val>
                                        </p:tav>
                                      </p:tavLst>
                                    </p:anim>
                                    <p:anim calcmode="lin" valueType="num">
                                      <p:cBhvr additive="base">
                                        <p:cTn id="50" dur="2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26"/>
                                        </p:tgtEl>
                                        <p:attrNameLst>
                                          <p:attrName>style.visibility</p:attrName>
                                        </p:attrNameLst>
                                      </p:cBhvr>
                                      <p:to>
                                        <p:strVal val="visible"/>
                                      </p:to>
                                    </p:set>
                                    <p:anim calcmode="lin" valueType="num">
                                      <p:cBhvr additive="base">
                                        <p:cTn id="61" dur="200" fill="hold"/>
                                        <p:tgtEl>
                                          <p:spTgt spid="1026"/>
                                        </p:tgtEl>
                                        <p:attrNameLst>
                                          <p:attrName>ppt_x</p:attrName>
                                        </p:attrNameLst>
                                      </p:cBhvr>
                                      <p:tavLst>
                                        <p:tav tm="0">
                                          <p:val>
                                            <p:strVal val="#ppt_x"/>
                                          </p:val>
                                        </p:tav>
                                        <p:tav tm="100000">
                                          <p:val>
                                            <p:strVal val="#ppt_x"/>
                                          </p:val>
                                        </p:tav>
                                      </p:tavLst>
                                    </p:anim>
                                    <p:anim calcmode="lin" valueType="num">
                                      <p:cBhvr additive="base">
                                        <p:cTn id="62" dur="2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Enterprising Web Sites</a:t>
            </a:r>
            <a:endParaRPr lang="en-US" dirty="0"/>
          </a:p>
        </p:txBody>
      </p:sp>
      <p:sp>
        <p:nvSpPr>
          <p:cNvPr id="3" name="Text Placeholder 2"/>
          <p:cNvSpPr>
            <a:spLocks noGrp="1"/>
          </p:cNvSpPr>
          <p:nvPr>
            <p:ph type="body" sz="quarter" idx="10"/>
          </p:nvPr>
        </p:nvSpPr>
        <p:spPr>
          <a:xfrm>
            <a:off x="274638" y="1212850"/>
            <a:ext cx="11887200" cy="683264"/>
          </a:xfrm>
        </p:spPr>
        <p:txBody>
          <a:bodyPr/>
          <a:lstStyle/>
          <a:p>
            <a:r>
              <a:rPr lang="en-US" sz="3600" dirty="0" smtClean="0"/>
              <a:t>Problems solved by using Windows Azure functionality.</a:t>
            </a:r>
            <a:endParaRPr lang="en-US" sz="3600" dirty="0"/>
          </a:p>
        </p:txBody>
      </p:sp>
      <p:grpSp>
        <p:nvGrpSpPr>
          <p:cNvPr id="9" name="Group 8"/>
          <p:cNvGrpSpPr/>
          <p:nvPr/>
        </p:nvGrpSpPr>
        <p:grpSpPr>
          <a:xfrm>
            <a:off x="709844" y="2464816"/>
            <a:ext cx="2108200" cy="2108200"/>
            <a:chOff x="710670" y="2812067"/>
            <a:chExt cx="2108200" cy="2108200"/>
          </a:xfrm>
        </p:grpSpPr>
        <p:sp>
          <p:nvSpPr>
            <p:cNvPr id="4" name="Rectangle 9"/>
            <p:cNvSpPr/>
            <p:nvPr/>
          </p:nvSpPr>
          <p:spPr bwMode="auto">
            <a:xfrm>
              <a:off x="710670" y="2812067"/>
              <a:ext cx="2108200" cy="210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2" descr="C:\Users\Jonahs\Dropbox\Projects SCOTT\MEET Windows Azure\source\Background\tile-icon-stor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49" y="3175230"/>
              <a:ext cx="1247442" cy="1241784"/>
            </a:xfrm>
            <a:prstGeom prst="rect">
              <a:avLst/>
            </a:prstGeom>
            <a:noFill/>
            <a:ln>
              <a:noFill/>
            </a:ln>
            <a:extLst/>
          </p:spPr>
        </p:pic>
      </p:grpSp>
      <p:grpSp>
        <p:nvGrpSpPr>
          <p:cNvPr id="12" name="Group 11"/>
          <p:cNvGrpSpPr/>
          <p:nvPr/>
        </p:nvGrpSpPr>
        <p:grpSpPr>
          <a:xfrm>
            <a:off x="7390046" y="2464816"/>
            <a:ext cx="2108200" cy="2108200"/>
            <a:chOff x="7390872" y="2812067"/>
            <a:chExt cx="2108200" cy="2108200"/>
          </a:xfrm>
        </p:grpSpPr>
        <p:sp>
          <p:nvSpPr>
            <p:cNvPr id="7" name="Rectangle 13"/>
            <p:cNvSpPr/>
            <p:nvPr/>
          </p:nvSpPr>
          <p:spPr bwMode="auto">
            <a:xfrm>
              <a:off x="7390872" y="2812067"/>
              <a:ext cx="2108200" cy="2108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28"/>
            <p:cNvPicPr>
              <a:picLocks noChangeAspect="1"/>
            </p:cNvPicPr>
            <p:nvPr/>
          </p:nvPicPr>
          <p:blipFill>
            <a:blip r:embed="rId4"/>
            <a:stretch>
              <a:fillRect/>
            </a:stretch>
          </p:blipFill>
          <p:spPr>
            <a:xfrm>
              <a:off x="7935313" y="3276382"/>
              <a:ext cx="1010374" cy="1240216"/>
            </a:xfrm>
            <a:prstGeom prst="rect">
              <a:avLst/>
            </a:prstGeom>
            <a:noFill/>
            <a:ln>
              <a:noFill/>
            </a:ln>
          </p:spPr>
        </p:pic>
      </p:grpSp>
      <p:grpSp>
        <p:nvGrpSpPr>
          <p:cNvPr id="13" name="Group 12"/>
          <p:cNvGrpSpPr/>
          <p:nvPr/>
        </p:nvGrpSpPr>
        <p:grpSpPr>
          <a:xfrm>
            <a:off x="9616780" y="2464816"/>
            <a:ext cx="2108200" cy="2108200"/>
            <a:chOff x="9617606" y="2812067"/>
            <a:chExt cx="2108200" cy="2108200"/>
          </a:xfrm>
        </p:grpSpPr>
        <p:sp>
          <p:nvSpPr>
            <p:cNvPr id="6" name="Rectangle 12"/>
            <p:cNvSpPr/>
            <p:nvPr/>
          </p:nvSpPr>
          <p:spPr bwMode="auto">
            <a:xfrm>
              <a:off x="9617606" y="2812067"/>
              <a:ext cx="2108200" cy="2108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7" descr="C:\Users\Jonahs\Dropbox\Projects SCOTT\MEET Windows Azure\source\Background\tile-icon-ident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3737" y="3315320"/>
              <a:ext cx="1106714" cy="1101694"/>
            </a:xfrm>
            <a:prstGeom prst="rect">
              <a:avLst/>
            </a:prstGeom>
            <a:noFill/>
            <a:ln>
              <a:noFill/>
            </a:ln>
            <a:extLst/>
          </p:spPr>
        </p:pic>
      </p:grpSp>
      <p:grpSp>
        <p:nvGrpSpPr>
          <p:cNvPr id="14" name="Group 13"/>
          <p:cNvGrpSpPr/>
          <p:nvPr/>
        </p:nvGrpSpPr>
        <p:grpSpPr>
          <a:xfrm>
            <a:off x="5104126" y="2432781"/>
            <a:ext cx="2232916" cy="2232916"/>
            <a:chOff x="5104952" y="2780032"/>
            <a:chExt cx="2232916" cy="2232916"/>
          </a:xfrm>
        </p:grpSpPr>
        <p:sp>
          <p:nvSpPr>
            <p:cNvPr id="8" name="Rectangle 14"/>
            <p:cNvSpPr/>
            <p:nvPr/>
          </p:nvSpPr>
          <p:spPr bwMode="auto">
            <a:xfrm>
              <a:off x="5164138" y="2812067"/>
              <a:ext cx="2108200" cy="21082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pic>
          <p:nvPicPr>
            <p:cNvPr id="1032" name="Picture 8" descr="http://mokrzu.github.io/iconmonstr-github-6-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4952" y="2780032"/>
              <a:ext cx="2232916" cy="22329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936578" y="2464816"/>
            <a:ext cx="2108200" cy="2108200"/>
            <a:chOff x="2937404" y="2812067"/>
            <a:chExt cx="2108200" cy="2108200"/>
          </a:xfrm>
        </p:grpSpPr>
        <p:sp>
          <p:nvSpPr>
            <p:cNvPr id="5" name="Rectangle 11"/>
            <p:cNvSpPr/>
            <p:nvPr/>
          </p:nvSpPr>
          <p:spPr bwMode="auto">
            <a:xfrm>
              <a:off x="2937404" y="2812067"/>
              <a:ext cx="2108200" cy="2108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6" descr="C:\Users\Jonahs\Dropbox\Projects SCOTT\MEET Windows Azure\source\Background\tile-icon-databa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926" y="3114880"/>
              <a:ext cx="1509418" cy="1502574"/>
            </a:xfrm>
            <a:prstGeom prst="rect">
              <a:avLst/>
            </a:prstGeom>
            <a:noFill/>
            <a:ln>
              <a:noFill/>
            </a:ln>
            <a:extLst/>
          </p:spPr>
        </p:pic>
      </p:grpSp>
      <p:grpSp>
        <p:nvGrpSpPr>
          <p:cNvPr id="29" name="Group 28"/>
          <p:cNvGrpSpPr/>
          <p:nvPr/>
        </p:nvGrpSpPr>
        <p:grpSpPr>
          <a:xfrm>
            <a:off x="710257" y="2464816"/>
            <a:ext cx="11015136" cy="2108200"/>
            <a:chOff x="710257" y="2580566"/>
            <a:chExt cx="11015136" cy="2108200"/>
          </a:xfrm>
        </p:grpSpPr>
        <p:sp>
          <p:nvSpPr>
            <p:cNvPr id="32" name="Rectangle 31"/>
            <p:cNvSpPr/>
            <p:nvPr/>
          </p:nvSpPr>
          <p:spPr bwMode="auto">
            <a:xfrm>
              <a:off x="710257" y="2580566"/>
              <a:ext cx="2108200" cy="210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Distributed Processing Support</a:t>
              </a:r>
            </a:p>
          </p:txBody>
        </p:sp>
        <p:sp>
          <p:nvSpPr>
            <p:cNvPr id="33" name="Rectangle 32"/>
            <p:cNvSpPr/>
            <p:nvPr/>
          </p:nvSpPr>
          <p:spPr bwMode="auto">
            <a:xfrm>
              <a:off x="2936991" y="2580566"/>
              <a:ext cx="2108200" cy="2108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Vast </a:t>
              </a:r>
              <a:r>
                <a:rPr lang="en-US" sz="2000" dirty="0" smtClean="0">
                  <a:gradFill>
                    <a:gsLst>
                      <a:gs pos="0">
                        <a:srgbClr val="FFFFFF"/>
                      </a:gs>
                      <a:gs pos="100000">
                        <a:srgbClr val="FFFFFF"/>
                      </a:gs>
                    </a:gsLst>
                    <a:lin ang="5400000" scaled="0"/>
                  </a:gradFill>
                  <a:ea typeface="Segoe UI" pitchFamily="34" charset="0"/>
                  <a:cs typeface="Segoe UI" pitchFamily="34" charset="0"/>
                </a:rPr>
                <a:t/>
              </a:r>
              <a:br>
                <a:rPr lang="en-US" sz="2000" dirty="0" smtClean="0">
                  <a:gradFill>
                    <a:gsLst>
                      <a:gs pos="0">
                        <a:srgbClr val="FFFFFF"/>
                      </a:gs>
                      <a:gs pos="100000">
                        <a:srgbClr val="FFFFFF"/>
                      </a:gs>
                    </a:gsLst>
                    <a:lin ang="5400000" scaled="0"/>
                  </a:gradFill>
                  <a:ea typeface="Segoe UI" pitchFamily="34" charset="0"/>
                  <a:cs typeface="Segoe UI" pitchFamily="34" charset="0"/>
                </a:rPr>
              </a:br>
              <a:r>
                <a:rPr lang="en-US" sz="2000" dirty="0" smtClean="0">
                  <a:gradFill>
                    <a:gsLst>
                      <a:gs pos="0">
                        <a:srgbClr val="FFFFFF"/>
                      </a:gs>
                      <a:gs pos="100000">
                        <a:srgbClr val="FFFFFF"/>
                      </a:gs>
                    </a:gsLst>
                    <a:lin ang="5400000" scaled="0"/>
                  </a:gradFill>
                  <a:ea typeface="Segoe UI" pitchFamily="34" charset="0"/>
                  <a:cs typeface="Segoe UI" pitchFamily="34" charset="0"/>
                </a:rPr>
                <a:t>Storage </a:t>
              </a:r>
              <a:r>
                <a:rPr lang="en-US" sz="2000" dirty="0">
                  <a:gradFill>
                    <a:gsLst>
                      <a:gs pos="0">
                        <a:srgbClr val="FFFFFF"/>
                      </a:gs>
                      <a:gs pos="100000">
                        <a:srgbClr val="FFFFFF"/>
                      </a:gs>
                    </a:gsLst>
                    <a:lin ang="5400000" scaled="0"/>
                  </a:gradFill>
                  <a:ea typeface="Segoe UI" pitchFamily="34" charset="0"/>
                  <a:cs typeface="Segoe UI" pitchFamily="34" charset="0"/>
                </a:rPr>
                <a:t>Capability</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9617193" y="2580566"/>
              <a:ext cx="2108200" cy="2108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Federated Identity &amp; Access Control</a:t>
              </a:r>
            </a:p>
          </p:txBody>
        </p:sp>
        <p:sp>
          <p:nvSpPr>
            <p:cNvPr id="35" name="Rectangle 34"/>
            <p:cNvSpPr/>
            <p:nvPr/>
          </p:nvSpPr>
          <p:spPr bwMode="auto">
            <a:xfrm>
              <a:off x="7390459" y="2580566"/>
              <a:ext cx="2108200" cy="2108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Asynchronous Messaging</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5163725" y="2580566"/>
              <a:ext cx="2108200" cy="21082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Process Integration</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712150" y="2466187"/>
            <a:ext cx="11010524" cy="2720259"/>
            <a:chOff x="719894" y="2812870"/>
            <a:chExt cx="11010524" cy="2720259"/>
          </a:xfrm>
        </p:grpSpPr>
        <p:pic>
          <p:nvPicPr>
            <p:cNvPr id="1026" name="Picture 2" descr="http://s3.amazonaws.com/rapgenius/1291131680_two-thumbs-u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2218" y="2812870"/>
              <a:ext cx="2108200" cy="27202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2.wikia.nocookie.net/__cb20080823233623/uncyclopedia/images/thumb/7/70/The_fonz_thumbs_up.jpg/250px-The_fonz_thumbs_u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894" y="2812870"/>
              <a:ext cx="2103175" cy="26247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a:stretch>
              <a:fillRect/>
            </a:stretch>
          </p:blipFill>
          <p:spPr>
            <a:xfrm>
              <a:off x="5163725" y="2812871"/>
              <a:ext cx="2113225" cy="2104704"/>
            </a:xfrm>
            <a:prstGeom prst="rect">
              <a:avLst/>
            </a:prstGeom>
          </p:spPr>
        </p:pic>
        <p:pic>
          <p:nvPicPr>
            <p:cNvPr id="19" name="Picture 18"/>
            <p:cNvPicPr>
              <a:picLocks noChangeAspect="1"/>
            </p:cNvPicPr>
            <p:nvPr/>
          </p:nvPicPr>
          <p:blipFill>
            <a:blip r:embed="rId11"/>
            <a:stretch>
              <a:fillRect/>
            </a:stretch>
          </p:blipFill>
          <p:spPr>
            <a:xfrm>
              <a:off x="7395765" y="2812870"/>
              <a:ext cx="2107919" cy="2118005"/>
            </a:xfrm>
            <a:prstGeom prst="rect">
              <a:avLst/>
            </a:prstGeom>
          </p:spPr>
        </p:pic>
        <p:pic>
          <p:nvPicPr>
            <p:cNvPr id="21" name="Picture 20"/>
            <p:cNvPicPr>
              <a:picLocks noChangeAspect="1"/>
            </p:cNvPicPr>
            <p:nvPr/>
          </p:nvPicPr>
          <p:blipFill>
            <a:blip r:embed="rId12"/>
            <a:stretch>
              <a:fillRect/>
            </a:stretch>
          </p:blipFill>
          <p:spPr>
            <a:xfrm>
              <a:off x="2936578" y="2812870"/>
              <a:ext cx="2108613" cy="2118005"/>
            </a:xfrm>
            <a:prstGeom prst="rect">
              <a:avLst/>
            </a:prstGeom>
          </p:spPr>
        </p:pic>
      </p:grpSp>
      <p:sp>
        <p:nvSpPr>
          <p:cNvPr id="30" name="Rectangle 29"/>
          <p:cNvSpPr/>
          <p:nvPr/>
        </p:nvSpPr>
        <p:spPr bwMode="auto">
          <a:xfrm>
            <a:off x="709844" y="1971755"/>
            <a:ext cx="2103175" cy="4187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Cloud Services</a:t>
            </a:r>
          </a:p>
        </p:txBody>
      </p:sp>
      <p:sp>
        <p:nvSpPr>
          <p:cNvPr id="40" name="Rectangle 39"/>
          <p:cNvSpPr/>
          <p:nvPr/>
        </p:nvSpPr>
        <p:spPr bwMode="auto">
          <a:xfrm>
            <a:off x="2926528" y="1971755"/>
            <a:ext cx="2118250" cy="418786"/>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SQL/Storage</a:t>
            </a:r>
          </a:p>
        </p:txBody>
      </p:sp>
      <p:sp>
        <p:nvSpPr>
          <p:cNvPr id="41" name="Rectangle 40"/>
          <p:cNvSpPr/>
          <p:nvPr/>
        </p:nvSpPr>
        <p:spPr bwMode="auto">
          <a:xfrm>
            <a:off x="5151162" y="1971755"/>
            <a:ext cx="2118250" cy="418786"/>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TFS/</a:t>
            </a:r>
            <a:r>
              <a:rPr lang="en-US" dirty="0" err="1" smtClean="0">
                <a:gradFill>
                  <a:gsLst>
                    <a:gs pos="0">
                      <a:srgbClr val="FFFFFF"/>
                    </a:gs>
                    <a:gs pos="100000">
                      <a:srgbClr val="FFFFFF"/>
                    </a:gs>
                  </a:gsLst>
                  <a:lin ang="5400000" scaled="0"/>
                </a:gradFill>
                <a:ea typeface="Segoe UI" pitchFamily="34" charset="0"/>
                <a:cs typeface="Segoe UI" pitchFamily="34" charset="0"/>
              </a:rPr>
              <a:t>Git</a:t>
            </a:r>
            <a:r>
              <a:rPr lang="en-US" dirty="0" smtClean="0">
                <a:gradFill>
                  <a:gsLst>
                    <a:gs pos="0">
                      <a:srgbClr val="FFFFFF"/>
                    </a:gs>
                    <a:gs pos="100000">
                      <a:srgbClr val="FFFFFF"/>
                    </a:gs>
                  </a:gsLst>
                  <a:lin ang="5400000" scaled="0"/>
                </a:gradFill>
                <a:ea typeface="Segoe UI" pitchFamily="34" charset="0"/>
                <a:cs typeface="Segoe UI" pitchFamily="34" charset="0"/>
              </a:rPr>
              <a:t>/Hg</a:t>
            </a:r>
          </a:p>
        </p:txBody>
      </p:sp>
      <p:sp>
        <p:nvSpPr>
          <p:cNvPr id="42" name="Rectangle 41"/>
          <p:cNvSpPr/>
          <p:nvPr/>
        </p:nvSpPr>
        <p:spPr bwMode="auto">
          <a:xfrm>
            <a:off x="7385715" y="1965954"/>
            <a:ext cx="2118250" cy="418786"/>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Service Bus</a:t>
            </a:r>
          </a:p>
        </p:txBody>
      </p:sp>
      <p:sp>
        <p:nvSpPr>
          <p:cNvPr id="43" name="Rectangle 42"/>
          <p:cNvSpPr/>
          <p:nvPr/>
        </p:nvSpPr>
        <p:spPr bwMode="auto">
          <a:xfrm>
            <a:off x="9602118" y="1971427"/>
            <a:ext cx="2118250" cy="41878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WAAD</a:t>
            </a:r>
          </a:p>
        </p:txBody>
      </p:sp>
    </p:spTree>
    <p:extLst>
      <p:ext uri="{BB962C8B-B14F-4D97-AF65-F5344CB8AC3E}">
        <p14:creationId xmlns:p14="http://schemas.microsoft.com/office/powerpoint/2010/main" val="327651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2.35129E-6 2.51475E-6 L -0.00013 0.31593 " pathEditMode="relative" rAng="0" ptsTypes="AA">
                                      <p:cBhvr>
                                        <p:cTn id="10" dur="500" fill="hold"/>
                                        <p:tgtEl>
                                          <p:spTgt spid="29"/>
                                        </p:tgtEl>
                                        <p:attrNameLst>
                                          <p:attrName>ppt_x</p:attrName>
                                          <p:attrName>ppt_y</p:attrName>
                                        </p:attrNameLst>
                                      </p:cBhvr>
                                      <p:rCtr x="-13" y="15797"/>
                                    </p:animMotion>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0" y="2005630"/>
            <a:ext cx="12445098" cy="288591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latin typeface="+mj-lt"/>
                <a:ea typeface="Segoe UI" pitchFamily="34" charset="0"/>
                <a:cs typeface="Segoe UI" pitchFamily="34" charset="0"/>
              </a:rPr>
              <a:t>   Windows Azure</a:t>
            </a:r>
          </a:p>
        </p:txBody>
      </p:sp>
      <p:sp>
        <p:nvSpPr>
          <p:cNvPr id="2" name="Title 1"/>
          <p:cNvSpPr>
            <a:spLocks noGrp="1"/>
          </p:cNvSpPr>
          <p:nvPr>
            <p:ph type="title"/>
          </p:nvPr>
        </p:nvSpPr>
        <p:spPr/>
        <p:txBody>
          <a:bodyPr/>
          <a:lstStyle/>
          <a:p>
            <a:r>
              <a:rPr lang="en-US" dirty="0" smtClean="0"/>
              <a:t>Scenario: Enterprise Pizza</a:t>
            </a:r>
            <a:endParaRPr lang="en-US" dirty="0"/>
          </a:p>
        </p:txBody>
      </p:sp>
      <p:sp>
        <p:nvSpPr>
          <p:cNvPr id="3" name="Text Placeholder 2"/>
          <p:cNvSpPr>
            <a:spLocks noGrp="1"/>
          </p:cNvSpPr>
          <p:nvPr>
            <p:ph type="body" sz="quarter" idx="10"/>
          </p:nvPr>
        </p:nvSpPr>
        <p:spPr>
          <a:xfrm>
            <a:off x="274637" y="1212850"/>
            <a:ext cx="12161838" cy="738664"/>
          </a:xfrm>
        </p:spPr>
        <p:txBody>
          <a:bodyPr/>
          <a:lstStyle/>
          <a:p>
            <a:r>
              <a:rPr lang="en-US" dirty="0" smtClean="0"/>
              <a:t>Pizza-ordering site that currently saves order data</a:t>
            </a:r>
          </a:p>
        </p:txBody>
      </p:sp>
      <p:grpSp>
        <p:nvGrpSpPr>
          <p:cNvPr id="33" name="Group 32"/>
          <p:cNvGrpSpPr/>
          <p:nvPr/>
        </p:nvGrpSpPr>
        <p:grpSpPr>
          <a:xfrm>
            <a:off x="1436084" y="2742672"/>
            <a:ext cx="1620718" cy="1935538"/>
            <a:chOff x="798829" y="2931182"/>
            <a:chExt cx="1620718" cy="1935538"/>
          </a:xfrm>
        </p:grpSpPr>
        <p:pic>
          <p:nvPicPr>
            <p:cNvPr id="6" name="Picture 5" descr="Azure_icon_wht-0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880" y="2931182"/>
              <a:ext cx="1154616" cy="1154617"/>
            </a:xfrm>
            <a:prstGeom prst="rect">
              <a:avLst/>
            </a:prstGeom>
            <a:solidFill>
              <a:srgbClr val="0072C6"/>
            </a:solidFill>
          </p:spPr>
        </p:pic>
        <p:sp>
          <p:nvSpPr>
            <p:cNvPr id="7" name="Text Placeholder 8"/>
            <p:cNvSpPr txBox="1">
              <a:spLocks/>
            </p:cNvSpPr>
            <p:nvPr/>
          </p:nvSpPr>
          <p:spPr>
            <a:xfrm>
              <a:off x="798829" y="4349678"/>
              <a:ext cx="1620718" cy="517042"/>
            </a:xfrm>
            <a:prstGeom prst="rect">
              <a:avLst/>
            </a:prstGeom>
            <a:solidFill>
              <a:srgbClr val="0072C6"/>
            </a:solidFill>
          </p:spPr>
          <p:txBody>
            <a:bodyPr vert="horz" wrap="square" lIns="146286" tIns="91429" rIns="146286" bIns="91429" rtlCol="0" anchor="ctr">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Web Site</a:t>
              </a:r>
            </a:p>
          </p:txBody>
        </p:sp>
      </p:grpSp>
      <p:grpSp>
        <p:nvGrpSpPr>
          <p:cNvPr id="18" name="Group 17"/>
          <p:cNvGrpSpPr/>
          <p:nvPr/>
        </p:nvGrpSpPr>
        <p:grpSpPr>
          <a:xfrm>
            <a:off x="9083668" y="2595143"/>
            <a:ext cx="1620718" cy="2083067"/>
            <a:chOff x="8412960" y="2783653"/>
            <a:chExt cx="1620718" cy="2083067"/>
          </a:xfrm>
        </p:grpSpPr>
        <p:sp>
          <p:nvSpPr>
            <p:cNvPr id="12" name="Text Placeholder 8"/>
            <p:cNvSpPr txBox="1">
              <a:spLocks/>
            </p:cNvSpPr>
            <p:nvPr/>
          </p:nvSpPr>
          <p:spPr>
            <a:xfrm>
              <a:off x="8412960" y="4349679"/>
              <a:ext cx="1620718" cy="517041"/>
            </a:xfrm>
            <a:prstGeom prst="rect">
              <a:avLst/>
            </a:prstGeom>
            <a:solidFill>
              <a:srgbClr val="0072C6"/>
            </a:solid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SQL</a:t>
              </a:r>
            </a:p>
          </p:txBody>
        </p:sp>
        <p:pic>
          <p:nvPicPr>
            <p:cNvPr id="10" name="Picture 6" descr="C:\Users\Jonahs\Dropbox\Projects SCOTT\MEET Windows Azure\source\Background\tile-icon-databa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3245" y="2783653"/>
              <a:ext cx="1280148" cy="1274340"/>
            </a:xfrm>
            <a:prstGeom prst="rect">
              <a:avLst/>
            </a:prstGeom>
            <a:solidFill>
              <a:srgbClr val="0072C6"/>
            </a:solidFill>
            <a:ln>
              <a:noFill/>
            </a:ln>
            <a:extLst/>
          </p:spPr>
        </p:pic>
      </p:grpSp>
      <p:cxnSp>
        <p:nvCxnSpPr>
          <p:cNvPr id="23" name="Straight Arrow Connector 22"/>
          <p:cNvCxnSpPr/>
          <p:nvPr/>
        </p:nvCxnSpPr>
        <p:spPr>
          <a:xfrm flipV="1">
            <a:off x="3056802" y="3324225"/>
            <a:ext cx="6197151" cy="3008"/>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49384" y="5396921"/>
            <a:ext cx="4603846" cy="738664"/>
          </a:xfrm>
          <a:prstGeom prst="rect">
            <a:avLst/>
          </a:prstGeom>
          <a:noFill/>
        </p:spPr>
        <p:txBody>
          <a:bodyPr wrap="square" lIns="182880" tIns="146304" rIns="182880" bIns="146304" rtlCol="0">
            <a:spAutoFit/>
          </a:bodyPr>
          <a:lstStyle/>
          <a:p>
            <a:pPr algn="ctr">
              <a:lnSpc>
                <a:spcPct val="90000"/>
              </a:lnSpc>
            </a:pPr>
            <a:r>
              <a:rPr lang="en-US" sz="3200" dirty="0" smtClean="0">
                <a:gradFill>
                  <a:gsLst>
                    <a:gs pos="2917">
                      <a:schemeClr val="tx1"/>
                    </a:gs>
                    <a:gs pos="30000">
                      <a:schemeClr val="tx1"/>
                    </a:gs>
                  </a:gsLst>
                  <a:lin ang="5400000" scaled="0"/>
                </a:gradFill>
              </a:rPr>
              <a:t>Web Site Collects Data</a:t>
            </a:r>
          </a:p>
        </p:txBody>
      </p:sp>
      <p:sp>
        <p:nvSpPr>
          <p:cNvPr id="27" name="TextBox 26"/>
          <p:cNvSpPr txBox="1"/>
          <p:nvPr/>
        </p:nvSpPr>
        <p:spPr>
          <a:xfrm>
            <a:off x="3018946" y="5396921"/>
            <a:ext cx="6064722" cy="738664"/>
          </a:xfrm>
          <a:prstGeom prst="rect">
            <a:avLst/>
          </a:prstGeom>
          <a:noFill/>
        </p:spPr>
        <p:txBody>
          <a:bodyPr wrap="square" lIns="182880" tIns="146304" rIns="182880" bIns="146304" rtlCol="0">
            <a:spAutoFit/>
          </a:bodyPr>
          <a:lstStyle/>
          <a:p>
            <a:pPr algn="ctr">
              <a:lnSpc>
                <a:spcPct val="90000"/>
              </a:lnSpc>
            </a:pPr>
            <a:r>
              <a:rPr lang="en-US" sz="3200" dirty="0" smtClean="0">
                <a:gradFill>
                  <a:gsLst>
                    <a:gs pos="2917">
                      <a:schemeClr val="tx1"/>
                    </a:gs>
                    <a:gs pos="30000">
                      <a:schemeClr val="tx1"/>
                    </a:gs>
                  </a:gsLst>
                  <a:lin ang="5400000" scaled="0"/>
                </a:gradFill>
              </a:rPr>
              <a:t>Data sent to SQL database</a:t>
            </a:r>
          </a:p>
        </p:txBody>
      </p:sp>
    </p:spTree>
    <p:extLst>
      <p:ext uri="{BB962C8B-B14F-4D97-AF65-F5344CB8AC3E}">
        <p14:creationId xmlns:p14="http://schemas.microsoft.com/office/powerpoint/2010/main" val="241053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10" presetClass="exit" presetSubtype="0" fill="hold" grpId="1"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2" presetClass="entr" presetSubtype="8"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Saving Data to the Database</a:t>
            </a:r>
            <a:endParaRPr lang="en-US" dirty="0"/>
          </a:p>
        </p:txBody>
      </p:sp>
    </p:spTree>
    <p:extLst>
      <p:ext uri="{BB962C8B-B14F-4D97-AF65-F5344CB8AC3E}">
        <p14:creationId xmlns:p14="http://schemas.microsoft.com/office/powerpoint/2010/main" val="239433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1383</TotalTime>
  <Words>4360</Words>
  <Application>Microsoft Office PowerPoint</Application>
  <PresentationFormat>Custom</PresentationFormat>
  <Paragraphs>259</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Consolas</vt:lpstr>
      <vt:lpstr>Segoe UI</vt:lpstr>
      <vt:lpstr>Segoe UI Light</vt:lpstr>
      <vt:lpstr>Wingdings</vt:lpstr>
      <vt:lpstr>TechEd_2013_Template_r09</vt:lpstr>
      <vt:lpstr>PowerPoint Presentation</vt:lpstr>
      <vt:lpstr>Windows Azure Web Sites &amp; On-Premises Connectivity</vt:lpstr>
      <vt:lpstr>Introductions</vt:lpstr>
      <vt:lpstr>“Web Sites is a Toy”</vt:lpstr>
      <vt:lpstr>Web Sites is a Tool</vt:lpstr>
      <vt:lpstr>What Makes a Platform Enterprisey?</vt:lpstr>
      <vt:lpstr>Enterprising Web Sites</vt:lpstr>
      <vt:lpstr>Scenario: Enterprise Pizza</vt:lpstr>
      <vt:lpstr>Demo</vt:lpstr>
      <vt:lpstr>Developing a Middle Tier</vt:lpstr>
      <vt:lpstr>Demo</vt:lpstr>
      <vt:lpstr>Developing an On-Premise Middle Tier</vt:lpstr>
      <vt:lpstr>Demo</vt:lpstr>
      <vt:lpstr>Service Bus Topics</vt:lpstr>
      <vt:lpstr>Demo</vt:lpstr>
      <vt:lpstr>Service Bus Relays</vt:lpstr>
      <vt:lpstr>Demo</vt:lpstr>
      <vt:lpstr>Data Marts</vt:lpstr>
      <vt:lpstr>Demo</vt:lpstr>
      <vt:lpstr>Identity with Office 365</vt:lpstr>
      <vt:lpstr>Multi-tenant Identity with WAAD</vt:lpstr>
      <vt:lpstr>Related content</vt:lpstr>
      <vt:lpstr>Track resources</vt:lpstr>
      <vt:lpstr>Track Resources &amp; Calls To Action</vt:lpstr>
      <vt:lpstr>Windows Track Resources</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WAD-B327 Windows Azure Web Sites &amp; On-Premises Connectivity\</dc:title>
  <dc:subject>TechEd 2013</dc:subject>
  <dc:creator>Brady Gaster</dc:creator>
  <cp:keywords>TechEd 2013</cp:keywords>
  <dc:description>Template by: Jordan Cayabyab, Artitudes Design, Inc.
Formatting by: Brett Perry, Silver Fox Productions Inc.
Audience Type: Internal/External</dc:description>
  <cp:lastModifiedBy>Shows</cp:lastModifiedBy>
  <cp:revision>185</cp:revision>
  <dcterms:created xsi:type="dcterms:W3CDTF">2013-05-08T21:19:12Z</dcterms:created>
  <dcterms:modified xsi:type="dcterms:W3CDTF">2013-06-04T21:44:37Z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