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 id="2147484190" r:id="rId5"/>
    <p:sldMasterId id="2147484215" r:id="rId6"/>
  </p:sldMasterIdLst>
  <p:notesMasterIdLst>
    <p:notesMasterId r:id="rId50"/>
  </p:notesMasterIdLst>
  <p:handoutMasterIdLst>
    <p:handoutMasterId r:id="rId51"/>
  </p:handoutMasterIdLst>
  <p:sldIdLst>
    <p:sldId id="1135" r:id="rId7"/>
    <p:sldId id="1054" r:id="rId8"/>
    <p:sldId id="1159" r:id="rId9"/>
    <p:sldId id="1161" r:id="rId10"/>
    <p:sldId id="1240" r:id="rId11"/>
    <p:sldId id="1236" r:id="rId12"/>
    <p:sldId id="1223" r:id="rId13"/>
    <p:sldId id="1242" r:id="rId14"/>
    <p:sldId id="1194" r:id="rId15"/>
    <p:sldId id="1243" r:id="rId16"/>
    <p:sldId id="1224" r:id="rId17"/>
    <p:sldId id="1244" r:id="rId18"/>
    <p:sldId id="1247" r:id="rId19"/>
    <p:sldId id="1228" r:id="rId20"/>
    <p:sldId id="1258" r:id="rId21"/>
    <p:sldId id="1249" r:id="rId22"/>
    <p:sldId id="1251" r:id="rId23"/>
    <p:sldId id="1213" r:id="rId24"/>
    <p:sldId id="1157" r:id="rId25"/>
    <p:sldId id="1231" r:id="rId26"/>
    <p:sldId id="1256" r:id="rId27"/>
    <p:sldId id="1253" r:id="rId28"/>
    <p:sldId id="1250" r:id="rId29"/>
    <p:sldId id="1254" r:id="rId30"/>
    <p:sldId id="1232" r:id="rId31"/>
    <p:sldId id="1233" r:id="rId32"/>
    <p:sldId id="1252" r:id="rId33"/>
    <p:sldId id="1257" r:id="rId34"/>
    <p:sldId id="1227" r:id="rId35"/>
    <p:sldId id="1234" r:id="rId36"/>
    <p:sldId id="1196" r:id="rId37"/>
    <p:sldId id="1171" r:id="rId38"/>
    <p:sldId id="1180" r:id="rId39"/>
    <p:sldId id="1218" r:id="rId40"/>
    <p:sldId id="1182" r:id="rId41"/>
    <p:sldId id="1186" r:id="rId42"/>
    <p:sldId id="1259" r:id="rId43"/>
    <p:sldId id="1260" r:id="rId44"/>
    <p:sldId id="1261" r:id="rId45"/>
    <p:sldId id="1262" r:id="rId46"/>
    <p:sldId id="1263" r:id="rId47"/>
    <p:sldId id="1265" r:id="rId48"/>
    <p:sldId id="1179" r:id="rId49"/>
  </p:sldIdLst>
  <p:sldSz cx="12436475" cy="6994525"/>
  <p:notesSz cx="6858000" cy="9144000"/>
  <p:embeddedFontLst>
    <p:embeddedFont>
      <p:font typeface="Cambria Math" panose="02040503050406030204" pitchFamily="18" charset="0"/>
      <p:regular r:id="rId52"/>
    </p:embeddedFont>
    <p:embeddedFont>
      <p:font typeface="Segoe UI Light" panose="020B0502040204020203" pitchFamily="34" charset="0"/>
      <p:regular r:id="rId53"/>
      <p:italic r:id="rId54"/>
    </p:embeddedFont>
    <p:embeddedFont>
      <p:font typeface="Segoe UI" panose="020B0502040204020203" pitchFamily="34" charset="0"/>
      <p:regular r:id="rId55"/>
      <p:bold r:id="rId56"/>
      <p:italic r:id="rId57"/>
      <p:boldItalic r:id="rId58"/>
    </p:embeddedFont>
    <p:embeddedFont>
      <p:font typeface="Consolas" panose="020B0609020204030204" pitchFamily="49" charset="0"/>
      <p:regular r:id="rId59"/>
      <p:bold r:id="rId60"/>
      <p:italic r:id="rId61"/>
      <p:boldItalic r:id="rId62"/>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id="{6DD5C800-9A2C-4823-B056-4AFFC9A97500}">
          <p14:sldIdLst>
            <p14:sldId id="1135"/>
            <p14:sldId id="1054"/>
            <p14:sldId id="1159"/>
            <p14:sldId id="1161"/>
            <p14:sldId id="1240"/>
            <p14:sldId id="1236"/>
            <p14:sldId id="1223"/>
            <p14:sldId id="1242"/>
            <p14:sldId id="1194"/>
            <p14:sldId id="1243"/>
            <p14:sldId id="1224"/>
            <p14:sldId id="1244"/>
            <p14:sldId id="1247"/>
            <p14:sldId id="1228"/>
            <p14:sldId id="1258"/>
            <p14:sldId id="1249"/>
            <p14:sldId id="1251"/>
            <p14:sldId id="1213"/>
            <p14:sldId id="1157"/>
            <p14:sldId id="1231"/>
            <p14:sldId id="1256"/>
            <p14:sldId id="1253"/>
            <p14:sldId id="1250"/>
            <p14:sldId id="1254"/>
            <p14:sldId id="1232"/>
            <p14:sldId id="1233"/>
            <p14:sldId id="1252"/>
            <p14:sldId id="1257"/>
            <p14:sldId id="1227"/>
            <p14:sldId id="1234"/>
            <p14:sldId id="1196"/>
            <p14:sldId id="1171"/>
            <p14:sldId id="1180"/>
            <p14:sldId id="1218"/>
            <p14:sldId id="1182"/>
            <p14:sldId id="1186"/>
            <p14:sldId id="1259"/>
            <p14:sldId id="1260"/>
            <p14:sldId id="1261"/>
            <p14:sldId id="1262"/>
            <p14:sldId id="1263"/>
            <p14:sldId id="1265"/>
            <p14:sldId id="1179"/>
          </p14:sldIdLst>
        </p14:section>
        <p14:section name="Template" id="{BBAFA275-D702-4D3E-9952-BEA9D7DB4CDB}">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F66FF"/>
    <a:srgbClr val="FFFFFF"/>
    <a:srgbClr val="7FBA00"/>
    <a:srgbClr val="007233"/>
    <a:srgbClr val="0072C6"/>
    <a:srgbClr val="B4009E"/>
    <a:srgbClr val="B0B186"/>
    <a:srgbClr val="000000"/>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90" autoAdjust="0"/>
    <p:restoredTop sz="84906" autoAdjust="0"/>
  </p:normalViewPr>
  <p:slideViewPr>
    <p:cSldViewPr snapToGrid="0">
      <p:cViewPr varScale="1">
        <p:scale>
          <a:sx n="86" d="100"/>
          <a:sy n="86" d="100"/>
        </p:scale>
        <p:origin x="60" y="84"/>
      </p:cViewPr>
      <p:guideLst>
        <p:guide orient="horz" pos="2203"/>
        <p:guide pos="3917"/>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openxmlformats.org/officeDocument/2006/relationships/font" Target="fonts/font4.fntdata"/><Relationship Id="rId63" Type="http://schemas.openxmlformats.org/officeDocument/2006/relationships/commentAuthors" Target="commen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5.fntdata"/><Relationship Id="rId64"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8.fntdata"/><Relationship Id="rId67"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font" Target="fonts/font3.fntdata"/><Relationship Id="rId62"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4:02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4:02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989060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971691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148250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939320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6098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555947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712835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7505545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023449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889385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749070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4660674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4195908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24176823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9222958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3333374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9087223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28</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6/3/2013 4:05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1348093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41282461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494015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8665985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328454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20163391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6/3/2013 4:05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2095987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1011312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35</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4:05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01472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3415524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1" name="Date Placeholder 10"/>
          <p:cNvSpPr>
            <a:spLocks noGrp="1"/>
          </p:cNvSpPr>
          <p:nvPr>
            <p:ph type="dt" idx="14"/>
          </p:nvPr>
        </p:nvSpPr>
        <p:spPr/>
        <p:txBody>
          <a:bodyPr/>
          <a:lstStyle/>
          <a:p>
            <a:fld id="{2521E5BC-5A6C-409C-9A26-0B145FA2CB99}" type="datetime8">
              <a:rPr lang="en-US" smtClean="0">
                <a:solidFill>
                  <a:prstClr val="black"/>
                </a:solidFill>
              </a:rPr>
              <a:pPr/>
              <a:t>6/3/2013 4:05 PM</a:t>
            </a:fld>
            <a:endParaRPr lang="en-US" dirty="0">
              <a:solidFill>
                <a:prstClr val="black"/>
              </a:solidFill>
            </a:endParaRPr>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26027154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4:05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19499400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39</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4:05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18784271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4:05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293681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9691656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4:05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4996984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4:05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3459207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4:05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4078097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289864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09219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358269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70537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7996652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59048601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8310917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161211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663023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685002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286737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448543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95281339"/>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6826804"/>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29831490"/>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15285389"/>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4552032"/>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8649829"/>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039001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4148402"/>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0561091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41910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48590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928186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038321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5969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739652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781318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454592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59871520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7819053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329087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09944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82356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078680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717998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35999775"/>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2368891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2826959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400776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636159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477390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2775611"/>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928945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5266402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139918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518219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9257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834000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8927036"/>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877159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513608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theme" Target="../theme/theme2.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12236509"/>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 id="2147484211" r:id="rId21"/>
    <p:sldLayoutId id="2147484212" r:id="rId22"/>
    <p:sldLayoutId id="2147484213" r:id="rId23"/>
    <p:sldLayoutId id="2147484214"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1158913"/>
      </p:ext>
    </p:extLst>
  </p:cSld>
  <p:clrMap bg1="dk1" tx1="lt1" bg2="dk2" tx2="lt2" accent1="accent1" accent2="accent2" accent3="accent3" accent4="accent4" accent5="accent5" accent6="accent6" hlink="hlink" folHlink="folHlink"/>
  <p:sldLayoutIdLst>
    <p:sldLayoutId id="2147484216" r:id="rId1"/>
    <p:sldLayoutId id="2147484217" r:id="rId2"/>
    <p:sldLayoutId id="2147484218" r:id="rId3"/>
    <p:sldLayoutId id="2147484219" r:id="rId4"/>
    <p:sldLayoutId id="2147484220" r:id="rId5"/>
    <p:sldLayoutId id="2147484221" r:id="rId6"/>
    <p:sldLayoutId id="2147484222" r:id="rId7"/>
    <p:sldLayoutId id="2147484223" r:id="rId8"/>
    <p:sldLayoutId id="2147484224" r:id="rId9"/>
    <p:sldLayoutId id="2147484225" r:id="rId10"/>
    <p:sldLayoutId id="2147484226" r:id="rId11"/>
    <p:sldLayoutId id="2147484227" r:id="rId12"/>
    <p:sldLayoutId id="2147484228" r:id="rId13"/>
    <p:sldLayoutId id="2147484229" r:id="rId14"/>
    <p:sldLayoutId id="2147484230" r:id="rId15"/>
    <p:sldLayoutId id="2147484231" r:id="rId16"/>
    <p:sldLayoutId id="2147484232" r:id="rId17"/>
    <p:sldLayoutId id="2147484233" r:id="rId18"/>
    <p:sldLayoutId id="2147484234" r:id="rId19"/>
    <p:sldLayoutId id="2147484235" r:id="rId20"/>
    <p:sldLayoutId id="2147484236" r:id="rId21"/>
    <p:sldLayoutId id="2147484237" r:id="rId22"/>
    <p:sldLayoutId id="214748423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image" Target="../media/image14.jpeg"/><Relationship Id="rId13" Type="http://schemas.microsoft.com/office/2007/relationships/hdphoto" Target="../media/hdphoto3.wdp"/><Relationship Id="rId3" Type="http://schemas.openxmlformats.org/officeDocument/2006/relationships/image" Target="../media/image11.png"/><Relationship Id="rId7" Type="http://schemas.microsoft.com/office/2007/relationships/hdphoto" Target="../media/hdphoto2.wdp"/><Relationship Id="rId12"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microsoft.com/office/2007/relationships/hdphoto" Target="../media/hdphoto1.wdp"/><Relationship Id="rId9" Type="http://schemas.openxmlformats.org/officeDocument/2006/relationships/image" Target="../media/image1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8" Type="http://schemas.openxmlformats.org/officeDocument/2006/relationships/hyperlink" Target="http://aka.ms/AzureContest" TargetMode="External"/><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33.xml"/><Relationship Id="rId6" Type="http://schemas.microsoft.com/office/2007/relationships/hdphoto" Target="../media/hdphoto4.wdp"/><Relationship Id="rId5" Type="http://schemas.openxmlformats.org/officeDocument/2006/relationships/image" Target="../media/image25.png"/><Relationship Id="rId4" Type="http://schemas.openxmlformats.org/officeDocument/2006/relationships/hyperlink" Target="http://www.windowsazure.com/"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24.png"/><Relationship Id="rId7" Type="http://schemas.openxmlformats.org/officeDocument/2006/relationships/hyperlink" Target="microsoft.com/dv" TargetMode="External"/><Relationship Id="rId2" Type="http://schemas.openxmlformats.org/officeDocument/2006/relationships/notesSlide" Target="../notesSlides/notesSlide38.xml"/><Relationship Id="rId1" Type="http://schemas.openxmlformats.org/officeDocument/2006/relationships/slideLayout" Target="../slideLayouts/slideLayout38.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1.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png"/><Relationship Id="rId9" Type="http://schemas.openxmlformats.org/officeDocument/2006/relationships/image" Target="../media/image34.jpeg"/></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62.xml"/><Relationship Id="rId5" Type="http://schemas.openxmlformats.org/officeDocument/2006/relationships/image" Target="../media/image37.png"/><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Reliability</a:t>
            </a:r>
            <a:endParaRPr lang="en-US" dirty="0"/>
          </a:p>
        </p:txBody>
      </p:sp>
      <p:cxnSp>
        <p:nvCxnSpPr>
          <p:cNvPr id="12" name="Straight Arrow Connector 11"/>
          <p:cNvCxnSpPr/>
          <p:nvPr/>
        </p:nvCxnSpPr>
        <p:spPr>
          <a:xfrm>
            <a:off x="2306658" y="3612647"/>
            <a:ext cx="9391895" cy="0"/>
          </a:xfrm>
          <a:prstGeom prst="straightConnector1">
            <a:avLst/>
          </a:prstGeom>
          <a:ln w="3810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2306658" y="1598496"/>
            <a:ext cx="0" cy="2014151"/>
          </a:xfrm>
          <a:prstGeom prst="straightConnector1">
            <a:avLst/>
          </a:prstGeom>
          <a:ln w="38100">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306658" y="2414042"/>
            <a:ext cx="2520778"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827436" y="3612647"/>
            <a:ext cx="2520778" cy="0"/>
          </a:xfrm>
          <a:prstGeom prst="line">
            <a:avLst/>
          </a:prstGeom>
          <a:ln w="762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348214" y="2414042"/>
            <a:ext cx="2520778"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4827435" y="1239391"/>
            <a:ext cx="0" cy="3291839"/>
          </a:xfrm>
          <a:prstGeom prst="line">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7348214" y="1239390"/>
            <a:ext cx="0" cy="2373257"/>
          </a:xfrm>
          <a:prstGeom prst="line">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9877293" y="1227414"/>
            <a:ext cx="0" cy="3303816"/>
          </a:xfrm>
          <a:prstGeom prst="line">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73" name="Group 72"/>
          <p:cNvGrpSpPr/>
          <p:nvPr/>
        </p:nvGrpSpPr>
        <p:grpSpPr>
          <a:xfrm>
            <a:off x="7356515" y="1423142"/>
            <a:ext cx="2520778" cy="634518"/>
            <a:chOff x="7356515" y="1423142"/>
            <a:chExt cx="2520778" cy="634518"/>
          </a:xfrm>
        </p:grpSpPr>
        <p:cxnSp>
          <p:nvCxnSpPr>
            <p:cNvPr id="34" name="Straight Connector 33"/>
            <p:cNvCxnSpPr/>
            <p:nvPr/>
          </p:nvCxnSpPr>
          <p:spPr>
            <a:xfrm>
              <a:off x="7356515" y="2057660"/>
              <a:ext cx="2520778" cy="0"/>
            </a:xfrm>
            <a:prstGeom prst="line">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8083156" y="1423142"/>
              <a:ext cx="122389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MTTF</a:t>
              </a:r>
            </a:p>
          </p:txBody>
        </p:sp>
      </p:grpSp>
      <p:grpSp>
        <p:nvGrpSpPr>
          <p:cNvPr id="72" name="Group 71"/>
          <p:cNvGrpSpPr/>
          <p:nvPr/>
        </p:nvGrpSpPr>
        <p:grpSpPr>
          <a:xfrm>
            <a:off x="4827436" y="2605571"/>
            <a:ext cx="2520778" cy="627864"/>
            <a:chOff x="4827436" y="2605571"/>
            <a:chExt cx="2520778" cy="627864"/>
          </a:xfrm>
        </p:grpSpPr>
        <p:cxnSp>
          <p:nvCxnSpPr>
            <p:cNvPr id="31" name="Straight Connector 30"/>
            <p:cNvCxnSpPr/>
            <p:nvPr/>
          </p:nvCxnSpPr>
          <p:spPr>
            <a:xfrm>
              <a:off x="4827436" y="3213556"/>
              <a:ext cx="2520778" cy="0"/>
            </a:xfrm>
            <a:prstGeom prst="line">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555091" y="2605571"/>
              <a:ext cx="122389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MTTR</a:t>
              </a:r>
            </a:p>
          </p:txBody>
        </p:sp>
      </p:grpSp>
      <p:grpSp>
        <p:nvGrpSpPr>
          <p:cNvPr id="74" name="Group 73"/>
          <p:cNvGrpSpPr/>
          <p:nvPr/>
        </p:nvGrpSpPr>
        <p:grpSpPr>
          <a:xfrm>
            <a:off x="4835737" y="4125611"/>
            <a:ext cx="5041556" cy="631214"/>
            <a:chOff x="4835737" y="4125611"/>
            <a:chExt cx="5041556" cy="631214"/>
          </a:xfrm>
        </p:grpSpPr>
        <p:cxnSp>
          <p:nvCxnSpPr>
            <p:cNvPr id="38" name="Straight Connector 37"/>
            <p:cNvCxnSpPr/>
            <p:nvPr/>
          </p:nvCxnSpPr>
          <p:spPr>
            <a:xfrm>
              <a:off x="4835737" y="4125611"/>
              <a:ext cx="5041556" cy="0"/>
            </a:xfrm>
            <a:prstGeom prst="line">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898681" y="4128961"/>
              <a:ext cx="122389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MTBF</a:t>
              </a:r>
            </a:p>
          </p:txBody>
        </p:sp>
      </p:grpSp>
      <p:grpSp>
        <p:nvGrpSpPr>
          <p:cNvPr id="104" name="Group 103"/>
          <p:cNvGrpSpPr/>
          <p:nvPr/>
        </p:nvGrpSpPr>
        <p:grpSpPr>
          <a:xfrm>
            <a:off x="2292368" y="6079588"/>
            <a:ext cx="8987665" cy="197241"/>
            <a:chOff x="2292368" y="6079588"/>
            <a:chExt cx="8987665" cy="197241"/>
          </a:xfrm>
        </p:grpSpPr>
        <p:cxnSp>
          <p:nvCxnSpPr>
            <p:cNvPr id="84" name="Straight Connector 83"/>
            <p:cNvCxnSpPr/>
            <p:nvPr/>
          </p:nvCxnSpPr>
          <p:spPr>
            <a:xfrm flipV="1">
              <a:off x="3543949" y="6274191"/>
              <a:ext cx="7066901" cy="2638"/>
            </a:xfrm>
            <a:prstGeom prst="line">
              <a:avLst/>
            </a:prstGeom>
            <a:ln w="762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086686" y="6079588"/>
              <a:ext cx="7348620" cy="0"/>
            </a:xfrm>
            <a:prstGeom prst="line">
              <a:avLst/>
            </a:prstGeom>
            <a:ln w="762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292368" y="6079588"/>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3543949" y="6079588"/>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835737" y="6079588"/>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175252" y="6079588"/>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426833" y="6079588"/>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8718621" y="6079588"/>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0012943" y="6079588"/>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714731" y="6274191"/>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966312" y="6274191"/>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374375" y="6274191"/>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597615" y="6274191"/>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849196" y="6274191"/>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9140984" y="6274191"/>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10435306" y="6274191"/>
              <a:ext cx="844727"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68" name="TextBox 67"/>
          <p:cNvSpPr txBox="1"/>
          <p:nvPr/>
        </p:nvSpPr>
        <p:spPr>
          <a:xfrm>
            <a:off x="783940" y="2106099"/>
            <a:ext cx="166383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Available</a:t>
            </a:r>
          </a:p>
        </p:txBody>
      </p:sp>
      <p:sp>
        <p:nvSpPr>
          <p:cNvPr id="69" name="TextBox 68"/>
          <p:cNvSpPr txBox="1"/>
          <p:nvPr/>
        </p:nvSpPr>
        <p:spPr>
          <a:xfrm>
            <a:off x="158082" y="5845102"/>
            <a:ext cx="1930791"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MTTR First:</a:t>
            </a:r>
          </a:p>
        </p:txBody>
      </p:sp>
      <p:sp>
        <p:nvSpPr>
          <p:cNvPr id="70" name="TextBox 69"/>
          <p:cNvSpPr txBox="1"/>
          <p:nvPr/>
        </p:nvSpPr>
        <p:spPr>
          <a:xfrm>
            <a:off x="176704" y="4994278"/>
            <a:ext cx="1912169"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MTTF First:</a:t>
            </a:r>
          </a:p>
        </p:txBody>
      </p:sp>
      <p:sp>
        <p:nvSpPr>
          <p:cNvPr id="71" name="TextBox 70"/>
          <p:cNvSpPr txBox="1"/>
          <p:nvPr/>
        </p:nvSpPr>
        <p:spPr>
          <a:xfrm>
            <a:off x="412810" y="3270153"/>
            <a:ext cx="386158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Unavailable</a:t>
            </a:r>
          </a:p>
        </p:txBody>
      </p:sp>
      <p:grpSp>
        <p:nvGrpSpPr>
          <p:cNvPr id="103" name="Group 102"/>
          <p:cNvGrpSpPr/>
          <p:nvPr/>
        </p:nvGrpSpPr>
        <p:grpSpPr>
          <a:xfrm>
            <a:off x="2306658" y="5308210"/>
            <a:ext cx="9085828" cy="208671"/>
            <a:chOff x="2306658" y="5308210"/>
            <a:chExt cx="9085828" cy="208671"/>
          </a:xfrm>
        </p:grpSpPr>
        <p:cxnSp>
          <p:nvCxnSpPr>
            <p:cNvPr id="45" name="Straight Connector 44"/>
            <p:cNvCxnSpPr/>
            <p:nvPr/>
          </p:nvCxnSpPr>
          <p:spPr>
            <a:xfrm>
              <a:off x="2306658" y="5308210"/>
              <a:ext cx="3447028"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945458" y="5308210"/>
              <a:ext cx="3447028"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739396" y="5516881"/>
              <a:ext cx="3447028"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9186424" y="5516881"/>
              <a:ext cx="2191772" cy="0"/>
            </a:xfrm>
            <a:prstGeom prst="line">
              <a:avLst/>
            </a:prstGeom>
            <a:ln w="762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5753686" y="5308210"/>
              <a:ext cx="2191772" cy="0"/>
            </a:xfrm>
            <a:prstGeom prst="line">
              <a:avLst/>
            </a:prstGeom>
            <a:ln w="762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a:off x="2306658" y="4861367"/>
            <a:ext cx="3447028" cy="998098"/>
            <a:chOff x="2306658" y="4861367"/>
            <a:chExt cx="3447028" cy="998098"/>
          </a:xfrm>
        </p:grpSpPr>
        <p:cxnSp>
          <p:nvCxnSpPr>
            <p:cNvPr id="105" name="Straight Connector 104"/>
            <p:cNvCxnSpPr/>
            <p:nvPr/>
          </p:nvCxnSpPr>
          <p:spPr>
            <a:xfrm>
              <a:off x="2306658" y="5111440"/>
              <a:ext cx="3447028" cy="0"/>
            </a:xfrm>
            <a:prstGeom prst="line">
              <a:avLst/>
            </a:prstGeom>
            <a:ln w="76200">
              <a:solidFill>
                <a:schemeClr val="accent6">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5744832" y="4861367"/>
              <a:ext cx="8854" cy="983736"/>
            </a:xfrm>
            <a:prstGeom prst="line">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V="1">
              <a:off x="2306658" y="4875729"/>
              <a:ext cx="8854" cy="983736"/>
            </a:xfrm>
            <a:prstGeom prst="line">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7" name="Group 116"/>
          <p:cNvGrpSpPr/>
          <p:nvPr/>
        </p:nvGrpSpPr>
        <p:grpSpPr>
          <a:xfrm>
            <a:off x="2679832" y="5622142"/>
            <a:ext cx="1321380" cy="595120"/>
            <a:chOff x="2679832" y="5622142"/>
            <a:chExt cx="1321380" cy="595120"/>
          </a:xfrm>
        </p:grpSpPr>
        <p:cxnSp>
          <p:nvCxnSpPr>
            <p:cNvPr id="106" name="Straight Connector 105"/>
            <p:cNvCxnSpPr/>
            <p:nvPr/>
          </p:nvCxnSpPr>
          <p:spPr>
            <a:xfrm>
              <a:off x="2679832" y="5845102"/>
              <a:ext cx="457263"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flipV="1">
              <a:off x="3137094" y="5622142"/>
              <a:ext cx="0" cy="595120"/>
            </a:xfrm>
            <a:prstGeom prst="line">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V="1">
              <a:off x="3543949" y="5622142"/>
              <a:ext cx="0" cy="595120"/>
            </a:xfrm>
            <a:prstGeom prst="line">
              <a:avLst/>
            </a:prstGeom>
            <a:ln w="31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flipH="1">
              <a:off x="3543949" y="5845102"/>
              <a:ext cx="457263" cy="0"/>
            </a:xfrm>
            <a:prstGeom prst="line">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9952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50"/>
                                        <p:tgtEl>
                                          <p:spTgt spid="18"/>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up)">
                                      <p:cBhvr>
                                        <p:cTn id="11" dur="250"/>
                                        <p:tgtEl>
                                          <p:spTgt spid="2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250"/>
                                        <p:tgtEl>
                                          <p:spTgt spid="22"/>
                                        </p:tgtEl>
                                      </p:cBhvr>
                                    </p:animEffect>
                                  </p:childTnLst>
                                </p:cTn>
                              </p:par>
                            </p:childTnLst>
                          </p:cTn>
                        </p:par>
                        <p:par>
                          <p:cTn id="17" fill="hold">
                            <p:stCondLst>
                              <p:cond delay="250"/>
                            </p:stCondLst>
                            <p:childTnLst>
                              <p:par>
                                <p:cTn id="18" presetID="22" presetClass="entr" presetSubtype="4"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down)">
                                      <p:cBhvr>
                                        <p:cTn id="20" dur="25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barn(outVertical)">
                                      <p:cBhvr>
                                        <p:cTn id="25" dur="250"/>
                                        <p:tgtEl>
                                          <p:spTgt spid="7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250"/>
                                        <p:tgtEl>
                                          <p:spTgt spid="23"/>
                                        </p:tgtEl>
                                      </p:cBhvr>
                                    </p:animEffect>
                                  </p:childTnLst>
                                </p:cTn>
                              </p:par>
                            </p:childTnLst>
                          </p:cTn>
                        </p:par>
                        <p:par>
                          <p:cTn id="31" fill="hold">
                            <p:stCondLst>
                              <p:cond delay="250"/>
                            </p:stCondLst>
                            <p:childTnLst>
                              <p:par>
                                <p:cTn id="32" presetID="22" presetClass="entr" presetSubtype="1"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up)">
                                      <p:cBhvr>
                                        <p:cTn id="34" dur="25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37" fill="hold" nodeType="click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barn(outVertical)">
                                      <p:cBhvr>
                                        <p:cTn id="39" dur="250"/>
                                        <p:tgtEl>
                                          <p:spTgt spid="73"/>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37" fill="hold" nodeType="click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barn(outVertical)">
                                      <p:cBhvr>
                                        <p:cTn id="44" dur="250"/>
                                        <p:tgtEl>
                                          <p:spTgt spid="7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500"/>
                                        <p:tgtEl>
                                          <p:spTgt spid="70"/>
                                        </p:tgtEl>
                                      </p:cBhvr>
                                    </p:animEffect>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111"/>
                                        </p:tgtEl>
                                        <p:attrNameLst>
                                          <p:attrName>style.visibility</p:attrName>
                                        </p:attrNameLst>
                                      </p:cBhvr>
                                      <p:to>
                                        <p:strVal val="visible"/>
                                      </p:to>
                                    </p:set>
                                    <p:anim calcmode="lin" valueType="num">
                                      <p:cBhvr>
                                        <p:cTn id="53" dur="500" fill="hold"/>
                                        <p:tgtEl>
                                          <p:spTgt spid="111"/>
                                        </p:tgtEl>
                                        <p:attrNameLst>
                                          <p:attrName>ppt_w</p:attrName>
                                        </p:attrNameLst>
                                      </p:cBhvr>
                                      <p:tavLst>
                                        <p:tav tm="0">
                                          <p:val>
                                            <p:fltVal val="0"/>
                                          </p:val>
                                        </p:tav>
                                        <p:tav tm="100000">
                                          <p:val>
                                            <p:strVal val="#ppt_w"/>
                                          </p:val>
                                        </p:tav>
                                      </p:tavLst>
                                    </p:anim>
                                    <p:anim calcmode="lin" valueType="num">
                                      <p:cBhvr>
                                        <p:cTn id="54" dur="500" fill="hold"/>
                                        <p:tgtEl>
                                          <p:spTgt spid="111"/>
                                        </p:tgtEl>
                                        <p:attrNameLst>
                                          <p:attrName>ppt_h</p:attrName>
                                        </p:attrNameLst>
                                      </p:cBhvr>
                                      <p:tavLst>
                                        <p:tav tm="0">
                                          <p:val>
                                            <p:fltVal val="0"/>
                                          </p:val>
                                        </p:tav>
                                        <p:tav tm="100000">
                                          <p:val>
                                            <p:strVal val="#ppt_h"/>
                                          </p:val>
                                        </p:tav>
                                      </p:tavLst>
                                    </p:anim>
                                    <p:animEffect transition="in" filter="fade">
                                      <p:cBhvr>
                                        <p:cTn id="55" dur="500"/>
                                        <p:tgtEl>
                                          <p:spTgt spid="111"/>
                                        </p:tgtEl>
                                      </p:cBhvr>
                                    </p:animEffect>
                                  </p:childTnLst>
                                </p:cTn>
                              </p:par>
                              <p:par>
                                <p:cTn id="56" presetID="22" presetClass="entr" presetSubtype="8" fill="hold" nodeType="withEffect">
                                  <p:stCondLst>
                                    <p:cond delay="0"/>
                                  </p:stCondLst>
                                  <p:childTnLst>
                                    <p:set>
                                      <p:cBhvr>
                                        <p:cTn id="57" dur="1" fill="hold">
                                          <p:stCondLst>
                                            <p:cond delay="0"/>
                                          </p:stCondLst>
                                        </p:cTn>
                                        <p:tgtEl>
                                          <p:spTgt spid="103"/>
                                        </p:tgtEl>
                                        <p:attrNameLst>
                                          <p:attrName>style.visibility</p:attrName>
                                        </p:attrNameLst>
                                      </p:cBhvr>
                                      <p:to>
                                        <p:strVal val="visible"/>
                                      </p:to>
                                    </p:set>
                                    <p:animEffect transition="in" filter="wipe(left)">
                                      <p:cBhvr>
                                        <p:cTn id="58" dur="3000"/>
                                        <p:tgtEl>
                                          <p:spTgt spid="10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500"/>
                                        <p:tgtEl>
                                          <p:spTgt spid="69"/>
                                        </p:tgtEl>
                                      </p:cBhvr>
                                    </p:animEffect>
                                  </p:childTnLst>
                                </p:cTn>
                              </p:par>
                            </p:childTnLst>
                          </p:cTn>
                        </p:par>
                        <p:par>
                          <p:cTn id="64" fill="hold">
                            <p:stCondLst>
                              <p:cond delay="500"/>
                            </p:stCondLst>
                            <p:childTnLst>
                              <p:par>
                                <p:cTn id="65" presetID="22" presetClass="entr" presetSubtype="8" fill="hold"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wipe(left)">
                                      <p:cBhvr>
                                        <p:cTn id="67" dur="3000"/>
                                        <p:tgtEl>
                                          <p:spTgt spid="104"/>
                                        </p:tgtEl>
                                      </p:cBhvr>
                                    </p:animEffect>
                                  </p:childTnLst>
                                </p:cTn>
                              </p:par>
                              <p:par>
                                <p:cTn id="68" presetID="53" presetClass="entr" presetSubtype="16" fill="hold" nodeType="withEffect">
                                  <p:stCondLst>
                                    <p:cond delay="0"/>
                                  </p:stCondLst>
                                  <p:childTnLst>
                                    <p:set>
                                      <p:cBhvr>
                                        <p:cTn id="69" dur="1" fill="hold">
                                          <p:stCondLst>
                                            <p:cond delay="0"/>
                                          </p:stCondLst>
                                        </p:cTn>
                                        <p:tgtEl>
                                          <p:spTgt spid="117"/>
                                        </p:tgtEl>
                                        <p:attrNameLst>
                                          <p:attrName>style.visibility</p:attrName>
                                        </p:attrNameLst>
                                      </p:cBhvr>
                                      <p:to>
                                        <p:strVal val="visible"/>
                                      </p:to>
                                    </p:set>
                                    <p:anim calcmode="lin" valueType="num">
                                      <p:cBhvr>
                                        <p:cTn id="70" dur="500" fill="hold"/>
                                        <p:tgtEl>
                                          <p:spTgt spid="117"/>
                                        </p:tgtEl>
                                        <p:attrNameLst>
                                          <p:attrName>ppt_w</p:attrName>
                                        </p:attrNameLst>
                                      </p:cBhvr>
                                      <p:tavLst>
                                        <p:tav tm="0">
                                          <p:val>
                                            <p:fltVal val="0"/>
                                          </p:val>
                                        </p:tav>
                                        <p:tav tm="100000">
                                          <p:val>
                                            <p:strVal val="#ppt_w"/>
                                          </p:val>
                                        </p:tav>
                                      </p:tavLst>
                                    </p:anim>
                                    <p:anim calcmode="lin" valueType="num">
                                      <p:cBhvr>
                                        <p:cTn id="71" dur="500" fill="hold"/>
                                        <p:tgtEl>
                                          <p:spTgt spid="117"/>
                                        </p:tgtEl>
                                        <p:attrNameLst>
                                          <p:attrName>ppt_h</p:attrName>
                                        </p:attrNameLst>
                                      </p:cBhvr>
                                      <p:tavLst>
                                        <p:tav tm="0">
                                          <p:val>
                                            <p:fltVal val="0"/>
                                          </p:val>
                                        </p:tav>
                                        <p:tav tm="100000">
                                          <p:val>
                                            <p:strVal val="#ppt_h"/>
                                          </p:val>
                                        </p:tav>
                                      </p:tavLst>
                                    </p:anim>
                                    <p:animEffect transition="in" filter="fade">
                                      <p:cBhvr>
                                        <p:cTn id="72"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Reliability in Windows Azure</a:t>
            </a:r>
            <a:endParaRPr lang="en-US" dirty="0"/>
          </a:p>
        </p:txBody>
      </p:sp>
      <p:sp>
        <p:nvSpPr>
          <p:cNvPr id="3" name="Content Placeholder 2"/>
          <p:cNvSpPr>
            <a:spLocks noGrp="1"/>
          </p:cNvSpPr>
          <p:nvPr>
            <p:ph sz="quarter" idx="10"/>
          </p:nvPr>
        </p:nvSpPr>
        <p:spPr>
          <a:xfrm>
            <a:off x="274637" y="1214438"/>
            <a:ext cx="12161837" cy="5306068"/>
          </a:xfrm>
          <a:ln>
            <a:noFill/>
          </a:ln>
        </p:spPr>
        <p:txBody>
          <a:bodyPr/>
          <a:lstStyle/>
          <a:p>
            <a:r>
              <a:rPr lang="en-US" sz="3200" dirty="0" smtClean="0">
                <a:solidFill>
                  <a:srgbClr val="FFC000"/>
                </a:solidFill>
              </a:rPr>
              <a:t>Auto recovery </a:t>
            </a:r>
            <a:r>
              <a:rPr lang="en-US" sz="3200" dirty="0" smtClean="0">
                <a:solidFill>
                  <a:schemeClr val="tx1"/>
                </a:solidFill>
              </a:rPr>
              <a:t>of crashed/nonresponsive instances</a:t>
            </a:r>
          </a:p>
          <a:p>
            <a:r>
              <a:rPr lang="en-US" sz="3200" dirty="0" smtClean="0">
                <a:solidFill>
                  <a:srgbClr val="FFC000"/>
                </a:solidFill>
              </a:rPr>
              <a:t>Fault domain </a:t>
            </a:r>
            <a:r>
              <a:rPr lang="en-US" sz="3200" dirty="0" smtClean="0">
                <a:solidFill>
                  <a:schemeClr val="tx1"/>
                </a:solidFill>
              </a:rPr>
              <a:t>to scatter instances across racks</a:t>
            </a:r>
          </a:p>
          <a:p>
            <a:r>
              <a:rPr lang="en-US" sz="3200" dirty="0" smtClean="0">
                <a:solidFill>
                  <a:schemeClr val="tx1"/>
                </a:solidFill>
              </a:rPr>
              <a:t>Virtual </a:t>
            </a:r>
            <a:r>
              <a:rPr lang="en-US" altLang="zh-CN" sz="3200" dirty="0" smtClean="0">
                <a:solidFill>
                  <a:schemeClr val="tx1"/>
                </a:solidFill>
              </a:rPr>
              <a:t>machine </a:t>
            </a:r>
            <a:r>
              <a:rPr lang="en-US" altLang="zh-CN" sz="3200" dirty="0" smtClean="0">
                <a:solidFill>
                  <a:srgbClr val="FFC000"/>
                </a:solidFill>
              </a:rPr>
              <a:t>Availability set </a:t>
            </a:r>
            <a:r>
              <a:rPr lang="en-US" altLang="zh-CN" sz="3200" dirty="0" smtClean="0">
                <a:solidFill>
                  <a:schemeClr val="tx1"/>
                </a:solidFill>
              </a:rPr>
              <a:t>to allocate VMs across Fault domains</a:t>
            </a:r>
            <a:endParaRPr lang="en-US" sz="3200" dirty="0"/>
          </a:p>
          <a:p>
            <a:r>
              <a:rPr lang="en-US" sz="3200" dirty="0" smtClean="0">
                <a:solidFill>
                  <a:srgbClr val="FFC000"/>
                </a:solidFill>
              </a:rPr>
              <a:t>Upgrade domain </a:t>
            </a:r>
            <a:r>
              <a:rPr lang="en-US" sz="3200" dirty="0" smtClean="0">
                <a:solidFill>
                  <a:schemeClr val="tx1"/>
                </a:solidFill>
              </a:rPr>
              <a:t>to avoid shutting down all instances at the same time</a:t>
            </a:r>
          </a:p>
          <a:p>
            <a:r>
              <a:rPr lang="en-US" sz="3200" dirty="0" smtClean="0">
                <a:solidFill>
                  <a:srgbClr val="FFC000"/>
                </a:solidFill>
              </a:rPr>
              <a:t>VIP swap </a:t>
            </a:r>
            <a:r>
              <a:rPr lang="en-US" sz="3200" dirty="0" smtClean="0">
                <a:solidFill>
                  <a:schemeClr val="tx1"/>
                </a:solidFill>
              </a:rPr>
              <a:t>to allow promoting staging to production</a:t>
            </a:r>
          </a:p>
          <a:p>
            <a:r>
              <a:rPr lang="en-US" sz="3200" dirty="0" smtClean="0">
                <a:solidFill>
                  <a:srgbClr val="FFC000"/>
                </a:solidFill>
              </a:rPr>
              <a:t>Simulator, </a:t>
            </a:r>
            <a:r>
              <a:rPr lang="en-US" sz="3200" dirty="0" err="1" smtClean="0">
                <a:solidFill>
                  <a:srgbClr val="FFC000"/>
                </a:solidFill>
              </a:rPr>
              <a:t>Intellitrace</a:t>
            </a:r>
            <a:r>
              <a:rPr lang="en-US" sz="3200" dirty="0" smtClean="0">
                <a:solidFill>
                  <a:srgbClr val="FFC000"/>
                </a:solidFill>
              </a:rPr>
              <a:t> </a:t>
            </a:r>
            <a:r>
              <a:rPr lang="en-US" sz="3200" dirty="0" smtClean="0">
                <a:solidFill>
                  <a:schemeClr val="tx1"/>
                </a:solidFill>
              </a:rPr>
              <a:t>and enhanced </a:t>
            </a:r>
            <a:r>
              <a:rPr lang="en-US" sz="3200" dirty="0" smtClean="0">
                <a:solidFill>
                  <a:srgbClr val="FFC000"/>
                </a:solidFill>
              </a:rPr>
              <a:t>diagnostics</a:t>
            </a:r>
          </a:p>
          <a:p>
            <a:r>
              <a:rPr lang="en-US" altLang="zh-CN" sz="3200" dirty="0" smtClean="0">
                <a:solidFill>
                  <a:schemeClr val="tx1"/>
                </a:solidFill>
              </a:rPr>
              <a:t>First party and third party support for </a:t>
            </a:r>
            <a:r>
              <a:rPr lang="en-US" altLang="zh-CN" sz="3200" dirty="0" smtClean="0">
                <a:solidFill>
                  <a:srgbClr val="FFC000"/>
                </a:solidFill>
              </a:rPr>
              <a:t>telemetry</a:t>
            </a:r>
          </a:p>
          <a:p>
            <a:r>
              <a:rPr lang="en-US" altLang="zh-CN" sz="3200" dirty="0" smtClean="0">
                <a:solidFill>
                  <a:schemeClr val="tx1"/>
                </a:solidFill>
              </a:rPr>
              <a:t>Handle transient errors using the </a:t>
            </a:r>
            <a:r>
              <a:rPr lang="en-US" altLang="zh-CN" sz="3200" dirty="0" smtClean="0">
                <a:solidFill>
                  <a:srgbClr val="FFC000"/>
                </a:solidFill>
              </a:rPr>
              <a:t>Transient Fault Handling Application block </a:t>
            </a:r>
            <a:endParaRPr lang="en-US" sz="3200" dirty="0" smtClean="0">
              <a:solidFill>
                <a:srgbClr val="FFC000"/>
              </a:solidFill>
            </a:endParaRPr>
          </a:p>
        </p:txBody>
      </p:sp>
    </p:spTree>
    <p:extLst>
      <p:ext uri="{BB962C8B-B14F-4D97-AF65-F5344CB8AC3E}">
        <p14:creationId xmlns:p14="http://schemas.microsoft.com/office/powerpoint/2010/main" val="37153755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19" y="296897"/>
            <a:ext cx="11925397" cy="917575"/>
          </a:xfrm>
        </p:spPr>
        <p:txBody>
          <a:bodyPr/>
          <a:lstStyle/>
          <a:p>
            <a:r>
              <a:rPr lang="en-US" sz="4800" dirty="0" smtClean="0"/>
              <a:t>What does failsafe mean for my applications?</a:t>
            </a:r>
            <a:endParaRPr lang="en-US" sz="4800" dirty="0"/>
          </a:p>
        </p:txBody>
      </p:sp>
      <p:sp>
        <p:nvSpPr>
          <p:cNvPr id="3" name="Content Placeholder 2"/>
          <p:cNvSpPr>
            <a:spLocks noGrp="1"/>
          </p:cNvSpPr>
          <p:nvPr>
            <p:ph sz="quarter" idx="10"/>
          </p:nvPr>
        </p:nvSpPr>
        <p:spPr>
          <a:xfrm>
            <a:off x="274637" y="1214438"/>
            <a:ext cx="12161837" cy="2092881"/>
          </a:xfrm>
          <a:ln>
            <a:noFill/>
          </a:ln>
        </p:spPr>
        <p:txBody>
          <a:bodyPr/>
          <a:lstStyle/>
          <a:p>
            <a:pPr marL="342900" lvl="1" indent="0">
              <a:buNone/>
            </a:pPr>
            <a:r>
              <a:rPr lang="en-US" sz="4000" dirty="0" smtClean="0">
                <a:solidFill>
                  <a:schemeClr val="tx1"/>
                </a:solidFill>
                <a:latin typeface="+mj-lt"/>
              </a:rPr>
              <a:t>It depends… but some general practices apply</a:t>
            </a:r>
            <a:r>
              <a:rPr lang="en-US" sz="4000" dirty="0" smtClean="0">
                <a:solidFill>
                  <a:schemeClr val="tx1"/>
                </a:solidFill>
              </a:rPr>
              <a:t>.</a:t>
            </a:r>
          </a:p>
          <a:p>
            <a:pPr marL="342900" lvl="1" indent="0">
              <a:buNone/>
            </a:pPr>
            <a:endParaRPr lang="en-US" sz="4000" dirty="0">
              <a:solidFill>
                <a:schemeClr val="tx1"/>
              </a:solidFill>
            </a:endParaRPr>
          </a:p>
          <a:p>
            <a:pPr marL="342900" lvl="1" indent="0">
              <a:buNone/>
            </a:pPr>
            <a:endParaRPr lang="en-US" sz="4000" dirty="0" smtClean="0">
              <a:solidFill>
                <a:schemeClr val="tx1"/>
              </a:solidFill>
            </a:endParaRPr>
          </a:p>
        </p:txBody>
      </p:sp>
      <p:sp>
        <p:nvSpPr>
          <p:cNvPr id="4" name="Content Placeholder 2"/>
          <p:cNvSpPr txBox="1">
            <a:spLocks/>
          </p:cNvSpPr>
          <p:nvPr/>
        </p:nvSpPr>
        <p:spPr>
          <a:xfrm>
            <a:off x="37879" y="1992213"/>
            <a:ext cx="12161837" cy="4733604"/>
          </a:xfrm>
          <a:prstGeom prst="rect">
            <a:avLst/>
          </a:prstGeom>
          <a:ln>
            <a:noFill/>
          </a:ln>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tx1"/>
                </a:solidFill>
              </a:rPr>
              <a:t>Take advantage of Windows Azure features</a:t>
            </a:r>
            <a:endParaRPr lang="en-US" dirty="0" smtClean="0">
              <a:solidFill>
                <a:schemeClr val="tx1"/>
              </a:solidFill>
              <a:latin typeface="+mj-lt"/>
            </a:endParaRPr>
          </a:p>
          <a:p>
            <a:r>
              <a:rPr lang="en-US" dirty="0" smtClean="0">
                <a:solidFill>
                  <a:schemeClr val="tx1"/>
                </a:solidFill>
                <a:latin typeface="+mj-lt"/>
              </a:rPr>
              <a:t>Avoid single point of failure</a:t>
            </a:r>
          </a:p>
          <a:p>
            <a:r>
              <a:rPr lang="en-US" dirty="0" smtClean="0">
                <a:solidFill>
                  <a:schemeClr val="tx1"/>
                </a:solidFill>
                <a:latin typeface="+mj-lt"/>
              </a:rPr>
              <a:t>Failure mode analysis</a:t>
            </a:r>
          </a:p>
          <a:p>
            <a:r>
              <a:rPr lang="en-US" dirty="0" smtClean="0">
                <a:solidFill>
                  <a:schemeClr val="tx1"/>
                </a:solidFill>
                <a:latin typeface="+mj-lt"/>
              </a:rPr>
              <a:t>Transient errors</a:t>
            </a:r>
          </a:p>
          <a:p>
            <a:r>
              <a:rPr lang="en-US" smtClean="0">
                <a:solidFill>
                  <a:schemeClr val="tx1"/>
                </a:solidFill>
                <a:latin typeface="+mj-lt"/>
              </a:rPr>
              <a:t>Graceful degradation</a:t>
            </a:r>
            <a:endParaRPr lang="en-US" dirty="0" smtClean="0">
              <a:solidFill>
                <a:schemeClr val="tx1"/>
              </a:solidFill>
              <a:latin typeface="+mj-lt"/>
            </a:endParaRPr>
          </a:p>
          <a:p>
            <a:r>
              <a:rPr lang="en-US" dirty="0" smtClean="0">
                <a:solidFill>
                  <a:schemeClr val="tx1"/>
                </a:solidFill>
              </a:rPr>
              <a:t>Eliminate human factors</a:t>
            </a:r>
            <a:endParaRPr lang="en-US" dirty="0" smtClean="0">
              <a:solidFill>
                <a:schemeClr val="tx1"/>
              </a:solidFill>
              <a:latin typeface="+mj-lt"/>
            </a:endParaRPr>
          </a:p>
          <a:p>
            <a:pPr lvl="1"/>
            <a:endParaRPr lang="en-US" sz="3600" dirty="0" smtClean="0">
              <a:solidFill>
                <a:schemeClr val="tx1"/>
              </a:solidFill>
            </a:endParaRPr>
          </a:p>
        </p:txBody>
      </p:sp>
    </p:spTree>
    <p:extLst>
      <p:ext uri="{BB962C8B-B14F-4D97-AF65-F5344CB8AC3E}">
        <p14:creationId xmlns:p14="http://schemas.microsoft.com/office/powerpoint/2010/main" val="10881303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anim calcmode="lin" valueType="num">
                                      <p:cBhvr>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500"/>
                                        <p:tgtEl>
                                          <p:spTgt spid="4">
                                            <p:txEl>
                                              <p:pRg st="1" end="1"/>
                                            </p:txEl>
                                          </p:spTgt>
                                        </p:tgtEl>
                                      </p:cBhvr>
                                    </p:animEffect>
                                    <p:anim calcmode="lin" valueType="num">
                                      <p:cBhvr>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500"/>
                                        <p:tgtEl>
                                          <p:spTgt spid="4">
                                            <p:txEl>
                                              <p:pRg st="2" end="2"/>
                                            </p:txEl>
                                          </p:spTgt>
                                        </p:tgtEl>
                                      </p:cBhvr>
                                    </p:animEffect>
                                    <p:anim calcmode="lin" valueType="num">
                                      <p:cBhvr>
                                        <p:cTn id="26"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7" dur="5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fade">
                                      <p:cBhvr>
                                        <p:cTn id="32" dur="500"/>
                                        <p:tgtEl>
                                          <p:spTgt spid="4">
                                            <p:txEl>
                                              <p:pRg st="3" end="3"/>
                                            </p:txEl>
                                          </p:spTgt>
                                        </p:tgtEl>
                                      </p:cBhvr>
                                    </p:animEffect>
                                    <p:anim calcmode="lin" valueType="num">
                                      <p:cBhvr>
                                        <p:cTn id="3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4" dur="5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anim calcmode="lin" valueType="num">
                                      <p:cBhvr>
                                        <p:cTn id="40"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1" dur="5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
                                            <p:txEl>
                                              <p:pRg st="5" end="5"/>
                                            </p:txEl>
                                          </p:spTgt>
                                        </p:tgtEl>
                                        <p:attrNameLst>
                                          <p:attrName>style.visibility</p:attrName>
                                        </p:attrNameLst>
                                      </p:cBhvr>
                                      <p:to>
                                        <p:strVal val="visible"/>
                                      </p:to>
                                    </p:set>
                                    <p:animEffect transition="in" filter="fade">
                                      <p:cBhvr>
                                        <p:cTn id="46" dur="500"/>
                                        <p:tgtEl>
                                          <p:spTgt spid="4">
                                            <p:txEl>
                                              <p:pRg st="5" end="5"/>
                                            </p:txEl>
                                          </p:spTgt>
                                        </p:tgtEl>
                                      </p:cBhvr>
                                    </p:animEffect>
                                    <p:anim calcmode="lin" valueType="num">
                                      <p:cBhvr>
                                        <p:cTn id="4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8" dur="5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136" y="2688091"/>
            <a:ext cx="11887200" cy="1831975"/>
          </a:xfrm>
        </p:spPr>
        <p:txBody>
          <a:bodyPr/>
          <a:lstStyle/>
          <a:p>
            <a:r>
              <a:rPr lang="en-US" dirty="0" smtClean="0"/>
              <a:t>Scale</a:t>
            </a:r>
            <a:endParaRPr lang="en-US" dirty="0"/>
          </a:p>
        </p:txBody>
      </p:sp>
    </p:spTree>
    <p:extLst>
      <p:ext uri="{BB962C8B-B14F-4D97-AF65-F5344CB8AC3E}">
        <p14:creationId xmlns:p14="http://schemas.microsoft.com/office/powerpoint/2010/main" val="428320090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Scalability</a:t>
            </a:r>
            <a:endParaRPr lang="en-US" dirty="0"/>
          </a:p>
        </p:txBody>
      </p:sp>
      <p:sp>
        <p:nvSpPr>
          <p:cNvPr id="3" name="Content Placeholder 2"/>
          <p:cNvSpPr>
            <a:spLocks noGrp="1"/>
          </p:cNvSpPr>
          <p:nvPr>
            <p:ph sz="quarter" idx="10"/>
          </p:nvPr>
        </p:nvSpPr>
        <p:spPr>
          <a:xfrm>
            <a:off x="274638" y="1214438"/>
            <a:ext cx="11889246" cy="683264"/>
          </a:xfrm>
        </p:spPr>
        <p:txBody>
          <a:bodyPr/>
          <a:lstStyle/>
          <a:p>
            <a:r>
              <a:rPr lang="en-US" sz="3600" dirty="0" smtClean="0"/>
              <a:t>Scaling up and scaling out</a:t>
            </a:r>
          </a:p>
        </p:txBody>
      </p:sp>
      <p:cxnSp>
        <p:nvCxnSpPr>
          <p:cNvPr id="6" name="Straight Arrow Connector 5"/>
          <p:cNvCxnSpPr/>
          <p:nvPr/>
        </p:nvCxnSpPr>
        <p:spPr>
          <a:xfrm flipV="1">
            <a:off x="3826041" y="5521764"/>
            <a:ext cx="7590104" cy="730"/>
          </a:xfrm>
          <a:prstGeom prst="straightConnector1">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3826040" y="1902941"/>
            <a:ext cx="1" cy="3619554"/>
          </a:xfrm>
          <a:prstGeom prst="straightConnector1">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475747" y="4048626"/>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475747" y="4048626"/>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5161547" y="3477128"/>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161547" y="3477128"/>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5847347" y="2905630"/>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847347" y="2905630"/>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826040" y="4620124"/>
            <a:ext cx="6357051" cy="0"/>
          </a:xfrm>
          <a:prstGeom prst="line">
            <a:avLst/>
          </a:prstGeom>
          <a:ln w="28575">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573379" y="5522493"/>
            <a:ext cx="660971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0      1      2      3      4      5      6      7      8</a:t>
            </a:r>
          </a:p>
        </p:txBody>
      </p:sp>
      <p:sp>
        <p:nvSpPr>
          <p:cNvPr id="44" name="TextBox 43"/>
          <p:cNvSpPr txBox="1"/>
          <p:nvPr/>
        </p:nvSpPr>
        <p:spPr>
          <a:xfrm>
            <a:off x="9966339" y="5522493"/>
            <a:ext cx="2033337"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Instances</a:t>
            </a:r>
          </a:p>
        </p:txBody>
      </p:sp>
      <p:sp>
        <p:nvSpPr>
          <p:cNvPr id="45" name="TextBox 44"/>
          <p:cNvSpPr txBox="1"/>
          <p:nvPr/>
        </p:nvSpPr>
        <p:spPr>
          <a:xfrm>
            <a:off x="1792703" y="1793086"/>
            <a:ext cx="2033337" cy="627864"/>
          </a:xfrm>
          <a:prstGeom prst="rect">
            <a:avLst/>
          </a:prstGeom>
          <a:noFill/>
        </p:spPr>
        <p:txBody>
          <a:bodyPr wrap="square" lIns="182880" tIns="146304" rIns="182880" bIns="146304" rtlCol="0">
            <a:spAutoFit/>
          </a:bodyPr>
          <a:lstStyle/>
          <a:p>
            <a:pPr>
              <a:lnSpc>
                <a:spcPct val="90000"/>
              </a:lnSpc>
              <a:spcAft>
                <a:spcPts val="600"/>
              </a:spcAft>
            </a:pPr>
            <a:r>
              <a:rPr lang="en-US" altLang="zh-CN" sz="2400" dirty="0" smtClean="0">
                <a:gradFill>
                  <a:gsLst>
                    <a:gs pos="2917">
                      <a:schemeClr val="tx1"/>
                    </a:gs>
                    <a:gs pos="30000">
                      <a:schemeClr val="tx1"/>
                    </a:gs>
                  </a:gsLst>
                  <a:lin ang="5400000" scaled="0"/>
                </a:gradFill>
              </a:rPr>
              <a:t>Throughput</a:t>
            </a:r>
            <a:endParaRPr lang="en-US" sz="2400" dirty="0" smtClean="0">
              <a:gradFill>
                <a:gsLst>
                  <a:gs pos="2917">
                    <a:schemeClr val="tx1"/>
                  </a:gs>
                  <a:gs pos="30000">
                    <a:schemeClr val="tx1"/>
                  </a:gs>
                </a:gsLst>
                <a:lin ang="5400000" scaled="0"/>
              </a:gradFill>
            </a:endParaRPr>
          </a:p>
        </p:txBody>
      </p:sp>
      <p:grpSp>
        <p:nvGrpSpPr>
          <p:cNvPr id="10" name="Group 9"/>
          <p:cNvGrpSpPr/>
          <p:nvPr/>
        </p:nvGrpSpPr>
        <p:grpSpPr>
          <a:xfrm>
            <a:off x="3826040" y="4620124"/>
            <a:ext cx="649707" cy="902368"/>
            <a:chOff x="3826040" y="4620124"/>
            <a:chExt cx="649707" cy="902368"/>
          </a:xfrm>
        </p:grpSpPr>
        <p:cxnSp>
          <p:nvCxnSpPr>
            <p:cNvPr id="15" name="Straight Connector 14"/>
            <p:cNvCxnSpPr/>
            <p:nvPr/>
          </p:nvCxnSpPr>
          <p:spPr>
            <a:xfrm flipV="1">
              <a:off x="3826040" y="4620126"/>
              <a:ext cx="649707" cy="902366"/>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475747" y="4620124"/>
              <a:ext cx="0" cy="901640"/>
            </a:xfrm>
            <a:prstGeom prst="line">
              <a:avLst/>
            </a:prstGeom>
            <a:ln w="28575">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48" name="TextBox 47"/>
          <p:cNvSpPr txBox="1"/>
          <p:nvPr/>
        </p:nvSpPr>
        <p:spPr>
          <a:xfrm>
            <a:off x="1792703" y="4313524"/>
            <a:ext cx="2350003"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Instance Capacity</a:t>
            </a:r>
          </a:p>
        </p:txBody>
      </p:sp>
      <p:grpSp>
        <p:nvGrpSpPr>
          <p:cNvPr id="9" name="Group 8"/>
          <p:cNvGrpSpPr/>
          <p:nvPr/>
        </p:nvGrpSpPr>
        <p:grpSpPr>
          <a:xfrm>
            <a:off x="3826040" y="4990146"/>
            <a:ext cx="649707" cy="531618"/>
            <a:chOff x="3826040" y="4990146"/>
            <a:chExt cx="649707" cy="531618"/>
          </a:xfrm>
        </p:grpSpPr>
        <p:cxnSp>
          <p:nvCxnSpPr>
            <p:cNvPr id="22" name="Straight Connector 21"/>
            <p:cNvCxnSpPr/>
            <p:nvPr/>
          </p:nvCxnSpPr>
          <p:spPr>
            <a:xfrm flipV="1">
              <a:off x="3826040" y="4990146"/>
              <a:ext cx="649707" cy="53161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475747" y="4990146"/>
              <a:ext cx="0" cy="531618"/>
            </a:xfrm>
            <a:prstGeom prst="line">
              <a:avLst/>
            </a:prstGeom>
            <a:ln w="28575">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32" name="Straight Connector 31"/>
          <p:cNvCxnSpPr/>
          <p:nvPr/>
        </p:nvCxnSpPr>
        <p:spPr>
          <a:xfrm flipV="1">
            <a:off x="3672182" y="2894259"/>
            <a:ext cx="6412105" cy="34506"/>
          </a:xfrm>
          <a:prstGeom prst="line">
            <a:avLst/>
          </a:prstGeom>
          <a:ln w="28575">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809371" y="2656383"/>
            <a:ext cx="1107290"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Quota</a:t>
            </a:r>
          </a:p>
        </p:txBody>
      </p:sp>
      <p:cxnSp>
        <p:nvCxnSpPr>
          <p:cNvPr id="35" name="Straight Connector 34"/>
          <p:cNvCxnSpPr/>
          <p:nvPr/>
        </p:nvCxnSpPr>
        <p:spPr>
          <a:xfrm flipV="1">
            <a:off x="6526220" y="2336874"/>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526220" y="2336874"/>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212020" y="1765376"/>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212020" y="1765376"/>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7897820" y="1193878"/>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897820" y="1193878"/>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3535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250"/>
                                        <p:tgtEl>
                                          <p:spTgt spid="48"/>
                                        </p:tgtEl>
                                      </p:cBhvr>
                                    </p:animEffect>
                                  </p:childTnLst>
                                </p:cTn>
                              </p:par>
                              <p:par>
                                <p:cTn id="16" presetID="2" presetClass="entr" presetSubtype="2"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1+#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250"/>
                                        <p:tgtEl>
                                          <p:spTgt spid="21"/>
                                        </p:tgtEl>
                                      </p:cBhvr>
                                    </p:animEffect>
                                  </p:childTnLst>
                                </p:cTn>
                              </p:par>
                            </p:childTnLst>
                          </p:cTn>
                        </p:par>
                        <p:par>
                          <p:cTn id="25" fill="hold">
                            <p:stCondLst>
                              <p:cond delay="25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250"/>
                                        <p:tgtEl>
                                          <p:spTgt spid="25"/>
                                        </p:tgtEl>
                                      </p:cBhvr>
                                    </p:animEffect>
                                  </p:childTnLst>
                                </p:cTn>
                              </p:par>
                            </p:childTnLst>
                          </p:cTn>
                        </p:par>
                        <p:par>
                          <p:cTn id="29" fill="hold">
                            <p:stCondLst>
                              <p:cond delay="500"/>
                            </p:stCondLst>
                            <p:childTnLst>
                              <p:par>
                                <p:cTn id="30" presetID="22" presetClass="entr" presetSubtype="4"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250"/>
                                        <p:tgtEl>
                                          <p:spTgt spid="26"/>
                                        </p:tgtEl>
                                      </p:cBhvr>
                                    </p:animEffect>
                                  </p:childTnLst>
                                </p:cTn>
                              </p:par>
                            </p:childTnLst>
                          </p:cTn>
                        </p:par>
                        <p:par>
                          <p:cTn id="33" fill="hold">
                            <p:stCondLst>
                              <p:cond delay="750"/>
                            </p:stCondLst>
                            <p:childTnLst>
                              <p:par>
                                <p:cTn id="34" presetID="22" presetClass="entr" presetSubtype="4"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250"/>
                                        <p:tgtEl>
                                          <p:spTgt spid="27"/>
                                        </p:tgtEl>
                                      </p:cBhvr>
                                    </p:animEffect>
                                  </p:childTnLst>
                                </p:cTn>
                              </p:par>
                            </p:childTnLst>
                          </p:cTn>
                        </p:par>
                        <p:par>
                          <p:cTn id="37" fill="hold">
                            <p:stCondLst>
                              <p:cond delay="1000"/>
                            </p:stCondLst>
                            <p:childTnLst>
                              <p:par>
                                <p:cTn id="38" presetID="22" presetClass="entr" presetSubtype="4"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down)">
                                      <p:cBhvr>
                                        <p:cTn id="40" dur="250"/>
                                        <p:tgtEl>
                                          <p:spTgt spid="28"/>
                                        </p:tgtEl>
                                      </p:cBhvr>
                                    </p:animEffect>
                                  </p:childTnLst>
                                </p:cTn>
                              </p:par>
                            </p:childTnLst>
                          </p:cTn>
                        </p:par>
                        <p:par>
                          <p:cTn id="41" fill="hold">
                            <p:stCondLst>
                              <p:cond delay="1250"/>
                            </p:stCondLst>
                            <p:childTnLst>
                              <p:par>
                                <p:cTn id="42" presetID="22" presetClass="entr" presetSubtype="8"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25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250"/>
                                        <p:tgtEl>
                                          <p:spTgt spid="33"/>
                                        </p:tgtEl>
                                      </p:cBhvr>
                                    </p:animEffect>
                                  </p:childTnLst>
                                </p:cTn>
                              </p:par>
                              <p:par>
                                <p:cTn id="50" presetID="2" presetClass="entr" presetSubtype="2"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1+#ppt_w/2"/>
                                          </p:val>
                                        </p:tav>
                                        <p:tav tm="100000">
                                          <p:val>
                                            <p:strVal val="#ppt_x"/>
                                          </p:val>
                                        </p:tav>
                                      </p:tavLst>
                                    </p:anim>
                                    <p:anim calcmode="lin" valueType="num">
                                      <p:cBhvr additive="base">
                                        <p:cTn id="53"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250"/>
                                        <p:tgtEl>
                                          <p:spTgt spid="35"/>
                                        </p:tgtEl>
                                      </p:cBhvr>
                                    </p:animEffect>
                                  </p:childTnLst>
                                </p:cTn>
                              </p:par>
                            </p:childTnLst>
                          </p:cTn>
                        </p:par>
                        <p:par>
                          <p:cTn id="59" fill="hold">
                            <p:stCondLst>
                              <p:cond delay="250"/>
                            </p:stCondLst>
                            <p:childTnLst>
                              <p:par>
                                <p:cTn id="60" presetID="22" presetClass="entr" presetSubtype="8" fill="hold"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left)">
                                      <p:cBhvr>
                                        <p:cTn id="62" dur="250"/>
                                        <p:tgtEl>
                                          <p:spTgt spid="36"/>
                                        </p:tgtEl>
                                      </p:cBhvr>
                                    </p:animEffect>
                                  </p:childTnLst>
                                </p:cTn>
                              </p:par>
                            </p:childTnLst>
                          </p:cTn>
                        </p:par>
                        <p:par>
                          <p:cTn id="63" fill="hold">
                            <p:stCondLst>
                              <p:cond delay="500"/>
                            </p:stCondLst>
                            <p:childTnLst>
                              <p:par>
                                <p:cTn id="64" presetID="22" presetClass="entr" presetSubtype="4"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down)">
                                      <p:cBhvr>
                                        <p:cTn id="66" dur="250"/>
                                        <p:tgtEl>
                                          <p:spTgt spid="37"/>
                                        </p:tgtEl>
                                      </p:cBhvr>
                                    </p:animEffect>
                                  </p:childTnLst>
                                </p:cTn>
                              </p:par>
                            </p:childTnLst>
                          </p:cTn>
                        </p:par>
                        <p:par>
                          <p:cTn id="67" fill="hold">
                            <p:stCondLst>
                              <p:cond delay="750"/>
                            </p:stCondLst>
                            <p:childTnLst>
                              <p:par>
                                <p:cTn id="68" presetID="22" presetClass="entr" presetSubtype="4" fill="hold"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down)">
                                      <p:cBhvr>
                                        <p:cTn id="70" dur="250"/>
                                        <p:tgtEl>
                                          <p:spTgt spid="39"/>
                                        </p:tgtEl>
                                      </p:cBhvr>
                                    </p:animEffect>
                                  </p:childTnLst>
                                </p:cTn>
                              </p:par>
                            </p:childTnLst>
                          </p:cTn>
                        </p:par>
                        <p:par>
                          <p:cTn id="71" fill="hold">
                            <p:stCondLst>
                              <p:cond delay="1000"/>
                            </p:stCondLst>
                            <p:childTnLst>
                              <p:par>
                                <p:cTn id="72" presetID="22" presetClass="entr" presetSubtype="4"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down)">
                                      <p:cBhvr>
                                        <p:cTn id="74" dur="250"/>
                                        <p:tgtEl>
                                          <p:spTgt spid="40"/>
                                        </p:tgtEl>
                                      </p:cBhvr>
                                    </p:animEffect>
                                  </p:childTnLst>
                                </p:cTn>
                              </p:par>
                            </p:childTnLst>
                          </p:cTn>
                        </p:par>
                        <p:par>
                          <p:cTn id="75" fill="hold">
                            <p:stCondLst>
                              <p:cond delay="1250"/>
                            </p:stCondLst>
                            <p:childTnLst>
                              <p:par>
                                <p:cTn id="76" presetID="22" presetClass="entr" presetSubtype="8" fill="hold"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wipe(left)">
                                      <p:cBhvr>
                                        <p:cTn id="78" dur="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bwMode="auto">
          <a:xfrm>
            <a:off x="1750973" y="2557415"/>
            <a:ext cx="10060347" cy="3001787"/>
          </a:xfrm>
          <a:custGeom>
            <a:avLst/>
            <a:gdLst>
              <a:gd name="connsiteX0" fmla="*/ 113158 w 10060347"/>
              <a:gd name="connsiteY0" fmla="*/ 2957549 h 3001787"/>
              <a:gd name="connsiteX1" fmla="*/ 236725 w 10060347"/>
              <a:gd name="connsiteY1" fmla="*/ 2871051 h 3001787"/>
              <a:gd name="connsiteX2" fmla="*/ 2226163 w 10060347"/>
              <a:gd name="connsiteY2" fmla="*/ 1857797 h 3001787"/>
              <a:gd name="connsiteX3" fmla="*/ 3375342 w 10060347"/>
              <a:gd name="connsiteY3" fmla="*/ 2438565 h 3001787"/>
              <a:gd name="connsiteX4" fmla="*/ 4425666 w 10060347"/>
              <a:gd name="connsiteY4" fmla="*/ 2376781 h 3001787"/>
              <a:gd name="connsiteX5" fmla="*/ 5821979 w 10060347"/>
              <a:gd name="connsiteY5" fmla="*/ 1079322 h 3001787"/>
              <a:gd name="connsiteX6" fmla="*/ 7366574 w 10060347"/>
              <a:gd name="connsiteY6" fmla="*/ 745689 h 3001787"/>
              <a:gd name="connsiteX7" fmla="*/ 8528109 w 10060347"/>
              <a:gd name="connsiteY7" fmla="*/ 4284 h 3001787"/>
              <a:gd name="connsiteX8" fmla="*/ 10060347 w 10060347"/>
              <a:gd name="connsiteY8" fmla="*/ 1116392 h 300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60347" h="3001787">
                <a:moveTo>
                  <a:pt x="113158" y="2957549"/>
                </a:moveTo>
                <a:cubicBezTo>
                  <a:pt x="-1142" y="3005946"/>
                  <a:pt x="-115442" y="3054343"/>
                  <a:pt x="236725" y="2871051"/>
                </a:cubicBezTo>
                <a:cubicBezTo>
                  <a:pt x="588892" y="2687759"/>
                  <a:pt x="1703060" y="1929878"/>
                  <a:pt x="2226163" y="1857797"/>
                </a:cubicBezTo>
                <a:cubicBezTo>
                  <a:pt x="2749266" y="1785716"/>
                  <a:pt x="3008758" y="2352068"/>
                  <a:pt x="3375342" y="2438565"/>
                </a:cubicBezTo>
                <a:cubicBezTo>
                  <a:pt x="3741926" y="2525062"/>
                  <a:pt x="4017893" y="2603322"/>
                  <a:pt x="4425666" y="2376781"/>
                </a:cubicBezTo>
                <a:cubicBezTo>
                  <a:pt x="4833439" y="2150240"/>
                  <a:pt x="5331828" y="1351171"/>
                  <a:pt x="5821979" y="1079322"/>
                </a:cubicBezTo>
                <a:cubicBezTo>
                  <a:pt x="6312130" y="807473"/>
                  <a:pt x="6915552" y="924862"/>
                  <a:pt x="7366574" y="745689"/>
                </a:cubicBezTo>
                <a:cubicBezTo>
                  <a:pt x="7817596" y="566516"/>
                  <a:pt x="8079147" y="-57500"/>
                  <a:pt x="8528109" y="4284"/>
                </a:cubicBezTo>
                <a:cubicBezTo>
                  <a:pt x="8977071" y="66068"/>
                  <a:pt x="9518709" y="591230"/>
                  <a:pt x="10060347" y="1116392"/>
                </a:cubicBezTo>
              </a:path>
            </a:pathLst>
          </a:custGeom>
          <a:noFill/>
          <a:ln w="3810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Capacity planning and Scaling units</a:t>
            </a:r>
            <a:endParaRPr lang="en-US" dirty="0"/>
          </a:p>
        </p:txBody>
      </p:sp>
      <p:cxnSp>
        <p:nvCxnSpPr>
          <p:cNvPr id="6" name="Straight Arrow Connector 5"/>
          <p:cNvCxnSpPr/>
          <p:nvPr/>
        </p:nvCxnSpPr>
        <p:spPr>
          <a:xfrm flipV="1">
            <a:off x="1783631" y="5966974"/>
            <a:ext cx="10041785" cy="363"/>
          </a:xfrm>
          <a:prstGeom prst="straightConnector1">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1783631" y="1408670"/>
            <a:ext cx="0" cy="4558668"/>
          </a:xfrm>
          <a:prstGeom prst="straightConnector1">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1113103" y="6103260"/>
            <a:ext cx="1050781"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Time</a:t>
            </a:r>
          </a:p>
        </p:txBody>
      </p:sp>
      <p:sp>
        <p:nvSpPr>
          <p:cNvPr id="45" name="TextBox 44"/>
          <p:cNvSpPr txBox="1"/>
          <p:nvPr/>
        </p:nvSpPr>
        <p:spPr>
          <a:xfrm>
            <a:off x="274320" y="1304605"/>
            <a:ext cx="2033337"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Capacity</a:t>
            </a:r>
          </a:p>
        </p:txBody>
      </p:sp>
      <p:grpSp>
        <p:nvGrpSpPr>
          <p:cNvPr id="23" name="Group 22"/>
          <p:cNvGrpSpPr/>
          <p:nvPr/>
        </p:nvGrpSpPr>
        <p:grpSpPr>
          <a:xfrm>
            <a:off x="1797486" y="1964909"/>
            <a:ext cx="9841007" cy="3417106"/>
            <a:chOff x="1783631" y="1646247"/>
            <a:chExt cx="9841007" cy="3417106"/>
          </a:xfrm>
        </p:grpSpPr>
        <p:cxnSp>
          <p:nvCxnSpPr>
            <p:cNvPr id="27" name="Straight Connector 26"/>
            <p:cNvCxnSpPr/>
            <p:nvPr/>
          </p:nvCxnSpPr>
          <p:spPr>
            <a:xfrm>
              <a:off x="3143851" y="3921971"/>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806801" y="3935935"/>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1783631" y="1646247"/>
              <a:ext cx="9841007" cy="3417106"/>
              <a:chOff x="1772251" y="1647861"/>
              <a:chExt cx="9841007" cy="3417106"/>
            </a:xfrm>
          </p:grpSpPr>
          <p:cxnSp>
            <p:nvCxnSpPr>
              <p:cNvPr id="21" name="Straight Connector 20"/>
              <p:cNvCxnSpPr/>
              <p:nvPr/>
            </p:nvCxnSpPr>
            <p:spPr>
              <a:xfrm flipV="1">
                <a:off x="2458051" y="4493469"/>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458051" y="4493469"/>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3143851" y="3921971"/>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3829651" y="3350473"/>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829651" y="3350473"/>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114401" y="3350473"/>
                <a:ext cx="0" cy="1149011"/>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435201" y="3353737"/>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772251" y="5039982"/>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806801" y="3935935"/>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6492601" y="3364437"/>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492601" y="3364437"/>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7178401" y="2792939"/>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178401" y="2792939"/>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121001" y="4496303"/>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8529337" y="2790857"/>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9215137" y="2219359"/>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9215137" y="2219359"/>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9900937" y="1647861"/>
                <a:ext cx="0" cy="571498"/>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9900937" y="1647861"/>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11613258" y="1665861"/>
                <a:ext cx="0" cy="1149011"/>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0574380" y="1647861"/>
                <a:ext cx="1038878" cy="1800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864201" y="2790857"/>
                <a:ext cx="685800"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19" name="Group 18"/>
          <p:cNvGrpSpPr/>
          <p:nvPr/>
        </p:nvGrpSpPr>
        <p:grpSpPr>
          <a:xfrm>
            <a:off x="1783631" y="2429651"/>
            <a:ext cx="10022979" cy="2003466"/>
            <a:chOff x="1772251" y="1974034"/>
            <a:chExt cx="10022979" cy="2003466"/>
          </a:xfrm>
        </p:grpSpPr>
        <p:cxnSp>
          <p:nvCxnSpPr>
            <p:cNvPr id="14" name="Straight Connector 13"/>
            <p:cNvCxnSpPr/>
            <p:nvPr/>
          </p:nvCxnSpPr>
          <p:spPr>
            <a:xfrm>
              <a:off x="1772251" y="3935935"/>
              <a:ext cx="5032272"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762958" y="1987889"/>
              <a:ext cx="5032272" cy="0"/>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6769767" y="1974034"/>
              <a:ext cx="10314" cy="2003466"/>
            </a:xfrm>
            <a:prstGeom prst="line">
              <a:avLst/>
            </a:prstGeom>
            <a:ln w="76200">
              <a:solidFill>
                <a:schemeClr val="accent6">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93194" y="5205975"/>
            <a:ext cx="2033337"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Workload</a:t>
            </a:r>
          </a:p>
        </p:txBody>
      </p:sp>
      <p:cxnSp>
        <p:nvCxnSpPr>
          <p:cNvPr id="4" name="Straight Arrow Connector 3"/>
          <p:cNvCxnSpPr/>
          <p:nvPr/>
        </p:nvCxnSpPr>
        <p:spPr>
          <a:xfrm flipV="1">
            <a:off x="10212351" y="2576644"/>
            <a:ext cx="20302" cy="3323763"/>
          </a:xfrm>
          <a:prstGeom prst="straightConnector1">
            <a:avLst/>
          </a:prstGeom>
          <a:ln w="60325" cmpd="tri">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flipV="1">
            <a:off x="2231590" y="5345287"/>
            <a:ext cx="5770" cy="608455"/>
          </a:xfrm>
          <a:prstGeom prst="straightConnector1">
            <a:avLst/>
          </a:prstGeom>
          <a:ln w="60325" cmpd="tri">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7" name="Line Callout 2 16"/>
          <p:cNvSpPr/>
          <p:nvPr/>
        </p:nvSpPr>
        <p:spPr bwMode="auto">
          <a:xfrm>
            <a:off x="3642263" y="6134806"/>
            <a:ext cx="5728386" cy="641644"/>
          </a:xfrm>
          <a:prstGeom prst="borderCallout2">
            <a:avLst>
              <a:gd name="adj1" fmla="val 57616"/>
              <a:gd name="adj2" fmla="val -110"/>
              <a:gd name="adj3" fmla="val 57616"/>
              <a:gd name="adj4" fmla="val -12313"/>
              <a:gd name="adj5" fmla="val -14894"/>
              <a:gd name="adj6" fmla="val -23207"/>
            </a:avLst>
          </a:prstGeom>
          <a:solidFill>
            <a:schemeClr val="accent1"/>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To server </a:t>
            </a:r>
            <a:r>
              <a:rPr lang="en-US" b="1" i="1" dirty="0" smtClean="0">
                <a:gradFill>
                  <a:gsLst>
                    <a:gs pos="0">
                      <a:srgbClr val="FFFFFF"/>
                    </a:gs>
                    <a:gs pos="100000">
                      <a:srgbClr val="FFFFFF"/>
                    </a:gs>
                  </a:gsLst>
                  <a:lin ang="5400000" scaled="0"/>
                </a:gradFill>
                <a:ea typeface="Segoe UI" pitchFamily="34" charset="0"/>
                <a:cs typeface="Segoe UI" pitchFamily="34" charset="0"/>
              </a:rPr>
              <a:t>x</a:t>
            </a:r>
            <a:r>
              <a:rPr lang="en-US" dirty="0" smtClean="0">
                <a:gradFill>
                  <a:gsLst>
                    <a:gs pos="0">
                      <a:srgbClr val="FFFFFF"/>
                    </a:gs>
                    <a:gs pos="100000">
                      <a:srgbClr val="FFFFFF"/>
                    </a:gs>
                  </a:gsLst>
                  <a:lin ang="5400000" scaled="0"/>
                </a:gradFill>
                <a:ea typeface="Segoe UI" pitchFamily="34" charset="0"/>
                <a:cs typeface="Segoe UI" pitchFamily="34" charset="0"/>
              </a:rPr>
              <a:t> number of customers, I need </a:t>
            </a:r>
            <a:r>
              <a:rPr lang="en-US" b="1" i="1" dirty="0" err="1" smtClean="0">
                <a:gradFill>
                  <a:gsLst>
                    <a:gs pos="0">
                      <a:srgbClr val="FFFFFF"/>
                    </a:gs>
                    <a:gs pos="100000">
                      <a:srgbClr val="FFFFFF"/>
                    </a:gs>
                  </a:gsLst>
                  <a:lin ang="5400000" scaled="0"/>
                </a:gradFill>
                <a:ea typeface="Segoe UI" pitchFamily="34" charset="0"/>
                <a:cs typeface="Segoe UI" pitchFamily="34" charset="0"/>
              </a:rPr>
              <a:t>i</a:t>
            </a:r>
            <a:r>
              <a:rPr lang="en-US" dirty="0" smtClean="0">
                <a:gradFill>
                  <a:gsLst>
                    <a:gs pos="0">
                      <a:srgbClr val="FFFFFF"/>
                    </a:gs>
                    <a:gs pos="100000">
                      <a:srgbClr val="FFFFFF"/>
                    </a:gs>
                  </a:gsLst>
                  <a:lin ang="5400000" scaled="0"/>
                </a:gradFill>
                <a:ea typeface="Segoe UI" pitchFamily="34" charset="0"/>
                <a:cs typeface="Segoe UI" pitchFamily="34" charset="0"/>
              </a:rPr>
              <a:t> compute nodes, </a:t>
            </a:r>
            <a:r>
              <a:rPr lang="en-US" b="1" i="1" dirty="0" smtClean="0">
                <a:gradFill>
                  <a:gsLst>
                    <a:gs pos="0">
                      <a:srgbClr val="FFFFFF"/>
                    </a:gs>
                    <a:gs pos="100000">
                      <a:srgbClr val="FFFFFF"/>
                    </a:gs>
                  </a:gsLst>
                  <a:lin ang="5400000" scaled="0"/>
                </a:gradFill>
                <a:ea typeface="Segoe UI" pitchFamily="34" charset="0"/>
                <a:cs typeface="Segoe UI" pitchFamily="34" charset="0"/>
              </a:rPr>
              <a:t>j</a:t>
            </a:r>
            <a:r>
              <a:rPr lang="en-US" dirty="0" smtClean="0">
                <a:gradFill>
                  <a:gsLst>
                    <a:gs pos="0">
                      <a:srgbClr val="FFFFFF"/>
                    </a:gs>
                    <a:gs pos="100000">
                      <a:srgbClr val="FFFFFF"/>
                    </a:gs>
                  </a:gsLst>
                  <a:lin ang="5400000" scaled="0"/>
                </a:gradFill>
                <a:ea typeface="Segoe UI" pitchFamily="34" charset="0"/>
                <a:cs typeface="Segoe UI" pitchFamily="34" charset="0"/>
              </a:rPr>
              <a:t> job queues, </a:t>
            </a:r>
            <a:r>
              <a:rPr lang="en-US" b="1" i="1" dirty="0" smtClean="0">
                <a:gradFill>
                  <a:gsLst>
                    <a:gs pos="0">
                      <a:srgbClr val="FFFFFF"/>
                    </a:gs>
                    <a:gs pos="100000">
                      <a:srgbClr val="FFFFFF"/>
                    </a:gs>
                  </a:gsLst>
                  <a:lin ang="5400000" scaled="0"/>
                </a:gradFill>
                <a:ea typeface="Segoe UI" pitchFamily="34" charset="0"/>
                <a:cs typeface="Segoe UI" pitchFamily="34" charset="0"/>
              </a:rPr>
              <a:t>k</a:t>
            </a:r>
            <a:r>
              <a:rPr lang="en-US" dirty="0" smtClean="0">
                <a:gradFill>
                  <a:gsLst>
                    <a:gs pos="0">
                      <a:srgbClr val="FFFFFF"/>
                    </a:gs>
                    <a:gs pos="100000">
                      <a:srgbClr val="FFFFFF"/>
                    </a:gs>
                  </a:gsLst>
                  <a:lin ang="5400000" scaled="0"/>
                </a:gradFill>
                <a:ea typeface="Segoe UI" pitchFamily="34" charset="0"/>
                <a:cs typeface="Segoe UI" pitchFamily="34" charset="0"/>
              </a:rPr>
              <a:t> storage accounts …</a:t>
            </a:r>
          </a:p>
        </p:txBody>
      </p:sp>
      <p:cxnSp>
        <p:nvCxnSpPr>
          <p:cNvPr id="61" name="Straight Arrow Connector 60"/>
          <p:cNvCxnSpPr/>
          <p:nvPr/>
        </p:nvCxnSpPr>
        <p:spPr>
          <a:xfrm flipV="1">
            <a:off x="4154775" y="4433117"/>
            <a:ext cx="0" cy="1467290"/>
          </a:xfrm>
          <a:prstGeom prst="straightConnector1">
            <a:avLst/>
          </a:prstGeom>
          <a:ln w="60325" cmpd="tri">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TextBox 21"/>
              <p:cNvSpPr txBox="1"/>
              <p:nvPr/>
            </p:nvSpPr>
            <p:spPr>
              <a:xfrm>
                <a:off x="6724860" y="5382015"/>
                <a:ext cx="2645789" cy="409343"/>
              </a:xfrm>
              <a:prstGeom prst="rect">
                <a:avLst/>
              </a:prstGeom>
              <a:noFill/>
            </p:spPr>
            <p:txBody>
              <a:bodyPr wrap="none" lIns="0" tIns="0" rIns="0" bIns="0" rtlCol="0">
                <a:spAutoFit/>
              </a:bodyPr>
              <a:lstStyle/>
              <a:p>
                <a:pPr>
                  <a:lnSpc>
                    <a:spcPct val="90000"/>
                  </a:lnSpc>
                  <a:spcAft>
                    <a:spcPts val="600"/>
                  </a:spcAft>
                </a:pPr>
                <a14:m>
                  <m:oMathPara xmlns:m="http://schemas.openxmlformats.org/officeDocument/2006/math">
                    <m:oMathParaPr>
                      <m:jc m:val="centerGroup"/>
                    </m:oMathParaPr>
                    <m:oMath xmlns:m="http://schemas.openxmlformats.org/officeDocument/2006/math">
                      <m:sSub>
                        <m:sSubPr>
                          <m:ctrlPr>
                            <a:rPr lang="en-US" sz="2400" i="1" smtClean="0">
                              <a:gradFill>
                                <a:gsLst>
                                  <a:gs pos="2917">
                                    <a:schemeClr val="tx1"/>
                                  </a:gs>
                                  <a:gs pos="30000">
                                    <a:schemeClr val="tx1"/>
                                  </a:gs>
                                </a:gsLst>
                                <a:lin ang="5400000" scaled="0"/>
                              </a:gradFill>
                              <a:latin typeface="Cambria Math" panose="02040503050406030204" pitchFamily="18" charset="0"/>
                            </a:rPr>
                          </m:ctrlPr>
                        </m:sSubPr>
                        <m:e>
                          <m:r>
                            <a:rPr lang="en-US" sz="2400" b="0" i="1" smtClean="0">
                              <a:gradFill>
                                <a:gsLst>
                                  <a:gs pos="2917">
                                    <a:schemeClr val="tx1"/>
                                  </a:gs>
                                  <a:gs pos="30000">
                                    <a:schemeClr val="tx1"/>
                                  </a:gs>
                                </a:gsLst>
                                <a:lin ang="5400000" scaled="0"/>
                              </a:gradFill>
                              <a:latin typeface="Cambria Math" panose="02040503050406030204" pitchFamily="18" charset="0"/>
                            </a:rPr>
                            <m:t>𝑡</m:t>
                          </m:r>
                        </m:e>
                        <m:sub>
                          <m:r>
                            <a:rPr lang="en-US" sz="2400" b="0" i="1" smtClean="0">
                              <a:gradFill>
                                <a:gsLst>
                                  <a:gs pos="2917">
                                    <a:schemeClr val="tx1"/>
                                  </a:gs>
                                  <a:gs pos="30000">
                                    <a:schemeClr val="tx1"/>
                                  </a:gs>
                                </a:gsLst>
                                <a:lin ang="5400000" scaled="0"/>
                              </a:gradFill>
                              <a:latin typeface="Cambria Math" panose="02040503050406030204" pitchFamily="18" charset="0"/>
                            </a:rPr>
                            <m:t>𝑢</m:t>
                          </m:r>
                        </m:sub>
                      </m:sSub>
                      <m:r>
                        <a:rPr lang="en-US" sz="2400" b="0" i="1" smtClean="0">
                          <a:gradFill>
                            <a:gsLst>
                              <a:gs pos="2917">
                                <a:schemeClr val="tx1"/>
                              </a:gs>
                              <a:gs pos="30000">
                                <a:schemeClr val="tx1"/>
                              </a:gs>
                            </a:gsLst>
                            <a:lin ang="5400000" scaled="0"/>
                          </a:gradFill>
                          <a:latin typeface="Cambria Math" panose="02040503050406030204" pitchFamily="18" charset="0"/>
                        </a:rPr>
                        <m:t>,  </m:t>
                      </m:r>
                      <m:r>
                        <a:rPr lang="en-US" sz="2400" b="0" i="1" smtClean="0">
                          <a:gradFill>
                            <a:gsLst>
                              <a:gs pos="2917">
                                <a:schemeClr val="tx1"/>
                              </a:gs>
                              <a:gs pos="30000">
                                <a:schemeClr val="tx1"/>
                              </a:gs>
                            </a:gsLst>
                            <a:lin ang="5400000" scaled="0"/>
                          </a:gradFill>
                          <a:latin typeface="Cambria Math" panose="02040503050406030204" pitchFamily="18" charset="0"/>
                          <a:ea typeface="Cambria Math" panose="02040503050406030204" pitchFamily="18" charset="0"/>
                        </a:rPr>
                        <m:t>∆</m:t>
                      </m:r>
                      <m:r>
                        <a:rPr lang="en-US" sz="2400" b="0" i="1" smtClean="0">
                          <a:gradFill>
                            <a:gsLst>
                              <a:gs pos="2917">
                                <a:schemeClr val="tx1"/>
                              </a:gs>
                              <a:gs pos="30000">
                                <a:schemeClr val="tx1"/>
                              </a:gs>
                            </a:gsLst>
                            <a:lin ang="5400000" scaled="0"/>
                          </a:gradFill>
                          <a:latin typeface="Cambria Math" panose="02040503050406030204" pitchFamily="18" charset="0"/>
                          <a:ea typeface="Cambria Math" panose="02040503050406030204" pitchFamily="18" charset="0"/>
                        </a:rPr>
                        <m:t>𝑊</m:t>
                      </m:r>
                      <m:r>
                        <a:rPr lang="en-US" sz="2400" b="0" i="1" smtClean="0">
                          <a:gradFill>
                            <a:gsLst>
                              <a:gs pos="2917">
                                <a:schemeClr val="tx1"/>
                              </a:gs>
                              <a:gs pos="30000">
                                <a:schemeClr val="tx1"/>
                              </a:gs>
                            </a:gsLst>
                            <a:lin ang="5400000" scaled="0"/>
                          </a:gradFill>
                          <a:latin typeface="Cambria Math" panose="02040503050406030204" pitchFamily="18" charset="0"/>
                          <a:ea typeface="Cambria Math" panose="02040503050406030204" pitchFamily="18" charset="0"/>
                        </a:rPr>
                        <m:t>(</m:t>
                      </m:r>
                      <m:r>
                        <a:rPr lang="en-US" sz="2400" b="0" i="1" smtClean="0">
                          <a:gradFill>
                            <a:gsLst>
                              <a:gs pos="2917">
                                <a:schemeClr val="tx1"/>
                              </a:gs>
                              <a:gs pos="30000">
                                <a:schemeClr val="tx1"/>
                              </a:gs>
                            </a:gsLst>
                            <a:lin ang="5400000" scaled="0"/>
                          </a:gradFill>
                          <a:latin typeface="Cambria Math" panose="02040503050406030204" pitchFamily="18" charset="0"/>
                          <a:ea typeface="Cambria Math" panose="02040503050406030204" pitchFamily="18" charset="0"/>
                        </a:rPr>
                        <m:t>𝑡</m:t>
                      </m:r>
                      <m:r>
                        <a:rPr lang="en-US" sz="2400" b="0" i="1" smtClean="0">
                          <a:gradFill>
                            <a:gsLst>
                              <a:gs pos="2917">
                                <a:schemeClr val="tx1"/>
                              </a:gs>
                              <a:gs pos="30000">
                                <a:schemeClr val="tx1"/>
                              </a:gs>
                            </a:gsLst>
                            <a:lin ang="5400000" scaled="0"/>
                          </a:gradFill>
                          <a:latin typeface="Cambria Math" panose="02040503050406030204" pitchFamily="18" charset="0"/>
                          <a:ea typeface="Cambria Math" panose="02040503050406030204" pitchFamily="18" charset="0"/>
                        </a:rPr>
                        <m:t>)≤</m:t>
                      </m:r>
                      <m:sSub>
                        <m:sSubPr>
                          <m:ctrlPr>
                            <a:rPr lang="en-US" sz="2400" b="0" i="1" smtClean="0">
                              <a:gradFill>
                                <a:gsLst>
                                  <a:gs pos="2917">
                                    <a:schemeClr val="tx1"/>
                                  </a:gs>
                                  <a:gs pos="30000">
                                    <a:schemeClr val="tx1"/>
                                  </a:gs>
                                </a:gsLst>
                                <a:lin ang="5400000" scaled="0"/>
                              </a:gradFill>
                              <a:latin typeface="Cambria Math" panose="02040503050406030204" pitchFamily="18" charset="0"/>
                              <a:ea typeface="Cambria Math" panose="02040503050406030204" pitchFamily="18" charset="0"/>
                            </a:rPr>
                          </m:ctrlPr>
                        </m:sSubPr>
                        <m:e>
                          <m:r>
                            <a:rPr lang="en-US" sz="2400" b="0" i="1" smtClean="0">
                              <a:gradFill>
                                <a:gsLst>
                                  <a:gs pos="2917">
                                    <a:schemeClr val="tx1"/>
                                  </a:gs>
                                  <a:gs pos="30000">
                                    <a:schemeClr val="tx1"/>
                                  </a:gs>
                                </a:gsLst>
                                <a:lin ang="5400000" scaled="0"/>
                              </a:gradFill>
                              <a:latin typeface="Cambria Math" panose="02040503050406030204" pitchFamily="18" charset="0"/>
                              <a:ea typeface="Cambria Math" panose="02040503050406030204" pitchFamily="18" charset="0"/>
                            </a:rPr>
                            <m:t>𝐶</m:t>
                          </m:r>
                        </m:e>
                        <m:sub>
                          <m:r>
                            <a:rPr lang="en-US" sz="2400" b="0" i="1" smtClean="0">
                              <a:gradFill>
                                <a:gsLst>
                                  <a:gs pos="2917">
                                    <a:schemeClr val="tx1"/>
                                  </a:gs>
                                  <a:gs pos="30000">
                                    <a:schemeClr val="tx1"/>
                                  </a:gs>
                                </a:gsLst>
                                <a:lin ang="5400000" scaled="0"/>
                              </a:gradFill>
                              <a:latin typeface="Cambria Math" panose="02040503050406030204" pitchFamily="18" charset="0"/>
                              <a:ea typeface="Cambria Math" panose="02040503050406030204" pitchFamily="18" charset="0"/>
                            </a:rPr>
                            <m:t>𝑢</m:t>
                          </m:r>
                        </m:sub>
                      </m:sSub>
                    </m:oMath>
                  </m:oMathPara>
                </a14:m>
                <a:endParaRPr lang="en-US" sz="2400" dirty="0" err="1" smtClean="0">
                  <a:gradFill>
                    <a:gsLst>
                      <a:gs pos="2917">
                        <a:schemeClr val="tx1"/>
                      </a:gs>
                      <a:gs pos="30000">
                        <a:schemeClr val="tx1"/>
                      </a:gs>
                    </a:gsLst>
                    <a:lin ang="5400000" scaled="0"/>
                  </a:gradFill>
                </a:endParaRPr>
              </a:p>
            </p:txBody>
          </p:sp>
        </mc:Choice>
        <mc:Fallback xmlns="">
          <p:sp>
            <p:nvSpPr>
              <p:cNvPr id="22" name="TextBox 21"/>
              <p:cNvSpPr txBox="1">
                <a:spLocks noRot="1" noChangeAspect="1" noMove="1" noResize="1" noEditPoints="1" noAdjustHandles="1" noChangeArrowheads="1" noChangeShapeType="1" noTextEdit="1"/>
              </p:cNvSpPr>
              <p:nvPr/>
            </p:nvSpPr>
            <p:spPr>
              <a:xfrm>
                <a:off x="6724860" y="5382015"/>
                <a:ext cx="2645789" cy="409343"/>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2078835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arn(outHorizontal)">
                                      <p:cBhvr>
                                        <p:cTn id="17" dur="5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35" presetClass="path" presetSubtype="0" accel="50000" decel="50000" fill="hold" nodeType="clickEffect">
                                  <p:stCondLst>
                                    <p:cond delay="0"/>
                                  </p:stCondLst>
                                  <p:childTnLst>
                                    <p:animMotion origin="layout" path="M -1.69517E-6 -2.91875E-6 L -0.03434 -2.91875E-6 " pathEditMode="relative" rAng="0" ptsTypes="AA">
                                      <p:cBhvr>
                                        <p:cTn id="38" dur="500" fill="hold"/>
                                        <p:tgtEl>
                                          <p:spTgt spid="23"/>
                                        </p:tgtEl>
                                        <p:attrNameLst>
                                          <p:attrName>ppt_x</p:attrName>
                                          <p:attrName>ppt_y</p:attrName>
                                        </p:attrNameLst>
                                      </p:cBhvr>
                                      <p:rCtr x="-1723" y="0"/>
                                    </p:animMotion>
                                  </p:childTnLst>
                                </p:cTn>
                              </p:par>
                            </p:childTnLst>
                          </p:cTn>
                        </p:par>
                      </p:childTnLst>
                    </p:cTn>
                  </p:par>
                  <p:par>
                    <p:cTn id="39" fill="hold">
                      <p:stCondLst>
                        <p:cond delay="indefinite"/>
                      </p:stCondLst>
                      <p:childTnLst>
                        <p:par>
                          <p:cTn id="40" fill="hold">
                            <p:stCondLst>
                              <p:cond delay="0"/>
                            </p:stCondLst>
                            <p:childTnLst>
                              <p:par>
                                <p:cTn id="41" presetID="16" presetClass="entr" presetSubtype="42" fill="hold" nodeType="click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barn(outHorizontal)">
                                      <p:cBhvr>
                                        <p:cTn id="43" dur="500"/>
                                        <p:tgtEl>
                                          <p:spTgt spid="61"/>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animBg="1"/>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Scaling in Windows Azure</a:t>
            </a:r>
            <a:endParaRPr lang="en-US" dirty="0"/>
          </a:p>
        </p:txBody>
      </p:sp>
      <p:sp>
        <p:nvSpPr>
          <p:cNvPr id="3" name="Content Placeholder 2"/>
          <p:cNvSpPr>
            <a:spLocks noGrp="1"/>
          </p:cNvSpPr>
          <p:nvPr>
            <p:ph sz="quarter" idx="10"/>
          </p:nvPr>
        </p:nvSpPr>
        <p:spPr>
          <a:xfrm>
            <a:off x="274637" y="1214438"/>
            <a:ext cx="12161837" cy="4419671"/>
          </a:xfrm>
          <a:ln>
            <a:noFill/>
          </a:ln>
        </p:spPr>
        <p:txBody>
          <a:bodyPr/>
          <a:lstStyle/>
          <a:p>
            <a:r>
              <a:rPr lang="en-US" sz="3200" dirty="0" smtClean="0">
                <a:solidFill>
                  <a:srgbClr val="FFC000"/>
                </a:solidFill>
              </a:rPr>
              <a:t>Scale up </a:t>
            </a:r>
            <a:r>
              <a:rPr lang="en-US" sz="3200" dirty="0" smtClean="0">
                <a:solidFill>
                  <a:schemeClr val="tx1"/>
                </a:solidFill>
              </a:rPr>
              <a:t>by</a:t>
            </a:r>
            <a:r>
              <a:rPr lang="en-US" sz="3200" dirty="0" smtClean="0">
                <a:solidFill>
                  <a:srgbClr val="FFC000"/>
                </a:solidFill>
              </a:rPr>
              <a:t> </a:t>
            </a:r>
            <a:r>
              <a:rPr lang="en-US" sz="3200" dirty="0" smtClean="0">
                <a:solidFill>
                  <a:schemeClr val="tx1"/>
                </a:solidFill>
              </a:rPr>
              <a:t>choosing different VM sizes</a:t>
            </a:r>
          </a:p>
          <a:p>
            <a:r>
              <a:rPr lang="en-US" sz="3200" dirty="0" smtClean="0">
                <a:solidFill>
                  <a:srgbClr val="FFC000"/>
                </a:solidFill>
              </a:rPr>
              <a:t>Scale out </a:t>
            </a:r>
            <a:r>
              <a:rPr lang="en-US" sz="3200" dirty="0" smtClean="0">
                <a:solidFill>
                  <a:schemeClr val="tx1"/>
                </a:solidFill>
              </a:rPr>
              <a:t>by adding more instances</a:t>
            </a:r>
          </a:p>
          <a:p>
            <a:r>
              <a:rPr lang="en-US" sz="3200" dirty="0" smtClean="0">
                <a:solidFill>
                  <a:srgbClr val="FFC000"/>
                </a:solidFill>
              </a:rPr>
              <a:t>Auto-scale</a:t>
            </a:r>
            <a:r>
              <a:rPr lang="en-US" sz="3200" dirty="0" smtClean="0">
                <a:solidFill>
                  <a:schemeClr val="tx1"/>
                </a:solidFill>
              </a:rPr>
              <a:t> with </a:t>
            </a:r>
            <a:r>
              <a:rPr lang="en-US" sz="3200" dirty="0" err="1" smtClean="0">
                <a:solidFill>
                  <a:schemeClr val="tx1"/>
                </a:solidFill>
              </a:rPr>
              <a:t>Autoscaling</a:t>
            </a:r>
            <a:r>
              <a:rPr lang="en-US" sz="3200" dirty="0" smtClean="0">
                <a:solidFill>
                  <a:schemeClr val="tx1"/>
                </a:solidFill>
              </a:rPr>
              <a:t> Application Block</a:t>
            </a:r>
          </a:p>
          <a:p>
            <a:r>
              <a:rPr lang="en-US" sz="3200" dirty="0" smtClean="0">
                <a:solidFill>
                  <a:srgbClr val="FFC000"/>
                </a:solidFill>
              </a:rPr>
              <a:t>Database shading </a:t>
            </a:r>
            <a:r>
              <a:rPr lang="en-US" sz="3200" dirty="0" smtClean="0">
                <a:solidFill>
                  <a:schemeClr val="tx1"/>
                </a:solidFill>
              </a:rPr>
              <a:t>with Windows Azure SQL Database</a:t>
            </a:r>
          </a:p>
          <a:p>
            <a:r>
              <a:rPr lang="en-US" sz="3200" dirty="0" smtClean="0">
                <a:solidFill>
                  <a:srgbClr val="FFC000"/>
                </a:solidFill>
              </a:rPr>
              <a:t>Scale out </a:t>
            </a:r>
            <a:r>
              <a:rPr lang="en-US" sz="3200" dirty="0" smtClean="0">
                <a:solidFill>
                  <a:schemeClr val="tx1"/>
                </a:solidFill>
              </a:rPr>
              <a:t>by using multiple service entities</a:t>
            </a:r>
          </a:p>
          <a:p>
            <a:r>
              <a:rPr lang="en-US" sz="3200" dirty="0" smtClean="0">
                <a:solidFill>
                  <a:srgbClr val="FFC000"/>
                </a:solidFill>
              </a:rPr>
              <a:t>CDN</a:t>
            </a:r>
            <a:r>
              <a:rPr lang="en-US" sz="3200" dirty="0" smtClean="0">
                <a:solidFill>
                  <a:schemeClr val="tx1"/>
                </a:solidFill>
              </a:rPr>
              <a:t> to distribute user traffic</a:t>
            </a:r>
          </a:p>
          <a:p>
            <a:r>
              <a:rPr lang="en-US" sz="3200" dirty="0" smtClean="0">
                <a:solidFill>
                  <a:srgbClr val="FFC000"/>
                </a:solidFill>
              </a:rPr>
              <a:t>Caching</a:t>
            </a:r>
            <a:r>
              <a:rPr lang="en-US" sz="3200" dirty="0" smtClean="0">
                <a:solidFill>
                  <a:schemeClr val="tx1"/>
                </a:solidFill>
              </a:rPr>
              <a:t> to offset server workloads</a:t>
            </a:r>
          </a:p>
          <a:p>
            <a:endParaRPr lang="en-US" sz="3200" dirty="0" smtClean="0">
              <a:solidFill>
                <a:schemeClr val="tx1"/>
              </a:solidFill>
            </a:endParaRPr>
          </a:p>
        </p:txBody>
      </p:sp>
    </p:spTree>
    <p:extLst>
      <p:ext uri="{BB962C8B-B14F-4D97-AF65-F5344CB8AC3E}">
        <p14:creationId xmlns:p14="http://schemas.microsoft.com/office/powerpoint/2010/main" val="29032964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19" y="296897"/>
            <a:ext cx="11925397" cy="917575"/>
          </a:xfrm>
        </p:spPr>
        <p:txBody>
          <a:bodyPr/>
          <a:lstStyle/>
          <a:p>
            <a:r>
              <a:rPr lang="en-US" sz="4800" dirty="0" smtClean="0"/>
              <a:t>What does </a:t>
            </a:r>
            <a:r>
              <a:rPr lang="en-US" altLang="zh-CN" sz="4800" dirty="0" smtClean="0"/>
              <a:t>scaling </a:t>
            </a:r>
            <a:r>
              <a:rPr lang="en-US" sz="4800" dirty="0" smtClean="0"/>
              <a:t>mean for my apps?</a:t>
            </a:r>
            <a:endParaRPr lang="en-US" sz="4800" dirty="0"/>
          </a:p>
        </p:txBody>
      </p:sp>
      <p:sp>
        <p:nvSpPr>
          <p:cNvPr id="3" name="Content Placeholder 2"/>
          <p:cNvSpPr>
            <a:spLocks noGrp="1"/>
          </p:cNvSpPr>
          <p:nvPr>
            <p:ph sz="quarter" idx="10"/>
          </p:nvPr>
        </p:nvSpPr>
        <p:spPr>
          <a:xfrm>
            <a:off x="274637" y="1214438"/>
            <a:ext cx="12161837" cy="2092881"/>
          </a:xfrm>
          <a:ln>
            <a:noFill/>
          </a:ln>
        </p:spPr>
        <p:txBody>
          <a:bodyPr/>
          <a:lstStyle/>
          <a:p>
            <a:pPr marL="342900" lvl="1" indent="0">
              <a:buNone/>
            </a:pPr>
            <a:r>
              <a:rPr lang="en-US" sz="4000" dirty="0" smtClean="0">
                <a:solidFill>
                  <a:schemeClr val="tx1"/>
                </a:solidFill>
                <a:latin typeface="+mj-lt"/>
              </a:rPr>
              <a:t>It depends… but some general practices apply</a:t>
            </a:r>
            <a:r>
              <a:rPr lang="en-US" sz="4000" dirty="0" smtClean="0">
                <a:solidFill>
                  <a:schemeClr val="tx1"/>
                </a:solidFill>
              </a:rPr>
              <a:t>.</a:t>
            </a:r>
          </a:p>
          <a:p>
            <a:pPr marL="342900" lvl="1" indent="0">
              <a:buNone/>
            </a:pPr>
            <a:endParaRPr lang="en-US" sz="4000" dirty="0">
              <a:solidFill>
                <a:schemeClr val="tx1"/>
              </a:solidFill>
            </a:endParaRPr>
          </a:p>
          <a:p>
            <a:pPr marL="342900" lvl="1" indent="0">
              <a:buNone/>
            </a:pPr>
            <a:endParaRPr lang="en-US" sz="4000" dirty="0" smtClean="0">
              <a:solidFill>
                <a:schemeClr val="tx1"/>
              </a:solidFill>
            </a:endParaRPr>
          </a:p>
        </p:txBody>
      </p:sp>
      <p:sp>
        <p:nvSpPr>
          <p:cNvPr id="4" name="Content Placeholder 2"/>
          <p:cNvSpPr txBox="1">
            <a:spLocks/>
          </p:cNvSpPr>
          <p:nvPr/>
        </p:nvSpPr>
        <p:spPr>
          <a:xfrm>
            <a:off x="37879" y="1992213"/>
            <a:ext cx="12161837" cy="3730252"/>
          </a:xfrm>
          <a:prstGeom prst="rect">
            <a:avLst/>
          </a:prstGeom>
          <a:ln>
            <a:noFill/>
          </a:ln>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3600" dirty="0" smtClean="0">
                <a:solidFill>
                  <a:schemeClr val="tx1"/>
                </a:solidFill>
                <a:latin typeface="+mj-lt"/>
              </a:rPr>
              <a:t>Capacity plan</a:t>
            </a:r>
          </a:p>
          <a:p>
            <a:pPr lvl="1"/>
            <a:r>
              <a:rPr lang="en-US" sz="3600" dirty="0" smtClean="0">
                <a:solidFill>
                  <a:schemeClr val="tx1"/>
                </a:solidFill>
                <a:latin typeface="+mj-lt"/>
              </a:rPr>
              <a:t>Proper decomposition of system</a:t>
            </a:r>
          </a:p>
          <a:p>
            <a:pPr lvl="1"/>
            <a:r>
              <a:rPr lang="en-US" sz="3600" dirty="0" smtClean="0">
                <a:solidFill>
                  <a:schemeClr val="tx1"/>
                </a:solidFill>
                <a:latin typeface="+mj-lt"/>
              </a:rPr>
              <a:t>Stateless design</a:t>
            </a:r>
          </a:p>
          <a:p>
            <a:pPr lvl="1"/>
            <a:r>
              <a:rPr lang="en-US" altLang="zh-CN" sz="3600" dirty="0" smtClean="0">
                <a:solidFill>
                  <a:schemeClr val="tx1"/>
                </a:solidFill>
                <a:latin typeface="+mj-lt"/>
              </a:rPr>
              <a:t>Scale at all layers</a:t>
            </a:r>
            <a:endParaRPr lang="en-US" sz="3600" dirty="0" smtClean="0">
              <a:solidFill>
                <a:schemeClr val="tx1"/>
              </a:solidFill>
              <a:latin typeface="+mj-lt"/>
            </a:endParaRPr>
          </a:p>
          <a:p>
            <a:pPr lvl="1"/>
            <a:r>
              <a:rPr lang="en-US" sz="3600" dirty="0" smtClean="0">
                <a:solidFill>
                  <a:schemeClr val="tx1"/>
                </a:solidFill>
                <a:latin typeface="+mj-lt"/>
              </a:rPr>
              <a:t>Throttling</a:t>
            </a:r>
          </a:p>
          <a:p>
            <a:pPr lvl="1"/>
            <a:endParaRPr lang="en-US" sz="3600" dirty="0" smtClean="0">
              <a:solidFill>
                <a:schemeClr val="tx1"/>
              </a:solidFill>
            </a:endParaRPr>
          </a:p>
        </p:txBody>
      </p:sp>
    </p:spTree>
    <p:extLst>
      <p:ext uri="{BB962C8B-B14F-4D97-AF65-F5344CB8AC3E}">
        <p14:creationId xmlns:p14="http://schemas.microsoft.com/office/powerpoint/2010/main" val="3155846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bldLvl="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smtClean="0"/>
              <a:t>Different Levels of Scalability</a:t>
            </a:r>
            <a:endParaRPr lang="en-US" dirty="0"/>
          </a:p>
        </p:txBody>
      </p:sp>
      <p:sp>
        <p:nvSpPr>
          <p:cNvPr id="3" name="Content Placeholder 2"/>
          <p:cNvSpPr>
            <a:spLocks noGrp="1"/>
          </p:cNvSpPr>
          <p:nvPr>
            <p:ph sz="quarter" idx="10"/>
          </p:nvPr>
        </p:nvSpPr>
        <p:spPr>
          <a:xfrm>
            <a:off x="274638" y="1214438"/>
            <a:ext cx="11889246" cy="683264"/>
          </a:xfrm>
        </p:spPr>
        <p:txBody>
          <a:bodyPr/>
          <a:lstStyle/>
          <a:p>
            <a:pPr marL="0" indent="0">
              <a:buNone/>
            </a:pPr>
            <a:r>
              <a:rPr lang="en-US" sz="3600" dirty="0" smtClean="0"/>
              <a:t>Stateless 		   Shared States		Global States</a:t>
            </a:r>
            <a:endParaRPr lang="en-US" sz="2000" dirty="0" smtClean="0"/>
          </a:p>
        </p:txBody>
      </p:sp>
      <p:grpSp>
        <p:nvGrpSpPr>
          <p:cNvPr id="6" name="Group 5"/>
          <p:cNvGrpSpPr/>
          <p:nvPr/>
        </p:nvGrpSpPr>
        <p:grpSpPr>
          <a:xfrm>
            <a:off x="929149" y="2387540"/>
            <a:ext cx="693174" cy="3100045"/>
            <a:chOff x="929149" y="2387540"/>
            <a:chExt cx="693174" cy="3100045"/>
          </a:xfrm>
        </p:grpSpPr>
        <p:sp>
          <p:nvSpPr>
            <p:cNvPr id="4" name="Rectangle 3"/>
            <p:cNvSpPr/>
            <p:nvPr/>
          </p:nvSpPr>
          <p:spPr bwMode="auto">
            <a:xfrm>
              <a:off x="929149" y="2387540"/>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7" name="Rectangle 6"/>
            <p:cNvSpPr/>
            <p:nvPr/>
          </p:nvSpPr>
          <p:spPr bwMode="auto">
            <a:xfrm>
              <a:off x="929149" y="3020022"/>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8" name="Rectangle 7"/>
            <p:cNvSpPr/>
            <p:nvPr/>
          </p:nvSpPr>
          <p:spPr bwMode="auto">
            <a:xfrm>
              <a:off x="929149" y="3652504"/>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9" name="Rectangle 8"/>
            <p:cNvSpPr/>
            <p:nvPr/>
          </p:nvSpPr>
          <p:spPr bwMode="auto">
            <a:xfrm>
              <a:off x="929149" y="4289825"/>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10" name="Rectangle 9"/>
            <p:cNvSpPr/>
            <p:nvPr/>
          </p:nvSpPr>
          <p:spPr bwMode="auto">
            <a:xfrm>
              <a:off x="929149" y="4927146"/>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grpSp>
      <p:grpSp>
        <p:nvGrpSpPr>
          <p:cNvPr id="11" name="Group 10"/>
          <p:cNvGrpSpPr/>
          <p:nvPr/>
        </p:nvGrpSpPr>
        <p:grpSpPr>
          <a:xfrm>
            <a:off x="4281949" y="2387540"/>
            <a:ext cx="2192593" cy="3100045"/>
            <a:chOff x="4281949" y="2387540"/>
            <a:chExt cx="2192593" cy="3100045"/>
          </a:xfrm>
        </p:grpSpPr>
        <p:sp>
          <p:nvSpPr>
            <p:cNvPr id="12" name="Rectangle 11"/>
            <p:cNvSpPr/>
            <p:nvPr/>
          </p:nvSpPr>
          <p:spPr bwMode="auto">
            <a:xfrm>
              <a:off x="4281949" y="2387540"/>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a:t>
              </a:r>
            </a:p>
          </p:txBody>
        </p:sp>
        <p:sp>
          <p:nvSpPr>
            <p:cNvPr id="14" name="Rectangle 13"/>
            <p:cNvSpPr/>
            <p:nvPr/>
          </p:nvSpPr>
          <p:spPr bwMode="auto">
            <a:xfrm>
              <a:off x="4281949" y="3020022"/>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400" dirty="0" smtClean="0">
                  <a:solidFill>
                    <a:schemeClr val="bg1"/>
                  </a:solidFill>
                  <a:ea typeface="Segoe UI" pitchFamily="34" charset="0"/>
                  <a:cs typeface="Segoe UI" pitchFamily="34" charset="0"/>
                </a:rPr>
                <a:t>R</a:t>
              </a:r>
              <a:endParaRPr lang="en-US" sz="2400" dirty="0" smtClean="0">
                <a:solidFill>
                  <a:schemeClr val="bg1"/>
                </a:solidFill>
                <a:ea typeface="Segoe UI" pitchFamily="34" charset="0"/>
                <a:cs typeface="Segoe UI" pitchFamily="34" charset="0"/>
              </a:endParaRPr>
            </a:p>
          </p:txBody>
        </p:sp>
        <p:sp>
          <p:nvSpPr>
            <p:cNvPr id="15" name="Rectangle 14"/>
            <p:cNvSpPr/>
            <p:nvPr/>
          </p:nvSpPr>
          <p:spPr bwMode="auto">
            <a:xfrm>
              <a:off x="4281949" y="3652504"/>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400" dirty="0" smtClean="0">
                  <a:solidFill>
                    <a:schemeClr val="bg1"/>
                  </a:solidFill>
                  <a:ea typeface="Segoe UI" pitchFamily="34" charset="0"/>
                  <a:cs typeface="Segoe UI" pitchFamily="34" charset="0"/>
                </a:rPr>
                <a:t>R</a:t>
              </a:r>
              <a:endParaRPr lang="en-US" sz="2400" dirty="0" smtClean="0">
                <a:solidFill>
                  <a:schemeClr val="bg1"/>
                </a:solidFill>
                <a:ea typeface="Segoe UI" pitchFamily="34" charset="0"/>
                <a:cs typeface="Segoe UI" pitchFamily="34" charset="0"/>
              </a:endParaRPr>
            </a:p>
          </p:txBody>
        </p:sp>
        <p:sp>
          <p:nvSpPr>
            <p:cNvPr id="16" name="Rectangle 15"/>
            <p:cNvSpPr/>
            <p:nvPr/>
          </p:nvSpPr>
          <p:spPr bwMode="auto">
            <a:xfrm>
              <a:off x="4281949" y="4289825"/>
              <a:ext cx="693174" cy="560439"/>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a:t>
              </a:r>
            </a:p>
          </p:txBody>
        </p:sp>
        <p:sp>
          <p:nvSpPr>
            <p:cNvPr id="17" name="Rectangle 16"/>
            <p:cNvSpPr/>
            <p:nvPr/>
          </p:nvSpPr>
          <p:spPr bwMode="auto">
            <a:xfrm>
              <a:off x="4281949" y="4927146"/>
              <a:ext cx="693174" cy="560439"/>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a:t>
              </a:r>
            </a:p>
          </p:txBody>
        </p:sp>
        <p:sp>
          <p:nvSpPr>
            <p:cNvPr id="5" name="Flowchart: Preparation 4"/>
            <p:cNvSpPr/>
            <p:nvPr/>
          </p:nvSpPr>
          <p:spPr bwMode="auto">
            <a:xfrm>
              <a:off x="5707626" y="2947979"/>
              <a:ext cx="766916" cy="704525"/>
            </a:xfrm>
            <a:prstGeom prst="flowChartPreparation">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a:t>
              </a:r>
            </a:p>
          </p:txBody>
        </p:sp>
        <p:sp>
          <p:nvSpPr>
            <p:cNvPr id="18" name="Flowchart: Preparation 17"/>
            <p:cNvSpPr/>
            <p:nvPr/>
          </p:nvSpPr>
          <p:spPr bwMode="auto">
            <a:xfrm>
              <a:off x="5707626" y="4498001"/>
              <a:ext cx="766916" cy="704525"/>
            </a:xfrm>
            <a:prstGeom prst="flowChartPreparation">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a:t>
              </a:r>
            </a:p>
          </p:txBody>
        </p:sp>
        <p:cxnSp>
          <p:nvCxnSpPr>
            <p:cNvPr id="19" name="Straight Connector 18"/>
            <p:cNvCxnSpPr>
              <a:stCxn id="5" idx="1"/>
              <a:endCxn id="12" idx="3"/>
            </p:cNvCxnSpPr>
            <p:nvPr/>
          </p:nvCxnSpPr>
          <p:spPr>
            <a:xfrm flipH="1" flipV="1">
              <a:off x="4975123" y="2667760"/>
              <a:ext cx="732503" cy="63248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5" idx="1"/>
              <a:endCxn id="15" idx="3"/>
            </p:cNvCxnSpPr>
            <p:nvPr/>
          </p:nvCxnSpPr>
          <p:spPr>
            <a:xfrm flipH="1">
              <a:off x="4975123" y="3300242"/>
              <a:ext cx="732503" cy="63248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5" idx="1"/>
              <a:endCxn id="14" idx="3"/>
            </p:cNvCxnSpPr>
            <p:nvPr/>
          </p:nvCxnSpPr>
          <p:spPr>
            <a:xfrm flipH="1">
              <a:off x="4975123" y="3300242"/>
              <a:ext cx="732503"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8" idx="1"/>
              <a:endCxn id="16" idx="3"/>
            </p:cNvCxnSpPr>
            <p:nvPr/>
          </p:nvCxnSpPr>
          <p:spPr>
            <a:xfrm flipH="1" flipV="1">
              <a:off x="4975123" y="4570045"/>
              <a:ext cx="732503" cy="28021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7" idx="3"/>
              <a:endCxn id="18" idx="1"/>
            </p:cNvCxnSpPr>
            <p:nvPr/>
          </p:nvCxnSpPr>
          <p:spPr>
            <a:xfrm flipV="1">
              <a:off x="4975123" y="4850264"/>
              <a:ext cx="732503" cy="35710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8713839" y="2387540"/>
            <a:ext cx="2266335" cy="3100045"/>
            <a:chOff x="8713839" y="2387540"/>
            <a:chExt cx="2266335" cy="3100045"/>
          </a:xfrm>
        </p:grpSpPr>
        <p:sp>
          <p:nvSpPr>
            <p:cNvPr id="30" name="Rectangle 29"/>
            <p:cNvSpPr/>
            <p:nvPr/>
          </p:nvSpPr>
          <p:spPr bwMode="auto">
            <a:xfrm>
              <a:off x="8713839" y="2387540"/>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a:t>
              </a:r>
            </a:p>
          </p:txBody>
        </p:sp>
        <p:sp>
          <p:nvSpPr>
            <p:cNvPr id="31" name="Rectangle 30"/>
            <p:cNvSpPr/>
            <p:nvPr/>
          </p:nvSpPr>
          <p:spPr bwMode="auto">
            <a:xfrm>
              <a:off x="8713839" y="3020022"/>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400" dirty="0" smtClean="0">
                  <a:solidFill>
                    <a:schemeClr val="bg1"/>
                  </a:solidFill>
                  <a:ea typeface="Segoe UI" pitchFamily="34" charset="0"/>
                  <a:cs typeface="Segoe UI" pitchFamily="34" charset="0"/>
                </a:rPr>
                <a:t>R</a:t>
              </a:r>
              <a:endParaRPr lang="en-US" sz="2400" dirty="0" smtClean="0">
                <a:solidFill>
                  <a:schemeClr val="bg1"/>
                </a:solidFill>
                <a:ea typeface="Segoe UI" pitchFamily="34" charset="0"/>
                <a:cs typeface="Segoe UI" pitchFamily="34" charset="0"/>
              </a:endParaRPr>
            </a:p>
          </p:txBody>
        </p:sp>
        <p:sp>
          <p:nvSpPr>
            <p:cNvPr id="32" name="Rectangle 31"/>
            <p:cNvSpPr/>
            <p:nvPr/>
          </p:nvSpPr>
          <p:spPr bwMode="auto">
            <a:xfrm>
              <a:off x="8713839" y="3652504"/>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400" dirty="0" smtClean="0">
                  <a:solidFill>
                    <a:schemeClr val="bg1"/>
                  </a:solidFill>
                  <a:ea typeface="Segoe UI" pitchFamily="34" charset="0"/>
                  <a:cs typeface="Segoe UI" pitchFamily="34" charset="0"/>
                </a:rPr>
                <a:t>R</a:t>
              </a:r>
              <a:endParaRPr lang="en-US" sz="2400" dirty="0" smtClean="0">
                <a:solidFill>
                  <a:schemeClr val="bg1"/>
                </a:solidFill>
                <a:ea typeface="Segoe UI" pitchFamily="34" charset="0"/>
                <a:cs typeface="Segoe UI" pitchFamily="34" charset="0"/>
              </a:endParaRPr>
            </a:p>
          </p:txBody>
        </p:sp>
        <p:sp>
          <p:nvSpPr>
            <p:cNvPr id="33" name="Rectangle 32"/>
            <p:cNvSpPr/>
            <p:nvPr/>
          </p:nvSpPr>
          <p:spPr bwMode="auto">
            <a:xfrm>
              <a:off x="8713839" y="4289825"/>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a:t>
              </a:r>
            </a:p>
          </p:txBody>
        </p:sp>
        <p:sp>
          <p:nvSpPr>
            <p:cNvPr id="34" name="Rectangle 33"/>
            <p:cNvSpPr/>
            <p:nvPr/>
          </p:nvSpPr>
          <p:spPr bwMode="auto">
            <a:xfrm>
              <a:off x="8713839" y="4927146"/>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a:t>
              </a:r>
            </a:p>
          </p:txBody>
        </p:sp>
        <p:sp>
          <p:nvSpPr>
            <p:cNvPr id="35" name="Flowchart: Preparation 34"/>
            <p:cNvSpPr/>
            <p:nvPr/>
          </p:nvSpPr>
          <p:spPr bwMode="auto">
            <a:xfrm>
              <a:off x="10213258" y="3580460"/>
              <a:ext cx="766916" cy="704525"/>
            </a:xfrm>
            <a:prstGeom prst="flowChartPreparation">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a:t>
              </a:r>
            </a:p>
          </p:txBody>
        </p:sp>
        <p:cxnSp>
          <p:nvCxnSpPr>
            <p:cNvPr id="37" name="Straight Connector 36"/>
            <p:cNvCxnSpPr>
              <a:stCxn id="35" idx="1"/>
              <a:endCxn id="30" idx="3"/>
            </p:cNvCxnSpPr>
            <p:nvPr/>
          </p:nvCxnSpPr>
          <p:spPr>
            <a:xfrm flipH="1" flipV="1">
              <a:off x="9407013" y="2667760"/>
              <a:ext cx="806245" cy="126496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35" idx="1"/>
              <a:endCxn id="32" idx="3"/>
            </p:cNvCxnSpPr>
            <p:nvPr/>
          </p:nvCxnSpPr>
          <p:spPr>
            <a:xfrm flipH="1">
              <a:off x="9407013" y="3932723"/>
              <a:ext cx="806245" cy="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5" idx="1"/>
              <a:endCxn id="31" idx="3"/>
            </p:cNvCxnSpPr>
            <p:nvPr/>
          </p:nvCxnSpPr>
          <p:spPr>
            <a:xfrm flipH="1" flipV="1">
              <a:off x="9407013" y="3300242"/>
              <a:ext cx="806245" cy="63248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35" idx="1"/>
              <a:endCxn id="33" idx="3"/>
            </p:cNvCxnSpPr>
            <p:nvPr/>
          </p:nvCxnSpPr>
          <p:spPr>
            <a:xfrm flipH="1">
              <a:off x="9407013" y="3932723"/>
              <a:ext cx="806245" cy="63732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35" idx="1"/>
              <a:endCxn id="34" idx="3"/>
            </p:cNvCxnSpPr>
            <p:nvPr/>
          </p:nvCxnSpPr>
          <p:spPr>
            <a:xfrm flipH="1">
              <a:off x="9407013" y="3932723"/>
              <a:ext cx="806245" cy="127464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421748" y="2387540"/>
            <a:ext cx="1644256" cy="3100045"/>
            <a:chOff x="2315497" y="3652504"/>
            <a:chExt cx="1056968" cy="2268276"/>
          </a:xfrm>
        </p:grpSpPr>
        <p:grpSp>
          <p:nvGrpSpPr>
            <p:cNvPr id="36" name="Group 35"/>
            <p:cNvGrpSpPr/>
            <p:nvPr/>
          </p:nvGrpSpPr>
          <p:grpSpPr>
            <a:xfrm>
              <a:off x="2315497" y="3652504"/>
              <a:ext cx="420329" cy="2262784"/>
              <a:chOff x="929149" y="2387540"/>
              <a:chExt cx="693174" cy="3100045"/>
            </a:xfrm>
          </p:grpSpPr>
          <p:sp>
            <p:nvSpPr>
              <p:cNvPr id="40" name="Rectangle 39"/>
              <p:cNvSpPr/>
              <p:nvPr/>
            </p:nvSpPr>
            <p:spPr bwMode="auto">
              <a:xfrm>
                <a:off x="929149" y="2387540"/>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41" name="Rectangle 40"/>
              <p:cNvSpPr/>
              <p:nvPr/>
            </p:nvSpPr>
            <p:spPr bwMode="auto">
              <a:xfrm>
                <a:off x="929149" y="3020022"/>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42" name="Rectangle 41"/>
              <p:cNvSpPr/>
              <p:nvPr/>
            </p:nvSpPr>
            <p:spPr bwMode="auto">
              <a:xfrm>
                <a:off x="929149" y="3652504"/>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43" name="Rectangle 42"/>
              <p:cNvSpPr/>
              <p:nvPr/>
            </p:nvSpPr>
            <p:spPr bwMode="auto">
              <a:xfrm>
                <a:off x="929149" y="4289825"/>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44" name="Rectangle 43"/>
              <p:cNvSpPr/>
              <p:nvPr/>
            </p:nvSpPr>
            <p:spPr bwMode="auto">
              <a:xfrm>
                <a:off x="929149" y="4927146"/>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grpSp>
        <p:grpSp>
          <p:nvGrpSpPr>
            <p:cNvPr id="46" name="Group 45"/>
            <p:cNvGrpSpPr/>
            <p:nvPr/>
          </p:nvGrpSpPr>
          <p:grpSpPr>
            <a:xfrm>
              <a:off x="2952136" y="3657996"/>
              <a:ext cx="420329" cy="2262784"/>
              <a:chOff x="929149" y="2387540"/>
              <a:chExt cx="693174" cy="3100045"/>
            </a:xfrm>
          </p:grpSpPr>
          <p:sp>
            <p:nvSpPr>
              <p:cNvPr id="47" name="Rectangle 46"/>
              <p:cNvSpPr/>
              <p:nvPr/>
            </p:nvSpPr>
            <p:spPr bwMode="auto">
              <a:xfrm>
                <a:off x="929149" y="2387540"/>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49" name="Rectangle 48"/>
              <p:cNvSpPr/>
              <p:nvPr/>
            </p:nvSpPr>
            <p:spPr bwMode="auto">
              <a:xfrm>
                <a:off x="929149" y="3020022"/>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50" name="Rectangle 49"/>
              <p:cNvSpPr/>
              <p:nvPr/>
            </p:nvSpPr>
            <p:spPr bwMode="auto">
              <a:xfrm>
                <a:off x="929149" y="3652504"/>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51" name="Rectangle 50"/>
              <p:cNvSpPr/>
              <p:nvPr/>
            </p:nvSpPr>
            <p:spPr bwMode="auto">
              <a:xfrm>
                <a:off x="929149" y="4289825"/>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sp>
            <p:nvSpPr>
              <p:cNvPr id="52" name="Rectangle 51"/>
              <p:cNvSpPr/>
              <p:nvPr/>
            </p:nvSpPr>
            <p:spPr bwMode="auto">
              <a:xfrm>
                <a:off x="929149" y="4927146"/>
                <a:ext cx="693174" cy="56043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a:t>
                </a:r>
              </a:p>
            </p:txBody>
          </p:sp>
        </p:grpSp>
      </p:grpSp>
      <p:grpSp>
        <p:nvGrpSpPr>
          <p:cNvPr id="22" name="Group 21"/>
          <p:cNvGrpSpPr/>
          <p:nvPr/>
        </p:nvGrpSpPr>
        <p:grpSpPr>
          <a:xfrm>
            <a:off x="3338240" y="3095278"/>
            <a:ext cx="2192593" cy="1825403"/>
            <a:chOff x="2354826" y="3437817"/>
            <a:chExt cx="2192593" cy="1825403"/>
          </a:xfrm>
        </p:grpSpPr>
        <p:sp>
          <p:nvSpPr>
            <p:cNvPr id="54" name="Rectangle 53"/>
            <p:cNvSpPr/>
            <p:nvPr/>
          </p:nvSpPr>
          <p:spPr bwMode="auto">
            <a:xfrm>
              <a:off x="2354826" y="3437817"/>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a:t>
              </a:r>
            </a:p>
          </p:txBody>
        </p:sp>
        <p:sp>
          <p:nvSpPr>
            <p:cNvPr id="55" name="Rectangle 54"/>
            <p:cNvSpPr/>
            <p:nvPr/>
          </p:nvSpPr>
          <p:spPr bwMode="auto">
            <a:xfrm>
              <a:off x="2354826" y="4070299"/>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400" dirty="0" smtClean="0">
                  <a:solidFill>
                    <a:schemeClr val="bg1"/>
                  </a:solidFill>
                  <a:ea typeface="Segoe UI" pitchFamily="34" charset="0"/>
                  <a:cs typeface="Segoe UI" pitchFamily="34" charset="0"/>
                </a:rPr>
                <a:t>R</a:t>
              </a:r>
              <a:endParaRPr lang="en-US" sz="2400" dirty="0" smtClean="0">
                <a:solidFill>
                  <a:schemeClr val="bg1"/>
                </a:solidFill>
                <a:ea typeface="Segoe UI" pitchFamily="34" charset="0"/>
                <a:cs typeface="Segoe UI" pitchFamily="34" charset="0"/>
              </a:endParaRPr>
            </a:p>
          </p:txBody>
        </p:sp>
        <p:sp>
          <p:nvSpPr>
            <p:cNvPr id="56" name="Rectangle 55"/>
            <p:cNvSpPr/>
            <p:nvPr/>
          </p:nvSpPr>
          <p:spPr bwMode="auto">
            <a:xfrm>
              <a:off x="2354826" y="4702781"/>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sz="2400" dirty="0" smtClean="0">
                  <a:solidFill>
                    <a:schemeClr val="bg1"/>
                  </a:solidFill>
                  <a:ea typeface="Segoe UI" pitchFamily="34" charset="0"/>
                  <a:cs typeface="Segoe UI" pitchFamily="34" charset="0"/>
                </a:rPr>
                <a:t>R</a:t>
              </a:r>
              <a:endParaRPr lang="en-US" sz="2400" dirty="0" smtClean="0">
                <a:solidFill>
                  <a:schemeClr val="bg1"/>
                </a:solidFill>
                <a:ea typeface="Segoe UI" pitchFamily="34" charset="0"/>
                <a:cs typeface="Segoe UI" pitchFamily="34" charset="0"/>
              </a:endParaRPr>
            </a:p>
          </p:txBody>
        </p:sp>
        <p:sp>
          <p:nvSpPr>
            <p:cNvPr id="59" name="Flowchart: Preparation 58"/>
            <p:cNvSpPr/>
            <p:nvPr/>
          </p:nvSpPr>
          <p:spPr bwMode="auto">
            <a:xfrm>
              <a:off x="3780503" y="3998256"/>
              <a:ext cx="766916" cy="704525"/>
            </a:xfrm>
            <a:prstGeom prst="flowChartPreparation">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a:t>
              </a:r>
            </a:p>
          </p:txBody>
        </p:sp>
        <p:cxnSp>
          <p:nvCxnSpPr>
            <p:cNvPr id="61" name="Straight Connector 60"/>
            <p:cNvCxnSpPr>
              <a:stCxn id="59" idx="1"/>
              <a:endCxn id="54" idx="3"/>
            </p:cNvCxnSpPr>
            <p:nvPr/>
          </p:nvCxnSpPr>
          <p:spPr>
            <a:xfrm flipH="1" flipV="1">
              <a:off x="3048000" y="3718037"/>
              <a:ext cx="732503" cy="63248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59" idx="1"/>
              <a:endCxn id="56" idx="3"/>
            </p:cNvCxnSpPr>
            <p:nvPr/>
          </p:nvCxnSpPr>
          <p:spPr>
            <a:xfrm flipH="1">
              <a:off x="3048000" y="4350519"/>
              <a:ext cx="732503" cy="63248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59" idx="1"/>
              <a:endCxn id="55" idx="3"/>
            </p:cNvCxnSpPr>
            <p:nvPr/>
          </p:nvCxnSpPr>
          <p:spPr>
            <a:xfrm flipH="1">
              <a:off x="3048000" y="4350519"/>
              <a:ext cx="732503"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5616677" y="3399376"/>
            <a:ext cx="2192593" cy="1197760"/>
            <a:chOff x="2354826" y="5340102"/>
            <a:chExt cx="2192593" cy="1197760"/>
          </a:xfrm>
        </p:grpSpPr>
        <p:sp>
          <p:nvSpPr>
            <p:cNvPr id="57" name="Rectangle 56"/>
            <p:cNvSpPr/>
            <p:nvPr/>
          </p:nvSpPr>
          <p:spPr bwMode="auto">
            <a:xfrm>
              <a:off x="2354826" y="5340102"/>
              <a:ext cx="693174" cy="560439"/>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a:t>
              </a:r>
            </a:p>
          </p:txBody>
        </p:sp>
        <p:sp>
          <p:nvSpPr>
            <p:cNvPr id="58" name="Rectangle 57"/>
            <p:cNvSpPr/>
            <p:nvPr/>
          </p:nvSpPr>
          <p:spPr bwMode="auto">
            <a:xfrm>
              <a:off x="2354826" y="5977423"/>
              <a:ext cx="693174" cy="560439"/>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a:t>
              </a:r>
            </a:p>
          </p:txBody>
        </p:sp>
        <p:sp>
          <p:nvSpPr>
            <p:cNvPr id="60" name="Flowchart: Preparation 59"/>
            <p:cNvSpPr/>
            <p:nvPr/>
          </p:nvSpPr>
          <p:spPr bwMode="auto">
            <a:xfrm>
              <a:off x="3780503" y="5548278"/>
              <a:ext cx="766916" cy="704525"/>
            </a:xfrm>
            <a:prstGeom prst="flowChartPreparation">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a:t>
              </a:r>
            </a:p>
          </p:txBody>
        </p:sp>
        <p:cxnSp>
          <p:nvCxnSpPr>
            <p:cNvPr id="64" name="Straight Connector 63"/>
            <p:cNvCxnSpPr>
              <a:stCxn id="60" idx="1"/>
              <a:endCxn id="57" idx="3"/>
            </p:cNvCxnSpPr>
            <p:nvPr/>
          </p:nvCxnSpPr>
          <p:spPr>
            <a:xfrm flipH="1" flipV="1">
              <a:off x="3048000" y="5620322"/>
              <a:ext cx="732503" cy="28021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58" idx="3"/>
              <a:endCxn id="60" idx="1"/>
            </p:cNvCxnSpPr>
            <p:nvPr/>
          </p:nvCxnSpPr>
          <p:spPr>
            <a:xfrm flipV="1">
              <a:off x="3048000" y="5900541"/>
              <a:ext cx="732503" cy="35710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2" name="Group 91"/>
          <p:cNvGrpSpPr/>
          <p:nvPr/>
        </p:nvGrpSpPr>
        <p:grpSpPr>
          <a:xfrm>
            <a:off x="8223103" y="2357749"/>
            <a:ext cx="3641622" cy="3300459"/>
            <a:chOff x="8332840" y="2554213"/>
            <a:chExt cx="3641622" cy="3300459"/>
          </a:xfrm>
        </p:grpSpPr>
        <p:grpSp>
          <p:nvGrpSpPr>
            <p:cNvPr id="66" name="Group 65"/>
            <p:cNvGrpSpPr/>
            <p:nvPr/>
          </p:nvGrpSpPr>
          <p:grpSpPr>
            <a:xfrm>
              <a:off x="8332840" y="3648128"/>
              <a:ext cx="1347019" cy="2202168"/>
              <a:chOff x="8713839" y="2387540"/>
              <a:chExt cx="2266335" cy="3100045"/>
            </a:xfrm>
          </p:grpSpPr>
          <p:sp>
            <p:nvSpPr>
              <p:cNvPr id="67" name="Rectangle 66"/>
              <p:cNvSpPr/>
              <p:nvPr/>
            </p:nvSpPr>
            <p:spPr bwMode="auto">
              <a:xfrm>
                <a:off x="8713839" y="2387540"/>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R</a:t>
                </a:r>
              </a:p>
            </p:txBody>
          </p:sp>
          <p:sp>
            <p:nvSpPr>
              <p:cNvPr id="68" name="Rectangle 67"/>
              <p:cNvSpPr/>
              <p:nvPr/>
            </p:nvSpPr>
            <p:spPr bwMode="auto">
              <a:xfrm>
                <a:off x="8713839" y="3020022"/>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dirty="0" smtClean="0">
                    <a:solidFill>
                      <a:schemeClr val="bg1"/>
                    </a:solidFill>
                    <a:ea typeface="Segoe UI" pitchFamily="34" charset="0"/>
                    <a:cs typeface="Segoe UI" pitchFamily="34" charset="0"/>
                  </a:rPr>
                  <a:t>R</a:t>
                </a:r>
                <a:endParaRPr lang="en-US" dirty="0" smtClean="0">
                  <a:solidFill>
                    <a:schemeClr val="bg1"/>
                  </a:solidFill>
                  <a:ea typeface="Segoe UI" pitchFamily="34" charset="0"/>
                  <a:cs typeface="Segoe UI" pitchFamily="34" charset="0"/>
                </a:endParaRPr>
              </a:p>
            </p:txBody>
          </p:sp>
          <p:sp>
            <p:nvSpPr>
              <p:cNvPr id="69" name="Rectangle 68"/>
              <p:cNvSpPr/>
              <p:nvPr/>
            </p:nvSpPr>
            <p:spPr bwMode="auto">
              <a:xfrm>
                <a:off x="8713839" y="3652504"/>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dirty="0" smtClean="0">
                    <a:solidFill>
                      <a:schemeClr val="bg1"/>
                    </a:solidFill>
                    <a:ea typeface="Segoe UI" pitchFamily="34" charset="0"/>
                    <a:cs typeface="Segoe UI" pitchFamily="34" charset="0"/>
                  </a:rPr>
                  <a:t>R</a:t>
                </a:r>
                <a:endParaRPr lang="en-US" dirty="0" smtClean="0">
                  <a:solidFill>
                    <a:schemeClr val="bg1"/>
                  </a:solidFill>
                  <a:ea typeface="Segoe UI" pitchFamily="34" charset="0"/>
                  <a:cs typeface="Segoe UI" pitchFamily="34" charset="0"/>
                </a:endParaRPr>
              </a:p>
            </p:txBody>
          </p:sp>
          <p:sp>
            <p:nvSpPr>
              <p:cNvPr id="70" name="Rectangle 69"/>
              <p:cNvSpPr/>
              <p:nvPr/>
            </p:nvSpPr>
            <p:spPr bwMode="auto">
              <a:xfrm>
                <a:off x="8713839" y="4289825"/>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R</a:t>
                </a:r>
              </a:p>
            </p:txBody>
          </p:sp>
          <p:sp>
            <p:nvSpPr>
              <p:cNvPr id="71" name="Rectangle 70"/>
              <p:cNvSpPr/>
              <p:nvPr/>
            </p:nvSpPr>
            <p:spPr bwMode="auto">
              <a:xfrm>
                <a:off x="8713839" y="4927146"/>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R</a:t>
                </a:r>
              </a:p>
            </p:txBody>
          </p:sp>
          <p:sp>
            <p:nvSpPr>
              <p:cNvPr id="72" name="Flowchart: Preparation 71"/>
              <p:cNvSpPr/>
              <p:nvPr/>
            </p:nvSpPr>
            <p:spPr bwMode="auto">
              <a:xfrm>
                <a:off x="10213258" y="3580460"/>
                <a:ext cx="766916" cy="704525"/>
              </a:xfrm>
              <a:prstGeom prst="flowChartPreparation">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S</a:t>
                </a:r>
              </a:p>
            </p:txBody>
          </p:sp>
          <p:cxnSp>
            <p:nvCxnSpPr>
              <p:cNvPr id="73" name="Straight Connector 72"/>
              <p:cNvCxnSpPr>
                <a:stCxn id="72" idx="1"/>
                <a:endCxn id="67" idx="3"/>
              </p:cNvCxnSpPr>
              <p:nvPr/>
            </p:nvCxnSpPr>
            <p:spPr>
              <a:xfrm flipH="1" flipV="1">
                <a:off x="9407013" y="2667760"/>
                <a:ext cx="806245" cy="126496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72" idx="1"/>
                <a:endCxn id="69" idx="3"/>
              </p:cNvCxnSpPr>
              <p:nvPr/>
            </p:nvCxnSpPr>
            <p:spPr>
              <a:xfrm flipH="1">
                <a:off x="9407013" y="3932723"/>
                <a:ext cx="806245" cy="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72" idx="1"/>
                <a:endCxn id="68" idx="3"/>
              </p:cNvCxnSpPr>
              <p:nvPr/>
            </p:nvCxnSpPr>
            <p:spPr>
              <a:xfrm flipH="1" flipV="1">
                <a:off x="9407013" y="3300242"/>
                <a:ext cx="806245" cy="63248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72" idx="1"/>
                <a:endCxn id="70" idx="3"/>
              </p:cNvCxnSpPr>
              <p:nvPr/>
            </p:nvCxnSpPr>
            <p:spPr>
              <a:xfrm flipH="1">
                <a:off x="9407013" y="3932723"/>
                <a:ext cx="806245" cy="63732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72" idx="1"/>
                <a:endCxn id="71" idx="3"/>
              </p:cNvCxnSpPr>
              <p:nvPr/>
            </p:nvCxnSpPr>
            <p:spPr>
              <a:xfrm flipH="1">
                <a:off x="9407013" y="3932723"/>
                <a:ext cx="806245" cy="127464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a:off x="10627443" y="3652504"/>
              <a:ext cx="1347019" cy="2202168"/>
              <a:chOff x="8713839" y="2387540"/>
              <a:chExt cx="2266335" cy="3100045"/>
            </a:xfrm>
          </p:grpSpPr>
          <p:sp>
            <p:nvSpPr>
              <p:cNvPr id="79" name="Rectangle 78"/>
              <p:cNvSpPr/>
              <p:nvPr/>
            </p:nvSpPr>
            <p:spPr bwMode="auto">
              <a:xfrm>
                <a:off x="8713839" y="2387540"/>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R</a:t>
                </a:r>
              </a:p>
            </p:txBody>
          </p:sp>
          <p:sp>
            <p:nvSpPr>
              <p:cNvPr id="80" name="Rectangle 79"/>
              <p:cNvSpPr/>
              <p:nvPr/>
            </p:nvSpPr>
            <p:spPr bwMode="auto">
              <a:xfrm>
                <a:off x="8713839" y="3020022"/>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dirty="0" smtClean="0">
                    <a:solidFill>
                      <a:schemeClr val="bg1"/>
                    </a:solidFill>
                    <a:ea typeface="Segoe UI" pitchFamily="34" charset="0"/>
                    <a:cs typeface="Segoe UI" pitchFamily="34" charset="0"/>
                  </a:rPr>
                  <a:t>R</a:t>
                </a:r>
                <a:endParaRPr lang="en-US" dirty="0" smtClean="0">
                  <a:solidFill>
                    <a:schemeClr val="bg1"/>
                  </a:solidFill>
                  <a:ea typeface="Segoe UI" pitchFamily="34" charset="0"/>
                  <a:cs typeface="Segoe UI" pitchFamily="34" charset="0"/>
                </a:endParaRPr>
              </a:p>
            </p:txBody>
          </p:sp>
          <p:sp>
            <p:nvSpPr>
              <p:cNvPr id="81" name="Rectangle 80"/>
              <p:cNvSpPr/>
              <p:nvPr/>
            </p:nvSpPr>
            <p:spPr bwMode="auto">
              <a:xfrm>
                <a:off x="8713839" y="3652504"/>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altLang="zh-CN" dirty="0" smtClean="0">
                    <a:solidFill>
                      <a:schemeClr val="bg1"/>
                    </a:solidFill>
                    <a:ea typeface="Segoe UI" pitchFamily="34" charset="0"/>
                    <a:cs typeface="Segoe UI" pitchFamily="34" charset="0"/>
                  </a:rPr>
                  <a:t>R</a:t>
                </a:r>
                <a:endParaRPr lang="en-US" dirty="0" smtClean="0">
                  <a:solidFill>
                    <a:schemeClr val="bg1"/>
                  </a:solidFill>
                  <a:ea typeface="Segoe UI" pitchFamily="34" charset="0"/>
                  <a:cs typeface="Segoe UI" pitchFamily="34" charset="0"/>
                </a:endParaRPr>
              </a:p>
            </p:txBody>
          </p:sp>
          <p:sp>
            <p:nvSpPr>
              <p:cNvPr id="82" name="Rectangle 81"/>
              <p:cNvSpPr/>
              <p:nvPr/>
            </p:nvSpPr>
            <p:spPr bwMode="auto">
              <a:xfrm>
                <a:off x="8713839" y="4289825"/>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R</a:t>
                </a:r>
              </a:p>
            </p:txBody>
          </p:sp>
          <p:sp>
            <p:nvSpPr>
              <p:cNvPr id="83" name="Rectangle 82"/>
              <p:cNvSpPr/>
              <p:nvPr/>
            </p:nvSpPr>
            <p:spPr bwMode="auto">
              <a:xfrm>
                <a:off x="8713839" y="4927146"/>
                <a:ext cx="693174" cy="560439"/>
              </a:xfrm>
              <a:prstGeom prst="rect">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R</a:t>
                </a:r>
              </a:p>
            </p:txBody>
          </p:sp>
          <p:sp>
            <p:nvSpPr>
              <p:cNvPr id="84" name="Flowchart: Preparation 83"/>
              <p:cNvSpPr/>
              <p:nvPr/>
            </p:nvSpPr>
            <p:spPr bwMode="auto">
              <a:xfrm>
                <a:off x="10213258" y="3580460"/>
                <a:ext cx="766916" cy="704525"/>
              </a:xfrm>
              <a:prstGeom prst="flowChartPreparation">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S</a:t>
                </a:r>
              </a:p>
            </p:txBody>
          </p:sp>
          <p:cxnSp>
            <p:nvCxnSpPr>
              <p:cNvPr id="85" name="Straight Connector 84"/>
              <p:cNvCxnSpPr>
                <a:stCxn id="84" idx="1"/>
                <a:endCxn id="79" idx="3"/>
              </p:cNvCxnSpPr>
              <p:nvPr/>
            </p:nvCxnSpPr>
            <p:spPr>
              <a:xfrm flipH="1" flipV="1">
                <a:off x="9407013" y="2667760"/>
                <a:ext cx="806245" cy="126496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84" idx="1"/>
                <a:endCxn id="81" idx="3"/>
              </p:cNvCxnSpPr>
              <p:nvPr/>
            </p:nvCxnSpPr>
            <p:spPr>
              <a:xfrm flipH="1">
                <a:off x="9407013" y="3932723"/>
                <a:ext cx="806245" cy="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84" idx="1"/>
                <a:endCxn id="80" idx="3"/>
              </p:cNvCxnSpPr>
              <p:nvPr/>
            </p:nvCxnSpPr>
            <p:spPr>
              <a:xfrm flipH="1" flipV="1">
                <a:off x="9407013" y="3300242"/>
                <a:ext cx="806245" cy="63248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stCxn id="84" idx="1"/>
                <a:endCxn id="82" idx="3"/>
              </p:cNvCxnSpPr>
              <p:nvPr/>
            </p:nvCxnSpPr>
            <p:spPr>
              <a:xfrm flipH="1">
                <a:off x="9407013" y="3932723"/>
                <a:ext cx="806245" cy="63732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a:stCxn id="84" idx="1"/>
                <a:endCxn id="83" idx="3"/>
              </p:cNvCxnSpPr>
              <p:nvPr/>
            </p:nvCxnSpPr>
            <p:spPr>
              <a:xfrm flipH="1">
                <a:off x="9407013" y="3932723"/>
                <a:ext cx="806245" cy="127464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bwMode="auto">
            <a:xfrm>
              <a:off x="8692851" y="2554213"/>
              <a:ext cx="2088605" cy="44494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Router</a:t>
              </a:r>
            </a:p>
          </p:txBody>
        </p:sp>
        <p:cxnSp>
          <p:nvCxnSpPr>
            <p:cNvPr id="29" name="Straight Connector 28"/>
            <p:cNvCxnSpPr>
              <a:stCxn id="26" idx="2"/>
              <a:endCxn id="67" idx="0"/>
            </p:cNvCxnSpPr>
            <p:nvPr/>
          </p:nvCxnSpPr>
          <p:spPr>
            <a:xfrm flipH="1">
              <a:off x="8538838" y="2999156"/>
              <a:ext cx="1198316" cy="64897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26" idx="2"/>
              <a:endCxn id="79" idx="0"/>
            </p:cNvCxnSpPr>
            <p:nvPr/>
          </p:nvCxnSpPr>
          <p:spPr>
            <a:xfrm>
              <a:off x="9737154" y="2999156"/>
              <a:ext cx="1096287" cy="65334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95" name="Curved Up Arrow 94"/>
          <p:cNvSpPr/>
          <p:nvPr/>
        </p:nvSpPr>
        <p:spPr bwMode="auto">
          <a:xfrm flipH="1">
            <a:off x="6309851" y="5741709"/>
            <a:ext cx="3317566" cy="808892"/>
          </a:xfrm>
          <a:prstGeom prst="curvedUp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6" name="Content Placeholder 2"/>
          <p:cNvSpPr txBox="1">
            <a:spLocks/>
          </p:cNvSpPr>
          <p:nvPr/>
        </p:nvSpPr>
        <p:spPr>
          <a:xfrm>
            <a:off x="6278166" y="6485419"/>
            <a:ext cx="4609895" cy="5724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smtClean="0"/>
              <a:t>Eliminate global states</a:t>
            </a:r>
            <a:endParaRPr lang="en-US" sz="1600" dirty="0" smtClean="0"/>
          </a:p>
        </p:txBody>
      </p:sp>
      <p:sp>
        <p:nvSpPr>
          <p:cNvPr id="97" name="Curved Up Arrow 96"/>
          <p:cNvSpPr/>
          <p:nvPr/>
        </p:nvSpPr>
        <p:spPr bwMode="auto">
          <a:xfrm flipH="1">
            <a:off x="1033492" y="5741709"/>
            <a:ext cx="3317566" cy="808892"/>
          </a:xfrm>
          <a:prstGeom prst="curvedUp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8" name="Content Placeholder 2"/>
          <p:cNvSpPr txBox="1">
            <a:spLocks/>
          </p:cNvSpPr>
          <p:nvPr/>
        </p:nvSpPr>
        <p:spPr>
          <a:xfrm>
            <a:off x="585426" y="6440801"/>
            <a:ext cx="4609895" cy="5724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smtClean="0"/>
              <a:t>Separate states and actions</a:t>
            </a:r>
            <a:endParaRPr lang="en-US" sz="1600" dirty="0" smtClean="0"/>
          </a:p>
        </p:txBody>
      </p:sp>
    </p:spTree>
    <p:extLst>
      <p:ext uri="{BB962C8B-B14F-4D97-AF65-F5344CB8AC3E}">
        <p14:creationId xmlns:p14="http://schemas.microsoft.com/office/powerpoint/2010/main" val="26296538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3"/>
                                        </p:tgtEl>
                                      </p:cBhvr>
                                    </p:animEffect>
                                    <p:set>
                                      <p:cBhvr>
                                        <p:cTn id="26" dur="1" fill="hold">
                                          <p:stCondLst>
                                            <p:cond delay="499"/>
                                          </p:stCondLst>
                                        </p:cTn>
                                        <p:tgtEl>
                                          <p:spTgt spid="13"/>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fade">
                                      <p:cBhvr>
                                        <p:cTn id="29" dur="500"/>
                                        <p:tgtEl>
                                          <p:spTgt spid="9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95"/>
                                        </p:tgtEl>
                                        <p:attrNameLst>
                                          <p:attrName>style.visibility</p:attrName>
                                        </p:attrNameLst>
                                      </p:cBhvr>
                                      <p:to>
                                        <p:strVal val="visible"/>
                                      </p:to>
                                    </p:set>
                                    <p:animEffect transition="in" filter="wipe(right)">
                                      <p:cBhvr>
                                        <p:cTn id="34" dur="500"/>
                                        <p:tgtEl>
                                          <p:spTgt spid="9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fade">
                                      <p:cBhvr>
                                        <p:cTn id="37" dur="500"/>
                                        <p:tgtEl>
                                          <p:spTgt spid="9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wipe(right)">
                                      <p:cBhvr>
                                        <p:cTn id="42" dur="500"/>
                                        <p:tgtEl>
                                          <p:spTgt spid="9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fade">
                                      <p:cBhvr>
                                        <p:cTn id="45"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p:bldP spid="97" grpId="0" animBg="1"/>
      <p:bldP spid="9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Separate actions and states</a:t>
            </a:r>
            <a:endParaRPr lang="en-US" sz="4800" dirty="0"/>
          </a:p>
        </p:txBody>
      </p:sp>
      <p:sp>
        <p:nvSpPr>
          <p:cNvPr id="3" name="Content Placeholder 2"/>
          <p:cNvSpPr>
            <a:spLocks noGrp="1"/>
          </p:cNvSpPr>
          <p:nvPr>
            <p:ph sz="quarter" idx="10"/>
          </p:nvPr>
        </p:nvSpPr>
        <p:spPr>
          <a:xfrm>
            <a:off x="274637" y="1214438"/>
            <a:ext cx="11508654" cy="3668697"/>
          </a:xfrm>
        </p:spPr>
        <p:txBody>
          <a:bodyPr/>
          <a:lstStyle/>
          <a:p>
            <a:r>
              <a:rPr lang="en-US" altLang="zh-CN" dirty="0" smtClean="0"/>
              <a:t>Externalize states</a:t>
            </a:r>
          </a:p>
          <a:p>
            <a:pPr lvl="1"/>
            <a:r>
              <a:rPr lang="en-US" altLang="zh-CN" dirty="0" smtClean="0"/>
              <a:t>Cache session state provider </a:t>
            </a:r>
            <a:r>
              <a:rPr lang="en-US" altLang="zh-CN" sz="1600" dirty="0" smtClean="0"/>
              <a:t>(</a:t>
            </a:r>
            <a:r>
              <a:rPr lang="en-US" sz="1600" dirty="0"/>
              <a:t>Microsoft.Web.DistributedCache.DistributedCacheSessionStateStoreProvider, </a:t>
            </a:r>
            <a:r>
              <a:rPr lang="en-US" sz="1600" dirty="0" err="1"/>
              <a:t>Microsoft.Web.DistributedCache</a:t>
            </a:r>
            <a:r>
              <a:rPr lang="en-US" sz="1600" dirty="0" smtClean="0"/>
              <a:t>)</a:t>
            </a:r>
            <a:endParaRPr lang="en-US" altLang="zh-CN" dirty="0" smtClean="0"/>
          </a:p>
          <a:p>
            <a:r>
              <a:rPr lang="en-US" altLang="zh-CN" dirty="0" smtClean="0"/>
              <a:t>Separate  actions and states</a:t>
            </a:r>
          </a:p>
          <a:p>
            <a:pPr lvl="1"/>
            <a:r>
              <a:rPr lang="en-US" altLang="zh-CN" sz="3200" dirty="0" smtClean="0"/>
              <a:t>Job creator</a:t>
            </a:r>
          </a:p>
          <a:p>
            <a:pPr lvl="1"/>
            <a:r>
              <a:rPr lang="en-US" altLang="zh-CN" sz="3200" dirty="0" smtClean="0"/>
              <a:t>Job queue</a:t>
            </a:r>
          </a:p>
          <a:p>
            <a:pPr lvl="1"/>
            <a:r>
              <a:rPr lang="en-US" sz="3200" dirty="0" smtClean="0"/>
              <a:t>Job Handler</a:t>
            </a:r>
          </a:p>
        </p:txBody>
      </p:sp>
      <p:grpSp>
        <p:nvGrpSpPr>
          <p:cNvPr id="7" name="Group 6"/>
          <p:cNvGrpSpPr/>
          <p:nvPr/>
        </p:nvGrpSpPr>
        <p:grpSpPr>
          <a:xfrm>
            <a:off x="3554046" y="4645074"/>
            <a:ext cx="7940997" cy="1464452"/>
            <a:chOff x="3376246" y="3756074"/>
            <a:chExt cx="7940997" cy="1464452"/>
          </a:xfrm>
        </p:grpSpPr>
        <p:sp>
          <p:nvSpPr>
            <p:cNvPr id="4" name="Rectangle 3"/>
            <p:cNvSpPr/>
            <p:nvPr/>
          </p:nvSpPr>
          <p:spPr bwMode="auto">
            <a:xfrm>
              <a:off x="3376246" y="4712678"/>
              <a:ext cx="1955409" cy="507848"/>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Job Creator</a:t>
              </a:r>
            </a:p>
          </p:txBody>
        </p:sp>
        <p:sp>
          <p:nvSpPr>
            <p:cNvPr id="5" name="Rectangle 4"/>
            <p:cNvSpPr/>
            <p:nvPr/>
          </p:nvSpPr>
          <p:spPr bwMode="auto">
            <a:xfrm>
              <a:off x="7200313" y="4712678"/>
              <a:ext cx="1985890" cy="507848"/>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Job Handler</a:t>
              </a:r>
            </a:p>
          </p:txBody>
        </p:sp>
        <p:sp>
          <p:nvSpPr>
            <p:cNvPr id="6" name="Rectangle 5"/>
            <p:cNvSpPr/>
            <p:nvPr/>
          </p:nvSpPr>
          <p:spPr bwMode="auto">
            <a:xfrm>
              <a:off x="4880392" y="3756074"/>
              <a:ext cx="2555124" cy="507848"/>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Job Queue</a:t>
              </a:r>
            </a:p>
          </p:txBody>
        </p:sp>
        <p:cxnSp>
          <p:nvCxnSpPr>
            <p:cNvPr id="8" name="Elbow Connector 7"/>
            <p:cNvCxnSpPr>
              <a:stCxn id="4" idx="0"/>
              <a:endCxn id="6" idx="1"/>
            </p:cNvCxnSpPr>
            <p:nvPr/>
          </p:nvCxnSpPr>
          <p:spPr>
            <a:xfrm rot="5400000" flipH="1" flipV="1">
              <a:off x="4265831" y="4098118"/>
              <a:ext cx="702680" cy="526441"/>
            </a:xfrm>
            <a:prstGeom prst="bentConnector2">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0" name="Elbow Connector 9"/>
            <p:cNvCxnSpPr>
              <a:stCxn id="6" idx="3"/>
              <a:endCxn id="5" idx="0"/>
            </p:cNvCxnSpPr>
            <p:nvPr/>
          </p:nvCxnSpPr>
          <p:spPr>
            <a:xfrm>
              <a:off x="7435516" y="4009998"/>
              <a:ext cx="757742" cy="702680"/>
            </a:xfrm>
            <a:prstGeom prst="bentConnector2">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bwMode="auto">
            <a:xfrm>
              <a:off x="9331353" y="4712678"/>
              <a:ext cx="1985890" cy="507848"/>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Job Handler</a:t>
              </a:r>
            </a:p>
          </p:txBody>
        </p:sp>
        <p:cxnSp>
          <p:nvCxnSpPr>
            <p:cNvPr id="14" name="Elbow Connector 13"/>
            <p:cNvCxnSpPr>
              <a:stCxn id="6" idx="3"/>
              <a:endCxn id="13" idx="0"/>
            </p:cNvCxnSpPr>
            <p:nvPr/>
          </p:nvCxnSpPr>
          <p:spPr>
            <a:xfrm>
              <a:off x="7435516" y="4009998"/>
              <a:ext cx="2888782" cy="702680"/>
            </a:xfrm>
            <a:prstGeom prst="bentConnector2">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18093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2576438"/>
            <a:ext cx="9294301" cy="1828786"/>
          </a:xfrm>
        </p:spPr>
        <p:txBody>
          <a:bodyPr/>
          <a:lstStyle/>
          <a:p>
            <a:r>
              <a:rPr lang="en-US" dirty="0" smtClean="0"/>
              <a:t>Designing Cloud Architecture</a:t>
            </a:r>
            <a:endParaRPr lang="en-US" dirty="0"/>
          </a:p>
        </p:txBody>
      </p:sp>
      <p:sp>
        <p:nvSpPr>
          <p:cNvPr id="5" name="Text Placeholder 4"/>
          <p:cNvSpPr>
            <a:spLocks noGrp="1"/>
          </p:cNvSpPr>
          <p:nvPr>
            <p:ph type="body" sz="quarter" idx="12"/>
          </p:nvPr>
        </p:nvSpPr>
        <p:spPr/>
        <p:txBody>
          <a:bodyPr/>
          <a:lstStyle/>
          <a:p>
            <a:r>
              <a:rPr lang="en-US" dirty="0" smtClean="0"/>
              <a:t>Haishi Bai</a:t>
            </a:r>
          </a:p>
          <a:p>
            <a:r>
              <a:rPr lang="en-US" dirty="0"/>
              <a:t>Sebastian </a:t>
            </a:r>
            <a:r>
              <a:rPr lang="en-US" dirty="0" smtClean="0"/>
              <a:t>Renzi</a:t>
            </a:r>
            <a:endParaRPr lang="en-US" dirty="0"/>
          </a:p>
        </p:txBody>
      </p:sp>
      <p:sp>
        <p:nvSpPr>
          <p:cNvPr id="14" name="Text Placeholder 13"/>
          <p:cNvSpPr>
            <a:spLocks noGrp="1"/>
          </p:cNvSpPr>
          <p:nvPr>
            <p:ph type="body" sz="quarter" idx="13"/>
          </p:nvPr>
        </p:nvSpPr>
        <p:spPr>
          <a:xfrm>
            <a:off x="6492620" y="434695"/>
            <a:ext cx="5486400" cy="923330"/>
          </a:xfrm>
        </p:spPr>
        <p:txBody>
          <a:bodyPr/>
          <a:lstStyle/>
          <a:p>
            <a:r>
              <a:rPr lang="en-US" dirty="0"/>
              <a:t>WAD-B335</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546767"/>
            <a:ext cx="11887200" cy="1831975"/>
          </a:xfrm>
        </p:spPr>
        <p:txBody>
          <a:bodyPr/>
          <a:lstStyle/>
          <a:p>
            <a:r>
              <a:rPr lang="en-US" dirty="0" smtClean="0"/>
              <a:t>Integration with On-premises systems</a:t>
            </a:r>
            <a:endParaRPr lang="en-US" dirty="0"/>
          </a:p>
        </p:txBody>
      </p:sp>
    </p:spTree>
    <p:extLst>
      <p:ext uri="{BB962C8B-B14F-4D97-AF65-F5344CB8AC3E}">
        <p14:creationId xmlns:p14="http://schemas.microsoft.com/office/powerpoint/2010/main" val="421625306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diagram of migrating to cloud </a:t>
            </a:r>
            <a:endParaRPr lang="en-US" dirty="0"/>
          </a:p>
        </p:txBody>
      </p:sp>
      <p:sp>
        <p:nvSpPr>
          <p:cNvPr id="6" name="Flowchart: Decision 5"/>
          <p:cNvSpPr/>
          <p:nvPr/>
        </p:nvSpPr>
        <p:spPr bwMode="auto">
          <a:xfrm>
            <a:off x="3244060" y="1554374"/>
            <a:ext cx="2236573" cy="742528"/>
          </a:xfrm>
          <a:prstGeom prst="flowChartDecision">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Can cloud help?</a:t>
            </a:r>
          </a:p>
        </p:txBody>
      </p:sp>
      <p:sp>
        <p:nvSpPr>
          <p:cNvPr id="8" name="Flowchart: Process 7"/>
          <p:cNvSpPr/>
          <p:nvPr/>
        </p:nvSpPr>
        <p:spPr bwMode="auto">
          <a:xfrm>
            <a:off x="274320" y="1760320"/>
            <a:ext cx="2312541" cy="330636"/>
          </a:xfrm>
          <a:prstGeom prst="flowChartProcess">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Define/refine goals</a:t>
            </a:r>
          </a:p>
        </p:txBody>
      </p:sp>
      <p:sp>
        <p:nvSpPr>
          <p:cNvPr id="10" name="Flowchart: Process 9"/>
          <p:cNvSpPr/>
          <p:nvPr/>
        </p:nvSpPr>
        <p:spPr bwMode="auto">
          <a:xfrm>
            <a:off x="6038038" y="1760320"/>
            <a:ext cx="2312541" cy="330636"/>
          </a:xfrm>
          <a:prstGeom prst="flowChartProcess">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Establish baselines.</a:t>
            </a:r>
          </a:p>
        </p:txBody>
      </p:sp>
      <p:sp>
        <p:nvSpPr>
          <p:cNvPr id="11" name="Flowchart: Process 10"/>
          <p:cNvSpPr/>
          <p:nvPr/>
        </p:nvSpPr>
        <p:spPr bwMode="auto">
          <a:xfrm>
            <a:off x="6038038" y="2393630"/>
            <a:ext cx="2312541" cy="330636"/>
          </a:xfrm>
          <a:prstGeom prst="flowChartProcess">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Estimate return.</a:t>
            </a:r>
          </a:p>
        </p:txBody>
      </p:sp>
      <p:sp>
        <p:nvSpPr>
          <p:cNvPr id="12" name="Flowchart: Process 11"/>
          <p:cNvSpPr/>
          <p:nvPr/>
        </p:nvSpPr>
        <p:spPr bwMode="auto">
          <a:xfrm>
            <a:off x="8817585" y="4957987"/>
            <a:ext cx="2312541" cy="330636"/>
          </a:xfrm>
          <a:prstGeom prst="flowChartProcess">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Dependency analysis.</a:t>
            </a:r>
          </a:p>
        </p:txBody>
      </p:sp>
      <p:sp>
        <p:nvSpPr>
          <p:cNvPr id="13" name="Flowchart: Process 12"/>
          <p:cNvSpPr/>
          <p:nvPr/>
        </p:nvSpPr>
        <p:spPr bwMode="auto">
          <a:xfrm>
            <a:off x="6036623" y="4084011"/>
            <a:ext cx="2312541" cy="330636"/>
          </a:xfrm>
          <a:prstGeom prst="flowChartProcess">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Biz Impact analysis.</a:t>
            </a:r>
          </a:p>
        </p:txBody>
      </p:sp>
      <p:cxnSp>
        <p:nvCxnSpPr>
          <p:cNvPr id="15" name="Straight Arrow Connector 14"/>
          <p:cNvCxnSpPr>
            <a:stCxn id="102" idx="2"/>
            <a:endCxn id="8" idx="0"/>
          </p:cNvCxnSpPr>
          <p:nvPr/>
        </p:nvCxnSpPr>
        <p:spPr>
          <a:xfrm>
            <a:off x="1430590" y="1516427"/>
            <a:ext cx="1" cy="243893"/>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6" idx="3"/>
            <a:endCxn id="10" idx="1"/>
          </p:cNvCxnSpPr>
          <p:nvPr/>
        </p:nvCxnSpPr>
        <p:spPr>
          <a:xfrm>
            <a:off x="5480633" y="1925638"/>
            <a:ext cx="557405" cy="0"/>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44" name="Flowchart: Decision 43"/>
          <p:cNvSpPr/>
          <p:nvPr/>
        </p:nvSpPr>
        <p:spPr bwMode="auto">
          <a:xfrm>
            <a:off x="6076023" y="3038809"/>
            <a:ext cx="2236573" cy="742528"/>
          </a:xfrm>
          <a:prstGeom prst="flowChartDecision">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Worth doing?</a:t>
            </a:r>
          </a:p>
        </p:txBody>
      </p:sp>
      <p:cxnSp>
        <p:nvCxnSpPr>
          <p:cNvPr id="51" name="Straight Arrow Connector 50"/>
          <p:cNvCxnSpPr>
            <a:stCxn id="8" idx="3"/>
            <a:endCxn id="6" idx="1"/>
          </p:cNvCxnSpPr>
          <p:nvPr/>
        </p:nvCxnSpPr>
        <p:spPr>
          <a:xfrm>
            <a:off x="2586861" y="1925638"/>
            <a:ext cx="657199" cy="0"/>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66" name="Flowchart: Decision 65"/>
          <p:cNvSpPr/>
          <p:nvPr/>
        </p:nvSpPr>
        <p:spPr bwMode="auto">
          <a:xfrm>
            <a:off x="6074606" y="4729190"/>
            <a:ext cx="2236573" cy="742528"/>
          </a:xfrm>
          <a:prstGeom prst="flowChartDecision">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Agreement?</a:t>
            </a:r>
          </a:p>
        </p:txBody>
      </p:sp>
      <p:cxnSp>
        <p:nvCxnSpPr>
          <p:cNvPr id="67" name="Straight Arrow Connector 66"/>
          <p:cNvCxnSpPr>
            <a:stCxn id="13" idx="2"/>
            <a:endCxn id="66" idx="0"/>
          </p:cNvCxnSpPr>
          <p:nvPr/>
        </p:nvCxnSpPr>
        <p:spPr>
          <a:xfrm flipH="1">
            <a:off x="7192893" y="4414647"/>
            <a:ext cx="1" cy="314543"/>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66" idx="3"/>
            <a:endCxn id="12" idx="1"/>
          </p:cNvCxnSpPr>
          <p:nvPr/>
        </p:nvCxnSpPr>
        <p:spPr>
          <a:xfrm>
            <a:off x="8311179" y="5100454"/>
            <a:ext cx="506406" cy="22851"/>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77" name="Flowchart: Decision 76"/>
          <p:cNvSpPr/>
          <p:nvPr/>
        </p:nvSpPr>
        <p:spPr bwMode="auto">
          <a:xfrm>
            <a:off x="8855568" y="5966054"/>
            <a:ext cx="2236573" cy="742528"/>
          </a:xfrm>
          <a:prstGeom prst="flowChartDecision">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Dependency?</a:t>
            </a:r>
          </a:p>
        </p:txBody>
      </p:sp>
      <p:cxnSp>
        <p:nvCxnSpPr>
          <p:cNvPr id="78" name="Straight Arrow Connector 77"/>
          <p:cNvCxnSpPr>
            <a:stCxn id="12" idx="2"/>
            <a:endCxn id="77" idx="0"/>
          </p:cNvCxnSpPr>
          <p:nvPr/>
        </p:nvCxnSpPr>
        <p:spPr>
          <a:xfrm flipH="1">
            <a:off x="9973855" y="5288623"/>
            <a:ext cx="1" cy="677431"/>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a:stCxn id="10" idx="2"/>
            <a:endCxn id="11" idx="0"/>
          </p:cNvCxnSpPr>
          <p:nvPr/>
        </p:nvCxnSpPr>
        <p:spPr>
          <a:xfrm>
            <a:off x="7194309" y="2090956"/>
            <a:ext cx="0" cy="302674"/>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a:stCxn id="11" idx="2"/>
            <a:endCxn id="44" idx="0"/>
          </p:cNvCxnSpPr>
          <p:nvPr/>
        </p:nvCxnSpPr>
        <p:spPr>
          <a:xfrm>
            <a:off x="7194309" y="2724266"/>
            <a:ext cx="1" cy="314543"/>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102" name="Rounded Rectangle 101"/>
          <p:cNvSpPr/>
          <p:nvPr/>
        </p:nvSpPr>
        <p:spPr bwMode="auto">
          <a:xfrm>
            <a:off x="666782" y="1214472"/>
            <a:ext cx="1527616" cy="301955"/>
          </a:xfrm>
          <a:prstGeom prst="roundRect">
            <a:avLst>
              <a:gd name="adj" fmla="val 50000"/>
            </a:avLst>
          </a:prstGeom>
          <a:solidFill>
            <a:schemeClr val="accent1"/>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Start</a:t>
            </a:r>
          </a:p>
        </p:txBody>
      </p:sp>
      <p:cxnSp>
        <p:nvCxnSpPr>
          <p:cNvPr id="105" name="Straight Arrow Connector 104"/>
          <p:cNvCxnSpPr>
            <a:stCxn id="6" idx="2"/>
            <a:endCxn id="108" idx="0"/>
          </p:cNvCxnSpPr>
          <p:nvPr/>
        </p:nvCxnSpPr>
        <p:spPr>
          <a:xfrm flipH="1">
            <a:off x="4362346" y="2296902"/>
            <a:ext cx="1" cy="939161"/>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108" name="Oval 107"/>
          <p:cNvSpPr/>
          <p:nvPr/>
        </p:nvSpPr>
        <p:spPr bwMode="auto">
          <a:xfrm>
            <a:off x="4171021" y="3236063"/>
            <a:ext cx="382649" cy="348020"/>
          </a:xfrm>
          <a:prstGeom prst="ellipse">
            <a:avLst/>
          </a:prstGeom>
          <a:solidFill>
            <a:srgbClr val="FF0000"/>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16" name="Straight Arrow Connector 115"/>
          <p:cNvCxnSpPr>
            <a:stCxn id="44" idx="1"/>
            <a:endCxn id="108" idx="6"/>
          </p:cNvCxnSpPr>
          <p:nvPr/>
        </p:nvCxnSpPr>
        <p:spPr>
          <a:xfrm flipH="1">
            <a:off x="4553670" y="3410073"/>
            <a:ext cx="1522353" cy="0"/>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a:stCxn id="77" idx="3"/>
            <a:endCxn id="120" idx="2"/>
          </p:cNvCxnSpPr>
          <p:nvPr/>
        </p:nvCxnSpPr>
        <p:spPr>
          <a:xfrm>
            <a:off x="11092141" y="6337318"/>
            <a:ext cx="738017" cy="0"/>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120" name="Oval 119"/>
          <p:cNvSpPr/>
          <p:nvPr/>
        </p:nvSpPr>
        <p:spPr bwMode="auto">
          <a:xfrm>
            <a:off x="11830158" y="6163308"/>
            <a:ext cx="382649" cy="348020"/>
          </a:xfrm>
          <a:prstGeom prst="ellipse">
            <a:avLst/>
          </a:prstGeom>
          <a:solidFill>
            <a:schemeClr val="accent6">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22" name="Straight Arrow Connector 121"/>
          <p:cNvCxnSpPr>
            <a:stCxn id="44" idx="2"/>
            <a:endCxn id="13" idx="0"/>
          </p:cNvCxnSpPr>
          <p:nvPr/>
        </p:nvCxnSpPr>
        <p:spPr>
          <a:xfrm flipH="1">
            <a:off x="7192894" y="3781337"/>
            <a:ext cx="1416" cy="302674"/>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a:stCxn id="77" idx="1"/>
            <a:endCxn id="215" idx="3"/>
          </p:cNvCxnSpPr>
          <p:nvPr/>
        </p:nvCxnSpPr>
        <p:spPr>
          <a:xfrm flipH="1">
            <a:off x="8349164" y="6337318"/>
            <a:ext cx="506404" cy="0"/>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196" name="Elbow Connector 195"/>
          <p:cNvCxnSpPr>
            <a:stCxn id="66" idx="1"/>
            <a:endCxn id="108" idx="4"/>
          </p:cNvCxnSpPr>
          <p:nvPr/>
        </p:nvCxnSpPr>
        <p:spPr>
          <a:xfrm rot="10800000">
            <a:off x="4362346" y="3584084"/>
            <a:ext cx="1712260" cy="1516371"/>
          </a:xfrm>
          <a:prstGeom prst="bentConnector2">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215" name="Flowchart: Process 214"/>
          <p:cNvSpPr/>
          <p:nvPr/>
        </p:nvSpPr>
        <p:spPr bwMode="auto">
          <a:xfrm>
            <a:off x="6036623" y="6172000"/>
            <a:ext cx="2312541" cy="330636"/>
          </a:xfrm>
          <a:prstGeom prst="flowChartProcess">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Impact analysis.</a:t>
            </a:r>
          </a:p>
        </p:txBody>
      </p:sp>
      <p:sp>
        <p:nvSpPr>
          <p:cNvPr id="221" name="Flowchart: Decision 220"/>
          <p:cNvSpPr/>
          <p:nvPr/>
        </p:nvSpPr>
        <p:spPr bwMode="auto">
          <a:xfrm>
            <a:off x="605139" y="5368377"/>
            <a:ext cx="2236573" cy="742528"/>
          </a:xfrm>
          <a:prstGeom prst="flowChartDecision">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Agreement?</a:t>
            </a:r>
          </a:p>
        </p:txBody>
      </p:sp>
      <p:cxnSp>
        <p:nvCxnSpPr>
          <p:cNvPr id="222" name="Straight Arrow Connector 221"/>
          <p:cNvCxnSpPr>
            <a:stCxn id="215" idx="1"/>
            <a:endCxn id="235" idx="3"/>
          </p:cNvCxnSpPr>
          <p:nvPr/>
        </p:nvCxnSpPr>
        <p:spPr>
          <a:xfrm flipH="1" flipV="1">
            <a:off x="5298606" y="6321983"/>
            <a:ext cx="738017" cy="15335"/>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235" name="Flowchart: Process 234"/>
          <p:cNvSpPr/>
          <p:nvPr/>
        </p:nvSpPr>
        <p:spPr bwMode="auto">
          <a:xfrm>
            <a:off x="2986065" y="6156665"/>
            <a:ext cx="2312541" cy="330636"/>
          </a:xfrm>
          <a:prstGeom prst="flowChartProcess">
            <a:avLst/>
          </a:prstGeom>
          <a:solidFill>
            <a:schemeClr val="accent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Integration strategy</a:t>
            </a:r>
          </a:p>
        </p:txBody>
      </p:sp>
      <p:cxnSp>
        <p:nvCxnSpPr>
          <p:cNvPr id="237" name="Elbow Connector 236"/>
          <p:cNvCxnSpPr>
            <a:stCxn id="221" idx="3"/>
            <a:endCxn id="215" idx="0"/>
          </p:cNvCxnSpPr>
          <p:nvPr/>
        </p:nvCxnSpPr>
        <p:spPr>
          <a:xfrm>
            <a:off x="2841712" y="5739641"/>
            <a:ext cx="4351182" cy="432359"/>
          </a:xfrm>
          <a:prstGeom prst="bentConnector2">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254" name="Elbow Connector 253"/>
          <p:cNvCxnSpPr>
            <a:stCxn id="235" idx="1"/>
            <a:endCxn id="221" idx="2"/>
          </p:cNvCxnSpPr>
          <p:nvPr/>
        </p:nvCxnSpPr>
        <p:spPr>
          <a:xfrm rot="10800000">
            <a:off x="1723427" y="6110905"/>
            <a:ext cx="1262639" cy="211078"/>
          </a:xfrm>
          <a:prstGeom prst="bentConnector2">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257" name="Straight Arrow Connector 256"/>
          <p:cNvCxnSpPr>
            <a:stCxn id="221" idx="0"/>
            <a:endCxn id="258" idx="4"/>
          </p:cNvCxnSpPr>
          <p:nvPr/>
        </p:nvCxnSpPr>
        <p:spPr>
          <a:xfrm flipV="1">
            <a:off x="1723426" y="4989746"/>
            <a:ext cx="17787" cy="378631"/>
          </a:xfrm>
          <a:prstGeom prst="straightConnector1">
            <a:avLst/>
          </a:prstGeom>
          <a:ln w="28575">
            <a:solidFill>
              <a:schemeClr val="tx1"/>
            </a:solidFil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258" name="Oval 257"/>
          <p:cNvSpPr/>
          <p:nvPr/>
        </p:nvSpPr>
        <p:spPr bwMode="auto">
          <a:xfrm>
            <a:off x="1549888" y="4641726"/>
            <a:ext cx="382649" cy="348020"/>
          </a:xfrm>
          <a:prstGeom prst="ellipse">
            <a:avLst/>
          </a:prstGeom>
          <a:solidFill>
            <a:schemeClr val="accent6">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5093699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General Integration Strategies</a:t>
            </a:r>
            <a:endParaRPr lang="en-US" dirty="0"/>
          </a:p>
        </p:txBody>
      </p:sp>
      <p:sp>
        <p:nvSpPr>
          <p:cNvPr id="3" name="Content Placeholder 2"/>
          <p:cNvSpPr>
            <a:spLocks noGrp="1"/>
          </p:cNvSpPr>
          <p:nvPr>
            <p:ph sz="quarter" idx="10"/>
          </p:nvPr>
        </p:nvSpPr>
        <p:spPr>
          <a:xfrm>
            <a:off x="274637" y="1214438"/>
            <a:ext cx="12161837" cy="1711238"/>
          </a:xfrm>
          <a:ln>
            <a:noFill/>
          </a:ln>
        </p:spPr>
        <p:txBody>
          <a:bodyPr/>
          <a:lstStyle/>
          <a:p>
            <a:r>
              <a:rPr lang="en-US" altLang="zh-CN" sz="3200" dirty="0" smtClean="0">
                <a:solidFill>
                  <a:schemeClr val="tx1"/>
                </a:solidFill>
              </a:rPr>
              <a:t>Integration by Data</a:t>
            </a:r>
            <a:endParaRPr lang="en-US" sz="2800" dirty="0" smtClean="0">
              <a:solidFill>
                <a:schemeClr val="tx1"/>
              </a:solidFill>
              <a:latin typeface="+mj-lt"/>
            </a:endParaRPr>
          </a:p>
          <a:p>
            <a:r>
              <a:rPr lang="en-US" sz="3200" dirty="0" smtClean="0">
                <a:solidFill>
                  <a:schemeClr val="tx1"/>
                </a:solidFill>
              </a:rPr>
              <a:t>Direct invocation</a:t>
            </a:r>
          </a:p>
          <a:p>
            <a:r>
              <a:rPr lang="en-US" sz="3200" dirty="0" smtClean="0">
                <a:solidFill>
                  <a:schemeClr val="tx1"/>
                </a:solidFill>
              </a:rPr>
              <a:t>Middleware</a:t>
            </a:r>
          </a:p>
        </p:txBody>
      </p:sp>
      <p:grpSp>
        <p:nvGrpSpPr>
          <p:cNvPr id="106" name="Group 105"/>
          <p:cNvGrpSpPr/>
          <p:nvPr/>
        </p:nvGrpSpPr>
        <p:grpSpPr>
          <a:xfrm>
            <a:off x="1306205" y="3371233"/>
            <a:ext cx="2265731" cy="2092469"/>
            <a:chOff x="907416" y="3038048"/>
            <a:chExt cx="3374193" cy="3392312"/>
          </a:xfrm>
        </p:grpSpPr>
        <p:sp>
          <p:nvSpPr>
            <p:cNvPr id="4" name="Oval 3"/>
            <p:cNvSpPr/>
            <p:nvPr/>
          </p:nvSpPr>
          <p:spPr bwMode="auto">
            <a:xfrm>
              <a:off x="2159502" y="3038048"/>
              <a:ext cx="729049" cy="729049"/>
            </a:xfrm>
            <a:prstGeom prst="ellipse">
              <a:avLst/>
            </a:prstGeom>
            <a:solidFill>
              <a:schemeClr val="accent1"/>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p:nvSpPr>
          <p:spPr bwMode="auto">
            <a:xfrm>
              <a:off x="907416" y="3769800"/>
              <a:ext cx="729049" cy="729049"/>
            </a:xfrm>
            <a:prstGeom prst="ellipse">
              <a:avLst/>
            </a:prstGeom>
            <a:solidFill>
              <a:srgbClr val="FFFF00"/>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p:nvSpPr>
          <p:spPr bwMode="auto">
            <a:xfrm>
              <a:off x="3552560" y="4143097"/>
              <a:ext cx="729049" cy="729049"/>
            </a:xfrm>
            <a:prstGeom prst="ellipse">
              <a:avLst/>
            </a:prstGeom>
            <a:solidFill>
              <a:srgbClr val="FF0000"/>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p:nvSpPr>
          <p:spPr bwMode="auto">
            <a:xfrm>
              <a:off x="930055" y="5388888"/>
              <a:ext cx="729049" cy="729049"/>
            </a:xfrm>
            <a:prstGeom prst="ellipse">
              <a:avLst/>
            </a:prstGeom>
            <a:solidFill>
              <a:srgbClr val="FF66FF"/>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p:nvSpPr>
          <p:spPr bwMode="auto">
            <a:xfrm>
              <a:off x="2543430" y="5701311"/>
              <a:ext cx="729049" cy="729049"/>
            </a:xfrm>
            <a:prstGeom prst="ellipse">
              <a:avLst/>
            </a:prstGeom>
            <a:solidFill>
              <a:schemeClr val="accent6">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0" name="Straight Connector 9"/>
            <p:cNvCxnSpPr>
              <a:stCxn id="6" idx="1"/>
              <a:endCxn id="4" idx="5"/>
            </p:cNvCxnSpPr>
            <p:nvPr/>
          </p:nvCxnSpPr>
          <p:spPr>
            <a:xfrm flipH="1" flipV="1">
              <a:off x="2781784" y="3660330"/>
              <a:ext cx="877543" cy="589534"/>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6" idx="3"/>
              <a:endCxn id="7" idx="7"/>
            </p:cNvCxnSpPr>
            <p:nvPr/>
          </p:nvCxnSpPr>
          <p:spPr>
            <a:xfrm flipH="1">
              <a:off x="1552337" y="4765379"/>
              <a:ext cx="2106990" cy="730276"/>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4" idx="4"/>
              <a:endCxn id="8" idx="0"/>
            </p:cNvCxnSpPr>
            <p:nvPr/>
          </p:nvCxnSpPr>
          <p:spPr>
            <a:xfrm>
              <a:off x="2524027" y="3767097"/>
              <a:ext cx="383928" cy="1934214"/>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6" idx="4"/>
              <a:endCxn id="8" idx="7"/>
            </p:cNvCxnSpPr>
            <p:nvPr/>
          </p:nvCxnSpPr>
          <p:spPr>
            <a:xfrm flipH="1">
              <a:off x="3165712" y="4872146"/>
              <a:ext cx="751373" cy="935932"/>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8" idx="2"/>
              <a:endCxn id="7" idx="6"/>
            </p:cNvCxnSpPr>
            <p:nvPr/>
          </p:nvCxnSpPr>
          <p:spPr>
            <a:xfrm flipH="1" flipV="1">
              <a:off x="1659104" y="5753413"/>
              <a:ext cx="884326" cy="312423"/>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8" idx="1"/>
              <a:endCxn id="5" idx="5"/>
            </p:cNvCxnSpPr>
            <p:nvPr/>
          </p:nvCxnSpPr>
          <p:spPr>
            <a:xfrm flipH="1" flipV="1">
              <a:off x="1529698" y="4392082"/>
              <a:ext cx="1120499" cy="1415996"/>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07" name="Group 106"/>
          <p:cNvGrpSpPr/>
          <p:nvPr/>
        </p:nvGrpSpPr>
        <p:grpSpPr>
          <a:xfrm>
            <a:off x="5209097" y="3469658"/>
            <a:ext cx="2020009" cy="1895618"/>
            <a:chOff x="4763850" y="2925676"/>
            <a:chExt cx="3208316" cy="3300208"/>
          </a:xfrm>
        </p:grpSpPr>
        <p:sp>
          <p:nvSpPr>
            <p:cNvPr id="34" name="Oval 33"/>
            <p:cNvSpPr/>
            <p:nvPr/>
          </p:nvSpPr>
          <p:spPr bwMode="auto">
            <a:xfrm>
              <a:off x="5991030" y="2925676"/>
              <a:ext cx="729049" cy="729049"/>
            </a:xfrm>
            <a:prstGeom prst="ellipse">
              <a:avLst/>
            </a:prstGeom>
            <a:solidFill>
              <a:schemeClr val="accent1"/>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Oval 34"/>
            <p:cNvSpPr/>
            <p:nvPr/>
          </p:nvSpPr>
          <p:spPr bwMode="auto">
            <a:xfrm>
              <a:off x="4763850" y="3778573"/>
              <a:ext cx="729049" cy="729049"/>
            </a:xfrm>
            <a:prstGeom prst="ellipse">
              <a:avLst/>
            </a:prstGeom>
            <a:solidFill>
              <a:srgbClr val="FF66FF"/>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Oval 35"/>
            <p:cNvSpPr/>
            <p:nvPr/>
          </p:nvSpPr>
          <p:spPr bwMode="auto">
            <a:xfrm>
              <a:off x="7243117" y="3857037"/>
              <a:ext cx="729049" cy="729049"/>
            </a:xfrm>
            <a:prstGeom prst="ellipse">
              <a:avLst/>
            </a:prstGeom>
            <a:solidFill>
              <a:schemeClr val="accent6">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Oval 36"/>
            <p:cNvSpPr/>
            <p:nvPr/>
          </p:nvSpPr>
          <p:spPr bwMode="auto">
            <a:xfrm>
              <a:off x="4943021" y="5463702"/>
              <a:ext cx="729049" cy="729049"/>
            </a:xfrm>
            <a:prstGeom prst="ellipse">
              <a:avLst/>
            </a:prstGeom>
            <a:solidFill>
              <a:schemeClr val="accent2">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Oval 37"/>
            <p:cNvSpPr/>
            <p:nvPr/>
          </p:nvSpPr>
          <p:spPr bwMode="auto">
            <a:xfrm>
              <a:off x="6962702" y="5496835"/>
              <a:ext cx="729049" cy="729049"/>
            </a:xfrm>
            <a:prstGeom prst="ellipse">
              <a:avLst/>
            </a:prstGeom>
            <a:solidFill>
              <a:srgbClr val="FFFF00"/>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Oval 44"/>
            <p:cNvSpPr/>
            <p:nvPr/>
          </p:nvSpPr>
          <p:spPr bwMode="auto">
            <a:xfrm>
              <a:off x="5964191" y="4476895"/>
              <a:ext cx="729049" cy="729049"/>
            </a:xfrm>
            <a:prstGeom prst="ellipse">
              <a:avLst/>
            </a:prstGeom>
            <a:solidFill>
              <a:srgbClr val="FF0000"/>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6" name="Straight Connector 45"/>
            <p:cNvCxnSpPr>
              <a:stCxn id="45" idx="3"/>
              <a:endCxn id="37" idx="7"/>
            </p:cNvCxnSpPr>
            <p:nvPr/>
          </p:nvCxnSpPr>
          <p:spPr>
            <a:xfrm flipH="1">
              <a:off x="5565303" y="5099177"/>
              <a:ext cx="505655" cy="471292"/>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45" idx="5"/>
              <a:endCxn id="38" idx="1"/>
            </p:cNvCxnSpPr>
            <p:nvPr/>
          </p:nvCxnSpPr>
          <p:spPr>
            <a:xfrm>
              <a:off x="6586473" y="5099177"/>
              <a:ext cx="482996" cy="504425"/>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5" idx="2"/>
              <a:endCxn id="35" idx="5"/>
            </p:cNvCxnSpPr>
            <p:nvPr/>
          </p:nvCxnSpPr>
          <p:spPr>
            <a:xfrm flipH="1" flipV="1">
              <a:off x="5386132" y="4400855"/>
              <a:ext cx="578059" cy="440565"/>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34" idx="4"/>
              <a:endCxn id="45" idx="0"/>
            </p:cNvCxnSpPr>
            <p:nvPr/>
          </p:nvCxnSpPr>
          <p:spPr>
            <a:xfrm flipH="1">
              <a:off x="6328716" y="3654725"/>
              <a:ext cx="26839" cy="822170"/>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36" idx="3"/>
              <a:endCxn id="45" idx="6"/>
            </p:cNvCxnSpPr>
            <p:nvPr/>
          </p:nvCxnSpPr>
          <p:spPr>
            <a:xfrm flipH="1">
              <a:off x="6693240" y="4479319"/>
              <a:ext cx="656644" cy="362101"/>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a:off x="9396516" y="3614708"/>
            <a:ext cx="1712352" cy="1702691"/>
            <a:chOff x="9308952" y="3522731"/>
            <a:chExt cx="1712352" cy="1702691"/>
          </a:xfrm>
        </p:grpSpPr>
        <p:sp>
          <p:nvSpPr>
            <p:cNvPr id="93" name="Oval 92"/>
            <p:cNvSpPr/>
            <p:nvPr/>
          </p:nvSpPr>
          <p:spPr bwMode="auto">
            <a:xfrm>
              <a:off x="10576485" y="4795580"/>
              <a:ext cx="394636" cy="422834"/>
            </a:xfrm>
            <a:prstGeom prst="ellipse">
              <a:avLst/>
            </a:prstGeom>
            <a:solidFill>
              <a:srgbClr val="FF66FF"/>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Oval 93"/>
            <p:cNvSpPr/>
            <p:nvPr/>
          </p:nvSpPr>
          <p:spPr bwMode="auto">
            <a:xfrm>
              <a:off x="9373335" y="3522731"/>
              <a:ext cx="394636" cy="422834"/>
            </a:xfrm>
            <a:prstGeom prst="ellipse">
              <a:avLst/>
            </a:prstGeom>
            <a:solidFill>
              <a:srgbClr val="FFFF00"/>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Oval 94"/>
            <p:cNvSpPr/>
            <p:nvPr/>
          </p:nvSpPr>
          <p:spPr bwMode="auto">
            <a:xfrm>
              <a:off x="9967810" y="3523122"/>
              <a:ext cx="394636" cy="422834"/>
            </a:xfrm>
            <a:prstGeom prst="ellipse">
              <a:avLst/>
            </a:prstGeom>
            <a:solidFill>
              <a:schemeClr val="accent6">
                <a:lumMod val="60000"/>
                <a:lumOff val="40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6" name="Rectangle 95"/>
            <p:cNvSpPr/>
            <p:nvPr/>
          </p:nvSpPr>
          <p:spPr bwMode="auto">
            <a:xfrm>
              <a:off x="9308952" y="4308432"/>
              <a:ext cx="1712352" cy="267162"/>
            </a:xfrm>
            <a:prstGeom prst="rect">
              <a:avLst/>
            </a:prstGeom>
            <a:solidFill>
              <a:schemeClr val="accent1"/>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97" name="Straight Connector 96"/>
            <p:cNvCxnSpPr>
              <a:stCxn id="94" idx="4"/>
            </p:cNvCxnSpPr>
            <p:nvPr/>
          </p:nvCxnSpPr>
          <p:spPr>
            <a:xfrm flipH="1">
              <a:off x="9570652" y="3945565"/>
              <a:ext cx="1" cy="362475"/>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stCxn id="95" idx="4"/>
            </p:cNvCxnSpPr>
            <p:nvPr/>
          </p:nvCxnSpPr>
          <p:spPr>
            <a:xfrm>
              <a:off x="10165129" y="3945956"/>
              <a:ext cx="0" cy="336497"/>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endCxn id="93" idx="0"/>
            </p:cNvCxnSpPr>
            <p:nvPr/>
          </p:nvCxnSpPr>
          <p:spPr>
            <a:xfrm flipH="1">
              <a:off x="10773803" y="4555130"/>
              <a:ext cx="12083" cy="240450"/>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09" name="Oval 108"/>
            <p:cNvSpPr/>
            <p:nvPr/>
          </p:nvSpPr>
          <p:spPr bwMode="auto">
            <a:xfrm>
              <a:off x="9646742" y="4802588"/>
              <a:ext cx="394636" cy="422834"/>
            </a:xfrm>
            <a:prstGeom prst="ellipse">
              <a:avLst/>
            </a:prstGeom>
            <a:solidFill>
              <a:srgbClr val="FF0000"/>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10" name="Straight Connector 109"/>
            <p:cNvCxnSpPr>
              <a:endCxn id="109" idx="0"/>
            </p:cNvCxnSpPr>
            <p:nvPr/>
          </p:nvCxnSpPr>
          <p:spPr>
            <a:xfrm flipH="1">
              <a:off x="9844060" y="4562138"/>
              <a:ext cx="12083" cy="240450"/>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694014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fade">
                                      <p:cBhvr>
                                        <p:cTn id="19" dur="250"/>
                                        <p:tgtEl>
                                          <p:spTgt spid="106"/>
                                        </p:tgtEl>
                                      </p:cBhvr>
                                    </p:animEffect>
                                    <p:anim calcmode="lin" valueType="num">
                                      <p:cBhvr>
                                        <p:cTn id="20" dur="250" fill="hold"/>
                                        <p:tgtEl>
                                          <p:spTgt spid="106"/>
                                        </p:tgtEl>
                                        <p:attrNameLst>
                                          <p:attrName>ppt_x</p:attrName>
                                        </p:attrNameLst>
                                      </p:cBhvr>
                                      <p:tavLst>
                                        <p:tav tm="0">
                                          <p:val>
                                            <p:strVal val="#ppt_x"/>
                                          </p:val>
                                        </p:tav>
                                        <p:tav tm="100000">
                                          <p:val>
                                            <p:strVal val="#ppt_x"/>
                                          </p:val>
                                        </p:tav>
                                      </p:tavLst>
                                    </p:anim>
                                    <p:anim calcmode="lin" valueType="num">
                                      <p:cBhvr>
                                        <p:cTn id="21" dur="250" fill="hold"/>
                                        <p:tgtEl>
                                          <p:spTgt spid="10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fade">
                                      <p:cBhvr>
                                        <p:cTn id="26" dur="250"/>
                                        <p:tgtEl>
                                          <p:spTgt spid="107"/>
                                        </p:tgtEl>
                                      </p:cBhvr>
                                    </p:animEffect>
                                    <p:anim calcmode="lin" valueType="num">
                                      <p:cBhvr>
                                        <p:cTn id="27" dur="250" fill="hold"/>
                                        <p:tgtEl>
                                          <p:spTgt spid="107"/>
                                        </p:tgtEl>
                                        <p:attrNameLst>
                                          <p:attrName>ppt_x</p:attrName>
                                        </p:attrNameLst>
                                      </p:cBhvr>
                                      <p:tavLst>
                                        <p:tav tm="0">
                                          <p:val>
                                            <p:strVal val="#ppt_x"/>
                                          </p:val>
                                        </p:tav>
                                        <p:tav tm="100000">
                                          <p:val>
                                            <p:strVal val="#ppt_x"/>
                                          </p:val>
                                        </p:tav>
                                      </p:tavLst>
                                    </p:anim>
                                    <p:anim calcmode="lin" valueType="num">
                                      <p:cBhvr>
                                        <p:cTn id="28" dur="250" fill="hold"/>
                                        <p:tgtEl>
                                          <p:spTgt spid="10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fade">
                                      <p:cBhvr>
                                        <p:cTn id="33" dur="250"/>
                                        <p:tgtEl>
                                          <p:spTgt spid="111"/>
                                        </p:tgtEl>
                                      </p:cBhvr>
                                    </p:animEffect>
                                    <p:anim calcmode="lin" valueType="num">
                                      <p:cBhvr>
                                        <p:cTn id="34" dur="250" fill="hold"/>
                                        <p:tgtEl>
                                          <p:spTgt spid="111"/>
                                        </p:tgtEl>
                                        <p:attrNameLst>
                                          <p:attrName>ppt_x</p:attrName>
                                        </p:attrNameLst>
                                      </p:cBhvr>
                                      <p:tavLst>
                                        <p:tav tm="0">
                                          <p:val>
                                            <p:strVal val="#ppt_x"/>
                                          </p:val>
                                        </p:tav>
                                        <p:tav tm="100000">
                                          <p:val>
                                            <p:strVal val="#ppt_x"/>
                                          </p:val>
                                        </p:tav>
                                      </p:tavLst>
                                    </p:anim>
                                    <p:anim calcmode="lin" valueType="num">
                                      <p:cBhvr>
                                        <p:cTn id="35" dur="250" fill="hold"/>
                                        <p:tgtEl>
                                          <p:spTgt spid="1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Integration </a:t>
            </a:r>
            <a:r>
              <a:rPr lang="en-US" dirty="0" smtClean="0"/>
              <a:t>in Windows Azure</a:t>
            </a:r>
            <a:endParaRPr lang="en-US" dirty="0"/>
          </a:p>
        </p:txBody>
      </p:sp>
      <p:sp>
        <p:nvSpPr>
          <p:cNvPr id="3" name="Content Placeholder 2"/>
          <p:cNvSpPr>
            <a:spLocks noGrp="1"/>
          </p:cNvSpPr>
          <p:nvPr>
            <p:ph sz="quarter" idx="10"/>
          </p:nvPr>
        </p:nvSpPr>
        <p:spPr>
          <a:xfrm>
            <a:off x="274637" y="1214438"/>
            <a:ext cx="12161837" cy="3779496"/>
          </a:xfrm>
          <a:ln>
            <a:noFill/>
          </a:ln>
        </p:spPr>
        <p:txBody>
          <a:bodyPr/>
          <a:lstStyle/>
          <a:p>
            <a:r>
              <a:rPr lang="en-US" altLang="zh-CN" sz="3200" dirty="0" smtClean="0">
                <a:solidFill>
                  <a:srgbClr val="FFC000"/>
                </a:solidFill>
              </a:rPr>
              <a:t>Message-based integration</a:t>
            </a:r>
            <a:r>
              <a:rPr lang="en-US" sz="3200" dirty="0" smtClean="0">
                <a:solidFill>
                  <a:srgbClr val="FFC000"/>
                </a:solidFill>
              </a:rPr>
              <a:t> </a:t>
            </a:r>
            <a:r>
              <a:rPr lang="en-US" sz="3200" dirty="0" smtClean="0">
                <a:solidFill>
                  <a:schemeClr val="tx1"/>
                </a:solidFill>
              </a:rPr>
              <a:t>using Windows Azure Service Bus</a:t>
            </a:r>
          </a:p>
          <a:p>
            <a:r>
              <a:rPr lang="en-US" sz="3200" dirty="0" smtClean="0">
                <a:solidFill>
                  <a:srgbClr val="FFC000"/>
                </a:solidFill>
              </a:rPr>
              <a:t>Connectivity </a:t>
            </a:r>
            <a:r>
              <a:rPr lang="en-US" sz="3200" dirty="0" smtClean="0">
                <a:solidFill>
                  <a:schemeClr val="tx1"/>
                </a:solidFill>
              </a:rPr>
              <a:t>provided by Windows Azure Virtual Network</a:t>
            </a:r>
          </a:p>
          <a:p>
            <a:r>
              <a:rPr lang="en-US" sz="3200" dirty="0" smtClean="0">
                <a:solidFill>
                  <a:schemeClr val="tx1"/>
                </a:solidFill>
              </a:rPr>
              <a:t>Integrate with your </a:t>
            </a:r>
            <a:r>
              <a:rPr lang="en-US" sz="3200" dirty="0" smtClean="0">
                <a:solidFill>
                  <a:srgbClr val="FFC000"/>
                </a:solidFill>
              </a:rPr>
              <a:t>on-premises AD </a:t>
            </a:r>
            <a:r>
              <a:rPr lang="en-US" sz="3200" dirty="0" smtClean="0">
                <a:solidFill>
                  <a:schemeClr val="tx1"/>
                </a:solidFill>
              </a:rPr>
              <a:t>using Windows Azure Active Directory</a:t>
            </a:r>
          </a:p>
          <a:p>
            <a:r>
              <a:rPr lang="en-US" sz="3200" dirty="0" smtClean="0">
                <a:solidFill>
                  <a:srgbClr val="FFC000"/>
                </a:solidFill>
              </a:rPr>
              <a:t>Single Sign-On </a:t>
            </a:r>
            <a:r>
              <a:rPr lang="en-US" sz="3200" dirty="0" smtClean="0">
                <a:solidFill>
                  <a:schemeClr val="tx1"/>
                </a:solidFill>
              </a:rPr>
              <a:t>with Windows Azure Access Control Service</a:t>
            </a:r>
          </a:p>
          <a:p>
            <a:r>
              <a:rPr lang="en-US" sz="3200" dirty="0" smtClean="0">
                <a:solidFill>
                  <a:srgbClr val="FFC000"/>
                </a:solidFill>
              </a:rPr>
              <a:t>Inclusive ecosystem </a:t>
            </a:r>
            <a:r>
              <a:rPr lang="en-US" sz="3200" dirty="0" smtClean="0">
                <a:solidFill>
                  <a:schemeClr val="tx1"/>
                </a:solidFill>
              </a:rPr>
              <a:t>that support heterogeneous stacks</a:t>
            </a:r>
          </a:p>
          <a:p>
            <a:r>
              <a:rPr lang="en-US" sz="3200" dirty="0" smtClean="0">
                <a:solidFill>
                  <a:schemeClr val="tx1"/>
                </a:solidFill>
              </a:rPr>
              <a:t>Embracing </a:t>
            </a:r>
            <a:r>
              <a:rPr lang="en-US" sz="3200" dirty="0" smtClean="0">
                <a:solidFill>
                  <a:srgbClr val="FFC000"/>
                </a:solidFill>
              </a:rPr>
              <a:t>standards</a:t>
            </a:r>
            <a:r>
              <a:rPr lang="en-US" sz="3200" dirty="0" smtClean="0">
                <a:solidFill>
                  <a:schemeClr val="tx1"/>
                </a:solidFill>
              </a:rPr>
              <a:t> such as HTTP, </a:t>
            </a:r>
            <a:r>
              <a:rPr lang="en-US" sz="3200" dirty="0" err="1" smtClean="0">
                <a:solidFill>
                  <a:schemeClr val="tx1"/>
                </a:solidFill>
              </a:rPr>
              <a:t>Oauth</a:t>
            </a:r>
            <a:r>
              <a:rPr lang="en-US" sz="3200" dirty="0" smtClean="0">
                <a:solidFill>
                  <a:schemeClr val="tx1"/>
                </a:solidFill>
              </a:rPr>
              <a:t>, </a:t>
            </a:r>
            <a:r>
              <a:rPr lang="en-US" sz="3200" dirty="0" err="1" smtClean="0">
                <a:solidFill>
                  <a:schemeClr val="tx1"/>
                </a:solidFill>
              </a:rPr>
              <a:t>oData</a:t>
            </a:r>
            <a:r>
              <a:rPr lang="en-US" sz="3200" dirty="0" smtClean="0">
                <a:solidFill>
                  <a:schemeClr val="tx1"/>
                </a:solidFill>
              </a:rPr>
              <a:t>, </a:t>
            </a:r>
            <a:r>
              <a:rPr lang="en-US" sz="3200" dirty="0" err="1" smtClean="0">
                <a:solidFill>
                  <a:schemeClr val="tx1"/>
                </a:solidFill>
              </a:rPr>
              <a:t>ws</a:t>
            </a:r>
            <a:r>
              <a:rPr lang="en-US" sz="3200" dirty="0" smtClean="0">
                <a:solidFill>
                  <a:schemeClr val="tx1"/>
                </a:solidFill>
              </a:rPr>
              <a:t>-*</a:t>
            </a:r>
            <a:endParaRPr lang="en-US" sz="3200" dirty="0" smtClean="0">
              <a:solidFill>
                <a:srgbClr val="FFC000"/>
              </a:solidFill>
            </a:endParaRPr>
          </a:p>
        </p:txBody>
      </p:sp>
    </p:spTree>
    <p:extLst>
      <p:ext uri="{BB962C8B-B14F-4D97-AF65-F5344CB8AC3E}">
        <p14:creationId xmlns:p14="http://schemas.microsoft.com/office/powerpoint/2010/main" val="2359312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19" y="296897"/>
            <a:ext cx="11925397" cy="917575"/>
          </a:xfrm>
        </p:spPr>
        <p:txBody>
          <a:bodyPr/>
          <a:lstStyle/>
          <a:p>
            <a:r>
              <a:rPr lang="en-US" sz="4800" dirty="0" smtClean="0"/>
              <a:t>What does </a:t>
            </a:r>
            <a:r>
              <a:rPr lang="en-US" altLang="zh-CN" sz="4800" dirty="0" smtClean="0"/>
              <a:t>integration </a:t>
            </a:r>
            <a:r>
              <a:rPr lang="en-US" sz="4800" dirty="0" smtClean="0"/>
              <a:t>mean for my apps?</a:t>
            </a:r>
            <a:endParaRPr lang="en-US" sz="4800" dirty="0"/>
          </a:p>
        </p:txBody>
      </p:sp>
      <p:sp>
        <p:nvSpPr>
          <p:cNvPr id="3" name="Content Placeholder 2"/>
          <p:cNvSpPr>
            <a:spLocks noGrp="1"/>
          </p:cNvSpPr>
          <p:nvPr>
            <p:ph sz="quarter" idx="10"/>
          </p:nvPr>
        </p:nvSpPr>
        <p:spPr>
          <a:xfrm>
            <a:off x="274637" y="1214438"/>
            <a:ext cx="12161837" cy="2092881"/>
          </a:xfrm>
          <a:ln>
            <a:noFill/>
          </a:ln>
        </p:spPr>
        <p:txBody>
          <a:bodyPr/>
          <a:lstStyle/>
          <a:p>
            <a:pPr marL="342900" lvl="1" indent="0">
              <a:buNone/>
            </a:pPr>
            <a:r>
              <a:rPr lang="en-US" sz="4000" dirty="0" smtClean="0">
                <a:solidFill>
                  <a:schemeClr val="tx1"/>
                </a:solidFill>
                <a:latin typeface="+mj-lt"/>
              </a:rPr>
              <a:t>It depends… but some general practices apply</a:t>
            </a:r>
            <a:r>
              <a:rPr lang="en-US" sz="4000" dirty="0" smtClean="0">
                <a:solidFill>
                  <a:schemeClr val="tx1"/>
                </a:solidFill>
              </a:rPr>
              <a:t>.</a:t>
            </a:r>
          </a:p>
          <a:p>
            <a:pPr marL="342900" lvl="1" indent="0">
              <a:buNone/>
            </a:pPr>
            <a:endParaRPr lang="en-US" sz="4000" dirty="0">
              <a:solidFill>
                <a:schemeClr val="tx1"/>
              </a:solidFill>
            </a:endParaRPr>
          </a:p>
          <a:p>
            <a:pPr marL="342900" lvl="1" indent="0">
              <a:buNone/>
            </a:pPr>
            <a:endParaRPr lang="en-US" sz="4000" dirty="0" smtClean="0">
              <a:solidFill>
                <a:schemeClr val="tx1"/>
              </a:solidFill>
            </a:endParaRPr>
          </a:p>
        </p:txBody>
      </p:sp>
      <p:sp>
        <p:nvSpPr>
          <p:cNvPr id="4" name="Content Placeholder 2"/>
          <p:cNvSpPr txBox="1">
            <a:spLocks/>
          </p:cNvSpPr>
          <p:nvPr/>
        </p:nvSpPr>
        <p:spPr>
          <a:xfrm>
            <a:off x="37879" y="1992213"/>
            <a:ext cx="12161837" cy="4339650"/>
          </a:xfrm>
          <a:prstGeom prst="rect">
            <a:avLst/>
          </a:prstGeom>
          <a:ln>
            <a:noFill/>
          </a:ln>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3600" dirty="0" smtClean="0">
                <a:solidFill>
                  <a:schemeClr val="tx1"/>
                </a:solidFill>
                <a:latin typeface="+mj-lt"/>
              </a:rPr>
              <a:t>Loose coupling</a:t>
            </a:r>
          </a:p>
          <a:p>
            <a:pPr lvl="1"/>
            <a:r>
              <a:rPr lang="en-US" sz="3600" dirty="0" smtClean="0">
                <a:solidFill>
                  <a:schemeClr val="tx1"/>
                </a:solidFill>
                <a:latin typeface="+mj-lt"/>
              </a:rPr>
              <a:t>Minimum exposure</a:t>
            </a:r>
          </a:p>
          <a:p>
            <a:pPr lvl="1"/>
            <a:r>
              <a:rPr lang="en-US" sz="3600" dirty="0" smtClean="0">
                <a:solidFill>
                  <a:schemeClr val="tx1"/>
                </a:solidFill>
                <a:latin typeface="+mj-lt"/>
              </a:rPr>
              <a:t>Integration isolation</a:t>
            </a:r>
          </a:p>
          <a:p>
            <a:pPr lvl="1"/>
            <a:r>
              <a:rPr lang="en-US" sz="3600" dirty="0" smtClean="0">
                <a:solidFill>
                  <a:schemeClr val="tx1"/>
                </a:solidFill>
                <a:latin typeface="+mj-lt"/>
              </a:rPr>
              <a:t>Secure by default</a:t>
            </a:r>
          </a:p>
          <a:p>
            <a:pPr lvl="1"/>
            <a:r>
              <a:rPr lang="en-US" sz="3600" dirty="0" smtClean="0">
                <a:solidFill>
                  <a:schemeClr val="tx1"/>
                </a:solidFill>
                <a:latin typeface="+mj-lt"/>
              </a:rPr>
              <a:t>Use standards</a:t>
            </a:r>
          </a:p>
          <a:p>
            <a:pPr lvl="1"/>
            <a:endParaRPr lang="en-US" sz="3600" dirty="0" smtClean="0">
              <a:solidFill>
                <a:schemeClr val="tx1"/>
              </a:solidFill>
              <a:latin typeface="+mj-lt"/>
            </a:endParaRPr>
          </a:p>
          <a:p>
            <a:pPr lvl="1"/>
            <a:endParaRPr lang="en-US" sz="3600" dirty="0" smtClean="0">
              <a:solidFill>
                <a:schemeClr val="tx1"/>
              </a:solidFill>
            </a:endParaRPr>
          </a:p>
        </p:txBody>
      </p:sp>
    </p:spTree>
    <p:extLst>
      <p:ext uri="{BB962C8B-B14F-4D97-AF65-F5344CB8AC3E}">
        <p14:creationId xmlns:p14="http://schemas.microsoft.com/office/powerpoint/2010/main" val="4049204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bldLvl="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with </a:t>
            </a:r>
            <a:r>
              <a:rPr lang="en-US" altLang="zh-CN" dirty="0" smtClean="0"/>
              <a:t>On-premises Systems</a:t>
            </a:r>
            <a:endParaRPr lang="en-US" dirty="0"/>
          </a:p>
        </p:txBody>
      </p:sp>
      <p:sp>
        <p:nvSpPr>
          <p:cNvPr id="3" name="Content Placeholder 2"/>
          <p:cNvSpPr>
            <a:spLocks noGrp="1"/>
          </p:cNvSpPr>
          <p:nvPr>
            <p:ph sz="quarter" idx="10"/>
          </p:nvPr>
        </p:nvSpPr>
        <p:spPr>
          <a:xfrm>
            <a:off x="274638" y="1214438"/>
            <a:ext cx="11887200" cy="738664"/>
          </a:xfrm>
        </p:spPr>
        <p:txBody>
          <a:bodyPr/>
          <a:lstStyle/>
          <a:p>
            <a:r>
              <a:rPr lang="en-US" dirty="0" smtClean="0"/>
              <a:t>Message-based Integration</a:t>
            </a:r>
            <a:endParaRPr lang="en-US" dirty="0"/>
          </a:p>
        </p:txBody>
      </p:sp>
      <p:sp>
        <p:nvSpPr>
          <p:cNvPr id="4" name="Rectangle 3"/>
          <p:cNvSpPr/>
          <p:nvPr/>
        </p:nvSpPr>
        <p:spPr bwMode="auto">
          <a:xfrm>
            <a:off x="1860268" y="5198847"/>
            <a:ext cx="1955409" cy="507848"/>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System A</a:t>
            </a:r>
          </a:p>
        </p:txBody>
      </p:sp>
      <p:sp>
        <p:nvSpPr>
          <p:cNvPr id="5" name="Rectangle 4"/>
          <p:cNvSpPr/>
          <p:nvPr/>
        </p:nvSpPr>
        <p:spPr bwMode="auto">
          <a:xfrm>
            <a:off x="5684335" y="5198847"/>
            <a:ext cx="1985890" cy="507848"/>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System B</a:t>
            </a:r>
          </a:p>
        </p:txBody>
      </p:sp>
      <p:sp>
        <p:nvSpPr>
          <p:cNvPr id="6" name="Rectangle 5"/>
          <p:cNvSpPr/>
          <p:nvPr/>
        </p:nvSpPr>
        <p:spPr bwMode="auto">
          <a:xfrm>
            <a:off x="3364414" y="4242243"/>
            <a:ext cx="2555124" cy="507848"/>
          </a:xfrm>
          <a:prstGeom prst="rect">
            <a:avLst/>
          </a:prstGeom>
          <a:solidFill>
            <a:srgbClr val="FFC00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Queue</a:t>
            </a:r>
          </a:p>
        </p:txBody>
      </p:sp>
      <p:cxnSp>
        <p:nvCxnSpPr>
          <p:cNvPr id="7" name="Elbow Connector 6"/>
          <p:cNvCxnSpPr>
            <a:stCxn id="4" idx="0"/>
            <a:endCxn id="6" idx="1"/>
          </p:cNvCxnSpPr>
          <p:nvPr/>
        </p:nvCxnSpPr>
        <p:spPr>
          <a:xfrm rot="5400000" flipH="1" flipV="1">
            <a:off x="2749853" y="4584287"/>
            <a:ext cx="702680" cy="526441"/>
          </a:xfrm>
          <a:prstGeom prst="bentConnector2">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8" name="Elbow Connector 7"/>
          <p:cNvCxnSpPr>
            <a:stCxn id="6" idx="3"/>
            <a:endCxn id="5" idx="0"/>
          </p:cNvCxnSpPr>
          <p:nvPr/>
        </p:nvCxnSpPr>
        <p:spPr>
          <a:xfrm>
            <a:off x="5919538" y="4496167"/>
            <a:ext cx="757742" cy="702680"/>
          </a:xfrm>
          <a:prstGeom prst="bentConnector2">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7815375" y="5198847"/>
            <a:ext cx="1985890" cy="507848"/>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System C</a:t>
            </a:r>
          </a:p>
        </p:txBody>
      </p:sp>
      <p:cxnSp>
        <p:nvCxnSpPr>
          <p:cNvPr id="10" name="Elbow Connector 9"/>
          <p:cNvCxnSpPr>
            <a:stCxn id="6" idx="3"/>
            <a:endCxn id="9" idx="0"/>
          </p:cNvCxnSpPr>
          <p:nvPr/>
        </p:nvCxnSpPr>
        <p:spPr>
          <a:xfrm>
            <a:off x="5919538" y="4496167"/>
            <a:ext cx="2888782" cy="702680"/>
          </a:xfrm>
          <a:prstGeom prst="bentConnector2">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auto">
          <a:xfrm>
            <a:off x="3364414" y="3127814"/>
            <a:ext cx="2555124" cy="507848"/>
          </a:xfrm>
          <a:prstGeom prst="rect">
            <a:avLst/>
          </a:prstGeom>
          <a:solidFill>
            <a:srgbClr val="FFC000"/>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Topic</a:t>
            </a:r>
          </a:p>
        </p:txBody>
      </p:sp>
      <p:cxnSp>
        <p:nvCxnSpPr>
          <p:cNvPr id="15" name="Elbow Connector 14"/>
          <p:cNvCxnSpPr>
            <a:stCxn id="4" idx="0"/>
            <a:endCxn id="14" idx="1"/>
          </p:cNvCxnSpPr>
          <p:nvPr/>
        </p:nvCxnSpPr>
        <p:spPr>
          <a:xfrm rot="5400000" flipH="1" flipV="1">
            <a:off x="2192639" y="4027073"/>
            <a:ext cx="1817109" cy="526441"/>
          </a:xfrm>
          <a:prstGeom prst="bentConnector2">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bwMode="auto">
          <a:xfrm>
            <a:off x="7815375" y="2696518"/>
            <a:ext cx="1985890" cy="507848"/>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System D</a:t>
            </a:r>
          </a:p>
        </p:txBody>
      </p:sp>
      <p:sp>
        <p:nvSpPr>
          <p:cNvPr id="19" name="Rectangle 18"/>
          <p:cNvSpPr/>
          <p:nvPr/>
        </p:nvSpPr>
        <p:spPr bwMode="auto">
          <a:xfrm>
            <a:off x="7815375" y="3671535"/>
            <a:ext cx="1985890" cy="507848"/>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System E</a:t>
            </a:r>
          </a:p>
        </p:txBody>
      </p:sp>
      <p:cxnSp>
        <p:nvCxnSpPr>
          <p:cNvPr id="21" name="Straight Arrow Connector 20"/>
          <p:cNvCxnSpPr>
            <a:stCxn id="14" idx="3"/>
            <a:endCxn id="19" idx="1"/>
          </p:cNvCxnSpPr>
          <p:nvPr/>
        </p:nvCxnSpPr>
        <p:spPr>
          <a:xfrm>
            <a:off x="5919538" y="3381738"/>
            <a:ext cx="1895837" cy="543721"/>
          </a:xfrm>
          <a:prstGeom prst="straightConnector1">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4" idx="3"/>
            <a:endCxn id="18" idx="1"/>
          </p:cNvCxnSpPr>
          <p:nvPr/>
        </p:nvCxnSpPr>
        <p:spPr>
          <a:xfrm flipV="1">
            <a:off x="5919538" y="2950442"/>
            <a:ext cx="1895837" cy="431296"/>
          </a:xfrm>
          <a:prstGeom prst="straightConnector1">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6959440" y="2813413"/>
            <a:ext cx="369569" cy="492702"/>
            <a:chOff x="5848669" y="2232573"/>
            <a:chExt cx="369569" cy="492702"/>
          </a:xfrm>
          <a:solidFill>
            <a:schemeClr val="bg2">
              <a:lumMod val="50000"/>
              <a:lumOff val="50000"/>
            </a:schemeClr>
          </a:solidFill>
        </p:grpSpPr>
        <p:sp>
          <p:nvSpPr>
            <p:cNvPr id="25" name="Trapezoid 24"/>
            <p:cNvSpPr/>
            <p:nvPr/>
          </p:nvSpPr>
          <p:spPr bwMode="auto">
            <a:xfrm rot="10800000">
              <a:off x="5848669" y="2232573"/>
              <a:ext cx="369569" cy="347335"/>
            </a:xfrm>
            <a:prstGeom prst="trapezoid">
              <a:avLst>
                <a:gd name="adj" fmla="val 3310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5954601" y="2530154"/>
              <a:ext cx="157704" cy="19512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8" name="Group 27"/>
          <p:cNvGrpSpPr/>
          <p:nvPr/>
        </p:nvGrpSpPr>
        <p:grpSpPr>
          <a:xfrm>
            <a:off x="6959440" y="3508380"/>
            <a:ext cx="369569" cy="492702"/>
            <a:chOff x="5848669" y="2232573"/>
            <a:chExt cx="369569" cy="492702"/>
          </a:xfrm>
          <a:solidFill>
            <a:schemeClr val="bg2">
              <a:lumMod val="50000"/>
              <a:lumOff val="50000"/>
            </a:schemeClr>
          </a:solidFill>
        </p:grpSpPr>
        <p:sp>
          <p:nvSpPr>
            <p:cNvPr id="29" name="Trapezoid 28"/>
            <p:cNvSpPr/>
            <p:nvPr/>
          </p:nvSpPr>
          <p:spPr bwMode="auto">
            <a:xfrm rot="10800000">
              <a:off x="5848669" y="2232573"/>
              <a:ext cx="369569" cy="347335"/>
            </a:xfrm>
            <a:prstGeom prst="trapezoid">
              <a:avLst>
                <a:gd name="adj" fmla="val 3310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5954601" y="2530154"/>
              <a:ext cx="157704" cy="19512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4" name="Rectangle 23"/>
          <p:cNvSpPr/>
          <p:nvPr/>
        </p:nvSpPr>
        <p:spPr bwMode="auto">
          <a:xfrm>
            <a:off x="9946415" y="5198847"/>
            <a:ext cx="1985890" cy="507848"/>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System F</a:t>
            </a:r>
          </a:p>
        </p:txBody>
      </p:sp>
      <p:cxnSp>
        <p:nvCxnSpPr>
          <p:cNvPr id="31" name="Elbow Connector 30"/>
          <p:cNvCxnSpPr>
            <a:stCxn id="6" idx="3"/>
            <a:endCxn id="24" idx="0"/>
          </p:cNvCxnSpPr>
          <p:nvPr/>
        </p:nvCxnSpPr>
        <p:spPr>
          <a:xfrm>
            <a:off x="5919538" y="4496167"/>
            <a:ext cx="5019822" cy="702680"/>
          </a:xfrm>
          <a:prstGeom prst="bentConnector2">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bwMode="auto">
          <a:xfrm>
            <a:off x="1862428" y="5198847"/>
            <a:ext cx="1955409" cy="507848"/>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System G</a:t>
            </a:r>
          </a:p>
        </p:txBody>
      </p:sp>
      <p:sp>
        <p:nvSpPr>
          <p:cNvPr id="33" name="Rectangle 32"/>
          <p:cNvSpPr/>
          <p:nvPr/>
        </p:nvSpPr>
        <p:spPr bwMode="auto">
          <a:xfrm>
            <a:off x="274320" y="2588712"/>
            <a:ext cx="1955409" cy="507848"/>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System </a:t>
            </a:r>
            <a:r>
              <a:rPr lang="en-US" sz="2400" dirty="0">
                <a:solidFill>
                  <a:schemeClr val="bg1"/>
                </a:solidFill>
                <a:ea typeface="Segoe UI" pitchFamily="34" charset="0"/>
                <a:cs typeface="Segoe UI" pitchFamily="34" charset="0"/>
              </a:rPr>
              <a:t>H</a:t>
            </a:r>
            <a:endParaRPr lang="en-US" sz="2400" dirty="0" smtClean="0">
              <a:solidFill>
                <a:schemeClr val="bg1"/>
              </a:solidFill>
              <a:ea typeface="Segoe UI" pitchFamily="34" charset="0"/>
              <a:cs typeface="Segoe UI" pitchFamily="34" charset="0"/>
            </a:endParaRPr>
          </a:p>
        </p:txBody>
      </p:sp>
      <p:cxnSp>
        <p:nvCxnSpPr>
          <p:cNvPr id="34" name="Elbow Connector 33"/>
          <p:cNvCxnSpPr>
            <a:stCxn id="33" idx="2"/>
          </p:cNvCxnSpPr>
          <p:nvPr/>
        </p:nvCxnSpPr>
        <p:spPr>
          <a:xfrm rot="16200000" flipH="1">
            <a:off x="1558806" y="2789778"/>
            <a:ext cx="956441" cy="1570003"/>
          </a:xfrm>
          <a:prstGeom prst="bentConnector2">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1698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par>
                                <p:cTn id="35" presetID="22" presetClass="entr" presetSubtype="8"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500"/>
                            </p:stCondLst>
                            <p:childTnLst>
                              <p:par>
                                <p:cTn id="51" presetID="22" presetClass="entr" presetSubtype="1"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up)">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500"/>
                            </p:stCondLst>
                            <p:childTnLst>
                              <p:par>
                                <p:cTn id="65" presetID="22" presetClass="entr" presetSubtype="8"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24" grpId="0" animBg="1"/>
      <p:bldP spid="32" grpId="0" animBg="1"/>
      <p:bldP spid="3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526939" y="2342215"/>
            <a:ext cx="4141543" cy="3857297"/>
          </a:xfrm>
          <a:prstGeom prst="rect">
            <a:avLst/>
          </a:prstGeom>
          <a:solidFill>
            <a:schemeClr val="tx1"/>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Integration with </a:t>
            </a:r>
            <a:r>
              <a:rPr lang="en-US" altLang="zh-CN" dirty="0" smtClean="0"/>
              <a:t>On-premises Systems</a:t>
            </a:r>
            <a:endParaRPr lang="en-US" dirty="0"/>
          </a:p>
        </p:txBody>
      </p:sp>
      <p:sp>
        <p:nvSpPr>
          <p:cNvPr id="3" name="Content Placeholder 2"/>
          <p:cNvSpPr>
            <a:spLocks noGrp="1"/>
          </p:cNvSpPr>
          <p:nvPr>
            <p:ph sz="quarter" idx="10"/>
          </p:nvPr>
        </p:nvSpPr>
        <p:spPr>
          <a:xfrm>
            <a:off x="274638" y="1214438"/>
            <a:ext cx="11887200" cy="738664"/>
          </a:xfrm>
        </p:spPr>
        <p:txBody>
          <a:bodyPr/>
          <a:lstStyle/>
          <a:p>
            <a:r>
              <a:rPr lang="en-US" dirty="0" smtClean="0"/>
              <a:t>Virtual Network</a:t>
            </a:r>
            <a:endParaRPr lang="en-US" dirty="0"/>
          </a:p>
        </p:txBody>
      </p:sp>
      <p:sp>
        <p:nvSpPr>
          <p:cNvPr id="4" name="Rectangle 3"/>
          <p:cNvSpPr/>
          <p:nvPr/>
        </p:nvSpPr>
        <p:spPr bwMode="auto">
          <a:xfrm>
            <a:off x="946916" y="4020512"/>
            <a:ext cx="2554451" cy="545333"/>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LAN</a:t>
            </a:r>
          </a:p>
        </p:txBody>
      </p:sp>
      <p:grpSp>
        <p:nvGrpSpPr>
          <p:cNvPr id="7" name="Group 6"/>
          <p:cNvGrpSpPr/>
          <p:nvPr/>
        </p:nvGrpSpPr>
        <p:grpSpPr>
          <a:xfrm>
            <a:off x="1297463" y="2601997"/>
            <a:ext cx="993407" cy="1418515"/>
            <a:chOff x="1297463" y="2601997"/>
            <a:chExt cx="993407" cy="1418515"/>
          </a:xfrm>
        </p:grpSpPr>
        <p:cxnSp>
          <p:nvCxnSpPr>
            <p:cNvPr id="21" name="Straight Arrow Connector 20"/>
            <p:cNvCxnSpPr>
              <a:stCxn id="11" idx="2"/>
            </p:cNvCxnSpPr>
            <p:nvPr/>
          </p:nvCxnSpPr>
          <p:spPr>
            <a:xfrm>
              <a:off x="1794167" y="3595404"/>
              <a:ext cx="4524" cy="425108"/>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7463" y="2601997"/>
              <a:ext cx="993407" cy="993407"/>
            </a:xfrm>
            <a:prstGeom prst="rect">
              <a:avLst/>
            </a:prstGeom>
          </p:spPr>
        </p:pic>
      </p:grpSp>
      <p:grpSp>
        <p:nvGrpSpPr>
          <p:cNvPr id="5" name="Group 4"/>
          <p:cNvGrpSpPr/>
          <p:nvPr/>
        </p:nvGrpSpPr>
        <p:grpSpPr>
          <a:xfrm>
            <a:off x="1060980" y="4573674"/>
            <a:ext cx="993407" cy="1449464"/>
            <a:chOff x="1060980" y="4573674"/>
            <a:chExt cx="993407" cy="1449464"/>
          </a:xfrm>
        </p:grpSpPr>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980" y="5029731"/>
              <a:ext cx="993407" cy="993407"/>
            </a:xfrm>
            <a:prstGeom prst="rect">
              <a:avLst/>
            </a:prstGeom>
          </p:spPr>
        </p:pic>
        <p:cxnSp>
          <p:nvCxnSpPr>
            <p:cNvPr id="40" name="Straight Arrow Connector 39"/>
            <p:cNvCxnSpPr/>
            <p:nvPr/>
          </p:nvCxnSpPr>
          <p:spPr>
            <a:xfrm flipV="1">
              <a:off x="1553159" y="4573674"/>
              <a:ext cx="4524" cy="425108"/>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2900212" y="4563223"/>
            <a:ext cx="993407" cy="1437605"/>
            <a:chOff x="2900212" y="4563223"/>
            <a:chExt cx="993407" cy="1437605"/>
          </a:xfrm>
        </p:grpSpPr>
        <p:pic>
          <p:nvPicPr>
            <p:cNvPr id="39" name="Picture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0212" y="5007421"/>
              <a:ext cx="993407" cy="993407"/>
            </a:xfrm>
            <a:prstGeom prst="rect">
              <a:avLst/>
            </a:prstGeom>
          </p:spPr>
        </p:pic>
        <p:cxnSp>
          <p:nvCxnSpPr>
            <p:cNvPr id="41" name="Straight Arrow Connector 40"/>
            <p:cNvCxnSpPr/>
            <p:nvPr/>
          </p:nvCxnSpPr>
          <p:spPr>
            <a:xfrm flipV="1">
              <a:off x="3327424" y="4563223"/>
              <a:ext cx="4524" cy="425108"/>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6" name="Cloud 45"/>
          <p:cNvSpPr/>
          <p:nvPr/>
        </p:nvSpPr>
        <p:spPr bwMode="auto">
          <a:xfrm>
            <a:off x="6320720" y="2216093"/>
            <a:ext cx="5192110" cy="4109544"/>
          </a:xfrm>
          <a:prstGeom prst="cloud">
            <a:avLst/>
          </a:prstGeom>
          <a:solidFill>
            <a:schemeClr val="tx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7" name="Rectangle 46"/>
          <p:cNvSpPr/>
          <p:nvPr/>
        </p:nvSpPr>
        <p:spPr bwMode="auto">
          <a:xfrm>
            <a:off x="6817424" y="3998198"/>
            <a:ext cx="3456438" cy="545333"/>
          </a:xfrm>
          <a:prstGeom prst="rect">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err="1" smtClean="0">
                <a:solidFill>
                  <a:schemeClr val="bg1"/>
                </a:solidFill>
                <a:ea typeface="Segoe UI" pitchFamily="34" charset="0"/>
                <a:cs typeface="Segoe UI" pitchFamily="34" charset="0"/>
              </a:rPr>
              <a:t>VNet</a:t>
            </a:r>
            <a:endParaRPr lang="en-US" sz="2400" dirty="0" smtClean="0">
              <a:solidFill>
                <a:schemeClr val="bg1"/>
              </a:solidFill>
              <a:ea typeface="Segoe UI" pitchFamily="34" charset="0"/>
              <a:cs typeface="Segoe UI" pitchFamily="34" charset="0"/>
            </a:endParaRPr>
          </a:p>
        </p:txBody>
      </p:sp>
      <p:grpSp>
        <p:nvGrpSpPr>
          <p:cNvPr id="8" name="Group 7"/>
          <p:cNvGrpSpPr/>
          <p:nvPr/>
        </p:nvGrpSpPr>
        <p:grpSpPr>
          <a:xfrm>
            <a:off x="8112000" y="2583953"/>
            <a:ext cx="993407" cy="1418515"/>
            <a:chOff x="8112000" y="2583953"/>
            <a:chExt cx="993407" cy="1418515"/>
          </a:xfrm>
        </p:grpSpPr>
        <p:cxnSp>
          <p:nvCxnSpPr>
            <p:cNvPr id="48" name="Straight Arrow Connector 47"/>
            <p:cNvCxnSpPr>
              <a:stCxn id="49" idx="2"/>
            </p:cNvCxnSpPr>
            <p:nvPr/>
          </p:nvCxnSpPr>
          <p:spPr>
            <a:xfrm>
              <a:off x="8608704" y="3577360"/>
              <a:ext cx="4524" cy="425108"/>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2000" y="2583953"/>
              <a:ext cx="993407" cy="993407"/>
            </a:xfrm>
            <a:prstGeom prst="rect">
              <a:avLst/>
            </a:prstGeom>
          </p:spPr>
        </p:pic>
      </p:grpSp>
      <p:grpSp>
        <p:nvGrpSpPr>
          <p:cNvPr id="9" name="Group 8"/>
          <p:cNvGrpSpPr/>
          <p:nvPr/>
        </p:nvGrpSpPr>
        <p:grpSpPr>
          <a:xfrm>
            <a:off x="7351464" y="4582448"/>
            <a:ext cx="993407" cy="1437605"/>
            <a:chOff x="7351464" y="4582448"/>
            <a:chExt cx="993407" cy="1437605"/>
          </a:xfrm>
        </p:grpSpPr>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1464" y="5026646"/>
              <a:ext cx="993407" cy="993407"/>
            </a:xfrm>
            <a:prstGeom prst="rect">
              <a:avLst/>
            </a:prstGeom>
          </p:spPr>
        </p:pic>
        <p:cxnSp>
          <p:nvCxnSpPr>
            <p:cNvPr id="51" name="Straight Arrow Connector 50"/>
            <p:cNvCxnSpPr/>
            <p:nvPr/>
          </p:nvCxnSpPr>
          <p:spPr>
            <a:xfrm flipV="1">
              <a:off x="7778676" y="4582448"/>
              <a:ext cx="4524" cy="425108"/>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8878911" y="4560756"/>
            <a:ext cx="993407" cy="1437605"/>
            <a:chOff x="8878911" y="4560756"/>
            <a:chExt cx="993407" cy="1437605"/>
          </a:xfrm>
        </p:grpSpPr>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78911" y="5004954"/>
              <a:ext cx="993407" cy="993407"/>
            </a:xfrm>
            <a:prstGeom prst="rect">
              <a:avLst/>
            </a:prstGeom>
          </p:spPr>
        </p:pic>
        <p:cxnSp>
          <p:nvCxnSpPr>
            <p:cNvPr id="53" name="Straight Arrow Connector 52"/>
            <p:cNvCxnSpPr/>
            <p:nvPr/>
          </p:nvCxnSpPr>
          <p:spPr>
            <a:xfrm flipV="1">
              <a:off x="9306123" y="4560756"/>
              <a:ext cx="4524" cy="425108"/>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60" name="Picture 59"/>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919" t="3798" r="4127" b="5718"/>
          <a:stretch/>
        </p:blipFill>
        <p:spPr>
          <a:xfrm flipH="1">
            <a:off x="4471278" y="3835559"/>
            <a:ext cx="930120" cy="915239"/>
          </a:xfrm>
          <a:prstGeom prst="rect">
            <a:avLst/>
          </a:prstGeom>
        </p:spPr>
      </p:pic>
      <p:pic>
        <p:nvPicPr>
          <p:cNvPr id="59" name="Picture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0198" y="4169971"/>
            <a:ext cx="993407" cy="246414"/>
          </a:xfrm>
          <a:prstGeom prst="rect">
            <a:avLst/>
          </a:prstGeom>
        </p:spPr>
      </p:pic>
      <p:sp>
        <p:nvSpPr>
          <p:cNvPr id="61" name="TextBox 60"/>
          <p:cNvSpPr txBox="1"/>
          <p:nvPr/>
        </p:nvSpPr>
        <p:spPr>
          <a:xfrm>
            <a:off x="4531225" y="4665329"/>
            <a:ext cx="2045727"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Site-to-Site</a:t>
            </a:r>
          </a:p>
        </p:txBody>
      </p:sp>
      <p:pic>
        <p:nvPicPr>
          <p:cNvPr id="62" name="Picture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2832" y="1555728"/>
            <a:ext cx="993407" cy="993407"/>
          </a:xfrm>
          <a:prstGeom prst="rect">
            <a:avLst/>
          </a:prstGeom>
        </p:spPr>
      </p:pic>
      <p:cxnSp>
        <p:nvCxnSpPr>
          <p:cNvPr id="63" name="Straight Arrow Connector 62"/>
          <p:cNvCxnSpPr/>
          <p:nvPr/>
        </p:nvCxnSpPr>
        <p:spPr>
          <a:xfrm flipH="1" flipV="1">
            <a:off x="5480562" y="2579713"/>
            <a:ext cx="531972" cy="1100660"/>
          </a:xfrm>
          <a:prstGeom prst="straightConnector1">
            <a:avLst/>
          </a:prstGeom>
          <a:ln w="28575">
            <a:solidFill>
              <a:srgbClr val="FFC00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5568974" y="2163834"/>
            <a:ext cx="2045727"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Point-to-Site</a:t>
            </a:r>
          </a:p>
        </p:txBody>
      </p:sp>
      <p:pic>
        <p:nvPicPr>
          <p:cNvPr id="36" name="Picture 35"/>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919" t="3798" r="4127" b="5718"/>
          <a:stretch/>
        </p:blipFill>
        <p:spPr>
          <a:xfrm>
            <a:off x="5634215" y="3790100"/>
            <a:ext cx="930120" cy="915239"/>
          </a:xfrm>
          <a:prstGeom prst="rect">
            <a:avLst/>
          </a:prstGeom>
        </p:spPr>
      </p:pic>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1392" y="4177474"/>
            <a:ext cx="993407" cy="246414"/>
          </a:xfrm>
          <a:prstGeom prst="rect">
            <a:avLst/>
          </a:prstGeom>
        </p:spPr>
      </p:pic>
      <p:cxnSp>
        <p:nvCxnSpPr>
          <p:cNvPr id="54" name="Straight Arrow Connector 53"/>
          <p:cNvCxnSpPr>
            <a:stCxn id="59" idx="1"/>
            <a:endCxn id="4" idx="3"/>
          </p:cNvCxnSpPr>
          <p:nvPr/>
        </p:nvCxnSpPr>
        <p:spPr>
          <a:xfrm flipH="1">
            <a:off x="3501367" y="4293178"/>
            <a:ext cx="658831" cy="1"/>
          </a:xfrm>
          <a:prstGeom prst="straightConnector1">
            <a:avLst/>
          </a:prstGeom>
          <a:ln w="2857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5264559" y="4300681"/>
            <a:ext cx="543253" cy="0"/>
          </a:xfrm>
          <a:prstGeom prst="straightConnector1">
            <a:avLst/>
          </a:prstGeom>
          <a:ln w="28575">
            <a:solidFill>
              <a:srgbClr val="FFC00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95963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par>
                                <p:cTn id="19" presetID="22" presetClass="entr" presetSubtype="4"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500"/>
                                        <p:tgtEl>
                                          <p:spTgt spid="61"/>
                                        </p:tgtEl>
                                      </p:cBhvr>
                                    </p:animEffect>
                                  </p:childTnLst>
                                </p:cTn>
                              </p:par>
                            </p:childTnLst>
                          </p:cTn>
                        </p:par>
                        <p:par>
                          <p:cTn id="33" fill="hold">
                            <p:stCondLst>
                              <p:cond delay="500"/>
                            </p:stCondLst>
                            <p:childTnLst>
                              <p:par>
                                <p:cTn id="34" presetID="16" presetClass="entr" presetSubtype="37"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barn(outVertical)">
                                      <p:cBhvr>
                                        <p:cTn id="36" dur="500"/>
                                        <p:tgtEl>
                                          <p:spTgt spid="54"/>
                                        </p:tgtEl>
                                      </p:cBhvr>
                                    </p:animEffect>
                                  </p:childTnLst>
                                </p:cTn>
                              </p:par>
                              <p:par>
                                <p:cTn id="37" presetID="10"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1000"/>
                            </p:stCondLst>
                            <p:childTnLst>
                              <p:par>
                                <p:cTn id="41" presetID="16" presetClass="entr" presetSubtype="37"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barn(outVertical)">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fade">
                                      <p:cBhvr>
                                        <p:cTn id="48" dur="500"/>
                                        <p:tgtEl>
                                          <p:spTgt spid="6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500"/>
                                        <p:tgtEl>
                                          <p:spTgt spid="66"/>
                                        </p:tgtEl>
                                      </p:cBhvr>
                                    </p:animEffect>
                                  </p:childTnLst>
                                </p:cTn>
                              </p:par>
                            </p:childTnLst>
                          </p:cTn>
                        </p:par>
                        <p:par>
                          <p:cTn id="52" fill="hold">
                            <p:stCondLst>
                              <p:cond delay="500"/>
                            </p:stCondLst>
                            <p:childTnLst>
                              <p:par>
                                <p:cTn id="53" presetID="16" presetClass="entr" presetSubtype="37"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barn(outVertical)">
                                      <p:cBhvr>
                                        <p:cTn id="5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10172350" y="1415823"/>
            <a:ext cx="2050529" cy="4879986"/>
            <a:chOff x="10172350" y="1415823"/>
            <a:chExt cx="2050529" cy="4879986"/>
          </a:xfrm>
        </p:grpSpPr>
        <p:cxnSp>
          <p:nvCxnSpPr>
            <p:cNvPr id="54" name="Straight Connector 53"/>
            <p:cNvCxnSpPr>
              <a:stCxn id="24" idx="0"/>
              <a:endCxn id="14" idx="0"/>
            </p:cNvCxnSpPr>
            <p:nvPr/>
          </p:nvCxnSpPr>
          <p:spPr>
            <a:xfrm flipH="1" flipV="1">
              <a:off x="11197615" y="1415823"/>
              <a:ext cx="50968" cy="382721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24" idx="2"/>
              <a:endCxn id="14" idx="2"/>
            </p:cNvCxnSpPr>
            <p:nvPr/>
          </p:nvCxnSpPr>
          <p:spPr>
            <a:xfrm flipH="1" flipV="1">
              <a:off x="10172350" y="3462052"/>
              <a:ext cx="496879" cy="283375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24" idx="4"/>
              <a:endCxn id="14" idx="4"/>
            </p:cNvCxnSpPr>
            <p:nvPr/>
          </p:nvCxnSpPr>
          <p:spPr>
            <a:xfrm flipV="1">
              <a:off x="11827936" y="3462052"/>
              <a:ext cx="394943" cy="283375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dirty="0" smtClean="0"/>
              <a:t>Windows Azure Active Directory</a:t>
            </a:r>
            <a:endParaRPr lang="en-US" dirty="0"/>
          </a:p>
        </p:txBody>
      </p:sp>
      <p:sp>
        <p:nvSpPr>
          <p:cNvPr id="3" name="Content Placeholder 2"/>
          <p:cNvSpPr>
            <a:spLocks noGrp="1"/>
          </p:cNvSpPr>
          <p:nvPr>
            <p:ph sz="quarter" idx="10"/>
          </p:nvPr>
        </p:nvSpPr>
        <p:spPr>
          <a:xfrm>
            <a:off x="274638" y="1214438"/>
            <a:ext cx="11887200" cy="1994392"/>
          </a:xfrm>
        </p:spPr>
        <p:txBody>
          <a:bodyPr/>
          <a:lstStyle/>
          <a:p>
            <a:r>
              <a:rPr lang="en-US" sz="2800" dirty="0" smtClean="0"/>
              <a:t>Provide access control for your applications</a:t>
            </a:r>
          </a:p>
          <a:p>
            <a:r>
              <a:rPr lang="en-US" sz="2800" dirty="0" smtClean="0"/>
              <a:t>Single sign-on across your applications</a:t>
            </a:r>
          </a:p>
          <a:p>
            <a:r>
              <a:rPr lang="en-US" sz="2800" dirty="0" smtClean="0"/>
              <a:t>Social connections across the enterprise</a:t>
            </a:r>
          </a:p>
          <a:p>
            <a:r>
              <a:rPr lang="en-US" sz="2800" dirty="0" smtClean="0"/>
              <a:t>Integrate with you on-premises AD</a:t>
            </a:r>
            <a:endParaRPr lang="en-US" sz="2800" dirty="0"/>
          </a:p>
        </p:txBody>
      </p:sp>
      <p:grpSp>
        <p:nvGrpSpPr>
          <p:cNvPr id="9" name="Group 8"/>
          <p:cNvGrpSpPr/>
          <p:nvPr/>
        </p:nvGrpSpPr>
        <p:grpSpPr>
          <a:xfrm>
            <a:off x="5572156" y="4343495"/>
            <a:ext cx="293914" cy="535243"/>
            <a:chOff x="7500257" y="2662271"/>
            <a:chExt cx="293914" cy="535243"/>
          </a:xfrm>
        </p:grpSpPr>
        <p:sp>
          <p:nvSpPr>
            <p:cNvPr id="10" name="Isosceles Triangle 9"/>
            <p:cNvSpPr/>
            <p:nvPr/>
          </p:nvSpPr>
          <p:spPr>
            <a:xfrm>
              <a:off x="7513564" y="2690694"/>
              <a:ext cx="263848" cy="506820"/>
            </a:xfrm>
            <a:prstGeom prst="triangle">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Oval 10"/>
            <p:cNvSpPr/>
            <p:nvPr/>
          </p:nvSpPr>
          <p:spPr>
            <a:xfrm>
              <a:off x="7500257" y="2662271"/>
              <a:ext cx="293914" cy="256393"/>
            </a:xfrm>
            <a:prstGeom prst="ellipse">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61" name="Group 60"/>
          <p:cNvGrpSpPr/>
          <p:nvPr/>
        </p:nvGrpSpPr>
        <p:grpSpPr>
          <a:xfrm>
            <a:off x="5933797" y="4780866"/>
            <a:ext cx="1421160" cy="481552"/>
            <a:chOff x="5933797" y="4780866"/>
            <a:chExt cx="1421160" cy="481552"/>
          </a:xfrm>
        </p:grpSpPr>
        <p:cxnSp>
          <p:nvCxnSpPr>
            <p:cNvPr id="6" name="Straight Connector 5"/>
            <p:cNvCxnSpPr/>
            <p:nvPr/>
          </p:nvCxnSpPr>
          <p:spPr>
            <a:xfrm>
              <a:off x="5933797" y="4780866"/>
              <a:ext cx="1421160" cy="0"/>
            </a:xfrm>
            <a:prstGeom prst="line">
              <a:avLst/>
            </a:prstGeom>
            <a:ln w="19050">
              <a:solidFill>
                <a:schemeClr val="tx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429991" y="4800753"/>
              <a:ext cx="855113" cy="461665"/>
            </a:xfrm>
            <a:prstGeom prst="rect">
              <a:avLst/>
            </a:prstGeom>
            <a:noFill/>
            <a:ln>
              <a:noFill/>
            </a:ln>
          </p:spPr>
          <p:txBody>
            <a:bodyPr wrap="square" rtlCol="0">
              <a:spAutoFit/>
            </a:bodyPr>
            <a:lstStyle/>
            <a:p>
              <a:r>
                <a:rPr lang="en-US" altLang="zh-CN" sz="2400" dirty="0" smtClean="0"/>
                <a:t>1</a:t>
              </a:r>
              <a:endParaRPr lang="en-US" sz="2400" dirty="0"/>
            </a:p>
          </p:txBody>
        </p:sp>
      </p:grpSp>
      <p:sp>
        <p:nvSpPr>
          <p:cNvPr id="14" name="Isosceles Triangle 13"/>
          <p:cNvSpPr/>
          <p:nvPr/>
        </p:nvSpPr>
        <p:spPr>
          <a:xfrm>
            <a:off x="10172350" y="1415823"/>
            <a:ext cx="2050529" cy="2046229"/>
          </a:xfrm>
          <a:prstGeom prst="triangle">
            <a:avLst/>
          </a:prstGeom>
          <a:solidFill>
            <a:schemeClr val="tx2">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WAAD</a:t>
            </a:r>
            <a:endParaRPr lang="en-US" dirty="0"/>
          </a:p>
          <a:p>
            <a:pPr algn="ctr"/>
            <a:r>
              <a:rPr lang="en-US" altLang="zh-CN" dirty="0" smtClean="0"/>
              <a:t>Tenant</a:t>
            </a:r>
          </a:p>
          <a:p>
            <a:pPr algn="ctr"/>
            <a:endParaRPr lang="en-US" dirty="0"/>
          </a:p>
          <a:p>
            <a:pPr algn="ctr"/>
            <a:endParaRPr lang="en-US" dirty="0"/>
          </a:p>
        </p:txBody>
      </p:sp>
      <p:grpSp>
        <p:nvGrpSpPr>
          <p:cNvPr id="60" name="Group 59"/>
          <p:cNvGrpSpPr/>
          <p:nvPr/>
        </p:nvGrpSpPr>
        <p:grpSpPr>
          <a:xfrm>
            <a:off x="7383906" y="3105330"/>
            <a:ext cx="3745065" cy="1836358"/>
            <a:chOff x="7383906" y="3105330"/>
            <a:chExt cx="3745065" cy="1836358"/>
          </a:xfrm>
        </p:grpSpPr>
        <p:sp>
          <p:nvSpPr>
            <p:cNvPr id="4" name="Flowchart: Process 3"/>
            <p:cNvSpPr/>
            <p:nvPr/>
          </p:nvSpPr>
          <p:spPr>
            <a:xfrm rot="10800000" flipV="1">
              <a:off x="7876858" y="4378022"/>
              <a:ext cx="1469924" cy="563666"/>
            </a:xfrm>
            <a:prstGeom prst="flowChartProcess">
              <a:avLst/>
            </a:prstGeom>
            <a:solidFill>
              <a:schemeClr val="accent2">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dirty="0" smtClean="0">
                  <a:solidFill>
                    <a:schemeClr val="tx1"/>
                  </a:solidFill>
                </a:rPr>
                <a:t>Application</a:t>
              </a:r>
              <a:endParaRPr lang="en-US" dirty="0">
                <a:solidFill>
                  <a:schemeClr val="tx1"/>
                </a:solidFill>
              </a:endParaRPr>
            </a:p>
          </p:txBody>
        </p:sp>
        <p:sp>
          <p:nvSpPr>
            <p:cNvPr id="5" name="Flowchart: Process 4"/>
            <p:cNvSpPr/>
            <p:nvPr/>
          </p:nvSpPr>
          <p:spPr>
            <a:xfrm rot="10800000" flipV="1">
              <a:off x="7383906" y="4378022"/>
              <a:ext cx="481513" cy="563666"/>
            </a:xfrm>
            <a:prstGeom prst="flowChartProcess">
              <a:avLst/>
            </a:prstGeom>
            <a:solidFill>
              <a:schemeClr val="accent2">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sz="1200" dirty="0" smtClean="0">
                  <a:solidFill>
                    <a:schemeClr val="tx1"/>
                  </a:solidFill>
                </a:rPr>
                <a:t>WIF</a:t>
              </a:r>
              <a:endParaRPr lang="en-US" sz="1200" dirty="0">
                <a:solidFill>
                  <a:schemeClr val="tx1"/>
                </a:solidFill>
              </a:endParaRPr>
            </a:p>
          </p:txBody>
        </p:sp>
        <p:sp>
          <p:nvSpPr>
            <p:cNvPr id="15" name="Flowchart: Process 14"/>
            <p:cNvSpPr/>
            <p:nvPr/>
          </p:nvSpPr>
          <p:spPr>
            <a:xfrm rot="10800000" flipV="1">
              <a:off x="10403430" y="3105330"/>
              <a:ext cx="725541" cy="310248"/>
            </a:xfrm>
            <a:prstGeom prst="flowChartProcess">
              <a:avLst/>
            </a:prstGeom>
            <a:solidFill>
              <a:schemeClr val="accent2">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dirty="0">
                  <a:solidFill>
                    <a:schemeClr val="tx1"/>
                  </a:solidFill>
                </a:rPr>
                <a:t>App</a:t>
              </a:r>
              <a:endParaRPr lang="en-US" dirty="0">
                <a:solidFill>
                  <a:schemeClr val="tx1"/>
                </a:solidFill>
              </a:endParaRPr>
            </a:p>
          </p:txBody>
        </p:sp>
        <p:cxnSp>
          <p:nvCxnSpPr>
            <p:cNvPr id="16" name="Straight Connector 15"/>
            <p:cNvCxnSpPr>
              <a:stCxn id="4" idx="0"/>
              <a:endCxn id="15" idx="3"/>
            </p:cNvCxnSpPr>
            <p:nvPr/>
          </p:nvCxnSpPr>
          <p:spPr>
            <a:xfrm flipV="1">
              <a:off x="8611820" y="3260454"/>
              <a:ext cx="1791610" cy="1117568"/>
            </a:xfrm>
            <a:prstGeom prst="line">
              <a:avLst/>
            </a:prstGeom>
            <a:ln w="1905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7" name="Flowchart: Process 16"/>
          <p:cNvSpPr/>
          <p:nvPr/>
        </p:nvSpPr>
        <p:spPr>
          <a:xfrm rot="10800000" flipV="1">
            <a:off x="6120918" y="2658124"/>
            <a:ext cx="1469924" cy="563666"/>
          </a:xfrm>
          <a:prstGeom prst="flowChartProcess">
            <a:avLst/>
          </a:prstGeom>
          <a:solidFill>
            <a:schemeClr val="bg2">
              <a:lumMod val="75000"/>
              <a:lumOff val="2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dirty="0" smtClean="0">
                <a:solidFill>
                  <a:schemeClr val="tx1"/>
                </a:solidFill>
              </a:rPr>
              <a:t>Login Page</a:t>
            </a:r>
            <a:endParaRPr lang="en-US" dirty="0">
              <a:solidFill>
                <a:schemeClr val="tx1"/>
              </a:solidFill>
            </a:endParaRPr>
          </a:p>
        </p:txBody>
      </p:sp>
      <p:grpSp>
        <p:nvGrpSpPr>
          <p:cNvPr id="62" name="Group 61"/>
          <p:cNvGrpSpPr/>
          <p:nvPr/>
        </p:nvGrpSpPr>
        <p:grpSpPr>
          <a:xfrm>
            <a:off x="5748300" y="3298657"/>
            <a:ext cx="855113" cy="923356"/>
            <a:chOff x="5748300" y="3298657"/>
            <a:chExt cx="855113" cy="923356"/>
          </a:xfrm>
        </p:grpSpPr>
        <p:sp>
          <p:nvSpPr>
            <p:cNvPr id="8" name="TextBox 7"/>
            <p:cNvSpPr txBox="1"/>
            <p:nvPr/>
          </p:nvSpPr>
          <p:spPr>
            <a:xfrm>
              <a:off x="5748300" y="3445425"/>
              <a:ext cx="855113" cy="461665"/>
            </a:xfrm>
            <a:prstGeom prst="rect">
              <a:avLst/>
            </a:prstGeom>
            <a:noFill/>
          </p:spPr>
          <p:txBody>
            <a:bodyPr wrap="square" rtlCol="0">
              <a:spAutoFit/>
            </a:bodyPr>
            <a:lstStyle/>
            <a:p>
              <a:r>
                <a:rPr lang="en-US" altLang="zh-CN" sz="2400" dirty="0" smtClean="0"/>
                <a:t>2</a:t>
              </a:r>
              <a:endParaRPr lang="en-US" sz="2400" dirty="0"/>
            </a:p>
          </p:txBody>
        </p:sp>
        <p:cxnSp>
          <p:nvCxnSpPr>
            <p:cNvPr id="18" name="Straight Connector 17"/>
            <p:cNvCxnSpPr/>
            <p:nvPr/>
          </p:nvCxnSpPr>
          <p:spPr>
            <a:xfrm flipV="1">
              <a:off x="5849311" y="3298657"/>
              <a:ext cx="543215" cy="923356"/>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grpSp>
        <p:nvGrpSpPr>
          <p:cNvPr id="63" name="Group 62"/>
          <p:cNvGrpSpPr/>
          <p:nvPr/>
        </p:nvGrpSpPr>
        <p:grpSpPr>
          <a:xfrm>
            <a:off x="5976757" y="2438938"/>
            <a:ext cx="4708225" cy="1887460"/>
            <a:chOff x="5976757" y="2438938"/>
            <a:chExt cx="4708225" cy="1887460"/>
          </a:xfrm>
        </p:grpSpPr>
        <p:sp>
          <p:nvSpPr>
            <p:cNvPr id="7" name="TextBox 6"/>
            <p:cNvSpPr txBox="1"/>
            <p:nvPr/>
          </p:nvSpPr>
          <p:spPr>
            <a:xfrm>
              <a:off x="8149065" y="2891806"/>
              <a:ext cx="855113" cy="461665"/>
            </a:xfrm>
            <a:prstGeom prst="rect">
              <a:avLst/>
            </a:prstGeom>
            <a:noFill/>
          </p:spPr>
          <p:txBody>
            <a:bodyPr wrap="square" rtlCol="0">
              <a:spAutoFit/>
            </a:bodyPr>
            <a:lstStyle/>
            <a:p>
              <a:r>
                <a:rPr lang="en-US" altLang="zh-CN" sz="2400" dirty="0" smtClean="0"/>
                <a:t>3</a:t>
              </a:r>
              <a:endParaRPr lang="en-US" sz="2400" dirty="0"/>
            </a:p>
          </p:txBody>
        </p:sp>
        <p:cxnSp>
          <p:nvCxnSpPr>
            <p:cNvPr id="19" name="Straight Connector 18"/>
            <p:cNvCxnSpPr>
              <a:stCxn id="14" idx="1"/>
            </p:cNvCxnSpPr>
            <p:nvPr/>
          </p:nvCxnSpPr>
          <p:spPr>
            <a:xfrm flipH="1">
              <a:off x="5976757" y="2438938"/>
              <a:ext cx="4708225" cy="188746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1" name="Regular Pentagon 20"/>
            <p:cNvSpPr/>
            <p:nvPr/>
          </p:nvSpPr>
          <p:spPr>
            <a:xfrm>
              <a:off x="8481726" y="3104226"/>
              <a:ext cx="232738" cy="260832"/>
            </a:xfrm>
            <a:prstGeom prst="pent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66" name="Group 65"/>
          <p:cNvGrpSpPr/>
          <p:nvPr/>
        </p:nvGrpSpPr>
        <p:grpSpPr>
          <a:xfrm>
            <a:off x="5947392" y="4112662"/>
            <a:ext cx="1566695" cy="465298"/>
            <a:chOff x="5947392" y="4112662"/>
            <a:chExt cx="1566695" cy="465298"/>
          </a:xfrm>
        </p:grpSpPr>
        <p:sp>
          <p:nvSpPr>
            <p:cNvPr id="13" name="TextBox 12"/>
            <p:cNvSpPr txBox="1"/>
            <p:nvPr/>
          </p:nvSpPr>
          <p:spPr>
            <a:xfrm>
              <a:off x="6658974" y="4112662"/>
              <a:ext cx="855113" cy="461665"/>
            </a:xfrm>
            <a:prstGeom prst="rect">
              <a:avLst/>
            </a:prstGeom>
            <a:noFill/>
            <a:ln>
              <a:noFill/>
            </a:ln>
          </p:spPr>
          <p:txBody>
            <a:bodyPr wrap="square" rtlCol="0">
              <a:spAutoFit/>
            </a:bodyPr>
            <a:lstStyle/>
            <a:p>
              <a:r>
                <a:rPr lang="en-US" altLang="zh-CN" sz="2400" dirty="0" smtClean="0"/>
                <a:t>4</a:t>
              </a:r>
              <a:endParaRPr lang="en-US" sz="2400" dirty="0"/>
            </a:p>
          </p:txBody>
        </p:sp>
        <p:cxnSp>
          <p:nvCxnSpPr>
            <p:cNvPr id="20" name="Straight Connector 19"/>
            <p:cNvCxnSpPr/>
            <p:nvPr/>
          </p:nvCxnSpPr>
          <p:spPr>
            <a:xfrm flipV="1">
              <a:off x="5947392" y="4500800"/>
              <a:ext cx="1401315" cy="307"/>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2" name="Regular Pentagon 21"/>
            <p:cNvSpPr/>
            <p:nvPr/>
          </p:nvSpPr>
          <p:spPr>
            <a:xfrm>
              <a:off x="6487044" y="4317128"/>
              <a:ext cx="232738" cy="260832"/>
            </a:xfrm>
            <a:prstGeom prst="pent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4" name="Isosceles Triangle 23"/>
          <p:cNvSpPr/>
          <p:nvPr/>
        </p:nvSpPr>
        <p:spPr>
          <a:xfrm>
            <a:off x="10669229" y="5243034"/>
            <a:ext cx="1158707" cy="1052775"/>
          </a:xfrm>
          <a:prstGeom prst="triangle">
            <a:avLst/>
          </a:prstGeom>
          <a:solidFill>
            <a:schemeClr val="bg2">
              <a:lumMod val="10000"/>
              <a:lumOff val="90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AD</a:t>
            </a:r>
            <a:endParaRPr lang="en-US" altLang="zh-CN" dirty="0" smtClean="0"/>
          </a:p>
          <a:p>
            <a:pPr algn="ctr"/>
            <a:endParaRPr lang="en-US" dirty="0"/>
          </a:p>
          <a:p>
            <a:pPr algn="ctr"/>
            <a:endParaRPr lang="en-US" dirty="0"/>
          </a:p>
        </p:txBody>
      </p:sp>
      <p:grpSp>
        <p:nvGrpSpPr>
          <p:cNvPr id="44" name="Group 43"/>
          <p:cNvGrpSpPr/>
          <p:nvPr/>
        </p:nvGrpSpPr>
        <p:grpSpPr>
          <a:xfrm>
            <a:off x="7370181" y="3105329"/>
            <a:ext cx="4639141" cy="2498689"/>
            <a:chOff x="8399539" y="2540555"/>
            <a:chExt cx="4639141" cy="2498689"/>
          </a:xfrm>
          <a:solidFill>
            <a:schemeClr val="accent5">
              <a:lumMod val="75000"/>
            </a:schemeClr>
          </a:solidFill>
        </p:grpSpPr>
        <p:sp>
          <p:nvSpPr>
            <p:cNvPr id="38" name="Flowchart: Process 37"/>
            <p:cNvSpPr/>
            <p:nvPr/>
          </p:nvSpPr>
          <p:spPr>
            <a:xfrm rot="10800000" flipV="1">
              <a:off x="8892491" y="4475578"/>
              <a:ext cx="1469924" cy="563666"/>
            </a:xfrm>
            <a:prstGeom prst="flowChartProcess">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dirty="0" smtClean="0">
                  <a:solidFill>
                    <a:schemeClr val="tx1"/>
                  </a:solidFill>
                </a:rPr>
                <a:t>Application</a:t>
              </a:r>
              <a:endParaRPr lang="en-US" dirty="0">
                <a:solidFill>
                  <a:schemeClr val="tx1"/>
                </a:solidFill>
              </a:endParaRPr>
            </a:p>
          </p:txBody>
        </p:sp>
        <p:sp>
          <p:nvSpPr>
            <p:cNvPr id="39" name="Flowchart: Process 38"/>
            <p:cNvSpPr/>
            <p:nvPr/>
          </p:nvSpPr>
          <p:spPr>
            <a:xfrm rot="10800000" flipV="1">
              <a:off x="8399539" y="4475578"/>
              <a:ext cx="481513" cy="563666"/>
            </a:xfrm>
            <a:prstGeom prst="flowChartProcess">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sz="1200" dirty="0" smtClean="0">
                  <a:solidFill>
                    <a:schemeClr val="tx1"/>
                  </a:solidFill>
                </a:rPr>
                <a:t>WIF</a:t>
              </a:r>
              <a:endParaRPr lang="en-US" sz="1200" dirty="0">
                <a:solidFill>
                  <a:schemeClr val="tx1"/>
                </a:solidFill>
              </a:endParaRPr>
            </a:p>
          </p:txBody>
        </p:sp>
        <p:sp>
          <p:nvSpPr>
            <p:cNvPr id="40" name="Flowchart: Process 39"/>
            <p:cNvSpPr/>
            <p:nvPr/>
          </p:nvSpPr>
          <p:spPr>
            <a:xfrm rot="10800000" flipV="1">
              <a:off x="12313139" y="2540555"/>
              <a:ext cx="725541" cy="310248"/>
            </a:xfrm>
            <a:prstGeom prst="flowChartProcess">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dirty="0">
                  <a:solidFill>
                    <a:schemeClr val="tx1"/>
                  </a:solidFill>
                </a:rPr>
                <a:t>App</a:t>
              </a:r>
              <a:endParaRPr lang="en-US" dirty="0">
                <a:solidFill>
                  <a:schemeClr val="tx1"/>
                </a:solidFill>
              </a:endParaRPr>
            </a:p>
          </p:txBody>
        </p:sp>
        <p:cxnSp>
          <p:nvCxnSpPr>
            <p:cNvPr id="41" name="Straight Connector 40"/>
            <p:cNvCxnSpPr>
              <a:stCxn id="38" idx="1"/>
              <a:endCxn id="40" idx="2"/>
            </p:cNvCxnSpPr>
            <p:nvPr/>
          </p:nvCxnSpPr>
          <p:spPr>
            <a:xfrm flipV="1">
              <a:off x="10362415" y="2850803"/>
              <a:ext cx="2313494" cy="1906608"/>
            </a:xfrm>
            <a:prstGeom prst="line">
              <a:avLst/>
            </a:prstGeom>
            <a:grpFill/>
            <a:ln w="19050">
              <a:solidFill>
                <a:schemeClr val="accent5"/>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57451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barn(outVertical)">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ipe(down)">
                                      <p:cBhvr>
                                        <p:cTn id="17" dur="500"/>
                                        <p:tgtEl>
                                          <p:spTgt spid="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wipe(right)">
                                      <p:cBhvr>
                                        <p:cTn id="22" dur="500"/>
                                        <p:tgtEl>
                                          <p:spTgt spid="6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wipe(down)">
                                      <p:cBhvr>
                                        <p:cTn id="4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lstStyle/>
          <a:p>
            <a:r>
              <a:rPr lang="en-US" sz="7200" dirty="0" smtClean="0"/>
              <a:t>Cloud Architecture in Practice</a:t>
            </a:r>
            <a:endParaRPr lang="en-US" sz="7200" dirty="0"/>
          </a:p>
        </p:txBody>
      </p:sp>
    </p:spTree>
    <p:extLst>
      <p:ext uri="{BB962C8B-B14F-4D97-AF65-F5344CB8AC3E}">
        <p14:creationId xmlns:p14="http://schemas.microsoft.com/office/powerpoint/2010/main" val="509019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Streamlined Diagnostics</a:t>
            </a:r>
            <a:endParaRPr lang="en-US" dirty="0"/>
          </a:p>
        </p:txBody>
      </p:sp>
      <p:sp>
        <p:nvSpPr>
          <p:cNvPr id="3" name="Text Placeholder 2"/>
          <p:cNvSpPr>
            <a:spLocks noGrp="1"/>
          </p:cNvSpPr>
          <p:nvPr>
            <p:ph type="body" sz="quarter" idx="12"/>
          </p:nvPr>
        </p:nvSpPr>
        <p:spPr>
          <a:xfrm>
            <a:off x="274637" y="3954457"/>
            <a:ext cx="12161837" cy="1829593"/>
          </a:xfrm>
        </p:spPr>
        <p:txBody>
          <a:bodyPr/>
          <a:lstStyle/>
          <a:p>
            <a:pPr algn="just"/>
            <a:r>
              <a:rPr lang="en-US" sz="2800" b="1" dirty="0" smtClean="0"/>
              <a:t>Scenario: 	</a:t>
            </a:r>
            <a:r>
              <a:rPr lang="en-US" sz="1800" b="1" dirty="0" smtClean="0"/>
              <a:t>To quickly resolve issues on a running site, an ISV uses diagnostic data streaming from Windows</a:t>
            </a:r>
          </a:p>
          <a:p>
            <a:pPr algn="just"/>
            <a:r>
              <a:rPr lang="en-US" sz="1800" b="1" dirty="0"/>
              <a:t>	</a:t>
            </a:r>
            <a:r>
              <a:rPr lang="en-US" sz="1800" b="1" dirty="0" smtClean="0"/>
              <a:t>	Azure Web Sites as well as diagnostics improvements in Visual Studio to identify issue quickly.</a:t>
            </a:r>
            <a:endParaRPr lang="en-US" sz="1800" dirty="0"/>
          </a:p>
        </p:txBody>
      </p:sp>
    </p:spTree>
    <p:extLst>
      <p:ext uri="{BB962C8B-B14F-4D97-AF65-F5344CB8AC3E}">
        <p14:creationId xmlns:p14="http://schemas.microsoft.com/office/powerpoint/2010/main" val="25383955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sz="quarter" idx="10"/>
          </p:nvPr>
        </p:nvSpPr>
        <p:spPr>
          <a:xfrm>
            <a:off x="274638" y="1214438"/>
            <a:ext cx="11887200" cy="3447098"/>
          </a:xfrm>
        </p:spPr>
        <p:txBody>
          <a:bodyPr/>
          <a:lstStyle/>
          <a:p>
            <a:r>
              <a:rPr lang="en-US" dirty="0" smtClean="0"/>
              <a:t>Cloud is different</a:t>
            </a:r>
          </a:p>
          <a:p>
            <a:r>
              <a:rPr lang="en-US" dirty="0" smtClean="0"/>
              <a:t>Failsafe</a:t>
            </a:r>
          </a:p>
          <a:p>
            <a:r>
              <a:rPr lang="en-US" dirty="0" smtClean="0"/>
              <a:t>Scale</a:t>
            </a:r>
          </a:p>
          <a:p>
            <a:r>
              <a:rPr lang="en-US" dirty="0" smtClean="0"/>
              <a:t>Integration</a:t>
            </a:r>
          </a:p>
          <a:p>
            <a:r>
              <a:rPr lang="en-US" dirty="0" smtClean="0"/>
              <a:t>Cloud </a:t>
            </a:r>
            <a:r>
              <a:rPr lang="en-US" dirty="0"/>
              <a:t>Architecture in Practice</a:t>
            </a:r>
          </a:p>
        </p:txBody>
      </p:sp>
    </p:spTree>
    <p:extLst>
      <p:ext uri="{BB962C8B-B14F-4D97-AF65-F5344CB8AC3E}">
        <p14:creationId xmlns:p14="http://schemas.microsoft.com/office/powerpoint/2010/main" val="416214182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Point-to-Site Connection</a:t>
            </a:r>
            <a:endParaRPr lang="en-US" dirty="0"/>
          </a:p>
        </p:txBody>
      </p:sp>
      <p:sp>
        <p:nvSpPr>
          <p:cNvPr id="5" name="Text Placeholder 2"/>
          <p:cNvSpPr>
            <a:spLocks noGrp="1"/>
          </p:cNvSpPr>
          <p:nvPr>
            <p:ph type="body" sz="quarter" idx="12"/>
          </p:nvPr>
        </p:nvSpPr>
        <p:spPr>
          <a:xfrm>
            <a:off x="274637" y="3954457"/>
            <a:ext cx="12161837" cy="1829593"/>
          </a:xfrm>
        </p:spPr>
        <p:txBody>
          <a:bodyPr/>
          <a:lstStyle/>
          <a:p>
            <a:pPr algn="just"/>
            <a:r>
              <a:rPr lang="en-US" sz="2800" b="1" dirty="0" smtClean="0"/>
              <a:t>Scenario: 	</a:t>
            </a:r>
            <a:r>
              <a:rPr lang="en-US" sz="1800" b="1" dirty="0" smtClean="0"/>
              <a:t>A developer connects to a VM hosted on Windows Azure by file share to easily transmit data.</a:t>
            </a:r>
            <a:endParaRPr lang="en-US" sz="1800" dirty="0"/>
          </a:p>
        </p:txBody>
      </p:sp>
    </p:spTree>
    <p:extLst>
      <p:ext uri="{BB962C8B-B14F-4D97-AF65-F5344CB8AC3E}">
        <p14:creationId xmlns:p14="http://schemas.microsoft.com/office/powerpoint/2010/main" val="24936835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Competing Consumers</a:t>
            </a:r>
            <a:endParaRPr lang="en-US" dirty="0"/>
          </a:p>
        </p:txBody>
      </p:sp>
      <p:sp>
        <p:nvSpPr>
          <p:cNvPr id="5" name="Text Placeholder 2"/>
          <p:cNvSpPr>
            <a:spLocks noGrp="1"/>
          </p:cNvSpPr>
          <p:nvPr>
            <p:ph type="body" sz="quarter" idx="12"/>
          </p:nvPr>
        </p:nvSpPr>
        <p:spPr>
          <a:xfrm>
            <a:off x="274637" y="3954457"/>
            <a:ext cx="12161837" cy="1829593"/>
          </a:xfrm>
        </p:spPr>
        <p:txBody>
          <a:bodyPr/>
          <a:lstStyle/>
          <a:p>
            <a:pPr algn="just"/>
            <a:r>
              <a:rPr lang="en-US" sz="2800" b="1" dirty="0" smtClean="0"/>
              <a:t>Scenario: 	</a:t>
            </a:r>
            <a:r>
              <a:rPr lang="en-US" sz="1800" b="1" dirty="0" smtClean="0"/>
              <a:t>A simulation data rendering system uses a web frontend to take in requests and send rendering jobs to </a:t>
            </a:r>
          </a:p>
          <a:p>
            <a:pPr algn="just"/>
            <a:r>
              <a:rPr lang="en-US" sz="1800" b="1" dirty="0"/>
              <a:t>	</a:t>
            </a:r>
            <a:r>
              <a:rPr lang="en-US" sz="1800" b="1" dirty="0" smtClean="0"/>
              <a:t>	backend processors. The backend can be scaled independently and provides failover as well.</a:t>
            </a:r>
            <a:endParaRPr lang="en-US" sz="1800" dirty="0"/>
          </a:p>
        </p:txBody>
      </p:sp>
    </p:spTree>
    <p:extLst>
      <p:ext uri="{BB962C8B-B14F-4D97-AF65-F5344CB8AC3E}">
        <p14:creationId xmlns:p14="http://schemas.microsoft.com/office/powerpoint/2010/main" val="18402653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Competing Consumers Pattern</a:t>
            </a:r>
            <a:endParaRPr lang="en-US" dirty="0"/>
          </a:p>
        </p:txBody>
      </p:sp>
      <p:sp>
        <p:nvSpPr>
          <p:cNvPr id="3" name="Content Placeholder 2"/>
          <p:cNvSpPr>
            <a:spLocks noGrp="1"/>
          </p:cNvSpPr>
          <p:nvPr>
            <p:ph sz="quarter" idx="10"/>
          </p:nvPr>
        </p:nvSpPr>
        <p:spPr>
          <a:xfrm>
            <a:off x="274638" y="1214438"/>
            <a:ext cx="11887200" cy="1994392"/>
          </a:xfrm>
        </p:spPr>
        <p:txBody>
          <a:bodyPr/>
          <a:lstStyle/>
          <a:p>
            <a:r>
              <a:rPr lang="en-US" sz="2800" dirty="0" smtClean="0"/>
              <a:t>Multiple consumers to receive messages from a single job queue</a:t>
            </a:r>
          </a:p>
          <a:p>
            <a:r>
              <a:rPr lang="en-US" sz="2800" dirty="0" smtClean="0"/>
              <a:t>Job is locked for processing, removed only when successfully completed</a:t>
            </a:r>
          </a:p>
          <a:p>
            <a:r>
              <a:rPr lang="en-US" sz="2800" dirty="0" smtClean="0"/>
              <a:t>Failing to unlock causes  job to re-appear on the queue</a:t>
            </a:r>
          </a:p>
          <a:p>
            <a:r>
              <a:rPr lang="en-US" sz="2800" dirty="0" smtClean="0"/>
              <a:t>Processed at least once, but not just once, and not necessarily in order</a:t>
            </a:r>
          </a:p>
        </p:txBody>
      </p:sp>
      <p:sp>
        <p:nvSpPr>
          <p:cNvPr id="4" name="Rounded Rectangle 3"/>
          <p:cNvSpPr/>
          <p:nvPr/>
        </p:nvSpPr>
        <p:spPr bwMode="auto">
          <a:xfrm>
            <a:off x="4683210" y="3705710"/>
            <a:ext cx="3311611" cy="518199"/>
          </a:xfrm>
          <a:prstGeom prst="roundRect">
            <a:avLst>
              <a:gd name="adj" fmla="val 0"/>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2038864" y="4852811"/>
            <a:ext cx="2224216" cy="627864"/>
          </a:xfrm>
          <a:prstGeom prst="rect">
            <a:avLst/>
          </a:prstGeom>
          <a:solidFill>
            <a:schemeClr val="accent1">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wrap="square" lIns="182880" tIns="146304" rIns="182880" bIns="146304" rtlCol="0">
            <a:spAutoFit/>
          </a:bodyPr>
          <a:lstStyle/>
          <a:p>
            <a:pPr>
              <a:lnSpc>
                <a:spcPct val="90000"/>
              </a:lnSpc>
              <a:spcAft>
                <a:spcPts val="600"/>
              </a:spcAft>
            </a:pPr>
            <a:r>
              <a:rPr lang="en-US" sz="2400" dirty="0" smtClean="0">
                <a:solidFill>
                  <a:schemeClr val="bg2"/>
                </a:solidFill>
              </a:rPr>
              <a:t>Producer</a:t>
            </a:r>
          </a:p>
        </p:txBody>
      </p:sp>
      <p:sp>
        <p:nvSpPr>
          <p:cNvPr id="6" name="TextBox 5"/>
          <p:cNvSpPr txBox="1"/>
          <p:nvPr/>
        </p:nvSpPr>
        <p:spPr>
          <a:xfrm>
            <a:off x="8340810" y="4525713"/>
            <a:ext cx="3212757" cy="627864"/>
          </a:xfrm>
          <a:prstGeom prst="rect">
            <a:avLst/>
          </a:prstGeom>
          <a:solidFill>
            <a:srgbClr val="FFC000"/>
          </a:solidFill>
          <a:ln>
            <a:noFill/>
          </a:ln>
        </p:spPr>
        <p:style>
          <a:lnRef idx="1">
            <a:schemeClr val="accent6"/>
          </a:lnRef>
          <a:fillRef idx="3">
            <a:schemeClr val="accent6"/>
          </a:fillRef>
          <a:effectRef idx="2">
            <a:schemeClr val="accent6"/>
          </a:effectRef>
          <a:fontRef idx="minor">
            <a:schemeClr val="lt1"/>
          </a:fontRef>
        </p:style>
        <p:txBody>
          <a:bodyPr wrap="square" lIns="182880" tIns="146304" rIns="182880" bIns="146304" rtlCol="0">
            <a:spAutoFit/>
          </a:bodyPr>
          <a:lstStyle/>
          <a:p>
            <a:pPr algn="r">
              <a:lnSpc>
                <a:spcPct val="90000"/>
              </a:lnSpc>
              <a:spcAft>
                <a:spcPts val="600"/>
              </a:spcAft>
            </a:pPr>
            <a:r>
              <a:rPr lang="en-US" sz="2400" dirty="0" smtClean="0">
                <a:solidFill>
                  <a:schemeClr val="bg2"/>
                </a:solidFill>
              </a:rPr>
              <a:t>Consumer</a:t>
            </a:r>
          </a:p>
        </p:txBody>
      </p:sp>
      <p:sp>
        <p:nvSpPr>
          <p:cNvPr id="7" name="TextBox 6"/>
          <p:cNvSpPr txBox="1"/>
          <p:nvPr/>
        </p:nvSpPr>
        <p:spPr>
          <a:xfrm>
            <a:off x="8340810" y="5238987"/>
            <a:ext cx="3212757" cy="627864"/>
          </a:xfrm>
          <a:prstGeom prst="rect">
            <a:avLst/>
          </a:prstGeom>
          <a:solidFill>
            <a:schemeClr val="accent6">
              <a:lumMod val="40000"/>
              <a:lumOff val="60000"/>
            </a:schemeClr>
          </a:solidFill>
          <a:ln>
            <a:noFill/>
          </a:ln>
        </p:spPr>
        <p:style>
          <a:lnRef idx="1">
            <a:schemeClr val="accent6"/>
          </a:lnRef>
          <a:fillRef idx="3">
            <a:schemeClr val="accent6"/>
          </a:fillRef>
          <a:effectRef idx="2">
            <a:schemeClr val="accent6"/>
          </a:effectRef>
          <a:fontRef idx="minor">
            <a:schemeClr val="lt1"/>
          </a:fontRef>
        </p:style>
        <p:txBody>
          <a:bodyPr wrap="square" lIns="182880" tIns="146304" rIns="182880" bIns="146304" rtlCol="0">
            <a:spAutoFit/>
          </a:bodyPr>
          <a:lstStyle/>
          <a:p>
            <a:pPr algn="r">
              <a:lnSpc>
                <a:spcPct val="90000"/>
              </a:lnSpc>
              <a:spcAft>
                <a:spcPts val="600"/>
              </a:spcAft>
            </a:pPr>
            <a:r>
              <a:rPr lang="en-US" sz="2400" dirty="0" smtClean="0">
                <a:solidFill>
                  <a:schemeClr val="bg2"/>
                </a:solidFill>
              </a:rPr>
              <a:t>Consumer</a:t>
            </a:r>
          </a:p>
        </p:txBody>
      </p:sp>
      <p:sp>
        <p:nvSpPr>
          <p:cNvPr id="8" name="Oval 7"/>
          <p:cNvSpPr/>
          <p:nvPr/>
        </p:nvSpPr>
        <p:spPr bwMode="auto">
          <a:xfrm>
            <a:off x="3603598" y="5005446"/>
            <a:ext cx="361544" cy="32259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p:nvSpPr>
        <p:spPr bwMode="auto">
          <a:xfrm>
            <a:off x="3614329" y="5016177"/>
            <a:ext cx="361544" cy="32259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7519893" y="3748500"/>
            <a:ext cx="387735" cy="416508"/>
            <a:chOff x="6118242" y="4761453"/>
            <a:chExt cx="939381" cy="1283149"/>
          </a:xfrm>
          <a:solidFill>
            <a:srgbClr val="FFC000"/>
          </a:solidFill>
          <a:effectLst>
            <a:outerShdw blurRad="50800" dist="38100" dir="2700000" algn="tl" rotWithShape="0">
              <a:prstClr val="black">
                <a:alpha val="40000"/>
              </a:prstClr>
            </a:outerShdw>
          </a:effectLst>
        </p:grpSpPr>
        <p:sp>
          <p:nvSpPr>
            <p:cNvPr id="16" name="Flowchart: Delay 15"/>
            <p:cNvSpPr/>
            <p:nvPr/>
          </p:nvSpPr>
          <p:spPr bwMode="auto">
            <a:xfrm rot="5400000">
              <a:off x="6182168" y="5169147"/>
              <a:ext cx="811529" cy="939381"/>
            </a:xfrm>
            <a:prstGeom prst="flowChartDelay">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Block Arc 16"/>
            <p:cNvSpPr/>
            <p:nvPr/>
          </p:nvSpPr>
          <p:spPr bwMode="auto">
            <a:xfrm>
              <a:off x="6218238" y="4761453"/>
              <a:ext cx="734096" cy="1014040"/>
            </a:xfrm>
            <a:prstGeom prst="blockArc">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8" name="Group 17"/>
          <p:cNvGrpSpPr/>
          <p:nvPr/>
        </p:nvGrpSpPr>
        <p:grpSpPr>
          <a:xfrm>
            <a:off x="7001506" y="3729038"/>
            <a:ext cx="387735" cy="416508"/>
            <a:chOff x="6118242" y="4761453"/>
            <a:chExt cx="939381" cy="1283149"/>
          </a:xfrm>
          <a:solidFill>
            <a:schemeClr val="accent6">
              <a:lumMod val="40000"/>
              <a:lumOff val="60000"/>
            </a:schemeClr>
          </a:solidFill>
          <a:effectLst>
            <a:outerShdw blurRad="50800" dist="38100" dir="2700000" algn="tl" rotWithShape="0">
              <a:prstClr val="black">
                <a:alpha val="40000"/>
              </a:prstClr>
            </a:outerShdw>
          </a:effectLst>
        </p:grpSpPr>
        <p:sp>
          <p:nvSpPr>
            <p:cNvPr id="19" name="Flowchart: Delay 18"/>
            <p:cNvSpPr/>
            <p:nvPr/>
          </p:nvSpPr>
          <p:spPr bwMode="auto">
            <a:xfrm rot="5400000">
              <a:off x="6182168" y="5169147"/>
              <a:ext cx="811529" cy="939381"/>
            </a:xfrm>
            <a:prstGeom prst="flowChartDelay">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Block Arc 19"/>
            <p:cNvSpPr/>
            <p:nvPr/>
          </p:nvSpPr>
          <p:spPr bwMode="auto">
            <a:xfrm>
              <a:off x="6218238" y="4761453"/>
              <a:ext cx="734096" cy="1014040"/>
            </a:xfrm>
            <a:prstGeom prst="blockArc">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1" name="Group 20"/>
          <p:cNvGrpSpPr/>
          <p:nvPr/>
        </p:nvGrpSpPr>
        <p:grpSpPr>
          <a:xfrm>
            <a:off x="7516885" y="3729038"/>
            <a:ext cx="387735" cy="416508"/>
            <a:chOff x="6118242" y="4761453"/>
            <a:chExt cx="939381" cy="1283149"/>
          </a:xfrm>
          <a:solidFill>
            <a:schemeClr val="accent6">
              <a:lumMod val="40000"/>
              <a:lumOff val="60000"/>
            </a:schemeClr>
          </a:solidFill>
          <a:effectLst>
            <a:outerShdw blurRad="50800" dist="38100" dir="2700000" algn="tl" rotWithShape="0">
              <a:prstClr val="black">
                <a:alpha val="40000"/>
              </a:prstClr>
            </a:outerShdw>
          </a:effectLst>
        </p:grpSpPr>
        <p:sp>
          <p:nvSpPr>
            <p:cNvPr id="22" name="Flowchart: Delay 21"/>
            <p:cNvSpPr/>
            <p:nvPr/>
          </p:nvSpPr>
          <p:spPr bwMode="auto">
            <a:xfrm rot="5400000">
              <a:off x="6182168" y="5169147"/>
              <a:ext cx="811529" cy="939381"/>
            </a:xfrm>
            <a:prstGeom prst="flowChartDelay">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Block Arc 22"/>
            <p:cNvSpPr/>
            <p:nvPr/>
          </p:nvSpPr>
          <p:spPr bwMode="auto">
            <a:xfrm>
              <a:off x="6218238" y="4761453"/>
              <a:ext cx="734096" cy="1014040"/>
            </a:xfrm>
            <a:prstGeom prst="blockArc">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316590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56" presetClass="path" presetSubtype="0" accel="50000" decel="50000" fill="hold" grpId="1" nodeType="afterEffect">
                                  <p:stCondLst>
                                    <p:cond delay="0"/>
                                  </p:stCondLst>
                                  <p:childTnLst>
                                    <p:animMotion origin="layout" path="M -4.52642E-6 1.64321E-6 L 0.09753 -0.17317 " pathEditMode="relative" rAng="0" ptsTypes="AA">
                                      <p:cBhvr>
                                        <p:cTn id="10" dur="500" fill="hold"/>
                                        <p:tgtEl>
                                          <p:spTgt spid="8"/>
                                        </p:tgtEl>
                                        <p:attrNameLst>
                                          <p:attrName>ppt_x</p:attrName>
                                          <p:attrName>ppt_y</p:attrName>
                                        </p:attrNameLst>
                                      </p:cBhvr>
                                      <p:rCtr x="4876" y="-8670"/>
                                    </p:animMotion>
                                  </p:childTnLst>
                                </p:cTn>
                              </p:par>
                            </p:childTnLst>
                          </p:cTn>
                        </p:par>
                        <p:par>
                          <p:cTn id="11" fill="hold">
                            <p:stCondLst>
                              <p:cond delay="1000"/>
                            </p:stCondLst>
                            <p:childTnLst>
                              <p:par>
                                <p:cTn id="12" presetID="63" presetClass="path" presetSubtype="0" accel="50000" decel="50000" fill="hold" grpId="2" nodeType="afterEffect">
                                  <p:stCondLst>
                                    <p:cond delay="0"/>
                                  </p:stCondLst>
                                  <p:childTnLst>
                                    <p:animMotion origin="layout" path="M 0.09753 -0.17317 L 0.31491 -0.17136 " pathEditMode="relative" rAng="0" ptsTypes="AA">
                                      <p:cBhvr>
                                        <p:cTn id="13" dur="500" fill="hold"/>
                                        <p:tgtEl>
                                          <p:spTgt spid="8"/>
                                        </p:tgtEl>
                                        <p:attrNameLst>
                                          <p:attrName>ppt_x</p:attrName>
                                          <p:attrName>ppt_y</p:attrName>
                                        </p:attrNameLst>
                                      </p:cBhvr>
                                      <p:rCtr x="10863" y="91"/>
                                    </p:animMotion>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2000"/>
                            </p:stCondLst>
                            <p:childTnLst>
                              <p:par>
                                <p:cTn id="19" presetID="56" presetClass="path" presetSubtype="0" accel="50000" decel="50000" fill="hold" grpId="1" nodeType="afterEffect">
                                  <p:stCondLst>
                                    <p:cond delay="0"/>
                                  </p:stCondLst>
                                  <p:childTnLst>
                                    <p:animMotion origin="layout" path="M -4.18688E-7 2.90059E-6 L 0.09752 -0.17318 " pathEditMode="relative" rAng="0" ptsTypes="AA">
                                      <p:cBhvr>
                                        <p:cTn id="20" dur="500" fill="hold"/>
                                        <p:tgtEl>
                                          <p:spTgt spid="11"/>
                                        </p:tgtEl>
                                        <p:attrNameLst>
                                          <p:attrName>ppt_x</p:attrName>
                                          <p:attrName>ppt_y</p:attrName>
                                        </p:attrNameLst>
                                      </p:cBhvr>
                                      <p:rCtr x="4876" y="-8670"/>
                                    </p:animMotion>
                                  </p:childTnLst>
                                </p:cTn>
                              </p:par>
                            </p:childTnLst>
                          </p:cTn>
                        </p:par>
                        <p:par>
                          <p:cTn id="21" fill="hold">
                            <p:stCondLst>
                              <p:cond delay="2500"/>
                            </p:stCondLst>
                            <p:childTnLst>
                              <p:par>
                                <p:cTn id="22" presetID="63" presetClass="path" presetSubtype="0" accel="50000" decel="50000" fill="hold" grpId="2" nodeType="afterEffect">
                                  <p:stCondLst>
                                    <p:cond delay="0"/>
                                  </p:stCondLst>
                                  <p:childTnLst>
                                    <p:animMotion origin="layout" path="M 0.09752 -0.17318 L 0.27483 -0.17113 " pathEditMode="relative" rAng="0" ptsTypes="AA">
                                      <p:cBhvr>
                                        <p:cTn id="23" dur="500" fill="hold"/>
                                        <p:tgtEl>
                                          <p:spTgt spid="11"/>
                                        </p:tgtEl>
                                        <p:attrNameLst>
                                          <p:attrName>ppt_x</p:attrName>
                                          <p:attrName>ppt_y</p:attrName>
                                        </p:attrNameLst>
                                      </p:cBhvr>
                                      <p:rCtr x="8859" y="91"/>
                                    </p:animMotion>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500"/>
                            </p:stCondLst>
                            <p:childTnLst>
                              <p:par>
                                <p:cTn id="30" presetID="49" presetClass="path" presetSubtype="0" accel="50000" decel="50000" fill="hold" grpId="3" nodeType="afterEffect">
                                  <p:stCondLst>
                                    <p:cond delay="0"/>
                                  </p:stCondLst>
                                  <p:childTnLst>
                                    <p:animMotion origin="layout" path="M 0.31491 -0.17135 L 0.41231 -0.04312 " pathEditMode="relative" rAng="0" ptsTypes="AA">
                                      <p:cBhvr>
                                        <p:cTn id="31" dur="500" fill="hold"/>
                                        <p:tgtEl>
                                          <p:spTgt spid="8"/>
                                        </p:tgtEl>
                                        <p:attrNameLst>
                                          <p:attrName>ppt_x</p:attrName>
                                          <p:attrName>ppt_y</p:attrName>
                                        </p:attrNameLst>
                                      </p:cBhvr>
                                      <p:rCtr x="4966" y="6310"/>
                                    </p:animMotion>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500"/>
                            </p:stCondLst>
                            <p:childTnLst>
                              <p:par>
                                <p:cTn id="38" presetID="49" presetClass="path" presetSubtype="0" accel="50000" decel="50000" fill="hold" grpId="3" nodeType="afterEffect">
                                  <p:stCondLst>
                                    <p:cond delay="0"/>
                                  </p:stCondLst>
                                  <p:childTnLst>
                                    <p:animMotion origin="layout" path="M 0.27483 -0.17113 L 0.41358 0.05901 " pathEditMode="relative" rAng="0" ptsTypes="AA">
                                      <p:cBhvr>
                                        <p:cTn id="39" dur="500" fill="hold"/>
                                        <p:tgtEl>
                                          <p:spTgt spid="11"/>
                                        </p:tgtEl>
                                        <p:attrNameLst>
                                          <p:attrName>ppt_x</p:attrName>
                                          <p:attrName>ppt_y</p:attrName>
                                        </p:attrNameLst>
                                      </p:cBhvr>
                                      <p:rCtr x="6931" y="11507"/>
                                    </p:animMotion>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4" nodeType="click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par>
                          <p:cTn id="45" fill="hold">
                            <p:stCondLst>
                              <p:cond delay="500"/>
                            </p:stCondLst>
                            <p:childTnLst>
                              <p:par>
                                <p:cTn id="46" presetID="16" presetClass="exit" presetSubtype="21" fill="hold" nodeType="afterEffect">
                                  <p:stCondLst>
                                    <p:cond delay="0"/>
                                  </p:stCondLst>
                                  <p:childTnLst>
                                    <p:animEffect transition="out" filter="barn(inVertical)">
                                      <p:cBhvr>
                                        <p:cTn id="47" dur="500"/>
                                        <p:tgtEl>
                                          <p:spTgt spid="18"/>
                                        </p:tgtEl>
                                      </p:cBhvr>
                                    </p:animEffect>
                                    <p:set>
                                      <p:cBhvr>
                                        <p:cTn id="48" dur="1" fill="hold">
                                          <p:stCondLst>
                                            <p:cond delay="499"/>
                                          </p:stCondLst>
                                        </p:cTn>
                                        <p:tgtEl>
                                          <p:spTgt spid="1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31" presetClass="exit" presetSubtype="0" fill="hold" grpId="0" nodeType="clickEffect">
                                  <p:stCondLst>
                                    <p:cond delay="0"/>
                                  </p:stCondLst>
                                  <p:childTnLst>
                                    <p:anim calcmode="lin" valueType="num">
                                      <p:cBhvr>
                                        <p:cTn id="52" dur="500"/>
                                        <p:tgtEl>
                                          <p:spTgt spid="6"/>
                                        </p:tgtEl>
                                        <p:attrNameLst>
                                          <p:attrName>ppt_w</p:attrName>
                                        </p:attrNameLst>
                                      </p:cBhvr>
                                      <p:tavLst>
                                        <p:tav tm="0">
                                          <p:val>
                                            <p:strVal val="ppt_w"/>
                                          </p:val>
                                        </p:tav>
                                        <p:tav tm="100000">
                                          <p:val>
                                            <p:fltVal val="0"/>
                                          </p:val>
                                        </p:tav>
                                      </p:tavLst>
                                    </p:anim>
                                    <p:anim calcmode="lin" valueType="num">
                                      <p:cBhvr>
                                        <p:cTn id="53" dur="500"/>
                                        <p:tgtEl>
                                          <p:spTgt spid="6"/>
                                        </p:tgtEl>
                                        <p:attrNameLst>
                                          <p:attrName>ppt_h</p:attrName>
                                        </p:attrNameLst>
                                      </p:cBhvr>
                                      <p:tavLst>
                                        <p:tav tm="0">
                                          <p:val>
                                            <p:strVal val="ppt_h"/>
                                          </p:val>
                                        </p:tav>
                                        <p:tav tm="100000">
                                          <p:val>
                                            <p:fltVal val="0"/>
                                          </p:val>
                                        </p:tav>
                                      </p:tavLst>
                                    </p:anim>
                                    <p:anim calcmode="lin" valueType="num">
                                      <p:cBhvr>
                                        <p:cTn id="54" dur="500"/>
                                        <p:tgtEl>
                                          <p:spTgt spid="6"/>
                                        </p:tgtEl>
                                        <p:attrNameLst>
                                          <p:attrName>style.rotation</p:attrName>
                                        </p:attrNameLst>
                                      </p:cBhvr>
                                      <p:tavLst>
                                        <p:tav tm="0">
                                          <p:val>
                                            <p:fltVal val="0"/>
                                          </p:val>
                                        </p:tav>
                                        <p:tav tm="100000">
                                          <p:val>
                                            <p:fltVal val="90"/>
                                          </p:val>
                                        </p:tav>
                                      </p:tavLst>
                                    </p:anim>
                                    <p:animEffect transition="out" filter="fade">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childTnLst>
                          </p:cTn>
                        </p:par>
                        <p:par>
                          <p:cTn id="57" fill="hold">
                            <p:stCondLst>
                              <p:cond delay="500"/>
                            </p:stCondLst>
                            <p:childTnLst>
                              <p:par>
                                <p:cTn id="58" presetID="16" presetClass="exit" presetSubtype="21" fill="hold" nodeType="afterEffect">
                                  <p:stCondLst>
                                    <p:cond delay="0"/>
                                  </p:stCondLst>
                                  <p:childTnLst>
                                    <p:animEffect transition="out" filter="barn(inVertical)">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childTnLst>
                          </p:cTn>
                        </p:par>
                        <p:par>
                          <p:cTn id="61" fill="hold">
                            <p:stCondLst>
                              <p:cond delay="1000"/>
                            </p:stCondLst>
                            <p:childTnLst>
                              <p:par>
                                <p:cTn id="62" presetID="56" presetClass="path" presetSubtype="0" accel="50000" decel="50000" fill="hold" grpId="4" nodeType="afterEffect">
                                  <p:stCondLst>
                                    <p:cond delay="0"/>
                                  </p:stCondLst>
                                  <p:childTnLst>
                                    <p:animMotion origin="layout" path="M 0.41231 -0.04312 L 0.31491 -0.17136 " pathEditMode="relative" rAng="0" ptsTypes="AA">
                                      <p:cBhvr>
                                        <p:cTn id="63" dur="500" fill="hold"/>
                                        <p:tgtEl>
                                          <p:spTgt spid="8"/>
                                        </p:tgtEl>
                                        <p:attrNameLst>
                                          <p:attrName>ppt_x</p:attrName>
                                          <p:attrName>ppt_y</p:attrName>
                                        </p:attrNameLst>
                                      </p:cBhvr>
                                      <p:rCtr x="-4825" y="-5765"/>
                                    </p:animMotion>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500"/>
                            </p:stCondLst>
                            <p:childTnLst>
                              <p:par>
                                <p:cTn id="70" presetID="49" presetClass="path" presetSubtype="0" accel="50000" decel="50000" fill="hold" grpId="5" nodeType="afterEffect">
                                  <p:stCondLst>
                                    <p:cond delay="0"/>
                                  </p:stCondLst>
                                  <p:childTnLst>
                                    <p:animMotion origin="layout" path="M 0.31491 -0.17136 L 0.41129 0.0606 " pathEditMode="relative" rAng="0" ptsTypes="AA">
                                      <p:cBhvr>
                                        <p:cTn id="71" dur="500" fill="hold"/>
                                        <p:tgtEl>
                                          <p:spTgt spid="8"/>
                                        </p:tgtEl>
                                        <p:attrNameLst>
                                          <p:attrName>ppt_x</p:attrName>
                                          <p:attrName>ppt_y</p:attrName>
                                        </p:attrNameLst>
                                      </p:cBhvr>
                                      <p:rCtr x="4812" y="11598"/>
                                    </p:animMotion>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6" nodeType="clickEffect">
                                  <p:stCondLst>
                                    <p:cond delay="0"/>
                                  </p:stCondLst>
                                  <p:childTnLst>
                                    <p:animEffect transition="out" filter="fade">
                                      <p:cBhvr>
                                        <p:cTn id="75" dur="500"/>
                                        <p:tgtEl>
                                          <p:spTgt spid="8"/>
                                        </p:tgtEl>
                                      </p:cBhvr>
                                    </p:animEffect>
                                    <p:set>
                                      <p:cBhvr>
                                        <p:cTn id="76" dur="1" fill="hold">
                                          <p:stCondLst>
                                            <p:cond delay="499"/>
                                          </p:stCondLst>
                                        </p:cTn>
                                        <p:tgtEl>
                                          <p:spTgt spid="8"/>
                                        </p:tgtEl>
                                        <p:attrNameLst>
                                          <p:attrName>style.visibility</p:attrName>
                                        </p:attrNameLst>
                                      </p:cBhvr>
                                      <p:to>
                                        <p:strVal val="hidden"/>
                                      </p:to>
                                    </p:set>
                                  </p:childTnLst>
                                </p:cTn>
                              </p:par>
                            </p:childTnLst>
                          </p:cTn>
                        </p:par>
                        <p:par>
                          <p:cTn id="77" fill="hold">
                            <p:stCondLst>
                              <p:cond delay="500"/>
                            </p:stCondLst>
                            <p:childTnLst>
                              <p:par>
                                <p:cTn id="78" presetID="16" presetClass="exit" presetSubtype="21" fill="hold" nodeType="afterEffect">
                                  <p:stCondLst>
                                    <p:cond delay="0"/>
                                  </p:stCondLst>
                                  <p:childTnLst>
                                    <p:animEffect transition="out" filter="barn(inVertical)">
                                      <p:cBhvr>
                                        <p:cTn id="79" dur="500"/>
                                        <p:tgtEl>
                                          <p:spTgt spid="21"/>
                                        </p:tgtEl>
                                      </p:cBhvr>
                                    </p:animEffect>
                                    <p:set>
                                      <p:cBhvr>
                                        <p:cTn id="8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8" grpId="1" animBg="1"/>
      <p:bldP spid="8" grpId="2" animBg="1"/>
      <p:bldP spid="8" grpId="3" animBg="1"/>
      <p:bldP spid="8" grpId="4" animBg="1"/>
      <p:bldP spid="8" grpId="5" animBg="1"/>
      <p:bldP spid="8" grpId="6" animBg="1"/>
      <p:bldP spid="11" grpId="0" animBg="1"/>
      <p:bldP spid="11" grpId="1" animBg="1"/>
      <p:bldP spid="11" grpId="2" animBg="1"/>
      <p:bldP spid="11" grpId="3" animBg="1"/>
      <p:bldP spid="11" grpId="4"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Case </a:t>
            </a:r>
            <a:r>
              <a:rPr lang="en-US" altLang="zh-CN" dirty="0"/>
              <a:t>study: </a:t>
            </a:r>
            <a:r>
              <a:rPr lang="en-US" altLang="zh-CN" dirty="0" err="1"/>
              <a:t>ATIOnet</a:t>
            </a:r>
            <a:endParaRPr lang="en-US" dirty="0"/>
          </a:p>
        </p:txBody>
      </p:sp>
    </p:spTree>
    <p:extLst>
      <p:ext uri="{BB962C8B-B14F-4D97-AF65-F5344CB8AC3E}">
        <p14:creationId xmlns:p14="http://schemas.microsoft.com/office/powerpoint/2010/main" val="1743363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1" name="Group 180"/>
          <p:cNvGrpSpPr/>
          <p:nvPr/>
        </p:nvGrpSpPr>
        <p:grpSpPr bwMode="black">
          <a:xfrm>
            <a:off x="1223383" y="2821726"/>
            <a:ext cx="743483" cy="912077"/>
            <a:chOff x="1752600" y="4267200"/>
            <a:chExt cx="1157286" cy="1302545"/>
          </a:xfrm>
          <a:solidFill>
            <a:schemeClr val="tx1"/>
          </a:solidFill>
        </p:grpSpPr>
        <p:sp>
          <p:nvSpPr>
            <p:cNvPr id="182" name="Freeform 219"/>
            <p:cNvSpPr>
              <a:spLocks/>
            </p:cNvSpPr>
            <p:nvPr/>
          </p:nvSpPr>
          <p:spPr bwMode="black">
            <a:xfrm>
              <a:off x="2573475" y="4995891"/>
              <a:ext cx="330824" cy="573854"/>
            </a:xfrm>
            <a:custGeom>
              <a:avLst/>
              <a:gdLst>
                <a:gd name="T0" fmla="*/ 157 w 351"/>
                <a:gd name="T1" fmla="*/ 2 h 609"/>
                <a:gd name="T2" fmla="*/ 155 w 351"/>
                <a:gd name="T3" fmla="*/ 104 h 609"/>
                <a:gd name="T4" fmla="*/ 180 w 351"/>
                <a:gd name="T5" fmla="*/ 99 h 609"/>
                <a:gd name="T6" fmla="*/ 231 w 351"/>
                <a:gd name="T7" fmla="*/ 121 h 609"/>
                <a:gd name="T8" fmla="*/ 252 w 351"/>
                <a:gd name="T9" fmla="*/ 174 h 609"/>
                <a:gd name="T10" fmla="*/ 251 w 351"/>
                <a:gd name="T11" fmla="*/ 212 h 609"/>
                <a:gd name="T12" fmla="*/ 251 w 351"/>
                <a:gd name="T13" fmla="*/ 212 h 609"/>
                <a:gd name="T14" fmla="*/ 247 w 351"/>
                <a:gd name="T15" fmla="*/ 387 h 609"/>
                <a:gd name="T16" fmla="*/ 247 w 351"/>
                <a:gd name="T17" fmla="*/ 387 h 609"/>
                <a:gd name="T18" fmla="*/ 246 w 351"/>
                <a:gd name="T19" fmla="*/ 438 h 609"/>
                <a:gd name="T20" fmla="*/ 223 w 351"/>
                <a:gd name="T21" fmla="*/ 489 h 609"/>
                <a:gd name="T22" fmla="*/ 171 w 351"/>
                <a:gd name="T23" fmla="*/ 510 h 609"/>
                <a:gd name="T24" fmla="*/ 120 w 351"/>
                <a:gd name="T25" fmla="*/ 487 h 609"/>
                <a:gd name="T26" fmla="*/ 100 w 351"/>
                <a:gd name="T27" fmla="*/ 435 h 609"/>
                <a:gd name="T28" fmla="*/ 101 w 351"/>
                <a:gd name="T29" fmla="*/ 395 h 609"/>
                <a:gd name="T30" fmla="*/ 4 w 351"/>
                <a:gd name="T31" fmla="*/ 311 h 609"/>
                <a:gd name="T32" fmla="*/ 1 w 351"/>
                <a:gd name="T33" fmla="*/ 433 h 609"/>
                <a:gd name="T34" fmla="*/ 49 w 351"/>
                <a:gd name="T35" fmla="*/ 555 h 609"/>
                <a:gd name="T36" fmla="*/ 169 w 351"/>
                <a:gd name="T37" fmla="*/ 608 h 609"/>
                <a:gd name="T38" fmla="*/ 292 w 351"/>
                <a:gd name="T39" fmla="*/ 561 h 609"/>
                <a:gd name="T40" fmla="*/ 292 w 351"/>
                <a:gd name="T41" fmla="*/ 561 h 609"/>
                <a:gd name="T42" fmla="*/ 345 w 351"/>
                <a:gd name="T43" fmla="*/ 441 h 609"/>
                <a:gd name="T44" fmla="*/ 350 w 351"/>
                <a:gd name="T45" fmla="*/ 176 h 609"/>
                <a:gd name="T46" fmla="*/ 303 w 351"/>
                <a:gd name="T47" fmla="*/ 53 h 609"/>
                <a:gd name="T48" fmla="*/ 183 w 351"/>
                <a:gd name="T49" fmla="*/ 0 h 609"/>
                <a:gd name="T50" fmla="*/ 157 w 351"/>
                <a:gd name="T51" fmla="*/ 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1" h="609">
                  <a:moveTo>
                    <a:pt x="157" y="2"/>
                  </a:moveTo>
                  <a:cubicBezTo>
                    <a:pt x="155" y="104"/>
                    <a:pt x="155" y="104"/>
                    <a:pt x="155" y="104"/>
                  </a:cubicBezTo>
                  <a:cubicBezTo>
                    <a:pt x="163" y="101"/>
                    <a:pt x="171" y="99"/>
                    <a:pt x="180" y="99"/>
                  </a:cubicBezTo>
                  <a:cubicBezTo>
                    <a:pt x="201" y="99"/>
                    <a:pt x="218" y="108"/>
                    <a:pt x="231" y="121"/>
                  </a:cubicBezTo>
                  <a:cubicBezTo>
                    <a:pt x="244" y="135"/>
                    <a:pt x="252" y="153"/>
                    <a:pt x="252" y="174"/>
                  </a:cubicBezTo>
                  <a:cubicBezTo>
                    <a:pt x="251" y="212"/>
                    <a:pt x="251" y="212"/>
                    <a:pt x="251" y="212"/>
                  </a:cubicBezTo>
                  <a:cubicBezTo>
                    <a:pt x="251" y="212"/>
                    <a:pt x="251" y="212"/>
                    <a:pt x="251" y="212"/>
                  </a:cubicBezTo>
                  <a:cubicBezTo>
                    <a:pt x="247" y="387"/>
                    <a:pt x="247" y="387"/>
                    <a:pt x="247" y="387"/>
                  </a:cubicBezTo>
                  <a:cubicBezTo>
                    <a:pt x="247" y="387"/>
                    <a:pt x="247" y="387"/>
                    <a:pt x="247" y="387"/>
                  </a:cubicBezTo>
                  <a:cubicBezTo>
                    <a:pt x="246" y="438"/>
                    <a:pt x="246" y="438"/>
                    <a:pt x="246" y="438"/>
                  </a:cubicBezTo>
                  <a:cubicBezTo>
                    <a:pt x="245" y="459"/>
                    <a:pt x="237" y="476"/>
                    <a:pt x="223" y="489"/>
                  </a:cubicBezTo>
                  <a:cubicBezTo>
                    <a:pt x="210" y="502"/>
                    <a:pt x="191" y="510"/>
                    <a:pt x="171" y="510"/>
                  </a:cubicBezTo>
                  <a:cubicBezTo>
                    <a:pt x="151" y="509"/>
                    <a:pt x="133" y="501"/>
                    <a:pt x="120" y="487"/>
                  </a:cubicBezTo>
                  <a:cubicBezTo>
                    <a:pt x="107" y="474"/>
                    <a:pt x="99" y="455"/>
                    <a:pt x="100" y="435"/>
                  </a:cubicBezTo>
                  <a:cubicBezTo>
                    <a:pt x="101" y="395"/>
                    <a:pt x="101" y="395"/>
                    <a:pt x="101" y="395"/>
                  </a:cubicBezTo>
                  <a:cubicBezTo>
                    <a:pt x="42" y="375"/>
                    <a:pt x="16" y="338"/>
                    <a:pt x="4" y="311"/>
                  </a:cubicBezTo>
                  <a:cubicBezTo>
                    <a:pt x="1" y="433"/>
                    <a:pt x="1" y="433"/>
                    <a:pt x="1" y="433"/>
                  </a:cubicBezTo>
                  <a:cubicBezTo>
                    <a:pt x="0" y="480"/>
                    <a:pt x="18" y="524"/>
                    <a:pt x="49" y="555"/>
                  </a:cubicBezTo>
                  <a:cubicBezTo>
                    <a:pt x="79" y="587"/>
                    <a:pt x="122" y="607"/>
                    <a:pt x="169" y="608"/>
                  </a:cubicBezTo>
                  <a:cubicBezTo>
                    <a:pt x="216" y="609"/>
                    <a:pt x="260" y="591"/>
                    <a:pt x="292" y="561"/>
                  </a:cubicBezTo>
                  <a:cubicBezTo>
                    <a:pt x="292" y="561"/>
                    <a:pt x="292" y="561"/>
                    <a:pt x="292" y="561"/>
                  </a:cubicBezTo>
                  <a:cubicBezTo>
                    <a:pt x="323" y="530"/>
                    <a:pt x="343" y="488"/>
                    <a:pt x="345" y="441"/>
                  </a:cubicBezTo>
                  <a:cubicBezTo>
                    <a:pt x="350" y="176"/>
                    <a:pt x="350" y="176"/>
                    <a:pt x="350" y="176"/>
                  </a:cubicBezTo>
                  <a:cubicBezTo>
                    <a:pt x="351" y="128"/>
                    <a:pt x="333" y="85"/>
                    <a:pt x="303" y="53"/>
                  </a:cubicBezTo>
                  <a:cubicBezTo>
                    <a:pt x="273" y="22"/>
                    <a:pt x="230" y="1"/>
                    <a:pt x="183" y="0"/>
                  </a:cubicBezTo>
                  <a:cubicBezTo>
                    <a:pt x="174" y="0"/>
                    <a:pt x="165" y="1"/>
                    <a:pt x="157" y="2"/>
                  </a:cubicBezTo>
                  <a:close/>
                </a:path>
              </a:pathLst>
            </a:custGeom>
            <a:grpFill/>
            <a:ln>
              <a:noFill/>
            </a:ln>
            <a:extLst/>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endParaRPr lang="en-US" sz="1600">
                <a:solidFill>
                  <a:schemeClr val="tx1"/>
                </a:solidFill>
                <a:latin typeface="+mj-lt"/>
              </a:endParaRPr>
            </a:p>
          </p:txBody>
        </p:sp>
        <p:sp>
          <p:nvSpPr>
            <p:cNvPr id="183" name="Freeform 220"/>
            <p:cNvSpPr>
              <a:spLocks/>
            </p:cNvSpPr>
            <p:nvPr/>
          </p:nvSpPr>
          <p:spPr bwMode="black">
            <a:xfrm>
              <a:off x="2579062" y="4756453"/>
              <a:ext cx="330824" cy="573854"/>
            </a:xfrm>
            <a:custGeom>
              <a:avLst/>
              <a:gdLst>
                <a:gd name="T0" fmla="*/ 182 w 351"/>
                <a:gd name="T1" fmla="*/ 1 h 609"/>
                <a:gd name="T2" fmla="*/ 60 w 351"/>
                <a:gd name="T3" fmla="*/ 48 h 609"/>
                <a:gd name="T4" fmla="*/ 60 w 351"/>
                <a:gd name="T5" fmla="*/ 49 h 609"/>
                <a:gd name="T6" fmla="*/ 7 w 351"/>
                <a:gd name="T7" fmla="*/ 169 h 609"/>
                <a:gd name="T8" fmla="*/ 1 w 351"/>
                <a:gd name="T9" fmla="*/ 433 h 609"/>
                <a:gd name="T10" fmla="*/ 48 w 351"/>
                <a:gd name="T11" fmla="*/ 556 h 609"/>
                <a:gd name="T12" fmla="*/ 169 w 351"/>
                <a:gd name="T13" fmla="*/ 609 h 609"/>
                <a:gd name="T14" fmla="*/ 194 w 351"/>
                <a:gd name="T15" fmla="*/ 607 h 609"/>
                <a:gd name="T16" fmla="*/ 197 w 351"/>
                <a:gd name="T17" fmla="*/ 505 h 609"/>
                <a:gd name="T18" fmla="*/ 171 w 351"/>
                <a:gd name="T19" fmla="*/ 510 h 609"/>
                <a:gd name="T20" fmla="*/ 120 w 351"/>
                <a:gd name="T21" fmla="*/ 488 h 609"/>
                <a:gd name="T22" fmla="*/ 99 w 351"/>
                <a:gd name="T23" fmla="*/ 436 h 609"/>
                <a:gd name="T24" fmla="*/ 104 w 351"/>
                <a:gd name="T25" fmla="*/ 227 h 609"/>
                <a:gd name="T26" fmla="*/ 104 w 351"/>
                <a:gd name="T27" fmla="*/ 220 h 609"/>
                <a:gd name="T28" fmla="*/ 105 w 351"/>
                <a:gd name="T29" fmla="*/ 171 h 609"/>
                <a:gd name="T30" fmla="*/ 128 w 351"/>
                <a:gd name="T31" fmla="*/ 120 h 609"/>
                <a:gd name="T32" fmla="*/ 180 w 351"/>
                <a:gd name="T33" fmla="*/ 99 h 609"/>
                <a:gd name="T34" fmla="*/ 231 w 351"/>
                <a:gd name="T35" fmla="*/ 122 h 609"/>
                <a:gd name="T36" fmla="*/ 251 w 351"/>
                <a:gd name="T37" fmla="*/ 174 h 609"/>
                <a:gd name="T38" fmla="*/ 250 w 351"/>
                <a:gd name="T39" fmla="*/ 214 h 609"/>
                <a:gd name="T40" fmla="*/ 347 w 351"/>
                <a:gd name="T41" fmla="*/ 299 h 609"/>
                <a:gd name="T42" fmla="*/ 350 w 351"/>
                <a:gd name="T43" fmla="*/ 176 h 609"/>
                <a:gd name="T44" fmla="*/ 302 w 351"/>
                <a:gd name="T45" fmla="*/ 54 h 609"/>
                <a:gd name="T46" fmla="*/ 182 w 351"/>
                <a:gd name="T47" fmla="*/ 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1" h="609">
                  <a:moveTo>
                    <a:pt x="182" y="1"/>
                  </a:moveTo>
                  <a:cubicBezTo>
                    <a:pt x="135" y="0"/>
                    <a:pt x="91" y="18"/>
                    <a:pt x="60" y="48"/>
                  </a:cubicBezTo>
                  <a:cubicBezTo>
                    <a:pt x="60" y="48"/>
                    <a:pt x="60" y="49"/>
                    <a:pt x="60" y="49"/>
                  </a:cubicBezTo>
                  <a:cubicBezTo>
                    <a:pt x="28" y="79"/>
                    <a:pt x="8" y="122"/>
                    <a:pt x="7" y="169"/>
                  </a:cubicBezTo>
                  <a:cubicBezTo>
                    <a:pt x="1" y="433"/>
                    <a:pt x="1" y="433"/>
                    <a:pt x="1" y="433"/>
                  </a:cubicBezTo>
                  <a:cubicBezTo>
                    <a:pt x="0" y="481"/>
                    <a:pt x="18" y="524"/>
                    <a:pt x="48" y="556"/>
                  </a:cubicBezTo>
                  <a:cubicBezTo>
                    <a:pt x="79" y="588"/>
                    <a:pt x="121" y="608"/>
                    <a:pt x="169" y="609"/>
                  </a:cubicBezTo>
                  <a:cubicBezTo>
                    <a:pt x="177" y="609"/>
                    <a:pt x="186" y="608"/>
                    <a:pt x="194" y="607"/>
                  </a:cubicBezTo>
                  <a:cubicBezTo>
                    <a:pt x="197" y="505"/>
                    <a:pt x="197" y="505"/>
                    <a:pt x="197" y="505"/>
                  </a:cubicBezTo>
                  <a:cubicBezTo>
                    <a:pt x="189" y="508"/>
                    <a:pt x="180" y="510"/>
                    <a:pt x="171" y="510"/>
                  </a:cubicBezTo>
                  <a:cubicBezTo>
                    <a:pt x="151" y="510"/>
                    <a:pt x="133" y="501"/>
                    <a:pt x="120" y="488"/>
                  </a:cubicBezTo>
                  <a:cubicBezTo>
                    <a:pt x="107" y="474"/>
                    <a:pt x="99" y="456"/>
                    <a:pt x="99" y="436"/>
                  </a:cubicBezTo>
                  <a:cubicBezTo>
                    <a:pt x="104" y="227"/>
                    <a:pt x="104" y="227"/>
                    <a:pt x="104" y="227"/>
                  </a:cubicBezTo>
                  <a:cubicBezTo>
                    <a:pt x="104" y="220"/>
                    <a:pt x="104" y="220"/>
                    <a:pt x="104" y="220"/>
                  </a:cubicBezTo>
                  <a:cubicBezTo>
                    <a:pt x="105" y="171"/>
                    <a:pt x="105" y="171"/>
                    <a:pt x="105" y="171"/>
                  </a:cubicBezTo>
                  <a:cubicBezTo>
                    <a:pt x="106" y="151"/>
                    <a:pt x="114" y="133"/>
                    <a:pt x="128" y="120"/>
                  </a:cubicBezTo>
                  <a:cubicBezTo>
                    <a:pt x="142" y="107"/>
                    <a:pt x="160" y="99"/>
                    <a:pt x="180" y="99"/>
                  </a:cubicBezTo>
                  <a:cubicBezTo>
                    <a:pt x="200" y="100"/>
                    <a:pt x="218" y="108"/>
                    <a:pt x="231" y="122"/>
                  </a:cubicBezTo>
                  <a:cubicBezTo>
                    <a:pt x="244" y="136"/>
                    <a:pt x="252" y="154"/>
                    <a:pt x="251" y="174"/>
                  </a:cubicBezTo>
                  <a:cubicBezTo>
                    <a:pt x="250" y="214"/>
                    <a:pt x="250" y="214"/>
                    <a:pt x="250" y="214"/>
                  </a:cubicBezTo>
                  <a:cubicBezTo>
                    <a:pt x="309" y="234"/>
                    <a:pt x="335" y="271"/>
                    <a:pt x="347" y="299"/>
                  </a:cubicBezTo>
                  <a:cubicBezTo>
                    <a:pt x="350" y="176"/>
                    <a:pt x="350" y="176"/>
                    <a:pt x="350" y="176"/>
                  </a:cubicBezTo>
                  <a:cubicBezTo>
                    <a:pt x="351" y="129"/>
                    <a:pt x="333" y="85"/>
                    <a:pt x="302" y="54"/>
                  </a:cubicBezTo>
                  <a:cubicBezTo>
                    <a:pt x="272" y="22"/>
                    <a:pt x="229" y="2"/>
                    <a:pt x="182" y="1"/>
                  </a:cubicBezTo>
                  <a:close/>
                </a:path>
              </a:pathLst>
            </a:custGeom>
            <a:grpFill/>
            <a:ln>
              <a:noFill/>
            </a:ln>
            <a:extLst/>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endParaRPr lang="en-US" sz="1600">
                <a:solidFill>
                  <a:schemeClr val="tx1"/>
                </a:solidFill>
                <a:latin typeface="+mj-lt"/>
              </a:endParaRPr>
            </a:p>
          </p:txBody>
        </p:sp>
        <p:sp>
          <p:nvSpPr>
            <p:cNvPr id="185" name="Freeform 222"/>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grpFill/>
            <a:ln>
              <a:noFill/>
            </a:ln>
            <a:extLst/>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endParaRPr lang="en-US" sz="1600">
                <a:solidFill>
                  <a:schemeClr val="tx1"/>
                </a:solidFill>
                <a:latin typeface="+mj-lt"/>
              </a:endParaRPr>
            </a:p>
          </p:txBody>
        </p:sp>
        <p:sp>
          <p:nvSpPr>
            <p:cNvPr id="186" name="Freeform 223"/>
            <p:cNvSpPr>
              <a:spLocks/>
            </p:cNvSpPr>
            <p:nvPr/>
          </p:nvSpPr>
          <p:spPr bwMode="black">
            <a:xfrm>
              <a:off x="1977672" y="4663072"/>
              <a:ext cx="606178" cy="195940"/>
            </a:xfrm>
            <a:custGeom>
              <a:avLst/>
              <a:gdLst>
                <a:gd name="T0" fmla="*/ 643 w 643"/>
                <a:gd name="T1" fmla="*/ 132 h 208"/>
                <a:gd name="T2" fmla="*/ 438 w 643"/>
                <a:gd name="T3" fmla="*/ 150 h 208"/>
                <a:gd name="T4" fmla="*/ 0 w 643"/>
                <a:gd name="T5" fmla="*/ 0 h 208"/>
                <a:gd name="T6" fmla="*/ 0 w 643"/>
                <a:gd name="T7" fmla="*/ 103 h 208"/>
                <a:gd name="T8" fmla="*/ 39 w 643"/>
                <a:gd name="T9" fmla="*/ 130 h 208"/>
                <a:gd name="T10" fmla="*/ 438 w 643"/>
                <a:gd name="T11" fmla="*/ 208 h 208"/>
                <a:gd name="T12" fmla="*/ 606 w 643"/>
                <a:gd name="T13" fmla="*/ 197 h 208"/>
                <a:gd name="T14" fmla="*/ 643 w 643"/>
                <a:gd name="T15" fmla="*/ 132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3" h="208">
                  <a:moveTo>
                    <a:pt x="643" y="132"/>
                  </a:moveTo>
                  <a:cubicBezTo>
                    <a:pt x="582" y="143"/>
                    <a:pt x="512" y="150"/>
                    <a:pt x="438" y="150"/>
                  </a:cubicBezTo>
                  <a:cubicBezTo>
                    <a:pt x="196" y="150"/>
                    <a:pt x="0" y="82"/>
                    <a:pt x="0" y="0"/>
                  </a:cubicBezTo>
                  <a:cubicBezTo>
                    <a:pt x="0" y="103"/>
                    <a:pt x="0" y="103"/>
                    <a:pt x="0" y="103"/>
                  </a:cubicBezTo>
                  <a:cubicBezTo>
                    <a:pt x="12" y="113"/>
                    <a:pt x="25" y="121"/>
                    <a:pt x="39" y="130"/>
                  </a:cubicBezTo>
                  <a:cubicBezTo>
                    <a:pt x="130" y="180"/>
                    <a:pt x="273" y="208"/>
                    <a:pt x="438" y="208"/>
                  </a:cubicBezTo>
                  <a:cubicBezTo>
                    <a:pt x="497" y="208"/>
                    <a:pt x="554" y="204"/>
                    <a:pt x="606" y="197"/>
                  </a:cubicBezTo>
                  <a:cubicBezTo>
                    <a:pt x="615" y="174"/>
                    <a:pt x="628" y="152"/>
                    <a:pt x="643" y="132"/>
                  </a:cubicBezTo>
                  <a:close/>
                </a:path>
              </a:pathLst>
            </a:custGeom>
            <a:grpFill/>
            <a:ln>
              <a:noFill/>
            </a:ln>
            <a:extLst/>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endParaRPr lang="en-US" sz="1600">
                <a:solidFill>
                  <a:schemeClr val="tx1"/>
                </a:solidFill>
                <a:latin typeface="+mj-lt"/>
              </a:endParaRPr>
            </a:p>
          </p:txBody>
        </p:sp>
        <p:sp>
          <p:nvSpPr>
            <p:cNvPr id="187" name="Freeform 224"/>
            <p:cNvSpPr>
              <a:spLocks/>
            </p:cNvSpPr>
            <p:nvPr/>
          </p:nvSpPr>
          <p:spPr bwMode="black">
            <a:xfrm>
              <a:off x="1976076" y="4835467"/>
              <a:ext cx="555896" cy="196340"/>
            </a:xfrm>
            <a:custGeom>
              <a:avLst/>
              <a:gdLst>
                <a:gd name="T0" fmla="*/ 590 w 590"/>
                <a:gd name="T1" fmla="*/ 140 h 208"/>
                <a:gd name="T2" fmla="*/ 438 w 590"/>
                <a:gd name="T3" fmla="*/ 150 h 208"/>
                <a:gd name="T4" fmla="*/ 0 w 590"/>
                <a:gd name="T5" fmla="*/ 0 h 208"/>
                <a:gd name="T6" fmla="*/ 0 w 590"/>
                <a:gd name="T7" fmla="*/ 103 h 208"/>
                <a:gd name="T8" fmla="*/ 39 w 590"/>
                <a:gd name="T9" fmla="*/ 129 h 208"/>
                <a:gd name="T10" fmla="*/ 438 w 590"/>
                <a:gd name="T11" fmla="*/ 208 h 208"/>
                <a:gd name="T12" fmla="*/ 589 w 590"/>
                <a:gd name="T13" fmla="*/ 199 h 208"/>
                <a:gd name="T14" fmla="*/ 590 w 590"/>
                <a:gd name="T15" fmla="*/ 14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0" h="208">
                  <a:moveTo>
                    <a:pt x="590" y="140"/>
                  </a:moveTo>
                  <a:cubicBezTo>
                    <a:pt x="543" y="146"/>
                    <a:pt x="491" y="150"/>
                    <a:pt x="438" y="150"/>
                  </a:cubicBezTo>
                  <a:cubicBezTo>
                    <a:pt x="196" y="150"/>
                    <a:pt x="0" y="82"/>
                    <a:pt x="0" y="0"/>
                  </a:cubicBezTo>
                  <a:cubicBezTo>
                    <a:pt x="0" y="103"/>
                    <a:pt x="0" y="103"/>
                    <a:pt x="0" y="103"/>
                  </a:cubicBezTo>
                  <a:cubicBezTo>
                    <a:pt x="12" y="113"/>
                    <a:pt x="25" y="121"/>
                    <a:pt x="39" y="129"/>
                  </a:cubicBezTo>
                  <a:cubicBezTo>
                    <a:pt x="129" y="180"/>
                    <a:pt x="273" y="208"/>
                    <a:pt x="438" y="208"/>
                  </a:cubicBezTo>
                  <a:cubicBezTo>
                    <a:pt x="491" y="208"/>
                    <a:pt x="541" y="205"/>
                    <a:pt x="589" y="199"/>
                  </a:cubicBezTo>
                  <a:lnTo>
                    <a:pt x="590" y="140"/>
                  </a:lnTo>
                  <a:close/>
                </a:path>
              </a:pathLst>
            </a:custGeom>
            <a:grpFill/>
            <a:ln>
              <a:noFill/>
            </a:ln>
            <a:extLst/>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endParaRPr lang="en-US" sz="1600">
                <a:solidFill>
                  <a:schemeClr val="tx1"/>
                </a:solidFill>
                <a:latin typeface="+mj-lt"/>
              </a:endParaRPr>
            </a:p>
          </p:txBody>
        </p:sp>
        <p:sp>
          <p:nvSpPr>
            <p:cNvPr id="188" name="Freeform 225"/>
            <p:cNvSpPr>
              <a:spLocks noEditPoints="1"/>
            </p:cNvSpPr>
            <p:nvPr/>
          </p:nvSpPr>
          <p:spPr bwMode="black">
            <a:xfrm>
              <a:off x="1886285" y="4267200"/>
              <a:ext cx="1011628" cy="995266"/>
            </a:xfrm>
            <a:custGeom>
              <a:avLst/>
              <a:gdLst>
                <a:gd name="T0" fmla="*/ 683 w 1073"/>
                <a:gd name="T1" fmla="*/ 951 h 1056"/>
                <a:gd name="T2" fmla="*/ 683 w 1073"/>
                <a:gd name="T3" fmla="*/ 947 h 1056"/>
                <a:gd name="T4" fmla="*/ 537 w 1073"/>
                <a:gd name="T5" fmla="*/ 957 h 1056"/>
                <a:gd name="T6" fmla="*/ 99 w 1073"/>
                <a:gd name="T7" fmla="*/ 776 h 1056"/>
                <a:gd name="T8" fmla="*/ 99 w 1073"/>
                <a:gd name="T9" fmla="*/ 623 h 1056"/>
                <a:gd name="T10" fmla="*/ 99 w 1073"/>
                <a:gd name="T11" fmla="*/ 520 h 1056"/>
                <a:gd name="T12" fmla="*/ 99 w 1073"/>
                <a:gd name="T13" fmla="*/ 352 h 1056"/>
                <a:gd name="T14" fmla="*/ 137 w 1073"/>
                <a:gd name="T15" fmla="*/ 379 h 1056"/>
                <a:gd name="T16" fmla="*/ 537 w 1073"/>
                <a:gd name="T17" fmla="*/ 458 h 1056"/>
                <a:gd name="T18" fmla="*/ 862 w 1073"/>
                <a:gd name="T19" fmla="*/ 411 h 1056"/>
                <a:gd name="T20" fmla="*/ 972 w 1073"/>
                <a:gd name="T21" fmla="*/ 355 h 1056"/>
                <a:gd name="T22" fmla="*/ 975 w 1073"/>
                <a:gd name="T23" fmla="*/ 352 h 1056"/>
                <a:gd name="T24" fmla="*/ 975 w 1073"/>
                <a:gd name="T25" fmla="*/ 460 h 1056"/>
                <a:gd name="T26" fmla="*/ 1067 w 1073"/>
                <a:gd name="T27" fmla="*/ 493 h 1056"/>
                <a:gd name="T28" fmla="*/ 1073 w 1073"/>
                <a:gd name="T29" fmla="*/ 494 h 1056"/>
                <a:gd name="T30" fmla="*/ 1073 w 1073"/>
                <a:gd name="T31" fmla="*/ 249 h 1056"/>
                <a:gd name="T32" fmla="*/ 1002 w 1073"/>
                <a:gd name="T33" fmla="*/ 114 h 1056"/>
                <a:gd name="T34" fmla="*/ 537 w 1073"/>
                <a:gd name="T35" fmla="*/ 0 h 1056"/>
                <a:gd name="T36" fmla="*/ 195 w 1073"/>
                <a:gd name="T37" fmla="*/ 49 h 1056"/>
                <a:gd name="T38" fmla="*/ 71 w 1073"/>
                <a:gd name="T39" fmla="*/ 114 h 1056"/>
                <a:gd name="T40" fmla="*/ 0 w 1073"/>
                <a:gd name="T41" fmla="*/ 249 h 1056"/>
                <a:gd name="T42" fmla="*/ 0 w 1073"/>
                <a:gd name="T43" fmla="*/ 776 h 1056"/>
                <a:gd name="T44" fmla="*/ 64 w 1073"/>
                <a:gd name="T45" fmla="*/ 917 h 1056"/>
                <a:gd name="T46" fmla="*/ 537 w 1073"/>
                <a:gd name="T47" fmla="*/ 1056 h 1056"/>
                <a:gd name="T48" fmla="*/ 681 w 1073"/>
                <a:gd name="T49" fmla="*/ 1047 h 1056"/>
                <a:gd name="T50" fmla="*/ 683 w 1073"/>
                <a:gd name="T51" fmla="*/ 951 h 1056"/>
                <a:gd name="T52" fmla="*/ 537 w 1073"/>
                <a:gd name="T53" fmla="*/ 99 h 1056"/>
                <a:gd name="T54" fmla="*/ 975 w 1073"/>
                <a:gd name="T55" fmla="*/ 249 h 1056"/>
                <a:gd name="T56" fmla="*/ 537 w 1073"/>
                <a:gd name="T57" fmla="*/ 399 h 1056"/>
                <a:gd name="T58" fmla="*/ 99 w 1073"/>
                <a:gd name="T59" fmla="*/ 249 h 1056"/>
                <a:gd name="T60" fmla="*/ 537 w 1073"/>
                <a:gd name="T61" fmla="*/ 99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73" h="1056">
                  <a:moveTo>
                    <a:pt x="683" y="951"/>
                  </a:moveTo>
                  <a:cubicBezTo>
                    <a:pt x="683" y="947"/>
                    <a:pt x="683" y="947"/>
                    <a:pt x="683" y="947"/>
                  </a:cubicBezTo>
                  <a:cubicBezTo>
                    <a:pt x="638" y="954"/>
                    <a:pt x="587" y="957"/>
                    <a:pt x="537" y="957"/>
                  </a:cubicBezTo>
                  <a:cubicBezTo>
                    <a:pt x="295" y="957"/>
                    <a:pt x="99" y="876"/>
                    <a:pt x="99" y="776"/>
                  </a:cubicBezTo>
                  <a:cubicBezTo>
                    <a:pt x="99" y="623"/>
                    <a:pt x="99" y="623"/>
                    <a:pt x="99" y="623"/>
                  </a:cubicBezTo>
                  <a:cubicBezTo>
                    <a:pt x="99" y="520"/>
                    <a:pt x="99" y="520"/>
                    <a:pt x="99" y="520"/>
                  </a:cubicBezTo>
                  <a:cubicBezTo>
                    <a:pt x="99" y="352"/>
                    <a:pt x="99" y="352"/>
                    <a:pt x="99" y="352"/>
                  </a:cubicBezTo>
                  <a:cubicBezTo>
                    <a:pt x="110" y="362"/>
                    <a:pt x="123" y="371"/>
                    <a:pt x="137" y="379"/>
                  </a:cubicBezTo>
                  <a:cubicBezTo>
                    <a:pt x="228" y="429"/>
                    <a:pt x="371" y="457"/>
                    <a:pt x="537" y="458"/>
                  </a:cubicBezTo>
                  <a:cubicBezTo>
                    <a:pt x="662" y="458"/>
                    <a:pt x="776" y="441"/>
                    <a:pt x="862" y="411"/>
                  </a:cubicBezTo>
                  <a:cubicBezTo>
                    <a:pt x="906" y="396"/>
                    <a:pt x="942" y="378"/>
                    <a:pt x="972" y="355"/>
                  </a:cubicBezTo>
                  <a:cubicBezTo>
                    <a:pt x="973" y="354"/>
                    <a:pt x="974" y="353"/>
                    <a:pt x="975" y="352"/>
                  </a:cubicBezTo>
                  <a:cubicBezTo>
                    <a:pt x="975" y="460"/>
                    <a:pt x="975" y="460"/>
                    <a:pt x="975" y="460"/>
                  </a:cubicBezTo>
                  <a:cubicBezTo>
                    <a:pt x="1008" y="465"/>
                    <a:pt x="1039" y="476"/>
                    <a:pt x="1067" y="493"/>
                  </a:cubicBezTo>
                  <a:cubicBezTo>
                    <a:pt x="1069" y="493"/>
                    <a:pt x="1071" y="493"/>
                    <a:pt x="1073" y="494"/>
                  </a:cubicBezTo>
                  <a:cubicBezTo>
                    <a:pt x="1073" y="249"/>
                    <a:pt x="1073" y="249"/>
                    <a:pt x="1073" y="249"/>
                  </a:cubicBezTo>
                  <a:cubicBezTo>
                    <a:pt x="1073" y="187"/>
                    <a:pt x="1037" y="141"/>
                    <a:pt x="1002" y="114"/>
                  </a:cubicBezTo>
                  <a:cubicBezTo>
                    <a:pt x="896" y="33"/>
                    <a:pt x="733" y="3"/>
                    <a:pt x="537" y="0"/>
                  </a:cubicBezTo>
                  <a:cubicBezTo>
                    <a:pt x="406" y="0"/>
                    <a:pt x="288" y="18"/>
                    <a:pt x="195" y="49"/>
                  </a:cubicBezTo>
                  <a:cubicBezTo>
                    <a:pt x="148" y="66"/>
                    <a:pt x="107" y="85"/>
                    <a:pt x="71" y="114"/>
                  </a:cubicBezTo>
                  <a:cubicBezTo>
                    <a:pt x="36" y="141"/>
                    <a:pt x="0" y="187"/>
                    <a:pt x="0" y="249"/>
                  </a:cubicBezTo>
                  <a:cubicBezTo>
                    <a:pt x="0" y="776"/>
                    <a:pt x="0" y="776"/>
                    <a:pt x="0" y="776"/>
                  </a:cubicBezTo>
                  <a:cubicBezTo>
                    <a:pt x="0" y="835"/>
                    <a:pt x="29" y="884"/>
                    <a:pt x="64" y="917"/>
                  </a:cubicBezTo>
                  <a:cubicBezTo>
                    <a:pt x="169" y="1014"/>
                    <a:pt x="338" y="1053"/>
                    <a:pt x="537" y="1056"/>
                  </a:cubicBezTo>
                  <a:cubicBezTo>
                    <a:pt x="586" y="1056"/>
                    <a:pt x="636" y="1053"/>
                    <a:pt x="681" y="1047"/>
                  </a:cubicBezTo>
                  <a:lnTo>
                    <a:pt x="683" y="951"/>
                  </a:lnTo>
                  <a:close/>
                  <a:moveTo>
                    <a:pt x="537" y="99"/>
                  </a:moveTo>
                  <a:cubicBezTo>
                    <a:pt x="778" y="99"/>
                    <a:pt x="975" y="166"/>
                    <a:pt x="975" y="249"/>
                  </a:cubicBezTo>
                  <a:cubicBezTo>
                    <a:pt x="975" y="332"/>
                    <a:pt x="778" y="399"/>
                    <a:pt x="537" y="399"/>
                  </a:cubicBezTo>
                  <a:cubicBezTo>
                    <a:pt x="295" y="399"/>
                    <a:pt x="99" y="332"/>
                    <a:pt x="99" y="249"/>
                  </a:cubicBezTo>
                  <a:cubicBezTo>
                    <a:pt x="99" y="166"/>
                    <a:pt x="295" y="99"/>
                    <a:pt x="537" y="99"/>
                  </a:cubicBezTo>
                  <a:close/>
                </a:path>
              </a:pathLst>
            </a:custGeom>
            <a:grpFill/>
            <a:ln>
              <a:noFill/>
            </a:ln>
            <a:extLst/>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endParaRPr lang="en-US" sz="1600">
                <a:solidFill>
                  <a:schemeClr val="tx1"/>
                </a:solidFill>
                <a:latin typeface="+mj-lt"/>
              </a:endParaRPr>
            </a:p>
          </p:txBody>
        </p:sp>
        <p:sp>
          <p:nvSpPr>
            <p:cNvPr id="184" name="Freeform 221"/>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grpFill/>
            <a:ln>
              <a:noFill/>
            </a:ln>
            <a:extLst/>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endParaRPr lang="en-US" sz="1600">
                <a:solidFill>
                  <a:schemeClr val="tx1"/>
                </a:solidFill>
                <a:latin typeface="+mj-lt"/>
              </a:endParaRPr>
            </a:p>
          </p:txBody>
        </p:sp>
      </p:grpSp>
      <p:pic>
        <p:nvPicPr>
          <p:cNvPr id="196" name="Picture 195"/>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740840" y="685804"/>
            <a:ext cx="642004" cy="1027207"/>
          </a:xfrm>
          <a:prstGeom prst="rect">
            <a:avLst/>
          </a:prstGeom>
        </p:spPr>
      </p:pic>
      <p:grpSp>
        <p:nvGrpSpPr>
          <p:cNvPr id="197" name="Group 196"/>
          <p:cNvGrpSpPr/>
          <p:nvPr/>
        </p:nvGrpSpPr>
        <p:grpSpPr>
          <a:xfrm>
            <a:off x="2362191" y="2209801"/>
            <a:ext cx="1755231" cy="2047219"/>
            <a:chOff x="3533264" y="2209801"/>
            <a:chExt cx="1755231" cy="2047219"/>
          </a:xfrm>
        </p:grpSpPr>
        <p:grpSp>
          <p:nvGrpSpPr>
            <p:cNvPr id="198" name="Group 197"/>
            <p:cNvGrpSpPr/>
            <p:nvPr/>
          </p:nvGrpSpPr>
          <p:grpSpPr>
            <a:xfrm>
              <a:off x="3533264" y="2838835"/>
              <a:ext cx="1755231" cy="1418185"/>
              <a:chOff x="3533264" y="2838835"/>
              <a:chExt cx="1755231" cy="1418185"/>
            </a:xfrm>
          </p:grpSpPr>
          <p:grpSp>
            <p:nvGrpSpPr>
              <p:cNvPr id="201" name="Group 200"/>
              <p:cNvGrpSpPr/>
              <p:nvPr/>
            </p:nvGrpSpPr>
            <p:grpSpPr>
              <a:xfrm>
                <a:off x="3613723" y="2838835"/>
                <a:ext cx="1039987" cy="857238"/>
                <a:chOff x="1451945" y="4187017"/>
                <a:chExt cx="1548985" cy="1455326"/>
              </a:xfrm>
            </p:grpSpPr>
            <p:pic>
              <p:nvPicPr>
                <p:cNvPr id="20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1945" y="4187017"/>
                  <a:ext cx="1548985" cy="1455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 name="Freeform 62"/>
                <p:cNvSpPr>
                  <a:spLocks noEditPoints="1"/>
                </p:cNvSpPr>
                <p:nvPr/>
              </p:nvSpPr>
              <p:spPr bwMode="black">
                <a:xfrm>
                  <a:off x="1828800" y="4546433"/>
                  <a:ext cx="719338" cy="711367"/>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latin typeface="+mj-lt"/>
                  </a:endParaRPr>
                </a:p>
              </p:txBody>
            </p:sp>
          </p:grpSp>
          <p:sp>
            <p:nvSpPr>
              <p:cNvPr id="202" name="TextBox 201"/>
              <p:cNvSpPr txBox="1"/>
              <p:nvPr/>
            </p:nvSpPr>
            <p:spPr>
              <a:xfrm>
                <a:off x="3533264" y="3733800"/>
                <a:ext cx="1755231" cy="523220"/>
              </a:xfrm>
              <a:prstGeom prst="rect">
                <a:avLst/>
              </a:prstGeom>
              <a:noFill/>
            </p:spPr>
            <p:txBody>
              <a:bodyPr wrap="square" rtlCol="0">
                <a:spAutoFit/>
              </a:bodyPr>
              <a:lstStyle/>
              <a:p>
                <a:pPr marL="285744" indent="-285744">
                  <a:buFont typeface="Wingdings" pitchFamily="2" charset="2"/>
                  <a:buChar char="ü"/>
                </a:pPr>
                <a:r>
                  <a:rPr lang="en-US" sz="1400" b="1" dirty="0">
                    <a:latin typeface="+mj-lt"/>
                    <a:cs typeface="Consolas" pitchFamily="49" charset="0"/>
                  </a:rPr>
                  <a:t>WIF</a:t>
                </a:r>
              </a:p>
              <a:p>
                <a:pPr marL="285744" indent="-285744">
                  <a:buFont typeface="Wingdings" pitchFamily="2" charset="2"/>
                  <a:buChar char="ü"/>
                </a:pPr>
                <a:r>
                  <a:rPr lang="en-US" sz="1400" b="1" dirty="0">
                    <a:latin typeface="+mj-lt"/>
                    <a:cs typeface="Consolas" pitchFamily="49" charset="0"/>
                  </a:rPr>
                  <a:t>ASP.NET MVC 3</a:t>
                </a:r>
              </a:p>
            </p:txBody>
          </p:sp>
        </p:grpSp>
        <p:sp>
          <p:nvSpPr>
            <p:cNvPr id="199" name="TextBox 198"/>
            <p:cNvSpPr txBox="1"/>
            <p:nvPr/>
          </p:nvSpPr>
          <p:spPr>
            <a:xfrm>
              <a:off x="3544519" y="2209801"/>
              <a:ext cx="1170299" cy="369332"/>
            </a:xfrm>
            <a:prstGeom prst="rect">
              <a:avLst/>
            </a:prstGeom>
            <a:noFill/>
          </p:spPr>
          <p:txBody>
            <a:bodyPr wrap="square" rtlCol="0">
              <a:spAutoFit/>
            </a:bodyPr>
            <a:lstStyle/>
            <a:p>
              <a:r>
                <a:rPr lang="en-US" dirty="0">
                  <a:latin typeface="+mj-lt"/>
                </a:rPr>
                <a:t>Web Role</a:t>
              </a:r>
            </a:p>
          </p:txBody>
        </p:sp>
        <p:sp>
          <p:nvSpPr>
            <p:cNvPr id="200" name="Rectangle 199"/>
            <p:cNvSpPr/>
            <p:nvPr/>
          </p:nvSpPr>
          <p:spPr>
            <a:xfrm>
              <a:off x="3544522" y="2514602"/>
              <a:ext cx="1210588" cy="338554"/>
            </a:xfrm>
            <a:prstGeom prst="rect">
              <a:avLst/>
            </a:prstGeom>
          </p:spPr>
          <p:txBody>
            <a:bodyPr wrap="none">
              <a:spAutoFit/>
            </a:bodyPr>
            <a:lstStyle/>
            <a:p>
              <a:r>
                <a:rPr lang="en-US" sz="1600" b="1" i="1" dirty="0">
                  <a:latin typeface="+mj-lt"/>
                </a:rPr>
                <a:t>Custom STS</a:t>
              </a:r>
            </a:p>
          </p:txBody>
        </p:sp>
      </p:grpSp>
      <p:cxnSp>
        <p:nvCxnSpPr>
          <p:cNvPr id="205" name="Straight Arrow Connector 204"/>
          <p:cNvCxnSpPr/>
          <p:nvPr/>
        </p:nvCxnSpPr>
        <p:spPr>
          <a:xfrm flipV="1">
            <a:off x="1078044" y="3798335"/>
            <a:ext cx="376212" cy="10639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6" name="Straight Arrow Connector 205"/>
          <p:cNvCxnSpPr/>
          <p:nvPr/>
        </p:nvCxnSpPr>
        <p:spPr>
          <a:xfrm>
            <a:off x="1149552" y="1797699"/>
            <a:ext cx="376212" cy="80379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7" name="Rectangle 206"/>
          <p:cNvSpPr/>
          <p:nvPr/>
        </p:nvSpPr>
        <p:spPr>
          <a:xfrm>
            <a:off x="336889" y="2927256"/>
            <a:ext cx="808235" cy="584775"/>
          </a:xfrm>
          <a:prstGeom prst="rect">
            <a:avLst/>
          </a:prstGeom>
        </p:spPr>
        <p:txBody>
          <a:bodyPr wrap="none">
            <a:spAutoFit/>
          </a:bodyPr>
          <a:lstStyle/>
          <a:p>
            <a:r>
              <a:rPr lang="en-US" sz="1600" b="1" i="1" dirty="0">
                <a:latin typeface="+mj-lt"/>
              </a:rPr>
              <a:t>Access </a:t>
            </a:r>
          </a:p>
          <a:p>
            <a:r>
              <a:rPr lang="en-US" sz="1600" b="1" i="1" dirty="0">
                <a:latin typeface="+mj-lt"/>
              </a:rPr>
              <a:t>Control</a:t>
            </a:r>
          </a:p>
        </p:txBody>
      </p:sp>
      <p:grpSp>
        <p:nvGrpSpPr>
          <p:cNvPr id="208" name="Group 207"/>
          <p:cNvGrpSpPr/>
          <p:nvPr/>
        </p:nvGrpSpPr>
        <p:grpSpPr>
          <a:xfrm>
            <a:off x="4237740" y="120508"/>
            <a:ext cx="2082072" cy="1988778"/>
            <a:chOff x="4831294" y="120508"/>
            <a:chExt cx="2082072" cy="1988778"/>
          </a:xfrm>
        </p:grpSpPr>
        <p:grpSp>
          <p:nvGrpSpPr>
            <p:cNvPr id="209" name="Group 208"/>
            <p:cNvGrpSpPr/>
            <p:nvPr/>
          </p:nvGrpSpPr>
          <p:grpSpPr>
            <a:xfrm>
              <a:off x="4831294" y="120508"/>
              <a:ext cx="1986569" cy="1650735"/>
              <a:chOff x="3276600" y="620147"/>
              <a:chExt cx="1986567" cy="1650735"/>
            </a:xfrm>
          </p:grpSpPr>
          <p:grpSp>
            <p:nvGrpSpPr>
              <p:cNvPr id="211" name="Group 210"/>
              <p:cNvGrpSpPr/>
              <p:nvPr/>
            </p:nvGrpSpPr>
            <p:grpSpPr>
              <a:xfrm>
                <a:off x="3697985" y="1262214"/>
                <a:ext cx="1161347" cy="1008668"/>
                <a:chOff x="1453481" y="4203500"/>
                <a:chExt cx="1447078" cy="1359581"/>
              </a:xfrm>
            </p:grpSpPr>
            <p:pic>
              <p:nvPicPr>
                <p:cNvPr id="21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3481" y="4203500"/>
                  <a:ext cx="1447078" cy="1359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 name="Freeform 62"/>
                <p:cNvSpPr>
                  <a:spLocks noEditPoints="1"/>
                </p:cNvSpPr>
                <p:nvPr/>
              </p:nvSpPr>
              <p:spPr bwMode="black">
                <a:xfrm>
                  <a:off x="1828800" y="4546433"/>
                  <a:ext cx="719338" cy="711367"/>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latin typeface="+mj-lt"/>
                  </a:endParaRPr>
                </a:p>
              </p:txBody>
            </p:sp>
          </p:grpSp>
          <p:sp>
            <p:nvSpPr>
              <p:cNvPr id="212" name="TextBox 211"/>
              <p:cNvSpPr txBox="1"/>
              <p:nvPr/>
            </p:nvSpPr>
            <p:spPr>
              <a:xfrm>
                <a:off x="3733800" y="620147"/>
                <a:ext cx="1170298" cy="369332"/>
              </a:xfrm>
              <a:prstGeom prst="rect">
                <a:avLst/>
              </a:prstGeom>
              <a:noFill/>
            </p:spPr>
            <p:txBody>
              <a:bodyPr wrap="square" rtlCol="0">
                <a:spAutoFit/>
              </a:bodyPr>
              <a:lstStyle/>
              <a:p>
                <a:r>
                  <a:rPr lang="en-US" dirty="0">
                    <a:latin typeface="+mj-lt"/>
                  </a:rPr>
                  <a:t>Web Site</a:t>
                </a:r>
              </a:p>
            </p:txBody>
          </p:sp>
          <p:sp>
            <p:nvSpPr>
              <p:cNvPr id="213" name="Rectangle 212"/>
              <p:cNvSpPr/>
              <p:nvPr/>
            </p:nvSpPr>
            <p:spPr>
              <a:xfrm>
                <a:off x="3276600" y="924947"/>
                <a:ext cx="1986567" cy="338554"/>
              </a:xfrm>
              <a:prstGeom prst="rect">
                <a:avLst/>
              </a:prstGeom>
            </p:spPr>
            <p:txBody>
              <a:bodyPr wrap="none">
                <a:spAutoFit/>
              </a:bodyPr>
              <a:lstStyle/>
              <a:p>
                <a:r>
                  <a:rPr lang="en-US" sz="1600" b="1" i="1" dirty="0">
                    <a:latin typeface="+mj-lt"/>
                  </a:rPr>
                  <a:t>User Web Application</a:t>
                </a:r>
              </a:p>
            </p:txBody>
          </p:sp>
        </p:grpSp>
        <p:sp>
          <p:nvSpPr>
            <p:cNvPr id="210" name="TextBox 209"/>
            <p:cNvSpPr txBox="1"/>
            <p:nvPr/>
          </p:nvSpPr>
          <p:spPr>
            <a:xfrm>
              <a:off x="5034991" y="1801509"/>
              <a:ext cx="1878375" cy="307777"/>
            </a:xfrm>
            <a:prstGeom prst="rect">
              <a:avLst/>
            </a:prstGeom>
            <a:noFill/>
          </p:spPr>
          <p:txBody>
            <a:bodyPr wrap="square" rtlCol="0">
              <a:spAutoFit/>
            </a:bodyPr>
            <a:lstStyle/>
            <a:p>
              <a:pPr marL="285744" indent="-285744">
                <a:buFont typeface="Wingdings" pitchFamily="2" charset="2"/>
                <a:buChar char="ü"/>
              </a:pPr>
              <a:r>
                <a:rPr lang="en-US" sz="1400" b="1" dirty="0">
                  <a:latin typeface="+mj-lt"/>
                  <a:cs typeface="Consolas" pitchFamily="49" charset="0"/>
                </a:rPr>
                <a:t>ASP.NET MVC 4</a:t>
              </a:r>
            </a:p>
          </p:txBody>
        </p:sp>
      </p:grpSp>
      <p:grpSp>
        <p:nvGrpSpPr>
          <p:cNvPr id="216" name="Group 215"/>
          <p:cNvGrpSpPr/>
          <p:nvPr/>
        </p:nvGrpSpPr>
        <p:grpSpPr>
          <a:xfrm>
            <a:off x="3875609" y="4724407"/>
            <a:ext cx="2492998" cy="1981199"/>
            <a:chOff x="4421038" y="4724407"/>
            <a:chExt cx="2492998" cy="1981199"/>
          </a:xfrm>
        </p:grpSpPr>
        <p:grpSp>
          <p:nvGrpSpPr>
            <p:cNvPr id="217" name="Group 216"/>
            <p:cNvGrpSpPr/>
            <p:nvPr/>
          </p:nvGrpSpPr>
          <p:grpSpPr>
            <a:xfrm>
              <a:off x="4421038" y="4724407"/>
              <a:ext cx="2487604" cy="1641643"/>
              <a:chOff x="2971800" y="4081046"/>
              <a:chExt cx="2487602" cy="1641643"/>
            </a:xfrm>
          </p:grpSpPr>
          <p:grpSp>
            <p:nvGrpSpPr>
              <p:cNvPr id="219" name="Group 218"/>
              <p:cNvGrpSpPr/>
              <p:nvPr/>
            </p:nvGrpSpPr>
            <p:grpSpPr>
              <a:xfrm>
                <a:off x="3717183" y="4776735"/>
                <a:ext cx="1089140" cy="945954"/>
                <a:chOff x="1477402" y="4263587"/>
                <a:chExt cx="1357106" cy="1275049"/>
              </a:xfrm>
            </p:grpSpPr>
            <p:pic>
              <p:nvPicPr>
                <p:cNvPr id="22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7402" y="4263587"/>
                  <a:ext cx="1357106" cy="1275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3" name="Freeform 62"/>
                <p:cNvSpPr>
                  <a:spLocks noEditPoints="1"/>
                </p:cNvSpPr>
                <p:nvPr/>
              </p:nvSpPr>
              <p:spPr bwMode="black">
                <a:xfrm>
                  <a:off x="1828800" y="4546433"/>
                  <a:ext cx="719338" cy="711367"/>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latin typeface="+mj-lt"/>
                  </a:endParaRPr>
                </a:p>
              </p:txBody>
            </p:sp>
          </p:grpSp>
          <p:sp>
            <p:nvSpPr>
              <p:cNvPr id="220" name="TextBox 219"/>
              <p:cNvSpPr txBox="1"/>
              <p:nvPr/>
            </p:nvSpPr>
            <p:spPr>
              <a:xfrm>
                <a:off x="3733800" y="4081046"/>
                <a:ext cx="1170298" cy="369332"/>
              </a:xfrm>
              <a:prstGeom prst="rect">
                <a:avLst/>
              </a:prstGeom>
              <a:noFill/>
            </p:spPr>
            <p:txBody>
              <a:bodyPr wrap="square" rtlCol="0">
                <a:spAutoFit/>
              </a:bodyPr>
              <a:lstStyle/>
              <a:p>
                <a:r>
                  <a:rPr lang="en-US" dirty="0">
                    <a:latin typeface="+mj-lt"/>
                  </a:rPr>
                  <a:t>Web Site</a:t>
                </a:r>
              </a:p>
            </p:txBody>
          </p:sp>
          <p:sp>
            <p:nvSpPr>
              <p:cNvPr id="221" name="Rectangle 220"/>
              <p:cNvSpPr/>
              <p:nvPr/>
            </p:nvSpPr>
            <p:spPr>
              <a:xfrm>
                <a:off x="2971800" y="4385846"/>
                <a:ext cx="2487602" cy="338554"/>
              </a:xfrm>
              <a:prstGeom prst="rect">
                <a:avLst/>
              </a:prstGeom>
            </p:spPr>
            <p:txBody>
              <a:bodyPr wrap="none">
                <a:spAutoFit/>
              </a:bodyPr>
              <a:lstStyle/>
              <a:p>
                <a:r>
                  <a:rPr lang="en-US" sz="1600" b="1" i="1" dirty="0">
                    <a:latin typeface="+mj-lt"/>
                  </a:rPr>
                  <a:t>Back office Web Application</a:t>
                </a:r>
              </a:p>
            </p:txBody>
          </p:sp>
        </p:grpSp>
        <p:sp>
          <p:nvSpPr>
            <p:cNvPr id="218" name="TextBox 217"/>
            <p:cNvSpPr txBox="1"/>
            <p:nvPr/>
          </p:nvSpPr>
          <p:spPr>
            <a:xfrm>
              <a:off x="5035661" y="6397829"/>
              <a:ext cx="1878375" cy="307777"/>
            </a:xfrm>
            <a:prstGeom prst="rect">
              <a:avLst/>
            </a:prstGeom>
            <a:noFill/>
          </p:spPr>
          <p:txBody>
            <a:bodyPr wrap="square" rtlCol="0">
              <a:spAutoFit/>
            </a:bodyPr>
            <a:lstStyle/>
            <a:p>
              <a:pPr marL="285744" indent="-285744">
                <a:buFont typeface="Wingdings" pitchFamily="2" charset="2"/>
                <a:buChar char="ü"/>
              </a:pPr>
              <a:r>
                <a:rPr lang="en-US" sz="1400" b="1" dirty="0">
                  <a:latin typeface="+mj-lt"/>
                  <a:cs typeface="Consolas" pitchFamily="49" charset="0"/>
                </a:rPr>
                <a:t>ASP.NET MVC 4</a:t>
              </a:r>
            </a:p>
          </p:txBody>
        </p:sp>
      </p:grpSp>
      <p:grpSp>
        <p:nvGrpSpPr>
          <p:cNvPr id="224" name="Group 223"/>
          <p:cNvGrpSpPr/>
          <p:nvPr/>
        </p:nvGrpSpPr>
        <p:grpSpPr>
          <a:xfrm>
            <a:off x="6781806" y="914403"/>
            <a:ext cx="1977897" cy="2098347"/>
            <a:chOff x="7391404" y="914403"/>
            <a:chExt cx="1977897" cy="2098347"/>
          </a:xfrm>
        </p:grpSpPr>
        <p:grpSp>
          <p:nvGrpSpPr>
            <p:cNvPr id="225" name="Group 224"/>
            <p:cNvGrpSpPr/>
            <p:nvPr/>
          </p:nvGrpSpPr>
          <p:grpSpPr>
            <a:xfrm>
              <a:off x="7487894" y="914403"/>
              <a:ext cx="1881407" cy="1938755"/>
              <a:chOff x="5482086" y="1337846"/>
              <a:chExt cx="1881405" cy="1938754"/>
            </a:xfrm>
          </p:grpSpPr>
          <p:pic>
            <p:nvPicPr>
              <p:cNvPr id="227" name="Picture 226"/>
              <p:cNvPicPr>
                <a:picLocks noChangeAspect="1"/>
              </p:cNvPicPr>
              <p:nvPr/>
            </p:nvPicPr>
            <p:blipFill>
              <a:blip r:embed="rId6" cstate="print">
                <a:duotone>
                  <a:prstClr val="black"/>
                  <a:schemeClr val="bg2">
                    <a:lumMod val="10000"/>
                    <a:tint val="45000"/>
                    <a:satMod val="400000"/>
                  </a:schemeClr>
                </a:duotone>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482086" y="1889066"/>
                <a:ext cx="1387534" cy="1387534"/>
              </a:xfrm>
              <a:prstGeom prst="rect">
                <a:avLst/>
              </a:prstGeom>
            </p:spPr>
          </p:pic>
          <p:sp>
            <p:nvSpPr>
              <p:cNvPr id="228" name="TextBox 227"/>
              <p:cNvSpPr txBox="1"/>
              <p:nvPr/>
            </p:nvSpPr>
            <p:spPr>
              <a:xfrm>
                <a:off x="5562599" y="1337846"/>
                <a:ext cx="1800892" cy="369332"/>
              </a:xfrm>
              <a:prstGeom prst="rect">
                <a:avLst/>
              </a:prstGeom>
              <a:noFill/>
            </p:spPr>
            <p:txBody>
              <a:bodyPr wrap="square" rtlCol="0">
                <a:spAutoFit/>
              </a:bodyPr>
              <a:lstStyle/>
              <a:p>
                <a:r>
                  <a:rPr lang="en-US" dirty="0">
                    <a:latin typeface="+mj-lt"/>
                  </a:rPr>
                  <a:t>Virtual Machine</a:t>
                </a:r>
              </a:p>
            </p:txBody>
          </p:sp>
          <p:sp>
            <p:nvSpPr>
              <p:cNvPr id="229" name="Rectangle 228"/>
              <p:cNvSpPr/>
              <p:nvPr/>
            </p:nvSpPr>
            <p:spPr>
              <a:xfrm>
                <a:off x="5621270" y="1642646"/>
                <a:ext cx="1584086" cy="338554"/>
              </a:xfrm>
              <a:prstGeom prst="rect">
                <a:avLst/>
              </a:prstGeom>
            </p:spPr>
            <p:txBody>
              <a:bodyPr wrap="none">
                <a:spAutoFit/>
              </a:bodyPr>
              <a:lstStyle/>
              <a:p>
                <a:r>
                  <a:rPr lang="en-US" sz="1600" b="1" i="1" dirty="0">
                    <a:latin typeface="+mj-lt"/>
                  </a:rPr>
                  <a:t>Fed Net Protocol</a:t>
                </a:r>
              </a:p>
            </p:txBody>
          </p:sp>
        </p:grpSp>
        <p:sp>
          <p:nvSpPr>
            <p:cNvPr id="226" name="TextBox 225"/>
            <p:cNvSpPr txBox="1"/>
            <p:nvPr/>
          </p:nvSpPr>
          <p:spPr>
            <a:xfrm>
              <a:off x="7391404" y="2704973"/>
              <a:ext cx="1878375" cy="307777"/>
            </a:xfrm>
            <a:prstGeom prst="rect">
              <a:avLst/>
            </a:prstGeom>
            <a:noFill/>
          </p:spPr>
          <p:txBody>
            <a:bodyPr wrap="square" rtlCol="0">
              <a:spAutoFit/>
            </a:bodyPr>
            <a:lstStyle/>
            <a:p>
              <a:pPr marL="285744" indent="-285744">
                <a:buFont typeface="Wingdings" pitchFamily="2" charset="2"/>
                <a:buChar char="ü"/>
              </a:pPr>
              <a:r>
                <a:rPr lang="en-US" sz="1400" b="1" dirty="0">
                  <a:latin typeface="+mj-lt"/>
                  <a:cs typeface="Consolas" pitchFamily="49" charset="0"/>
                </a:rPr>
                <a:t>Socket Server</a:t>
              </a:r>
            </a:p>
          </p:txBody>
        </p:sp>
      </p:grpSp>
      <p:grpSp>
        <p:nvGrpSpPr>
          <p:cNvPr id="230" name="Group 229"/>
          <p:cNvGrpSpPr/>
          <p:nvPr/>
        </p:nvGrpSpPr>
        <p:grpSpPr>
          <a:xfrm>
            <a:off x="6825917" y="3581407"/>
            <a:ext cx="2057403" cy="1994847"/>
            <a:chOff x="7467599" y="3581407"/>
            <a:chExt cx="2057403" cy="1994847"/>
          </a:xfrm>
        </p:grpSpPr>
        <p:grpSp>
          <p:nvGrpSpPr>
            <p:cNvPr id="231" name="Group 230"/>
            <p:cNvGrpSpPr/>
            <p:nvPr/>
          </p:nvGrpSpPr>
          <p:grpSpPr>
            <a:xfrm>
              <a:off x="7467605" y="3581407"/>
              <a:ext cx="1481182" cy="1651360"/>
              <a:chOff x="3534520" y="4081046"/>
              <a:chExt cx="1481181" cy="1651360"/>
            </a:xfrm>
          </p:grpSpPr>
          <p:grpSp>
            <p:nvGrpSpPr>
              <p:cNvPr id="233" name="Group 232"/>
              <p:cNvGrpSpPr/>
              <p:nvPr/>
            </p:nvGrpSpPr>
            <p:grpSpPr>
              <a:xfrm>
                <a:off x="3869423" y="4736826"/>
                <a:ext cx="1146278" cy="995580"/>
                <a:chOff x="1667098" y="4209791"/>
                <a:chExt cx="1428302" cy="1341939"/>
              </a:xfrm>
            </p:grpSpPr>
            <p:pic>
              <p:nvPicPr>
                <p:cNvPr id="23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7098" y="4209791"/>
                  <a:ext cx="1428302" cy="1341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7" name="Freeform 62"/>
                <p:cNvSpPr>
                  <a:spLocks noEditPoints="1"/>
                </p:cNvSpPr>
                <p:nvPr/>
              </p:nvSpPr>
              <p:spPr bwMode="black">
                <a:xfrm>
                  <a:off x="2044404" y="4560178"/>
                  <a:ext cx="719338" cy="711367"/>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latin typeface="+mj-lt"/>
                  </a:endParaRPr>
                </a:p>
              </p:txBody>
            </p:sp>
          </p:grpSp>
          <p:sp>
            <p:nvSpPr>
              <p:cNvPr id="234" name="TextBox 233"/>
              <p:cNvSpPr txBox="1"/>
              <p:nvPr/>
            </p:nvSpPr>
            <p:spPr>
              <a:xfrm>
                <a:off x="3733800" y="4081046"/>
                <a:ext cx="1170298" cy="369332"/>
              </a:xfrm>
              <a:prstGeom prst="rect">
                <a:avLst/>
              </a:prstGeom>
              <a:noFill/>
            </p:spPr>
            <p:txBody>
              <a:bodyPr wrap="square" rtlCol="0">
                <a:spAutoFit/>
              </a:bodyPr>
              <a:lstStyle/>
              <a:p>
                <a:r>
                  <a:rPr lang="en-US" dirty="0">
                    <a:latin typeface="+mj-lt"/>
                  </a:rPr>
                  <a:t>Web Site</a:t>
                </a:r>
              </a:p>
            </p:txBody>
          </p:sp>
          <p:sp>
            <p:nvSpPr>
              <p:cNvPr id="235" name="Rectangle 234"/>
              <p:cNvSpPr/>
              <p:nvPr/>
            </p:nvSpPr>
            <p:spPr>
              <a:xfrm>
                <a:off x="3534520" y="4385846"/>
                <a:ext cx="1471877" cy="338554"/>
              </a:xfrm>
              <a:prstGeom prst="rect">
                <a:avLst/>
              </a:prstGeom>
            </p:spPr>
            <p:txBody>
              <a:bodyPr wrap="none">
                <a:spAutoFit/>
              </a:bodyPr>
              <a:lstStyle/>
              <a:p>
                <a:r>
                  <a:rPr lang="en-US" sz="1600" b="1" i="1" dirty="0">
                    <a:latin typeface="+mj-lt"/>
                  </a:rPr>
                  <a:t>Native Protocol</a:t>
                </a:r>
              </a:p>
            </p:txBody>
          </p:sp>
        </p:grpSp>
        <p:sp>
          <p:nvSpPr>
            <p:cNvPr id="232" name="TextBox 231"/>
            <p:cNvSpPr txBox="1"/>
            <p:nvPr/>
          </p:nvSpPr>
          <p:spPr>
            <a:xfrm>
              <a:off x="7467599" y="5268477"/>
              <a:ext cx="2057403" cy="307777"/>
            </a:xfrm>
            <a:prstGeom prst="rect">
              <a:avLst/>
            </a:prstGeom>
            <a:noFill/>
          </p:spPr>
          <p:txBody>
            <a:bodyPr wrap="square" rtlCol="0">
              <a:spAutoFit/>
            </a:bodyPr>
            <a:lstStyle/>
            <a:p>
              <a:pPr marL="285744" indent="-285744">
                <a:buFont typeface="Wingdings" pitchFamily="2" charset="2"/>
                <a:buChar char="ü"/>
              </a:pPr>
              <a:r>
                <a:rPr lang="en-US" sz="1400" b="1" dirty="0">
                  <a:latin typeface="+mj-lt"/>
                  <a:cs typeface="Consolas" pitchFamily="49" charset="0"/>
                </a:rPr>
                <a:t>ASP.NET Web API</a:t>
              </a:r>
            </a:p>
          </p:txBody>
        </p:sp>
      </p:grpSp>
      <p:cxnSp>
        <p:nvCxnSpPr>
          <p:cNvPr id="238" name="Straight Arrow Connector 237"/>
          <p:cNvCxnSpPr/>
          <p:nvPr/>
        </p:nvCxnSpPr>
        <p:spPr>
          <a:xfrm flipV="1">
            <a:off x="3132937" y="1557758"/>
            <a:ext cx="535913" cy="39234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9" name="Straight Arrow Connector 238"/>
          <p:cNvCxnSpPr/>
          <p:nvPr/>
        </p:nvCxnSpPr>
        <p:spPr>
          <a:xfrm>
            <a:off x="3146580" y="4434743"/>
            <a:ext cx="414204" cy="4420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0" name="Straight Arrow Connector 239"/>
          <p:cNvCxnSpPr/>
          <p:nvPr/>
        </p:nvCxnSpPr>
        <p:spPr>
          <a:xfrm flipV="1">
            <a:off x="6376744" y="2300827"/>
            <a:ext cx="331374" cy="392340"/>
          </a:xfrm>
          <a:prstGeom prst="straightConnector1">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241" name="Straight Arrow Connector 240"/>
          <p:cNvCxnSpPr/>
          <p:nvPr/>
        </p:nvCxnSpPr>
        <p:spPr>
          <a:xfrm>
            <a:off x="6444134" y="4224761"/>
            <a:ext cx="266494" cy="526054"/>
          </a:xfrm>
          <a:prstGeom prst="straightConnector1">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242" name="Straight Arrow Connector 241"/>
          <p:cNvCxnSpPr/>
          <p:nvPr/>
        </p:nvCxnSpPr>
        <p:spPr>
          <a:xfrm>
            <a:off x="8610609" y="2300827"/>
            <a:ext cx="459036" cy="736617"/>
          </a:xfrm>
          <a:prstGeom prst="straightConnector1">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243" name="Straight Arrow Connector 242"/>
          <p:cNvCxnSpPr/>
          <p:nvPr/>
        </p:nvCxnSpPr>
        <p:spPr>
          <a:xfrm flipV="1">
            <a:off x="8610609" y="3680886"/>
            <a:ext cx="457783" cy="826483"/>
          </a:xfrm>
          <a:prstGeom prst="straightConnector1">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grpSp>
        <p:nvGrpSpPr>
          <p:cNvPr id="244" name="Group 243"/>
          <p:cNvGrpSpPr/>
          <p:nvPr/>
        </p:nvGrpSpPr>
        <p:grpSpPr>
          <a:xfrm>
            <a:off x="9205301" y="4589160"/>
            <a:ext cx="1483892" cy="906973"/>
            <a:chOff x="9601204" y="2871695"/>
            <a:chExt cx="1483892" cy="906973"/>
          </a:xfrm>
        </p:grpSpPr>
        <p:grpSp>
          <p:nvGrpSpPr>
            <p:cNvPr id="245" name="Group 244"/>
            <p:cNvGrpSpPr/>
            <p:nvPr/>
          </p:nvGrpSpPr>
          <p:grpSpPr>
            <a:xfrm>
              <a:off x="10003087" y="2871695"/>
              <a:ext cx="625504" cy="591204"/>
              <a:chOff x="8087587" y="2871693"/>
              <a:chExt cx="625504" cy="591204"/>
            </a:xfrm>
          </p:grpSpPr>
          <p:sp>
            <p:nvSpPr>
              <p:cNvPr id="247" name="Freeform 6"/>
              <p:cNvSpPr>
                <a:spLocks noEditPoints="1"/>
              </p:cNvSpPr>
              <p:nvPr/>
            </p:nvSpPr>
            <p:spPr bwMode="auto">
              <a:xfrm rot="16200000">
                <a:off x="8191445" y="2941251"/>
                <a:ext cx="417788" cy="625504"/>
              </a:xfrm>
              <a:custGeom>
                <a:avLst/>
                <a:gdLst>
                  <a:gd name="T0" fmla="*/ 192 w 221"/>
                  <a:gd name="T1" fmla="*/ 0 h 374"/>
                  <a:gd name="T2" fmla="*/ 192 w 221"/>
                  <a:gd name="T3" fmla="*/ 0 h 374"/>
                  <a:gd name="T4" fmla="*/ 221 w 221"/>
                  <a:gd name="T5" fmla="*/ 29 h 374"/>
                  <a:gd name="T6" fmla="*/ 221 w 221"/>
                  <a:gd name="T7" fmla="*/ 345 h 374"/>
                  <a:gd name="T8" fmla="*/ 192 w 221"/>
                  <a:gd name="T9" fmla="*/ 374 h 374"/>
                  <a:gd name="T10" fmla="*/ 29 w 221"/>
                  <a:gd name="T11" fmla="*/ 374 h 374"/>
                  <a:gd name="T12" fmla="*/ 0 w 221"/>
                  <a:gd name="T13" fmla="*/ 345 h 374"/>
                  <a:gd name="T14" fmla="*/ 0 w 221"/>
                  <a:gd name="T15" fmla="*/ 29 h 374"/>
                  <a:gd name="T16" fmla="*/ 29 w 221"/>
                  <a:gd name="T17" fmla="*/ 0 h 374"/>
                  <a:gd name="T18" fmla="*/ 192 w 221"/>
                  <a:gd name="T19" fmla="*/ 0 h 374"/>
                  <a:gd name="T20" fmla="*/ 181 w 221"/>
                  <a:gd name="T21" fmla="*/ 311 h 374"/>
                  <a:gd name="T22" fmla="*/ 49 w 221"/>
                  <a:gd name="T23" fmla="*/ 311 h 374"/>
                  <a:gd name="T24" fmla="*/ 38 w 221"/>
                  <a:gd name="T25" fmla="*/ 299 h 374"/>
                  <a:gd name="T26" fmla="*/ 49 w 221"/>
                  <a:gd name="T27" fmla="*/ 288 h 374"/>
                  <a:gd name="T28" fmla="*/ 181 w 221"/>
                  <a:gd name="T29" fmla="*/ 288 h 374"/>
                  <a:gd name="T30" fmla="*/ 193 w 221"/>
                  <a:gd name="T31" fmla="*/ 299 h 374"/>
                  <a:gd name="T32" fmla="*/ 181 w 221"/>
                  <a:gd name="T33" fmla="*/ 311 h 374"/>
                  <a:gd name="T34" fmla="*/ 181 w 221"/>
                  <a:gd name="T35" fmla="*/ 258 h 374"/>
                  <a:gd name="T36" fmla="*/ 49 w 221"/>
                  <a:gd name="T37" fmla="*/ 258 h 374"/>
                  <a:gd name="T38" fmla="*/ 38 w 221"/>
                  <a:gd name="T39" fmla="*/ 246 h 374"/>
                  <a:gd name="T40" fmla="*/ 49 w 221"/>
                  <a:gd name="T41" fmla="*/ 235 h 374"/>
                  <a:gd name="T42" fmla="*/ 181 w 221"/>
                  <a:gd name="T43" fmla="*/ 235 h 374"/>
                  <a:gd name="T44" fmla="*/ 193 w 221"/>
                  <a:gd name="T45" fmla="*/ 246 h 374"/>
                  <a:gd name="T46" fmla="*/ 181 w 221"/>
                  <a:gd name="T47" fmla="*/ 258 h 374"/>
                  <a:gd name="T48" fmla="*/ 177 w 221"/>
                  <a:gd name="T49" fmla="*/ 194 h 374"/>
                  <a:gd name="T50" fmla="*/ 161 w 221"/>
                  <a:gd name="T51" fmla="*/ 178 h 374"/>
                  <a:gd name="T52" fmla="*/ 177 w 221"/>
                  <a:gd name="T53" fmla="*/ 162 h 374"/>
                  <a:gd name="T54" fmla="*/ 193 w 221"/>
                  <a:gd name="T55" fmla="*/ 178 h 374"/>
                  <a:gd name="T56" fmla="*/ 177 w 221"/>
                  <a:gd name="T57" fmla="*/ 19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374">
                    <a:moveTo>
                      <a:pt x="192" y="0"/>
                    </a:moveTo>
                    <a:cubicBezTo>
                      <a:pt x="192" y="0"/>
                      <a:pt x="192" y="0"/>
                      <a:pt x="192" y="0"/>
                    </a:cubicBezTo>
                    <a:cubicBezTo>
                      <a:pt x="208" y="0"/>
                      <a:pt x="221" y="13"/>
                      <a:pt x="221" y="29"/>
                    </a:cubicBezTo>
                    <a:cubicBezTo>
                      <a:pt x="221" y="29"/>
                      <a:pt x="221" y="29"/>
                      <a:pt x="221" y="345"/>
                    </a:cubicBezTo>
                    <a:cubicBezTo>
                      <a:pt x="221" y="361"/>
                      <a:pt x="208" y="374"/>
                      <a:pt x="192" y="374"/>
                    </a:cubicBezTo>
                    <a:cubicBezTo>
                      <a:pt x="192" y="374"/>
                      <a:pt x="192" y="374"/>
                      <a:pt x="29" y="374"/>
                    </a:cubicBezTo>
                    <a:cubicBezTo>
                      <a:pt x="12" y="374"/>
                      <a:pt x="0" y="361"/>
                      <a:pt x="0" y="345"/>
                    </a:cubicBezTo>
                    <a:cubicBezTo>
                      <a:pt x="0" y="345"/>
                      <a:pt x="0" y="345"/>
                      <a:pt x="0" y="29"/>
                    </a:cubicBezTo>
                    <a:cubicBezTo>
                      <a:pt x="0" y="13"/>
                      <a:pt x="12" y="0"/>
                      <a:pt x="29" y="0"/>
                    </a:cubicBezTo>
                    <a:lnTo>
                      <a:pt x="192" y="0"/>
                    </a:lnTo>
                    <a:close/>
                    <a:moveTo>
                      <a:pt x="181" y="311"/>
                    </a:moveTo>
                    <a:cubicBezTo>
                      <a:pt x="49" y="311"/>
                      <a:pt x="49" y="311"/>
                      <a:pt x="49" y="311"/>
                    </a:cubicBezTo>
                    <a:cubicBezTo>
                      <a:pt x="43" y="311"/>
                      <a:pt x="38" y="306"/>
                      <a:pt x="38" y="299"/>
                    </a:cubicBezTo>
                    <a:cubicBezTo>
                      <a:pt x="38" y="293"/>
                      <a:pt x="43" y="288"/>
                      <a:pt x="49" y="288"/>
                    </a:cubicBezTo>
                    <a:cubicBezTo>
                      <a:pt x="181" y="288"/>
                      <a:pt x="181" y="288"/>
                      <a:pt x="181" y="288"/>
                    </a:cubicBezTo>
                    <a:cubicBezTo>
                      <a:pt x="188" y="288"/>
                      <a:pt x="193" y="293"/>
                      <a:pt x="193" y="299"/>
                    </a:cubicBezTo>
                    <a:cubicBezTo>
                      <a:pt x="193" y="306"/>
                      <a:pt x="188" y="311"/>
                      <a:pt x="181" y="311"/>
                    </a:cubicBezTo>
                    <a:close/>
                    <a:moveTo>
                      <a:pt x="181" y="258"/>
                    </a:moveTo>
                    <a:cubicBezTo>
                      <a:pt x="49" y="258"/>
                      <a:pt x="49" y="258"/>
                      <a:pt x="49" y="258"/>
                    </a:cubicBezTo>
                    <a:cubicBezTo>
                      <a:pt x="43" y="258"/>
                      <a:pt x="38" y="253"/>
                      <a:pt x="38" y="246"/>
                    </a:cubicBezTo>
                    <a:cubicBezTo>
                      <a:pt x="38" y="240"/>
                      <a:pt x="43" y="235"/>
                      <a:pt x="49" y="235"/>
                    </a:cubicBezTo>
                    <a:cubicBezTo>
                      <a:pt x="181" y="235"/>
                      <a:pt x="181" y="235"/>
                      <a:pt x="181" y="235"/>
                    </a:cubicBezTo>
                    <a:cubicBezTo>
                      <a:pt x="188" y="235"/>
                      <a:pt x="193" y="240"/>
                      <a:pt x="193" y="246"/>
                    </a:cubicBezTo>
                    <a:cubicBezTo>
                      <a:pt x="193" y="253"/>
                      <a:pt x="188" y="258"/>
                      <a:pt x="181" y="258"/>
                    </a:cubicBezTo>
                    <a:close/>
                    <a:moveTo>
                      <a:pt x="177" y="194"/>
                    </a:moveTo>
                    <a:cubicBezTo>
                      <a:pt x="168" y="194"/>
                      <a:pt x="161" y="187"/>
                      <a:pt x="161" y="178"/>
                    </a:cubicBezTo>
                    <a:cubicBezTo>
                      <a:pt x="161" y="170"/>
                      <a:pt x="168" y="162"/>
                      <a:pt x="177" y="162"/>
                    </a:cubicBezTo>
                    <a:cubicBezTo>
                      <a:pt x="186" y="162"/>
                      <a:pt x="193" y="170"/>
                      <a:pt x="193" y="178"/>
                    </a:cubicBezTo>
                    <a:cubicBezTo>
                      <a:pt x="193" y="187"/>
                      <a:pt x="186" y="194"/>
                      <a:pt x="177" y="194"/>
                    </a:cubicBezTo>
                    <a:close/>
                  </a:path>
                </a:pathLst>
              </a:custGeom>
              <a:solidFill>
                <a:srgbClr val="595959"/>
              </a:solidFill>
              <a:ln>
                <a:noFill/>
              </a:ln>
            </p:spPr>
            <p:txBody>
              <a:bodyPr vert="horz" wrap="square" lIns="68589" tIns="34295" rIns="68589" bIns="34295" numCol="1" anchor="t" anchorCtr="0" compatLnSpc="1">
                <a:prstTxWarp prst="textNoShape">
                  <a:avLst/>
                </a:prstTxWarp>
              </a:bodyPr>
              <a:lstStyle/>
              <a:p>
                <a:pPr defTabSz="685278"/>
                <a:endParaRPr lang="en-US" sz="1400" dirty="0">
                  <a:latin typeface="+mj-lt"/>
                </a:endParaRPr>
              </a:p>
            </p:txBody>
          </p:sp>
          <p:sp>
            <p:nvSpPr>
              <p:cNvPr id="248" name="Rectangle 247"/>
              <p:cNvSpPr/>
              <p:nvPr/>
            </p:nvSpPr>
            <p:spPr>
              <a:xfrm>
                <a:off x="8598486" y="2871693"/>
                <a:ext cx="45719" cy="182880"/>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grpSp>
        <p:sp>
          <p:nvSpPr>
            <p:cNvPr id="246" name="TextBox 245"/>
            <p:cNvSpPr txBox="1"/>
            <p:nvPr/>
          </p:nvSpPr>
          <p:spPr>
            <a:xfrm>
              <a:off x="9601204" y="3470891"/>
              <a:ext cx="1483892" cy="307777"/>
            </a:xfrm>
            <a:prstGeom prst="rect">
              <a:avLst/>
            </a:prstGeom>
            <a:noFill/>
          </p:spPr>
          <p:txBody>
            <a:bodyPr wrap="square" rtlCol="0">
              <a:spAutoFit/>
            </a:bodyPr>
            <a:lstStyle/>
            <a:p>
              <a:pPr algn="ctr"/>
              <a:r>
                <a:rPr lang="en-US" sz="1400" b="1" dirty="0" smtClean="0">
                  <a:latin typeface="+mj-lt"/>
                  <a:cs typeface="Consolas" pitchFamily="49" charset="0"/>
                </a:rPr>
                <a:t>Ationet Gateway</a:t>
              </a:r>
              <a:endParaRPr lang="en-US" sz="1400" b="1" dirty="0">
                <a:latin typeface="+mj-lt"/>
                <a:cs typeface="Consolas" pitchFamily="49" charset="0"/>
              </a:endParaRPr>
            </a:p>
          </p:txBody>
        </p:sp>
      </p:grpSp>
      <p:cxnSp>
        <p:nvCxnSpPr>
          <p:cNvPr id="249" name="Straight Arrow Connector 248"/>
          <p:cNvCxnSpPr/>
          <p:nvPr/>
        </p:nvCxnSpPr>
        <p:spPr>
          <a:xfrm>
            <a:off x="2013287" y="3291737"/>
            <a:ext cx="249435" cy="0"/>
          </a:xfrm>
          <a:prstGeom prst="straightConnector1">
            <a:avLst/>
          </a:prstGeom>
          <a:ln>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250" name="Group 249"/>
          <p:cNvGrpSpPr/>
          <p:nvPr/>
        </p:nvGrpSpPr>
        <p:grpSpPr>
          <a:xfrm>
            <a:off x="3851614" y="2753893"/>
            <a:ext cx="2917876" cy="1244214"/>
            <a:chOff x="4181590" y="2304717"/>
            <a:chExt cx="2580841" cy="1244214"/>
          </a:xfrm>
        </p:grpSpPr>
        <p:grpSp>
          <p:nvGrpSpPr>
            <p:cNvPr id="251" name="Group 250"/>
            <p:cNvGrpSpPr/>
            <p:nvPr/>
          </p:nvGrpSpPr>
          <p:grpSpPr>
            <a:xfrm>
              <a:off x="5542545" y="2491324"/>
              <a:ext cx="1078902" cy="908207"/>
              <a:chOff x="4495800" y="2209800"/>
              <a:chExt cx="1078902" cy="908207"/>
            </a:xfrm>
          </p:grpSpPr>
          <p:sp>
            <p:nvSpPr>
              <p:cNvPr id="257" name="Rectangle 256"/>
              <p:cNvSpPr/>
              <p:nvPr/>
            </p:nvSpPr>
            <p:spPr>
              <a:xfrm>
                <a:off x="4495800" y="2841008"/>
                <a:ext cx="1078902" cy="276999"/>
              </a:xfrm>
              <a:prstGeom prst="rect">
                <a:avLst/>
              </a:prstGeom>
              <a:ln>
                <a:solidFill>
                  <a:schemeClr val="tx1"/>
                </a:solidFill>
              </a:ln>
            </p:spPr>
            <p:txBody>
              <a:bodyPr wrap="square">
                <a:spAutoFit/>
              </a:bodyPr>
              <a:lstStyle/>
              <a:p>
                <a:r>
                  <a:rPr lang="en-US" sz="1200" b="1" i="1" dirty="0">
                    <a:latin typeface="+mj-lt"/>
                  </a:rPr>
                  <a:t>SQL </a:t>
                </a:r>
                <a:r>
                  <a:rPr lang="en-US" sz="1200" b="1" i="1" dirty="0" smtClean="0">
                    <a:latin typeface="+mj-lt"/>
                  </a:rPr>
                  <a:t>Database</a:t>
                </a:r>
                <a:endParaRPr lang="en-US" sz="1200" b="1" i="1" dirty="0">
                  <a:latin typeface="+mj-lt"/>
                </a:endParaRPr>
              </a:p>
            </p:txBody>
          </p:sp>
          <p:sp>
            <p:nvSpPr>
              <p:cNvPr id="256" name="Freeform 22"/>
              <p:cNvSpPr>
                <a:spLocks noEditPoints="1"/>
              </p:cNvSpPr>
              <p:nvPr/>
            </p:nvSpPr>
            <p:spPr bwMode="auto">
              <a:xfrm flipH="1">
                <a:off x="4769824" y="2209800"/>
                <a:ext cx="469765" cy="571531"/>
              </a:xfrm>
              <a:custGeom>
                <a:avLst/>
                <a:gdLst>
                  <a:gd name="T0" fmla="*/ 52 w 105"/>
                  <a:gd name="T1" fmla="*/ 0 h 123"/>
                  <a:gd name="T2" fmla="*/ 0 w 105"/>
                  <a:gd name="T3" fmla="*/ 17 h 123"/>
                  <a:gd name="T4" fmla="*/ 0 w 105"/>
                  <a:gd name="T5" fmla="*/ 106 h 123"/>
                  <a:gd name="T6" fmla="*/ 52 w 105"/>
                  <a:gd name="T7" fmla="*/ 123 h 123"/>
                  <a:gd name="T8" fmla="*/ 105 w 105"/>
                  <a:gd name="T9" fmla="*/ 106 h 123"/>
                  <a:gd name="T10" fmla="*/ 105 w 105"/>
                  <a:gd name="T11" fmla="*/ 17 h 123"/>
                  <a:gd name="T12" fmla="*/ 52 w 105"/>
                  <a:gd name="T13" fmla="*/ 0 h 123"/>
                  <a:gd name="T14" fmla="*/ 52 w 105"/>
                  <a:gd name="T15" fmla="*/ 29 h 123"/>
                  <a:gd name="T16" fmla="*/ 7 w 105"/>
                  <a:gd name="T17" fmla="*/ 17 h 123"/>
                  <a:gd name="T18" fmla="*/ 52 w 105"/>
                  <a:gd name="T19" fmla="*/ 6 h 123"/>
                  <a:gd name="T20" fmla="*/ 97 w 105"/>
                  <a:gd name="T21" fmla="*/ 17 h 123"/>
                  <a:gd name="T22" fmla="*/ 52 w 105"/>
                  <a:gd name="T23"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23">
                    <a:moveTo>
                      <a:pt x="52" y="0"/>
                    </a:moveTo>
                    <a:cubicBezTo>
                      <a:pt x="23" y="0"/>
                      <a:pt x="0" y="8"/>
                      <a:pt x="0" y="17"/>
                    </a:cubicBezTo>
                    <a:cubicBezTo>
                      <a:pt x="0" y="106"/>
                      <a:pt x="0" y="106"/>
                      <a:pt x="0" y="106"/>
                    </a:cubicBezTo>
                    <a:cubicBezTo>
                      <a:pt x="0" y="116"/>
                      <a:pt x="23" y="123"/>
                      <a:pt x="52" y="123"/>
                    </a:cubicBezTo>
                    <a:cubicBezTo>
                      <a:pt x="81" y="123"/>
                      <a:pt x="105" y="116"/>
                      <a:pt x="105" y="106"/>
                    </a:cubicBezTo>
                    <a:cubicBezTo>
                      <a:pt x="105" y="17"/>
                      <a:pt x="105" y="17"/>
                      <a:pt x="105" y="17"/>
                    </a:cubicBezTo>
                    <a:cubicBezTo>
                      <a:pt x="105" y="8"/>
                      <a:pt x="81" y="0"/>
                      <a:pt x="52" y="0"/>
                    </a:cubicBezTo>
                    <a:close/>
                    <a:moveTo>
                      <a:pt x="52" y="29"/>
                    </a:moveTo>
                    <a:cubicBezTo>
                      <a:pt x="27" y="29"/>
                      <a:pt x="7" y="23"/>
                      <a:pt x="7" y="17"/>
                    </a:cubicBezTo>
                    <a:cubicBezTo>
                      <a:pt x="7" y="11"/>
                      <a:pt x="27" y="6"/>
                      <a:pt x="52" y="6"/>
                    </a:cubicBezTo>
                    <a:cubicBezTo>
                      <a:pt x="77" y="6"/>
                      <a:pt x="97" y="11"/>
                      <a:pt x="97" y="17"/>
                    </a:cubicBezTo>
                    <a:cubicBezTo>
                      <a:pt x="97" y="23"/>
                      <a:pt x="77" y="29"/>
                      <a:pt x="52" y="29"/>
                    </a:cubicBezTo>
                    <a:close/>
                  </a:path>
                </a:pathLst>
              </a:custGeom>
              <a:solidFill>
                <a:schemeClr val="bg1">
                  <a:lumMod val="75000"/>
                  <a:lumOff val="25000"/>
                  <a:alpha val="59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182880" rIns="0" bIns="34295" rtlCol="0" anchor="ctr"/>
              <a:lstStyle/>
              <a:p>
                <a:pPr algn="ctr" defTabSz="914340" fontAlgn="base">
                  <a:lnSpc>
                    <a:spcPct val="90000"/>
                  </a:lnSpc>
                  <a:spcBef>
                    <a:spcPct val="0"/>
                  </a:spcBef>
                  <a:spcAft>
                    <a:spcPct val="0"/>
                  </a:spcAft>
                  <a:buSzPct val="90000"/>
                </a:pPr>
                <a:r>
                  <a:rPr lang="en-US" sz="2400" b="1" kern="0" dirty="0">
                    <a:solidFill>
                      <a:schemeClr val="tx1"/>
                    </a:solidFill>
                    <a:latin typeface="+mj-lt"/>
                    <a:ea typeface="Segoe UI" pitchFamily="34" charset="0"/>
                    <a:cs typeface="Segoe UI" pitchFamily="34" charset="0"/>
                  </a:rPr>
                  <a:t>DB</a:t>
                </a:r>
              </a:p>
            </p:txBody>
          </p:sp>
        </p:grpSp>
        <p:sp>
          <p:nvSpPr>
            <p:cNvPr id="255" name="Rectangle 254"/>
            <p:cNvSpPr/>
            <p:nvPr/>
          </p:nvSpPr>
          <p:spPr>
            <a:xfrm>
              <a:off x="4242296" y="3128503"/>
              <a:ext cx="1253658" cy="276999"/>
            </a:xfrm>
            <a:prstGeom prst="rect">
              <a:avLst/>
            </a:prstGeom>
            <a:ln>
              <a:solidFill>
                <a:schemeClr val="tx1"/>
              </a:solidFill>
            </a:ln>
          </p:spPr>
          <p:txBody>
            <a:bodyPr wrap="square">
              <a:spAutoFit/>
            </a:bodyPr>
            <a:lstStyle/>
            <a:p>
              <a:r>
                <a:rPr lang="en-US" sz="1200" b="1" i="1" dirty="0">
                  <a:latin typeface="+mj-lt"/>
                </a:rPr>
                <a:t>Azure Tables</a:t>
              </a:r>
            </a:p>
          </p:txBody>
        </p:sp>
        <p:sp>
          <p:nvSpPr>
            <p:cNvPr id="253" name="Rectangle 252"/>
            <p:cNvSpPr/>
            <p:nvPr/>
          </p:nvSpPr>
          <p:spPr>
            <a:xfrm>
              <a:off x="4181590" y="2304717"/>
              <a:ext cx="2580841" cy="1244214"/>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j-lt"/>
              </a:endParaRPr>
            </a:p>
          </p:txBody>
        </p:sp>
      </p:grpSp>
      <p:grpSp>
        <p:nvGrpSpPr>
          <p:cNvPr id="258" name="Group 257"/>
          <p:cNvGrpSpPr/>
          <p:nvPr/>
        </p:nvGrpSpPr>
        <p:grpSpPr>
          <a:xfrm>
            <a:off x="9258970" y="2689171"/>
            <a:ext cx="1363576" cy="1511707"/>
            <a:chOff x="9545057" y="4534005"/>
            <a:chExt cx="1363576" cy="1511707"/>
          </a:xfrm>
        </p:grpSpPr>
        <p:pic>
          <p:nvPicPr>
            <p:cNvPr id="259" name="Picture 4" descr="https://encrypted-tbn0.gstatic.com/images?q=tbn:ANd9GcSPVy_am1oA4_Cx4B8Tc4OqYdLZlj7phhcJiCW4sF2winq_9_Nx3Q"/>
            <p:cNvPicPr>
              <a:picLocks noChangeAspect="1" noChangeArrowheads="1"/>
            </p:cNvPicPr>
            <p:nvPr/>
          </p:nvPicPr>
          <p:blipFill>
            <a:blip r:embed="rId8">
              <a:grayscl/>
              <a:extLst>
                <a:ext uri="{28A0092B-C50C-407E-A947-70E740481C1C}">
                  <a14:useLocalDpi xmlns:a14="http://schemas.microsoft.com/office/drawing/2010/main" val="0"/>
                </a:ext>
              </a:extLst>
            </a:blip>
            <a:srcRect/>
            <a:stretch>
              <a:fillRect/>
            </a:stretch>
          </p:blipFill>
          <p:spPr bwMode="auto">
            <a:xfrm>
              <a:off x="9883945" y="4534005"/>
              <a:ext cx="685800" cy="1028701"/>
            </a:xfrm>
            <a:prstGeom prst="rect">
              <a:avLst/>
            </a:prstGeom>
            <a:noFill/>
            <a:extLst>
              <a:ext uri="{909E8E84-426E-40DD-AFC4-6F175D3DCCD1}">
                <a14:hiddenFill xmlns:a14="http://schemas.microsoft.com/office/drawing/2010/main">
                  <a:solidFill>
                    <a:srgbClr val="FFFFFF"/>
                  </a:solidFill>
                </a14:hiddenFill>
              </a:ext>
            </a:extLst>
          </p:spPr>
        </p:pic>
        <p:sp>
          <p:nvSpPr>
            <p:cNvPr id="260" name="TextBox 259"/>
            <p:cNvSpPr txBox="1"/>
            <p:nvPr/>
          </p:nvSpPr>
          <p:spPr>
            <a:xfrm>
              <a:off x="9545057" y="5522492"/>
              <a:ext cx="1363576" cy="523220"/>
            </a:xfrm>
            <a:prstGeom prst="rect">
              <a:avLst/>
            </a:prstGeom>
            <a:noFill/>
          </p:spPr>
          <p:txBody>
            <a:bodyPr wrap="square" rtlCol="0">
              <a:spAutoFit/>
            </a:bodyPr>
            <a:lstStyle/>
            <a:p>
              <a:pPr algn="ctr"/>
              <a:r>
                <a:rPr lang="en-US" sz="1400" b="1" dirty="0" smtClean="0">
                  <a:latin typeface="+mj-lt"/>
                  <a:cs typeface="Consolas" pitchFamily="49" charset="0"/>
                </a:rPr>
                <a:t>Vending Machines</a:t>
              </a:r>
              <a:endParaRPr lang="en-US" sz="1400" b="1" dirty="0">
                <a:latin typeface="+mj-lt"/>
                <a:cs typeface="Consolas" pitchFamily="49" charset="0"/>
              </a:endParaRPr>
            </a:p>
          </p:txBody>
        </p:sp>
      </p:grpSp>
      <p:sp>
        <p:nvSpPr>
          <p:cNvPr id="261" name="Rectangle 260"/>
          <p:cNvSpPr/>
          <p:nvPr/>
        </p:nvSpPr>
        <p:spPr>
          <a:xfrm>
            <a:off x="9163504" y="1016997"/>
            <a:ext cx="1528393" cy="3417746"/>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j-lt"/>
            </a:endParaRPr>
          </a:p>
        </p:txBody>
      </p:sp>
      <p:sp>
        <p:nvSpPr>
          <p:cNvPr id="262" name="Rectangle 261"/>
          <p:cNvSpPr/>
          <p:nvPr/>
        </p:nvSpPr>
        <p:spPr>
          <a:xfrm>
            <a:off x="9165009" y="4507369"/>
            <a:ext cx="1528393" cy="155328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j-lt"/>
            </a:endParaRPr>
          </a:p>
        </p:txBody>
      </p:sp>
      <p:cxnSp>
        <p:nvCxnSpPr>
          <p:cNvPr id="263" name="Straight Arrow Connector 262"/>
          <p:cNvCxnSpPr/>
          <p:nvPr/>
        </p:nvCxnSpPr>
        <p:spPr>
          <a:xfrm>
            <a:off x="5194649" y="4199975"/>
            <a:ext cx="0" cy="494694"/>
          </a:xfrm>
          <a:prstGeom prst="straightConnector1">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264" name="Straight Arrow Connector 263"/>
          <p:cNvCxnSpPr/>
          <p:nvPr/>
        </p:nvCxnSpPr>
        <p:spPr>
          <a:xfrm flipV="1">
            <a:off x="5165563" y="2110637"/>
            <a:ext cx="0" cy="493776"/>
          </a:xfrm>
          <a:prstGeom prst="straightConnector1">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grpSp>
        <p:nvGrpSpPr>
          <p:cNvPr id="266" name="Group 265"/>
          <p:cNvGrpSpPr/>
          <p:nvPr/>
        </p:nvGrpSpPr>
        <p:grpSpPr>
          <a:xfrm>
            <a:off x="9249168" y="1411275"/>
            <a:ext cx="1363576" cy="1170470"/>
            <a:chOff x="9232235" y="1411275"/>
            <a:chExt cx="1363576" cy="1170470"/>
          </a:xfrm>
        </p:grpSpPr>
        <p:sp>
          <p:nvSpPr>
            <p:cNvPr id="267" name="TextBox 266"/>
            <p:cNvSpPr txBox="1"/>
            <p:nvPr/>
          </p:nvSpPr>
          <p:spPr>
            <a:xfrm>
              <a:off x="9232235" y="2273968"/>
              <a:ext cx="1363576" cy="307777"/>
            </a:xfrm>
            <a:prstGeom prst="rect">
              <a:avLst/>
            </a:prstGeom>
            <a:noFill/>
          </p:spPr>
          <p:txBody>
            <a:bodyPr wrap="square" rtlCol="0">
              <a:spAutoFit/>
            </a:bodyPr>
            <a:lstStyle/>
            <a:p>
              <a:pPr algn="ctr"/>
              <a:r>
                <a:rPr lang="en-US" sz="1400" b="1" dirty="0" smtClean="0">
                  <a:latin typeface="+mj-lt"/>
                  <a:cs typeface="Consolas" pitchFamily="49" charset="0"/>
                </a:rPr>
                <a:t>PoS</a:t>
              </a:r>
              <a:endParaRPr lang="en-US" sz="1400" b="1" dirty="0">
                <a:latin typeface="+mj-lt"/>
                <a:cs typeface="Consolas" pitchFamily="49" charset="0"/>
              </a:endParaRPr>
            </a:p>
          </p:txBody>
        </p:sp>
        <p:pic>
          <p:nvPicPr>
            <p:cNvPr id="268" name="Picture 267"/>
            <p:cNvPicPr>
              <a:picLocks noChangeAspect="1"/>
            </p:cNvPicPr>
            <p:nvPr/>
          </p:nvPicPr>
          <p:blipFill>
            <a:blip r:embed="rId9"/>
            <a:stretch>
              <a:fillRect/>
            </a:stretch>
          </p:blipFill>
          <p:spPr>
            <a:xfrm>
              <a:off x="9466348" y="1411275"/>
              <a:ext cx="895350" cy="885825"/>
            </a:xfrm>
            <a:prstGeom prst="rect">
              <a:avLst/>
            </a:prstGeom>
          </p:spPr>
        </p:pic>
      </p:grpSp>
      <p:grpSp>
        <p:nvGrpSpPr>
          <p:cNvPr id="289" name="Group 288"/>
          <p:cNvGrpSpPr/>
          <p:nvPr/>
        </p:nvGrpSpPr>
        <p:grpSpPr>
          <a:xfrm>
            <a:off x="10716122" y="4714113"/>
            <a:ext cx="1501695" cy="1154760"/>
            <a:chOff x="10716122" y="4950603"/>
            <a:chExt cx="1501695" cy="1154760"/>
          </a:xfrm>
        </p:grpSpPr>
        <p:sp>
          <p:nvSpPr>
            <p:cNvPr id="265" name="TextBox 264"/>
            <p:cNvSpPr txBox="1"/>
            <p:nvPr/>
          </p:nvSpPr>
          <p:spPr>
            <a:xfrm>
              <a:off x="10716122" y="5582143"/>
              <a:ext cx="1501695" cy="523220"/>
            </a:xfrm>
            <a:prstGeom prst="rect">
              <a:avLst/>
            </a:prstGeom>
            <a:noFill/>
          </p:spPr>
          <p:txBody>
            <a:bodyPr wrap="square" rtlCol="0">
              <a:spAutoFit/>
            </a:bodyPr>
            <a:lstStyle/>
            <a:p>
              <a:pPr algn="ctr"/>
              <a:r>
                <a:rPr lang="en-US" sz="1400" b="1" dirty="0" smtClean="0">
                  <a:latin typeface="+mj-lt"/>
                  <a:cs typeface="Consolas" pitchFamily="49" charset="0"/>
                </a:rPr>
                <a:t>Dispenser controller</a:t>
              </a:r>
              <a:endParaRPr lang="en-US" sz="1400" b="1" dirty="0">
                <a:latin typeface="+mj-lt"/>
                <a:cs typeface="Consolas" pitchFamily="49" charset="0"/>
              </a:endParaRPr>
            </a:p>
          </p:txBody>
        </p:sp>
        <p:pic>
          <p:nvPicPr>
            <p:cNvPr id="269" name="Picture 268"/>
            <p:cNvPicPr>
              <a:picLocks noChangeAspect="1"/>
            </p:cNvPicPr>
            <p:nvPr/>
          </p:nvPicPr>
          <p:blipFill>
            <a:blip r:embed="rId10"/>
            <a:stretch>
              <a:fillRect/>
            </a:stretch>
          </p:blipFill>
          <p:spPr>
            <a:xfrm>
              <a:off x="11162169" y="4950603"/>
              <a:ext cx="609600" cy="685800"/>
            </a:xfrm>
            <a:prstGeom prst="rect">
              <a:avLst/>
            </a:prstGeom>
          </p:spPr>
        </p:pic>
      </p:grpSp>
      <p:pic>
        <p:nvPicPr>
          <p:cNvPr id="284" name="Picture 2" descr="C:\Users\Jonahs\Dropbox\Projects SCOTT\MEET Windows Azure\source\Background\tile-icon-storage.png"/>
          <p:cNvPicPr>
            <a:picLocks noChangeAspect="1" noChangeArrowheads="1"/>
          </p:cNvPicPr>
          <p:nvPr/>
        </p:nvPicPr>
        <p:blipFill>
          <a:blip r:embed="rId11">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4313932" y="2911262"/>
            <a:ext cx="630006" cy="630006"/>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288" name="Group 287"/>
          <p:cNvGrpSpPr/>
          <p:nvPr/>
        </p:nvGrpSpPr>
        <p:grpSpPr>
          <a:xfrm>
            <a:off x="495709" y="5023840"/>
            <a:ext cx="1134107" cy="1188720"/>
            <a:chOff x="2907830" y="5465283"/>
            <a:chExt cx="1134107" cy="1188720"/>
          </a:xfrm>
        </p:grpSpPr>
        <p:sp>
          <p:nvSpPr>
            <p:cNvPr id="279" name="Rectangle 278"/>
            <p:cNvSpPr/>
            <p:nvPr/>
          </p:nvSpPr>
          <p:spPr>
            <a:xfrm>
              <a:off x="2908417" y="5479226"/>
              <a:ext cx="1133520" cy="1087651"/>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grpSp>
          <p:nvGrpSpPr>
            <p:cNvPr id="286" name="Group 285"/>
            <p:cNvGrpSpPr/>
            <p:nvPr/>
          </p:nvGrpSpPr>
          <p:grpSpPr>
            <a:xfrm>
              <a:off x="3072567" y="5801343"/>
              <a:ext cx="752423" cy="420044"/>
              <a:chOff x="1263301" y="5764071"/>
              <a:chExt cx="752423" cy="420044"/>
            </a:xfrm>
          </p:grpSpPr>
          <p:pic>
            <p:nvPicPr>
              <p:cNvPr id="285" name="Picture 2"/>
              <p:cNvPicPr>
                <a:picLocks noChangeAspect="1" noChangeArrowheads="1"/>
              </p:cNvPicPr>
              <p:nvPr/>
            </p:nvPicPr>
            <p:blipFill rotWithShape="1">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b="57994"/>
              <a:stretch/>
            </p:blipFill>
            <p:spPr bwMode="auto">
              <a:xfrm>
                <a:off x="1263301" y="5764071"/>
                <a:ext cx="752423" cy="420044"/>
              </a:xfrm>
              <a:prstGeom prst="rect">
                <a:avLst/>
              </a:prstGeom>
              <a:solidFill>
                <a:schemeClr val="bg1">
                  <a:lumMod val="75000"/>
                  <a:lumOff val="25000"/>
                </a:schemeClr>
              </a:solidFill>
              <a:ln>
                <a:noFill/>
              </a:ln>
              <a:effectLst/>
              <a:extLst/>
            </p:spPr>
          </p:pic>
          <p:sp>
            <p:nvSpPr>
              <p:cNvPr id="283" name="Freeform 6"/>
              <p:cNvSpPr>
                <a:spLocks noChangeAspect="1" noEditPoints="1"/>
              </p:cNvSpPr>
              <p:nvPr/>
            </p:nvSpPr>
            <p:spPr bwMode="black">
              <a:xfrm>
                <a:off x="1673045" y="5803284"/>
                <a:ext cx="234787" cy="235191"/>
              </a:xfrm>
              <a:custGeom>
                <a:avLst/>
                <a:gdLst>
                  <a:gd name="T0" fmla="*/ 84 w 84"/>
                  <a:gd name="T1" fmla="*/ 43 h 85"/>
                  <a:gd name="T2" fmla="*/ 0 w 84"/>
                  <a:gd name="T3" fmla="*/ 43 h 85"/>
                  <a:gd name="T4" fmla="*/ 76 w 84"/>
                  <a:gd name="T5" fmla="*/ 27 h 85"/>
                  <a:gd name="T6" fmla="*/ 65 w 84"/>
                  <a:gd name="T7" fmla="*/ 40 h 85"/>
                  <a:gd name="T8" fmla="*/ 76 w 84"/>
                  <a:gd name="T9" fmla="*/ 27 h 85"/>
                  <a:gd name="T10" fmla="*/ 45 w 84"/>
                  <a:gd name="T11" fmla="*/ 27 h 85"/>
                  <a:gd name="T12" fmla="*/ 62 w 84"/>
                  <a:gd name="T13" fmla="*/ 40 h 85"/>
                  <a:gd name="T14" fmla="*/ 40 w 84"/>
                  <a:gd name="T15" fmla="*/ 27 h 85"/>
                  <a:gd name="T16" fmla="*/ 21 w 84"/>
                  <a:gd name="T17" fmla="*/ 40 h 85"/>
                  <a:gd name="T18" fmla="*/ 40 w 84"/>
                  <a:gd name="T19" fmla="*/ 27 h 85"/>
                  <a:gd name="T20" fmla="*/ 8 w 84"/>
                  <a:gd name="T21" fmla="*/ 27 h 85"/>
                  <a:gd name="T22" fmla="*/ 19 w 84"/>
                  <a:gd name="T23" fmla="*/ 40 h 85"/>
                  <a:gd name="T24" fmla="*/ 10 w 84"/>
                  <a:gd name="T25" fmla="*/ 21 h 85"/>
                  <a:gd name="T26" fmla="*/ 30 w 84"/>
                  <a:gd name="T27" fmla="*/ 6 h 85"/>
                  <a:gd name="T28" fmla="*/ 25 w 84"/>
                  <a:gd name="T29" fmla="*/ 21 h 85"/>
                  <a:gd name="T30" fmla="*/ 40 w 84"/>
                  <a:gd name="T31" fmla="*/ 4 h 85"/>
                  <a:gd name="T32" fmla="*/ 45 w 84"/>
                  <a:gd name="T33" fmla="*/ 21 h 85"/>
                  <a:gd name="T34" fmla="*/ 45 w 84"/>
                  <a:gd name="T35" fmla="*/ 5 h 85"/>
                  <a:gd name="T36" fmla="*/ 62 w 84"/>
                  <a:gd name="T37" fmla="*/ 21 h 85"/>
                  <a:gd name="T38" fmla="*/ 54 w 84"/>
                  <a:gd name="T39" fmla="*/ 6 h 85"/>
                  <a:gd name="T40" fmla="*/ 80 w 84"/>
                  <a:gd name="T41" fmla="*/ 45 h 85"/>
                  <a:gd name="T42" fmla="*/ 63 w 84"/>
                  <a:gd name="T43" fmla="*/ 59 h 85"/>
                  <a:gd name="T44" fmla="*/ 80 w 84"/>
                  <a:gd name="T45" fmla="*/ 45 h 85"/>
                  <a:gd name="T46" fmla="*/ 45 w 84"/>
                  <a:gd name="T47" fmla="*/ 45 h 85"/>
                  <a:gd name="T48" fmla="*/ 61 w 84"/>
                  <a:gd name="T49" fmla="*/ 59 h 85"/>
                  <a:gd name="T50" fmla="*/ 40 w 84"/>
                  <a:gd name="T51" fmla="*/ 45 h 85"/>
                  <a:gd name="T52" fmla="*/ 23 w 84"/>
                  <a:gd name="T53" fmla="*/ 59 h 85"/>
                  <a:gd name="T54" fmla="*/ 40 w 84"/>
                  <a:gd name="T55" fmla="*/ 45 h 85"/>
                  <a:gd name="T56" fmla="*/ 4 w 84"/>
                  <a:gd name="T57" fmla="*/ 45 h 85"/>
                  <a:gd name="T58" fmla="*/ 21 w 84"/>
                  <a:gd name="T59" fmla="*/ 59 h 85"/>
                  <a:gd name="T60" fmla="*/ 45 w 84"/>
                  <a:gd name="T61" fmla="*/ 64 h 85"/>
                  <a:gd name="T62" fmla="*/ 59 w 84"/>
                  <a:gd name="T63" fmla="*/ 64 h 85"/>
                  <a:gd name="T64" fmla="*/ 40 w 84"/>
                  <a:gd name="T65" fmla="*/ 81 h 85"/>
                  <a:gd name="T66" fmla="*/ 25 w 84"/>
                  <a:gd name="T67" fmla="*/ 64 h 85"/>
                  <a:gd name="T68" fmla="*/ 73 w 84"/>
                  <a:gd name="T69" fmla="*/ 64 h 85"/>
                  <a:gd name="T70" fmla="*/ 54 w 84"/>
                  <a:gd name="T71" fmla="*/ 79 h 85"/>
                  <a:gd name="T72" fmla="*/ 22 w 84"/>
                  <a:gd name="T73" fmla="*/ 64 h 85"/>
                  <a:gd name="T74" fmla="*/ 30 w 84"/>
                  <a:gd name="T75"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5">
                    <a:moveTo>
                      <a:pt x="42" y="0"/>
                    </a:moveTo>
                    <a:cubicBezTo>
                      <a:pt x="65" y="0"/>
                      <a:pt x="84" y="19"/>
                      <a:pt x="84" y="43"/>
                    </a:cubicBezTo>
                    <a:cubicBezTo>
                      <a:pt x="84" y="66"/>
                      <a:pt x="65" y="85"/>
                      <a:pt x="42" y="85"/>
                    </a:cubicBezTo>
                    <a:cubicBezTo>
                      <a:pt x="19" y="85"/>
                      <a:pt x="0" y="66"/>
                      <a:pt x="0" y="43"/>
                    </a:cubicBezTo>
                    <a:cubicBezTo>
                      <a:pt x="0" y="19"/>
                      <a:pt x="19" y="0"/>
                      <a:pt x="42" y="0"/>
                    </a:cubicBezTo>
                    <a:close/>
                    <a:moveTo>
                      <a:pt x="76" y="27"/>
                    </a:moveTo>
                    <a:cubicBezTo>
                      <a:pt x="63" y="27"/>
                      <a:pt x="63" y="27"/>
                      <a:pt x="63" y="27"/>
                    </a:cubicBezTo>
                    <a:cubicBezTo>
                      <a:pt x="64" y="31"/>
                      <a:pt x="65" y="35"/>
                      <a:pt x="65" y="40"/>
                    </a:cubicBezTo>
                    <a:cubicBezTo>
                      <a:pt x="80" y="40"/>
                      <a:pt x="80" y="40"/>
                      <a:pt x="80" y="40"/>
                    </a:cubicBezTo>
                    <a:cubicBezTo>
                      <a:pt x="79" y="35"/>
                      <a:pt x="78" y="31"/>
                      <a:pt x="76" y="27"/>
                    </a:cubicBezTo>
                    <a:close/>
                    <a:moveTo>
                      <a:pt x="61" y="27"/>
                    </a:moveTo>
                    <a:cubicBezTo>
                      <a:pt x="45" y="27"/>
                      <a:pt x="45" y="27"/>
                      <a:pt x="45" y="27"/>
                    </a:cubicBezTo>
                    <a:cubicBezTo>
                      <a:pt x="45" y="40"/>
                      <a:pt x="45" y="40"/>
                      <a:pt x="45" y="40"/>
                    </a:cubicBezTo>
                    <a:cubicBezTo>
                      <a:pt x="62" y="40"/>
                      <a:pt x="62" y="40"/>
                      <a:pt x="62" y="40"/>
                    </a:cubicBezTo>
                    <a:cubicBezTo>
                      <a:pt x="62" y="35"/>
                      <a:pt x="62" y="31"/>
                      <a:pt x="61" y="27"/>
                    </a:cubicBezTo>
                    <a:close/>
                    <a:moveTo>
                      <a:pt x="40" y="27"/>
                    </a:moveTo>
                    <a:cubicBezTo>
                      <a:pt x="23" y="27"/>
                      <a:pt x="23" y="27"/>
                      <a:pt x="23" y="27"/>
                    </a:cubicBezTo>
                    <a:cubicBezTo>
                      <a:pt x="22" y="31"/>
                      <a:pt x="22" y="35"/>
                      <a:pt x="21" y="40"/>
                    </a:cubicBezTo>
                    <a:cubicBezTo>
                      <a:pt x="40" y="40"/>
                      <a:pt x="40" y="40"/>
                      <a:pt x="40" y="40"/>
                    </a:cubicBezTo>
                    <a:cubicBezTo>
                      <a:pt x="40" y="27"/>
                      <a:pt x="40" y="27"/>
                      <a:pt x="40" y="27"/>
                    </a:cubicBezTo>
                    <a:close/>
                    <a:moveTo>
                      <a:pt x="21" y="27"/>
                    </a:moveTo>
                    <a:cubicBezTo>
                      <a:pt x="8" y="27"/>
                      <a:pt x="8" y="27"/>
                      <a:pt x="8" y="27"/>
                    </a:cubicBezTo>
                    <a:cubicBezTo>
                      <a:pt x="6" y="31"/>
                      <a:pt x="5" y="35"/>
                      <a:pt x="4" y="40"/>
                    </a:cubicBezTo>
                    <a:cubicBezTo>
                      <a:pt x="19" y="40"/>
                      <a:pt x="19" y="40"/>
                      <a:pt x="19" y="40"/>
                    </a:cubicBezTo>
                    <a:cubicBezTo>
                      <a:pt x="19" y="35"/>
                      <a:pt x="20" y="31"/>
                      <a:pt x="21" y="27"/>
                    </a:cubicBezTo>
                    <a:close/>
                    <a:moveTo>
                      <a:pt x="10" y="21"/>
                    </a:moveTo>
                    <a:cubicBezTo>
                      <a:pt x="22" y="21"/>
                      <a:pt x="22" y="21"/>
                      <a:pt x="22" y="21"/>
                    </a:cubicBezTo>
                    <a:cubicBezTo>
                      <a:pt x="24" y="15"/>
                      <a:pt x="27" y="10"/>
                      <a:pt x="30" y="6"/>
                    </a:cubicBezTo>
                    <a:cubicBezTo>
                      <a:pt x="22" y="9"/>
                      <a:pt x="15" y="14"/>
                      <a:pt x="10" y="21"/>
                    </a:cubicBezTo>
                    <a:close/>
                    <a:moveTo>
                      <a:pt x="25" y="21"/>
                    </a:moveTo>
                    <a:cubicBezTo>
                      <a:pt x="40" y="21"/>
                      <a:pt x="40" y="21"/>
                      <a:pt x="40" y="21"/>
                    </a:cubicBezTo>
                    <a:cubicBezTo>
                      <a:pt x="40" y="4"/>
                      <a:pt x="40" y="4"/>
                      <a:pt x="40" y="4"/>
                    </a:cubicBezTo>
                    <a:cubicBezTo>
                      <a:pt x="33" y="6"/>
                      <a:pt x="28" y="12"/>
                      <a:pt x="25" y="21"/>
                    </a:cubicBezTo>
                    <a:close/>
                    <a:moveTo>
                      <a:pt x="45" y="21"/>
                    </a:moveTo>
                    <a:cubicBezTo>
                      <a:pt x="59" y="21"/>
                      <a:pt x="59" y="21"/>
                      <a:pt x="59" y="21"/>
                    </a:cubicBezTo>
                    <a:cubicBezTo>
                      <a:pt x="56" y="12"/>
                      <a:pt x="51" y="6"/>
                      <a:pt x="45" y="5"/>
                    </a:cubicBezTo>
                    <a:cubicBezTo>
                      <a:pt x="45" y="21"/>
                      <a:pt x="45" y="21"/>
                      <a:pt x="45" y="21"/>
                    </a:cubicBezTo>
                    <a:close/>
                    <a:moveTo>
                      <a:pt x="62" y="21"/>
                    </a:moveTo>
                    <a:cubicBezTo>
                      <a:pt x="73" y="21"/>
                      <a:pt x="73" y="21"/>
                      <a:pt x="73" y="21"/>
                    </a:cubicBezTo>
                    <a:cubicBezTo>
                      <a:pt x="69" y="14"/>
                      <a:pt x="62" y="9"/>
                      <a:pt x="54" y="6"/>
                    </a:cubicBezTo>
                    <a:cubicBezTo>
                      <a:pt x="57" y="10"/>
                      <a:pt x="60" y="15"/>
                      <a:pt x="62" y="21"/>
                    </a:cubicBezTo>
                    <a:close/>
                    <a:moveTo>
                      <a:pt x="80" y="45"/>
                    </a:moveTo>
                    <a:cubicBezTo>
                      <a:pt x="65" y="45"/>
                      <a:pt x="65" y="45"/>
                      <a:pt x="65" y="45"/>
                    </a:cubicBezTo>
                    <a:cubicBezTo>
                      <a:pt x="65" y="50"/>
                      <a:pt x="64" y="54"/>
                      <a:pt x="63" y="59"/>
                    </a:cubicBezTo>
                    <a:cubicBezTo>
                      <a:pt x="76" y="59"/>
                      <a:pt x="76" y="59"/>
                      <a:pt x="76" y="59"/>
                    </a:cubicBezTo>
                    <a:cubicBezTo>
                      <a:pt x="78" y="54"/>
                      <a:pt x="79" y="50"/>
                      <a:pt x="80" y="45"/>
                    </a:cubicBezTo>
                    <a:close/>
                    <a:moveTo>
                      <a:pt x="62" y="45"/>
                    </a:moveTo>
                    <a:cubicBezTo>
                      <a:pt x="45" y="45"/>
                      <a:pt x="45" y="45"/>
                      <a:pt x="45" y="45"/>
                    </a:cubicBezTo>
                    <a:cubicBezTo>
                      <a:pt x="45" y="59"/>
                      <a:pt x="45" y="59"/>
                      <a:pt x="45" y="59"/>
                    </a:cubicBezTo>
                    <a:cubicBezTo>
                      <a:pt x="61" y="59"/>
                      <a:pt x="61" y="59"/>
                      <a:pt x="61" y="59"/>
                    </a:cubicBezTo>
                    <a:cubicBezTo>
                      <a:pt x="62" y="54"/>
                      <a:pt x="62" y="50"/>
                      <a:pt x="62" y="45"/>
                    </a:cubicBezTo>
                    <a:close/>
                    <a:moveTo>
                      <a:pt x="40" y="45"/>
                    </a:moveTo>
                    <a:cubicBezTo>
                      <a:pt x="21" y="45"/>
                      <a:pt x="21" y="45"/>
                      <a:pt x="21" y="45"/>
                    </a:cubicBezTo>
                    <a:cubicBezTo>
                      <a:pt x="22" y="50"/>
                      <a:pt x="22" y="54"/>
                      <a:pt x="23" y="59"/>
                    </a:cubicBezTo>
                    <a:cubicBezTo>
                      <a:pt x="40" y="59"/>
                      <a:pt x="40" y="59"/>
                      <a:pt x="40" y="59"/>
                    </a:cubicBezTo>
                    <a:cubicBezTo>
                      <a:pt x="40" y="45"/>
                      <a:pt x="40" y="45"/>
                      <a:pt x="40" y="45"/>
                    </a:cubicBezTo>
                    <a:close/>
                    <a:moveTo>
                      <a:pt x="19" y="45"/>
                    </a:moveTo>
                    <a:cubicBezTo>
                      <a:pt x="4" y="45"/>
                      <a:pt x="4" y="45"/>
                      <a:pt x="4" y="45"/>
                    </a:cubicBezTo>
                    <a:cubicBezTo>
                      <a:pt x="5" y="50"/>
                      <a:pt x="6" y="54"/>
                      <a:pt x="8" y="59"/>
                    </a:cubicBezTo>
                    <a:cubicBezTo>
                      <a:pt x="21" y="59"/>
                      <a:pt x="21" y="59"/>
                      <a:pt x="21" y="59"/>
                    </a:cubicBezTo>
                    <a:cubicBezTo>
                      <a:pt x="20" y="54"/>
                      <a:pt x="19" y="50"/>
                      <a:pt x="19" y="45"/>
                    </a:cubicBezTo>
                    <a:close/>
                    <a:moveTo>
                      <a:pt x="45" y="64"/>
                    </a:moveTo>
                    <a:cubicBezTo>
                      <a:pt x="45" y="81"/>
                      <a:pt x="45" y="81"/>
                      <a:pt x="45" y="81"/>
                    </a:cubicBezTo>
                    <a:cubicBezTo>
                      <a:pt x="51" y="79"/>
                      <a:pt x="56" y="73"/>
                      <a:pt x="59" y="64"/>
                    </a:cubicBezTo>
                    <a:cubicBezTo>
                      <a:pt x="45" y="64"/>
                      <a:pt x="45" y="64"/>
                      <a:pt x="45" y="64"/>
                    </a:cubicBezTo>
                    <a:close/>
                    <a:moveTo>
                      <a:pt x="40" y="81"/>
                    </a:moveTo>
                    <a:cubicBezTo>
                      <a:pt x="40" y="64"/>
                      <a:pt x="40" y="64"/>
                      <a:pt x="40" y="64"/>
                    </a:cubicBezTo>
                    <a:cubicBezTo>
                      <a:pt x="25" y="64"/>
                      <a:pt x="25" y="64"/>
                      <a:pt x="25" y="64"/>
                    </a:cubicBezTo>
                    <a:cubicBezTo>
                      <a:pt x="28" y="73"/>
                      <a:pt x="33" y="79"/>
                      <a:pt x="40" y="81"/>
                    </a:cubicBezTo>
                    <a:close/>
                    <a:moveTo>
                      <a:pt x="73" y="64"/>
                    </a:moveTo>
                    <a:cubicBezTo>
                      <a:pt x="62" y="64"/>
                      <a:pt x="62" y="64"/>
                      <a:pt x="62" y="64"/>
                    </a:cubicBezTo>
                    <a:cubicBezTo>
                      <a:pt x="60" y="70"/>
                      <a:pt x="57" y="75"/>
                      <a:pt x="54" y="79"/>
                    </a:cubicBezTo>
                    <a:cubicBezTo>
                      <a:pt x="62" y="76"/>
                      <a:pt x="69" y="71"/>
                      <a:pt x="73" y="64"/>
                    </a:cubicBezTo>
                    <a:close/>
                    <a:moveTo>
                      <a:pt x="22" y="64"/>
                    </a:moveTo>
                    <a:cubicBezTo>
                      <a:pt x="11" y="64"/>
                      <a:pt x="11" y="64"/>
                      <a:pt x="11" y="64"/>
                    </a:cubicBezTo>
                    <a:cubicBezTo>
                      <a:pt x="15" y="71"/>
                      <a:pt x="22" y="76"/>
                      <a:pt x="30" y="79"/>
                    </a:cubicBezTo>
                    <a:cubicBezTo>
                      <a:pt x="27" y="75"/>
                      <a:pt x="24" y="70"/>
                      <a:pt x="22" y="6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ctr" defTabSz="914340"/>
                <a:endParaRPr lang="en-US">
                  <a:latin typeface="+mj-lt"/>
                </a:endParaRPr>
              </a:p>
            </p:txBody>
          </p:sp>
        </p:grpSp>
        <p:sp>
          <p:nvSpPr>
            <p:cNvPr id="287" name="Rectangle 286"/>
            <p:cNvSpPr/>
            <p:nvPr/>
          </p:nvSpPr>
          <p:spPr>
            <a:xfrm>
              <a:off x="2907830" y="5465283"/>
              <a:ext cx="1133520" cy="118872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grpSp>
      <p:sp>
        <p:nvSpPr>
          <p:cNvPr id="2" name="TextBox 1"/>
          <p:cNvSpPr txBox="1"/>
          <p:nvPr/>
        </p:nvSpPr>
        <p:spPr>
          <a:xfrm>
            <a:off x="9425428" y="5579141"/>
            <a:ext cx="1788467" cy="461665"/>
          </a:xfrm>
          <a:prstGeom prst="rect">
            <a:avLst/>
          </a:prstGeom>
          <a:noFill/>
        </p:spPr>
        <p:txBody>
          <a:bodyPr wrap="square" lIns="182880" tIns="146304" rIns="182880" bIns="146304" rtlCol="0">
            <a:spAutoFit/>
          </a:bodyPr>
          <a:lstStyle/>
          <a:p>
            <a:pPr>
              <a:lnSpc>
                <a:spcPct val="90000"/>
              </a:lnSpc>
              <a:spcAft>
                <a:spcPts val="600"/>
              </a:spcAft>
            </a:pPr>
            <a:r>
              <a:rPr lang="en-US" sz="1200" i="1" dirty="0" smtClean="0">
                <a:latin typeface="+mj-lt"/>
              </a:rPr>
              <a:t>.NET Micro framework</a:t>
            </a:r>
          </a:p>
        </p:txBody>
      </p:sp>
      <p:cxnSp>
        <p:nvCxnSpPr>
          <p:cNvPr id="91" name="Straight Arrow Connector 90"/>
          <p:cNvCxnSpPr/>
          <p:nvPr/>
        </p:nvCxnSpPr>
        <p:spPr>
          <a:xfrm flipV="1">
            <a:off x="10773636" y="5075089"/>
            <a:ext cx="365760" cy="0"/>
          </a:xfrm>
          <a:prstGeom prst="straightConnector1">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560486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err="1" smtClean="0"/>
              <a:t>ATIOnet</a:t>
            </a:r>
            <a:endParaRPr lang="en-US" dirty="0"/>
          </a:p>
        </p:txBody>
      </p:sp>
    </p:spTree>
    <p:extLst>
      <p:ext uri="{BB962C8B-B14F-4D97-AF65-F5344CB8AC3E}">
        <p14:creationId xmlns:p14="http://schemas.microsoft.com/office/powerpoint/2010/main" val="857736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76282" y="2994212"/>
            <a:ext cx="6633882" cy="1625060"/>
          </a:xfrm>
          <a:prstGeom prst="rect">
            <a:avLst/>
          </a:prstGeom>
          <a:noFill/>
        </p:spPr>
        <p:txBody>
          <a:bodyPr wrap="square" lIns="182880" tIns="146304" rIns="182880" bIns="146304" rtlCol="0">
            <a:spAutoFit/>
          </a:bodyPr>
          <a:lstStyle/>
          <a:p>
            <a:pPr>
              <a:lnSpc>
                <a:spcPct val="90000"/>
              </a:lnSpc>
              <a:spcAft>
                <a:spcPts val="600"/>
              </a:spcAft>
            </a:pPr>
            <a:r>
              <a:rPr lang="en-US" sz="9600" dirty="0" smtClean="0">
                <a:gradFill>
                  <a:gsLst>
                    <a:gs pos="2917">
                      <a:schemeClr val="tx1"/>
                    </a:gs>
                    <a:gs pos="30000">
                      <a:schemeClr val="tx1"/>
                    </a:gs>
                  </a:gsLst>
                  <a:lin ang="5400000" scaled="0"/>
                </a:gradFill>
              </a:rPr>
              <a:t>Thank you!</a:t>
            </a:r>
          </a:p>
        </p:txBody>
      </p:sp>
    </p:spTree>
    <p:extLst>
      <p:ext uri="{BB962C8B-B14F-4D97-AF65-F5344CB8AC3E}">
        <p14:creationId xmlns:p14="http://schemas.microsoft.com/office/powerpoint/2010/main" val="92921349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Info</a:t>
            </a:r>
            <a:endParaRPr lang="en-US" dirty="0"/>
          </a:p>
        </p:txBody>
      </p:sp>
      <p:pic>
        <p:nvPicPr>
          <p:cNvPr id="1024" name="Picture 10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396" y="1435380"/>
            <a:ext cx="810957" cy="810957"/>
          </a:xfrm>
          <a:prstGeom prst="rect">
            <a:avLst/>
          </a:prstGeom>
        </p:spPr>
      </p:pic>
      <p:pic>
        <p:nvPicPr>
          <p:cNvPr id="1031" name="Picture 10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098" y="2421799"/>
            <a:ext cx="827255" cy="827255"/>
          </a:xfrm>
          <a:prstGeom prst="rect">
            <a:avLst/>
          </a:prstGeom>
        </p:spPr>
      </p:pic>
      <p:pic>
        <p:nvPicPr>
          <p:cNvPr id="1032" name="Picture 10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152" y="3499110"/>
            <a:ext cx="714413" cy="7144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33" name="TextBox 1032"/>
          <p:cNvSpPr txBox="1"/>
          <p:nvPr/>
        </p:nvSpPr>
        <p:spPr>
          <a:xfrm>
            <a:off x="1631577" y="1453300"/>
            <a:ext cx="3818964"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smtClean="0">
                <a:gradFill>
                  <a:gsLst>
                    <a:gs pos="2917">
                      <a:srgbClr val="FFFFFF"/>
                    </a:gs>
                    <a:gs pos="30000">
                      <a:srgbClr val="FFFFFF"/>
                    </a:gs>
                  </a:gsLst>
                  <a:lin ang="5400000" scaled="0"/>
                </a:gradFill>
              </a:rPr>
              <a:t>@HaishiBai2010</a:t>
            </a:r>
          </a:p>
        </p:txBody>
      </p:sp>
      <p:sp>
        <p:nvSpPr>
          <p:cNvPr id="43" name="TextBox 42"/>
          <p:cNvSpPr txBox="1"/>
          <p:nvPr/>
        </p:nvSpPr>
        <p:spPr>
          <a:xfrm>
            <a:off x="1631577" y="3514976"/>
            <a:ext cx="3818964"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smtClean="0">
                <a:gradFill>
                  <a:gsLst>
                    <a:gs pos="2917">
                      <a:srgbClr val="FFFFFF"/>
                    </a:gs>
                    <a:gs pos="30000">
                      <a:srgbClr val="FFFFFF"/>
                    </a:gs>
                  </a:gsLst>
                  <a:lin ang="5400000" scaled="0"/>
                </a:gradFill>
              </a:rPr>
              <a:t>@</a:t>
            </a:r>
            <a:r>
              <a:rPr lang="en-US" sz="3600" dirty="0" err="1" smtClean="0">
                <a:gradFill>
                  <a:gsLst>
                    <a:gs pos="2917">
                      <a:srgbClr val="FFFFFF"/>
                    </a:gs>
                    <a:gs pos="30000">
                      <a:srgbClr val="FFFFFF"/>
                    </a:gs>
                  </a:gsLst>
                  <a:lin ang="5400000" scaled="0"/>
                </a:gradFill>
              </a:rPr>
              <a:t>Trontron</a:t>
            </a:r>
            <a:endParaRPr lang="en-US" sz="3600" dirty="0" smtClean="0">
              <a:gradFill>
                <a:gsLst>
                  <a:gs pos="2917">
                    <a:srgbClr val="FFFFFF"/>
                  </a:gs>
                  <a:gs pos="30000">
                    <a:srgbClr val="FFFFFF"/>
                  </a:gs>
                </a:gsLst>
                <a:lin ang="5400000" scaled="0"/>
              </a:gradFill>
            </a:endParaRPr>
          </a:p>
        </p:txBody>
      </p:sp>
      <p:sp>
        <p:nvSpPr>
          <p:cNvPr id="45" name="TextBox 44"/>
          <p:cNvSpPr txBox="1"/>
          <p:nvPr/>
        </p:nvSpPr>
        <p:spPr>
          <a:xfrm>
            <a:off x="1631577" y="2459096"/>
            <a:ext cx="4249270"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a:gradFill>
                  <a:gsLst>
                    <a:gs pos="2917">
                      <a:srgbClr val="FFFFFF"/>
                    </a:gs>
                    <a:gs pos="30000">
                      <a:srgbClr val="FFFFFF"/>
                    </a:gs>
                  </a:gsLst>
                  <a:lin ang="5400000" scaled="0"/>
                </a:gradFill>
              </a:rPr>
              <a:t>b</a:t>
            </a:r>
            <a:r>
              <a:rPr lang="en-US" sz="3600" dirty="0" smtClean="0">
                <a:gradFill>
                  <a:gsLst>
                    <a:gs pos="2917">
                      <a:srgbClr val="FFFFFF"/>
                    </a:gs>
                    <a:gs pos="30000">
                      <a:srgbClr val="FFFFFF"/>
                    </a:gs>
                  </a:gsLst>
                  <a:lin ang="5400000" scaled="0"/>
                </a:gradFill>
              </a:rPr>
              <a:t>log.haishibai.com</a:t>
            </a:r>
          </a:p>
        </p:txBody>
      </p:sp>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6433" y="1453300"/>
            <a:ext cx="810957" cy="810957"/>
          </a:xfrm>
          <a:prstGeom prst="rect">
            <a:avLst/>
          </a:prstGeom>
        </p:spPr>
      </p:pic>
      <p:pic>
        <p:nvPicPr>
          <p:cNvPr id="47" name="Picture 4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06433" y="2485165"/>
            <a:ext cx="810957" cy="810957"/>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06433" y="3514976"/>
            <a:ext cx="810957" cy="810957"/>
          </a:xfrm>
          <a:prstGeom prst="rect">
            <a:avLst/>
          </a:prstGeom>
        </p:spPr>
      </p:pic>
      <p:sp>
        <p:nvSpPr>
          <p:cNvPr id="51" name="TextBox 50"/>
          <p:cNvSpPr txBox="1"/>
          <p:nvPr/>
        </p:nvSpPr>
        <p:spPr>
          <a:xfrm>
            <a:off x="7914614" y="1471220"/>
            <a:ext cx="3818964"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smtClean="0">
                <a:gradFill>
                  <a:gsLst>
                    <a:gs pos="2917">
                      <a:srgbClr val="FFFFFF"/>
                    </a:gs>
                    <a:gs pos="30000">
                      <a:srgbClr val="FFFFFF"/>
                    </a:gs>
                  </a:gsLst>
                  <a:lin ang="5400000" scaled="0"/>
                </a:gradFill>
              </a:rPr>
              <a:t>@</a:t>
            </a:r>
            <a:r>
              <a:rPr lang="en-US" sz="3600" dirty="0" err="1" smtClean="0">
                <a:gradFill>
                  <a:gsLst>
                    <a:gs pos="2917">
                      <a:srgbClr val="FFFFFF"/>
                    </a:gs>
                    <a:gs pos="30000">
                      <a:srgbClr val="FFFFFF"/>
                    </a:gs>
                  </a:gsLst>
                  <a:lin ang="5400000" scaled="0"/>
                </a:gradFill>
              </a:rPr>
              <a:t>sebarenzi</a:t>
            </a:r>
            <a:endParaRPr lang="en-US" sz="3600" dirty="0" smtClean="0">
              <a:gradFill>
                <a:gsLst>
                  <a:gs pos="2917">
                    <a:srgbClr val="FFFFFF"/>
                  </a:gs>
                  <a:gs pos="30000">
                    <a:srgbClr val="FFFFFF"/>
                  </a:gs>
                </a:gsLst>
                <a:lin ang="5400000" scaled="0"/>
              </a:gradFill>
            </a:endParaRPr>
          </a:p>
        </p:txBody>
      </p:sp>
      <p:sp>
        <p:nvSpPr>
          <p:cNvPr id="52" name="TextBox 51"/>
          <p:cNvSpPr txBox="1"/>
          <p:nvPr/>
        </p:nvSpPr>
        <p:spPr>
          <a:xfrm>
            <a:off x="7914614" y="2467245"/>
            <a:ext cx="3818964" cy="1369606"/>
          </a:xfrm>
          <a:prstGeom prst="rect">
            <a:avLst/>
          </a:prstGeom>
          <a:noFill/>
        </p:spPr>
        <p:txBody>
          <a:bodyPr wrap="square" lIns="182880" tIns="146304" rIns="182880" bIns="146304" rtlCol="0">
            <a:spAutoFit/>
          </a:bodyPr>
          <a:lstStyle/>
          <a:p>
            <a:pPr>
              <a:lnSpc>
                <a:spcPct val="90000"/>
              </a:lnSpc>
              <a:spcAft>
                <a:spcPts val="600"/>
              </a:spcAft>
            </a:pPr>
            <a:r>
              <a:rPr lang="en-US" sz="3600" dirty="0" err="1" smtClean="0">
                <a:gradFill>
                  <a:gsLst>
                    <a:gs pos="2917">
                      <a:srgbClr val="FFFFFF"/>
                    </a:gs>
                    <a:gs pos="30000">
                      <a:srgbClr val="FFFFFF"/>
                    </a:gs>
                  </a:gsLst>
                  <a:lin ang="5400000" scaled="0"/>
                </a:gradFill>
              </a:rPr>
              <a:t>sebarenzi</a:t>
            </a:r>
            <a:endParaRPr lang="en-US" sz="3600" dirty="0">
              <a:gradFill>
                <a:gsLst>
                  <a:gs pos="2917">
                    <a:srgbClr val="FFFFFF"/>
                  </a:gs>
                  <a:gs pos="30000">
                    <a:srgbClr val="FFFFFF"/>
                  </a:gs>
                </a:gsLst>
                <a:lin ang="5400000" scaled="0"/>
              </a:gradFill>
            </a:endParaRPr>
          </a:p>
          <a:p>
            <a:pPr>
              <a:lnSpc>
                <a:spcPct val="90000"/>
              </a:lnSpc>
              <a:spcAft>
                <a:spcPts val="600"/>
              </a:spcAft>
            </a:pPr>
            <a:endParaRPr lang="en-US" sz="3600" dirty="0" smtClean="0">
              <a:gradFill>
                <a:gsLst>
                  <a:gs pos="2917">
                    <a:srgbClr val="FFFFFF"/>
                  </a:gs>
                  <a:gs pos="30000">
                    <a:srgbClr val="FFFFFF"/>
                  </a:gs>
                </a:gsLst>
                <a:lin ang="5400000" scaled="0"/>
              </a:gradFill>
            </a:endParaRPr>
          </a:p>
        </p:txBody>
      </p:sp>
      <p:sp>
        <p:nvSpPr>
          <p:cNvPr id="54" name="TextBox 53"/>
          <p:cNvSpPr txBox="1"/>
          <p:nvPr/>
        </p:nvSpPr>
        <p:spPr>
          <a:xfrm>
            <a:off x="7914614" y="3459284"/>
            <a:ext cx="3818964"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err="1" smtClean="0">
                <a:gradFill>
                  <a:gsLst>
                    <a:gs pos="2917">
                      <a:srgbClr val="FFFFFF"/>
                    </a:gs>
                    <a:gs pos="30000">
                      <a:srgbClr val="FFFFFF"/>
                    </a:gs>
                  </a:gsLst>
                  <a:lin ang="5400000" scaled="0"/>
                </a:gradFill>
              </a:rPr>
              <a:t>sebastianrenzi</a:t>
            </a:r>
            <a:endParaRPr lang="en-US" sz="3600"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746476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882" y="3023328"/>
            <a:ext cx="12434711" cy="206804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mtClean="0"/>
              <a:t>Track Resources &amp; Calls To Action</a:t>
            </a:r>
            <a:endParaRPr lang="en-US" dirty="0"/>
          </a:p>
        </p:txBody>
      </p:sp>
      <p:sp>
        <p:nvSpPr>
          <p:cNvPr id="13" name="Text Placeholder 12"/>
          <p:cNvSpPr>
            <a:spLocks noGrp="1"/>
          </p:cNvSpPr>
          <p:nvPr>
            <p:ph type="body" sz="quarter" idx="10"/>
          </p:nvPr>
        </p:nvSpPr>
        <p:spPr>
          <a:xfrm>
            <a:off x="275481" y="1212850"/>
            <a:ext cx="11885514" cy="1660198"/>
          </a:xfrm>
        </p:spPr>
        <p:txBody>
          <a:bodyPr/>
          <a:lstStyle/>
          <a:p>
            <a:pPr lvl="0">
              <a:buSzPct val="105000"/>
            </a:pPr>
            <a:r>
              <a:rPr lang="en-US" sz="3672" dirty="0">
                <a:gradFill>
                  <a:gsLst>
                    <a:gs pos="1250">
                      <a:srgbClr val="FFFFFF"/>
                    </a:gs>
                    <a:gs pos="100000">
                      <a:srgbClr val="FFFFFF"/>
                    </a:gs>
                  </a:gsLst>
                  <a:lin ang="5400000" scaled="0"/>
                </a:gradFill>
              </a:rPr>
              <a:t>Get Started with Windows Azure</a:t>
            </a:r>
          </a:p>
          <a:p>
            <a:pPr marL="412869" indent="-412869">
              <a:buSzPct val="105000"/>
              <a:buBlip>
                <a:blip r:embed="rId3"/>
              </a:buBlip>
            </a:pPr>
            <a:r>
              <a:rPr lang="en-US" sz="2856" dirty="0">
                <a:solidFill>
                  <a:srgbClr val="FFFFFF"/>
                </a:solidFill>
              </a:rPr>
              <a:t>Develop and Test in VMs, Build Websites, Extend on-premises applications</a:t>
            </a:r>
          </a:p>
          <a:p>
            <a:pPr marL="412869">
              <a:buSzPct val="105000"/>
            </a:pPr>
            <a:r>
              <a:rPr lang="en-US" sz="2856" dirty="0">
                <a:solidFill>
                  <a:srgbClr val="002050"/>
                </a:solidFill>
                <a:latin typeface="Segoe UI"/>
                <a:hlinkClick r:id="rId4"/>
              </a:rPr>
              <a:t>http://www.windowsazure.com</a:t>
            </a:r>
            <a:r>
              <a:rPr lang="en-US" sz="2856" dirty="0">
                <a:solidFill>
                  <a:srgbClr val="002050"/>
                </a:solidFill>
                <a:latin typeface="Segoe UI"/>
              </a:rPr>
              <a:t> </a:t>
            </a:r>
          </a:p>
        </p:txBody>
      </p:sp>
      <p:pic>
        <p:nvPicPr>
          <p:cNvPr id="12" name="Picture 11"/>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8358892" y="2705591"/>
            <a:ext cx="3655651" cy="2741739"/>
          </a:xfrm>
          <a:prstGeom prst="rect">
            <a:avLst/>
          </a:prstGeom>
        </p:spPr>
      </p:pic>
      <p:sp>
        <p:nvSpPr>
          <p:cNvPr id="4" name="TextBox 3"/>
          <p:cNvSpPr txBox="1"/>
          <p:nvPr/>
        </p:nvSpPr>
        <p:spPr>
          <a:xfrm>
            <a:off x="322686" y="6359168"/>
            <a:ext cx="11840355" cy="521434"/>
          </a:xfrm>
          <a:prstGeom prst="rect">
            <a:avLst/>
          </a:prstGeom>
          <a:noFill/>
        </p:spPr>
        <p:txBody>
          <a:bodyPr wrap="square" lIns="182854" tIns="146283" rIns="182854" bIns="146283" rtlCol="0">
            <a:spAutoFit/>
          </a:bodyPr>
          <a:lstStyle/>
          <a:p>
            <a:pPr defTabSz="932563">
              <a:lnSpc>
                <a:spcPct val="90000"/>
              </a:lnSpc>
              <a:spcAft>
                <a:spcPts val="600"/>
              </a:spcAft>
            </a:pPr>
            <a:r>
              <a:rPr lang="en-US" sz="816" dirty="0">
                <a:gradFill>
                  <a:gsLst>
                    <a:gs pos="2917">
                      <a:srgbClr val="FFFFFF"/>
                    </a:gs>
                    <a:gs pos="30000">
                      <a:srgbClr val="FFFFFF"/>
                    </a:gs>
                  </a:gsLst>
                  <a:lin ang="5400000" scaled="0"/>
                </a:gradFill>
              </a:rPr>
              <a:t>*No purchase necessary. Open to eligible Visual Studio Professional, Premium or Ultimate with MSDN subscribers as of June 1, 2013. Ends 11:59 p.m. PT on September 30, 2013. For full official rules including odds, eligibility and prize restrictions see website. Sponsor: Microsoft Corporation. Aston Martin is a trademark owned and licensed by Aston Martin </a:t>
            </a:r>
            <a:r>
              <a:rPr lang="en-US" sz="816" dirty="0" err="1">
                <a:gradFill>
                  <a:gsLst>
                    <a:gs pos="2917">
                      <a:srgbClr val="FFFFFF"/>
                    </a:gs>
                    <a:gs pos="30000">
                      <a:srgbClr val="FFFFFF"/>
                    </a:gs>
                  </a:gsLst>
                  <a:lin ang="5400000" scaled="0"/>
                </a:gradFill>
              </a:rPr>
              <a:t>Lagonda</a:t>
            </a:r>
            <a:r>
              <a:rPr lang="en-US" sz="816" dirty="0">
                <a:gradFill>
                  <a:gsLst>
                    <a:gs pos="2917">
                      <a:srgbClr val="FFFFFF"/>
                    </a:gs>
                    <a:gs pos="30000">
                      <a:srgbClr val="FFFFFF"/>
                    </a:gs>
                  </a:gsLst>
                  <a:lin ang="5400000" scaled="0"/>
                </a:gradFill>
              </a:rPr>
              <a:t> Limited. Image copyright </a:t>
            </a:r>
            <a:r>
              <a:rPr lang="en-US" sz="816" dirty="0" err="1">
                <a:gradFill>
                  <a:gsLst>
                    <a:gs pos="2917">
                      <a:srgbClr val="FFFFFF"/>
                    </a:gs>
                    <a:gs pos="30000">
                      <a:srgbClr val="FFFFFF"/>
                    </a:gs>
                  </a:gsLst>
                  <a:lin ang="5400000" scaled="0"/>
                </a:gradFill>
              </a:rPr>
              <a:t>Evox</a:t>
            </a:r>
            <a:r>
              <a:rPr lang="en-US" sz="816" dirty="0">
                <a:gradFill>
                  <a:gsLst>
                    <a:gs pos="2917">
                      <a:srgbClr val="FFFFFF"/>
                    </a:gs>
                    <a:gs pos="30000">
                      <a:srgbClr val="FFFFFF"/>
                    </a:gs>
                  </a:gsLst>
                  <a:lin ang="5400000" scaled="0"/>
                </a:gradFill>
              </a:rPr>
              <a:t> Images. All rights reserved. </a:t>
            </a:r>
          </a:p>
        </p:txBody>
      </p:sp>
      <p:sp>
        <p:nvSpPr>
          <p:cNvPr id="9" name="Rectangle 8"/>
          <p:cNvSpPr/>
          <p:nvPr/>
        </p:nvSpPr>
        <p:spPr bwMode="invGray">
          <a:xfrm>
            <a:off x="2505587" y="5354661"/>
            <a:ext cx="9768863" cy="1464622"/>
          </a:xfrm>
          <a:prstGeom prst="rect">
            <a:avLst/>
          </a:prstGeom>
        </p:spPr>
        <p:txBody>
          <a:bodyPr wrap="square">
            <a:spAutoFit/>
          </a:bodyPr>
          <a:lstStyle/>
          <a:p>
            <a:pPr defTabSz="932563">
              <a:lnSpc>
                <a:spcPct val="90000"/>
              </a:lnSpc>
              <a:spcBef>
                <a:spcPct val="20000"/>
              </a:spcBef>
              <a:buSzPct val="105000"/>
            </a:pPr>
            <a:r>
              <a:rPr lang="en-US" sz="2856" dirty="0">
                <a:solidFill>
                  <a:srgbClr val="FFFFFF"/>
                </a:solidFill>
                <a:latin typeface="Segoe UI Light"/>
              </a:rPr>
              <a:t>Drop by the Windows Azure booth to participate in the </a:t>
            </a:r>
            <a:br>
              <a:rPr lang="en-US" sz="2856" dirty="0">
                <a:solidFill>
                  <a:srgbClr val="FFFFFF"/>
                </a:solidFill>
                <a:latin typeface="Segoe UI Light"/>
              </a:rPr>
            </a:br>
            <a:r>
              <a:rPr lang="en-US" sz="2856" dirty="0">
                <a:solidFill>
                  <a:srgbClr val="FFFFFF"/>
                </a:solidFill>
                <a:latin typeface="Segoe UI Light"/>
              </a:rPr>
              <a:t>Windows Azure Challenge for even more prizes!</a:t>
            </a:r>
          </a:p>
          <a:p>
            <a:pPr defTabSz="932563">
              <a:lnSpc>
                <a:spcPct val="90000"/>
              </a:lnSpc>
              <a:spcBef>
                <a:spcPct val="20000"/>
              </a:spcBef>
              <a:buSzPct val="105000"/>
            </a:pPr>
            <a:endParaRPr lang="en-US" sz="3264" dirty="0">
              <a:gradFill>
                <a:gsLst>
                  <a:gs pos="1250">
                    <a:srgbClr val="FFFFFF"/>
                  </a:gs>
                  <a:gs pos="100000">
                    <a:srgbClr val="FFFFFF"/>
                  </a:gs>
                </a:gsLst>
                <a:lin ang="5400000" scaled="0"/>
              </a:gradFill>
              <a:latin typeface="Segoe UI Light"/>
            </a:endParaRPr>
          </a:p>
        </p:txBody>
      </p:sp>
      <p:pic>
        <p:nvPicPr>
          <p:cNvPr id="3" name="Picture 2"/>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38365" y="5091374"/>
            <a:ext cx="1784213" cy="1293256"/>
          </a:xfrm>
          <a:prstGeom prst="rect">
            <a:avLst/>
          </a:prstGeom>
        </p:spPr>
      </p:pic>
      <p:sp>
        <p:nvSpPr>
          <p:cNvPr id="7" name="Rectangle 6"/>
          <p:cNvSpPr/>
          <p:nvPr/>
        </p:nvSpPr>
        <p:spPr bwMode="invGray">
          <a:xfrm>
            <a:off x="275481" y="3101791"/>
            <a:ext cx="11456052" cy="1986617"/>
          </a:xfrm>
          <a:prstGeom prst="rect">
            <a:avLst/>
          </a:prstGeom>
          <a:noFill/>
        </p:spPr>
        <p:txBody>
          <a:bodyPr wrap="square">
            <a:spAutoFit/>
          </a:bodyPr>
          <a:lstStyle/>
          <a:p>
            <a:pPr defTabSz="932563">
              <a:lnSpc>
                <a:spcPct val="90000"/>
              </a:lnSpc>
              <a:spcBef>
                <a:spcPct val="20000"/>
              </a:spcBef>
              <a:buSzPct val="105000"/>
            </a:pPr>
            <a:r>
              <a:rPr lang="en-US" sz="3672" dirty="0">
                <a:solidFill>
                  <a:srgbClr val="002050"/>
                </a:solidFill>
                <a:latin typeface="Segoe UI Light"/>
              </a:rPr>
              <a:t>MSDN Subscribers: you’ve got it, now use it</a:t>
            </a:r>
          </a:p>
          <a:p>
            <a:pPr marL="571390" indent="-571390" defTabSz="932563">
              <a:lnSpc>
                <a:spcPct val="90000"/>
              </a:lnSpc>
              <a:spcBef>
                <a:spcPct val="20000"/>
              </a:spcBef>
              <a:buSzPct val="105000"/>
              <a:buFontTx/>
              <a:buBlip>
                <a:blip r:embed="rId3"/>
              </a:buBlip>
            </a:pPr>
            <a:r>
              <a:rPr lang="en-US" sz="2652" dirty="0">
                <a:solidFill>
                  <a:srgbClr val="002050"/>
                </a:solidFill>
                <a:latin typeface="Segoe UI Light"/>
              </a:rPr>
              <a:t>Activate your MSDN Benefit &amp; try it by 9/30</a:t>
            </a:r>
          </a:p>
          <a:p>
            <a:pPr marL="571390" indent="-571390" defTabSz="932563">
              <a:lnSpc>
                <a:spcPct val="90000"/>
              </a:lnSpc>
              <a:spcBef>
                <a:spcPct val="20000"/>
              </a:spcBef>
              <a:buSzPct val="105000"/>
              <a:buFontTx/>
              <a:buBlip>
                <a:blip r:embed="rId3"/>
              </a:buBlip>
            </a:pPr>
            <a:r>
              <a:rPr lang="en-US" sz="2652" dirty="0">
                <a:solidFill>
                  <a:srgbClr val="002050"/>
                </a:solidFill>
                <a:latin typeface="Segoe UI Light"/>
              </a:rPr>
              <a:t>You could win* an Aston Martin V8 Vantage!</a:t>
            </a:r>
          </a:p>
          <a:p>
            <a:pPr marL="571390" indent="-571390" defTabSz="932563">
              <a:lnSpc>
                <a:spcPct val="90000"/>
              </a:lnSpc>
              <a:spcBef>
                <a:spcPct val="20000"/>
              </a:spcBef>
              <a:buSzPct val="105000"/>
              <a:buFontTx/>
              <a:buBlip>
                <a:blip r:embed="rId3"/>
              </a:buBlip>
            </a:pPr>
            <a:r>
              <a:rPr lang="en-US" sz="2652" dirty="0">
                <a:solidFill>
                  <a:srgbClr val="002050"/>
                </a:solidFill>
                <a:latin typeface="Segoe UI Light"/>
              </a:rPr>
              <a:t>Go to: </a:t>
            </a:r>
            <a:r>
              <a:rPr lang="en-US" sz="2652" u="sng" dirty="0">
                <a:solidFill>
                  <a:srgbClr val="002050"/>
                </a:solidFill>
                <a:latin typeface="Segoe UI Light"/>
                <a:hlinkClick r:id="rId8"/>
              </a:rPr>
              <a:t>http://aka.ms/AzureContest</a:t>
            </a:r>
            <a:endParaRPr lang="en-US" sz="2652" u="sng" dirty="0">
              <a:solidFill>
                <a:srgbClr val="002050"/>
              </a:solidFill>
              <a:latin typeface="Segoe UI Light"/>
            </a:endParaRPr>
          </a:p>
        </p:txBody>
      </p:sp>
    </p:spTree>
    <p:extLst>
      <p:ext uri="{BB962C8B-B14F-4D97-AF65-F5344CB8AC3E}">
        <p14:creationId xmlns:p14="http://schemas.microsoft.com/office/powerpoint/2010/main" val="4262645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solidFill>
                  <a:srgbClr val="FFFFFF"/>
                </a:solidFill>
              </a:rPr>
              <a:t>Windows Enterprise: </a:t>
            </a:r>
            <a:r>
              <a:rPr lang="en-US" sz="3599" u="sng" dirty="0">
                <a:solidFill>
                  <a:srgbClr val="00B0F0"/>
                </a:solidFill>
                <a:hlinkClick r:id="rId4" action="ppaction://hlinkfile"/>
              </a:rPr>
              <a:t>windows.com/enterprise</a:t>
            </a:r>
            <a:r>
              <a:rPr lang="en-US" sz="3599" dirty="0">
                <a:solidFill>
                  <a:srgbClr val="FFFFFF"/>
                </a:solidFill>
              </a:rPr>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4111747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169" y="2582862"/>
            <a:ext cx="11887200" cy="1831975"/>
          </a:xfrm>
        </p:spPr>
        <p:txBody>
          <a:bodyPr/>
          <a:lstStyle/>
          <a:p>
            <a:r>
              <a:rPr lang="en-US" dirty="0" smtClean="0"/>
              <a:t>Cloud is Different</a:t>
            </a:r>
            <a:endParaRPr lang="en-US" dirty="0"/>
          </a:p>
        </p:txBody>
      </p:sp>
    </p:spTree>
    <p:extLst>
      <p:ext uri="{BB962C8B-B14F-4D97-AF65-F5344CB8AC3E}">
        <p14:creationId xmlns:p14="http://schemas.microsoft.com/office/powerpoint/2010/main" val="363912604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rgbClr val="002050"/>
                      </a:gs>
                      <a:gs pos="100000">
                        <a:srgbClr val="002050"/>
                      </a:gs>
                    </a:gsLst>
                    <a:lin ang="5400000" scaled="0"/>
                  </a:gradFill>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rgbClr val="002050"/>
                      </a:gs>
                      <a:gs pos="100000">
                        <a:srgbClr val="002050"/>
                      </a:gs>
                    </a:gsLst>
                    <a:lin ang="5400000" scaled="0"/>
                  </a:gradFill>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solidFill>
                  <a:srgbClr val="FFFFFF"/>
                </a:solidFill>
              </a:endParaRPr>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rgbClr val="002050"/>
                      </a:gs>
                      <a:gs pos="100000">
                        <a:srgbClr val="002050"/>
                      </a:gs>
                    </a:gsLst>
                    <a:lin ang="5400000" scaled="0"/>
                  </a:gradFill>
                  <a:ea typeface="Segoe UI" pitchFamily="34" charset="0"/>
                  <a:cs typeface="Segoe UI" pitchFamily="34" charset="0"/>
                </a:rPr>
                <a:t>Sessions on Demand</a:t>
              </a:r>
              <a:endParaRPr lang="en-US" sz="1600" dirty="0">
                <a:gradFill>
                  <a:gsLst>
                    <a:gs pos="1250">
                      <a:srgbClr val="002050"/>
                    </a:gs>
                    <a:gs pos="100000">
                      <a:srgbClr val="002050"/>
                    </a:gs>
                  </a:gsLst>
                  <a:lin ang="5400000" scaled="0"/>
                </a:gradFill>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solidFill>
                    <a:srgbClr val="FFFFFF"/>
                  </a:solidFill>
                  <a:hlinkClick r:id="rId5"/>
                </a:rPr>
                <a:t>http://channel9.msdn.com/Events/TechEd</a:t>
              </a:r>
              <a:endParaRPr lang="en-US" dirty="0">
                <a:solidFill>
                  <a:srgbClr val="FFFFFF"/>
                </a:solidFill>
              </a:endParaRPr>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rgbClr val="002050"/>
                      </a:gs>
                      <a:gs pos="100000">
                        <a:srgbClr val="002050"/>
                      </a:gs>
                    </a:gsLst>
                    <a:lin ang="5400000" scaled="0"/>
                  </a:gradFill>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970083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rgbClr val="FFFFFF">
                  <a:lumMod val="20000"/>
                  <a:lumOff val="80000"/>
                  <a:alpha val="99000"/>
                </a:srgbClr>
              </a:solidFill>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rgbClr val="FFFFFF">
                  <a:lumMod val="20000"/>
                  <a:lumOff val="80000"/>
                  <a:alpha val="99000"/>
                </a:srgbClr>
              </a:solidFill>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92060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64886"/>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580003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misconceptions</a:t>
            </a:r>
            <a:endParaRPr lang="en-US" dirty="0"/>
          </a:p>
        </p:txBody>
      </p:sp>
      <p:sp>
        <p:nvSpPr>
          <p:cNvPr id="3" name="Content Placeholder 2"/>
          <p:cNvSpPr>
            <a:spLocks noGrp="1"/>
          </p:cNvSpPr>
          <p:nvPr>
            <p:ph sz="quarter" idx="10"/>
          </p:nvPr>
        </p:nvSpPr>
        <p:spPr>
          <a:xfrm>
            <a:off x="274638" y="1214438"/>
            <a:ext cx="11887200" cy="3120854"/>
          </a:xfrm>
        </p:spPr>
        <p:txBody>
          <a:bodyPr/>
          <a:lstStyle/>
          <a:p>
            <a:r>
              <a:rPr lang="en-US" sz="3600" dirty="0" smtClean="0"/>
              <a:t>“That’s a hardware failure, not my problem!”</a:t>
            </a:r>
          </a:p>
          <a:p>
            <a:r>
              <a:rPr lang="en-US" sz="3600" dirty="0" smtClean="0"/>
              <a:t>“Let’s throw more RAM onto our database server.”</a:t>
            </a:r>
          </a:p>
          <a:p>
            <a:r>
              <a:rPr lang="en-US" sz="3600" dirty="0" smtClean="0"/>
              <a:t>“</a:t>
            </a:r>
            <a:r>
              <a:rPr lang="en-US" sz="3600" dirty="0"/>
              <a:t>Our service is </a:t>
            </a:r>
            <a:r>
              <a:rPr lang="en-US" sz="3600" dirty="0" smtClean="0"/>
              <a:t>99.9% available because we use Azure!”</a:t>
            </a:r>
            <a:endParaRPr lang="en-US" sz="3600" dirty="0"/>
          </a:p>
          <a:p>
            <a:r>
              <a:rPr lang="en-US" sz="3600" dirty="0"/>
              <a:t>“Running out capacity? That’s a good problem to have</a:t>
            </a:r>
            <a:r>
              <a:rPr lang="en-US" sz="3600" dirty="0" smtClean="0"/>
              <a:t>!”</a:t>
            </a:r>
          </a:p>
          <a:p>
            <a:r>
              <a:rPr lang="en-US" sz="3600" dirty="0" smtClean="0"/>
              <a:t>“We’ll move everything to cloud!”</a:t>
            </a:r>
            <a:endParaRPr lang="en-US" sz="3600" dirty="0"/>
          </a:p>
        </p:txBody>
      </p:sp>
    </p:spTree>
    <p:extLst>
      <p:ext uri="{BB962C8B-B14F-4D97-AF65-F5344CB8AC3E}">
        <p14:creationId xmlns:p14="http://schemas.microsoft.com/office/powerpoint/2010/main" val="37327685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
                                        <p:tgtEl>
                                          <p:spTgt spid="3">
                                            <p:txEl>
                                              <p:pRg st="0" end="0"/>
                                            </p:txEl>
                                          </p:spTgt>
                                        </p:tgtEl>
                                      </p:cBhvr>
                                    </p:animEffect>
                                    <p:anim calcmode="lin" valueType="num">
                                      <p:cBhvr>
                                        <p:cTn id="8"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50"/>
                                        <p:tgtEl>
                                          <p:spTgt spid="3">
                                            <p:txEl>
                                              <p:pRg st="1" end="1"/>
                                            </p:txEl>
                                          </p:spTgt>
                                        </p:tgtEl>
                                      </p:cBhvr>
                                    </p:animEffect>
                                    <p:anim calcmode="lin" valueType="num">
                                      <p:cBhvr>
                                        <p:cTn id="15" dur="2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2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50"/>
                                        <p:tgtEl>
                                          <p:spTgt spid="3">
                                            <p:txEl>
                                              <p:pRg st="2" end="2"/>
                                            </p:txEl>
                                          </p:spTgt>
                                        </p:tgtEl>
                                      </p:cBhvr>
                                    </p:animEffect>
                                    <p:anim calcmode="lin" valueType="num">
                                      <p:cBhvr>
                                        <p:cTn id="22" dur="2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2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50"/>
                                        <p:tgtEl>
                                          <p:spTgt spid="3">
                                            <p:txEl>
                                              <p:pRg st="3" end="3"/>
                                            </p:txEl>
                                          </p:spTgt>
                                        </p:tgtEl>
                                      </p:cBhvr>
                                    </p:animEffect>
                                    <p:anim calcmode="lin" valueType="num">
                                      <p:cBhvr>
                                        <p:cTn id="29" dur="2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2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50"/>
                                        <p:tgtEl>
                                          <p:spTgt spid="3">
                                            <p:txEl>
                                              <p:pRg st="4" end="4"/>
                                            </p:txEl>
                                          </p:spTgt>
                                        </p:tgtEl>
                                      </p:cBhvr>
                                    </p:animEffect>
                                    <p:anim calcmode="lin" valueType="num">
                                      <p:cBhvr>
                                        <p:cTn id="36" dur="25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25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for Cloud</a:t>
            </a:r>
            <a:endParaRPr lang="en-US" dirty="0"/>
          </a:p>
        </p:txBody>
      </p:sp>
      <p:sp>
        <p:nvSpPr>
          <p:cNvPr id="3" name="Content Placeholder 2"/>
          <p:cNvSpPr>
            <a:spLocks noGrp="1"/>
          </p:cNvSpPr>
          <p:nvPr>
            <p:ph sz="quarter" idx="10"/>
          </p:nvPr>
        </p:nvSpPr>
        <p:spPr>
          <a:xfrm>
            <a:off x="274638" y="1214438"/>
            <a:ext cx="11887200" cy="3311676"/>
          </a:xfrm>
        </p:spPr>
        <p:txBody>
          <a:bodyPr/>
          <a:lstStyle/>
          <a:p>
            <a:r>
              <a:rPr lang="en-US" dirty="0" smtClean="0"/>
              <a:t>Failsafe</a:t>
            </a:r>
          </a:p>
          <a:p>
            <a:pPr lvl="1"/>
            <a:r>
              <a:rPr lang="en-US" dirty="0" smtClean="0"/>
              <a:t>Things will fail</a:t>
            </a:r>
          </a:p>
          <a:p>
            <a:r>
              <a:rPr lang="en-US" dirty="0" smtClean="0"/>
              <a:t>Scale</a:t>
            </a:r>
          </a:p>
          <a:p>
            <a:pPr lvl="1"/>
            <a:r>
              <a:rPr lang="en-US" dirty="0" smtClean="0"/>
              <a:t>Scalability is not automatic</a:t>
            </a:r>
          </a:p>
          <a:p>
            <a:r>
              <a:rPr lang="en-US" dirty="0" smtClean="0"/>
              <a:t>Integration</a:t>
            </a:r>
          </a:p>
          <a:p>
            <a:pPr lvl="1"/>
            <a:r>
              <a:rPr lang="en-US" dirty="0" smtClean="0"/>
              <a:t>Your cloud applications will need to work with other on-premises systems</a:t>
            </a:r>
          </a:p>
        </p:txBody>
      </p:sp>
    </p:spTree>
    <p:extLst>
      <p:ext uri="{BB962C8B-B14F-4D97-AF65-F5344CB8AC3E}">
        <p14:creationId xmlns:p14="http://schemas.microsoft.com/office/powerpoint/2010/main" val="4042486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
                                        <p:tgtEl>
                                          <p:spTgt spid="3">
                                            <p:txEl>
                                              <p:pRg st="0" end="0"/>
                                            </p:txEl>
                                          </p:spTgt>
                                        </p:tgtEl>
                                      </p:cBhvr>
                                    </p:animEffect>
                                    <p:anim calcmode="lin" valueType="num">
                                      <p:cBhvr>
                                        <p:cTn id="8"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25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50"/>
                                        <p:tgtEl>
                                          <p:spTgt spid="3">
                                            <p:txEl>
                                              <p:pRg st="1" end="1"/>
                                            </p:txEl>
                                          </p:spTgt>
                                        </p:tgtEl>
                                      </p:cBhvr>
                                    </p:animEffect>
                                    <p:anim calcmode="lin" valueType="num">
                                      <p:cBhvr>
                                        <p:cTn id="13" dur="2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2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50"/>
                                        <p:tgtEl>
                                          <p:spTgt spid="3">
                                            <p:txEl>
                                              <p:pRg st="2" end="2"/>
                                            </p:txEl>
                                          </p:spTgt>
                                        </p:tgtEl>
                                      </p:cBhvr>
                                    </p:animEffect>
                                    <p:anim calcmode="lin" valueType="num">
                                      <p:cBhvr>
                                        <p:cTn id="20" dur="2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5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250"/>
                                        <p:tgtEl>
                                          <p:spTgt spid="3">
                                            <p:txEl>
                                              <p:pRg st="3" end="3"/>
                                            </p:txEl>
                                          </p:spTgt>
                                        </p:tgtEl>
                                      </p:cBhvr>
                                    </p:animEffect>
                                    <p:anim calcmode="lin" valueType="num">
                                      <p:cBhvr>
                                        <p:cTn id="25" dur="2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2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250"/>
                                        <p:tgtEl>
                                          <p:spTgt spid="3">
                                            <p:txEl>
                                              <p:pRg st="4" end="4"/>
                                            </p:txEl>
                                          </p:spTgt>
                                        </p:tgtEl>
                                      </p:cBhvr>
                                    </p:animEffect>
                                    <p:anim calcmode="lin" valueType="num">
                                      <p:cBhvr>
                                        <p:cTn id="32" dur="25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250" fill="hold"/>
                                        <p:tgtEl>
                                          <p:spTgt spid="3">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250"/>
                                        <p:tgtEl>
                                          <p:spTgt spid="3">
                                            <p:txEl>
                                              <p:pRg st="5" end="5"/>
                                            </p:txEl>
                                          </p:spTgt>
                                        </p:tgtEl>
                                      </p:cBhvr>
                                    </p:animEffect>
                                    <p:anim calcmode="lin" valueType="num">
                                      <p:cBhvr>
                                        <p:cTn id="37" dur="25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25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136" y="2649181"/>
            <a:ext cx="11887200" cy="1831975"/>
          </a:xfrm>
        </p:spPr>
        <p:txBody>
          <a:bodyPr/>
          <a:lstStyle/>
          <a:p>
            <a:r>
              <a:rPr lang="en-US" dirty="0" smtClean="0"/>
              <a:t>Failsafe</a:t>
            </a:r>
            <a:endParaRPr lang="en-US" dirty="0"/>
          </a:p>
        </p:txBody>
      </p:sp>
    </p:spTree>
    <p:extLst>
      <p:ext uri="{BB962C8B-B14F-4D97-AF65-F5344CB8AC3E}">
        <p14:creationId xmlns:p14="http://schemas.microsoft.com/office/powerpoint/2010/main" val="314079782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a:t>
            </a:r>
            <a:endParaRPr lang="en-US" dirty="0"/>
          </a:p>
        </p:txBody>
      </p:sp>
      <p:sp>
        <p:nvSpPr>
          <p:cNvPr id="3" name="Content Placeholder 2"/>
          <p:cNvSpPr>
            <a:spLocks noGrp="1"/>
          </p:cNvSpPr>
          <p:nvPr>
            <p:ph sz="quarter" idx="10"/>
          </p:nvPr>
        </p:nvSpPr>
        <p:spPr>
          <a:xfrm>
            <a:off x="274320" y="2968908"/>
            <a:ext cx="3341371" cy="632174"/>
          </a:xfrm>
        </p:spPr>
        <p:txBody>
          <a:bodyPr/>
          <a:lstStyle/>
          <a:p>
            <a:r>
              <a:rPr lang="en-US" sz="3600" dirty="0" smtClean="0"/>
              <a:t>Redundancy</a:t>
            </a:r>
          </a:p>
          <a:p>
            <a:endParaRPr lang="en-US" sz="3600" dirty="0"/>
          </a:p>
          <a:p>
            <a:endParaRPr lang="en-US" sz="3600" dirty="0" smtClean="0"/>
          </a:p>
          <a:p>
            <a:pPr marL="0" indent="0">
              <a:buNone/>
            </a:pPr>
            <a:endParaRPr lang="en-US" sz="3600" dirty="0" smtClean="0"/>
          </a:p>
        </p:txBody>
      </p:sp>
      <mc:AlternateContent xmlns:mc="http://schemas.openxmlformats.org/markup-compatibility/2006" xmlns:a14="http://schemas.microsoft.com/office/drawing/2010/main">
        <mc:Choice Requires="a14">
          <p:sp>
            <p:nvSpPr>
              <p:cNvPr id="4" name="TextBox 3"/>
              <p:cNvSpPr txBox="1"/>
              <p:nvPr/>
            </p:nvSpPr>
            <p:spPr>
              <a:xfrm>
                <a:off x="879051" y="1384903"/>
                <a:ext cx="5406617" cy="1225327"/>
              </a:xfrm>
              <a:prstGeom prst="rect">
                <a:avLst/>
              </a:prstGeom>
              <a:solidFill>
                <a:schemeClr val="tx1"/>
              </a:solidFill>
              <a:ln>
                <a:solidFill>
                  <a:schemeClr val="bg1"/>
                </a:solidFill>
              </a:ln>
            </p:spPr>
            <p:txBody>
              <a:bodyPr wrap="none" lIns="0" tIns="0" rIns="0" bIns="0" rtlCol="0" anchor="ctr">
                <a:noAutofit/>
              </a:bodyPr>
              <a:lstStyle/>
              <a:p>
                <a:pPr>
                  <a:lnSpc>
                    <a:spcPct val="90000"/>
                  </a:lnSpc>
                  <a:spcAft>
                    <a:spcPts val="600"/>
                  </a:spcAft>
                </a:pPr>
                <a14:m>
                  <m:oMathPara xmlns:m="http://schemas.openxmlformats.org/officeDocument/2006/math">
                    <m:oMathParaPr>
                      <m:jc m:val="centerGroup"/>
                    </m:oMathParaPr>
                    <m:oMath xmlns:m="http://schemas.openxmlformats.org/officeDocument/2006/math">
                      <m:r>
                        <a:rPr lang="en-US" sz="2400" i="1" smtClean="0">
                          <a:solidFill>
                            <a:schemeClr val="bg1"/>
                          </a:solidFill>
                          <a:latin typeface="Cambria Math" panose="02040503050406030204" pitchFamily="18" charset="0"/>
                        </a:rPr>
                        <m:t>𝐴</m:t>
                      </m:r>
                      <m:r>
                        <a:rPr lang="en-US" sz="2400" b="0" i="1" smtClean="0">
                          <a:solidFill>
                            <a:schemeClr val="bg1"/>
                          </a:solidFill>
                          <a:latin typeface="Cambria Math" panose="02040503050406030204" pitchFamily="18" charset="0"/>
                        </a:rPr>
                        <m:t>𝑣𝑎𝑖𝑙𝑎𝑏𝑖𝑙𝑖𝑡𝑦</m:t>
                      </m:r>
                      <m:r>
                        <a:rPr lang="en-US" sz="2400" i="1" smtClean="0">
                          <a:solidFill>
                            <a:schemeClr val="bg1"/>
                          </a:solidFill>
                          <a:latin typeface="Cambria Math" panose="02040503050406030204" pitchFamily="18" charset="0"/>
                        </a:rPr>
                        <m:t>=</m:t>
                      </m:r>
                      <m:f>
                        <m:fPr>
                          <m:ctrlPr>
                            <a:rPr lang="en-US" sz="2400" i="1" smtClean="0">
                              <a:solidFill>
                                <a:schemeClr val="bg1"/>
                              </a:solidFill>
                              <a:latin typeface="Cambria Math" panose="02040503050406030204" pitchFamily="18" charset="0"/>
                            </a:rPr>
                          </m:ctrlPr>
                        </m:fPr>
                        <m:num>
                          <m:r>
                            <a:rPr lang="en-US" sz="2400" b="0" i="1" smtClean="0">
                              <a:solidFill>
                                <a:schemeClr val="bg1"/>
                              </a:solidFill>
                              <a:latin typeface="Cambria Math" panose="02040503050406030204" pitchFamily="18" charset="0"/>
                            </a:rPr>
                            <m:t>𝑢𝑝𝑡𝑖𝑚𝑒</m:t>
                          </m:r>
                        </m:num>
                        <m:den>
                          <m:r>
                            <a:rPr lang="en-US" sz="2400" b="0" i="1" smtClean="0">
                              <a:solidFill>
                                <a:schemeClr val="bg1"/>
                              </a:solidFill>
                              <a:latin typeface="Cambria Math" panose="02040503050406030204" pitchFamily="18" charset="0"/>
                            </a:rPr>
                            <m:t>𝑢𝑝𝑡𝑖𝑚𝑒</m:t>
                          </m:r>
                          <m:r>
                            <a:rPr lang="en-US" sz="2400" b="0" i="1" smtClean="0">
                              <a:solidFill>
                                <a:schemeClr val="bg1"/>
                              </a:solidFill>
                              <a:latin typeface="Cambria Math" panose="02040503050406030204" pitchFamily="18" charset="0"/>
                            </a:rPr>
                            <m:t>+</m:t>
                          </m:r>
                          <m:r>
                            <a:rPr lang="en-US" sz="2400" b="0" i="1" smtClean="0">
                              <a:solidFill>
                                <a:schemeClr val="bg1"/>
                              </a:solidFill>
                              <a:latin typeface="Cambria Math" panose="02040503050406030204" pitchFamily="18" charset="0"/>
                            </a:rPr>
                            <m:t>𝑑𝑜𝑤𝑛𝑡𝑖𝑚𝑒</m:t>
                          </m:r>
                        </m:den>
                      </m:f>
                    </m:oMath>
                  </m:oMathPara>
                </a14:m>
                <a:endParaRPr lang="en-US" sz="2400" dirty="0" err="1" smtClean="0">
                  <a:solidFill>
                    <a:schemeClr val="bg1"/>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879051" y="1384903"/>
                <a:ext cx="5406617" cy="1225327"/>
              </a:xfrm>
              <a:prstGeom prst="rect">
                <a:avLst/>
              </a:prstGeom>
              <a:blipFill rotWithShape="0">
                <a:blip r:embed="rId3"/>
                <a:stretch>
                  <a:fillRect/>
                </a:stretch>
              </a:blipFill>
              <a:ln>
                <a:solidFill>
                  <a:schemeClr val="bg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a:xfrm>
                <a:off x="1518872" y="6377642"/>
                <a:ext cx="3738524" cy="332399"/>
              </a:xfrm>
              <a:prstGeom prst="rect">
                <a:avLst/>
              </a:prstGeom>
              <a:noFill/>
            </p:spPr>
            <p:txBody>
              <a:bodyPr wrap="none" lIns="0" tIns="0" rIns="0" bIns="0" rtlCol="0">
                <a:spAutoFit/>
              </a:bodyPr>
              <a:lstStyle/>
              <a:p>
                <a:pPr>
                  <a:lnSpc>
                    <a:spcPct val="90000"/>
                  </a:lnSpc>
                  <a:spcAft>
                    <a:spcPts val="600"/>
                  </a:spcAft>
                </a:pPr>
                <a14:m>
                  <m:oMath xmlns:m="http://schemas.openxmlformats.org/officeDocument/2006/math">
                    <m:r>
                      <a:rPr lang="en-US" sz="2400" i="1" smtClean="0">
                        <a:gradFill>
                          <a:gsLst>
                            <a:gs pos="2917">
                              <a:schemeClr val="tx1"/>
                            </a:gs>
                            <a:gs pos="30000">
                              <a:schemeClr val="tx1"/>
                            </a:gs>
                          </a:gsLst>
                          <a:lin ang="5400000" scaled="0"/>
                        </a:gradFill>
                        <a:latin typeface="Cambria Math" panose="02040503050406030204" pitchFamily="18" charset="0"/>
                      </a:rPr>
                      <m:t>𝐴</m:t>
                    </m:r>
                    <m:r>
                      <a:rPr lang="en-US" sz="2400" i="1" smtClean="0">
                        <a:gradFill>
                          <a:gsLst>
                            <a:gs pos="2917">
                              <a:schemeClr val="tx1"/>
                            </a:gs>
                            <a:gs pos="30000">
                              <a:schemeClr val="tx1"/>
                            </a:gs>
                          </a:gsLst>
                          <a:lin ang="5400000" scaled="0"/>
                        </a:gradFill>
                        <a:latin typeface="Cambria Math" panose="02040503050406030204" pitchFamily="18" charset="0"/>
                      </a:rPr>
                      <m:t>=1 −</m:t>
                    </m:r>
                    <m:sSup>
                      <m:sSupPr>
                        <m:ctrlPr>
                          <a:rPr lang="en-US" sz="2400" b="0" i="1" smtClean="0">
                            <a:gradFill>
                              <a:gsLst>
                                <a:gs pos="2917">
                                  <a:schemeClr val="tx1"/>
                                </a:gs>
                                <a:gs pos="30000">
                                  <a:schemeClr val="tx1"/>
                                </a:gs>
                              </a:gsLst>
                              <a:lin ang="5400000" scaled="0"/>
                            </a:gradFill>
                            <a:latin typeface="Cambria Math" panose="02040503050406030204" pitchFamily="18" charset="0"/>
                          </a:rPr>
                        </m:ctrlPr>
                      </m:sSupPr>
                      <m:e>
                        <m:r>
                          <a:rPr lang="en-US" sz="2400" b="0" i="1" smtClean="0">
                            <a:gradFill>
                              <a:gsLst>
                                <a:gs pos="2917">
                                  <a:schemeClr val="tx1"/>
                                </a:gs>
                                <a:gs pos="30000">
                                  <a:schemeClr val="tx1"/>
                                </a:gs>
                              </a:gsLst>
                              <a:lin ang="5400000" scaled="0"/>
                            </a:gradFill>
                            <a:latin typeface="Cambria Math" panose="02040503050406030204" pitchFamily="18" charset="0"/>
                          </a:rPr>
                          <m:t>(1−0.1)</m:t>
                        </m:r>
                      </m:e>
                      <m:sup>
                        <m:r>
                          <a:rPr lang="en-US" sz="2400" b="0" i="1" smtClean="0">
                            <a:gradFill>
                              <a:gsLst>
                                <a:gs pos="2917">
                                  <a:schemeClr val="tx1"/>
                                </a:gs>
                                <a:gs pos="30000">
                                  <a:schemeClr val="tx1"/>
                                </a:gs>
                              </a:gsLst>
                              <a:lin ang="5400000" scaled="0"/>
                            </a:gradFill>
                            <a:latin typeface="Cambria Math" panose="02040503050406030204" pitchFamily="18" charset="0"/>
                          </a:rPr>
                          <m:t>3</m:t>
                        </m:r>
                      </m:sup>
                    </m:sSup>
                  </m:oMath>
                </a14:m>
                <a:r>
                  <a:rPr lang="en-US" sz="2400" dirty="0" smtClean="0">
                    <a:gradFill>
                      <a:gsLst>
                        <a:gs pos="2917">
                          <a:schemeClr val="tx1"/>
                        </a:gs>
                        <a:gs pos="30000">
                          <a:schemeClr val="tx1"/>
                        </a:gs>
                      </a:gsLst>
                      <a:lin ang="5400000" scaled="0"/>
                    </a:gradFill>
                  </a:rPr>
                  <a:t> = 99.9%</a:t>
                </a:r>
              </a:p>
            </p:txBody>
          </p:sp>
        </mc:Choice>
        <mc:Fallback xmlns="">
          <p:sp>
            <p:nvSpPr>
              <p:cNvPr id="23" name="TextBox 22"/>
              <p:cNvSpPr txBox="1">
                <a:spLocks noRot="1" noChangeAspect="1" noMove="1" noResize="1" noEditPoints="1" noAdjustHandles="1" noChangeArrowheads="1" noChangeShapeType="1" noTextEdit="1"/>
              </p:cNvSpPr>
              <p:nvPr/>
            </p:nvSpPr>
            <p:spPr>
              <a:xfrm>
                <a:off x="1518872" y="6377642"/>
                <a:ext cx="3738524" cy="332399"/>
              </a:xfrm>
              <a:prstGeom prst="rect">
                <a:avLst/>
              </a:prstGeom>
              <a:blipFill rotWithShape="0">
                <a:blip r:embed="rId4"/>
                <a:stretch>
                  <a:fillRect l="-163"/>
                </a:stretch>
              </a:blipFill>
            </p:spPr>
            <p:txBody>
              <a:bodyPr/>
              <a:lstStyle/>
              <a:p>
                <a:r>
                  <a:rPr lang="en-US">
                    <a:noFill/>
                  </a:rPr>
                  <a:t> </a:t>
                </a:r>
              </a:p>
            </p:txBody>
          </p:sp>
        </mc:Fallback>
      </mc:AlternateContent>
      <p:grpSp>
        <p:nvGrpSpPr>
          <p:cNvPr id="5" name="Group 4"/>
          <p:cNvGrpSpPr/>
          <p:nvPr/>
        </p:nvGrpSpPr>
        <p:grpSpPr>
          <a:xfrm>
            <a:off x="1218834" y="3802505"/>
            <a:ext cx="3977604" cy="1922014"/>
            <a:chOff x="1218834" y="3802505"/>
            <a:chExt cx="3977604" cy="1922014"/>
          </a:xfrm>
        </p:grpSpPr>
        <p:sp>
          <p:nvSpPr>
            <p:cNvPr id="7" name="TextBox 6"/>
            <p:cNvSpPr txBox="1"/>
            <p:nvPr/>
          </p:nvSpPr>
          <p:spPr>
            <a:xfrm>
              <a:off x="2432234" y="3802505"/>
              <a:ext cx="1677762" cy="544765"/>
            </a:xfrm>
            <a:prstGeom prst="rect">
              <a:avLst/>
            </a:prstGeom>
            <a:solidFill>
              <a:schemeClr val="tx1"/>
            </a:solidFill>
            <a:ln>
              <a:solidFill>
                <a:schemeClr val="bg1"/>
              </a:solidFill>
            </a:ln>
          </p:spPr>
          <p:style>
            <a:lnRef idx="3">
              <a:schemeClr val="lt1"/>
            </a:lnRef>
            <a:fillRef idx="1">
              <a:schemeClr val="accent5"/>
            </a:fillRef>
            <a:effectRef idx="1">
              <a:schemeClr val="accent5"/>
            </a:effectRef>
            <a:fontRef idx="minor">
              <a:schemeClr val="lt1"/>
            </a:fontRef>
          </p:style>
          <p:txBody>
            <a:bodyPr wrap="square" lIns="182880" tIns="146304" rIns="182880" bIns="146304" rtlCol="0">
              <a:spAutoFit/>
            </a:bodyPr>
            <a:lstStyle/>
            <a:p>
              <a:pPr algn="ctr">
                <a:lnSpc>
                  <a:spcPct val="90000"/>
                </a:lnSpc>
                <a:spcAft>
                  <a:spcPts val="600"/>
                </a:spcAft>
              </a:pPr>
              <a:r>
                <a:rPr lang="en-US" dirty="0" smtClean="0">
                  <a:solidFill>
                    <a:schemeClr val="bg1"/>
                  </a:solidFill>
                </a:rPr>
                <a:t>A (90%)</a:t>
              </a:r>
            </a:p>
          </p:txBody>
        </p:sp>
        <p:sp>
          <p:nvSpPr>
            <p:cNvPr id="8" name="TextBox 7"/>
            <p:cNvSpPr txBox="1"/>
            <p:nvPr/>
          </p:nvSpPr>
          <p:spPr>
            <a:xfrm>
              <a:off x="2432234" y="4485735"/>
              <a:ext cx="1677762" cy="544765"/>
            </a:xfrm>
            <a:prstGeom prst="rect">
              <a:avLst/>
            </a:prstGeom>
            <a:solidFill>
              <a:schemeClr val="tx1"/>
            </a:solidFill>
            <a:ln>
              <a:solidFill>
                <a:schemeClr val="bg1"/>
              </a:solidFill>
            </a:ln>
          </p:spPr>
          <p:style>
            <a:lnRef idx="3">
              <a:schemeClr val="lt1"/>
            </a:lnRef>
            <a:fillRef idx="1">
              <a:schemeClr val="accent5"/>
            </a:fillRef>
            <a:effectRef idx="1">
              <a:schemeClr val="accent5"/>
            </a:effectRef>
            <a:fontRef idx="minor">
              <a:schemeClr val="lt1"/>
            </a:fontRef>
          </p:style>
          <p:txBody>
            <a:bodyPr wrap="square" lIns="182880" tIns="146304" rIns="182880" bIns="146304" rtlCol="0">
              <a:spAutoFit/>
            </a:bodyPr>
            <a:lstStyle/>
            <a:p>
              <a:pPr algn="ctr">
                <a:lnSpc>
                  <a:spcPct val="90000"/>
                </a:lnSpc>
                <a:spcAft>
                  <a:spcPts val="600"/>
                </a:spcAft>
              </a:pPr>
              <a:r>
                <a:rPr lang="en-US" dirty="0" smtClean="0">
                  <a:solidFill>
                    <a:schemeClr val="bg1"/>
                  </a:solidFill>
                </a:rPr>
                <a:t>B (90%)</a:t>
              </a:r>
            </a:p>
          </p:txBody>
        </p:sp>
        <p:grpSp>
          <p:nvGrpSpPr>
            <p:cNvPr id="19" name="Group 18"/>
            <p:cNvGrpSpPr/>
            <p:nvPr/>
          </p:nvGrpSpPr>
          <p:grpSpPr>
            <a:xfrm>
              <a:off x="1218834" y="4074888"/>
              <a:ext cx="3977604" cy="694018"/>
              <a:chOff x="4827471" y="3601465"/>
              <a:chExt cx="3977604" cy="694018"/>
            </a:xfrm>
          </p:grpSpPr>
          <p:cxnSp>
            <p:nvCxnSpPr>
              <p:cNvPr id="10" name="Elbow Connector 9"/>
              <p:cNvCxnSpPr>
                <a:stCxn id="7" idx="3"/>
                <a:endCxn id="8" idx="3"/>
              </p:cNvCxnSpPr>
              <p:nvPr/>
            </p:nvCxnSpPr>
            <p:spPr>
              <a:xfrm>
                <a:off x="7718633" y="3601465"/>
                <a:ext cx="12700" cy="683230"/>
              </a:xfrm>
              <a:prstGeom prst="bentConnector3">
                <a:avLst>
                  <a:gd name="adj1" fmla="val 4200000"/>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7" idx="1"/>
                <a:endCxn id="8" idx="1"/>
              </p:cNvCxnSpPr>
              <p:nvPr/>
            </p:nvCxnSpPr>
            <p:spPr>
              <a:xfrm rot="10800000" flipV="1">
                <a:off x="6040871" y="3601465"/>
                <a:ext cx="12700" cy="683230"/>
              </a:xfrm>
              <a:prstGeom prst="bentConnector3">
                <a:avLst>
                  <a:gd name="adj1" fmla="val 5307693"/>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4827471" y="4295483"/>
                <a:ext cx="600075"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8205000" y="4295483"/>
                <a:ext cx="600075"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432233" y="5179754"/>
              <a:ext cx="1677762" cy="544765"/>
            </a:xfrm>
            <a:prstGeom prst="rect">
              <a:avLst/>
            </a:prstGeom>
            <a:solidFill>
              <a:schemeClr val="tx1"/>
            </a:solidFill>
            <a:ln>
              <a:solidFill>
                <a:schemeClr val="bg1"/>
              </a:solidFill>
            </a:ln>
          </p:spPr>
          <p:style>
            <a:lnRef idx="3">
              <a:schemeClr val="lt1"/>
            </a:lnRef>
            <a:fillRef idx="1">
              <a:schemeClr val="accent5"/>
            </a:fillRef>
            <a:effectRef idx="1">
              <a:schemeClr val="accent5"/>
            </a:effectRef>
            <a:fontRef idx="minor">
              <a:schemeClr val="lt1"/>
            </a:fontRef>
          </p:style>
          <p:txBody>
            <a:bodyPr wrap="square" lIns="182880" tIns="146304" rIns="182880" bIns="146304" rtlCol="0">
              <a:spAutoFit/>
            </a:bodyPr>
            <a:lstStyle/>
            <a:p>
              <a:pPr algn="ctr">
                <a:lnSpc>
                  <a:spcPct val="90000"/>
                </a:lnSpc>
                <a:spcAft>
                  <a:spcPts val="600"/>
                </a:spcAft>
              </a:pPr>
              <a:r>
                <a:rPr lang="en-US" dirty="0">
                  <a:solidFill>
                    <a:schemeClr val="bg1"/>
                  </a:solidFill>
                </a:rPr>
                <a:t>C</a:t>
              </a:r>
              <a:r>
                <a:rPr lang="en-US" dirty="0" smtClean="0">
                  <a:solidFill>
                    <a:schemeClr val="bg1"/>
                  </a:solidFill>
                </a:rPr>
                <a:t> (90%)</a:t>
              </a:r>
            </a:p>
          </p:txBody>
        </p:sp>
        <p:cxnSp>
          <p:nvCxnSpPr>
            <p:cNvPr id="15" name="Elbow Connector 14"/>
            <p:cNvCxnSpPr/>
            <p:nvPr/>
          </p:nvCxnSpPr>
          <p:spPr>
            <a:xfrm rot="10800000" flipV="1">
              <a:off x="2444934" y="4768906"/>
              <a:ext cx="12700" cy="683230"/>
            </a:xfrm>
            <a:prstGeom prst="bentConnector3">
              <a:avLst>
                <a:gd name="adj1" fmla="val 5307693"/>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a:off x="4102376" y="4768906"/>
              <a:ext cx="12700" cy="683230"/>
            </a:xfrm>
            <a:prstGeom prst="bentConnector3">
              <a:avLst>
                <a:gd name="adj1" fmla="val 4200000"/>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0" name="Content Placeholder 2"/>
          <p:cNvSpPr txBox="1">
            <a:spLocks/>
          </p:cNvSpPr>
          <p:nvPr/>
        </p:nvSpPr>
        <p:spPr>
          <a:xfrm>
            <a:off x="5768386" y="3059690"/>
            <a:ext cx="3227333" cy="251145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dirty="0" smtClean="0"/>
              <a:t>Composition</a:t>
            </a:r>
          </a:p>
          <a:p>
            <a:endParaRPr lang="en-US" sz="3600" dirty="0" smtClean="0"/>
          </a:p>
          <a:p>
            <a:endParaRPr lang="en-US" sz="3600" dirty="0" smtClean="0"/>
          </a:p>
          <a:p>
            <a:pPr marL="0" indent="0">
              <a:buFont typeface="Arial" pitchFamily="34" charset="0"/>
              <a:buNone/>
            </a:pPr>
            <a:endParaRPr lang="en-US" sz="3600" dirty="0" smtClean="0"/>
          </a:p>
        </p:txBody>
      </p:sp>
      <p:grpSp>
        <p:nvGrpSpPr>
          <p:cNvPr id="29" name="Group 28"/>
          <p:cNvGrpSpPr/>
          <p:nvPr/>
        </p:nvGrpSpPr>
        <p:grpSpPr>
          <a:xfrm>
            <a:off x="5787758" y="4510681"/>
            <a:ext cx="5985192" cy="555179"/>
            <a:chOff x="5787758" y="4510681"/>
            <a:chExt cx="5985192" cy="555179"/>
          </a:xfrm>
        </p:grpSpPr>
        <p:cxnSp>
          <p:nvCxnSpPr>
            <p:cNvPr id="26" name="Straight Connector 25"/>
            <p:cNvCxnSpPr/>
            <p:nvPr/>
          </p:nvCxnSpPr>
          <p:spPr>
            <a:xfrm flipH="1">
              <a:off x="5787758" y="4783063"/>
              <a:ext cx="5985192" cy="35051"/>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084532" y="4521095"/>
              <a:ext cx="1677762" cy="544765"/>
            </a:xfrm>
            <a:prstGeom prst="rect">
              <a:avLst/>
            </a:prstGeom>
            <a:solidFill>
              <a:schemeClr val="tx1"/>
            </a:solidFill>
            <a:ln>
              <a:solidFill>
                <a:schemeClr val="bg1"/>
              </a:solidFill>
            </a:ln>
          </p:spPr>
          <p:style>
            <a:lnRef idx="3">
              <a:schemeClr val="lt1"/>
            </a:lnRef>
            <a:fillRef idx="1">
              <a:schemeClr val="accent5"/>
            </a:fillRef>
            <a:effectRef idx="1">
              <a:schemeClr val="accent5"/>
            </a:effectRef>
            <a:fontRef idx="minor">
              <a:schemeClr val="lt1"/>
            </a:fontRef>
          </p:style>
          <p:txBody>
            <a:bodyPr wrap="square" lIns="182880" tIns="146304" rIns="182880" bIns="146304" rtlCol="0">
              <a:spAutoFit/>
            </a:bodyPr>
            <a:lstStyle/>
            <a:p>
              <a:pPr algn="ctr">
                <a:lnSpc>
                  <a:spcPct val="90000"/>
                </a:lnSpc>
                <a:spcAft>
                  <a:spcPts val="600"/>
                </a:spcAft>
              </a:pPr>
              <a:r>
                <a:rPr lang="en-US" dirty="0" smtClean="0">
                  <a:solidFill>
                    <a:schemeClr val="bg1"/>
                  </a:solidFill>
                </a:rPr>
                <a:t>A (99.9%)</a:t>
              </a:r>
            </a:p>
          </p:txBody>
        </p:sp>
        <p:sp>
          <p:nvSpPr>
            <p:cNvPr id="24" name="TextBox 23"/>
            <p:cNvSpPr txBox="1"/>
            <p:nvPr/>
          </p:nvSpPr>
          <p:spPr>
            <a:xfrm>
              <a:off x="7946077" y="4520590"/>
              <a:ext cx="1677762" cy="544765"/>
            </a:xfrm>
            <a:prstGeom prst="rect">
              <a:avLst/>
            </a:prstGeom>
            <a:solidFill>
              <a:schemeClr val="tx1"/>
            </a:solidFill>
            <a:ln>
              <a:solidFill>
                <a:schemeClr val="bg1"/>
              </a:solidFill>
            </a:ln>
          </p:spPr>
          <p:style>
            <a:lnRef idx="3">
              <a:schemeClr val="lt1"/>
            </a:lnRef>
            <a:fillRef idx="1">
              <a:schemeClr val="accent5"/>
            </a:fillRef>
            <a:effectRef idx="1">
              <a:schemeClr val="accent5"/>
            </a:effectRef>
            <a:fontRef idx="minor">
              <a:schemeClr val="lt1"/>
            </a:fontRef>
          </p:style>
          <p:txBody>
            <a:bodyPr wrap="square" lIns="182880" tIns="146304" rIns="182880" bIns="146304" rtlCol="0">
              <a:spAutoFit/>
            </a:bodyPr>
            <a:lstStyle/>
            <a:p>
              <a:pPr algn="ctr">
                <a:lnSpc>
                  <a:spcPct val="90000"/>
                </a:lnSpc>
                <a:spcAft>
                  <a:spcPts val="600"/>
                </a:spcAft>
              </a:pPr>
              <a:r>
                <a:rPr lang="en-US" dirty="0">
                  <a:solidFill>
                    <a:schemeClr val="bg1"/>
                  </a:solidFill>
                </a:rPr>
                <a:t>B</a:t>
              </a:r>
              <a:r>
                <a:rPr lang="en-US" dirty="0" smtClean="0">
                  <a:solidFill>
                    <a:schemeClr val="bg1"/>
                  </a:solidFill>
                </a:rPr>
                <a:t> (99.9%)</a:t>
              </a:r>
            </a:p>
          </p:txBody>
        </p:sp>
        <p:sp>
          <p:nvSpPr>
            <p:cNvPr id="25" name="TextBox 24"/>
            <p:cNvSpPr txBox="1"/>
            <p:nvPr/>
          </p:nvSpPr>
          <p:spPr>
            <a:xfrm>
              <a:off x="9807622" y="4510681"/>
              <a:ext cx="1677762" cy="544765"/>
            </a:xfrm>
            <a:prstGeom prst="rect">
              <a:avLst/>
            </a:prstGeom>
            <a:solidFill>
              <a:schemeClr val="tx1"/>
            </a:solidFill>
            <a:ln>
              <a:solidFill>
                <a:schemeClr val="bg1"/>
              </a:solidFill>
            </a:ln>
          </p:spPr>
          <p:style>
            <a:lnRef idx="3">
              <a:schemeClr val="lt1"/>
            </a:lnRef>
            <a:fillRef idx="1">
              <a:schemeClr val="accent5"/>
            </a:fillRef>
            <a:effectRef idx="1">
              <a:schemeClr val="accent5"/>
            </a:effectRef>
            <a:fontRef idx="minor">
              <a:schemeClr val="lt1"/>
            </a:fontRef>
          </p:style>
          <p:txBody>
            <a:bodyPr wrap="square" lIns="182880" tIns="146304" rIns="182880" bIns="146304" rtlCol="0">
              <a:spAutoFit/>
            </a:bodyPr>
            <a:lstStyle/>
            <a:p>
              <a:pPr algn="ctr">
                <a:lnSpc>
                  <a:spcPct val="90000"/>
                </a:lnSpc>
                <a:spcAft>
                  <a:spcPts val="600"/>
                </a:spcAft>
              </a:pPr>
              <a:r>
                <a:rPr lang="en-US" dirty="0">
                  <a:solidFill>
                    <a:schemeClr val="bg1"/>
                  </a:solidFill>
                </a:rPr>
                <a:t>C</a:t>
              </a:r>
              <a:r>
                <a:rPr lang="en-US" dirty="0" smtClean="0">
                  <a:solidFill>
                    <a:schemeClr val="bg1"/>
                  </a:solidFill>
                </a:rPr>
                <a:t> (99.9%)</a:t>
              </a:r>
            </a:p>
          </p:txBody>
        </p:sp>
      </p:grpSp>
      <mc:AlternateContent xmlns:mc="http://schemas.openxmlformats.org/markup-compatibility/2006" xmlns:a14="http://schemas.microsoft.com/office/drawing/2010/main">
        <mc:Choice Requires="a14">
          <p:sp>
            <p:nvSpPr>
              <p:cNvPr id="28" name="TextBox 27"/>
              <p:cNvSpPr txBox="1"/>
              <p:nvPr/>
            </p:nvSpPr>
            <p:spPr>
              <a:xfrm>
                <a:off x="7239853" y="6360055"/>
                <a:ext cx="2383986" cy="332399"/>
              </a:xfrm>
              <a:prstGeom prst="rect">
                <a:avLst/>
              </a:prstGeom>
              <a:noFill/>
            </p:spPr>
            <p:txBody>
              <a:bodyPr wrap="none" lIns="0" tIns="0" rIns="0" bIns="0" rtlCol="0">
                <a:spAutoFit/>
              </a:bodyPr>
              <a:lstStyle/>
              <a:p>
                <a:pPr>
                  <a:lnSpc>
                    <a:spcPct val="90000"/>
                  </a:lnSpc>
                  <a:spcAft>
                    <a:spcPts val="600"/>
                  </a:spcAft>
                </a:pPr>
                <a14:m>
                  <m:oMath xmlns:m="http://schemas.openxmlformats.org/officeDocument/2006/math">
                    <m:r>
                      <a:rPr lang="en-US" sz="2400" i="1" smtClean="0">
                        <a:gradFill>
                          <a:gsLst>
                            <a:gs pos="2917">
                              <a:schemeClr val="tx1"/>
                            </a:gs>
                            <a:gs pos="30000">
                              <a:schemeClr val="tx1"/>
                            </a:gs>
                          </a:gsLst>
                          <a:lin ang="5400000" scaled="0"/>
                        </a:gradFill>
                        <a:latin typeface="Cambria Math" panose="02040503050406030204" pitchFamily="18" charset="0"/>
                      </a:rPr>
                      <m:t>𝐴</m:t>
                    </m:r>
                    <m:r>
                      <a:rPr lang="en-US" sz="2400" i="1" smtClean="0">
                        <a:gradFill>
                          <a:gsLst>
                            <a:gs pos="2917">
                              <a:schemeClr val="tx1"/>
                            </a:gs>
                            <a:gs pos="30000">
                              <a:schemeClr val="tx1"/>
                            </a:gs>
                          </a:gsLst>
                          <a:lin ang="5400000" scaled="0"/>
                        </a:gradFill>
                        <a:latin typeface="Cambria Math" panose="02040503050406030204" pitchFamily="18" charset="0"/>
                      </a:rPr>
                      <m:t>=</m:t>
                    </m:r>
                    <m:nary>
                      <m:naryPr>
                        <m:chr m:val="∏"/>
                        <m:subHide m:val="on"/>
                        <m:supHide m:val="on"/>
                        <m:ctrlPr>
                          <a:rPr lang="en-US" sz="2400" i="1" smtClean="0">
                            <a:gradFill>
                              <a:gsLst>
                                <a:gs pos="2917">
                                  <a:schemeClr val="tx1"/>
                                </a:gs>
                                <a:gs pos="30000">
                                  <a:schemeClr val="tx1"/>
                                </a:gs>
                              </a:gsLst>
                              <a:lin ang="5400000" scaled="0"/>
                            </a:gradFill>
                            <a:latin typeface="Cambria Math" panose="02040503050406030204" pitchFamily="18" charset="0"/>
                          </a:rPr>
                        </m:ctrlPr>
                      </m:naryPr>
                      <m:sub/>
                      <m:sup/>
                      <m:e>
                        <m:sSub>
                          <m:sSubPr>
                            <m:ctrlPr>
                              <a:rPr lang="en-US" sz="2400" i="1" smtClean="0">
                                <a:gradFill>
                                  <a:gsLst>
                                    <a:gs pos="2917">
                                      <a:schemeClr val="tx1"/>
                                    </a:gs>
                                    <a:gs pos="30000">
                                      <a:schemeClr val="tx1"/>
                                    </a:gs>
                                  </a:gsLst>
                                  <a:lin ang="5400000" scaled="0"/>
                                </a:gradFill>
                                <a:latin typeface="Cambria Math" panose="02040503050406030204" pitchFamily="18" charset="0"/>
                              </a:rPr>
                            </m:ctrlPr>
                          </m:sSubPr>
                          <m:e>
                            <m:r>
                              <a:rPr lang="en-US" sz="2400" b="0" i="1" smtClean="0">
                                <a:gradFill>
                                  <a:gsLst>
                                    <a:gs pos="2917">
                                      <a:schemeClr val="tx1"/>
                                    </a:gs>
                                    <a:gs pos="30000">
                                      <a:schemeClr val="tx1"/>
                                    </a:gs>
                                  </a:gsLst>
                                  <a:lin ang="5400000" scaled="0"/>
                                </a:gradFill>
                                <a:latin typeface="Cambria Math" panose="02040503050406030204" pitchFamily="18" charset="0"/>
                              </a:rPr>
                              <m:t>𝐴</m:t>
                            </m:r>
                          </m:e>
                          <m:sub>
                            <m:r>
                              <a:rPr lang="en-US" sz="2400" b="0" i="1" smtClean="0">
                                <a:gradFill>
                                  <a:gsLst>
                                    <a:gs pos="2917">
                                      <a:schemeClr val="tx1"/>
                                    </a:gs>
                                    <a:gs pos="30000">
                                      <a:schemeClr val="tx1"/>
                                    </a:gs>
                                  </a:gsLst>
                                  <a:lin ang="5400000" scaled="0"/>
                                </a:gradFill>
                                <a:latin typeface="Cambria Math" panose="02040503050406030204" pitchFamily="18" charset="0"/>
                              </a:rPr>
                              <m:t>𝑖</m:t>
                            </m:r>
                          </m:sub>
                        </m:sSub>
                      </m:e>
                    </m:nary>
                  </m:oMath>
                </a14:m>
                <a:r>
                  <a:rPr lang="en-US" sz="2400" dirty="0" smtClean="0">
                    <a:gradFill>
                      <a:gsLst>
                        <a:gs pos="2917">
                          <a:schemeClr val="tx1"/>
                        </a:gs>
                        <a:gs pos="30000">
                          <a:schemeClr val="tx1"/>
                        </a:gs>
                      </a:gsLst>
                      <a:lin ang="5400000" scaled="0"/>
                    </a:gradFill>
                  </a:rPr>
                  <a:t>= 99.7%</a:t>
                </a:r>
              </a:p>
            </p:txBody>
          </p:sp>
        </mc:Choice>
        <mc:Fallback xmlns="">
          <p:sp>
            <p:nvSpPr>
              <p:cNvPr id="28" name="TextBox 27"/>
              <p:cNvSpPr txBox="1">
                <a:spLocks noRot="1" noChangeAspect="1" noMove="1" noResize="1" noEditPoints="1" noAdjustHandles="1" noChangeArrowheads="1" noChangeShapeType="1" noTextEdit="1"/>
              </p:cNvSpPr>
              <p:nvPr/>
            </p:nvSpPr>
            <p:spPr>
              <a:xfrm>
                <a:off x="7239853" y="6360055"/>
                <a:ext cx="2383986" cy="332399"/>
              </a:xfrm>
              <a:prstGeom prst="rect">
                <a:avLst/>
              </a:prstGeom>
              <a:blipFill rotWithShape="0">
                <a:blip r:embed="rId5"/>
                <a:stretch>
                  <a:fillRect l="-256"/>
                </a:stretch>
              </a:blipFill>
            </p:spPr>
            <p:txBody>
              <a:bodyPr/>
              <a:lstStyle/>
              <a:p>
                <a:r>
                  <a:rPr lang="en-US">
                    <a:noFill/>
                  </a:rPr>
                  <a:t> </a:t>
                </a:r>
              </a:p>
            </p:txBody>
          </p:sp>
        </mc:Fallback>
      </mc:AlternateContent>
    </p:spTree>
    <p:extLst>
      <p:ext uri="{BB962C8B-B14F-4D97-AF65-F5344CB8AC3E}">
        <p14:creationId xmlns:p14="http://schemas.microsoft.com/office/powerpoint/2010/main" val="39935160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23" grpId="0"/>
      <p:bldP spid="20" grpId="0" build="p"/>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Redundancy in Windows Azure </a:t>
            </a:r>
            <a:endParaRPr lang="en-US" dirty="0"/>
          </a:p>
        </p:txBody>
      </p:sp>
      <p:sp>
        <p:nvSpPr>
          <p:cNvPr id="3" name="Content Placeholder 2"/>
          <p:cNvSpPr>
            <a:spLocks noGrp="1"/>
          </p:cNvSpPr>
          <p:nvPr>
            <p:ph sz="quarter" idx="10"/>
          </p:nvPr>
        </p:nvSpPr>
        <p:spPr>
          <a:xfrm>
            <a:off x="274638" y="1214438"/>
            <a:ext cx="11889246" cy="3877985"/>
          </a:xfrm>
        </p:spPr>
        <p:txBody>
          <a:bodyPr/>
          <a:lstStyle/>
          <a:p>
            <a:r>
              <a:rPr lang="en-US" sz="3200" dirty="0" smtClean="0">
                <a:solidFill>
                  <a:schemeClr val="tx1"/>
                </a:solidFill>
              </a:rPr>
              <a:t>Windows </a:t>
            </a:r>
            <a:r>
              <a:rPr lang="en-US" sz="3200" dirty="0">
                <a:solidFill>
                  <a:schemeClr val="tx1"/>
                </a:solidFill>
              </a:rPr>
              <a:t>Azure </a:t>
            </a:r>
            <a:r>
              <a:rPr lang="en-US" sz="3200" dirty="0">
                <a:solidFill>
                  <a:srgbClr val="FFC000"/>
                </a:solidFill>
              </a:rPr>
              <a:t>Storage</a:t>
            </a:r>
            <a:r>
              <a:rPr lang="en-US" sz="3200" dirty="0"/>
              <a:t> with replicas</a:t>
            </a:r>
          </a:p>
          <a:p>
            <a:r>
              <a:rPr lang="en-US" sz="3200" dirty="0">
                <a:solidFill>
                  <a:srgbClr val="FFC000"/>
                </a:solidFill>
              </a:rPr>
              <a:t>SQL Database </a:t>
            </a:r>
            <a:r>
              <a:rPr lang="en-US" sz="3200" dirty="0"/>
              <a:t>built-in backup servers</a:t>
            </a:r>
          </a:p>
          <a:p>
            <a:r>
              <a:rPr lang="en-US" sz="3200" dirty="0">
                <a:solidFill>
                  <a:schemeClr val="tx1"/>
                </a:solidFill>
              </a:rPr>
              <a:t>Windows Azure </a:t>
            </a:r>
            <a:r>
              <a:rPr lang="en-US" sz="3200" dirty="0">
                <a:solidFill>
                  <a:srgbClr val="FFC000"/>
                </a:solidFill>
              </a:rPr>
              <a:t>Caching </a:t>
            </a:r>
            <a:r>
              <a:rPr lang="en-US" sz="3200" dirty="0"/>
              <a:t>with high availability </a:t>
            </a:r>
            <a:r>
              <a:rPr lang="en-US" sz="3200" dirty="0" smtClean="0"/>
              <a:t>enabled</a:t>
            </a:r>
          </a:p>
          <a:p>
            <a:r>
              <a:rPr lang="en-US" sz="3200" dirty="0" smtClean="0"/>
              <a:t>Multi-instance Windows Azure </a:t>
            </a:r>
            <a:r>
              <a:rPr lang="en-US" sz="3200" dirty="0" smtClean="0">
                <a:solidFill>
                  <a:srgbClr val="FFC000"/>
                </a:solidFill>
              </a:rPr>
              <a:t>Web Sites</a:t>
            </a:r>
            <a:r>
              <a:rPr lang="en-US" sz="3200" dirty="0"/>
              <a:t> </a:t>
            </a:r>
            <a:r>
              <a:rPr lang="en-US" sz="3200" dirty="0" smtClean="0"/>
              <a:t>and </a:t>
            </a:r>
            <a:r>
              <a:rPr lang="en-US" sz="3200" dirty="0" smtClean="0">
                <a:solidFill>
                  <a:srgbClr val="FFC000"/>
                </a:solidFill>
              </a:rPr>
              <a:t>Cloud Services</a:t>
            </a:r>
            <a:endParaRPr lang="en-US" sz="3200" dirty="0"/>
          </a:p>
          <a:p>
            <a:r>
              <a:rPr lang="en-US" sz="3200" dirty="0" smtClean="0"/>
              <a:t>Load-balanced </a:t>
            </a:r>
            <a:r>
              <a:rPr lang="en-US" sz="3200" dirty="0" smtClean="0">
                <a:solidFill>
                  <a:srgbClr val="FFC000"/>
                </a:solidFill>
              </a:rPr>
              <a:t>Virtual Machines</a:t>
            </a:r>
          </a:p>
          <a:p>
            <a:r>
              <a:rPr lang="en-US" sz="3200" dirty="0" smtClean="0">
                <a:solidFill>
                  <a:schemeClr val="tx1"/>
                </a:solidFill>
              </a:rPr>
              <a:t>Built-in redundancy in Windows Azure </a:t>
            </a:r>
            <a:r>
              <a:rPr lang="en-US" sz="3200" dirty="0" smtClean="0">
                <a:solidFill>
                  <a:srgbClr val="FFC000"/>
                </a:solidFill>
              </a:rPr>
              <a:t>Virtual Network </a:t>
            </a:r>
            <a:r>
              <a:rPr lang="en-US" sz="3200" dirty="0" smtClean="0">
                <a:solidFill>
                  <a:schemeClr val="tx1"/>
                </a:solidFill>
              </a:rPr>
              <a:t>gateways</a:t>
            </a:r>
          </a:p>
          <a:p>
            <a:r>
              <a:rPr lang="en-US" sz="3200" dirty="0" smtClean="0">
                <a:solidFill>
                  <a:srgbClr val="FFC000"/>
                </a:solidFill>
              </a:rPr>
              <a:t>Failover</a:t>
            </a:r>
            <a:r>
              <a:rPr lang="en-US" sz="3200" dirty="0" smtClean="0">
                <a:solidFill>
                  <a:schemeClr val="tx1"/>
                </a:solidFill>
              </a:rPr>
              <a:t> with Windows Azure Traffic Manager</a:t>
            </a:r>
            <a:r>
              <a:rPr lang="en-US" sz="3200" dirty="0" smtClean="0"/>
              <a:t> </a:t>
            </a:r>
            <a:endParaRPr lang="en-US" sz="3200" dirty="0"/>
          </a:p>
        </p:txBody>
      </p:sp>
    </p:spTree>
    <p:extLst>
      <p:ext uri="{BB962C8B-B14F-4D97-AF65-F5344CB8AC3E}">
        <p14:creationId xmlns:p14="http://schemas.microsoft.com/office/powerpoint/2010/main" val="1694819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9707</TotalTime>
  <Words>6316</Words>
  <Application>Microsoft Office PowerPoint</Application>
  <PresentationFormat>Custom</PresentationFormat>
  <Paragraphs>483</Paragraphs>
  <Slides>43</Slides>
  <Notes>42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43</vt:i4>
      </vt:variant>
    </vt:vector>
  </HeadingPairs>
  <TitlesOfParts>
    <vt:vector size="52" baseType="lpstr">
      <vt:lpstr>Cambria Math</vt:lpstr>
      <vt:lpstr>Wingdings</vt:lpstr>
      <vt:lpstr>Arial</vt:lpstr>
      <vt:lpstr>Segoe UI Light</vt:lpstr>
      <vt:lpstr>Segoe UI</vt:lpstr>
      <vt:lpstr>Consolas</vt:lpstr>
      <vt:lpstr>TechEd_2013_Template_r09</vt:lpstr>
      <vt:lpstr>TechEd_2013_Template_16x9</vt:lpstr>
      <vt:lpstr>1_TechEd_2013_Template_16x9</vt:lpstr>
      <vt:lpstr>PowerPoint Presentation</vt:lpstr>
      <vt:lpstr>Designing Cloud Architecture</vt:lpstr>
      <vt:lpstr>Agenda</vt:lpstr>
      <vt:lpstr>Cloud is Different</vt:lpstr>
      <vt:lpstr>Common misconceptions</vt:lpstr>
      <vt:lpstr>Designing for Cloud</vt:lpstr>
      <vt:lpstr>Failsafe</vt:lpstr>
      <vt:lpstr>Availability</vt:lpstr>
      <vt:lpstr>Redundancy in Windows Azure </vt:lpstr>
      <vt:lpstr>Reliability</vt:lpstr>
      <vt:lpstr>Reliability in Windows Azure</vt:lpstr>
      <vt:lpstr>What does failsafe mean for my applications?</vt:lpstr>
      <vt:lpstr>Scale</vt:lpstr>
      <vt:lpstr>Scalability</vt:lpstr>
      <vt:lpstr>Capacity planning and Scaling units</vt:lpstr>
      <vt:lpstr>Scaling in Windows Azure</vt:lpstr>
      <vt:lpstr>What does scaling mean for my apps?</vt:lpstr>
      <vt:lpstr>Different Levels of Scalability</vt:lpstr>
      <vt:lpstr>Separate actions and states</vt:lpstr>
      <vt:lpstr>Integration with On-premises systems</vt:lpstr>
      <vt:lpstr>Decision diagram of migrating to cloud </vt:lpstr>
      <vt:lpstr>General Integration Strategies</vt:lpstr>
      <vt:lpstr>Integration in Windows Azure</vt:lpstr>
      <vt:lpstr>What does integration mean for my apps?</vt:lpstr>
      <vt:lpstr>Integration with On-premises Systems</vt:lpstr>
      <vt:lpstr>Integration with On-premises Systems</vt:lpstr>
      <vt:lpstr>Windows Azure Active Directory</vt:lpstr>
      <vt:lpstr>Cloud Architecture in Practice</vt:lpstr>
      <vt:lpstr>Streamlined Diagnostics</vt:lpstr>
      <vt:lpstr>Point-to-Site Connection</vt:lpstr>
      <vt:lpstr>Competing Consumers</vt:lpstr>
      <vt:lpstr>Competing Consumers Pattern</vt:lpstr>
      <vt:lpstr>Case study: ATIOnet</vt:lpstr>
      <vt:lpstr>PowerPoint Presentation</vt:lpstr>
      <vt:lpstr>Demo</vt:lpstr>
      <vt:lpstr>PowerPoint Presentation</vt:lpstr>
      <vt:lpstr>Contact Info</vt:lpstr>
      <vt:lpstr>Track Resources &amp; Calls To Action</vt:lpstr>
      <vt:lpstr>Windows 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WAD-B335: Designing Cloud Architecture</dc:title>
  <dc:subject>TechEd 2013</dc:subject>
  <dc:creator>Haishi Bai;  Sebastian Renzi</dc:creator>
  <cp:keywords>TechEd 2013</cp:keywords>
  <dc:description>Template by: Jordan Cayabyab, Artitudes Design, Inc.
Formatting by: Dana KW, Silver Fox Productions, Inc.
Audience Type: Internal/External</dc:description>
  <cp:lastModifiedBy>Shows</cp:lastModifiedBy>
  <cp:revision>297</cp:revision>
  <dcterms:created xsi:type="dcterms:W3CDTF">2013-04-23T17:53:56Z</dcterms:created>
  <dcterms:modified xsi:type="dcterms:W3CDTF">2013-06-03T21:06:49Z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