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Lst>
  <p:notesMasterIdLst>
    <p:notesMasterId r:id="rId38"/>
  </p:notesMasterIdLst>
  <p:handoutMasterIdLst>
    <p:handoutMasterId r:id="rId39"/>
  </p:handoutMasterIdLst>
  <p:sldIdLst>
    <p:sldId id="1135" r:id="rId5"/>
    <p:sldId id="1054" r:id="rId6"/>
    <p:sldId id="1180" r:id="rId7"/>
    <p:sldId id="1182" r:id="rId8"/>
    <p:sldId id="1157" r:id="rId9"/>
    <p:sldId id="1183" r:id="rId10"/>
    <p:sldId id="1159" r:id="rId11"/>
    <p:sldId id="1160" r:id="rId12"/>
    <p:sldId id="1161" r:id="rId13"/>
    <p:sldId id="1162" r:id="rId14"/>
    <p:sldId id="1163" r:id="rId15"/>
    <p:sldId id="1164" r:id="rId16"/>
    <p:sldId id="1165" r:id="rId17"/>
    <p:sldId id="1166" r:id="rId18"/>
    <p:sldId id="1167" r:id="rId19"/>
    <p:sldId id="1168" r:id="rId20"/>
    <p:sldId id="1169" r:id="rId21"/>
    <p:sldId id="1170" r:id="rId22"/>
    <p:sldId id="1171" r:id="rId23"/>
    <p:sldId id="1172" r:id="rId24"/>
    <p:sldId id="1173" r:id="rId25"/>
    <p:sldId id="1174" r:id="rId26"/>
    <p:sldId id="1175" r:id="rId27"/>
    <p:sldId id="1176" r:id="rId28"/>
    <p:sldId id="1177" r:id="rId29"/>
    <p:sldId id="1178" r:id="rId30"/>
    <p:sldId id="1179" r:id="rId31"/>
    <p:sldId id="1184" r:id="rId32"/>
    <p:sldId id="1185" r:id="rId33"/>
    <p:sldId id="1150" r:id="rId34"/>
    <p:sldId id="1147" r:id="rId35"/>
    <p:sldId id="1186" r:id="rId36"/>
    <p:sldId id="1076" r:id="rId37"/>
  </p:sldIdLst>
  <p:sldSz cx="12436475" cy="6994525"/>
  <p:notesSz cx="6858000" cy="9144000"/>
  <p:embeddedFontLst>
    <p:embeddedFont>
      <p:font typeface="Calibri" panose="020F0502020204030204" pitchFamily="34" charset="0"/>
      <p:regular r:id="rId40"/>
      <p:bold r:id="rId41"/>
      <p:italic r:id="rId42"/>
      <p:boldItalic r:id="rId43"/>
    </p:embeddedFont>
    <p:embeddedFont>
      <p:font typeface="Segoe UI Light" panose="020B0502040204020203" pitchFamily="34" charset="0"/>
      <p:regular r:id="rId44"/>
      <p:italic r:id="rId45"/>
    </p:embeddedFont>
    <p:embeddedFont>
      <p:font typeface="Segoe UI" panose="020B0502040204020203" pitchFamily="34" charset="0"/>
      <p:regular r:id="rId46"/>
      <p:bold r:id="rId47"/>
      <p:italic r:id="rId48"/>
      <p:boldItalic r:id="rId49"/>
    </p:embeddedFont>
    <p:embeddedFont>
      <p:font typeface="Consolas" panose="020B0609020204030204" pitchFamily="49" charset="0"/>
      <p:regular r:id="rId50"/>
      <p:bold r:id="rId51"/>
      <p:italic r:id="rId52"/>
      <p:boldItalic r:id="rId53"/>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80"/>
            <p14:sldId id="1182"/>
            <p14:sldId id="1157"/>
            <p14:sldId id="1183"/>
            <p14:sldId id="1159"/>
            <p14:sldId id="1160"/>
            <p14:sldId id="1161"/>
            <p14:sldId id="1162"/>
            <p14:sldId id="1163"/>
            <p14:sldId id="1164"/>
            <p14:sldId id="1165"/>
            <p14:sldId id="1166"/>
            <p14:sldId id="1167"/>
            <p14:sldId id="1168"/>
            <p14:sldId id="1169"/>
            <p14:sldId id="1170"/>
            <p14:sldId id="1171"/>
            <p14:sldId id="1172"/>
            <p14:sldId id="1173"/>
            <p14:sldId id="1174"/>
            <p14:sldId id="1175"/>
            <p14:sldId id="1176"/>
            <p14:sldId id="1177"/>
            <p14:sldId id="1178"/>
            <p14:sldId id="1179"/>
          </p14:sldIdLst>
        </p14:section>
        <p14:section name="Special content" id="{6925D2A1-AD53-4951-AB34-79DFA02CD676}">
          <p14:sldIdLst>
            <p14:sldId id="1184"/>
            <p14:sldId id="1185"/>
            <p14:sldId id="1150"/>
            <p14:sldId id="1147"/>
            <p14:sldId id="1186"/>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84520" autoAdjust="0"/>
  </p:normalViewPr>
  <p:slideViewPr>
    <p:cSldViewPr snapToGrid="0">
      <p:cViewPr varScale="1">
        <p:scale>
          <a:sx n="113" d="100"/>
          <a:sy n="113" d="100"/>
        </p:scale>
        <p:origin x="84" y="282"/>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p:scale>
          <a:sx n="41" d="100"/>
          <a:sy n="41" d="100"/>
        </p:scale>
        <p:origin x="-2952" y="-5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2.fntdata"/><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0.fntdata"/><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2.fntdata"/><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6/5/2013 1:25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6/5/2013 1:25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6/5/2013 1:25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11</a:t>
            </a:fld>
            <a:endParaRPr lang="en-US" dirty="0"/>
          </a:p>
        </p:txBody>
      </p:sp>
      <p:sp>
        <p:nvSpPr>
          <p:cNvPr id="10" name="Date Placeholder 9"/>
          <p:cNvSpPr>
            <a:spLocks noGrp="1"/>
          </p:cNvSpPr>
          <p:nvPr>
            <p:ph type="dt" idx="13"/>
          </p:nvPr>
        </p:nvSpPr>
        <p:spPr/>
        <p:txBody>
          <a:bodyPr/>
          <a:lstStyle/>
          <a:p>
            <a:fld id="{8CC73D19-EEEE-44F2-8F32-D8D9C9B5168D}" type="datetime8">
              <a:rPr lang="en-US" smtClean="0"/>
              <a:t>6/5/2013 1:26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50732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
        <p:nvSpPr>
          <p:cNvPr id="10" name="Date Placeholder 9"/>
          <p:cNvSpPr>
            <a:spLocks noGrp="1"/>
          </p:cNvSpPr>
          <p:nvPr>
            <p:ph type="dt" idx="13"/>
          </p:nvPr>
        </p:nvSpPr>
        <p:spPr/>
        <p:txBody>
          <a:bodyPr/>
          <a:lstStyle/>
          <a:p>
            <a:fld id="{8CC73D19-EEEE-44F2-8F32-D8D9C9B5168D}" type="datetime8">
              <a:rPr lang="en-US" smtClean="0"/>
              <a:t>6/5/2013 1:26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50732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6/5/2013 1:26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035640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6/5/2013 1:26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035640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6/5/2013 1:26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035640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6/5/2013 1:26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035640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6/5/2013 1:26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035640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25</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6/5/2013 1:26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035640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28</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6/5/2013 1:26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3050398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29</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6/5/2013 1:26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338978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6/5/2013 1:25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1:26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1:26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6/5/2013 1:26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8723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33</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6/5/2013 1:26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dirty="0"/>
          </a:p>
        </p:txBody>
      </p:sp>
      <p:sp>
        <p:nvSpPr>
          <p:cNvPr id="10" name="Date Placeholder 9"/>
          <p:cNvSpPr>
            <a:spLocks noGrp="1"/>
          </p:cNvSpPr>
          <p:nvPr>
            <p:ph type="dt" idx="13"/>
          </p:nvPr>
        </p:nvSpPr>
        <p:spPr/>
        <p:txBody>
          <a:bodyPr/>
          <a:lstStyle/>
          <a:p>
            <a:fld id="{8CC73D19-EEEE-44F2-8F32-D8D9C9B5168D}" type="datetime8">
              <a:rPr lang="en-US" smtClean="0"/>
              <a:t>6/5/2013 1:25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50732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
        <p:nvSpPr>
          <p:cNvPr id="10" name="Date Placeholder 9"/>
          <p:cNvSpPr>
            <a:spLocks noGrp="1"/>
          </p:cNvSpPr>
          <p:nvPr>
            <p:ph type="dt" idx="13"/>
          </p:nvPr>
        </p:nvSpPr>
        <p:spPr/>
        <p:txBody>
          <a:bodyPr/>
          <a:lstStyle/>
          <a:p>
            <a:fld id="{8CC73D19-EEEE-44F2-8F32-D8D9C9B5168D}" type="datetime8">
              <a:rPr lang="en-US" smtClean="0"/>
              <a:t>6/5/2013 1:25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50732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
        <p:nvSpPr>
          <p:cNvPr id="10" name="Date Placeholder 9"/>
          <p:cNvSpPr>
            <a:spLocks noGrp="1"/>
          </p:cNvSpPr>
          <p:nvPr>
            <p:ph type="dt" idx="13"/>
          </p:nvPr>
        </p:nvSpPr>
        <p:spPr/>
        <p:txBody>
          <a:bodyPr/>
          <a:lstStyle/>
          <a:p>
            <a:fld id="{8CC73D19-EEEE-44F2-8F32-D8D9C9B5168D}" type="datetime8">
              <a:rPr lang="en-US" smtClean="0"/>
              <a:t>6/5/2013 1:25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50732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
        <p:nvSpPr>
          <p:cNvPr id="10" name="Date Placeholder 9"/>
          <p:cNvSpPr>
            <a:spLocks noGrp="1"/>
          </p:cNvSpPr>
          <p:nvPr>
            <p:ph type="dt" idx="13"/>
          </p:nvPr>
        </p:nvSpPr>
        <p:spPr/>
        <p:txBody>
          <a:bodyPr/>
          <a:lstStyle/>
          <a:p>
            <a:fld id="{8CC73D19-EEEE-44F2-8F32-D8D9C9B5168D}" type="datetime8">
              <a:rPr lang="en-US" smtClean="0"/>
              <a:t>6/5/2013 1:25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50732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
        <p:nvSpPr>
          <p:cNvPr id="10" name="Date Placeholder 9"/>
          <p:cNvSpPr>
            <a:spLocks noGrp="1"/>
          </p:cNvSpPr>
          <p:nvPr>
            <p:ph type="dt" idx="13"/>
          </p:nvPr>
        </p:nvSpPr>
        <p:spPr/>
        <p:txBody>
          <a:bodyPr/>
          <a:lstStyle/>
          <a:p>
            <a:fld id="{8CC73D19-EEEE-44F2-8F32-D8D9C9B5168D}" type="datetime8">
              <a:rPr lang="en-US" smtClean="0"/>
              <a:t>6/5/2013 1:26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50732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6/5/2013 1:26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035640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
        <p:nvSpPr>
          <p:cNvPr id="10" name="Date Placeholder 9"/>
          <p:cNvSpPr>
            <a:spLocks noGrp="1"/>
          </p:cNvSpPr>
          <p:nvPr>
            <p:ph type="dt" idx="13"/>
          </p:nvPr>
        </p:nvSpPr>
        <p:spPr/>
        <p:txBody>
          <a:bodyPr/>
          <a:lstStyle/>
          <a:p>
            <a:fld id="{8CC73D19-EEEE-44F2-8F32-D8D9C9B5168D}" type="datetime8">
              <a:rPr lang="en-US" smtClean="0"/>
              <a:t>6/5/2013 1:26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50732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10.png"/><Relationship Id="rId5" Type="http://schemas.openxmlformats.org/officeDocument/2006/relationships/tags" Target="../tags/tag12.xml"/><Relationship Id="rId10" Type="http://schemas.openxmlformats.org/officeDocument/2006/relationships/image" Target="../media/image9.png"/><Relationship Id="rId4" Type="http://schemas.openxmlformats.org/officeDocument/2006/relationships/tags" Target="../tags/tag11.xml"/><Relationship Id="rId9"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hyperlink" Target="https://www.windowsazure.com/mobile" TargetMode="External"/><Relationship Id="rId2" Type="http://schemas.openxmlformats.org/officeDocument/2006/relationships/hyperlink" Target="http://www.windowsazure.com/en-us/" TargetMode="External"/><Relationship Id="rId1" Type="http://schemas.openxmlformats.org/officeDocument/2006/relationships/slideLayout" Target="../slideLayouts/slideLayout11.xml"/><Relationship Id="rId6" Type="http://schemas.openxmlformats.org/officeDocument/2006/relationships/hyperlink" Target="http://go.microsoft.com/fwlink/?LinkID=130354&amp;clcid=0x409" TargetMode="External"/><Relationship Id="rId5" Type="http://schemas.openxmlformats.org/officeDocument/2006/relationships/hyperlink" Target="http://www.twitter.com/chrisrisner" TargetMode="External"/><Relationship Id="rId4" Type="http://schemas.openxmlformats.org/officeDocument/2006/relationships/hyperlink" Target="http://chrisrisner.com"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aka.ms/AzureContest" TargetMode="External"/><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hyperlink" Target="http://www.windowsazure.com/"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image" Target="../media/image16.png"/><Relationship Id="rId7" Type="http://schemas.openxmlformats.org/officeDocument/2006/relationships/hyperlink" Target="microsoft.com/dv" TargetMode="External"/><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hyperlink" Target="microsoft.com/mdop" TargetMode="External"/><Relationship Id="rId5" Type="http://schemas.openxmlformats.org/officeDocument/2006/relationships/hyperlink" Target="windows.com/ITpro" TargetMode="External"/><Relationship Id="rId4" Type="http://schemas.openxmlformats.org/officeDocument/2006/relationships/hyperlink" Target="windows.com/enterprise" TargetMode="External"/><Relationship Id="rId9" Type="http://schemas.openxmlformats.org/officeDocument/2006/relationships/hyperlink" Target="tryoutlook.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 Id="rId9"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0.png"/><Relationship Id="rId5" Type="http://schemas.openxmlformats.org/officeDocument/2006/relationships/tags" Target="../tags/tag5.xml"/><Relationship Id="rId10" Type="http://schemas.openxmlformats.org/officeDocument/2006/relationships/image" Target="../media/image9.png"/><Relationship Id="rId4" Type="http://schemas.openxmlformats.org/officeDocument/2006/relationships/tags" Target="../tags/tag4.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Structured Storage</a:t>
            </a:r>
            <a:endParaRPr lang="en-US" dirty="0"/>
          </a:p>
        </p:txBody>
      </p:sp>
      <p:sp>
        <p:nvSpPr>
          <p:cNvPr id="6" name="Text Placeholder 5"/>
          <p:cNvSpPr>
            <a:spLocks noGrp="1"/>
          </p:cNvSpPr>
          <p:nvPr>
            <p:ph type="body" sz="quarter" idx="10"/>
          </p:nvPr>
        </p:nvSpPr>
        <p:spPr>
          <a:xfrm>
            <a:off x="274638" y="1212850"/>
            <a:ext cx="11887200" cy="8818825"/>
          </a:xfrm>
        </p:spPr>
        <p:txBody>
          <a:bodyPr/>
          <a:lstStyle/>
          <a:p>
            <a:r>
              <a:rPr lang="en-US" sz="3600" spc="-71" dirty="0">
                <a:gradFill>
                  <a:gsLst>
                    <a:gs pos="2917">
                      <a:schemeClr val="tx1"/>
                    </a:gs>
                    <a:gs pos="30000">
                      <a:schemeClr val="tx1"/>
                    </a:gs>
                  </a:gsLst>
                  <a:lin ang="5400000" scaled="0"/>
                </a:gradFill>
              </a:rPr>
              <a:t>Structured Storage with SQL Database</a:t>
            </a:r>
          </a:p>
          <a:p>
            <a:r>
              <a:rPr lang="en-US" sz="3600" spc="-71" dirty="0">
                <a:gradFill>
                  <a:gsLst>
                    <a:gs pos="2917">
                      <a:schemeClr val="tx1"/>
                    </a:gs>
                    <a:gs pos="30000">
                      <a:schemeClr val="tx1"/>
                    </a:gs>
                  </a:gsLst>
                  <a:lin ang="5400000" scaled="0"/>
                </a:gradFill>
              </a:rPr>
              <a:t>Same DB – multiple Mobile Services</a:t>
            </a:r>
          </a:p>
          <a:p>
            <a:r>
              <a:rPr lang="en-US" spc="-71" dirty="0">
                <a:gradFill>
                  <a:gsLst>
                    <a:gs pos="2917">
                      <a:schemeClr val="tx1"/>
                    </a:gs>
                    <a:gs pos="30000">
                      <a:schemeClr val="tx1"/>
                    </a:gs>
                  </a:gsLst>
                  <a:lin ang="5400000" scaled="0"/>
                </a:gradFill>
              </a:rPr>
              <a:t>	</a:t>
            </a:r>
            <a:r>
              <a:rPr lang="en-US" sz="3600" b="1" spc="-71" dirty="0" err="1">
                <a:gradFill>
                  <a:gsLst>
                    <a:gs pos="2917">
                      <a:schemeClr val="tx1"/>
                    </a:gs>
                    <a:gs pos="30000">
                      <a:schemeClr val="tx1"/>
                    </a:gs>
                  </a:gsLst>
                  <a:lin ang="5400000" scaled="0"/>
                </a:gradFill>
              </a:rPr>
              <a:t>AppX.</a:t>
            </a:r>
            <a:r>
              <a:rPr lang="en-US" sz="3600" spc="-71" dirty="0" err="1">
                <a:gradFill>
                  <a:gsLst>
                    <a:gs pos="2917">
                      <a:schemeClr val="tx1"/>
                    </a:gs>
                    <a:gs pos="30000">
                      <a:schemeClr val="tx1"/>
                    </a:gs>
                  </a:gsLst>
                  <a:lin ang="5400000" scaled="0"/>
                </a:gradFill>
              </a:rPr>
              <a:t>Todoitem</a:t>
            </a:r>
            <a:endParaRPr lang="en-US" sz="3600" spc="-71" dirty="0">
              <a:gradFill>
                <a:gsLst>
                  <a:gs pos="2917">
                    <a:schemeClr val="tx1"/>
                  </a:gs>
                  <a:gs pos="30000">
                    <a:schemeClr val="tx1"/>
                  </a:gs>
                </a:gsLst>
                <a:lin ang="5400000" scaled="0"/>
              </a:gradFill>
            </a:endParaRPr>
          </a:p>
          <a:p>
            <a:r>
              <a:rPr lang="en-US" sz="3600" spc="-71" dirty="0">
                <a:gradFill>
                  <a:gsLst>
                    <a:gs pos="2917">
                      <a:schemeClr val="tx1"/>
                    </a:gs>
                    <a:gs pos="30000">
                      <a:schemeClr val="tx1"/>
                    </a:gs>
                  </a:gsLst>
                  <a:lin ang="5400000" scaled="0"/>
                </a:gradFill>
              </a:rPr>
              <a:t>	</a:t>
            </a:r>
            <a:r>
              <a:rPr lang="en-US" sz="3600" b="1" spc="-71" dirty="0" err="1">
                <a:gradFill>
                  <a:gsLst>
                    <a:gs pos="2917">
                      <a:schemeClr val="tx1"/>
                    </a:gs>
                    <a:gs pos="30000">
                      <a:schemeClr val="tx1"/>
                    </a:gs>
                  </a:gsLst>
                  <a:lin ang="5400000" scaled="0"/>
                </a:gradFill>
              </a:rPr>
              <a:t>AppY.</a:t>
            </a:r>
            <a:r>
              <a:rPr lang="en-US" sz="3600" spc="-71" dirty="0" err="1">
                <a:gradFill>
                  <a:gsLst>
                    <a:gs pos="2917">
                      <a:schemeClr val="tx1"/>
                    </a:gs>
                    <a:gs pos="30000">
                      <a:schemeClr val="tx1"/>
                    </a:gs>
                  </a:gsLst>
                  <a:lin ang="5400000" scaled="0"/>
                </a:gradFill>
              </a:rPr>
              <a:t>Todoitem</a:t>
            </a:r>
            <a:endParaRPr lang="en-US" sz="3600" spc="-71" dirty="0">
              <a:gradFill>
                <a:gsLst>
                  <a:gs pos="2917">
                    <a:schemeClr val="tx1"/>
                  </a:gs>
                  <a:gs pos="30000">
                    <a:schemeClr val="tx1"/>
                  </a:gs>
                </a:gsLst>
                <a:lin ang="5400000" scaled="0"/>
              </a:gradFill>
            </a:endParaRPr>
          </a:p>
          <a:p>
            <a:r>
              <a:rPr lang="en-US" sz="3600" spc="-71" dirty="0">
                <a:gradFill>
                  <a:gsLst>
                    <a:gs pos="2917">
                      <a:schemeClr val="tx1"/>
                    </a:gs>
                    <a:gs pos="30000">
                      <a:schemeClr val="tx1"/>
                    </a:gs>
                  </a:gsLst>
                  <a:lin ang="5400000" scaled="0"/>
                </a:gradFill>
              </a:rPr>
              <a:t>Manage data in</a:t>
            </a:r>
          </a:p>
          <a:p>
            <a:r>
              <a:rPr lang="en-US" sz="3600" spc="-71" dirty="0">
                <a:gradFill>
                  <a:gsLst>
                    <a:gs pos="2917">
                      <a:schemeClr val="tx1"/>
                    </a:gs>
                    <a:gs pos="30000">
                      <a:schemeClr val="tx1"/>
                    </a:gs>
                  </a:gsLst>
                  <a:lin ang="5400000" scaled="0"/>
                </a:gradFill>
              </a:rPr>
              <a:t>	Portal, SQL Portal</a:t>
            </a:r>
          </a:p>
          <a:p>
            <a:r>
              <a:rPr lang="en-US" sz="3600" spc="-71" dirty="0">
                <a:gradFill>
                  <a:gsLst>
                    <a:gs pos="2917">
                      <a:schemeClr val="tx1"/>
                    </a:gs>
                    <a:gs pos="30000">
                      <a:schemeClr val="tx1"/>
                    </a:gs>
                  </a:gsLst>
                  <a:lin ang="5400000" scaled="0"/>
                </a:gradFill>
              </a:rPr>
              <a:t>	SQL Management Studio</a:t>
            </a:r>
          </a:p>
          <a:p>
            <a:r>
              <a:rPr lang="en-US" sz="3600" spc="-71" dirty="0">
                <a:gradFill>
                  <a:gsLst>
                    <a:gs pos="2917">
                      <a:schemeClr val="tx1"/>
                    </a:gs>
                    <a:gs pos="30000">
                      <a:schemeClr val="tx1"/>
                    </a:gs>
                  </a:gsLst>
                  <a:lin ang="5400000" scaled="0"/>
                </a:gradFill>
              </a:rPr>
              <a:t>	REST API</a:t>
            </a:r>
          </a:p>
          <a:p>
            <a:r>
              <a:rPr lang="en-US" sz="3600" spc="-71" dirty="0">
                <a:gradFill>
                  <a:gsLst>
                    <a:gs pos="2917">
                      <a:schemeClr val="tx1"/>
                    </a:gs>
                    <a:gs pos="30000">
                      <a:schemeClr val="tx1"/>
                    </a:gs>
                  </a:gsLst>
                  <a:lin ang="5400000" scaled="0"/>
                </a:gradFill>
              </a:rPr>
              <a:t>	CLI Tools</a:t>
            </a:r>
          </a:p>
          <a:p>
            <a:endParaRPr lang="en-US" sz="3600" spc="-71" dirty="0">
              <a:gradFill>
                <a:gsLst>
                  <a:gs pos="2917">
                    <a:schemeClr val="tx1"/>
                  </a:gs>
                  <a:gs pos="30000">
                    <a:schemeClr val="tx1"/>
                  </a:gs>
                </a:gsLst>
                <a:lin ang="5400000" scaled="0"/>
              </a:gradFill>
            </a:endParaRPr>
          </a:p>
          <a:p>
            <a:endParaRPr lang="en-US" sz="3600" spc="-71" dirty="0">
              <a:gradFill>
                <a:gsLst>
                  <a:gs pos="2917">
                    <a:schemeClr val="tx1"/>
                  </a:gs>
                  <a:gs pos="30000">
                    <a:schemeClr val="tx1"/>
                  </a:gs>
                </a:gsLst>
                <a:lin ang="5400000" scaled="0"/>
              </a:gradFill>
            </a:endParaRPr>
          </a:p>
          <a:p>
            <a:endParaRPr lang="en-US" sz="3600" dirty="0"/>
          </a:p>
          <a:p>
            <a:endParaRPr lang="en-US" sz="3600" spc="-71" dirty="0">
              <a:gradFill>
                <a:gsLst>
                  <a:gs pos="2917">
                    <a:schemeClr val="tx1"/>
                  </a:gs>
                  <a:gs pos="30000">
                    <a:schemeClr val="tx1"/>
                  </a:gs>
                </a:gsLst>
                <a:lin ang="5400000" scaled="0"/>
              </a:gradFill>
            </a:endParaRPr>
          </a:p>
          <a:p>
            <a:endParaRPr lang="en-US" sz="3600" dirty="0"/>
          </a:p>
        </p:txBody>
      </p:sp>
    </p:spTree>
    <p:extLst>
      <p:ext uri="{BB962C8B-B14F-4D97-AF65-F5344CB8AC3E}">
        <p14:creationId xmlns:p14="http://schemas.microsoft.com/office/powerpoint/2010/main" val="370288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REST API to SQL mappings</a:t>
            </a:r>
            <a:endParaRPr lang="en-US" dirty="0"/>
          </a:p>
        </p:txBody>
      </p:sp>
      <p:sp>
        <p:nvSpPr>
          <p:cNvPr id="4" name="Rectangle 3"/>
          <p:cNvSpPr/>
          <p:nvPr/>
        </p:nvSpPr>
        <p:spPr bwMode="auto">
          <a:xfrm>
            <a:off x="1001832" y="2370906"/>
            <a:ext cx="10568623" cy="364103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709335764"/>
              </p:ext>
            </p:extLst>
          </p:nvPr>
        </p:nvGraphicFramePr>
        <p:xfrm>
          <a:off x="1115334" y="2544615"/>
          <a:ext cx="10393679" cy="3339588"/>
        </p:xfrm>
        <a:graphic>
          <a:graphicData uri="http://schemas.openxmlformats.org/drawingml/2006/table">
            <a:tbl>
              <a:tblPr firstRow="1" firstCol="1" bandRow="1">
                <a:tableStyleId>{68D230F3-CF80-4859-8CE7-A43EE81993B5}</a:tableStyleId>
              </a:tblPr>
              <a:tblGrid>
                <a:gridCol w="4602480"/>
                <a:gridCol w="5791199"/>
              </a:tblGrid>
              <a:tr h="528320">
                <a:tc>
                  <a:txBody>
                    <a:bodyPr/>
                    <a:lstStyle/>
                    <a:p>
                      <a:pPr marL="0" marR="0">
                        <a:spcBef>
                          <a:spcPts val="0"/>
                        </a:spcBef>
                        <a:spcAft>
                          <a:spcPts val="0"/>
                        </a:spcAft>
                      </a:pPr>
                      <a:r>
                        <a:rPr lang="en-US" sz="2800" b="1" dirty="0">
                          <a:solidFill>
                            <a:srgbClr val="000000"/>
                          </a:solidFill>
                          <a:effectLst/>
                        </a:rPr>
                        <a:t>JSON Value</a:t>
                      </a:r>
                      <a:endParaRPr lang="en-US" sz="2800" b="1" dirty="0">
                        <a:solidFill>
                          <a:srgbClr val="000000"/>
                        </a:solidFill>
                        <a:effectLst/>
                        <a:latin typeface="Calibri"/>
                        <a:ea typeface="Calibri"/>
                        <a:cs typeface="Times New Roman"/>
                      </a:endParaRPr>
                    </a:p>
                  </a:txBody>
                  <a:tcPr marL="50800" marR="50800" marT="50800" marB="50800"/>
                </a:tc>
                <a:tc>
                  <a:txBody>
                    <a:bodyPr/>
                    <a:lstStyle/>
                    <a:p>
                      <a:pPr marL="0" marR="0">
                        <a:spcBef>
                          <a:spcPts val="0"/>
                        </a:spcBef>
                        <a:spcAft>
                          <a:spcPts val="0"/>
                        </a:spcAft>
                      </a:pPr>
                      <a:r>
                        <a:rPr lang="en-US" sz="2800">
                          <a:solidFill>
                            <a:srgbClr val="000000"/>
                          </a:solidFill>
                          <a:effectLst/>
                        </a:rPr>
                        <a:t>T-SQL Type</a:t>
                      </a:r>
                      <a:endParaRPr lang="en-US" sz="2800">
                        <a:solidFill>
                          <a:srgbClr val="000000"/>
                        </a:solidFill>
                        <a:effectLst/>
                        <a:latin typeface="Calibri"/>
                        <a:ea typeface="Calibri"/>
                        <a:cs typeface="Times New Roman"/>
                      </a:endParaRPr>
                    </a:p>
                  </a:txBody>
                  <a:tcPr marL="50800" marR="50800" marT="50800" marB="50800"/>
                </a:tc>
              </a:tr>
              <a:tr h="955040">
                <a:tc>
                  <a:txBody>
                    <a:bodyPr/>
                    <a:lstStyle/>
                    <a:p>
                      <a:pPr marL="0" marR="0">
                        <a:spcBef>
                          <a:spcPts val="0"/>
                        </a:spcBef>
                        <a:spcAft>
                          <a:spcPts val="0"/>
                        </a:spcAft>
                      </a:pPr>
                      <a:r>
                        <a:rPr lang="en-US" sz="2800" b="0" dirty="0">
                          <a:solidFill>
                            <a:srgbClr val="000000"/>
                          </a:solidFill>
                          <a:effectLst/>
                        </a:rPr>
                        <a:t>Numeric values (integer, decimal, floating point)</a:t>
                      </a:r>
                      <a:endParaRPr lang="en-US" sz="2800" b="0" dirty="0">
                        <a:solidFill>
                          <a:srgbClr val="000000"/>
                        </a:solidFill>
                        <a:effectLst/>
                        <a:latin typeface="Calibri"/>
                        <a:ea typeface="Calibri"/>
                        <a:cs typeface="Times New Roman"/>
                      </a:endParaRPr>
                    </a:p>
                  </a:txBody>
                  <a:tcPr marL="50800" marR="50800" marT="50800" marB="50800"/>
                </a:tc>
                <a:tc>
                  <a:txBody>
                    <a:bodyPr/>
                    <a:lstStyle/>
                    <a:p>
                      <a:pPr marL="0" marR="0">
                        <a:spcBef>
                          <a:spcPts val="0"/>
                        </a:spcBef>
                        <a:spcAft>
                          <a:spcPts val="0"/>
                        </a:spcAft>
                      </a:pPr>
                      <a:r>
                        <a:rPr lang="en-US" sz="2800" kern="1200" dirty="0" smtClean="0">
                          <a:solidFill>
                            <a:srgbClr val="000000"/>
                          </a:solidFill>
                          <a:effectLst/>
                          <a:latin typeface="+mn-lt"/>
                          <a:ea typeface="+mn-ea"/>
                          <a:cs typeface="+mn-cs"/>
                        </a:rPr>
                        <a:t>Float</a:t>
                      </a:r>
                      <a:endParaRPr lang="en-US" sz="2800" kern="1200" dirty="0">
                        <a:solidFill>
                          <a:srgbClr val="000000"/>
                        </a:solidFill>
                        <a:effectLst/>
                        <a:latin typeface="+mn-lt"/>
                        <a:ea typeface="+mn-ea"/>
                        <a:cs typeface="+mn-cs"/>
                      </a:endParaRPr>
                    </a:p>
                  </a:txBody>
                  <a:tcPr marL="50800" marR="50800" marT="50800" marB="50800"/>
                </a:tc>
              </a:tr>
              <a:tr h="528320">
                <a:tc>
                  <a:txBody>
                    <a:bodyPr/>
                    <a:lstStyle/>
                    <a:p>
                      <a:pPr marL="0" marR="0">
                        <a:spcBef>
                          <a:spcPts val="0"/>
                        </a:spcBef>
                        <a:spcAft>
                          <a:spcPts val="0"/>
                        </a:spcAft>
                      </a:pPr>
                      <a:r>
                        <a:rPr lang="en-US" sz="2800" b="0" dirty="0">
                          <a:solidFill>
                            <a:srgbClr val="000000"/>
                          </a:solidFill>
                          <a:effectLst/>
                        </a:rPr>
                        <a:t>Boolean </a:t>
                      </a:r>
                      <a:endParaRPr lang="en-US" sz="2800" b="0" dirty="0">
                        <a:solidFill>
                          <a:srgbClr val="000000"/>
                        </a:solidFill>
                        <a:effectLst/>
                        <a:latin typeface="Calibri"/>
                        <a:ea typeface="Calibri"/>
                        <a:cs typeface="Times New Roman"/>
                      </a:endParaRPr>
                    </a:p>
                  </a:txBody>
                  <a:tcPr marL="50800" marR="50800" marT="50800" marB="50800"/>
                </a:tc>
                <a:tc>
                  <a:txBody>
                    <a:bodyPr/>
                    <a:lstStyle/>
                    <a:p>
                      <a:pPr marL="0" marR="0">
                        <a:spcBef>
                          <a:spcPts val="0"/>
                        </a:spcBef>
                        <a:spcAft>
                          <a:spcPts val="0"/>
                        </a:spcAft>
                      </a:pPr>
                      <a:r>
                        <a:rPr lang="en-US" sz="2800" dirty="0">
                          <a:solidFill>
                            <a:srgbClr val="000000"/>
                          </a:solidFill>
                          <a:effectLst/>
                        </a:rPr>
                        <a:t>Bit</a:t>
                      </a:r>
                      <a:endParaRPr lang="en-US" sz="2800" dirty="0">
                        <a:solidFill>
                          <a:srgbClr val="000000"/>
                        </a:solidFill>
                        <a:effectLst/>
                        <a:latin typeface="Calibri"/>
                        <a:ea typeface="Calibri"/>
                        <a:cs typeface="Times New Roman"/>
                      </a:endParaRPr>
                    </a:p>
                  </a:txBody>
                  <a:tcPr marL="50800" marR="50800" marT="50800" marB="50800"/>
                </a:tc>
              </a:tr>
              <a:tr h="528320">
                <a:tc>
                  <a:txBody>
                    <a:bodyPr/>
                    <a:lstStyle/>
                    <a:p>
                      <a:pPr marL="0" marR="0">
                        <a:spcBef>
                          <a:spcPts val="0"/>
                        </a:spcBef>
                        <a:spcAft>
                          <a:spcPts val="0"/>
                        </a:spcAft>
                      </a:pPr>
                      <a:r>
                        <a:rPr lang="en-US" sz="2800" b="0" dirty="0" err="1">
                          <a:solidFill>
                            <a:srgbClr val="000000"/>
                          </a:solidFill>
                          <a:effectLst/>
                        </a:rPr>
                        <a:t>DateTime</a:t>
                      </a:r>
                      <a:endParaRPr lang="en-US" sz="2800" b="0" dirty="0">
                        <a:solidFill>
                          <a:srgbClr val="000000"/>
                        </a:solidFill>
                        <a:effectLst/>
                        <a:latin typeface="Calibri"/>
                        <a:ea typeface="Calibri"/>
                        <a:cs typeface="Times New Roman"/>
                      </a:endParaRPr>
                    </a:p>
                  </a:txBody>
                  <a:tcPr marL="50800" marR="50800" marT="50800" marB="50800"/>
                </a:tc>
                <a:tc>
                  <a:txBody>
                    <a:bodyPr/>
                    <a:lstStyle/>
                    <a:p>
                      <a:pPr marL="0" marR="0">
                        <a:spcBef>
                          <a:spcPts val="0"/>
                        </a:spcBef>
                        <a:spcAft>
                          <a:spcPts val="0"/>
                        </a:spcAft>
                      </a:pPr>
                      <a:r>
                        <a:rPr lang="en-US" sz="2800" dirty="0" err="1">
                          <a:solidFill>
                            <a:srgbClr val="000000"/>
                          </a:solidFill>
                          <a:effectLst/>
                        </a:rPr>
                        <a:t>DateTimeOffset</a:t>
                      </a:r>
                      <a:r>
                        <a:rPr lang="en-US" sz="2800" dirty="0">
                          <a:solidFill>
                            <a:srgbClr val="000000"/>
                          </a:solidFill>
                          <a:effectLst/>
                        </a:rPr>
                        <a:t>(3)</a:t>
                      </a:r>
                      <a:endParaRPr lang="en-US" sz="2800" dirty="0">
                        <a:solidFill>
                          <a:srgbClr val="000000"/>
                        </a:solidFill>
                        <a:effectLst/>
                        <a:latin typeface="Calibri"/>
                        <a:ea typeface="Calibri"/>
                        <a:cs typeface="Times New Roman"/>
                      </a:endParaRPr>
                    </a:p>
                  </a:txBody>
                  <a:tcPr marL="50800" marR="50800" marT="50800" marB="50800"/>
                </a:tc>
              </a:tr>
              <a:tr h="799588">
                <a:tc>
                  <a:txBody>
                    <a:bodyPr/>
                    <a:lstStyle/>
                    <a:p>
                      <a:pPr marL="0" marR="0">
                        <a:spcBef>
                          <a:spcPts val="0"/>
                        </a:spcBef>
                        <a:spcAft>
                          <a:spcPts val="0"/>
                        </a:spcAft>
                      </a:pPr>
                      <a:r>
                        <a:rPr lang="en-US" sz="2800" b="0" dirty="0">
                          <a:solidFill>
                            <a:srgbClr val="000000"/>
                          </a:solidFill>
                          <a:effectLst/>
                        </a:rPr>
                        <a:t>String </a:t>
                      </a:r>
                      <a:endParaRPr lang="en-US" sz="2800" b="0" dirty="0">
                        <a:solidFill>
                          <a:srgbClr val="000000"/>
                        </a:solidFill>
                        <a:effectLst/>
                        <a:latin typeface="Calibri"/>
                        <a:ea typeface="Calibri"/>
                        <a:cs typeface="Times New Roman"/>
                      </a:endParaRPr>
                    </a:p>
                  </a:txBody>
                  <a:tcPr marL="50800" marR="50800" marT="50800" marB="50800"/>
                </a:tc>
                <a:tc>
                  <a:txBody>
                    <a:bodyPr/>
                    <a:lstStyle/>
                    <a:p>
                      <a:pPr marL="0" marR="0">
                        <a:spcBef>
                          <a:spcPts val="0"/>
                        </a:spcBef>
                        <a:spcAft>
                          <a:spcPts val="0"/>
                        </a:spcAft>
                      </a:pPr>
                      <a:r>
                        <a:rPr lang="en-US" sz="2800" dirty="0" err="1" smtClean="0">
                          <a:solidFill>
                            <a:srgbClr val="000000"/>
                          </a:solidFill>
                          <a:effectLst/>
                        </a:rPr>
                        <a:t>Nvarchar</a:t>
                      </a:r>
                      <a:r>
                        <a:rPr lang="en-US" sz="2800" dirty="0" smtClean="0">
                          <a:solidFill>
                            <a:srgbClr val="000000"/>
                          </a:solidFill>
                          <a:effectLst/>
                        </a:rPr>
                        <a:t>(max)</a:t>
                      </a:r>
                      <a:endParaRPr lang="en-US" sz="2800" dirty="0">
                        <a:solidFill>
                          <a:srgbClr val="000000"/>
                        </a:solidFill>
                        <a:effectLst/>
                        <a:latin typeface="Calibri"/>
                        <a:ea typeface="Calibri"/>
                        <a:cs typeface="Times New Roman"/>
                      </a:endParaRPr>
                    </a:p>
                  </a:txBody>
                  <a:tcPr marL="50800" marR="50800" marT="50800" marB="50800"/>
                </a:tc>
              </a:tr>
            </a:tbl>
          </a:graphicData>
        </a:graphic>
      </p:graphicFrame>
    </p:spTree>
    <p:extLst>
      <p:ext uri="{BB962C8B-B14F-4D97-AF65-F5344CB8AC3E}">
        <p14:creationId xmlns:p14="http://schemas.microsoft.com/office/powerpoint/2010/main" val="307974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Server Logic</a:t>
            </a:r>
            <a:endParaRPr lang="en-US" dirty="0"/>
          </a:p>
        </p:txBody>
      </p:sp>
      <p:sp>
        <p:nvSpPr>
          <p:cNvPr id="6" name="Text Placeholder 5"/>
          <p:cNvSpPr>
            <a:spLocks noGrp="1"/>
          </p:cNvSpPr>
          <p:nvPr>
            <p:ph type="body" sz="quarter" idx="10"/>
          </p:nvPr>
        </p:nvSpPr>
        <p:spPr>
          <a:xfrm>
            <a:off x="274638" y="1212850"/>
            <a:ext cx="11887200" cy="5525616"/>
          </a:xfrm>
        </p:spPr>
        <p:txBody>
          <a:bodyPr/>
          <a:lstStyle/>
          <a:p>
            <a:r>
              <a:rPr lang="en-US" sz="3600" spc="-71" dirty="0">
                <a:gradFill>
                  <a:gsLst>
                    <a:gs pos="2917">
                      <a:schemeClr val="tx1"/>
                    </a:gs>
                    <a:gs pos="30000">
                      <a:schemeClr val="tx1"/>
                    </a:gs>
                  </a:gsLst>
                  <a:lin ang="5400000" scaled="0"/>
                </a:gradFill>
              </a:rPr>
              <a:t>Automatic REST API generated for storage</a:t>
            </a:r>
          </a:p>
          <a:p>
            <a:r>
              <a:rPr lang="en-US" sz="3600" spc="-71" dirty="0">
                <a:gradFill>
                  <a:gsLst>
                    <a:gs pos="2917">
                      <a:schemeClr val="tx1"/>
                    </a:gs>
                    <a:gs pos="30000">
                      <a:schemeClr val="tx1"/>
                    </a:gs>
                  </a:gsLst>
                  <a:lin ang="5400000" scaled="0"/>
                </a:gradFill>
              </a:rPr>
              <a:t>Dynamic Schema on/off</a:t>
            </a:r>
          </a:p>
          <a:p>
            <a:r>
              <a:rPr lang="en-US" sz="3600" spc="-71" dirty="0">
                <a:gradFill>
                  <a:gsLst>
                    <a:gs pos="2917">
                      <a:schemeClr val="tx1"/>
                    </a:gs>
                    <a:gs pos="30000">
                      <a:schemeClr val="tx1"/>
                    </a:gs>
                  </a:gsLst>
                  <a:lin ang="5400000" scaled="0"/>
                </a:gradFill>
              </a:rPr>
              <a:t>Ability to customize server logic that intercepts table requests</a:t>
            </a:r>
          </a:p>
          <a:p>
            <a:endParaRPr lang="en-US" sz="3600" spc="-71" dirty="0">
              <a:gradFill>
                <a:gsLst>
                  <a:gs pos="2917">
                    <a:schemeClr val="tx1"/>
                  </a:gs>
                  <a:gs pos="30000">
                    <a:schemeClr val="tx1"/>
                  </a:gs>
                </a:gsLst>
                <a:lin ang="5400000" scaled="0"/>
              </a:gradFill>
            </a:endParaRPr>
          </a:p>
          <a:p>
            <a:endParaRPr lang="en-US" sz="3600" spc="-71" dirty="0">
              <a:gradFill>
                <a:gsLst>
                  <a:gs pos="2917">
                    <a:schemeClr val="tx1"/>
                  </a:gs>
                  <a:gs pos="30000">
                    <a:schemeClr val="tx1"/>
                  </a:gs>
                </a:gsLst>
                <a:lin ang="5400000" scaled="0"/>
              </a:gradFill>
            </a:endParaRPr>
          </a:p>
          <a:p>
            <a:endParaRPr lang="en-US" sz="3600" dirty="0"/>
          </a:p>
          <a:p>
            <a:endParaRPr lang="en-US" sz="3600" spc="-71" dirty="0">
              <a:gradFill>
                <a:gsLst>
                  <a:gs pos="2917">
                    <a:schemeClr val="tx1"/>
                  </a:gs>
                  <a:gs pos="30000">
                    <a:schemeClr val="tx1"/>
                  </a:gs>
                </a:gsLst>
                <a:lin ang="5400000" scaled="0"/>
              </a:gradFill>
            </a:endParaRPr>
          </a:p>
          <a:p>
            <a:endParaRPr lang="en-US" sz="3600" dirty="0"/>
          </a:p>
        </p:txBody>
      </p:sp>
    </p:spTree>
    <p:extLst>
      <p:ext uri="{BB962C8B-B14F-4D97-AF65-F5344CB8AC3E}">
        <p14:creationId xmlns:p14="http://schemas.microsoft.com/office/powerpoint/2010/main" val="215446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 Modules</a:t>
            </a:r>
            <a:endParaRPr lang="en-US" dirty="0"/>
          </a:p>
        </p:txBody>
      </p:sp>
      <p:sp>
        <p:nvSpPr>
          <p:cNvPr id="3" name="Text Placeholder 2"/>
          <p:cNvSpPr>
            <a:spLocks noGrp="1"/>
          </p:cNvSpPr>
          <p:nvPr>
            <p:ph type="body" sz="quarter" idx="10"/>
          </p:nvPr>
        </p:nvSpPr>
        <p:spPr>
          <a:xfrm>
            <a:off x="274638" y="1212850"/>
            <a:ext cx="11887200" cy="10037622"/>
          </a:xfrm>
        </p:spPr>
        <p:txBody>
          <a:bodyPr/>
          <a:lstStyle/>
          <a:p>
            <a:r>
              <a:rPr lang="en-US" sz="3600" spc="-71" dirty="0">
                <a:solidFill>
                  <a:schemeClr val="tx1"/>
                </a:solidFill>
              </a:rPr>
              <a:t>Supported Modules + </a:t>
            </a:r>
            <a:r>
              <a:rPr lang="en-US" sz="3600" spc="-71" dirty="0" err="1">
                <a:solidFill>
                  <a:schemeClr val="tx1"/>
                </a:solidFill>
              </a:rPr>
              <a:t>Globals</a:t>
            </a:r>
            <a:endParaRPr lang="en-US" sz="3600" spc="-71" dirty="0">
              <a:solidFill>
                <a:schemeClr val="tx1"/>
              </a:solidFill>
            </a:endParaRPr>
          </a:p>
          <a:p>
            <a:r>
              <a:rPr lang="en-US" sz="3600" spc="-71" dirty="0">
                <a:solidFill>
                  <a:schemeClr val="tx1"/>
                </a:solidFill>
              </a:rPr>
              <a:t>	request</a:t>
            </a:r>
          </a:p>
          <a:p>
            <a:r>
              <a:rPr lang="en-US" sz="3600" spc="-71" dirty="0">
                <a:solidFill>
                  <a:schemeClr val="tx1"/>
                </a:solidFill>
              </a:rPr>
              <a:t>	console</a:t>
            </a:r>
          </a:p>
          <a:p>
            <a:r>
              <a:rPr lang="en-US" sz="3600" spc="-71" dirty="0">
                <a:solidFill>
                  <a:schemeClr val="tx1"/>
                </a:solidFill>
              </a:rPr>
              <a:t>	push.*</a:t>
            </a:r>
          </a:p>
          <a:p>
            <a:r>
              <a:rPr lang="en-US" sz="3600" spc="-71" dirty="0">
                <a:solidFill>
                  <a:schemeClr val="tx1"/>
                </a:solidFill>
              </a:rPr>
              <a:t>	tables</a:t>
            </a:r>
          </a:p>
          <a:p>
            <a:r>
              <a:rPr lang="en-US" sz="3600" spc="-71" dirty="0">
                <a:solidFill>
                  <a:schemeClr val="tx1"/>
                </a:solidFill>
              </a:rPr>
              <a:t>	</a:t>
            </a:r>
            <a:r>
              <a:rPr lang="en-US" sz="3600" spc="-71" dirty="0" err="1">
                <a:solidFill>
                  <a:schemeClr val="tx1"/>
                </a:solidFill>
              </a:rPr>
              <a:t>mssql</a:t>
            </a:r>
            <a:endParaRPr lang="en-US" sz="3600" spc="-71" dirty="0">
              <a:solidFill>
                <a:schemeClr val="tx1"/>
              </a:solidFill>
            </a:endParaRPr>
          </a:p>
          <a:p>
            <a:r>
              <a:rPr lang="en-US" sz="3600" spc="-71" dirty="0">
                <a:solidFill>
                  <a:schemeClr val="tx1"/>
                </a:solidFill>
              </a:rPr>
              <a:t>	</a:t>
            </a:r>
            <a:r>
              <a:rPr lang="en-US" sz="3600" spc="-71" dirty="0" err="1">
                <a:solidFill>
                  <a:schemeClr val="tx1"/>
                </a:solidFill>
              </a:rPr>
              <a:t>statusCodes</a:t>
            </a:r>
            <a:endParaRPr lang="en-US" sz="3600" spc="-71" dirty="0">
              <a:solidFill>
                <a:schemeClr val="tx1"/>
              </a:solidFill>
            </a:endParaRPr>
          </a:p>
          <a:p>
            <a:r>
              <a:rPr lang="en-US" sz="3600" spc="-71" dirty="0">
                <a:solidFill>
                  <a:schemeClr val="tx1"/>
                </a:solidFill>
              </a:rPr>
              <a:t>	azure</a:t>
            </a:r>
          </a:p>
          <a:p>
            <a:r>
              <a:rPr lang="en-US" sz="3600" spc="-71" dirty="0">
                <a:solidFill>
                  <a:schemeClr val="tx1"/>
                </a:solidFill>
              </a:rPr>
              <a:t>	store (pusher, </a:t>
            </a:r>
            <a:r>
              <a:rPr lang="en-US" sz="3600" spc="-71" dirty="0" err="1">
                <a:solidFill>
                  <a:schemeClr val="tx1"/>
                </a:solidFill>
              </a:rPr>
              <a:t>sendgrid</a:t>
            </a:r>
            <a:r>
              <a:rPr lang="en-US" sz="3600" spc="-71" dirty="0">
                <a:solidFill>
                  <a:schemeClr val="tx1"/>
                </a:solidFill>
              </a:rPr>
              <a:t>, </a:t>
            </a:r>
            <a:r>
              <a:rPr lang="en-US" sz="3600" spc="-71" dirty="0" err="1">
                <a:solidFill>
                  <a:schemeClr val="tx1"/>
                </a:solidFill>
              </a:rPr>
              <a:t>twilio</a:t>
            </a:r>
            <a:r>
              <a:rPr lang="en-US" sz="3600" spc="-71" dirty="0">
                <a:solidFill>
                  <a:schemeClr val="tx1"/>
                </a:solidFill>
              </a:rPr>
              <a:t>, </a:t>
            </a:r>
            <a:r>
              <a:rPr lang="en-US" sz="3600" spc="-71" dirty="0" err="1">
                <a:solidFill>
                  <a:schemeClr val="tx1"/>
                </a:solidFill>
              </a:rPr>
              <a:t>etc</a:t>
            </a:r>
            <a:r>
              <a:rPr lang="en-US" sz="3600" spc="-71" dirty="0">
                <a:solidFill>
                  <a:schemeClr val="tx1"/>
                </a:solidFill>
              </a:rPr>
              <a:t>)</a:t>
            </a:r>
          </a:p>
          <a:p>
            <a:endParaRPr lang="en-US" sz="3600" spc="-71" dirty="0">
              <a:solidFill>
                <a:schemeClr val="tx1"/>
              </a:solidFill>
            </a:endParaRPr>
          </a:p>
          <a:p>
            <a:endParaRPr lang="en-US" sz="3600" spc="-71" dirty="0">
              <a:gradFill>
                <a:gsLst>
                  <a:gs pos="2917">
                    <a:schemeClr val="tx1"/>
                  </a:gs>
                  <a:gs pos="30000">
                    <a:schemeClr val="tx1"/>
                  </a:gs>
                </a:gsLst>
                <a:lin ang="5400000" scaled="0"/>
              </a:gradFill>
            </a:endParaRPr>
          </a:p>
          <a:p>
            <a:endParaRPr lang="en-US" sz="3600" spc="-71" dirty="0">
              <a:gradFill>
                <a:gsLst>
                  <a:gs pos="2917">
                    <a:schemeClr val="tx1"/>
                  </a:gs>
                  <a:gs pos="30000">
                    <a:schemeClr val="tx1"/>
                  </a:gs>
                </a:gsLst>
                <a:lin ang="5400000" scaled="0"/>
              </a:gradFill>
            </a:endParaRPr>
          </a:p>
          <a:p>
            <a:endParaRPr lang="en-US" sz="3600" dirty="0"/>
          </a:p>
          <a:p>
            <a:endParaRPr lang="en-US" sz="3600" spc="-71" dirty="0">
              <a:gradFill>
                <a:gsLst>
                  <a:gs pos="2917">
                    <a:schemeClr val="tx1"/>
                  </a:gs>
                  <a:gs pos="30000">
                    <a:schemeClr val="tx1"/>
                  </a:gs>
                </a:gsLst>
                <a:lin ang="5400000" scaled="0"/>
              </a:gradFill>
            </a:endParaRPr>
          </a:p>
          <a:p>
            <a:endParaRPr lang="en-US" sz="3600" dirty="0"/>
          </a:p>
          <a:p>
            <a:endParaRPr lang="en-US" sz="3600" dirty="0"/>
          </a:p>
        </p:txBody>
      </p:sp>
    </p:spTree>
    <p:extLst>
      <p:ext uri="{BB962C8B-B14F-4D97-AF65-F5344CB8AC3E}">
        <p14:creationId xmlns:p14="http://schemas.microsoft.com/office/powerpoint/2010/main" val="273271267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Server Logic</a:t>
            </a:r>
            <a:endParaRPr lang="en-US" dirty="0"/>
          </a:p>
        </p:txBody>
      </p:sp>
    </p:spTree>
    <p:extLst>
      <p:ext uri="{BB962C8B-B14F-4D97-AF65-F5344CB8AC3E}">
        <p14:creationId xmlns:p14="http://schemas.microsoft.com/office/powerpoint/2010/main" val="74882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Notification Lifecycle Overview</a:t>
            </a:r>
            <a:endParaRPr lang="en-US" dirty="0"/>
          </a:p>
        </p:txBody>
      </p:sp>
      <p:sp>
        <p:nvSpPr>
          <p:cNvPr id="4" name="TextBox 3"/>
          <p:cNvSpPr txBox="1"/>
          <p:nvPr/>
        </p:nvSpPr>
        <p:spPr>
          <a:xfrm>
            <a:off x="7079539" y="1436913"/>
            <a:ext cx="4588595" cy="3543931"/>
          </a:xfrm>
          <a:prstGeom prst="rect">
            <a:avLst/>
          </a:prstGeom>
          <a:noFill/>
        </p:spPr>
        <p:txBody>
          <a:bodyPr wrap="square" lIns="0" tIns="0" rIns="0" bIns="0" rtlCol="0">
            <a:noAutofit/>
          </a:bodyPr>
          <a:lstStyle/>
          <a:p>
            <a:pPr marL="406288" indent="-406288" defTabSz="913521" fontAlgn="base">
              <a:lnSpc>
                <a:spcPct val="90000"/>
              </a:lnSpc>
              <a:spcAft>
                <a:spcPts val="1800"/>
              </a:spcAft>
              <a:buClr>
                <a:srgbClr val="FF8A00"/>
              </a:buClr>
              <a:buFont typeface="+mj-lt"/>
              <a:buAutoNum type="arabicPeriod"/>
            </a:pPr>
            <a:r>
              <a:rPr lang="en-US" sz="2800" dirty="0" smtClean="0">
                <a:ln>
                  <a:solidFill>
                    <a:srgbClr val="FFFFFF">
                      <a:alpha val="0"/>
                    </a:srgbClr>
                  </a:solidFill>
                </a:ln>
                <a:solidFill>
                  <a:schemeClr val="tx1">
                    <a:alpha val="99000"/>
                  </a:schemeClr>
                </a:solidFill>
              </a:rPr>
              <a:t>Register for push notifications</a:t>
            </a:r>
            <a:endParaRPr lang="en-US" sz="2800" dirty="0">
              <a:ln>
                <a:solidFill>
                  <a:srgbClr val="FFFFFF">
                    <a:alpha val="0"/>
                  </a:srgbClr>
                </a:solidFill>
              </a:ln>
              <a:solidFill>
                <a:schemeClr val="tx1">
                  <a:alpha val="99000"/>
                </a:schemeClr>
              </a:solidFill>
            </a:endParaRPr>
          </a:p>
          <a:p>
            <a:pPr marL="406288" indent="-406288" defTabSz="913521" fontAlgn="base">
              <a:lnSpc>
                <a:spcPct val="90000"/>
              </a:lnSpc>
              <a:spcAft>
                <a:spcPts val="1800"/>
              </a:spcAft>
              <a:buClr>
                <a:srgbClr val="FF8A00"/>
              </a:buClr>
              <a:buFont typeface="+mj-lt"/>
              <a:buAutoNum type="arabicPeriod"/>
            </a:pPr>
            <a:r>
              <a:rPr lang="en-US" sz="2800" dirty="0">
                <a:ln>
                  <a:solidFill>
                    <a:srgbClr val="FFFFFF">
                      <a:alpha val="0"/>
                    </a:srgbClr>
                  </a:solidFill>
                </a:ln>
                <a:solidFill>
                  <a:schemeClr val="tx1">
                    <a:alpha val="99000"/>
                  </a:schemeClr>
                </a:solidFill>
              </a:rPr>
              <a:t>Register with your </a:t>
            </a:r>
            <a:br>
              <a:rPr lang="en-US" sz="2800" dirty="0">
                <a:ln>
                  <a:solidFill>
                    <a:srgbClr val="FFFFFF">
                      <a:alpha val="0"/>
                    </a:srgbClr>
                  </a:solidFill>
                </a:ln>
                <a:solidFill>
                  <a:schemeClr val="tx1">
                    <a:alpha val="99000"/>
                  </a:schemeClr>
                </a:solidFill>
              </a:rPr>
            </a:br>
            <a:r>
              <a:rPr lang="en-US" sz="2800" dirty="0" smtClean="0">
                <a:ln>
                  <a:solidFill>
                    <a:srgbClr val="FFFFFF">
                      <a:alpha val="0"/>
                    </a:srgbClr>
                  </a:solidFill>
                </a:ln>
                <a:solidFill>
                  <a:schemeClr val="tx1">
                    <a:alpha val="99000"/>
                  </a:schemeClr>
                </a:solidFill>
              </a:rPr>
              <a:t>send token to Mobile Service</a:t>
            </a:r>
            <a:endParaRPr lang="en-US" sz="2800" dirty="0">
              <a:ln>
                <a:solidFill>
                  <a:srgbClr val="FFFFFF">
                    <a:alpha val="0"/>
                  </a:srgbClr>
                </a:solidFill>
              </a:ln>
              <a:solidFill>
                <a:schemeClr val="tx1">
                  <a:alpha val="99000"/>
                </a:schemeClr>
              </a:solidFill>
            </a:endParaRPr>
          </a:p>
          <a:p>
            <a:pPr marL="406288" indent="-406288" defTabSz="913521" fontAlgn="base">
              <a:lnSpc>
                <a:spcPct val="90000"/>
              </a:lnSpc>
              <a:spcAft>
                <a:spcPts val="1800"/>
              </a:spcAft>
              <a:buClr>
                <a:srgbClr val="FF8A00"/>
              </a:buClr>
              <a:buFont typeface="+mj-lt"/>
              <a:buAutoNum type="arabicPeriod"/>
            </a:pPr>
            <a:r>
              <a:rPr lang="en-US" sz="2800" dirty="0" smtClean="0">
                <a:ln>
                  <a:solidFill>
                    <a:srgbClr val="FFFFFF">
                      <a:alpha val="0"/>
                    </a:srgbClr>
                  </a:solidFill>
                </a:ln>
                <a:solidFill>
                  <a:schemeClr val="tx1">
                    <a:alpha val="99000"/>
                  </a:schemeClr>
                </a:solidFill>
              </a:rPr>
              <a:t>Push from server side scripts</a:t>
            </a:r>
            <a:endParaRPr lang="en-US" sz="2800" dirty="0">
              <a:ln>
                <a:solidFill>
                  <a:srgbClr val="FFFFFF">
                    <a:alpha val="0"/>
                  </a:srgbClr>
                </a:solidFill>
              </a:ln>
              <a:solidFill>
                <a:schemeClr val="tx1">
                  <a:alpha val="99000"/>
                </a:schemeClr>
              </a:solidFill>
            </a:endParaRPr>
          </a:p>
        </p:txBody>
      </p:sp>
      <p:sp>
        <p:nvSpPr>
          <p:cNvPr id="5" name="Rounded Rectangle 22"/>
          <p:cNvSpPr/>
          <p:nvPr/>
        </p:nvSpPr>
        <p:spPr bwMode="auto">
          <a:xfrm>
            <a:off x="517525" y="1349831"/>
            <a:ext cx="2298535" cy="2588745"/>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76" tIns="45689" rIns="91376" bIns="45689" numCol="1" spcCol="0" rtlCol="0" anchor="t" anchorCtr="0" compatLnSpc="1">
            <a:prstTxWarp prst="textNoShape">
              <a:avLst/>
            </a:prstTxWarp>
          </a:bodyPr>
          <a:lstStyle/>
          <a:p>
            <a:pPr algn="ctr" defTabSz="913521" fontAlgn="base">
              <a:spcBef>
                <a:spcPts val="600"/>
              </a:spcBef>
              <a:spcAft>
                <a:spcPts val="600"/>
              </a:spcAft>
            </a:pPr>
            <a:r>
              <a:rPr lang="en-US" sz="2800" spc="-151" dirty="0" err="1" smtClean="0">
                <a:solidFill>
                  <a:srgbClr val="DDDDDD">
                    <a:lumMod val="50000"/>
                    <a:alpha val="99000"/>
                  </a:srgbClr>
                </a:solidFill>
                <a:latin typeface="Segoe UI Light" pitchFamily="34" charset="0"/>
              </a:rPr>
              <a:t>iOS</a:t>
            </a:r>
            <a:endParaRPr lang="en-US" sz="2800" spc="-151" dirty="0">
              <a:solidFill>
                <a:srgbClr val="DDDDDD">
                  <a:lumMod val="50000"/>
                  <a:alpha val="99000"/>
                </a:srgbClr>
              </a:solidFill>
              <a:latin typeface="Segoe UI Light" pitchFamily="34" charset="0"/>
            </a:endParaRPr>
          </a:p>
        </p:txBody>
      </p:sp>
      <p:sp>
        <p:nvSpPr>
          <p:cNvPr id="6" name="Rounded Rectangle 23"/>
          <p:cNvSpPr/>
          <p:nvPr/>
        </p:nvSpPr>
        <p:spPr bwMode="auto">
          <a:xfrm>
            <a:off x="752392" y="1952067"/>
            <a:ext cx="1828800" cy="1828800"/>
          </a:xfrm>
          <a:prstGeom prst="rect">
            <a:avLst/>
          </a:prstGeom>
          <a:solidFill>
            <a:schemeClr val="accent2"/>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91412" rIns="91412" bIns="91412" numCol="1" rtlCol="0" anchor="b" anchorCtr="0" compatLnSpc="1">
            <a:prstTxWarp prst="textNoShape">
              <a:avLst/>
            </a:prstTxWarp>
          </a:bodyPr>
          <a:lstStyle/>
          <a:p>
            <a:pPr algn="ctr" defTabSz="1218581" fontAlgn="base">
              <a:lnSpc>
                <a:spcPct val="90000"/>
              </a:lnSpc>
              <a:spcBef>
                <a:spcPct val="0"/>
              </a:spcBef>
              <a:spcAft>
                <a:spcPct val="0"/>
              </a:spcAft>
            </a:pPr>
            <a:r>
              <a:rPr lang="en-US" sz="2000" spc="-51" dirty="0">
                <a:ln>
                  <a:solidFill>
                    <a:srgbClr val="FFFFFF">
                      <a:alpha val="0"/>
                    </a:srgbClr>
                  </a:solidFill>
                </a:ln>
                <a:solidFill>
                  <a:srgbClr val="FFFFFF">
                    <a:alpha val="99000"/>
                  </a:srgbClr>
                </a:solidFill>
                <a:latin typeface="Segoe UI Light" pitchFamily="34" charset="0"/>
                <a:ea typeface="Segoe UI" pitchFamily="34" charset="0"/>
                <a:cs typeface="Segoe UI" pitchFamily="34" charset="0"/>
              </a:rPr>
              <a:t>App</a:t>
            </a:r>
          </a:p>
        </p:txBody>
      </p:sp>
      <p:sp>
        <p:nvSpPr>
          <p:cNvPr id="7" name="Rounded Rectangle 21"/>
          <p:cNvSpPr/>
          <p:nvPr/>
        </p:nvSpPr>
        <p:spPr bwMode="auto">
          <a:xfrm>
            <a:off x="4352928" y="1349829"/>
            <a:ext cx="2103120" cy="2103120"/>
          </a:xfrm>
          <a:prstGeom prst="rect">
            <a:avLst/>
          </a:prstGeom>
          <a:solidFill>
            <a:schemeClr val="accent2"/>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91412" rIns="91412" bIns="91412" numCol="1" rtlCol="0" anchor="b" anchorCtr="0" compatLnSpc="1">
            <a:prstTxWarp prst="textNoShape">
              <a:avLst/>
            </a:prstTxWarp>
          </a:bodyPr>
          <a:lstStyle/>
          <a:p>
            <a:pPr defTabSz="1218581" fontAlgn="base">
              <a:lnSpc>
                <a:spcPct val="90000"/>
              </a:lnSpc>
              <a:spcBef>
                <a:spcPct val="0"/>
              </a:spcBef>
              <a:spcAft>
                <a:spcPct val="0"/>
              </a:spcAft>
            </a:pPr>
            <a:r>
              <a:rPr lang="en-US" sz="2000" spc="-51" dirty="0">
                <a:ln>
                  <a:solidFill>
                    <a:srgbClr val="FFFFFF">
                      <a:alpha val="0"/>
                    </a:srgbClr>
                  </a:solidFill>
                </a:ln>
                <a:solidFill>
                  <a:srgbClr val="FFFFFF">
                    <a:alpha val="99000"/>
                  </a:srgbClr>
                </a:solidFill>
                <a:latin typeface="Segoe UI Light" pitchFamily="34" charset="0"/>
                <a:ea typeface="Segoe UI" pitchFamily="34" charset="0"/>
                <a:cs typeface="Segoe UI" pitchFamily="34" charset="0"/>
              </a:rPr>
              <a:t>Mobile Services</a:t>
            </a:r>
          </a:p>
        </p:txBody>
      </p:sp>
      <p:sp>
        <p:nvSpPr>
          <p:cNvPr id="8" name="Rounded Rectangle 18"/>
          <p:cNvSpPr/>
          <p:nvPr/>
        </p:nvSpPr>
        <p:spPr bwMode="auto">
          <a:xfrm>
            <a:off x="4352928" y="4407393"/>
            <a:ext cx="2103120" cy="2103120"/>
          </a:xfrm>
          <a:prstGeom prst="rect">
            <a:avLst/>
          </a:prstGeom>
          <a:solidFill>
            <a:srgbClr val="8CC600"/>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91412" rIns="0" bIns="91412" numCol="1" rtlCol="0" anchor="b" anchorCtr="0" compatLnSpc="1">
            <a:prstTxWarp prst="textNoShape">
              <a:avLst/>
            </a:prstTxWarp>
          </a:bodyPr>
          <a:lstStyle/>
          <a:p>
            <a:pPr defTabSz="1218581" fontAlgn="base">
              <a:lnSpc>
                <a:spcPct val="90000"/>
              </a:lnSpc>
              <a:spcBef>
                <a:spcPct val="0"/>
              </a:spcBef>
              <a:spcAft>
                <a:spcPct val="0"/>
              </a:spcAft>
            </a:pPr>
            <a:r>
              <a:rPr lang="en-US" sz="2000" spc="-51" dirty="0" smtClean="0">
                <a:ln>
                  <a:solidFill>
                    <a:srgbClr val="FFFFFF">
                      <a:alpha val="0"/>
                    </a:srgbClr>
                  </a:solidFill>
                </a:ln>
                <a:solidFill>
                  <a:srgbClr val="FFFFFF">
                    <a:alpha val="99000"/>
                  </a:srgbClr>
                </a:solidFill>
                <a:latin typeface="Segoe UI Light" pitchFamily="34" charset="0"/>
                <a:ea typeface="Segoe UI" pitchFamily="34" charset="0"/>
                <a:cs typeface="Segoe UI" pitchFamily="34" charset="0"/>
              </a:rPr>
              <a:t>Push Provider</a:t>
            </a:r>
            <a:endParaRPr lang="en-US" sz="2000" spc="-51" dirty="0">
              <a:ln>
                <a:solidFill>
                  <a:srgbClr val="FFFFFF">
                    <a:alpha val="0"/>
                  </a:srgbClr>
                </a:solidFill>
              </a:ln>
              <a:solidFill>
                <a:srgbClr val="FFFFFF">
                  <a:alpha val="99000"/>
                </a:srgbClr>
              </a:solidFill>
              <a:latin typeface="Segoe UI Light" pitchFamily="34" charset="0"/>
              <a:ea typeface="Segoe UI" pitchFamily="34" charset="0"/>
              <a:cs typeface="Segoe UI" pitchFamily="34" charset="0"/>
            </a:endParaRPr>
          </a:p>
        </p:txBody>
      </p:sp>
      <p:grpSp>
        <p:nvGrpSpPr>
          <p:cNvPr id="9" name="Group 8"/>
          <p:cNvGrpSpPr/>
          <p:nvPr/>
        </p:nvGrpSpPr>
        <p:grpSpPr>
          <a:xfrm rot="18714423">
            <a:off x="2060361" y="3716562"/>
            <a:ext cx="782123" cy="2629855"/>
            <a:chOff x="1471220" y="3430995"/>
            <a:chExt cx="782123" cy="1366013"/>
          </a:xfrm>
        </p:grpSpPr>
        <p:sp>
          <p:nvSpPr>
            <p:cNvPr id="10" name="Up-Down Arrow 9"/>
            <p:cNvSpPr/>
            <p:nvPr/>
          </p:nvSpPr>
          <p:spPr bwMode="auto">
            <a:xfrm>
              <a:off x="1471220" y="3430995"/>
              <a:ext cx="391145" cy="1366013"/>
            </a:xfrm>
            <a:prstGeom prst="upDownArrow">
              <a:avLst/>
            </a:prstGeom>
            <a:solidFill>
              <a:schemeClr val="accent6"/>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833" fontAlgn="base">
                <a:spcBef>
                  <a:spcPct val="0"/>
                </a:spcBef>
                <a:spcAft>
                  <a:spcPct val="0"/>
                </a:spcAft>
              </a:pPr>
              <a:endParaRPr lang="en-US" sz="2300" dirty="0">
                <a:gradFill>
                  <a:gsLst>
                    <a:gs pos="0">
                      <a:srgbClr val="292929"/>
                    </a:gs>
                    <a:gs pos="100000">
                      <a:srgbClr val="292929"/>
                    </a:gs>
                  </a:gsLst>
                  <a:lin ang="5400000" scaled="0"/>
                </a:gradFill>
              </a:endParaRPr>
            </a:p>
          </p:txBody>
        </p:sp>
        <p:sp>
          <p:nvSpPr>
            <p:cNvPr id="11" name="Rectangle 10"/>
            <p:cNvSpPr/>
            <p:nvPr/>
          </p:nvSpPr>
          <p:spPr bwMode="auto">
            <a:xfrm>
              <a:off x="1699450" y="3741773"/>
              <a:ext cx="553893" cy="694062"/>
            </a:xfrm>
            <a:prstGeom prst="rect">
              <a:avLst/>
            </a:prstGeom>
            <a:no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833" fontAlgn="base">
                <a:spcBef>
                  <a:spcPct val="0"/>
                </a:spcBef>
                <a:spcAft>
                  <a:spcPct val="0"/>
                </a:spcAft>
              </a:pPr>
              <a:r>
                <a:rPr lang="en-US" dirty="0">
                  <a:solidFill>
                    <a:srgbClr val="FF8A00">
                      <a:alpha val="99000"/>
                    </a:srgbClr>
                  </a:solidFill>
                </a:rPr>
                <a:t>(1)</a:t>
              </a:r>
            </a:p>
          </p:txBody>
        </p:sp>
      </p:grpSp>
      <p:grpSp>
        <p:nvGrpSpPr>
          <p:cNvPr id="12" name="Group 11"/>
          <p:cNvGrpSpPr/>
          <p:nvPr/>
        </p:nvGrpSpPr>
        <p:grpSpPr>
          <a:xfrm>
            <a:off x="2581193" y="2686781"/>
            <a:ext cx="1771733" cy="577291"/>
            <a:chOff x="2581191" y="2686782"/>
            <a:chExt cx="1771733" cy="577290"/>
          </a:xfrm>
        </p:grpSpPr>
        <p:sp>
          <p:nvSpPr>
            <p:cNvPr id="13" name="Up-Down Arrow 12"/>
            <p:cNvSpPr/>
            <p:nvPr/>
          </p:nvSpPr>
          <p:spPr bwMode="auto">
            <a:xfrm rot="5400000">
              <a:off x="3271484" y="1996489"/>
              <a:ext cx="391147" cy="1771733"/>
            </a:xfrm>
            <a:prstGeom prst="upDownArrow">
              <a:avLst>
                <a:gd name="adj1" fmla="val 50000"/>
                <a:gd name="adj2" fmla="val 59741"/>
              </a:avLst>
            </a:prstGeom>
            <a:solidFill>
              <a:schemeClr val="accent6"/>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833" fontAlgn="base">
                <a:spcBef>
                  <a:spcPct val="0"/>
                </a:spcBef>
                <a:spcAft>
                  <a:spcPct val="0"/>
                </a:spcAft>
              </a:pPr>
              <a:endParaRPr lang="en-US" sz="2300" dirty="0">
                <a:gradFill>
                  <a:gsLst>
                    <a:gs pos="0">
                      <a:srgbClr val="292929"/>
                    </a:gs>
                    <a:gs pos="100000">
                      <a:srgbClr val="292929"/>
                    </a:gs>
                  </a:gsLst>
                  <a:lin ang="5400000" scaled="0"/>
                </a:gradFill>
              </a:endParaRPr>
            </a:p>
          </p:txBody>
        </p:sp>
        <p:sp>
          <p:nvSpPr>
            <p:cNvPr id="14" name="Rectangle 13"/>
            <p:cNvSpPr/>
            <p:nvPr/>
          </p:nvSpPr>
          <p:spPr bwMode="auto">
            <a:xfrm>
              <a:off x="3238526" y="2984768"/>
              <a:ext cx="595161" cy="279304"/>
            </a:xfrm>
            <a:prstGeom prst="rect">
              <a:avLst/>
            </a:prstGeom>
            <a:no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833" fontAlgn="base">
                <a:spcBef>
                  <a:spcPct val="0"/>
                </a:spcBef>
                <a:spcAft>
                  <a:spcPct val="0"/>
                </a:spcAft>
              </a:pPr>
              <a:r>
                <a:rPr lang="en-US" dirty="0">
                  <a:solidFill>
                    <a:srgbClr val="FF8A00">
                      <a:alpha val="99000"/>
                    </a:srgbClr>
                  </a:solidFill>
                </a:rPr>
                <a:t>(2)</a:t>
              </a:r>
            </a:p>
          </p:txBody>
        </p:sp>
      </p:grpSp>
      <p:grpSp>
        <p:nvGrpSpPr>
          <p:cNvPr id="15" name="Group 14"/>
          <p:cNvGrpSpPr/>
          <p:nvPr/>
        </p:nvGrpSpPr>
        <p:grpSpPr>
          <a:xfrm>
            <a:off x="5181578" y="3452949"/>
            <a:ext cx="933675" cy="954443"/>
            <a:chOff x="5341644" y="3559768"/>
            <a:chExt cx="933676" cy="703848"/>
          </a:xfrm>
        </p:grpSpPr>
        <p:sp>
          <p:nvSpPr>
            <p:cNvPr id="16" name="Down Arrow 15"/>
            <p:cNvSpPr/>
            <p:nvPr/>
          </p:nvSpPr>
          <p:spPr bwMode="auto">
            <a:xfrm>
              <a:off x="5341644" y="3559768"/>
              <a:ext cx="445096" cy="703848"/>
            </a:xfrm>
            <a:prstGeom prst="downArrow">
              <a:avLst/>
            </a:prstGeom>
            <a:solidFill>
              <a:schemeClr val="accent6"/>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833" fontAlgn="base">
                <a:spcBef>
                  <a:spcPct val="0"/>
                </a:spcBef>
                <a:spcAft>
                  <a:spcPct val="0"/>
                </a:spcAft>
              </a:pPr>
              <a:endParaRPr lang="en-US" sz="2300" dirty="0">
                <a:gradFill>
                  <a:gsLst>
                    <a:gs pos="0">
                      <a:srgbClr val="292929"/>
                    </a:gs>
                    <a:gs pos="100000">
                      <a:srgbClr val="292929"/>
                    </a:gs>
                  </a:gsLst>
                  <a:lin ang="5400000" scaled="0"/>
                </a:gradFill>
              </a:endParaRPr>
            </a:p>
          </p:txBody>
        </p:sp>
        <p:sp>
          <p:nvSpPr>
            <p:cNvPr id="17" name="Rectangle 16"/>
            <p:cNvSpPr/>
            <p:nvPr/>
          </p:nvSpPr>
          <p:spPr bwMode="auto">
            <a:xfrm>
              <a:off x="5629508" y="3711106"/>
              <a:ext cx="645812" cy="279304"/>
            </a:xfrm>
            <a:prstGeom prst="rect">
              <a:avLst/>
            </a:prstGeom>
            <a:no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833" fontAlgn="base">
                <a:spcBef>
                  <a:spcPct val="0"/>
                </a:spcBef>
                <a:spcAft>
                  <a:spcPct val="0"/>
                </a:spcAft>
              </a:pPr>
              <a:r>
                <a:rPr lang="en-US" dirty="0">
                  <a:solidFill>
                    <a:srgbClr val="FF8A00">
                      <a:alpha val="99000"/>
                    </a:srgbClr>
                  </a:solidFill>
                </a:rPr>
                <a:t>(3)</a:t>
              </a:r>
            </a:p>
          </p:txBody>
        </p:sp>
      </p:grpSp>
      <p:grpSp>
        <p:nvGrpSpPr>
          <p:cNvPr id="18" name="Group 17"/>
          <p:cNvGrpSpPr/>
          <p:nvPr/>
        </p:nvGrpSpPr>
        <p:grpSpPr>
          <a:xfrm rot="2586939">
            <a:off x="2570807" y="4131088"/>
            <a:ext cx="1771732" cy="625701"/>
            <a:chOff x="2479860" y="4937164"/>
            <a:chExt cx="1762119" cy="625701"/>
          </a:xfrm>
        </p:grpSpPr>
        <p:sp>
          <p:nvSpPr>
            <p:cNvPr id="19" name="Down Arrow 18"/>
            <p:cNvSpPr/>
            <p:nvPr/>
          </p:nvSpPr>
          <p:spPr bwMode="auto">
            <a:xfrm rot="5400000">
              <a:off x="3165663" y="4486549"/>
              <a:ext cx="390513" cy="1762119"/>
            </a:xfrm>
            <a:prstGeom prst="downArrow">
              <a:avLst>
                <a:gd name="adj1" fmla="val 50000"/>
                <a:gd name="adj2" fmla="val 58537"/>
              </a:avLst>
            </a:prstGeom>
            <a:solidFill>
              <a:srgbClr val="8CC600"/>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833" fontAlgn="base">
                <a:spcBef>
                  <a:spcPct val="0"/>
                </a:spcBef>
                <a:spcAft>
                  <a:spcPct val="0"/>
                </a:spcAft>
              </a:pPr>
              <a:endParaRPr lang="en-US" sz="2300" dirty="0">
                <a:gradFill>
                  <a:gsLst>
                    <a:gs pos="0">
                      <a:srgbClr val="292929"/>
                    </a:gs>
                    <a:gs pos="100000">
                      <a:srgbClr val="292929"/>
                    </a:gs>
                  </a:gsLst>
                  <a:lin ang="5400000" scaled="0"/>
                </a:gradFill>
              </a:endParaRPr>
            </a:p>
          </p:txBody>
        </p:sp>
        <p:sp>
          <p:nvSpPr>
            <p:cNvPr id="20" name="Rectangle 19"/>
            <p:cNvSpPr/>
            <p:nvPr/>
          </p:nvSpPr>
          <p:spPr bwMode="auto">
            <a:xfrm>
              <a:off x="3113314" y="4937164"/>
              <a:ext cx="713662" cy="279304"/>
            </a:xfrm>
            <a:prstGeom prst="rect">
              <a:avLst/>
            </a:prstGeom>
            <a:no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833" fontAlgn="base">
                <a:spcBef>
                  <a:spcPct val="0"/>
                </a:spcBef>
                <a:spcAft>
                  <a:spcPct val="0"/>
                </a:spcAft>
              </a:pPr>
              <a:r>
                <a:rPr lang="en-US" dirty="0">
                  <a:solidFill>
                    <a:srgbClr val="FF8A00">
                      <a:alpha val="99000"/>
                    </a:srgbClr>
                  </a:solidFill>
                </a:rPr>
                <a:t>(3)</a:t>
              </a:r>
            </a:p>
          </p:txBody>
        </p:sp>
      </p:grpSp>
      <p:sp>
        <p:nvSpPr>
          <p:cNvPr id="21" name="Freeform 7"/>
          <p:cNvSpPr>
            <a:spLocks/>
          </p:cNvSpPr>
          <p:nvPr/>
        </p:nvSpPr>
        <p:spPr bwMode="auto">
          <a:xfrm>
            <a:off x="4693726" y="1913967"/>
            <a:ext cx="1421524" cy="758520"/>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tx1"/>
          </a:solidFill>
          <a:ln>
            <a:noFill/>
          </a:ln>
        </p:spPr>
        <p:txBody>
          <a:bodyPr vert="horz" wrap="square" lIns="91412" tIns="45707" rIns="91412" bIns="45707" numCol="1" anchor="t" anchorCtr="0" compatLnSpc="1">
            <a:prstTxWarp prst="textNoShape">
              <a:avLst/>
            </a:prstTxWarp>
          </a:bodyPr>
          <a:lstStyle/>
          <a:p>
            <a:pPr defTabSz="914097"/>
            <a:endParaRPr lang="en-US">
              <a:solidFill>
                <a:srgbClr val="292929"/>
              </a:solidFill>
            </a:endParaRPr>
          </a:p>
        </p:txBody>
      </p:sp>
      <p:sp>
        <p:nvSpPr>
          <p:cNvPr id="22" name="Freeform 58"/>
          <p:cNvSpPr>
            <a:spLocks noEditPoints="1"/>
          </p:cNvSpPr>
          <p:nvPr/>
        </p:nvSpPr>
        <p:spPr bwMode="black">
          <a:xfrm>
            <a:off x="4962325" y="4739196"/>
            <a:ext cx="884322" cy="947832"/>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rgbClr val="FFFFFF"/>
          </a:solidFill>
          <a:ln>
            <a:noFill/>
          </a:ln>
        </p:spPr>
        <p:txBody>
          <a:bodyPr vert="horz" wrap="square" lIns="82279" tIns="41139" rIns="82279" bIns="41139" numCol="1" anchor="t" anchorCtr="0" compatLnSpc="1">
            <a:prstTxWarp prst="textNoShape">
              <a:avLst/>
            </a:prstTxWarp>
          </a:bodyPr>
          <a:lstStyle/>
          <a:p>
            <a:pPr defTabSz="914097"/>
            <a:endParaRPr lang="en-US" sz="1600">
              <a:solidFill>
                <a:srgbClr val="292929"/>
              </a:solidFill>
            </a:endParaRPr>
          </a:p>
        </p:txBody>
      </p:sp>
      <p:grpSp>
        <p:nvGrpSpPr>
          <p:cNvPr id="23" name="Group 22"/>
          <p:cNvGrpSpPr/>
          <p:nvPr/>
        </p:nvGrpSpPr>
        <p:grpSpPr bwMode="black">
          <a:xfrm>
            <a:off x="1144704" y="2338437"/>
            <a:ext cx="1044176" cy="849483"/>
            <a:chOff x="5184775" y="225425"/>
            <a:chExt cx="1500188" cy="1220788"/>
          </a:xfrm>
          <a:solidFill>
            <a:srgbClr val="FFFFFF"/>
          </a:solidFill>
        </p:grpSpPr>
        <p:sp>
          <p:nvSpPr>
            <p:cNvPr id="24"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97"/>
              <a:endParaRPr lang="en-US" sz="1600">
                <a:solidFill>
                  <a:srgbClr val="292929"/>
                </a:solidFill>
              </a:endParaRPr>
            </a:p>
          </p:txBody>
        </p:sp>
        <p:sp>
          <p:nvSpPr>
            <p:cNvPr id="25"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97"/>
              <a:endParaRPr lang="en-US" sz="1600">
                <a:solidFill>
                  <a:srgbClr val="292929"/>
                </a:solidFill>
              </a:endParaRPr>
            </a:p>
          </p:txBody>
        </p:sp>
        <p:sp>
          <p:nvSpPr>
            <p:cNvPr id="26"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97"/>
              <a:endParaRPr lang="en-US" sz="1600">
                <a:solidFill>
                  <a:srgbClr val="292929"/>
                </a:solidFill>
              </a:endParaRPr>
            </a:p>
          </p:txBody>
        </p:sp>
      </p:grpSp>
    </p:spTree>
    <p:extLst>
      <p:ext uri="{BB962C8B-B14F-4D97-AF65-F5344CB8AC3E}">
        <p14:creationId xmlns:p14="http://schemas.microsoft.com/office/powerpoint/2010/main" val="10804283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75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75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75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75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75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Push Notifications</a:t>
            </a:r>
            <a:endParaRPr lang="en-US" dirty="0"/>
          </a:p>
        </p:txBody>
      </p:sp>
    </p:spTree>
    <p:extLst>
      <p:ext uri="{BB962C8B-B14F-4D97-AF65-F5344CB8AC3E}">
        <p14:creationId xmlns:p14="http://schemas.microsoft.com/office/powerpoint/2010/main" val="195623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a:t>
            </a:r>
            <a:r>
              <a:rPr lang="en-US" dirty="0" err="1" smtClean="0"/>
              <a:t>Auth</a:t>
            </a:r>
            <a:endParaRPr lang="en-US" dirty="0"/>
          </a:p>
        </p:txBody>
      </p:sp>
      <p:pic>
        <p:nvPicPr>
          <p:cNvPr id="4" name="Picture 3"/>
          <p:cNvPicPr>
            <a:picLocks noChangeAspect="1"/>
          </p:cNvPicPr>
          <p:nvPr/>
        </p:nvPicPr>
        <p:blipFill>
          <a:blip r:embed="rId2"/>
          <a:stretch>
            <a:fillRect/>
          </a:stretch>
        </p:blipFill>
        <p:spPr>
          <a:xfrm>
            <a:off x="256216" y="3372632"/>
            <a:ext cx="2397611" cy="2397611"/>
          </a:xfrm>
          <a:prstGeom prst="rect">
            <a:avLst/>
          </a:prstGeom>
        </p:spPr>
      </p:pic>
      <p:pic>
        <p:nvPicPr>
          <p:cNvPr id="5" name="Picture 4"/>
          <p:cNvPicPr>
            <a:picLocks noChangeAspect="1"/>
          </p:cNvPicPr>
          <p:nvPr/>
        </p:nvPicPr>
        <p:blipFill>
          <a:blip r:embed="rId3"/>
          <a:stretch>
            <a:fillRect/>
          </a:stretch>
        </p:blipFill>
        <p:spPr>
          <a:xfrm>
            <a:off x="3228798" y="1232479"/>
            <a:ext cx="2794898" cy="2408936"/>
          </a:xfrm>
          <a:prstGeom prst="rect">
            <a:avLst/>
          </a:prstGeom>
        </p:spPr>
      </p:pic>
      <p:pic>
        <p:nvPicPr>
          <p:cNvPr id="6" name="Picture 5"/>
          <p:cNvPicPr>
            <a:picLocks noChangeAspect="1"/>
          </p:cNvPicPr>
          <p:nvPr/>
        </p:nvPicPr>
        <p:blipFill>
          <a:blip r:embed="rId4"/>
          <a:stretch>
            <a:fillRect/>
          </a:stretch>
        </p:blipFill>
        <p:spPr>
          <a:xfrm>
            <a:off x="6344799" y="3428741"/>
            <a:ext cx="2490895" cy="2490895"/>
          </a:xfrm>
          <a:prstGeom prst="rect">
            <a:avLst/>
          </a:prstGeom>
        </p:spPr>
      </p:pic>
      <p:pic>
        <p:nvPicPr>
          <p:cNvPr id="7" name="Picture 6"/>
          <p:cNvPicPr>
            <a:picLocks noChangeAspect="1"/>
          </p:cNvPicPr>
          <p:nvPr/>
        </p:nvPicPr>
        <p:blipFill>
          <a:blip r:embed="rId5"/>
          <a:stretch>
            <a:fillRect/>
          </a:stretch>
        </p:blipFill>
        <p:spPr>
          <a:xfrm>
            <a:off x="9214211" y="1364165"/>
            <a:ext cx="2328376" cy="2295925"/>
          </a:xfrm>
          <a:prstGeom prst="rect">
            <a:avLst/>
          </a:prstGeom>
        </p:spPr>
      </p:pic>
    </p:spTree>
    <p:extLst>
      <p:ext uri="{BB962C8B-B14F-4D97-AF65-F5344CB8AC3E}">
        <p14:creationId xmlns:p14="http://schemas.microsoft.com/office/powerpoint/2010/main" val="97350800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Auth</a:t>
            </a:r>
            <a:r>
              <a:rPr lang="en-US" dirty="0" smtClean="0"/>
              <a:t>: Data and Scripts</a:t>
            </a:r>
            <a:endParaRPr lang="en-US" dirty="0"/>
          </a:p>
        </p:txBody>
      </p:sp>
      <p:sp>
        <p:nvSpPr>
          <p:cNvPr id="3" name="Text Placeholder 2"/>
          <p:cNvSpPr>
            <a:spLocks noGrp="1"/>
          </p:cNvSpPr>
          <p:nvPr>
            <p:ph type="body" sz="quarter" idx="10"/>
          </p:nvPr>
        </p:nvSpPr>
        <p:spPr>
          <a:xfrm>
            <a:off x="274638" y="1212850"/>
            <a:ext cx="11887200" cy="5567680"/>
          </a:xfrm>
        </p:spPr>
        <p:txBody>
          <a:bodyPr/>
          <a:lstStyle/>
          <a:p>
            <a:r>
              <a:rPr lang="en-US" sz="3600" spc="-71" dirty="0">
                <a:gradFill>
                  <a:gsLst>
                    <a:gs pos="2917">
                      <a:schemeClr val="tx1"/>
                    </a:gs>
                    <a:gs pos="30000">
                      <a:schemeClr val="tx1"/>
                    </a:gs>
                  </a:gsLst>
                  <a:lin ang="5400000" scaled="0"/>
                </a:gradFill>
              </a:rPr>
              <a:t>Table level permissions for each CRUD operation</a:t>
            </a:r>
          </a:p>
          <a:p>
            <a:r>
              <a:rPr lang="en-US" sz="3600" spc="-71" dirty="0">
                <a:gradFill>
                  <a:gsLst>
                    <a:gs pos="2917">
                      <a:schemeClr val="tx1"/>
                    </a:gs>
                    <a:gs pos="30000">
                      <a:schemeClr val="tx1"/>
                    </a:gs>
                  </a:gsLst>
                  <a:lin ang="5400000" scaled="0"/>
                </a:gradFill>
              </a:rPr>
              <a:t>	Everyone</a:t>
            </a:r>
          </a:p>
          <a:p>
            <a:r>
              <a:rPr lang="en-US" sz="3600" spc="-71" dirty="0">
                <a:gradFill>
                  <a:gsLst>
                    <a:gs pos="2917">
                      <a:schemeClr val="tx1"/>
                    </a:gs>
                    <a:gs pos="30000">
                      <a:schemeClr val="tx1"/>
                    </a:gs>
                  </a:gsLst>
                  <a:lin ang="5400000" scaled="0"/>
                </a:gradFill>
              </a:rPr>
              <a:t>	Anyone with the Application Key</a:t>
            </a:r>
          </a:p>
          <a:p>
            <a:r>
              <a:rPr lang="en-US" sz="3600" spc="-71" dirty="0">
                <a:gradFill>
                  <a:gsLst>
                    <a:gs pos="2917">
                      <a:schemeClr val="tx1"/>
                    </a:gs>
                    <a:gs pos="30000">
                      <a:schemeClr val="tx1"/>
                    </a:gs>
                  </a:gsLst>
                  <a:lin ang="5400000" scaled="0"/>
                </a:gradFill>
              </a:rPr>
              <a:t>	Only Authenticated Users</a:t>
            </a:r>
          </a:p>
          <a:p>
            <a:r>
              <a:rPr lang="en-US" sz="3600" spc="-71" dirty="0">
                <a:gradFill>
                  <a:gsLst>
                    <a:gs pos="2917">
                      <a:schemeClr val="tx1"/>
                    </a:gs>
                    <a:gs pos="30000">
                      <a:schemeClr val="tx1"/>
                    </a:gs>
                  </a:gsLst>
                  <a:lin ang="5400000" scaled="0"/>
                </a:gradFill>
              </a:rPr>
              <a:t>	Only Scripts and Admins</a:t>
            </a:r>
          </a:p>
          <a:p>
            <a:r>
              <a:rPr lang="en-US" sz="3600" spc="-71" dirty="0">
                <a:gradFill>
                  <a:gsLst>
                    <a:gs pos="2917">
                      <a:schemeClr val="tx1"/>
                    </a:gs>
                    <a:gs pos="30000">
                      <a:schemeClr val="tx1"/>
                    </a:gs>
                  </a:gsLst>
                  <a:lin ang="5400000" scaled="0"/>
                </a:gradFill>
              </a:rPr>
              <a:t>More granular control with server side scripts</a:t>
            </a:r>
          </a:p>
          <a:p>
            <a:r>
              <a:rPr lang="en-US" sz="3600" spc="-71" dirty="0">
                <a:gradFill>
                  <a:gsLst>
                    <a:gs pos="2917">
                      <a:schemeClr val="tx1"/>
                    </a:gs>
                    <a:gs pos="30000">
                      <a:schemeClr val="tx1"/>
                    </a:gs>
                  </a:gsLst>
                  <a:lin ang="5400000" scaled="0"/>
                </a:gradFill>
              </a:rPr>
              <a:t>	</a:t>
            </a:r>
            <a:r>
              <a:rPr lang="en-US" sz="3600" spc="-71" dirty="0" err="1">
                <a:gradFill>
                  <a:gsLst>
                    <a:gs pos="2917">
                      <a:schemeClr val="tx1"/>
                    </a:gs>
                    <a:gs pos="30000">
                      <a:schemeClr val="tx1"/>
                    </a:gs>
                  </a:gsLst>
                  <a:lin ang="5400000" scaled="0"/>
                </a:gradFill>
              </a:rPr>
              <a:t>user.level</a:t>
            </a:r>
            <a:r>
              <a:rPr lang="en-US" sz="3600" spc="-71" dirty="0">
                <a:gradFill>
                  <a:gsLst>
                    <a:gs pos="2917">
                      <a:schemeClr val="tx1"/>
                    </a:gs>
                    <a:gs pos="30000">
                      <a:schemeClr val="tx1"/>
                    </a:gs>
                  </a:gsLst>
                  <a:lin ang="5400000" scaled="0"/>
                </a:gradFill>
              </a:rPr>
              <a:t>: {admin, authenticated, anonymous}</a:t>
            </a:r>
          </a:p>
          <a:p>
            <a:r>
              <a:rPr lang="en-US" sz="3600" spc="-71" dirty="0">
                <a:gradFill>
                  <a:gsLst>
                    <a:gs pos="2917">
                      <a:schemeClr val="tx1"/>
                    </a:gs>
                    <a:gs pos="30000">
                      <a:schemeClr val="tx1"/>
                    </a:gs>
                  </a:gsLst>
                  <a:lin ang="5400000" scaled="0"/>
                </a:gradFill>
              </a:rPr>
              <a:t>	</a:t>
            </a:r>
            <a:r>
              <a:rPr lang="en-US" sz="3600" spc="-71" dirty="0" err="1">
                <a:gradFill>
                  <a:gsLst>
                    <a:gs pos="2917">
                      <a:schemeClr val="tx1"/>
                    </a:gs>
                    <a:gs pos="30000">
                      <a:schemeClr val="tx1"/>
                    </a:gs>
                  </a:gsLst>
                  <a:lin ang="5400000" scaled="0"/>
                </a:gradFill>
              </a:rPr>
              <a:t>user.userId</a:t>
            </a:r>
            <a:r>
              <a:rPr lang="en-US" sz="3600" spc="-71" dirty="0">
                <a:gradFill>
                  <a:gsLst>
                    <a:gs pos="2917">
                      <a:schemeClr val="tx1"/>
                    </a:gs>
                    <a:gs pos="30000">
                      <a:schemeClr val="tx1"/>
                    </a:gs>
                  </a:gsLst>
                  <a:lin ang="5400000" scaled="0"/>
                </a:gradFill>
              </a:rPr>
              <a:t>: id or undefined if not authenticated</a:t>
            </a:r>
          </a:p>
          <a:p>
            <a:endParaRPr lang="en-US" sz="3600" dirty="0"/>
          </a:p>
        </p:txBody>
      </p:sp>
    </p:spTree>
    <p:extLst>
      <p:ext uri="{BB962C8B-B14F-4D97-AF65-F5344CB8AC3E}">
        <p14:creationId xmlns:p14="http://schemas.microsoft.com/office/powerpoint/2010/main" val="295234980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Adding authentication</a:t>
            </a:r>
            <a:endParaRPr lang="en-US" dirty="0"/>
          </a:p>
        </p:txBody>
      </p:sp>
    </p:spTree>
    <p:extLst>
      <p:ext uri="{BB962C8B-B14F-4D97-AF65-F5344CB8AC3E}">
        <p14:creationId xmlns:p14="http://schemas.microsoft.com/office/powerpoint/2010/main" val="83590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t>Developing </a:t>
            </a:r>
            <a:r>
              <a:rPr lang="en-US" sz="4400" dirty="0" err="1" smtClean="0"/>
              <a:t>iOS</a:t>
            </a:r>
            <a:r>
              <a:rPr lang="en-US" sz="4400" dirty="0" smtClean="0"/>
              <a:t> and Android Apps with Windows Azure Mobile Services</a:t>
            </a:r>
            <a:endParaRPr lang="en-US" sz="4400" dirty="0"/>
          </a:p>
        </p:txBody>
      </p:sp>
      <p:sp>
        <p:nvSpPr>
          <p:cNvPr id="5" name="Text Placeholder 4"/>
          <p:cNvSpPr>
            <a:spLocks noGrp="1"/>
          </p:cNvSpPr>
          <p:nvPr>
            <p:ph type="body" sz="quarter" idx="12"/>
          </p:nvPr>
        </p:nvSpPr>
        <p:spPr/>
        <p:txBody>
          <a:bodyPr/>
          <a:lstStyle/>
          <a:p>
            <a:r>
              <a:rPr lang="en-US" dirty="0" smtClean="0"/>
              <a:t>Chris Risner</a:t>
            </a:r>
            <a:endParaRPr lang="en-US" dirty="0"/>
          </a:p>
        </p:txBody>
      </p:sp>
      <p:sp>
        <p:nvSpPr>
          <p:cNvPr id="14" name="Text Placeholder 13"/>
          <p:cNvSpPr>
            <a:spLocks noGrp="1"/>
          </p:cNvSpPr>
          <p:nvPr>
            <p:ph type="body" sz="quarter" idx="13"/>
          </p:nvPr>
        </p:nvSpPr>
        <p:spPr>
          <a:xfrm>
            <a:off x="6492620" y="434695"/>
            <a:ext cx="5486400" cy="938719"/>
          </a:xfrm>
        </p:spPr>
        <p:txBody>
          <a:bodyPr/>
          <a:lstStyle/>
          <a:p>
            <a:r>
              <a:rPr lang="en-US" dirty="0" smtClean="0"/>
              <a:t>WAD-B339</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 Line Tools</a:t>
            </a:r>
            <a:endParaRPr lang="en-US" dirty="0"/>
          </a:p>
        </p:txBody>
      </p:sp>
      <p:sp>
        <p:nvSpPr>
          <p:cNvPr id="3" name="Text Placeholder 2"/>
          <p:cNvSpPr>
            <a:spLocks noGrp="1"/>
          </p:cNvSpPr>
          <p:nvPr>
            <p:ph type="body" sz="quarter" idx="10"/>
          </p:nvPr>
        </p:nvSpPr>
        <p:spPr>
          <a:xfrm>
            <a:off x="274638" y="1212850"/>
            <a:ext cx="11887200" cy="4348884"/>
          </a:xfrm>
        </p:spPr>
        <p:txBody>
          <a:bodyPr/>
          <a:lstStyle/>
          <a:p>
            <a:r>
              <a:rPr lang="en-US" sz="3600" spc="-71" dirty="0">
                <a:solidFill>
                  <a:srgbClr val="FFFFFF"/>
                </a:solidFill>
              </a:rPr>
              <a:t>Create services</a:t>
            </a:r>
          </a:p>
          <a:p>
            <a:r>
              <a:rPr lang="en-US" sz="3600" spc="-71" dirty="0">
                <a:solidFill>
                  <a:srgbClr val="FFFFFF"/>
                </a:solidFill>
              </a:rPr>
              <a:t>Delete services</a:t>
            </a:r>
          </a:p>
          <a:p>
            <a:r>
              <a:rPr lang="en-US" sz="3600" spc="-71" dirty="0">
                <a:solidFill>
                  <a:srgbClr val="FFFFFF"/>
                </a:solidFill>
              </a:rPr>
              <a:t>Create (with </a:t>
            </a:r>
            <a:r>
              <a:rPr lang="en-US" sz="3600" spc="-71" dirty="0" err="1">
                <a:solidFill>
                  <a:srgbClr val="FFFFFF"/>
                </a:solidFill>
              </a:rPr>
              <a:t>auth</a:t>
            </a:r>
            <a:r>
              <a:rPr lang="en-US" sz="3600" spc="-71" dirty="0">
                <a:solidFill>
                  <a:srgbClr val="FFFFFF"/>
                </a:solidFill>
              </a:rPr>
              <a:t> options), update, delete, list tables</a:t>
            </a:r>
          </a:p>
          <a:p>
            <a:r>
              <a:rPr lang="en-US" sz="3600" spc="-71" dirty="0">
                <a:solidFill>
                  <a:srgbClr val="FFFFFF"/>
                </a:solidFill>
              </a:rPr>
              <a:t>Upload, delete, download, list scripts</a:t>
            </a:r>
          </a:p>
          <a:p>
            <a:r>
              <a:rPr lang="en-US" sz="3600" spc="-71" dirty="0">
                <a:solidFill>
                  <a:srgbClr val="FFFFFF"/>
                </a:solidFill>
              </a:rPr>
              <a:t>Get configuration</a:t>
            </a:r>
          </a:p>
          <a:p>
            <a:endParaRPr lang="en-US" sz="3600" spc="-71" dirty="0">
              <a:solidFill>
                <a:srgbClr val="FFFFFF"/>
              </a:solidFill>
            </a:endParaRPr>
          </a:p>
          <a:p>
            <a:endParaRPr lang="en-US" sz="3600" dirty="0">
              <a:solidFill>
                <a:srgbClr val="FFFFFF"/>
              </a:solidFill>
            </a:endParaRPr>
          </a:p>
        </p:txBody>
      </p:sp>
    </p:spTree>
    <p:extLst>
      <p:ext uri="{BB962C8B-B14F-4D97-AF65-F5344CB8AC3E}">
        <p14:creationId xmlns:p14="http://schemas.microsoft.com/office/powerpoint/2010/main" val="414710469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Using the CLI</a:t>
            </a:r>
            <a:endParaRPr lang="en-US" dirty="0"/>
          </a:p>
        </p:txBody>
      </p:sp>
    </p:spTree>
    <p:extLst>
      <p:ext uri="{BB962C8B-B14F-4D97-AF65-F5344CB8AC3E}">
        <p14:creationId xmlns:p14="http://schemas.microsoft.com/office/powerpoint/2010/main" val="276295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Scheduler</a:t>
            </a:r>
            <a:endParaRPr lang="en-US" dirty="0"/>
          </a:p>
        </p:txBody>
      </p:sp>
      <p:sp>
        <p:nvSpPr>
          <p:cNvPr id="3" name="Text Placeholder 2"/>
          <p:cNvSpPr>
            <a:spLocks noGrp="1"/>
          </p:cNvSpPr>
          <p:nvPr>
            <p:ph type="body" sz="quarter" idx="10"/>
          </p:nvPr>
        </p:nvSpPr>
        <p:spPr>
          <a:xfrm>
            <a:off x="274638" y="1212850"/>
            <a:ext cx="11887200" cy="9494909"/>
          </a:xfrm>
        </p:spPr>
        <p:txBody>
          <a:bodyPr/>
          <a:lstStyle/>
          <a:p>
            <a:pPr defTabSz="914159"/>
            <a:r>
              <a:rPr lang="en-US" sz="3600" spc="-71" dirty="0">
                <a:solidFill>
                  <a:srgbClr val="FFFFFF"/>
                </a:solidFill>
              </a:rPr>
              <a:t>Execute scripts on a Schedule</a:t>
            </a:r>
          </a:p>
          <a:p>
            <a:pPr defTabSz="914159"/>
            <a:r>
              <a:rPr lang="en-US" sz="3600" spc="-71" dirty="0">
                <a:solidFill>
                  <a:srgbClr val="FFFFFF"/>
                </a:solidFill>
              </a:rPr>
              <a:t>	</a:t>
            </a:r>
            <a:r>
              <a:rPr lang="en-US" sz="2800" dirty="0">
                <a:solidFill>
                  <a:srgbClr val="FFFFFF"/>
                </a:solidFill>
              </a:rPr>
              <a:t>by Minutes</a:t>
            </a:r>
          </a:p>
          <a:p>
            <a:pPr defTabSz="914159"/>
            <a:r>
              <a:rPr lang="en-US" sz="2800" dirty="0">
                <a:solidFill>
                  <a:srgbClr val="FFFFFF"/>
                </a:solidFill>
              </a:rPr>
              <a:t>	by Hours</a:t>
            </a:r>
          </a:p>
          <a:p>
            <a:pPr defTabSz="914159"/>
            <a:r>
              <a:rPr lang="en-US" sz="2800" dirty="0">
                <a:solidFill>
                  <a:srgbClr val="FFFFFF"/>
                </a:solidFill>
              </a:rPr>
              <a:t>	by Days</a:t>
            </a:r>
          </a:p>
          <a:p>
            <a:pPr defTabSz="914159"/>
            <a:r>
              <a:rPr lang="en-US" sz="2800" dirty="0">
                <a:solidFill>
                  <a:srgbClr val="FFFFFF"/>
                </a:solidFill>
              </a:rPr>
              <a:t>	By Months</a:t>
            </a:r>
          </a:p>
          <a:p>
            <a:pPr defTabSz="914159"/>
            <a:r>
              <a:rPr lang="en-US" sz="3600" spc="-71" dirty="0">
                <a:solidFill>
                  <a:srgbClr val="FFFFFF"/>
                </a:solidFill>
              </a:rPr>
              <a:t>Execute scripts on Demand</a:t>
            </a:r>
          </a:p>
          <a:p>
            <a:pPr defTabSz="914159"/>
            <a:r>
              <a:rPr lang="en-US" sz="3600" spc="-71" dirty="0">
                <a:solidFill>
                  <a:srgbClr val="FFFFFF"/>
                </a:solidFill>
              </a:rPr>
              <a:t>Examples</a:t>
            </a:r>
          </a:p>
          <a:p>
            <a:pPr defTabSz="914159"/>
            <a:r>
              <a:rPr lang="en-US" sz="2800" dirty="0">
                <a:solidFill>
                  <a:srgbClr val="FFFFFF"/>
                </a:solidFill>
              </a:rPr>
              <a:t>  	Periodic purge of old data</a:t>
            </a:r>
          </a:p>
          <a:p>
            <a:pPr defTabSz="914159"/>
            <a:r>
              <a:rPr lang="en-US" sz="2800" dirty="0">
                <a:solidFill>
                  <a:srgbClr val="FFFFFF"/>
                </a:solidFill>
              </a:rPr>
              <a:t>  	Poll and aggregate from 3rd  party (Twitter, RSS, others)</a:t>
            </a:r>
          </a:p>
          <a:p>
            <a:pPr defTabSz="914159"/>
            <a:r>
              <a:rPr lang="en-US" sz="2800" dirty="0">
                <a:solidFill>
                  <a:srgbClr val="FFFFFF"/>
                </a:solidFill>
              </a:rPr>
              <a:t>  	Process/resize images</a:t>
            </a:r>
          </a:p>
          <a:p>
            <a:pPr fontAlgn="ctr"/>
            <a:r>
              <a:rPr lang="en-US" sz="2800" dirty="0">
                <a:solidFill>
                  <a:srgbClr val="FFFFFF"/>
                </a:solidFill>
              </a:rPr>
              <a:t>   	Schedule sending push notifications for a  given time of day</a:t>
            </a:r>
          </a:p>
          <a:p>
            <a:pPr fontAlgn="ctr"/>
            <a:r>
              <a:rPr lang="en-US" sz="3600" dirty="0">
                <a:solidFill>
                  <a:srgbClr val="FFFFFF"/>
                </a:solidFill>
              </a:rPr>
              <a:t> </a:t>
            </a:r>
          </a:p>
          <a:p>
            <a:pPr defTabSz="914159"/>
            <a:endParaRPr lang="en-US" sz="3600" spc="-71" dirty="0">
              <a:solidFill>
                <a:srgbClr val="FFFFFF"/>
              </a:solidFill>
            </a:endParaRPr>
          </a:p>
          <a:p>
            <a:endParaRPr lang="en-US" sz="3600" dirty="0">
              <a:solidFill>
                <a:srgbClr val="FFFFFF"/>
              </a:solidFill>
            </a:endParaRPr>
          </a:p>
          <a:p>
            <a:pPr defTabSz="914159"/>
            <a:endParaRPr lang="en-US" sz="3600" spc="-71" dirty="0">
              <a:solidFill>
                <a:srgbClr val="FFFFFF"/>
              </a:solidFill>
            </a:endParaRPr>
          </a:p>
          <a:p>
            <a:pPr defTabSz="914159"/>
            <a:endParaRPr lang="en-US" sz="3600" spc="-71" dirty="0">
              <a:solidFill>
                <a:srgbClr val="FFFFFF"/>
              </a:solidFill>
            </a:endParaRPr>
          </a:p>
          <a:p>
            <a:pPr defTabSz="914159"/>
            <a:endParaRPr lang="en-US" sz="3600" spc="-71" dirty="0">
              <a:solidFill>
                <a:srgbClr val="FFFFFF"/>
              </a:solidFill>
            </a:endParaRPr>
          </a:p>
        </p:txBody>
      </p:sp>
    </p:spTree>
    <p:extLst>
      <p:ext uri="{BB962C8B-B14F-4D97-AF65-F5344CB8AC3E}">
        <p14:creationId xmlns:p14="http://schemas.microsoft.com/office/powerpoint/2010/main" val="218940993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Scheduling a Task</a:t>
            </a:r>
            <a:endParaRPr lang="en-US" dirty="0"/>
          </a:p>
        </p:txBody>
      </p:sp>
    </p:spTree>
    <p:extLst>
      <p:ext uri="{BB962C8B-B14F-4D97-AF65-F5344CB8AC3E}">
        <p14:creationId xmlns:p14="http://schemas.microsoft.com/office/powerpoint/2010/main" val="304081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Diagnostics, Logging, and Scale</a:t>
            </a:r>
            <a:endParaRPr lang="en-US" dirty="0"/>
          </a:p>
        </p:txBody>
      </p:sp>
      <p:sp>
        <p:nvSpPr>
          <p:cNvPr id="5" name="Text Placeholder 2"/>
          <p:cNvSpPr txBox="1">
            <a:spLocks/>
          </p:cNvSpPr>
          <p:nvPr/>
        </p:nvSpPr>
        <p:spPr>
          <a:xfrm>
            <a:off x="519114" y="1447800"/>
            <a:ext cx="5670865" cy="6219137"/>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1"/>
                    </a:gs>
                    <a:gs pos="99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5500" dirty="0" smtClean="0">
                <a:solidFill>
                  <a:schemeClr val="tx1"/>
                </a:solidFill>
              </a:rPr>
              <a:t>Diagnostics</a:t>
            </a:r>
          </a:p>
          <a:p>
            <a:pPr lvl="1"/>
            <a:r>
              <a:rPr lang="en-US" sz="3200" dirty="0" smtClean="0">
                <a:solidFill>
                  <a:schemeClr val="tx1"/>
                </a:solidFill>
              </a:rPr>
              <a:t>API calls</a:t>
            </a:r>
          </a:p>
          <a:p>
            <a:pPr lvl="1"/>
            <a:r>
              <a:rPr lang="en-US" sz="3200" dirty="0" smtClean="0">
                <a:solidFill>
                  <a:schemeClr val="tx1"/>
                </a:solidFill>
              </a:rPr>
              <a:t>CPU Time</a:t>
            </a:r>
          </a:p>
          <a:p>
            <a:pPr lvl="1"/>
            <a:r>
              <a:rPr lang="en-US" sz="3200" dirty="0" smtClean="0">
                <a:solidFill>
                  <a:schemeClr val="tx1"/>
                </a:solidFill>
              </a:rPr>
              <a:t>Data Out</a:t>
            </a:r>
          </a:p>
          <a:p>
            <a:pPr lvl="1"/>
            <a:endParaRPr lang="en-US" sz="3200" dirty="0" smtClean="0">
              <a:solidFill>
                <a:schemeClr val="tx1"/>
              </a:solidFill>
            </a:endParaRPr>
          </a:p>
          <a:p>
            <a:r>
              <a:rPr lang="en-US" sz="5500" dirty="0" smtClean="0">
                <a:solidFill>
                  <a:schemeClr val="tx1"/>
                </a:solidFill>
              </a:rPr>
              <a:t>Logging</a:t>
            </a:r>
          </a:p>
          <a:p>
            <a:pPr lvl="1"/>
            <a:r>
              <a:rPr lang="en-US" sz="3200" dirty="0" err="1" smtClean="0">
                <a:solidFill>
                  <a:schemeClr val="tx1"/>
                </a:solidFill>
              </a:rPr>
              <a:t>console.error</a:t>
            </a:r>
            <a:r>
              <a:rPr lang="en-US" sz="3200" dirty="0" smtClean="0">
                <a:solidFill>
                  <a:schemeClr val="tx1"/>
                </a:solidFill>
              </a:rPr>
              <a:t>(…)</a:t>
            </a:r>
          </a:p>
          <a:p>
            <a:pPr lvl="1"/>
            <a:r>
              <a:rPr lang="en-US" sz="3200" dirty="0" err="1" smtClean="0">
                <a:solidFill>
                  <a:schemeClr val="tx1"/>
                </a:solidFill>
              </a:rPr>
              <a:t>console.log</a:t>
            </a:r>
            <a:r>
              <a:rPr lang="en-US" sz="3200" dirty="0" smtClean="0">
                <a:solidFill>
                  <a:schemeClr val="tx1"/>
                </a:solidFill>
              </a:rPr>
              <a:t>(…)</a:t>
            </a:r>
          </a:p>
          <a:p>
            <a:pPr lvl="1"/>
            <a:endParaRPr lang="en-US" sz="3200" dirty="0" smtClean="0">
              <a:solidFill>
                <a:schemeClr val="tx1"/>
              </a:solidFill>
            </a:endParaRPr>
          </a:p>
          <a:p>
            <a:pPr lvl="1"/>
            <a:endParaRPr lang="en-US" sz="3200" dirty="0">
              <a:solidFill>
                <a:schemeClr val="tx1"/>
              </a:solidFill>
            </a:endParaRPr>
          </a:p>
        </p:txBody>
      </p:sp>
      <p:sp>
        <p:nvSpPr>
          <p:cNvPr id="6" name="Text Placeholder 2"/>
          <p:cNvSpPr txBox="1">
            <a:spLocks/>
          </p:cNvSpPr>
          <p:nvPr/>
        </p:nvSpPr>
        <p:spPr>
          <a:xfrm>
            <a:off x="6189980" y="1447801"/>
            <a:ext cx="5998845" cy="5367623"/>
          </a:xfrm>
          <a:prstGeom prst="rect">
            <a:avLst/>
          </a:prstGeom>
        </p:spPr>
        <p:txBody>
          <a:bodyPr vert="horz" wrap="square" lIns="0" tIns="0" rIns="0" bIns="0" rtlCol="0">
            <a:spAutoFit/>
          </a:bodyPr>
          <a:lstStyle>
            <a:lvl1pPr marL="3175" indent="0" algn="l" defTabSz="914287" rtl="0" eaLnBrk="1" latinLnBrk="0" hangingPunct="1">
              <a:lnSpc>
                <a:spcPct val="90000"/>
              </a:lnSpc>
              <a:spcBef>
                <a:spcPts val="0"/>
              </a:spcBef>
              <a:spcAft>
                <a:spcPts val="900"/>
              </a:spcAft>
              <a:buSzPct val="80000"/>
              <a:buFont typeface="Arial" pitchFamily="34" charset="0"/>
              <a:buNone/>
              <a:defRPr sz="4000" kern="1200" spc="-100" baseline="0">
                <a:gradFill>
                  <a:gsLst>
                    <a:gs pos="0">
                      <a:srgbClr val="595959"/>
                    </a:gs>
                    <a:gs pos="86000">
                      <a:srgbClr val="595959"/>
                    </a:gs>
                  </a:gsLst>
                  <a:lin ang="5400000" scaled="0"/>
                </a:gradFill>
                <a:latin typeface="Segoe UI Light" pitchFamily="34" charset="0"/>
                <a:ea typeface="+mn-ea"/>
                <a:cs typeface="+mn-cs"/>
              </a:defRPr>
            </a:lvl1pPr>
            <a:lvl2pPr marL="3175" indent="0" algn="l" defTabSz="914287" rtl="0" eaLnBrk="1" latinLnBrk="0" hangingPunct="1">
              <a:lnSpc>
                <a:spcPct val="90000"/>
              </a:lnSpc>
              <a:spcBef>
                <a:spcPts val="0"/>
              </a:spcBef>
              <a:buSzPct val="80000"/>
              <a:buFont typeface="Arial" pitchFamily="34" charset="0"/>
              <a:buNone/>
              <a:defRPr sz="2000" kern="1200" spc="-51" baseline="0">
                <a:gradFill>
                  <a:gsLst>
                    <a:gs pos="0">
                      <a:srgbClr val="595959"/>
                    </a:gs>
                    <a:gs pos="86000">
                      <a:srgbClr val="595959"/>
                    </a:gs>
                  </a:gsLst>
                  <a:lin ang="5400000" scaled="0"/>
                </a:gradFill>
                <a:latin typeface="+mn-lt"/>
                <a:ea typeface="+mn-ea"/>
                <a:cs typeface="+mn-cs"/>
              </a:defRPr>
            </a:lvl2pPr>
            <a:lvl3pPr marL="1258784" indent="-403191" algn="l" defTabSz="914287" rtl="0" eaLnBrk="1" latinLnBrk="0" hangingPunct="1">
              <a:lnSpc>
                <a:spcPct val="90000"/>
              </a:lnSpc>
              <a:spcBef>
                <a:spcPct val="20000"/>
              </a:spcBef>
              <a:buSzPct val="80000"/>
              <a:buFontTx/>
              <a:buBlip>
                <a:blip r:embed="rId2"/>
              </a:buBlip>
              <a:defRPr sz="2400" kern="120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3pPr>
            <a:lvl4pPr marL="1604828" indent="-346046" algn="l" defTabSz="914287" rtl="0" eaLnBrk="1" latinLnBrk="0" hangingPunct="1">
              <a:lnSpc>
                <a:spcPct val="90000"/>
              </a:lnSpc>
              <a:spcBef>
                <a:spcPct val="20000"/>
              </a:spcBef>
              <a:buSzPct val="80000"/>
              <a:buFontTx/>
              <a:buBlip>
                <a:blip r:embed="rId2"/>
              </a:buBlip>
              <a:defRPr sz="2000" kern="120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4pPr>
            <a:lvl5pPr marL="1941351" indent="-336522" algn="l" defTabSz="914287" rtl="0" eaLnBrk="1" latinLnBrk="0" hangingPunct="1">
              <a:lnSpc>
                <a:spcPct val="90000"/>
              </a:lnSpc>
              <a:spcBef>
                <a:spcPct val="20000"/>
              </a:spcBef>
              <a:buSzPct val="80000"/>
              <a:buFontTx/>
              <a:buBlip>
                <a:blip r:embed="rId2"/>
              </a:buBlip>
              <a:defRPr sz="2000" kern="120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5pPr>
            <a:lvl6pPr marL="2514291" indent="-228572" algn="l" defTabSz="9142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33" indent="-228572" algn="l" defTabSz="9142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7" indent="-228572" algn="l" defTabSz="9142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21" indent="-228572" algn="l" defTabSz="9142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5500" dirty="0">
                <a:solidFill>
                  <a:srgbClr val="FFFFFF"/>
                </a:solidFill>
              </a:rPr>
              <a:t>Scale - Compute</a:t>
            </a:r>
          </a:p>
          <a:p>
            <a:pPr lvl="1"/>
            <a:r>
              <a:rPr lang="en-US" sz="3200" dirty="0">
                <a:solidFill>
                  <a:srgbClr val="FFFFFF"/>
                </a:solidFill>
              </a:rPr>
              <a:t>Scale out instance count</a:t>
            </a:r>
          </a:p>
          <a:p>
            <a:pPr lvl="1"/>
            <a:r>
              <a:rPr lang="en-US" sz="3200" dirty="0">
                <a:solidFill>
                  <a:srgbClr val="FFFFFF"/>
                </a:solidFill>
              </a:rPr>
              <a:t>Scale up VM size</a:t>
            </a:r>
          </a:p>
          <a:p>
            <a:pPr lvl="1"/>
            <a:endParaRPr lang="en-US" sz="3200" dirty="0">
              <a:solidFill>
                <a:srgbClr val="FFFFFF"/>
              </a:solidFill>
            </a:endParaRPr>
          </a:p>
          <a:p>
            <a:r>
              <a:rPr lang="en-US" sz="5500" dirty="0">
                <a:solidFill>
                  <a:srgbClr val="FFFFFF"/>
                </a:solidFill>
              </a:rPr>
              <a:t>Scale - Storage</a:t>
            </a:r>
          </a:p>
          <a:p>
            <a:pPr lvl="1"/>
            <a:r>
              <a:rPr lang="en-US" sz="3200" dirty="0">
                <a:solidFill>
                  <a:srgbClr val="FFFFFF"/>
                </a:solidFill>
              </a:rPr>
              <a:t>Scale out mobile service tenant to dedicated SQL DB</a:t>
            </a:r>
          </a:p>
          <a:p>
            <a:pPr lvl="1"/>
            <a:r>
              <a:rPr lang="en-US" sz="3200" dirty="0">
                <a:solidFill>
                  <a:srgbClr val="FFFFFF"/>
                </a:solidFill>
              </a:rPr>
              <a:t>Scale up SQL DB</a:t>
            </a:r>
          </a:p>
          <a:p>
            <a:pPr lvl="1"/>
            <a:endParaRPr lang="en-US" sz="3200" dirty="0">
              <a:solidFill>
                <a:srgbClr val="FFFFFF"/>
              </a:solidFill>
            </a:endParaRPr>
          </a:p>
          <a:p>
            <a:pPr lvl="1"/>
            <a:endParaRPr lang="en-US" sz="3200" dirty="0">
              <a:solidFill>
                <a:srgbClr val="FFFFFF"/>
              </a:solidFill>
            </a:endParaRPr>
          </a:p>
        </p:txBody>
      </p:sp>
    </p:spTree>
    <p:extLst>
      <p:ext uri="{BB962C8B-B14F-4D97-AF65-F5344CB8AC3E}">
        <p14:creationId xmlns:p14="http://schemas.microsoft.com/office/powerpoint/2010/main" val="80719510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Diagnostics, Logging, Scale</a:t>
            </a:r>
            <a:endParaRPr lang="en-US" dirty="0"/>
          </a:p>
        </p:txBody>
      </p:sp>
    </p:spTree>
    <p:extLst>
      <p:ext uri="{BB962C8B-B14F-4D97-AF65-F5344CB8AC3E}">
        <p14:creationId xmlns:p14="http://schemas.microsoft.com/office/powerpoint/2010/main" val="272064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What is Windows Azure Mobile Services?</a:t>
            </a:r>
            <a:endParaRPr lang="en-US" sz="4800" dirty="0"/>
          </a:p>
        </p:txBody>
      </p:sp>
      <p:grpSp>
        <p:nvGrpSpPr>
          <p:cNvPr id="4" name="Group 3"/>
          <p:cNvGrpSpPr/>
          <p:nvPr/>
        </p:nvGrpSpPr>
        <p:grpSpPr>
          <a:xfrm>
            <a:off x="4711380" y="4845395"/>
            <a:ext cx="1524000" cy="1524000"/>
            <a:chOff x="2142565" y="3054079"/>
            <a:chExt cx="1524000" cy="1524000"/>
          </a:xfrm>
          <a:solidFill>
            <a:schemeClr val="accent2"/>
          </a:solidFill>
        </p:grpSpPr>
        <p:sp>
          <p:nvSpPr>
            <p:cNvPr id="5" name="Rectangle 4"/>
            <p:cNvSpPr/>
            <p:nvPr>
              <p:custDataLst>
                <p:tags r:id="rId7"/>
              </p:custDataLst>
            </p:nvPr>
          </p:nvSpPr>
          <p:spPr bwMode="auto">
            <a:xfrm>
              <a:off x="2142565" y="3054079"/>
              <a:ext cx="1524000" cy="1524000"/>
            </a:xfrm>
            <a:prstGeom prst="rect">
              <a:avLst/>
            </a:prstGeom>
            <a:grpFill/>
            <a:ln w="10795" cap="flat" cmpd="sng" algn="ctr">
              <a:noFill/>
              <a:prstDash val="solid"/>
              <a:headEnd type="none" w="med" len="med"/>
              <a:tailEnd type="none" w="med" len="med"/>
            </a:ln>
            <a:effectLst/>
          </p:spPr>
          <p:txBody>
            <a:bodyPr vert="horz" wrap="square" lIns="68580" tIns="45720" rIns="68580" bIns="45720" numCol="1" rtlCol="0" anchor="b" anchorCtr="0" compatLnSpc="1">
              <a:prstTxWarp prst="textNoShape">
                <a:avLst/>
              </a:prstTxWarp>
            </a:bodyPr>
            <a:lstStyle/>
            <a:p>
              <a:pPr defTabSz="913719" fontAlgn="base">
                <a:spcBef>
                  <a:spcPct val="0"/>
                </a:spcBef>
                <a:spcAft>
                  <a:spcPct val="0"/>
                </a:spcAft>
                <a:defRPr/>
              </a:pPr>
              <a:r>
                <a:rPr lang="en-US" sz="1500" kern="0" dirty="0">
                  <a:gradFill flip="none" rotWithShape="1">
                    <a:gsLst>
                      <a:gs pos="0">
                        <a:srgbClr val="FFFFFF"/>
                      </a:gs>
                      <a:gs pos="100000">
                        <a:srgbClr val="FFFFFF"/>
                      </a:gs>
                    </a:gsLst>
                    <a:lin ang="5400000" scaled="0"/>
                    <a:tileRect/>
                  </a:gradFill>
                </a:rPr>
                <a:t>Data</a:t>
              </a:r>
            </a:p>
          </p:txBody>
        </p:sp>
        <p:sp>
          <p:nvSpPr>
            <p:cNvPr id="6" name="Freeform 6"/>
            <p:cNvSpPr>
              <a:spLocks noEditPoints="1"/>
            </p:cNvSpPr>
            <p:nvPr/>
          </p:nvSpPr>
          <p:spPr bwMode="auto">
            <a:xfrm>
              <a:off x="2658094" y="3363025"/>
              <a:ext cx="528255" cy="804558"/>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019">
                <a:defRPr/>
              </a:pPr>
              <a:endParaRPr lang="en-US" sz="2400" kern="0" dirty="0">
                <a:solidFill>
                  <a:sysClr val="windowText" lastClr="000000"/>
                </a:solidFill>
              </a:endParaRPr>
            </a:p>
          </p:txBody>
        </p:sp>
      </p:grpSp>
      <p:sp>
        <p:nvSpPr>
          <p:cNvPr id="7" name="Rectangle 6"/>
          <p:cNvSpPr/>
          <p:nvPr>
            <p:custDataLst>
              <p:tags r:id="rId1"/>
            </p:custDataLst>
          </p:nvPr>
        </p:nvSpPr>
        <p:spPr bwMode="auto">
          <a:xfrm>
            <a:off x="6328542" y="3229955"/>
            <a:ext cx="1524000" cy="1524000"/>
          </a:xfrm>
          <a:prstGeom prst="rect">
            <a:avLst/>
          </a:prstGeom>
          <a:solidFill>
            <a:schemeClr val="accent2"/>
          </a:solidFill>
          <a:ln w="10795" cap="flat" cmpd="sng" algn="ctr">
            <a:noFill/>
            <a:prstDash val="solid"/>
            <a:headEnd type="none" w="med" len="med"/>
            <a:tailEnd type="none" w="med" len="med"/>
          </a:ln>
          <a:effectLst/>
        </p:spPr>
        <p:txBody>
          <a:bodyPr vert="horz" wrap="square" lIns="68553" tIns="45701" rIns="68553" bIns="45701" numCol="1" rtlCol="0" anchor="b" anchorCtr="0" compatLnSpc="1">
            <a:prstTxWarp prst="textNoShape">
              <a:avLst/>
            </a:prstTxWarp>
          </a:bodyPr>
          <a:lstStyle/>
          <a:p>
            <a:pPr defTabSz="913719" fontAlgn="base">
              <a:spcBef>
                <a:spcPct val="0"/>
              </a:spcBef>
              <a:spcAft>
                <a:spcPct val="0"/>
              </a:spcAft>
              <a:defRPr/>
            </a:pPr>
            <a:r>
              <a:rPr lang="en-US" sz="1500" kern="0" dirty="0">
                <a:gradFill flip="none" rotWithShape="1">
                  <a:gsLst>
                    <a:gs pos="0">
                      <a:srgbClr val="FFFFFF"/>
                    </a:gs>
                    <a:gs pos="100000">
                      <a:srgbClr val="FFFFFF"/>
                    </a:gs>
                  </a:gsLst>
                  <a:lin ang="5400000" scaled="0"/>
                  <a:tileRect/>
                </a:gradFill>
              </a:rPr>
              <a:t>Notifications</a:t>
            </a:r>
          </a:p>
        </p:txBody>
      </p:sp>
      <p:grpSp>
        <p:nvGrpSpPr>
          <p:cNvPr id="8" name="Group 7"/>
          <p:cNvGrpSpPr/>
          <p:nvPr/>
        </p:nvGrpSpPr>
        <p:grpSpPr>
          <a:xfrm>
            <a:off x="6760561" y="3380753"/>
            <a:ext cx="451426" cy="962719"/>
            <a:chOff x="4005600" y="3173284"/>
            <a:chExt cx="555603" cy="1178245"/>
          </a:xfrm>
        </p:grpSpPr>
        <p:sp>
          <p:nvSpPr>
            <p:cNvPr id="9" name="Oval 16"/>
            <p:cNvSpPr>
              <a:spLocks noChangeArrowheads="1"/>
            </p:cNvSpPr>
            <p:nvPr/>
          </p:nvSpPr>
          <p:spPr bwMode="black">
            <a:xfrm>
              <a:off x="4308655" y="3173284"/>
              <a:ext cx="197828" cy="193569"/>
            </a:xfrm>
            <a:prstGeom prst="ellipse">
              <a:avLst/>
            </a:prstGeom>
            <a:solidFill>
              <a:srgbClr val="FFFFFF"/>
            </a:solidFill>
            <a:ln>
              <a:noFill/>
            </a:ln>
            <a:extLst/>
          </p:spPr>
          <p:txBody>
            <a:bodyPr vert="horz" wrap="square" lIns="91440" tIns="45720" rIns="91440" bIns="45720" numCol="1" anchor="t" anchorCtr="0" compatLnSpc="1">
              <a:prstTxWarp prst="textNoShape">
                <a:avLst/>
              </a:prstTxWarp>
            </a:bodyPr>
            <a:lstStyle/>
            <a:p>
              <a:pPr defTabSz="914019">
                <a:defRPr/>
              </a:pPr>
              <a:endParaRPr lang="en-US" sz="2400" kern="0">
                <a:solidFill>
                  <a:sysClr val="windowText" lastClr="000000"/>
                </a:solidFill>
              </a:endParaRPr>
            </a:p>
          </p:txBody>
        </p:sp>
        <p:sp>
          <p:nvSpPr>
            <p:cNvPr id="10" name="Freeform 17"/>
            <p:cNvSpPr>
              <a:spLocks/>
            </p:cNvSpPr>
            <p:nvPr/>
          </p:nvSpPr>
          <p:spPr bwMode="black">
            <a:xfrm>
              <a:off x="4133978" y="3411037"/>
              <a:ext cx="427225" cy="940492"/>
            </a:xfrm>
            <a:custGeom>
              <a:avLst/>
              <a:gdLst>
                <a:gd name="T0" fmla="*/ 76 w 86"/>
                <a:gd name="T1" fmla="*/ 0 h 189"/>
                <a:gd name="T2" fmla="*/ 80 w 86"/>
                <a:gd name="T3" fmla="*/ 3 h 189"/>
                <a:gd name="T4" fmla="*/ 83 w 86"/>
                <a:gd name="T5" fmla="*/ 11 h 189"/>
                <a:gd name="T6" fmla="*/ 78 w 86"/>
                <a:gd name="T7" fmla="*/ 21 h 189"/>
                <a:gd name="T8" fmla="*/ 44 w 86"/>
                <a:gd name="T9" fmla="*/ 47 h 189"/>
                <a:gd name="T10" fmla="*/ 39 w 86"/>
                <a:gd name="T11" fmla="*/ 50 h 189"/>
                <a:gd name="T12" fmla="*/ 39 w 86"/>
                <a:gd name="T13" fmla="*/ 81 h 189"/>
                <a:gd name="T14" fmla="*/ 2 w 86"/>
                <a:gd name="T15" fmla="*/ 173 h 189"/>
                <a:gd name="T16" fmla="*/ 9 w 86"/>
                <a:gd name="T17" fmla="*/ 188 h 189"/>
                <a:gd name="T18" fmla="*/ 13 w 86"/>
                <a:gd name="T19" fmla="*/ 189 h 189"/>
                <a:gd name="T20" fmla="*/ 24 w 86"/>
                <a:gd name="T21" fmla="*/ 181 h 189"/>
                <a:gd name="T22" fmla="*/ 63 w 86"/>
                <a:gd name="T23" fmla="*/ 83 h 189"/>
                <a:gd name="T24" fmla="*/ 63 w 86"/>
                <a:gd name="T25" fmla="*/ 177 h 189"/>
                <a:gd name="T26" fmla="*/ 74 w 86"/>
                <a:gd name="T27" fmla="*/ 189 h 189"/>
                <a:gd name="T28" fmla="*/ 86 w 86"/>
                <a:gd name="T29" fmla="*/ 177 h 189"/>
                <a:gd name="T30" fmla="*/ 86 w 86"/>
                <a:gd name="T31" fmla="*/ 72 h 189"/>
                <a:gd name="T32" fmla="*/ 86 w 86"/>
                <a:gd name="T33" fmla="*/ 17 h 189"/>
                <a:gd name="T34" fmla="*/ 76 w 86"/>
                <a:gd name="T3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189">
                  <a:moveTo>
                    <a:pt x="76" y="0"/>
                  </a:moveTo>
                  <a:cubicBezTo>
                    <a:pt x="78" y="1"/>
                    <a:pt x="79" y="2"/>
                    <a:pt x="80" y="3"/>
                  </a:cubicBezTo>
                  <a:cubicBezTo>
                    <a:pt x="82" y="6"/>
                    <a:pt x="83" y="8"/>
                    <a:pt x="83" y="11"/>
                  </a:cubicBezTo>
                  <a:cubicBezTo>
                    <a:pt x="83" y="15"/>
                    <a:pt x="81" y="18"/>
                    <a:pt x="78" y="21"/>
                  </a:cubicBezTo>
                  <a:cubicBezTo>
                    <a:pt x="44" y="47"/>
                    <a:pt x="44" y="47"/>
                    <a:pt x="44" y="47"/>
                  </a:cubicBezTo>
                  <a:cubicBezTo>
                    <a:pt x="42" y="49"/>
                    <a:pt x="40" y="49"/>
                    <a:pt x="39" y="50"/>
                  </a:cubicBezTo>
                  <a:cubicBezTo>
                    <a:pt x="39" y="81"/>
                    <a:pt x="39" y="81"/>
                    <a:pt x="39" y="81"/>
                  </a:cubicBezTo>
                  <a:cubicBezTo>
                    <a:pt x="2" y="173"/>
                    <a:pt x="2" y="173"/>
                    <a:pt x="2" y="173"/>
                  </a:cubicBezTo>
                  <a:cubicBezTo>
                    <a:pt x="0" y="179"/>
                    <a:pt x="3" y="186"/>
                    <a:pt x="9" y="188"/>
                  </a:cubicBezTo>
                  <a:cubicBezTo>
                    <a:pt x="10" y="189"/>
                    <a:pt x="12" y="189"/>
                    <a:pt x="13" y="189"/>
                  </a:cubicBezTo>
                  <a:cubicBezTo>
                    <a:pt x="18" y="189"/>
                    <a:pt x="22" y="186"/>
                    <a:pt x="24" y="181"/>
                  </a:cubicBezTo>
                  <a:cubicBezTo>
                    <a:pt x="63" y="83"/>
                    <a:pt x="63" y="83"/>
                    <a:pt x="63" y="83"/>
                  </a:cubicBezTo>
                  <a:cubicBezTo>
                    <a:pt x="63" y="177"/>
                    <a:pt x="63" y="177"/>
                    <a:pt x="63" y="177"/>
                  </a:cubicBezTo>
                  <a:cubicBezTo>
                    <a:pt x="63" y="184"/>
                    <a:pt x="68" y="189"/>
                    <a:pt x="74" y="189"/>
                  </a:cubicBezTo>
                  <a:cubicBezTo>
                    <a:pt x="81" y="189"/>
                    <a:pt x="86" y="184"/>
                    <a:pt x="86" y="177"/>
                  </a:cubicBezTo>
                  <a:cubicBezTo>
                    <a:pt x="86" y="72"/>
                    <a:pt x="86" y="72"/>
                    <a:pt x="86" y="72"/>
                  </a:cubicBezTo>
                  <a:cubicBezTo>
                    <a:pt x="86" y="17"/>
                    <a:pt x="86" y="17"/>
                    <a:pt x="86" y="17"/>
                  </a:cubicBezTo>
                  <a:cubicBezTo>
                    <a:pt x="86" y="8"/>
                    <a:pt x="83" y="2"/>
                    <a:pt x="76" y="0"/>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019">
                <a:defRPr/>
              </a:pPr>
              <a:endParaRPr lang="en-US" sz="2400" kern="0">
                <a:solidFill>
                  <a:sysClr val="windowText" lastClr="000000"/>
                </a:solidFill>
              </a:endParaRPr>
            </a:p>
          </p:txBody>
        </p:sp>
        <p:sp>
          <p:nvSpPr>
            <p:cNvPr id="11" name="Freeform 18"/>
            <p:cNvSpPr>
              <a:spLocks/>
            </p:cNvSpPr>
            <p:nvPr/>
          </p:nvSpPr>
          <p:spPr bwMode="black">
            <a:xfrm>
              <a:off x="4180278" y="3366853"/>
              <a:ext cx="351461" cy="273521"/>
            </a:xfrm>
            <a:custGeom>
              <a:avLst/>
              <a:gdLst>
                <a:gd name="T0" fmla="*/ 30 w 71"/>
                <a:gd name="T1" fmla="*/ 33 h 55"/>
                <a:gd name="T2" fmla="*/ 18 w 71"/>
                <a:gd name="T3" fmla="*/ 6 h 55"/>
                <a:gd name="T4" fmla="*/ 6 w 71"/>
                <a:gd name="T5" fmla="*/ 2 h 55"/>
                <a:gd name="T6" fmla="*/ 2 w 71"/>
                <a:gd name="T7" fmla="*/ 14 h 55"/>
                <a:gd name="T8" fmla="*/ 20 w 71"/>
                <a:gd name="T9" fmla="*/ 50 h 55"/>
                <a:gd name="T10" fmla="*/ 25 w 71"/>
                <a:gd name="T11" fmla="*/ 55 h 55"/>
                <a:gd name="T12" fmla="*/ 27 w 71"/>
                <a:gd name="T13" fmla="*/ 55 h 55"/>
                <a:gd name="T14" fmla="*/ 33 w 71"/>
                <a:gd name="T15" fmla="*/ 53 h 55"/>
                <a:gd name="T16" fmla="*/ 67 w 71"/>
                <a:gd name="T17" fmla="*/ 27 h 55"/>
                <a:gd name="T18" fmla="*/ 69 w 71"/>
                <a:gd name="T19" fmla="*/ 15 h 55"/>
                <a:gd name="T20" fmla="*/ 56 w 71"/>
                <a:gd name="T21" fmla="*/ 13 h 55"/>
                <a:gd name="T22" fmla="*/ 30 w 71"/>
                <a:gd name="T23"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55">
                  <a:moveTo>
                    <a:pt x="30" y="33"/>
                  </a:moveTo>
                  <a:cubicBezTo>
                    <a:pt x="18" y="6"/>
                    <a:pt x="18" y="6"/>
                    <a:pt x="18" y="6"/>
                  </a:cubicBezTo>
                  <a:cubicBezTo>
                    <a:pt x="16" y="2"/>
                    <a:pt x="10" y="0"/>
                    <a:pt x="6" y="2"/>
                  </a:cubicBezTo>
                  <a:cubicBezTo>
                    <a:pt x="2" y="4"/>
                    <a:pt x="0" y="10"/>
                    <a:pt x="2" y="14"/>
                  </a:cubicBezTo>
                  <a:cubicBezTo>
                    <a:pt x="20" y="50"/>
                    <a:pt x="20" y="50"/>
                    <a:pt x="20" y="50"/>
                  </a:cubicBezTo>
                  <a:cubicBezTo>
                    <a:pt x="21" y="53"/>
                    <a:pt x="23" y="54"/>
                    <a:pt x="25" y="55"/>
                  </a:cubicBezTo>
                  <a:cubicBezTo>
                    <a:pt x="26" y="55"/>
                    <a:pt x="27" y="55"/>
                    <a:pt x="27" y="55"/>
                  </a:cubicBezTo>
                  <a:cubicBezTo>
                    <a:pt x="29" y="55"/>
                    <a:pt x="31" y="55"/>
                    <a:pt x="33" y="53"/>
                  </a:cubicBezTo>
                  <a:cubicBezTo>
                    <a:pt x="67" y="27"/>
                    <a:pt x="67" y="27"/>
                    <a:pt x="67" y="27"/>
                  </a:cubicBezTo>
                  <a:cubicBezTo>
                    <a:pt x="71" y="24"/>
                    <a:pt x="71" y="18"/>
                    <a:pt x="69" y="15"/>
                  </a:cubicBezTo>
                  <a:cubicBezTo>
                    <a:pt x="66" y="11"/>
                    <a:pt x="60" y="10"/>
                    <a:pt x="56" y="13"/>
                  </a:cubicBezTo>
                  <a:lnTo>
                    <a:pt x="30" y="33"/>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019">
                <a:defRPr/>
              </a:pPr>
              <a:endParaRPr lang="en-US" sz="2400" kern="0">
                <a:solidFill>
                  <a:sysClr val="windowText" lastClr="000000"/>
                </a:solidFill>
              </a:endParaRPr>
            </a:p>
          </p:txBody>
        </p:sp>
        <p:sp>
          <p:nvSpPr>
            <p:cNvPr id="12" name="Freeform 19"/>
            <p:cNvSpPr>
              <a:spLocks/>
            </p:cNvSpPr>
            <p:nvPr/>
          </p:nvSpPr>
          <p:spPr bwMode="black">
            <a:xfrm>
              <a:off x="4049796" y="3192221"/>
              <a:ext cx="119960" cy="218817"/>
            </a:xfrm>
            <a:custGeom>
              <a:avLst/>
              <a:gdLst>
                <a:gd name="T0" fmla="*/ 24 w 24"/>
                <a:gd name="T1" fmla="*/ 27 h 44"/>
                <a:gd name="T2" fmla="*/ 24 w 24"/>
                <a:gd name="T3" fmla="*/ 17 h 44"/>
                <a:gd name="T4" fmla="*/ 24 w 24"/>
                <a:gd name="T5" fmla="*/ 16 h 44"/>
                <a:gd name="T6" fmla="*/ 0 w 24"/>
                <a:gd name="T7" fmla="*/ 0 h 44"/>
                <a:gd name="T8" fmla="*/ 0 w 24"/>
                <a:gd name="T9" fmla="*/ 44 h 44"/>
                <a:gd name="T10" fmla="*/ 24 w 24"/>
                <a:gd name="T11" fmla="*/ 28 h 44"/>
                <a:gd name="T12" fmla="*/ 24 w 24"/>
                <a:gd name="T13" fmla="*/ 27 h 44"/>
              </a:gdLst>
              <a:ahLst/>
              <a:cxnLst>
                <a:cxn ang="0">
                  <a:pos x="T0" y="T1"/>
                </a:cxn>
                <a:cxn ang="0">
                  <a:pos x="T2" y="T3"/>
                </a:cxn>
                <a:cxn ang="0">
                  <a:pos x="T4" y="T5"/>
                </a:cxn>
                <a:cxn ang="0">
                  <a:pos x="T6" y="T7"/>
                </a:cxn>
                <a:cxn ang="0">
                  <a:pos x="T8" y="T9"/>
                </a:cxn>
                <a:cxn ang="0">
                  <a:pos x="T10" y="T11"/>
                </a:cxn>
                <a:cxn ang="0">
                  <a:pos x="T12" y="T13"/>
                </a:cxn>
              </a:cxnLst>
              <a:rect l="0" t="0" r="r" b="b"/>
              <a:pathLst>
                <a:path w="24" h="44">
                  <a:moveTo>
                    <a:pt x="24" y="27"/>
                  </a:moveTo>
                  <a:cubicBezTo>
                    <a:pt x="24" y="17"/>
                    <a:pt x="24" y="17"/>
                    <a:pt x="24" y="17"/>
                  </a:cubicBezTo>
                  <a:cubicBezTo>
                    <a:pt x="24" y="16"/>
                    <a:pt x="24" y="16"/>
                    <a:pt x="24" y="16"/>
                  </a:cubicBezTo>
                  <a:cubicBezTo>
                    <a:pt x="0" y="0"/>
                    <a:pt x="0" y="0"/>
                    <a:pt x="0" y="0"/>
                  </a:cubicBezTo>
                  <a:cubicBezTo>
                    <a:pt x="0" y="44"/>
                    <a:pt x="0" y="44"/>
                    <a:pt x="0" y="44"/>
                  </a:cubicBezTo>
                  <a:cubicBezTo>
                    <a:pt x="24" y="28"/>
                    <a:pt x="24" y="28"/>
                    <a:pt x="24" y="28"/>
                  </a:cubicBezTo>
                  <a:cubicBezTo>
                    <a:pt x="24" y="27"/>
                    <a:pt x="24" y="27"/>
                    <a:pt x="24" y="27"/>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019">
                <a:defRPr/>
              </a:pPr>
              <a:endParaRPr lang="en-US" sz="2400" kern="0">
                <a:solidFill>
                  <a:sysClr val="windowText" lastClr="000000"/>
                </a:solidFill>
              </a:endParaRPr>
            </a:p>
          </p:txBody>
        </p:sp>
        <p:sp>
          <p:nvSpPr>
            <p:cNvPr id="13" name="Freeform 20"/>
            <p:cNvSpPr>
              <a:spLocks/>
            </p:cNvSpPr>
            <p:nvPr/>
          </p:nvSpPr>
          <p:spPr bwMode="black">
            <a:xfrm>
              <a:off x="4184488" y="3261652"/>
              <a:ext cx="90496" cy="79952"/>
            </a:xfrm>
            <a:custGeom>
              <a:avLst/>
              <a:gdLst>
                <a:gd name="T0" fmla="*/ 3 w 18"/>
                <a:gd name="T1" fmla="*/ 16 h 16"/>
                <a:gd name="T2" fmla="*/ 15 w 18"/>
                <a:gd name="T3" fmla="*/ 16 h 16"/>
                <a:gd name="T4" fmla="*/ 18 w 18"/>
                <a:gd name="T5" fmla="*/ 13 h 16"/>
                <a:gd name="T6" fmla="*/ 18 w 18"/>
                <a:gd name="T7" fmla="*/ 3 h 16"/>
                <a:gd name="T8" fmla="*/ 15 w 18"/>
                <a:gd name="T9" fmla="*/ 0 h 16"/>
                <a:gd name="T10" fmla="*/ 3 w 18"/>
                <a:gd name="T11" fmla="*/ 0 h 16"/>
                <a:gd name="T12" fmla="*/ 0 w 18"/>
                <a:gd name="T13" fmla="*/ 3 h 16"/>
                <a:gd name="T14" fmla="*/ 0 w 18"/>
                <a:gd name="T15" fmla="*/ 13 h 16"/>
                <a:gd name="T16" fmla="*/ 3 w 1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6">
                  <a:moveTo>
                    <a:pt x="3" y="16"/>
                  </a:moveTo>
                  <a:cubicBezTo>
                    <a:pt x="15" y="16"/>
                    <a:pt x="15" y="16"/>
                    <a:pt x="15" y="16"/>
                  </a:cubicBezTo>
                  <a:cubicBezTo>
                    <a:pt x="17" y="16"/>
                    <a:pt x="18" y="15"/>
                    <a:pt x="18" y="13"/>
                  </a:cubicBezTo>
                  <a:cubicBezTo>
                    <a:pt x="18" y="3"/>
                    <a:pt x="18" y="3"/>
                    <a:pt x="18" y="3"/>
                  </a:cubicBezTo>
                  <a:cubicBezTo>
                    <a:pt x="18" y="1"/>
                    <a:pt x="17" y="0"/>
                    <a:pt x="15" y="0"/>
                  </a:cubicBezTo>
                  <a:cubicBezTo>
                    <a:pt x="3" y="0"/>
                    <a:pt x="3" y="0"/>
                    <a:pt x="3" y="0"/>
                  </a:cubicBezTo>
                  <a:cubicBezTo>
                    <a:pt x="1" y="0"/>
                    <a:pt x="0" y="1"/>
                    <a:pt x="0" y="3"/>
                  </a:cubicBezTo>
                  <a:cubicBezTo>
                    <a:pt x="0" y="13"/>
                    <a:pt x="0" y="13"/>
                    <a:pt x="0" y="13"/>
                  </a:cubicBezTo>
                  <a:cubicBezTo>
                    <a:pt x="0" y="15"/>
                    <a:pt x="1" y="16"/>
                    <a:pt x="3" y="16"/>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019">
                <a:defRPr/>
              </a:pPr>
              <a:endParaRPr lang="en-US" sz="2400" kern="0">
                <a:solidFill>
                  <a:sysClr val="windowText" lastClr="000000"/>
                </a:solidFill>
              </a:endParaRPr>
            </a:p>
          </p:txBody>
        </p:sp>
        <p:sp>
          <p:nvSpPr>
            <p:cNvPr id="14" name="Freeform 21"/>
            <p:cNvSpPr>
              <a:spLocks/>
            </p:cNvSpPr>
            <p:nvPr/>
          </p:nvSpPr>
          <p:spPr bwMode="black">
            <a:xfrm>
              <a:off x="4005600" y="3173284"/>
              <a:ext cx="25255" cy="258793"/>
            </a:xfrm>
            <a:custGeom>
              <a:avLst/>
              <a:gdLst>
                <a:gd name="T0" fmla="*/ 3 w 5"/>
                <a:gd name="T1" fmla="*/ 0 h 52"/>
                <a:gd name="T2" fmla="*/ 2 w 5"/>
                <a:gd name="T3" fmla="*/ 0 h 52"/>
                <a:gd name="T4" fmla="*/ 0 w 5"/>
                <a:gd name="T5" fmla="*/ 2 h 52"/>
                <a:gd name="T6" fmla="*/ 0 w 5"/>
                <a:gd name="T7" fmla="*/ 50 h 52"/>
                <a:gd name="T8" fmla="*/ 2 w 5"/>
                <a:gd name="T9" fmla="*/ 52 h 52"/>
                <a:gd name="T10" fmla="*/ 3 w 5"/>
                <a:gd name="T11" fmla="*/ 52 h 52"/>
                <a:gd name="T12" fmla="*/ 5 w 5"/>
                <a:gd name="T13" fmla="*/ 50 h 52"/>
                <a:gd name="T14" fmla="*/ 5 w 5"/>
                <a:gd name="T15" fmla="*/ 2 h 52"/>
                <a:gd name="T16" fmla="*/ 3 w 5"/>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2">
                  <a:moveTo>
                    <a:pt x="3" y="0"/>
                  </a:moveTo>
                  <a:cubicBezTo>
                    <a:pt x="2" y="0"/>
                    <a:pt x="2" y="0"/>
                    <a:pt x="2" y="0"/>
                  </a:cubicBezTo>
                  <a:cubicBezTo>
                    <a:pt x="1" y="0"/>
                    <a:pt x="0" y="1"/>
                    <a:pt x="0" y="2"/>
                  </a:cubicBezTo>
                  <a:cubicBezTo>
                    <a:pt x="0" y="50"/>
                    <a:pt x="0" y="50"/>
                    <a:pt x="0" y="50"/>
                  </a:cubicBezTo>
                  <a:cubicBezTo>
                    <a:pt x="0" y="51"/>
                    <a:pt x="1" y="52"/>
                    <a:pt x="2" y="52"/>
                  </a:cubicBezTo>
                  <a:cubicBezTo>
                    <a:pt x="3" y="52"/>
                    <a:pt x="3" y="52"/>
                    <a:pt x="3" y="52"/>
                  </a:cubicBezTo>
                  <a:cubicBezTo>
                    <a:pt x="4" y="52"/>
                    <a:pt x="5" y="51"/>
                    <a:pt x="5" y="50"/>
                  </a:cubicBezTo>
                  <a:cubicBezTo>
                    <a:pt x="5" y="2"/>
                    <a:pt x="5" y="2"/>
                    <a:pt x="5" y="2"/>
                  </a:cubicBezTo>
                  <a:cubicBezTo>
                    <a:pt x="5" y="1"/>
                    <a:pt x="4" y="0"/>
                    <a:pt x="3" y="0"/>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019">
                <a:defRPr/>
              </a:pPr>
              <a:endParaRPr lang="en-US" sz="2400" kern="0">
                <a:solidFill>
                  <a:sysClr val="windowText" lastClr="000000"/>
                </a:solidFill>
              </a:endParaRPr>
            </a:p>
          </p:txBody>
        </p:sp>
      </p:grpSp>
      <p:grpSp>
        <p:nvGrpSpPr>
          <p:cNvPr id="15" name="Group 14"/>
          <p:cNvGrpSpPr/>
          <p:nvPr/>
        </p:nvGrpSpPr>
        <p:grpSpPr>
          <a:xfrm>
            <a:off x="3094220" y="3229955"/>
            <a:ext cx="1524000" cy="3139440"/>
            <a:chOff x="523683" y="3054079"/>
            <a:chExt cx="1524000" cy="3139440"/>
          </a:xfrm>
          <a:solidFill>
            <a:schemeClr val="accent2"/>
          </a:solidFill>
        </p:grpSpPr>
        <p:sp>
          <p:nvSpPr>
            <p:cNvPr id="16" name="Rectangle 15"/>
            <p:cNvSpPr/>
            <p:nvPr>
              <p:custDataLst>
                <p:tags r:id="rId6"/>
              </p:custDataLst>
            </p:nvPr>
          </p:nvSpPr>
          <p:spPr bwMode="auto">
            <a:xfrm>
              <a:off x="523683" y="3054079"/>
              <a:ext cx="1524000" cy="3139440"/>
            </a:xfrm>
            <a:prstGeom prst="rect">
              <a:avLst/>
            </a:prstGeom>
            <a:grpFill/>
            <a:ln w="10795" cap="flat" cmpd="sng" algn="ctr">
              <a:noFill/>
              <a:prstDash val="solid"/>
              <a:headEnd type="none" w="med" len="med"/>
              <a:tailEnd type="none" w="med" len="med"/>
            </a:ln>
            <a:effectLst/>
          </p:spPr>
          <p:txBody>
            <a:bodyPr vert="horz" wrap="square" lIns="140970" tIns="93980" rIns="140970" bIns="93980" numCol="1" rtlCol="0" anchor="b" anchorCtr="0" compatLnSpc="1">
              <a:prstTxWarp prst="textNoShape">
                <a:avLst/>
              </a:prstTxWarp>
            </a:bodyPr>
            <a:lstStyle/>
            <a:p>
              <a:pPr defTabSz="913719" fontAlgn="base">
                <a:spcBef>
                  <a:spcPct val="0"/>
                </a:spcBef>
                <a:spcAft>
                  <a:spcPct val="0"/>
                </a:spcAft>
                <a:defRPr/>
              </a:pPr>
              <a:r>
                <a:rPr lang="en-US" sz="1500" kern="0" dirty="0" err="1">
                  <a:gradFill flip="none" rotWithShape="1">
                    <a:gsLst>
                      <a:gs pos="0">
                        <a:srgbClr val="FFFFFF"/>
                      </a:gs>
                      <a:gs pos="100000">
                        <a:srgbClr val="FFFFFF"/>
                      </a:gs>
                    </a:gsLst>
                    <a:lin ang="5400000" scaled="0"/>
                    <a:tileRect/>
                  </a:gradFill>
                </a:rPr>
                <a:t>Auth</a:t>
              </a:r>
              <a:endParaRPr lang="en-US" sz="1500" kern="0" dirty="0">
                <a:gradFill flip="none" rotWithShape="1">
                  <a:gsLst>
                    <a:gs pos="0">
                      <a:srgbClr val="FFFFFF"/>
                    </a:gs>
                    <a:gs pos="100000">
                      <a:srgbClr val="FFFFFF"/>
                    </a:gs>
                  </a:gsLst>
                  <a:lin ang="5400000" scaled="0"/>
                  <a:tileRect/>
                </a:gradFill>
              </a:endParaRPr>
            </a:p>
          </p:txBody>
        </p:sp>
        <p:sp>
          <p:nvSpPr>
            <p:cNvPr id="17" name="Freeform 164"/>
            <p:cNvSpPr>
              <a:spLocks noEditPoints="1"/>
            </p:cNvSpPr>
            <p:nvPr/>
          </p:nvSpPr>
          <p:spPr bwMode="black">
            <a:xfrm>
              <a:off x="847079" y="4011676"/>
              <a:ext cx="877207" cy="1216165"/>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14019">
                <a:defRPr/>
              </a:pPr>
              <a:endParaRPr lang="en-US" sz="2400" kern="0">
                <a:solidFill>
                  <a:sysClr val="windowText" lastClr="000000"/>
                </a:solidFill>
              </a:endParaRPr>
            </a:p>
          </p:txBody>
        </p:sp>
      </p:grpSp>
      <p:grpSp>
        <p:nvGrpSpPr>
          <p:cNvPr id="18" name="Group 17"/>
          <p:cNvGrpSpPr/>
          <p:nvPr/>
        </p:nvGrpSpPr>
        <p:grpSpPr>
          <a:xfrm>
            <a:off x="4711380" y="3234185"/>
            <a:ext cx="1524000" cy="1524000"/>
            <a:chOff x="2155586" y="4666056"/>
            <a:chExt cx="1524000" cy="1524000"/>
          </a:xfrm>
          <a:solidFill>
            <a:schemeClr val="accent2"/>
          </a:solidFill>
        </p:grpSpPr>
        <p:sp>
          <p:nvSpPr>
            <p:cNvPr id="19" name="Rectangle 18"/>
            <p:cNvSpPr/>
            <p:nvPr>
              <p:custDataLst>
                <p:tags r:id="rId5"/>
              </p:custDataLst>
            </p:nvPr>
          </p:nvSpPr>
          <p:spPr bwMode="auto">
            <a:xfrm>
              <a:off x="2155586" y="4666056"/>
              <a:ext cx="1524000" cy="1524000"/>
            </a:xfrm>
            <a:prstGeom prst="rect">
              <a:avLst/>
            </a:prstGeom>
            <a:grpFill/>
            <a:ln w="10795" cap="flat" cmpd="sng" algn="ctr">
              <a:noFill/>
              <a:prstDash val="solid"/>
              <a:headEnd type="none" w="med" len="med"/>
              <a:tailEnd type="none" w="med" len="med"/>
            </a:ln>
            <a:effectLst/>
          </p:spPr>
          <p:txBody>
            <a:bodyPr vert="horz" wrap="square" lIns="68580" tIns="45720" rIns="68580" bIns="45720" numCol="1" rtlCol="0" anchor="b" anchorCtr="0" compatLnSpc="1">
              <a:prstTxWarp prst="textNoShape">
                <a:avLst/>
              </a:prstTxWarp>
            </a:bodyPr>
            <a:lstStyle/>
            <a:p>
              <a:pPr defTabSz="913719" fontAlgn="base">
                <a:spcBef>
                  <a:spcPct val="0"/>
                </a:spcBef>
                <a:spcAft>
                  <a:spcPct val="0"/>
                </a:spcAft>
                <a:defRPr/>
              </a:pPr>
              <a:r>
                <a:rPr lang="en-US" sz="1500" kern="0" dirty="0">
                  <a:gradFill flip="none" rotWithShape="1">
                    <a:gsLst>
                      <a:gs pos="0">
                        <a:srgbClr val="FFFFFF"/>
                      </a:gs>
                      <a:gs pos="100000">
                        <a:srgbClr val="FFFFFF"/>
                      </a:gs>
                    </a:gsLst>
                    <a:lin ang="5400000" scaled="0"/>
                    <a:tileRect/>
                  </a:gradFill>
                </a:rPr>
                <a:t>Server Logic</a:t>
              </a:r>
            </a:p>
          </p:txBody>
        </p:sp>
        <p:grpSp>
          <p:nvGrpSpPr>
            <p:cNvPr id="20" name="Group 19"/>
            <p:cNvGrpSpPr/>
            <p:nvPr/>
          </p:nvGrpSpPr>
          <p:grpSpPr bwMode="black">
            <a:xfrm>
              <a:off x="2405244" y="4942461"/>
              <a:ext cx="975049" cy="828286"/>
              <a:chOff x="5184775" y="225425"/>
              <a:chExt cx="1500188" cy="1220788"/>
            </a:xfrm>
            <a:grpFill/>
          </p:grpSpPr>
          <p:sp>
            <p:nvSpPr>
              <p:cNvPr id="21"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19">
                  <a:defRPr/>
                </a:pPr>
                <a:endParaRPr lang="en-US" sz="1600" kern="0">
                  <a:solidFill>
                    <a:sysClr val="windowText" lastClr="000000"/>
                  </a:solidFill>
                </a:endParaRPr>
              </a:p>
            </p:txBody>
          </p:sp>
          <p:sp>
            <p:nvSpPr>
              <p:cNvPr id="22"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19">
                  <a:defRPr/>
                </a:pPr>
                <a:endParaRPr lang="en-US" sz="1600" kern="0">
                  <a:solidFill>
                    <a:sysClr val="windowText" lastClr="000000"/>
                  </a:solidFill>
                </a:endParaRPr>
              </a:p>
            </p:txBody>
          </p:sp>
          <p:sp>
            <p:nvSpPr>
              <p:cNvPr id="23"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19">
                  <a:defRPr/>
                </a:pPr>
                <a:endParaRPr lang="en-US" sz="1600" kern="0">
                  <a:solidFill>
                    <a:sysClr val="windowText" lastClr="000000"/>
                  </a:solidFill>
                </a:endParaRPr>
              </a:p>
            </p:txBody>
          </p:sp>
        </p:grpSp>
      </p:grpSp>
      <p:grpSp>
        <p:nvGrpSpPr>
          <p:cNvPr id="24" name="Group 23"/>
          <p:cNvGrpSpPr/>
          <p:nvPr/>
        </p:nvGrpSpPr>
        <p:grpSpPr>
          <a:xfrm>
            <a:off x="6330618" y="4845395"/>
            <a:ext cx="1524000" cy="1524000"/>
            <a:chOff x="3758005" y="4666056"/>
            <a:chExt cx="1524000" cy="1524000"/>
          </a:xfrm>
          <a:solidFill>
            <a:schemeClr val="accent2"/>
          </a:solidFill>
        </p:grpSpPr>
        <p:sp>
          <p:nvSpPr>
            <p:cNvPr id="25" name="Rectangle 24"/>
            <p:cNvSpPr/>
            <p:nvPr>
              <p:custDataLst>
                <p:tags r:id="rId4"/>
              </p:custDataLst>
            </p:nvPr>
          </p:nvSpPr>
          <p:spPr bwMode="auto">
            <a:xfrm>
              <a:off x="3758005" y="4666056"/>
              <a:ext cx="1524000" cy="1524000"/>
            </a:xfrm>
            <a:prstGeom prst="rect">
              <a:avLst/>
            </a:prstGeom>
            <a:grpFill/>
            <a:ln w="10795" cap="flat" cmpd="sng" algn="ctr">
              <a:noFill/>
              <a:prstDash val="solid"/>
              <a:headEnd type="none" w="med" len="med"/>
              <a:tailEnd type="none" w="med" len="med"/>
            </a:ln>
            <a:effectLst/>
          </p:spPr>
          <p:txBody>
            <a:bodyPr vert="horz" wrap="square" lIns="68580" tIns="45720" rIns="68580" bIns="45720" numCol="1" rtlCol="0" anchor="b" anchorCtr="0" compatLnSpc="1">
              <a:prstTxWarp prst="textNoShape">
                <a:avLst/>
              </a:prstTxWarp>
            </a:bodyPr>
            <a:lstStyle/>
            <a:p>
              <a:pPr defTabSz="913719" fontAlgn="base">
                <a:spcBef>
                  <a:spcPct val="0"/>
                </a:spcBef>
                <a:spcAft>
                  <a:spcPct val="0"/>
                </a:spcAft>
                <a:defRPr/>
              </a:pPr>
              <a:r>
                <a:rPr lang="en-US" sz="1500" kern="0" dirty="0" smtClean="0">
                  <a:gradFill flip="none" rotWithShape="1">
                    <a:gsLst>
                      <a:gs pos="0">
                        <a:srgbClr val="FFFFFF"/>
                      </a:gs>
                      <a:gs pos="100000">
                        <a:srgbClr val="FFFFFF"/>
                      </a:gs>
                    </a:gsLst>
                    <a:lin ang="5400000" scaled="0"/>
                    <a:tileRect/>
                  </a:gradFill>
                </a:rPr>
                <a:t>Scheduler</a:t>
              </a:r>
              <a:endParaRPr lang="en-US" sz="1500" kern="0" dirty="0">
                <a:gradFill flip="none" rotWithShape="1">
                  <a:gsLst>
                    <a:gs pos="0">
                      <a:srgbClr val="FFFFFF"/>
                    </a:gs>
                    <a:gs pos="100000">
                      <a:srgbClr val="FFFFFF"/>
                    </a:gs>
                  </a:gsLst>
                  <a:lin ang="5400000" scaled="0"/>
                  <a:tileRect/>
                </a:gradFill>
              </a:endParaRPr>
            </a:p>
          </p:txBody>
        </p:sp>
        <p:pic>
          <p:nvPicPr>
            <p:cNvPr id="26" name="Picture 4" descr="C:\Users\Jonahs\Dropbox\Projects SCOTT\MEET Windows Azure\source\Background\tile-icon-cach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63735" y="4942458"/>
              <a:ext cx="851488" cy="851488"/>
            </a:xfrm>
            <a:prstGeom prst="rect">
              <a:avLst/>
            </a:prstGeom>
            <a:grpFill/>
            <a:extLst/>
          </p:spPr>
        </p:pic>
      </p:grpSp>
      <p:grpSp>
        <p:nvGrpSpPr>
          <p:cNvPr id="27" name="Group 26"/>
          <p:cNvGrpSpPr/>
          <p:nvPr/>
        </p:nvGrpSpPr>
        <p:grpSpPr>
          <a:xfrm>
            <a:off x="3094220" y="1262447"/>
            <a:ext cx="6650548" cy="1945208"/>
            <a:chOff x="523683" y="1595421"/>
            <a:chExt cx="4975779" cy="1370389"/>
          </a:xfrm>
        </p:grpSpPr>
        <p:sp>
          <p:nvSpPr>
            <p:cNvPr id="28" name="Rectangle 27"/>
            <p:cNvSpPr/>
            <p:nvPr/>
          </p:nvSpPr>
          <p:spPr bwMode="auto">
            <a:xfrm>
              <a:off x="523683" y="1595421"/>
              <a:ext cx="4777177" cy="1298232"/>
            </a:xfrm>
            <a:prstGeom prst="rect">
              <a:avLst/>
            </a:prstGeom>
            <a:solidFill>
              <a:srgbClr val="FFFFFF"/>
            </a:solidFill>
            <a:ln w="10795" cap="flat" cmpd="sng" algn="ctr">
              <a:solidFill>
                <a:schemeClr val="bg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3719" fontAlgn="base">
                <a:spcBef>
                  <a:spcPct val="0"/>
                </a:spcBef>
                <a:spcAft>
                  <a:spcPct val="0"/>
                </a:spcAft>
                <a:defRPr/>
              </a:pPr>
              <a:endParaRPr lang="en-US" sz="2000" kern="0" dirty="0">
                <a:gradFill>
                  <a:gsLst>
                    <a:gs pos="0">
                      <a:srgbClr val="FFFFFF"/>
                    </a:gs>
                    <a:gs pos="100000">
                      <a:srgbClr val="FFFFFF"/>
                    </a:gs>
                  </a:gsLst>
                  <a:lin ang="5400000" scaled="0"/>
                </a:gradFill>
              </a:endParaRPr>
            </a:p>
          </p:txBody>
        </p:sp>
        <p:pic>
          <p:nvPicPr>
            <p:cNvPr id="29"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12076"/>
            <a:stretch/>
          </p:blipFill>
          <p:spPr bwMode="auto">
            <a:xfrm>
              <a:off x="556341" y="1660843"/>
              <a:ext cx="1357203" cy="1159542"/>
            </a:xfrm>
            <a:prstGeom prst="rect">
              <a:avLst/>
            </a:prstGeom>
            <a:solidFill>
              <a:schemeClr val="accent1"/>
            </a:solidFill>
            <a:ln w="9525">
              <a:noFill/>
              <a:miter lim="800000"/>
              <a:headEnd/>
              <a:tailEnd/>
            </a:ln>
            <a:extLs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90800" y="1814593"/>
              <a:ext cx="4008662" cy="115121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31" name="Group 30"/>
          <p:cNvGrpSpPr/>
          <p:nvPr/>
        </p:nvGrpSpPr>
        <p:grpSpPr>
          <a:xfrm>
            <a:off x="7973725" y="3231289"/>
            <a:ext cx="1524000" cy="1524000"/>
            <a:chOff x="7973725" y="3231289"/>
            <a:chExt cx="1524000" cy="1524000"/>
          </a:xfrm>
        </p:grpSpPr>
        <p:sp>
          <p:nvSpPr>
            <p:cNvPr id="32" name="Rectangle 31"/>
            <p:cNvSpPr/>
            <p:nvPr>
              <p:custDataLst>
                <p:tags r:id="rId3"/>
              </p:custDataLst>
            </p:nvPr>
          </p:nvSpPr>
          <p:spPr bwMode="auto">
            <a:xfrm>
              <a:off x="7973725" y="3231289"/>
              <a:ext cx="1524000" cy="1524000"/>
            </a:xfrm>
            <a:prstGeom prst="rect">
              <a:avLst/>
            </a:prstGeom>
            <a:solidFill>
              <a:schemeClr val="accent2"/>
            </a:solidFill>
            <a:ln w="10795" cap="flat" cmpd="sng" algn="ctr">
              <a:noFill/>
              <a:prstDash val="solid"/>
              <a:headEnd type="none" w="med" len="med"/>
              <a:tailEnd type="none" w="med" len="med"/>
            </a:ln>
            <a:effectLst/>
          </p:spPr>
          <p:txBody>
            <a:bodyPr vert="horz" wrap="square" lIns="68580" tIns="45720" rIns="68580" bIns="45720" numCol="1" rtlCol="0" anchor="b" anchorCtr="0" compatLnSpc="1">
              <a:prstTxWarp prst="textNoShape">
                <a:avLst/>
              </a:prstTxWarp>
            </a:bodyPr>
            <a:lstStyle/>
            <a:p>
              <a:pPr defTabSz="913719" fontAlgn="base">
                <a:spcBef>
                  <a:spcPct val="0"/>
                </a:spcBef>
                <a:spcAft>
                  <a:spcPct val="0"/>
                </a:spcAft>
                <a:defRPr/>
              </a:pPr>
              <a:r>
                <a:rPr lang="en-US" sz="1500" kern="0" dirty="0" smtClean="0">
                  <a:gradFill flip="none" rotWithShape="1">
                    <a:gsLst>
                      <a:gs pos="0">
                        <a:srgbClr val="FFFFFF"/>
                      </a:gs>
                      <a:gs pos="100000">
                        <a:srgbClr val="FFFFFF"/>
                      </a:gs>
                    </a:gsLst>
                    <a:lin ang="5400000" scaled="0"/>
                    <a:tileRect/>
                  </a:gradFill>
                </a:rPr>
                <a:t>Logging &amp; </a:t>
              </a:r>
              <a:r>
                <a:rPr lang="en-US" sz="1500" kern="0" dirty="0" err="1" smtClean="0">
                  <a:gradFill flip="none" rotWithShape="1">
                    <a:gsLst>
                      <a:gs pos="0">
                        <a:srgbClr val="FFFFFF"/>
                      </a:gs>
                      <a:gs pos="100000">
                        <a:srgbClr val="FFFFFF"/>
                      </a:gs>
                    </a:gsLst>
                    <a:lin ang="5400000" scaled="0"/>
                    <a:tileRect/>
                  </a:gradFill>
                </a:rPr>
                <a:t>Diag</a:t>
              </a:r>
              <a:endParaRPr lang="en-US" sz="1500" kern="0" dirty="0">
                <a:gradFill flip="none" rotWithShape="1">
                  <a:gsLst>
                    <a:gs pos="0">
                      <a:srgbClr val="FFFFFF"/>
                    </a:gs>
                    <a:gs pos="100000">
                      <a:srgbClr val="FFFFFF"/>
                    </a:gs>
                  </a:gsLst>
                  <a:lin ang="5400000" scaled="0"/>
                  <a:tileRect/>
                </a:gradFill>
              </a:endParaRPr>
            </a:p>
          </p:txBody>
        </p:sp>
        <p:grpSp>
          <p:nvGrpSpPr>
            <p:cNvPr id="33" name="Group 32"/>
            <p:cNvGrpSpPr/>
            <p:nvPr/>
          </p:nvGrpSpPr>
          <p:grpSpPr>
            <a:xfrm>
              <a:off x="8258106" y="3524595"/>
              <a:ext cx="851488" cy="827454"/>
              <a:chOff x="8258106" y="3524595"/>
              <a:chExt cx="851488" cy="827454"/>
            </a:xfrm>
          </p:grpSpPr>
          <p:cxnSp>
            <p:nvCxnSpPr>
              <p:cNvPr id="34" name="Straight Connector 33"/>
              <p:cNvCxnSpPr/>
              <p:nvPr/>
            </p:nvCxnSpPr>
            <p:spPr>
              <a:xfrm>
                <a:off x="8258106" y="3912629"/>
                <a:ext cx="85148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258106" y="4024373"/>
                <a:ext cx="85148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258106" y="4131069"/>
                <a:ext cx="85148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258106" y="4240022"/>
                <a:ext cx="85148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258106" y="4352049"/>
                <a:ext cx="85148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ight Arrow 38"/>
              <p:cNvSpPr/>
              <p:nvPr/>
            </p:nvSpPr>
            <p:spPr bwMode="auto">
              <a:xfrm rot="5400000">
                <a:off x="8551541" y="3608273"/>
                <a:ext cx="226060" cy="219704"/>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rgbClr val="FFFFFF"/>
                      </a:gs>
                      <a:gs pos="100000">
                        <a:srgbClr val="FFFFFF"/>
                      </a:gs>
                    </a:gsLst>
                    <a:lin ang="5400000" scaled="0"/>
                  </a:gradFill>
                </a:endParaRPr>
              </a:p>
            </p:txBody>
          </p:sp>
          <p:cxnSp>
            <p:nvCxnSpPr>
              <p:cNvPr id="40" name="Straight Connector 39"/>
              <p:cNvCxnSpPr/>
              <p:nvPr/>
            </p:nvCxnSpPr>
            <p:spPr>
              <a:xfrm>
                <a:off x="8258106" y="3524595"/>
                <a:ext cx="85148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1" name="Group 40"/>
          <p:cNvGrpSpPr/>
          <p:nvPr/>
        </p:nvGrpSpPr>
        <p:grpSpPr>
          <a:xfrm>
            <a:off x="7976225" y="4845395"/>
            <a:ext cx="1524000" cy="1524000"/>
            <a:chOff x="6325159" y="4845395"/>
            <a:chExt cx="1524000" cy="1524000"/>
          </a:xfrm>
        </p:grpSpPr>
        <p:sp>
          <p:nvSpPr>
            <p:cNvPr id="42" name="Rectangle 41"/>
            <p:cNvSpPr/>
            <p:nvPr>
              <p:custDataLst>
                <p:tags r:id="rId2"/>
              </p:custDataLst>
            </p:nvPr>
          </p:nvSpPr>
          <p:spPr bwMode="auto">
            <a:xfrm>
              <a:off x="6325159" y="4845395"/>
              <a:ext cx="1524000" cy="1524000"/>
            </a:xfrm>
            <a:prstGeom prst="rect">
              <a:avLst/>
            </a:prstGeom>
            <a:solidFill>
              <a:schemeClr val="accent2"/>
            </a:solidFill>
            <a:ln w="10795" cap="flat" cmpd="sng" algn="ctr">
              <a:noFill/>
              <a:prstDash val="solid"/>
              <a:headEnd type="none" w="med" len="med"/>
              <a:tailEnd type="none" w="med" len="med"/>
            </a:ln>
            <a:effectLst/>
          </p:spPr>
          <p:txBody>
            <a:bodyPr vert="horz" wrap="square" lIns="68580" tIns="45720" rIns="68580" bIns="45720" numCol="1" rtlCol="0" anchor="b" anchorCtr="0" compatLnSpc="1">
              <a:prstTxWarp prst="textNoShape">
                <a:avLst/>
              </a:prstTxWarp>
            </a:bodyPr>
            <a:lstStyle/>
            <a:p>
              <a:pPr defTabSz="913719" fontAlgn="base">
                <a:spcBef>
                  <a:spcPct val="0"/>
                </a:spcBef>
                <a:spcAft>
                  <a:spcPct val="0"/>
                </a:spcAft>
                <a:defRPr/>
              </a:pPr>
              <a:r>
                <a:rPr lang="en-US" sz="1500" kern="0" dirty="0" smtClean="0">
                  <a:gradFill flip="none" rotWithShape="1">
                    <a:gsLst>
                      <a:gs pos="0">
                        <a:srgbClr val="FFFFFF"/>
                      </a:gs>
                      <a:gs pos="100000">
                        <a:srgbClr val="FFFFFF"/>
                      </a:gs>
                    </a:gsLst>
                    <a:lin ang="5400000" scaled="0"/>
                    <a:tileRect/>
                  </a:gradFill>
                </a:rPr>
                <a:t>Scale</a:t>
              </a:r>
              <a:endParaRPr lang="en-US" sz="1500" kern="0" dirty="0">
                <a:gradFill flip="none" rotWithShape="1">
                  <a:gsLst>
                    <a:gs pos="0">
                      <a:srgbClr val="FFFFFF"/>
                    </a:gs>
                    <a:gs pos="100000">
                      <a:srgbClr val="FFFFFF"/>
                    </a:gs>
                  </a:gsLst>
                  <a:lin ang="5400000" scaled="0"/>
                  <a:tileRect/>
                </a:gradFill>
              </a:endParaRPr>
            </a:p>
          </p:txBody>
        </p:sp>
        <p:cxnSp>
          <p:nvCxnSpPr>
            <p:cNvPr id="43" name="Straight Connector 42"/>
            <p:cNvCxnSpPr/>
            <p:nvPr/>
          </p:nvCxnSpPr>
          <p:spPr>
            <a:xfrm flipV="1">
              <a:off x="6484821" y="5733040"/>
              <a:ext cx="309061" cy="19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7061488" y="5696011"/>
              <a:ext cx="247650" cy="38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780161" y="5697346"/>
              <a:ext cx="71055" cy="36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844248" y="5676391"/>
              <a:ext cx="105264" cy="20367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6950335" y="5309600"/>
              <a:ext cx="65028" cy="5801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015565" y="5302442"/>
              <a:ext cx="62865" cy="4133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7297708" y="5416563"/>
              <a:ext cx="328208" cy="2843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p:nvCxnSpPr>
        <p:spPr>
          <a:xfrm flipH="1">
            <a:off x="8256852" y="3524367"/>
            <a:ext cx="853564" cy="0"/>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8257814" y="3910807"/>
            <a:ext cx="853564" cy="0"/>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8255333" y="4025346"/>
            <a:ext cx="853564" cy="0"/>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8256285" y="4133000"/>
            <a:ext cx="853564" cy="0"/>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8256294" y="4239697"/>
            <a:ext cx="853564" cy="0"/>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8256294" y="4353276"/>
            <a:ext cx="853564" cy="0"/>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0665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 presetClass="entr" presetSubtype="0"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Resources</a:t>
            </a:r>
            <a:endParaRPr lang="en-US" dirty="0"/>
          </a:p>
        </p:txBody>
      </p:sp>
      <p:sp>
        <p:nvSpPr>
          <p:cNvPr id="3" name="Text Placeholder 2"/>
          <p:cNvSpPr>
            <a:spLocks noGrp="1"/>
          </p:cNvSpPr>
          <p:nvPr>
            <p:ph type="body" sz="quarter" idx="10"/>
          </p:nvPr>
        </p:nvSpPr>
        <p:spPr>
          <a:xfrm>
            <a:off x="274638" y="1212850"/>
            <a:ext cx="11887200" cy="4726422"/>
          </a:xfrm>
        </p:spPr>
        <p:txBody>
          <a:bodyPr/>
          <a:lstStyle/>
          <a:p>
            <a:r>
              <a:rPr lang="en-US" sz="4400" spc="-100" dirty="0">
                <a:solidFill>
                  <a:srgbClr val="FFFFFF"/>
                </a:solidFill>
                <a:latin typeface="Segoe UI Light" pitchFamily="34" charset="0"/>
              </a:rPr>
              <a:t>Get a Windows Azure Free Trial Account</a:t>
            </a:r>
            <a:endParaRPr lang="en-US" sz="5400" spc="-100" dirty="0">
              <a:solidFill>
                <a:srgbClr val="FFFFFF"/>
              </a:solidFill>
              <a:latin typeface="Segoe UI Light" pitchFamily="34" charset="0"/>
            </a:endParaRPr>
          </a:p>
          <a:p>
            <a:r>
              <a:rPr lang="en-US" sz="2000" dirty="0">
                <a:solidFill>
                  <a:srgbClr val="FFFFFF"/>
                </a:solidFill>
                <a:latin typeface="Segoe UI"/>
                <a:hlinkClick r:id="rId2"/>
              </a:rPr>
              <a:t>http://www.windowsazure.com/</a:t>
            </a:r>
            <a:endParaRPr lang="en-US" sz="2000" dirty="0">
              <a:solidFill>
                <a:srgbClr val="FFFFFF"/>
              </a:solidFill>
              <a:latin typeface="Segoe UI"/>
            </a:endParaRPr>
          </a:p>
          <a:p>
            <a:r>
              <a:rPr lang="en-US" sz="4400" spc="-100" dirty="0" smtClean="0">
                <a:solidFill>
                  <a:srgbClr val="FFFFFF"/>
                </a:solidFill>
                <a:latin typeface="Segoe UI Light" pitchFamily="34" charset="0"/>
              </a:rPr>
              <a:t>Tutorials</a:t>
            </a:r>
            <a:endParaRPr lang="en-US" sz="4400" spc="-100" dirty="0">
              <a:solidFill>
                <a:srgbClr val="FFFFFF"/>
              </a:solidFill>
              <a:latin typeface="Segoe UI Light" pitchFamily="34" charset="0"/>
            </a:endParaRPr>
          </a:p>
          <a:p>
            <a:r>
              <a:rPr lang="en-US" sz="2000" dirty="0">
                <a:solidFill>
                  <a:srgbClr val="FFFFFF"/>
                </a:solidFill>
                <a:latin typeface="Segoe UI"/>
              </a:rPr>
              <a:t>Find videos, tutorials </a:t>
            </a:r>
            <a:r>
              <a:rPr lang="en-US" sz="2000" dirty="0">
                <a:solidFill>
                  <a:srgbClr val="FFFFFF"/>
                </a:solidFill>
              </a:rPr>
              <a:t>and more at </a:t>
            </a:r>
            <a:r>
              <a:rPr lang="en-US" sz="2000" dirty="0" smtClean="0">
                <a:solidFill>
                  <a:srgbClr val="FFFFFF"/>
                </a:solidFill>
                <a:hlinkClick r:id="rId3"/>
              </a:rPr>
              <a:t>https://www.windowsazure.com/mobile</a:t>
            </a:r>
            <a:endParaRPr lang="en-US" sz="2000" dirty="0">
              <a:solidFill>
                <a:srgbClr val="FFFFFF"/>
              </a:solidFill>
              <a:latin typeface="Segoe UI"/>
            </a:endParaRPr>
          </a:p>
          <a:p>
            <a:pPr lvl="0"/>
            <a:r>
              <a:rPr lang="en-US" sz="4400" spc="-100" dirty="0" smtClean="0">
                <a:solidFill>
                  <a:srgbClr val="FFFFFF"/>
                </a:solidFill>
                <a:latin typeface="Segoe UI Light" pitchFamily="34" charset="0"/>
              </a:rPr>
              <a:t>Contact me</a:t>
            </a:r>
            <a:endParaRPr lang="en-US" sz="4400" spc="-100" dirty="0">
              <a:solidFill>
                <a:srgbClr val="FFFFFF"/>
              </a:solidFill>
              <a:latin typeface="Segoe UI Light" pitchFamily="34" charset="0"/>
            </a:endParaRPr>
          </a:p>
          <a:p>
            <a:pPr lvl="0"/>
            <a:r>
              <a:rPr lang="en-US" sz="2000" dirty="0" smtClean="0">
                <a:solidFill>
                  <a:srgbClr val="FFFFFF"/>
                </a:solidFill>
                <a:latin typeface="Segoe UI"/>
              </a:rPr>
              <a:t>Web:		</a:t>
            </a:r>
            <a:r>
              <a:rPr lang="en-US" sz="2000" dirty="0" smtClean="0">
                <a:solidFill>
                  <a:srgbClr val="FFFFFF"/>
                </a:solidFill>
                <a:latin typeface="Segoe UI"/>
                <a:hlinkClick r:id="rId4"/>
              </a:rPr>
              <a:t>http://chrisrisner.com</a:t>
            </a:r>
            <a:endParaRPr lang="en-US" sz="2000" dirty="0" smtClean="0">
              <a:solidFill>
                <a:srgbClr val="FFFFFF"/>
              </a:solidFill>
              <a:latin typeface="Segoe UI"/>
            </a:endParaRPr>
          </a:p>
          <a:p>
            <a:pPr lvl="0"/>
            <a:r>
              <a:rPr lang="en-US" sz="2000" dirty="0" smtClean="0">
                <a:solidFill>
                  <a:srgbClr val="FFFFFF"/>
                </a:solidFill>
                <a:latin typeface="Segoe UI"/>
              </a:rPr>
              <a:t>Twitter</a:t>
            </a:r>
            <a:r>
              <a:rPr lang="en-US" sz="2000" dirty="0">
                <a:solidFill>
                  <a:srgbClr val="FFFFFF"/>
                </a:solidFill>
                <a:latin typeface="Segoe UI"/>
              </a:rPr>
              <a:t>: 		</a:t>
            </a:r>
            <a:r>
              <a:rPr lang="en-US" sz="2000" dirty="0">
                <a:solidFill>
                  <a:srgbClr val="FFFFFF"/>
                </a:solidFill>
                <a:hlinkClick r:id="rId5"/>
              </a:rPr>
              <a:t>@chrisrisner</a:t>
            </a:r>
            <a:endParaRPr lang="en-US" sz="2000" dirty="0">
              <a:solidFill>
                <a:srgbClr val="FFFFFF"/>
              </a:solidFill>
              <a:latin typeface="Segoe UI"/>
            </a:endParaRPr>
          </a:p>
          <a:p>
            <a:r>
              <a:rPr lang="en-US" sz="4400" spc="-100" dirty="0">
                <a:solidFill>
                  <a:srgbClr val="FFFFFF"/>
                </a:solidFill>
                <a:latin typeface="Segoe UI Light" pitchFamily="34" charset="0"/>
              </a:rPr>
              <a:t>Presentations, demos, hands on labs</a:t>
            </a:r>
          </a:p>
          <a:p>
            <a:r>
              <a:rPr lang="en-US" sz="2000" dirty="0">
                <a:solidFill>
                  <a:srgbClr val="FFFFFF"/>
                </a:solidFill>
                <a:latin typeface="Segoe UI"/>
              </a:rPr>
              <a:t>Windows Azure Training Kit:  </a:t>
            </a:r>
            <a:r>
              <a:rPr lang="en-US" sz="2000" dirty="0">
                <a:solidFill>
                  <a:srgbClr val="FFFFFF"/>
                </a:solidFill>
                <a:latin typeface="Segoe UI"/>
                <a:hlinkClick r:id="rId6"/>
              </a:rPr>
              <a:t>Download here</a:t>
            </a:r>
            <a:endParaRPr lang="en-US" sz="2000" dirty="0">
              <a:solidFill>
                <a:srgbClr val="FFFFFF"/>
              </a:solidFill>
              <a:latin typeface="Segoe UI"/>
            </a:endParaRPr>
          </a:p>
        </p:txBody>
      </p:sp>
    </p:spTree>
    <p:extLst>
      <p:ext uri="{BB962C8B-B14F-4D97-AF65-F5344CB8AC3E}">
        <p14:creationId xmlns:p14="http://schemas.microsoft.com/office/powerpoint/2010/main" val="400598203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882" y="3023328"/>
            <a:ext cx="12434711" cy="206804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smtClean="0"/>
              <a:t>Track Resources &amp; Calls To Action</a:t>
            </a:r>
            <a:endParaRPr lang="en-US" dirty="0"/>
          </a:p>
        </p:txBody>
      </p:sp>
      <p:sp>
        <p:nvSpPr>
          <p:cNvPr id="13" name="Text Placeholder 12"/>
          <p:cNvSpPr>
            <a:spLocks noGrp="1"/>
          </p:cNvSpPr>
          <p:nvPr>
            <p:ph type="body" sz="quarter" idx="10"/>
          </p:nvPr>
        </p:nvSpPr>
        <p:spPr>
          <a:xfrm>
            <a:off x="275481" y="1212850"/>
            <a:ext cx="11885514" cy="1660198"/>
          </a:xfrm>
        </p:spPr>
        <p:txBody>
          <a:bodyPr/>
          <a:lstStyle/>
          <a:p>
            <a:pPr lvl="0">
              <a:buSzPct val="105000"/>
            </a:pPr>
            <a:r>
              <a:rPr lang="en-US" sz="3672" dirty="0">
                <a:gradFill>
                  <a:gsLst>
                    <a:gs pos="1250">
                      <a:srgbClr val="FFFFFF"/>
                    </a:gs>
                    <a:gs pos="100000">
                      <a:srgbClr val="FFFFFF"/>
                    </a:gs>
                  </a:gsLst>
                  <a:lin ang="5400000" scaled="0"/>
                </a:gradFill>
              </a:rPr>
              <a:t>Get Started with Windows Azure</a:t>
            </a:r>
          </a:p>
          <a:p>
            <a:pPr marL="412869" indent="-412869">
              <a:buSzPct val="105000"/>
              <a:buBlip>
                <a:blip r:embed="rId3"/>
              </a:buBlip>
            </a:pPr>
            <a:r>
              <a:rPr lang="en-US" sz="2856" dirty="0">
                <a:solidFill>
                  <a:srgbClr val="FFFFFF"/>
                </a:solidFill>
              </a:rPr>
              <a:t>Develop and Test in VMs, Build Websites, Extend on-premises applications</a:t>
            </a:r>
          </a:p>
          <a:p>
            <a:pPr marL="412869">
              <a:buSzPct val="105000"/>
            </a:pPr>
            <a:r>
              <a:rPr lang="en-US" sz="2856" dirty="0">
                <a:solidFill>
                  <a:srgbClr val="002050"/>
                </a:solidFill>
                <a:latin typeface="Segoe UI"/>
                <a:hlinkClick r:id="rId4"/>
              </a:rPr>
              <a:t>http://www.windowsazure.com</a:t>
            </a:r>
            <a:r>
              <a:rPr lang="en-US" sz="2856" dirty="0">
                <a:solidFill>
                  <a:srgbClr val="002050"/>
                </a:solidFill>
                <a:latin typeface="Segoe UI"/>
              </a:rPr>
              <a:t> </a:t>
            </a:r>
          </a:p>
        </p:txBody>
      </p:sp>
      <p:pic>
        <p:nvPicPr>
          <p:cNvPr id="12" name="Picture 11"/>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358892" y="2705591"/>
            <a:ext cx="3655651" cy="2741739"/>
          </a:xfrm>
          <a:prstGeom prst="rect">
            <a:avLst/>
          </a:prstGeom>
        </p:spPr>
      </p:pic>
      <p:sp>
        <p:nvSpPr>
          <p:cNvPr id="4" name="TextBox 3"/>
          <p:cNvSpPr txBox="1"/>
          <p:nvPr/>
        </p:nvSpPr>
        <p:spPr>
          <a:xfrm>
            <a:off x="322686" y="6359168"/>
            <a:ext cx="11840355" cy="521434"/>
          </a:xfrm>
          <a:prstGeom prst="rect">
            <a:avLst/>
          </a:prstGeom>
          <a:noFill/>
        </p:spPr>
        <p:txBody>
          <a:bodyPr wrap="square" lIns="182854" tIns="146283" rIns="182854" bIns="146283" rtlCol="0">
            <a:spAutoFit/>
          </a:bodyPr>
          <a:lstStyle/>
          <a:p>
            <a:pPr defTabSz="932563">
              <a:lnSpc>
                <a:spcPct val="90000"/>
              </a:lnSpc>
              <a:spcAft>
                <a:spcPts val="600"/>
              </a:spcAft>
            </a:pPr>
            <a:r>
              <a:rPr lang="en-US" sz="816" dirty="0">
                <a:gradFill>
                  <a:gsLst>
                    <a:gs pos="2917">
                      <a:srgbClr val="FFFFFF"/>
                    </a:gs>
                    <a:gs pos="30000">
                      <a:srgbClr val="FFFFFF"/>
                    </a:gs>
                  </a:gsLst>
                  <a:lin ang="5400000" scaled="0"/>
                </a:gradFill>
              </a:rPr>
              <a:t>*No purchase necessary. Open to eligible Visual Studio Professional, Premium or Ultimate with MSDN subscribers as of June 1, 2013. Ends 11:59 p.m. PT on September 30, 2013. For full official rules including odds, eligibility and prize restrictions see website. Sponsor: Microsoft Corporation. Aston Martin is a trademark owned and licensed by Aston Martin </a:t>
            </a:r>
            <a:r>
              <a:rPr lang="en-US" sz="816" dirty="0" err="1">
                <a:gradFill>
                  <a:gsLst>
                    <a:gs pos="2917">
                      <a:srgbClr val="FFFFFF"/>
                    </a:gs>
                    <a:gs pos="30000">
                      <a:srgbClr val="FFFFFF"/>
                    </a:gs>
                  </a:gsLst>
                  <a:lin ang="5400000" scaled="0"/>
                </a:gradFill>
              </a:rPr>
              <a:t>Lagonda</a:t>
            </a:r>
            <a:r>
              <a:rPr lang="en-US" sz="816" dirty="0">
                <a:gradFill>
                  <a:gsLst>
                    <a:gs pos="2917">
                      <a:srgbClr val="FFFFFF"/>
                    </a:gs>
                    <a:gs pos="30000">
                      <a:srgbClr val="FFFFFF"/>
                    </a:gs>
                  </a:gsLst>
                  <a:lin ang="5400000" scaled="0"/>
                </a:gradFill>
              </a:rPr>
              <a:t> Limited. Image copyright </a:t>
            </a:r>
            <a:r>
              <a:rPr lang="en-US" sz="816" dirty="0" err="1">
                <a:gradFill>
                  <a:gsLst>
                    <a:gs pos="2917">
                      <a:srgbClr val="FFFFFF"/>
                    </a:gs>
                    <a:gs pos="30000">
                      <a:srgbClr val="FFFFFF"/>
                    </a:gs>
                  </a:gsLst>
                  <a:lin ang="5400000" scaled="0"/>
                </a:gradFill>
              </a:rPr>
              <a:t>Evox</a:t>
            </a:r>
            <a:r>
              <a:rPr lang="en-US" sz="816" dirty="0">
                <a:gradFill>
                  <a:gsLst>
                    <a:gs pos="2917">
                      <a:srgbClr val="FFFFFF"/>
                    </a:gs>
                    <a:gs pos="30000">
                      <a:srgbClr val="FFFFFF"/>
                    </a:gs>
                  </a:gsLst>
                  <a:lin ang="5400000" scaled="0"/>
                </a:gradFill>
              </a:rPr>
              <a:t> Images. All rights reserved. </a:t>
            </a:r>
          </a:p>
        </p:txBody>
      </p:sp>
      <p:sp>
        <p:nvSpPr>
          <p:cNvPr id="9" name="Rectangle 8"/>
          <p:cNvSpPr/>
          <p:nvPr/>
        </p:nvSpPr>
        <p:spPr bwMode="invGray">
          <a:xfrm>
            <a:off x="2505587" y="5354661"/>
            <a:ext cx="9768863" cy="1464622"/>
          </a:xfrm>
          <a:prstGeom prst="rect">
            <a:avLst/>
          </a:prstGeom>
        </p:spPr>
        <p:txBody>
          <a:bodyPr wrap="square">
            <a:spAutoFit/>
          </a:bodyPr>
          <a:lstStyle/>
          <a:p>
            <a:pPr defTabSz="932563">
              <a:lnSpc>
                <a:spcPct val="90000"/>
              </a:lnSpc>
              <a:spcBef>
                <a:spcPct val="20000"/>
              </a:spcBef>
              <a:buSzPct val="105000"/>
            </a:pPr>
            <a:r>
              <a:rPr lang="en-US" sz="2856" dirty="0">
                <a:latin typeface="Segoe UI Light"/>
              </a:rPr>
              <a:t>Drop by the Windows Azure booth to participate in the </a:t>
            </a:r>
            <a:br>
              <a:rPr lang="en-US" sz="2856" dirty="0">
                <a:latin typeface="Segoe UI Light"/>
              </a:rPr>
            </a:br>
            <a:r>
              <a:rPr lang="en-US" sz="2856" dirty="0">
                <a:latin typeface="Segoe UI Light"/>
              </a:rPr>
              <a:t>Windows Azure Challenge for even more prizes!</a:t>
            </a:r>
          </a:p>
          <a:p>
            <a:pPr defTabSz="932563">
              <a:lnSpc>
                <a:spcPct val="90000"/>
              </a:lnSpc>
              <a:spcBef>
                <a:spcPct val="20000"/>
              </a:spcBef>
              <a:buSzPct val="105000"/>
            </a:pPr>
            <a:endParaRPr lang="en-US" sz="3264" dirty="0">
              <a:gradFill>
                <a:gsLst>
                  <a:gs pos="1250">
                    <a:srgbClr val="FFFFFF"/>
                  </a:gs>
                  <a:gs pos="100000">
                    <a:srgbClr val="FFFFFF"/>
                  </a:gs>
                </a:gsLst>
                <a:lin ang="5400000" scaled="0"/>
              </a:gradFill>
              <a:latin typeface="Segoe UI Light"/>
            </a:endParaRPr>
          </a:p>
        </p:txBody>
      </p:sp>
      <p:pic>
        <p:nvPicPr>
          <p:cNvPr id="3" name="Picture 2"/>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8365" y="5091374"/>
            <a:ext cx="1784213" cy="1293256"/>
          </a:xfrm>
          <a:prstGeom prst="rect">
            <a:avLst/>
          </a:prstGeom>
        </p:spPr>
      </p:pic>
      <p:sp>
        <p:nvSpPr>
          <p:cNvPr id="7" name="Rectangle 6"/>
          <p:cNvSpPr/>
          <p:nvPr/>
        </p:nvSpPr>
        <p:spPr bwMode="invGray">
          <a:xfrm>
            <a:off x="275481" y="3101791"/>
            <a:ext cx="11456052" cy="1986617"/>
          </a:xfrm>
          <a:prstGeom prst="rect">
            <a:avLst/>
          </a:prstGeom>
          <a:noFill/>
        </p:spPr>
        <p:txBody>
          <a:bodyPr wrap="square">
            <a:spAutoFit/>
          </a:bodyPr>
          <a:lstStyle/>
          <a:p>
            <a:pPr defTabSz="932563">
              <a:lnSpc>
                <a:spcPct val="90000"/>
              </a:lnSpc>
              <a:spcBef>
                <a:spcPct val="20000"/>
              </a:spcBef>
              <a:buSzPct val="105000"/>
            </a:pPr>
            <a:r>
              <a:rPr lang="en-US" sz="3672" dirty="0">
                <a:solidFill>
                  <a:schemeClr val="bg2"/>
                </a:solidFill>
                <a:latin typeface="Segoe UI Light"/>
              </a:rPr>
              <a:t>MSDN Subscribers: you’ve got it, now use it</a:t>
            </a:r>
          </a:p>
          <a:p>
            <a:pPr marL="571390" indent="-571390" defTabSz="932563">
              <a:lnSpc>
                <a:spcPct val="90000"/>
              </a:lnSpc>
              <a:spcBef>
                <a:spcPct val="20000"/>
              </a:spcBef>
              <a:buSzPct val="105000"/>
              <a:buBlip>
                <a:blip r:embed="rId3"/>
              </a:buBlip>
            </a:pPr>
            <a:r>
              <a:rPr lang="en-US" sz="2652" dirty="0">
                <a:solidFill>
                  <a:schemeClr val="bg2"/>
                </a:solidFill>
                <a:latin typeface="Segoe UI Light"/>
              </a:rPr>
              <a:t>Activate your MSDN Benefit &amp; try it by 9/30</a:t>
            </a:r>
          </a:p>
          <a:p>
            <a:pPr marL="571390" indent="-571390" defTabSz="932563">
              <a:lnSpc>
                <a:spcPct val="90000"/>
              </a:lnSpc>
              <a:spcBef>
                <a:spcPct val="20000"/>
              </a:spcBef>
              <a:buSzPct val="105000"/>
              <a:buBlip>
                <a:blip r:embed="rId3"/>
              </a:buBlip>
            </a:pPr>
            <a:r>
              <a:rPr lang="en-US" sz="2652" dirty="0">
                <a:solidFill>
                  <a:schemeClr val="bg2"/>
                </a:solidFill>
                <a:latin typeface="Segoe UI Light"/>
              </a:rPr>
              <a:t>You could win* an Aston Martin V8 Vantage!</a:t>
            </a:r>
          </a:p>
          <a:p>
            <a:pPr marL="571390" indent="-571390" defTabSz="932563">
              <a:lnSpc>
                <a:spcPct val="90000"/>
              </a:lnSpc>
              <a:spcBef>
                <a:spcPct val="20000"/>
              </a:spcBef>
              <a:buSzPct val="105000"/>
              <a:buBlip>
                <a:blip r:embed="rId3"/>
              </a:buBlip>
            </a:pPr>
            <a:r>
              <a:rPr lang="en-US" sz="2652" dirty="0">
                <a:solidFill>
                  <a:schemeClr val="bg2"/>
                </a:solidFill>
                <a:latin typeface="Segoe UI Light"/>
              </a:rPr>
              <a:t>Go to: </a:t>
            </a:r>
            <a:r>
              <a:rPr lang="en-US" sz="2652" u="sng" dirty="0">
                <a:solidFill>
                  <a:schemeClr val="bg2"/>
                </a:solidFill>
                <a:latin typeface="Segoe UI Light"/>
                <a:hlinkClick r:id="rId8"/>
              </a:rPr>
              <a:t>http://aka.ms/AzureContest</a:t>
            </a:r>
            <a:endParaRPr lang="en-US" sz="2652" u="sng" dirty="0">
              <a:solidFill>
                <a:schemeClr val="bg2"/>
              </a:solidFill>
              <a:latin typeface="Segoe UI Light"/>
            </a:endParaRPr>
          </a:p>
        </p:txBody>
      </p:sp>
    </p:spTree>
    <p:extLst>
      <p:ext uri="{BB962C8B-B14F-4D97-AF65-F5344CB8AC3E}">
        <p14:creationId xmlns:p14="http://schemas.microsoft.com/office/powerpoint/2010/main" val="114303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Track Resources</a:t>
            </a:r>
            <a:endParaRPr lang="en-US" dirty="0"/>
          </a:p>
        </p:txBody>
      </p:sp>
      <p:sp>
        <p:nvSpPr>
          <p:cNvPr id="6" name="Rectangle 5"/>
          <p:cNvSpPr/>
          <p:nvPr/>
        </p:nvSpPr>
        <p:spPr bwMode="auto">
          <a:xfrm>
            <a:off x="266520" y="1295327"/>
            <a:ext cx="11885832" cy="5482413"/>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2499" y="139628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t>Windows Enterprise: </a:t>
            </a:r>
            <a:r>
              <a:rPr lang="en-US" sz="3599" u="sng" dirty="0">
                <a:solidFill>
                  <a:srgbClr val="00B0F0"/>
                </a:solidFill>
                <a:hlinkClick r:id="rId4" action="ppaction://hlinkfile"/>
              </a:rPr>
              <a:t>windows.com/enterprise</a:t>
            </a:r>
            <a:r>
              <a:rPr lang="en-US" sz="3599" dirty="0"/>
              <a:t> </a:t>
            </a:r>
          </a:p>
        </p:txBody>
      </p:sp>
      <p:sp>
        <p:nvSpPr>
          <p:cNvPr id="8" name="Rectangle 7"/>
          <p:cNvSpPr/>
          <p:nvPr/>
        </p:nvSpPr>
        <p:spPr bwMode="invGray">
          <a:xfrm>
            <a:off x="372499" y="2307787"/>
            <a:ext cx="11788497" cy="612897"/>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Springboard: </a:t>
            </a:r>
            <a:r>
              <a:rPr lang="en-US" sz="3672" u="sng" dirty="0">
                <a:solidFill>
                  <a:srgbClr val="00B0F0"/>
                </a:solidFill>
                <a:hlinkClick r:id="rId5" action="ppaction://hlinkfile"/>
              </a:rPr>
              <a:t>windows.com/</a:t>
            </a:r>
            <a:r>
              <a:rPr lang="en-US" sz="3672" u="sng" dirty="0" err="1">
                <a:solidFill>
                  <a:srgbClr val="00B0F0"/>
                </a:solidFill>
                <a:hlinkClick r:id="rId5" action="ppaction://hlinkfile"/>
              </a:rPr>
              <a:t>ITpro</a:t>
            </a:r>
            <a:endParaRPr lang="en-US" sz="3599" u="sng" dirty="0">
              <a:solidFill>
                <a:srgbClr val="00B0F0"/>
              </a:solidFill>
            </a:endParaRPr>
          </a:p>
        </p:txBody>
      </p:sp>
      <p:sp>
        <p:nvSpPr>
          <p:cNvPr id="9" name="Rectangle 8"/>
          <p:cNvSpPr/>
          <p:nvPr/>
        </p:nvSpPr>
        <p:spPr bwMode="invGray">
          <a:xfrm>
            <a:off x="372499" y="3219288"/>
            <a:ext cx="11788497" cy="1732356"/>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Microsoft Desktop Optimization Package (MDOP): </a:t>
            </a:r>
            <a:r>
              <a:rPr lang="en-US" sz="3599" u="sng" dirty="0">
                <a:solidFill>
                  <a:srgbClr val="00B0F0"/>
                </a:solidFill>
                <a:hlinkClick r:id="rId6" action="ppaction://hlinkfile"/>
              </a:rPr>
              <a:t>microsoft.com/</a:t>
            </a:r>
            <a:r>
              <a:rPr lang="en-US" sz="3599" u="sng" dirty="0" err="1">
                <a:solidFill>
                  <a:srgbClr val="00B0F0"/>
                </a:solidFill>
                <a:hlinkClick r:id="rId6" action="ppaction://hlinkfile"/>
              </a:rPr>
              <a:t>mdop</a:t>
            </a:r>
            <a:endParaRPr lang="en-US" sz="3599" u="sng" dirty="0">
              <a:solidFill>
                <a:srgbClr val="00B0F0"/>
              </a:solidFill>
            </a:endParaRPr>
          </a:p>
          <a:p>
            <a:pPr defTabSz="932563">
              <a:lnSpc>
                <a:spcPct val="90000"/>
              </a:lnSpc>
              <a:spcBef>
                <a:spcPct val="20000"/>
              </a:spcBef>
              <a:buSzPct val="105000"/>
            </a:pPr>
            <a:endParaRPr lang="en-US" sz="3599" dirty="0">
              <a:gradFill>
                <a:gsLst>
                  <a:gs pos="1250">
                    <a:srgbClr val="FFFFFF"/>
                  </a:gs>
                  <a:gs pos="100000">
                    <a:srgbClr val="FFFFFF"/>
                  </a:gs>
                </a:gsLst>
                <a:lin ang="5400000" scaled="0"/>
              </a:gradFill>
            </a:endParaRPr>
          </a:p>
        </p:txBody>
      </p:sp>
      <p:sp>
        <p:nvSpPr>
          <p:cNvPr id="10" name="Rectangle 9"/>
          <p:cNvSpPr/>
          <p:nvPr/>
        </p:nvSpPr>
        <p:spPr bwMode="invGray">
          <a:xfrm>
            <a:off x="372499" y="4437093"/>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Desktop Virtualization (DV): </a:t>
            </a:r>
            <a:r>
              <a:rPr lang="en-US" sz="3599" u="sng" dirty="0">
                <a:solidFill>
                  <a:srgbClr val="00B0F0"/>
                </a:solidFill>
                <a:hlinkClick r:id="rId7" action="ppaction://hlinkfile"/>
              </a:rPr>
              <a:t>microsoft.com/dv</a:t>
            </a:r>
            <a:endParaRPr lang="en-US" sz="3599" u="sng" dirty="0">
              <a:solidFill>
                <a:srgbClr val="00B0F0"/>
              </a:solidFill>
            </a:endParaRPr>
          </a:p>
        </p:txBody>
      </p:sp>
      <p:sp useBgFill="1">
        <p:nvSpPr>
          <p:cNvPr id="11" name="Freeform 10"/>
          <p:cNvSpPr/>
          <p:nvPr/>
        </p:nvSpPr>
        <p:spPr bwMode="auto">
          <a:xfrm>
            <a:off x="883" y="497"/>
            <a:ext cx="12434711" cy="6993533"/>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invGray">
          <a:xfrm>
            <a:off x="372499" y="5240451"/>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To Go: </a:t>
            </a:r>
            <a:r>
              <a:rPr lang="en-US" sz="3599" u="sng" dirty="0">
                <a:solidFill>
                  <a:srgbClr val="00B0F0"/>
                </a:solidFill>
                <a:hlinkClick r:id="rId8" action="ppaction://hlinkfile"/>
              </a:rPr>
              <a:t>microsoft.com/windows/</a:t>
            </a:r>
            <a:r>
              <a:rPr lang="en-US" sz="3599" u="sng" dirty="0" err="1">
                <a:solidFill>
                  <a:srgbClr val="00B0F0"/>
                </a:solidFill>
                <a:hlinkClick r:id="rId8" action="ppaction://hlinkfile"/>
              </a:rPr>
              <a:t>wtg</a:t>
            </a:r>
            <a:endParaRPr lang="en-US" sz="3599" u="sng" dirty="0">
              <a:solidFill>
                <a:srgbClr val="00B0F0"/>
              </a:solidFill>
            </a:endParaRPr>
          </a:p>
        </p:txBody>
      </p:sp>
      <p:sp>
        <p:nvSpPr>
          <p:cNvPr id="14" name="Rectangle 13"/>
          <p:cNvSpPr/>
          <p:nvPr/>
        </p:nvSpPr>
        <p:spPr bwMode="invGray">
          <a:xfrm>
            <a:off x="372499" y="602642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Outlook.com: </a:t>
            </a:r>
            <a:r>
              <a:rPr lang="en-US" sz="3599" u="sng" dirty="0">
                <a:solidFill>
                  <a:srgbClr val="00B0F0"/>
                </a:solidFill>
                <a:hlinkClick r:id="rId9" action="ppaction://hlinkfile"/>
              </a:rPr>
              <a:t>tryoutlook.com</a:t>
            </a:r>
            <a:endParaRPr lang="en-US" sz="3599" u="sng" dirty="0">
              <a:solidFill>
                <a:srgbClr val="00B0F0"/>
              </a:solidFill>
            </a:endParaRPr>
          </a:p>
        </p:txBody>
      </p:sp>
    </p:spTree>
    <p:extLst>
      <p:ext uri="{BB962C8B-B14F-4D97-AF65-F5344CB8AC3E}">
        <p14:creationId xmlns:p14="http://schemas.microsoft.com/office/powerpoint/2010/main" val="347181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0-#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0-#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Introduction</a:t>
            </a:r>
            <a:endParaRPr lang="en-US" dirty="0"/>
          </a:p>
        </p:txBody>
      </p:sp>
      <p:sp>
        <p:nvSpPr>
          <p:cNvPr id="6" name="Text Placeholder 5"/>
          <p:cNvSpPr>
            <a:spLocks noGrp="1"/>
          </p:cNvSpPr>
          <p:nvPr>
            <p:ph type="body" sz="quarter" idx="10"/>
          </p:nvPr>
        </p:nvSpPr>
        <p:spPr>
          <a:xfrm>
            <a:off x="3217148" y="1170512"/>
            <a:ext cx="5841671" cy="748923"/>
          </a:xfrm>
        </p:spPr>
        <p:txBody>
          <a:bodyPr/>
          <a:lstStyle/>
          <a:p>
            <a:r>
              <a:rPr lang="en-US" dirty="0" smtClean="0"/>
              <a:t>Just a little bit about me</a:t>
            </a:r>
          </a:p>
        </p:txBody>
      </p:sp>
      <p:pic>
        <p:nvPicPr>
          <p:cNvPr id="4" name="Picture 3" descr="chrisner-400.jpeg"/>
          <p:cNvPicPr>
            <a:picLocks noChangeAspect="1"/>
          </p:cNvPicPr>
          <p:nvPr/>
        </p:nvPicPr>
        <p:blipFill rotWithShape="1">
          <a:blip r:embed="rId3">
            <a:extLst>
              <a:ext uri="{28A0092B-C50C-407E-A947-70E740481C1C}">
                <a14:useLocalDpi xmlns:a14="http://schemas.microsoft.com/office/drawing/2010/main" val="0"/>
              </a:ext>
            </a:extLst>
          </a:blip>
          <a:srcRect l="15787" t="472" r="20830"/>
          <a:stretch/>
        </p:blipFill>
        <p:spPr>
          <a:xfrm>
            <a:off x="238371" y="1171340"/>
            <a:ext cx="2547456" cy="4000152"/>
          </a:xfrm>
          <a:prstGeom prst="rect">
            <a:avLst/>
          </a:prstGeom>
        </p:spPr>
      </p:pic>
      <p:sp>
        <p:nvSpPr>
          <p:cNvPr id="5" name="Rectangle 4"/>
          <p:cNvSpPr/>
          <p:nvPr/>
        </p:nvSpPr>
        <p:spPr bwMode="auto">
          <a:xfrm>
            <a:off x="7808546" y="2045900"/>
            <a:ext cx="4451346" cy="878815"/>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a:t>
            </a:r>
            <a:r>
              <a:rPr lang="en-US" sz="2000" dirty="0" err="1" smtClean="0">
                <a:gradFill>
                  <a:gsLst>
                    <a:gs pos="0">
                      <a:srgbClr val="FFFFFF"/>
                    </a:gs>
                    <a:gs pos="100000">
                      <a:srgbClr val="FFFFFF"/>
                    </a:gs>
                  </a:gsLst>
                  <a:lin ang="5400000" scaled="0"/>
                </a:gradFill>
                <a:ea typeface="Segoe UI" pitchFamily="34" charset="0"/>
                <a:cs typeface="Segoe UI" pitchFamily="34" charset="0"/>
              </a:rPr>
              <a:t>chrisrisner</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7808546" y="3008255"/>
            <a:ext cx="4451346" cy="878815"/>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Sailor</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7808546" y="3970610"/>
            <a:ext cx="4451346" cy="878815"/>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Co-Organizer of Seattle GDG</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3273592" y="2045900"/>
            <a:ext cx="4451346" cy="878815"/>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Windows Azure </a:t>
            </a:r>
            <a:br>
              <a:rPr lang="en-US" sz="2000" dirty="0" smtClean="0">
                <a:gradFill>
                  <a:gsLst>
                    <a:gs pos="0">
                      <a:srgbClr val="FFFFFF"/>
                    </a:gs>
                    <a:gs pos="100000">
                      <a:srgbClr val="FFFFFF"/>
                    </a:gs>
                  </a:gsLst>
                  <a:lin ang="5400000" scaled="0"/>
                </a:gradFill>
                <a:ea typeface="Segoe UI" pitchFamily="34" charset="0"/>
                <a:cs typeface="Segoe UI" pitchFamily="34" charset="0"/>
              </a:rPr>
            </a:br>
            <a:r>
              <a:rPr lang="en-US" sz="2000" dirty="0" smtClean="0">
                <a:gradFill>
                  <a:gsLst>
                    <a:gs pos="0">
                      <a:srgbClr val="FFFFFF"/>
                    </a:gs>
                    <a:gs pos="100000">
                      <a:srgbClr val="FFFFFF"/>
                    </a:gs>
                  </a:gsLst>
                  <a:lin ang="5400000" scaled="0"/>
                </a:gradFill>
                <a:ea typeface="Segoe UI" pitchFamily="34" charset="0"/>
                <a:cs typeface="Segoe UI" pitchFamily="34" charset="0"/>
              </a:rPr>
              <a:t>Technical Evangelist</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3273592" y="3008255"/>
            <a:ext cx="4451346" cy="878815"/>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dirty="0" err="1" smtClean="0">
                <a:gradFill>
                  <a:gsLst>
                    <a:gs pos="0">
                      <a:srgbClr val="FFFFFF"/>
                    </a:gs>
                    <a:gs pos="100000">
                      <a:srgbClr val="FFFFFF"/>
                    </a:gs>
                  </a:gsLst>
                  <a:lin ang="5400000" scaled="0"/>
                </a:gradFill>
                <a:ea typeface="Segoe UI" pitchFamily="34" charset="0"/>
                <a:cs typeface="Segoe UI" pitchFamily="34" charset="0"/>
              </a:rPr>
              <a:t>Chrisrisner.com</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3273592" y="3970610"/>
            <a:ext cx="4451346" cy="878815"/>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Founder of Detroit GDG</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7808546" y="4933096"/>
            <a:ext cx="4451346" cy="878815"/>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Live in Washington</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3273592" y="4933096"/>
            <a:ext cx="4451346" cy="878815"/>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Originally from Michigan</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2687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left)">
                                      <p:cBhvr>
                                        <p:cTn id="8" dur="500"/>
                                        <p:tgtEl>
                                          <p:spTgt spid="4"/>
                                        </p:tgtEl>
                                      </p:cBhvr>
                                    </p:animEffect>
                                  </p:childTnLst>
                                </p:cTn>
                              </p:par>
                            </p:childTnLst>
                          </p:cTn>
                        </p:par>
                        <p:par>
                          <p:cTn id="9" fill="hold">
                            <p:stCondLst>
                              <p:cond delay="500"/>
                            </p:stCondLst>
                            <p:childTnLst>
                              <p:par>
                                <p:cTn id="10" presetID="42" presetClass="entr" presetSubtype="0" fill="hold" grpId="0" nodeType="afterEffect">
                                  <p:stCondLst>
                                    <p:cond delay="2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
                                        <p:tgtEl>
                                          <p:spTgt spid="9"/>
                                        </p:tgtEl>
                                      </p:cBhvr>
                                    </p:animEffect>
                                    <p:anim calcmode="lin" valueType="num">
                                      <p:cBhvr>
                                        <p:cTn id="13" dur="200" fill="hold"/>
                                        <p:tgtEl>
                                          <p:spTgt spid="9"/>
                                        </p:tgtEl>
                                        <p:attrNameLst>
                                          <p:attrName>ppt_x</p:attrName>
                                        </p:attrNameLst>
                                      </p:cBhvr>
                                      <p:tavLst>
                                        <p:tav tm="0">
                                          <p:val>
                                            <p:strVal val="#ppt_x"/>
                                          </p:val>
                                        </p:tav>
                                        <p:tav tm="100000">
                                          <p:val>
                                            <p:strVal val="#ppt_x"/>
                                          </p:val>
                                        </p:tav>
                                      </p:tavLst>
                                    </p:anim>
                                    <p:anim calcmode="lin" valueType="num">
                                      <p:cBhvr>
                                        <p:cTn id="14" dur="2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900"/>
                            </p:stCondLst>
                            <p:childTnLst>
                              <p:par>
                                <p:cTn id="16" presetID="42" presetClass="entr" presetSubtype="0" fill="hold" grpId="0" nodeType="afterEffect">
                                  <p:stCondLst>
                                    <p:cond delay="2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
                                        <p:tgtEl>
                                          <p:spTgt spid="10"/>
                                        </p:tgtEl>
                                      </p:cBhvr>
                                    </p:animEffect>
                                    <p:anim calcmode="lin" valueType="num">
                                      <p:cBhvr>
                                        <p:cTn id="19" dur="200" fill="hold"/>
                                        <p:tgtEl>
                                          <p:spTgt spid="10"/>
                                        </p:tgtEl>
                                        <p:attrNameLst>
                                          <p:attrName>ppt_x</p:attrName>
                                        </p:attrNameLst>
                                      </p:cBhvr>
                                      <p:tavLst>
                                        <p:tav tm="0">
                                          <p:val>
                                            <p:strVal val="#ppt_x"/>
                                          </p:val>
                                        </p:tav>
                                        <p:tav tm="100000">
                                          <p:val>
                                            <p:strVal val="#ppt_x"/>
                                          </p:val>
                                        </p:tav>
                                      </p:tavLst>
                                    </p:anim>
                                    <p:anim calcmode="lin" valueType="num">
                                      <p:cBhvr>
                                        <p:cTn id="20" dur="200" fill="hold"/>
                                        <p:tgtEl>
                                          <p:spTgt spid="10"/>
                                        </p:tgtEl>
                                        <p:attrNameLst>
                                          <p:attrName>ppt_y</p:attrName>
                                        </p:attrNameLst>
                                      </p:cBhvr>
                                      <p:tavLst>
                                        <p:tav tm="0">
                                          <p:val>
                                            <p:strVal val="#ppt_y+.1"/>
                                          </p:val>
                                        </p:tav>
                                        <p:tav tm="100000">
                                          <p:val>
                                            <p:strVal val="#ppt_y"/>
                                          </p:val>
                                        </p:tav>
                                      </p:tavLst>
                                    </p:anim>
                                  </p:childTnLst>
                                </p:cTn>
                              </p:par>
                            </p:childTnLst>
                          </p:cTn>
                        </p:par>
                        <p:par>
                          <p:cTn id="21" fill="hold">
                            <p:stCondLst>
                              <p:cond delay="1300"/>
                            </p:stCondLst>
                            <p:childTnLst>
                              <p:par>
                                <p:cTn id="22" presetID="42" presetClass="entr" presetSubtype="0" fill="hold" grpId="0" nodeType="afterEffect">
                                  <p:stCondLst>
                                    <p:cond delay="2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
                                        <p:tgtEl>
                                          <p:spTgt spid="11"/>
                                        </p:tgtEl>
                                      </p:cBhvr>
                                    </p:animEffect>
                                    <p:anim calcmode="lin" valueType="num">
                                      <p:cBhvr>
                                        <p:cTn id="25" dur="200" fill="hold"/>
                                        <p:tgtEl>
                                          <p:spTgt spid="11"/>
                                        </p:tgtEl>
                                        <p:attrNameLst>
                                          <p:attrName>ppt_x</p:attrName>
                                        </p:attrNameLst>
                                      </p:cBhvr>
                                      <p:tavLst>
                                        <p:tav tm="0">
                                          <p:val>
                                            <p:strVal val="#ppt_x"/>
                                          </p:val>
                                        </p:tav>
                                        <p:tav tm="100000">
                                          <p:val>
                                            <p:strVal val="#ppt_x"/>
                                          </p:val>
                                        </p:tav>
                                      </p:tavLst>
                                    </p:anim>
                                    <p:anim calcmode="lin" valueType="num">
                                      <p:cBhvr>
                                        <p:cTn id="26" dur="200" fill="hold"/>
                                        <p:tgtEl>
                                          <p:spTgt spid="11"/>
                                        </p:tgtEl>
                                        <p:attrNameLst>
                                          <p:attrName>ppt_y</p:attrName>
                                        </p:attrNameLst>
                                      </p:cBhvr>
                                      <p:tavLst>
                                        <p:tav tm="0">
                                          <p:val>
                                            <p:strVal val="#ppt_y+.1"/>
                                          </p:val>
                                        </p:tav>
                                        <p:tav tm="100000">
                                          <p:val>
                                            <p:strVal val="#ppt_y"/>
                                          </p:val>
                                        </p:tav>
                                      </p:tavLst>
                                    </p:anim>
                                  </p:childTnLst>
                                </p:cTn>
                              </p:par>
                            </p:childTnLst>
                          </p:cTn>
                        </p:par>
                        <p:par>
                          <p:cTn id="27" fill="hold">
                            <p:stCondLst>
                              <p:cond delay="1700"/>
                            </p:stCondLst>
                            <p:childTnLst>
                              <p:par>
                                <p:cTn id="28" presetID="42" presetClass="entr" presetSubtype="0" fill="hold" grpId="0" nodeType="afterEffect">
                                  <p:stCondLst>
                                    <p:cond delay="20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00"/>
                                        <p:tgtEl>
                                          <p:spTgt spid="13"/>
                                        </p:tgtEl>
                                      </p:cBhvr>
                                    </p:animEffect>
                                    <p:anim calcmode="lin" valueType="num">
                                      <p:cBhvr>
                                        <p:cTn id="31" dur="200" fill="hold"/>
                                        <p:tgtEl>
                                          <p:spTgt spid="13"/>
                                        </p:tgtEl>
                                        <p:attrNameLst>
                                          <p:attrName>ppt_x</p:attrName>
                                        </p:attrNameLst>
                                      </p:cBhvr>
                                      <p:tavLst>
                                        <p:tav tm="0">
                                          <p:val>
                                            <p:strVal val="#ppt_x"/>
                                          </p:val>
                                        </p:tav>
                                        <p:tav tm="100000">
                                          <p:val>
                                            <p:strVal val="#ppt_x"/>
                                          </p:val>
                                        </p:tav>
                                      </p:tavLst>
                                    </p:anim>
                                    <p:anim calcmode="lin" valueType="num">
                                      <p:cBhvr>
                                        <p:cTn id="32" dur="200" fill="hold"/>
                                        <p:tgtEl>
                                          <p:spTgt spid="13"/>
                                        </p:tgtEl>
                                        <p:attrNameLst>
                                          <p:attrName>ppt_y</p:attrName>
                                        </p:attrNameLst>
                                      </p:cBhvr>
                                      <p:tavLst>
                                        <p:tav tm="0">
                                          <p:val>
                                            <p:strVal val="#ppt_y+.1"/>
                                          </p:val>
                                        </p:tav>
                                        <p:tav tm="100000">
                                          <p:val>
                                            <p:strVal val="#ppt_y"/>
                                          </p:val>
                                        </p:tav>
                                      </p:tavLst>
                                    </p:anim>
                                  </p:childTnLst>
                                </p:cTn>
                              </p:par>
                            </p:childTnLst>
                          </p:cTn>
                        </p:par>
                        <p:par>
                          <p:cTn id="33" fill="hold">
                            <p:stCondLst>
                              <p:cond delay="2100"/>
                            </p:stCondLst>
                            <p:childTnLst>
                              <p:par>
                                <p:cTn id="34" presetID="42" presetClass="entr" presetSubtype="0" fill="hold" grpId="0" nodeType="afterEffect">
                                  <p:stCondLst>
                                    <p:cond delay="2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200"/>
                                        <p:tgtEl>
                                          <p:spTgt spid="12"/>
                                        </p:tgtEl>
                                      </p:cBhvr>
                                    </p:animEffect>
                                    <p:anim calcmode="lin" valueType="num">
                                      <p:cBhvr>
                                        <p:cTn id="37" dur="200" fill="hold"/>
                                        <p:tgtEl>
                                          <p:spTgt spid="12"/>
                                        </p:tgtEl>
                                        <p:attrNameLst>
                                          <p:attrName>ppt_x</p:attrName>
                                        </p:attrNameLst>
                                      </p:cBhvr>
                                      <p:tavLst>
                                        <p:tav tm="0">
                                          <p:val>
                                            <p:strVal val="#ppt_x"/>
                                          </p:val>
                                        </p:tav>
                                        <p:tav tm="100000">
                                          <p:val>
                                            <p:strVal val="#ppt_x"/>
                                          </p:val>
                                        </p:tav>
                                      </p:tavLst>
                                    </p:anim>
                                    <p:anim calcmode="lin" valueType="num">
                                      <p:cBhvr>
                                        <p:cTn id="38" dur="200" fill="hold"/>
                                        <p:tgtEl>
                                          <p:spTgt spid="1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2" presetClass="entr" presetSubtype="0" fill="hold" grpId="0" nodeType="afterEffect">
                                  <p:stCondLst>
                                    <p:cond delay="20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00"/>
                                        <p:tgtEl>
                                          <p:spTgt spid="8"/>
                                        </p:tgtEl>
                                      </p:cBhvr>
                                    </p:animEffect>
                                    <p:anim calcmode="lin" valueType="num">
                                      <p:cBhvr>
                                        <p:cTn id="43" dur="200" fill="hold"/>
                                        <p:tgtEl>
                                          <p:spTgt spid="8"/>
                                        </p:tgtEl>
                                        <p:attrNameLst>
                                          <p:attrName>ppt_x</p:attrName>
                                        </p:attrNameLst>
                                      </p:cBhvr>
                                      <p:tavLst>
                                        <p:tav tm="0">
                                          <p:val>
                                            <p:strVal val="#ppt_x"/>
                                          </p:val>
                                        </p:tav>
                                        <p:tav tm="100000">
                                          <p:val>
                                            <p:strVal val="#ppt_x"/>
                                          </p:val>
                                        </p:tav>
                                      </p:tavLst>
                                    </p:anim>
                                    <p:anim calcmode="lin" valueType="num">
                                      <p:cBhvr>
                                        <p:cTn id="44" dur="200" fill="hold"/>
                                        <p:tgtEl>
                                          <p:spTgt spid="8"/>
                                        </p:tgtEl>
                                        <p:attrNameLst>
                                          <p:attrName>ppt_y</p:attrName>
                                        </p:attrNameLst>
                                      </p:cBhvr>
                                      <p:tavLst>
                                        <p:tav tm="0">
                                          <p:val>
                                            <p:strVal val="#ppt_y+.1"/>
                                          </p:val>
                                        </p:tav>
                                        <p:tav tm="100000">
                                          <p:val>
                                            <p:strVal val="#ppt_y"/>
                                          </p:val>
                                        </p:tav>
                                      </p:tavLst>
                                    </p:anim>
                                  </p:childTnLst>
                                </p:cTn>
                              </p:par>
                            </p:childTnLst>
                          </p:cTn>
                        </p:par>
                        <p:par>
                          <p:cTn id="45" fill="hold">
                            <p:stCondLst>
                              <p:cond delay="2900"/>
                            </p:stCondLst>
                            <p:childTnLst>
                              <p:par>
                                <p:cTn id="46" presetID="42" presetClass="entr" presetSubtype="0" fill="hold" grpId="0" nodeType="afterEffect">
                                  <p:stCondLst>
                                    <p:cond delay="20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200"/>
                                        <p:tgtEl>
                                          <p:spTgt spid="7"/>
                                        </p:tgtEl>
                                      </p:cBhvr>
                                    </p:animEffect>
                                    <p:anim calcmode="lin" valueType="num">
                                      <p:cBhvr>
                                        <p:cTn id="49" dur="200" fill="hold"/>
                                        <p:tgtEl>
                                          <p:spTgt spid="7"/>
                                        </p:tgtEl>
                                        <p:attrNameLst>
                                          <p:attrName>ppt_x</p:attrName>
                                        </p:attrNameLst>
                                      </p:cBhvr>
                                      <p:tavLst>
                                        <p:tav tm="0">
                                          <p:val>
                                            <p:strVal val="#ppt_x"/>
                                          </p:val>
                                        </p:tav>
                                        <p:tav tm="100000">
                                          <p:val>
                                            <p:strVal val="#ppt_x"/>
                                          </p:val>
                                        </p:tav>
                                      </p:tavLst>
                                    </p:anim>
                                    <p:anim calcmode="lin" valueType="num">
                                      <p:cBhvr>
                                        <p:cTn id="50" dur="200" fill="hold"/>
                                        <p:tgtEl>
                                          <p:spTgt spid="7"/>
                                        </p:tgtEl>
                                        <p:attrNameLst>
                                          <p:attrName>ppt_y</p:attrName>
                                        </p:attrNameLst>
                                      </p:cBhvr>
                                      <p:tavLst>
                                        <p:tav tm="0">
                                          <p:val>
                                            <p:strVal val="#ppt_y+.1"/>
                                          </p:val>
                                        </p:tav>
                                        <p:tav tm="100000">
                                          <p:val>
                                            <p:strVal val="#ppt_y"/>
                                          </p:val>
                                        </p:tav>
                                      </p:tavLst>
                                    </p:anim>
                                  </p:childTnLst>
                                </p:cTn>
                              </p:par>
                            </p:childTnLst>
                          </p:cTn>
                        </p:par>
                        <p:par>
                          <p:cTn id="51" fill="hold">
                            <p:stCondLst>
                              <p:cond delay="3300"/>
                            </p:stCondLst>
                            <p:childTnLst>
                              <p:par>
                                <p:cTn id="52" presetID="42" presetClass="entr" presetSubtype="0" fill="hold" grpId="0" nodeType="afterEffect">
                                  <p:stCondLst>
                                    <p:cond delay="20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200"/>
                                        <p:tgtEl>
                                          <p:spTgt spid="5"/>
                                        </p:tgtEl>
                                      </p:cBhvr>
                                    </p:animEffect>
                                    <p:anim calcmode="lin" valueType="num">
                                      <p:cBhvr>
                                        <p:cTn id="55" dur="200" fill="hold"/>
                                        <p:tgtEl>
                                          <p:spTgt spid="5"/>
                                        </p:tgtEl>
                                        <p:attrNameLst>
                                          <p:attrName>ppt_x</p:attrName>
                                        </p:attrNameLst>
                                      </p:cBhvr>
                                      <p:tavLst>
                                        <p:tav tm="0">
                                          <p:val>
                                            <p:strVal val="#ppt_x"/>
                                          </p:val>
                                        </p:tav>
                                        <p:tav tm="100000">
                                          <p:val>
                                            <p:strVal val="#ppt_x"/>
                                          </p:val>
                                        </p:tav>
                                      </p:tavLst>
                                    </p:anim>
                                    <p:anim calcmode="lin" valueType="num">
                                      <p:cBhvr>
                                        <p:cTn id="56" dur="2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655" y="2529186"/>
            <a:ext cx="3614782" cy="3887912"/>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740947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Agenda</a:t>
            </a:r>
            <a:endParaRPr lang="en-US" dirty="0"/>
          </a:p>
        </p:txBody>
      </p:sp>
      <p:sp>
        <p:nvSpPr>
          <p:cNvPr id="2" name="Rectangle 1"/>
          <p:cNvSpPr/>
          <p:nvPr/>
        </p:nvSpPr>
        <p:spPr bwMode="auto">
          <a:xfrm>
            <a:off x="635000" y="2289617"/>
            <a:ext cx="5537200" cy="11557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latin typeface="+mj-lt"/>
                <a:ea typeface="Segoe UI" pitchFamily="34" charset="0"/>
                <a:cs typeface="Segoe UI" pitchFamily="34" charset="0"/>
              </a:rPr>
              <a:t>Options for </a:t>
            </a:r>
            <a:r>
              <a:rPr lang="en-US" sz="2800" dirty="0" err="1" smtClean="0">
                <a:gradFill>
                  <a:gsLst>
                    <a:gs pos="0">
                      <a:srgbClr val="FFFFFF"/>
                    </a:gs>
                    <a:gs pos="100000">
                      <a:srgbClr val="FFFFFF"/>
                    </a:gs>
                  </a:gsLst>
                  <a:lin ang="5400000" scaled="0"/>
                </a:gradFill>
                <a:latin typeface="+mj-lt"/>
                <a:ea typeface="Segoe UI" pitchFamily="34" charset="0"/>
                <a:cs typeface="Segoe UI" pitchFamily="34" charset="0"/>
              </a:rPr>
              <a:t>iOS</a:t>
            </a:r>
            <a:r>
              <a:rPr lang="en-US" sz="2800" dirty="0" smtClean="0">
                <a:gradFill>
                  <a:gsLst>
                    <a:gs pos="0">
                      <a:srgbClr val="FFFFFF"/>
                    </a:gs>
                    <a:gs pos="100000">
                      <a:srgbClr val="FFFFFF"/>
                    </a:gs>
                  </a:gsLst>
                  <a:lin ang="5400000" scaled="0"/>
                </a:gradFill>
                <a:latin typeface="+mj-lt"/>
                <a:ea typeface="Segoe UI" pitchFamily="34" charset="0"/>
                <a:cs typeface="Segoe UI" pitchFamily="34" charset="0"/>
              </a:rPr>
              <a:t> / Android development</a:t>
            </a:r>
          </a:p>
        </p:txBody>
      </p:sp>
      <p:sp>
        <p:nvSpPr>
          <p:cNvPr id="5" name="Rectangle 4"/>
          <p:cNvSpPr/>
          <p:nvPr/>
        </p:nvSpPr>
        <p:spPr bwMode="auto">
          <a:xfrm>
            <a:off x="635000" y="3561095"/>
            <a:ext cx="5537200" cy="11557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latin typeface="+mj-lt"/>
                <a:ea typeface="Segoe UI" pitchFamily="34" charset="0"/>
                <a:cs typeface="Segoe UI" pitchFamily="34" charset="0"/>
              </a:rPr>
              <a:t>Data Storage</a:t>
            </a:r>
          </a:p>
        </p:txBody>
      </p:sp>
      <p:sp>
        <p:nvSpPr>
          <p:cNvPr id="7" name="Rectangle 6"/>
          <p:cNvSpPr/>
          <p:nvPr/>
        </p:nvSpPr>
        <p:spPr bwMode="auto">
          <a:xfrm>
            <a:off x="6299200" y="2289617"/>
            <a:ext cx="5537200" cy="11557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latin typeface="+mj-lt"/>
                <a:ea typeface="Segoe UI" pitchFamily="34" charset="0"/>
                <a:cs typeface="Segoe UI" pitchFamily="34" charset="0"/>
              </a:rPr>
              <a:t>Building with Mobile Services</a:t>
            </a:r>
          </a:p>
        </p:txBody>
      </p:sp>
      <p:sp>
        <p:nvSpPr>
          <p:cNvPr id="8" name="Rectangle 7"/>
          <p:cNvSpPr/>
          <p:nvPr/>
        </p:nvSpPr>
        <p:spPr bwMode="auto">
          <a:xfrm>
            <a:off x="6299200" y="3561095"/>
            <a:ext cx="5537200" cy="115570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latin typeface="+mj-lt"/>
                <a:ea typeface="Segoe UI" pitchFamily="34" charset="0"/>
                <a:cs typeface="Segoe UI" pitchFamily="34" charset="0"/>
              </a:rPr>
              <a:t>Push Notifications</a:t>
            </a:r>
          </a:p>
        </p:txBody>
      </p:sp>
      <p:sp>
        <p:nvSpPr>
          <p:cNvPr id="3" name="Text Placeholder 2"/>
          <p:cNvSpPr>
            <a:spLocks noGrp="1"/>
          </p:cNvSpPr>
          <p:nvPr>
            <p:ph type="body" sz="quarter" idx="10"/>
          </p:nvPr>
        </p:nvSpPr>
        <p:spPr>
          <a:xfrm>
            <a:off x="274638" y="1212850"/>
            <a:ext cx="11887200" cy="748923"/>
          </a:xfrm>
        </p:spPr>
        <p:txBody>
          <a:bodyPr/>
          <a:lstStyle/>
          <a:p>
            <a:r>
              <a:rPr lang="en-US" dirty="0" smtClean="0"/>
              <a:t>What are we talking about today?</a:t>
            </a:r>
            <a:endParaRPr lang="en-US" dirty="0"/>
          </a:p>
        </p:txBody>
      </p:sp>
      <p:sp>
        <p:nvSpPr>
          <p:cNvPr id="9" name="Rectangle 8"/>
          <p:cNvSpPr/>
          <p:nvPr/>
        </p:nvSpPr>
        <p:spPr bwMode="auto">
          <a:xfrm>
            <a:off x="632186" y="4869373"/>
            <a:ext cx="5537200" cy="11557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latin typeface="+mj-lt"/>
                <a:ea typeface="Segoe UI" pitchFamily="34" charset="0"/>
                <a:cs typeface="Segoe UI" pitchFamily="34" charset="0"/>
              </a:rPr>
              <a:t>Security and Authentication</a:t>
            </a:r>
          </a:p>
        </p:txBody>
      </p:sp>
      <p:sp>
        <p:nvSpPr>
          <p:cNvPr id="10" name="Rectangle 9"/>
          <p:cNvSpPr/>
          <p:nvPr/>
        </p:nvSpPr>
        <p:spPr bwMode="auto">
          <a:xfrm>
            <a:off x="6296386" y="4869373"/>
            <a:ext cx="5537200" cy="11557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latin typeface="+mj-lt"/>
                <a:ea typeface="Segoe UI" pitchFamily="34" charset="0"/>
                <a:cs typeface="Segoe UI" pitchFamily="34" charset="0"/>
              </a:rPr>
              <a:t>Questions</a:t>
            </a:r>
          </a:p>
        </p:txBody>
      </p:sp>
    </p:spTree>
    <p:extLst>
      <p:ext uri="{BB962C8B-B14F-4D97-AF65-F5344CB8AC3E}">
        <p14:creationId xmlns:p14="http://schemas.microsoft.com/office/powerpoint/2010/main" val="424681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How do you develop for </a:t>
            </a:r>
            <a:r>
              <a:rPr lang="en-US" dirty="0" err="1" smtClean="0"/>
              <a:t>iOS</a:t>
            </a:r>
            <a:r>
              <a:rPr lang="en-US" dirty="0" smtClean="0"/>
              <a:t> / Android?</a:t>
            </a:r>
            <a:endParaRPr lang="en-US" dirty="0"/>
          </a:p>
        </p:txBody>
      </p:sp>
      <p:pic>
        <p:nvPicPr>
          <p:cNvPr id="9" name="Picture 8"/>
          <p:cNvPicPr>
            <a:picLocks noChangeAspect="1"/>
          </p:cNvPicPr>
          <p:nvPr/>
        </p:nvPicPr>
        <p:blipFill>
          <a:blip r:embed="rId3"/>
          <a:stretch>
            <a:fillRect/>
          </a:stretch>
        </p:blipFill>
        <p:spPr>
          <a:xfrm>
            <a:off x="1324559" y="2451891"/>
            <a:ext cx="3556910" cy="2852368"/>
          </a:xfrm>
          <a:prstGeom prst="rect">
            <a:avLst/>
          </a:prstGeom>
        </p:spPr>
      </p:pic>
      <p:pic>
        <p:nvPicPr>
          <p:cNvPr id="10" name="Picture 9"/>
          <p:cNvPicPr>
            <a:picLocks noChangeAspect="1"/>
          </p:cNvPicPr>
          <p:nvPr/>
        </p:nvPicPr>
        <p:blipFill>
          <a:blip r:embed="rId4"/>
          <a:stretch>
            <a:fillRect/>
          </a:stretch>
        </p:blipFill>
        <p:spPr>
          <a:xfrm>
            <a:off x="6813869" y="1628632"/>
            <a:ext cx="3858681" cy="4499282"/>
          </a:xfrm>
          <a:prstGeom prst="rect">
            <a:avLst/>
          </a:prstGeom>
        </p:spPr>
      </p:pic>
    </p:spTree>
    <p:extLst>
      <p:ext uri="{BB962C8B-B14F-4D97-AF65-F5344CB8AC3E}">
        <p14:creationId xmlns:p14="http://schemas.microsoft.com/office/powerpoint/2010/main" val="213154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Three ways</a:t>
            </a:r>
            <a:endParaRPr lang="en-US" dirty="0"/>
          </a:p>
        </p:txBody>
      </p:sp>
      <p:pic>
        <p:nvPicPr>
          <p:cNvPr id="9" name="Picture 8"/>
          <p:cNvPicPr>
            <a:picLocks noChangeAspect="1"/>
          </p:cNvPicPr>
          <p:nvPr/>
        </p:nvPicPr>
        <p:blipFill>
          <a:blip r:embed="rId3"/>
          <a:stretch>
            <a:fillRect/>
          </a:stretch>
        </p:blipFill>
        <p:spPr>
          <a:xfrm>
            <a:off x="4661325" y="1346214"/>
            <a:ext cx="1861382" cy="1492685"/>
          </a:xfrm>
          <a:prstGeom prst="rect">
            <a:avLst/>
          </a:prstGeom>
        </p:spPr>
      </p:pic>
      <p:pic>
        <p:nvPicPr>
          <p:cNvPr id="10" name="Picture 9"/>
          <p:cNvPicPr>
            <a:picLocks noChangeAspect="1"/>
          </p:cNvPicPr>
          <p:nvPr/>
        </p:nvPicPr>
        <p:blipFill>
          <a:blip r:embed="rId4"/>
          <a:stretch>
            <a:fillRect/>
          </a:stretch>
        </p:blipFill>
        <p:spPr>
          <a:xfrm>
            <a:off x="9441752" y="1344742"/>
            <a:ext cx="1281421" cy="149415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498979893"/>
              </p:ext>
            </p:extLst>
          </p:nvPr>
        </p:nvGraphicFramePr>
        <p:xfrm>
          <a:off x="395090" y="3965371"/>
          <a:ext cx="11683338" cy="1554480"/>
        </p:xfrm>
        <a:graphic>
          <a:graphicData uri="http://schemas.openxmlformats.org/drawingml/2006/table">
            <a:tbl>
              <a:tblPr bandRow="1">
                <a:tableStyleId>{284E427A-3D55-4303-BF80-6455036E1DE7}</a:tableStyleId>
              </a:tblPr>
              <a:tblGrid>
                <a:gridCol w="2584262"/>
                <a:gridCol w="5204630"/>
                <a:gridCol w="3894446"/>
              </a:tblGrid>
              <a:tr h="370840">
                <a:tc>
                  <a:txBody>
                    <a:bodyPr/>
                    <a:lstStyle/>
                    <a:p>
                      <a:r>
                        <a:rPr lang="en-US" sz="2800" dirty="0" smtClean="0"/>
                        <a:t>Native</a:t>
                      </a:r>
                      <a:endParaRPr lang="en-US" sz="2800" dirty="0"/>
                    </a:p>
                  </a:txBody>
                  <a:tcPr/>
                </a:tc>
                <a:tc>
                  <a:txBody>
                    <a:bodyPr/>
                    <a:lstStyle/>
                    <a:p>
                      <a:pPr algn="ctr"/>
                      <a:r>
                        <a:rPr lang="en-US" sz="2800" dirty="0" smtClean="0"/>
                        <a:t>Objective-C</a:t>
                      </a:r>
                      <a:endParaRPr lang="en-US" sz="2800" dirty="0"/>
                    </a:p>
                  </a:txBody>
                  <a:tcPr/>
                </a:tc>
                <a:tc>
                  <a:txBody>
                    <a:bodyPr/>
                    <a:lstStyle/>
                    <a:p>
                      <a:pPr algn="ctr"/>
                      <a:r>
                        <a:rPr lang="en-US" sz="2800" dirty="0" smtClean="0"/>
                        <a:t>Java</a:t>
                      </a:r>
                      <a:endParaRPr lang="en-US" sz="2800" dirty="0"/>
                    </a:p>
                  </a:txBody>
                  <a:tcPr/>
                </a:tc>
              </a:tr>
              <a:tr h="370840">
                <a:tc>
                  <a:txBody>
                    <a:bodyPr/>
                    <a:lstStyle/>
                    <a:p>
                      <a:r>
                        <a:rPr lang="en-US" sz="2800" dirty="0" err="1" smtClean="0"/>
                        <a:t>PhoneGap</a:t>
                      </a:r>
                      <a:endParaRPr lang="en-US" sz="2800" dirty="0"/>
                    </a:p>
                  </a:txBody>
                  <a:tcPr/>
                </a:tc>
                <a:tc>
                  <a:txBody>
                    <a:bodyPr/>
                    <a:lstStyle/>
                    <a:p>
                      <a:pPr algn="ctr"/>
                      <a:r>
                        <a:rPr lang="en-US" sz="2800" dirty="0" smtClean="0"/>
                        <a:t>HTML/JS</a:t>
                      </a:r>
                      <a:endParaRPr lang="en-US" sz="2800" dirty="0"/>
                    </a:p>
                  </a:txBody>
                  <a:tcPr/>
                </a:tc>
                <a:tc>
                  <a:txBody>
                    <a:bodyPr/>
                    <a:lstStyle/>
                    <a:p>
                      <a:pPr algn="ctr"/>
                      <a:r>
                        <a:rPr lang="en-US" sz="2800" dirty="0" smtClean="0"/>
                        <a:t>HTML/JS</a:t>
                      </a:r>
                      <a:endParaRPr lang="en-US" sz="2800" dirty="0"/>
                    </a:p>
                  </a:txBody>
                  <a:tcPr/>
                </a:tc>
              </a:tr>
              <a:tr h="370840">
                <a:tc>
                  <a:txBody>
                    <a:bodyPr/>
                    <a:lstStyle/>
                    <a:p>
                      <a:r>
                        <a:rPr lang="en-US" sz="2800" dirty="0" smtClean="0"/>
                        <a:t>Mono</a:t>
                      </a:r>
                      <a:endParaRPr lang="en-US" sz="2800" dirty="0"/>
                    </a:p>
                  </a:txBody>
                  <a:tcPr/>
                </a:tc>
                <a:tc>
                  <a:txBody>
                    <a:bodyPr/>
                    <a:lstStyle/>
                    <a:p>
                      <a:pPr algn="ctr"/>
                      <a:r>
                        <a:rPr lang="en-US" sz="2800" dirty="0" smtClean="0"/>
                        <a:t>C#</a:t>
                      </a:r>
                      <a:r>
                        <a:rPr lang="en-US" sz="2800" baseline="0" dirty="0" smtClean="0"/>
                        <a:t> / </a:t>
                      </a:r>
                      <a:r>
                        <a:rPr lang="en-US" sz="2800" baseline="0" dirty="0" err="1" smtClean="0"/>
                        <a:t>MonoTouch</a:t>
                      </a:r>
                      <a:endParaRPr lang="en-US" sz="2800" dirty="0"/>
                    </a:p>
                  </a:txBody>
                  <a:tcPr/>
                </a:tc>
                <a:tc>
                  <a:txBody>
                    <a:bodyPr/>
                    <a:lstStyle/>
                    <a:p>
                      <a:pPr algn="ctr"/>
                      <a:r>
                        <a:rPr lang="en-US" sz="2800" dirty="0" smtClean="0"/>
                        <a:t>C# / </a:t>
                      </a:r>
                      <a:r>
                        <a:rPr lang="en-US" sz="2800" dirty="0" err="1" smtClean="0"/>
                        <a:t>MonoDroid</a:t>
                      </a:r>
                      <a:endParaRPr lang="en-US" sz="2800" dirty="0"/>
                    </a:p>
                  </a:txBody>
                  <a:tcPr/>
                </a:tc>
              </a:tr>
            </a:tbl>
          </a:graphicData>
        </a:graphic>
      </p:graphicFrame>
    </p:spTree>
    <p:extLst>
      <p:ext uri="{BB962C8B-B14F-4D97-AF65-F5344CB8AC3E}">
        <p14:creationId xmlns:p14="http://schemas.microsoft.com/office/powerpoint/2010/main" val="258551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Which should I use?</a:t>
            </a:r>
            <a:endParaRPr lang="en-US" dirty="0"/>
          </a:p>
        </p:txBody>
      </p:sp>
      <p:sp>
        <p:nvSpPr>
          <p:cNvPr id="2" name="TextBox 1"/>
          <p:cNvSpPr txBox="1"/>
          <p:nvPr/>
        </p:nvSpPr>
        <p:spPr>
          <a:xfrm>
            <a:off x="5020159" y="1628632"/>
            <a:ext cx="2405494" cy="4344009"/>
          </a:xfrm>
          <a:prstGeom prst="rect">
            <a:avLst/>
          </a:prstGeom>
          <a:noFill/>
        </p:spPr>
        <p:txBody>
          <a:bodyPr wrap="square" lIns="182880" tIns="146304" rIns="182880" bIns="146304" rtlCol="0">
            <a:spAutoFit/>
          </a:bodyPr>
          <a:lstStyle/>
          <a:p>
            <a:pPr>
              <a:lnSpc>
                <a:spcPct val="90000"/>
              </a:lnSpc>
              <a:spcAft>
                <a:spcPts val="600"/>
              </a:spcAft>
            </a:pPr>
            <a:r>
              <a:rPr lang="en-US" sz="28700" dirty="0" smtClean="0">
                <a:gradFill>
                  <a:gsLst>
                    <a:gs pos="2917">
                      <a:schemeClr val="tx1"/>
                    </a:gs>
                    <a:gs pos="30000">
                      <a:schemeClr val="tx1"/>
                    </a:gs>
                  </a:gsLst>
                  <a:lin ang="5400000" scaled="0"/>
                </a:gradFill>
              </a:rPr>
              <a:t>?</a:t>
            </a:r>
          </a:p>
        </p:txBody>
      </p:sp>
    </p:spTree>
    <p:extLst>
      <p:ext uri="{BB962C8B-B14F-4D97-AF65-F5344CB8AC3E}">
        <p14:creationId xmlns:p14="http://schemas.microsoft.com/office/powerpoint/2010/main" val="199086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6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What is Windows Azure Mobile Services?</a:t>
            </a:r>
            <a:endParaRPr lang="en-US" sz="4800" dirty="0"/>
          </a:p>
        </p:txBody>
      </p:sp>
      <p:grpSp>
        <p:nvGrpSpPr>
          <p:cNvPr id="4" name="Group 3"/>
          <p:cNvGrpSpPr/>
          <p:nvPr/>
        </p:nvGrpSpPr>
        <p:grpSpPr>
          <a:xfrm>
            <a:off x="4711380" y="4845395"/>
            <a:ext cx="1524000" cy="1524000"/>
            <a:chOff x="2142565" y="3054079"/>
            <a:chExt cx="1524000" cy="1524000"/>
          </a:xfrm>
          <a:solidFill>
            <a:schemeClr val="accent2"/>
          </a:solidFill>
        </p:grpSpPr>
        <p:sp>
          <p:nvSpPr>
            <p:cNvPr id="5" name="Rectangle 4"/>
            <p:cNvSpPr/>
            <p:nvPr>
              <p:custDataLst>
                <p:tags r:id="rId7"/>
              </p:custDataLst>
            </p:nvPr>
          </p:nvSpPr>
          <p:spPr bwMode="auto">
            <a:xfrm>
              <a:off x="2142565" y="3054079"/>
              <a:ext cx="1524000" cy="1524000"/>
            </a:xfrm>
            <a:prstGeom prst="rect">
              <a:avLst/>
            </a:prstGeom>
            <a:grpFill/>
            <a:ln w="10795" cap="flat" cmpd="sng" algn="ctr">
              <a:noFill/>
              <a:prstDash val="solid"/>
              <a:headEnd type="none" w="med" len="med"/>
              <a:tailEnd type="none" w="med" len="med"/>
            </a:ln>
            <a:effectLst/>
          </p:spPr>
          <p:txBody>
            <a:bodyPr vert="horz" wrap="square" lIns="68580" tIns="45720" rIns="68580" bIns="45720" numCol="1" rtlCol="0" anchor="b" anchorCtr="0" compatLnSpc="1">
              <a:prstTxWarp prst="textNoShape">
                <a:avLst/>
              </a:prstTxWarp>
            </a:bodyPr>
            <a:lstStyle/>
            <a:p>
              <a:pPr defTabSz="913719" fontAlgn="base">
                <a:spcBef>
                  <a:spcPct val="0"/>
                </a:spcBef>
                <a:spcAft>
                  <a:spcPct val="0"/>
                </a:spcAft>
                <a:defRPr/>
              </a:pPr>
              <a:r>
                <a:rPr lang="en-US" sz="1500" kern="0" dirty="0">
                  <a:gradFill flip="none" rotWithShape="1">
                    <a:gsLst>
                      <a:gs pos="0">
                        <a:srgbClr val="FFFFFF"/>
                      </a:gs>
                      <a:gs pos="100000">
                        <a:srgbClr val="FFFFFF"/>
                      </a:gs>
                    </a:gsLst>
                    <a:lin ang="5400000" scaled="0"/>
                    <a:tileRect/>
                  </a:gradFill>
                </a:rPr>
                <a:t>Data</a:t>
              </a:r>
            </a:p>
          </p:txBody>
        </p:sp>
        <p:sp>
          <p:nvSpPr>
            <p:cNvPr id="6" name="Freeform 6"/>
            <p:cNvSpPr>
              <a:spLocks noEditPoints="1"/>
            </p:cNvSpPr>
            <p:nvPr/>
          </p:nvSpPr>
          <p:spPr bwMode="auto">
            <a:xfrm>
              <a:off x="2658094" y="3363025"/>
              <a:ext cx="528255" cy="804558"/>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019">
                <a:defRPr/>
              </a:pPr>
              <a:endParaRPr lang="en-US" sz="2400" kern="0" dirty="0">
                <a:solidFill>
                  <a:sysClr val="windowText" lastClr="000000"/>
                </a:solidFill>
              </a:endParaRPr>
            </a:p>
          </p:txBody>
        </p:sp>
      </p:grpSp>
      <p:sp>
        <p:nvSpPr>
          <p:cNvPr id="7" name="Rectangle 6"/>
          <p:cNvSpPr/>
          <p:nvPr>
            <p:custDataLst>
              <p:tags r:id="rId1"/>
            </p:custDataLst>
          </p:nvPr>
        </p:nvSpPr>
        <p:spPr bwMode="auto">
          <a:xfrm>
            <a:off x="6328542" y="3229955"/>
            <a:ext cx="1524000" cy="1524000"/>
          </a:xfrm>
          <a:prstGeom prst="rect">
            <a:avLst/>
          </a:prstGeom>
          <a:solidFill>
            <a:schemeClr val="accent2"/>
          </a:solidFill>
          <a:ln w="10795" cap="flat" cmpd="sng" algn="ctr">
            <a:noFill/>
            <a:prstDash val="solid"/>
            <a:headEnd type="none" w="med" len="med"/>
            <a:tailEnd type="none" w="med" len="med"/>
          </a:ln>
          <a:effectLst/>
        </p:spPr>
        <p:txBody>
          <a:bodyPr vert="horz" wrap="square" lIns="68553" tIns="45701" rIns="68553" bIns="45701" numCol="1" rtlCol="0" anchor="b" anchorCtr="0" compatLnSpc="1">
            <a:prstTxWarp prst="textNoShape">
              <a:avLst/>
            </a:prstTxWarp>
          </a:bodyPr>
          <a:lstStyle/>
          <a:p>
            <a:pPr defTabSz="913719" fontAlgn="base">
              <a:spcBef>
                <a:spcPct val="0"/>
              </a:spcBef>
              <a:spcAft>
                <a:spcPct val="0"/>
              </a:spcAft>
              <a:defRPr/>
            </a:pPr>
            <a:r>
              <a:rPr lang="en-US" sz="1500" kern="0" dirty="0">
                <a:gradFill flip="none" rotWithShape="1">
                  <a:gsLst>
                    <a:gs pos="0">
                      <a:srgbClr val="FFFFFF"/>
                    </a:gs>
                    <a:gs pos="100000">
                      <a:srgbClr val="FFFFFF"/>
                    </a:gs>
                  </a:gsLst>
                  <a:lin ang="5400000" scaled="0"/>
                  <a:tileRect/>
                </a:gradFill>
              </a:rPr>
              <a:t>Notifications</a:t>
            </a:r>
          </a:p>
        </p:txBody>
      </p:sp>
      <p:grpSp>
        <p:nvGrpSpPr>
          <p:cNvPr id="8" name="Group 7"/>
          <p:cNvGrpSpPr/>
          <p:nvPr/>
        </p:nvGrpSpPr>
        <p:grpSpPr>
          <a:xfrm>
            <a:off x="6760561" y="3380753"/>
            <a:ext cx="451426" cy="962719"/>
            <a:chOff x="4005600" y="3173284"/>
            <a:chExt cx="555603" cy="1178245"/>
          </a:xfrm>
        </p:grpSpPr>
        <p:sp>
          <p:nvSpPr>
            <p:cNvPr id="9" name="Oval 16"/>
            <p:cNvSpPr>
              <a:spLocks noChangeArrowheads="1"/>
            </p:cNvSpPr>
            <p:nvPr/>
          </p:nvSpPr>
          <p:spPr bwMode="black">
            <a:xfrm>
              <a:off x="4308655" y="3173284"/>
              <a:ext cx="197828" cy="193569"/>
            </a:xfrm>
            <a:prstGeom prst="ellipse">
              <a:avLst/>
            </a:prstGeom>
            <a:solidFill>
              <a:srgbClr val="FFFFFF"/>
            </a:solidFill>
            <a:ln>
              <a:noFill/>
            </a:ln>
            <a:extLst/>
          </p:spPr>
          <p:txBody>
            <a:bodyPr vert="horz" wrap="square" lIns="91440" tIns="45720" rIns="91440" bIns="45720" numCol="1" anchor="t" anchorCtr="0" compatLnSpc="1">
              <a:prstTxWarp prst="textNoShape">
                <a:avLst/>
              </a:prstTxWarp>
            </a:bodyPr>
            <a:lstStyle/>
            <a:p>
              <a:pPr defTabSz="914019">
                <a:defRPr/>
              </a:pPr>
              <a:endParaRPr lang="en-US" sz="2400" kern="0">
                <a:solidFill>
                  <a:sysClr val="windowText" lastClr="000000"/>
                </a:solidFill>
              </a:endParaRPr>
            </a:p>
          </p:txBody>
        </p:sp>
        <p:sp>
          <p:nvSpPr>
            <p:cNvPr id="10" name="Freeform 17"/>
            <p:cNvSpPr>
              <a:spLocks/>
            </p:cNvSpPr>
            <p:nvPr/>
          </p:nvSpPr>
          <p:spPr bwMode="black">
            <a:xfrm>
              <a:off x="4133978" y="3411037"/>
              <a:ext cx="427225" cy="940492"/>
            </a:xfrm>
            <a:custGeom>
              <a:avLst/>
              <a:gdLst>
                <a:gd name="T0" fmla="*/ 76 w 86"/>
                <a:gd name="T1" fmla="*/ 0 h 189"/>
                <a:gd name="T2" fmla="*/ 80 w 86"/>
                <a:gd name="T3" fmla="*/ 3 h 189"/>
                <a:gd name="T4" fmla="*/ 83 w 86"/>
                <a:gd name="T5" fmla="*/ 11 h 189"/>
                <a:gd name="T6" fmla="*/ 78 w 86"/>
                <a:gd name="T7" fmla="*/ 21 h 189"/>
                <a:gd name="T8" fmla="*/ 44 w 86"/>
                <a:gd name="T9" fmla="*/ 47 h 189"/>
                <a:gd name="T10" fmla="*/ 39 w 86"/>
                <a:gd name="T11" fmla="*/ 50 h 189"/>
                <a:gd name="T12" fmla="*/ 39 w 86"/>
                <a:gd name="T13" fmla="*/ 81 h 189"/>
                <a:gd name="T14" fmla="*/ 2 w 86"/>
                <a:gd name="T15" fmla="*/ 173 h 189"/>
                <a:gd name="T16" fmla="*/ 9 w 86"/>
                <a:gd name="T17" fmla="*/ 188 h 189"/>
                <a:gd name="T18" fmla="*/ 13 w 86"/>
                <a:gd name="T19" fmla="*/ 189 h 189"/>
                <a:gd name="T20" fmla="*/ 24 w 86"/>
                <a:gd name="T21" fmla="*/ 181 h 189"/>
                <a:gd name="T22" fmla="*/ 63 w 86"/>
                <a:gd name="T23" fmla="*/ 83 h 189"/>
                <a:gd name="T24" fmla="*/ 63 w 86"/>
                <a:gd name="T25" fmla="*/ 177 h 189"/>
                <a:gd name="T26" fmla="*/ 74 w 86"/>
                <a:gd name="T27" fmla="*/ 189 h 189"/>
                <a:gd name="T28" fmla="*/ 86 w 86"/>
                <a:gd name="T29" fmla="*/ 177 h 189"/>
                <a:gd name="T30" fmla="*/ 86 w 86"/>
                <a:gd name="T31" fmla="*/ 72 h 189"/>
                <a:gd name="T32" fmla="*/ 86 w 86"/>
                <a:gd name="T33" fmla="*/ 17 h 189"/>
                <a:gd name="T34" fmla="*/ 76 w 86"/>
                <a:gd name="T3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189">
                  <a:moveTo>
                    <a:pt x="76" y="0"/>
                  </a:moveTo>
                  <a:cubicBezTo>
                    <a:pt x="78" y="1"/>
                    <a:pt x="79" y="2"/>
                    <a:pt x="80" y="3"/>
                  </a:cubicBezTo>
                  <a:cubicBezTo>
                    <a:pt x="82" y="6"/>
                    <a:pt x="83" y="8"/>
                    <a:pt x="83" y="11"/>
                  </a:cubicBezTo>
                  <a:cubicBezTo>
                    <a:pt x="83" y="15"/>
                    <a:pt x="81" y="18"/>
                    <a:pt x="78" y="21"/>
                  </a:cubicBezTo>
                  <a:cubicBezTo>
                    <a:pt x="44" y="47"/>
                    <a:pt x="44" y="47"/>
                    <a:pt x="44" y="47"/>
                  </a:cubicBezTo>
                  <a:cubicBezTo>
                    <a:pt x="42" y="49"/>
                    <a:pt x="40" y="49"/>
                    <a:pt x="39" y="50"/>
                  </a:cubicBezTo>
                  <a:cubicBezTo>
                    <a:pt x="39" y="81"/>
                    <a:pt x="39" y="81"/>
                    <a:pt x="39" y="81"/>
                  </a:cubicBezTo>
                  <a:cubicBezTo>
                    <a:pt x="2" y="173"/>
                    <a:pt x="2" y="173"/>
                    <a:pt x="2" y="173"/>
                  </a:cubicBezTo>
                  <a:cubicBezTo>
                    <a:pt x="0" y="179"/>
                    <a:pt x="3" y="186"/>
                    <a:pt x="9" y="188"/>
                  </a:cubicBezTo>
                  <a:cubicBezTo>
                    <a:pt x="10" y="189"/>
                    <a:pt x="12" y="189"/>
                    <a:pt x="13" y="189"/>
                  </a:cubicBezTo>
                  <a:cubicBezTo>
                    <a:pt x="18" y="189"/>
                    <a:pt x="22" y="186"/>
                    <a:pt x="24" y="181"/>
                  </a:cubicBezTo>
                  <a:cubicBezTo>
                    <a:pt x="63" y="83"/>
                    <a:pt x="63" y="83"/>
                    <a:pt x="63" y="83"/>
                  </a:cubicBezTo>
                  <a:cubicBezTo>
                    <a:pt x="63" y="177"/>
                    <a:pt x="63" y="177"/>
                    <a:pt x="63" y="177"/>
                  </a:cubicBezTo>
                  <a:cubicBezTo>
                    <a:pt x="63" y="184"/>
                    <a:pt x="68" y="189"/>
                    <a:pt x="74" y="189"/>
                  </a:cubicBezTo>
                  <a:cubicBezTo>
                    <a:pt x="81" y="189"/>
                    <a:pt x="86" y="184"/>
                    <a:pt x="86" y="177"/>
                  </a:cubicBezTo>
                  <a:cubicBezTo>
                    <a:pt x="86" y="72"/>
                    <a:pt x="86" y="72"/>
                    <a:pt x="86" y="72"/>
                  </a:cubicBezTo>
                  <a:cubicBezTo>
                    <a:pt x="86" y="17"/>
                    <a:pt x="86" y="17"/>
                    <a:pt x="86" y="17"/>
                  </a:cubicBezTo>
                  <a:cubicBezTo>
                    <a:pt x="86" y="8"/>
                    <a:pt x="83" y="2"/>
                    <a:pt x="76" y="0"/>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019">
                <a:defRPr/>
              </a:pPr>
              <a:endParaRPr lang="en-US" sz="2400" kern="0">
                <a:solidFill>
                  <a:sysClr val="windowText" lastClr="000000"/>
                </a:solidFill>
              </a:endParaRPr>
            </a:p>
          </p:txBody>
        </p:sp>
        <p:sp>
          <p:nvSpPr>
            <p:cNvPr id="11" name="Freeform 18"/>
            <p:cNvSpPr>
              <a:spLocks/>
            </p:cNvSpPr>
            <p:nvPr/>
          </p:nvSpPr>
          <p:spPr bwMode="black">
            <a:xfrm>
              <a:off x="4180278" y="3366853"/>
              <a:ext cx="351461" cy="273521"/>
            </a:xfrm>
            <a:custGeom>
              <a:avLst/>
              <a:gdLst>
                <a:gd name="T0" fmla="*/ 30 w 71"/>
                <a:gd name="T1" fmla="*/ 33 h 55"/>
                <a:gd name="T2" fmla="*/ 18 w 71"/>
                <a:gd name="T3" fmla="*/ 6 h 55"/>
                <a:gd name="T4" fmla="*/ 6 w 71"/>
                <a:gd name="T5" fmla="*/ 2 h 55"/>
                <a:gd name="T6" fmla="*/ 2 w 71"/>
                <a:gd name="T7" fmla="*/ 14 h 55"/>
                <a:gd name="T8" fmla="*/ 20 w 71"/>
                <a:gd name="T9" fmla="*/ 50 h 55"/>
                <a:gd name="T10" fmla="*/ 25 w 71"/>
                <a:gd name="T11" fmla="*/ 55 h 55"/>
                <a:gd name="T12" fmla="*/ 27 w 71"/>
                <a:gd name="T13" fmla="*/ 55 h 55"/>
                <a:gd name="T14" fmla="*/ 33 w 71"/>
                <a:gd name="T15" fmla="*/ 53 h 55"/>
                <a:gd name="T16" fmla="*/ 67 w 71"/>
                <a:gd name="T17" fmla="*/ 27 h 55"/>
                <a:gd name="T18" fmla="*/ 69 w 71"/>
                <a:gd name="T19" fmla="*/ 15 h 55"/>
                <a:gd name="T20" fmla="*/ 56 w 71"/>
                <a:gd name="T21" fmla="*/ 13 h 55"/>
                <a:gd name="T22" fmla="*/ 30 w 71"/>
                <a:gd name="T23"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55">
                  <a:moveTo>
                    <a:pt x="30" y="33"/>
                  </a:moveTo>
                  <a:cubicBezTo>
                    <a:pt x="18" y="6"/>
                    <a:pt x="18" y="6"/>
                    <a:pt x="18" y="6"/>
                  </a:cubicBezTo>
                  <a:cubicBezTo>
                    <a:pt x="16" y="2"/>
                    <a:pt x="10" y="0"/>
                    <a:pt x="6" y="2"/>
                  </a:cubicBezTo>
                  <a:cubicBezTo>
                    <a:pt x="2" y="4"/>
                    <a:pt x="0" y="10"/>
                    <a:pt x="2" y="14"/>
                  </a:cubicBezTo>
                  <a:cubicBezTo>
                    <a:pt x="20" y="50"/>
                    <a:pt x="20" y="50"/>
                    <a:pt x="20" y="50"/>
                  </a:cubicBezTo>
                  <a:cubicBezTo>
                    <a:pt x="21" y="53"/>
                    <a:pt x="23" y="54"/>
                    <a:pt x="25" y="55"/>
                  </a:cubicBezTo>
                  <a:cubicBezTo>
                    <a:pt x="26" y="55"/>
                    <a:pt x="27" y="55"/>
                    <a:pt x="27" y="55"/>
                  </a:cubicBezTo>
                  <a:cubicBezTo>
                    <a:pt x="29" y="55"/>
                    <a:pt x="31" y="55"/>
                    <a:pt x="33" y="53"/>
                  </a:cubicBezTo>
                  <a:cubicBezTo>
                    <a:pt x="67" y="27"/>
                    <a:pt x="67" y="27"/>
                    <a:pt x="67" y="27"/>
                  </a:cubicBezTo>
                  <a:cubicBezTo>
                    <a:pt x="71" y="24"/>
                    <a:pt x="71" y="18"/>
                    <a:pt x="69" y="15"/>
                  </a:cubicBezTo>
                  <a:cubicBezTo>
                    <a:pt x="66" y="11"/>
                    <a:pt x="60" y="10"/>
                    <a:pt x="56" y="13"/>
                  </a:cubicBezTo>
                  <a:lnTo>
                    <a:pt x="30" y="33"/>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019">
                <a:defRPr/>
              </a:pPr>
              <a:endParaRPr lang="en-US" sz="2400" kern="0">
                <a:solidFill>
                  <a:sysClr val="windowText" lastClr="000000"/>
                </a:solidFill>
              </a:endParaRPr>
            </a:p>
          </p:txBody>
        </p:sp>
        <p:sp>
          <p:nvSpPr>
            <p:cNvPr id="12" name="Freeform 19"/>
            <p:cNvSpPr>
              <a:spLocks/>
            </p:cNvSpPr>
            <p:nvPr/>
          </p:nvSpPr>
          <p:spPr bwMode="black">
            <a:xfrm>
              <a:off x="4049796" y="3192221"/>
              <a:ext cx="119960" cy="218817"/>
            </a:xfrm>
            <a:custGeom>
              <a:avLst/>
              <a:gdLst>
                <a:gd name="T0" fmla="*/ 24 w 24"/>
                <a:gd name="T1" fmla="*/ 27 h 44"/>
                <a:gd name="T2" fmla="*/ 24 w 24"/>
                <a:gd name="T3" fmla="*/ 17 h 44"/>
                <a:gd name="T4" fmla="*/ 24 w 24"/>
                <a:gd name="T5" fmla="*/ 16 h 44"/>
                <a:gd name="T6" fmla="*/ 0 w 24"/>
                <a:gd name="T7" fmla="*/ 0 h 44"/>
                <a:gd name="T8" fmla="*/ 0 w 24"/>
                <a:gd name="T9" fmla="*/ 44 h 44"/>
                <a:gd name="T10" fmla="*/ 24 w 24"/>
                <a:gd name="T11" fmla="*/ 28 h 44"/>
                <a:gd name="T12" fmla="*/ 24 w 24"/>
                <a:gd name="T13" fmla="*/ 27 h 44"/>
              </a:gdLst>
              <a:ahLst/>
              <a:cxnLst>
                <a:cxn ang="0">
                  <a:pos x="T0" y="T1"/>
                </a:cxn>
                <a:cxn ang="0">
                  <a:pos x="T2" y="T3"/>
                </a:cxn>
                <a:cxn ang="0">
                  <a:pos x="T4" y="T5"/>
                </a:cxn>
                <a:cxn ang="0">
                  <a:pos x="T6" y="T7"/>
                </a:cxn>
                <a:cxn ang="0">
                  <a:pos x="T8" y="T9"/>
                </a:cxn>
                <a:cxn ang="0">
                  <a:pos x="T10" y="T11"/>
                </a:cxn>
                <a:cxn ang="0">
                  <a:pos x="T12" y="T13"/>
                </a:cxn>
              </a:cxnLst>
              <a:rect l="0" t="0" r="r" b="b"/>
              <a:pathLst>
                <a:path w="24" h="44">
                  <a:moveTo>
                    <a:pt x="24" y="27"/>
                  </a:moveTo>
                  <a:cubicBezTo>
                    <a:pt x="24" y="17"/>
                    <a:pt x="24" y="17"/>
                    <a:pt x="24" y="17"/>
                  </a:cubicBezTo>
                  <a:cubicBezTo>
                    <a:pt x="24" y="16"/>
                    <a:pt x="24" y="16"/>
                    <a:pt x="24" y="16"/>
                  </a:cubicBezTo>
                  <a:cubicBezTo>
                    <a:pt x="0" y="0"/>
                    <a:pt x="0" y="0"/>
                    <a:pt x="0" y="0"/>
                  </a:cubicBezTo>
                  <a:cubicBezTo>
                    <a:pt x="0" y="44"/>
                    <a:pt x="0" y="44"/>
                    <a:pt x="0" y="44"/>
                  </a:cubicBezTo>
                  <a:cubicBezTo>
                    <a:pt x="24" y="28"/>
                    <a:pt x="24" y="28"/>
                    <a:pt x="24" y="28"/>
                  </a:cubicBezTo>
                  <a:cubicBezTo>
                    <a:pt x="24" y="27"/>
                    <a:pt x="24" y="27"/>
                    <a:pt x="24" y="27"/>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019">
                <a:defRPr/>
              </a:pPr>
              <a:endParaRPr lang="en-US" sz="2400" kern="0">
                <a:solidFill>
                  <a:sysClr val="windowText" lastClr="000000"/>
                </a:solidFill>
              </a:endParaRPr>
            </a:p>
          </p:txBody>
        </p:sp>
        <p:sp>
          <p:nvSpPr>
            <p:cNvPr id="13" name="Freeform 20"/>
            <p:cNvSpPr>
              <a:spLocks/>
            </p:cNvSpPr>
            <p:nvPr/>
          </p:nvSpPr>
          <p:spPr bwMode="black">
            <a:xfrm>
              <a:off x="4184488" y="3261652"/>
              <a:ext cx="90496" cy="79952"/>
            </a:xfrm>
            <a:custGeom>
              <a:avLst/>
              <a:gdLst>
                <a:gd name="T0" fmla="*/ 3 w 18"/>
                <a:gd name="T1" fmla="*/ 16 h 16"/>
                <a:gd name="T2" fmla="*/ 15 w 18"/>
                <a:gd name="T3" fmla="*/ 16 h 16"/>
                <a:gd name="T4" fmla="*/ 18 w 18"/>
                <a:gd name="T5" fmla="*/ 13 h 16"/>
                <a:gd name="T6" fmla="*/ 18 w 18"/>
                <a:gd name="T7" fmla="*/ 3 h 16"/>
                <a:gd name="T8" fmla="*/ 15 w 18"/>
                <a:gd name="T9" fmla="*/ 0 h 16"/>
                <a:gd name="T10" fmla="*/ 3 w 18"/>
                <a:gd name="T11" fmla="*/ 0 h 16"/>
                <a:gd name="T12" fmla="*/ 0 w 18"/>
                <a:gd name="T13" fmla="*/ 3 h 16"/>
                <a:gd name="T14" fmla="*/ 0 w 18"/>
                <a:gd name="T15" fmla="*/ 13 h 16"/>
                <a:gd name="T16" fmla="*/ 3 w 1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6">
                  <a:moveTo>
                    <a:pt x="3" y="16"/>
                  </a:moveTo>
                  <a:cubicBezTo>
                    <a:pt x="15" y="16"/>
                    <a:pt x="15" y="16"/>
                    <a:pt x="15" y="16"/>
                  </a:cubicBezTo>
                  <a:cubicBezTo>
                    <a:pt x="17" y="16"/>
                    <a:pt x="18" y="15"/>
                    <a:pt x="18" y="13"/>
                  </a:cubicBezTo>
                  <a:cubicBezTo>
                    <a:pt x="18" y="3"/>
                    <a:pt x="18" y="3"/>
                    <a:pt x="18" y="3"/>
                  </a:cubicBezTo>
                  <a:cubicBezTo>
                    <a:pt x="18" y="1"/>
                    <a:pt x="17" y="0"/>
                    <a:pt x="15" y="0"/>
                  </a:cubicBezTo>
                  <a:cubicBezTo>
                    <a:pt x="3" y="0"/>
                    <a:pt x="3" y="0"/>
                    <a:pt x="3" y="0"/>
                  </a:cubicBezTo>
                  <a:cubicBezTo>
                    <a:pt x="1" y="0"/>
                    <a:pt x="0" y="1"/>
                    <a:pt x="0" y="3"/>
                  </a:cubicBezTo>
                  <a:cubicBezTo>
                    <a:pt x="0" y="13"/>
                    <a:pt x="0" y="13"/>
                    <a:pt x="0" y="13"/>
                  </a:cubicBezTo>
                  <a:cubicBezTo>
                    <a:pt x="0" y="15"/>
                    <a:pt x="1" y="16"/>
                    <a:pt x="3" y="16"/>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019">
                <a:defRPr/>
              </a:pPr>
              <a:endParaRPr lang="en-US" sz="2400" kern="0">
                <a:solidFill>
                  <a:sysClr val="windowText" lastClr="000000"/>
                </a:solidFill>
              </a:endParaRPr>
            </a:p>
          </p:txBody>
        </p:sp>
        <p:sp>
          <p:nvSpPr>
            <p:cNvPr id="14" name="Freeform 21"/>
            <p:cNvSpPr>
              <a:spLocks/>
            </p:cNvSpPr>
            <p:nvPr/>
          </p:nvSpPr>
          <p:spPr bwMode="black">
            <a:xfrm>
              <a:off x="4005600" y="3173284"/>
              <a:ext cx="25255" cy="258793"/>
            </a:xfrm>
            <a:custGeom>
              <a:avLst/>
              <a:gdLst>
                <a:gd name="T0" fmla="*/ 3 w 5"/>
                <a:gd name="T1" fmla="*/ 0 h 52"/>
                <a:gd name="T2" fmla="*/ 2 w 5"/>
                <a:gd name="T3" fmla="*/ 0 h 52"/>
                <a:gd name="T4" fmla="*/ 0 w 5"/>
                <a:gd name="T5" fmla="*/ 2 h 52"/>
                <a:gd name="T6" fmla="*/ 0 w 5"/>
                <a:gd name="T7" fmla="*/ 50 h 52"/>
                <a:gd name="T8" fmla="*/ 2 w 5"/>
                <a:gd name="T9" fmla="*/ 52 h 52"/>
                <a:gd name="T10" fmla="*/ 3 w 5"/>
                <a:gd name="T11" fmla="*/ 52 h 52"/>
                <a:gd name="T12" fmla="*/ 5 w 5"/>
                <a:gd name="T13" fmla="*/ 50 h 52"/>
                <a:gd name="T14" fmla="*/ 5 w 5"/>
                <a:gd name="T15" fmla="*/ 2 h 52"/>
                <a:gd name="T16" fmla="*/ 3 w 5"/>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2">
                  <a:moveTo>
                    <a:pt x="3" y="0"/>
                  </a:moveTo>
                  <a:cubicBezTo>
                    <a:pt x="2" y="0"/>
                    <a:pt x="2" y="0"/>
                    <a:pt x="2" y="0"/>
                  </a:cubicBezTo>
                  <a:cubicBezTo>
                    <a:pt x="1" y="0"/>
                    <a:pt x="0" y="1"/>
                    <a:pt x="0" y="2"/>
                  </a:cubicBezTo>
                  <a:cubicBezTo>
                    <a:pt x="0" y="50"/>
                    <a:pt x="0" y="50"/>
                    <a:pt x="0" y="50"/>
                  </a:cubicBezTo>
                  <a:cubicBezTo>
                    <a:pt x="0" y="51"/>
                    <a:pt x="1" y="52"/>
                    <a:pt x="2" y="52"/>
                  </a:cubicBezTo>
                  <a:cubicBezTo>
                    <a:pt x="3" y="52"/>
                    <a:pt x="3" y="52"/>
                    <a:pt x="3" y="52"/>
                  </a:cubicBezTo>
                  <a:cubicBezTo>
                    <a:pt x="4" y="52"/>
                    <a:pt x="5" y="51"/>
                    <a:pt x="5" y="50"/>
                  </a:cubicBezTo>
                  <a:cubicBezTo>
                    <a:pt x="5" y="2"/>
                    <a:pt x="5" y="2"/>
                    <a:pt x="5" y="2"/>
                  </a:cubicBezTo>
                  <a:cubicBezTo>
                    <a:pt x="5" y="1"/>
                    <a:pt x="4" y="0"/>
                    <a:pt x="3" y="0"/>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019">
                <a:defRPr/>
              </a:pPr>
              <a:endParaRPr lang="en-US" sz="2400" kern="0">
                <a:solidFill>
                  <a:sysClr val="windowText" lastClr="000000"/>
                </a:solidFill>
              </a:endParaRPr>
            </a:p>
          </p:txBody>
        </p:sp>
      </p:grpSp>
      <p:grpSp>
        <p:nvGrpSpPr>
          <p:cNvPr id="15" name="Group 14"/>
          <p:cNvGrpSpPr/>
          <p:nvPr/>
        </p:nvGrpSpPr>
        <p:grpSpPr>
          <a:xfrm>
            <a:off x="3094220" y="3229955"/>
            <a:ext cx="1524000" cy="3139440"/>
            <a:chOff x="523683" y="3054079"/>
            <a:chExt cx="1524000" cy="3139440"/>
          </a:xfrm>
          <a:solidFill>
            <a:schemeClr val="accent2"/>
          </a:solidFill>
        </p:grpSpPr>
        <p:sp>
          <p:nvSpPr>
            <p:cNvPr id="16" name="Rectangle 15"/>
            <p:cNvSpPr/>
            <p:nvPr>
              <p:custDataLst>
                <p:tags r:id="rId6"/>
              </p:custDataLst>
            </p:nvPr>
          </p:nvSpPr>
          <p:spPr bwMode="auto">
            <a:xfrm>
              <a:off x="523683" y="3054079"/>
              <a:ext cx="1524000" cy="3139440"/>
            </a:xfrm>
            <a:prstGeom prst="rect">
              <a:avLst/>
            </a:prstGeom>
            <a:grpFill/>
            <a:ln w="10795" cap="flat" cmpd="sng" algn="ctr">
              <a:noFill/>
              <a:prstDash val="solid"/>
              <a:headEnd type="none" w="med" len="med"/>
              <a:tailEnd type="none" w="med" len="med"/>
            </a:ln>
            <a:effectLst/>
          </p:spPr>
          <p:txBody>
            <a:bodyPr vert="horz" wrap="square" lIns="140970" tIns="93980" rIns="140970" bIns="93980" numCol="1" rtlCol="0" anchor="b" anchorCtr="0" compatLnSpc="1">
              <a:prstTxWarp prst="textNoShape">
                <a:avLst/>
              </a:prstTxWarp>
            </a:bodyPr>
            <a:lstStyle/>
            <a:p>
              <a:pPr defTabSz="913719" fontAlgn="base">
                <a:spcBef>
                  <a:spcPct val="0"/>
                </a:spcBef>
                <a:spcAft>
                  <a:spcPct val="0"/>
                </a:spcAft>
                <a:defRPr/>
              </a:pPr>
              <a:r>
                <a:rPr lang="en-US" sz="1500" kern="0" dirty="0" err="1">
                  <a:gradFill flip="none" rotWithShape="1">
                    <a:gsLst>
                      <a:gs pos="0">
                        <a:srgbClr val="FFFFFF"/>
                      </a:gs>
                      <a:gs pos="100000">
                        <a:srgbClr val="FFFFFF"/>
                      </a:gs>
                    </a:gsLst>
                    <a:lin ang="5400000" scaled="0"/>
                    <a:tileRect/>
                  </a:gradFill>
                </a:rPr>
                <a:t>Auth</a:t>
              </a:r>
              <a:endParaRPr lang="en-US" sz="1500" kern="0" dirty="0">
                <a:gradFill flip="none" rotWithShape="1">
                  <a:gsLst>
                    <a:gs pos="0">
                      <a:srgbClr val="FFFFFF"/>
                    </a:gs>
                    <a:gs pos="100000">
                      <a:srgbClr val="FFFFFF"/>
                    </a:gs>
                  </a:gsLst>
                  <a:lin ang="5400000" scaled="0"/>
                  <a:tileRect/>
                </a:gradFill>
              </a:endParaRPr>
            </a:p>
          </p:txBody>
        </p:sp>
        <p:sp>
          <p:nvSpPr>
            <p:cNvPr id="17" name="Freeform 164"/>
            <p:cNvSpPr>
              <a:spLocks noEditPoints="1"/>
            </p:cNvSpPr>
            <p:nvPr/>
          </p:nvSpPr>
          <p:spPr bwMode="black">
            <a:xfrm>
              <a:off x="847079" y="4011676"/>
              <a:ext cx="877207" cy="1216165"/>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14019">
                <a:defRPr/>
              </a:pPr>
              <a:endParaRPr lang="en-US" sz="2400" kern="0">
                <a:solidFill>
                  <a:sysClr val="windowText" lastClr="000000"/>
                </a:solidFill>
              </a:endParaRPr>
            </a:p>
          </p:txBody>
        </p:sp>
      </p:grpSp>
      <p:grpSp>
        <p:nvGrpSpPr>
          <p:cNvPr id="18" name="Group 17"/>
          <p:cNvGrpSpPr/>
          <p:nvPr/>
        </p:nvGrpSpPr>
        <p:grpSpPr>
          <a:xfrm>
            <a:off x="4711380" y="3234185"/>
            <a:ext cx="1524000" cy="1524000"/>
            <a:chOff x="2155586" y="4666056"/>
            <a:chExt cx="1524000" cy="1524000"/>
          </a:xfrm>
          <a:solidFill>
            <a:schemeClr val="accent2"/>
          </a:solidFill>
        </p:grpSpPr>
        <p:sp>
          <p:nvSpPr>
            <p:cNvPr id="19" name="Rectangle 18"/>
            <p:cNvSpPr/>
            <p:nvPr>
              <p:custDataLst>
                <p:tags r:id="rId5"/>
              </p:custDataLst>
            </p:nvPr>
          </p:nvSpPr>
          <p:spPr bwMode="auto">
            <a:xfrm>
              <a:off x="2155586" y="4666056"/>
              <a:ext cx="1524000" cy="1524000"/>
            </a:xfrm>
            <a:prstGeom prst="rect">
              <a:avLst/>
            </a:prstGeom>
            <a:grpFill/>
            <a:ln w="10795" cap="flat" cmpd="sng" algn="ctr">
              <a:noFill/>
              <a:prstDash val="solid"/>
              <a:headEnd type="none" w="med" len="med"/>
              <a:tailEnd type="none" w="med" len="med"/>
            </a:ln>
            <a:effectLst/>
          </p:spPr>
          <p:txBody>
            <a:bodyPr vert="horz" wrap="square" lIns="68580" tIns="45720" rIns="68580" bIns="45720" numCol="1" rtlCol="0" anchor="b" anchorCtr="0" compatLnSpc="1">
              <a:prstTxWarp prst="textNoShape">
                <a:avLst/>
              </a:prstTxWarp>
            </a:bodyPr>
            <a:lstStyle/>
            <a:p>
              <a:pPr defTabSz="913719" fontAlgn="base">
                <a:spcBef>
                  <a:spcPct val="0"/>
                </a:spcBef>
                <a:spcAft>
                  <a:spcPct val="0"/>
                </a:spcAft>
                <a:defRPr/>
              </a:pPr>
              <a:r>
                <a:rPr lang="en-US" sz="1500" kern="0" dirty="0">
                  <a:gradFill flip="none" rotWithShape="1">
                    <a:gsLst>
                      <a:gs pos="0">
                        <a:srgbClr val="FFFFFF"/>
                      </a:gs>
                      <a:gs pos="100000">
                        <a:srgbClr val="FFFFFF"/>
                      </a:gs>
                    </a:gsLst>
                    <a:lin ang="5400000" scaled="0"/>
                    <a:tileRect/>
                  </a:gradFill>
                </a:rPr>
                <a:t>Server Logic</a:t>
              </a:r>
            </a:p>
          </p:txBody>
        </p:sp>
        <p:grpSp>
          <p:nvGrpSpPr>
            <p:cNvPr id="20" name="Group 19"/>
            <p:cNvGrpSpPr/>
            <p:nvPr/>
          </p:nvGrpSpPr>
          <p:grpSpPr bwMode="black">
            <a:xfrm>
              <a:off x="2405244" y="4942461"/>
              <a:ext cx="975049" cy="828286"/>
              <a:chOff x="5184775" y="225425"/>
              <a:chExt cx="1500188" cy="1220788"/>
            </a:xfrm>
            <a:grpFill/>
          </p:grpSpPr>
          <p:sp>
            <p:nvSpPr>
              <p:cNvPr id="21"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19">
                  <a:defRPr/>
                </a:pPr>
                <a:endParaRPr lang="en-US" sz="1600" kern="0">
                  <a:solidFill>
                    <a:sysClr val="windowText" lastClr="000000"/>
                  </a:solidFill>
                </a:endParaRPr>
              </a:p>
            </p:txBody>
          </p:sp>
          <p:sp>
            <p:nvSpPr>
              <p:cNvPr id="22"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19">
                  <a:defRPr/>
                </a:pPr>
                <a:endParaRPr lang="en-US" sz="1600" kern="0">
                  <a:solidFill>
                    <a:sysClr val="windowText" lastClr="000000"/>
                  </a:solidFill>
                </a:endParaRPr>
              </a:p>
            </p:txBody>
          </p:sp>
          <p:sp>
            <p:nvSpPr>
              <p:cNvPr id="23"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19">
                  <a:defRPr/>
                </a:pPr>
                <a:endParaRPr lang="en-US" sz="1600" kern="0">
                  <a:solidFill>
                    <a:sysClr val="windowText" lastClr="000000"/>
                  </a:solidFill>
                </a:endParaRPr>
              </a:p>
            </p:txBody>
          </p:sp>
        </p:grpSp>
      </p:grpSp>
      <p:grpSp>
        <p:nvGrpSpPr>
          <p:cNvPr id="24" name="Group 23"/>
          <p:cNvGrpSpPr/>
          <p:nvPr/>
        </p:nvGrpSpPr>
        <p:grpSpPr>
          <a:xfrm>
            <a:off x="6330618" y="4845395"/>
            <a:ext cx="1524000" cy="1524000"/>
            <a:chOff x="3758005" y="4666056"/>
            <a:chExt cx="1524000" cy="1524000"/>
          </a:xfrm>
          <a:solidFill>
            <a:schemeClr val="accent2"/>
          </a:solidFill>
        </p:grpSpPr>
        <p:sp>
          <p:nvSpPr>
            <p:cNvPr id="25" name="Rectangle 24"/>
            <p:cNvSpPr/>
            <p:nvPr>
              <p:custDataLst>
                <p:tags r:id="rId4"/>
              </p:custDataLst>
            </p:nvPr>
          </p:nvSpPr>
          <p:spPr bwMode="auto">
            <a:xfrm>
              <a:off x="3758005" y="4666056"/>
              <a:ext cx="1524000" cy="1524000"/>
            </a:xfrm>
            <a:prstGeom prst="rect">
              <a:avLst/>
            </a:prstGeom>
            <a:grpFill/>
            <a:ln w="10795" cap="flat" cmpd="sng" algn="ctr">
              <a:noFill/>
              <a:prstDash val="solid"/>
              <a:headEnd type="none" w="med" len="med"/>
              <a:tailEnd type="none" w="med" len="med"/>
            </a:ln>
            <a:effectLst/>
          </p:spPr>
          <p:txBody>
            <a:bodyPr vert="horz" wrap="square" lIns="68580" tIns="45720" rIns="68580" bIns="45720" numCol="1" rtlCol="0" anchor="b" anchorCtr="0" compatLnSpc="1">
              <a:prstTxWarp prst="textNoShape">
                <a:avLst/>
              </a:prstTxWarp>
            </a:bodyPr>
            <a:lstStyle/>
            <a:p>
              <a:pPr defTabSz="913719" fontAlgn="base">
                <a:spcBef>
                  <a:spcPct val="0"/>
                </a:spcBef>
                <a:spcAft>
                  <a:spcPct val="0"/>
                </a:spcAft>
                <a:defRPr/>
              </a:pPr>
              <a:r>
                <a:rPr lang="en-US" sz="1500" kern="0" dirty="0" smtClean="0">
                  <a:gradFill flip="none" rotWithShape="1">
                    <a:gsLst>
                      <a:gs pos="0">
                        <a:srgbClr val="FFFFFF"/>
                      </a:gs>
                      <a:gs pos="100000">
                        <a:srgbClr val="FFFFFF"/>
                      </a:gs>
                    </a:gsLst>
                    <a:lin ang="5400000" scaled="0"/>
                    <a:tileRect/>
                  </a:gradFill>
                </a:rPr>
                <a:t>Scheduler</a:t>
              </a:r>
              <a:endParaRPr lang="en-US" sz="1500" kern="0" dirty="0">
                <a:gradFill flip="none" rotWithShape="1">
                  <a:gsLst>
                    <a:gs pos="0">
                      <a:srgbClr val="FFFFFF"/>
                    </a:gs>
                    <a:gs pos="100000">
                      <a:srgbClr val="FFFFFF"/>
                    </a:gs>
                  </a:gsLst>
                  <a:lin ang="5400000" scaled="0"/>
                  <a:tileRect/>
                </a:gradFill>
              </a:endParaRPr>
            </a:p>
          </p:txBody>
        </p:sp>
        <p:pic>
          <p:nvPicPr>
            <p:cNvPr id="26" name="Picture 4" descr="C:\Users\Jonahs\Dropbox\Projects SCOTT\MEET Windows Azure\source\Background\tile-icon-cach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63735" y="4942458"/>
              <a:ext cx="851488" cy="851488"/>
            </a:xfrm>
            <a:prstGeom prst="rect">
              <a:avLst/>
            </a:prstGeom>
            <a:grpFill/>
            <a:extLst/>
          </p:spPr>
        </p:pic>
      </p:grpSp>
      <p:grpSp>
        <p:nvGrpSpPr>
          <p:cNvPr id="27" name="Group 26"/>
          <p:cNvGrpSpPr/>
          <p:nvPr/>
        </p:nvGrpSpPr>
        <p:grpSpPr>
          <a:xfrm>
            <a:off x="3094220" y="1262447"/>
            <a:ext cx="6650548" cy="1945208"/>
            <a:chOff x="523683" y="1595421"/>
            <a:chExt cx="4975779" cy="1370389"/>
          </a:xfrm>
        </p:grpSpPr>
        <p:sp>
          <p:nvSpPr>
            <p:cNvPr id="28" name="Rectangle 27"/>
            <p:cNvSpPr/>
            <p:nvPr/>
          </p:nvSpPr>
          <p:spPr bwMode="auto">
            <a:xfrm>
              <a:off x="523683" y="1595421"/>
              <a:ext cx="4777177" cy="1298232"/>
            </a:xfrm>
            <a:prstGeom prst="rect">
              <a:avLst/>
            </a:prstGeom>
            <a:solidFill>
              <a:srgbClr val="FFFFFF"/>
            </a:solidFill>
            <a:ln w="10795" cap="flat" cmpd="sng" algn="ctr">
              <a:solidFill>
                <a:schemeClr val="bg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3719" fontAlgn="base">
                <a:spcBef>
                  <a:spcPct val="0"/>
                </a:spcBef>
                <a:spcAft>
                  <a:spcPct val="0"/>
                </a:spcAft>
                <a:defRPr/>
              </a:pPr>
              <a:endParaRPr lang="en-US" sz="2000" kern="0" dirty="0">
                <a:gradFill>
                  <a:gsLst>
                    <a:gs pos="0">
                      <a:srgbClr val="FFFFFF"/>
                    </a:gs>
                    <a:gs pos="100000">
                      <a:srgbClr val="FFFFFF"/>
                    </a:gs>
                  </a:gsLst>
                  <a:lin ang="5400000" scaled="0"/>
                </a:gradFill>
              </a:endParaRPr>
            </a:p>
          </p:txBody>
        </p:sp>
        <p:pic>
          <p:nvPicPr>
            <p:cNvPr id="29"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12076"/>
            <a:stretch/>
          </p:blipFill>
          <p:spPr bwMode="auto">
            <a:xfrm>
              <a:off x="556341" y="1660843"/>
              <a:ext cx="1357203" cy="1159542"/>
            </a:xfrm>
            <a:prstGeom prst="rect">
              <a:avLst/>
            </a:prstGeom>
            <a:solidFill>
              <a:schemeClr val="accent1"/>
            </a:solidFill>
            <a:ln w="9525">
              <a:noFill/>
              <a:miter lim="800000"/>
              <a:headEnd/>
              <a:tailEnd/>
            </a:ln>
            <a:extLs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90800" y="1814593"/>
              <a:ext cx="4008662" cy="115121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31" name="Group 30"/>
          <p:cNvGrpSpPr/>
          <p:nvPr/>
        </p:nvGrpSpPr>
        <p:grpSpPr>
          <a:xfrm>
            <a:off x="7973725" y="3231289"/>
            <a:ext cx="1524000" cy="1524000"/>
            <a:chOff x="7973725" y="3231289"/>
            <a:chExt cx="1524000" cy="1524000"/>
          </a:xfrm>
        </p:grpSpPr>
        <p:sp>
          <p:nvSpPr>
            <p:cNvPr id="32" name="Rectangle 31"/>
            <p:cNvSpPr/>
            <p:nvPr>
              <p:custDataLst>
                <p:tags r:id="rId3"/>
              </p:custDataLst>
            </p:nvPr>
          </p:nvSpPr>
          <p:spPr bwMode="auto">
            <a:xfrm>
              <a:off x="7973725" y="3231289"/>
              <a:ext cx="1524000" cy="1524000"/>
            </a:xfrm>
            <a:prstGeom prst="rect">
              <a:avLst/>
            </a:prstGeom>
            <a:solidFill>
              <a:schemeClr val="accent2"/>
            </a:solidFill>
            <a:ln w="10795" cap="flat" cmpd="sng" algn="ctr">
              <a:noFill/>
              <a:prstDash val="solid"/>
              <a:headEnd type="none" w="med" len="med"/>
              <a:tailEnd type="none" w="med" len="med"/>
            </a:ln>
            <a:effectLst/>
          </p:spPr>
          <p:txBody>
            <a:bodyPr vert="horz" wrap="square" lIns="68580" tIns="45720" rIns="68580" bIns="45720" numCol="1" rtlCol="0" anchor="b" anchorCtr="0" compatLnSpc="1">
              <a:prstTxWarp prst="textNoShape">
                <a:avLst/>
              </a:prstTxWarp>
            </a:bodyPr>
            <a:lstStyle/>
            <a:p>
              <a:pPr defTabSz="913719" fontAlgn="base">
                <a:spcBef>
                  <a:spcPct val="0"/>
                </a:spcBef>
                <a:spcAft>
                  <a:spcPct val="0"/>
                </a:spcAft>
                <a:defRPr/>
              </a:pPr>
              <a:r>
                <a:rPr lang="en-US" sz="1500" kern="0" dirty="0" smtClean="0">
                  <a:gradFill flip="none" rotWithShape="1">
                    <a:gsLst>
                      <a:gs pos="0">
                        <a:srgbClr val="FFFFFF"/>
                      </a:gs>
                      <a:gs pos="100000">
                        <a:srgbClr val="FFFFFF"/>
                      </a:gs>
                    </a:gsLst>
                    <a:lin ang="5400000" scaled="0"/>
                    <a:tileRect/>
                  </a:gradFill>
                </a:rPr>
                <a:t>Logging &amp; </a:t>
              </a:r>
              <a:r>
                <a:rPr lang="en-US" sz="1500" kern="0" dirty="0" err="1" smtClean="0">
                  <a:gradFill flip="none" rotWithShape="1">
                    <a:gsLst>
                      <a:gs pos="0">
                        <a:srgbClr val="FFFFFF"/>
                      </a:gs>
                      <a:gs pos="100000">
                        <a:srgbClr val="FFFFFF"/>
                      </a:gs>
                    </a:gsLst>
                    <a:lin ang="5400000" scaled="0"/>
                    <a:tileRect/>
                  </a:gradFill>
                </a:rPr>
                <a:t>Diag</a:t>
              </a:r>
              <a:endParaRPr lang="en-US" sz="1500" kern="0" dirty="0">
                <a:gradFill flip="none" rotWithShape="1">
                  <a:gsLst>
                    <a:gs pos="0">
                      <a:srgbClr val="FFFFFF"/>
                    </a:gs>
                    <a:gs pos="100000">
                      <a:srgbClr val="FFFFFF"/>
                    </a:gs>
                  </a:gsLst>
                  <a:lin ang="5400000" scaled="0"/>
                  <a:tileRect/>
                </a:gradFill>
              </a:endParaRPr>
            </a:p>
          </p:txBody>
        </p:sp>
        <p:grpSp>
          <p:nvGrpSpPr>
            <p:cNvPr id="33" name="Group 32"/>
            <p:cNvGrpSpPr/>
            <p:nvPr/>
          </p:nvGrpSpPr>
          <p:grpSpPr>
            <a:xfrm>
              <a:off x="8258106" y="3524595"/>
              <a:ext cx="851488" cy="827454"/>
              <a:chOff x="8258106" y="3524595"/>
              <a:chExt cx="851488" cy="827454"/>
            </a:xfrm>
          </p:grpSpPr>
          <p:cxnSp>
            <p:nvCxnSpPr>
              <p:cNvPr id="34" name="Straight Connector 33"/>
              <p:cNvCxnSpPr/>
              <p:nvPr/>
            </p:nvCxnSpPr>
            <p:spPr>
              <a:xfrm>
                <a:off x="8258106" y="3912629"/>
                <a:ext cx="85148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258106" y="4024373"/>
                <a:ext cx="85148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258106" y="4131069"/>
                <a:ext cx="85148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258106" y="4240022"/>
                <a:ext cx="85148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258106" y="4352049"/>
                <a:ext cx="85148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ight Arrow 38"/>
              <p:cNvSpPr/>
              <p:nvPr/>
            </p:nvSpPr>
            <p:spPr bwMode="auto">
              <a:xfrm rot="5400000">
                <a:off x="8551541" y="3608273"/>
                <a:ext cx="226060" cy="219704"/>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rgbClr val="FFFFFF"/>
                      </a:gs>
                      <a:gs pos="100000">
                        <a:srgbClr val="FFFFFF"/>
                      </a:gs>
                    </a:gsLst>
                    <a:lin ang="5400000" scaled="0"/>
                  </a:gradFill>
                </a:endParaRPr>
              </a:p>
            </p:txBody>
          </p:sp>
          <p:cxnSp>
            <p:nvCxnSpPr>
              <p:cNvPr id="40" name="Straight Connector 39"/>
              <p:cNvCxnSpPr/>
              <p:nvPr/>
            </p:nvCxnSpPr>
            <p:spPr>
              <a:xfrm>
                <a:off x="8258106" y="3524595"/>
                <a:ext cx="85148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1" name="Group 40"/>
          <p:cNvGrpSpPr/>
          <p:nvPr/>
        </p:nvGrpSpPr>
        <p:grpSpPr>
          <a:xfrm>
            <a:off x="7976225" y="4845395"/>
            <a:ext cx="1524000" cy="1524000"/>
            <a:chOff x="6325159" y="4845395"/>
            <a:chExt cx="1524000" cy="1524000"/>
          </a:xfrm>
        </p:grpSpPr>
        <p:sp>
          <p:nvSpPr>
            <p:cNvPr id="42" name="Rectangle 41"/>
            <p:cNvSpPr/>
            <p:nvPr>
              <p:custDataLst>
                <p:tags r:id="rId2"/>
              </p:custDataLst>
            </p:nvPr>
          </p:nvSpPr>
          <p:spPr bwMode="auto">
            <a:xfrm>
              <a:off x="6325159" y="4845395"/>
              <a:ext cx="1524000" cy="1524000"/>
            </a:xfrm>
            <a:prstGeom prst="rect">
              <a:avLst/>
            </a:prstGeom>
            <a:solidFill>
              <a:schemeClr val="accent2"/>
            </a:solidFill>
            <a:ln w="10795" cap="flat" cmpd="sng" algn="ctr">
              <a:noFill/>
              <a:prstDash val="solid"/>
              <a:headEnd type="none" w="med" len="med"/>
              <a:tailEnd type="none" w="med" len="med"/>
            </a:ln>
            <a:effectLst/>
          </p:spPr>
          <p:txBody>
            <a:bodyPr vert="horz" wrap="square" lIns="68580" tIns="45720" rIns="68580" bIns="45720" numCol="1" rtlCol="0" anchor="b" anchorCtr="0" compatLnSpc="1">
              <a:prstTxWarp prst="textNoShape">
                <a:avLst/>
              </a:prstTxWarp>
            </a:bodyPr>
            <a:lstStyle/>
            <a:p>
              <a:pPr defTabSz="913719" fontAlgn="base">
                <a:spcBef>
                  <a:spcPct val="0"/>
                </a:spcBef>
                <a:spcAft>
                  <a:spcPct val="0"/>
                </a:spcAft>
                <a:defRPr/>
              </a:pPr>
              <a:r>
                <a:rPr lang="en-US" sz="1500" kern="0" dirty="0" smtClean="0">
                  <a:gradFill flip="none" rotWithShape="1">
                    <a:gsLst>
                      <a:gs pos="0">
                        <a:srgbClr val="FFFFFF"/>
                      </a:gs>
                      <a:gs pos="100000">
                        <a:srgbClr val="FFFFFF"/>
                      </a:gs>
                    </a:gsLst>
                    <a:lin ang="5400000" scaled="0"/>
                    <a:tileRect/>
                  </a:gradFill>
                </a:rPr>
                <a:t>Scale</a:t>
              </a:r>
              <a:endParaRPr lang="en-US" sz="1500" kern="0" dirty="0">
                <a:gradFill flip="none" rotWithShape="1">
                  <a:gsLst>
                    <a:gs pos="0">
                      <a:srgbClr val="FFFFFF"/>
                    </a:gs>
                    <a:gs pos="100000">
                      <a:srgbClr val="FFFFFF"/>
                    </a:gs>
                  </a:gsLst>
                  <a:lin ang="5400000" scaled="0"/>
                  <a:tileRect/>
                </a:gradFill>
              </a:endParaRPr>
            </a:p>
          </p:txBody>
        </p:sp>
        <p:cxnSp>
          <p:nvCxnSpPr>
            <p:cNvPr id="43" name="Straight Connector 42"/>
            <p:cNvCxnSpPr/>
            <p:nvPr/>
          </p:nvCxnSpPr>
          <p:spPr>
            <a:xfrm flipV="1">
              <a:off x="6484821" y="5733040"/>
              <a:ext cx="309061" cy="19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7061488" y="5696011"/>
              <a:ext cx="247650" cy="38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780161" y="5697346"/>
              <a:ext cx="71055" cy="36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844248" y="5676391"/>
              <a:ext cx="105264" cy="20367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6950335" y="5309600"/>
              <a:ext cx="65028" cy="5801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015565" y="5302442"/>
              <a:ext cx="62865" cy="4133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7297708" y="5416563"/>
              <a:ext cx="328208" cy="2843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p:nvCxnSpPr>
        <p:spPr>
          <a:xfrm flipH="1">
            <a:off x="8256852" y="3524367"/>
            <a:ext cx="853564" cy="0"/>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8257814" y="3910807"/>
            <a:ext cx="853564" cy="0"/>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8255333" y="4025346"/>
            <a:ext cx="853564" cy="0"/>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8256285" y="4133000"/>
            <a:ext cx="853564" cy="0"/>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8256294" y="4239697"/>
            <a:ext cx="853564" cy="0"/>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8256294" y="4353276"/>
            <a:ext cx="853564" cy="0"/>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808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 presetClass="entr" presetSubtype="0"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Getting started</a:t>
            </a:r>
            <a:endParaRPr lang="en-US" dirty="0"/>
          </a:p>
        </p:txBody>
      </p:sp>
    </p:spTree>
    <p:extLst>
      <p:ext uri="{BB962C8B-B14F-4D97-AF65-F5344CB8AC3E}">
        <p14:creationId xmlns:p14="http://schemas.microsoft.com/office/powerpoint/2010/main" val="34510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10.xml><?xml version="1.0" encoding="utf-8"?>
<p:tagLst xmlns:a="http://schemas.openxmlformats.org/drawingml/2006/main" xmlns:r="http://schemas.openxmlformats.org/officeDocument/2006/relationships" xmlns:p="http://schemas.openxmlformats.org/presentationml/2006/main">
  <p:tag name="MT_TILE" val="YES"/>
</p:tagLst>
</file>

<file path=ppt/tags/tag11.xml><?xml version="1.0" encoding="utf-8"?>
<p:tagLst xmlns:a="http://schemas.openxmlformats.org/drawingml/2006/main" xmlns:r="http://schemas.openxmlformats.org/officeDocument/2006/relationships" xmlns:p="http://schemas.openxmlformats.org/presentationml/2006/main">
  <p:tag name="MT_TILE" val="YES"/>
</p:tagLst>
</file>

<file path=ppt/tags/tag12.xml><?xml version="1.0" encoding="utf-8"?>
<p:tagLst xmlns:a="http://schemas.openxmlformats.org/drawingml/2006/main" xmlns:r="http://schemas.openxmlformats.org/officeDocument/2006/relationships" xmlns:p="http://schemas.openxmlformats.org/presentationml/2006/main">
  <p:tag name="MT_TILE" val="YES"/>
</p:tagLst>
</file>

<file path=ppt/tags/tag13.xml><?xml version="1.0" encoding="utf-8"?>
<p:tagLst xmlns:a="http://schemas.openxmlformats.org/drawingml/2006/main" xmlns:r="http://schemas.openxmlformats.org/officeDocument/2006/relationships" xmlns:p="http://schemas.openxmlformats.org/presentationml/2006/main">
  <p:tag name="MT_TILE" val="YES"/>
</p:tagLst>
</file>

<file path=ppt/tags/tag14.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ags/tag4.xml><?xml version="1.0" encoding="utf-8"?>
<p:tagLst xmlns:a="http://schemas.openxmlformats.org/drawingml/2006/main" xmlns:r="http://schemas.openxmlformats.org/officeDocument/2006/relationships" xmlns:p="http://schemas.openxmlformats.org/presentationml/2006/main">
  <p:tag name="MT_TILE" val="YES"/>
</p:tagLst>
</file>

<file path=ppt/tags/tag5.xml><?xml version="1.0" encoding="utf-8"?>
<p:tagLst xmlns:a="http://schemas.openxmlformats.org/drawingml/2006/main" xmlns:r="http://schemas.openxmlformats.org/officeDocument/2006/relationships" xmlns:p="http://schemas.openxmlformats.org/presentationml/2006/main">
  <p:tag name="MT_TILE" val="YES"/>
</p:tagLst>
</file>

<file path=ppt/tags/tag6.xml><?xml version="1.0" encoding="utf-8"?>
<p:tagLst xmlns:a="http://schemas.openxmlformats.org/drawingml/2006/main" xmlns:r="http://schemas.openxmlformats.org/officeDocument/2006/relationships" xmlns:p="http://schemas.openxmlformats.org/presentationml/2006/main">
  <p:tag name="MT_TILE" val="YES"/>
</p:tagLst>
</file>

<file path=ppt/tags/tag7.xml><?xml version="1.0" encoding="utf-8"?>
<p:tagLst xmlns:a="http://schemas.openxmlformats.org/drawingml/2006/main" xmlns:r="http://schemas.openxmlformats.org/officeDocument/2006/relationships" xmlns:p="http://schemas.openxmlformats.org/presentationml/2006/main">
  <p:tag name="MT_TILE" val="YES"/>
</p:tagLst>
</file>

<file path=ppt/tags/tag8.xml><?xml version="1.0" encoding="utf-8"?>
<p:tagLst xmlns:a="http://schemas.openxmlformats.org/drawingml/2006/main" xmlns:r="http://schemas.openxmlformats.org/officeDocument/2006/relationships" xmlns:p="http://schemas.openxmlformats.org/presentationml/2006/main">
  <p:tag name="MT_TILE" val="YES"/>
</p:tagLst>
</file>

<file path=ppt/tags/tag9.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TechEd_2013_Template_r09">
  <a:themeElements>
    <a:clrScheme name="Custom 1">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7FBA00"/>
      </a:hlink>
      <a:folHlink>
        <a:srgbClr val="7FBA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WAD-B339_Risner_v02</Template>
  <TotalTime>3</TotalTime>
  <Words>3494</Words>
  <Application>Microsoft Office PowerPoint</Application>
  <PresentationFormat>Custom</PresentationFormat>
  <Paragraphs>288</Paragraphs>
  <Slides>33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Calibri</vt:lpstr>
      <vt:lpstr>Wingdings</vt:lpstr>
      <vt:lpstr>Arial</vt:lpstr>
      <vt:lpstr>Times New Roman</vt:lpstr>
      <vt:lpstr>Segoe UI Light</vt:lpstr>
      <vt:lpstr>Segoe UI</vt:lpstr>
      <vt:lpstr>Consolas</vt:lpstr>
      <vt:lpstr>TechEd_2013_Template_r09</vt:lpstr>
      <vt:lpstr>PowerPoint Presentation</vt:lpstr>
      <vt:lpstr>Developing iOS and Android Apps with Windows Azure Mobile Services</vt:lpstr>
      <vt:lpstr>Introduction</vt:lpstr>
      <vt:lpstr>Agenda</vt:lpstr>
      <vt:lpstr>How do you develop for iOS / Android?</vt:lpstr>
      <vt:lpstr>Three ways</vt:lpstr>
      <vt:lpstr>Which should I use?</vt:lpstr>
      <vt:lpstr>What is Windows Azure Mobile Services?</vt:lpstr>
      <vt:lpstr>Demo</vt:lpstr>
      <vt:lpstr>Structured Storage</vt:lpstr>
      <vt:lpstr>REST API to SQL mappings</vt:lpstr>
      <vt:lpstr>Server Logic</vt:lpstr>
      <vt:lpstr>Script Modules</vt:lpstr>
      <vt:lpstr>Demo</vt:lpstr>
      <vt:lpstr>Push Notification Lifecycle Overview</vt:lpstr>
      <vt:lpstr>Demo</vt:lpstr>
      <vt:lpstr>User Auth</vt:lpstr>
      <vt:lpstr>Auth: Data and Scripts</vt:lpstr>
      <vt:lpstr>Demo</vt:lpstr>
      <vt:lpstr>Command Line Tools</vt:lpstr>
      <vt:lpstr>Demo</vt:lpstr>
      <vt:lpstr>Scheduler</vt:lpstr>
      <vt:lpstr>Demo</vt:lpstr>
      <vt:lpstr>Diagnostics, Logging, and Scale</vt:lpstr>
      <vt:lpstr>Demo</vt:lpstr>
      <vt:lpstr>What is Windows Azure Mobile Services?</vt:lpstr>
      <vt:lpstr>Useful Resources</vt:lpstr>
      <vt:lpstr>Track Resources &amp; Calls To Action</vt:lpstr>
      <vt:lpstr>Windows Track Resources</vt:lpstr>
      <vt:lpstr>Resources</vt:lpstr>
      <vt:lpstr>Complete an evaluation on CommNet and enter to win!</vt:lpstr>
      <vt:lpstr>Evaluate this session</vt:lpstr>
      <vt:lpstr>PowerPoint Presentation</vt:lpstr>
    </vt:vector>
  </TitlesOfParts>
  <Manager>&lt;Comms manager/speech writer&gt;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WAD-B339: Developing iOS and Android Apps with Windows Azure Mobile Services</dc:title>
  <dc:subject>TechEd 2013</dc:subject>
  <dc:creator>Chris Risner</dc:creator>
  <cp:keywords>TechEd 2013</cp:keywords>
  <dc:description>Template by: Jordan Cayabyab, Artitudes Design, Inc.
WAD-B339: Developing iOS and Android Apps with Windows Azure Mobile Services
Author: Chris Risner
Formatting by: Kate Kuzel, Silver Fox Productions, Inc.
Audience Type: Internal/External</dc:description>
  <cp:lastModifiedBy>Shows</cp:lastModifiedBy>
  <cp:revision>6</cp:revision>
  <dcterms:created xsi:type="dcterms:W3CDTF">2013-06-01T20:40:49Z</dcterms:created>
  <dcterms:modified xsi:type="dcterms:W3CDTF">2013-06-05T18:27:10Z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