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Lst>
  <p:notesMasterIdLst>
    <p:notesMasterId r:id="rId47"/>
  </p:notesMasterIdLst>
  <p:handoutMasterIdLst>
    <p:handoutMasterId r:id="rId48"/>
  </p:handoutMasterIdLst>
  <p:sldIdLst>
    <p:sldId id="1135" r:id="rId5"/>
    <p:sldId id="1054" r:id="rId6"/>
    <p:sldId id="1193" r:id="rId7"/>
    <p:sldId id="1200" r:id="rId8"/>
    <p:sldId id="1201" r:id="rId9"/>
    <p:sldId id="1202" r:id="rId10"/>
    <p:sldId id="1203" r:id="rId11"/>
    <p:sldId id="1204" r:id="rId12"/>
    <p:sldId id="1205" r:id="rId13"/>
    <p:sldId id="1206" r:id="rId14"/>
    <p:sldId id="1194" r:id="rId15"/>
    <p:sldId id="1189" r:id="rId16"/>
    <p:sldId id="1187" r:id="rId17"/>
    <p:sldId id="1188" r:id="rId18"/>
    <p:sldId id="1198" r:id="rId19"/>
    <p:sldId id="1199" r:id="rId20"/>
    <p:sldId id="1192" r:id="rId21"/>
    <p:sldId id="1207" r:id="rId22"/>
    <p:sldId id="1208" r:id="rId23"/>
    <p:sldId id="1209" r:id="rId24"/>
    <p:sldId id="1210" r:id="rId25"/>
    <p:sldId id="1212" r:id="rId26"/>
    <p:sldId id="1213" r:id="rId27"/>
    <p:sldId id="1214" r:id="rId28"/>
    <p:sldId id="1215" r:id="rId29"/>
    <p:sldId id="1216" r:id="rId30"/>
    <p:sldId id="1182" r:id="rId31"/>
    <p:sldId id="1180" r:id="rId32"/>
    <p:sldId id="1219" r:id="rId33"/>
    <p:sldId id="1218" r:id="rId34"/>
    <p:sldId id="1220" r:id="rId35"/>
    <p:sldId id="1221" r:id="rId36"/>
    <p:sldId id="1222" r:id="rId37"/>
    <p:sldId id="1223" r:id="rId38"/>
    <p:sldId id="1217" r:id="rId39"/>
    <p:sldId id="1144" r:id="rId40"/>
    <p:sldId id="1224" r:id="rId41"/>
    <p:sldId id="1225" r:id="rId42"/>
    <p:sldId id="1150" r:id="rId43"/>
    <p:sldId id="1147" r:id="rId44"/>
    <p:sldId id="1226" r:id="rId45"/>
    <p:sldId id="1076" r:id="rId46"/>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3 Template layouts" id="{6DD5C800-9A2C-4823-B056-4AFFC9A97500}">
          <p14:sldIdLst>
            <p14:sldId id="1135"/>
            <p14:sldId id="1054"/>
            <p14:sldId id="1193"/>
            <p14:sldId id="1200"/>
            <p14:sldId id="1201"/>
            <p14:sldId id="1202"/>
            <p14:sldId id="1203"/>
            <p14:sldId id="1204"/>
            <p14:sldId id="1205"/>
            <p14:sldId id="1206"/>
            <p14:sldId id="1194"/>
            <p14:sldId id="1189"/>
            <p14:sldId id="1187"/>
            <p14:sldId id="1188"/>
            <p14:sldId id="1198"/>
            <p14:sldId id="1199"/>
            <p14:sldId id="1192"/>
            <p14:sldId id="1207"/>
            <p14:sldId id="1208"/>
            <p14:sldId id="1209"/>
            <p14:sldId id="1210"/>
            <p14:sldId id="1212"/>
            <p14:sldId id="1213"/>
            <p14:sldId id="1214"/>
            <p14:sldId id="1215"/>
            <p14:sldId id="1216"/>
            <p14:sldId id="1182"/>
            <p14:sldId id="1180"/>
            <p14:sldId id="1219"/>
            <p14:sldId id="1218"/>
            <p14:sldId id="1220"/>
            <p14:sldId id="1221"/>
            <p14:sldId id="1222"/>
            <p14:sldId id="1223"/>
            <p14:sldId id="1217"/>
          </p14:sldIdLst>
        </p14:section>
        <p14:section name="Special content" id="{6925D2A1-AD53-4951-AB34-79DFA02CD676}">
          <p14:sldIdLst>
            <p14:sldId id="1144"/>
            <p14:sldId id="1224"/>
            <p14:sldId id="1225"/>
            <p14:sldId id="1150"/>
            <p14:sldId id="1147"/>
            <p14:sldId id="1226"/>
            <p14:sldId id="1076"/>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a:srgbClr val="B4009E"/>
    <a:srgbClr val="FFFFFF"/>
    <a:srgbClr val="7FBA00"/>
    <a:srgbClr val="007233"/>
    <a:srgbClr val="0072C6"/>
    <a:srgbClr val="B0B186"/>
    <a:srgbClr val="FF66FF"/>
    <a:srgbClr val="000000"/>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87" autoAdjust="0"/>
    <p:restoredTop sz="94118" autoAdjust="0"/>
  </p:normalViewPr>
  <p:slideViewPr>
    <p:cSldViewPr snapToGrid="0">
      <p:cViewPr varScale="1">
        <p:scale>
          <a:sx n="96" d="100"/>
          <a:sy n="96" d="100"/>
        </p:scale>
        <p:origin x="90" y="84"/>
      </p:cViewPr>
      <p:guideLst>
        <p:guide orient="horz" pos="2203"/>
        <p:guide pos="391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notesViewPr>
    <p:cSldViewPr snapToGrid="0" showGuides="1">
      <p:cViewPr>
        <p:scale>
          <a:sx n="41" d="100"/>
          <a:sy n="41" d="100"/>
        </p:scale>
        <p:origin x="3870" y="91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6/4/2013 11:22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6/4/2013 11:18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6/4/2013 11:18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r>
              <a:rPr lang="en-US" dirty="0" err="1" smtClean="0"/>
              <a:t>TechEd</a:t>
            </a:r>
            <a:r>
              <a:rPr lang="en-US" dirty="0" smtClean="0"/>
              <a:t>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6/4/2013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39</a:t>
            </a:fld>
            <a:endParaRPr lang="en-US" dirty="0"/>
          </a:p>
        </p:txBody>
      </p:sp>
    </p:spTree>
    <p:extLst>
      <p:ext uri="{BB962C8B-B14F-4D97-AF65-F5344CB8AC3E}">
        <p14:creationId xmlns:p14="http://schemas.microsoft.com/office/powerpoint/2010/main" val="686665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6/4/2013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40</a:t>
            </a:fld>
            <a:endParaRPr lang="en-US" dirty="0"/>
          </a:p>
        </p:txBody>
      </p:sp>
    </p:spTree>
    <p:extLst>
      <p:ext uri="{BB962C8B-B14F-4D97-AF65-F5344CB8AC3E}">
        <p14:creationId xmlns:p14="http://schemas.microsoft.com/office/powerpoint/2010/main" val="1692367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6/4/2013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4052415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42</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t>6/4/2013 11:22 AM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512661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6/4/2013 11:18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69444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46BB1CD-F4CA-496F-9113-7570C1A1746E}" type="datetime1">
              <a:rPr lang="en-US" smtClean="0"/>
              <a:t>6/4/2013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2658227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6/4/2013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3732788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6/4/2013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dirty="0"/>
          </a:p>
        </p:txBody>
      </p:sp>
    </p:spTree>
    <p:extLst>
      <p:ext uri="{BB962C8B-B14F-4D97-AF65-F5344CB8AC3E}">
        <p14:creationId xmlns:p14="http://schemas.microsoft.com/office/powerpoint/2010/main" val="1662446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6/4/2013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34</a:t>
            </a:fld>
            <a:endParaRPr lang="en-US" dirty="0"/>
          </a:p>
        </p:txBody>
      </p:sp>
    </p:spTree>
    <p:extLst>
      <p:ext uri="{BB962C8B-B14F-4D97-AF65-F5344CB8AC3E}">
        <p14:creationId xmlns:p14="http://schemas.microsoft.com/office/powerpoint/2010/main" val="961748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36</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6/4/2013 11:22 AM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3658860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solidFill>
                  <a:prstClr val="black"/>
                </a:solidFill>
              </a:rPr>
              <a:pPr/>
              <a:t>37</a:t>
            </a:fld>
            <a:endParaRPr lang="en-US" dirty="0">
              <a:solidFill>
                <a:prstClr val="black"/>
              </a:solidFill>
            </a:endParaRPr>
          </a:p>
        </p:txBody>
      </p:sp>
      <p:sp>
        <p:nvSpPr>
          <p:cNvPr id="12" name="Date Placeholder 11"/>
          <p:cNvSpPr>
            <a:spLocks noGrp="1"/>
          </p:cNvSpPr>
          <p:nvPr>
            <p:ph type="dt" idx="14"/>
          </p:nvPr>
        </p:nvSpPr>
        <p:spPr/>
        <p:txBody>
          <a:bodyPr/>
          <a:lstStyle/>
          <a:p>
            <a:fld id="{64DAA8B1-71E0-4ED8-9A80-C398012240B1}" type="datetime8">
              <a:rPr lang="en-US" smtClean="0">
                <a:solidFill>
                  <a:prstClr val="black"/>
                </a:solidFill>
              </a:rPr>
              <a:pPr/>
              <a:t>6/4/2013 11:22 AM</a:t>
            </a:fld>
            <a:endParaRPr lang="en-US" dirty="0">
              <a:solidFill>
                <a:prstClr val="black"/>
              </a:solidFill>
            </a:endParaRPr>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gradFill>
                <a:gsLst>
                  <a:gs pos="1250">
                    <a:prstClr val="black"/>
                  </a:gs>
                  <a:gs pos="100000">
                    <a:prstClr val="black"/>
                  </a:gs>
                </a:gsLst>
                <a:lin ang="5400000" scaled="0"/>
              </a:gradFill>
            </a:endParaRPr>
          </a:p>
        </p:txBody>
      </p:sp>
    </p:spTree>
    <p:extLst>
      <p:ext uri="{BB962C8B-B14F-4D97-AF65-F5344CB8AC3E}">
        <p14:creationId xmlns:p14="http://schemas.microsoft.com/office/powerpoint/2010/main" val="275534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solidFill>
                  <a:prstClr val="black"/>
                </a:solidFill>
              </a:rPr>
              <a:pPr/>
              <a:t>38</a:t>
            </a:fld>
            <a:endParaRPr lang="en-US" dirty="0">
              <a:solidFill>
                <a:prstClr val="black"/>
              </a:solidFill>
            </a:endParaRPr>
          </a:p>
        </p:txBody>
      </p:sp>
      <p:sp>
        <p:nvSpPr>
          <p:cNvPr id="12" name="Date Placeholder 11"/>
          <p:cNvSpPr>
            <a:spLocks noGrp="1"/>
          </p:cNvSpPr>
          <p:nvPr>
            <p:ph type="dt" idx="14"/>
          </p:nvPr>
        </p:nvSpPr>
        <p:spPr/>
        <p:txBody>
          <a:bodyPr/>
          <a:lstStyle/>
          <a:p>
            <a:fld id="{64DAA8B1-71E0-4ED8-9A80-C398012240B1}" type="datetime8">
              <a:rPr lang="en-US" smtClean="0">
                <a:solidFill>
                  <a:prstClr val="black"/>
                </a:solidFill>
              </a:rPr>
              <a:pPr/>
              <a:t>6/4/2013 11:22 AM</a:t>
            </a:fld>
            <a:endParaRPr lang="en-US" dirty="0">
              <a:solidFill>
                <a:prstClr val="black"/>
              </a:solidFill>
            </a:endParaRPr>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gradFill>
                <a:gsLst>
                  <a:gs pos="1250">
                    <a:prstClr val="black"/>
                  </a:gs>
                  <a:gs pos="100000">
                    <a:prstClr val="black"/>
                  </a:gs>
                </a:gsLst>
                <a:lin ang="5400000" scaled="0"/>
              </a:gradFill>
            </a:endParaRPr>
          </a:p>
        </p:txBody>
      </p:sp>
    </p:spTree>
    <p:extLst>
      <p:ext uri="{BB962C8B-B14F-4D97-AF65-F5344CB8AC3E}">
        <p14:creationId xmlns:p14="http://schemas.microsoft.com/office/powerpoint/2010/main" val="34454304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8715431"/>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83" r:id="rId1"/>
    <p:sldLayoutId id="2147484188" r:id="rId2"/>
    <p:sldLayoutId id="2147484189" r:id="rId3"/>
    <p:sldLayoutId id="2147484105" r:id="rId4"/>
    <p:sldLayoutId id="2147484185" r:id="rId5"/>
    <p:sldLayoutId id="2147484182" r:id="rId6"/>
    <p:sldLayoutId id="2147484186" r:id="rId7"/>
    <p:sldLayoutId id="2147484130" r:id="rId8"/>
    <p:sldLayoutId id="2147484101" r:id="rId9"/>
    <p:sldLayoutId id="2147484102" r:id="rId10"/>
    <p:sldLayoutId id="2147484098" r:id="rId11"/>
    <p:sldLayoutId id="2147484086" r:id="rId12"/>
    <p:sldLayoutId id="2147484100" r:id="rId13"/>
    <p:sldLayoutId id="2147484089" r:id="rId14"/>
    <p:sldLayoutId id="2147484106" r:id="rId15"/>
    <p:sldLayoutId id="2147484092" r:id="rId16"/>
    <p:sldLayoutId id="2147484093" r:id="rId17"/>
    <p:sldLayoutId id="2147484127" r:id="rId18"/>
    <p:sldLayoutId id="2147484128" r:id="rId19"/>
    <p:sldLayoutId id="2147484129" r:id="rId20"/>
    <p:sldLayoutId id="2147484094" r:id="rId21"/>
    <p:sldLayoutId id="2147484096" r:id="rId22"/>
    <p:sldLayoutId id="2147484193" r:id="rId2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1.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tags" Target="../tags/tag2.xml"/><Relationship Id="rId16" Type="http://schemas.openxmlformats.org/officeDocument/2006/relationships/image" Target="../media/image14.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9.png"/><Relationship Id="rId5" Type="http://schemas.openxmlformats.org/officeDocument/2006/relationships/tags" Target="../tags/tag5.xml"/><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tags" Target="../tags/tag4.xml"/><Relationship Id="rId9" Type="http://schemas.openxmlformats.org/officeDocument/2006/relationships/slideLayout" Target="../slideLayouts/slideLayout16.xml"/><Relationship Id="rId1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tags" Target="../tags/tag16.xml"/><Relationship Id="rId3" Type="http://schemas.openxmlformats.org/officeDocument/2006/relationships/tags" Target="../tags/tag11.xml"/><Relationship Id="rId7" Type="http://schemas.openxmlformats.org/officeDocument/2006/relationships/tags" Target="../tags/tag15.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9"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microsoft.com/office/2007/relationships/hdphoto" Target="../media/hdphoto1.wdp"/><Relationship Id="rId2" Type="http://schemas.openxmlformats.org/officeDocument/2006/relationships/slideLayout" Target="../slideLayouts/slideLayout16.xml"/><Relationship Id="rId1" Type="http://schemas.openxmlformats.org/officeDocument/2006/relationships/tags" Target="../tags/tag17.xml"/><Relationship Id="rId6" Type="http://schemas.openxmlformats.org/officeDocument/2006/relationships/image" Target="../media/image20.png"/><Relationship Id="rId5" Type="http://schemas.openxmlformats.org/officeDocument/2006/relationships/image" Target="../media/image19.wmf"/><Relationship Id="rId4" Type="http://schemas.openxmlformats.org/officeDocument/2006/relationships/image" Target="../media/image18.w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1.wmf"/><Relationship Id="rId2" Type="http://schemas.openxmlformats.org/officeDocument/2006/relationships/slideLayout" Target="../slideLayouts/slideLayout16.xml"/><Relationship Id="rId1" Type="http://schemas.openxmlformats.org/officeDocument/2006/relationships/tags" Target="../tags/tag18.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WMF"/><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WMF"/><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33.wmf"/><Relationship Id="rId4" Type="http://schemas.openxmlformats.org/officeDocument/2006/relationships/image" Target="../media/image32.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34.wmf"/><Relationship Id="rId4" Type="http://schemas.openxmlformats.org/officeDocument/2006/relationships/image" Target="../media/image33.wmf"/></Relationships>
</file>

<file path=ppt/slides/_rels/slide35.xml.rels><?xml version="1.0" encoding="UTF-8" standalone="yes"?>
<Relationships xmlns="http://schemas.openxmlformats.org/package/2006/relationships"><Relationship Id="rId3" Type="http://schemas.openxmlformats.org/officeDocument/2006/relationships/hyperlink" Target="http://social.msdn.microsoft.com/Forums/en-US/azurebiztalksvcs" TargetMode="External"/><Relationship Id="rId7" Type="http://schemas.openxmlformats.org/officeDocument/2006/relationships/hyperlink" Target="http://blogs.msdn.com/b/biztalk_server_team_blog" TargetMode="External"/><Relationship Id="rId2" Type="http://schemas.openxmlformats.org/officeDocument/2006/relationships/hyperlink" Target="http://www.microsoft.com/en-us/download/details.aspx?id=39087" TargetMode="External"/><Relationship Id="rId1" Type="http://schemas.openxmlformats.org/officeDocument/2006/relationships/slideLayout" Target="../slideLayouts/slideLayout23.xml"/><Relationship Id="rId6" Type="http://schemas.openxmlformats.org/officeDocument/2006/relationships/hyperlink" Target="http://msdn.microsoft.com/en-us/library/windowsazure/hh689864.aspx" TargetMode="External"/><Relationship Id="rId5" Type="http://schemas.openxmlformats.org/officeDocument/2006/relationships/hyperlink" Target="https://portal.biztalk.windows.net/" TargetMode="External"/><Relationship Id="rId4" Type="http://schemas.openxmlformats.org/officeDocument/2006/relationships/hyperlink" Target="http://code.msdn.microsoft.com/windowsazur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8" Type="http://schemas.openxmlformats.org/officeDocument/2006/relationships/hyperlink" Target="http://aka.ms/AzureContest" TargetMode="External"/><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36.png"/><Relationship Id="rId4" Type="http://schemas.openxmlformats.org/officeDocument/2006/relationships/hyperlink" Target="http://www.windowsazure.com/"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microsoft.com/windows/wtg" TargetMode="External"/><Relationship Id="rId3" Type="http://schemas.openxmlformats.org/officeDocument/2006/relationships/image" Target="../media/image35.png"/><Relationship Id="rId7" Type="http://schemas.openxmlformats.org/officeDocument/2006/relationships/hyperlink" Target="microsoft.com/dv"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hyperlink" Target="microsoft.com/mdop" TargetMode="External"/><Relationship Id="rId5" Type="http://schemas.openxmlformats.org/officeDocument/2006/relationships/hyperlink" Target="windows.com/ITpro" TargetMode="External"/><Relationship Id="rId4" Type="http://schemas.openxmlformats.org/officeDocument/2006/relationships/hyperlink" Target="windows.com/enterprise" TargetMode="External"/><Relationship Id="rId9" Type="http://schemas.openxmlformats.org/officeDocument/2006/relationships/hyperlink" Target="tryoutlook.com"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microsoft.com/msdn" TargetMode="External"/><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hyperlink" Target="http://microsoft.com/technet" TargetMode="External"/><Relationship Id="rId5" Type="http://schemas.openxmlformats.org/officeDocument/2006/relationships/hyperlink" Target="http://channel9.msdn.com/Events/TechEd" TargetMode="External"/><Relationship Id="rId4" Type="http://schemas.openxmlformats.org/officeDocument/2006/relationships/hyperlink" Target="http://www.microsoft.com/learnin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 Id="rId9"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48.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7120" y="1920717"/>
            <a:ext cx="11058012" cy="2062103"/>
          </a:xfrm>
          <a:prstGeom prst="rect">
            <a:avLst/>
          </a:prstGeom>
          <a:noFill/>
        </p:spPr>
        <p:txBody>
          <a:bodyPr wrap="square" rtlCol="0">
            <a:spAutoFit/>
          </a:bodyPr>
          <a:lstStyle/>
          <a:p>
            <a:pPr algn="ctr"/>
            <a:endParaRPr lang="en-US" sz="2800" dirty="0" smtClean="0">
              <a:cs typeface="Consolas" panose="020B0609020204030204" pitchFamily="49" charset="0"/>
            </a:endParaRPr>
          </a:p>
          <a:p>
            <a:pPr algn="ctr"/>
            <a:r>
              <a:rPr lang="en-US" sz="4800" dirty="0" smtClean="0">
                <a:cs typeface="Consolas" panose="020B0609020204030204" pitchFamily="49" charset="0"/>
              </a:rPr>
              <a:t>B2B is </a:t>
            </a:r>
            <a:r>
              <a:rPr lang="en-US" sz="4800" dirty="0">
                <a:cs typeface="Consolas" panose="020B0609020204030204" pitchFamily="49" charset="0"/>
              </a:rPr>
              <a:t>about partners, agreements and partnerships</a:t>
            </a:r>
            <a:endParaRPr lang="en-US" sz="4800" b="1" dirty="0">
              <a:cs typeface="Consolas" panose="020B0609020204030204" pitchFamily="49" charset="0"/>
            </a:endParaRPr>
          </a:p>
        </p:txBody>
      </p:sp>
    </p:spTree>
    <p:extLst>
      <p:ext uri="{BB962C8B-B14F-4D97-AF65-F5344CB8AC3E}">
        <p14:creationId xmlns:p14="http://schemas.microsoft.com/office/powerpoint/2010/main" val="812320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331358" y="5747767"/>
            <a:ext cx="9242915" cy="683264"/>
          </a:xfrm>
          <a:prstGeom prst="rect">
            <a:avLst/>
          </a:prstGeom>
          <a:noFill/>
        </p:spPr>
        <p:txBody>
          <a:bodyPr wrap="none" lIns="182880" tIns="146304" rIns="182880" bIns="146304" rtlCol="0">
            <a:spAutoFit/>
          </a:bodyPr>
          <a:lstStyle/>
          <a:p>
            <a:pPr marL="457200" indent="-457200">
              <a:lnSpc>
                <a:spcPct val="90000"/>
              </a:lnSpc>
              <a:spcAft>
                <a:spcPts val="600"/>
              </a:spcAft>
              <a:buFont typeface="Arial" panose="020B0604020202020204" pitchFamily="34" charset="0"/>
              <a:buChar char="•"/>
            </a:pPr>
            <a:r>
              <a:rPr lang="en-IN" sz="2800" dirty="0" smtClean="0">
                <a:gradFill>
                  <a:gsLst>
                    <a:gs pos="2917">
                      <a:schemeClr val="tx1"/>
                    </a:gs>
                    <a:gs pos="30000">
                      <a:schemeClr val="tx1"/>
                    </a:gs>
                  </a:gsLst>
                  <a:lin ang="5400000" scaled="0"/>
                </a:gradFill>
              </a:rPr>
              <a:t>BizTalk Server 2013 carries host of B2B improvements</a:t>
            </a:r>
          </a:p>
        </p:txBody>
      </p:sp>
      <p:grpSp>
        <p:nvGrpSpPr>
          <p:cNvPr id="28" name="Group 27"/>
          <p:cNvGrpSpPr/>
          <p:nvPr/>
        </p:nvGrpSpPr>
        <p:grpSpPr>
          <a:xfrm>
            <a:off x="3973270" y="3584871"/>
            <a:ext cx="1901810" cy="1797612"/>
            <a:chOff x="3973270" y="3816366"/>
            <a:chExt cx="1901810" cy="1797612"/>
          </a:xfrm>
        </p:grpSpPr>
        <p:sp>
          <p:nvSpPr>
            <p:cNvPr id="6" name="Rectangle 5"/>
            <p:cNvSpPr>
              <a:spLocks/>
            </p:cNvSpPr>
            <p:nvPr>
              <p:custDataLst>
                <p:tags r:id="rId8"/>
              </p:custDataLst>
            </p:nvPr>
          </p:nvSpPr>
          <p:spPr bwMode="auto">
            <a:xfrm>
              <a:off x="3973270" y="3816366"/>
              <a:ext cx="1901810" cy="1797612"/>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45720" rIns="68580" bIns="45720" numCol="1" spcCol="0" rtlCol="0" fromWordArt="0" anchor="b" anchorCtr="0" forceAA="0" compatLnSpc="1">
              <a:prstTxWarp prst="textNoShape">
                <a:avLst/>
              </a:prstTxWarp>
              <a:noAutofit/>
            </a:bodyPr>
            <a:lstStyle/>
            <a:p>
              <a:pPr algn="ctr" defTabSz="932472" fontAlgn="base">
                <a:lnSpc>
                  <a:spcPct val="90000"/>
                </a:lnSpc>
                <a:spcBef>
                  <a:spcPct val="0"/>
                </a:spcBef>
                <a:spcAft>
                  <a:spcPct val="0"/>
                </a:spcAft>
              </a:pPr>
              <a:r>
                <a:rPr lang="en-IN" sz="1500" dirty="0" smtClean="0">
                  <a:gradFill flip="none" rotWithShape="1">
                    <a:gsLst>
                      <a:gs pos="0">
                        <a:srgbClr val="FFFFFF"/>
                      </a:gs>
                      <a:gs pos="100000">
                        <a:srgbClr val="FFFFFF"/>
                      </a:gs>
                    </a:gsLst>
                    <a:lin ang="5400000" scaled="0"/>
                    <a:tileRect/>
                  </a:gradFill>
                  <a:ea typeface="Segoe UI" pitchFamily="34" charset="0"/>
                  <a:cs typeface="Segoe UI" pitchFamily="34" charset="0"/>
                </a:rPr>
                <a:t>Automotive</a:t>
              </a:r>
            </a:p>
          </p:txBody>
        </p:sp>
        <p:pic>
          <p:nvPicPr>
            <p:cNvPr id="13" name="Picture 12"/>
            <p:cNvPicPr>
              <a:picLocks noChangeAspect="1"/>
            </p:cNvPicPr>
            <p:nvPr/>
          </p:nvPicPr>
          <p:blipFill>
            <a:blip r:embed="rId10">
              <a:clrChange>
                <a:clrFrom>
                  <a:srgbClr val="000000"/>
                </a:clrFrom>
                <a:clrTo>
                  <a:srgbClr val="000000">
                    <a:alpha val="0"/>
                  </a:srgbClr>
                </a:clrTo>
              </a:clrChange>
            </a:blip>
            <a:stretch>
              <a:fillRect/>
            </a:stretch>
          </p:blipFill>
          <p:spPr>
            <a:xfrm>
              <a:off x="4228187" y="4300173"/>
              <a:ext cx="1391976" cy="829998"/>
            </a:xfrm>
            <a:prstGeom prst="rect">
              <a:avLst/>
            </a:prstGeom>
          </p:spPr>
        </p:pic>
      </p:grpSp>
      <p:grpSp>
        <p:nvGrpSpPr>
          <p:cNvPr id="25" name="Group 24"/>
          <p:cNvGrpSpPr/>
          <p:nvPr/>
        </p:nvGrpSpPr>
        <p:grpSpPr>
          <a:xfrm>
            <a:off x="6219102" y="1400945"/>
            <a:ext cx="1901810" cy="1797612"/>
            <a:chOff x="6219102" y="1632440"/>
            <a:chExt cx="1901810" cy="1797612"/>
          </a:xfrm>
        </p:grpSpPr>
        <p:sp>
          <p:nvSpPr>
            <p:cNvPr id="7" name="Rectangle 6"/>
            <p:cNvSpPr>
              <a:spLocks/>
            </p:cNvSpPr>
            <p:nvPr>
              <p:custDataLst>
                <p:tags r:id="rId7"/>
              </p:custDataLst>
            </p:nvPr>
          </p:nvSpPr>
          <p:spPr bwMode="auto">
            <a:xfrm>
              <a:off x="6219102" y="1632440"/>
              <a:ext cx="1901810" cy="1797612"/>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45720" rIns="68580" bIns="45720" numCol="1" spcCol="0" rtlCol="0" fromWordArt="0" anchor="b" anchorCtr="0" forceAA="0" compatLnSpc="1">
              <a:prstTxWarp prst="textNoShape">
                <a:avLst/>
              </a:prstTxWarp>
              <a:noAutofit/>
            </a:bodyPr>
            <a:lstStyle/>
            <a:p>
              <a:pPr algn="ctr" defTabSz="932472" fontAlgn="base">
                <a:lnSpc>
                  <a:spcPct val="90000"/>
                </a:lnSpc>
                <a:spcBef>
                  <a:spcPct val="0"/>
                </a:spcBef>
                <a:spcAft>
                  <a:spcPct val="0"/>
                </a:spcAft>
              </a:pPr>
              <a:r>
                <a:rPr lang="en-IN" sz="1500" dirty="0" smtClean="0">
                  <a:gradFill flip="none" rotWithShape="1">
                    <a:gsLst>
                      <a:gs pos="0">
                        <a:srgbClr val="FFFFFF"/>
                      </a:gs>
                      <a:gs pos="100000">
                        <a:srgbClr val="FFFFFF"/>
                      </a:gs>
                    </a:gsLst>
                    <a:lin ang="5400000" scaled="0"/>
                    <a:tileRect/>
                  </a:gradFill>
                  <a:ea typeface="Segoe UI" pitchFamily="34" charset="0"/>
                  <a:cs typeface="Segoe UI" pitchFamily="34" charset="0"/>
                </a:rPr>
                <a:t>Manufacturing</a:t>
              </a:r>
            </a:p>
          </p:txBody>
        </p:sp>
        <p:pic>
          <p:nvPicPr>
            <p:cNvPr id="15" name="Picture 14"/>
            <p:cNvPicPr>
              <a:picLocks noChangeAspect="1"/>
            </p:cNvPicPr>
            <p:nvPr/>
          </p:nvPicPr>
          <p:blipFill>
            <a:blip r:embed="rId11">
              <a:clrChange>
                <a:clrFrom>
                  <a:srgbClr val="000000"/>
                </a:clrFrom>
                <a:clrTo>
                  <a:srgbClr val="000000">
                    <a:alpha val="0"/>
                  </a:srgbClr>
                </a:clrTo>
              </a:clrChange>
            </a:blip>
            <a:stretch>
              <a:fillRect/>
            </a:stretch>
          </p:blipFill>
          <p:spPr>
            <a:xfrm>
              <a:off x="6420702" y="1792041"/>
              <a:ext cx="1430288" cy="1165123"/>
            </a:xfrm>
            <a:prstGeom prst="rect">
              <a:avLst/>
            </a:prstGeom>
          </p:spPr>
        </p:pic>
      </p:grpSp>
      <p:grpSp>
        <p:nvGrpSpPr>
          <p:cNvPr id="30" name="Group 29"/>
          <p:cNvGrpSpPr/>
          <p:nvPr/>
        </p:nvGrpSpPr>
        <p:grpSpPr>
          <a:xfrm>
            <a:off x="8464934" y="3584871"/>
            <a:ext cx="1901810" cy="1797612"/>
            <a:chOff x="8464934" y="3816366"/>
            <a:chExt cx="1901810" cy="1797612"/>
          </a:xfrm>
        </p:grpSpPr>
        <p:sp>
          <p:nvSpPr>
            <p:cNvPr id="10" name="Rectangle 9"/>
            <p:cNvSpPr>
              <a:spLocks/>
            </p:cNvSpPr>
            <p:nvPr>
              <p:custDataLst>
                <p:tags r:id="rId6"/>
              </p:custDataLst>
            </p:nvPr>
          </p:nvSpPr>
          <p:spPr bwMode="auto">
            <a:xfrm>
              <a:off x="8464934" y="3816366"/>
              <a:ext cx="1901810" cy="1797612"/>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45720" rIns="68580" bIns="45720" numCol="1" spcCol="0" rtlCol="0" fromWordArt="0" anchor="b" anchorCtr="0" forceAA="0" compatLnSpc="1">
              <a:prstTxWarp prst="textNoShape">
                <a:avLst/>
              </a:prstTxWarp>
              <a:noAutofit/>
            </a:bodyPr>
            <a:lstStyle/>
            <a:p>
              <a:pPr algn="ctr" defTabSz="932472" fontAlgn="base">
                <a:lnSpc>
                  <a:spcPct val="90000"/>
                </a:lnSpc>
                <a:spcBef>
                  <a:spcPct val="0"/>
                </a:spcBef>
                <a:spcAft>
                  <a:spcPct val="0"/>
                </a:spcAft>
              </a:pPr>
              <a:r>
                <a:rPr lang="en-IN" sz="1500" dirty="0" smtClean="0">
                  <a:gradFill flip="none" rotWithShape="1">
                    <a:gsLst>
                      <a:gs pos="0">
                        <a:srgbClr val="FFFFFF"/>
                      </a:gs>
                      <a:gs pos="100000">
                        <a:srgbClr val="FFFFFF"/>
                      </a:gs>
                    </a:gsLst>
                    <a:lin ang="5400000" scaled="0"/>
                    <a:tileRect/>
                  </a:gradFill>
                  <a:ea typeface="Segoe UI" pitchFamily="34" charset="0"/>
                  <a:cs typeface="Segoe UI" pitchFamily="34" charset="0"/>
                </a:rPr>
                <a:t>Energy</a:t>
              </a:r>
            </a:p>
          </p:txBody>
        </p:sp>
        <p:pic>
          <p:nvPicPr>
            <p:cNvPr id="17" name="Picture 16"/>
            <p:cNvPicPr>
              <a:picLocks noChangeAspect="1"/>
            </p:cNvPicPr>
            <p:nvPr/>
          </p:nvPicPr>
          <p:blipFill>
            <a:blip r:embed="rId12">
              <a:clrChange>
                <a:clrFrom>
                  <a:srgbClr val="000000"/>
                </a:clrFrom>
                <a:clrTo>
                  <a:srgbClr val="000000">
                    <a:alpha val="0"/>
                  </a:srgbClr>
                </a:clrTo>
              </a:clrChange>
            </a:blip>
            <a:stretch>
              <a:fillRect/>
            </a:stretch>
          </p:blipFill>
          <p:spPr>
            <a:xfrm>
              <a:off x="8818409" y="3953239"/>
              <a:ext cx="1194860" cy="1313805"/>
            </a:xfrm>
            <a:prstGeom prst="rect">
              <a:avLst/>
            </a:prstGeom>
          </p:spPr>
        </p:pic>
      </p:grpSp>
      <p:grpSp>
        <p:nvGrpSpPr>
          <p:cNvPr id="26" name="Group 25"/>
          <p:cNvGrpSpPr/>
          <p:nvPr/>
        </p:nvGrpSpPr>
        <p:grpSpPr>
          <a:xfrm>
            <a:off x="8464934" y="1400945"/>
            <a:ext cx="1901810" cy="1797612"/>
            <a:chOff x="8464934" y="1632440"/>
            <a:chExt cx="1901810" cy="1797612"/>
          </a:xfrm>
        </p:grpSpPr>
        <p:sp>
          <p:nvSpPr>
            <p:cNvPr id="8" name="Rectangle 7"/>
            <p:cNvSpPr>
              <a:spLocks/>
            </p:cNvSpPr>
            <p:nvPr>
              <p:custDataLst>
                <p:tags r:id="rId5"/>
              </p:custDataLst>
            </p:nvPr>
          </p:nvSpPr>
          <p:spPr bwMode="auto">
            <a:xfrm>
              <a:off x="8464934" y="1632440"/>
              <a:ext cx="1901810" cy="1797612"/>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45720" rIns="68580" bIns="45720" numCol="1" spcCol="0" rtlCol="0" fromWordArt="0" anchor="b" anchorCtr="0" forceAA="0" compatLnSpc="1">
              <a:prstTxWarp prst="textNoShape">
                <a:avLst/>
              </a:prstTxWarp>
              <a:noAutofit/>
            </a:bodyPr>
            <a:lstStyle/>
            <a:p>
              <a:pPr algn="ctr" defTabSz="932472" fontAlgn="base">
                <a:lnSpc>
                  <a:spcPct val="90000"/>
                </a:lnSpc>
                <a:spcBef>
                  <a:spcPct val="0"/>
                </a:spcBef>
                <a:spcAft>
                  <a:spcPct val="0"/>
                </a:spcAft>
              </a:pPr>
              <a:r>
                <a:rPr lang="en-IN" sz="1500" dirty="0" smtClean="0">
                  <a:gradFill flip="none" rotWithShape="1">
                    <a:gsLst>
                      <a:gs pos="0">
                        <a:srgbClr val="FFFFFF"/>
                      </a:gs>
                      <a:gs pos="100000">
                        <a:srgbClr val="FFFFFF"/>
                      </a:gs>
                    </a:gsLst>
                    <a:lin ang="5400000" scaled="0"/>
                    <a:tileRect/>
                  </a:gradFill>
                  <a:ea typeface="Segoe UI" pitchFamily="34" charset="0"/>
                  <a:cs typeface="Segoe UI" pitchFamily="34" charset="0"/>
                </a:rPr>
                <a:t>Retail</a:t>
              </a:r>
            </a:p>
          </p:txBody>
        </p:sp>
        <p:pic>
          <p:nvPicPr>
            <p:cNvPr id="18" name="Picture 17"/>
            <p:cNvPicPr>
              <a:picLocks noChangeAspect="1"/>
            </p:cNvPicPr>
            <p:nvPr/>
          </p:nvPicPr>
          <p:blipFill>
            <a:blip r:embed="rId13">
              <a:clrChange>
                <a:clrFrom>
                  <a:srgbClr val="000000"/>
                </a:clrFrom>
                <a:clrTo>
                  <a:srgbClr val="000000">
                    <a:alpha val="0"/>
                  </a:srgbClr>
                </a:clrTo>
              </a:clrChange>
            </a:blip>
            <a:stretch>
              <a:fillRect/>
            </a:stretch>
          </p:blipFill>
          <p:spPr>
            <a:xfrm>
              <a:off x="8818409" y="1949375"/>
              <a:ext cx="1274366" cy="1007789"/>
            </a:xfrm>
            <a:prstGeom prst="rect">
              <a:avLst/>
            </a:prstGeom>
          </p:spPr>
        </p:pic>
      </p:grpSp>
      <p:grpSp>
        <p:nvGrpSpPr>
          <p:cNvPr id="24" name="Group 23"/>
          <p:cNvGrpSpPr/>
          <p:nvPr/>
        </p:nvGrpSpPr>
        <p:grpSpPr>
          <a:xfrm>
            <a:off x="3973270" y="1400945"/>
            <a:ext cx="1901810" cy="1797612"/>
            <a:chOff x="3973270" y="1632440"/>
            <a:chExt cx="1901810" cy="1797612"/>
          </a:xfrm>
        </p:grpSpPr>
        <p:sp>
          <p:nvSpPr>
            <p:cNvPr id="4" name="Rectangle 3"/>
            <p:cNvSpPr>
              <a:spLocks/>
            </p:cNvSpPr>
            <p:nvPr>
              <p:custDataLst>
                <p:tags r:id="rId4"/>
              </p:custDataLst>
            </p:nvPr>
          </p:nvSpPr>
          <p:spPr bwMode="auto">
            <a:xfrm>
              <a:off x="3973270" y="1632440"/>
              <a:ext cx="1901810" cy="1797612"/>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45720" rIns="68580" bIns="45720" numCol="1" spcCol="0" rtlCol="0" fromWordArt="0" anchor="b" anchorCtr="0" forceAA="0" compatLnSpc="1">
              <a:prstTxWarp prst="textNoShape">
                <a:avLst/>
              </a:prstTxWarp>
              <a:noAutofit/>
            </a:bodyPr>
            <a:lstStyle/>
            <a:p>
              <a:pPr algn="ctr" defTabSz="932472" fontAlgn="base">
                <a:lnSpc>
                  <a:spcPct val="90000"/>
                </a:lnSpc>
                <a:spcBef>
                  <a:spcPct val="0"/>
                </a:spcBef>
                <a:spcAft>
                  <a:spcPct val="0"/>
                </a:spcAft>
              </a:pPr>
              <a:r>
                <a:rPr lang="en-IN" sz="1500" dirty="0" smtClean="0">
                  <a:gradFill flip="none" rotWithShape="1">
                    <a:gsLst>
                      <a:gs pos="0">
                        <a:srgbClr val="FFFFFF"/>
                      </a:gs>
                      <a:gs pos="100000">
                        <a:srgbClr val="FFFFFF"/>
                      </a:gs>
                    </a:gsLst>
                    <a:lin ang="5400000" scaled="0"/>
                    <a:tileRect/>
                  </a:gradFill>
                  <a:ea typeface="Segoe UI" pitchFamily="34" charset="0"/>
                  <a:cs typeface="Segoe UI" pitchFamily="34" charset="0"/>
                </a:rPr>
                <a:t>Banking</a:t>
              </a:r>
            </a:p>
          </p:txBody>
        </p:sp>
        <p:pic>
          <p:nvPicPr>
            <p:cNvPr id="19" name="Picture 18"/>
            <p:cNvPicPr>
              <a:picLocks noChangeAspect="1"/>
            </p:cNvPicPr>
            <p:nvPr/>
          </p:nvPicPr>
          <p:blipFill>
            <a:blip r:embed="rId14">
              <a:clrChange>
                <a:clrFrom>
                  <a:srgbClr val="000000"/>
                </a:clrFrom>
                <a:clrTo>
                  <a:srgbClr val="000000">
                    <a:alpha val="0"/>
                  </a:srgbClr>
                </a:clrTo>
              </a:clrChange>
            </a:blip>
            <a:stretch>
              <a:fillRect/>
            </a:stretch>
          </p:blipFill>
          <p:spPr>
            <a:xfrm>
              <a:off x="4359041" y="1822443"/>
              <a:ext cx="1146665" cy="1134721"/>
            </a:xfrm>
            <a:prstGeom prst="rect">
              <a:avLst/>
            </a:prstGeom>
          </p:spPr>
        </p:pic>
      </p:grpSp>
      <p:grpSp>
        <p:nvGrpSpPr>
          <p:cNvPr id="29" name="Group 28"/>
          <p:cNvGrpSpPr/>
          <p:nvPr/>
        </p:nvGrpSpPr>
        <p:grpSpPr>
          <a:xfrm>
            <a:off x="6219102" y="3584871"/>
            <a:ext cx="1901810" cy="1797612"/>
            <a:chOff x="6219102" y="3816366"/>
            <a:chExt cx="1901810" cy="1797612"/>
          </a:xfrm>
        </p:grpSpPr>
        <p:sp>
          <p:nvSpPr>
            <p:cNvPr id="9" name="Rectangle 8"/>
            <p:cNvSpPr>
              <a:spLocks/>
            </p:cNvSpPr>
            <p:nvPr>
              <p:custDataLst>
                <p:tags r:id="rId3"/>
              </p:custDataLst>
            </p:nvPr>
          </p:nvSpPr>
          <p:spPr bwMode="auto">
            <a:xfrm>
              <a:off x="6219102" y="3816366"/>
              <a:ext cx="1901810" cy="1797612"/>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45720" rIns="68580" bIns="45720" numCol="1" spcCol="0" rtlCol="0" fromWordArt="0" anchor="b" anchorCtr="0" forceAA="0" compatLnSpc="1">
              <a:prstTxWarp prst="textNoShape">
                <a:avLst/>
              </a:prstTxWarp>
              <a:noAutofit/>
            </a:bodyPr>
            <a:lstStyle/>
            <a:p>
              <a:pPr algn="ctr" defTabSz="932472" fontAlgn="base">
                <a:lnSpc>
                  <a:spcPct val="90000"/>
                </a:lnSpc>
                <a:spcBef>
                  <a:spcPct val="0"/>
                </a:spcBef>
                <a:spcAft>
                  <a:spcPct val="0"/>
                </a:spcAft>
              </a:pPr>
              <a:r>
                <a:rPr lang="en-IN" sz="1500" dirty="0" smtClean="0">
                  <a:gradFill flip="none" rotWithShape="1">
                    <a:gsLst>
                      <a:gs pos="0">
                        <a:srgbClr val="FFFFFF"/>
                      </a:gs>
                      <a:gs pos="100000">
                        <a:srgbClr val="FFFFFF"/>
                      </a:gs>
                    </a:gsLst>
                    <a:lin ang="5400000" scaled="0"/>
                    <a:tileRect/>
                  </a:gradFill>
                  <a:ea typeface="Segoe UI" pitchFamily="34" charset="0"/>
                  <a:cs typeface="Segoe UI" pitchFamily="34" charset="0"/>
                </a:rPr>
                <a:t>Education</a:t>
              </a:r>
            </a:p>
          </p:txBody>
        </p:sp>
        <p:pic>
          <p:nvPicPr>
            <p:cNvPr id="20" name="Picture 19"/>
            <p:cNvPicPr>
              <a:picLocks noChangeAspect="1"/>
            </p:cNvPicPr>
            <p:nvPr/>
          </p:nvPicPr>
          <p:blipFill>
            <a:blip r:embed="rId15">
              <a:clrChange>
                <a:clrFrom>
                  <a:srgbClr val="000000"/>
                </a:clrFrom>
                <a:clrTo>
                  <a:srgbClr val="000000">
                    <a:alpha val="0"/>
                  </a:srgbClr>
                </a:clrTo>
              </a:clrChange>
            </a:blip>
            <a:stretch>
              <a:fillRect/>
            </a:stretch>
          </p:blipFill>
          <p:spPr>
            <a:xfrm>
              <a:off x="6720369" y="4039710"/>
              <a:ext cx="899631" cy="1090461"/>
            </a:xfrm>
            <a:prstGeom prst="rect">
              <a:avLst/>
            </a:prstGeom>
          </p:spPr>
        </p:pic>
      </p:grpSp>
      <p:grpSp>
        <p:nvGrpSpPr>
          <p:cNvPr id="27" name="Group 26"/>
          <p:cNvGrpSpPr/>
          <p:nvPr/>
        </p:nvGrpSpPr>
        <p:grpSpPr>
          <a:xfrm>
            <a:off x="1727438" y="3584871"/>
            <a:ext cx="1901810" cy="1797612"/>
            <a:chOff x="1727438" y="3816366"/>
            <a:chExt cx="1901810" cy="1797612"/>
          </a:xfrm>
        </p:grpSpPr>
        <p:sp>
          <p:nvSpPr>
            <p:cNvPr id="5" name="Rectangle 4"/>
            <p:cNvSpPr>
              <a:spLocks/>
            </p:cNvSpPr>
            <p:nvPr>
              <p:custDataLst>
                <p:tags r:id="rId2"/>
              </p:custDataLst>
            </p:nvPr>
          </p:nvSpPr>
          <p:spPr bwMode="auto">
            <a:xfrm>
              <a:off x="1727438" y="3816366"/>
              <a:ext cx="1901810" cy="1797612"/>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45720" rIns="68580" bIns="45720" numCol="1" spcCol="0" rtlCol="0" fromWordArt="0" anchor="b" anchorCtr="0" forceAA="0" compatLnSpc="1">
              <a:prstTxWarp prst="textNoShape">
                <a:avLst/>
              </a:prstTxWarp>
              <a:noAutofit/>
            </a:bodyPr>
            <a:lstStyle/>
            <a:p>
              <a:pPr algn="ctr" defTabSz="932472" fontAlgn="base">
                <a:lnSpc>
                  <a:spcPct val="90000"/>
                </a:lnSpc>
                <a:spcBef>
                  <a:spcPct val="0"/>
                </a:spcBef>
                <a:spcAft>
                  <a:spcPct val="0"/>
                </a:spcAft>
              </a:pPr>
              <a:r>
                <a:rPr lang="en-IN" sz="1500" dirty="0" smtClean="0">
                  <a:gradFill flip="none" rotWithShape="1">
                    <a:gsLst>
                      <a:gs pos="0">
                        <a:srgbClr val="FFFFFF"/>
                      </a:gs>
                      <a:gs pos="100000">
                        <a:srgbClr val="FFFFFF"/>
                      </a:gs>
                    </a:gsLst>
                    <a:lin ang="5400000" scaled="0"/>
                    <a:tileRect/>
                  </a:gradFill>
                  <a:ea typeface="Segoe UI" pitchFamily="34" charset="0"/>
                  <a:cs typeface="Segoe UI" pitchFamily="34" charset="0"/>
                </a:rPr>
                <a:t>Insurance</a:t>
              </a:r>
            </a:p>
          </p:txBody>
        </p:sp>
        <p:pic>
          <p:nvPicPr>
            <p:cNvPr id="21" name="Picture 20"/>
            <p:cNvPicPr>
              <a:picLocks noChangeAspect="1"/>
            </p:cNvPicPr>
            <p:nvPr/>
          </p:nvPicPr>
          <p:blipFill>
            <a:blip r:embed="rId16">
              <a:clrChange>
                <a:clrFrom>
                  <a:srgbClr val="000000"/>
                </a:clrFrom>
                <a:clrTo>
                  <a:srgbClr val="000000">
                    <a:alpha val="0"/>
                  </a:srgbClr>
                </a:clrTo>
              </a:clrChange>
            </a:blip>
            <a:stretch>
              <a:fillRect/>
            </a:stretch>
          </p:blipFill>
          <p:spPr>
            <a:xfrm>
              <a:off x="2248138" y="3965013"/>
              <a:ext cx="1057050" cy="1165158"/>
            </a:xfrm>
            <a:prstGeom prst="rect">
              <a:avLst/>
            </a:prstGeom>
          </p:spPr>
        </p:pic>
      </p:grpSp>
      <p:grpSp>
        <p:nvGrpSpPr>
          <p:cNvPr id="23" name="Group 22"/>
          <p:cNvGrpSpPr/>
          <p:nvPr/>
        </p:nvGrpSpPr>
        <p:grpSpPr>
          <a:xfrm>
            <a:off x="1727438" y="1400945"/>
            <a:ext cx="1901810" cy="1797612"/>
            <a:chOff x="1727438" y="1632440"/>
            <a:chExt cx="1901810" cy="1797612"/>
          </a:xfrm>
        </p:grpSpPr>
        <p:sp>
          <p:nvSpPr>
            <p:cNvPr id="3" name="Rectangle 2"/>
            <p:cNvSpPr>
              <a:spLocks/>
            </p:cNvSpPr>
            <p:nvPr>
              <p:custDataLst>
                <p:tags r:id="rId1"/>
              </p:custDataLst>
            </p:nvPr>
          </p:nvSpPr>
          <p:spPr bwMode="auto">
            <a:xfrm>
              <a:off x="1727438" y="1632440"/>
              <a:ext cx="1901810" cy="1797612"/>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45720" rIns="68580" bIns="45720" numCol="1" spcCol="0" rtlCol="0" fromWordArt="0" anchor="b" anchorCtr="0" forceAA="0" compatLnSpc="1">
              <a:prstTxWarp prst="textNoShape">
                <a:avLst/>
              </a:prstTxWarp>
              <a:noAutofit/>
            </a:bodyPr>
            <a:lstStyle/>
            <a:p>
              <a:pPr algn="ctr" defTabSz="932472" fontAlgn="base">
                <a:lnSpc>
                  <a:spcPct val="90000"/>
                </a:lnSpc>
                <a:spcBef>
                  <a:spcPct val="0"/>
                </a:spcBef>
                <a:spcAft>
                  <a:spcPct val="0"/>
                </a:spcAft>
              </a:pPr>
              <a:r>
                <a:rPr lang="en-IN" sz="1500" dirty="0" smtClean="0">
                  <a:gradFill flip="none" rotWithShape="1">
                    <a:gsLst>
                      <a:gs pos="0">
                        <a:srgbClr val="FFFFFF"/>
                      </a:gs>
                      <a:gs pos="100000">
                        <a:srgbClr val="FFFFFF"/>
                      </a:gs>
                    </a:gsLst>
                    <a:lin ang="5400000" scaled="0"/>
                    <a:tileRect/>
                  </a:gradFill>
                  <a:ea typeface="Segoe UI" pitchFamily="34" charset="0"/>
                  <a:cs typeface="Segoe UI" pitchFamily="34" charset="0"/>
                </a:rPr>
                <a:t>Healthcare</a:t>
              </a:r>
            </a:p>
          </p:txBody>
        </p:sp>
        <p:pic>
          <p:nvPicPr>
            <p:cNvPr id="22" name="Picture 21"/>
            <p:cNvPicPr>
              <a:picLocks noChangeAspect="1"/>
            </p:cNvPicPr>
            <p:nvPr/>
          </p:nvPicPr>
          <p:blipFill>
            <a:blip r:embed="rId17">
              <a:clrChange>
                <a:clrFrom>
                  <a:srgbClr val="000000"/>
                </a:clrFrom>
                <a:clrTo>
                  <a:srgbClr val="000000">
                    <a:alpha val="0"/>
                  </a:srgbClr>
                </a:clrTo>
              </a:clrChange>
            </a:blip>
            <a:stretch>
              <a:fillRect/>
            </a:stretch>
          </p:blipFill>
          <p:spPr>
            <a:xfrm>
              <a:off x="2198871" y="1836968"/>
              <a:ext cx="1088290" cy="1123396"/>
            </a:xfrm>
            <a:prstGeom prst="rect">
              <a:avLst/>
            </a:prstGeom>
          </p:spPr>
        </p:pic>
      </p:grpSp>
      <p:sp>
        <p:nvSpPr>
          <p:cNvPr id="14" name="Title 13"/>
          <p:cNvSpPr>
            <a:spLocks noGrp="1"/>
          </p:cNvSpPr>
          <p:nvPr>
            <p:ph type="title"/>
          </p:nvPr>
        </p:nvSpPr>
        <p:spPr>
          <a:xfrm>
            <a:off x="274319" y="296897"/>
            <a:ext cx="12162155" cy="917575"/>
          </a:xfrm>
        </p:spPr>
        <p:txBody>
          <a:bodyPr/>
          <a:lstStyle/>
          <a:p>
            <a:r>
              <a:rPr lang="en-IN" sz="4400" dirty="0">
                <a:gradFill>
                  <a:gsLst>
                    <a:gs pos="2917">
                      <a:schemeClr val="tx1"/>
                    </a:gs>
                    <a:gs pos="30000">
                      <a:schemeClr val="tx1"/>
                    </a:gs>
                  </a:gsLst>
                  <a:lin ang="5400000" scaled="0"/>
                </a:gradFill>
              </a:rPr>
              <a:t>B2B is one of the biggest workloads on BizTalk </a:t>
            </a:r>
            <a:r>
              <a:rPr lang="en-IN" sz="4400" dirty="0" smtClean="0">
                <a:gradFill>
                  <a:gsLst>
                    <a:gs pos="2917">
                      <a:schemeClr val="tx1"/>
                    </a:gs>
                    <a:gs pos="30000">
                      <a:schemeClr val="tx1"/>
                    </a:gs>
                  </a:gsLst>
                  <a:lin ang="5400000" scaled="0"/>
                </a:gradFill>
              </a:rPr>
              <a:t>Server</a:t>
            </a:r>
            <a:endParaRPr lang="en-IN" sz="4400" dirty="0"/>
          </a:p>
        </p:txBody>
      </p:sp>
    </p:spTree>
    <p:extLst>
      <p:ext uri="{BB962C8B-B14F-4D97-AF65-F5344CB8AC3E}">
        <p14:creationId xmlns:p14="http://schemas.microsoft.com/office/powerpoint/2010/main" val="234016552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81419"/>
            <a:ext cx="11889564" cy="917575"/>
          </a:xfrm>
        </p:spPr>
        <p:txBody>
          <a:bodyPr/>
          <a:lstStyle/>
          <a:p>
            <a:r>
              <a:rPr lang="en-US" dirty="0" smtClean="0"/>
              <a:t>Cloud opportunity – B2B</a:t>
            </a:r>
            <a:endParaRPr lang="en-US" dirty="0"/>
          </a:p>
        </p:txBody>
      </p:sp>
      <p:sp>
        <p:nvSpPr>
          <p:cNvPr id="18" name="Rectangle 17"/>
          <p:cNvSpPr>
            <a:spLocks/>
          </p:cNvSpPr>
          <p:nvPr>
            <p:custDataLst>
              <p:tags r:id="rId1"/>
            </p:custDataLst>
          </p:nvPr>
        </p:nvSpPr>
        <p:spPr bwMode="auto">
          <a:xfrm>
            <a:off x="521905" y="3830823"/>
            <a:ext cx="2031904" cy="2043689"/>
          </a:xfrm>
          <a:prstGeom prst="rect">
            <a:avLst/>
          </a:prstGeom>
          <a:solidFill>
            <a:schemeClr val="tx2"/>
          </a:solidFill>
          <a:ln/>
          <a:extLst/>
        </p:spPr>
        <p:style>
          <a:lnRef idx="2">
            <a:schemeClr val="accent4">
              <a:shade val="50000"/>
            </a:schemeClr>
          </a:lnRef>
          <a:fillRef idx="1">
            <a:schemeClr val="accent4"/>
          </a:fillRef>
          <a:effectRef idx="0">
            <a:schemeClr val="accent4"/>
          </a:effectRef>
          <a:fontRef idx="minor">
            <a:schemeClr val="lt1"/>
          </a:fontRef>
        </p:style>
        <p:txBody>
          <a:bodyPr lIns="91440" tIns="60960" rIns="91440" bIns="60960" rtlCol="0" anchor="ctr"/>
          <a:lstStyle/>
          <a:p>
            <a:pPr algn="ctr"/>
            <a:r>
              <a:rPr lang="en-US" sz="2000" dirty="0">
                <a:solidFill>
                  <a:schemeClr val="bg1"/>
                </a:solidFill>
              </a:rPr>
              <a:t>Elastic Scale</a:t>
            </a:r>
          </a:p>
        </p:txBody>
      </p:sp>
      <p:sp>
        <p:nvSpPr>
          <p:cNvPr id="19" name="Rectangle 18"/>
          <p:cNvSpPr>
            <a:spLocks/>
          </p:cNvSpPr>
          <p:nvPr>
            <p:custDataLst>
              <p:tags r:id="rId2"/>
            </p:custDataLst>
          </p:nvPr>
        </p:nvSpPr>
        <p:spPr bwMode="auto">
          <a:xfrm>
            <a:off x="2675723" y="3830823"/>
            <a:ext cx="2031904" cy="2043689"/>
          </a:xfrm>
          <a:prstGeom prst="rect">
            <a:avLst/>
          </a:prstGeom>
          <a:solidFill>
            <a:schemeClr val="tx2"/>
          </a:solidFill>
          <a:ln/>
          <a:extLst/>
        </p:spPr>
        <p:style>
          <a:lnRef idx="2">
            <a:schemeClr val="accent4">
              <a:shade val="50000"/>
            </a:schemeClr>
          </a:lnRef>
          <a:fillRef idx="1">
            <a:schemeClr val="accent4"/>
          </a:fillRef>
          <a:effectRef idx="0">
            <a:schemeClr val="accent4"/>
          </a:effectRef>
          <a:fontRef idx="minor">
            <a:schemeClr val="lt1"/>
          </a:fontRef>
        </p:style>
        <p:txBody>
          <a:bodyPr lIns="91440" tIns="60960" rIns="91440" bIns="60960" rtlCol="0" anchor="ctr"/>
          <a:lstStyle/>
          <a:p>
            <a:pPr algn="ctr"/>
            <a:r>
              <a:rPr lang="en-US" sz="2000" dirty="0">
                <a:solidFill>
                  <a:schemeClr val="bg1"/>
                </a:solidFill>
              </a:rPr>
              <a:t>Managed </a:t>
            </a:r>
            <a:r>
              <a:rPr lang="en-US" sz="2000" dirty="0" smtClean="0">
                <a:solidFill>
                  <a:schemeClr val="bg1"/>
                </a:solidFill>
              </a:rPr>
              <a:t>Infrastructure</a:t>
            </a:r>
          </a:p>
        </p:txBody>
      </p:sp>
      <p:sp>
        <p:nvSpPr>
          <p:cNvPr id="20" name="Rectangle 19"/>
          <p:cNvSpPr>
            <a:spLocks/>
          </p:cNvSpPr>
          <p:nvPr>
            <p:custDataLst>
              <p:tags r:id="rId3"/>
            </p:custDataLst>
          </p:nvPr>
        </p:nvSpPr>
        <p:spPr bwMode="auto">
          <a:xfrm>
            <a:off x="4829541" y="3830823"/>
            <a:ext cx="2027437" cy="2043689"/>
          </a:xfrm>
          <a:prstGeom prst="rect">
            <a:avLst/>
          </a:prstGeom>
          <a:solidFill>
            <a:schemeClr val="tx2"/>
          </a:solidFill>
          <a:ln/>
          <a:extLst/>
        </p:spPr>
        <p:style>
          <a:lnRef idx="2">
            <a:schemeClr val="accent4">
              <a:shade val="50000"/>
            </a:schemeClr>
          </a:lnRef>
          <a:fillRef idx="1">
            <a:schemeClr val="accent4"/>
          </a:fillRef>
          <a:effectRef idx="0">
            <a:schemeClr val="accent4"/>
          </a:effectRef>
          <a:fontRef idx="minor">
            <a:schemeClr val="lt1"/>
          </a:fontRef>
        </p:style>
        <p:txBody>
          <a:bodyPr lIns="91440" tIns="60960" rIns="91440" bIns="60960" rtlCol="0" anchor="ctr"/>
          <a:lstStyle/>
          <a:p>
            <a:pPr algn="ctr"/>
            <a:r>
              <a:rPr lang="en-US" sz="2000" dirty="0">
                <a:solidFill>
                  <a:schemeClr val="bg1"/>
                </a:solidFill>
              </a:rPr>
              <a:t>High Availability</a:t>
            </a:r>
          </a:p>
        </p:txBody>
      </p:sp>
      <p:sp>
        <p:nvSpPr>
          <p:cNvPr id="21" name="Rectangle 20"/>
          <p:cNvSpPr>
            <a:spLocks/>
          </p:cNvSpPr>
          <p:nvPr>
            <p:custDataLst>
              <p:tags r:id="rId4"/>
            </p:custDataLst>
          </p:nvPr>
        </p:nvSpPr>
        <p:spPr bwMode="auto">
          <a:xfrm>
            <a:off x="521905" y="1675463"/>
            <a:ext cx="2031904" cy="2032739"/>
          </a:xfrm>
          <a:prstGeom prst="rect">
            <a:avLst/>
          </a:prstGeom>
          <a:solidFill>
            <a:schemeClr val="tx2"/>
          </a:solidFill>
          <a:ln/>
          <a:extLst/>
        </p:spPr>
        <p:style>
          <a:lnRef idx="2">
            <a:schemeClr val="accent4">
              <a:shade val="50000"/>
            </a:schemeClr>
          </a:lnRef>
          <a:fillRef idx="1">
            <a:schemeClr val="accent4"/>
          </a:fillRef>
          <a:effectRef idx="0">
            <a:schemeClr val="accent4"/>
          </a:effectRef>
          <a:fontRef idx="minor">
            <a:schemeClr val="lt1"/>
          </a:fontRef>
        </p:style>
        <p:txBody>
          <a:bodyPr lIns="91440" tIns="60960" rIns="91440" bIns="60960" rtlCol="0" anchor="ctr"/>
          <a:lstStyle/>
          <a:p>
            <a:pPr algn="ctr"/>
            <a:r>
              <a:rPr lang="en-US" sz="2000" dirty="0">
                <a:solidFill>
                  <a:schemeClr val="bg1"/>
                </a:solidFill>
              </a:rPr>
              <a:t>Lower Onboarding Cost</a:t>
            </a:r>
          </a:p>
        </p:txBody>
      </p:sp>
      <p:sp>
        <p:nvSpPr>
          <p:cNvPr id="25" name="Rectangle 24"/>
          <p:cNvSpPr>
            <a:spLocks/>
          </p:cNvSpPr>
          <p:nvPr>
            <p:custDataLst>
              <p:tags r:id="rId5"/>
            </p:custDataLst>
          </p:nvPr>
        </p:nvSpPr>
        <p:spPr bwMode="auto">
          <a:xfrm>
            <a:off x="2675723" y="1675463"/>
            <a:ext cx="2031904" cy="2032739"/>
          </a:xfrm>
          <a:prstGeom prst="rect">
            <a:avLst/>
          </a:prstGeom>
          <a:solidFill>
            <a:schemeClr val="tx2"/>
          </a:solidFill>
          <a:ln/>
          <a:extLst/>
        </p:spPr>
        <p:style>
          <a:lnRef idx="2">
            <a:schemeClr val="accent4">
              <a:shade val="50000"/>
            </a:schemeClr>
          </a:lnRef>
          <a:fillRef idx="1">
            <a:schemeClr val="accent4"/>
          </a:fillRef>
          <a:effectRef idx="0">
            <a:schemeClr val="accent4"/>
          </a:effectRef>
          <a:fontRef idx="minor">
            <a:schemeClr val="lt1"/>
          </a:fontRef>
        </p:style>
        <p:txBody>
          <a:bodyPr lIns="91440" tIns="60960" rIns="91440" bIns="60960" rtlCol="0" anchor="ctr"/>
          <a:lstStyle/>
          <a:p>
            <a:pPr algn="ctr"/>
            <a:r>
              <a:rPr lang="en-US" sz="2000" dirty="0">
                <a:solidFill>
                  <a:schemeClr val="bg1"/>
                </a:solidFill>
              </a:rPr>
              <a:t>Partner self-service</a:t>
            </a:r>
          </a:p>
        </p:txBody>
      </p:sp>
      <p:sp>
        <p:nvSpPr>
          <p:cNvPr id="26" name="Rectangle 25"/>
          <p:cNvSpPr>
            <a:spLocks/>
          </p:cNvSpPr>
          <p:nvPr>
            <p:custDataLst>
              <p:tags r:id="rId6"/>
            </p:custDataLst>
          </p:nvPr>
        </p:nvSpPr>
        <p:spPr bwMode="auto">
          <a:xfrm>
            <a:off x="4829541" y="1675463"/>
            <a:ext cx="2027437" cy="2032739"/>
          </a:xfrm>
          <a:prstGeom prst="rect">
            <a:avLst/>
          </a:prstGeom>
          <a:solidFill>
            <a:schemeClr val="tx2"/>
          </a:solidFill>
          <a:ln/>
          <a:extLst/>
        </p:spPr>
        <p:style>
          <a:lnRef idx="2">
            <a:schemeClr val="accent4">
              <a:shade val="50000"/>
            </a:schemeClr>
          </a:lnRef>
          <a:fillRef idx="1">
            <a:schemeClr val="accent4"/>
          </a:fillRef>
          <a:effectRef idx="0">
            <a:schemeClr val="accent4"/>
          </a:effectRef>
          <a:fontRef idx="minor">
            <a:schemeClr val="lt1"/>
          </a:fontRef>
        </p:style>
        <p:txBody>
          <a:bodyPr lIns="91440" tIns="60960" rIns="91440" bIns="60960" rtlCol="0" anchor="ctr"/>
          <a:lstStyle/>
          <a:p>
            <a:pPr algn="ctr"/>
            <a:r>
              <a:rPr lang="en-US" sz="2000" dirty="0">
                <a:solidFill>
                  <a:schemeClr val="bg1"/>
                </a:solidFill>
              </a:rPr>
              <a:t>Address Impedance mismatch</a:t>
            </a:r>
          </a:p>
        </p:txBody>
      </p:sp>
      <p:sp>
        <p:nvSpPr>
          <p:cNvPr id="27" name="Rectangle 26"/>
          <p:cNvSpPr>
            <a:spLocks/>
          </p:cNvSpPr>
          <p:nvPr>
            <p:custDataLst>
              <p:tags r:id="rId7"/>
            </p:custDataLst>
          </p:nvPr>
        </p:nvSpPr>
        <p:spPr bwMode="auto">
          <a:xfrm>
            <a:off x="6978624" y="1679088"/>
            <a:ext cx="2023115" cy="2032739"/>
          </a:xfrm>
          <a:prstGeom prst="rect">
            <a:avLst/>
          </a:prstGeom>
          <a:solidFill>
            <a:schemeClr val="tx2"/>
          </a:solidFill>
          <a:ln/>
          <a:extLst/>
        </p:spPr>
        <p:style>
          <a:lnRef idx="2">
            <a:schemeClr val="accent4">
              <a:shade val="50000"/>
            </a:schemeClr>
          </a:lnRef>
          <a:fillRef idx="1">
            <a:schemeClr val="accent4"/>
          </a:fillRef>
          <a:effectRef idx="0">
            <a:schemeClr val="accent4"/>
          </a:effectRef>
          <a:fontRef idx="minor">
            <a:schemeClr val="lt1"/>
          </a:fontRef>
        </p:style>
        <p:txBody>
          <a:bodyPr lIns="91440" tIns="60960" rIns="91440" bIns="60960" rtlCol="0" anchor="ctr"/>
          <a:lstStyle/>
          <a:p>
            <a:pPr algn="ctr"/>
            <a:r>
              <a:rPr lang="en-US" sz="2000" dirty="0">
                <a:solidFill>
                  <a:schemeClr val="bg1"/>
                </a:solidFill>
              </a:rPr>
              <a:t>Business Analytics</a:t>
            </a:r>
          </a:p>
        </p:txBody>
      </p:sp>
      <p:sp>
        <p:nvSpPr>
          <p:cNvPr id="28" name="Rectangle 27"/>
          <p:cNvSpPr>
            <a:spLocks/>
          </p:cNvSpPr>
          <p:nvPr>
            <p:custDataLst>
              <p:tags r:id="rId8"/>
            </p:custDataLst>
          </p:nvPr>
        </p:nvSpPr>
        <p:spPr bwMode="auto">
          <a:xfrm>
            <a:off x="6978624" y="3833791"/>
            <a:ext cx="2023115" cy="2043689"/>
          </a:xfrm>
          <a:prstGeom prst="rect">
            <a:avLst/>
          </a:prstGeom>
          <a:solidFill>
            <a:schemeClr val="tx2"/>
          </a:solidFill>
          <a:ln/>
          <a:extLst/>
        </p:spPr>
        <p:style>
          <a:lnRef idx="2">
            <a:schemeClr val="accent4">
              <a:shade val="50000"/>
            </a:schemeClr>
          </a:lnRef>
          <a:fillRef idx="1">
            <a:schemeClr val="accent4"/>
          </a:fillRef>
          <a:effectRef idx="0">
            <a:schemeClr val="accent4"/>
          </a:effectRef>
          <a:fontRef idx="minor">
            <a:schemeClr val="lt1"/>
          </a:fontRef>
        </p:style>
        <p:txBody>
          <a:bodyPr lIns="91440" tIns="60960" rIns="91440" bIns="60960" rtlCol="0" anchor="ctr"/>
          <a:lstStyle/>
          <a:p>
            <a:pPr algn="ctr"/>
            <a:r>
              <a:rPr lang="en-US" sz="2000" dirty="0">
                <a:solidFill>
                  <a:schemeClr val="bg1"/>
                </a:solidFill>
              </a:rPr>
              <a:t>Increased Reach</a:t>
            </a:r>
          </a:p>
        </p:txBody>
      </p:sp>
    </p:spTree>
    <p:extLst>
      <p:ext uri="{BB962C8B-B14F-4D97-AF65-F5344CB8AC3E}">
        <p14:creationId xmlns:p14="http://schemas.microsoft.com/office/powerpoint/2010/main" val="3607199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0-#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0-#ppt_w/2"/>
                                          </p:val>
                                        </p:tav>
                                        <p:tav tm="100000">
                                          <p:val>
                                            <p:strVal val="#ppt_x"/>
                                          </p:val>
                                        </p:tav>
                                      </p:tavLst>
                                    </p:anim>
                                    <p:anim calcmode="lin" valueType="num">
                                      <p:cBhvr additive="base">
                                        <p:cTn id="26"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0-#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0-#ppt_w/2"/>
                                          </p:val>
                                        </p:tav>
                                        <p:tav tm="100000">
                                          <p:val>
                                            <p:strVal val="#ppt_x"/>
                                          </p:val>
                                        </p:tav>
                                      </p:tavLst>
                                    </p:anim>
                                    <p:anim calcmode="lin" valueType="num">
                                      <p:cBhvr additive="base">
                                        <p:cTn id="4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0-#ppt_w/2"/>
                                          </p:val>
                                        </p:tav>
                                        <p:tav tm="100000">
                                          <p:val>
                                            <p:strVal val="#ppt_x"/>
                                          </p:val>
                                        </p:tav>
                                      </p:tavLst>
                                    </p:anim>
                                    <p:anim calcmode="lin" valueType="num">
                                      <p:cBhvr additive="base">
                                        <p:cTn id="50"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5" grpId="0" animBg="1"/>
      <p:bldP spid="26" grpId="0"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are customers </a:t>
            </a:r>
            <a:r>
              <a:rPr lang="en-US" dirty="0" smtClean="0"/>
              <a:t>asking…</a:t>
            </a:r>
            <a:endParaRPr lang="en-US" dirty="0"/>
          </a:p>
        </p:txBody>
      </p:sp>
      <p:grpSp>
        <p:nvGrpSpPr>
          <p:cNvPr id="2" name="Group 1"/>
          <p:cNvGrpSpPr/>
          <p:nvPr/>
        </p:nvGrpSpPr>
        <p:grpSpPr>
          <a:xfrm>
            <a:off x="389517" y="1659401"/>
            <a:ext cx="3225331" cy="2218697"/>
            <a:chOff x="389517" y="1577340"/>
            <a:chExt cx="3225331" cy="2218697"/>
          </a:xfrm>
        </p:grpSpPr>
        <p:sp>
          <p:nvSpPr>
            <p:cNvPr id="31" name="TextBox 30"/>
            <p:cNvSpPr txBox="1"/>
            <p:nvPr/>
          </p:nvSpPr>
          <p:spPr bwMode="black">
            <a:xfrm>
              <a:off x="613904" y="1727778"/>
              <a:ext cx="3000944" cy="2068259"/>
            </a:xfrm>
            <a:prstGeom prst="rect">
              <a:avLst/>
            </a:prstGeom>
            <a:noFill/>
          </p:spPr>
          <p:txBody>
            <a:bodyPr wrap="square" lIns="82305" tIns="0" rIns="0" bIns="0" rtlCol="0">
              <a:spAutoFit/>
            </a:bodyPr>
            <a:lstStyle/>
            <a:p>
              <a:pPr>
                <a:lnSpc>
                  <a:spcPct val="80000"/>
                </a:lnSpc>
              </a:pPr>
              <a:r>
                <a:rPr lang="en-IN" sz="2400" i="1" dirty="0">
                  <a:solidFill>
                    <a:srgbClr val="FFFFFF"/>
                  </a:solidFill>
                  <a:latin typeface="Segoe" pitchFamily="34" charset="0"/>
                </a:rPr>
                <a:t>We would like to reduce transaction cost by 25-50% currently incurred through low server utilization</a:t>
              </a:r>
            </a:p>
            <a:p>
              <a:pPr>
                <a:lnSpc>
                  <a:spcPct val="80000"/>
                </a:lnSpc>
              </a:pPr>
              <a:endParaRPr lang="en-US" sz="2400" i="1" dirty="0">
                <a:solidFill>
                  <a:srgbClr val="FFFFFF"/>
                </a:solidFill>
                <a:latin typeface="Segoe" pitchFamily="34" charset="0"/>
              </a:endParaRPr>
            </a:p>
          </p:txBody>
        </p:sp>
        <p:grpSp>
          <p:nvGrpSpPr>
            <p:cNvPr id="32" name="Group 31"/>
            <p:cNvGrpSpPr/>
            <p:nvPr/>
          </p:nvGrpSpPr>
          <p:grpSpPr bwMode="black">
            <a:xfrm>
              <a:off x="389517" y="1577340"/>
              <a:ext cx="3031591" cy="1901300"/>
              <a:chOff x="4960531" y="219551"/>
              <a:chExt cx="6598775" cy="4140670"/>
            </a:xfrm>
          </p:grpSpPr>
          <p:pic>
            <p:nvPicPr>
              <p:cNvPr id="33" name="Picture 45" descr="C:\Users\sakuu\Documents\Ballmer MGX 2011\Tile Icons\Quotes 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11052033" y="3964147"/>
                <a:ext cx="507273" cy="39607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6" descr="C:\Users\sakuu\Documents\Ballmer MGX 2011\Tile Icons\Quot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4960531" y="219551"/>
                <a:ext cx="419610" cy="32762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 name="Group 3"/>
          <p:cNvGrpSpPr/>
          <p:nvPr/>
        </p:nvGrpSpPr>
        <p:grpSpPr>
          <a:xfrm>
            <a:off x="485905" y="4758267"/>
            <a:ext cx="3051728" cy="750104"/>
            <a:chOff x="541917" y="4203306"/>
            <a:chExt cx="3051728" cy="750104"/>
          </a:xfrm>
        </p:grpSpPr>
        <p:sp>
          <p:nvSpPr>
            <p:cNvPr id="35" name="TextBox 34"/>
            <p:cNvSpPr txBox="1"/>
            <p:nvPr/>
          </p:nvSpPr>
          <p:spPr bwMode="black">
            <a:xfrm>
              <a:off x="766304" y="4353744"/>
              <a:ext cx="2710816" cy="590931"/>
            </a:xfrm>
            <a:prstGeom prst="rect">
              <a:avLst/>
            </a:prstGeom>
            <a:noFill/>
          </p:spPr>
          <p:txBody>
            <a:bodyPr wrap="square" lIns="82305" tIns="0" rIns="0" bIns="0" rtlCol="0">
              <a:spAutoFit/>
            </a:bodyPr>
            <a:lstStyle/>
            <a:p>
              <a:pPr>
                <a:lnSpc>
                  <a:spcPct val="80000"/>
                </a:lnSpc>
              </a:pPr>
              <a:r>
                <a:rPr lang="en-IN" sz="2400" i="1" dirty="0" smtClean="0">
                  <a:solidFill>
                    <a:srgbClr val="FFFFFF"/>
                  </a:solidFill>
                  <a:latin typeface="Segoe" pitchFamily="34" charset="0"/>
                </a:rPr>
                <a:t>Ease management of certificates</a:t>
              </a:r>
              <a:endParaRPr lang="en-US" sz="2400" i="1" dirty="0">
                <a:solidFill>
                  <a:srgbClr val="FFFFFF"/>
                </a:solidFill>
                <a:latin typeface="Segoe" pitchFamily="34" charset="0"/>
              </a:endParaRPr>
            </a:p>
          </p:txBody>
        </p:sp>
        <p:grpSp>
          <p:nvGrpSpPr>
            <p:cNvPr id="36" name="Group 35"/>
            <p:cNvGrpSpPr/>
            <p:nvPr/>
          </p:nvGrpSpPr>
          <p:grpSpPr bwMode="black">
            <a:xfrm>
              <a:off x="541917" y="4203306"/>
              <a:ext cx="3051728" cy="750104"/>
              <a:chOff x="4960531" y="219551"/>
              <a:chExt cx="6642607" cy="1633584"/>
            </a:xfrm>
          </p:grpSpPr>
          <p:pic>
            <p:nvPicPr>
              <p:cNvPr id="37" name="Picture 45" descr="C:\Users\sakuu\Documents\Ballmer MGX 2011\Tile Icons\Quotes 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11095865" y="1457061"/>
                <a:ext cx="507273" cy="39607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6" descr="C:\Users\sakuu\Documents\Ballmer MGX 2011\Tile Icons\Quot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4960531" y="219551"/>
                <a:ext cx="419610" cy="32762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8" name="Group 17"/>
          <p:cNvGrpSpPr/>
          <p:nvPr/>
        </p:nvGrpSpPr>
        <p:grpSpPr>
          <a:xfrm>
            <a:off x="8681968" y="1670179"/>
            <a:ext cx="3215571" cy="1630054"/>
            <a:chOff x="4529964" y="4641603"/>
            <a:chExt cx="3215571" cy="1630054"/>
          </a:xfrm>
        </p:grpSpPr>
        <p:sp>
          <p:nvSpPr>
            <p:cNvPr id="39" name="TextBox 38"/>
            <p:cNvSpPr txBox="1"/>
            <p:nvPr/>
          </p:nvSpPr>
          <p:spPr bwMode="black">
            <a:xfrm>
              <a:off x="4699930" y="4794329"/>
              <a:ext cx="2888751" cy="1477328"/>
            </a:xfrm>
            <a:prstGeom prst="rect">
              <a:avLst/>
            </a:prstGeom>
            <a:noFill/>
          </p:spPr>
          <p:txBody>
            <a:bodyPr wrap="square" lIns="82305" tIns="0" rIns="0" bIns="0" rtlCol="0">
              <a:spAutoFit/>
            </a:bodyPr>
            <a:lstStyle/>
            <a:p>
              <a:pPr>
                <a:lnSpc>
                  <a:spcPct val="80000"/>
                </a:lnSpc>
              </a:pPr>
              <a:r>
                <a:rPr lang="en-IN" sz="2400" i="1" dirty="0" smtClean="0">
                  <a:solidFill>
                    <a:srgbClr val="FFFFFF"/>
                  </a:solidFill>
                  <a:latin typeface="Segoe" pitchFamily="34" charset="0"/>
                </a:rPr>
                <a:t>Would </a:t>
              </a:r>
              <a:r>
                <a:rPr lang="en-IN" sz="2400" i="1" dirty="0">
                  <a:solidFill>
                    <a:srgbClr val="FFFFFF"/>
                  </a:solidFill>
                  <a:latin typeface="Segoe" pitchFamily="34" charset="0"/>
                </a:rPr>
                <a:t>like </a:t>
              </a:r>
              <a:r>
                <a:rPr lang="en-IN" sz="2400" i="1" dirty="0" smtClean="0">
                  <a:solidFill>
                    <a:srgbClr val="FFFFFF"/>
                  </a:solidFill>
                  <a:latin typeface="Segoe" pitchFamily="34" charset="0"/>
                </a:rPr>
                <a:t>more out-of-box capabilities like archiving built-into the platform</a:t>
              </a:r>
              <a:endParaRPr lang="en-IN" sz="2400" i="1" dirty="0">
                <a:solidFill>
                  <a:srgbClr val="FFFFFF"/>
                </a:solidFill>
                <a:latin typeface="Segoe" pitchFamily="34" charset="0"/>
              </a:endParaRPr>
            </a:p>
            <a:p>
              <a:pPr>
                <a:lnSpc>
                  <a:spcPct val="80000"/>
                </a:lnSpc>
              </a:pPr>
              <a:endParaRPr lang="en-US" sz="2400" i="1" dirty="0">
                <a:solidFill>
                  <a:srgbClr val="FFFFFF"/>
                </a:solidFill>
                <a:latin typeface="Segoe" pitchFamily="34" charset="0"/>
              </a:endParaRPr>
            </a:p>
          </p:txBody>
        </p:sp>
        <p:grpSp>
          <p:nvGrpSpPr>
            <p:cNvPr id="40" name="Group 39"/>
            <p:cNvGrpSpPr/>
            <p:nvPr/>
          </p:nvGrpSpPr>
          <p:grpSpPr bwMode="black">
            <a:xfrm>
              <a:off x="4529964" y="4641603"/>
              <a:ext cx="3215571" cy="1335620"/>
              <a:chOff x="5323193" y="214568"/>
              <a:chExt cx="6999238" cy="2908726"/>
            </a:xfrm>
          </p:grpSpPr>
          <p:pic>
            <p:nvPicPr>
              <p:cNvPr id="41" name="Picture 45" descr="C:\Users\sakuu\Documents\Ballmer MGX 2011\Tile Icons\Quotes 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11815158" y="2727220"/>
                <a:ext cx="507273" cy="39607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6" descr="C:\Users\sakuu\Documents\Ballmer MGX 2011\Tile Icons\Quot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5323193" y="214568"/>
                <a:ext cx="419610" cy="32762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8" name="Group 7"/>
          <p:cNvGrpSpPr/>
          <p:nvPr/>
        </p:nvGrpSpPr>
        <p:grpSpPr>
          <a:xfrm>
            <a:off x="4576870" y="4714229"/>
            <a:ext cx="3446133" cy="741369"/>
            <a:chOff x="8384666" y="1729740"/>
            <a:chExt cx="3446133" cy="741369"/>
          </a:xfrm>
        </p:grpSpPr>
        <p:sp>
          <p:nvSpPr>
            <p:cNvPr id="43" name="TextBox 42"/>
            <p:cNvSpPr txBox="1"/>
            <p:nvPr/>
          </p:nvSpPr>
          <p:spPr bwMode="black">
            <a:xfrm>
              <a:off x="8573883" y="1880178"/>
              <a:ext cx="3011813" cy="590931"/>
            </a:xfrm>
            <a:prstGeom prst="rect">
              <a:avLst/>
            </a:prstGeom>
            <a:noFill/>
          </p:spPr>
          <p:txBody>
            <a:bodyPr wrap="square" lIns="82305" tIns="0" rIns="0" bIns="0" rtlCol="0">
              <a:spAutoFit/>
            </a:bodyPr>
            <a:lstStyle/>
            <a:p>
              <a:pPr>
                <a:lnSpc>
                  <a:spcPct val="80000"/>
                </a:lnSpc>
              </a:pPr>
              <a:r>
                <a:rPr lang="en-IN" sz="2400" i="1" dirty="0" smtClean="0">
                  <a:solidFill>
                    <a:srgbClr val="FFFFFF"/>
                  </a:solidFill>
                  <a:latin typeface="Segoe" pitchFamily="34" charset="0"/>
                </a:rPr>
                <a:t>Simplify TPM configuration &amp; setup</a:t>
              </a:r>
              <a:endParaRPr lang="en-US" sz="2400" i="1" dirty="0">
                <a:solidFill>
                  <a:srgbClr val="FFFFFF"/>
                </a:solidFill>
                <a:latin typeface="Segoe" pitchFamily="34" charset="0"/>
              </a:endParaRPr>
            </a:p>
          </p:txBody>
        </p:sp>
        <p:grpSp>
          <p:nvGrpSpPr>
            <p:cNvPr id="44" name="Group 43"/>
            <p:cNvGrpSpPr/>
            <p:nvPr/>
          </p:nvGrpSpPr>
          <p:grpSpPr bwMode="black">
            <a:xfrm>
              <a:off x="8384666" y="1729740"/>
              <a:ext cx="3446133" cy="671809"/>
              <a:chOff x="4960531" y="219551"/>
              <a:chExt cx="7501097" cy="1463072"/>
            </a:xfrm>
          </p:grpSpPr>
          <p:pic>
            <p:nvPicPr>
              <p:cNvPr id="45" name="Picture 45" descr="C:\Users\sakuu\Documents\Ballmer MGX 2011\Tile Icons\Quotes 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11954355" y="1286549"/>
                <a:ext cx="507273" cy="39607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6" descr="C:\Users\sakuu\Documents\Ballmer MGX 2011\Tile Icons\Quot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4960531" y="219551"/>
                <a:ext cx="419610" cy="32762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 name="Group 4"/>
          <p:cNvGrpSpPr/>
          <p:nvPr/>
        </p:nvGrpSpPr>
        <p:grpSpPr>
          <a:xfrm>
            <a:off x="4450760" y="1659401"/>
            <a:ext cx="3225331" cy="1627766"/>
            <a:chOff x="4363351" y="1893327"/>
            <a:chExt cx="3225331" cy="1627766"/>
          </a:xfrm>
        </p:grpSpPr>
        <p:sp>
          <p:nvSpPr>
            <p:cNvPr id="47" name="TextBox 46"/>
            <p:cNvSpPr txBox="1"/>
            <p:nvPr/>
          </p:nvSpPr>
          <p:spPr bwMode="black">
            <a:xfrm>
              <a:off x="4587738" y="2043765"/>
              <a:ext cx="3000944" cy="1477328"/>
            </a:xfrm>
            <a:prstGeom prst="rect">
              <a:avLst/>
            </a:prstGeom>
            <a:noFill/>
          </p:spPr>
          <p:txBody>
            <a:bodyPr wrap="square" lIns="82305" tIns="0" rIns="0" bIns="0" rtlCol="0">
              <a:spAutoFit/>
            </a:bodyPr>
            <a:lstStyle/>
            <a:p>
              <a:pPr>
                <a:lnSpc>
                  <a:spcPct val="80000"/>
                </a:lnSpc>
              </a:pPr>
              <a:r>
                <a:rPr lang="en-IN" sz="2400" i="1" dirty="0" smtClean="0">
                  <a:solidFill>
                    <a:srgbClr val="FFFFFF"/>
                  </a:solidFill>
                  <a:latin typeface="Segoe" pitchFamily="34" charset="0"/>
                </a:rPr>
                <a:t>We want to reduce partner </a:t>
              </a:r>
              <a:r>
                <a:rPr lang="en-IN" sz="2400" i="1" dirty="0" err="1" smtClean="0">
                  <a:solidFill>
                    <a:srgbClr val="FFFFFF"/>
                  </a:solidFill>
                  <a:latin typeface="Segoe" pitchFamily="34" charset="0"/>
                </a:rPr>
                <a:t>onboarding</a:t>
              </a:r>
              <a:r>
                <a:rPr lang="en-IN" sz="2400" i="1" dirty="0" smtClean="0">
                  <a:solidFill>
                    <a:srgbClr val="FFFFFF"/>
                  </a:solidFill>
                  <a:latin typeface="Segoe" pitchFamily="34" charset="0"/>
                </a:rPr>
                <a:t> time from weeks to a matter of days</a:t>
              </a:r>
              <a:endParaRPr lang="en-IN" sz="2400" i="1" dirty="0">
                <a:solidFill>
                  <a:srgbClr val="FFFFFF"/>
                </a:solidFill>
                <a:latin typeface="Segoe" pitchFamily="34" charset="0"/>
              </a:endParaRPr>
            </a:p>
            <a:p>
              <a:pPr>
                <a:lnSpc>
                  <a:spcPct val="80000"/>
                </a:lnSpc>
              </a:pPr>
              <a:endParaRPr lang="en-US" sz="2400" i="1" dirty="0">
                <a:solidFill>
                  <a:srgbClr val="FFFFFF"/>
                </a:solidFill>
                <a:latin typeface="Segoe" pitchFamily="34" charset="0"/>
              </a:endParaRPr>
            </a:p>
          </p:txBody>
        </p:sp>
        <p:grpSp>
          <p:nvGrpSpPr>
            <p:cNvPr id="48" name="Group 47"/>
            <p:cNvGrpSpPr/>
            <p:nvPr/>
          </p:nvGrpSpPr>
          <p:grpSpPr bwMode="black">
            <a:xfrm>
              <a:off x="4363351" y="1893327"/>
              <a:ext cx="3183025" cy="1286243"/>
              <a:chOff x="4960531" y="219551"/>
              <a:chExt cx="6928397" cy="2801192"/>
            </a:xfrm>
          </p:grpSpPr>
          <p:pic>
            <p:nvPicPr>
              <p:cNvPr id="49" name="Picture 45" descr="C:\Users\sakuu\Documents\Ballmer MGX 2011\Tile Icons\Quotes 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11381655" y="2624669"/>
                <a:ext cx="507273" cy="39607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6" descr="C:\Users\sakuu\Documents\Ballmer MGX 2011\Tile Icons\Quot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4960531" y="219551"/>
                <a:ext cx="419610" cy="32762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1" name="Group 10"/>
          <p:cNvGrpSpPr/>
          <p:nvPr/>
        </p:nvGrpSpPr>
        <p:grpSpPr>
          <a:xfrm>
            <a:off x="8874744" y="4758017"/>
            <a:ext cx="3022795" cy="993047"/>
            <a:chOff x="8824638" y="4244480"/>
            <a:chExt cx="3022795" cy="993047"/>
          </a:xfrm>
        </p:grpSpPr>
        <p:sp>
          <p:nvSpPr>
            <p:cNvPr id="51" name="TextBox 50"/>
            <p:cNvSpPr txBox="1"/>
            <p:nvPr/>
          </p:nvSpPr>
          <p:spPr bwMode="black">
            <a:xfrm>
              <a:off x="8988385" y="4351130"/>
              <a:ext cx="2814387" cy="886397"/>
            </a:xfrm>
            <a:prstGeom prst="rect">
              <a:avLst/>
            </a:prstGeom>
            <a:noFill/>
          </p:spPr>
          <p:txBody>
            <a:bodyPr wrap="square" lIns="82305" tIns="0" rIns="0" bIns="0" rtlCol="0">
              <a:spAutoFit/>
            </a:bodyPr>
            <a:lstStyle/>
            <a:p>
              <a:pPr>
                <a:lnSpc>
                  <a:spcPct val="80000"/>
                </a:lnSpc>
              </a:pPr>
              <a:r>
                <a:rPr lang="en-IN" sz="2400" i="1" dirty="0" smtClean="0">
                  <a:solidFill>
                    <a:srgbClr val="FFFFFF"/>
                  </a:solidFill>
                  <a:latin typeface="Segoe" pitchFamily="34" charset="0"/>
                </a:rPr>
                <a:t>I need to be able to build a self-service solution</a:t>
              </a:r>
              <a:endParaRPr lang="en-US" sz="2400" i="1" dirty="0">
                <a:solidFill>
                  <a:srgbClr val="FFFFFF"/>
                </a:solidFill>
                <a:latin typeface="Segoe" pitchFamily="34" charset="0"/>
              </a:endParaRPr>
            </a:p>
          </p:txBody>
        </p:sp>
        <p:grpSp>
          <p:nvGrpSpPr>
            <p:cNvPr id="52" name="Group 51"/>
            <p:cNvGrpSpPr/>
            <p:nvPr/>
          </p:nvGrpSpPr>
          <p:grpSpPr bwMode="black">
            <a:xfrm>
              <a:off x="8824638" y="4244480"/>
              <a:ext cx="3022795" cy="993047"/>
              <a:chOff x="5498595" y="314913"/>
              <a:chExt cx="6579629" cy="2162667"/>
            </a:xfrm>
          </p:grpSpPr>
          <p:pic>
            <p:nvPicPr>
              <p:cNvPr id="53" name="Picture 45" descr="C:\Users\sakuu\Documents\Ballmer MGX 2011\Tile Icons\Quotes 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11570951" y="2081506"/>
                <a:ext cx="507273" cy="39607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6" descr="C:\Users\sakuu\Documents\Ballmer MGX 2011\Tile Icons\Quot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5498595" y="314913"/>
                <a:ext cx="419610" cy="32762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956784869"/>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p:cNvSpPr/>
          <p:nvPr/>
        </p:nvSpPr>
        <p:spPr bwMode="auto">
          <a:xfrm>
            <a:off x="397199" y="1415434"/>
            <a:ext cx="2560655" cy="494239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IN" sz="4000" dirty="0" smtClean="0">
                <a:gradFill>
                  <a:gsLst>
                    <a:gs pos="0">
                      <a:srgbClr val="FFFFFF"/>
                    </a:gs>
                    <a:gs pos="100000">
                      <a:srgbClr val="FFFFFF"/>
                    </a:gs>
                  </a:gsLst>
                  <a:lin ang="5400000" scaled="0"/>
                </a:gradFill>
                <a:ea typeface="Segoe UI" pitchFamily="34" charset="0"/>
                <a:cs typeface="Segoe UI" pitchFamily="34" charset="0"/>
              </a:rPr>
              <a:t>Service Providers</a:t>
            </a:r>
          </a:p>
        </p:txBody>
      </p:sp>
      <p:sp>
        <p:nvSpPr>
          <p:cNvPr id="3" name="Title 2"/>
          <p:cNvSpPr>
            <a:spLocks noGrp="1"/>
          </p:cNvSpPr>
          <p:nvPr>
            <p:ph type="title"/>
          </p:nvPr>
        </p:nvSpPr>
        <p:spPr/>
        <p:txBody>
          <a:bodyPr/>
          <a:lstStyle/>
          <a:p>
            <a:r>
              <a:rPr lang="en-US" dirty="0" smtClean="0"/>
              <a:t>Who are we building this for?</a:t>
            </a:r>
            <a:endParaRPr lang="en-US" dirty="0"/>
          </a:p>
        </p:txBody>
      </p:sp>
      <p:grpSp>
        <p:nvGrpSpPr>
          <p:cNvPr id="63" name="Group 62"/>
          <p:cNvGrpSpPr/>
          <p:nvPr/>
        </p:nvGrpSpPr>
        <p:grpSpPr>
          <a:xfrm>
            <a:off x="3275697" y="2086135"/>
            <a:ext cx="8303224" cy="2786807"/>
            <a:chOff x="1560486" y="1773619"/>
            <a:chExt cx="9920323" cy="3329551"/>
          </a:xfrm>
        </p:grpSpPr>
        <p:grpSp>
          <p:nvGrpSpPr>
            <p:cNvPr id="9" name="Group 8"/>
            <p:cNvGrpSpPr/>
            <p:nvPr/>
          </p:nvGrpSpPr>
          <p:grpSpPr>
            <a:xfrm>
              <a:off x="4197426" y="2532127"/>
              <a:ext cx="3386056" cy="1826575"/>
              <a:chOff x="4297226" y="4133416"/>
              <a:chExt cx="2935288" cy="1324170"/>
            </a:xfrm>
          </p:grpSpPr>
          <p:sp>
            <p:nvSpPr>
              <p:cNvPr id="8" name="Rectangle 7"/>
              <p:cNvSpPr>
                <a:spLocks/>
              </p:cNvSpPr>
              <p:nvPr>
                <p:custDataLst>
                  <p:tags r:id="rId1"/>
                </p:custDataLst>
              </p:nvPr>
            </p:nvSpPr>
            <p:spPr bwMode="auto">
              <a:xfrm>
                <a:off x="4785991" y="4133416"/>
                <a:ext cx="1974599" cy="132417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45720" rIns="68580" bIns="45720" numCol="1" spcCol="0" rtlCol="0" fromWordArt="0" anchor="b" anchorCtr="0" forceAA="0" compatLnSpc="1">
                <a:prstTxWarp prst="textNoShape">
                  <a:avLst/>
                </a:prstTxWarp>
                <a:noAutofit/>
              </a:bodyPr>
              <a:lstStyle/>
              <a:p>
                <a:pPr algn="ctr" defTabSz="932472" fontAlgn="base">
                  <a:lnSpc>
                    <a:spcPct val="90000"/>
                  </a:lnSpc>
                  <a:spcBef>
                    <a:spcPct val="0"/>
                  </a:spcBef>
                  <a:spcAft>
                    <a:spcPct val="0"/>
                  </a:spcAft>
                </a:pPr>
                <a:endParaRPr lang="en-IN" sz="1500" dirty="0" smtClean="0">
                  <a:gradFill flip="none" rotWithShape="1">
                    <a:gsLst>
                      <a:gs pos="0">
                        <a:srgbClr val="FFFFFF"/>
                      </a:gs>
                      <a:gs pos="100000">
                        <a:srgbClr val="FFFFFF"/>
                      </a:gs>
                    </a:gsLst>
                    <a:lin ang="5400000" scaled="0"/>
                    <a:tileRect/>
                  </a:gradFill>
                  <a:ea typeface="Segoe UI" pitchFamily="34" charset="0"/>
                  <a:cs typeface="Segoe UI"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8563" y="4199418"/>
                <a:ext cx="1172553" cy="118751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7226" y="4565531"/>
                <a:ext cx="866775" cy="48577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5738" y="4550286"/>
                <a:ext cx="866776" cy="485775"/>
              </a:xfrm>
              <a:prstGeom prst="rect">
                <a:avLst/>
              </a:prstGeom>
            </p:spPr>
          </p:pic>
        </p:grpSp>
        <p:grpSp>
          <p:nvGrpSpPr>
            <p:cNvPr id="10" name="Group 9"/>
            <p:cNvGrpSpPr>
              <a:grpSpLocks noChangeAspect="1"/>
            </p:cNvGrpSpPr>
            <p:nvPr/>
          </p:nvGrpSpPr>
          <p:grpSpPr bwMode="black">
            <a:xfrm>
              <a:off x="9092724" y="1873349"/>
              <a:ext cx="969667" cy="583778"/>
              <a:chOff x="8843608" y="828600"/>
              <a:chExt cx="925448" cy="557448"/>
            </a:xfrm>
          </p:grpSpPr>
          <p:sp>
            <p:nvSpPr>
              <p:cNvPr id="11" name="Rectangle 10"/>
              <p:cNvSpPr/>
              <p:nvPr/>
            </p:nvSpPr>
            <p:spPr bwMode="black">
              <a:xfrm>
                <a:off x="8857595" y="835151"/>
                <a:ext cx="623646" cy="459637"/>
              </a:xfrm>
              <a:prstGeom prst="rect">
                <a:avLst/>
              </a:prstGeom>
              <a:solidFill>
                <a:srgbClr val="0087FF"/>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22781" fontAlgn="base">
                  <a:spcBef>
                    <a:spcPct val="0"/>
                  </a:spcBef>
                  <a:spcAft>
                    <a:spcPct val="0"/>
                  </a:spcAft>
                </a:pPr>
                <a:endParaRPr lang="en-US" sz="1200" dirty="0">
                  <a:gradFill>
                    <a:gsLst>
                      <a:gs pos="0">
                        <a:srgbClr val="FFFFFF"/>
                      </a:gs>
                      <a:gs pos="100000">
                        <a:srgbClr val="FFFFFF"/>
                      </a:gs>
                    </a:gsLst>
                    <a:lin ang="5400000" scaled="0"/>
                  </a:gradFill>
                </a:endParaRPr>
              </a:p>
            </p:txBody>
          </p:sp>
          <p:grpSp>
            <p:nvGrpSpPr>
              <p:cNvPr id="12" name="Group 11"/>
              <p:cNvGrpSpPr/>
              <p:nvPr/>
            </p:nvGrpSpPr>
            <p:grpSpPr bwMode="black">
              <a:xfrm>
                <a:off x="8843608" y="828600"/>
                <a:ext cx="925448" cy="557448"/>
                <a:chOff x="863600" y="2393157"/>
                <a:chExt cx="876300" cy="527844"/>
              </a:xfrm>
              <a:solidFill>
                <a:schemeClr val="tx1"/>
              </a:solidFill>
            </p:grpSpPr>
            <p:sp>
              <p:nvSpPr>
                <p:cNvPr id="13" name="Freeform 12"/>
                <p:cNvSpPr>
                  <a:spLocks noEditPoints="1"/>
                </p:cNvSpPr>
                <p:nvPr/>
              </p:nvSpPr>
              <p:spPr bwMode="black">
                <a:xfrm>
                  <a:off x="1521931" y="2481334"/>
                  <a:ext cx="217969" cy="439667"/>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dirty="0">
                    <a:solidFill>
                      <a:schemeClr val="tx1">
                        <a:lumMod val="50000"/>
                      </a:schemeClr>
                    </a:solidFill>
                    <a:latin typeface="Segoe Light" pitchFamily="34" charset="0"/>
                  </a:endParaRPr>
                </a:p>
              </p:txBody>
            </p:sp>
            <p:sp>
              <p:nvSpPr>
                <p:cNvPr id="14" name="Freeform 88"/>
                <p:cNvSpPr>
                  <a:spLocks noEditPoints="1"/>
                </p:cNvSpPr>
                <p:nvPr/>
              </p:nvSpPr>
              <p:spPr bwMode="black">
                <a:xfrm>
                  <a:off x="863600" y="2393157"/>
                  <a:ext cx="622300" cy="527844"/>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dirty="0">
                    <a:solidFill>
                      <a:schemeClr val="tx1">
                        <a:lumMod val="50000"/>
                      </a:schemeClr>
                    </a:solidFill>
                    <a:latin typeface="Segoe Light" pitchFamily="34" charset="0"/>
                  </a:endParaRPr>
                </a:p>
              </p:txBody>
            </p:sp>
          </p:grpSp>
        </p:grpSp>
        <p:grpSp>
          <p:nvGrpSpPr>
            <p:cNvPr id="15" name="Group 14"/>
            <p:cNvGrpSpPr>
              <a:grpSpLocks noChangeAspect="1"/>
            </p:cNvGrpSpPr>
            <p:nvPr/>
          </p:nvGrpSpPr>
          <p:grpSpPr bwMode="black">
            <a:xfrm>
              <a:off x="9092724" y="3182210"/>
              <a:ext cx="969667" cy="583778"/>
              <a:chOff x="8843608" y="828600"/>
              <a:chExt cx="925448" cy="557448"/>
            </a:xfrm>
          </p:grpSpPr>
          <p:sp>
            <p:nvSpPr>
              <p:cNvPr id="16" name="Rectangle 15"/>
              <p:cNvSpPr/>
              <p:nvPr/>
            </p:nvSpPr>
            <p:spPr bwMode="black">
              <a:xfrm>
                <a:off x="8857595" y="835151"/>
                <a:ext cx="623646" cy="459637"/>
              </a:xfrm>
              <a:prstGeom prst="rect">
                <a:avLst/>
              </a:prstGeom>
              <a:solidFill>
                <a:srgbClr val="0087FF"/>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22781" fontAlgn="base">
                  <a:spcBef>
                    <a:spcPct val="0"/>
                  </a:spcBef>
                  <a:spcAft>
                    <a:spcPct val="0"/>
                  </a:spcAft>
                </a:pPr>
                <a:endParaRPr lang="en-US" sz="1200" dirty="0">
                  <a:gradFill>
                    <a:gsLst>
                      <a:gs pos="0">
                        <a:srgbClr val="FFFFFF"/>
                      </a:gs>
                      <a:gs pos="100000">
                        <a:srgbClr val="FFFFFF"/>
                      </a:gs>
                    </a:gsLst>
                    <a:lin ang="5400000" scaled="0"/>
                  </a:gradFill>
                </a:endParaRPr>
              </a:p>
            </p:txBody>
          </p:sp>
          <p:grpSp>
            <p:nvGrpSpPr>
              <p:cNvPr id="17" name="Group 16"/>
              <p:cNvGrpSpPr/>
              <p:nvPr/>
            </p:nvGrpSpPr>
            <p:grpSpPr bwMode="black">
              <a:xfrm>
                <a:off x="8843608" y="828600"/>
                <a:ext cx="925448" cy="557448"/>
                <a:chOff x="863600" y="2393157"/>
                <a:chExt cx="876300" cy="527844"/>
              </a:xfrm>
              <a:solidFill>
                <a:schemeClr val="tx1"/>
              </a:solidFill>
            </p:grpSpPr>
            <p:sp>
              <p:nvSpPr>
                <p:cNvPr id="18" name="Freeform 17"/>
                <p:cNvSpPr>
                  <a:spLocks noEditPoints="1"/>
                </p:cNvSpPr>
                <p:nvPr/>
              </p:nvSpPr>
              <p:spPr bwMode="black">
                <a:xfrm>
                  <a:off x="1521931" y="2481334"/>
                  <a:ext cx="217969" cy="439667"/>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dirty="0">
                    <a:solidFill>
                      <a:schemeClr val="tx1">
                        <a:lumMod val="50000"/>
                      </a:schemeClr>
                    </a:solidFill>
                    <a:latin typeface="Segoe Light" pitchFamily="34" charset="0"/>
                  </a:endParaRPr>
                </a:p>
              </p:txBody>
            </p:sp>
            <p:sp>
              <p:nvSpPr>
                <p:cNvPr id="19" name="Freeform 88"/>
                <p:cNvSpPr>
                  <a:spLocks noEditPoints="1"/>
                </p:cNvSpPr>
                <p:nvPr/>
              </p:nvSpPr>
              <p:spPr bwMode="black">
                <a:xfrm>
                  <a:off x="863600" y="2393157"/>
                  <a:ext cx="622300" cy="527844"/>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dirty="0">
                    <a:solidFill>
                      <a:schemeClr val="tx1">
                        <a:lumMod val="50000"/>
                      </a:schemeClr>
                    </a:solidFill>
                    <a:latin typeface="Segoe Light" pitchFamily="34" charset="0"/>
                  </a:endParaRPr>
                </a:p>
              </p:txBody>
            </p:sp>
          </p:grpSp>
        </p:grpSp>
        <p:grpSp>
          <p:nvGrpSpPr>
            <p:cNvPr id="20" name="Group 19"/>
            <p:cNvGrpSpPr>
              <a:grpSpLocks noChangeAspect="1"/>
            </p:cNvGrpSpPr>
            <p:nvPr/>
          </p:nvGrpSpPr>
          <p:grpSpPr bwMode="black">
            <a:xfrm>
              <a:off x="9116048" y="4413542"/>
              <a:ext cx="969667" cy="583778"/>
              <a:chOff x="8843608" y="828600"/>
              <a:chExt cx="925448" cy="557448"/>
            </a:xfrm>
          </p:grpSpPr>
          <p:sp>
            <p:nvSpPr>
              <p:cNvPr id="21" name="Rectangle 20"/>
              <p:cNvSpPr/>
              <p:nvPr/>
            </p:nvSpPr>
            <p:spPr bwMode="black">
              <a:xfrm>
                <a:off x="8857595" y="835151"/>
                <a:ext cx="623646" cy="459637"/>
              </a:xfrm>
              <a:prstGeom prst="rect">
                <a:avLst/>
              </a:prstGeom>
              <a:solidFill>
                <a:srgbClr val="0087FF"/>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22781" fontAlgn="base">
                  <a:spcBef>
                    <a:spcPct val="0"/>
                  </a:spcBef>
                  <a:spcAft>
                    <a:spcPct val="0"/>
                  </a:spcAft>
                </a:pPr>
                <a:endParaRPr lang="en-US" sz="1200" dirty="0">
                  <a:gradFill>
                    <a:gsLst>
                      <a:gs pos="0">
                        <a:srgbClr val="FFFFFF"/>
                      </a:gs>
                      <a:gs pos="100000">
                        <a:srgbClr val="FFFFFF"/>
                      </a:gs>
                    </a:gsLst>
                    <a:lin ang="5400000" scaled="0"/>
                  </a:gradFill>
                </a:endParaRPr>
              </a:p>
            </p:txBody>
          </p:sp>
          <p:grpSp>
            <p:nvGrpSpPr>
              <p:cNvPr id="22" name="Group 21"/>
              <p:cNvGrpSpPr/>
              <p:nvPr/>
            </p:nvGrpSpPr>
            <p:grpSpPr bwMode="black">
              <a:xfrm>
                <a:off x="8843608" y="828600"/>
                <a:ext cx="925448" cy="557448"/>
                <a:chOff x="863600" y="2393157"/>
                <a:chExt cx="876300" cy="527844"/>
              </a:xfrm>
              <a:solidFill>
                <a:schemeClr val="tx1"/>
              </a:solidFill>
            </p:grpSpPr>
            <p:sp>
              <p:nvSpPr>
                <p:cNvPr id="23" name="Freeform 22"/>
                <p:cNvSpPr>
                  <a:spLocks noEditPoints="1"/>
                </p:cNvSpPr>
                <p:nvPr/>
              </p:nvSpPr>
              <p:spPr bwMode="black">
                <a:xfrm>
                  <a:off x="1521931" y="2481334"/>
                  <a:ext cx="217969" cy="439667"/>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dirty="0">
                    <a:solidFill>
                      <a:schemeClr val="tx1">
                        <a:lumMod val="50000"/>
                      </a:schemeClr>
                    </a:solidFill>
                    <a:latin typeface="Segoe Light" pitchFamily="34" charset="0"/>
                  </a:endParaRPr>
                </a:p>
              </p:txBody>
            </p:sp>
            <p:sp>
              <p:nvSpPr>
                <p:cNvPr id="24" name="Freeform 88"/>
                <p:cNvSpPr>
                  <a:spLocks noEditPoints="1"/>
                </p:cNvSpPr>
                <p:nvPr/>
              </p:nvSpPr>
              <p:spPr bwMode="black">
                <a:xfrm>
                  <a:off x="863600" y="2393157"/>
                  <a:ext cx="622300" cy="527844"/>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dirty="0">
                    <a:solidFill>
                      <a:schemeClr val="tx1">
                        <a:lumMod val="50000"/>
                      </a:schemeClr>
                    </a:solidFill>
                    <a:latin typeface="Segoe Light" pitchFamily="34" charset="0"/>
                  </a:endParaRPr>
                </a:p>
              </p:txBody>
            </p:sp>
          </p:grpSp>
        </p:grpSp>
        <p:pic>
          <p:nvPicPr>
            <p:cNvPr id="26" name="Picture 36" descr="C:\Users\sakuu\Documents\Ballmer WPC\AI\work.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1671160" y="2722979"/>
              <a:ext cx="927331" cy="1480497"/>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p:cNvCxnSpPr>
              <a:stCxn id="26" idx="3"/>
              <a:endCxn id="5" idx="1"/>
            </p:cNvCxnSpPr>
            <p:nvPr/>
          </p:nvCxnSpPr>
          <p:spPr>
            <a:xfrm>
              <a:off x="2598491" y="3463228"/>
              <a:ext cx="1598935" cy="7"/>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6" idx="3"/>
              <a:endCxn id="16" idx="1"/>
            </p:cNvCxnSpPr>
            <p:nvPr/>
          </p:nvCxnSpPr>
          <p:spPr>
            <a:xfrm flipV="1">
              <a:off x="7583482" y="3429744"/>
              <a:ext cx="1523898" cy="1246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6" idx="3"/>
              <a:endCxn id="21" idx="1"/>
            </p:cNvCxnSpPr>
            <p:nvPr/>
          </p:nvCxnSpPr>
          <p:spPr>
            <a:xfrm>
              <a:off x="7583482" y="3442206"/>
              <a:ext cx="1547222" cy="121887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6" idx="3"/>
              <a:endCxn id="11" idx="1"/>
            </p:cNvCxnSpPr>
            <p:nvPr/>
          </p:nvCxnSpPr>
          <p:spPr>
            <a:xfrm flipV="1">
              <a:off x="7583482" y="2120883"/>
              <a:ext cx="1523898" cy="1321324"/>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997842" y="2945114"/>
              <a:ext cx="709168" cy="544765"/>
            </a:xfrm>
            <a:prstGeom prst="rect">
              <a:avLst/>
            </a:prstGeom>
            <a:noFill/>
          </p:spPr>
          <p:txBody>
            <a:bodyPr wrap="none" lIns="182880" tIns="146304" rIns="182880" bIns="146304" rtlCol="0">
              <a:spAutoFit/>
            </a:bodyPr>
            <a:lstStyle/>
            <a:p>
              <a:pPr>
                <a:lnSpc>
                  <a:spcPct val="90000"/>
                </a:lnSpc>
                <a:spcAft>
                  <a:spcPts val="600"/>
                </a:spcAft>
              </a:pPr>
              <a:r>
                <a:rPr lang="en-IN" dirty="0" smtClean="0">
                  <a:gradFill>
                    <a:gsLst>
                      <a:gs pos="2917">
                        <a:schemeClr val="tx1"/>
                      </a:gs>
                      <a:gs pos="30000">
                        <a:schemeClr val="tx1"/>
                      </a:gs>
                    </a:gsLst>
                    <a:lin ang="5400000" scaled="0"/>
                  </a:gradFill>
                </a:rPr>
                <a:t>EDI</a:t>
              </a:r>
            </a:p>
          </p:txBody>
        </p:sp>
        <p:sp>
          <p:nvSpPr>
            <p:cNvPr id="55" name="TextBox 54"/>
            <p:cNvSpPr txBox="1"/>
            <p:nvPr/>
          </p:nvSpPr>
          <p:spPr>
            <a:xfrm>
              <a:off x="8311360" y="1773619"/>
              <a:ext cx="733214" cy="517065"/>
            </a:xfrm>
            <a:prstGeom prst="rect">
              <a:avLst/>
            </a:prstGeom>
            <a:noFill/>
          </p:spPr>
          <p:txBody>
            <a:bodyPr wrap="none" lIns="182880" tIns="146304" rIns="182880" bIns="146304" rtlCol="0">
              <a:spAutoFit/>
            </a:bodyPr>
            <a:lstStyle/>
            <a:p>
              <a:pPr>
                <a:lnSpc>
                  <a:spcPct val="90000"/>
                </a:lnSpc>
                <a:spcAft>
                  <a:spcPts val="600"/>
                </a:spcAft>
              </a:pPr>
              <a:r>
                <a:rPr lang="en-IN" sz="1600" dirty="0" smtClean="0">
                  <a:gradFill>
                    <a:gsLst>
                      <a:gs pos="2917">
                        <a:schemeClr val="tx1"/>
                      </a:gs>
                      <a:gs pos="30000">
                        <a:schemeClr val="tx1"/>
                      </a:gs>
                    </a:gsLst>
                    <a:lin ang="5400000" scaled="0"/>
                  </a:gradFill>
                </a:rPr>
                <a:t>CSV</a:t>
              </a:r>
            </a:p>
          </p:txBody>
        </p:sp>
        <p:sp>
          <p:nvSpPr>
            <p:cNvPr id="56" name="TextBox 55"/>
            <p:cNvSpPr txBox="1"/>
            <p:nvPr/>
          </p:nvSpPr>
          <p:spPr>
            <a:xfrm>
              <a:off x="8364471" y="4450030"/>
              <a:ext cx="771686" cy="517065"/>
            </a:xfrm>
            <a:prstGeom prst="rect">
              <a:avLst/>
            </a:prstGeom>
            <a:noFill/>
          </p:spPr>
          <p:txBody>
            <a:bodyPr wrap="none" lIns="182880" tIns="146304" rIns="182880" bIns="146304" rtlCol="0">
              <a:spAutoFit/>
            </a:bodyPr>
            <a:lstStyle/>
            <a:p>
              <a:pPr>
                <a:lnSpc>
                  <a:spcPct val="90000"/>
                </a:lnSpc>
                <a:spcAft>
                  <a:spcPts val="600"/>
                </a:spcAft>
              </a:pPr>
              <a:r>
                <a:rPr lang="en-IN" sz="1600" dirty="0" smtClean="0">
                  <a:gradFill>
                    <a:gsLst>
                      <a:gs pos="2917">
                        <a:schemeClr val="tx1"/>
                      </a:gs>
                      <a:gs pos="30000">
                        <a:schemeClr val="tx1"/>
                      </a:gs>
                    </a:gsLst>
                    <a:lin ang="5400000" scaled="0"/>
                  </a:gradFill>
                </a:rPr>
                <a:t>XML</a:t>
              </a:r>
            </a:p>
          </p:txBody>
        </p:sp>
        <p:sp>
          <p:nvSpPr>
            <p:cNvPr id="57" name="TextBox 56"/>
            <p:cNvSpPr txBox="1"/>
            <p:nvPr/>
          </p:nvSpPr>
          <p:spPr>
            <a:xfrm>
              <a:off x="8324571" y="2992495"/>
              <a:ext cx="708720" cy="517065"/>
            </a:xfrm>
            <a:prstGeom prst="rect">
              <a:avLst/>
            </a:prstGeom>
            <a:noFill/>
          </p:spPr>
          <p:txBody>
            <a:bodyPr wrap="none" lIns="182880" tIns="146304" rIns="182880" bIns="146304" rtlCol="0">
              <a:spAutoFit/>
            </a:bodyPr>
            <a:lstStyle/>
            <a:p>
              <a:pPr>
                <a:lnSpc>
                  <a:spcPct val="90000"/>
                </a:lnSpc>
                <a:spcAft>
                  <a:spcPts val="600"/>
                </a:spcAft>
              </a:pPr>
              <a:r>
                <a:rPr lang="en-IN" sz="1600" dirty="0" smtClean="0">
                  <a:gradFill>
                    <a:gsLst>
                      <a:gs pos="2917">
                        <a:schemeClr val="tx1"/>
                      </a:gs>
                      <a:gs pos="30000">
                        <a:schemeClr val="tx1"/>
                      </a:gs>
                    </a:gsLst>
                    <a:lin ang="5400000" scaled="0"/>
                  </a:gradFill>
                </a:rPr>
                <a:t>TXT</a:t>
              </a:r>
            </a:p>
          </p:txBody>
        </p:sp>
        <p:sp>
          <p:nvSpPr>
            <p:cNvPr id="58" name="TextBox 57"/>
            <p:cNvSpPr txBox="1"/>
            <p:nvPr/>
          </p:nvSpPr>
          <p:spPr>
            <a:xfrm>
              <a:off x="4802109" y="4491113"/>
              <a:ext cx="2251773" cy="612057"/>
            </a:xfrm>
            <a:prstGeom prst="rect">
              <a:avLst/>
            </a:prstGeom>
            <a:noFill/>
          </p:spPr>
          <p:txBody>
            <a:bodyPr wrap="none" lIns="182880" tIns="146304" rIns="182880" bIns="146304" rtlCol="0">
              <a:spAutoFit/>
            </a:bodyPr>
            <a:lstStyle/>
            <a:p>
              <a:pPr>
                <a:lnSpc>
                  <a:spcPct val="90000"/>
                </a:lnSpc>
                <a:spcAft>
                  <a:spcPts val="600"/>
                </a:spcAft>
              </a:pPr>
              <a:r>
                <a:rPr lang="en-IN" dirty="0" smtClean="0">
                  <a:gradFill>
                    <a:gsLst>
                      <a:gs pos="2917">
                        <a:schemeClr val="tx1"/>
                      </a:gs>
                      <a:gs pos="30000">
                        <a:schemeClr val="tx1"/>
                      </a:gs>
                    </a:gsLst>
                    <a:lin ang="5400000" scaled="0"/>
                  </a:gradFill>
                </a:rPr>
                <a:t>Service Provider</a:t>
              </a:r>
            </a:p>
          </p:txBody>
        </p:sp>
        <p:sp>
          <p:nvSpPr>
            <p:cNvPr id="59" name="TextBox 58"/>
            <p:cNvSpPr txBox="1"/>
            <p:nvPr/>
          </p:nvSpPr>
          <p:spPr>
            <a:xfrm>
              <a:off x="1560486" y="4146031"/>
              <a:ext cx="1129155" cy="544765"/>
            </a:xfrm>
            <a:prstGeom prst="rect">
              <a:avLst/>
            </a:prstGeom>
            <a:noFill/>
          </p:spPr>
          <p:txBody>
            <a:bodyPr wrap="none" lIns="182880" tIns="146304" rIns="182880" bIns="146304" rtlCol="0">
              <a:spAutoFit/>
            </a:bodyPr>
            <a:lstStyle/>
            <a:p>
              <a:pPr>
                <a:lnSpc>
                  <a:spcPct val="90000"/>
                </a:lnSpc>
                <a:spcAft>
                  <a:spcPts val="600"/>
                </a:spcAft>
              </a:pPr>
              <a:r>
                <a:rPr lang="en-IN" dirty="0" smtClean="0">
                  <a:gradFill>
                    <a:gsLst>
                      <a:gs pos="2917">
                        <a:schemeClr val="tx1"/>
                      </a:gs>
                      <a:gs pos="30000">
                        <a:schemeClr val="tx1"/>
                      </a:gs>
                    </a:gsLst>
                    <a:lin ang="5400000" scaled="0"/>
                  </a:gradFill>
                </a:rPr>
                <a:t>Retailer</a:t>
              </a:r>
            </a:p>
          </p:txBody>
        </p:sp>
        <p:sp>
          <p:nvSpPr>
            <p:cNvPr id="60" name="TextBox 59"/>
            <p:cNvSpPr txBox="1"/>
            <p:nvPr/>
          </p:nvSpPr>
          <p:spPr>
            <a:xfrm>
              <a:off x="10148072" y="1953127"/>
              <a:ext cx="1332737" cy="544765"/>
            </a:xfrm>
            <a:prstGeom prst="rect">
              <a:avLst/>
            </a:prstGeom>
            <a:noFill/>
          </p:spPr>
          <p:txBody>
            <a:bodyPr wrap="none" lIns="182880" tIns="146304" rIns="182880" bIns="146304" rtlCol="0">
              <a:spAutoFit/>
            </a:bodyPr>
            <a:lstStyle/>
            <a:p>
              <a:pPr>
                <a:lnSpc>
                  <a:spcPct val="90000"/>
                </a:lnSpc>
                <a:spcAft>
                  <a:spcPts val="600"/>
                </a:spcAft>
              </a:pPr>
              <a:r>
                <a:rPr lang="en-IN" dirty="0" smtClean="0">
                  <a:gradFill>
                    <a:gsLst>
                      <a:gs pos="2917">
                        <a:schemeClr val="tx1"/>
                      </a:gs>
                      <a:gs pos="30000">
                        <a:schemeClr val="tx1"/>
                      </a:gs>
                    </a:gsLst>
                    <a:lin ang="5400000" scaled="0"/>
                  </a:gradFill>
                </a:rPr>
                <a:t>Supplier1</a:t>
              </a:r>
            </a:p>
          </p:txBody>
        </p:sp>
        <p:sp>
          <p:nvSpPr>
            <p:cNvPr id="61" name="TextBox 60"/>
            <p:cNvSpPr txBox="1"/>
            <p:nvPr/>
          </p:nvSpPr>
          <p:spPr>
            <a:xfrm>
              <a:off x="10148072" y="3283025"/>
              <a:ext cx="1332737" cy="544765"/>
            </a:xfrm>
            <a:prstGeom prst="rect">
              <a:avLst/>
            </a:prstGeom>
            <a:noFill/>
          </p:spPr>
          <p:txBody>
            <a:bodyPr wrap="none" lIns="182880" tIns="146304" rIns="182880" bIns="146304" rtlCol="0">
              <a:spAutoFit/>
            </a:bodyPr>
            <a:lstStyle/>
            <a:p>
              <a:pPr>
                <a:lnSpc>
                  <a:spcPct val="90000"/>
                </a:lnSpc>
                <a:spcAft>
                  <a:spcPts val="600"/>
                </a:spcAft>
              </a:pPr>
              <a:r>
                <a:rPr lang="en-IN" dirty="0" smtClean="0">
                  <a:gradFill>
                    <a:gsLst>
                      <a:gs pos="2917">
                        <a:schemeClr val="tx1"/>
                      </a:gs>
                      <a:gs pos="30000">
                        <a:schemeClr val="tx1"/>
                      </a:gs>
                    </a:gsLst>
                    <a:lin ang="5400000" scaled="0"/>
                  </a:gradFill>
                </a:rPr>
                <a:t>Supplier2</a:t>
              </a:r>
            </a:p>
          </p:txBody>
        </p:sp>
        <p:sp>
          <p:nvSpPr>
            <p:cNvPr id="62" name="TextBox 61"/>
            <p:cNvSpPr txBox="1"/>
            <p:nvPr/>
          </p:nvSpPr>
          <p:spPr>
            <a:xfrm>
              <a:off x="10148072" y="4503387"/>
              <a:ext cx="1332737" cy="544765"/>
            </a:xfrm>
            <a:prstGeom prst="rect">
              <a:avLst/>
            </a:prstGeom>
            <a:noFill/>
          </p:spPr>
          <p:txBody>
            <a:bodyPr wrap="none" lIns="182880" tIns="146304" rIns="182880" bIns="146304" rtlCol="0">
              <a:spAutoFit/>
            </a:bodyPr>
            <a:lstStyle/>
            <a:p>
              <a:pPr>
                <a:lnSpc>
                  <a:spcPct val="90000"/>
                </a:lnSpc>
                <a:spcAft>
                  <a:spcPts val="600"/>
                </a:spcAft>
              </a:pPr>
              <a:r>
                <a:rPr lang="en-IN" dirty="0" smtClean="0">
                  <a:gradFill>
                    <a:gsLst>
                      <a:gs pos="2917">
                        <a:schemeClr val="tx1"/>
                      </a:gs>
                      <a:gs pos="30000">
                        <a:schemeClr val="tx1"/>
                      </a:gs>
                    </a:gsLst>
                    <a:lin ang="5400000" scaled="0"/>
                  </a:gradFill>
                </a:rPr>
                <a:t>Supplier3</a:t>
              </a:r>
            </a:p>
          </p:txBody>
        </p:sp>
      </p:grpSp>
    </p:spTree>
    <p:extLst>
      <p:ext uri="{BB962C8B-B14F-4D97-AF65-F5344CB8AC3E}">
        <p14:creationId xmlns:p14="http://schemas.microsoft.com/office/powerpoint/2010/main" val="369392023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p:cNvSpPr/>
          <p:nvPr/>
        </p:nvSpPr>
        <p:spPr bwMode="auto">
          <a:xfrm>
            <a:off x="397200" y="1415434"/>
            <a:ext cx="2636190" cy="494239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IN" sz="3600" dirty="0" smtClean="0">
                <a:gradFill>
                  <a:gsLst>
                    <a:gs pos="0">
                      <a:srgbClr val="FFFFFF"/>
                    </a:gs>
                    <a:gs pos="100000">
                      <a:srgbClr val="FFFFFF"/>
                    </a:gs>
                  </a:gsLst>
                  <a:lin ang="5400000" scaled="0"/>
                </a:gradFill>
                <a:ea typeface="Segoe UI" pitchFamily="34" charset="0"/>
                <a:cs typeface="Segoe UI" pitchFamily="34" charset="0"/>
              </a:rPr>
              <a:t>Enterprises and SI</a:t>
            </a:r>
          </a:p>
        </p:txBody>
      </p:sp>
      <p:sp>
        <p:nvSpPr>
          <p:cNvPr id="3" name="Title 2"/>
          <p:cNvSpPr>
            <a:spLocks noGrp="1"/>
          </p:cNvSpPr>
          <p:nvPr>
            <p:ph type="title"/>
          </p:nvPr>
        </p:nvSpPr>
        <p:spPr/>
        <p:txBody>
          <a:bodyPr/>
          <a:lstStyle/>
          <a:p>
            <a:r>
              <a:rPr lang="en-US" dirty="0" smtClean="0"/>
              <a:t>Who are we building this for?</a:t>
            </a:r>
            <a:endParaRPr lang="en-US" dirty="0"/>
          </a:p>
        </p:txBody>
      </p:sp>
      <p:sp>
        <p:nvSpPr>
          <p:cNvPr id="8" name="Rectangle 7"/>
          <p:cNvSpPr>
            <a:spLocks/>
          </p:cNvSpPr>
          <p:nvPr>
            <p:custDataLst>
              <p:tags r:id="rId1"/>
            </p:custDataLst>
          </p:nvPr>
        </p:nvSpPr>
        <p:spPr bwMode="auto">
          <a:xfrm>
            <a:off x="4074288" y="2537273"/>
            <a:ext cx="2849399" cy="1681712"/>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45720" rIns="68580" bIns="45720" numCol="1" spcCol="0" rtlCol="0" fromWordArt="0" anchor="b" anchorCtr="0" forceAA="0" compatLnSpc="1">
            <a:prstTxWarp prst="textNoShape">
              <a:avLst/>
            </a:prstTxWarp>
            <a:noAutofit/>
          </a:bodyPr>
          <a:lstStyle/>
          <a:p>
            <a:pPr algn="ctr" defTabSz="932472" fontAlgn="base">
              <a:lnSpc>
                <a:spcPct val="90000"/>
              </a:lnSpc>
              <a:spcBef>
                <a:spcPct val="0"/>
              </a:spcBef>
              <a:spcAft>
                <a:spcPct val="0"/>
              </a:spcAft>
            </a:pPr>
            <a:endParaRPr lang="en-IN" sz="1500" dirty="0" smtClean="0">
              <a:gradFill flip="none" rotWithShape="1">
                <a:gsLst>
                  <a:gs pos="0">
                    <a:srgbClr val="FFFFFF"/>
                  </a:gs>
                  <a:gs pos="100000">
                    <a:srgbClr val="FFFFFF"/>
                  </a:gs>
                </a:gsLst>
                <a:lin ang="5400000" scaled="0"/>
                <a:tileRect/>
              </a:gradFill>
              <a:ea typeface="Segoe UI" pitchFamily="34" charset="0"/>
              <a:cs typeface="Segoe UI"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2448" y="3095015"/>
            <a:ext cx="836895" cy="560855"/>
          </a:xfrm>
          <a:prstGeom prst="rect">
            <a:avLst/>
          </a:prstGeom>
        </p:spPr>
      </p:pic>
      <p:grpSp>
        <p:nvGrpSpPr>
          <p:cNvPr id="10" name="Group 9"/>
          <p:cNvGrpSpPr>
            <a:grpSpLocks noChangeAspect="1"/>
          </p:cNvGrpSpPr>
          <p:nvPr/>
        </p:nvGrpSpPr>
        <p:grpSpPr bwMode="black">
          <a:xfrm>
            <a:off x="8642566" y="2062322"/>
            <a:ext cx="811603" cy="488617"/>
            <a:chOff x="8843608" y="828600"/>
            <a:chExt cx="925448" cy="557448"/>
          </a:xfrm>
        </p:grpSpPr>
        <p:sp>
          <p:nvSpPr>
            <p:cNvPr id="11" name="Rectangle 10"/>
            <p:cNvSpPr/>
            <p:nvPr/>
          </p:nvSpPr>
          <p:spPr bwMode="black">
            <a:xfrm>
              <a:off x="8857595" y="835151"/>
              <a:ext cx="623646" cy="459637"/>
            </a:xfrm>
            <a:prstGeom prst="rect">
              <a:avLst/>
            </a:prstGeom>
            <a:solidFill>
              <a:srgbClr val="0087FF"/>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22781" fontAlgn="base">
                <a:spcBef>
                  <a:spcPct val="0"/>
                </a:spcBef>
                <a:spcAft>
                  <a:spcPct val="0"/>
                </a:spcAft>
              </a:pPr>
              <a:endParaRPr lang="en-US" sz="1200" dirty="0">
                <a:gradFill>
                  <a:gsLst>
                    <a:gs pos="0">
                      <a:srgbClr val="FFFFFF"/>
                    </a:gs>
                    <a:gs pos="100000">
                      <a:srgbClr val="FFFFFF"/>
                    </a:gs>
                  </a:gsLst>
                  <a:lin ang="5400000" scaled="0"/>
                </a:gradFill>
              </a:endParaRPr>
            </a:p>
          </p:txBody>
        </p:sp>
        <p:grpSp>
          <p:nvGrpSpPr>
            <p:cNvPr id="12" name="Group 11"/>
            <p:cNvGrpSpPr/>
            <p:nvPr/>
          </p:nvGrpSpPr>
          <p:grpSpPr bwMode="black">
            <a:xfrm>
              <a:off x="8843608" y="828600"/>
              <a:ext cx="925448" cy="557448"/>
              <a:chOff x="863600" y="2393157"/>
              <a:chExt cx="876300" cy="527844"/>
            </a:xfrm>
            <a:solidFill>
              <a:schemeClr val="tx1"/>
            </a:solidFill>
          </p:grpSpPr>
          <p:sp>
            <p:nvSpPr>
              <p:cNvPr id="13" name="Freeform 12"/>
              <p:cNvSpPr>
                <a:spLocks noEditPoints="1"/>
              </p:cNvSpPr>
              <p:nvPr/>
            </p:nvSpPr>
            <p:spPr bwMode="black">
              <a:xfrm>
                <a:off x="1521931" y="2481334"/>
                <a:ext cx="217969" cy="439667"/>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dirty="0">
                  <a:solidFill>
                    <a:schemeClr val="tx1">
                      <a:lumMod val="50000"/>
                    </a:schemeClr>
                  </a:solidFill>
                  <a:latin typeface="Segoe Light" pitchFamily="34" charset="0"/>
                </a:endParaRPr>
              </a:p>
            </p:txBody>
          </p:sp>
          <p:sp>
            <p:nvSpPr>
              <p:cNvPr id="14" name="Freeform 88"/>
              <p:cNvSpPr>
                <a:spLocks noEditPoints="1"/>
              </p:cNvSpPr>
              <p:nvPr/>
            </p:nvSpPr>
            <p:spPr bwMode="black">
              <a:xfrm>
                <a:off x="863600" y="2393157"/>
                <a:ext cx="622300" cy="527844"/>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dirty="0">
                  <a:solidFill>
                    <a:schemeClr val="tx1">
                      <a:lumMod val="50000"/>
                    </a:schemeClr>
                  </a:solidFill>
                  <a:latin typeface="Segoe Light" pitchFamily="34" charset="0"/>
                </a:endParaRPr>
              </a:p>
            </p:txBody>
          </p:sp>
        </p:grpSp>
      </p:grpSp>
      <p:grpSp>
        <p:nvGrpSpPr>
          <p:cNvPr id="15" name="Group 14"/>
          <p:cNvGrpSpPr>
            <a:grpSpLocks noChangeAspect="1"/>
          </p:cNvGrpSpPr>
          <p:nvPr/>
        </p:nvGrpSpPr>
        <p:grpSpPr bwMode="black">
          <a:xfrm>
            <a:off x="8642566" y="3157828"/>
            <a:ext cx="811603" cy="488617"/>
            <a:chOff x="8843608" y="828600"/>
            <a:chExt cx="925448" cy="557448"/>
          </a:xfrm>
        </p:grpSpPr>
        <p:sp>
          <p:nvSpPr>
            <p:cNvPr id="16" name="Rectangle 15"/>
            <p:cNvSpPr/>
            <p:nvPr/>
          </p:nvSpPr>
          <p:spPr bwMode="black">
            <a:xfrm>
              <a:off x="8857595" y="835151"/>
              <a:ext cx="623646" cy="459637"/>
            </a:xfrm>
            <a:prstGeom prst="rect">
              <a:avLst/>
            </a:prstGeom>
            <a:solidFill>
              <a:srgbClr val="0087FF"/>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22781" fontAlgn="base">
                <a:spcBef>
                  <a:spcPct val="0"/>
                </a:spcBef>
                <a:spcAft>
                  <a:spcPct val="0"/>
                </a:spcAft>
              </a:pPr>
              <a:endParaRPr lang="en-US" sz="1200" dirty="0">
                <a:gradFill>
                  <a:gsLst>
                    <a:gs pos="0">
                      <a:srgbClr val="FFFFFF"/>
                    </a:gs>
                    <a:gs pos="100000">
                      <a:srgbClr val="FFFFFF"/>
                    </a:gs>
                  </a:gsLst>
                  <a:lin ang="5400000" scaled="0"/>
                </a:gradFill>
              </a:endParaRPr>
            </a:p>
          </p:txBody>
        </p:sp>
        <p:grpSp>
          <p:nvGrpSpPr>
            <p:cNvPr id="17" name="Group 16"/>
            <p:cNvGrpSpPr/>
            <p:nvPr/>
          </p:nvGrpSpPr>
          <p:grpSpPr bwMode="black">
            <a:xfrm>
              <a:off x="8843608" y="828600"/>
              <a:ext cx="925448" cy="557448"/>
              <a:chOff x="863600" y="2393157"/>
              <a:chExt cx="876300" cy="527844"/>
            </a:xfrm>
            <a:solidFill>
              <a:schemeClr val="tx1"/>
            </a:solidFill>
          </p:grpSpPr>
          <p:sp>
            <p:nvSpPr>
              <p:cNvPr id="18" name="Freeform 17"/>
              <p:cNvSpPr>
                <a:spLocks noEditPoints="1"/>
              </p:cNvSpPr>
              <p:nvPr/>
            </p:nvSpPr>
            <p:spPr bwMode="black">
              <a:xfrm>
                <a:off x="1521931" y="2481334"/>
                <a:ext cx="217969" cy="439667"/>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dirty="0">
                  <a:solidFill>
                    <a:schemeClr val="tx1">
                      <a:lumMod val="50000"/>
                    </a:schemeClr>
                  </a:solidFill>
                  <a:latin typeface="Segoe Light" pitchFamily="34" charset="0"/>
                </a:endParaRPr>
              </a:p>
            </p:txBody>
          </p:sp>
          <p:sp>
            <p:nvSpPr>
              <p:cNvPr id="19" name="Freeform 88"/>
              <p:cNvSpPr>
                <a:spLocks noEditPoints="1"/>
              </p:cNvSpPr>
              <p:nvPr/>
            </p:nvSpPr>
            <p:spPr bwMode="black">
              <a:xfrm>
                <a:off x="863600" y="2393157"/>
                <a:ext cx="622300" cy="527844"/>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dirty="0">
                  <a:solidFill>
                    <a:schemeClr val="tx1">
                      <a:lumMod val="50000"/>
                    </a:schemeClr>
                  </a:solidFill>
                  <a:latin typeface="Segoe Light" pitchFamily="34" charset="0"/>
                </a:endParaRPr>
              </a:p>
            </p:txBody>
          </p:sp>
        </p:grpSp>
      </p:grpSp>
      <p:grpSp>
        <p:nvGrpSpPr>
          <p:cNvPr id="20" name="Group 19"/>
          <p:cNvGrpSpPr>
            <a:grpSpLocks noChangeAspect="1"/>
          </p:cNvGrpSpPr>
          <p:nvPr/>
        </p:nvGrpSpPr>
        <p:grpSpPr bwMode="black">
          <a:xfrm>
            <a:off x="8662088" y="4234739"/>
            <a:ext cx="811603" cy="488615"/>
            <a:chOff x="8843608" y="828600"/>
            <a:chExt cx="925448" cy="557448"/>
          </a:xfrm>
        </p:grpSpPr>
        <p:sp>
          <p:nvSpPr>
            <p:cNvPr id="21" name="Rectangle 20"/>
            <p:cNvSpPr/>
            <p:nvPr/>
          </p:nvSpPr>
          <p:spPr bwMode="black">
            <a:xfrm>
              <a:off x="8857595" y="874772"/>
              <a:ext cx="623647" cy="459639"/>
            </a:xfrm>
            <a:prstGeom prst="rect">
              <a:avLst/>
            </a:prstGeom>
            <a:solidFill>
              <a:srgbClr val="0087FF"/>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22781" fontAlgn="base">
                <a:spcBef>
                  <a:spcPct val="0"/>
                </a:spcBef>
                <a:spcAft>
                  <a:spcPct val="0"/>
                </a:spcAft>
              </a:pPr>
              <a:endParaRPr lang="en-US" sz="1200" dirty="0">
                <a:gradFill>
                  <a:gsLst>
                    <a:gs pos="0">
                      <a:srgbClr val="FFFFFF"/>
                    </a:gs>
                    <a:gs pos="100000">
                      <a:srgbClr val="FFFFFF"/>
                    </a:gs>
                  </a:gsLst>
                  <a:lin ang="5400000" scaled="0"/>
                </a:gradFill>
              </a:endParaRPr>
            </a:p>
          </p:txBody>
        </p:sp>
        <p:grpSp>
          <p:nvGrpSpPr>
            <p:cNvPr id="22" name="Group 21"/>
            <p:cNvGrpSpPr/>
            <p:nvPr/>
          </p:nvGrpSpPr>
          <p:grpSpPr bwMode="black">
            <a:xfrm>
              <a:off x="8843608" y="828600"/>
              <a:ext cx="925448" cy="557448"/>
              <a:chOff x="863600" y="2393157"/>
              <a:chExt cx="876300" cy="527844"/>
            </a:xfrm>
            <a:solidFill>
              <a:schemeClr val="tx1"/>
            </a:solidFill>
          </p:grpSpPr>
          <p:sp>
            <p:nvSpPr>
              <p:cNvPr id="23" name="Freeform 22"/>
              <p:cNvSpPr>
                <a:spLocks noEditPoints="1"/>
              </p:cNvSpPr>
              <p:nvPr/>
            </p:nvSpPr>
            <p:spPr bwMode="black">
              <a:xfrm>
                <a:off x="1521931" y="2481334"/>
                <a:ext cx="217969" cy="439667"/>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dirty="0">
                  <a:solidFill>
                    <a:schemeClr val="tx1">
                      <a:lumMod val="50000"/>
                    </a:schemeClr>
                  </a:solidFill>
                  <a:latin typeface="Segoe Light" pitchFamily="34" charset="0"/>
                </a:endParaRPr>
              </a:p>
            </p:txBody>
          </p:sp>
          <p:sp>
            <p:nvSpPr>
              <p:cNvPr id="24" name="Freeform 88"/>
              <p:cNvSpPr>
                <a:spLocks noEditPoints="1"/>
              </p:cNvSpPr>
              <p:nvPr/>
            </p:nvSpPr>
            <p:spPr bwMode="black">
              <a:xfrm>
                <a:off x="863600" y="2393157"/>
                <a:ext cx="622300" cy="527844"/>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dirty="0">
                  <a:solidFill>
                    <a:schemeClr val="tx1">
                      <a:lumMod val="50000"/>
                    </a:schemeClr>
                  </a:solidFill>
                  <a:latin typeface="Segoe Light" pitchFamily="34" charset="0"/>
                </a:endParaRPr>
              </a:p>
            </p:txBody>
          </p:sp>
        </p:grpSp>
      </p:grpSp>
      <p:pic>
        <p:nvPicPr>
          <p:cNvPr id="26" name="Picture 36" descr="C:\Users\sakuu\Documents\Ballmer WPC\AI\work.pn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4388973" y="2724576"/>
            <a:ext cx="776168" cy="1239164"/>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Arrow Connector 29"/>
          <p:cNvCxnSpPr>
            <a:stCxn id="6" idx="3"/>
            <a:endCxn id="16" idx="1"/>
          </p:cNvCxnSpPr>
          <p:nvPr/>
        </p:nvCxnSpPr>
        <p:spPr>
          <a:xfrm flipV="1">
            <a:off x="7379343" y="3365012"/>
            <a:ext cx="1275489" cy="10431"/>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6" idx="3"/>
            <a:endCxn id="21" idx="1"/>
          </p:cNvCxnSpPr>
          <p:nvPr/>
        </p:nvCxnSpPr>
        <p:spPr>
          <a:xfrm>
            <a:off x="7379343" y="3375443"/>
            <a:ext cx="1295011" cy="1101209"/>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6" idx="3"/>
            <a:endCxn id="11" idx="1"/>
          </p:cNvCxnSpPr>
          <p:nvPr/>
        </p:nvCxnSpPr>
        <p:spPr>
          <a:xfrm flipV="1">
            <a:off x="7379343" y="2269506"/>
            <a:ext cx="1275489" cy="1105937"/>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8010797" y="1978849"/>
            <a:ext cx="672300" cy="517065"/>
          </a:xfrm>
          <a:prstGeom prst="rect">
            <a:avLst/>
          </a:prstGeom>
          <a:noFill/>
        </p:spPr>
        <p:txBody>
          <a:bodyPr wrap="none" lIns="182880" tIns="146304" rIns="182880" bIns="146304" rtlCol="0">
            <a:spAutoFit/>
          </a:bodyPr>
          <a:lstStyle/>
          <a:p>
            <a:pPr>
              <a:lnSpc>
                <a:spcPct val="90000"/>
              </a:lnSpc>
              <a:spcAft>
                <a:spcPts val="600"/>
              </a:spcAft>
            </a:pPr>
            <a:r>
              <a:rPr lang="en-IN" sz="1600" dirty="0" smtClean="0">
                <a:gradFill>
                  <a:gsLst>
                    <a:gs pos="2917">
                      <a:schemeClr val="tx1"/>
                    </a:gs>
                    <a:gs pos="30000">
                      <a:schemeClr val="tx1"/>
                    </a:gs>
                  </a:gsLst>
                  <a:lin ang="5400000" scaled="0"/>
                </a:gradFill>
              </a:rPr>
              <a:t>EDI</a:t>
            </a:r>
          </a:p>
        </p:txBody>
      </p:sp>
      <p:sp>
        <p:nvSpPr>
          <p:cNvPr id="56" name="TextBox 55"/>
          <p:cNvSpPr txBox="1"/>
          <p:nvPr/>
        </p:nvSpPr>
        <p:spPr>
          <a:xfrm>
            <a:off x="8010797" y="4218983"/>
            <a:ext cx="672300" cy="517065"/>
          </a:xfrm>
          <a:prstGeom prst="rect">
            <a:avLst/>
          </a:prstGeom>
          <a:noFill/>
        </p:spPr>
        <p:txBody>
          <a:bodyPr wrap="none" lIns="182880" tIns="146304" rIns="182880" bIns="146304" rtlCol="0">
            <a:spAutoFit/>
          </a:bodyPr>
          <a:lstStyle/>
          <a:p>
            <a:pPr>
              <a:lnSpc>
                <a:spcPct val="90000"/>
              </a:lnSpc>
              <a:spcAft>
                <a:spcPts val="600"/>
              </a:spcAft>
            </a:pPr>
            <a:r>
              <a:rPr lang="en-IN" sz="1600" dirty="0" smtClean="0">
                <a:gradFill>
                  <a:gsLst>
                    <a:gs pos="2917">
                      <a:schemeClr val="tx1"/>
                    </a:gs>
                    <a:gs pos="30000">
                      <a:schemeClr val="tx1"/>
                    </a:gs>
                  </a:gsLst>
                  <a:lin ang="5400000" scaled="0"/>
                </a:gradFill>
              </a:rPr>
              <a:t>EDI</a:t>
            </a:r>
          </a:p>
        </p:txBody>
      </p:sp>
      <p:sp>
        <p:nvSpPr>
          <p:cNvPr id="57" name="TextBox 56"/>
          <p:cNvSpPr txBox="1"/>
          <p:nvPr/>
        </p:nvSpPr>
        <p:spPr>
          <a:xfrm>
            <a:off x="8010797" y="2999038"/>
            <a:ext cx="672300" cy="517065"/>
          </a:xfrm>
          <a:prstGeom prst="rect">
            <a:avLst/>
          </a:prstGeom>
          <a:noFill/>
        </p:spPr>
        <p:txBody>
          <a:bodyPr wrap="none" lIns="182880" tIns="146304" rIns="182880" bIns="146304" rtlCol="0">
            <a:spAutoFit/>
          </a:bodyPr>
          <a:lstStyle/>
          <a:p>
            <a:pPr>
              <a:lnSpc>
                <a:spcPct val="90000"/>
              </a:lnSpc>
              <a:spcAft>
                <a:spcPts val="600"/>
              </a:spcAft>
            </a:pPr>
            <a:r>
              <a:rPr lang="en-IN" sz="1600" dirty="0" smtClean="0">
                <a:gradFill>
                  <a:gsLst>
                    <a:gs pos="2917">
                      <a:schemeClr val="tx1"/>
                    </a:gs>
                    <a:gs pos="30000">
                      <a:schemeClr val="tx1"/>
                    </a:gs>
                  </a:gsLst>
                  <a:lin ang="5400000" scaled="0"/>
                </a:gradFill>
              </a:rPr>
              <a:t>EDI</a:t>
            </a:r>
          </a:p>
        </p:txBody>
      </p:sp>
      <p:sp>
        <p:nvSpPr>
          <p:cNvPr id="59" name="TextBox 58"/>
          <p:cNvSpPr txBox="1"/>
          <p:nvPr/>
        </p:nvSpPr>
        <p:spPr>
          <a:xfrm>
            <a:off x="4144641" y="4253338"/>
            <a:ext cx="2812308" cy="544765"/>
          </a:xfrm>
          <a:prstGeom prst="rect">
            <a:avLst/>
          </a:prstGeom>
          <a:noFill/>
        </p:spPr>
        <p:txBody>
          <a:bodyPr wrap="none" lIns="182880" tIns="146304" rIns="182880" bIns="146304" rtlCol="0">
            <a:spAutoFit/>
          </a:bodyPr>
          <a:lstStyle/>
          <a:p>
            <a:pPr>
              <a:lnSpc>
                <a:spcPct val="90000"/>
              </a:lnSpc>
              <a:spcAft>
                <a:spcPts val="600"/>
              </a:spcAft>
            </a:pPr>
            <a:r>
              <a:rPr lang="en-IN" dirty="0" smtClean="0">
                <a:gradFill>
                  <a:gsLst>
                    <a:gs pos="2917">
                      <a:schemeClr val="tx1"/>
                    </a:gs>
                    <a:gs pos="30000">
                      <a:schemeClr val="tx1"/>
                    </a:gs>
                  </a:gsLst>
                  <a:lin ang="5400000" scaled="0"/>
                </a:gradFill>
              </a:rPr>
              <a:t>Enterprise Manufacturer</a:t>
            </a:r>
          </a:p>
        </p:txBody>
      </p:sp>
      <p:sp>
        <p:nvSpPr>
          <p:cNvPr id="60" name="TextBox 59"/>
          <p:cNvSpPr txBox="1"/>
          <p:nvPr/>
        </p:nvSpPr>
        <p:spPr>
          <a:xfrm>
            <a:off x="9525883" y="2129096"/>
            <a:ext cx="1582613" cy="544765"/>
          </a:xfrm>
          <a:prstGeom prst="rect">
            <a:avLst/>
          </a:prstGeom>
          <a:noFill/>
        </p:spPr>
        <p:txBody>
          <a:bodyPr wrap="none" lIns="182880" tIns="146304" rIns="182880" bIns="146304" rtlCol="0">
            <a:spAutoFit/>
          </a:bodyPr>
          <a:lstStyle/>
          <a:p>
            <a:pPr>
              <a:lnSpc>
                <a:spcPct val="90000"/>
              </a:lnSpc>
              <a:spcAft>
                <a:spcPts val="600"/>
              </a:spcAft>
            </a:pPr>
            <a:r>
              <a:rPr lang="en-IN" dirty="0" smtClean="0">
                <a:gradFill>
                  <a:gsLst>
                    <a:gs pos="2917">
                      <a:schemeClr val="tx1"/>
                    </a:gs>
                    <a:gs pos="30000">
                      <a:schemeClr val="tx1"/>
                    </a:gs>
                  </a:gsLst>
                  <a:lin ang="5400000" scaled="0"/>
                </a:gradFill>
              </a:rPr>
              <a:t>Distributor1</a:t>
            </a:r>
          </a:p>
        </p:txBody>
      </p:sp>
      <p:sp>
        <p:nvSpPr>
          <p:cNvPr id="61" name="TextBox 60"/>
          <p:cNvSpPr txBox="1"/>
          <p:nvPr/>
        </p:nvSpPr>
        <p:spPr>
          <a:xfrm>
            <a:off x="9525883" y="3242209"/>
            <a:ext cx="1582613" cy="544765"/>
          </a:xfrm>
          <a:prstGeom prst="rect">
            <a:avLst/>
          </a:prstGeom>
          <a:noFill/>
        </p:spPr>
        <p:txBody>
          <a:bodyPr wrap="none" lIns="182880" tIns="146304" rIns="182880" bIns="146304" rtlCol="0">
            <a:spAutoFit/>
          </a:bodyPr>
          <a:lstStyle/>
          <a:p>
            <a:pPr>
              <a:lnSpc>
                <a:spcPct val="90000"/>
              </a:lnSpc>
              <a:spcAft>
                <a:spcPts val="600"/>
              </a:spcAft>
            </a:pPr>
            <a:r>
              <a:rPr lang="en-IN" dirty="0" smtClean="0">
                <a:gradFill>
                  <a:gsLst>
                    <a:gs pos="2917">
                      <a:schemeClr val="tx1"/>
                    </a:gs>
                    <a:gs pos="30000">
                      <a:schemeClr val="tx1"/>
                    </a:gs>
                  </a:gsLst>
                  <a:lin ang="5400000" scaled="0"/>
                </a:gradFill>
              </a:rPr>
              <a:t>Distributor2</a:t>
            </a:r>
          </a:p>
        </p:txBody>
      </p:sp>
      <p:sp>
        <p:nvSpPr>
          <p:cNvPr id="62" name="TextBox 61"/>
          <p:cNvSpPr txBox="1"/>
          <p:nvPr/>
        </p:nvSpPr>
        <p:spPr>
          <a:xfrm>
            <a:off x="9525883" y="4263643"/>
            <a:ext cx="1582613" cy="544765"/>
          </a:xfrm>
          <a:prstGeom prst="rect">
            <a:avLst/>
          </a:prstGeom>
          <a:noFill/>
        </p:spPr>
        <p:txBody>
          <a:bodyPr wrap="none" lIns="182880" tIns="146304" rIns="182880" bIns="146304" rtlCol="0">
            <a:spAutoFit/>
          </a:bodyPr>
          <a:lstStyle/>
          <a:p>
            <a:pPr>
              <a:lnSpc>
                <a:spcPct val="90000"/>
              </a:lnSpc>
              <a:spcAft>
                <a:spcPts val="600"/>
              </a:spcAft>
            </a:pPr>
            <a:r>
              <a:rPr lang="en-IN" dirty="0" smtClean="0">
                <a:gradFill>
                  <a:gsLst>
                    <a:gs pos="2917">
                      <a:schemeClr val="tx1"/>
                    </a:gs>
                    <a:gs pos="30000">
                      <a:schemeClr val="tx1"/>
                    </a:gs>
                  </a:gsLst>
                  <a:lin ang="5400000" scaled="0"/>
                </a:gradFill>
              </a:rPr>
              <a:t>Distributor3</a:t>
            </a: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1245" y="2822474"/>
            <a:ext cx="943740" cy="1141266"/>
          </a:xfrm>
          <a:prstGeom prst="rect">
            <a:avLst/>
          </a:prstGeom>
        </p:spPr>
      </p:pic>
      <p:sp>
        <p:nvSpPr>
          <p:cNvPr id="43" name="Freeform 73"/>
          <p:cNvSpPr>
            <a:spLocks noEditPoints="1"/>
          </p:cNvSpPr>
          <p:nvPr/>
        </p:nvSpPr>
        <p:spPr bwMode="black">
          <a:xfrm>
            <a:off x="8600607" y="5182193"/>
            <a:ext cx="925276" cy="892998"/>
          </a:xfrm>
          <a:custGeom>
            <a:avLst/>
            <a:gdLst>
              <a:gd name="T0" fmla="*/ 1799 w 2278"/>
              <a:gd name="T1" fmla="*/ 879 h 2201"/>
              <a:gd name="T2" fmla="*/ 1711 w 2278"/>
              <a:gd name="T3" fmla="*/ 335 h 2201"/>
              <a:gd name="T4" fmla="*/ 1363 w 2278"/>
              <a:gd name="T5" fmla="*/ 315 h 2201"/>
              <a:gd name="T6" fmla="*/ 1068 w 2278"/>
              <a:gd name="T7" fmla="*/ 0 h 2201"/>
              <a:gd name="T8" fmla="*/ 810 w 2278"/>
              <a:gd name="T9" fmla="*/ 412 h 2201"/>
              <a:gd name="T10" fmla="*/ 408 w 2278"/>
              <a:gd name="T11" fmla="*/ 325 h 2201"/>
              <a:gd name="T12" fmla="*/ 246 w 2278"/>
              <a:gd name="T13" fmla="*/ 841 h 2201"/>
              <a:gd name="T14" fmla="*/ 0 w 2278"/>
              <a:gd name="T15" fmla="*/ 1138 h 2201"/>
              <a:gd name="T16" fmla="*/ 338 w 2278"/>
              <a:gd name="T17" fmla="*/ 1396 h 2201"/>
              <a:gd name="T18" fmla="*/ 166 w 2278"/>
              <a:gd name="T19" fmla="*/ 1885 h 2201"/>
              <a:gd name="T20" fmla="*/ 769 w 2278"/>
              <a:gd name="T21" fmla="*/ 1966 h 2201"/>
              <a:gd name="T22" fmla="*/ 1053 w 2278"/>
              <a:gd name="T23" fmla="*/ 2200 h 2201"/>
              <a:gd name="T24" fmla="*/ 1081 w 2278"/>
              <a:gd name="T25" fmla="*/ 2201 h 2201"/>
              <a:gd name="T26" fmla="*/ 1184 w 2278"/>
              <a:gd name="T27" fmla="*/ 1949 h 2201"/>
              <a:gd name="T28" fmla="*/ 1666 w 2278"/>
              <a:gd name="T29" fmla="*/ 1872 h 2201"/>
              <a:gd name="T30" fmla="*/ 1874 w 2278"/>
              <a:gd name="T31" fmla="*/ 1743 h 2201"/>
              <a:gd name="T32" fmla="*/ 2060 w 2278"/>
              <a:gd name="T33" fmla="*/ 1273 h 2201"/>
              <a:gd name="T34" fmla="*/ 1940 w 2278"/>
              <a:gd name="T35" fmla="*/ 1369 h 2201"/>
              <a:gd name="T36" fmla="*/ 1385 w 2278"/>
              <a:gd name="T37" fmla="*/ 1279 h 2201"/>
              <a:gd name="T38" fmla="*/ 1837 w 2278"/>
              <a:gd name="T39" fmla="*/ 1733 h 2201"/>
              <a:gd name="T40" fmla="*/ 1302 w 2278"/>
              <a:gd name="T41" fmla="*/ 1393 h 2201"/>
              <a:gd name="T42" fmla="*/ 1433 w 2278"/>
              <a:gd name="T43" fmla="*/ 1759 h 2201"/>
              <a:gd name="T44" fmla="*/ 1193 w 2278"/>
              <a:gd name="T45" fmla="*/ 1461 h 2201"/>
              <a:gd name="T46" fmla="*/ 1156 w 2278"/>
              <a:gd name="T47" fmla="*/ 1924 h 2201"/>
              <a:gd name="T48" fmla="*/ 1053 w 2278"/>
              <a:gd name="T49" fmla="*/ 1484 h 2201"/>
              <a:gd name="T50" fmla="*/ 878 w 2278"/>
              <a:gd name="T51" fmla="*/ 1857 h 2201"/>
              <a:gd name="T52" fmla="*/ 804 w 2278"/>
              <a:gd name="T53" fmla="*/ 1753 h 2201"/>
              <a:gd name="T54" fmla="*/ 438 w 2278"/>
              <a:gd name="T55" fmla="*/ 1789 h 2201"/>
              <a:gd name="T56" fmla="*/ 369 w 2278"/>
              <a:gd name="T57" fmla="*/ 1741 h 2201"/>
              <a:gd name="T58" fmla="*/ 551 w 2278"/>
              <a:gd name="T59" fmla="*/ 1362 h 2201"/>
              <a:gd name="T60" fmla="*/ 447 w 2278"/>
              <a:gd name="T61" fmla="*/ 1287 h 2201"/>
              <a:gd name="T62" fmla="*/ 723 w 2278"/>
              <a:gd name="T63" fmla="*/ 1153 h 2201"/>
              <a:gd name="T64" fmla="*/ 253 w 2278"/>
              <a:gd name="T65" fmla="*/ 1023 h 2201"/>
              <a:gd name="T66" fmla="*/ 745 w 2278"/>
              <a:gd name="T67" fmla="*/ 1014 h 2201"/>
              <a:gd name="T68" fmla="*/ 386 w 2278"/>
              <a:gd name="T69" fmla="*/ 736 h 2201"/>
              <a:gd name="T70" fmla="*/ 813 w 2278"/>
              <a:gd name="T71" fmla="*/ 904 h 2201"/>
              <a:gd name="T72" fmla="*/ 701 w 2278"/>
              <a:gd name="T73" fmla="*/ 530 h 2201"/>
              <a:gd name="T74" fmla="*/ 944 w 2278"/>
              <a:gd name="T75" fmla="*/ 815 h 2201"/>
              <a:gd name="T76" fmla="*/ 996 w 2278"/>
              <a:gd name="T77" fmla="*/ 287 h 2201"/>
              <a:gd name="T78" fmla="*/ 1083 w 2278"/>
              <a:gd name="T79" fmla="*/ 792 h 2201"/>
              <a:gd name="T80" fmla="*/ 1253 w 2278"/>
              <a:gd name="T81" fmla="*/ 424 h 2201"/>
              <a:gd name="T82" fmla="*/ 1331 w 2278"/>
              <a:gd name="T83" fmla="*/ 529 h 2201"/>
              <a:gd name="T84" fmla="*/ 1558 w 2278"/>
              <a:gd name="T85" fmla="*/ 488 h 2201"/>
              <a:gd name="T86" fmla="*/ 1618 w 2278"/>
              <a:gd name="T87" fmla="*/ 610 h 2201"/>
              <a:gd name="T88" fmla="*/ 1586 w 2278"/>
              <a:gd name="T89" fmla="*/ 914 h 2201"/>
              <a:gd name="T90" fmla="*/ 1690 w 2278"/>
              <a:gd name="T91" fmla="*/ 989 h 2201"/>
              <a:gd name="T92" fmla="*/ 1414 w 2278"/>
              <a:gd name="T93" fmla="*/ 1123 h 2201"/>
              <a:gd name="T94" fmla="*/ 2028 w 2278"/>
              <a:gd name="T95" fmla="*/ 1253 h 2201"/>
              <a:gd name="T96" fmla="*/ 1292 w 2278"/>
              <a:gd name="T97" fmla="*/ 936 h 2201"/>
              <a:gd name="T98" fmla="*/ 1083 w 2278"/>
              <a:gd name="T99" fmla="*/ 837 h 2201"/>
              <a:gd name="T100" fmla="*/ 945 w 2278"/>
              <a:gd name="T101" fmla="*/ 863 h 2201"/>
              <a:gd name="T102" fmla="*/ 787 w 2278"/>
              <a:gd name="T103" fmla="*/ 1031 h 2201"/>
              <a:gd name="T104" fmla="*/ 787 w 2278"/>
              <a:gd name="T105" fmla="*/ 1245 h 2201"/>
              <a:gd name="T106" fmla="*/ 945 w 2278"/>
              <a:gd name="T107" fmla="*/ 1412 h 2201"/>
              <a:gd name="T108" fmla="*/ 1083 w 2278"/>
              <a:gd name="T109" fmla="*/ 1439 h 2201"/>
              <a:gd name="T110" fmla="*/ 1292 w 2278"/>
              <a:gd name="T111" fmla="*/ 1340 h 2201"/>
              <a:gd name="T112" fmla="*/ 1370 w 2278"/>
              <a:gd name="T113" fmla="*/ 1138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78" h="2201">
                <a:moveTo>
                  <a:pt x="2125" y="983"/>
                </a:moveTo>
                <a:cubicBezTo>
                  <a:pt x="2074" y="983"/>
                  <a:pt x="2030" y="1007"/>
                  <a:pt x="2002" y="1045"/>
                </a:cubicBezTo>
                <a:cubicBezTo>
                  <a:pt x="1787" y="929"/>
                  <a:pt x="1787" y="929"/>
                  <a:pt x="1787" y="929"/>
                </a:cubicBezTo>
                <a:cubicBezTo>
                  <a:pt x="1795" y="914"/>
                  <a:pt x="1799" y="897"/>
                  <a:pt x="1799" y="879"/>
                </a:cubicBezTo>
                <a:cubicBezTo>
                  <a:pt x="1799" y="828"/>
                  <a:pt x="1764" y="785"/>
                  <a:pt x="1715" y="773"/>
                </a:cubicBezTo>
                <a:cubicBezTo>
                  <a:pt x="1729" y="640"/>
                  <a:pt x="1729" y="640"/>
                  <a:pt x="1729" y="640"/>
                </a:cubicBezTo>
                <a:cubicBezTo>
                  <a:pt x="1805" y="630"/>
                  <a:pt x="1863" y="566"/>
                  <a:pt x="1863" y="488"/>
                </a:cubicBezTo>
                <a:cubicBezTo>
                  <a:pt x="1863" y="404"/>
                  <a:pt x="1795" y="335"/>
                  <a:pt x="1711" y="335"/>
                </a:cubicBezTo>
                <a:cubicBezTo>
                  <a:pt x="1645" y="335"/>
                  <a:pt x="1589" y="377"/>
                  <a:pt x="1567" y="435"/>
                </a:cubicBezTo>
                <a:cubicBezTo>
                  <a:pt x="1472" y="427"/>
                  <a:pt x="1472" y="427"/>
                  <a:pt x="1472" y="427"/>
                </a:cubicBezTo>
                <a:cubicBezTo>
                  <a:pt x="1472" y="426"/>
                  <a:pt x="1472" y="425"/>
                  <a:pt x="1472" y="424"/>
                </a:cubicBezTo>
                <a:cubicBezTo>
                  <a:pt x="1472" y="364"/>
                  <a:pt x="1423" y="315"/>
                  <a:pt x="1363" y="315"/>
                </a:cubicBezTo>
                <a:cubicBezTo>
                  <a:pt x="1334" y="315"/>
                  <a:pt x="1309" y="326"/>
                  <a:pt x="1289" y="343"/>
                </a:cubicBezTo>
                <a:cubicBezTo>
                  <a:pt x="1187" y="250"/>
                  <a:pt x="1187" y="250"/>
                  <a:pt x="1187" y="250"/>
                </a:cubicBezTo>
                <a:cubicBezTo>
                  <a:pt x="1208" y="223"/>
                  <a:pt x="1221" y="190"/>
                  <a:pt x="1221" y="153"/>
                </a:cubicBezTo>
                <a:cubicBezTo>
                  <a:pt x="1221" y="69"/>
                  <a:pt x="1153" y="0"/>
                  <a:pt x="1068" y="0"/>
                </a:cubicBezTo>
                <a:cubicBezTo>
                  <a:pt x="984" y="0"/>
                  <a:pt x="916" y="69"/>
                  <a:pt x="916" y="153"/>
                </a:cubicBezTo>
                <a:cubicBezTo>
                  <a:pt x="916" y="197"/>
                  <a:pt x="935" y="237"/>
                  <a:pt x="965" y="265"/>
                </a:cubicBezTo>
                <a:cubicBezTo>
                  <a:pt x="856" y="422"/>
                  <a:pt x="856" y="422"/>
                  <a:pt x="856" y="422"/>
                </a:cubicBezTo>
                <a:cubicBezTo>
                  <a:pt x="842" y="416"/>
                  <a:pt x="827" y="412"/>
                  <a:pt x="810" y="412"/>
                </a:cubicBezTo>
                <a:cubicBezTo>
                  <a:pt x="760" y="412"/>
                  <a:pt x="717" y="446"/>
                  <a:pt x="705" y="493"/>
                </a:cubicBezTo>
                <a:cubicBezTo>
                  <a:pt x="561" y="480"/>
                  <a:pt x="561" y="480"/>
                  <a:pt x="561" y="480"/>
                </a:cubicBezTo>
                <a:cubicBezTo>
                  <a:pt x="561" y="480"/>
                  <a:pt x="561" y="479"/>
                  <a:pt x="561" y="478"/>
                </a:cubicBezTo>
                <a:cubicBezTo>
                  <a:pt x="561" y="394"/>
                  <a:pt x="493" y="325"/>
                  <a:pt x="408" y="325"/>
                </a:cubicBezTo>
                <a:cubicBezTo>
                  <a:pt x="324" y="325"/>
                  <a:pt x="256" y="394"/>
                  <a:pt x="256" y="478"/>
                </a:cubicBezTo>
                <a:cubicBezTo>
                  <a:pt x="256" y="546"/>
                  <a:pt x="300" y="603"/>
                  <a:pt x="362" y="623"/>
                </a:cubicBezTo>
                <a:cubicBezTo>
                  <a:pt x="348" y="732"/>
                  <a:pt x="348" y="732"/>
                  <a:pt x="348" y="732"/>
                </a:cubicBezTo>
                <a:cubicBezTo>
                  <a:pt x="291" y="736"/>
                  <a:pt x="246" y="783"/>
                  <a:pt x="246" y="841"/>
                </a:cubicBezTo>
                <a:cubicBezTo>
                  <a:pt x="246" y="873"/>
                  <a:pt x="259" y="901"/>
                  <a:pt x="281" y="921"/>
                </a:cubicBezTo>
                <a:cubicBezTo>
                  <a:pt x="221" y="1002"/>
                  <a:pt x="221" y="1002"/>
                  <a:pt x="221" y="1002"/>
                </a:cubicBezTo>
                <a:cubicBezTo>
                  <a:pt x="201" y="991"/>
                  <a:pt x="177" y="985"/>
                  <a:pt x="153" y="985"/>
                </a:cubicBezTo>
                <a:cubicBezTo>
                  <a:pt x="68" y="985"/>
                  <a:pt x="0" y="1054"/>
                  <a:pt x="0" y="1138"/>
                </a:cubicBezTo>
                <a:cubicBezTo>
                  <a:pt x="0" y="1222"/>
                  <a:pt x="68" y="1291"/>
                  <a:pt x="153" y="1291"/>
                </a:cubicBezTo>
                <a:cubicBezTo>
                  <a:pt x="190" y="1291"/>
                  <a:pt x="225" y="1277"/>
                  <a:pt x="251" y="1254"/>
                </a:cubicBezTo>
                <a:cubicBezTo>
                  <a:pt x="354" y="1339"/>
                  <a:pt x="354" y="1339"/>
                  <a:pt x="354" y="1339"/>
                </a:cubicBezTo>
                <a:cubicBezTo>
                  <a:pt x="344" y="1356"/>
                  <a:pt x="338" y="1375"/>
                  <a:pt x="338" y="1396"/>
                </a:cubicBezTo>
                <a:cubicBezTo>
                  <a:pt x="338" y="1436"/>
                  <a:pt x="359" y="1471"/>
                  <a:pt x="392" y="1490"/>
                </a:cubicBezTo>
                <a:cubicBezTo>
                  <a:pt x="332" y="1733"/>
                  <a:pt x="332" y="1733"/>
                  <a:pt x="332" y="1733"/>
                </a:cubicBezTo>
                <a:cubicBezTo>
                  <a:pt x="328" y="1732"/>
                  <a:pt x="323" y="1732"/>
                  <a:pt x="319" y="1732"/>
                </a:cubicBezTo>
                <a:cubicBezTo>
                  <a:pt x="235" y="1732"/>
                  <a:pt x="166" y="1800"/>
                  <a:pt x="166" y="1885"/>
                </a:cubicBezTo>
                <a:cubicBezTo>
                  <a:pt x="166" y="1969"/>
                  <a:pt x="235" y="2038"/>
                  <a:pt x="319" y="2038"/>
                </a:cubicBezTo>
                <a:cubicBezTo>
                  <a:pt x="399" y="2038"/>
                  <a:pt x="464" y="1977"/>
                  <a:pt x="471" y="1899"/>
                </a:cubicBezTo>
                <a:cubicBezTo>
                  <a:pt x="664" y="1884"/>
                  <a:pt x="664" y="1884"/>
                  <a:pt x="664" y="1884"/>
                </a:cubicBezTo>
                <a:cubicBezTo>
                  <a:pt x="676" y="1931"/>
                  <a:pt x="718" y="1966"/>
                  <a:pt x="769" y="1966"/>
                </a:cubicBezTo>
                <a:cubicBezTo>
                  <a:pt x="802" y="1966"/>
                  <a:pt x="832" y="1951"/>
                  <a:pt x="852" y="1928"/>
                </a:cubicBezTo>
                <a:cubicBezTo>
                  <a:pt x="931" y="1982"/>
                  <a:pt x="931" y="1982"/>
                  <a:pt x="931" y="1982"/>
                </a:cubicBezTo>
                <a:cubicBezTo>
                  <a:pt x="921" y="2002"/>
                  <a:pt x="916" y="2024"/>
                  <a:pt x="916" y="2049"/>
                </a:cubicBezTo>
                <a:cubicBezTo>
                  <a:pt x="916" y="2128"/>
                  <a:pt x="976" y="2193"/>
                  <a:pt x="1053" y="2200"/>
                </a:cubicBezTo>
                <a:cubicBezTo>
                  <a:pt x="1053" y="2201"/>
                  <a:pt x="1053" y="2201"/>
                  <a:pt x="1053" y="2201"/>
                </a:cubicBezTo>
                <a:cubicBezTo>
                  <a:pt x="1056" y="2201"/>
                  <a:pt x="1056" y="2201"/>
                  <a:pt x="1056" y="2201"/>
                </a:cubicBezTo>
                <a:cubicBezTo>
                  <a:pt x="1060" y="2201"/>
                  <a:pt x="1064" y="2201"/>
                  <a:pt x="1068" y="2201"/>
                </a:cubicBezTo>
                <a:cubicBezTo>
                  <a:pt x="1073" y="2201"/>
                  <a:pt x="1077" y="2201"/>
                  <a:pt x="1081" y="2201"/>
                </a:cubicBezTo>
                <a:cubicBezTo>
                  <a:pt x="1083" y="2201"/>
                  <a:pt x="1083" y="2201"/>
                  <a:pt x="1083" y="2201"/>
                </a:cubicBezTo>
                <a:cubicBezTo>
                  <a:pt x="1083" y="2201"/>
                  <a:pt x="1083" y="2201"/>
                  <a:pt x="1083" y="2201"/>
                </a:cubicBezTo>
                <a:cubicBezTo>
                  <a:pt x="1161" y="2193"/>
                  <a:pt x="1221" y="2128"/>
                  <a:pt x="1221" y="2049"/>
                </a:cubicBezTo>
                <a:cubicBezTo>
                  <a:pt x="1221" y="2011"/>
                  <a:pt x="1207" y="1976"/>
                  <a:pt x="1184" y="1949"/>
                </a:cubicBezTo>
                <a:cubicBezTo>
                  <a:pt x="1268" y="1853"/>
                  <a:pt x="1268" y="1853"/>
                  <a:pt x="1268" y="1853"/>
                </a:cubicBezTo>
                <a:cubicBezTo>
                  <a:pt x="1285" y="1863"/>
                  <a:pt x="1304" y="1869"/>
                  <a:pt x="1324" y="1869"/>
                </a:cubicBezTo>
                <a:cubicBezTo>
                  <a:pt x="1364" y="1869"/>
                  <a:pt x="1399" y="1847"/>
                  <a:pt x="1418" y="1815"/>
                </a:cubicBezTo>
                <a:cubicBezTo>
                  <a:pt x="1666" y="1872"/>
                  <a:pt x="1666" y="1872"/>
                  <a:pt x="1666" y="1872"/>
                </a:cubicBezTo>
                <a:cubicBezTo>
                  <a:pt x="1665" y="1876"/>
                  <a:pt x="1665" y="1880"/>
                  <a:pt x="1665" y="1885"/>
                </a:cubicBezTo>
                <a:cubicBezTo>
                  <a:pt x="1665" y="1969"/>
                  <a:pt x="1734" y="2038"/>
                  <a:pt x="1818" y="2038"/>
                </a:cubicBezTo>
                <a:cubicBezTo>
                  <a:pt x="1902" y="2038"/>
                  <a:pt x="1971" y="1969"/>
                  <a:pt x="1971" y="1885"/>
                </a:cubicBezTo>
                <a:cubicBezTo>
                  <a:pt x="1971" y="1820"/>
                  <a:pt x="1931" y="1765"/>
                  <a:pt x="1874" y="1743"/>
                </a:cubicBezTo>
                <a:cubicBezTo>
                  <a:pt x="1893" y="1572"/>
                  <a:pt x="1893" y="1572"/>
                  <a:pt x="1893" y="1572"/>
                </a:cubicBezTo>
                <a:cubicBezTo>
                  <a:pt x="1949" y="1567"/>
                  <a:pt x="1994" y="1520"/>
                  <a:pt x="1994" y="1463"/>
                </a:cubicBezTo>
                <a:cubicBezTo>
                  <a:pt x="1994" y="1436"/>
                  <a:pt x="1984" y="1412"/>
                  <a:pt x="1969" y="1393"/>
                </a:cubicBezTo>
                <a:cubicBezTo>
                  <a:pt x="2060" y="1273"/>
                  <a:pt x="2060" y="1273"/>
                  <a:pt x="2060" y="1273"/>
                </a:cubicBezTo>
                <a:cubicBezTo>
                  <a:pt x="2080" y="1283"/>
                  <a:pt x="2102" y="1288"/>
                  <a:pt x="2125" y="1288"/>
                </a:cubicBezTo>
                <a:cubicBezTo>
                  <a:pt x="2209" y="1288"/>
                  <a:pt x="2278" y="1220"/>
                  <a:pt x="2278" y="1135"/>
                </a:cubicBezTo>
                <a:cubicBezTo>
                  <a:pt x="2278" y="1051"/>
                  <a:pt x="2209" y="983"/>
                  <a:pt x="2125" y="983"/>
                </a:cubicBezTo>
                <a:close/>
                <a:moveTo>
                  <a:pt x="1940" y="1369"/>
                </a:moveTo>
                <a:cubicBezTo>
                  <a:pt x="1924" y="1359"/>
                  <a:pt x="1905" y="1353"/>
                  <a:pt x="1884" y="1353"/>
                </a:cubicBezTo>
                <a:cubicBezTo>
                  <a:pt x="1838" y="1353"/>
                  <a:pt x="1798" y="1383"/>
                  <a:pt x="1782" y="1424"/>
                </a:cubicBezTo>
                <a:cubicBezTo>
                  <a:pt x="1392" y="1262"/>
                  <a:pt x="1392" y="1262"/>
                  <a:pt x="1392" y="1262"/>
                </a:cubicBezTo>
                <a:cubicBezTo>
                  <a:pt x="1390" y="1268"/>
                  <a:pt x="1387" y="1273"/>
                  <a:pt x="1385" y="1279"/>
                </a:cubicBezTo>
                <a:cubicBezTo>
                  <a:pt x="1777" y="1441"/>
                  <a:pt x="1777" y="1441"/>
                  <a:pt x="1777" y="1441"/>
                </a:cubicBezTo>
                <a:cubicBezTo>
                  <a:pt x="1776" y="1448"/>
                  <a:pt x="1775" y="1455"/>
                  <a:pt x="1775" y="1463"/>
                </a:cubicBezTo>
                <a:cubicBezTo>
                  <a:pt x="1775" y="1513"/>
                  <a:pt x="1809" y="1555"/>
                  <a:pt x="1855" y="1568"/>
                </a:cubicBezTo>
                <a:cubicBezTo>
                  <a:pt x="1837" y="1733"/>
                  <a:pt x="1837" y="1733"/>
                  <a:pt x="1837" y="1733"/>
                </a:cubicBezTo>
                <a:cubicBezTo>
                  <a:pt x="1831" y="1733"/>
                  <a:pt x="1825" y="1732"/>
                  <a:pt x="1818" y="1732"/>
                </a:cubicBezTo>
                <a:cubicBezTo>
                  <a:pt x="1781" y="1732"/>
                  <a:pt x="1746" y="1746"/>
                  <a:pt x="1720" y="1768"/>
                </a:cubicBezTo>
                <a:cubicBezTo>
                  <a:pt x="1324" y="1372"/>
                  <a:pt x="1324" y="1372"/>
                  <a:pt x="1324" y="1372"/>
                </a:cubicBezTo>
                <a:cubicBezTo>
                  <a:pt x="1317" y="1379"/>
                  <a:pt x="1310" y="1386"/>
                  <a:pt x="1302" y="1393"/>
                </a:cubicBezTo>
                <a:cubicBezTo>
                  <a:pt x="1699" y="1789"/>
                  <a:pt x="1699" y="1789"/>
                  <a:pt x="1699" y="1789"/>
                </a:cubicBezTo>
                <a:cubicBezTo>
                  <a:pt x="1688" y="1803"/>
                  <a:pt x="1679" y="1818"/>
                  <a:pt x="1674" y="1835"/>
                </a:cubicBezTo>
                <a:cubicBezTo>
                  <a:pt x="1432" y="1779"/>
                  <a:pt x="1432" y="1779"/>
                  <a:pt x="1432" y="1779"/>
                </a:cubicBezTo>
                <a:cubicBezTo>
                  <a:pt x="1433" y="1773"/>
                  <a:pt x="1433" y="1766"/>
                  <a:pt x="1433" y="1759"/>
                </a:cubicBezTo>
                <a:cubicBezTo>
                  <a:pt x="1433" y="1699"/>
                  <a:pt x="1385" y="1650"/>
                  <a:pt x="1324" y="1650"/>
                </a:cubicBezTo>
                <a:cubicBezTo>
                  <a:pt x="1313" y="1650"/>
                  <a:pt x="1302" y="1652"/>
                  <a:pt x="1292" y="1655"/>
                </a:cubicBezTo>
                <a:cubicBezTo>
                  <a:pt x="1209" y="1454"/>
                  <a:pt x="1209" y="1454"/>
                  <a:pt x="1209" y="1454"/>
                </a:cubicBezTo>
                <a:cubicBezTo>
                  <a:pt x="1204" y="1457"/>
                  <a:pt x="1198" y="1459"/>
                  <a:pt x="1193" y="1461"/>
                </a:cubicBezTo>
                <a:cubicBezTo>
                  <a:pt x="1276" y="1662"/>
                  <a:pt x="1276" y="1662"/>
                  <a:pt x="1276" y="1662"/>
                </a:cubicBezTo>
                <a:cubicBezTo>
                  <a:pt x="1240" y="1680"/>
                  <a:pt x="1215" y="1717"/>
                  <a:pt x="1215" y="1759"/>
                </a:cubicBezTo>
                <a:cubicBezTo>
                  <a:pt x="1215" y="1786"/>
                  <a:pt x="1224" y="1810"/>
                  <a:pt x="1240" y="1828"/>
                </a:cubicBezTo>
                <a:cubicBezTo>
                  <a:pt x="1156" y="1924"/>
                  <a:pt x="1156" y="1924"/>
                  <a:pt x="1156" y="1924"/>
                </a:cubicBezTo>
                <a:cubicBezTo>
                  <a:pt x="1135" y="1909"/>
                  <a:pt x="1110" y="1899"/>
                  <a:pt x="1083" y="1897"/>
                </a:cubicBezTo>
                <a:cubicBezTo>
                  <a:pt x="1083" y="1484"/>
                  <a:pt x="1083" y="1484"/>
                  <a:pt x="1083" y="1484"/>
                </a:cubicBezTo>
                <a:cubicBezTo>
                  <a:pt x="1078" y="1484"/>
                  <a:pt x="1073" y="1484"/>
                  <a:pt x="1068" y="1484"/>
                </a:cubicBezTo>
                <a:cubicBezTo>
                  <a:pt x="1063" y="1484"/>
                  <a:pt x="1058" y="1484"/>
                  <a:pt x="1053" y="1484"/>
                </a:cubicBezTo>
                <a:cubicBezTo>
                  <a:pt x="1053" y="1897"/>
                  <a:pt x="1053" y="1897"/>
                  <a:pt x="1053" y="1897"/>
                </a:cubicBezTo>
                <a:cubicBezTo>
                  <a:pt x="1013" y="1901"/>
                  <a:pt x="977" y="1920"/>
                  <a:pt x="952" y="1950"/>
                </a:cubicBezTo>
                <a:cubicBezTo>
                  <a:pt x="871" y="1895"/>
                  <a:pt x="871" y="1895"/>
                  <a:pt x="871" y="1895"/>
                </a:cubicBezTo>
                <a:cubicBezTo>
                  <a:pt x="876" y="1883"/>
                  <a:pt x="878" y="1870"/>
                  <a:pt x="878" y="1857"/>
                </a:cubicBezTo>
                <a:cubicBezTo>
                  <a:pt x="878" y="1815"/>
                  <a:pt x="855" y="1779"/>
                  <a:pt x="820" y="1760"/>
                </a:cubicBezTo>
                <a:cubicBezTo>
                  <a:pt x="944" y="1461"/>
                  <a:pt x="944" y="1461"/>
                  <a:pt x="944" y="1461"/>
                </a:cubicBezTo>
                <a:cubicBezTo>
                  <a:pt x="939" y="1459"/>
                  <a:pt x="933" y="1457"/>
                  <a:pt x="928" y="1454"/>
                </a:cubicBezTo>
                <a:cubicBezTo>
                  <a:pt x="804" y="1753"/>
                  <a:pt x="804" y="1753"/>
                  <a:pt x="804" y="1753"/>
                </a:cubicBezTo>
                <a:cubicBezTo>
                  <a:pt x="793" y="1749"/>
                  <a:pt x="781" y="1747"/>
                  <a:pt x="769" y="1747"/>
                </a:cubicBezTo>
                <a:cubicBezTo>
                  <a:pt x="712" y="1747"/>
                  <a:pt x="666" y="1791"/>
                  <a:pt x="660" y="1846"/>
                </a:cubicBezTo>
                <a:cubicBezTo>
                  <a:pt x="470" y="1861"/>
                  <a:pt x="470" y="1861"/>
                  <a:pt x="470" y="1861"/>
                </a:cubicBezTo>
                <a:cubicBezTo>
                  <a:pt x="466" y="1834"/>
                  <a:pt x="454" y="1810"/>
                  <a:pt x="438" y="1789"/>
                </a:cubicBezTo>
                <a:cubicBezTo>
                  <a:pt x="835" y="1393"/>
                  <a:pt x="835" y="1393"/>
                  <a:pt x="835" y="1393"/>
                </a:cubicBezTo>
                <a:cubicBezTo>
                  <a:pt x="827" y="1386"/>
                  <a:pt x="820" y="1379"/>
                  <a:pt x="813" y="1372"/>
                </a:cubicBezTo>
                <a:cubicBezTo>
                  <a:pt x="417" y="1768"/>
                  <a:pt x="417" y="1768"/>
                  <a:pt x="417" y="1768"/>
                </a:cubicBezTo>
                <a:cubicBezTo>
                  <a:pt x="403" y="1756"/>
                  <a:pt x="387" y="1747"/>
                  <a:pt x="369" y="1741"/>
                </a:cubicBezTo>
                <a:cubicBezTo>
                  <a:pt x="428" y="1504"/>
                  <a:pt x="428" y="1504"/>
                  <a:pt x="428" y="1504"/>
                </a:cubicBezTo>
                <a:cubicBezTo>
                  <a:pt x="434" y="1505"/>
                  <a:pt x="440" y="1505"/>
                  <a:pt x="447" y="1505"/>
                </a:cubicBezTo>
                <a:cubicBezTo>
                  <a:pt x="507" y="1505"/>
                  <a:pt x="556" y="1457"/>
                  <a:pt x="556" y="1396"/>
                </a:cubicBezTo>
                <a:cubicBezTo>
                  <a:pt x="556" y="1384"/>
                  <a:pt x="554" y="1373"/>
                  <a:pt x="551" y="1362"/>
                </a:cubicBezTo>
                <a:cubicBezTo>
                  <a:pt x="752" y="1279"/>
                  <a:pt x="752" y="1279"/>
                  <a:pt x="752" y="1279"/>
                </a:cubicBezTo>
                <a:cubicBezTo>
                  <a:pt x="750" y="1273"/>
                  <a:pt x="747" y="1268"/>
                  <a:pt x="745" y="1262"/>
                </a:cubicBezTo>
                <a:cubicBezTo>
                  <a:pt x="544" y="1345"/>
                  <a:pt x="544" y="1345"/>
                  <a:pt x="544" y="1345"/>
                </a:cubicBezTo>
                <a:cubicBezTo>
                  <a:pt x="525" y="1311"/>
                  <a:pt x="489" y="1287"/>
                  <a:pt x="447" y="1287"/>
                </a:cubicBezTo>
                <a:cubicBezTo>
                  <a:pt x="421" y="1287"/>
                  <a:pt x="397" y="1296"/>
                  <a:pt x="379" y="1311"/>
                </a:cubicBezTo>
                <a:cubicBezTo>
                  <a:pt x="277" y="1226"/>
                  <a:pt x="277" y="1226"/>
                  <a:pt x="277" y="1226"/>
                </a:cubicBezTo>
                <a:cubicBezTo>
                  <a:pt x="292" y="1205"/>
                  <a:pt x="302" y="1180"/>
                  <a:pt x="305" y="1153"/>
                </a:cubicBezTo>
                <a:cubicBezTo>
                  <a:pt x="723" y="1153"/>
                  <a:pt x="723" y="1153"/>
                  <a:pt x="723" y="1153"/>
                </a:cubicBezTo>
                <a:cubicBezTo>
                  <a:pt x="722" y="1148"/>
                  <a:pt x="722" y="1143"/>
                  <a:pt x="722" y="1138"/>
                </a:cubicBezTo>
                <a:cubicBezTo>
                  <a:pt x="722" y="1133"/>
                  <a:pt x="722" y="1128"/>
                  <a:pt x="723" y="1123"/>
                </a:cubicBezTo>
                <a:cubicBezTo>
                  <a:pt x="305" y="1123"/>
                  <a:pt x="305" y="1123"/>
                  <a:pt x="305" y="1123"/>
                </a:cubicBezTo>
                <a:cubicBezTo>
                  <a:pt x="301" y="1083"/>
                  <a:pt x="281" y="1048"/>
                  <a:pt x="253" y="1023"/>
                </a:cubicBezTo>
                <a:cubicBezTo>
                  <a:pt x="312" y="942"/>
                  <a:pt x="312" y="942"/>
                  <a:pt x="312" y="942"/>
                </a:cubicBezTo>
                <a:cubicBezTo>
                  <a:pt x="325" y="947"/>
                  <a:pt x="340" y="950"/>
                  <a:pt x="355" y="950"/>
                </a:cubicBezTo>
                <a:cubicBezTo>
                  <a:pt x="397" y="950"/>
                  <a:pt x="433" y="927"/>
                  <a:pt x="451" y="892"/>
                </a:cubicBezTo>
                <a:cubicBezTo>
                  <a:pt x="745" y="1014"/>
                  <a:pt x="745" y="1014"/>
                  <a:pt x="745" y="1014"/>
                </a:cubicBezTo>
                <a:cubicBezTo>
                  <a:pt x="747" y="1008"/>
                  <a:pt x="750" y="1003"/>
                  <a:pt x="752" y="997"/>
                </a:cubicBezTo>
                <a:cubicBezTo>
                  <a:pt x="458" y="875"/>
                  <a:pt x="458" y="875"/>
                  <a:pt x="458" y="875"/>
                </a:cubicBezTo>
                <a:cubicBezTo>
                  <a:pt x="462" y="865"/>
                  <a:pt x="464" y="853"/>
                  <a:pt x="464" y="841"/>
                </a:cubicBezTo>
                <a:cubicBezTo>
                  <a:pt x="464" y="792"/>
                  <a:pt x="431" y="750"/>
                  <a:pt x="386" y="736"/>
                </a:cubicBezTo>
                <a:cubicBezTo>
                  <a:pt x="399" y="630"/>
                  <a:pt x="399" y="630"/>
                  <a:pt x="399" y="630"/>
                </a:cubicBezTo>
                <a:cubicBezTo>
                  <a:pt x="402" y="630"/>
                  <a:pt x="405" y="631"/>
                  <a:pt x="408" y="631"/>
                </a:cubicBezTo>
                <a:cubicBezTo>
                  <a:pt x="445" y="631"/>
                  <a:pt x="479" y="618"/>
                  <a:pt x="505" y="596"/>
                </a:cubicBezTo>
                <a:cubicBezTo>
                  <a:pt x="813" y="904"/>
                  <a:pt x="813" y="904"/>
                  <a:pt x="813" y="904"/>
                </a:cubicBezTo>
                <a:cubicBezTo>
                  <a:pt x="820" y="897"/>
                  <a:pt x="827" y="889"/>
                  <a:pt x="835" y="883"/>
                </a:cubicBezTo>
                <a:cubicBezTo>
                  <a:pt x="527" y="575"/>
                  <a:pt x="527" y="575"/>
                  <a:pt x="527" y="575"/>
                </a:cubicBezTo>
                <a:cubicBezTo>
                  <a:pt x="540" y="558"/>
                  <a:pt x="550" y="539"/>
                  <a:pt x="556" y="518"/>
                </a:cubicBezTo>
                <a:cubicBezTo>
                  <a:pt x="701" y="530"/>
                  <a:pt x="701" y="530"/>
                  <a:pt x="701" y="530"/>
                </a:cubicBezTo>
                <a:cubicBezTo>
                  <a:pt x="706" y="587"/>
                  <a:pt x="753" y="631"/>
                  <a:pt x="810" y="631"/>
                </a:cubicBezTo>
                <a:cubicBezTo>
                  <a:pt x="823" y="631"/>
                  <a:pt x="835" y="628"/>
                  <a:pt x="846" y="624"/>
                </a:cubicBezTo>
                <a:cubicBezTo>
                  <a:pt x="928" y="822"/>
                  <a:pt x="928" y="822"/>
                  <a:pt x="928" y="822"/>
                </a:cubicBezTo>
                <a:cubicBezTo>
                  <a:pt x="933" y="819"/>
                  <a:pt x="939" y="817"/>
                  <a:pt x="944" y="815"/>
                </a:cubicBezTo>
                <a:cubicBezTo>
                  <a:pt x="863" y="617"/>
                  <a:pt x="863" y="617"/>
                  <a:pt x="863" y="617"/>
                </a:cubicBezTo>
                <a:cubicBezTo>
                  <a:pt x="896" y="599"/>
                  <a:pt x="919" y="563"/>
                  <a:pt x="919" y="521"/>
                </a:cubicBezTo>
                <a:cubicBezTo>
                  <a:pt x="919" y="491"/>
                  <a:pt x="907" y="464"/>
                  <a:pt x="887" y="444"/>
                </a:cubicBezTo>
                <a:cubicBezTo>
                  <a:pt x="996" y="287"/>
                  <a:pt x="996" y="287"/>
                  <a:pt x="996" y="287"/>
                </a:cubicBezTo>
                <a:cubicBezTo>
                  <a:pt x="1013" y="297"/>
                  <a:pt x="1033" y="303"/>
                  <a:pt x="1053" y="305"/>
                </a:cubicBezTo>
                <a:cubicBezTo>
                  <a:pt x="1053" y="792"/>
                  <a:pt x="1053" y="792"/>
                  <a:pt x="1053" y="792"/>
                </a:cubicBezTo>
                <a:cubicBezTo>
                  <a:pt x="1058" y="792"/>
                  <a:pt x="1063" y="792"/>
                  <a:pt x="1068" y="792"/>
                </a:cubicBezTo>
                <a:cubicBezTo>
                  <a:pt x="1073" y="792"/>
                  <a:pt x="1078" y="792"/>
                  <a:pt x="1083" y="792"/>
                </a:cubicBezTo>
                <a:cubicBezTo>
                  <a:pt x="1083" y="305"/>
                  <a:pt x="1083" y="305"/>
                  <a:pt x="1083" y="305"/>
                </a:cubicBezTo>
                <a:cubicBezTo>
                  <a:pt x="1112" y="302"/>
                  <a:pt x="1138" y="292"/>
                  <a:pt x="1159" y="276"/>
                </a:cubicBezTo>
                <a:cubicBezTo>
                  <a:pt x="1266" y="373"/>
                  <a:pt x="1266" y="373"/>
                  <a:pt x="1266" y="373"/>
                </a:cubicBezTo>
                <a:cubicBezTo>
                  <a:pt x="1258" y="388"/>
                  <a:pt x="1253" y="406"/>
                  <a:pt x="1253" y="424"/>
                </a:cubicBezTo>
                <a:cubicBezTo>
                  <a:pt x="1253" y="467"/>
                  <a:pt x="1278" y="504"/>
                  <a:pt x="1314" y="522"/>
                </a:cubicBezTo>
                <a:cubicBezTo>
                  <a:pt x="1193" y="815"/>
                  <a:pt x="1193" y="815"/>
                  <a:pt x="1193" y="815"/>
                </a:cubicBezTo>
                <a:cubicBezTo>
                  <a:pt x="1198" y="817"/>
                  <a:pt x="1204" y="819"/>
                  <a:pt x="1209" y="822"/>
                </a:cubicBezTo>
                <a:cubicBezTo>
                  <a:pt x="1331" y="529"/>
                  <a:pt x="1331" y="529"/>
                  <a:pt x="1331" y="529"/>
                </a:cubicBezTo>
                <a:cubicBezTo>
                  <a:pt x="1341" y="532"/>
                  <a:pt x="1351" y="533"/>
                  <a:pt x="1363" y="533"/>
                </a:cubicBezTo>
                <a:cubicBezTo>
                  <a:pt x="1409" y="533"/>
                  <a:pt x="1448" y="505"/>
                  <a:pt x="1464" y="464"/>
                </a:cubicBezTo>
                <a:cubicBezTo>
                  <a:pt x="1559" y="472"/>
                  <a:pt x="1559" y="472"/>
                  <a:pt x="1559" y="472"/>
                </a:cubicBezTo>
                <a:cubicBezTo>
                  <a:pt x="1558" y="477"/>
                  <a:pt x="1558" y="483"/>
                  <a:pt x="1558" y="488"/>
                </a:cubicBezTo>
                <a:cubicBezTo>
                  <a:pt x="1558" y="527"/>
                  <a:pt x="1572" y="562"/>
                  <a:pt x="1596" y="589"/>
                </a:cubicBezTo>
                <a:cubicBezTo>
                  <a:pt x="1302" y="883"/>
                  <a:pt x="1302" y="883"/>
                  <a:pt x="1302" y="883"/>
                </a:cubicBezTo>
                <a:cubicBezTo>
                  <a:pt x="1310" y="889"/>
                  <a:pt x="1317" y="897"/>
                  <a:pt x="1324" y="904"/>
                </a:cubicBezTo>
                <a:cubicBezTo>
                  <a:pt x="1618" y="610"/>
                  <a:pt x="1618" y="610"/>
                  <a:pt x="1618" y="610"/>
                </a:cubicBezTo>
                <a:cubicBezTo>
                  <a:pt x="1639" y="625"/>
                  <a:pt x="1664" y="636"/>
                  <a:pt x="1691" y="640"/>
                </a:cubicBezTo>
                <a:cubicBezTo>
                  <a:pt x="1678" y="771"/>
                  <a:pt x="1678" y="771"/>
                  <a:pt x="1678" y="771"/>
                </a:cubicBezTo>
                <a:cubicBezTo>
                  <a:pt x="1623" y="777"/>
                  <a:pt x="1581" y="823"/>
                  <a:pt x="1581" y="879"/>
                </a:cubicBezTo>
                <a:cubicBezTo>
                  <a:pt x="1581" y="891"/>
                  <a:pt x="1583" y="903"/>
                  <a:pt x="1586" y="914"/>
                </a:cubicBezTo>
                <a:cubicBezTo>
                  <a:pt x="1385" y="997"/>
                  <a:pt x="1385" y="997"/>
                  <a:pt x="1385" y="997"/>
                </a:cubicBezTo>
                <a:cubicBezTo>
                  <a:pt x="1387" y="1003"/>
                  <a:pt x="1390" y="1008"/>
                  <a:pt x="1392" y="1014"/>
                </a:cubicBezTo>
                <a:cubicBezTo>
                  <a:pt x="1593" y="930"/>
                  <a:pt x="1593" y="930"/>
                  <a:pt x="1593" y="930"/>
                </a:cubicBezTo>
                <a:cubicBezTo>
                  <a:pt x="1612" y="965"/>
                  <a:pt x="1648" y="989"/>
                  <a:pt x="1690" y="989"/>
                </a:cubicBezTo>
                <a:cubicBezTo>
                  <a:pt x="1719" y="989"/>
                  <a:pt x="1745" y="978"/>
                  <a:pt x="1764" y="960"/>
                </a:cubicBezTo>
                <a:cubicBezTo>
                  <a:pt x="1983" y="1078"/>
                  <a:pt x="1983" y="1078"/>
                  <a:pt x="1983" y="1078"/>
                </a:cubicBezTo>
                <a:cubicBezTo>
                  <a:pt x="1978" y="1092"/>
                  <a:pt x="1974" y="1107"/>
                  <a:pt x="1973" y="1123"/>
                </a:cubicBezTo>
                <a:cubicBezTo>
                  <a:pt x="1414" y="1123"/>
                  <a:pt x="1414" y="1123"/>
                  <a:pt x="1414" y="1123"/>
                </a:cubicBezTo>
                <a:cubicBezTo>
                  <a:pt x="1415" y="1128"/>
                  <a:pt x="1415" y="1133"/>
                  <a:pt x="1415" y="1138"/>
                </a:cubicBezTo>
                <a:cubicBezTo>
                  <a:pt x="1415" y="1143"/>
                  <a:pt x="1415" y="1148"/>
                  <a:pt x="1414" y="1153"/>
                </a:cubicBezTo>
                <a:cubicBezTo>
                  <a:pt x="1973" y="1153"/>
                  <a:pt x="1973" y="1153"/>
                  <a:pt x="1973" y="1153"/>
                </a:cubicBezTo>
                <a:cubicBezTo>
                  <a:pt x="1978" y="1193"/>
                  <a:pt x="1998" y="1229"/>
                  <a:pt x="2028" y="1253"/>
                </a:cubicBezTo>
                <a:lnTo>
                  <a:pt x="1940" y="1369"/>
                </a:lnTo>
                <a:close/>
                <a:moveTo>
                  <a:pt x="1350" y="1031"/>
                </a:moveTo>
                <a:cubicBezTo>
                  <a:pt x="1348" y="1025"/>
                  <a:pt x="1345" y="1020"/>
                  <a:pt x="1343" y="1014"/>
                </a:cubicBezTo>
                <a:cubicBezTo>
                  <a:pt x="1330" y="985"/>
                  <a:pt x="1313" y="959"/>
                  <a:pt x="1292" y="936"/>
                </a:cubicBezTo>
                <a:cubicBezTo>
                  <a:pt x="1285" y="928"/>
                  <a:pt x="1278" y="921"/>
                  <a:pt x="1270" y="915"/>
                </a:cubicBezTo>
                <a:cubicBezTo>
                  <a:pt x="1247" y="894"/>
                  <a:pt x="1221" y="876"/>
                  <a:pt x="1192" y="863"/>
                </a:cubicBezTo>
                <a:cubicBezTo>
                  <a:pt x="1186" y="861"/>
                  <a:pt x="1181" y="858"/>
                  <a:pt x="1175" y="856"/>
                </a:cubicBezTo>
                <a:cubicBezTo>
                  <a:pt x="1147" y="845"/>
                  <a:pt x="1116" y="839"/>
                  <a:pt x="1083" y="837"/>
                </a:cubicBezTo>
                <a:cubicBezTo>
                  <a:pt x="1079" y="837"/>
                  <a:pt x="1073" y="837"/>
                  <a:pt x="1068" y="837"/>
                </a:cubicBezTo>
                <a:cubicBezTo>
                  <a:pt x="1063" y="837"/>
                  <a:pt x="1058" y="837"/>
                  <a:pt x="1053" y="837"/>
                </a:cubicBezTo>
                <a:cubicBezTo>
                  <a:pt x="1021" y="839"/>
                  <a:pt x="990" y="845"/>
                  <a:pt x="962" y="856"/>
                </a:cubicBezTo>
                <a:cubicBezTo>
                  <a:pt x="956" y="858"/>
                  <a:pt x="950" y="861"/>
                  <a:pt x="945" y="863"/>
                </a:cubicBezTo>
                <a:cubicBezTo>
                  <a:pt x="916" y="876"/>
                  <a:pt x="890" y="894"/>
                  <a:pt x="866" y="915"/>
                </a:cubicBezTo>
                <a:cubicBezTo>
                  <a:pt x="859" y="921"/>
                  <a:pt x="852" y="928"/>
                  <a:pt x="845" y="936"/>
                </a:cubicBezTo>
                <a:cubicBezTo>
                  <a:pt x="824" y="959"/>
                  <a:pt x="807" y="985"/>
                  <a:pt x="794" y="1014"/>
                </a:cubicBezTo>
                <a:cubicBezTo>
                  <a:pt x="791" y="1020"/>
                  <a:pt x="789" y="1025"/>
                  <a:pt x="787" y="1031"/>
                </a:cubicBezTo>
                <a:cubicBezTo>
                  <a:pt x="776" y="1060"/>
                  <a:pt x="769" y="1091"/>
                  <a:pt x="768" y="1123"/>
                </a:cubicBezTo>
                <a:cubicBezTo>
                  <a:pt x="767" y="1128"/>
                  <a:pt x="767" y="1133"/>
                  <a:pt x="767" y="1138"/>
                </a:cubicBezTo>
                <a:cubicBezTo>
                  <a:pt x="767" y="1143"/>
                  <a:pt x="767" y="1148"/>
                  <a:pt x="768" y="1153"/>
                </a:cubicBezTo>
                <a:cubicBezTo>
                  <a:pt x="769" y="1185"/>
                  <a:pt x="776" y="1216"/>
                  <a:pt x="787" y="1245"/>
                </a:cubicBezTo>
                <a:cubicBezTo>
                  <a:pt x="789" y="1250"/>
                  <a:pt x="791" y="1256"/>
                  <a:pt x="794" y="1261"/>
                </a:cubicBezTo>
                <a:cubicBezTo>
                  <a:pt x="807" y="1290"/>
                  <a:pt x="824" y="1317"/>
                  <a:pt x="845" y="1340"/>
                </a:cubicBezTo>
                <a:cubicBezTo>
                  <a:pt x="852" y="1347"/>
                  <a:pt x="859" y="1354"/>
                  <a:pt x="866" y="1361"/>
                </a:cubicBezTo>
                <a:cubicBezTo>
                  <a:pt x="890" y="1382"/>
                  <a:pt x="916" y="1399"/>
                  <a:pt x="945" y="1412"/>
                </a:cubicBezTo>
                <a:cubicBezTo>
                  <a:pt x="950" y="1415"/>
                  <a:pt x="956" y="1417"/>
                  <a:pt x="962" y="1419"/>
                </a:cubicBezTo>
                <a:cubicBezTo>
                  <a:pt x="990" y="1430"/>
                  <a:pt x="1021" y="1437"/>
                  <a:pt x="1053" y="1439"/>
                </a:cubicBezTo>
                <a:cubicBezTo>
                  <a:pt x="1058" y="1439"/>
                  <a:pt x="1063" y="1439"/>
                  <a:pt x="1068" y="1439"/>
                </a:cubicBezTo>
                <a:cubicBezTo>
                  <a:pt x="1073" y="1439"/>
                  <a:pt x="1079" y="1439"/>
                  <a:pt x="1083" y="1439"/>
                </a:cubicBezTo>
                <a:cubicBezTo>
                  <a:pt x="1116" y="1437"/>
                  <a:pt x="1147" y="1430"/>
                  <a:pt x="1175" y="1419"/>
                </a:cubicBezTo>
                <a:cubicBezTo>
                  <a:pt x="1181" y="1417"/>
                  <a:pt x="1186" y="1415"/>
                  <a:pt x="1192" y="1412"/>
                </a:cubicBezTo>
                <a:cubicBezTo>
                  <a:pt x="1221" y="1399"/>
                  <a:pt x="1247" y="1382"/>
                  <a:pt x="1270" y="1361"/>
                </a:cubicBezTo>
                <a:cubicBezTo>
                  <a:pt x="1278" y="1354"/>
                  <a:pt x="1285" y="1347"/>
                  <a:pt x="1292" y="1340"/>
                </a:cubicBezTo>
                <a:cubicBezTo>
                  <a:pt x="1313" y="1317"/>
                  <a:pt x="1330" y="1290"/>
                  <a:pt x="1343" y="1261"/>
                </a:cubicBezTo>
                <a:cubicBezTo>
                  <a:pt x="1345" y="1256"/>
                  <a:pt x="1348" y="1250"/>
                  <a:pt x="1350" y="1245"/>
                </a:cubicBezTo>
                <a:cubicBezTo>
                  <a:pt x="1361" y="1216"/>
                  <a:pt x="1368" y="1185"/>
                  <a:pt x="1369" y="1153"/>
                </a:cubicBezTo>
                <a:cubicBezTo>
                  <a:pt x="1369" y="1148"/>
                  <a:pt x="1370" y="1143"/>
                  <a:pt x="1370" y="1138"/>
                </a:cubicBezTo>
                <a:cubicBezTo>
                  <a:pt x="1370" y="1133"/>
                  <a:pt x="1369" y="1128"/>
                  <a:pt x="1369" y="1123"/>
                </a:cubicBezTo>
                <a:cubicBezTo>
                  <a:pt x="1368" y="1091"/>
                  <a:pt x="1361" y="1060"/>
                  <a:pt x="1350" y="1031"/>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p>
        </p:txBody>
      </p:sp>
      <p:sp>
        <p:nvSpPr>
          <p:cNvPr id="44" name="TextBox 43"/>
          <p:cNvSpPr txBox="1"/>
          <p:nvPr/>
        </p:nvSpPr>
        <p:spPr>
          <a:xfrm>
            <a:off x="9597258" y="5342017"/>
            <a:ext cx="820994" cy="544765"/>
          </a:xfrm>
          <a:prstGeom prst="rect">
            <a:avLst/>
          </a:prstGeom>
          <a:noFill/>
        </p:spPr>
        <p:txBody>
          <a:bodyPr wrap="none" lIns="182880" tIns="146304" rIns="182880" bIns="146304" rtlCol="0">
            <a:spAutoFit/>
          </a:bodyPr>
          <a:lstStyle/>
          <a:p>
            <a:pPr>
              <a:lnSpc>
                <a:spcPct val="90000"/>
              </a:lnSpc>
              <a:spcAft>
                <a:spcPts val="600"/>
              </a:spcAft>
            </a:pPr>
            <a:r>
              <a:rPr lang="en-IN" dirty="0" smtClean="0">
                <a:gradFill>
                  <a:gsLst>
                    <a:gs pos="2917">
                      <a:schemeClr val="tx1"/>
                    </a:gs>
                    <a:gs pos="30000">
                      <a:schemeClr val="tx1"/>
                    </a:gs>
                  </a:gsLst>
                  <a:lin ang="5400000" scaled="0"/>
                </a:gradFill>
              </a:rPr>
              <a:t>VAN</a:t>
            </a:r>
          </a:p>
        </p:txBody>
      </p:sp>
      <p:cxnSp>
        <p:nvCxnSpPr>
          <p:cNvPr id="45" name="Straight Arrow Connector 44"/>
          <p:cNvCxnSpPr>
            <a:stCxn id="6" idx="3"/>
            <a:endCxn id="43" idx="32"/>
          </p:cNvCxnSpPr>
          <p:nvPr/>
        </p:nvCxnSpPr>
        <p:spPr>
          <a:xfrm>
            <a:off x="7379343" y="3375443"/>
            <a:ext cx="1324027" cy="2221805"/>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8010797" y="5494070"/>
            <a:ext cx="672300" cy="517065"/>
          </a:xfrm>
          <a:prstGeom prst="rect">
            <a:avLst/>
          </a:prstGeom>
          <a:noFill/>
        </p:spPr>
        <p:txBody>
          <a:bodyPr wrap="none" lIns="182880" tIns="146304" rIns="182880" bIns="146304" rtlCol="0">
            <a:spAutoFit/>
          </a:bodyPr>
          <a:lstStyle/>
          <a:p>
            <a:pPr>
              <a:lnSpc>
                <a:spcPct val="90000"/>
              </a:lnSpc>
              <a:spcAft>
                <a:spcPts val="600"/>
              </a:spcAft>
            </a:pPr>
            <a:r>
              <a:rPr lang="en-IN" sz="1600" dirty="0" smtClean="0">
                <a:gradFill>
                  <a:gsLst>
                    <a:gs pos="2917">
                      <a:schemeClr val="tx1"/>
                    </a:gs>
                    <a:gs pos="30000">
                      <a:schemeClr val="tx1"/>
                    </a:gs>
                  </a:gsLst>
                  <a:lin ang="5400000" scaled="0"/>
                </a:gradFill>
              </a:rPr>
              <a:t>EDI</a:t>
            </a:r>
          </a:p>
        </p:txBody>
      </p:sp>
    </p:spTree>
    <p:extLst>
      <p:ext uri="{BB962C8B-B14F-4D97-AF65-F5344CB8AC3E}">
        <p14:creationId xmlns:p14="http://schemas.microsoft.com/office/powerpoint/2010/main" val="1479099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96" y="199706"/>
            <a:ext cx="11889564" cy="834159"/>
          </a:xfrm>
        </p:spPr>
        <p:txBody>
          <a:bodyPr/>
          <a:lstStyle/>
          <a:p>
            <a:r>
              <a:rPr lang="en-IN" dirty="0" smtClean="0"/>
              <a:t>Windows Azure BizTalk Services</a:t>
            </a:r>
            <a:endParaRPr lang="en-IN" dirty="0"/>
          </a:p>
        </p:txBody>
      </p:sp>
      <p:sp>
        <p:nvSpPr>
          <p:cNvPr id="3" name="Rectangle 2"/>
          <p:cNvSpPr/>
          <p:nvPr/>
        </p:nvSpPr>
        <p:spPr bwMode="auto">
          <a:xfrm>
            <a:off x="274402" y="1259040"/>
            <a:ext cx="2396008" cy="1585407"/>
          </a:xfrm>
          <a:prstGeom prst="rect">
            <a:avLst/>
          </a:prstGeom>
          <a:solidFill>
            <a:srgbClr val="C00000"/>
          </a:solidFill>
          <a:ln w="9525" cap="flat" cmpd="sng" algn="ctr">
            <a:noFill/>
            <a:prstDash val="solid"/>
            <a:headEnd type="none" w="med" len="med"/>
            <a:tailEnd type="none" w="med" len="med"/>
          </a:ln>
          <a:effectLst/>
        </p:spPr>
        <p:txBody>
          <a:bodyPr rot="0" spcFirstLastPara="0" vertOverflow="overflow" horzOverflow="overflow" vert="horz" wrap="square" lIns="186538" tIns="149230" rIns="186538" bIns="149230" numCol="1" spcCol="0" rtlCol="0" fromWordArt="0" anchor="t" anchorCtr="0" forceAA="0" compatLnSpc="1">
            <a:prstTxWarp prst="textNoShape">
              <a:avLst/>
            </a:prstTxWarp>
            <a:noAutofit/>
          </a:bodyPr>
          <a:lstStyle/>
          <a:p>
            <a:pPr marL="0" marR="0" lvl="0" indent="0" defTabSz="951121" eaLnBrk="1" fontAlgn="base" latinLnBrk="0" hangingPunct="1">
              <a:lnSpc>
                <a:spcPct val="100000"/>
              </a:lnSpc>
              <a:spcBef>
                <a:spcPct val="0"/>
              </a:spcBef>
              <a:spcAft>
                <a:spcPct val="0"/>
              </a:spcAft>
              <a:buClrTx/>
              <a:buSzTx/>
              <a:buFontTx/>
              <a:buNone/>
              <a:tabLst/>
              <a:defRPr/>
            </a:pPr>
            <a:r>
              <a:rPr kumimoji="0" lang="en-US" sz="17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Hybrid Applications</a:t>
            </a:r>
          </a:p>
          <a:p>
            <a:pPr marL="0" marR="0" lvl="0" indent="0" defTabSz="951121"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951121" eaLnBrk="1" fontAlgn="base" latinLnBrk="0" hangingPunct="1">
              <a:lnSpc>
                <a:spcPct val="100000"/>
              </a:lnSpc>
              <a:spcBef>
                <a:spcPct val="0"/>
              </a:spcBef>
              <a:spcAft>
                <a:spcPct val="0"/>
              </a:spcAft>
              <a:buClrTx/>
              <a:buSzTx/>
              <a:buFontTx/>
              <a:buNone/>
              <a:tabLst/>
              <a:defRPr/>
            </a:pPr>
            <a:endParaRPr kumimoji="0" lang="en-US" sz="1400" b="0" i="1"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951121"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Enable applications that span Cloud and On-premises</a:t>
            </a:r>
          </a:p>
        </p:txBody>
      </p:sp>
      <p:sp>
        <p:nvSpPr>
          <p:cNvPr id="4" name="Rectangle 3"/>
          <p:cNvSpPr/>
          <p:nvPr/>
        </p:nvSpPr>
        <p:spPr bwMode="auto">
          <a:xfrm>
            <a:off x="2767154" y="1259040"/>
            <a:ext cx="2186622" cy="1585408"/>
          </a:xfrm>
          <a:prstGeom prst="rect">
            <a:avLst/>
          </a:prstGeom>
          <a:solidFill>
            <a:srgbClr val="68217A"/>
          </a:solidFill>
          <a:ln w="9525" cap="flat" cmpd="sng" algn="ctr">
            <a:noFill/>
            <a:prstDash val="solid"/>
            <a:headEnd type="none" w="med" len="med"/>
            <a:tailEnd type="none" w="med" len="med"/>
          </a:ln>
          <a:effectLst/>
        </p:spPr>
        <p:txBody>
          <a:bodyPr rot="0" spcFirstLastPara="0" vertOverflow="overflow" horzOverflow="overflow" vert="horz" wrap="square" lIns="186538" tIns="149230" rIns="186538" bIns="149230" numCol="1" spcCol="0" rtlCol="0" fromWordArt="0" anchor="t" anchorCtr="0" forceAA="0" compatLnSpc="1">
            <a:prstTxWarp prst="textNoShape">
              <a:avLst/>
            </a:prstTxWarp>
            <a:noAutofit/>
          </a:bodyPr>
          <a:lstStyle/>
          <a:p>
            <a:pPr marL="0" marR="0" lvl="0" indent="0" defTabSz="951121" eaLnBrk="1" fontAlgn="base" latinLnBrk="0" hangingPunct="1">
              <a:lnSpc>
                <a:spcPct val="100000"/>
              </a:lnSpc>
              <a:spcBef>
                <a:spcPct val="0"/>
              </a:spcBef>
              <a:spcAft>
                <a:spcPct val="0"/>
              </a:spcAft>
              <a:buClrTx/>
              <a:buSzTx/>
              <a:buFontTx/>
              <a:buNone/>
              <a:tabLst/>
              <a:defRPr/>
            </a:pPr>
            <a:r>
              <a:rPr kumimoji="0" lang="en-US" sz="17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Configuration Driven Experience</a:t>
            </a:r>
          </a:p>
          <a:p>
            <a:pPr marL="0" marR="0" lvl="0" indent="0" defTabSz="951121"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951121"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Lower time to market &amp; cost of development</a:t>
            </a:r>
          </a:p>
          <a:p>
            <a:pPr marL="0" marR="0" lvl="0" indent="0" defTabSz="951121"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Rectangle 4"/>
          <p:cNvSpPr/>
          <p:nvPr/>
        </p:nvSpPr>
        <p:spPr bwMode="auto">
          <a:xfrm>
            <a:off x="7434250" y="1259039"/>
            <a:ext cx="2328343" cy="1585408"/>
          </a:xfrm>
          <a:prstGeom prst="rect">
            <a:avLst/>
          </a:prstGeom>
          <a:solidFill>
            <a:srgbClr val="008272"/>
          </a:solidFill>
          <a:ln w="9525" cap="flat" cmpd="sng" algn="ctr">
            <a:noFill/>
            <a:prstDash val="solid"/>
            <a:headEnd type="none" w="med" len="med"/>
            <a:tailEnd type="none" w="med" len="med"/>
          </a:ln>
          <a:effectLst/>
        </p:spPr>
        <p:txBody>
          <a:bodyPr rot="0" spcFirstLastPara="0" vertOverflow="overflow" horzOverflow="overflow" vert="horz" wrap="square" lIns="186538" tIns="149230" rIns="186538" bIns="149230" numCol="1" spcCol="0" rtlCol="0" fromWordArt="0" anchor="t" anchorCtr="0" forceAA="0" compatLnSpc="1">
            <a:prstTxWarp prst="textNoShape">
              <a:avLst/>
            </a:prstTxWarp>
            <a:noAutofit/>
          </a:bodyPr>
          <a:lstStyle/>
          <a:p>
            <a:pPr marL="0" marR="0" lvl="0" indent="0" defTabSz="951121" eaLnBrk="1" fontAlgn="base" latinLnBrk="0" hangingPunct="1">
              <a:lnSpc>
                <a:spcPct val="100000"/>
              </a:lnSpc>
              <a:spcBef>
                <a:spcPct val="0"/>
              </a:spcBef>
              <a:spcAft>
                <a:spcPct val="0"/>
              </a:spcAft>
              <a:buClrTx/>
              <a:buSzTx/>
              <a:buFontTx/>
              <a:buNone/>
              <a:tabLst/>
              <a:defRPr/>
            </a:pPr>
            <a:r>
              <a:rPr kumimoji="0" lang="en-US" sz="17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Extensible platform</a:t>
            </a:r>
          </a:p>
          <a:p>
            <a:pPr marL="0" marR="0" lvl="0" indent="0" defTabSz="951121"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951121" eaLnBrk="1" fontAlgn="base" latinLnBrk="0" hangingPunct="1">
              <a:lnSpc>
                <a:spcPct val="100000"/>
              </a:lnSpc>
              <a:spcBef>
                <a:spcPct val="0"/>
              </a:spcBef>
              <a:spcAft>
                <a:spcPct val="0"/>
              </a:spcAft>
              <a:buClrTx/>
              <a:buSzTx/>
              <a:buFontTx/>
              <a:buNone/>
              <a:tabLst/>
              <a:defRPr/>
            </a:pPr>
            <a:endParaRPr kumimoji="0" lang="en-US" sz="1400" b="0" i="1"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951121"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Reduce partner onboarding &amp; management cost</a:t>
            </a:r>
          </a:p>
        </p:txBody>
      </p:sp>
      <p:sp>
        <p:nvSpPr>
          <p:cNvPr id="6" name="Rectangle 5"/>
          <p:cNvSpPr/>
          <p:nvPr/>
        </p:nvSpPr>
        <p:spPr bwMode="auto">
          <a:xfrm>
            <a:off x="5050519" y="1259039"/>
            <a:ext cx="2286989" cy="1585408"/>
          </a:xfrm>
          <a:prstGeom prst="rect">
            <a:avLst/>
          </a:prstGeom>
          <a:solidFill>
            <a:srgbClr val="B4009E"/>
          </a:solidFill>
          <a:ln w="9525" cap="flat" cmpd="sng" algn="ctr">
            <a:noFill/>
            <a:prstDash val="solid"/>
            <a:headEnd type="none" w="med" len="med"/>
            <a:tailEnd type="none" w="med" len="med"/>
          </a:ln>
          <a:effectLst/>
        </p:spPr>
        <p:txBody>
          <a:bodyPr rot="0" spcFirstLastPara="0" vertOverflow="overflow" horzOverflow="overflow" vert="horz" wrap="square" lIns="186538" tIns="149230" rIns="186538" bIns="149230" numCol="1" spcCol="0" rtlCol="0" fromWordArt="0" anchor="t" anchorCtr="0" forceAA="0" compatLnSpc="1">
            <a:prstTxWarp prst="textNoShape">
              <a:avLst/>
            </a:prstTxWarp>
            <a:noAutofit/>
          </a:bodyPr>
          <a:lstStyle/>
          <a:p>
            <a:pPr marL="0" marR="0" lvl="0" indent="0" defTabSz="951121" eaLnBrk="1" fontAlgn="base" latinLnBrk="0" hangingPunct="1">
              <a:lnSpc>
                <a:spcPct val="100000"/>
              </a:lnSpc>
              <a:spcBef>
                <a:spcPct val="0"/>
              </a:spcBef>
              <a:spcAft>
                <a:spcPct val="0"/>
              </a:spcAft>
              <a:buClrTx/>
              <a:buSzTx/>
              <a:buFontTx/>
              <a:buNone/>
              <a:tabLst/>
              <a:defRPr/>
            </a:pPr>
            <a:r>
              <a:rPr kumimoji="0" lang="en-US" sz="17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Managed Service </a:t>
            </a:r>
          </a:p>
          <a:p>
            <a:pPr marL="0" marR="0" lvl="0" indent="0" defTabSz="951121"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951121" eaLnBrk="1" fontAlgn="base" latinLnBrk="0" hangingPunct="1">
              <a:lnSpc>
                <a:spcPct val="100000"/>
              </a:lnSpc>
              <a:spcBef>
                <a:spcPct val="0"/>
              </a:spcBef>
              <a:spcAft>
                <a:spcPct val="0"/>
              </a:spcAft>
              <a:buClrTx/>
              <a:buSzTx/>
              <a:buFontTx/>
              <a:buNone/>
              <a:tabLst/>
              <a:defRPr/>
            </a:pPr>
            <a:endParaRPr kumimoji="0" lang="en-US" sz="1400" b="0" i="1"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951121"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Focus on business challenges</a:t>
            </a:r>
          </a:p>
        </p:txBody>
      </p:sp>
      <p:sp>
        <p:nvSpPr>
          <p:cNvPr id="7" name="Rectangle 6"/>
          <p:cNvSpPr/>
          <p:nvPr/>
        </p:nvSpPr>
        <p:spPr bwMode="auto">
          <a:xfrm>
            <a:off x="286679" y="2960746"/>
            <a:ext cx="2396008" cy="3870700"/>
          </a:xfrm>
          <a:prstGeom prst="rect">
            <a:avLst/>
          </a:prstGeom>
          <a:solidFill>
            <a:srgbClr val="C00000"/>
          </a:solidFill>
          <a:ln w="9525" cap="flat" cmpd="sng" algn="ctr">
            <a:noFill/>
            <a:prstDash val="solid"/>
            <a:headEnd type="none" w="med" len="med"/>
            <a:tailEnd type="none" w="med" len="med"/>
          </a:ln>
          <a:effectLst/>
        </p:spPr>
        <p:txBody>
          <a:bodyPr rot="0" spcFirstLastPara="0" vertOverflow="overflow" horzOverflow="overflow" vert="horz" wrap="square" lIns="186538" tIns="149230" rIns="186538" bIns="149230" numCol="1" spcCol="0" rtlCol="0" fromWordArt="0" anchor="t" anchorCtr="0" forceAA="0" compatLnSpc="1">
            <a:prstTxWarp prst="textNoShape">
              <a:avLst/>
            </a:prstTxWarp>
            <a:noAutofit/>
          </a:bodyPr>
          <a:lstStyle/>
          <a:p>
            <a:pPr marL="0" marR="0" lvl="0" indent="0" defTabSz="951121"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Connectivity to on-premises LOB </a:t>
            </a:r>
          </a:p>
          <a:p>
            <a:pPr marL="0" marR="0" lvl="0" indent="0" defTabSz="951121"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951121"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Seamless connectivity to BizTalk Server</a:t>
            </a:r>
          </a:p>
          <a:p>
            <a:pPr marL="0" marR="0" lvl="0" indent="0" defTabSz="951121"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951121"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Direct or queued connectivity</a:t>
            </a:r>
          </a:p>
          <a:p>
            <a:pPr marL="0" marR="0" lvl="0" indent="0" defTabSz="951121"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951121" eaLnBrk="1" fontAlgn="base" latinLnBrk="0" hangingPunct="1">
              <a:lnSpc>
                <a:spcPct val="90000"/>
              </a:lnSpc>
              <a:spcBef>
                <a:spcPct val="0"/>
              </a:spcBef>
              <a:spcAft>
                <a:spcPct val="0"/>
              </a:spcAft>
              <a:buClrTx/>
              <a:buSzTx/>
              <a:buFontTx/>
              <a:buNone/>
              <a:tabLst/>
              <a:defRPr/>
            </a:pPr>
            <a:endPar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Rectangle 7"/>
          <p:cNvSpPr/>
          <p:nvPr/>
        </p:nvSpPr>
        <p:spPr bwMode="auto">
          <a:xfrm>
            <a:off x="2767154" y="2960746"/>
            <a:ext cx="2186622" cy="3870701"/>
          </a:xfrm>
          <a:prstGeom prst="rect">
            <a:avLst/>
          </a:prstGeom>
          <a:solidFill>
            <a:srgbClr val="68217A"/>
          </a:solidFill>
          <a:ln w="9525" cap="flat" cmpd="sng" algn="ctr">
            <a:noFill/>
            <a:prstDash val="solid"/>
            <a:headEnd type="none" w="med" len="med"/>
            <a:tailEnd type="none" w="med" len="med"/>
          </a:ln>
          <a:effectLst/>
        </p:spPr>
        <p:txBody>
          <a:bodyPr rot="0" spcFirstLastPara="0" vertOverflow="overflow" horzOverflow="overflow" vert="horz" wrap="square" lIns="186538" tIns="149230" rIns="186538" bIns="149230" numCol="1" spcCol="0" rtlCol="0" fromWordArt="0" anchor="t" anchorCtr="0" forceAA="0" compatLnSpc="1">
            <a:prstTxWarp prst="textNoShape">
              <a:avLst/>
            </a:prstTxWarp>
            <a:noAutofit/>
          </a:bodyPr>
          <a:lstStyle/>
          <a:p>
            <a:pPr marL="0" marR="0" lvl="0" indent="0" defTabSz="951121"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Visual Studio based bridge designer </a:t>
            </a:r>
          </a:p>
          <a:p>
            <a:pPr marL="0" marR="0" lvl="0" indent="0" defTabSz="951121"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951121"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Inbuilt support for common integration patterns</a:t>
            </a:r>
          </a:p>
          <a:p>
            <a:pPr marL="0" marR="0" lvl="0" indent="0" defTabSz="951121" eaLnBrk="1" fontAlgn="base" latinLnBrk="0" hangingPunct="1">
              <a:lnSpc>
                <a:spcPct val="90000"/>
              </a:lnSpc>
              <a:spcBef>
                <a:spcPct val="0"/>
              </a:spcBef>
              <a:spcAft>
                <a:spcPct val="0"/>
              </a:spcAft>
              <a:buClrTx/>
              <a:buSzTx/>
              <a:buFontTx/>
              <a:buNone/>
              <a:tabLst/>
              <a:defRPr/>
            </a:pPr>
            <a:endPar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951121"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Enhanced transformation tooling</a:t>
            </a:r>
          </a:p>
          <a:p>
            <a:pPr marL="0" marR="0" lvl="0" indent="0" defTabSz="951121" eaLnBrk="1" fontAlgn="base" latinLnBrk="0" hangingPunct="1">
              <a:lnSpc>
                <a:spcPct val="90000"/>
              </a:lnSpc>
              <a:spcBef>
                <a:spcPct val="0"/>
              </a:spcBef>
              <a:spcAft>
                <a:spcPct val="0"/>
              </a:spcAft>
              <a:buClrTx/>
              <a:buSzTx/>
              <a:buFontTx/>
              <a:buNone/>
              <a:tabLst/>
              <a:defRPr/>
            </a:pPr>
            <a:endPar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951121"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Built-in support for partner onboarding and management  </a:t>
            </a:r>
          </a:p>
        </p:txBody>
      </p:sp>
      <p:sp>
        <p:nvSpPr>
          <p:cNvPr id="9" name="Rectangle 8"/>
          <p:cNvSpPr/>
          <p:nvPr/>
        </p:nvSpPr>
        <p:spPr bwMode="auto">
          <a:xfrm>
            <a:off x="5050519" y="2960745"/>
            <a:ext cx="2286989" cy="3870701"/>
          </a:xfrm>
          <a:prstGeom prst="rect">
            <a:avLst/>
          </a:prstGeom>
          <a:solidFill>
            <a:srgbClr val="B4009E"/>
          </a:solidFill>
          <a:ln w="9525" cap="flat" cmpd="sng" algn="ctr">
            <a:noFill/>
            <a:prstDash val="solid"/>
            <a:headEnd type="none" w="med" len="med"/>
            <a:tailEnd type="none" w="med" len="med"/>
          </a:ln>
          <a:effectLst/>
        </p:spPr>
        <p:txBody>
          <a:bodyPr rot="0" spcFirstLastPara="0" vertOverflow="overflow" horzOverflow="overflow" vert="horz" wrap="square" lIns="186538" tIns="149230" rIns="186538" bIns="149230" numCol="1" spcCol="0" rtlCol="0" fromWordArt="0" anchor="t" anchorCtr="0" forceAA="0" compatLnSpc="1">
            <a:prstTxWarp prst="textNoShape">
              <a:avLst/>
            </a:prstTxWarp>
            <a:noAutofit/>
          </a:bodyPr>
          <a:lstStyle/>
          <a:p>
            <a:pPr marL="0" marR="0" lvl="0" indent="0" defTabSz="951121"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Management integrated with Windows Azure Portal</a:t>
            </a:r>
          </a:p>
          <a:p>
            <a:pPr marL="0" marR="0" lvl="0" indent="0" defTabSz="951121"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951121"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Easy provisioning </a:t>
            </a:r>
          </a:p>
          <a:p>
            <a:pPr marL="0" marR="0" lvl="0" indent="0" defTabSz="951121"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951121"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Dedicated deployment managed by Microsoft</a:t>
            </a:r>
          </a:p>
          <a:p>
            <a:pPr marL="0" marR="0" lvl="0" indent="0" defTabSz="951121"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951121"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Rich, extensible monitoring</a:t>
            </a:r>
          </a:p>
        </p:txBody>
      </p:sp>
      <p:sp>
        <p:nvSpPr>
          <p:cNvPr id="10" name="Rectangle 9"/>
          <p:cNvSpPr/>
          <p:nvPr/>
        </p:nvSpPr>
        <p:spPr bwMode="auto">
          <a:xfrm>
            <a:off x="7434251" y="2960747"/>
            <a:ext cx="2328343" cy="3870700"/>
          </a:xfrm>
          <a:prstGeom prst="rect">
            <a:avLst/>
          </a:prstGeom>
          <a:solidFill>
            <a:srgbClr val="008272"/>
          </a:solidFill>
          <a:ln w="9525" cap="flat" cmpd="sng" algn="ctr">
            <a:noFill/>
            <a:prstDash val="solid"/>
            <a:headEnd type="none" w="med" len="med"/>
            <a:tailEnd type="none" w="med" len="med"/>
          </a:ln>
          <a:effectLst/>
        </p:spPr>
        <p:txBody>
          <a:bodyPr rot="0" spcFirstLastPara="0" vertOverflow="overflow" horzOverflow="overflow" vert="horz" wrap="square" lIns="186538" tIns="149230" rIns="186538" bIns="149230" numCol="1" spcCol="0" rtlCol="0" fromWordArt="0" anchor="t" anchorCtr="0" forceAA="0" compatLnSpc="1">
            <a:prstTxWarp prst="textNoShape">
              <a:avLst/>
            </a:prstTxWarp>
            <a:noAutofit/>
          </a:bodyPr>
          <a:lstStyle/>
          <a:p>
            <a:pPr marL="0" marR="0" lvl="0" indent="0" defTabSz="951121"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Extensible bridge infrastructure </a:t>
            </a:r>
          </a:p>
          <a:p>
            <a:pPr marL="0" marR="0" lvl="0" indent="0" defTabSz="951121" eaLnBrk="1" fontAlgn="base" latinLnBrk="0" hangingPunct="1">
              <a:lnSpc>
                <a:spcPct val="90000"/>
              </a:lnSpc>
              <a:spcBef>
                <a:spcPct val="0"/>
              </a:spcBef>
              <a:spcAft>
                <a:spcPct val="0"/>
              </a:spcAft>
              <a:buClrTx/>
              <a:buSzTx/>
              <a:buFontTx/>
              <a:buNone/>
              <a:tabLst/>
              <a:defRPr/>
            </a:pPr>
            <a:endPar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951121"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Pipeline support for custom code </a:t>
            </a:r>
          </a:p>
          <a:p>
            <a:pPr marL="0" marR="0" lvl="0" indent="0" defTabSz="951121" eaLnBrk="1" fontAlgn="base" latinLnBrk="0" hangingPunct="1">
              <a:lnSpc>
                <a:spcPct val="90000"/>
              </a:lnSpc>
              <a:spcBef>
                <a:spcPct val="0"/>
              </a:spcBef>
              <a:spcAft>
                <a:spcPct val="0"/>
              </a:spcAft>
              <a:buClrTx/>
              <a:buSzTx/>
              <a:buFontTx/>
              <a:buNone/>
              <a:tabLst/>
              <a:defRPr/>
            </a:pPr>
            <a:endPar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951121"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Trading Partner Management API </a:t>
            </a:r>
          </a:p>
          <a:p>
            <a:pPr marL="0" marR="0" lvl="0" indent="0" defTabSz="951121" eaLnBrk="1" fontAlgn="base" latinLnBrk="0" hangingPunct="1">
              <a:lnSpc>
                <a:spcPct val="90000"/>
              </a:lnSpc>
              <a:spcBef>
                <a:spcPct val="0"/>
              </a:spcBef>
              <a:spcAft>
                <a:spcPct val="0"/>
              </a:spcAft>
              <a:buClrTx/>
              <a:buSzTx/>
              <a:buFontTx/>
              <a:buNone/>
              <a:tabLst/>
              <a:defRPr/>
            </a:pPr>
            <a:endPar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951121"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Tracking API  </a:t>
            </a:r>
          </a:p>
          <a:p>
            <a:pPr marL="0" marR="0" lvl="0" indent="0" defTabSz="951121" eaLnBrk="1" fontAlgn="base" latinLnBrk="0" hangingPunct="1">
              <a:lnSpc>
                <a:spcPct val="90000"/>
              </a:lnSpc>
              <a:spcBef>
                <a:spcPct val="0"/>
              </a:spcBef>
              <a:spcAft>
                <a:spcPct val="0"/>
              </a:spcAft>
              <a:buClrTx/>
              <a:buSzTx/>
              <a:buFontTx/>
              <a:buNone/>
              <a:tabLst/>
              <a:defRPr/>
            </a:pPr>
            <a:endPar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951121" eaLnBrk="1" fontAlgn="base" latinLnBrk="0" hangingPunct="1">
              <a:lnSpc>
                <a:spcPct val="90000"/>
              </a:lnSpc>
              <a:spcBef>
                <a:spcPct val="0"/>
              </a:spcBef>
              <a:spcAft>
                <a:spcPct val="0"/>
              </a:spcAft>
              <a:buClrTx/>
              <a:buSzTx/>
              <a:buFontTx/>
              <a:buNone/>
              <a:tabLst/>
              <a:defRPr/>
            </a:pPr>
            <a:endPar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Rectangle 10"/>
          <p:cNvSpPr/>
          <p:nvPr/>
        </p:nvSpPr>
        <p:spPr bwMode="auto">
          <a:xfrm>
            <a:off x="9859335" y="1259039"/>
            <a:ext cx="2276204" cy="1585408"/>
          </a:xfrm>
          <a:prstGeom prst="rect">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86538" tIns="149230" rIns="186538" bIns="149230" numCol="1" spcCol="0" rtlCol="0" fromWordArt="0" anchor="t" anchorCtr="0" forceAA="0" compatLnSpc="1">
            <a:prstTxWarp prst="textNoShape">
              <a:avLst/>
            </a:prstTxWarp>
            <a:noAutofit/>
          </a:bodyPr>
          <a:lstStyle/>
          <a:p>
            <a:pPr marL="0" marR="0" lvl="0" indent="0" defTabSz="951121" eaLnBrk="1" fontAlgn="base" latinLnBrk="0" hangingPunct="1">
              <a:lnSpc>
                <a:spcPct val="100000"/>
              </a:lnSpc>
              <a:spcBef>
                <a:spcPct val="0"/>
              </a:spcBef>
              <a:spcAft>
                <a:spcPct val="0"/>
              </a:spcAft>
              <a:buClrTx/>
              <a:buSzTx/>
              <a:buFontTx/>
              <a:buNone/>
              <a:tabLst/>
              <a:defRPr/>
            </a:pPr>
            <a:r>
              <a:rPr kumimoji="0" lang="en-US" sz="17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Cloud-scale ESB</a:t>
            </a:r>
          </a:p>
          <a:p>
            <a:pPr marL="0" marR="0" lvl="0" indent="0" defTabSz="951121"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951121" eaLnBrk="1" fontAlgn="base" latinLnBrk="0" hangingPunct="1">
              <a:lnSpc>
                <a:spcPct val="100000"/>
              </a:lnSpc>
              <a:spcBef>
                <a:spcPct val="0"/>
              </a:spcBef>
              <a:spcAft>
                <a:spcPct val="0"/>
              </a:spcAft>
              <a:buClrTx/>
              <a:buSzTx/>
              <a:buFontTx/>
              <a:buNone/>
              <a:tabLst/>
              <a:defRPr/>
            </a:pPr>
            <a:endParaRPr kumimoji="0" lang="en-US" sz="1400" b="0" i="1"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951121"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Cost effective, scalable infrastructure</a:t>
            </a:r>
          </a:p>
        </p:txBody>
      </p:sp>
      <p:sp>
        <p:nvSpPr>
          <p:cNvPr id="12" name="Rectangle 11"/>
          <p:cNvSpPr/>
          <p:nvPr/>
        </p:nvSpPr>
        <p:spPr bwMode="auto">
          <a:xfrm>
            <a:off x="9859335" y="2960746"/>
            <a:ext cx="2264836" cy="3870700"/>
          </a:xfrm>
          <a:prstGeom prst="rect">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86538" tIns="149230" rIns="186538" bIns="149230" numCol="1" spcCol="0" rtlCol="0" fromWordArt="0" anchor="t" anchorCtr="0" forceAA="0" compatLnSpc="1">
            <a:prstTxWarp prst="textNoShape">
              <a:avLst/>
            </a:prstTxWarp>
            <a:noAutofit/>
          </a:bodyPr>
          <a:lstStyle/>
          <a:p>
            <a:pPr marL="0" marR="0" lvl="0" indent="0" defTabSz="951121"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Rich Message Brokering &amp; Mediation in the Cloud </a:t>
            </a:r>
          </a:p>
          <a:p>
            <a:pPr marL="0" marR="0" lvl="0" indent="0" defTabSz="951121"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951121"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Scalable secure robust infrastructure </a:t>
            </a:r>
          </a:p>
          <a:p>
            <a:pPr marL="0" marR="0" lvl="0" indent="0" defTabSz="951121"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951121"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Ease of scale</a:t>
            </a:r>
          </a:p>
          <a:p>
            <a:pPr marL="0" marR="0" lvl="0" indent="0" defTabSz="951121"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defTabSz="951121"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Rectangle 12"/>
          <p:cNvSpPr/>
          <p:nvPr/>
        </p:nvSpPr>
        <p:spPr bwMode="auto">
          <a:xfrm>
            <a:off x="12508585" y="0"/>
            <a:ext cx="1118468" cy="41668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IN" sz="1400" dirty="0" smtClean="0">
                <a:gradFill>
                  <a:gsLst>
                    <a:gs pos="0">
                      <a:srgbClr val="FFFFFF"/>
                    </a:gs>
                    <a:gs pos="100000">
                      <a:srgbClr val="FFFFFF"/>
                    </a:gs>
                  </a:gsLst>
                  <a:lin ang="5400000" scaled="0"/>
                </a:gradFill>
                <a:ea typeface="Segoe UI" pitchFamily="34" charset="0"/>
                <a:cs typeface="Segoe UI" pitchFamily="34" charset="0"/>
              </a:rPr>
              <a:t>Common</a:t>
            </a:r>
          </a:p>
        </p:txBody>
      </p:sp>
    </p:spTree>
    <p:extLst>
      <p:ext uri="{BB962C8B-B14F-4D97-AF65-F5344CB8AC3E}">
        <p14:creationId xmlns:p14="http://schemas.microsoft.com/office/powerpoint/2010/main" val="2690490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6720834" y="1476836"/>
            <a:ext cx="5204756" cy="5080200"/>
            <a:chOff x="6832488" y="1488559"/>
            <a:chExt cx="5204756" cy="5080200"/>
          </a:xfrm>
        </p:grpSpPr>
        <p:grpSp>
          <p:nvGrpSpPr>
            <p:cNvPr id="10" name="Group 9"/>
            <p:cNvGrpSpPr/>
            <p:nvPr/>
          </p:nvGrpSpPr>
          <p:grpSpPr>
            <a:xfrm>
              <a:off x="6832488" y="1488559"/>
              <a:ext cx="5171671" cy="5080200"/>
              <a:chOff x="6832488" y="1488559"/>
              <a:chExt cx="5171671" cy="5080200"/>
            </a:xfrm>
          </p:grpSpPr>
          <p:sp>
            <p:nvSpPr>
              <p:cNvPr id="4" name="Rectangle 3"/>
              <p:cNvSpPr/>
              <p:nvPr/>
            </p:nvSpPr>
            <p:spPr bwMode="auto">
              <a:xfrm>
                <a:off x="7727751" y="1488559"/>
                <a:ext cx="4276408" cy="5080200"/>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4000" dirty="0">
                  <a:solidFill>
                    <a:schemeClr val="tx1"/>
                  </a:solidFill>
                  <a:latin typeface="+mj-lt"/>
                </a:endParaRPr>
              </a:p>
            </p:txBody>
          </p:sp>
          <p:sp>
            <p:nvSpPr>
              <p:cNvPr id="9" name="Oval 8"/>
              <p:cNvSpPr/>
              <p:nvPr/>
            </p:nvSpPr>
            <p:spPr bwMode="auto">
              <a:xfrm>
                <a:off x="6832488" y="2966484"/>
                <a:ext cx="1840501" cy="1840501"/>
              </a:xfrm>
              <a:prstGeom prst="ellipse">
                <a:avLst/>
              </a:prstGeom>
              <a:solidFill>
                <a:schemeClr val="bg2"/>
              </a:soli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2" name="TextBox 11"/>
            <p:cNvSpPr txBox="1"/>
            <p:nvPr/>
          </p:nvSpPr>
          <p:spPr>
            <a:xfrm>
              <a:off x="8739963" y="1488559"/>
              <a:ext cx="2470869" cy="627864"/>
            </a:xfrm>
            <a:prstGeom prst="rect">
              <a:avLst/>
            </a:prstGeom>
            <a:noFill/>
          </p:spPr>
          <p:txBody>
            <a:bodyPr wrap="none" lIns="182880" tIns="146304" rIns="182880" bIns="146304" rtlCol="0">
              <a:spAutoFit/>
            </a:bodyPr>
            <a:lstStyle/>
            <a:p>
              <a:pPr>
                <a:lnSpc>
                  <a:spcPct val="90000"/>
                </a:lnSpc>
                <a:spcAft>
                  <a:spcPts val="600"/>
                </a:spcAft>
              </a:pPr>
              <a:r>
                <a:rPr lang="en-IN" sz="2400" b="1" dirty="0" smtClean="0">
                  <a:solidFill>
                    <a:schemeClr val="bg1"/>
                  </a:solidFill>
                </a:rPr>
                <a:t>Cloud benefits</a:t>
              </a:r>
            </a:p>
          </p:txBody>
        </p:sp>
        <p:sp>
          <p:nvSpPr>
            <p:cNvPr id="14" name="Text Placeholder 3"/>
            <p:cNvSpPr txBox="1">
              <a:spLocks/>
            </p:cNvSpPr>
            <p:nvPr/>
          </p:nvSpPr>
          <p:spPr>
            <a:xfrm>
              <a:off x="8605546" y="2251198"/>
              <a:ext cx="3431698" cy="3744476"/>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nSpc>
                  <a:spcPct val="150000"/>
                </a:lnSpc>
                <a:buFont typeface="Wingdings" panose="05000000000000000000" pitchFamily="2" charset="2"/>
                <a:buChar char="ü"/>
              </a:pPr>
              <a:r>
                <a:rPr lang="en-US" dirty="0" err="1" smtClean="0">
                  <a:solidFill>
                    <a:schemeClr val="bg1"/>
                  </a:solidFill>
                </a:rPr>
                <a:t>Config</a:t>
              </a:r>
              <a:r>
                <a:rPr lang="en-US" dirty="0" smtClean="0">
                  <a:solidFill>
                    <a:schemeClr val="bg1"/>
                  </a:solidFill>
                </a:rPr>
                <a:t> driven</a:t>
              </a:r>
            </a:p>
            <a:p>
              <a:pPr lvl="1">
                <a:lnSpc>
                  <a:spcPct val="150000"/>
                </a:lnSpc>
                <a:buFont typeface="Wingdings" panose="05000000000000000000" pitchFamily="2" charset="2"/>
                <a:buChar char="ü"/>
              </a:pPr>
              <a:r>
                <a:rPr lang="en-US" dirty="0" smtClean="0">
                  <a:solidFill>
                    <a:schemeClr val="bg1"/>
                  </a:solidFill>
                </a:rPr>
                <a:t>Managed Service</a:t>
              </a:r>
            </a:p>
            <a:p>
              <a:pPr lvl="1">
                <a:lnSpc>
                  <a:spcPct val="150000"/>
                </a:lnSpc>
                <a:buFont typeface="Wingdings" panose="05000000000000000000" pitchFamily="2" charset="2"/>
                <a:buChar char="ü"/>
              </a:pPr>
              <a:r>
                <a:rPr lang="en-US" dirty="0" smtClean="0">
                  <a:solidFill>
                    <a:schemeClr val="bg1"/>
                  </a:solidFill>
                </a:rPr>
                <a:t>Dedicated Service</a:t>
              </a:r>
            </a:p>
            <a:p>
              <a:pPr lvl="1">
                <a:lnSpc>
                  <a:spcPct val="150000"/>
                </a:lnSpc>
                <a:buFont typeface="Wingdings" panose="05000000000000000000" pitchFamily="2" charset="2"/>
                <a:buChar char="ü"/>
              </a:pPr>
              <a:r>
                <a:rPr lang="en-US" dirty="0" smtClean="0">
                  <a:solidFill>
                    <a:schemeClr val="bg1"/>
                  </a:solidFill>
                </a:rPr>
                <a:t>OM API</a:t>
              </a:r>
            </a:p>
            <a:p>
              <a:pPr lvl="1">
                <a:lnSpc>
                  <a:spcPct val="150000"/>
                </a:lnSpc>
                <a:buFont typeface="Wingdings" panose="05000000000000000000" pitchFamily="2" charset="2"/>
                <a:buChar char="ü"/>
              </a:pPr>
              <a:r>
                <a:rPr lang="en-US" dirty="0" smtClean="0">
                  <a:solidFill>
                    <a:schemeClr val="bg1"/>
                  </a:solidFill>
                </a:rPr>
                <a:t>Web Portal </a:t>
              </a:r>
            </a:p>
            <a:p>
              <a:pPr lvl="1">
                <a:lnSpc>
                  <a:spcPct val="150000"/>
                </a:lnSpc>
                <a:buFont typeface="Wingdings" panose="05000000000000000000" pitchFamily="2" charset="2"/>
                <a:buChar char="ü"/>
              </a:pPr>
              <a:r>
                <a:rPr lang="en-US" dirty="0" smtClean="0">
                  <a:solidFill>
                    <a:schemeClr val="bg1"/>
                  </a:solidFill>
                </a:rPr>
                <a:t>Rich Tracking</a:t>
              </a:r>
            </a:p>
          </p:txBody>
        </p:sp>
      </p:grpSp>
      <p:sp>
        <p:nvSpPr>
          <p:cNvPr id="2" name="Title 1"/>
          <p:cNvSpPr>
            <a:spLocks noGrp="1"/>
          </p:cNvSpPr>
          <p:nvPr>
            <p:ph type="title"/>
          </p:nvPr>
        </p:nvSpPr>
        <p:spPr/>
        <p:txBody>
          <a:bodyPr/>
          <a:lstStyle/>
          <a:p>
            <a:r>
              <a:rPr lang="en-IN" sz="4800" dirty="0" smtClean="0"/>
              <a:t>Moving the needle…</a:t>
            </a:r>
            <a:endParaRPr lang="en-IN" sz="4800" dirty="0"/>
          </a:p>
        </p:txBody>
      </p:sp>
      <p:grpSp>
        <p:nvGrpSpPr>
          <p:cNvPr id="15" name="Group 14"/>
          <p:cNvGrpSpPr/>
          <p:nvPr/>
        </p:nvGrpSpPr>
        <p:grpSpPr>
          <a:xfrm>
            <a:off x="433816" y="1488559"/>
            <a:ext cx="5196658" cy="5080200"/>
            <a:chOff x="433816" y="1488559"/>
            <a:chExt cx="5196658" cy="5080200"/>
          </a:xfrm>
        </p:grpSpPr>
        <p:grpSp>
          <p:nvGrpSpPr>
            <p:cNvPr id="11" name="Group 10"/>
            <p:cNvGrpSpPr/>
            <p:nvPr/>
          </p:nvGrpSpPr>
          <p:grpSpPr>
            <a:xfrm>
              <a:off x="433816" y="1488559"/>
              <a:ext cx="5196658" cy="5080200"/>
              <a:chOff x="433816" y="1488559"/>
              <a:chExt cx="5196658" cy="5080200"/>
            </a:xfrm>
          </p:grpSpPr>
          <p:sp>
            <p:nvSpPr>
              <p:cNvPr id="3" name="Rectangle 2"/>
              <p:cNvSpPr/>
              <p:nvPr/>
            </p:nvSpPr>
            <p:spPr bwMode="auto">
              <a:xfrm>
                <a:off x="433816" y="1488559"/>
                <a:ext cx="4276408" cy="5080200"/>
              </a:xfrm>
              <a:prstGeom prst="rect">
                <a:avLst/>
              </a:prstGeom>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4000" dirty="0">
                  <a:solidFill>
                    <a:schemeClr val="tx1"/>
                  </a:solidFill>
                  <a:latin typeface="+mj-lt"/>
                </a:endParaRPr>
              </a:p>
            </p:txBody>
          </p:sp>
          <p:sp>
            <p:nvSpPr>
              <p:cNvPr id="8" name="Oval 7"/>
              <p:cNvSpPr/>
              <p:nvPr/>
            </p:nvSpPr>
            <p:spPr bwMode="auto">
              <a:xfrm>
                <a:off x="3789973" y="2966484"/>
                <a:ext cx="1840501" cy="1840501"/>
              </a:xfrm>
              <a:prstGeom prst="ellipse">
                <a:avLst/>
              </a:prstGeom>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6" name="TextBox 5"/>
            <p:cNvSpPr txBox="1"/>
            <p:nvPr/>
          </p:nvSpPr>
          <p:spPr>
            <a:xfrm>
              <a:off x="1116419" y="1488559"/>
              <a:ext cx="2767424" cy="627864"/>
            </a:xfrm>
            <a:prstGeom prst="rect">
              <a:avLst/>
            </a:prstGeom>
            <a:noFill/>
          </p:spPr>
          <p:txBody>
            <a:bodyPr wrap="none" lIns="182880" tIns="146304" rIns="182880" bIns="146304" rtlCol="0">
              <a:spAutoFit/>
            </a:bodyPr>
            <a:lstStyle/>
            <a:p>
              <a:pPr>
                <a:lnSpc>
                  <a:spcPct val="90000"/>
                </a:lnSpc>
                <a:spcAft>
                  <a:spcPts val="600"/>
                </a:spcAft>
              </a:pPr>
              <a:r>
                <a:rPr lang="en-IN" sz="2400" b="1" dirty="0" smtClean="0">
                  <a:solidFill>
                    <a:schemeClr val="bg1"/>
                  </a:solidFill>
                </a:rPr>
                <a:t>Existing benefits</a:t>
              </a:r>
            </a:p>
          </p:txBody>
        </p:sp>
        <p:sp>
          <p:nvSpPr>
            <p:cNvPr id="13" name="Text Placeholder 3"/>
            <p:cNvSpPr txBox="1">
              <a:spLocks/>
            </p:cNvSpPr>
            <p:nvPr/>
          </p:nvSpPr>
          <p:spPr>
            <a:xfrm>
              <a:off x="621188" y="2239475"/>
              <a:ext cx="3431698" cy="3744476"/>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nSpc>
                  <a:spcPct val="150000"/>
                </a:lnSpc>
                <a:buFont typeface="Wingdings" panose="05000000000000000000" pitchFamily="2" charset="2"/>
                <a:buChar char="ü"/>
              </a:pPr>
              <a:r>
                <a:rPr lang="en-US" dirty="0" smtClean="0">
                  <a:solidFill>
                    <a:schemeClr val="bg1"/>
                  </a:solidFill>
                </a:rPr>
                <a:t>Agreement OM</a:t>
              </a:r>
            </a:p>
            <a:p>
              <a:pPr lvl="1">
                <a:lnSpc>
                  <a:spcPct val="150000"/>
                </a:lnSpc>
                <a:buFont typeface="Wingdings" panose="05000000000000000000" pitchFamily="2" charset="2"/>
                <a:buChar char="ü"/>
              </a:pPr>
              <a:r>
                <a:rPr lang="en-US" dirty="0" smtClean="0">
                  <a:solidFill>
                    <a:schemeClr val="bg1"/>
                  </a:solidFill>
                </a:rPr>
                <a:t>EDI protocols</a:t>
              </a:r>
            </a:p>
            <a:p>
              <a:pPr lvl="1">
                <a:lnSpc>
                  <a:spcPct val="150000"/>
                </a:lnSpc>
                <a:buFont typeface="Wingdings" panose="05000000000000000000" pitchFamily="2" charset="2"/>
                <a:buChar char="ü"/>
              </a:pPr>
              <a:r>
                <a:rPr lang="en-US" dirty="0" smtClean="0">
                  <a:solidFill>
                    <a:schemeClr val="bg1"/>
                  </a:solidFill>
                </a:rPr>
                <a:t>Integrate with EAI</a:t>
              </a:r>
            </a:p>
            <a:p>
              <a:pPr lvl="1">
                <a:lnSpc>
                  <a:spcPct val="150000"/>
                </a:lnSpc>
                <a:buFont typeface="Wingdings" panose="05000000000000000000" pitchFamily="2" charset="2"/>
                <a:buChar char="ü"/>
              </a:pPr>
              <a:r>
                <a:rPr lang="en-US" dirty="0" smtClean="0">
                  <a:solidFill>
                    <a:schemeClr val="bg1"/>
                  </a:solidFill>
                </a:rPr>
                <a:t>Templates</a:t>
              </a:r>
            </a:p>
            <a:p>
              <a:pPr lvl="1">
                <a:lnSpc>
                  <a:spcPct val="150000"/>
                </a:lnSpc>
                <a:buFont typeface="Wingdings" panose="05000000000000000000" pitchFamily="2" charset="2"/>
                <a:buChar char="ü"/>
              </a:pPr>
              <a:r>
                <a:rPr lang="en-US" dirty="0" smtClean="0">
                  <a:solidFill>
                    <a:schemeClr val="bg1"/>
                  </a:solidFill>
                </a:rPr>
                <a:t>Batching</a:t>
              </a:r>
            </a:p>
            <a:p>
              <a:pPr lvl="1">
                <a:lnSpc>
                  <a:spcPct val="150000"/>
                </a:lnSpc>
                <a:buFont typeface="Wingdings" panose="05000000000000000000" pitchFamily="2" charset="2"/>
                <a:buChar char="ü"/>
              </a:pPr>
              <a:r>
                <a:rPr lang="en-US" dirty="0" err="1" smtClean="0">
                  <a:solidFill>
                    <a:schemeClr val="bg1"/>
                  </a:solidFill>
                </a:rPr>
                <a:t>Ack</a:t>
              </a:r>
              <a:r>
                <a:rPr lang="en-US" dirty="0" smtClean="0">
                  <a:solidFill>
                    <a:schemeClr val="bg1"/>
                  </a:solidFill>
                </a:rPr>
                <a:t> correlation</a:t>
              </a:r>
            </a:p>
          </p:txBody>
        </p:sp>
      </p:grpSp>
      <p:sp>
        <p:nvSpPr>
          <p:cNvPr id="17" name="Rectangle 16"/>
          <p:cNvSpPr/>
          <p:nvPr/>
        </p:nvSpPr>
        <p:spPr bwMode="auto">
          <a:xfrm>
            <a:off x="2098431" y="1468475"/>
            <a:ext cx="8147538" cy="616141"/>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IN" sz="3200" dirty="0" smtClean="0">
                <a:gradFill>
                  <a:gsLst>
                    <a:gs pos="0">
                      <a:srgbClr val="FFFFFF"/>
                    </a:gs>
                    <a:gs pos="100000">
                      <a:srgbClr val="FFFFFF"/>
                    </a:gs>
                  </a:gsLst>
                  <a:lin ang="5400000" scaled="0"/>
                </a:gradFill>
                <a:ea typeface="Segoe UI" pitchFamily="34" charset="0"/>
                <a:cs typeface="Segoe UI" pitchFamily="34" charset="0"/>
              </a:rPr>
              <a:t>B2B on Windows Azure BizTalk Services</a:t>
            </a:r>
          </a:p>
        </p:txBody>
      </p:sp>
    </p:spTree>
    <p:extLst>
      <p:ext uri="{BB962C8B-B14F-4D97-AF65-F5344CB8AC3E}">
        <p14:creationId xmlns:p14="http://schemas.microsoft.com/office/powerpoint/2010/main" val="19664732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9.62471E-7 -2.68271E-6 L 0.13492 -0.00113 " pathEditMode="relative" rAng="0" ptsTypes="AA">
                                      <p:cBhvr>
                                        <p:cTn id="16" dur="2000" fill="hold"/>
                                        <p:tgtEl>
                                          <p:spTgt spid="15"/>
                                        </p:tgtEl>
                                        <p:attrNameLst>
                                          <p:attrName>ppt_x</p:attrName>
                                          <p:attrName>ppt_y</p:attrName>
                                        </p:attrNameLst>
                                      </p:cBhvr>
                                      <p:rCtr x="6740" y="-68"/>
                                    </p:animMotion>
                                  </p:childTnLst>
                                </p:cTn>
                              </p:par>
                              <p:par>
                                <p:cTn id="17" presetID="42" presetClass="path" presetSubtype="0" accel="50000" decel="50000" fill="hold" nodeType="withEffect">
                                  <p:stCondLst>
                                    <p:cond delay="0"/>
                                  </p:stCondLst>
                                  <p:childTnLst>
                                    <p:animMotion origin="layout" path="M -8.78223E-7 3.02315E-6 L -0.13365 0.00045 " pathEditMode="relative" rAng="0" ptsTypes="AA">
                                      <p:cBhvr>
                                        <p:cTn id="18" dur="2000" fill="hold"/>
                                        <p:tgtEl>
                                          <p:spTgt spid="16"/>
                                        </p:tgtEl>
                                        <p:attrNameLst>
                                          <p:attrName>ppt_x</p:attrName>
                                          <p:attrName>ppt_y</p:attrName>
                                        </p:attrNameLst>
                                      </p:cBhvr>
                                      <p:rCtr x="-6689" y="23"/>
                                    </p:animMotion>
                                  </p:childTnLst>
                                </p:cTn>
                              </p:par>
                            </p:childTnLst>
                          </p:cTn>
                        </p:par>
                        <p:par>
                          <p:cTn id="19" fill="hold">
                            <p:stCondLst>
                              <p:cond delay="2000"/>
                            </p:stCondLst>
                            <p:childTnLst>
                              <p:par>
                                <p:cTn id="20" presetID="16" presetClass="entr" presetSubtype="21"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p:nvPr/>
        </p:nvSpPr>
        <p:spPr>
          <a:xfrm>
            <a:off x="0" y="2431429"/>
            <a:ext cx="12314237" cy="1569660"/>
          </a:xfrm>
          <a:prstGeom prst="rect">
            <a:avLst/>
          </a:prstGeom>
          <a:noFill/>
        </p:spPr>
        <p:txBody>
          <a:bodyPr wrap="square" rtlCol="0">
            <a:spAutoFit/>
          </a:bodyPr>
          <a:lstStyle/>
          <a:p>
            <a:pPr algn="ctr"/>
            <a:r>
              <a:rPr lang="en-US" sz="4800" dirty="0">
                <a:cs typeface="Consolas" panose="020B0609020204030204" pitchFamily="49" charset="0"/>
              </a:rPr>
              <a:t>What is B2B on </a:t>
            </a:r>
            <a:endParaRPr lang="en-US" sz="4800" dirty="0" smtClean="0">
              <a:cs typeface="Consolas" panose="020B0609020204030204" pitchFamily="49" charset="0"/>
            </a:endParaRPr>
          </a:p>
          <a:p>
            <a:pPr algn="ctr"/>
            <a:r>
              <a:rPr lang="en-US" sz="4800" dirty="0" smtClean="0">
                <a:solidFill>
                  <a:srgbClr val="00B0F0"/>
                </a:solidFill>
                <a:cs typeface="Consolas" panose="020B0609020204030204" pitchFamily="49" charset="0"/>
              </a:rPr>
              <a:t>Windows Azure BizTalk Services</a:t>
            </a:r>
            <a:r>
              <a:rPr lang="en-US" sz="4800" dirty="0" smtClean="0">
                <a:solidFill>
                  <a:prstClr val="black"/>
                </a:solidFill>
                <a:cs typeface="Consolas" panose="020B0609020204030204" pitchFamily="49" charset="0"/>
              </a:rPr>
              <a:t>...</a:t>
            </a:r>
            <a:endParaRPr lang="en-US" sz="4800" dirty="0">
              <a:solidFill>
                <a:prstClr val="black"/>
              </a:solidFill>
              <a:cs typeface="Consolas" panose="020B0609020204030204" pitchFamily="49" charset="0"/>
            </a:endParaRPr>
          </a:p>
        </p:txBody>
      </p:sp>
    </p:spTree>
    <p:extLst>
      <p:ext uri="{BB962C8B-B14F-4D97-AF65-F5344CB8AC3E}">
        <p14:creationId xmlns:p14="http://schemas.microsoft.com/office/powerpoint/2010/main" val="2461304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2229" y="1781601"/>
            <a:ext cx="3049367" cy="304936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7715" y="1489349"/>
            <a:ext cx="5532939" cy="3152098"/>
          </a:xfrm>
          <a:prstGeom prst="rect">
            <a:avLst/>
          </a:prstGeom>
        </p:spPr>
      </p:pic>
      <p:sp>
        <p:nvSpPr>
          <p:cNvPr id="2" name="Striped Right Arrow 1"/>
          <p:cNvSpPr/>
          <p:nvPr/>
        </p:nvSpPr>
        <p:spPr bwMode="auto">
          <a:xfrm>
            <a:off x="4938317" y="2639027"/>
            <a:ext cx="1172677" cy="1041722"/>
          </a:xfrm>
          <a:prstGeom prst="stripedRightArrow">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827515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702" y="2125678"/>
            <a:ext cx="9143936" cy="1828786"/>
          </a:xfrm>
        </p:spPr>
        <p:txBody>
          <a:bodyPr/>
          <a:lstStyle/>
          <a:p>
            <a:r>
              <a:rPr lang="en-US" dirty="0">
                <a:solidFill>
                  <a:schemeClr val="bg1"/>
                </a:solidFill>
              </a:rPr>
              <a:t>B2B </a:t>
            </a:r>
            <a:r>
              <a:rPr lang="en-US" dirty="0" smtClean="0">
                <a:solidFill>
                  <a:schemeClr val="bg1"/>
                </a:solidFill>
              </a:rPr>
              <a:t>collaboration on </a:t>
            </a:r>
            <a:r>
              <a:rPr lang="en-US" sz="5400" dirty="0" smtClean="0">
                <a:solidFill>
                  <a:schemeClr val="bg1"/>
                </a:solidFill>
              </a:rPr>
              <a:t>Windows </a:t>
            </a:r>
            <a:r>
              <a:rPr lang="en-US" sz="5400" dirty="0">
                <a:solidFill>
                  <a:schemeClr val="bg1"/>
                </a:solidFill>
              </a:rPr>
              <a:t>Azure BizTalk Services</a:t>
            </a:r>
            <a:endParaRPr lang="en-US" dirty="0"/>
          </a:p>
        </p:txBody>
      </p:sp>
      <p:sp>
        <p:nvSpPr>
          <p:cNvPr id="5" name="Text Placeholder 4"/>
          <p:cNvSpPr>
            <a:spLocks noGrp="1"/>
          </p:cNvSpPr>
          <p:nvPr>
            <p:ph type="body" sz="quarter" idx="12"/>
          </p:nvPr>
        </p:nvSpPr>
        <p:spPr/>
        <p:txBody>
          <a:bodyPr/>
          <a:lstStyle/>
          <a:p>
            <a:r>
              <a:rPr lang="en-US" dirty="0">
                <a:solidFill>
                  <a:schemeClr val="bg1"/>
                </a:solidFill>
              </a:rPr>
              <a:t>Karthik Bharathy</a:t>
            </a:r>
          </a:p>
        </p:txBody>
      </p:sp>
      <p:sp>
        <p:nvSpPr>
          <p:cNvPr id="14" name="Text Placeholder 13"/>
          <p:cNvSpPr>
            <a:spLocks noGrp="1"/>
          </p:cNvSpPr>
          <p:nvPr>
            <p:ph type="body" sz="quarter" idx="13"/>
          </p:nvPr>
        </p:nvSpPr>
        <p:spPr/>
        <p:txBody>
          <a:bodyPr/>
          <a:lstStyle/>
          <a:p>
            <a:r>
              <a:rPr lang="en-US" dirty="0" smtClean="0"/>
              <a:t>WAD-B343</a:t>
            </a:r>
            <a:endParaRPr lang="en-US" dirty="0"/>
          </a:p>
        </p:txBody>
      </p:sp>
    </p:spTree>
    <p:extLst>
      <p:ext uri="{BB962C8B-B14F-4D97-AF65-F5344CB8AC3E}">
        <p14:creationId xmlns:p14="http://schemas.microsoft.com/office/powerpoint/2010/main" val="248586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6130" y="1898924"/>
            <a:ext cx="3044745" cy="304782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8354" y="1594035"/>
            <a:ext cx="2609088" cy="3657600"/>
          </a:xfrm>
          <a:prstGeom prst="rect">
            <a:avLst/>
          </a:prstGeom>
        </p:spPr>
      </p:pic>
      <p:sp>
        <p:nvSpPr>
          <p:cNvPr id="5" name="Striped Right Arrow 4"/>
          <p:cNvSpPr/>
          <p:nvPr/>
        </p:nvSpPr>
        <p:spPr bwMode="auto">
          <a:xfrm>
            <a:off x="5425447" y="2744534"/>
            <a:ext cx="1172677" cy="1041722"/>
          </a:xfrm>
          <a:prstGeom prst="stripedRightArrow">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85561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36637" y="2056733"/>
            <a:ext cx="10615002" cy="1991497"/>
            <a:chOff x="1387279" y="2213536"/>
            <a:chExt cx="10407811" cy="1952625"/>
          </a:xfrm>
        </p:grpSpPr>
        <p:sp>
          <p:nvSpPr>
            <p:cNvPr id="2" name="TextBox 1"/>
            <p:cNvSpPr txBox="1"/>
            <p:nvPr/>
          </p:nvSpPr>
          <p:spPr>
            <a:xfrm>
              <a:off x="2476082" y="2443091"/>
              <a:ext cx="9319008" cy="1198464"/>
            </a:xfrm>
            <a:prstGeom prst="rect">
              <a:avLst/>
            </a:prstGeom>
            <a:noFill/>
          </p:spPr>
          <p:txBody>
            <a:bodyPr wrap="none" rtlCol="0">
              <a:spAutoFit/>
            </a:bodyPr>
            <a:lstStyle/>
            <a:p>
              <a:pPr algn="ctr"/>
              <a:r>
                <a:rPr lang="en-US" sz="7343" dirty="0">
                  <a:latin typeface="Consolas" panose="020B0609020204030204" pitchFamily="49" charset="0"/>
                  <a:cs typeface="Consolas" panose="020B0609020204030204" pitchFamily="49" charset="0"/>
                </a:rPr>
                <a:t>[         </a:t>
              </a:r>
              <a:r>
                <a:rPr lang="en-US" sz="7343" dirty="0" smtClean="0">
                  <a:latin typeface="Consolas" panose="020B0609020204030204" pitchFamily="49" charset="0"/>
                  <a:cs typeface="Consolas" panose="020B0609020204030204" pitchFamily="49" charset="0"/>
                </a:rPr>
                <a:t>x+2x</a:t>
              </a:r>
              <a:r>
                <a:rPr lang="en-US" sz="7343" dirty="0">
                  <a:latin typeface="Consolas" panose="020B0609020204030204" pitchFamily="49" charset="0"/>
                  <a:cs typeface="Consolas" panose="020B0609020204030204" pitchFamily="49" charset="0"/>
                </a:rPr>
                <a:t>]= </a:t>
              </a:r>
              <a:r>
                <a:rPr lang="en-US" sz="7343" dirty="0" smtClean="0">
                  <a:latin typeface="Consolas" panose="020B0609020204030204" pitchFamily="49" charset="0"/>
                  <a:cs typeface="Consolas" panose="020B0609020204030204" pitchFamily="49" charset="0"/>
                </a:rPr>
                <a:t>?</a:t>
              </a:r>
              <a:endParaRPr lang="en-US" sz="7343" dirty="0">
                <a:latin typeface="Consolas" panose="020B0609020204030204" pitchFamily="49" charset="0"/>
                <a:cs typeface="Consolas" panose="020B0609020204030204" pitchFamily="49" charset="0"/>
              </a:endParaRPr>
            </a:p>
          </p:txBody>
        </p:sp>
        <p:pic>
          <p:nvPicPr>
            <p:cNvPr id="3" name="Picture 2"/>
            <p:cNvPicPr>
              <a:picLocks noChangeAspect="1"/>
            </p:cNvPicPr>
            <p:nvPr/>
          </p:nvPicPr>
          <p:blipFill>
            <a:blip r:embed="rId2"/>
            <a:stretch>
              <a:fillRect/>
            </a:stretch>
          </p:blipFill>
          <p:spPr>
            <a:xfrm>
              <a:off x="2978994" y="2353994"/>
              <a:ext cx="4514850" cy="1419225"/>
            </a:xfrm>
            <a:prstGeom prst="rect">
              <a:avLst/>
            </a:prstGeom>
          </p:spPr>
        </p:pic>
        <p:pic>
          <p:nvPicPr>
            <p:cNvPr id="4" name="Picture 3"/>
            <p:cNvPicPr>
              <a:picLocks noChangeAspect="1"/>
            </p:cNvPicPr>
            <p:nvPr/>
          </p:nvPicPr>
          <p:blipFill>
            <a:blip r:embed="rId3"/>
            <a:stretch>
              <a:fillRect/>
            </a:stretch>
          </p:blipFill>
          <p:spPr>
            <a:xfrm>
              <a:off x="1387279" y="2213536"/>
              <a:ext cx="1314450" cy="1952625"/>
            </a:xfrm>
            <a:prstGeom prst="rect">
              <a:avLst/>
            </a:prstGeom>
          </p:spPr>
        </p:pic>
      </p:grpSp>
      <p:sp>
        <p:nvSpPr>
          <p:cNvPr id="6" name="TextBox 5"/>
          <p:cNvSpPr txBox="1"/>
          <p:nvPr/>
        </p:nvSpPr>
        <p:spPr>
          <a:xfrm>
            <a:off x="2963757" y="2991151"/>
            <a:ext cx="6272871" cy="1569660"/>
          </a:xfrm>
          <a:prstGeom prst="rect">
            <a:avLst/>
          </a:prstGeom>
          <a:noFill/>
        </p:spPr>
        <p:txBody>
          <a:bodyPr wrap="none" rtlCol="0">
            <a:spAutoFit/>
          </a:bodyPr>
          <a:lstStyle/>
          <a:p>
            <a:pPr algn="ctr"/>
            <a:r>
              <a:rPr lang="en-US" sz="9600" dirty="0" smtClean="0">
                <a:solidFill>
                  <a:srgbClr val="FFFF00"/>
                </a:solidFill>
                <a:latin typeface="Consolas" panose="020B0609020204030204" pitchFamily="49" charset="0"/>
                <a:cs typeface="Consolas" panose="020B0609020204030204" pitchFamily="49" charset="0"/>
              </a:rPr>
              <a:t>3 + 2 = </a:t>
            </a:r>
            <a:r>
              <a:rPr lang="en-US" sz="9600" dirty="0">
                <a:solidFill>
                  <a:srgbClr val="FFFF00"/>
                </a:solidFill>
                <a:latin typeface="Consolas" panose="020B0609020204030204" pitchFamily="49" charset="0"/>
                <a:cs typeface="Consolas" panose="020B0609020204030204" pitchFamily="49" charset="0"/>
              </a:rPr>
              <a:t>5</a:t>
            </a:r>
          </a:p>
        </p:txBody>
      </p:sp>
    </p:spTree>
    <p:extLst>
      <p:ext uri="{BB962C8B-B14F-4D97-AF65-F5344CB8AC3E}">
        <p14:creationId xmlns:p14="http://schemas.microsoft.com/office/powerpoint/2010/main" val="4129333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24815E-6 -2.95052E-7 L 0.00077 -0.20676 " pathEditMode="relative" rAng="0" ptsTypes="AA">
                                      <p:cBhvr>
                                        <p:cTn id="6" dur="2000" fill="hold"/>
                                        <p:tgtEl>
                                          <p:spTgt spid="5"/>
                                        </p:tgtEl>
                                        <p:attrNameLst>
                                          <p:attrName>ppt_x</p:attrName>
                                          <p:attrName>ppt_y</p:attrName>
                                        </p:attrNameLst>
                                      </p:cBhvr>
                                      <p:rCtr x="38" y="-10350"/>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7120" y="1920717"/>
            <a:ext cx="11058012" cy="1569660"/>
          </a:xfrm>
          <a:prstGeom prst="rect">
            <a:avLst/>
          </a:prstGeom>
          <a:noFill/>
        </p:spPr>
        <p:txBody>
          <a:bodyPr wrap="square" rtlCol="0">
            <a:spAutoFit/>
          </a:bodyPr>
          <a:lstStyle/>
          <a:p>
            <a:pPr algn="ctr"/>
            <a:r>
              <a:rPr lang="en-US" sz="4800" dirty="0">
                <a:cs typeface="Consolas" panose="020B0609020204030204" pitchFamily="49" charset="0"/>
              </a:rPr>
              <a:t>B2B </a:t>
            </a:r>
            <a:r>
              <a:rPr lang="en-US" sz="4800" dirty="0" smtClean="0">
                <a:cs typeface="Consolas" panose="020B0609020204030204" pitchFamily="49" charset="0"/>
              </a:rPr>
              <a:t>in </a:t>
            </a:r>
            <a:r>
              <a:rPr lang="en-US" sz="4800" dirty="0">
                <a:cs typeface="Consolas" panose="020B0609020204030204" pitchFamily="49" charset="0"/>
              </a:rPr>
              <a:t>Windows Azure </a:t>
            </a:r>
            <a:r>
              <a:rPr lang="en-US" sz="4800" dirty="0" smtClean="0">
                <a:cs typeface="Consolas" panose="020B0609020204030204" pitchFamily="49" charset="0"/>
              </a:rPr>
              <a:t>BizTalk Services</a:t>
            </a:r>
            <a:endParaRPr lang="en-US" sz="4800" dirty="0">
              <a:cs typeface="Consolas" panose="020B0609020204030204" pitchFamily="49" charset="0"/>
            </a:endParaRPr>
          </a:p>
          <a:p>
            <a:pPr lvl="0" algn="ctr"/>
            <a:r>
              <a:rPr lang="en-US" sz="4800" dirty="0">
                <a:cs typeface="Consolas" panose="020B0609020204030204" pitchFamily="49" charset="0"/>
              </a:rPr>
              <a:t>is about </a:t>
            </a:r>
            <a:r>
              <a:rPr lang="en-US" sz="4800" dirty="0" smtClean="0">
                <a:cs typeface="Consolas" panose="020B0609020204030204" pitchFamily="49" charset="0"/>
              </a:rPr>
              <a:t>“</a:t>
            </a:r>
            <a:r>
              <a:rPr lang="en-US" sz="4800" dirty="0">
                <a:solidFill>
                  <a:srgbClr val="00B0F0"/>
                </a:solidFill>
                <a:cs typeface="Consolas" panose="020B0609020204030204" pitchFamily="49" charset="0"/>
              </a:rPr>
              <a:t>making B2B simple</a:t>
            </a:r>
            <a:r>
              <a:rPr lang="en-US" sz="4800" b="1" i="1" dirty="0">
                <a:cs typeface="Consolas" panose="020B0609020204030204" pitchFamily="49" charset="0"/>
              </a:rPr>
              <a:t>”</a:t>
            </a:r>
          </a:p>
        </p:txBody>
      </p:sp>
    </p:spTree>
    <p:extLst>
      <p:ext uri="{BB962C8B-B14F-4D97-AF65-F5344CB8AC3E}">
        <p14:creationId xmlns:p14="http://schemas.microsoft.com/office/powerpoint/2010/main" val="1417222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362" y="2192593"/>
            <a:ext cx="3859923" cy="259069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2041" y="2192593"/>
            <a:ext cx="4071978" cy="2375320"/>
          </a:xfrm>
          <a:prstGeom prst="rect">
            <a:avLst/>
          </a:prstGeom>
        </p:spPr>
      </p:pic>
      <p:sp>
        <p:nvSpPr>
          <p:cNvPr id="5" name="Striped Right Arrow 4"/>
          <p:cNvSpPr/>
          <p:nvPr/>
        </p:nvSpPr>
        <p:spPr bwMode="auto">
          <a:xfrm>
            <a:off x="5425447" y="2744534"/>
            <a:ext cx="1172677" cy="1041722"/>
          </a:xfrm>
          <a:prstGeom prst="stripedRightArrow">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328479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387" y="1998919"/>
            <a:ext cx="3656177" cy="265644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8365" y="994143"/>
            <a:ext cx="3110664" cy="4665995"/>
          </a:xfrm>
          <a:prstGeom prst="rect">
            <a:avLst/>
          </a:prstGeom>
        </p:spPr>
      </p:pic>
      <p:sp>
        <p:nvSpPr>
          <p:cNvPr id="5" name="Striped Right Arrow 4"/>
          <p:cNvSpPr/>
          <p:nvPr/>
        </p:nvSpPr>
        <p:spPr bwMode="auto">
          <a:xfrm>
            <a:off x="5504126" y="2721088"/>
            <a:ext cx="1172677" cy="1041722"/>
          </a:xfrm>
          <a:prstGeom prst="stripedRightArrow">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2685269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237" y="1920717"/>
            <a:ext cx="12115800" cy="2308324"/>
          </a:xfrm>
          <a:prstGeom prst="rect">
            <a:avLst/>
          </a:prstGeom>
          <a:noFill/>
        </p:spPr>
        <p:txBody>
          <a:bodyPr wrap="square" rtlCol="0">
            <a:spAutoFit/>
          </a:bodyPr>
          <a:lstStyle/>
          <a:p>
            <a:pPr algn="ctr"/>
            <a:r>
              <a:rPr lang="en-US" sz="4800" dirty="0">
                <a:cs typeface="Consolas" panose="020B0609020204030204" pitchFamily="49" charset="0"/>
              </a:rPr>
              <a:t>B2B in Windows </a:t>
            </a:r>
            <a:r>
              <a:rPr lang="en-US" sz="4800" dirty="0" smtClean="0">
                <a:cs typeface="Consolas" panose="020B0609020204030204" pitchFamily="49" charset="0"/>
              </a:rPr>
              <a:t>Azure BizTalk services is </a:t>
            </a:r>
            <a:r>
              <a:rPr lang="en-US" sz="4800" dirty="0">
                <a:cs typeface="Consolas" panose="020B0609020204030204" pitchFamily="49" charset="0"/>
              </a:rPr>
              <a:t>also about </a:t>
            </a:r>
            <a:endParaRPr lang="en-US" sz="4800" dirty="0" smtClean="0">
              <a:cs typeface="Consolas" panose="020B0609020204030204" pitchFamily="49" charset="0"/>
            </a:endParaRPr>
          </a:p>
          <a:p>
            <a:pPr algn="ctr"/>
            <a:r>
              <a:rPr lang="en-US" sz="4800" dirty="0" smtClean="0">
                <a:cs typeface="Consolas" panose="020B0609020204030204" pitchFamily="49" charset="0"/>
              </a:rPr>
              <a:t>“</a:t>
            </a:r>
            <a:r>
              <a:rPr lang="en-US" sz="4800" dirty="0">
                <a:solidFill>
                  <a:srgbClr val="00B0F0"/>
                </a:solidFill>
                <a:cs typeface="Consolas" panose="020B0609020204030204" pitchFamily="49" charset="0"/>
              </a:rPr>
              <a:t>making B2B powerful</a:t>
            </a:r>
            <a:r>
              <a:rPr lang="en-US" sz="4800" b="1" i="1" dirty="0" smtClean="0">
                <a:cs typeface="Consolas" panose="020B0609020204030204" pitchFamily="49" charset="0"/>
              </a:rPr>
              <a:t>”</a:t>
            </a:r>
            <a:endParaRPr lang="en-US" sz="4800" i="1" dirty="0">
              <a:cs typeface="Consolas" panose="020B0609020204030204" pitchFamily="49" charset="0"/>
            </a:endParaRPr>
          </a:p>
        </p:txBody>
      </p:sp>
    </p:spTree>
    <p:extLst>
      <p:ext uri="{BB962C8B-B14F-4D97-AF65-F5344CB8AC3E}">
        <p14:creationId xmlns:p14="http://schemas.microsoft.com/office/powerpoint/2010/main" val="12742208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custDataLst>
              <p:tags r:id="rId1"/>
            </p:custDataLst>
          </p:nvPr>
        </p:nvSpPr>
        <p:spPr>
          <a:xfrm>
            <a:off x="1046642" y="3732885"/>
            <a:ext cx="2006523" cy="1888895"/>
          </a:xfrm>
          <a:prstGeom prst="rect">
            <a:avLst/>
          </a:prstGeom>
          <a:solidFill>
            <a:srgbClr val="00BCF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69945" rIns="69945" rtlCol="0" anchor="b"/>
          <a:lstStyle/>
          <a:p>
            <a:pPr algn="ctr"/>
            <a:endParaRPr lang="en-US" sz="1530" dirty="0">
              <a:solidFill>
                <a:srgbClr val="000000"/>
              </a:solidFill>
            </a:endParaRPr>
          </a:p>
        </p:txBody>
      </p:sp>
      <p:sp>
        <p:nvSpPr>
          <p:cNvPr id="3" name="Title 2"/>
          <p:cNvSpPr>
            <a:spLocks noGrp="1"/>
          </p:cNvSpPr>
          <p:nvPr>
            <p:ph type="title"/>
          </p:nvPr>
        </p:nvSpPr>
        <p:spPr>
          <a:xfrm>
            <a:off x="855768" y="279406"/>
            <a:ext cx="10724938" cy="837770"/>
          </a:xfrm>
        </p:spPr>
        <p:txBody>
          <a:bodyPr/>
          <a:lstStyle/>
          <a:p>
            <a:r>
              <a:rPr lang="en-US" dirty="0" smtClean="0"/>
              <a:t>B2B on BizTalk Services is…</a:t>
            </a:r>
            <a:endParaRPr lang="en-US" dirty="0"/>
          </a:p>
        </p:txBody>
      </p:sp>
      <p:sp>
        <p:nvSpPr>
          <p:cNvPr id="19" name="Rectangle 18"/>
          <p:cNvSpPr/>
          <p:nvPr>
            <p:custDataLst>
              <p:tags r:id="rId2"/>
            </p:custDataLst>
          </p:nvPr>
        </p:nvSpPr>
        <p:spPr>
          <a:xfrm>
            <a:off x="1046643" y="1477875"/>
            <a:ext cx="2006523" cy="1888895"/>
          </a:xfrm>
          <a:prstGeom prst="rect">
            <a:avLst/>
          </a:prstGeom>
          <a:solidFill>
            <a:srgbClr val="00BCF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69945" rIns="69945" rtlCol="0" anchor="b"/>
          <a:lstStyle/>
          <a:p>
            <a:pPr algn="ctr"/>
            <a:endParaRPr lang="en-US" sz="1530" dirty="0">
              <a:solidFill>
                <a:srgbClr val="000000"/>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2242" y="1696129"/>
            <a:ext cx="1073951" cy="132121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5377" y="4000756"/>
            <a:ext cx="1349052" cy="1353151"/>
          </a:xfrm>
          <a:prstGeom prst="rect">
            <a:avLst/>
          </a:prstGeom>
        </p:spPr>
      </p:pic>
      <p:sp>
        <p:nvSpPr>
          <p:cNvPr id="2" name="TextBox 1"/>
          <p:cNvSpPr txBox="1"/>
          <p:nvPr/>
        </p:nvSpPr>
        <p:spPr>
          <a:xfrm>
            <a:off x="4602995" y="1807784"/>
            <a:ext cx="2733762" cy="1209562"/>
          </a:xfrm>
          <a:prstGeom prst="rect">
            <a:avLst/>
          </a:prstGeom>
          <a:noFill/>
        </p:spPr>
        <p:txBody>
          <a:bodyPr wrap="none" lIns="182880" tIns="146304" rIns="182880" bIns="146304" rtlCol="0">
            <a:spAutoFit/>
          </a:bodyPr>
          <a:lstStyle/>
          <a:p>
            <a:pPr>
              <a:lnSpc>
                <a:spcPct val="90000"/>
              </a:lnSpc>
              <a:spcAft>
                <a:spcPts val="600"/>
              </a:spcAft>
            </a:pPr>
            <a:r>
              <a:rPr lang="en-IN" sz="6600" dirty="0" smtClean="0">
                <a:gradFill>
                  <a:gsLst>
                    <a:gs pos="2917">
                      <a:schemeClr val="tx1"/>
                    </a:gs>
                    <a:gs pos="30000">
                      <a:schemeClr val="tx1"/>
                    </a:gs>
                  </a:gsLst>
                  <a:lin ang="5400000" scaled="0"/>
                </a:gradFill>
                <a:latin typeface="+mj-lt"/>
              </a:rPr>
              <a:t>Simple</a:t>
            </a:r>
          </a:p>
        </p:txBody>
      </p:sp>
      <p:sp>
        <p:nvSpPr>
          <p:cNvPr id="8" name="TextBox 7"/>
          <p:cNvSpPr txBox="1"/>
          <p:nvPr/>
        </p:nvSpPr>
        <p:spPr>
          <a:xfrm>
            <a:off x="4602995" y="4000756"/>
            <a:ext cx="3420745" cy="1209562"/>
          </a:xfrm>
          <a:prstGeom prst="rect">
            <a:avLst/>
          </a:prstGeom>
          <a:noFill/>
        </p:spPr>
        <p:txBody>
          <a:bodyPr wrap="none" lIns="182880" tIns="146304" rIns="182880" bIns="146304" rtlCol="0">
            <a:spAutoFit/>
          </a:bodyPr>
          <a:lstStyle/>
          <a:p>
            <a:pPr>
              <a:lnSpc>
                <a:spcPct val="90000"/>
              </a:lnSpc>
              <a:spcAft>
                <a:spcPts val="600"/>
              </a:spcAft>
            </a:pPr>
            <a:r>
              <a:rPr lang="en-IN" sz="6600" dirty="0" smtClean="0">
                <a:gradFill>
                  <a:gsLst>
                    <a:gs pos="2917">
                      <a:schemeClr val="tx1"/>
                    </a:gs>
                    <a:gs pos="30000">
                      <a:schemeClr val="tx1"/>
                    </a:gs>
                  </a:gsLst>
                  <a:lin ang="5400000" scaled="0"/>
                </a:gradFill>
                <a:latin typeface="+mj-lt"/>
              </a:rPr>
              <a:t>Powerful</a:t>
            </a:r>
          </a:p>
        </p:txBody>
      </p:sp>
    </p:spTree>
    <p:extLst>
      <p:ext uri="{BB962C8B-B14F-4D97-AF65-F5344CB8AC3E}">
        <p14:creationId xmlns:p14="http://schemas.microsoft.com/office/powerpoint/2010/main" val="2782589263"/>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8000" dirty="0" smtClean="0"/>
              <a:t>Demo: Simple yet powerful</a:t>
            </a:r>
            <a:br>
              <a:rPr lang="en-US" sz="8000" dirty="0" smtClean="0"/>
            </a:br>
            <a:r>
              <a:rPr lang="en-US" sz="4400" i="1" dirty="0" smtClean="0"/>
              <a:t>Connect to GXS from BizTalk Services</a:t>
            </a:r>
            <a:endParaRPr lang="en-US" sz="8000" i="1" dirty="0"/>
          </a:p>
        </p:txBody>
      </p:sp>
    </p:spTree>
    <p:extLst>
      <p:ext uri="{BB962C8B-B14F-4D97-AF65-F5344CB8AC3E}">
        <p14:creationId xmlns:p14="http://schemas.microsoft.com/office/powerpoint/2010/main" val="38518697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0940" y="2015465"/>
            <a:ext cx="11492542" cy="2308324"/>
          </a:xfrm>
          <a:prstGeom prst="rect">
            <a:avLst/>
          </a:prstGeom>
        </p:spPr>
        <p:txBody>
          <a:bodyPr wrap="square">
            <a:spAutoFit/>
          </a:bodyPr>
          <a:lstStyle/>
          <a:p>
            <a:pPr lvl="0" algn="ctr"/>
            <a:r>
              <a:rPr lang="en-US" sz="4800" dirty="0">
                <a:cs typeface="Consolas" panose="020B0609020204030204" pitchFamily="49" charset="0"/>
              </a:rPr>
              <a:t>B2B </a:t>
            </a:r>
            <a:r>
              <a:rPr lang="en-US" sz="4800" dirty="0" smtClean="0">
                <a:cs typeface="Consolas" panose="020B0609020204030204" pitchFamily="49" charset="0"/>
              </a:rPr>
              <a:t>in Windows Azure BizTalk services is also about</a:t>
            </a:r>
          </a:p>
          <a:p>
            <a:pPr lvl="0" algn="ctr"/>
            <a:r>
              <a:rPr lang="en-US" sz="4800" dirty="0" smtClean="0">
                <a:cs typeface="Consolas" panose="020B0609020204030204" pitchFamily="49" charset="0"/>
              </a:rPr>
              <a:t>“</a:t>
            </a:r>
            <a:r>
              <a:rPr lang="en-US" sz="4800" dirty="0">
                <a:solidFill>
                  <a:srgbClr val="00B0F0"/>
                </a:solidFill>
                <a:cs typeface="Consolas" panose="020B0609020204030204" pitchFamily="49" charset="0"/>
              </a:rPr>
              <a:t>making B2B extensible</a:t>
            </a:r>
            <a:r>
              <a:rPr lang="en-US" sz="4800" b="1" i="1" dirty="0">
                <a:cs typeface="Consolas" panose="020B0609020204030204" pitchFamily="49" charset="0"/>
              </a:rPr>
              <a:t>”</a:t>
            </a:r>
          </a:p>
        </p:txBody>
      </p:sp>
    </p:spTree>
    <p:extLst>
      <p:ext uri="{BB962C8B-B14F-4D97-AF65-F5344CB8AC3E}">
        <p14:creationId xmlns:p14="http://schemas.microsoft.com/office/powerpoint/2010/main" val="325530709"/>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8000" dirty="0" smtClean="0"/>
              <a:t>Demo: Extensible</a:t>
            </a:r>
            <a:br>
              <a:rPr lang="en-US" sz="8000" dirty="0" smtClean="0"/>
            </a:br>
            <a:r>
              <a:rPr lang="en-US" sz="4400" i="1" dirty="0" smtClean="0"/>
              <a:t>Partner self-service from SharePoint Online</a:t>
            </a:r>
            <a:endParaRPr lang="en-US" sz="8000" i="1" dirty="0"/>
          </a:p>
        </p:txBody>
      </p:sp>
    </p:spTree>
    <p:extLst>
      <p:ext uri="{BB962C8B-B14F-4D97-AF65-F5344CB8AC3E}">
        <p14:creationId xmlns:p14="http://schemas.microsoft.com/office/powerpoint/2010/main" val="75497372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33815" y="5345688"/>
            <a:ext cx="11559717" cy="68039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r>
              <a:rPr lang="en-IN" sz="2800" dirty="0">
                <a:solidFill>
                  <a:schemeClr val="tx1"/>
                </a:solidFill>
                <a:latin typeface="+mj-lt"/>
              </a:rPr>
              <a:t>This session goes </a:t>
            </a:r>
            <a:r>
              <a:rPr lang="en-IN" sz="2800" dirty="0" smtClean="0">
                <a:solidFill>
                  <a:schemeClr val="tx1"/>
                </a:solidFill>
                <a:latin typeface="+mj-lt"/>
              </a:rPr>
              <a:t>deeper into </a:t>
            </a:r>
            <a:r>
              <a:rPr lang="en-IN" sz="2800" dirty="0">
                <a:solidFill>
                  <a:schemeClr val="tx1"/>
                </a:solidFill>
                <a:latin typeface="+mj-lt"/>
              </a:rPr>
              <a:t>the </a:t>
            </a:r>
            <a:r>
              <a:rPr lang="en-IN" sz="2800" dirty="0" smtClean="0">
                <a:solidFill>
                  <a:schemeClr val="tx1"/>
                </a:solidFill>
                <a:latin typeface="+mj-lt"/>
              </a:rPr>
              <a:t>what &amp; why of B2B </a:t>
            </a:r>
            <a:r>
              <a:rPr lang="en-IN" sz="2800" dirty="0">
                <a:solidFill>
                  <a:schemeClr val="tx1"/>
                </a:solidFill>
                <a:latin typeface="+mj-lt"/>
              </a:rPr>
              <a:t>capabilities on Azure</a:t>
            </a:r>
          </a:p>
        </p:txBody>
      </p:sp>
      <p:sp>
        <p:nvSpPr>
          <p:cNvPr id="2" name="Title 1"/>
          <p:cNvSpPr>
            <a:spLocks noGrp="1"/>
          </p:cNvSpPr>
          <p:nvPr>
            <p:ph type="title"/>
          </p:nvPr>
        </p:nvSpPr>
        <p:spPr/>
        <p:txBody>
          <a:bodyPr/>
          <a:lstStyle/>
          <a:p>
            <a:r>
              <a:rPr lang="en-IN" dirty="0" smtClean="0"/>
              <a:t>Key Takeaways</a:t>
            </a:r>
            <a:endParaRPr lang="en-IN" dirty="0"/>
          </a:p>
        </p:txBody>
      </p:sp>
      <p:sp>
        <p:nvSpPr>
          <p:cNvPr id="3" name="Content Placeholder 2"/>
          <p:cNvSpPr>
            <a:spLocks noGrp="1"/>
          </p:cNvSpPr>
          <p:nvPr>
            <p:ph sz="quarter" idx="10"/>
          </p:nvPr>
        </p:nvSpPr>
        <p:spPr>
          <a:xfrm>
            <a:off x="274637" y="1590359"/>
            <a:ext cx="12161837" cy="2597634"/>
          </a:xfrm>
        </p:spPr>
        <p:txBody>
          <a:bodyPr/>
          <a:lstStyle/>
          <a:p>
            <a:pPr>
              <a:lnSpc>
                <a:spcPct val="150000"/>
              </a:lnSpc>
            </a:pPr>
            <a:r>
              <a:rPr lang="en-IN" sz="3200" dirty="0" smtClean="0">
                <a:solidFill>
                  <a:schemeClr val="tx1"/>
                </a:solidFill>
              </a:rPr>
              <a:t>BizTalk Services on Azure announced for public preview</a:t>
            </a:r>
          </a:p>
          <a:p>
            <a:pPr>
              <a:lnSpc>
                <a:spcPct val="150000"/>
              </a:lnSpc>
            </a:pPr>
            <a:r>
              <a:rPr lang="en-IN" sz="3200" dirty="0" smtClean="0">
                <a:solidFill>
                  <a:schemeClr val="tx1"/>
                </a:solidFill>
              </a:rPr>
              <a:t>B2B is a key scenario on BizTalk Services</a:t>
            </a:r>
          </a:p>
          <a:p>
            <a:pPr>
              <a:lnSpc>
                <a:spcPct val="150000"/>
              </a:lnSpc>
            </a:pPr>
            <a:r>
              <a:rPr lang="en-IN" sz="3200" dirty="0" smtClean="0">
                <a:solidFill>
                  <a:schemeClr val="tx1"/>
                </a:solidFill>
              </a:rPr>
              <a:t>Partners going live on the platform to deliver end-to-end solutions!</a:t>
            </a:r>
          </a:p>
        </p:txBody>
      </p:sp>
    </p:spTree>
    <p:extLst>
      <p:ext uri="{BB962C8B-B14F-4D97-AF65-F5344CB8AC3E}">
        <p14:creationId xmlns:p14="http://schemas.microsoft.com/office/powerpoint/2010/main" val="3159647066"/>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N" dirty="0" smtClean="0"/>
              <a:t>Existing investments</a:t>
            </a:r>
            <a:endParaRPr lang="en-IN" dirty="0"/>
          </a:p>
        </p:txBody>
      </p:sp>
      <p:sp>
        <p:nvSpPr>
          <p:cNvPr id="4" name="Content Placeholder 3"/>
          <p:cNvSpPr>
            <a:spLocks noGrp="1"/>
          </p:cNvSpPr>
          <p:nvPr>
            <p:ph sz="quarter" idx="10"/>
          </p:nvPr>
        </p:nvSpPr>
        <p:spPr>
          <a:xfrm>
            <a:off x="274638" y="1214438"/>
            <a:ext cx="11887200" cy="5035225"/>
          </a:xfrm>
        </p:spPr>
        <p:txBody>
          <a:bodyPr/>
          <a:lstStyle/>
          <a:p>
            <a:r>
              <a:rPr lang="en-IN" sz="4800" dirty="0" smtClean="0"/>
              <a:t>Migration from BizTalk Server</a:t>
            </a:r>
          </a:p>
          <a:p>
            <a:pPr lvl="1"/>
            <a:r>
              <a:rPr lang="en-IN" sz="3200" dirty="0" smtClean="0"/>
              <a:t>Hybrid model</a:t>
            </a:r>
          </a:p>
          <a:p>
            <a:pPr lvl="1"/>
            <a:r>
              <a:rPr lang="en-IN" sz="3200" dirty="0" smtClean="0"/>
              <a:t>Move to Cloud</a:t>
            </a:r>
          </a:p>
          <a:p>
            <a:pPr lvl="1"/>
            <a:endParaRPr lang="en-IN" sz="3200" dirty="0" smtClean="0"/>
          </a:p>
          <a:p>
            <a:r>
              <a:rPr lang="en-IN" sz="4800" dirty="0" smtClean="0"/>
              <a:t>Migration from other platforms (e.g. </a:t>
            </a:r>
            <a:r>
              <a:rPr lang="en-IN" sz="4800" dirty="0" err="1" smtClean="0"/>
              <a:t>Gentran</a:t>
            </a:r>
            <a:r>
              <a:rPr lang="en-IN" sz="4800" dirty="0" smtClean="0"/>
              <a:t>)</a:t>
            </a:r>
          </a:p>
          <a:p>
            <a:pPr lvl="1"/>
            <a:r>
              <a:rPr lang="en-IN" sz="3200" dirty="0" smtClean="0"/>
              <a:t>Legacy formats and software</a:t>
            </a:r>
          </a:p>
          <a:p>
            <a:pPr lvl="1"/>
            <a:r>
              <a:rPr lang="en-IN" sz="3200" dirty="0" smtClean="0"/>
              <a:t>Lack of functionality like batching/tracking</a:t>
            </a:r>
            <a:endParaRPr lang="en-IN" sz="3200" dirty="0"/>
          </a:p>
        </p:txBody>
      </p:sp>
    </p:spTree>
    <p:extLst>
      <p:ext uri="{BB962C8B-B14F-4D97-AF65-F5344CB8AC3E}">
        <p14:creationId xmlns:p14="http://schemas.microsoft.com/office/powerpoint/2010/main" val="2401979081"/>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8000" dirty="0" smtClean="0"/>
              <a:t>Demo: Migration</a:t>
            </a:r>
            <a:br>
              <a:rPr lang="en-US" sz="8000" dirty="0" smtClean="0"/>
            </a:br>
            <a:r>
              <a:rPr lang="en-US" sz="4400" i="1" dirty="0" smtClean="0"/>
              <a:t>From BizTalk Server and </a:t>
            </a:r>
            <a:r>
              <a:rPr lang="en-US" sz="4400" i="1" dirty="0" err="1" smtClean="0"/>
              <a:t>Gentran</a:t>
            </a:r>
            <a:endParaRPr lang="en-US" sz="8000" i="1" dirty="0"/>
          </a:p>
        </p:txBody>
      </p:sp>
    </p:spTree>
    <p:extLst>
      <p:ext uri="{BB962C8B-B14F-4D97-AF65-F5344CB8AC3E}">
        <p14:creationId xmlns:p14="http://schemas.microsoft.com/office/powerpoint/2010/main" val="1009778752"/>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N" dirty="0" smtClean="0"/>
              <a:t>Rich Tracking</a:t>
            </a:r>
            <a:endParaRPr lang="en-IN" dirty="0"/>
          </a:p>
        </p:txBody>
      </p:sp>
      <p:sp>
        <p:nvSpPr>
          <p:cNvPr id="4" name="Content Placeholder 3"/>
          <p:cNvSpPr>
            <a:spLocks noGrp="1"/>
          </p:cNvSpPr>
          <p:nvPr>
            <p:ph sz="quarter" idx="10"/>
          </p:nvPr>
        </p:nvSpPr>
        <p:spPr>
          <a:xfrm>
            <a:off x="274638" y="1276430"/>
            <a:ext cx="11887200" cy="2905411"/>
          </a:xfrm>
        </p:spPr>
        <p:txBody>
          <a:bodyPr/>
          <a:lstStyle/>
          <a:p>
            <a:r>
              <a:rPr lang="en-IN" dirty="0" smtClean="0"/>
              <a:t>Gain insight into message flows from the tracking</a:t>
            </a:r>
          </a:p>
          <a:p>
            <a:pPr lvl="1"/>
            <a:r>
              <a:rPr lang="en-IN" dirty="0" smtClean="0"/>
              <a:t>UI in BizTalk portal for EAI and EDI scenarios</a:t>
            </a:r>
          </a:p>
          <a:p>
            <a:pPr lvl="1"/>
            <a:endParaRPr lang="en-IN" dirty="0" smtClean="0"/>
          </a:p>
          <a:p>
            <a:r>
              <a:rPr lang="en-IN" dirty="0" smtClean="0"/>
              <a:t>Tracing information for custom code</a:t>
            </a:r>
          </a:p>
          <a:p>
            <a:r>
              <a:rPr lang="en-IN" dirty="0" smtClean="0"/>
              <a:t>Build your own analytics accessing the tracking data</a:t>
            </a:r>
            <a:endParaRPr lang="en-IN" dirty="0"/>
          </a:p>
        </p:txBody>
      </p:sp>
    </p:spTree>
    <p:extLst>
      <p:ext uri="{BB962C8B-B14F-4D97-AF65-F5344CB8AC3E}">
        <p14:creationId xmlns:p14="http://schemas.microsoft.com/office/powerpoint/2010/main" val="3150836984"/>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8000" dirty="0" smtClean="0"/>
              <a:t>Demo: Tracking</a:t>
            </a:r>
            <a:br>
              <a:rPr lang="en-US" sz="8000" dirty="0" smtClean="0"/>
            </a:br>
            <a:r>
              <a:rPr lang="en-US" sz="4400" i="1" dirty="0" smtClean="0"/>
              <a:t>Windows 8 alerts</a:t>
            </a:r>
            <a:endParaRPr lang="en-US" sz="8000" i="1" dirty="0"/>
          </a:p>
        </p:txBody>
      </p:sp>
    </p:spTree>
    <p:extLst>
      <p:ext uri="{BB962C8B-B14F-4D97-AF65-F5344CB8AC3E}">
        <p14:creationId xmlns:p14="http://schemas.microsoft.com/office/powerpoint/2010/main" val="146980899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N" dirty="0" smtClean="0"/>
              <a:t>Key Takeaways</a:t>
            </a:r>
            <a:endParaRPr lang="en-IN" dirty="0"/>
          </a:p>
        </p:txBody>
      </p:sp>
      <p:sp>
        <p:nvSpPr>
          <p:cNvPr id="4" name="Content Placeholder 2"/>
          <p:cNvSpPr>
            <a:spLocks noGrp="1"/>
          </p:cNvSpPr>
          <p:nvPr>
            <p:ph type="body" sz="quarter" idx="10"/>
          </p:nvPr>
        </p:nvSpPr>
        <p:spPr>
          <a:xfrm>
            <a:off x="274638" y="1212850"/>
            <a:ext cx="11887200" cy="1268039"/>
          </a:xfrm>
        </p:spPr>
        <p:txBody>
          <a:bodyPr/>
          <a:lstStyle/>
          <a:p>
            <a:pPr>
              <a:lnSpc>
                <a:spcPct val="100000"/>
              </a:lnSpc>
            </a:pPr>
            <a:r>
              <a:rPr lang="en-IN" sz="3200" dirty="0" smtClean="0">
                <a:solidFill>
                  <a:schemeClr val="tx1"/>
                </a:solidFill>
              </a:rPr>
              <a:t>BizTalk Services on Azure announced for public preview</a:t>
            </a:r>
          </a:p>
          <a:p>
            <a:pPr>
              <a:lnSpc>
                <a:spcPct val="100000"/>
              </a:lnSpc>
            </a:pPr>
            <a:r>
              <a:rPr lang="en-IN" sz="3200" dirty="0" smtClean="0">
                <a:solidFill>
                  <a:schemeClr val="tx1"/>
                </a:solidFill>
              </a:rPr>
              <a:t>B2B is a key scenario on BizTalk Services</a:t>
            </a:r>
          </a:p>
        </p:txBody>
      </p:sp>
      <p:grpSp>
        <p:nvGrpSpPr>
          <p:cNvPr id="5" name="Group 4"/>
          <p:cNvGrpSpPr/>
          <p:nvPr/>
        </p:nvGrpSpPr>
        <p:grpSpPr>
          <a:xfrm>
            <a:off x="840324" y="2660354"/>
            <a:ext cx="10194468" cy="868680"/>
            <a:chOff x="731837" y="1668462"/>
            <a:chExt cx="10591800" cy="868680"/>
          </a:xfrm>
        </p:grpSpPr>
        <p:sp>
          <p:nvSpPr>
            <p:cNvPr id="6" name="Rectangle 5"/>
            <p:cNvSpPr/>
            <p:nvPr/>
          </p:nvSpPr>
          <p:spPr bwMode="auto">
            <a:xfrm>
              <a:off x="1646237" y="1668462"/>
              <a:ext cx="9677400" cy="868680"/>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defTabSz="699496" fontAlgn="base">
                <a:spcBef>
                  <a:spcPct val="0"/>
                </a:spcBef>
                <a:spcAft>
                  <a:spcPct val="0"/>
                </a:spcAft>
              </a:pPr>
              <a:r>
                <a:rPr lang="en-US" sz="2000" b="1" dirty="0">
                  <a:gradFill>
                    <a:gsLst>
                      <a:gs pos="0">
                        <a:srgbClr val="505050"/>
                      </a:gs>
                      <a:gs pos="100000">
                        <a:srgbClr val="505050"/>
                      </a:gs>
                    </a:gsLst>
                    <a:lin ang="5400000" scaled="0"/>
                  </a:gradFill>
                  <a:latin typeface="Segoe UI Light"/>
                </a:rPr>
                <a:t>Simple</a:t>
              </a:r>
              <a:r>
                <a:rPr lang="en-US" sz="2000" dirty="0">
                  <a:gradFill>
                    <a:gsLst>
                      <a:gs pos="0">
                        <a:srgbClr val="505050"/>
                      </a:gs>
                      <a:gs pos="100000">
                        <a:srgbClr val="505050"/>
                      </a:gs>
                    </a:gsLst>
                    <a:lin ang="5400000" scaled="0"/>
                  </a:gradFill>
                  <a:latin typeface="Segoe UI Light"/>
                </a:rPr>
                <a:t>: Configure your system in minutes not weeks!</a:t>
              </a:r>
            </a:p>
          </p:txBody>
        </p:sp>
        <p:sp>
          <p:nvSpPr>
            <p:cNvPr id="7" name="Rectangle 6"/>
            <p:cNvSpPr/>
            <p:nvPr/>
          </p:nvSpPr>
          <p:spPr bwMode="auto">
            <a:xfrm>
              <a:off x="731837" y="1668462"/>
              <a:ext cx="914400" cy="86868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699496" fontAlgn="base">
                <a:spcBef>
                  <a:spcPct val="0"/>
                </a:spcBef>
                <a:spcAft>
                  <a:spcPct val="0"/>
                </a:spcAft>
              </a:pPr>
              <a:endParaRPr lang="en-US" sz="1500" dirty="0">
                <a:gradFill>
                  <a:gsLst>
                    <a:gs pos="0">
                      <a:srgbClr val="FFFFFF"/>
                    </a:gs>
                    <a:gs pos="100000">
                      <a:srgbClr val="FFFFFF"/>
                    </a:gs>
                  </a:gsLst>
                  <a:lin ang="5400000" scaled="0"/>
                </a:gra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267" y="1763496"/>
              <a:ext cx="551610" cy="678612"/>
            </a:xfrm>
            <a:prstGeom prst="rect">
              <a:avLst/>
            </a:prstGeom>
          </p:spPr>
        </p:pic>
      </p:grpSp>
      <p:grpSp>
        <p:nvGrpSpPr>
          <p:cNvPr id="9" name="Group 8"/>
          <p:cNvGrpSpPr/>
          <p:nvPr/>
        </p:nvGrpSpPr>
        <p:grpSpPr>
          <a:xfrm>
            <a:off x="840324" y="3604651"/>
            <a:ext cx="10194468" cy="868680"/>
            <a:chOff x="731837" y="2612759"/>
            <a:chExt cx="10591800" cy="868680"/>
          </a:xfrm>
        </p:grpSpPr>
        <p:sp>
          <p:nvSpPr>
            <p:cNvPr id="10" name="Rectangle 9"/>
            <p:cNvSpPr/>
            <p:nvPr/>
          </p:nvSpPr>
          <p:spPr bwMode="auto">
            <a:xfrm>
              <a:off x="1646237" y="2612759"/>
              <a:ext cx="9677400" cy="868680"/>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lvl="0" defTabSz="699496" fontAlgn="base">
                <a:spcBef>
                  <a:spcPct val="0"/>
                </a:spcBef>
                <a:spcAft>
                  <a:spcPct val="0"/>
                </a:spcAft>
              </a:pPr>
              <a:r>
                <a:rPr lang="en-US" sz="2000" b="1" dirty="0">
                  <a:gradFill>
                    <a:gsLst>
                      <a:gs pos="0">
                        <a:srgbClr val="505050"/>
                      </a:gs>
                      <a:gs pos="100000">
                        <a:srgbClr val="505050"/>
                      </a:gs>
                    </a:gsLst>
                    <a:lin ang="5400000" scaled="0"/>
                  </a:gradFill>
                  <a:latin typeface="Segoe UI Light"/>
                </a:rPr>
                <a:t>Powerful</a:t>
              </a:r>
              <a:r>
                <a:rPr lang="en-US" sz="2000" dirty="0">
                  <a:gradFill>
                    <a:gsLst>
                      <a:gs pos="0">
                        <a:srgbClr val="505050"/>
                      </a:gs>
                      <a:gs pos="100000">
                        <a:srgbClr val="505050"/>
                      </a:gs>
                    </a:gsLst>
                    <a:lin ang="5400000" scaled="0"/>
                  </a:gradFill>
                  <a:latin typeface="Segoe UI Light"/>
                </a:rPr>
                <a:t>: Platform capabilities for rich interactions </a:t>
              </a:r>
              <a:r>
                <a:rPr lang="en-US" sz="2000" dirty="0" smtClean="0">
                  <a:gradFill>
                    <a:gsLst>
                      <a:gs pos="0">
                        <a:srgbClr val="505050"/>
                      </a:gs>
                      <a:gs pos="100000">
                        <a:srgbClr val="505050"/>
                      </a:gs>
                    </a:gsLst>
                    <a:lin ang="5400000" scaled="0"/>
                  </a:gradFill>
                  <a:latin typeface="Segoe UI Light"/>
                </a:rPr>
                <a:t>(with </a:t>
              </a:r>
              <a:r>
                <a:rPr lang="en-US" sz="2000" dirty="0">
                  <a:gradFill>
                    <a:gsLst>
                      <a:gs pos="0">
                        <a:srgbClr val="505050"/>
                      </a:gs>
                      <a:gs pos="100000">
                        <a:srgbClr val="505050"/>
                      </a:gs>
                    </a:gsLst>
                    <a:lin ang="5400000" scaled="0"/>
                  </a:gradFill>
                  <a:latin typeface="Segoe UI Light"/>
                </a:rPr>
                <a:t>tracking and archiving)</a:t>
              </a:r>
            </a:p>
          </p:txBody>
        </p:sp>
        <p:sp>
          <p:nvSpPr>
            <p:cNvPr id="11" name="Rectangle 10"/>
            <p:cNvSpPr/>
            <p:nvPr/>
          </p:nvSpPr>
          <p:spPr bwMode="auto">
            <a:xfrm>
              <a:off x="731837" y="2612759"/>
              <a:ext cx="914400" cy="86868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699496" fontAlgn="base">
                <a:spcBef>
                  <a:spcPct val="0"/>
                </a:spcBef>
                <a:spcAft>
                  <a:spcPct val="0"/>
                </a:spcAft>
              </a:pPr>
              <a:endParaRPr lang="en-US" sz="1500" dirty="0">
                <a:gradFill>
                  <a:gsLst>
                    <a:gs pos="0">
                      <a:srgbClr val="FFFFFF"/>
                    </a:gs>
                    <a:gs pos="100000">
                      <a:srgbClr val="FFFFFF"/>
                    </a:gs>
                  </a:gsLst>
                  <a:lin ang="5400000" scaled="0"/>
                </a:gradFill>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140" y="2751306"/>
              <a:ext cx="589795" cy="591586"/>
            </a:xfrm>
            <a:prstGeom prst="rect">
              <a:avLst/>
            </a:prstGeom>
          </p:spPr>
        </p:pic>
      </p:grpSp>
      <p:grpSp>
        <p:nvGrpSpPr>
          <p:cNvPr id="13" name="Group 12"/>
          <p:cNvGrpSpPr/>
          <p:nvPr/>
        </p:nvGrpSpPr>
        <p:grpSpPr>
          <a:xfrm>
            <a:off x="840324" y="4559163"/>
            <a:ext cx="10194468" cy="868680"/>
            <a:chOff x="731837" y="3567271"/>
            <a:chExt cx="10591800" cy="868680"/>
          </a:xfrm>
        </p:grpSpPr>
        <p:sp>
          <p:nvSpPr>
            <p:cNvPr id="14" name="Rectangle 13"/>
            <p:cNvSpPr/>
            <p:nvPr/>
          </p:nvSpPr>
          <p:spPr bwMode="auto">
            <a:xfrm>
              <a:off x="1646237" y="3567271"/>
              <a:ext cx="9677400" cy="868680"/>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defTabSz="699496" fontAlgn="base">
                <a:spcBef>
                  <a:spcPct val="0"/>
                </a:spcBef>
                <a:spcAft>
                  <a:spcPct val="0"/>
                </a:spcAft>
              </a:pPr>
              <a:r>
                <a:rPr lang="en-US" sz="2000" b="1" dirty="0">
                  <a:gradFill>
                    <a:gsLst>
                      <a:gs pos="0">
                        <a:srgbClr val="505050"/>
                      </a:gs>
                      <a:gs pos="100000">
                        <a:srgbClr val="505050"/>
                      </a:gs>
                    </a:gsLst>
                    <a:lin ang="5400000" scaled="0"/>
                  </a:gradFill>
                  <a:latin typeface="Segoe UI Light"/>
                </a:rPr>
                <a:t>Extensible</a:t>
              </a:r>
              <a:r>
                <a:rPr lang="en-US" sz="2000" dirty="0">
                  <a:gradFill>
                    <a:gsLst>
                      <a:gs pos="0">
                        <a:srgbClr val="505050"/>
                      </a:gs>
                      <a:gs pos="100000">
                        <a:srgbClr val="505050"/>
                      </a:gs>
                    </a:gsLst>
                    <a:lin ang="5400000" scaled="0"/>
                  </a:gradFill>
                  <a:latin typeface="Segoe UI Light"/>
                </a:rPr>
                <a:t>: Programmatic access for deployment, TPM automation</a:t>
              </a:r>
            </a:p>
          </p:txBody>
        </p:sp>
        <p:sp>
          <p:nvSpPr>
            <p:cNvPr id="15" name="Rectangle 14"/>
            <p:cNvSpPr/>
            <p:nvPr/>
          </p:nvSpPr>
          <p:spPr bwMode="auto">
            <a:xfrm>
              <a:off x="731837" y="3567271"/>
              <a:ext cx="914400" cy="86868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699496" fontAlgn="base">
                <a:spcBef>
                  <a:spcPct val="0"/>
                </a:spcBef>
                <a:spcAft>
                  <a:spcPct val="0"/>
                </a:spcAft>
              </a:pPr>
              <a:endParaRPr lang="en-US" sz="1500" dirty="0">
                <a:gradFill>
                  <a:gsLst>
                    <a:gs pos="0">
                      <a:srgbClr val="FFFFFF"/>
                    </a:gs>
                    <a:gs pos="100000">
                      <a:srgbClr val="FFFFFF"/>
                    </a:gs>
                  </a:gsLst>
                  <a:lin ang="5400000" scaled="0"/>
                </a:gradFill>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741" y="3830053"/>
              <a:ext cx="720592" cy="445174"/>
            </a:xfrm>
            <a:prstGeom prst="rect">
              <a:avLst/>
            </a:prstGeom>
          </p:spPr>
        </p:pic>
      </p:grpSp>
      <p:sp>
        <p:nvSpPr>
          <p:cNvPr id="17" name="Rectangle 16"/>
          <p:cNvSpPr/>
          <p:nvPr/>
        </p:nvSpPr>
        <p:spPr>
          <a:xfrm>
            <a:off x="460616" y="5644131"/>
            <a:ext cx="10134600" cy="1077218"/>
          </a:xfrm>
          <a:prstGeom prst="rect">
            <a:avLst/>
          </a:prstGeom>
        </p:spPr>
        <p:txBody>
          <a:bodyPr wrap="square">
            <a:spAutoFit/>
          </a:bodyPr>
          <a:lstStyle/>
          <a:p>
            <a:pPr marL="457200" indent="-457200">
              <a:lnSpc>
                <a:spcPct val="100000"/>
              </a:lnSpc>
              <a:buFont typeface="Arial" panose="020B0604020202020204" pitchFamily="34" charset="0"/>
              <a:buChar char="•"/>
            </a:pPr>
            <a:r>
              <a:rPr lang="en-IN" sz="3200" dirty="0" smtClean="0">
                <a:latin typeface="+mj-lt"/>
              </a:rPr>
              <a:t>Partners </a:t>
            </a:r>
            <a:r>
              <a:rPr lang="en-IN" sz="3200" dirty="0">
                <a:latin typeface="+mj-lt"/>
              </a:rPr>
              <a:t>going live on the platform to deliver end-to-end solutions!</a:t>
            </a:r>
          </a:p>
        </p:txBody>
      </p:sp>
    </p:spTree>
    <p:extLst>
      <p:ext uri="{BB962C8B-B14F-4D97-AF65-F5344CB8AC3E}">
        <p14:creationId xmlns:p14="http://schemas.microsoft.com/office/powerpoint/2010/main" val="1345518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985980"/>
          </a:xfrm>
        </p:spPr>
        <p:txBody>
          <a:bodyPr/>
          <a:lstStyle/>
          <a:p>
            <a:r>
              <a:rPr lang="en-IN" sz="2400" dirty="0"/>
              <a:t>SDK, schemas and tools </a:t>
            </a:r>
            <a:r>
              <a:rPr lang="en-IN" sz="2400" dirty="0" smtClean="0"/>
              <a:t>downloads</a:t>
            </a:r>
          </a:p>
          <a:p>
            <a:pPr marL="0" indent="0">
              <a:buNone/>
            </a:pPr>
            <a:r>
              <a:rPr lang="en-IN" sz="2400" dirty="0" smtClean="0"/>
              <a:t>    </a:t>
            </a:r>
            <a:r>
              <a:rPr lang="en-IN" sz="2400" dirty="0" smtClean="0">
                <a:hlinkClick r:id="rId2"/>
              </a:rPr>
              <a:t>http</a:t>
            </a:r>
            <a:r>
              <a:rPr lang="en-IN" sz="2400" dirty="0">
                <a:hlinkClick r:id="rId2"/>
              </a:rPr>
              <a:t>://</a:t>
            </a:r>
            <a:r>
              <a:rPr lang="en-IN" sz="2400" dirty="0" smtClean="0">
                <a:hlinkClick r:id="rId2"/>
              </a:rPr>
              <a:t>www.microsoft.com/en-us/download/details.aspx?id=39087</a:t>
            </a:r>
            <a:r>
              <a:rPr lang="en-IN" sz="2400" dirty="0" smtClean="0"/>
              <a:t> </a:t>
            </a:r>
            <a:endParaRPr lang="en-IN" sz="2000" dirty="0"/>
          </a:p>
          <a:p>
            <a:r>
              <a:rPr lang="en-IN" sz="2400" dirty="0"/>
              <a:t>BizTalk Service </a:t>
            </a:r>
            <a:r>
              <a:rPr lang="en-IN" sz="2400" dirty="0" smtClean="0"/>
              <a:t>Forums</a:t>
            </a:r>
          </a:p>
          <a:p>
            <a:pPr marL="0" indent="0">
              <a:buNone/>
            </a:pPr>
            <a:r>
              <a:rPr lang="en-IN" sz="2400" dirty="0"/>
              <a:t> </a:t>
            </a:r>
            <a:r>
              <a:rPr lang="en-IN" sz="2400" dirty="0" smtClean="0"/>
              <a:t>   </a:t>
            </a:r>
            <a:r>
              <a:rPr lang="en-IN" sz="2400" dirty="0" smtClean="0">
                <a:hlinkClick r:id="rId3"/>
              </a:rPr>
              <a:t>http</a:t>
            </a:r>
            <a:r>
              <a:rPr lang="en-IN" sz="2400" dirty="0">
                <a:hlinkClick r:id="rId3"/>
              </a:rPr>
              <a:t>://</a:t>
            </a:r>
            <a:r>
              <a:rPr lang="en-IN" sz="2400" dirty="0" smtClean="0">
                <a:hlinkClick r:id="rId3"/>
              </a:rPr>
              <a:t>social.msdn.microsoft.com/Forums/en-US/azurebiztalksvcs</a:t>
            </a:r>
            <a:r>
              <a:rPr lang="en-IN" sz="2400" dirty="0" smtClean="0"/>
              <a:t> </a:t>
            </a:r>
          </a:p>
          <a:p>
            <a:r>
              <a:rPr lang="en-IN" sz="2400" dirty="0" smtClean="0"/>
              <a:t>Samples </a:t>
            </a:r>
            <a:r>
              <a:rPr lang="en-IN" sz="2400" dirty="0"/>
              <a:t>MSDN Code </a:t>
            </a:r>
            <a:r>
              <a:rPr lang="en-IN" sz="2400" dirty="0" smtClean="0"/>
              <a:t>Gallery</a:t>
            </a:r>
          </a:p>
          <a:p>
            <a:pPr marL="0" indent="0">
              <a:buNone/>
            </a:pPr>
            <a:r>
              <a:rPr lang="en-IN" sz="2400" dirty="0"/>
              <a:t> </a:t>
            </a:r>
            <a:r>
              <a:rPr lang="en-IN" sz="2400" dirty="0" smtClean="0"/>
              <a:t>   </a:t>
            </a:r>
            <a:r>
              <a:rPr lang="en-IN" sz="2400" dirty="0" smtClean="0">
                <a:hlinkClick r:id="rId4"/>
              </a:rPr>
              <a:t>http</a:t>
            </a:r>
            <a:r>
              <a:rPr lang="en-IN" sz="2400" dirty="0">
                <a:hlinkClick r:id="rId4"/>
              </a:rPr>
              <a:t>://code.msdn.microsoft.com/windowsazure</a:t>
            </a:r>
            <a:r>
              <a:rPr lang="en-IN" sz="2400" dirty="0" smtClean="0">
                <a:hlinkClick r:id="rId4"/>
              </a:rPr>
              <a:t>/</a:t>
            </a:r>
            <a:r>
              <a:rPr lang="en-IN" sz="2400" dirty="0" smtClean="0"/>
              <a:t> </a:t>
            </a:r>
            <a:endParaRPr lang="en-IN" sz="2400" dirty="0"/>
          </a:p>
          <a:p>
            <a:r>
              <a:rPr lang="en-IN" sz="2400" dirty="0"/>
              <a:t>BizTalk </a:t>
            </a:r>
            <a:r>
              <a:rPr lang="en-IN" sz="2400" dirty="0" smtClean="0"/>
              <a:t>Portal</a:t>
            </a:r>
          </a:p>
          <a:p>
            <a:pPr marL="0" indent="0">
              <a:buNone/>
            </a:pPr>
            <a:r>
              <a:rPr lang="en-IN" sz="2400" dirty="0" smtClean="0"/>
              <a:t>    </a:t>
            </a:r>
            <a:r>
              <a:rPr lang="en-IN" sz="2400" dirty="0" smtClean="0">
                <a:hlinkClick r:id="rId5"/>
              </a:rPr>
              <a:t>https</a:t>
            </a:r>
            <a:r>
              <a:rPr lang="en-IN" sz="2400" dirty="0">
                <a:hlinkClick r:id="rId5"/>
              </a:rPr>
              <a:t>://</a:t>
            </a:r>
            <a:r>
              <a:rPr lang="en-IN" sz="2400" dirty="0" smtClean="0">
                <a:hlinkClick r:id="rId5"/>
              </a:rPr>
              <a:t>portal.biztalk.windows.net</a:t>
            </a:r>
            <a:r>
              <a:rPr lang="en-IN" sz="2400" dirty="0" smtClean="0"/>
              <a:t> </a:t>
            </a:r>
          </a:p>
          <a:p>
            <a:r>
              <a:rPr lang="en-IN" sz="2400" dirty="0" smtClean="0"/>
              <a:t>MSDN documentation</a:t>
            </a:r>
          </a:p>
          <a:p>
            <a:pPr marL="0" indent="0">
              <a:buNone/>
            </a:pPr>
            <a:r>
              <a:rPr lang="en-IN" sz="2400" dirty="0"/>
              <a:t> </a:t>
            </a:r>
            <a:r>
              <a:rPr lang="en-IN" sz="2400" dirty="0" smtClean="0"/>
              <a:t>   </a:t>
            </a:r>
            <a:r>
              <a:rPr lang="en-IN" sz="2400" dirty="0" smtClean="0">
                <a:hlinkClick r:id="rId6"/>
              </a:rPr>
              <a:t>http</a:t>
            </a:r>
            <a:r>
              <a:rPr lang="en-IN" sz="2400" dirty="0">
                <a:hlinkClick r:id="rId6"/>
              </a:rPr>
              <a:t>://</a:t>
            </a:r>
            <a:r>
              <a:rPr lang="en-IN" sz="2400" dirty="0" smtClean="0">
                <a:hlinkClick r:id="rId6"/>
              </a:rPr>
              <a:t>msdn.microsoft.com/en-us/library/windowsazure/hh689864.aspx</a:t>
            </a:r>
            <a:endParaRPr lang="en-IN" sz="2400" dirty="0"/>
          </a:p>
          <a:p>
            <a:r>
              <a:rPr lang="en-IN" sz="2400" dirty="0" smtClean="0"/>
              <a:t>BizTalk </a:t>
            </a:r>
            <a:r>
              <a:rPr lang="en-IN" sz="2400" dirty="0"/>
              <a:t>Team </a:t>
            </a:r>
            <a:r>
              <a:rPr lang="en-IN" sz="2400" dirty="0" smtClean="0"/>
              <a:t>Blog</a:t>
            </a:r>
          </a:p>
          <a:p>
            <a:pPr marL="0" indent="0">
              <a:buNone/>
            </a:pPr>
            <a:r>
              <a:rPr lang="en-IN" sz="2400" dirty="0"/>
              <a:t> </a:t>
            </a:r>
            <a:r>
              <a:rPr lang="en-IN" sz="2400" dirty="0" smtClean="0"/>
              <a:t>   </a:t>
            </a:r>
            <a:r>
              <a:rPr lang="en-IN" sz="2400" dirty="0" smtClean="0">
                <a:hlinkClick r:id="rId7"/>
              </a:rPr>
              <a:t>http</a:t>
            </a:r>
            <a:r>
              <a:rPr lang="en-IN" sz="2400" dirty="0">
                <a:hlinkClick r:id="rId7"/>
              </a:rPr>
              <a:t>://</a:t>
            </a:r>
            <a:r>
              <a:rPr lang="en-IN" sz="2400" dirty="0" smtClean="0">
                <a:hlinkClick r:id="rId7"/>
              </a:rPr>
              <a:t>blogs.msdn.com/b/biztalk_server_team_blog</a:t>
            </a:r>
            <a:r>
              <a:rPr lang="en-IN" sz="2400" dirty="0"/>
              <a:t> </a:t>
            </a:r>
          </a:p>
        </p:txBody>
      </p:sp>
      <p:sp>
        <p:nvSpPr>
          <p:cNvPr id="3" name="Title 2"/>
          <p:cNvSpPr>
            <a:spLocks noGrp="1"/>
          </p:cNvSpPr>
          <p:nvPr>
            <p:ph type="title"/>
          </p:nvPr>
        </p:nvSpPr>
        <p:spPr/>
        <p:txBody>
          <a:bodyPr/>
          <a:lstStyle/>
          <a:p>
            <a:r>
              <a:rPr lang="en-IN" dirty="0" smtClean="0"/>
              <a:t>Links</a:t>
            </a:r>
            <a:endParaRPr lang="en-IN" dirty="0"/>
          </a:p>
        </p:txBody>
      </p:sp>
    </p:spTree>
    <p:extLst>
      <p:ext uri="{BB962C8B-B14F-4D97-AF65-F5344CB8AC3E}">
        <p14:creationId xmlns:p14="http://schemas.microsoft.com/office/powerpoint/2010/main" val="1735254561"/>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content</a:t>
            </a:r>
            <a:endParaRPr lang="en-US" dirty="0"/>
          </a:p>
        </p:txBody>
      </p:sp>
      <p:sp>
        <p:nvSpPr>
          <p:cNvPr id="6" name="Rectangle 5"/>
          <p:cNvSpPr/>
          <p:nvPr/>
        </p:nvSpPr>
        <p:spPr bwMode="auto">
          <a:xfrm>
            <a:off x="274320"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invGray">
          <a:xfrm>
            <a:off x="371669" y="1395987"/>
            <a:ext cx="11790169" cy="4044184"/>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Breakout Sessions</a:t>
            </a:r>
          </a:p>
          <a:p>
            <a:pPr lvl="1">
              <a:lnSpc>
                <a:spcPct val="90000"/>
              </a:lnSpc>
              <a:spcBef>
                <a:spcPct val="20000"/>
              </a:spcBef>
              <a:buSzPct val="105000"/>
            </a:pPr>
            <a:r>
              <a:rPr lang="en-US" sz="2400" dirty="0" smtClean="0"/>
              <a:t>WAD-B312</a:t>
            </a:r>
            <a:r>
              <a:rPr lang="en-US" sz="2400" dirty="0" smtClean="0">
                <a:gradFill>
                  <a:gsLst>
                    <a:gs pos="1250">
                      <a:schemeClr val="tx1"/>
                    </a:gs>
                    <a:gs pos="100000">
                      <a:schemeClr val="tx1"/>
                    </a:gs>
                  </a:gsLst>
                  <a:lin ang="5400000" scaled="0"/>
                </a:gradFill>
              </a:rPr>
              <a:t> </a:t>
            </a:r>
            <a:r>
              <a:rPr lang="en-US" sz="2400" dirty="0">
                <a:gradFill>
                  <a:gsLst>
                    <a:gs pos="1250">
                      <a:schemeClr val="tx1"/>
                    </a:gs>
                    <a:gs pos="100000">
                      <a:schemeClr val="tx1"/>
                    </a:gs>
                  </a:gsLst>
                  <a:lin ang="5400000" scaled="0"/>
                </a:gradFill>
              </a:rPr>
              <a:t>Microsoft Integration Vision and Roadmap</a:t>
            </a:r>
          </a:p>
          <a:p>
            <a:pPr lvl="1">
              <a:lnSpc>
                <a:spcPct val="90000"/>
              </a:lnSpc>
              <a:spcBef>
                <a:spcPct val="20000"/>
              </a:spcBef>
              <a:buSzPct val="105000"/>
            </a:pPr>
            <a:r>
              <a:rPr lang="en-US" sz="2400" dirty="0"/>
              <a:t>WAD-B313</a:t>
            </a:r>
            <a:r>
              <a:rPr lang="en-US" sz="2400" dirty="0">
                <a:gradFill>
                  <a:gsLst>
                    <a:gs pos="1250">
                      <a:schemeClr val="tx1"/>
                    </a:gs>
                    <a:gs pos="100000">
                      <a:schemeClr val="tx1"/>
                    </a:gs>
                  </a:gsLst>
                  <a:lin ang="5400000" scaled="0"/>
                </a:gradFill>
              </a:rPr>
              <a:t> Introduction to Windows Azure BizTalk Services</a:t>
            </a:r>
          </a:p>
          <a:p>
            <a:pPr lvl="1">
              <a:lnSpc>
                <a:spcPct val="90000"/>
              </a:lnSpc>
              <a:spcBef>
                <a:spcPct val="20000"/>
              </a:spcBef>
              <a:buSzPct val="105000"/>
            </a:pPr>
            <a:r>
              <a:rPr lang="en-US" sz="2400" dirty="0" smtClean="0"/>
              <a:t>WAD-B315 </a:t>
            </a:r>
            <a:r>
              <a:rPr lang="en-US" sz="2400" dirty="0" smtClean="0">
                <a:gradFill>
                  <a:gsLst>
                    <a:gs pos="1250">
                      <a:schemeClr val="tx1"/>
                    </a:gs>
                    <a:gs pos="100000">
                      <a:schemeClr val="tx1"/>
                    </a:gs>
                  </a:gsLst>
                  <a:lin ang="5400000" scaled="0"/>
                </a:gradFill>
              </a:rPr>
              <a:t>Extending Windows Azure BizTalk Services</a:t>
            </a:r>
            <a:endParaRPr lang="en-US" sz="2400" dirty="0">
              <a:gradFill>
                <a:gsLst>
                  <a:gs pos="1250">
                    <a:schemeClr val="tx1"/>
                  </a:gs>
                  <a:gs pos="100000">
                    <a:schemeClr val="tx1"/>
                  </a:gs>
                </a:gsLst>
                <a:lin ang="5400000" scaled="0"/>
              </a:gradFill>
            </a:endParaRPr>
          </a:p>
          <a:p>
            <a:pPr lvl="1">
              <a:lnSpc>
                <a:spcPct val="90000"/>
              </a:lnSpc>
              <a:spcBef>
                <a:spcPct val="20000"/>
              </a:spcBef>
              <a:buSzPct val="105000"/>
            </a:pPr>
            <a:r>
              <a:rPr lang="en-US" sz="2400" dirty="0"/>
              <a:t>WAD-B344 </a:t>
            </a:r>
            <a:r>
              <a:rPr lang="en-US" sz="2400" dirty="0">
                <a:gradFill>
                  <a:gsLst>
                    <a:gs pos="1250">
                      <a:schemeClr val="tx1"/>
                    </a:gs>
                    <a:gs pos="100000">
                      <a:schemeClr val="tx1"/>
                    </a:gs>
                  </a:gsLst>
                  <a:lin ang="5400000" scaled="0"/>
                </a:gradFill>
              </a:rPr>
              <a:t>Introducing Microsoft BizTalk Server 2013</a:t>
            </a:r>
          </a:p>
          <a:p>
            <a:pPr lvl="1">
              <a:lnSpc>
                <a:spcPct val="90000"/>
              </a:lnSpc>
              <a:spcBef>
                <a:spcPct val="20000"/>
              </a:spcBef>
              <a:buSzPct val="105000"/>
            </a:pPr>
            <a:r>
              <a:rPr lang="en-US" sz="2400" dirty="0"/>
              <a:t>WAD-B405 </a:t>
            </a:r>
            <a:r>
              <a:rPr lang="en-US" sz="2400" dirty="0">
                <a:gradFill>
                  <a:gsLst>
                    <a:gs pos="1250">
                      <a:schemeClr val="tx1"/>
                    </a:gs>
                    <a:gs pos="100000">
                      <a:schemeClr val="tx1"/>
                    </a:gs>
                  </a:gsLst>
                  <a:lin ang="5400000" scaled="0"/>
                </a:gradFill>
              </a:rPr>
              <a:t>Developing Hybrid Solutions with </a:t>
            </a:r>
            <a:r>
              <a:rPr lang="en-US" sz="2400" dirty="0" smtClean="0">
                <a:gradFill>
                  <a:gsLst>
                    <a:gs pos="1250">
                      <a:schemeClr val="tx1"/>
                    </a:gs>
                    <a:gs pos="100000">
                      <a:schemeClr val="tx1"/>
                    </a:gs>
                  </a:gsLst>
                  <a:lin ang="5400000" scaled="0"/>
                </a:gradFill>
              </a:rPr>
              <a:t>BizTalk and Windows Azure</a:t>
            </a:r>
            <a:endParaRPr lang="en-US" sz="2400" dirty="0">
              <a:gradFill>
                <a:gsLst>
                  <a:gs pos="1250">
                    <a:schemeClr val="tx1"/>
                  </a:gs>
                  <a:gs pos="100000">
                    <a:schemeClr val="tx1"/>
                  </a:gs>
                </a:gsLst>
                <a:lin ang="5400000" scaled="0"/>
              </a:gradFill>
            </a:endParaRPr>
          </a:p>
          <a:p>
            <a:pPr lvl="1">
              <a:lnSpc>
                <a:spcPct val="90000"/>
              </a:lnSpc>
              <a:spcBef>
                <a:spcPct val="20000"/>
              </a:spcBef>
              <a:buSzPct val="105000"/>
            </a:pPr>
            <a:r>
              <a:rPr lang="en-US" sz="2400" dirty="0"/>
              <a:t>WAD-B314 </a:t>
            </a:r>
            <a:r>
              <a:rPr lang="en-US" sz="2400" dirty="0">
                <a:gradFill>
                  <a:gsLst>
                    <a:gs pos="1250">
                      <a:schemeClr val="tx1"/>
                    </a:gs>
                    <a:gs pos="100000">
                      <a:schemeClr val="tx1"/>
                    </a:gs>
                  </a:gsLst>
                  <a:lin ang="5400000" scaled="0"/>
                </a:gradFill>
              </a:rPr>
              <a:t>Microsoft BizTalk Server 2013 in Windows Azure </a:t>
            </a:r>
            <a:r>
              <a:rPr lang="en-US" sz="2400" dirty="0" err="1">
                <a:gradFill>
                  <a:gsLst>
                    <a:gs pos="1250">
                      <a:schemeClr val="tx1"/>
                    </a:gs>
                    <a:gs pos="100000">
                      <a:schemeClr val="tx1"/>
                    </a:gs>
                  </a:gsLst>
                  <a:lin ang="5400000" scaled="0"/>
                </a:gradFill>
              </a:rPr>
              <a:t>IaaS</a:t>
            </a:r>
            <a:endParaRPr lang="en-US" sz="2400" dirty="0">
              <a:gradFill>
                <a:gsLst>
                  <a:gs pos="1250">
                    <a:schemeClr val="tx1"/>
                  </a:gs>
                  <a:gs pos="100000">
                    <a:schemeClr val="tx1"/>
                  </a:gs>
                </a:gsLst>
                <a:lin ang="5400000" scaled="0"/>
              </a:gradFill>
            </a:endParaRPr>
          </a:p>
          <a:p>
            <a:pPr lvl="1">
              <a:lnSpc>
                <a:spcPct val="90000"/>
              </a:lnSpc>
              <a:spcBef>
                <a:spcPct val="20000"/>
              </a:spcBef>
              <a:buSzPct val="105000"/>
            </a:pPr>
            <a:r>
              <a:rPr lang="en-US" sz="2400" dirty="0"/>
              <a:t>ATC-B220   </a:t>
            </a:r>
            <a:r>
              <a:rPr lang="en-US" sz="2400" dirty="0">
                <a:gradFill>
                  <a:gsLst>
                    <a:gs pos="1250">
                      <a:schemeClr val="tx1"/>
                    </a:gs>
                    <a:gs pos="100000">
                      <a:schemeClr val="tx1"/>
                    </a:gs>
                  </a:gsLst>
                  <a:lin ang="5400000" scaled="0"/>
                </a:gradFill>
              </a:rPr>
              <a:t>Patterns of Cloud Integration</a:t>
            </a:r>
          </a:p>
          <a:p>
            <a:pPr lvl="0">
              <a:lnSpc>
                <a:spcPct val="90000"/>
              </a:lnSpc>
              <a:spcBef>
                <a:spcPct val="20000"/>
              </a:spcBef>
              <a:buSzPct val="105000"/>
            </a:pPr>
            <a:endParaRPr lang="en-US" sz="3600" dirty="0">
              <a:gradFill>
                <a:gsLst>
                  <a:gs pos="1250">
                    <a:schemeClr val="tx1"/>
                  </a:gs>
                  <a:gs pos="100000">
                    <a:schemeClr val="tx1"/>
                  </a:gs>
                </a:gsLst>
                <a:lin ang="5400000" scaled="0"/>
              </a:gradFill>
              <a:latin typeface="+mj-lt"/>
            </a:endParaRPr>
          </a:p>
        </p:txBody>
      </p:sp>
      <p:sp>
        <p:nvSpPr>
          <p:cNvPr id="12" name="Rectangle 11"/>
          <p:cNvSpPr/>
          <p:nvPr/>
        </p:nvSpPr>
        <p:spPr bwMode="invGray">
          <a:xfrm>
            <a:off x="371668" y="5123533"/>
            <a:ext cx="11790169" cy="1403461"/>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Find Me Later At</a:t>
            </a:r>
            <a:endParaRPr lang="en-US" sz="3600" dirty="0">
              <a:gradFill>
                <a:gsLst>
                  <a:gs pos="1250">
                    <a:schemeClr val="tx1"/>
                  </a:gs>
                  <a:gs pos="100000">
                    <a:schemeClr val="tx1"/>
                  </a:gs>
                </a:gsLst>
                <a:lin ang="5400000" scaled="0"/>
              </a:gradFill>
              <a:latin typeface="+mj-lt"/>
            </a:endParaRPr>
          </a:p>
          <a:p>
            <a:pPr lvl="2">
              <a:lnSpc>
                <a:spcPct val="90000"/>
              </a:lnSpc>
              <a:spcBef>
                <a:spcPct val="20000"/>
              </a:spcBef>
              <a:buSzPct val="105000"/>
            </a:pPr>
            <a:r>
              <a:rPr lang="en-US" sz="2400" dirty="0" smtClean="0">
                <a:gradFill>
                  <a:gsLst>
                    <a:gs pos="1250">
                      <a:schemeClr val="tx1"/>
                    </a:gs>
                    <a:gs pos="100000">
                      <a:schemeClr val="tx1"/>
                    </a:gs>
                  </a:gsLst>
                  <a:lin ang="5400000" scaled="0"/>
                </a:gradFill>
                <a:latin typeface="+mj-lt"/>
              </a:rPr>
              <a:t>Email: karthikb@microsoft.com</a:t>
            </a:r>
          </a:p>
          <a:p>
            <a:pPr lvl="2">
              <a:lnSpc>
                <a:spcPct val="90000"/>
              </a:lnSpc>
              <a:spcBef>
                <a:spcPct val="20000"/>
              </a:spcBef>
              <a:buSzPct val="105000"/>
            </a:pPr>
            <a:r>
              <a:rPr lang="en-US" sz="2400" dirty="0" smtClean="0">
                <a:gradFill>
                  <a:gsLst>
                    <a:gs pos="1250">
                      <a:schemeClr val="tx1"/>
                    </a:gs>
                    <a:gs pos="100000">
                      <a:schemeClr val="tx1"/>
                    </a:gs>
                  </a:gsLst>
                  <a:lin ang="5400000" scaled="0"/>
                </a:gradFill>
                <a:latin typeface="+mj-lt"/>
              </a:rPr>
              <a:t>Twitter: @</a:t>
            </a:r>
            <a:r>
              <a:rPr lang="en-US" sz="2400" dirty="0" err="1" smtClean="0">
                <a:gradFill>
                  <a:gsLst>
                    <a:gs pos="1250">
                      <a:schemeClr val="tx1"/>
                    </a:gs>
                    <a:gs pos="100000">
                      <a:schemeClr val="tx1"/>
                    </a:gs>
                  </a:gsLst>
                  <a:lin ang="5400000" scaled="0"/>
                </a:gradFill>
                <a:latin typeface="+mj-lt"/>
              </a:rPr>
              <a:t>kb_chirps</a:t>
            </a:r>
            <a:endParaRPr lang="en-US" sz="2400"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5498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7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882" y="3023328"/>
            <a:ext cx="12434711" cy="206804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smtClean="0"/>
              <a:t>Track Resources &amp; Calls To Action</a:t>
            </a:r>
            <a:endParaRPr lang="en-US" dirty="0"/>
          </a:p>
        </p:txBody>
      </p:sp>
      <p:sp>
        <p:nvSpPr>
          <p:cNvPr id="13" name="Text Placeholder 12"/>
          <p:cNvSpPr>
            <a:spLocks noGrp="1"/>
          </p:cNvSpPr>
          <p:nvPr>
            <p:ph type="body" sz="quarter" idx="10"/>
          </p:nvPr>
        </p:nvSpPr>
        <p:spPr>
          <a:xfrm>
            <a:off x="275481" y="1212850"/>
            <a:ext cx="11885514" cy="1660198"/>
          </a:xfrm>
        </p:spPr>
        <p:txBody>
          <a:bodyPr/>
          <a:lstStyle/>
          <a:p>
            <a:pPr lvl="0">
              <a:buSzPct val="105000"/>
            </a:pPr>
            <a:r>
              <a:rPr lang="en-US" sz="3672" dirty="0">
                <a:gradFill>
                  <a:gsLst>
                    <a:gs pos="1250">
                      <a:srgbClr val="FFFFFF"/>
                    </a:gs>
                    <a:gs pos="100000">
                      <a:srgbClr val="FFFFFF"/>
                    </a:gs>
                  </a:gsLst>
                  <a:lin ang="5400000" scaled="0"/>
                </a:gradFill>
              </a:rPr>
              <a:t>Get Started with Windows Azure</a:t>
            </a:r>
          </a:p>
          <a:p>
            <a:pPr marL="412869" indent="-412869">
              <a:buSzPct val="105000"/>
              <a:buBlip>
                <a:blip r:embed="rId3"/>
              </a:buBlip>
            </a:pPr>
            <a:r>
              <a:rPr lang="en-US" sz="2856" dirty="0">
                <a:solidFill>
                  <a:srgbClr val="FFFFFF"/>
                </a:solidFill>
              </a:rPr>
              <a:t>Develop and Test in VMs, Build Websites, Extend on-premises applications</a:t>
            </a:r>
          </a:p>
          <a:p>
            <a:pPr marL="412869">
              <a:buSzPct val="105000"/>
            </a:pPr>
            <a:r>
              <a:rPr lang="en-US" sz="2856" dirty="0">
                <a:solidFill>
                  <a:srgbClr val="002050"/>
                </a:solidFill>
                <a:latin typeface="Segoe UI"/>
                <a:hlinkClick r:id="rId4"/>
              </a:rPr>
              <a:t>http://www.windowsazure.com</a:t>
            </a:r>
            <a:r>
              <a:rPr lang="en-US" sz="2856" dirty="0">
                <a:solidFill>
                  <a:srgbClr val="002050"/>
                </a:solidFill>
                <a:latin typeface="Segoe UI"/>
              </a:rPr>
              <a:t> </a:t>
            </a:r>
          </a:p>
        </p:txBody>
      </p:sp>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58892" y="2705591"/>
            <a:ext cx="3655651" cy="2741739"/>
          </a:xfrm>
          <a:prstGeom prst="rect">
            <a:avLst/>
          </a:prstGeom>
        </p:spPr>
      </p:pic>
      <p:sp>
        <p:nvSpPr>
          <p:cNvPr id="4" name="TextBox 3"/>
          <p:cNvSpPr txBox="1"/>
          <p:nvPr/>
        </p:nvSpPr>
        <p:spPr>
          <a:xfrm>
            <a:off x="322686" y="6359168"/>
            <a:ext cx="11840355" cy="521434"/>
          </a:xfrm>
          <a:prstGeom prst="rect">
            <a:avLst/>
          </a:prstGeom>
          <a:noFill/>
        </p:spPr>
        <p:txBody>
          <a:bodyPr wrap="square" lIns="182854" tIns="146283" rIns="182854" bIns="146283" rtlCol="0">
            <a:spAutoFit/>
          </a:bodyPr>
          <a:lstStyle/>
          <a:p>
            <a:pPr defTabSz="932563">
              <a:lnSpc>
                <a:spcPct val="90000"/>
              </a:lnSpc>
              <a:spcAft>
                <a:spcPts val="600"/>
              </a:spcAft>
            </a:pPr>
            <a:r>
              <a:rPr lang="en-US" sz="816" dirty="0">
                <a:gradFill>
                  <a:gsLst>
                    <a:gs pos="2917">
                      <a:srgbClr val="FFFFFF"/>
                    </a:gs>
                    <a:gs pos="30000">
                      <a:srgbClr val="FFFFFF"/>
                    </a:gs>
                  </a:gsLst>
                  <a:lin ang="5400000" scaled="0"/>
                </a:gradFill>
              </a:rPr>
              <a:t>*No purchase necessary. Open to eligible Visual Studio Professional, Premium or Ultimate with MSDN subscribers as of June 1, 2013. Ends 11:59 p.m. PT on September 30, 2013. For full official rules including odds, eligibility and prize restrictions see website. Sponsor: Microsoft Corporation. Aston Martin is a trademark owned and licensed by Aston Martin </a:t>
            </a:r>
            <a:r>
              <a:rPr lang="en-US" sz="816" dirty="0" err="1">
                <a:gradFill>
                  <a:gsLst>
                    <a:gs pos="2917">
                      <a:srgbClr val="FFFFFF"/>
                    </a:gs>
                    <a:gs pos="30000">
                      <a:srgbClr val="FFFFFF"/>
                    </a:gs>
                  </a:gsLst>
                  <a:lin ang="5400000" scaled="0"/>
                </a:gradFill>
              </a:rPr>
              <a:t>Lagonda</a:t>
            </a:r>
            <a:r>
              <a:rPr lang="en-US" sz="816" dirty="0">
                <a:gradFill>
                  <a:gsLst>
                    <a:gs pos="2917">
                      <a:srgbClr val="FFFFFF"/>
                    </a:gs>
                    <a:gs pos="30000">
                      <a:srgbClr val="FFFFFF"/>
                    </a:gs>
                  </a:gsLst>
                  <a:lin ang="5400000" scaled="0"/>
                </a:gradFill>
              </a:rPr>
              <a:t> Limited. Image copyright </a:t>
            </a:r>
            <a:r>
              <a:rPr lang="en-US" sz="816" dirty="0" err="1">
                <a:gradFill>
                  <a:gsLst>
                    <a:gs pos="2917">
                      <a:srgbClr val="FFFFFF"/>
                    </a:gs>
                    <a:gs pos="30000">
                      <a:srgbClr val="FFFFFF"/>
                    </a:gs>
                  </a:gsLst>
                  <a:lin ang="5400000" scaled="0"/>
                </a:gradFill>
              </a:rPr>
              <a:t>Evox</a:t>
            </a:r>
            <a:r>
              <a:rPr lang="en-US" sz="816" dirty="0">
                <a:gradFill>
                  <a:gsLst>
                    <a:gs pos="2917">
                      <a:srgbClr val="FFFFFF"/>
                    </a:gs>
                    <a:gs pos="30000">
                      <a:srgbClr val="FFFFFF"/>
                    </a:gs>
                  </a:gsLst>
                  <a:lin ang="5400000" scaled="0"/>
                </a:gradFill>
              </a:rPr>
              <a:t> Images. All rights reserved. </a:t>
            </a:r>
          </a:p>
        </p:txBody>
      </p:sp>
      <p:sp>
        <p:nvSpPr>
          <p:cNvPr id="9" name="Rectangle 8"/>
          <p:cNvSpPr/>
          <p:nvPr/>
        </p:nvSpPr>
        <p:spPr bwMode="invGray">
          <a:xfrm>
            <a:off x="2505587" y="5354661"/>
            <a:ext cx="9768863" cy="1464622"/>
          </a:xfrm>
          <a:prstGeom prst="rect">
            <a:avLst/>
          </a:prstGeom>
        </p:spPr>
        <p:txBody>
          <a:bodyPr wrap="square">
            <a:spAutoFit/>
          </a:bodyPr>
          <a:lstStyle/>
          <a:p>
            <a:pPr defTabSz="932563">
              <a:lnSpc>
                <a:spcPct val="90000"/>
              </a:lnSpc>
              <a:spcBef>
                <a:spcPct val="20000"/>
              </a:spcBef>
              <a:buSzPct val="105000"/>
            </a:pPr>
            <a:r>
              <a:rPr lang="en-US" sz="2856" dirty="0">
                <a:solidFill>
                  <a:srgbClr val="FFFFFF"/>
                </a:solidFill>
                <a:latin typeface="Segoe UI Light"/>
              </a:rPr>
              <a:t>Drop by the Windows Azure booth to participate in the </a:t>
            </a:r>
            <a:br>
              <a:rPr lang="en-US" sz="2856" dirty="0">
                <a:solidFill>
                  <a:srgbClr val="FFFFFF"/>
                </a:solidFill>
                <a:latin typeface="Segoe UI Light"/>
              </a:rPr>
            </a:br>
            <a:r>
              <a:rPr lang="en-US" sz="2856" dirty="0">
                <a:solidFill>
                  <a:srgbClr val="FFFFFF"/>
                </a:solidFill>
                <a:latin typeface="Segoe UI Light"/>
              </a:rPr>
              <a:t>Windows Azure Challenge for even more prizes!</a:t>
            </a:r>
          </a:p>
          <a:p>
            <a:pPr defTabSz="932563">
              <a:lnSpc>
                <a:spcPct val="90000"/>
              </a:lnSpc>
              <a:spcBef>
                <a:spcPct val="20000"/>
              </a:spcBef>
              <a:buSzPct val="105000"/>
            </a:pPr>
            <a:endParaRPr lang="en-US" sz="3264" dirty="0">
              <a:gradFill>
                <a:gsLst>
                  <a:gs pos="1250">
                    <a:srgbClr val="FFFFFF"/>
                  </a:gs>
                  <a:gs pos="100000">
                    <a:srgbClr val="FFFFFF"/>
                  </a:gs>
                </a:gsLst>
                <a:lin ang="5400000" scaled="0"/>
              </a:gradFill>
              <a:latin typeface="Segoe UI Light"/>
            </a:endParaRPr>
          </a:p>
        </p:txBody>
      </p:sp>
      <p:pic>
        <p:nvPicPr>
          <p:cNvPr id="3" name="Picture 2"/>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8365" y="5091374"/>
            <a:ext cx="1784213" cy="1293256"/>
          </a:xfrm>
          <a:prstGeom prst="rect">
            <a:avLst/>
          </a:prstGeom>
        </p:spPr>
      </p:pic>
      <p:sp>
        <p:nvSpPr>
          <p:cNvPr id="7" name="Rectangle 6"/>
          <p:cNvSpPr/>
          <p:nvPr/>
        </p:nvSpPr>
        <p:spPr bwMode="invGray">
          <a:xfrm>
            <a:off x="275481" y="3101791"/>
            <a:ext cx="11456052" cy="1986617"/>
          </a:xfrm>
          <a:prstGeom prst="rect">
            <a:avLst/>
          </a:prstGeom>
          <a:noFill/>
        </p:spPr>
        <p:txBody>
          <a:bodyPr wrap="square">
            <a:spAutoFit/>
          </a:bodyPr>
          <a:lstStyle/>
          <a:p>
            <a:pPr defTabSz="932563">
              <a:lnSpc>
                <a:spcPct val="90000"/>
              </a:lnSpc>
              <a:spcBef>
                <a:spcPct val="20000"/>
              </a:spcBef>
              <a:buSzPct val="105000"/>
            </a:pPr>
            <a:r>
              <a:rPr lang="en-US" sz="3672" dirty="0">
                <a:solidFill>
                  <a:srgbClr val="002050"/>
                </a:solidFill>
                <a:latin typeface="Segoe UI Light"/>
              </a:rPr>
              <a:t>MSDN Subscribers: you’ve got it, now use it</a:t>
            </a:r>
          </a:p>
          <a:p>
            <a:pPr marL="571390" indent="-571390" defTabSz="932563">
              <a:lnSpc>
                <a:spcPct val="90000"/>
              </a:lnSpc>
              <a:spcBef>
                <a:spcPct val="20000"/>
              </a:spcBef>
              <a:buSzPct val="105000"/>
              <a:buFontTx/>
              <a:buBlip>
                <a:blip r:embed="rId3"/>
              </a:buBlip>
            </a:pPr>
            <a:r>
              <a:rPr lang="en-US" sz="2652" dirty="0">
                <a:solidFill>
                  <a:srgbClr val="002050"/>
                </a:solidFill>
                <a:latin typeface="Segoe UI Light"/>
              </a:rPr>
              <a:t>Activate your MSDN Benefit &amp; try it by 9/30</a:t>
            </a:r>
          </a:p>
          <a:p>
            <a:pPr marL="571390" indent="-571390" defTabSz="932563">
              <a:lnSpc>
                <a:spcPct val="90000"/>
              </a:lnSpc>
              <a:spcBef>
                <a:spcPct val="20000"/>
              </a:spcBef>
              <a:buSzPct val="105000"/>
              <a:buFontTx/>
              <a:buBlip>
                <a:blip r:embed="rId3"/>
              </a:buBlip>
            </a:pPr>
            <a:r>
              <a:rPr lang="en-US" sz="2652" dirty="0">
                <a:solidFill>
                  <a:srgbClr val="002050"/>
                </a:solidFill>
                <a:latin typeface="Segoe UI Light"/>
              </a:rPr>
              <a:t>You could win* an Aston Martin V8 Vantage!</a:t>
            </a:r>
          </a:p>
          <a:p>
            <a:pPr marL="571390" indent="-571390" defTabSz="932563">
              <a:lnSpc>
                <a:spcPct val="90000"/>
              </a:lnSpc>
              <a:spcBef>
                <a:spcPct val="20000"/>
              </a:spcBef>
              <a:buSzPct val="105000"/>
              <a:buFontTx/>
              <a:buBlip>
                <a:blip r:embed="rId3"/>
              </a:buBlip>
            </a:pPr>
            <a:r>
              <a:rPr lang="en-US" sz="2652" dirty="0">
                <a:solidFill>
                  <a:srgbClr val="002050"/>
                </a:solidFill>
                <a:latin typeface="Segoe UI Light"/>
              </a:rPr>
              <a:t>Go to: </a:t>
            </a:r>
            <a:r>
              <a:rPr lang="en-US" sz="2652" u="sng" dirty="0">
                <a:solidFill>
                  <a:srgbClr val="002050"/>
                </a:solidFill>
                <a:latin typeface="Segoe UI Light"/>
                <a:hlinkClick r:id="rId8"/>
              </a:rPr>
              <a:t>http://aka.ms/AzureContest</a:t>
            </a:r>
            <a:endParaRPr lang="en-US" sz="2652" u="sng" dirty="0">
              <a:solidFill>
                <a:srgbClr val="002050"/>
              </a:solidFill>
              <a:latin typeface="Segoe UI Light"/>
            </a:endParaRPr>
          </a:p>
        </p:txBody>
      </p:sp>
    </p:spTree>
    <p:extLst>
      <p:ext uri="{BB962C8B-B14F-4D97-AF65-F5344CB8AC3E}">
        <p14:creationId xmlns:p14="http://schemas.microsoft.com/office/powerpoint/2010/main" val="260965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Track Resources</a:t>
            </a:r>
            <a:endParaRPr lang="en-US" dirty="0"/>
          </a:p>
        </p:txBody>
      </p:sp>
      <p:sp>
        <p:nvSpPr>
          <p:cNvPr id="6" name="Rectangle 5"/>
          <p:cNvSpPr/>
          <p:nvPr/>
        </p:nvSpPr>
        <p:spPr bwMode="auto">
          <a:xfrm>
            <a:off x="266520" y="1295327"/>
            <a:ext cx="11885832" cy="5482413"/>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invGray">
          <a:xfrm>
            <a:off x="372499" y="1396286"/>
            <a:ext cx="11788497" cy="602564"/>
          </a:xfrm>
          <a:prstGeom prst="rect">
            <a:avLst/>
          </a:prstGeom>
        </p:spPr>
        <p:txBody>
          <a:bodyPr wrap="square">
            <a:spAutoFit/>
          </a:bodyPr>
          <a:lstStyle/>
          <a:p>
            <a:pPr marL="571390" indent="-571390" defTabSz="932563">
              <a:lnSpc>
                <a:spcPct val="90000"/>
              </a:lnSpc>
              <a:spcBef>
                <a:spcPct val="20000"/>
              </a:spcBef>
              <a:buSzPct val="105000"/>
              <a:buFontTx/>
              <a:buBlip>
                <a:blip r:embed="rId3"/>
              </a:buBlip>
            </a:pPr>
            <a:r>
              <a:rPr lang="en-US" sz="3599" dirty="0">
                <a:solidFill>
                  <a:srgbClr val="FFFFFF"/>
                </a:solidFill>
              </a:rPr>
              <a:t>Windows Enterprise: </a:t>
            </a:r>
            <a:r>
              <a:rPr lang="en-US" sz="3599" u="sng" dirty="0">
                <a:solidFill>
                  <a:srgbClr val="00B0F0"/>
                </a:solidFill>
                <a:hlinkClick r:id="rId4" action="ppaction://hlinkfile"/>
              </a:rPr>
              <a:t>windows.com/enterprise</a:t>
            </a:r>
            <a:r>
              <a:rPr lang="en-US" sz="3599" dirty="0">
                <a:solidFill>
                  <a:srgbClr val="FFFFFF"/>
                </a:solidFill>
              </a:rPr>
              <a:t> </a:t>
            </a:r>
          </a:p>
        </p:txBody>
      </p:sp>
      <p:sp>
        <p:nvSpPr>
          <p:cNvPr id="8" name="Rectangle 7"/>
          <p:cNvSpPr/>
          <p:nvPr/>
        </p:nvSpPr>
        <p:spPr bwMode="invGray">
          <a:xfrm>
            <a:off x="372499" y="2307787"/>
            <a:ext cx="11788497" cy="612897"/>
          </a:xfrm>
          <a:prstGeom prst="rect">
            <a:avLst/>
          </a:prstGeom>
        </p:spPr>
        <p:txBody>
          <a:bodyPr wrap="square">
            <a:spAutoFit/>
          </a:bodyPr>
          <a:lstStyle/>
          <a:p>
            <a:pPr marL="571390" indent="-571390" defTabSz="932563">
              <a:lnSpc>
                <a:spcPct val="90000"/>
              </a:lnSpc>
              <a:spcBef>
                <a:spcPct val="20000"/>
              </a:spcBef>
              <a:buSzPct val="105000"/>
              <a:buFontTx/>
              <a:buBlip>
                <a:blip r:embed="rId3"/>
              </a:buBlip>
            </a:pPr>
            <a:r>
              <a:rPr lang="en-US" sz="3599" dirty="0">
                <a:gradFill>
                  <a:gsLst>
                    <a:gs pos="1250">
                      <a:srgbClr val="FFFFFF"/>
                    </a:gs>
                    <a:gs pos="100000">
                      <a:srgbClr val="FFFFFF"/>
                    </a:gs>
                  </a:gsLst>
                  <a:lin ang="5400000" scaled="0"/>
                </a:gradFill>
              </a:rPr>
              <a:t>Windows Springboard: </a:t>
            </a:r>
            <a:r>
              <a:rPr lang="en-US" sz="3672" u="sng" dirty="0">
                <a:solidFill>
                  <a:srgbClr val="00B0F0"/>
                </a:solidFill>
                <a:hlinkClick r:id="rId5" action="ppaction://hlinkfile"/>
              </a:rPr>
              <a:t>windows.com/</a:t>
            </a:r>
            <a:r>
              <a:rPr lang="en-US" sz="3672" u="sng" dirty="0" err="1">
                <a:solidFill>
                  <a:srgbClr val="00B0F0"/>
                </a:solidFill>
                <a:hlinkClick r:id="rId5" action="ppaction://hlinkfile"/>
              </a:rPr>
              <a:t>ITpro</a:t>
            </a:r>
            <a:endParaRPr lang="en-US" sz="3599" u="sng" dirty="0">
              <a:solidFill>
                <a:srgbClr val="00B0F0"/>
              </a:solidFill>
            </a:endParaRPr>
          </a:p>
        </p:txBody>
      </p:sp>
      <p:sp>
        <p:nvSpPr>
          <p:cNvPr id="9" name="Rectangle 8"/>
          <p:cNvSpPr/>
          <p:nvPr/>
        </p:nvSpPr>
        <p:spPr bwMode="invGray">
          <a:xfrm>
            <a:off x="372499" y="3219288"/>
            <a:ext cx="11788497" cy="1732356"/>
          </a:xfrm>
          <a:prstGeom prst="rect">
            <a:avLst/>
          </a:prstGeom>
        </p:spPr>
        <p:txBody>
          <a:bodyPr wrap="square">
            <a:spAutoFit/>
          </a:bodyPr>
          <a:lstStyle/>
          <a:p>
            <a:pPr marL="571390" indent="-571390" defTabSz="932563">
              <a:lnSpc>
                <a:spcPct val="90000"/>
              </a:lnSpc>
              <a:spcBef>
                <a:spcPct val="20000"/>
              </a:spcBef>
              <a:buSzPct val="105000"/>
              <a:buFontTx/>
              <a:buBlip>
                <a:blip r:embed="rId3"/>
              </a:buBlip>
            </a:pPr>
            <a:r>
              <a:rPr lang="en-US" sz="3599" dirty="0">
                <a:gradFill>
                  <a:gsLst>
                    <a:gs pos="1250">
                      <a:srgbClr val="FFFFFF"/>
                    </a:gs>
                    <a:gs pos="100000">
                      <a:srgbClr val="FFFFFF"/>
                    </a:gs>
                  </a:gsLst>
                  <a:lin ang="5400000" scaled="0"/>
                </a:gradFill>
              </a:rPr>
              <a:t>Microsoft Desktop Optimization Package (MDOP): </a:t>
            </a:r>
            <a:r>
              <a:rPr lang="en-US" sz="3599" u="sng" dirty="0">
                <a:solidFill>
                  <a:srgbClr val="00B0F0"/>
                </a:solidFill>
                <a:hlinkClick r:id="rId6" action="ppaction://hlinkfile"/>
              </a:rPr>
              <a:t>microsoft.com/</a:t>
            </a:r>
            <a:r>
              <a:rPr lang="en-US" sz="3599" u="sng" dirty="0" err="1">
                <a:solidFill>
                  <a:srgbClr val="00B0F0"/>
                </a:solidFill>
                <a:hlinkClick r:id="rId6" action="ppaction://hlinkfile"/>
              </a:rPr>
              <a:t>mdop</a:t>
            </a:r>
            <a:endParaRPr lang="en-US" sz="3599" u="sng" dirty="0">
              <a:solidFill>
                <a:srgbClr val="00B0F0"/>
              </a:solidFill>
            </a:endParaRPr>
          </a:p>
          <a:p>
            <a:pPr defTabSz="932563">
              <a:lnSpc>
                <a:spcPct val="90000"/>
              </a:lnSpc>
              <a:spcBef>
                <a:spcPct val="20000"/>
              </a:spcBef>
              <a:buSzPct val="105000"/>
            </a:pPr>
            <a:endParaRPr lang="en-US" sz="3599" dirty="0">
              <a:gradFill>
                <a:gsLst>
                  <a:gs pos="1250">
                    <a:srgbClr val="FFFFFF"/>
                  </a:gs>
                  <a:gs pos="100000">
                    <a:srgbClr val="FFFFFF"/>
                  </a:gs>
                </a:gsLst>
                <a:lin ang="5400000" scaled="0"/>
              </a:gradFill>
            </a:endParaRPr>
          </a:p>
        </p:txBody>
      </p:sp>
      <p:sp>
        <p:nvSpPr>
          <p:cNvPr id="10" name="Rectangle 9"/>
          <p:cNvSpPr/>
          <p:nvPr/>
        </p:nvSpPr>
        <p:spPr bwMode="invGray">
          <a:xfrm>
            <a:off x="372499" y="4437093"/>
            <a:ext cx="11788497" cy="602564"/>
          </a:xfrm>
          <a:prstGeom prst="rect">
            <a:avLst/>
          </a:prstGeom>
        </p:spPr>
        <p:txBody>
          <a:bodyPr wrap="square">
            <a:spAutoFit/>
          </a:bodyPr>
          <a:lstStyle/>
          <a:p>
            <a:pPr marL="571390" indent="-571390" defTabSz="932563">
              <a:lnSpc>
                <a:spcPct val="90000"/>
              </a:lnSpc>
              <a:spcBef>
                <a:spcPct val="20000"/>
              </a:spcBef>
              <a:buSzPct val="105000"/>
              <a:buFontTx/>
              <a:buBlip>
                <a:blip r:embed="rId3"/>
              </a:buBlip>
            </a:pPr>
            <a:r>
              <a:rPr lang="en-US" sz="3599" dirty="0">
                <a:gradFill>
                  <a:gsLst>
                    <a:gs pos="1250">
                      <a:srgbClr val="FFFFFF"/>
                    </a:gs>
                    <a:gs pos="100000">
                      <a:srgbClr val="FFFFFF"/>
                    </a:gs>
                  </a:gsLst>
                  <a:lin ang="5400000" scaled="0"/>
                </a:gradFill>
              </a:rPr>
              <a:t>Desktop Virtualization (DV): </a:t>
            </a:r>
            <a:r>
              <a:rPr lang="en-US" sz="3599" u="sng" dirty="0">
                <a:solidFill>
                  <a:srgbClr val="00B0F0"/>
                </a:solidFill>
                <a:hlinkClick r:id="rId7" action="ppaction://hlinkfile"/>
              </a:rPr>
              <a:t>microsoft.com/dv</a:t>
            </a:r>
            <a:endParaRPr lang="en-US" sz="3599" u="sng" dirty="0">
              <a:solidFill>
                <a:srgbClr val="00B0F0"/>
              </a:solidFill>
            </a:endParaRPr>
          </a:p>
        </p:txBody>
      </p:sp>
      <p:sp useBgFill="1">
        <p:nvSpPr>
          <p:cNvPr id="11" name="Freeform 10"/>
          <p:cNvSpPr/>
          <p:nvPr/>
        </p:nvSpPr>
        <p:spPr bwMode="auto">
          <a:xfrm>
            <a:off x="883" y="497"/>
            <a:ext cx="12434711" cy="6993533"/>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invGray">
          <a:xfrm>
            <a:off x="372499" y="5240451"/>
            <a:ext cx="11788497" cy="602564"/>
          </a:xfrm>
          <a:prstGeom prst="rect">
            <a:avLst/>
          </a:prstGeom>
        </p:spPr>
        <p:txBody>
          <a:bodyPr wrap="square">
            <a:spAutoFit/>
          </a:bodyPr>
          <a:lstStyle/>
          <a:p>
            <a:pPr marL="571390" indent="-571390" defTabSz="932563">
              <a:lnSpc>
                <a:spcPct val="90000"/>
              </a:lnSpc>
              <a:spcBef>
                <a:spcPct val="20000"/>
              </a:spcBef>
              <a:buSzPct val="105000"/>
              <a:buFontTx/>
              <a:buBlip>
                <a:blip r:embed="rId3"/>
              </a:buBlip>
            </a:pPr>
            <a:r>
              <a:rPr lang="en-US" sz="3599" dirty="0">
                <a:gradFill>
                  <a:gsLst>
                    <a:gs pos="1250">
                      <a:srgbClr val="FFFFFF"/>
                    </a:gs>
                    <a:gs pos="100000">
                      <a:srgbClr val="FFFFFF"/>
                    </a:gs>
                  </a:gsLst>
                  <a:lin ang="5400000" scaled="0"/>
                </a:gradFill>
              </a:rPr>
              <a:t>Windows To Go: </a:t>
            </a:r>
            <a:r>
              <a:rPr lang="en-US" sz="3599" u="sng" dirty="0">
                <a:solidFill>
                  <a:srgbClr val="00B0F0"/>
                </a:solidFill>
                <a:hlinkClick r:id="rId8" action="ppaction://hlinkfile"/>
              </a:rPr>
              <a:t>microsoft.com/windows/</a:t>
            </a:r>
            <a:r>
              <a:rPr lang="en-US" sz="3599" u="sng" dirty="0" err="1">
                <a:solidFill>
                  <a:srgbClr val="00B0F0"/>
                </a:solidFill>
                <a:hlinkClick r:id="rId8" action="ppaction://hlinkfile"/>
              </a:rPr>
              <a:t>wtg</a:t>
            </a:r>
            <a:endParaRPr lang="en-US" sz="3599" u="sng" dirty="0">
              <a:solidFill>
                <a:srgbClr val="00B0F0"/>
              </a:solidFill>
            </a:endParaRPr>
          </a:p>
        </p:txBody>
      </p:sp>
      <p:sp>
        <p:nvSpPr>
          <p:cNvPr id="14" name="Rectangle 13"/>
          <p:cNvSpPr/>
          <p:nvPr/>
        </p:nvSpPr>
        <p:spPr bwMode="invGray">
          <a:xfrm>
            <a:off x="372499" y="6026426"/>
            <a:ext cx="11788497" cy="602564"/>
          </a:xfrm>
          <a:prstGeom prst="rect">
            <a:avLst/>
          </a:prstGeom>
        </p:spPr>
        <p:txBody>
          <a:bodyPr wrap="square">
            <a:spAutoFit/>
          </a:bodyPr>
          <a:lstStyle/>
          <a:p>
            <a:pPr marL="571390" indent="-571390" defTabSz="932563">
              <a:lnSpc>
                <a:spcPct val="90000"/>
              </a:lnSpc>
              <a:spcBef>
                <a:spcPct val="20000"/>
              </a:spcBef>
              <a:buSzPct val="105000"/>
              <a:buFontTx/>
              <a:buBlip>
                <a:blip r:embed="rId3"/>
              </a:buBlip>
            </a:pPr>
            <a:r>
              <a:rPr lang="en-US" sz="3599" dirty="0">
                <a:gradFill>
                  <a:gsLst>
                    <a:gs pos="1250">
                      <a:srgbClr val="FFFFFF"/>
                    </a:gs>
                    <a:gs pos="100000">
                      <a:srgbClr val="FFFFFF"/>
                    </a:gs>
                  </a:gsLst>
                  <a:lin ang="5400000" scaled="0"/>
                </a:gradFill>
              </a:rPr>
              <a:t>Outlook.com: </a:t>
            </a:r>
            <a:r>
              <a:rPr lang="en-US" sz="3599" u="sng" dirty="0">
                <a:solidFill>
                  <a:srgbClr val="00B0F0"/>
                </a:solidFill>
                <a:hlinkClick r:id="rId9" action="ppaction://hlinkfile"/>
              </a:rPr>
              <a:t>tryoutlook.com</a:t>
            </a:r>
            <a:endParaRPr lang="en-US" sz="3599" u="sng" dirty="0">
              <a:solidFill>
                <a:srgbClr val="00B0F0"/>
              </a:solidFill>
            </a:endParaRPr>
          </a:p>
        </p:txBody>
      </p:sp>
    </p:spTree>
    <p:extLst>
      <p:ext uri="{BB962C8B-B14F-4D97-AF65-F5344CB8AC3E}">
        <p14:creationId xmlns:p14="http://schemas.microsoft.com/office/powerpoint/2010/main" val="129170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0-#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0-#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5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0-#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000" fill="hold"/>
                                        <p:tgtEl>
                                          <p:spTgt spid="13"/>
                                        </p:tgtEl>
                                        <p:attrNameLst>
                                          <p:attrName>ppt_x</p:attrName>
                                        </p:attrNameLst>
                                      </p:cBhvr>
                                      <p:tavLst>
                                        <p:tav tm="0">
                                          <p:val>
                                            <p:strVal val="0-#ppt_w/2"/>
                                          </p:val>
                                        </p:tav>
                                        <p:tav tm="100000">
                                          <p:val>
                                            <p:strVal val="#ppt_x"/>
                                          </p:val>
                                        </p:tav>
                                      </p:tavLst>
                                    </p:anim>
                                    <p:anim calcmode="lin" valueType="num">
                                      <p:cBhvr additive="base">
                                        <p:cTn id="28" dur="10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150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000" fill="hold"/>
                                        <p:tgtEl>
                                          <p:spTgt spid="14"/>
                                        </p:tgtEl>
                                        <p:attrNameLst>
                                          <p:attrName>ppt_x</p:attrName>
                                        </p:attrNameLst>
                                      </p:cBhvr>
                                      <p:tavLst>
                                        <p:tav tm="0">
                                          <p:val>
                                            <p:strVal val="0-#ppt_w/2"/>
                                          </p:val>
                                        </p:tav>
                                        <p:tav tm="100000">
                                          <p:val>
                                            <p:strVal val="#ppt_x"/>
                                          </p:val>
                                        </p:tav>
                                      </p:tavLst>
                                    </p:anim>
                                    <p:anim calcmode="lin" valueType="num">
                                      <p:cBhvr additive="base">
                                        <p:cTn id="3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Tile"/>
          <p:cNvSpPr/>
          <p:nvPr/>
        </p:nvSpPr>
        <p:spPr bwMode="gray">
          <a:xfrm>
            <a:off x="5997647" y="3946350"/>
            <a:ext cx="5481387"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grpSp>
        <p:nvGrpSpPr>
          <p:cNvPr id="34" name="MSDN Link"/>
          <p:cNvGrpSpPr/>
          <p:nvPr/>
        </p:nvGrpSpPr>
        <p:grpSpPr>
          <a:xfrm>
            <a:off x="5980243" y="5766010"/>
            <a:ext cx="5498792" cy="914399"/>
            <a:chOff x="6158906" y="5021924"/>
            <a:chExt cx="4997786"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6158906" y="5076615"/>
              <a:ext cx="2330654"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28531"/>
            </a:xfrm>
            <a:prstGeom prst="rect">
              <a:avLst/>
            </a:prstGeom>
          </p:spPr>
          <p:txBody>
            <a:bodyPr wrap="square" lIns="182880">
              <a:spAutoFit/>
            </a:bodyPr>
            <a:lstStyle/>
            <a:p>
              <a:r>
                <a:rPr lang="en-US" dirty="0">
                  <a:solidFill>
                    <a:srgbClr val="FFFFFF"/>
                  </a:solidFill>
                  <a:hlinkClick r:id="rId3"/>
                </a:rPr>
                <a:t>http://microsoft.com/msdn </a:t>
              </a:r>
              <a:endParaRPr lang="en-US" dirty="0">
                <a:solidFill>
                  <a:srgbClr val="FFFFFF"/>
                </a:solidFill>
              </a:endParaRPr>
            </a:p>
          </p:txBody>
        </p:sp>
      </p:grpSp>
      <p:sp>
        <p:nvSpPr>
          <p:cNvPr id="12" name="Arrow Bar"/>
          <p:cNvSpPr/>
          <p:nvPr/>
        </p:nvSpPr>
        <p:spPr bwMode="gray">
          <a:xfrm>
            <a:off x="5997647" y="1214472"/>
            <a:ext cx="5486400" cy="1841377"/>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grpSp>
        <p:nvGrpSpPr>
          <p:cNvPr id="17" name="MS Learning Link"/>
          <p:cNvGrpSpPr/>
          <p:nvPr/>
        </p:nvGrpSpPr>
        <p:grpSpPr>
          <a:xfrm>
            <a:off x="5982656" y="3040063"/>
            <a:ext cx="5501390" cy="916641"/>
            <a:chOff x="6161986" y="2595282"/>
            <a:chExt cx="5010840" cy="813384"/>
          </a:xfrm>
        </p:grpSpPr>
        <p:sp>
          <p:nvSpPr>
            <p:cNvPr id="18" name="Rectangle 17"/>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9" name="Rectangle 18"/>
            <p:cNvSpPr/>
            <p:nvPr/>
          </p:nvSpPr>
          <p:spPr>
            <a:xfrm>
              <a:off x="6161986" y="2649973"/>
              <a:ext cx="3863978" cy="300417"/>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Microsoft Certification &amp; Training Resources</a:t>
              </a:r>
            </a:p>
          </p:txBody>
        </p:sp>
        <p:sp>
          <p:nvSpPr>
            <p:cNvPr id="20" name="Rectangle 19"/>
            <p:cNvSpPr/>
            <p:nvPr/>
          </p:nvSpPr>
          <p:spPr bwMode="white">
            <a:xfrm>
              <a:off x="6181717" y="2961633"/>
              <a:ext cx="4991109" cy="327728"/>
            </a:xfrm>
            <a:prstGeom prst="rect">
              <a:avLst/>
            </a:prstGeom>
          </p:spPr>
          <p:txBody>
            <a:bodyPr wrap="square" lIns="182880">
              <a:spAutoFit/>
            </a:bodyPr>
            <a:lstStyle/>
            <a:p>
              <a:r>
                <a:rPr lang="en-US" dirty="0">
                  <a:solidFill>
                    <a:srgbClr val="FFFFFF"/>
                  </a:solidFill>
                  <a:hlinkClick r:id="rId4"/>
                </a:rPr>
                <a:t>www.microsoft.com/learning </a:t>
              </a:r>
              <a:endParaRPr lang="en-US" sz="1600" dirty="0"/>
            </a:p>
          </p:txBody>
        </p:sp>
      </p:grpSp>
      <p:sp>
        <p:nvSpPr>
          <p:cNvPr id="5" name="TechEd Tile"/>
          <p:cNvSpPr/>
          <p:nvPr/>
        </p:nvSpPr>
        <p:spPr bwMode="ltGray">
          <a:xfrm>
            <a:off x="274638" y="1214472"/>
            <a:ext cx="5476342" cy="1841394"/>
          </a:xfrm>
          <a:prstGeom prst="rect">
            <a:avLst/>
          </a:prstGeom>
          <a:solidFill>
            <a:srgbClr val="0072C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TechEd Tile"/>
          <p:cNvSpPr/>
          <p:nvPr/>
        </p:nvSpPr>
        <p:spPr bwMode="gray">
          <a:xfrm>
            <a:off x="274639" y="3947146"/>
            <a:ext cx="5486399" cy="1834500"/>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Resources</a:t>
            </a:r>
            <a:endParaRPr lang="en-US" dirty="0"/>
          </a:p>
        </p:txBody>
      </p:sp>
      <p:grpSp>
        <p:nvGrpSpPr>
          <p:cNvPr id="7" name="myTechEd Link"/>
          <p:cNvGrpSpPr/>
          <p:nvPr/>
        </p:nvGrpSpPr>
        <p:grpSpPr>
          <a:xfrm>
            <a:off x="272820" y="3040063"/>
            <a:ext cx="5478161" cy="916885"/>
            <a:chOff x="1020415" y="2595282"/>
            <a:chExt cx="4992768" cy="813384"/>
          </a:xfrm>
        </p:grpSpPr>
        <p:sp>
          <p:nvSpPr>
            <p:cNvPr id="8" name="Rectangle 7"/>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9" name="Rectangle 8"/>
            <p:cNvSpPr/>
            <p:nvPr/>
          </p:nvSpPr>
          <p:spPr>
            <a:xfrm>
              <a:off x="1020415" y="2649973"/>
              <a:ext cx="1963250" cy="300337"/>
            </a:xfrm>
            <a:prstGeom prst="rect">
              <a:avLst/>
            </a:prstGeom>
          </p:spPr>
          <p:txBody>
            <a:bodyPr wrap="none" lIns="182880">
              <a:spAutoFit/>
            </a:bodyPr>
            <a:lstStyle/>
            <a:p>
              <a:pPr marL="0" lvl="1">
                <a:tabLst>
                  <a:tab pos="1828800" algn="l"/>
                </a:tabLst>
              </a:pPr>
              <a:r>
                <a:rPr lang="en-US" sz="1600" dirty="0" smtClean="0">
                  <a:gradFill>
                    <a:gsLst>
                      <a:gs pos="1250">
                        <a:schemeClr val="bg2"/>
                      </a:gs>
                      <a:gs pos="100000">
                        <a:schemeClr val="bg2"/>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white">
            <a:xfrm>
              <a:off x="1022073" y="2961633"/>
              <a:ext cx="4991109" cy="327641"/>
            </a:xfrm>
            <a:prstGeom prst="rect">
              <a:avLst/>
            </a:prstGeom>
          </p:spPr>
          <p:txBody>
            <a:bodyPr wrap="square" lIns="182880">
              <a:spAutoFit/>
            </a:bodyPr>
            <a:lstStyle/>
            <a:p>
              <a:r>
                <a:rPr lang="en-US" u="sng" dirty="0">
                  <a:hlinkClick r:id="rId5"/>
                </a:rPr>
                <a:t>http://channel9.msdn.com/Events/TechEd</a:t>
              </a:r>
              <a:endParaRPr lang="en-US" dirty="0"/>
            </a:p>
          </p:txBody>
        </p:sp>
      </p:grpSp>
      <p:grpSp>
        <p:nvGrpSpPr>
          <p:cNvPr id="27" name="MS TechNet Link"/>
          <p:cNvGrpSpPr/>
          <p:nvPr/>
        </p:nvGrpSpPr>
        <p:grpSpPr>
          <a:xfrm>
            <a:off x="274639" y="5766010"/>
            <a:ext cx="5476339" cy="914399"/>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1027759" y="5076615"/>
              <a:ext cx="2680236"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28531"/>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6"/>
                </a:rPr>
                <a:t>http://microsoft.com/technet  </a:t>
              </a:r>
              <a:endParaRPr lang="en-US" dirty="0">
                <a:solidFill>
                  <a:srgbClr val="FFFFFF"/>
                </a:solidFill>
              </a:endParaRPr>
            </a:p>
          </p:txBody>
        </p:sp>
      </p:grpSp>
      <p:sp>
        <p:nvSpPr>
          <p:cNvPr id="43" name="Rectangle 42"/>
          <p:cNvSpPr/>
          <p:nvPr/>
        </p:nvSpPr>
        <p:spPr bwMode="auto">
          <a:xfrm>
            <a:off x="5750977" y="-1"/>
            <a:ext cx="273890"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50120"/>
          <a:stretch/>
        </p:blipFill>
        <p:spPr>
          <a:xfrm>
            <a:off x="526107" y="1485017"/>
            <a:ext cx="2695575" cy="1273289"/>
          </a:xfrm>
          <a:prstGeom prst="rect">
            <a:avLst/>
          </a:prstGeom>
        </p:spPr>
      </p:pic>
      <p:sp useBgFill="1">
        <p:nvSpPr>
          <p:cNvPr id="39" name="Freeform 38"/>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52156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0-#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0-#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0-#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animBg="1"/>
      <p:bldP spid="5"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p:nvPr/>
        </p:nvSpPr>
        <p:spPr>
          <a:xfrm>
            <a:off x="1688450" y="2431430"/>
            <a:ext cx="9248316" cy="923330"/>
          </a:xfrm>
          <a:prstGeom prst="rect">
            <a:avLst/>
          </a:prstGeom>
          <a:noFill/>
        </p:spPr>
        <p:txBody>
          <a:bodyPr wrap="square" rtlCol="0">
            <a:spAutoFit/>
          </a:bodyPr>
          <a:lstStyle/>
          <a:p>
            <a:pPr algn="ctr"/>
            <a:r>
              <a:rPr lang="en-US" sz="5400" dirty="0">
                <a:latin typeface="Consolas" panose="020B0609020204030204" pitchFamily="49" charset="0"/>
                <a:cs typeface="Consolas" panose="020B0609020204030204" pitchFamily="49" charset="0"/>
              </a:rPr>
              <a:t>What is B2B</a:t>
            </a:r>
            <a:r>
              <a:rPr lang="en-US" sz="5400" dirty="0" smtClean="0">
                <a:latin typeface="Consolas" panose="020B0609020204030204" pitchFamily="49" charset="0"/>
                <a:cs typeface="Consolas" panose="020B0609020204030204" pitchFamily="49" charset="0"/>
              </a:rPr>
              <a:t>...?</a:t>
            </a:r>
            <a:endParaRPr lang="en-US" sz="540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2835058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an evaluation on CommNet and enter to win!</a:t>
            </a:r>
            <a:endParaRPr lang="en-US" dirty="0"/>
          </a:p>
        </p:txBody>
      </p:sp>
      <p:sp>
        <p:nvSpPr>
          <p:cNvPr id="5" name="Rectangle 4"/>
          <p:cNvSpPr/>
          <p:nvPr/>
        </p:nvSpPr>
        <p:spPr bwMode="auto">
          <a:xfrm>
            <a:off x="4459854" y="2125662"/>
            <a:ext cx="7701983"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6" name="Best Buy gc" descr="\\192.168.1.51\Shared\ADI_Projects\Microsoft\MS_11-01457_TechEd_2012_Template\Working_Art\Eval-prizes\bestbuy-gc.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7148" y="2607703"/>
            <a:ext cx="1881043" cy="1224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274638" y="2125663"/>
            <a:ext cx="4032817"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8" name="Xbox kinect" descr="\\192.168.1.51\Shared\ADI_Projects\Microsoft\MS_11-01457_TechEd_2012_Template\Working_Art\Eval-prizes\Xbox360_Matte_Sensor_7-8View.png"/>
          <p:cNvPicPr>
            <a:picLocks noChangeAspect="1" noChangeArrowheads="1"/>
          </p:cNvPicPr>
          <p:nvPr/>
        </p:nvPicPr>
        <p:blipFill rotWithShape="1">
          <a:blip r:embed="rId4" cstate="email">
            <a:extLst>
              <a:ext uri="{28A0092B-C50C-407E-A947-70E740481C1C}">
                <a14:useLocalDpi xmlns:a14="http://schemas.microsoft.com/office/drawing/2010/main"/>
              </a:ext>
            </a:extLst>
          </a:blip>
          <a:stretch/>
        </p:blipFill>
        <p:spPr bwMode="auto">
          <a:xfrm>
            <a:off x="483655" y="2529186"/>
            <a:ext cx="3620005" cy="3896269"/>
          </a:xfrm>
          <a:prstGeom prst="rect">
            <a:avLst/>
          </a:prstGeom>
          <a:noFill/>
          <a:extLst>
            <a:ext uri="{909E8E84-426E-40DD-AFC4-6F175D3DCCD1}">
              <a14:hiddenFill xmlns:a14="http://schemas.microsoft.com/office/drawing/2010/main">
                <a:solidFill>
                  <a:srgbClr val="FFFFFF"/>
                </a:solidFill>
              </a14:hiddenFill>
            </a:ext>
          </a:extLst>
        </p:spPr>
      </p:pic>
      <p:pic>
        <p:nvPicPr>
          <p:cNvPr id="9" name="hat" descr="\\192.168.1.51\Shared\ADI_Projects\Microsoft\MS_11-01457_TechEd_2012_Template\Working_Art\Eval-prizes\Geek-military-hat.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2535" y="4750235"/>
            <a:ext cx="1355377" cy="1694221"/>
          </a:xfrm>
          <a:prstGeom prst="rect">
            <a:avLst/>
          </a:prstGeom>
          <a:noFill/>
          <a:extLst>
            <a:ext uri="{909E8E84-426E-40DD-AFC4-6F175D3DCCD1}">
              <a14:hiddenFill xmlns:a14="http://schemas.microsoft.com/office/drawing/2010/main">
                <a:solidFill>
                  <a:srgbClr val="FFFFFF"/>
                </a:solidFill>
              </a14:hiddenFill>
            </a:ext>
          </a:extLst>
        </p:spPr>
      </p:pic>
      <p:pic>
        <p:nvPicPr>
          <p:cNvPr id="10" name="usb hub" descr="\\192.168.1.51\Shared\ADI_Projects\Microsoft\MS_11-01457_TechEd_2012_Template\Working_Art\Eval-prizes\Geek-usb-hub.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92060" y="4750234"/>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1" name="flashlight" descr="\\192.168.1.51\Shared\ADI_Projects\Microsoft\MS_11-01457_TechEd_2012_Template\Working_Art\Eval-prizes\LED-flashlight.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83123" y="4766996"/>
            <a:ext cx="1341968" cy="1677460"/>
          </a:xfrm>
          <a:prstGeom prst="rect">
            <a:avLst/>
          </a:prstGeom>
          <a:noFill/>
          <a:extLst>
            <a:ext uri="{909E8E84-426E-40DD-AFC4-6F175D3DCCD1}">
              <a14:hiddenFill xmlns:a14="http://schemas.microsoft.com/office/drawing/2010/main">
                <a:solidFill>
                  <a:srgbClr val="FFFFFF"/>
                </a:solidFill>
              </a14:hiddenFill>
            </a:ext>
          </a:extLst>
        </p:spPr>
      </p:pic>
      <p:pic>
        <p:nvPicPr>
          <p:cNvPr id="12" name="Accessory bag" descr="\\192.168.1.51\Shared\ADI_Projects\Microsoft\MS_11-01457_TechEd_2012_Template\Working_Art\Eval-prizes\Neoprene-accessory-case.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83123" y="2372973"/>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3" name="shirt" descr="\\192.168.1.51\Shared\ADI_Projects\Microsoft\MS_11-01457_TechEd_2012_Template\Working_Art\Eval-prizes\Cloud-power-shirt.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86190" y="2372974"/>
            <a:ext cx="1355377" cy="1694222"/>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8"/>
          <p:cNvSpPr/>
          <p:nvPr/>
        </p:nvSpPr>
        <p:spPr bwMode="auto">
          <a:xfrm>
            <a:off x="0" y="0"/>
            <a:ext cx="12436475" cy="6994525"/>
          </a:xfrm>
          <a:custGeom>
            <a:avLst/>
            <a:gdLst>
              <a:gd name="connsiteX0" fmla="*/ 4459854 w 12436475"/>
              <a:gd name="connsiteY0" fmla="*/ 4500064 h 6994525"/>
              <a:gd name="connsiteX1" fmla="*/ 4459854 w 12436475"/>
              <a:gd name="connsiteY1" fmla="*/ 6697663 h 6994525"/>
              <a:gd name="connsiteX2" fmla="*/ 12161837 w 12436475"/>
              <a:gd name="connsiteY2" fmla="*/ 6697663 h 6994525"/>
              <a:gd name="connsiteX3" fmla="*/ 12161837 w 12436475"/>
              <a:gd name="connsiteY3" fmla="*/ 4500064 h 6994525"/>
              <a:gd name="connsiteX4" fmla="*/ 0 w 12436475"/>
              <a:gd name="connsiteY4" fmla="*/ 0 h 6994525"/>
              <a:gd name="connsiteX5" fmla="*/ 274638 w 12436475"/>
              <a:gd name="connsiteY5" fmla="*/ 0 h 6994525"/>
              <a:gd name="connsiteX6" fmla="*/ 274638 w 12436475"/>
              <a:gd name="connsiteY6" fmla="*/ 6697663 h 6994525"/>
              <a:gd name="connsiteX7" fmla="*/ 4307455 w 12436475"/>
              <a:gd name="connsiteY7" fmla="*/ 6697663 h 6994525"/>
              <a:gd name="connsiteX8" fmla="*/ 4307455 w 12436475"/>
              <a:gd name="connsiteY8" fmla="*/ 4500064 h 6994525"/>
              <a:gd name="connsiteX9" fmla="*/ 4307455 w 12436475"/>
              <a:gd name="connsiteY9" fmla="*/ 4320223 h 6994525"/>
              <a:gd name="connsiteX10" fmla="*/ 4307455 w 12436475"/>
              <a:gd name="connsiteY10" fmla="*/ 2125663 h 6994525"/>
              <a:gd name="connsiteX11" fmla="*/ 4459854 w 12436475"/>
              <a:gd name="connsiteY11" fmla="*/ 2125663 h 6994525"/>
              <a:gd name="connsiteX12" fmla="*/ 4459854 w 12436475"/>
              <a:gd name="connsiteY12" fmla="*/ 4320223 h 6994525"/>
              <a:gd name="connsiteX13" fmla="*/ 12161837 w 12436475"/>
              <a:gd name="connsiteY13" fmla="*/ 4320223 h 6994525"/>
              <a:gd name="connsiteX14" fmla="*/ 12161837 w 12436475"/>
              <a:gd name="connsiteY14" fmla="*/ 0 h 6994525"/>
              <a:gd name="connsiteX15" fmla="*/ 12436475 w 12436475"/>
              <a:gd name="connsiteY15" fmla="*/ 0 h 6994525"/>
              <a:gd name="connsiteX16" fmla="*/ 12436475 w 12436475"/>
              <a:gd name="connsiteY16" fmla="*/ 4320223 h 6994525"/>
              <a:gd name="connsiteX17" fmla="*/ 12436475 w 12436475"/>
              <a:gd name="connsiteY17" fmla="*/ 4500064 h 6994525"/>
              <a:gd name="connsiteX18" fmla="*/ 12436475 w 12436475"/>
              <a:gd name="connsiteY18" fmla="*/ 6697663 h 6994525"/>
              <a:gd name="connsiteX19" fmla="*/ 12436475 w 12436475"/>
              <a:gd name="connsiteY19" fmla="*/ 6994525 h 6994525"/>
              <a:gd name="connsiteX20" fmla="*/ 12161837 w 12436475"/>
              <a:gd name="connsiteY20" fmla="*/ 6994525 h 6994525"/>
              <a:gd name="connsiteX21" fmla="*/ 4459854 w 12436475"/>
              <a:gd name="connsiteY21" fmla="*/ 6994525 h 6994525"/>
              <a:gd name="connsiteX22" fmla="*/ 4307455 w 12436475"/>
              <a:gd name="connsiteY22" fmla="*/ 6994525 h 6994525"/>
              <a:gd name="connsiteX23" fmla="*/ 274638 w 12436475"/>
              <a:gd name="connsiteY23" fmla="*/ 6994525 h 6994525"/>
              <a:gd name="connsiteX24" fmla="*/ 1 w 12436475"/>
              <a:gd name="connsiteY24" fmla="*/ 6994525 h 6994525"/>
              <a:gd name="connsiteX25" fmla="*/ 0 w 12436475"/>
              <a:gd name="connsiteY25"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436475" h="6994525">
                <a:moveTo>
                  <a:pt x="4459854" y="4500064"/>
                </a:moveTo>
                <a:lnTo>
                  <a:pt x="4459854" y="6697663"/>
                </a:lnTo>
                <a:lnTo>
                  <a:pt x="12161837" y="6697663"/>
                </a:lnTo>
                <a:lnTo>
                  <a:pt x="12161837" y="4500064"/>
                </a:lnTo>
                <a:close/>
                <a:moveTo>
                  <a:pt x="0" y="0"/>
                </a:moveTo>
                <a:lnTo>
                  <a:pt x="274638" y="0"/>
                </a:lnTo>
                <a:lnTo>
                  <a:pt x="274638" y="6697663"/>
                </a:lnTo>
                <a:lnTo>
                  <a:pt x="4307455" y="6697663"/>
                </a:lnTo>
                <a:lnTo>
                  <a:pt x="4307455" y="4500064"/>
                </a:lnTo>
                <a:lnTo>
                  <a:pt x="4307455" y="4320223"/>
                </a:lnTo>
                <a:lnTo>
                  <a:pt x="4307455" y="2125663"/>
                </a:lnTo>
                <a:lnTo>
                  <a:pt x="4459854" y="2125663"/>
                </a:lnTo>
                <a:lnTo>
                  <a:pt x="4459854" y="4320223"/>
                </a:lnTo>
                <a:lnTo>
                  <a:pt x="12161837" y="4320223"/>
                </a:lnTo>
                <a:lnTo>
                  <a:pt x="12161837" y="0"/>
                </a:lnTo>
                <a:lnTo>
                  <a:pt x="12436475" y="0"/>
                </a:lnTo>
                <a:lnTo>
                  <a:pt x="12436475" y="4320223"/>
                </a:lnTo>
                <a:lnTo>
                  <a:pt x="12436475" y="4500064"/>
                </a:lnTo>
                <a:lnTo>
                  <a:pt x="12436475" y="6697663"/>
                </a:lnTo>
                <a:lnTo>
                  <a:pt x="12436475" y="6994525"/>
                </a:lnTo>
                <a:lnTo>
                  <a:pt x="12161837" y="6994525"/>
                </a:lnTo>
                <a:lnTo>
                  <a:pt x="4459854" y="6994525"/>
                </a:lnTo>
                <a:lnTo>
                  <a:pt x="4307455" y="6994525"/>
                </a:lnTo>
                <a:lnTo>
                  <a:pt x="274638" y="6994525"/>
                </a:lnTo>
                <a:lnTo>
                  <a:pt x="1" y="6994525"/>
                </a:lnTo>
                <a:lnTo>
                  <a:pt x="0" y="6994525"/>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83548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1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1+#ppt_w/2"/>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2" decel="100000" fill="hold" nodeType="withEffect">
                                  <p:stCondLst>
                                    <p:cond delay="15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4" decel="100000" fill="hold" nodeType="withEffect">
                                  <p:stCondLst>
                                    <p:cond delay="1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75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1+#ppt_w/2"/>
                                          </p:val>
                                        </p:tav>
                                        <p:tav tm="100000">
                                          <p:val>
                                            <p:strVal val="#ppt_x"/>
                                          </p:val>
                                        </p:tav>
                                      </p:tavLst>
                                    </p:anim>
                                    <p:anim calcmode="lin" valueType="num">
                                      <p:cBhvr additive="base">
                                        <p:cTn id="28" dur="10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4" decel="100000" fill="hold" nodeType="withEffect">
                                  <p:stCondLst>
                                    <p:cond delay="175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2" decel="100000" fill="hold" nodeType="withEffect">
                                  <p:stCondLst>
                                    <p:cond delay="200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1000" fill="hold"/>
                                        <p:tgtEl>
                                          <p:spTgt spid="13"/>
                                        </p:tgtEl>
                                        <p:attrNameLst>
                                          <p:attrName>ppt_x</p:attrName>
                                        </p:attrNameLst>
                                      </p:cBhvr>
                                      <p:tavLst>
                                        <p:tav tm="0">
                                          <p:val>
                                            <p:strVal val="1+#ppt_w/2"/>
                                          </p:val>
                                        </p:tav>
                                        <p:tav tm="100000">
                                          <p:val>
                                            <p:strVal val="#ppt_x"/>
                                          </p:val>
                                        </p:tav>
                                      </p:tavLst>
                                    </p:anim>
                                    <p:anim calcmode="lin" valueType="num">
                                      <p:cBhvr additive="base">
                                        <p:cTn id="36" dur="10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4" decel="100000" fill="hold" nodeType="withEffect">
                                  <p:stCondLst>
                                    <p:cond delay="20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04000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Evaluate this session</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6638" y="1214472"/>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2249" y="2143592"/>
            <a:ext cx="4572318" cy="4561249"/>
          </a:xfrm>
          <a:prstGeom prst="rect">
            <a:avLst/>
          </a:prstGeom>
          <a:noFill/>
        </p:spPr>
        <p:txBody>
          <a:bodyPr wrap="square" lIns="182880" tIns="146304" rIns="182880" bIns="146304" rtlCol="0">
            <a:spAutoFit/>
          </a:bodyPr>
          <a:lstStyle/>
          <a:p>
            <a:pPr>
              <a:lnSpc>
                <a:spcPct val="90000"/>
              </a:lnSpc>
              <a:spcAft>
                <a:spcPts val="600"/>
              </a:spcAft>
            </a:pPr>
            <a:r>
              <a:rPr lang="en-US" sz="4400" b="1" dirty="0" smtClean="0">
                <a:gradFill>
                  <a:gsLst>
                    <a:gs pos="1250">
                      <a:srgbClr val="FFFFFF"/>
                    </a:gs>
                    <a:gs pos="100000">
                      <a:srgbClr val="FFFFFF"/>
                    </a:gs>
                  </a:gsLst>
                  <a:lin ang="5400000" scaled="0"/>
                </a:gradFill>
              </a:rPr>
              <a:t>Scan this QR code </a:t>
            </a:r>
            <a:r>
              <a:rPr lang="en-US" sz="4400" dirty="0" smtClean="0">
                <a:gradFill>
                  <a:gsLst>
                    <a:gs pos="1250">
                      <a:srgbClr val="FFFFFF"/>
                    </a:gs>
                    <a:gs pos="100000">
                      <a:srgbClr val="FFFFFF"/>
                    </a:gs>
                  </a:gsLst>
                  <a:lin ang="5400000" scaled="0"/>
                </a:gradFill>
              </a:rPr>
              <a:t>to evaluate this session and be automatically entered in a drawing to </a:t>
            </a:r>
            <a:br>
              <a:rPr lang="en-US" sz="4400" dirty="0" smtClean="0">
                <a:gradFill>
                  <a:gsLst>
                    <a:gs pos="1250">
                      <a:srgbClr val="FFFFFF"/>
                    </a:gs>
                    <a:gs pos="100000">
                      <a:srgbClr val="FFFFFF"/>
                    </a:gs>
                  </a:gsLst>
                  <a:lin ang="5400000" scaled="0"/>
                </a:gradFill>
              </a:rPr>
            </a:br>
            <a:r>
              <a:rPr lang="en-US" sz="4400" dirty="0" smtClean="0">
                <a:gradFill>
                  <a:gsLst>
                    <a:gs pos="1250">
                      <a:srgbClr val="FFFFFF"/>
                    </a:gs>
                    <a:gs pos="100000">
                      <a:srgbClr val="FFFFFF"/>
                    </a:gs>
                  </a:gsLst>
                  <a:lin ang="5400000" scaled="0"/>
                </a:gradFill>
              </a:rPr>
              <a:t>win a prize</a:t>
            </a:r>
            <a:endParaRPr lang="en-US" sz="4400" b="1" dirty="0" smtClean="0">
              <a:gradFill>
                <a:gsLst>
                  <a:gs pos="1250">
                    <a:srgbClr val="FFFFFF"/>
                  </a:gs>
                  <a:gs pos="100000">
                    <a:srgbClr val="FFFFFF"/>
                  </a:gs>
                </a:gsLst>
                <a:lin ang="5400000" scaled="0"/>
              </a:gradFill>
            </a:endParaRPr>
          </a:p>
        </p:txBody>
      </p:sp>
      <p:grpSp>
        <p:nvGrpSpPr>
          <p:cNvPr id="10" name="Group 9"/>
          <p:cNvGrpSpPr/>
          <p:nvPr/>
        </p:nvGrpSpPr>
        <p:grpSpPr>
          <a:xfrm>
            <a:off x="9943129" y="1559114"/>
            <a:ext cx="1915773" cy="4209429"/>
            <a:chOff x="9835555" y="1393220"/>
            <a:chExt cx="2076450" cy="4562475"/>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r>
              <a:rPr lang="en-US" dirty="0">
                <a:solidFill>
                  <a:srgbClr val="FFFFFF">
                    <a:alpha val="99000"/>
                  </a:srgbClr>
                </a:solidFill>
              </a:rPr>
              <a:t>Your MS Tag will be inserted here during the final scrub. </a:t>
            </a:r>
          </a:p>
        </p:txBody>
      </p:sp>
    </p:spTree>
    <p:extLst>
      <p:ext uri="{BB962C8B-B14F-4D97-AF65-F5344CB8AC3E}">
        <p14:creationId xmlns:p14="http://schemas.microsoft.com/office/powerpoint/2010/main" val="1922705025"/>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49270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637" y="2125662"/>
            <a:ext cx="2743200" cy="2743200"/>
          </a:xfrm>
          <a:prstGeom prst="rect">
            <a:avLst/>
          </a:prstGeom>
        </p:spPr>
      </p:pic>
    </p:spTree>
    <p:extLst>
      <p:ext uri="{BB962C8B-B14F-4D97-AF65-F5344CB8AC3E}">
        <p14:creationId xmlns:p14="http://schemas.microsoft.com/office/powerpoint/2010/main" val="1294294277"/>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411545" y="839348"/>
            <a:ext cx="5435744" cy="5550787"/>
            <a:chOff x="3411545" y="839348"/>
            <a:chExt cx="5435744" cy="5550787"/>
          </a:xfrm>
        </p:grpSpPr>
        <p:sp>
          <p:nvSpPr>
            <p:cNvPr id="7" name="Hexagon 6"/>
            <p:cNvSpPr/>
            <p:nvPr/>
          </p:nvSpPr>
          <p:spPr>
            <a:xfrm>
              <a:off x="3411545" y="839348"/>
              <a:ext cx="5435744" cy="5550787"/>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637" y="2125662"/>
              <a:ext cx="2743200" cy="2743200"/>
            </a:xfrm>
            <a:prstGeom prst="rect">
              <a:avLst/>
            </a:prstGeom>
          </p:spPr>
        </p:pic>
      </p:grpSp>
    </p:spTree>
    <p:extLst>
      <p:ext uri="{BB962C8B-B14F-4D97-AF65-F5344CB8AC3E}">
        <p14:creationId xmlns:p14="http://schemas.microsoft.com/office/powerpoint/2010/main" val="71435692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411545" y="839348"/>
            <a:ext cx="5435744" cy="5550787"/>
            <a:chOff x="3411545" y="839348"/>
            <a:chExt cx="5435744" cy="5550787"/>
          </a:xfrm>
        </p:grpSpPr>
        <p:sp>
          <p:nvSpPr>
            <p:cNvPr id="7" name="Hexagon 6"/>
            <p:cNvSpPr/>
            <p:nvPr/>
          </p:nvSpPr>
          <p:spPr>
            <a:xfrm>
              <a:off x="3411545" y="839348"/>
              <a:ext cx="5435744" cy="5550787"/>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637" y="2125662"/>
              <a:ext cx="2743200" cy="2743200"/>
            </a:xfrm>
            <a:prstGeom prst="rect">
              <a:avLst/>
            </a:prstGeom>
          </p:spPr>
        </p:pic>
      </p:grpSp>
      <p:grpSp>
        <p:nvGrpSpPr>
          <p:cNvPr id="5" name="Group 4"/>
          <p:cNvGrpSpPr/>
          <p:nvPr/>
        </p:nvGrpSpPr>
        <p:grpSpPr>
          <a:xfrm>
            <a:off x="788848" y="754911"/>
            <a:ext cx="2315860" cy="2140656"/>
            <a:chOff x="3411545" y="839348"/>
            <a:chExt cx="5435744" cy="5550787"/>
          </a:xfrm>
        </p:grpSpPr>
        <p:sp>
          <p:nvSpPr>
            <p:cNvPr id="6" name="Hexagon 5"/>
            <p:cNvSpPr/>
            <p:nvPr/>
          </p:nvSpPr>
          <p:spPr>
            <a:xfrm>
              <a:off x="3411545" y="839348"/>
              <a:ext cx="5435744" cy="5550787"/>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637" y="2125662"/>
              <a:ext cx="2743200" cy="2743200"/>
            </a:xfrm>
            <a:prstGeom prst="rect">
              <a:avLst/>
            </a:prstGeom>
          </p:spPr>
        </p:pic>
      </p:grpSp>
      <p:grpSp>
        <p:nvGrpSpPr>
          <p:cNvPr id="9" name="Group 8"/>
          <p:cNvGrpSpPr/>
          <p:nvPr/>
        </p:nvGrpSpPr>
        <p:grpSpPr>
          <a:xfrm>
            <a:off x="2713341" y="1935125"/>
            <a:ext cx="2315860" cy="2140656"/>
            <a:chOff x="3411545" y="839348"/>
            <a:chExt cx="5435744" cy="5550787"/>
          </a:xfrm>
        </p:grpSpPr>
        <p:sp>
          <p:nvSpPr>
            <p:cNvPr id="10" name="Hexagon 9"/>
            <p:cNvSpPr/>
            <p:nvPr/>
          </p:nvSpPr>
          <p:spPr>
            <a:xfrm>
              <a:off x="3411545" y="839348"/>
              <a:ext cx="5435744" cy="5550787"/>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637" y="2125662"/>
              <a:ext cx="2743200" cy="2743200"/>
            </a:xfrm>
            <a:prstGeom prst="rect">
              <a:avLst/>
            </a:prstGeom>
          </p:spPr>
        </p:pic>
      </p:grpSp>
      <p:grpSp>
        <p:nvGrpSpPr>
          <p:cNvPr id="12" name="Group 11"/>
          <p:cNvGrpSpPr/>
          <p:nvPr/>
        </p:nvGrpSpPr>
        <p:grpSpPr>
          <a:xfrm>
            <a:off x="826689" y="3136604"/>
            <a:ext cx="2315860" cy="2140656"/>
            <a:chOff x="3411545" y="839348"/>
            <a:chExt cx="5435744" cy="5550787"/>
          </a:xfrm>
        </p:grpSpPr>
        <p:sp>
          <p:nvSpPr>
            <p:cNvPr id="13" name="Hexagon 12"/>
            <p:cNvSpPr/>
            <p:nvPr/>
          </p:nvSpPr>
          <p:spPr>
            <a:xfrm>
              <a:off x="3411545" y="839348"/>
              <a:ext cx="5435744" cy="5550787"/>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637" y="2125662"/>
              <a:ext cx="2743200" cy="2743200"/>
            </a:xfrm>
            <a:prstGeom prst="rect">
              <a:avLst/>
            </a:prstGeom>
          </p:spPr>
        </p:pic>
      </p:grpSp>
      <p:grpSp>
        <p:nvGrpSpPr>
          <p:cNvPr id="15" name="Group 14"/>
          <p:cNvGrpSpPr/>
          <p:nvPr/>
        </p:nvGrpSpPr>
        <p:grpSpPr>
          <a:xfrm>
            <a:off x="2713341" y="4249479"/>
            <a:ext cx="2315860" cy="2140656"/>
            <a:chOff x="3411545" y="839348"/>
            <a:chExt cx="5435744" cy="5550787"/>
          </a:xfrm>
        </p:grpSpPr>
        <p:sp>
          <p:nvSpPr>
            <p:cNvPr id="16" name="Hexagon 15"/>
            <p:cNvSpPr/>
            <p:nvPr/>
          </p:nvSpPr>
          <p:spPr>
            <a:xfrm>
              <a:off x="3411545" y="839348"/>
              <a:ext cx="5435744" cy="5550787"/>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637" y="2125662"/>
              <a:ext cx="2743200" cy="2743200"/>
            </a:xfrm>
            <a:prstGeom prst="rect">
              <a:avLst/>
            </a:prstGeom>
          </p:spPr>
        </p:pic>
      </p:grpSp>
      <p:grpSp>
        <p:nvGrpSpPr>
          <p:cNvPr id="18" name="Group 17"/>
          <p:cNvGrpSpPr/>
          <p:nvPr/>
        </p:nvGrpSpPr>
        <p:grpSpPr>
          <a:xfrm>
            <a:off x="4577641" y="3136604"/>
            <a:ext cx="2315860" cy="2140656"/>
            <a:chOff x="3411545" y="839348"/>
            <a:chExt cx="5435744" cy="5550787"/>
          </a:xfrm>
        </p:grpSpPr>
        <p:sp>
          <p:nvSpPr>
            <p:cNvPr id="19" name="Hexagon 18"/>
            <p:cNvSpPr/>
            <p:nvPr/>
          </p:nvSpPr>
          <p:spPr>
            <a:xfrm>
              <a:off x="3411545" y="839348"/>
              <a:ext cx="5435744" cy="5550787"/>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637" y="2125662"/>
              <a:ext cx="2743200" cy="2743200"/>
            </a:xfrm>
            <a:prstGeom prst="rect">
              <a:avLst/>
            </a:prstGeom>
          </p:spPr>
        </p:pic>
      </p:grpSp>
      <p:grpSp>
        <p:nvGrpSpPr>
          <p:cNvPr id="27" name="Group 26"/>
          <p:cNvGrpSpPr/>
          <p:nvPr/>
        </p:nvGrpSpPr>
        <p:grpSpPr>
          <a:xfrm>
            <a:off x="4615482" y="849980"/>
            <a:ext cx="2315860" cy="2140656"/>
            <a:chOff x="3411545" y="839348"/>
            <a:chExt cx="5435744" cy="5550787"/>
          </a:xfrm>
        </p:grpSpPr>
        <p:sp>
          <p:nvSpPr>
            <p:cNvPr id="28" name="Hexagon 27"/>
            <p:cNvSpPr/>
            <p:nvPr/>
          </p:nvSpPr>
          <p:spPr>
            <a:xfrm>
              <a:off x="3411545" y="839348"/>
              <a:ext cx="5435744" cy="5550787"/>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637" y="2125662"/>
              <a:ext cx="2743200" cy="2743200"/>
            </a:xfrm>
            <a:prstGeom prst="rect">
              <a:avLst/>
            </a:prstGeom>
          </p:spPr>
        </p:pic>
      </p:grpSp>
      <p:grpSp>
        <p:nvGrpSpPr>
          <p:cNvPr id="30" name="Group 29"/>
          <p:cNvGrpSpPr/>
          <p:nvPr/>
        </p:nvGrpSpPr>
        <p:grpSpPr>
          <a:xfrm>
            <a:off x="6459292" y="2055019"/>
            <a:ext cx="2315860" cy="2140656"/>
            <a:chOff x="3411545" y="839348"/>
            <a:chExt cx="5435744" cy="5550787"/>
          </a:xfrm>
        </p:grpSpPr>
        <p:sp>
          <p:nvSpPr>
            <p:cNvPr id="31" name="Hexagon 30"/>
            <p:cNvSpPr/>
            <p:nvPr/>
          </p:nvSpPr>
          <p:spPr>
            <a:xfrm>
              <a:off x="3411545" y="839348"/>
              <a:ext cx="5435744" cy="5550787"/>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637" y="2125662"/>
              <a:ext cx="2743200" cy="2743200"/>
            </a:xfrm>
            <a:prstGeom prst="rect">
              <a:avLst/>
            </a:prstGeom>
          </p:spPr>
        </p:pic>
      </p:grpSp>
      <p:grpSp>
        <p:nvGrpSpPr>
          <p:cNvPr id="33" name="Group 32"/>
          <p:cNvGrpSpPr/>
          <p:nvPr/>
        </p:nvGrpSpPr>
        <p:grpSpPr>
          <a:xfrm>
            <a:off x="6431907" y="4322463"/>
            <a:ext cx="2315860" cy="2140656"/>
            <a:chOff x="3411545" y="839348"/>
            <a:chExt cx="5435744" cy="5550787"/>
          </a:xfrm>
        </p:grpSpPr>
        <p:sp>
          <p:nvSpPr>
            <p:cNvPr id="34" name="Hexagon 33"/>
            <p:cNvSpPr/>
            <p:nvPr/>
          </p:nvSpPr>
          <p:spPr>
            <a:xfrm>
              <a:off x="3411545" y="839348"/>
              <a:ext cx="5435744" cy="5550787"/>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637" y="2125662"/>
              <a:ext cx="2743200" cy="2743200"/>
            </a:xfrm>
            <a:prstGeom prst="rect">
              <a:avLst/>
            </a:prstGeom>
          </p:spPr>
        </p:pic>
      </p:grpSp>
      <p:grpSp>
        <p:nvGrpSpPr>
          <p:cNvPr id="42" name="Group 41"/>
          <p:cNvGrpSpPr/>
          <p:nvPr/>
        </p:nvGrpSpPr>
        <p:grpSpPr>
          <a:xfrm>
            <a:off x="8328593" y="961236"/>
            <a:ext cx="2315860" cy="2140656"/>
            <a:chOff x="3411545" y="839348"/>
            <a:chExt cx="5435744" cy="5550787"/>
          </a:xfrm>
        </p:grpSpPr>
        <p:sp>
          <p:nvSpPr>
            <p:cNvPr id="43" name="Hexagon 42"/>
            <p:cNvSpPr/>
            <p:nvPr/>
          </p:nvSpPr>
          <p:spPr>
            <a:xfrm>
              <a:off x="3411545" y="839348"/>
              <a:ext cx="5435744" cy="5550787"/>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44" name="Picture 4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637" y="2125662"/>
              <a:ext cx="2743200" cy="2743200"/>
            </a:xfrm>
            <a:prstGeom prst="rect">
              <a:avLst/>
            </a:prstGeom>
          </p:spPr>
        </p:pic>
      </p:grpSp>
      <p:grpSp>
        <p:nvGrpSpPr>
          <p:cNvPr id="45" name="Group 44"/>
          <p:cNvGrpSpPr/>
          <p:nvPr/>
        </p:nvGrpSpPr>
        <p:grpSpPr>
          <a:xfrm>
            <a:off x="8328593" y="3274964"/>
            <a:ext cx="2315860" cy="2140656"/>
            <a:chOff x="3411545" y="839348"/>
            <a:chExt cx="5435744" cy="5550787"/>
          </a:xfrm>
        </p:grpSpPr>
        <p:sp>
          <p:nvSpPr>
            <p:cNvPr id="46" name="Hexagon 45"/>
            <p:cNvSpPr/>
            <p:nvPr/>
          </p:nvSpPr>
          <p:spPr>
            <a:xfrm>
              <a:off x="3411545" y="839348"/>
              <a:ext cx="5435744" cy="5550787"/>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47" name="Picture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637" y="2125662"/>
              <a:ext cx="2743200" cy="2743200"/>
            </a:xfrm>
            <a:prstGeom prst="rect">
              <a:avLst/>
            </a:prstGeom>
          </p:spPr>
        </p:pic>
      </p:grpSp>
    </p:spTree>
    <p:extLst>
      <p:ext uri="{BB962C8B-B14F-4D97-AF65-F5344CB8AC3E}">
        <p14:creationId xmlns:p14="http://schemas.microsoft.com/office/powerpoint/2010/main" val="3072209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62" y="144462"/>
            <a:ext cx="12419013" cy="6364743"/>
          </a:xfrm>
          <a:prstGeom prst="rect">
            <a:avLst/>
          </a:prstGeom>
        </p:spPr>
      </p:pic>
    </p:spTree>
    <p:extLst>
      <p:ext uri="{BB962C8B-B14F-4D97-AF65-F5344CB8AC3E}">
        <p14:creationId xmlns:p14="http://schemas.microsoft.com/office/powerpoint/2010/main" val="311235937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3485" y="680023"/>
            <a:ext cx="10569504" cy="5634478"/>
          </a:xfrm>
          <a:prstGeom prst="rect">
            <a:avLst/>
          </a:prstGeom>
        </p:spPr>
      </p:pic>
      <p:sp>
        <p:nvSpPr>
          <p:cNvPr id="3" name="Oval 2"/>
          <p:cNvSpPr/>
          <p:nvPr/>
        </p:nvSpPr>
        <p:spPr>
          <a:xfrm>
            <a:off x="6572150" y="2711721"/>
            <a:ext cx="129129" cy="143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28" dirty="0">
                <a:solidFill>
                  <a:schemeClr val="bg1"/>
                </a:solidFill>
              </a:rPr>
              <a:t>P</a:t>
            </a:r>
          </a:p>
        </p:txBody>
      </p:sp>
      <p:sp>
        <p:nvSpPr>
          <p:cNvPr id="4" name="Oval 3"/>
          <p:cNvSpPr/>
          <p:nvPr/>
        </p:nvSpPr>
        <p:spPr>
          <a:xfrm>
            <a:off x="6727584" y="3053673"/>
            <a:ext cx="129129" cy="143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28" dirty="0">
                <a:solidFill>
                  <a:schemeClr val="bg1"/>
                </a:solidFill>
              </a:rPr>
              <a:t>P</a:t>
            </a:r>
          </a:p>
        </p:txBody>
      </p:sp>
      <p:sp>
        <p:nvSpPr>
          <p:cNvPr id="5" name="Oval 4"/>
          <p:cNvSpPr/>
          <p:nvPr/>
        </p:nvSpPr>
        <p:spPr>
          <a:xfrm>
            <a:off x="7186711" y="3527150"/>
            <a:ext cx="129129" cy="143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28" dirty="0">
                <a:solidFill>
                  <a:schemeClr val="bg1"/>
                </a:solidFill>
              </a:rPr>
              <a:t>P</a:t>
            </a:r>
          </a:p>
        </p:txBody>
      </p:sp>
      <p:sp>
        <p:nvSpPr>
          <p:cNvPr id="6" name="Oval 5"/>
          <p:cNvSpPr/>
          <p:nvPr/>
        </p:nvSpPr>
        <p:spPr>
          <a:xfrm>
            <a:off x="7387582" y="3010636"/>
            <a:ext cx="129129" cy="143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28" dirty="0">
                <a:solidFill>
                  <a:schemeClr val="bg1"/>
                </a:solidFill>
              </a:rPr>
              <a:t>P</a:t>
            </a:r>
          </a:p>
        </p:txBody>
      </p:sp>
      <p:sp>
        <p:nvSpPr>
          <p:cNvPr id="7" name="Oval 6"/>
          <p:cNvSpPr/>
          <p:nvPr/>
        </p:nvSpPr>
        <p:spPr>
          <a:xfrm>
            <a:off x="9668870" y="3570196"/>
            <a:ext cx="129129" cy="143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28" dirty="0">
                <a:solidFill>
                  <a:schemeClr val="bg1"/>
                </a:solidFill>
              </a:rPr>
              <a:t>P</a:t>
            </a:r>
          </a:p>
        </p:txBody>
      </p:sp>
      <p:sp>
        <p:nvSpPr>
          <p:cNvPr id="8" name="Oval 7"/>
          <p:cNvSpPr/>
          <p:nvPr/>
        </p:nvSpPr>
        <p:spPr>
          <a:xfrm>
            <a:off x="10266695" y="5332574"/>
            <a:ext cx="129129" cy="143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28" dirty="0">
                <a:solidFill>
                  <a:schemeClr val="bg1"/>
                </a:solidFill>
              </a:rPr>
              <a:t>P</a:t>
            </a:r>
          </a:p>
        </p:txBody>
      </p:sp>
      <p:sp>
        <p:nvSpPr>
          <p:cNvPr id="9" name="Oval 8"/>
          <p:cNvSpPr/>
          <p:nvPr/>
        </p:nvSpPr>
        <p:spPr>
          <a:xfrm>
            <a:off x="10312127" y="2534770"/>
            <a:ext cx="129129" cy="143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28" dirty="0">
                <a:solidFill>
                  <a:schemeClr val="bg1"/>
                </a:solidFill>
              </a:rPr>
              <a:t>P</a:t>
            </a:r>
          </a:p>
        </p:txBody>
      </p:sp>
      <p:sp>
        <p:nvSpPr>
          <p:cNvPr id="10" name="Oval 9"/>
          <p:cNvSpPr/>
          <p:nvPr/>
        </p:nvSpPr>
        <p:spPr>
          <a:xfrm>
            <a:off x="7516711" y="4348115"/>
            <a:ext cx="129129" cy="143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28" dirty="0">
                <a:solidFill>
                  <a:schemeClr val="bg1"/>
                </a:solidFill>
              </a:rPr>
              <a:t>P</a:t>
            </a:r>
          </a:p>
        </p:txBody>
      </p:sp>
      <p:sp>
        <p:nvSpPr>
          <p:cNvPr id="11" name="Oval 10"/>
          <p:cNvSpPr/>
          <p:nvPr/>
        </p:nvSpPr>
        <p:spPr>
          <a:xfrm>
            <a:off x="9688003" y="2951600"/>
            <a:ext cx="129129" cy="143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28" dirty="0">
                <a:solidFill>
                  <a:schemeClr val="bg1"/>
                </a:solidFill>
              </a:rPr>
              <a:t>P</a:t>
            </a:r>
          </a:p>
        </p:txBody>
      </p:sp>
      <p:sp>
        <p:nvSpPr>
          <p:cNvPr id="12" name="Oval 11"/>
          <p:cNvSpPr/>
          <p:nvPr/>
        </p:nvSpPr>
        <p:spPr>
          <a:xfrm>
            <a:off x="8332144" y="4647029"/>
            <a:ext cx="129129" cy="143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28" dirty="0">
                <a:solidFill>
                  <a:schemeClr val="bg1"/>
                </a:solidFill>
              </a:rPr>
              <a:t>P</a:t>
            </a:r>
          </a:p>
        </p:txBody>
      </p:sp>
      <p:sp>
        <p:nvSpPr>
          <p:cNvPr id="13" name="Oval 12"/>
          <p:cNvSpPr/>
          <p:nvPr/>
        </p:nvSpPr>
        <p:spPr>
          <a:xfrm>
            <a:off x="1662830" y="3713673"/>
            <a:ext cx="129129" cy="143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28" dirty="0">
                <a:solidFill>
                  <a:schemeClr val="bg1"/>
                </a:solidFill>
              </a:rPr>
              <a:t>P</a:t>
            </a:r>
          </a:p>
        </p:txBody>
      </p:sp>
      <p:sp>
        <p:nvSpPr>
          <p:cNvPr id="14" name="Oval 13"/>
          <p:cNvSpPr/>
          <p:nvPr/>
        </p:nvSpPr>
        <p:spPr>
          <a:xfrm>
            <a:off x="1818264" y="4055625"/>
            <a:ext cx="129129" cy="143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28" dirty="0">
                <a:solidFill>
                  <a:schemeClr val="bg1"/>
                </a:solidFill>
              </a:rPr>
              <a:t>P</a:t>
            </a:r>
          </a:p>
        </p:txBody>
      </p:sp>
      <p:sp>
        <p:nvSpPr>
          <p:cNvPr id="15" name="Oval 14"/>
          <p:cNvSpPr/>
          <p:nvPr/>
        </p:nvSpPr>
        <p:spPr>
          <a:xfrm>
            <a:off x="3496952" y="5476052"/>
            <a:ext cx="129129" cy="143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28" dirty="0">
                <a:solidFill>
                  <a:schemeClr val="bg1"/>
                </a:solidFill>
              </a:rPr>
              <a:t>P</a:t>
            </a:r>
          </a:p>
        </p:txBody>
      </p:sp>
      <p:sp>
        <p:nvSpPr>
          <p:cNvPr id="16" name="Oval 15"/>
          <p:cNvSpPr/>
          <p:nvPr/>
        </p:nvSpPr>
        <p:spPr>
          <a:xfrm>
            <a:off x="2217609" y="3498457"/>
            <a:ext cx="129129" cy="143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28" dirty="0">
                <a:solidFill>
                  <a:schemeClr val="bg1"/>
                </a:solidFill>
              </a:rPr>
              <a:t>P</a:t>
            </a:r>
          </a:p>
        </p:txBody>
      </p:sp>
      <p:sp>
        <p:nvSpPr>
          <p:cNvPr id="17" name="Oval 16"/>
          <p:cNvSpPr/>
          <p:nvPr/>
        </p:nvSpPr>
        <p:spPr>
          <a:xfrm>
            <a:off x="2373043" y="3840408"/>
            <a:ext cx="129129" cy="143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28" dirty="0">
                <a:solidFill>
                  <a:schemeClr val="bg1"/>
                </a:solidFill>
              </a:rPr>
              <a:t>P</a:t>
            </a:r>
          </a:p>
        </p:txBody>
      </p:sp>
      <p:sp>
        <p:nvSpPr>
          <p:cNvPr id="18" name="Oval 17"/>
          <p:cNvSpPr/>
          <p:nvPr/>
        </p:nvSpPr>
        <p:spPr>
          <a:xfrm>
            <a:off x="3394123" y="3353785"/>
            <a:ext cx="129129" cy="143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28" dirty="0">
                <a:solidFill>
                  <a:schemeClr val="bg1"/>
                </a:solidFill>
              </a:rPr>
              <a:t>P</a:t>
            </a:r>
          </a:p>
        </p:txBody>
      </p:sp>
      <p:sp>
        <p:nvSpPr>
          <p:cNvPr id="19" name="Arc 18"/>
          <p:cNvSpPr/>
          <p:nvPr/>
        </p:nvSpPr>
        <p:spPr>
          <a:xfrm>
            <a:off x="5500853" y="3010637"/>
            <a:ext cx="1355860" cy="1044989"/>
          </a:xfrm>
          <a:prstGeom prst="arc">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a:p>
        </p:txBody>
      </p:sp>
      <p:sp>
        <p:nvSpPr>
          <p:cNvPr id="20" name="Arc 19"/>
          <p:cNvSpPr/>
          <p:nvPr/>
        </p:nvSpPr>
        <p:spPr>
          <a:xfrm>
            <a:off x="6055631" y="2711722"/>
            <a:ext cx="1176514" cy="1636393"/>
          </a:xfrm>
          <a:prstGeom prst="arc">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a:p>
        </p:txBody>
      </p:sp>
      <p:sp>
        <p:nvSpPr>
          <p:cNvPr id="21" name="Arc 20"/>
          <p:cNvSpPr/>
          <p:nvPr/>
        </p:nvSpPr>
        <p:spPr>
          <a:xfrm>
            <a:off x="3917816" y="2678247"/>
            <a:ext cx="5770186" cy="518904"/>
          </a:xfrm>
          <a:prstGeom prst="arc">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a:p>
        </p:txBody>
      </p:sp>
      <p:sp>
        <p:nvSpPr>
          <p:cNvPr id="22" name="Arc 21"/>
          <p:cNvSpPr/>
          <p:nvPr/>
        </p:nvSpPr>
        <p:spPr>
          <a:xfrm>
            <a:off x="1153263" y="3570195"/>
            <a:ext cx="2446512" cy="3810694"/>
          </a:xfrm>
          <a:prstGeom prst="arc">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a:p>
        </p:txBody>
      </p:sp>
      <p:sp>
        <p:nvSpPr>
          <p:cNvPr id="23" name="Arc 22"/>
          <p:cNvSpPr/>
          <p:nvPr/>
        </p:nvSpPr>
        <p:spPr>
          <a:xfrm>
            <a:off x="-505389" y="3453030"/>
            <a:ext cx="8022100" cy="2023023"/>
          </a:xfrm>
          <a:prstGeom prst="arc">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a:p>
        </p:txBody>
      </p:sp>
      <p:sp>
        <p:nvSpPr>
          <p:cNvPr id="24" name="Arc 23"/>
          <p:cNvSpPr/>
          <p:nvPr/>
        </p:nvSpPr>
        <p:spPr>
          <a:xfrm flipV="1">
            <a:off x="-2320376" y="2158310"/>
            <a:ext cx="8517093" cy="1897313"/>
          </a:xfrm>
          <a:prstGeom prst="arc">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a:p>
        </p:txBody>
      </p:sp>
      <p:sp>
        <p:nvSpPr>
          <p:cNvPr id="25" name="Arc 24"/>
          <p:cNvSpPr/>
          <p:nvPr/>
        </p:nvSpPr>
        <p:spPr>
          <a:xfrm flipV="1">
            <a:off x="6572149" y="586207"/>
            <a:ext cx="3823675" cy="4060822"/>
          </a:xfrm>
          <a:prstGeom prst="arc">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a:p>
        </p:txBody>
      </p:sp>
      <p:sp>
        <p:nvSpPr>
          <p:cNvPr id="26" name="Arc 25"/>
          <p:cNvSpPr/>
          <p:nvPr/>
        </p:nvSpPr>
        <p:spPr>
          <a:xfrm>
            <a:off x="4819555" y="3095077"/>
            <a:ext cx="5492572" cy="4632207"/>
          </a:xfrm>
          <a:prstGeom prst="arc">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a:p>
        </p:txBody>
      </p:sp>
      <p:sp>
        <p:nvSpPr>
          <p:cNvPr id="28" name="Arc 27"/>
          <p:cNvSpPr/>
          <p:nvPr/>
        </p:nvSpPr>
        <p:spPr>
          <a:xfrm flipH="1" flipV="1">
            <a:off x="7493018" y="1825236"/>
            <a:ext cx="179126" cy="2666356"/>
          </a:xfrm>
          <a:prstGeom prst="arc">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a:p>
        </p:txBody>
      </p:sp>
      <p:sp>
        <p:nvSpPr>
          <p:cNvPr id="29" name="Arc 28"/>
          <p:cNvSpPr/>
          <p:nvPr/>
        </p:nvSpPr>
        <p:spPr>
          <a:xfrm flipV="1">
            <a:off x="1662830" y="1645334"/>
            <a:ext cx="5146059" cy="3830717"/>
          </a:xfrm>
          <a:prstGeom prst="arc">
            <a:avLst>
              <a:gd name="adj1" fmla="val 1037026"/>
              <a:gd name="adj2" fmla="val 11035768"/>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a:p>
        </p:txBody>
      </p:sp>
    </p:spTree>
    <p:extLst>
      <p:ext uri="{BB962C8B-B14F-4D97-AF65-F5344CB8AC3E}">
        <p14:creationId xmlns:p14="http://schemas.microsoft.com/office/powerpoint/2010/main" val="2774270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8"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T_TILE" val="YES"/>
</p:tagLst>
</file>

<file path=ppt/tags/tag10.xml><?xml version="1.0" encoding="utf-8"?>
<p:tagLst xmlns:a="http://schemas.openxmlformats.org/drawingml/2006/main" xmlns:r="http://schemas.openxmlformats.org/officeDocument/2006/relationships" xmlns:p="http://schemas.openxmlformats.org/presentationml/2006/main">
  <p:tag name="MT_TILE" val="YES"/>
</p:tagLst>
</file>

<file path=ppt/tags/tag11.xml><?xml version="1.0" encoding="utf-8"?>
<p:tagLst xmlns:a="http://schemas.openxmlformats.org/drawingml/2006/main" xmlns:r="http://schemas.openxmlformats.org/officeDocument/2006/relationships" xmlns:p="http://schemas.openxmlformats.org/presentationml/2006/main">
  <p:tag name="MT_TILE" val="YES"/>
</p:tagLst>
</file>

<file path=ppt/tags/tag12.xml><?xml version="1.0" encoding="utf-8"?>
<p:tagLst xmlns:a="http://schemas.openxmlformats.org/drawingml/2006/main" xmlns:r="http://schemas.openxmlformats.org/officeDocument/2006/relationships" xmlns:p="http://schemas.openxmlformats.org/presentationml/2006/main">
  <p:tag name="MT_TILE" val="YES"/>
</p:tagLst>
</file>

<file path=ppt/tags/tag13.xml><?xml version="1.0" encoding="utf-8"?>
<p:tagLst xmlns:a="http://schemas.openxmlformats.org/drawingml/2006/main" xmlns:r="http://schemas.openxmlformats.org/officeDocument/2006/relationships" xmlns:p="http://schemas.openxmlformats.org/presentationml/2006/main">
  <p:tag name="MT_TILE" val="YES"/>
</p:tagLst>
</file>

<file path=ppt/tags/tag14.xml><?xml version="1.0" encoding="utf-8"?>
<p:tagLst xmlns:a="http://schemas.openxmlformats.org/drawingml/2006/main" xmlns:r="http://schemas.openxmlformats.org/officeDocument/2006/relationships" xmlns:p="http://schemas.openxmlformats.org/presentationml/2006/main">
  <p:tag name="MT_TILE" val="YES"/>
</p:tagLst>
</file>

<file path=ppt/tags/tag15.xml><?xml version="1.0" encoding="utf-8"?>
<p:tagLst xmlns:a="http://schemas.openxmlformats.org/drawingml/2006/main" xmlns:r="http://schemas.openxmlformats.org/officeDocument/2006/relationships" xmlns:p="http://schemas.openxmlformats.org/presentationml/2006/main">
  <p:tag name="MT_TILE" val="YES"/>
</p:tagLst>
</file>

<file path=ppt/tags/tag16.xml><?xml version="1.0" encoding="utf-8"?>
<p:tagLst xmlns:a="http://schemas.openxmlformats.org/drawingml/2006/main" xmlns:r="http://schemas.openxmlformats.org/officeDocument/2006/relationships" xmlns:p="http://schemas.openxmlformats.org/presentationml/2006/main">
  <p:tag name="MT_TILE" val="YES"/>
</p:tagLst>
</file>

<file path=ppt/tags/tag17.xml><?xml version="1.0" encoding="utf-8"?>
<p:tagLst xmlns:a="http://schemas.openxmlformats.org/drawingml/2006/main" xmlns:r="http://schemas.openxmlformats.org/officeDocument/2006/relationships" xmlns:p="http://schemas.openxmlformats.org/presentationml/2006/main">
  <p:tag name="MT_TILE" val="YES"/>
</p:tagLst>
</file>

<file path=ppt/tags/tag18.xml><?xml version="1.0" encoding="utf-8"?>
<p:tagLst xmlns:a="http://schemas.openxmlformats.org/drawingml/2006/main" xmlns:r="http://schemas.openxmlformats.org/officeDocument/2006/relationships" xmlns:p="http://schemas.openxmlformats.org/presentationml/2006/main">
  <p:tag name="MT_TILE" val="YES"/>
</p:tagLst>
</file>

<file path=ppt/tags/tag19.xml><?xml version="1.0" encoding="utf-8"?>
<p:tagLst xmlns:a="http://schemas.openxmlformats.org/drawingml/2006/main" xmlns:r="http://schemas.openxmlformats.org/officeDocument/2006/relationships" xmlns:p="http://schemas.openxmlformats.org/presentationml/2006/main">
  <p:tag name="MT_TILE" val="YES"/>
</p:tagLst>
</file>

<file path=ppt/tags/tag2.xml><?xml version="1.0" encoding="utf-8"?>
<p:tagLst xmlns:a="http://schemas.openxmlformats.org/drawingml/2006/main" xmlns:r="http://schemas.openxmlformats.org/officeDocument/2006/relationships" xmlns:p="http://schemas.openxmlformats.org/presentationml/2006/main">
  <p:tag name="MT_TILE" val="YES"/>
</p:tagLst>
</file>

<file path=ppt/tags/tag20.xml><?xml version="1.0" encoding="utf-8"?>
<p:tagLst xmlns:a="http://schemas.openxmlformats.org/drawingml/2006/main" xmlns:r="http://schemas.openxmlformats.org/officeDocument/2006/relationships" xmlns:p="http://schemas.openxmlformats.org/presentationml/2006/main">
  <p:tag name="MT_TILE" val="YES"/>
</p:tagLst>
</file>

<file path=ppt/tags/tag3.xml><?xml version="1.0" encoding="utf-8"?>
<p:tagLst xmlns:a="http://schemas.openxmlformats.org/drawingml/2006/main" xmlns:r="http://schemas.openxmlformats.org/officeDocument/2006/relationships" xmlns:p="http://schemas.openxmlformats.org/presentationml/2006/main">
  <p:tag name="MT_TILE" val="YES"/>
</p:tagLst>
</file>

<file path=ppt/tags/tag4.xml><?xml version="1.0" encoding="utf-8"?>
<p:tagLst xmlns:a="http://schemas.openxmlformats.org/drawingml/2006/main" xmlns:r="http://schemas.openxmlformats.org/officeDocument/2006/relationships" xmlns:p="http://schemas.openxmlformats.org/presentationml/2006/main">
  <p:tag name="MT_TILE" val="YES"/>
</p:tagLst>
</file>

<file path=ppt/tags/tag5.xml><?xml version="1.0" encoding="utf-8"?>
<p:tagLst xmlns:a="http://schemas.openxmlformats.org/drawingml/2006/main" xmlns:r="http://schemas.openxmlformats.org/officeDocument/2006/relationships" xmlns:p="http://schemas.openxmlformats.org/presentationml/2006/main">
  <p:tag name="MT_TILE" val="YES"/>
</p:tagLst>
</file>

<file path=ppt/tags/tag6.xml><?xml version="1.0" encoding="utf-8"?>
<p:tagLst xmlns:a="http://schemas.openxmlformats.org/drawingml/2006/main" xmlns:r="http://schemas.openxmlformats.org/officeDocument/2006/relationships" xmlns:p="http://schemas.openxmlformats.org/presentationml/2006/main">
  <p:tag name="MT_TILE" val="YES"/>
</p:tagLst>
</file>

<file path=ppt/tags/tag7.xml><?xml version="1.0" encoding="utf-8"?>
<p:tagLst xmlns:a="http://schemas.openxmlformats.org/drawingml/2006/main" xmlns:r="http://schemas.openxmlformats.org/officeDocument/2006/relationships" xmlns:p="http://schemas.openxmlformats.org/presentationml/2006/main">
  <p:tag name="MT_TILE" val="YES"/>
</p:tagLst>
</file>

<file path=ppt/tags/tag8.xml><?xml version="1.0" encoding="utf-8"?>
<p:tagLst xmlns:a="http://schemas.openxmlformats.org/drawingml/2006/main" xmlns:r="http://schemas.openxmlformats.org/officeDocument/2006/relationships" xmlns:p="http://schemas.openxmlformats.org/presentationml/2006/main">
  <p:tag name="MT_TILE" val="YES"/>
</p:tagLst>
</file>

<file path=ppt/tags/tag9.xml><?xml version="1.0" encoding="utf-8"?>
<p:tagLst xmlns:a="http://schemas.openxmlformats.org/drawingml/2006/main" xmlns:r="http://schemas.openxmlformats.org/officeDocument/2006/relationships" xmlns:p="http://schemas.openxmlformats.org/presentationml/2006/main">
  <p:tag name="MT_TILE" val="YES"/>
</p:tagLst>
</file>

<file path=ppt/theme/theme1.xml><?xml version="1.0" encoding="utf-8"?>
<a:theme xmlns:a="http://schemas.openxmlformats.org/drawingml/2006/main" name="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AA94E246D021499CB01DA3795BE67E" ma:contentTypeVersion="0" ma:contentTypeDescription="Create a new document." ma:contentTypeScope="" ma:versionID="2674760b970d35151c4f75bb8b15ea66">
  <xsd:schema xmlns:xsd="http://www.w3.org/2001/XMLSchema" xmlns:xs="http://www.w3.org/2001/XMLSchema" xmlns:p="http://schemas.microsoft.com/office/2006/metadata/properties" targetNamespace="http://schemas.microsoft.com/office/2006/metadata/properties" ma:root="true" ma:fieldsID="9825a3c4d2fb2cd4305632083d77591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E585E81-EA6C-4926-9E2A-F58269C146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TechEd_2013_Speaker_PPT_Template (1)</Template>
  <TotalTime>1371</TotalTime>
  <Words>2641</Words>
  <Application>Microsoft Office PowerPoint</Application>
  <PresentationFormat>Custom</PresentationFormat>
  <Paragraphs>288</Paragraphs>
  <Slides>42</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Consolas</vt:lpstr>
      <vt:lpstr>Segoe</vt:lpstr>
      <vt:lpstr>Segoe Light</vt:lpstr>
      <vt:lpstr>Segoe UI</vt:lpstr>
      <vt:lpstr>Segoe UI Light</vt:lpstr>
      <vt:lpstr>Wingdings</vt:lpstr>
      <vt:lpstr>TechEd_2013_Template_16x9</vt:lpstr>
      <vt:lpstr>PowerPoint Presentation</vt:lpstr>
      <vt:lpstr>B2B collaboration on Windows Azure BizTalk Services</vt:lpstr>
      <vt:lpstr>Key Takeaways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B2B is one of the biggest workloads on BizTalk Server</vt:lpstr>
      <vt:lpstr>Cloud opportunity – B2B</vt:lpstr>
      <vt:lpstr>What are customers asking…</vt:lpstr>
      <vt:lpstr>Who are we building this for?</vt:lpstr>
      <vt:lpstr>Who are we building this for?</vt:lpstr>
      <vt:lpstr>Windows Azure BizTalk Services</vt:lpstr>
      <vt:lpstr>Moving the needle…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B2B on BizTalk Services is…</vt:lpstr>
      <vt:lpstr>Demo: Simple yet powerful Connect to GXS from BizTalk Services</vt:lpstr>
      <vt:lpstr>PowerPoint Presentation</vt:lpstr>
      <vt:lpstr>Demo: Extensible Partner self-service from SharePoint Online</vt:lpstr>
      <vt:lpstr>Existing investments</vt:lpstr>
      <vt:lpstr>Demo: Migration From BizTalk Server and Gentran</vt:lpstr>
      <vt:lpstr>Rich Tracking</vt:lpstr>
      <vt:lpstr>Demo: Tracking Windows 8 alerts</vt:lpstr>
      <vt:lpstr>Key Takeaways</vt:lpstr>
      <vt:lpstr>Links</vt:lpstr>
      <vt:lpstr>Related content</vt:lpstr>
      <vt:lpstr>Track Resources &amp; Calls To Action</vt:lpstr>
      <vt:lpstr>Windows Track Resources</vt:lpstr>
      <vt:lpstr>Resources</vt:lpstr>
      <vt:lpstr>Complete an evaluation on CommNet and enter to win!</vt:lpstr>
      <vt:lpstr>Evaluate this session</vt:lpstr>
      <vt:lpstr>PowerPoint Presentation</vt:lpstr>
    </vt:vector>
  </TitlesOfParts>
  <Manager>&lt;Comms manager/speech writer&gt;</Manager>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WAD-B343: B2B Collaboration on Windows Azure BizTalk Services</dc:title>
  <dc:subject>TechEd 2013</dc:subject>
  <dc:creator>Karthik Bharathy</dc:creator>
  <cp:keywords>TechEd 2013</cp:keywords>
  <dc:description>Template by: Jordan Cayabyab, Artitudes Design, Inc.
Formatting by: Dana KW, Silver Fox Productions, Inc.
Audience Type: Internal/External</dc:description>
  <cp:lastModifiedBy>Shows</cp:lastModifiedBy>
  <cp:revision>59</cp:revision>
  <dcterms:created xsi:type="dcterms:W3CDTF">2013-05-22T05:28:31Z</dcterms:created>
  <dcterms:modified xsi:type="dcterms:W3CDTF">2013-06-04T16:22:46Z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0x01010023AA94E246D021499CB01DA3795BE67E</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y fmtid="{D5CDD505-2E9C-101B-9397-08002B2CF9AE}" pid="6" name="IsMyDocuments">
    <vt:bool>true</vt:bool>
  </property>
</Properties>
</file>