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6" r:id="rId5"/>
    <p:sldMasterId id="2147484220" r:id="rId6"/>
    <p:sldMasterId id="2147484266" r:id="rId7"/>
  </p:sldMasterIdLst>
  <p:notesMasterIdLst>
    <p:notesMasterId r:id="rId50"/>
  </p:notesMasterIdLst>
  <p:handoutMasterIdLst>
    <p:handoutMasterId r:id="rId51"/>
  </p:handoutMasterIdLst>
  <p:sldIdLst>
    <p:sldId id="1135" r:id="rId8"/>
    <p:sldId id="1054" r:id="rId9"/>
    <p:sldId id="1187" r:id="rId10"/>
    <p:sldId id="1188" r:id="rId11"/>
    <p:sldId id="1190" r:id="rId12"/>
    <p:sldId id="1156" r:id="rId13"/>
    <p:sldId id="1159" r:id="rId14"/>
    <p:sldId id="1183" r:id="rId15"/>
    <p:sldId id="1184" r:id="rId16"/>
    <p:sldId id="1161" r:id="rId17"/>
    <p:sldId id="1185" r:id="rId18"/>
    <p:sldId id="1168" r:id="rId19"/>
    <p:sldId id="1169" r:id="rId20"/>
    <p:sldId id="1175" r:id="rId21"/>
    <p:sldId id="1176" r:id="rId22"/>
    <p:sldId id="1167" r:id="rId23"/>
    <p:sldId id="1177" r:id="rId24"/>
    <p:sldId id="1178" r:id="rId25"/>
    <p:sldId id="1171" r:id="rId26"/>
    <p:sldId id="1172" r:id="rId27"/>
    <p:sldId id="1173" r:id="rId28"/>
    <p:sldId id="1174" r:id="rId29"/>
    <p:sldId id="1196" r:id="rId30"/>
    <p:sldId id="1170" r:id="rId31"/>
    <p:sldId id="1165" r:id="rId32"/>
    <p:sldId id="1166" r:id="rId33"/>
    <p:sldId id="1160" r:id="rId34"/>
    <p:sldId id="1182" r:id="rId35"/>
    <p:sldId id="1194" r:id="rId36"/>
    <p:sldId id="1186" r:id="rId37"/>
    <p:sldId id="1181" r:id="rId38"/>
    <p:sldId id="1180" r:id="rId39"/>
    <p:sldId id="1179" r:id="rId40"/>
    <p:sldId id="1195" r:id="rId41"/>
    <p:sldId id="1193" r:id="rId42"/>
    <p:sldId id="1192" r:id="rId43"/>
    <p:sldId id="1201" r:id="rId44"/>
    <p:sldId id="1200" r:id="rId45"/>
    <p:sldId id="1197" r:id="rId46"/>
    <p:sldId id="1198" r:id="rId47"/>
    <p:sldId id="1199" r:id="rId48"/>
    <p:sldId id="1076" r:id="rId4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7"/>
            <p14:sldId id="1188"/>
            <p14:sldId id="1190"/>
            <p14:sldId id="1156"/>
            <p14:sldId id="1159"/>
            <p14:sldId id="1183"/>
            <p14:sldId id="1184"/>
            <p14:sldId id="1161"/>
            <p14:sldId id="1185"/>
            <p14:sldId id="1168"/>
            <p14:sldId id="1169"/>
            <p14:sldId id="1175"/>
            <p14:sldId id="1176"/>
            <p14:sldId id="1167"/>
            <p14:sldId id="1177"/>
            <p14:sldId id="1178"/>
            <p14:sldId id="1171"/>
            <p14:sldId id="1172"/>
            <p14:sldId id="1173"/>
            <p14:sldId id="1174"/>
            <p14:sldId id="1196"/>
            <p14:sldId id="1170"/>
            <p14:sldId id="1165"/>
            <p14:sldId id="1166"/>
            <p14:sldId id="1160"/>
            <p14:sldId id="1182"/>
            <p14:sldId id="1194"/>
            <p14:sldId id="1186"/>
            <p14:sldId id="1181"/>
            <p14:sldId id="1180"/>
            <p14:sldId id="1179"/>
            <p14:sldId id="1195"/>
            <p14:sldId id="1193"/>
            <p14:sldId id="1192"/>
            <p14:sldId id="1201"/>
            <p14:sldId id="1200"/>
            <p14:sldId id="1197"/>
            <p14:sldId id="1198"/>
            <p14:sldId id="1199"/>
          </p14:sldIdLst>
        </p14:section>
        <p14:section name="Special content" id="{6925D2A1-AD53-4951-AB34-79DFA02CD676}">
          <p14:sldIdLst>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32" autoAdjust="0"/>
    <p:restoredTop sz="96305" autoAdjust="0"/>
  </p:normalViewPr>
  <p:slideViewPr>
    <p:cSldViewPr snapToGrid="0">
      <p:cViewPr varScale="1">
        <p:scale>
          <a:sx n="82" d="100"/>
          <a:sy n="82" d="100"/>
        </p:scale>
        <p:origin x="24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11:56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11:56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11:56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11:56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11:56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A704A7F-08D4-4F14-9C49-DEA8124FE50B}"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644886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FA704A7F-08D4-4F14-9C49-DEA8124FE50B}"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71462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11:56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1100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11:56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73205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11:56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01427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11:56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8588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11:56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428084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81435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920074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207713169"/>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8883533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4550754"/>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059332"/>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3726874"/>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496330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904734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12597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15445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232439"/>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465530"/>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66190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6176370"/>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24184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1659406821"/>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35832020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17575"/>
          </a:xfrm>
        </p:spPr>
        <p:txBody>
          <a:bodyPr/>
          <a:lstStyle/>
          <a:p>
            <a:r>
              <a:rPr lang="en-US" smtClean="0"/>
              <a:t>Click to edit Master title style</a:t>
            </a:r>
            <a:endParaRPr lang="en-US" dirty="0"/>
          </a:p>
        </p:txBody>
      </p:sp>
      <p:sp>
        <p:nvSpPr>
          <p:cNvPr id="3"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2222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17575"/>
          </a:xfrm>
        </p:spPr>
        <p:txBody>
          <a:bodyPr/>
          <a:lstStyle/>
          <a:p>
            <a:r>
              <a:rPr lang="en-US" smtClean="0"/>
              <a:t>Click to edit Master title style</a:t>
            </a:r>
            <a:endParaRPr lang="en-US" dirty="0"/>
          </a:p>
        </p:txBody>
      </p:sp>
      <p:sp>
        <p:nvSpPr>
          <p:cNvPr id="3"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905791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9" name="Picture 8" descr="Aditi_Corp_Ic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3451" y="4456630"/>
            <a:ext cx="4296629" cy="479261"/>
          </a:xfrm>
          <a:prstGeom prst="rect">
            <a:avLst/>
          </a:prstGeom>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9100" y="5705900"/>
            <a:ext cx="10985553" cy="76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userDrawn="1"/>
        </p:nvGrpSpPr>
        <p:grpSpPr>
          <a:xfrm>
            <a:off x="2387561" y="505762"/>
            <a:ext cx="6866961" cy="3419546"/>
            <a:chOff x="907686" y="1854631"/>
            <a:chExt cx="5048978" cy="2514600"/>
          </a:xfrm>
        </p:grpSpPr>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686" y="1854631"/>
              <a:ext cx="504897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200400" y="2590800"/>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7" name="Oval 6"/>
            <p:cNvSpPr/>
            <p:nvPr/>
          </p:nvSpPr>
          <p:spPr>
            <a:xfrm>
              <a:off x="1539240" y="2758440"/>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8" name="Oval 7"/>
            <p:cNvSpPr/>
            <p:nvPr/>
          </p:nvSpPr>
          <p:spPr>
            <a:xfrm>
              <a:off x="2341456" y="2667641"/>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0" name="Oval 9"/>
            <p:cNvSpPr/>
            <p:nvPr/>
          </p:nvSpPr>
          <p:spPr>
            <a:xfrm>
              <a:off x="2005483" y="2638205"/>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1" name="Oval 10"/>
            <p:cNvSpPr/>
            <p:nvPr/>
          </p:nvSpPr>
          <p:spPr>
            <a:xfrm>
              <a:off x="4404360" y="3261360"/>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2" name="Oval 11"/>
            <p:cNvSpPr/>
            <p:nvPr/>
          </p:nvSpPr>
          <p:spPr>
            <a:xfrm>
              <a:off x="4953000" y="3413760"/>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3" name="Oval 12"/>
            <p:cNvSpPr/>
            <p:nvPr/>
          </p:nvSpPr>
          <p:spPr>
            <a:xfrm>
              <a:off x="1395431" y="2565451"/>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sp>
          <p:nvSpPr>
            <p:cNvPr id="14" name="Oval 13"/>
            <p:cNvSpPr/>
            <p:nvPr/>
          </p:nvSpPr>
          <p:spPr>
            <a:xfrm>
              <a:off x="1891124" y="2892460"/>
              <a:ext cx="91440" cy="91440"/>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p>
          </p:txBody>
        </p:sp>
      </p:grpSp>
      <p:sp>
        <p:nvSpPr>
          <p:cNvPr id="15" name="Oval 14"/>
          <p:cNvSpPr/>
          <p:nvPr userDrawn="1"/>
        </p:nvSpPr>
        <p:spPr>
          <a:xfrm>
            <a:off x="4217454" y="1750466"/>
            <a:ext cx="124365" cy="124347"/>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lIns="124336" tIns="62168" rIns="124336" bIns="62168" rtlCol="0" anchor="ctr"/>
          <a:lstStyle/>
          <a:p>
            <a:pPr algn="ctr"/>
            <a:endParaRPr lang="en-US" sz="2448"/>
          </a:p>
        </p:txBody>
      </p:sp>
      <p:sp>
        <p:nvSpPr>
          <p:cNvPr id="16" name="Oval 15"/>
          <p:cNvSpPr/>
          <p:nvPr userDrawn="1"/>
        </p:nvSpPr>
        <p:spPr>
          <a:xfrm>
            <a:off x="5763436" y="1645972"/>
            <a:ext cx="124365" cy="124347"/>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lIns="124336" tIns="62168" rIns="124336" bIns="62168" rtlCol="0" anchor="ctr"/>
          <a:lstStyle/>
          <a:p>
            <a:pPr algn="ctr"/>
            <a:endParaRPr lang="en-US" sz="2448"/>
          </a:p>
        </p:txBody>
      </p:sp>
      <p:sp>
        <p:nvSpPr>
          <p:cNvPr id="17" name="Oval 16"/>
          <p:cNvSpPr/>
          <p:nvPr userDrawn="1"/>
        </p:nvSpPr>
        <p:spPr>
          <a:xfrm>
            <a:off x="5869639" y="1250417"/>
            <a:ext cx="124365" cy="124347"/>
          </a:xfrm>
          <a:prstGeom prst="ellipse">
            <a:avLst/>
          </a:prstGeom>
          <a:solidFill>
            <a:srgbClr val="FF4100"/>
          </a:solidFill>
          <a:ln>
            <a:solidFill>
              <a:srgbClr val="FF4100"/>
            </a:solidFill>
          </a:ln>
        </p:spPr>
        <p:style>
          <a:lnRef idx="2">
            <a:schemeClr val="accent1">
              <a:shade val="50000"/>
            </a:schemeClr>
          </a:lnRef>
          <a:fillRef idx="1">
            <a:schemeClr val="accent1"/>
          </a:fillRef>
          <a:effectRef idx="0">
            <a:schemeClr val="accent1"/>
          </a:effectRef>
          <a:fontRef idx="minor">
            <a:schemeClr val="lt1"/>
          </a:fontRef>
        </p:style>
        <p:txBody>
          <a:bodyPr lIns="124336" tIns="62168" rIns="124336" bIns="62168" rtlCol="0" anchor="ctr"/>
          <a:lstStyle/>
          <a:p>
            <a:pPr algn="ctr"/>
            <a:endParaRPr lang="en-US" sz="2448"/>
          </a:p>
        </p:txBody>
      </p:sp>
    </p:spTree>
    <p:extLst>
      <p:ext uri="{BB962C8B-B14F-4D97-AF65-F5344CB8AC3E}">
        <p14:creationId xmlns:p14="http://schemas.microsoft.com/office/powerpoint/2010/main" val="3801616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86970221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2410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15037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7381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588716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04260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46476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764704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6683646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0362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713884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948378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353573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6234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55938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011639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48057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1777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79534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7265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011138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6875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17468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83842208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2417775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02126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4507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9937652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974042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59381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6749958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44271371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7733547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978056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490080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769757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70534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61581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0788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75117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3666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87687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0849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0007604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20055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297507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0986769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3095043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504384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60106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684898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4045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97379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0791363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3102352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0535851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5988740"/>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663705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527624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513592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97930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211330"/>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245917"/>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68822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4995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6751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7306654"/>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92452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162348694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592622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3118500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2087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15909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07317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theme" Target="../theme/theme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heme" Target="../theme/theme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93" r:id="rId19"/>
    <p:sldLayoutId id="2147484128" r:id="rId20"/>
    <p:sldLayoutId id="2147484194" r:id="rId21"/>
    <p:sldLayoutId id="2147484129" r:id="rId22"/>
    <p:sldLayoutId id="2147484094" r:id="rId23"/>
    <p:sldLayoutId id="2147484096" r:id="rId24"/>
    <p:sldLayoutId id="2147484195"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6723203"/>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4510901"/>
      </p:ext>
    </p:extLst>
  </p:cSld>
  <p:clrMap bg1="dk1" tx1="lt1" bg2="dk2" tx2="lt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 id="2147484244" r:id="rId24"/>
    <p:sldLayoutId id="2147484245" r:id="rId25"/>
    <p:sldLayoutId id="2147484246" r:id="rId26"/>
    <p:sldLayoutId id="2147484247" r:id="rId27"/>
    <p:sldLayoutId id="2147484248" r:id="rId28"/>
    <p:sldLayoutId id="2147484249" r:id="rId29"/>
    <p:sldLayoutId id="2147484250" r:id="rId30"/>
    <p:sldLayoutId id="2147484251" r:id="rId31"/>
    <p:sldLayoutId id="2147484252" r:id="rId32"/>
    <p:sldLayoutId id="2147484253" r:id="rId33"/>
    <p:sldLayoutId id="2147484254" r:id="rId34"/>
    <p:sldLayoutId id="2147484255" r:id="rId35"/>
    <p:sldLayoutId id="2147484256" r:id="rId36"/>
    <p:sldLayoutId id="2147484257" r:id="rId37"/>
    <p:sldLayoutId id="2147484258" r:id="rId38"/>
    <p:sldLayoutId id="2147484259" r:id="rId39"/>
    <p:sldLayoutId id="2147484260" r:id="rId40"/>
    <p:sldLayoutId id="2147484261" r:id="rId41"/>
    <p:sldLayoutId id="2147484262" r:id="rId42"/>
    <p:sldLayoutId id="2147484263" r:id="rId43"/>
    <p:sldLayoutId id="2147484264" r:id="rId44"/>
    <p:sldLayoutId id="2147484265" r:id="rId45"/>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0111604"/>
      </p:ext>
    </p:extLst>
  </p:cSld>
  <p:clrMap bg1="dk1" tx1="lt1" bg2="dk2" tx2="lt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1" r:id="rId15"/>
    <p:sldLayoutId id="2147484282" r:id="rId16"/>
    <p:sldLayoutId id="2147484283" r:id="rId17"/>
    <p:sldLayoutId id="2147484284" r:id="rId18"/>
    <p:sldLayoutId id="2147484285" r:id="rId19"/>
    <p:sldLayoutId id="2147484286" r:id="rId20"/>
    <p:sldLayoutId id="2147484287" r:id="rId21"/>
    <p:sldLayoutId id="2147484288" r:id="rId22"/>
    <p:sldLayoutId id="2147484289" r:id="rId23"/>
    <p:sldLayoutId id="2147484290"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blog.aditi.com" TargetMode="External"/><Relationship Id="rId2" Type="http://schemas.openxmlformats.org/officeDocument/2006/relationships/hyperlink" Target="http://www.aditi.com/" TargetMode="External"/><Relationship Id="rId1" Type="http://schemas.openxmlformats.org/officeDocument/2006/relationships/slideLayout" Target="../slideLayouts/slideLayout25.xml"/><Relationship Id="rId6" Type="http://schemas.openxmlformats.org/officeDocument/2006/relationships/hyperlink" Target="http://www.linkedin.com/company/aditi-technologies" TargetMode="External"/><Relationship Id="rId5" Type="http://schemas.openxmlformats.org/officeDocument/2006/relationships/hyperlink" Target="https://twitter.com/WeAreAditi" TargetMode="External"/><Relationship Id="rId4" Type="http://schemas.openxmlformats.org/officeDocument/2006/relationships/hyperlink" Target="https://www.facebook.com/AditiTechnologie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54.png"/><Relationship Id="rId7" Type="http://schemas.openxmlformats.org/officeDocument/2006/relationships/hyperlink" Target="microsoft.com/dv" TargetMode="External"/><Relationship Id="rId2" Type="http://schemas.openxmlformats.org/officeDocument/2006/relationships/notesSlide" Target="../notesSlides/notesSlide5.xml"/><Relationship Id="rId1" Type="http://schemas.openxmlformats.org/officeDocument/2006/relationships/slideLayout" Target="../slideLayouts/slideLayout109.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aka.ms/AzureContest" TargetMode="External"/><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microsoft.com/office/2007/relationships/hdphoto" Target="../media/hdphoto4.wdp"/><Relationship Id="rId5" Type="http://schemas.openxmlformats.org/officeDocument/2006/relationships/image" Target="../media/image55.png"/><Relationship Id="rId4" Type="http://schemas.openxmlformats.org/officeDocument/2006/relationships/hyperlink" Target="http://www.windowsazur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jpe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jpeg"/><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4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notesSlide" Target="../notesSlides/notesSlide8.xml"/><Relationship Id="rId1" Type="http://schemas.openxmlformats.org/officeDocument/2006/relationships/slideLayout" Target="../slideLayouts/slideLayout4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 Id="rId9"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67.png"/><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notesSlide" Target="../notesSlides/notesSlide4.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37.png"/><Relationship Id="rId11" Type="http://schemas.openxmlformats.org/officeDocument/2006/relationships/image" Target="../media/image40.png"/><Relationship Id="rId5" Type="http://schemas.openxmlformats.org/officeDocument/2006/relationships/image" Target="../media/image36.png"/><Relationship Id="rId15" Type="http://schemas.openxmlformats.org/officeDocument/2006/relationships/image" Target="../media/image43.png"/><Relationship Id="rId10" Type="http://schemas.microsoft.com/office/2007/relationships/hdphoto" Target="../media/hdphoto2.wdp"/><Relationship Id="rId4" Type="http://schemas.openxmlformats.org/officeDocument/2006/relationships/image" Target="../media/image35.png"/><Relationship Id="rId9" Type="http://schemas.openxmlformats.org/officeDocument/2006/relationships/image" Target="../media/image39.jpe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Level Architecture</a:t>
            </a:r>
            <a:endParaRPr lang="en-US" dirty="0"/>
          </a:p>
        </p:txBody>
      </p:sp>
      <p:sp>
        <p:nvSpPr>
          <p:cNvPr id="7" name="Rounded Rectangle 6"/>
          <p:cNvSpPr/>
          <p:nvPr/>
        </p:nvSpPr>
        <p:spPr>
          <a:xfrm>
            <a:off x="2383658" y="1476622"/>
            <a:ext cx="3140800" cy="310868"/>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Web</a:t>
            </a:r>
          </a:p>
        </p:txBody>
      </p:sp>
      <p:sp>
        <p:nvSpPr>
          <p:cNvPr id="12" name="Rounded Rectangle 11"/>
          <p:cNvSpPr/>
          <p:nvPr/>
        </p:nvSpPr>
        <p:spPr>
          <a:xfrm>
            <a:off x="5596414" y="1476622"/>
            <a:ext cx="2412567" cy="310868"/>
          </a:xfrm>
          <a:prstGeom prst="roundRect">
            <a:avLst/>
          </a:prstGeom>
        </p:spPr>
        <p:style>
          <a:lnRef idx="1">
            <a:schemeClr val="accent4"/>
          </a:lnRef>
          <a:fillRef idx="3">
            <a:schemeClr val="accent4"/>
          </a:fillRef>
          <a:effectRef idx="2">
            <a:schemeClr val="accent4"/>
          </a:effectRef>
          <a:fontRef idx="minor">
            <a:schemeClr val="lt1"/>
          </a:fontRef>
        </p:style>
        <p:txBody>
          <a:bodyPr lIns="111026" tIns="55513" rIns="111026" bIns="55513" rtlCol="0" anchor="ctr"/>
          <a:lstStyle/>
          <a:p>
            <a:pPr algn="ctr"/>
            <a:r>
              <a:rPr lang="en-US" sz="1700" dirty="0"/>
              <a:t>Scheduler</a:t>
            </a:r>
          </a:p>
        </p:txBody>
      </p:sp>
      <p:sp>
        <p:nvSpPr>
          <p:cNvPr id="13" name="Rounded Rectangle 12"/>
          <p:cNvSpPr/>
          <p:nvPr/>
        </p:nvSpPr>
        <p:spPr>
          <a:xfrm>
            <a:off x="1065282" y="3030961"/>
            <a:ext cx="1836562" cy="388585"/>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Query Svc</a:t>
            </a:r>
          </a:p>
        </p:txBody>
      </p:sp>
      <p:sp>
        <p:nvSpPr>
          <p:cNvPr id="16" name="Rounded Rectangle 15"/>
          <p:cNvSpPr/>
          <p:nvPr/>
        </p:nvSpPr>
        <p:spPr>
          <a:xfrm>
            <a:off x="6771688" y="3509874"/>
            <a:ext cx="3902953" cy="388585"/>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Command Handlers</a:t>
            </a:r>
          </a:p>
        </p:txBody>
      </p:sp>
      <p:sp>
        <p:nvSpPr>
          <p:cNvPr id="17" name="Rounded Rectangle 16"/>
          <p:cNvSpPr/>
          <p:nvPr/>
        </p:nvSpPr>
        <p:spPr>
          <a:xfrm>
            <a:off x="6771688" y="3976175"/>
            <a:ext cx="3902953" cy="388585"/>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Domain Model</a:t>
            </a:r>
          </a:p>
        </p:txBody>
      </p:sp>
      <p:sp>
        <p:nvSpPr>
          <p:cNvPr id="18" name="Rounded Rectangle 17"/>
          <p:cNvSpPr/>
          <p:nvPr/>
        </p:nvSpPr>
        <p:spPr>
          <a:xfrm>
            <a:off x="6771688" y="4472461"/>
            <a:ext cx="1642518" cy="388585"/>
          </a:xfrm>
          <a:prstGeom prst="roundRect">
            <a:avLst/>
          </a:prstGeom>
          <a:solidFill>
            <a:schemeClr val="accent2"/>
          </a:solidFill>
          <a:ln>
            <a:noFill/>
          </a:ln>
        </p:spPr>
        <p:style>
          <a:lnRef idx="1">
            <a:schemeClr val="accent5"/>
          </a:lnRef>
          <a:fillRef idx="3">
            <a:schemeClr val="accent5"/>
          </a:fillRef>
          <a:effectRef idx="2">
            <a:schemeClr val="accent5"/>
          </a:effectRef>
          <a:fontRef idx="minor">
            <a:schemeClr val="lt1"/>
          </a:fontRef>
        </p:style>
        <p:txBody>
          <a:bodyPr lIns="111026" tIns="55513" rIns="111026" bIns="55513" rtlCol="0" anchor="ctr"/>
          <a:lstStyle/>
          <a:p>
            <a:pPr algn="ctr"/>
            <a:r>
              <a:rPr lang="en-US" sz="1700" dirty="0"/>
              <a:t>Events</a:t>
            </a:r>
          </a:p>
        </p:txBody>
      </p:sp>
      <p:sp>
        <p:nvSpPr>
          <p:cNvPr id="19" name="Rounded Rectangle 18"/>
          <p:cNvSpPr/>
          <p:nvPr/>
        </p:nvSpPr>
        <p:spPr>
          <a:xfrm>
            <a:off x="8498258" y="4472461"/>
            <a:ext cx="2176383" cy="388585"/>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Event Handlers</a:t>
            </a:r>
          </a:p>
        </p:txBody>
      </p:sp>
      <p:sp>
        <p:nvSpPr>
          <p:cNvPr id="20" name="Rounded Rectangle 19"/>
          <p:cNvSpPr/>
          <p:nvPr/>
        </p:nvSpPr>
        <p:spPr>
          <a:xfrm rot="16200000">
            <a:off x="5597225" y="3805287"/>
            <a:ext cx="1386295" cy="795467"/>
          </a:xfrm>
          <a:prstGeom prst="roundRect">
            <a:avLst/>
          </a:prstGeom>
        </p:spPr>
        <p:style>
          <a:lnRef idx="1">
            <a:schemeClr val="accent3"/>
          </a:lnRef>
          <a:fillRef idx="3">
            <a:schemeClr val="accent3"/>
          </a:fillRef>
          <a:effectRef idx="2">
            <a:schemeClr val="accent3"/>
          </a:effectRef>
          <a:fontRef idx="minor">
            <a:schemeClr val="lt1"/>
          </a:fontRef>
        </p:style>
        <p:txBody>
          <a:bodyPr lIns="111026" tIns="55513" rIns="111026" bIns="55513" rtlCol="0" anchor="ctr"/>
          <a:lstStyle/>
          <a:p>
            <a:pPr algn="ctr"/>
            <a:r>
              <a:rPr lang="en-US" sz="1700" dirty="0"/>
              <a:t>Event Bus</a:t>
            </a:r>
          </a:p>
        </p:txBody>
      </p:sp>
      <p:sp>
        <p:nvSpPr>
          <p:cNvPr id="21" name="Rounded Rectangle 20"/>
          <p:cNvSpPr/>
          <p:nvPr/>
        </p:nvSpPr>
        <p:spPr>
          <a:xfrm>
            <a:off x="3005481" y="3030961"/>
            <a:ext cx="1836562" cy="388585"/>
          </a:xfrm>
          <a:prstGeom prst="roundRect">
            <a:avLst/>
          </a:prstGeom>
        </p:spPr>
        <p:style>
          <a:lnRef idx="1">
            <a:schemeClr val="accent3"/>
          </a:lnRef>
          <a:fillRef idx="3">
            <a:schemeClr val="accent3"/>
          </a:fillRef>
          <a:effectRef idx="2">
            <a:schemeClr val="accent3"/>
          </a:effectRef>
          <a:fontRef idx="minor">
            <a:schemeClr val="lt1"/>
          </a:fontRef>
        </p:style>
        <p:txBody>
          <a:bodyPr lIns="111026" tIns="55513" rIns="111026" bIns="55513" rtlCol="0" anchor="ctr"/>
          <a:lstStyle/>
          <a:p>
            <a:pPr algn="ctr"/>
            <a:r>
              <a:rPr lang="en-US" sz="1700" dirty="0" err="1"/>
              <a:t>Denormalizers</a:t>
            </a:r>
            <a:endParaRPr lang="en-US" sz="1700" dirty="0"/>
          </a:p>
        </p:txBody>
      </p:sp>
      <p:sp>
        <p:nvSpPr>
          <p:cNvPr id="22" name="Rounded Rectangle 21"/>
          <p:cNvSpPr/>
          <p:nvPr/>
        </p:nvSpPr>
        <p:spPr>
          <a:xfrm>
            <a:off x="1065282" y="3497262"/>
            <a:ext cx="3776761" cy="388585"/>
          </a:xfrm>
          <a:prstGeom prst="roundRect">
            <a:avLst/>
          </a:prstGeom>
        </p:spPr>
        <p:style>
          <a:lnRef idx="1">
            <a:schemeClr val="accent1"/>
          </a:lnRef>
          <a:fillRef idx="3">
            <a:schemeClr val="accent1"/>
          </a:fillRef>
          <a:effectRef idx="2">
            <a:schemeClr val="accent1"/>
          </a:effectRef>
          <a:fontRef idx="minor">
            <a:schemeClr val="lt1"/>
          </a:fontRef>
        </p:style>
        <p:txBody>
          <a:bodyPr lIns="111026" tIns="55513" rIns="111026" bIns="55513" rtlCol="0" anchor="ctr"/>
          <a:lstStyle/>
          <a:p>
            <a:pPr algn="ctr"/>
            <a:r>
              <a:rPr lang="en-US" sz="1700" dirty="0"/>
              <a:t>Data Access Layer</a:t>
            </a:r>
          </a:p>
        </p:txBody>
      </p:sp>
      <p:sp>
        <p:nvSpPr>
          <p:cNvPr id="23" name="Can 22"/>
          <p:cNvSpPr/>
          <p:nvPr/>
        </p:nvSpPr>
        <p:spPr>
          <a:xfrm>
            <a:off x="6402603" y="5440186"/>
            <a:ext cx="1243648" cy="854886"/>
          </a:xfrm>
          <a:prstGeom prst="can">
            <a:avLst/>
          </a:prstGeom>
          <a:solidFill>
            <a:schemeClr val="accent2"/>
          </a:solidFill>
          <a:ln>
            <a:noFill/>
          </a:ln>
        </p:spPr>
        <p:style>
          <a:lnRef idx="1">
            <a:schemeClr val="accent5"/>
          </a:lnRef>
          <a:fillRef idx="3">
            <a:schemeClr val="accent5"/>
          </a:fillRef>
          <a:effectRef idx="2">
            <a:schemeClr val="accent5"/>
          </a:effectRef>
          <a:fontRef idx="minor">
            <a:schemeClr val="lt1"/>
          </a:fontRef>
        </p:style>
        <p:txBody>
          <a:bodyPr lIns="111026" tIns="55513" rIns="111026" bIns="55513" rtlCol="0" anchor="ctr"/>
          <a:lstStyle/>
          <a:p>
            <a:pPr algn="ctr"/>
            <a:r>
              <a:rPr lang="en-US" sz="1700" dirty="0"/>
              <a:t>Event Data</a:t>
            </a:r>
          </a:p>
        </p:txBody>
      </p:sp>
      <p:sp>
        <p:nvSpPr>
          <p:cNvPr id="26" name="Can 25"/>
          <p:cNvSpPr/>
          <p:nvPr/>
        </p:nvSpPr>
        <p:spPr>
          <a:xfrm>
            <a:off x="1361739" y="4861046"/>
            <a:ext cx="1243648" cy="85488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r>
              <a:rPr lang="en-US" sz="1700" dirty="0"/>
              <a:t>View Data</a:t>
            </a:r>
          </a:p>
        </p:txBody>
      </p:sp>
      <p:sp>
        <p:nvSpPr>
          <p:cNvPr id="27" name="Can 26"/>
          <p:cNvSpPr/>
          <p:nvPr/>
        </p:nvSpPr>
        <p:spPr>
          <a:xfrm>
            <a:off x="8799377" y="1515481"/>
            <a:ext cx="1243648" cy="854886"/>
          </a:xfrm>
          <a:prstGeom prst="can">
            <a:avLst/>
          </a:prstGeom>
        </p:spPr>
        <p:style>
          <a:lnRef idx="1">
            <a:schemeClr val="accent4"/>
          </a:lnRef>
          <a:fillRef idx="3">
            <a:schemeClr val="accent4"/>
          </a:fillRef>
          <a:effectRef idx="2">
            <a:schemeClr val="accent4"/>
          </a:effectRef>
          <a:fontRef idx="minor">
            <a:schemeClr val="lt1"/>
          </a:fontRef>
        </p:style>
        <p:txBody>
          <a:bodyPr lIns="111026" tIns="55513" rIns="111026" bIns="55513" rtlCol="0" anchor="ctr"/>
          <a:lstStyle/>
          <a:p>
            <a:pPr algn="ctr"/>
            <a:r>
              <a:rPr lang="en-US" sz="1700" dirty="0"/>
              <a:t>Schedule Repo</a:t>
            </a:r>
          </a:p>
        </p:txBody>
      </p:sp>
      <p:cxnSp>
        <p:nvCxnSpPr>
          <p:cNvPr id="29" name="Straight Arrow Connector 28"/>
          <p:cNvCxnSpPr/>
          <p:nvPr/>
        </p:nvCxnSpPr>
        <p:spPr>
          <a:xfrm flipV="1">
            <a:off x="2590932" y="1942924"/>
            <a:ext cx="0" cy="971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0" idx="0"/>
            <a:endCxn id="21" idx="3"/>
          </p:cNvCxnSpPr>
          <p:nvPr/>
        </p:nvCxnSpPr>
        <p:spPr>
          <a:xfrm rot="10800000">
            <a:off x="4842043" y="3225253"/>
            <a:ext cx="1050597" cy="977767"/>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40061" y="4973884"/>
            <a:ext cx="0" cy="4663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761834" y="3986818"/>
            <a:ext cx="0" cy="7539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176383" y="3986818"/>
            <a:ext cx="0" cy="7539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305092" y="2273438"/>
            <a:ext cx="2040" cy="11461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249129" y="1865207"/>
            <a:ext cx="3759852" cy="388585"/>
          </a:xfrm>
          <a:prstGeom prst="roundRect">
            <a:avLst/>
          </a:prstGeom>
        </p:spPr>
        <p:style>
          <a:lnRef idx="1">
            <a:schemeClr val="accent3"/>
          </a:lnRef>
          <a:fillRef idx="3">
            <a:schemeClr val="accent3"/>
          </a:fillRef>
          <a:effectRef idx="2">
            <a:schemeClr val="accent3"/>
          </a:effectRef>
          <a:fontRef idx="minor">
            <a:schemeClr val="lt1"/>
          </a:fontRef>
        </p:style>
        <p:txBody>
          <a:bodyPr lIns="111026" tIns="55513" rIns="111026" bIns="55513" rtlCol="0" anchor="ctr"/>
          <a:lstStyle/>
          <a:p>
            <a:pPr algn="ctr"/>
            <a:r>
              <a:rPr lang="en-US" sz="1700" dirty="0"/>
              <a:t>Service Client</a:t>
            </a:r>
          </a:p>
        </p:txBody>
      </p:sp>
      <p:sp>
        <p:nvSpPr>
          <p:cNvPr id="71" name="TextBox 70"/>
          <p:cNvSpPr txBox="1"/>
          <p:nvPr/>
        </p:nvSpPr>
        <p:spPr>
          <a:xfrm rot="16200000">
            <a:off x="5930788" y="2720271"/>
            <a:ext cx="1317468" cy="373720"/>
          </a:xfrm>
          <a:prstGeom prst="rect">
            <a:avLst/>
          </a:prstGeom>
          <a:noFill/>
        </p:spPr>
        <p:txBody>
          <a:bodyPr wrap="none" lIns="111026" tIns="55513" rIns="111026" bIns="55513" rtlCol="0">
            <a:spAutoFit/>
          </a:bodyPr>
          <a:lstStyle/>
          <a:p>
            <a:r>
              <a:rPr lang="en-US" sz="1700" dirty="0"/>
              <a:t>Commands</a:t>
            </a:r>
          </a:p>
        </p:txBody>
      </p:sp>
      <p:sp>
        <p:nvSpPr>
          <p:cNvPr id="72" name="TextBox 71"/>
          <p:cNvSpPr txBox="1"/>
          <p:nvPr/>
        </p:nvSpPr>
        <p:spPr>
          <a:xfrm rot="16200000">
            <a:off x="2524680" y="2241795"/>
            <a:ext cx="961602" cy="373720"/>
          </a:xfrm>
          <a:prstGeom prst="rect">
            <a:avLst/>
          </a:prstGeom>
          <a:noFill/>
        </p:spPr>
        <p:txBody>
          <a:bodyPr wrap="none" lIns="111026" tIns="55513" rIns="111026" bIns="55513" rtlCol="0">
            <a:spAutoFit/>
          </a:bodyPr>
          <a:lstStyle/>
          <a:p>
            <a:r>
              <a:rPr lang="en-US" sz="1700" dirty="0"/>
              <a:t>Queries</a:t>
            </a:r>
          </a:p>
        </p:txBody>
      </p:sp>
    </p:spTree>
    <p:extLst>
      <p:ext uri="{BB962C8B-B14F-4D97-AF65-F5344CB8AC3E}">
        <p14:creationId xmlns:p14="http://schemas.microsoft.com/office/powerpoint/2010/main" val="30636083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US" dirty="0"/>
              <a:t>Building for Scale</a:t>
            </a:r>
          </a:p>
        </p:txBody>
      </p:sp>
      <p:sp>
        <p:nvSpPr>
          <p:cNvPr id="30" name="Rectangle 29"/>
          <p:cNvSpPr/>
          <p:nvPr/>
        </p:nvSpPr>
        <p:spPr bwMode="auto">
          <a:xfrm>
            <a:off x="9296400" y="2254004"/>
            <a:ext cx="2743200" cy="2743200"/>
          </a:xfrm>
          <a:prstGeom prst="rect">
            <a:avLst/>
          </a:prstGeom>
          <a:solidFill>
            <a:srgbClr val="0070C0"/>
          </a:solidFill>
          <a:ln w="1079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pPr defTabSz="685253" fontAlgn="base">
              <a:spcBef>
                <a:spcPct val="0"/>
              </a:spcBef>
              <a:spcAft>
                <a:spcPct val="0"/>
              </a:spcAft>
              <a:defRPr/>
            </a:pPr>
            <a:r>
              <a:rPr lang="en-US" sz="20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Work close to your data</a:t>
            </a:r>
            <a:endParaRPr lang="en-US" sz="20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nvSpPr>
        <p:spPr bwMode="auto">
          <a:xfrm>
            <a:off x="557582" y="3244726"/>
            <a:ext cx="2743200" cy="2743200"/>
          </a:xfrm>
          <a:prstGeom prst="rect">
            <a:avLst/>
          </a:prstGeom>
          <a:solidFill>
            <a:srgbClr val="C00000"/>
          </a:solidFill>
          <a:ln w="10795" cap="flat" cmpd="sng" algn="ctr">
            <a:noFill/>
            <a:prstDash val="solid"/>
            <a:headEnd type="none" w="med" len="med"/>
            <a:tailEnd type="none" w="med" len="med"/>
          </a:ln>
          <a:effectLst/>
        </p:spPr>
        <p:txBody>
          <a:bodyPr vert="horz" wrap="square" lIns="162511" tIns="81255" rIns="162511" bIns="81255" numCol="1" rtlCol="0" anchor="b" anchorCtr="0" compatLnSpc="1">
            <a:prstTxWarp prst="textNoShape">
              <a:avLst/>
            </a:prstTxWarp>
          </a:bodyPr>
          <a:lstStyle/>
          <a:p>
            <a:pPr defTabSz="685253" fontAlgn="base">
              <a:spcBef>
                <a:spcPct val="0"/>
              </a:spcBef>
              <a:spcAft>
                <a:spcPct val="0"/>
              </a:spcAft>
              <a:defRPr/>
            </a:pPr>
            <a:r>
              <a:rPr lang="en-US" sz="20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Push your hard work to queues</a:t>
            </a:r>
            <a:endParaRPr lang="en-US" sz="2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35" name="Group 34"/>
          <p:cNvGrpSpPr/>
          <p:nvPr/>
        </p:nvGrpSpPr>
        <p:grpSpPr>
          <a:xfrm flipH="1">
            <a:off x="557582" y="2254250"/>
            <a:ext cx="2743200" cy="1326509"/>
            <a:chOff x="534730" y="5272047"/>
            <a:chExt cx="2865928" cy="1411217"/>
          </a:xfrm>
          <a:solidFill>
            <a:srgbClr val="FFFFFF">
              <a:lumMod val="50000"/>
            </a:srgbClr>
          </a:solidFill>
        </p:grpSpPr>
        <p:sp>
          <p:nvSpPr>
            <p:cNvPr id="36" name="Rectangle 35"/>
            <p:cNvSpPr/>
            <p:nvPr/>
          </p:nvSpPr>
          <p:spPr bwMode="auto">
            <a:xfrm>
              <a:off x="534730" y="5272047"/>
              <a:ext cx="2865928" cy="896089"/>
            </a:xfrm>
            <a:prstGeom prst="rect">
              <a:avLst/>
            </a:prstGeom>
            <a:solidFill>
              <a:schemeClr val="tx1">
                <a:lumMod val="75000"/>
                <a:lumOff val="25000"/>
              </a:schemeClr>
            </a:solidFill>
            <a:ln w="9525" cap="flat" cmpd="sng" algn="ctr">
              <a:noFill/>
              <a:prstDash val="solid"/>
              <a:headEnd type="none" w="med" len="med"/>
              <a:tailEnd type="none" w="med" len="med"/>
            </a:ln>
            <a:effectLst/>
          </p:spPr>
          <p:txBody>
            <a:bodyPr vert="horz" wrap="square" lIns="162518" tIns="81255" rIns="162518" bIns="81255" numCol="1" rtlCol="0" anchor="ctr" anchorCtr="0" compatLnSpc="1">
              <a:prstTxWarp prst="textNoShape">
                <a:avLst/>
              </a:prstTxWarp>
            </a:bodyPr>
            <a:lstStyle/>
            <a:p>
              <a:r>
                <a:rPr lang="en-US" dirty="0" smtClean="0">
                  <a:solidFill>
                    <a:schemeClr val="bg1"/>
                  </a:solidFill>
                </a:rPr>
                <a:t>Asynchronous</a:t>
              </a:r>
              <a:endParaRPr lang="en-US" dirty="0">
                <a:solidFill>
                  <a:schemeClr val="bg1"/>
                </a:solidFill>
              </a:endParaRPr>
            </a:p>
          </p:txBody>
        </p:sp>
        <p:sp>
          <p:nvSpPr>
            <p:cNvPr id="37" name="Isosceles Triangle 36"/>
            <p:cNvSpPr/>
            <p:nvPr/>
          </p:nvSpPr>
          <p:spPr bwMode="auto">
            <a:xfrm rot="12211566">
              <a:off x="1398893" y="6014524"/>
              <a:ext cx="586853" cy="668740"/>
            </a:xfrm>
            <a:prstGeom prst="triangle">
              <a:avLst/>
            </a:prstGeom>
            <a:solidFill>
              <a:schemeClr val="tx1">
                <a:lumMod val="75000"/>
                <a:lumOff val="25000"/>
              </a:schemeClr>
            </a:solidFill>
            <a:ln w="952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pPr marL="171371" indent="-171371" defTabSz="685253" fontAlgn="base">
                <a:spcBef>
                  <a:spcPct val="0"/>
                </a:spcBef>
                <a:spcAft>
                  <a:spcPct val="0"/>
                </a:spcAft>
                <a:buFont typeface="Arial" pitchFamily="34" charset="0"/>
                <a:buChar char="•"/>
                <a:tabLst>
                  <a:tab pos="215402" algn="l"/>
                </a:tabLst>
                <a:defRPr/>
              </a:pPr>
              <a:endParaRPr lang="en-US" sz="1700" kern="0" dirty="0">
                <a:solidFill>
                  <a:srgbClr val="E7E7E8"/>
                </a:solidFill>
              </a:endParaRPr>
            </a:p>
          </p:txBody>
        </p:sp>
      </p:grpSp>
      <p:sp>
        <p:nvSpPr>
          <p:cNvPr id="39" name="Rectangle 38"/>
          <p:cNvSpPr/>
          <p:nvPr/>
        </p:nvSpPr>
        <p:spPr bwMode="auto">
          <a:xfrm>
            <a:off x="3470521" y="2254004"/>
            <a:ext cx="2743200" cy="2743200"/>
          </a:xfrm>
          <a:prstGeom prst="rect">
            <a:avLst/>
          </a:prstGeom>
          <a:solidFill>
            <a:srgbClr val="FFC000"/>
          </a:solidFill>
          <a:ln w="1079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r>
              <a:rPr lang="en-US" sz="2000" dirty="0">
                <a:solidFill>
                  <a:schemeClr val="bg1"/>
                </a:solidFill>
              </a:rPr>
              <a:t>Learn to live with stale data</a:t>
            </a:r>
          </a:p>
        </p:txBody>
      </p:sp>
      <p:grpSp>
        <p:nvGrpSpPr>
          <p:cNvPr id="41" name="Group 40"/>
          <p:cNvGrpSpPr/>
          <p:nvPr/>
        </p:nvGrpSpPr>
        <p:grpSpPr>
          <a:xfrm>
            <a:off x="3470521" y="4684355"/>
            <a:ext cx="2743200" cy="1299427"/>
            <a:chOff x="4293152" y="4065054"/>
            <a:chExt cx="3234521" cy="1667978"/>
          </a:xfrm>
          <a:solidFill>
            <a:schemeClr val="tx1">
              <a:lumMod val="75000"/>
              <a:lumOff val="25000"/>
            </a:schemeClr>
          </a:solidFill>
        </p:grpSpPr>
        <p:sp>
          <p:nvSpPr>
            <p:cNvPr id="42" name="Isosceles Triangle 41"/>
            <p:cNvSpPr/>
            <p:nvPr/>
          </p:nvSpPr>
          <p:spPr bwMode="auto">
            <a:xfrm rot="9592112" flipH="1" flipV="1">
              <a:off x="6325134" y="4065054"/>
              <a:ext cx="518276" cy="809886"/>
            </a:xfrm>
            <a:prstGeom prst="triangle">
              <a:avLst/>
            </a:prstGeom>
            <a:grpFill/>
            <a:ln w="952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pPr marL="171371" indent="-171371" defTabSz="685253" fontAlgn="base">
                <a:spcBef>
                  <a:spcPct val="0"/>
                </a:spcBef>
                <a:spcAft>
                  <a:spcPct val="0"/>
                </a:spcAft>
                <a:buFont typeface="Arial" pitchFamily="34" charset="0"/>
                <a:buChar char="•"/>
                <a:tabLst>
                  <a:tab pos="215402" algn="l"/>
                </a:tabLst>
                <a:defRPr/>
              </a:pPr>
              <a:endParaRPr lang="en-US" sz="1700" kern="0" dirty="0">
                <a:solidFill>
                  <a:srgbClr val="FFFFFF"/>
                </a:solidFill>
              </a:endParaRPr>
            </a:p>
          </p:txBody>
        </p:sp>
        <p:sp>
          <p:nvSpPr>
            <p:cNvPr id="43" name="Rectangle 42"/>
            <p:cNvSpPr/>
            <p:nvPr/>
          </p:nvSpPr>
          <p:spPr bwMode="auto">
            <a:xfrm flipH="1">
              <a:off x="4293152" y="4653184"/>
              <a:ext cx="3234521" cy="1079848"/>
            </a:xfrm>
            <a:prstGeom prst="rect">
              <a:avLst/>
            </a:prstGeom>
            <a:grpFill/>
            <a:ln w="9525" cap="flat" cmpd="sng" algn="ctr">
              <a:noFill/>
              <a:prstDash val="solid"/>
              <a:headEnd type="none" w="med" len="med"/>
              <a:tailEnd type="none" w="med" len="med"/>
            </a:ln>
            <a:effectLst/>
          </p:spPr>
          <p:txBody>
            <a:bodyPr vert="horz" wrap="square" lIns="162518" tIns="81255" rIns="162518" bIns="81255" numCol="1" rtlCol="0" anchor="ctr" anchorCtr="0" compatLnSpc="1">
              <a:prstTxWarp prst="textNoShape">
                <a:avLst/>
              </a:prstTxWarp>
            </a:bodyPr>
            <a:lstStyle/>
            <a:p>
              <a:r>
                <a:rPr lang="en-US" dirty="0" smtClean="0">
                  <a:solidFill>
                    <a:schemeClr val="bg1"/>
                  </a:solidFill>
                </a:rPr>
                <a:t>Data</a:t>
              </a:r>
              <a:endParaRPr lang="en-US" dirty="0">
                <a:solidFill>
                  <a:schemeClr val="bg1"/>
                </a:solidFill>
              </a:endParaRPr>
            </a:p>
          </p:txBody>
        </p:sp>
      </p:grpSp>
      <p:sp>
        <p:nvSpPr>
          <p:cNvPr id="45" name="Rectangle 44"/>
          <p:cNvSpPr/>
          <p:nvPr/>
        </p:nvSpPr>
        <p:spPr bwMode="auto">
          <a:xfrm>
            <a:off x="6383460" y="3244726"/>
            <a:ext cx="2743200" cy="2743200"/>
          </a:xfrm>
          <a:prstGeom prst="rect">
            <a:avLst/>
          </a:prstGeom>
          <a:solidFill>
            <a:srgbClr val="92D050"/>
          </a:solidFill>
          <a:ln w="10795" cap="flat" cmpd="sng" algn="ctr">
            <a:noFill/>
            <a:prstDash val="solid"/>
            <a:headEnd type="none" w="med" len="med"/>
            <a:tailEnd type="none" w="med" len="med"/>
          </a:ln>
          <a:effectLst/>
        </p:spPr>
        <p:txBody>
          <a:bodyPr vert="horz" wrap="square" lIns="162511" tIns="81255" rIns="162511" bIns="81255" numCol="1" rtlCol="0" anchor="b" anchorCtr="0" compatLnSpc="1">
            <a:prstTxWarp prst="textNoShape">
              <a:avLst/>
            </a:prstTxWarp>
          </a:bodyPr>
          <a:lstStyle/>
          <a:p>
            <a:pPr defTabSz="685253" fontAlgn="base">
              <a:spcBef>
                <a:spcPct val="0"/>
              </a:spcBef>
              <a:spcAft>
                <a:spcPct val="0"/>
              </a:spcAft>
              <a:defRPr/>
            </a:pPr>
            <a:r>
              <a:rPr lang="en-US" sz="2000" dirty="0">
                <a:solidFill>
                  <a:schemeClr val="bg1"/>
                </a:solidFill>
              </a:rPr>
              <a:t>Optimize for reads</a:t>
            </a:r>
          </a:p>
          <a:p>
            <a:pPr defTabSz="685253" fontAlgn="base">
              <a:spcBef>
                <a:spcPct val="0"/>
              </a:spcBef>
              <a:spcAft>
                <a:spcPct val="0"/>
              </a:spcAft>
              <a:defRPr/>
            </a:pPr>
            <a:endParaRPr lang="en-US" sz="20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47" name="Group 46"/>
          <p:cNvGrpSpPr/>
          <p:nvPr/>
        </p:nvGrpSpPr>
        <p:grpSpPr>
          <a:xfrm>
            <a:off x="6383460" y="2254003"/>
            <a:ext cx="2743200" cy="1326509"/>
            <a:chOff x="8123411" y="5045827"/>
            <a:chExt cx="2929034" cy="1400315"/>
          </a:xfrm>
          <a:solidFill>
            <a:schemeClr val="tx1">
              <a:lumMod val="75000"/>
              <a:lumOff val="25000"/>
            </a:schemeClr>
          </a:solidFill>
        </p:grpSpPr>
        <p:sp>
          <p:nvSpPr>
            <p:cNvPr id="48" name="Isosceles Triangle 47"/>
            <p:cNvSpPr/>
            <p:nvPr/>
          </p:nvSpPr>
          <p:spPr bwMode="auto">
            <a:xfrm rot="12211566">
              <a:off x="10004166" y="5777401"/>
              <a:ext cx="586853" cy="668741"/>
            </a:xfrm>
            <a:prstGeom prst="triangle">
              <a:avLst/>
            </a:prstGeom>
            <a:grpFill/>
            <a:ln w="952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pPr marL="171371" indent="-171371" defTabSz="685253" fontAlgn="base">
                <a:spcBef>
                  <a:spcPct val="0"/>
                </a:spcBef>
                <a:spcAft>
                  <a:spcPct val="0"/>
                </a:spcAft>
                <a:buFont typeface="Arial" pitchFamily="34" charset="0"/>
                <a:buChar char="•"/>
                <a:tabLst>
                  <a:tab pos="215402" algn="l"/>
                </a:tabLst>
                <a:defRPr/>
              </a:pPr>
              <a:endParaRPr lang="en-US" sz="1700" kern="0" dirty="0">
                <a:solidFill>
                  <a:srgbClr val="FFFFFF"/>
                </a:solidFill>
              </a:endParaRPr>
            </a:p>
          </p:txBody>
        </p:sp>
        <p:sp>
          <p:nvSpPr>
            <p:cNvPr id="49" name="Rectangle 48"/>
            <p:cNvSpPr/>
            <p:nvPr/>
          </p:nvSpPr>
          <p:spPr bwMode="auto">
            <a:xfrm>
              <a:off x="8123411" y="5045827"/>
              <a:ext cx="2929034" cy="888054"/>
            </a:xfrm>
            <a:prstGeom prst="rect">
              <a:avLst/>
            </a:prstGeom>
            <a:grpFill/>
            <a:ln w="9525" cap="flat" cmpd="sng" algn="ctr">
              <a:noFill/>
              <a:prstDash val="solid"/>
              <a:headEnd type="none" w="med" len="med"/>
              <a:tailEnd type="none" w="med" len="med"/>
            </a:ln>
            <a:effectLst/>
          </p:spPr>
          <p:txBody>
            <a:bodyPr vert="horz" wrap="square" lIns="162518" tIns="81255" rIns="162518" bIns="81255" numCol="1" rtlCol="0" anchor="ctr" anchorCtr="0" compatLnSpc="1">
              <a:prstTxWarp prst="textNoShape">
                <a:avLst/>
              </a:prstTxWarp>
            </a:bodyPr>
            <a:lstStyle/>
            <a:p>
              <a:r>
                <a:rPr lang="en-US" dirty="0" smtClean="0">
                  <a:solidFill>
                    <a:schemeClr val="bg1"/>
                  </a:solidFill>
                </a:rPr>
                <a:t>Stabilize</a:t>
              </a:r>
              <a:endParaRPr lang="en-US" dirty="0">
                <a:solidFill>
                  <a:schemeClr val="bg1"/>
                </a:solidFill>
              </a:endParaRPr>
            </a:p>
          </p:txBody>
        </p:sp>
      </p:grpSp>
      <p:grpSp>
        <p:nvGrpSpPr>
          <p:cNvPr id="50" name="Group 49"/>
          <p:cNvGrpSpPr/>
          <p:nvPr/>
        </p:nvGrpSpPr>
        <p:grpSpPr>
          <a:xfrm>
            <a:off x="9296399" y="4678525"/>
            <a:ext cx="2743200" cy="1299426"/>
            <a:chOff x="4293152" y="4065055"/>
            <a:chExt cx="3234521" cy="1667976"/>
          </a:xfrm>
          <a:solidFill>
            <a:schemeClr val="tx1">
              <a:lumMod val="75000"/>
              <a:lumOff val="25000"/>
            </a:schemeClr>
          </a:solidFill>
        </p:grpSpPr>
        <p:sp>
          <p:nvSpPr>
            <p:cNvPr id="51" name="Rectangle 50"/>
            <p:cNvSpPr/>
            <p:nvPr/>
          </p:nvSpPr>
          <p:spPr bwMode="auto">
            <a:xfrm flipH="1">
              <a:off x="4293152" y="4653183"/>
              <a:ext cx="3234521" cy="1079848"/>
            </a:xfrm>
            <a:prstGeom prst="rect">
              <a:avLst/>
            </a:prstGeom>
            <a:grpFill/>
            <a:ln w="9525" cap="flat" cmpd="sng" algn="ctr">
              <a:noFill/>
              <a:prstDash val="solid"/>
              <a:headEnd type="none" w="med" len="med"/>
              <a:tailEnd type="none" w="med" len="med"/>
            </a:ln>
            <a:effectLst/>
          </p:spPr>
          <p:txBody>
            <a:bodyPr vert="horz" wrap="square" lIns="162518" tIns="81255" rIns="162518" bIns="81255" numCol="1" rtlCol="0" anchor="ctr" anchorCtr="0" compatLnSpc="1">
              <a:prstTxWarp prst="textNoShape">
                <a:avLst/>
              </a:prstTxWarp>
            </a:bodyPr>
            <a:lstStyle/>
            <a:p>
              <a:r>
                <a:rPr lang="en-US" dirty="0" err="1" smtClean="0">
                  <a:solidFill>
                    <a:schemeClr val="bg1"/>
                  </a:solidFill>
                </a:rPr>
                <a:t>Geolocate</a:t>
              </a:r>
              <a:endParaRPr lang="en-US" dirty="0">
                <a:solidFill>
                  <a:schemeClr val="bg1"/>
                </a:solidFill>
              </a:endParaRPr>
            </a:p>
          </p:txBody>
        </p:sp>
        <p:sp>
          <p:nvSpPr>
            <p:cNvPr id="52" name="Isosceles Triangle 51"/>
            <p:cNvSpPr/>
            <p:nvPr/>
          </p:nvSpPr>
          <p:spPr bwMode="auto">
            <a:xfrm rot="9592112" flipH="1" flipV="1">
              <a:off x="6325134" y="4065055"/>
              <a:ext cx="518276" cy="809885"/>
            </a:xfrm>
            <a:prstGeom prst="triangle">
              <a:avLst/>
            </a:prstGeom>
            <a:grpFill/>
            <a:ln w="9525" cap="flat" cmpd="sng" algn="ctr">
              <a:noFill/>
              <a:prstDash val="solid"/>
              <a:headEnd type="none" w="med" len="med"/>
              <a:tailEnd type="none" w="med" len="med"/>
            </a:ln>
            <a:effectLst/>
          </p:spPr>
          <p:txBody>
            <a:bodyPr vert="horz" wrap="square" lIns="162511" tIns="81255" rIns="162511" bIns="81255" numCol="1" rtlCol="0" anchor="t" anchorCtr="0" compatLnSpc="1">
              <a:prstTxWarp prst="textNoShape">
                <a:avLst/>
              </a:prstTxWarp>
            </a:bodyPr>
            <a:lstStyle/>
            <a:p>
              <a:pPr marL="171371" indent="-171371" defTabSz="685253" fontAlgn="base">
                <a:spcBef>
                  <a:spcPct val="0"/>
                </a:spcBef>
                <a:spcAft>
                  <a:spcPct val="0"/>
                </a:spcAft>
                <a:buFont typeface="Arial" pitchFamily="34" charset="0"/>
                <a:buChar char="•"/>
                <a:tabLst>
                  <a:tab pos="215402" algn="l"/>
                </a:tabLst>
                <a:defRPr/>
              </a:pPr>
              <a:endParaRPr lang="en-US" sz="1700" kern="0" dirty="0">
                <a:solidFill>
                  <a:srgbClr val="FFFFFF"/>
                </a:solidFill>
              </a:endParaRPr>
            </a:p>
          </p:txBody>
        </p:sp>
      </p:grpSp>
    </p:spTree>
    <p:extLst>
      <p:ext uri="{BB962C8B-B14F-4D97-AF65-F5344CB8AC3E}">
        <p14:creationId xmlns:p14="http://schemas.microsoft.com/office/powerpoint/2010/main" val="3476300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Optimize for reads</a:t>
            </a:r>
            <a:endParaRPr lang="en-US" dirty="0"/>
          </a:p>
        </p:txBody>
      </p:sp>
      <p:sp>
        <p:nvSpPr>
          <p:cNvPr id="3" name="Content Placeholder 2"/>
          <p:cNvSpPr>
            <a:spLocks noGrp="1"/>
          </p:cNvSpPr>
          <p:nvPr>
            <p:ph type="body" sz="quarter" idx="10"/>
          </p:nvPr>
        </p:nvSpPr>
        <p:spPr>
          <a:xfrm>
            <a:off x="274638" y="1212850"/>
            <a:ext cx="11887200" cy="5693866"/>
          </a:xfrm>
        </p:spPr>
        <p:txBody>
          <a:bodyPr/>
          <a:lstStyle/>
          <a:p>
            <a:r>
              <a:rPr lang="en-US" dirty="0" smtClean="0"/>
              <a:t>Events raised from commands are dispatched to </a:t>
            </a:r>
            <a:r>
              <a:rPr lang="en-US" dirty="0" err="1" smtClean="0"/>
              <a:t>denormalizers</a:t>
            </a:r>
            <a:r>
              <a:rPr lang="en-US" dirty="0" smtClean="0"/>
              <a:t> from event bus</a:t>
            </a:r>
          </a:p>
          <a:p>
            <a:endParaRPr lang="en-US" sz="1000" dirty="0" smtClean="0"/>
          </a:p>
          <a:p>
            <a:r>
              <a:rPr lang="en-US" dirty="0" smtClean="0"/>
              <a:t>Create a view for each ‘task’ on the UI</a:t>
            </a:r>
          </a:p>
          <a:p>
            <a:pPr lvl="1"/>
            <a:r>
              <a:rPr lang="en-US" dirty="0" smtClean="0"/>
              <a:t>Static views versus dynamic views</a:t>
            </a:r>
          </a:p>
          <a:p>
            <a:pPr lvl="1"/>
            <a:endParaRPr lang="en-US" sz="1000" dirty="0" smtClean="0"/>
          </a:p>
          <a:p>
            <a:r>
              <a:rPr lang="en-US" dirty="0" smtClean="0"/>
              <a:t>Static data </a:t>
            </a:r>
          </a:p>
          <a:p>
            <a:pPr lvl="1"/>
            <a:r>
              <a:rPr lang="en-US" dirty="0" smtClean="0"/>
              <a:t>E.g. account details, current balance, or settings</a:t>
            </a:r>
          </a:p>
          <a:p>
            <a:pPr lvl="1"/>
            <a:r>
              <a:rPr lang="en-US" dirty="0" smtClean="0"/>
              <a:t>Ideal for JSON files sitting in blob storage</a:t>
            </a:r>
          </a:p>
          <a:p>
            <a:pPr lvl="1"/>
            <a:endParaRPr lang="en-US" sz="1000" dirty="0" smtClean="0"/>
          </a:p>
          <a:p>
            <a:r>
              <a:rPr lang="en-US" dirty="0" err="1" smtClean="0"/>
              <a:t>Queryable</a:t>
            </a:r>
            <a:r>
              <a:rPr lang="en-US" dirty="0" smtClean="0"/>
              <a:t> data</a:t>
            </a:r>
          </a:p>
          <a:p>
            <a:pPr lvl="1"/>
            <a:r>
              <a:rPr lang="en-US" dirty="0" smtClean="0"/>
              <a:t> E.g. last X hours of trace information with Y level</a:t>
            </a:r>
          </a:p>
          <a:p>
            <a:pPr lvl="1"/>
            <a:r>
              <a:rPr lang="en-US" dirty="0" smtClean="0"/>
              <a:t>Served efficiently from table storage.</a:t>
            </a:r>
          </a:p>
        </p:txBody>
      </p:sp>
    </p:spTree>
    <p:extLst>
      <p:ext uri="{BB962C8B-B14F-4D97-AF65-F5344CB8AC3E}">
        <p14:creationId xmlns:p14="http://schemas.microsoft.com/office/powerpoint/2010/main" val="16401129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 close to your data</a:t>
            </a:r>
            <a:endParaRPr lang="en-US" dirty="0"/>
          </a:p>
        </p:txBody>
      </p:sp>
      <p:sp>
        <p:nvSpPr>
          <p:cNvPr id="3" name="Content Placeholder 2"/>
          <p:cNvSpPr>
            <a:spLocks noGrp="1"/>
          </p:cNvSpPr>
          <p:nvPr>
            <p:ph type="body" sz="quarter" idx="10"/>
          </p:nvPr>
        </p:nvSpPr>
        <p:spPr>
          <a:xfrm>
            <a:off x="274638" y="1212850"/>
            <a:ext cx="11887200" cy="2769989"/>
          </a:xfrm>
        </p:spPr>
        <p:txBody>
          <a:bodyPr/>
          <a:lstStyle/>
          <a:p>
            <a:r>
              <a:rPr lang="en-US" dirty="0" smtClean="0"/>
              <a:t>Bandwidth becomes limiting factors</a:t>
            </a:r>
          </a:p>
          <a:p>
            <a:pPr lvl="1"/>
            <a:r>
              <a:rPr lang="en-US" dirty="0" smtClean="0"/>
              <a:t>Between datacenters</a:t>
            </a:r>
          </a:p>
          <a:p>
            <a:pPr lvl="1"/>
            <a:r>
              <a:rPr lang="en-US" dirty="0" smtClean="0"/>
              <a:t>Between VM and NIC</a:t>
            </a:r>
          </a:p>
          <a:p>
            <a:endParaRPr lang="en-US" sz="2000" dirty="0" smtClean="0"/>
          </a:p>
          <a:p>
            <a:r>
              <a:rPr lang="en-US" dirty="0" smtClean="0"/>
              <a:t>Employ a message routing strategy</a:t>
            </a:r>
          </a:p>
          <a:p>
            <a:pPr lvl="1"/>
            <a:r>
              <a:rPr lang="en-US" dirty="0" smtClean="0"/>
              <a:t>Messages can get routed to geo-specific queues</a:t>
            </a:r>
            <a:endParaRPr lang="en-US" dirty="0"/>
          </a:p>
        </p:txBody>
      </p:sp>
    </p:spTree>
    <p:extLst>
      <p:ext uri="{BB962C8B-B14F-4D97-AF65-F5344CB8AC3E}">
        <p14:creationId xmlns:p14="http://schemas.microsoft.com/office/powerpoint/2010/main" val="32249869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dirty="0"/>
          </a:p>
        </p:txBody>
      </p:sp>
      <p:sp>
        <p:nvSpPr>
          <p:cNvPr id="3" name="Content Placeholder 2"/>
          <p:cNvSpPr>
            <a:spLocks noGrp="1"/>
          </p:cNvSpPr>
          <p:nvPr>
            <p:ph type="body" sz="quarter" idx="10"/>
          </p:nvPr>
        </p:nvSpPr>
        <p:spPr>
          <a:xfrm>
            <a:off x="274638" y="1212850"/>
            <a:ext cx="11887200" cy="5109091"/>
          </a:xfrm>
        </p:spPr>
        <p:txBody>
          <a:bodyPr/>
          <a:lstStyle/>
          <a:p>
            <a:r>
              <a:rPr lang="en-US" dirty="0" smtClean="0"/>
              <a:t>Customer with &gt; 300 VMs deployed and 100’s of SQL Azure databases.</a:t>
            </a:r>
          </a:p>
          <a:p>
            <a:endParaRPr lang="en-US" sz="1000" dirty="0" smtClean="0"/>
          </a:p>
          <a:p>
            <a:r>
              <a:rPr lang="en-US" dirty="0" smtClean="0"/>
              <a:t>Error in DB connection logic and tight loop retry.  Each error is traced with full stack trace.</a:t>
            </a:r>
          </a:p>
          <a:p>
            <a:endParaRPr lang="en-US" sz="1000" dirty="0" smtClean="0"/>
          </a:p>
          <a:p>
            <a:r>
              <a:rPr lang="en-US" dirty="0" smtClean="0"/>
              <a:t>Table storage data format is verbose to begin with, but…</a:t>
            </a:r>
          </a:p>
          <a:p>
            <a:pPr lvl="1"/>
            <a:r>
              <a:rPr lang="en-US" dirty="0" smtClean="0"/>
              <a:t>1 GB NIC completely saturated on 16 workers trying to keep up</a:t>
            </a:r>
          </a:p>
          <a:p>
            <a:pPr lvl="1"/>
            <a:r>
              <a:rPr lang="en-US" dirty="0" smtClean="0"/>
              <a:t>Timeout during read due to too much data, which caused RETRY</a:t>
            </a:r>
          </a:p>
          <a:p>
            <a:pPr lvl="1"/>
            <a:r>
              <a:rPr lang="en-US" dirty="0" err="1" smtClean="0"/>
              <a:t>Autoscale</a:t>
            </a:r>
            <a:r>
              <a:rPr lang="en-US" dirty="0" smtClean="0"/>
              <a:t> noticed high queue levels stacking – scaled to max</a:t>
            </a:r>
          </a:p>
        </p:txBody>
      </p:sp>
    </p:spTree>
    <p:extLst>
      <p:ext uri="{BB962C8B-B14F-4D97-AF65-F5344CB8AC3E}">
        <p14:creationId xmlns:p14="http://schemas.microsoft.com/office/powerpoint/2010/main" val="13238314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a:t>
            </a:r>
            <a:endParaRPr lang="en-US" dirty="0"/>
          </a:p>
        </p:txBody>
      </p:sp>
      <p:sp>
        <p:nvSpPr>
          <p:cNvPr id="3" name="Content Placeholder 2"/>
          <p:cNvSpPr>
            <a:spLocks noGrp="1"/>
          </p:cNvSpPr>
          <p:nvPr>
            <p:ph type="body" sz="quarter" idx="10"/>
          </p:nvPr>
        </p:nvSpPr>
        <p:spPr>
          <a:xfrm>
            <a:off x="274638" y="1212850"/>
            <a:ext cx="11887200" cy="2262158"/>
          </a:xfrm>
        </p:spPr>
        <p:txBody>
          <a:bodyPr/>
          <a:lstStyle/>
          <a:p>
            <a:r>
              <a:rPr lang="en-US" dirty="0" smtClean="0"/>
              <a:t>Throttle!  Protect your service.</a:t>
            </a:r>
          </a:p>
          <a:p>
            <a:pPr lvl="1"/>
            <a:r>
              <a:rPr lang="en-US" dirty="0" smtClean="0"/>
              <a:t>Read first 50,000 traces in 5 </a:t>
            </a:r>
            <a:r>
              <a:rPr lang="en-US" dirty="0" err="1" smtClean="0"/>
              <a:t>mins</a:t>
            </a:r>
            <a:r>
              <a:rPr lang="en-US" dirty="0" smtClean="0"/>
              <a:t> and raised Throttled event</a:t>
            </a:r>
          </a:p>
          <a:p>
            <a:endParaRPr lang="en-US" sz="1000" dirty="0" smtClean="0"/>
          </a:p>
          <a:p>
            <a:r>
              <a:rPr lang="en-US" dirty="0" smtClean="0"/>
              <a:t>Be very cautious on Retry policies</a:t>
            </a:r>
          </a:p>
          <a:p>
            <a:pPr lvl="1"/>
            <a:r>
              <a:rPr lang="en-US" dirty="0" smtClean="0"/>
              <a:t>Virtuous cycles can bite</a:t>
            </a:r>
          </a:p>
        </p:txBody>
      </p:sp>
    </p:spTree>
    <p:extLst>
      <p:ext uri="{BB962C8B-B14F-4D97-AF65-F5344CB8AC3E}">
        <p14:creationId xmlns:p14="http://schemas.microsoft.com/office/powerpoint/2010/main" val="240386749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Push your hard work to queues</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Applies almost universally in CQRS world</a:t>
            </a:r>
          </a:p>
          <a:p>
            <a:pPr lvl="1"/>
            <a:r>
              <a:rPr lang="en-US" dirty="0" smtClean="0"/>
              <a:t>Allows for asynchronous dispatch and eventual handling</a:t>
            </a:r>
          </a:p>
          <a:p>
            <a:endParaRPr lang="en-US" sz="1000" dirty="0" smtClean="0"/>
          </a:p>
          <a:p>
            <a:r>
              <a:rPr lang="en-US" dirty="0" smtClean="0"/>
              <a:t>Prioritize queues</a:t>
            </a:r>
          </a:p>
          <a:p>
            <a:pPr lvl="1"/>
            <a:r>
              <a:rPr lang="en-US" dirty="0" smtClean="0"/>
              <a:t>E.g. VIP Queues for UI commands</a:t>
            </a:r>
          </a:p>
          <a:p>
            <a:pPr lvl="1"/>
            <a:r>
              <a:rPr lang="en-US" dirty="0" smtClean="0"/>
              <a:t>Prevents stacking of high priority messages that update views</a:t>
            </a:r>
          </a:p>
          <a:p>
            <a:endParaRPr lang="en-US" sz="1000" dirty="0" smtClean="0"/>
          </a:p>
          <a:p>
            <a:r>
              <a:rPr lang="en-US" dirty="0" smtClean="0"/>
              <a:t>Alleviates front-end from blocking calls</a:t>
            </a:r>
          </a:p>
          <a:p>
            <a:pPr lvl="1"/>
            <a:r>
              <a:rPr lang="en-US" dirty="0" smtClean="0"/>
              <a:t>HTTP requests become highly efficient and scalable when combined with Read Optimization</a:t>
            </a:r>
          </a:p>
        </p:txBody>
      </p:sp>
    </p:spTree>
    <p:extLst>
      <p:ext uri="{BB962C8B-B14F-4D97-AF65-F5344CB8AC3E}">
        <p14:creationId xmlns:p14="http://schemas.microsoft.com/office/powerpoint/2010/main" val="33121638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a:t>
            </a:r>
            <a:endParaRPr lang="en-US" dirty="0"/>
          </a:p>
        </p:txBody>
      </p:sp>
      <p:sp>
        <p:nvSpPr>
          <p:cNvPr id="3" name="Content Placeholder 2"/>
          <p:cNvSpPr>
            <a:spLocks noGrp="1"/>
          </p:cNvSpPr>
          <p:nvPr>
            <p:ph type="body" sz="quarter" idx="10"/>
          </p:nvPr>
        </p:nvSpPr>
        <p:spPr>
          <a:xfrm>
            <a:off x="274638" y="1212850"/>
            <a:ext cx="11887200" cy="4093428"/>
          </a:xfrm>
        </p:spPr>
        <p:txBody>
          <a:bodyPr/>
          <a:lstStyle/>
          <a:p>
            <a:r>
              <a:rPr lang="en-US" dirty="0" err="1" smtClean="0"/>
              <a:t>Autoscale</a:t>
            </a:r>
            <a:r>
              <a:rPr lang="en-US" dirty="0" smtClean="0"/>
              <a:t> system would periodically kick up 4 new instances based on queue length</a:t>
            </a:r>
          </a:p>
          <a:p>
            <a:endParaRPr lang="en-US" sz="1000" dirty="0" smtClean="0"/>
          </a:p>
          <a:p>
            <a:r>
              <a:rPr lang="en-US" dirty="0" smtClean="0"/>
              <a:t>Queues would bleed down, repeat every 2 hours (as 2 instances would scale away)</a:t>
            </a:r>
          </a:p>
          <a:p>
            <a:endParaRPr lang="en-US" sz="1000" dirty="0" smtClean="0"/>
          </a:p>
          <a:p>
            <a:r>
              <a:rPr lang="en-US" dirty="0" smtClean="0"/>
              <a:t>Unknown reason why command queue length was increasing on cyclical 2 hour cycle</a:t>
            </a:r>
            <a:endParaRPr lang="en-US" dirty="0"/>
          </a:p>
        </p:txBody>
      </p:sp>
    </p:spTree>
    <p:extLst>
      <p:ext uri="{BB962C8B-B14F-4D97-AF65-F5344CB8AC3E}">
        <p14:creationId xmlns:p14="http://schemas.microsoft.com/office/powerpoint/2010/main" val="115063437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a:t>
            </a:r>
            <a:endParaRPr lang="en-US" dirty="0"/>
          </a:p>
        </p:txBody>
      </p:sp>
      <p:sp>
        <p:nvSpPr>
          <p:cNvPr id="3" name="Content Placeholder 2"/>
          <p:cNvSpPr>
            <a:spLocks noGrp="1"/>
          </p:cNvSpPr>
          <p:nvPr>
            <p:ph type="body" sz="quarter" idx="10"/>
          </p:nvPr>
        </p:nvSpPr>
        <p:spPr>
          <a:xfrm>
            <a:off x="274638" y="1212850"/>
            <a:ext cx="11887200" cy="4216539"/>
          </a:xfrm>
        </p:spPr>
        <p:txBody>
          <a:bodyPr/>
          <a:lstStyle/>
          <a:p>
            <a:r>
              <a:rPr lang="en-US" dirty="0" smtClean="0"/>
              <a:t>Added custom counters by type of command</a:t>
            </a:r>
          </a:p>
          <a:p>
            <a:endParaRPr lang="en-US" sz="1000" dirty="0" smtClean="0"/>
          </a:p>
          <a:p>
            <a:r>
              <a:rPr lang="en-US" dirty="0" smtClean="0"/>
              <a:t>Found that calls to SMAPI would have average of 60 seconds and as long as 240 seconds (fastest was 30).</a:t>
            </a:r>
          </a:p>
          <a:p>
            <a:endParaRPr lang="en-US" sz="1000" dirty="0" smtClean="0"/>
          </a:p>
          <a:p>
            <a:r>
              <a:rPr lang="en-US" dirty="0" smtClean="0"/>
              <a:t>Routed SMAPI refresh commands to own queue and put 12 XS workers on it to process</a:t>
            </a:r>
          </a:p>
          <a:p>
            <a:pPr lvl="1"/>
            <a:r>
              <a:rPr lang="en-US" dirty="0" smtClean="0"/>
              <a:t>Same cost as 2 S workers</a:t>
            </a:r>
          </a:p>
          <a:p>
            <a:pPr lvl="1"/>
            <a:r>
              <a:rPr lang="en-US" dirty="0" smtClean="0"/>
              <a:t>6x as many commands processed</a:t>
            </a:r>
            <a:endParaRPr lang="en-US" dirty="0"/>
          </a:p>
        </p:txBody>
      </p:sp>
    </p:spTree>
    <p:extLst>
      <p:ext uri="{BB962C8B-B14F-4D97-AF65-F5344CB8AC3E}">
        <p14:creationId xmlns:p14="http://schemas.microsoft.com/office/powerpoint/2010/main" val="15505673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Bottlenecks</a:t>
            </a:r>
            <a:endParaRPr lang="en-US" dirty="0"/>
          </a:p>
        </p:txBody>
      </p:sp>
      <p:sp>
        <p:nvSpPr>
          <p:cNvPr id="3" name="Content Placeholder 2"/>
          <p:cNvSpPr>
            <a:spLocks noGrp="1"/>
          </p:cNvSpPr>
          <p:nvPr>
            <p:ph type="body" sz="quarter" idx="10"/>
          </p:nvPr>
        </p:nvSpPr>
        <p:spPr>
          <a:xfrm>
            <a:off x="274638" y="1212850"/>
            <a:ext cx="11887200" cy="2600712"/>
          </a:xfrm>
        </p:spPr>
        <p:txBody>
          <a:bodyPr/>
          <a:lstStyle/>
          <a:p>
            <a:r>
              <a:rPr lang="en-US" dirty="0" smtClean="0"/>
              <a:t>Instrumentation is key</a:t>
            </a:r>
          </a:p>
          <a:p>
            <a:pPr lvl="1"/>
            <a:r>
              <a:rPr lang="en-US" dirty="0" smtClean="0"/>
              <a:t>Custom performance counters is nice</a:t>
            </a:r>
          </a:p>
          <a:p>
            <a:pPr lvl="1"/>
            <a:r>
              <a:rPr lang="en-US" dirty="0" smtClean="0"/>
              <a:t>Simple timer that traces long commands works well too</a:t>
            </a:r>
          </a:p>
          <a:p>
            <a:endParaRPr lang="en-US" sz="1000" dirty="0" smtClean="0"/>
          </a:p>
          <a:p>
            <a:r>
              <a:rPr lang="en-US" dirty="0" smtClean="0"/>
              <a:t>Watch for trends over time</a:t>
            </a:r>
          </a:p>
          <a:p>
            <a:pPr lvl="1"/>
            <a:r>
              <a:rPr lang="en-US" dirty="0" smtClean="0"/>
              <a:t>Snapshots might not help until you look at them over time</a:t>
            </a:r>
            <a:endParaRPr lang="en-US" dirty="0"/>
          </a:p>
        </p:txBody>
      </p:sp>
    </p:spTree>
    <p:extLst>
      <p:ext uri="{BB962C8B-B14F-4D97-AF65-F5344CB8AC3E}">
        <p14:creationId xmlns:p14="http://schemas.microsoft.com/office/powerpoint/2010/main" val="10106209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Azure from the Pulpit to the Whiteboard</a:t>
            </a:r>
            <a:endParaRPr lang="en-US" dirty="0"/>
          </a:p>
        </p:txBody>
      </p:sp>
      <p:sp>
        <p:nvSpPr>
          <p:cNvPr id="5" name="Text Placeholder 4"/>
          <p:cNvSpPr>
            <a:spLocks noGrp="1"/>
          </p:cNvSpPr>
          <p:nvPr>
            <p:ph type="body" sz="quarter" idx="12"/>
          </p:nvPr>
        </p:nvSpPr>
        <p:spPr/>
        <p:txBody>
          <a:bodyPr/>
          <a:lstStyle/>
          <a:p>
            <a:r>
              <a:rPr lang="en-US" dirty="0" smtClean="0"/>
              <a:t>Ryan Dunn &amp; Wade Wegner</a:t>
            </a:r>
            <a:endParaRPr lang="en-US" dirty="0"/>
          </a:p>
        </p:txBody>
      </p:sp>
      <p:sp>
        <p:nvSpPr>
          <p:cNvPr id="6" name="Text Placeholder 13"/>
          <p:cNvSpPr>
            <a:spLocks noGrp="1"/>
          </p:cNvSpPr>
          <p:nvPr>
            <p:ph type="body" sz="quarter" idx="13"/>
          </p:nvPr>
        </p:nvSpPr>
        <p:spPr>
          <a:xfrm>
            <a:off x="6492620" y="434695"/>
            <a:ext cx="5486400" cy="927838"/>
          </a:xfrm>
        </p:spPr>
        <p:txBody>
          <a:bodyPr/>
          <a:lstStyle/>
          <a:p>
            <a:r>
              <a:rPr lang="en-US" dirty="0" smtClean="0"/>
              <a:t>WAD-B351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1</a:t>
            </a:r>
            <a:endParaRPr lang="en-US" dirty="0"/>
          </a:p>
        </p:txBody>
      </p:sp>
      <p:pic>
        <p:nvPicPr>
          <p:cNvPr id="1026" name="Picture 2" descr="http://dunnry.com/blog/ct.ashx?id=815d8863-234f-46f5-95dc-0fd5a45f64c1&amp;url=http%3a%2f%2fdunnry.com%2fblog%2fcontent%2fbinary%2fWindows-Live-Writer%2fINterpreting-Diagnostics-Data-and-Making_AB51%2fimage_4.png"/>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258" y="1214472"/>
            <a:ext cx="8933688" cy="585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440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2</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258" y="1214471"/>
            <a:ext cx="8933688" cy="578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10016100" y="2015477"/>
            <a:ext cx="459611" cy="2628403"/>
          </a:xfrm>
          <a:prstGeom prst="ellipse">
            <a:avLst/>
          </a:prstGeom>
          <a:noFill/>
          <a:ln w="28575">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1907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6" presetClass="emph" presetSubtype="0" fill="hold" grpId="1" nodeType="afterEffect">
                                  <p:stCondLst>
                                    <p:cond delay="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childTnLst>
                          </p:cTn>
                        </p:par>
                        <p:par>
                          <p:cTn id="17" fill="hold">
                            <p:stCondLst>
                              <p:cond delay="1000"/>
                            </p:stCondLst>
                            <p:childTnLst>
                              <p:par>
                                <p:cTn id="18" presetID="26" presetClass="emph" presetSubtype="0" fill="hold" grpId="2" nodeType="afterEffect">
                                  <p:stCondLst>
                                    <p:cond delay="0"/>
                                  </p:stCondLst>
                                  <p:childTnLst>
                                    <p:animEffect transition="out" filter="fade">
                                      <p:cBhvr>
                                        <p:cTn id="19" dur="500" tmFilter="0, 0; .2, .5; .8, .5; 1, 0"/>
                                        <p:tgtEl>
                                          <p:spTgt spid="4"/>
                                        </p:tgtEl>
                                      </p:cBhvr>
                                    </p:animEffect>
                                    <p:animScale>
                                      <p:cBhvr>
                                        <p:cTn id="20" dur="250" autoRev="1" fill="hold"/>
                                        <p:tgtEl>
                                          <p:spTgt spid="4"/>
                                        </p:tgtEl>
                                      </p:cBhvr>
                                      <p:by x="105000" y="105000"/>
                                    </p:animScale>
                                  </p:childTnLst>
                                </p:cTn>
                              </p:par>
                            </p:childTnLst>
                          </p:cTn>
                        </p:par>
                        <p:par>
                          <p:cTn id="21" fill="hold">
                            <p:stCondLst>
                              <p:cond delay="1500"/>
                            </p:stCondLst>
                            <p:childTnLst>
                              <p:par>
                                <p:cTn id="22" presetID="26" presetClass="emph" presetSubtype="0" fill="hold" grpId="3" nodeType="afterEffect">
                                  <p:stCondLst>
                                    <p:cond delay="0"/>
                                  </p:stCondLst>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p:stCondLst>
                              <p:cond delay="2000"/>
                            </p:stCondLst>
                            <p:childTnLst>
                              <p:par>
                                <p:cTn id="26" presetID="26" presetClass="emph" presetSubtype="0" fill="hold" grpId="4" nodeType="afterEffect">
                                  <p:stCondLst>
                                    <p:cond delay="0"/>
                                  </p:stCondLst>
                                  <p:childTnLst>
                                    <p:animEffect transition="out" filter="fade">
                                      <p:cBhvr>
                                        <p:cTn id="27" dur="500" tmFilter="0, 0; .2, .5; .8, .5; 1, 0"/>
                                        <p:tgtEl>
                                          <p:spTgt spid="4"/>
                                        </p:tgtEl>
                                      </p:cBhvr>
                                    </p:animEffect>
                                    <p:animScale>
                                      <p:cBhvr>
                                        <p:cTn id="2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193" y="1214471"/>
            <a:ext cx="8935818" cy="578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258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Homebrewing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17" y="1796527"/>
            <a:ext cx="5823473" cy="43676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751" y="623945"/>
            <a:ext cx="6637630" cy="3739510"/>
          </a:xfrm>
          <a:prstGeom prst="rect">
            <a:avLst/>
          </a:prstGeom>
        </p:spPr>
      </p:pic>
    </p:spTree>
    <p:extLst>
      <p:ext uri="{BB962C8B-B14F-4D97-AF65-F5344CB8AC3E}">
        <p14:creationId xmlns:p14="http://schemas.microsoft.com/office/powerpoint/2010/main" val="1676008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CQRS In Action</a:t>
            </a:r>
            <a:endParaRPr lang="en-US" dirty="0"/>
          </a:p>
        </p:txBody>
      </p:sp>
      <p:sp>
        <p:nvSpPr>
          <p:cNvPr id="2" name="Text Placeholder 1"/>
          <p:cNvSpPr>
            <a:spLocks noGrp="1"/>
          </p:cNvSpPr>
          <p:nvPr>
            <p:ph type="body" sz="quarter" idx="12"/>
          </p:nvPr>
        </p:nvSpPr>
        <p:spPr/>
        <p:txBody>
          <a:bodyPr/>
          <a:lstStyle/>
          <a:p>
            <a:r>
              <a:rPr lang="en-US" dirty="0" err="1" smtClean="0"/>
              <a:t>BeerMe</a:t>
            </a:r>
            <a:r>
              <a:rPr lang="en-US" dirty="0" smtClean="0"/>
              <a:t> : a scalable platform for distributing beer</a:t>
            </a:r>
            <a:endParaRPr lang="en-US" dirty="0"/>
          </a:p>
        </p:txBody>
      </p:sp>
    </p:spTree>
    <p:extLst>
      <p:ext uri="{BB962C8B-B14F-4D97-AF65-F5344CB8AC3E}">
        <p14:creationId xmlns:p14="http://schemas.microsoft.com/office/powerpoint/2010/main" val="3946349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worked well</a:t>
            </a:r>
            <a:endParaRPr lang="en-US" dirty="0"/>
          </a:p>
        </p:txBody>
      </p:sp>
      <p:sp>
        <p:nvSpPr>
          <p:cNvPr id="4" name="Rectangle 3"/>
          <p:cNvSpPr/>
          <p:nvPr/>
        </p:nvSpPr>
        <p:spPr bwMode="auto">
          <a:xfrm>
            <a:off x="623939" y="2796988"/>
            <a:ext cx="3324113" cy="27324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REST APIs using </a:t>
            </a:r>
            <a:r>
              <a:rPr lang="en-US" sz="2400" b="1" dirty="0" err="1" smtClean="0">
                <a:gradFill>
                  <a:gsLst>
                    <a:gs pos="0">
                      <a:srgbClr val="FFFFFF"/>
                    </a:gs>
                    <a:gs pos="100000">
                      <a:srgbClr val="FFFFFF"/>
                    </a:gs>
                  </a:gsLst>
                  <a:lin ang="5400000" scaled="0"/>
                </a:gradFill>
                <a:ea typeface="Segoe UI" pitchFamily="34" charset="0"/>
                <a:cs typeface="Segoe UI" pitchFamily="34" charset="0"/>
              </a:rPr>
              <a:t>WebAPI</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526435" y="2796988"/>
            <a:ext cx="3324113" cy="2732442"/>
          </a:xfrm>
          <a:prstGeom prst="rect">
            <a:avLst/>
          </a:prstGeom>
          <a:solidFill>
            <a:srgbClr val="FF8A00"/>
          </a:solidFill>
          <a:ln w="25400" cap="flat" cmpd="sng" algn="ctr">
            <a:noFill/>
            <a:prstDash val="solid"/>
            <a:headEnd type="none" w="med" len="med"/>
            <a:tailEnd type="none" w="med" len="med"/>
          </a:ln>
          <a:effectLst/>
        </p:spPr>
        <p:txBody>
          <a:bodyPr vert="horz" wrap="square" lIns="116016" tIns="43507" rIns="116016" bIns="43507" numCol="1" rtlCol="0" anchor="b" anchorCtr="0" compatLnSpc="1">
            <a:prstTxWarp prst="textNoShape">
              <a:avLst/>
            </a:prstTxWarp>
          </a:bodyPr>
          <a:lstStyle/>
          <a:p>
            <a:pPr marL="91440" defTabSz="914171">
              <a:spcAft>
                <a:spcPts val="600"/>
              </a:spcAft>
            </a:pPr>
            <a:r>
              <a:rPr lang="en-US" sz="2400" b="1" dirty="0" err="1" smtClean="0">
                <a:gradFill>
                  <a:gsLst>
                    <a:gs pos="0">
                      <a:srgbClr val="FFFFFF"/>
                    </a:gs>
                    <a:gs pos="100000">
                      <a:srgbClr val="FFFFFF"/>
                    </a:gs>
                  </a:gsLst>
                  <a:lin ang="5400000" scaled="0"/>
                </a:gradFill>
                <a:ea typeface="Segoe UI" pitchFamily="34" charset="0"/>
                <a:cs typeface="Segoe UI" pitchFamily="34" charset="0"/>
              </a:rPr>
              <a:t>Lokad.CQRS</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a:p>
            <a:pPr marL="91440" defTabSz="914171">
              <a:spcAft>
                <a:spcPts val="600"/>
              </a:spcAft>
            </a:pP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428930" y="2796988"/>
            <a:ext cx="3324113" cy="2732442"/>
          </a:xfrm>
          <a:prstGeom prst="rect">
            <a:avLst/>
          </a:prstGeom>
          <a:solidFill>
            <a:srgbClr val="8CC600"/>
          </a:solidFill>
          <a:ln w="3175">
            <a:noFill/>
          </a:ln>
          <a:effectLst/>
        </p:spPr>
        <p:txBody>
          <a:bodyPr vert="horz" wrap="square" lIns="0" tIns="60931" rIns="243777" bIns="0" rtlCol="0" anchor="b" anchorCtr="0">
            <a:noAutofit/>
          </a:bodyPr>
          <a:lstStyle/>
          <a:p>
            <a:pPr marL="91440" defTabSz="1218895">
              <a:spcBef>
                <a:spcPts val="1600"/>
              </a:spcBef>
            </a:pPr>
            <a:r>
              <a:rPr lang="en-US" sz="2400" b="1" dirty="0">
                <a:gradFill>
                  <a:gsLst>
                    <a:gs pos="0">
                      <a:srgbClr val="FFFFFF"/>
                    </a:gs>
                    <a:gs pos="100000">
                      <a:srgbClr val="FFFFFF"/>
                    </a:gs>
                  </a:gsLst>
                  <a:lin ang="5400000" scaled="0"/>
                </a:gradFill>
                <a:ea typeface="Segoe UI" pitchFamily="34" charset="0"/>
                <a:cs typeface="Segoe UI" pitchFamily="34" charset="0"/>
              </a:rPr>
              <a:t>J. Oliver </a:t>
            </a:r>
            <a:r>
              <a:rPr lang="en-US" sz="2400" b="1" dirty="0" err="1" smtClean="0">
                <a:gradFill>
                  <a:gsLst>
                    <a:gs pos="0">
                      <a:srgbClr val="FFFFFF"/>
                    </a:gs>
                    <a:gs pos="100000">
                      <a:srgbClr val="FFFFFF"/>
                    </a:gs>
                  </a:gsLst>
                  <a:lin ang="5400000" scaled="0"/>
                </a:gradFill>
                <a:ea typeface="Segoe UI" pitchFamily="34" charset="0"/>
                <a:cs typeface="Segoe UI" pitchFamily="34" charset="0"/>
              </a:rPr>
              <a:t>Eventstore</a:t>
            </a: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a:p>
            <a:pPr marL="91440" defTabSz="1218895">
              <a:spcBef>
                <a:spcPts val="1600"/>
              </a:spcBef>
            </a:pP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304201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didn’t work well</a:t>
            </a:r>
            <a:endParaRPr lang="en-US" dirty="0"/>
          </a:p>
        </p:txBody>
      </p:sp>
      <p:sp>
        <p:nvSpPr>
          <p:cNvPr id="4" name="Rectangle 3"/>
          <p:cNvSpPr/>
          <p:nvPr/>
        </p:nvSpPr>
        <p:spPr bwMode="auto">
          <a:xfrm>
            <a:off x="623939" y="2796988"/>
            <a:ext cx="3324113" cy="273244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WCF</a:t>
            </a:r>
          </a:p>
          <a:p>
            <a:pPr defTabSz="932472" fontAlgn="base">
              <a:lnSpc>
                <a:spcPct val="90000"/>
              </a:lnSpc>
              <a:spcBef>
                <a:spcPct val="0"/>
              </a:spcBef>
              <a:spcAft>
                <a:spcPct val="0"/>
              </a:spcAft>
            </a:pP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526435" y="2796988"/>
            <a:ext cx="3324113" cy="2732442"/>
          </a:xfrm>
          <a:prstGeom prst="rect">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Binary serialization formats</a:t>
            </a:r>
          </a:p>
          <a:p>
            <a:pPr defTabSz="932472" fontAlgn="base">
              <a:lnSpc>
                <a:spcPct val="90000"/>
              </a:lnSpc>
              <a:spcBef>
                <a:spcPct val="0"/>
              </a:spcBef>
              <a:spcAft>
                <a:spcPct val="0"/>
              </a:spcAft>
            </a:pPr>
            <a:endParaRPr lang="en-US" sz="24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428930" y="2796988"/>
            <a:ext cx="3324113" cy="2732442"/>
          </a:xfrm>
          <a:prstGeom prst="rect">
            <a:avLst/>
          </a:prstGeom>
          <a:solidFill>
            <a:srgbClr val="FF8A00"/>
          </a:solidFill>
          <a:ln w="25400" cap="flat" cmpd="sng" algn="ctr">
            <a:noFill/>
            <a:prstDash val="solid"/>
            <a:headEnd type="none" w="med" len="med"/>
            <a:tailEnd type="none" w="med" len="med"/>
          </a:ln>
          <a:effectLst/>
        </p:spPr>
        <p:txBody>
          <a:bodyPr vert="horz" wrap="square" lIns="116016" tIns="43507" rIns="116016" bIns="43507" numCol="1" rtlCol="0" anchor="b" anchorCtr="0" compatLnSpc="1">
            <a:prstTxWarp prst="textNoShape">
              <a:avLst/>
            </a:prstTxWarp>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Entity Framework</a:t>
            </a:r>
            <a:endParaRPr lang="en-US" sz="2400" b="1"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400"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443911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a:t>
            </a:r>
            <a:endParaRPr lang="en-US" dirty="0"/>
          </a:p>
        </p:txBody>
      </p:sp>
      <p:sp>
        <p:nvSpPr>
          <p:cNvPr id="3" name="Text Placeholder 2"/>
          <p:cNvSpPr>
            <a:spLocks noGrp="1"/>
          </p:cNvSpPr>
          <p:nvPr>
            <p:ph type="body" sz="quarter" idx="10"/>
          </p:nvPr>
        </p:nvSpPr>
        <p:spPr>
          <a:xfrm>
            <a:off x="1016768" y="1216152"/>
            <a:ext cx="7544145" cy="2616101"/>
          </a:xfrm>
        </p:spPr>
        <p:txBody>
          <a:bodyPr/>
          <a:lstStyle/>
          <a:p>
            <a:pPr>
              <a:spcBef>
                <a:spcPts val="3000"/>
              </a:spcBef>
            </a:pPr>
            <a:r>
              <a:rPr lang="en-US" dirty="0" smtClean="0"/>
              <a:t>Build Automation</a:t>
            </a:r>
          </a:p>
          <a:p>
            <a:pPr>
              <a:spcBef>
                <a:spcPts val="3000"/>
              </a:spcBef>
            </a:pPr>
            <a:r>
              <a:rPr lang="en-US" dirty="0" smtClean="0"/>
              <a:t>Deployment Automation</a:t>
            </a:r>
          </a:p>
          <a:p>
            <a:pPr>
              <a:spcBef>
                <a:spcPts val="3000"/>
              </a:spcBef>
            </a:pPr>
            <a:r>
              <a:rPr lang="en-US" dirty="0" smtClean="0"/>
              <a:t>Data Migrations</a:t>
            </a:r>
            <a:endParaRPr lang="en-US" dirty="0"/>
          </a:p>
        </p:txBody>
      </p:sp>
      <p:pic>
        <p:nvPicPr>
          <p:cNvPr id="4" name="Picture 3"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5" y="1314622"/>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1" y="2258828"/>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1" y="3203034"/>
            <a:ext cx="468116" cy="4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9253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automate?</a:t>
            </a:r>
            <a:endParaRPr lang="en-US" dirty="0"/>
          </a:p>
        </p:txBody>
      </p:sp>
      <p:sp>
        <p:nvSpPr>
          <p:cNvPr id="3" name="Text Placeholder 2"/>
          <p:cNvSpPr>
            <a:spLocks noGrp="1"/>
          </p:cNvSpPr>
          <p:nvPr>
            <p:ph type="body" sz="quarter" idx="10"/>
          </p:nvPr>
        </p:nvSpPr>
        <p:spPr>
          <a:xfrm>
            <a:off x="274638" y="1212850"/>
            <a:ext cx="11887200" cy="2431435"/>
          </a:xfrm>
        </p:spPr>
        <p:txBody>
          <a:bodyPr/>
          <a:lstStyle/>
          <a:p>
            <a:r>
              <a:rPr lang="en-US" dirty="0" smtClean="0"/>
              <a:t>Reproducibility, Reproducibility</a:t>
            </a:r>
          </a:p>
          <a:p>
            <a:endParaRPr lang="en-US" sz="1000" dirty="0" smtClean="0"/>
          </a:p>
          <a:p>
            <a:r>
              <a:rPr lang="en-US" dirty="0" smtClean="0"/>
              <a:t>Takes the ‘I forgot to…’ out of it.</a:t>
            </a:r>
          </a:p>
          <a:p>
            <a:endParaRPr lang="en-US" sz="1000" dirty="0" smtClean="0"/>
          </a:p>
          <a:p>
            <a:r>
              <a:rPr lang="en-US" dirty="0" smtClean="0"/>
              <a:t>Automate</a:t>
            </a:r>
          </a:p>
        </p:txBody>
      </p:sp>
      <p:sp>
        <p:nvSpPr>
          <p:cNvPr id="6" name="Rectangle 5"/>
          <p:cNvSpPr/>
          <p:nvPr/>
        </p:nvSpPr>
        <p:spPr>
          <a:xfrm>
            <a:off x="8267292" y="3980329"/>
            <a:ext cx="2743200" cy="2436782"/>
          </a:xfrm>
          <a:prstGeom prst="rect">
            <a:avLst/>
          </a:prstGeom>
          <a:solidFill>
            <a:srgbClr val="8CC600"/>
          </a:solidFill>
          <a:ln w="3175">
            <a:noFill/>
          </a:ln>
          <a:effectLst/>
        </p:spPr>
        <p:txBody>
          <a:bodyPr vert="horz" wrap="square" lIns="0" tIns="60931" rIns="243777" bIns="0" rtlCol="0" anchor="b" anchorCtr="0">
            <a:noAutofit/>
          </a:bodyPr>
          <a:lstStyle/>
          <a:p>
            <a:pPr marL="91440" defTabSz="914171">
              <a:spcAft>
                <a:spcPts val="600"/>
              </a:spcAft>
              <a:defRPr/>
            </a:pPr>
            <a:r>
              <a:rPr lang="en-US" sz="2000" b="1" dirty="0" smtClean="0">
                <a:solidFill>
                  <a:srgbClr val="FFFFFF"/>
                </a:solidFill>
              </a:rPr>
              <a:t>Data migrations tie it together.</a:t>
            </a:r>
            <a:endParaRPr lang="en-US" sz="2000" b="1" dirty="0">
              <a:solidFill>
                <a:srgbClr val="FFFFFF"/>
              </a:solidFill>
            </a:endParaRPr>
          </a:p>
          <a:p>
            <a:pPr marL="91440" defTabSz="914171">
              <a:spcAft>
                <a:spcPts val="600"/>
              </a:spcAft>
              <a:defRPr/>
            </a:pPr>
            <a:endParaRPr lang="en-US" sz="2000" b="1" dirty="0">
              <a:solidFill>
                <a:srgbClr val="FFFFFF"/>
              </a:solidFill>
            </a:endParaRPr>
          </a:p>
        </p:txBody>
      </p:sp>
      <p:sp>
        <p:nvSpPr>
          <p:cNvPr id="7" name="Rectangle 6"/>
          <p:cNvSpPr/>
          <p:nvPr/>
        </p:nvSpPr>
        <p:spPr>
          <a:xfrm>
            <a:off x="4816757" y="3980329"/>
            <a:ext cx="2743200" cy="2436782"/>
          </a:xfrm>
          <a:prstGeom prst="rect">
            <a:avLst/>
          </a:prstGeom>
          <a:solidFill>
            <a:srgbClr val="00B0F0"/>
          </a:solidFill>
          <a:ln w="25400" cap="flat" cmpd="sng" algn="ctr">
            <a:noFill/>
            <a:prstDash val="solid"/>
            <a:headEnd type="none" w="med" len="med"/>
            <a:tailEnd type="none" w="med" len="med"/>
          </a:ln>
          <a:effectLst/>
        </p:spPr>
        <p:txBody>
          <a:bodyPr vert="horz" wrap="square" lIns="68562" tIns="34282" rIns="68562" bIns="34282" numCol="1" rtlCol="0" anchor="b"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91440" defTabSz="914171">
              <a:spcAft>
                <a:spcPts val="600"/>
              </a:spcAft>
              <a:defRPr/>
            </a:pPr>
            <a:r>
              <a:rPr lang="en-US" sz="2000" b="1" dirty="0" smtClean="0">
                <a:solidFill>
                  <a:srgbClr val="FFFFFF"/>
                </a:solidFill>
              </a:rPr>
              <a:t>Continuous builds raise the quality bar.</a:t>
            </a:r>
          </a:p>
          <a:p>
            <a:pPr marL="91440" defTabSz="914171">
              <a:spcAft>
                <a:spcPts val="600"/>
              </a:spcAft>
              <a:defRPr/>
            </a:pPr>
            <a:endParaRPr lang="en-US" sz="2000" b="1" dirty="0">
              <a:solidFill>
                <a:srgbClr val="FFFFFF"/>
              </a:solidFill>
            </a:endParaRPr>
          </a:p>
        </p:txBody>
      </p:sp>
      <p:sp>
        <p:nvSpPr>
          <p:cNvPr id="8" name="Rectangle 7"/>
          <p:cNvSpPr/>
          <p:nvPr/>
        </p:nvSpPr>
        <p:spPr>
          <a:xfrm>
            <a:off x="1366222" y="3993581"/>
            <a:ext cx="2743200" cy="2436782"/>
          </a:xfrm>
          <a:prstGeom prst="rect">
            <a:avLst/>
          </a:prstGeom>
          <a:solidFill>
            <a:srgbClr val="FF8A00"/>
          </a:solidFill>
          <a:ln w="25400" cap="flat" cmpd="sng" algn="ctr">
            <a:noFill/>
            <a:prstDash val="solid"/>
            <a:headEnd type="none" w="med" len="med"/>
            <a:tailEnd type="none" w="med" len="med"/>
          </a:ln>
          <a:effectLst/>
        </p:spPr>
        <p:txBody>
          <a:bodyPr vert="horz" wrap="square" lIns="116016" tIns="43507" rIns="116016" bIns="43507" numCol="1" rtlCol="0" anchor="b"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91440" marR="0" lvl="0" algn="l" defTabSz="914171" rtl="0" eaLnBrk="1" fontAlgn="auto" latinLnBrk="0" hangingPunct="1">
              <a:lnSpc>
                <a:spcPct val="100000"/>
              </a:lnSpc>
              <a:spcBef>
                <a:spcPts val="0"/>
              </a:spcBef>
              <a:spcAft>
                <a:spcPts val="600"/>
              </a:spcAft>
              <a:buClrTx/>
              <a:buSzTx/>
              <a:tabLst/>
              <a:defRPr/>
            </a:pPr>
            <a:r>
              <a:rPr lang="en-US" sz="2000" b="1" dirty="0" smtClean="0">
                <a:solidFill>
                  <a:srgbClr val="FFFFFF"/>
                </a:solidFill>
              </a:rPr>
              <a:t>Visual Studio deploys verboten.</a:t>
            </a:r>
          </a:p>
          <a:p>
            <a:pPr marL="91440" marR="0" lvl="0" algn="l" defTabSz="914171" rtl="0" eaLnBrk="1" fontAlgn="auto" latinLnBrk="0" hangingPunct="1">
              <a:lnSpc>
                <a:spcPct val="100000"/>
              </a:lnSpc>
              <a:spcBef>
                <a:spcPts val="0"/>
              </a:spcBef>
              <a:spcAft>
                <a:spcPts val="600"/>
              </a:spcAft>
              <a:buClrTx/>
              <a:buSzTx/>
              <a:tabLst/>
              <a:defRPr/>
            </a:pPr>
            <a:endParaRPr kumimoji="0" lang="en-US" sz="2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66070984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Demo</a:t>
            </a:r>
            <a:endParaRPr lang="en-US" dirty="0"/>
          </a:p>
        </p:txBody>
      </p:sp>
      <p:sp>
        <p:nvSpPr>
          <p:cNvPr id="3" name="Text Placeholder 2"/>
          <p:cNvSpPr>
            <a:spLocks noGrp="1"/>
          </p:cNvSpPr>
          <p:nvPr>
            <p:ph type="body" sz="quarter" idx="12"/>
          </p:nvPr>
        </p:nvSpPr>
        <p:spPr/>
        <p:txBody>
          <a:bodyPr/>
          <a:lstStyle/>
          <a:p>
            <a:r>
              <a:rPr lang="en-US" dirty="0" smtClean="0"/>
              <a:t>Automating builds &amp; deployments</a:t>
            </a:r>
            <a:endParaRPr lang="en-US" dirty="0"/>
          </a:p>
        </p:txBody>
      </p:sp>
    </p:spTree>
    <p:extLst>
      <p:ext uri="{BB962C8B-B14F-4D97-AF65-F5344CB8AC3E}">
        <p14:creationId xmlns:p14="http://schemas.microsoft.com/office/powerpoint/2010/main" val="3526868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 name="Rectangle 91"/>
          <p:cNvSpPr/>
          <p:nvPr/>
        </p:nvSpPr>
        <p:spPr bwMode="auto">
          <a:xfrm>
            <a:off x="4595129" y="2486344"/>
            <a:ext cx="7460827" cy="746083"/>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89" tIns="46547" rIns="46547" bIns="93089" numCol="1" spcCol="0" rtlCol="0" fromWordArt="0" anchor="ctr" anchorCtr="0" forceAA="0" compatLnSpc="1">
            <a:prstTxWarp prst="textNoShape">
              <a:avLst/>
            </a:prstTxWarp>
            <a:noAutofit/>
          </a:bodyPr>
          <a:lstStyle/>
          <a:p>
            <a:pPr marL="232732" defTabSz="930615" fontAlgn="base">
              <a:spcBef>
                <a:spcPct val="0"/>
              </a:spcBef>
              <a:spcAft>
                <a:spcPct val="0"/>
              </a:spcAft>
            </a:pPr>
            <a:r>
              <a:rPr lang="en-US" sz="2040" b="1" kern="0" dirty="0">
                <a:solidFill>
                  <a:schemeClr val="bg1">
                    <a:alpha val="99000"/>
                  </a:schemeClr>
                </a:solidFill>
                <a:latin typeface="Segoe UI Light"/>
              </a:rPr>
              <a:t>	ACCELERATE INNOVATIONS USING CLOUD</a:t>
            </a:r>
          </a:p>
        </p:txBody>
      </p:sp>
      <p:sp>
        <p:nvSpPr>
          <p:cNvPr id="91" name="Rectangle 90"/>
          <p:cNvSpPr/>
          <p:nvPr/>
        </p:nvSpPr>
        <p:spPr bwMode="auto">
          <a:xfrm>
            <a:off x="4569223" y="3502641"/>
            <a:ext cx="7460827" cy="746083"/>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89" tIns="46547" rIns="46547" bIns="93089" numCol="1" spcCol="0" rtlCol="0" fromWordArt="0" anchor="ctr" anchorCtr="0" forceAA="0" compatLnSpc="1">
            <a:prstTxWarp prst="textNoShape">
              <a:avLst/>
            </a:prstTxWarp>
            <a:noAutofit/>
          </a:bodyPr>
          <a:lstStyle/>
          <a:p>
            <a:pPr marL="232732" defTabSz="930615" fontAlgn="base">
              <a:spcBef>
                <a:spcPct val="0"/>
              </a:spcBef>
              <a:spcAft>
                <a:spcPct val="0"/>
              </a:spcAft>
            </a:pPr>
            <a:r>
              <a:rPr lang="en-US" sz="2040" b="1" kern="0" dirty="0">
                <a:solidFill>
                  <a:schemeClr val="bg1">
                    <a:alpha val="99000"/>
                  </a:schemeClr>
                </a:solidFill>
                <a:latin typeface="Segoe UI Light"/>
              </a:rPr>
              <a:t>	DIFFERENTIATE WITH DESIGN AND USER EXPERIENCE</a:t>
            </a:r>
          </a:p>
        </p:txBody>
      </p:sp>
      <p:sp>
        <p:nvSpPr>
          <p:cNvPr id="97" name="Rectangle 96"/>
          <p:cNvSpPr/>
          <p:nvPr/>
        </p:nvSpPr>
        <p:spPr bwMode="auto">
          <a:xfrm>
            <a:off x="4595132" y="4481079"/>
            <a:ext cx="7460827" cy="746083"/>
          </a:xfrm>
          <a:prstGeom prst="rect">
            <a:avLst/>
          </a:prstGeom>
          <a:noFill/>
          <a:ln w="3175" cap="flat" cmpd="sng" algn="ctr">
            <a:noFill/>
            <a:prstDash val="solid"/>
            <a:miter lim="800000"/>
            <a:headEnd type="none" w="med" len="med"/>
            <a:tailEnd type="none" w="med" len="med"/>
          </a:ln>
          <a:effectLst/>
        </p:spPr>
        <p:txBody>
          <a:bodyPr rot="0" spcFirstLastPara="0" vertOverflow="overflow" horzOverflow="overflow" vert="horz" wrap="square" lIns="93089" tIns="46547" rIns="46547" bIns="93089" numCol="1" spcCol="0" rtlCol="0" fromWordArt="0" anchor="ctr" anchorCtr="0" forceAA="0" compatLnSpc="1">
            <a:prstTxWarp prst="textNoShape">
              <a:avLst/>
            </a:prstTxWarp>
            <a:noAutofit/>
          </a:bodyPr>
          <a:lstStyle/>
          <a:p>
            <a:pPr marL="232732" defTabSz="930615" fontAlgn="base">
              <a:spcBef>
                <a:spcPct val="0"/>
              </a:spcBef>
              <a:spcAft>
                <a:spcPct val="0"/>
              </a:spcAft>
            </a:pPr>
            <a:r>
              <a:rPr lang="en-US" sz="2040" b="1" kern="0" dirty="0">
                <a:solidFill>
                  <a:schemeClr val="bg1">
                    <a:alpha val="99000"/>
                  </a:schemeClr>
                </a:solidFill>
                <a:latin typeface="Segoe UI Light"/>
              </a:rPr>
              <a:t>	DELIVER SCALE AND AGILITY</a:t>
            </a:r>
          </a:p>
        </p:txBody>
      </p:sp>
      <p:sp>
        <p:nvSpPr>
          <p:cNvPr id="8" name="Flowchart: Process 7"/>
          <p:cNvSpPr/>
          <p:nvPr/>
        </p:nvSpPr>
        <p:spPr>
          <a:xfrm>
            <a:off x="881" y="2482490"/>
            <a:ext cx="4352149" cy="2744676"/>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4249" tIns="62125" rIns="124249" bIns="62125" spcCol="0" rtlCol="0" anchor="ctr"/>
          <a:lstStyle/>
          <a:p>
            <a:pPr algn="ctr"/>
            <a:endParaRPr lang="en-US" sz="2448" dirty="0"/>
          </a:p>
        </p:txBody>
      </p:sp>
      <p:sp>
        <p:nvSpPr>
          <p:cNvPr id="11" name="TextBox 10"/>
          <p:cNvSpPr txBox="1"/>
          <p:nvPr/>
        </p:nvSpPr>
        <p:spPr>
          <a:xfrm>
            <a:off x="339514" y="3222600"/>
            <a:ext cx="3674883" cy="1511035"/>
          </a:xfrm>
          <a:prstGeom prst="rect">
            <a:avLst/>
          </a:prstGeom>
          <a:noFill/>
        </p:spPr>
        <p:txBody>
          <a:bodyPr wrap="square" lIns="124249" tIns="62125" rIns="124249" bIns="62125" rtlCol="0">
            <a:spAutoFit/>
          </a:bodyPr>
          <a:lstStyle/>
          <a:p>
            <a:pPr algn="ctr">
              <a:lnSpc>
                <a:spcPct val="150000"/>
              </a:lnSpc>
            </a:pPr>
            <a:r>
              <a:rPr lang="en-US" sz="3200" b="1" kern="0" dirty="0">
                <a:solidFill>
                  <a:schemeClr val="bg1"/>
                </a:solidFill>
                <a:latin typeface="Segoe UI Light"/>
              </a:rPr>
              <a:t>TO THE CLOUD. </a:t>
            </a:r>
          </a:p>
          <a:p>
            <a:pPr algn="ctr">
              <a:lnSpc>
                <a:spcPct val="150000"/>
              </a:lnSpc>
            </a:pPr>
            <a:r>
              <a:rPr lang="en-US" sz="3200" b="1" kern="0" dirty="0">
                <a:solidFill>
                  <a:schemeClr val="bg1"/>
                </a:solidFill>
                <a:latin typeface="Segoe UI Light"/>
              </a:rPr>
              <a:t>THE RIGHT WAY.</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8880" r="27364"/>
          <a:stretch/>
        </p:blipFill>
        <p:spPr>
          <a:xfrm>
            <a:off x="4599229" y="2538668"/>
            <a:ext cx="829701" cy="664780"/>
          </a:xfrm>
          <a:prstGeom prst="rect">
            <a:avLst/>
          </a:prstGeom>
          <a:noFill/>
          <a:ln>
            <a:noFill/>
          </a:ln>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73500" r="13598"/>
          <a:stretch/>
        </p:blipFill>
        <p:spPr>
          <a:xfrm>
            <a:off x="4638098" y="3543296"/>
            <a:ext cx="778196" cy="664780"/>
          </a:xfrm>
          <a:prstGeom prst="rect">
            <a:avLst/>
          </a:prstGeom>
          <a:noFill/>
          <a:ln>
            <a:noFill/>
          </a:ln>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88453"/>
          <a:stretch/>
        </p:blipFill>
        <p:spPr>
          <a:xfrm>
            <a:off x="4665850" y="4506990"/>
            <a:ext cx="696468" cy="664780"/>
          </a:xfrm>
          <a:prstGeom prst="rect">
            <a:avLst/>
          </a:prstGeom>
        </p:spPr>
      </p:pic>
      <p:sp>
        <p:nvSpPr>
          <p:cNvPr id="2" name="Title 1"/>
          <p:cNvSpPr>
            <a:spLocks noGrp="1"/>
          </p:cNvSpPr>
          <p:nvPr>
            <p:ph type="title"/>
          </p:nvPr>
        </p:nvSpPr>
        <p:spPr/>
        <p:txBody>
          <a:bodyPr/>
          <a:lstStyle/>
          <a:p>
            <a:r>
              <a:rPr lang="en-US" dirty="0" smtClean="0">
                <a:solidFill>
                  <a:schemeClr val="bg1"/>
                </a:solidFill>
              </a:rPr>
              <a:t>What we do at Aditi</a:t>
            </a:r>
            <a:endParaRPr lang="en-US" dirty="0">
              <a:solidFill>
                <a:schemeClr val="bg1"/>
              </a:solidFill>
            </a:endParaRPr>
          </a:p>
        </p:txBody>
      </p:sp>
    </p:spTree>
    <p:extLst>
      <p:ext uri="{BB962C8B-B14F-4D97-AF65-F5344CB8AC3E}">
        <p14:creationId xmlns:p14="http://schemas.microsoft.com/office/powerpoint/2010/main" val="331507175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Deployment Patterns</a:t>
            </a:r>
            <a:endParaRPr lang="en-US" dirty="0"/>
          </a:p>
        </p:txBody>
      </p:sp>
      <p:sp>
        <p:nvSpPr>
          <p:cNvPr id="3" name="Text Placeholder 2"/>
          <p:cNvSpPr>
            <a:spLocks noGrp="1"/>
          </p:cNvSpPr>
          <p:nvPr>
            <p:ph type="body" sz="quarter" idx="10"/>
          </p:nvPr>
        </p:nvSpPr>
        <p:spPr>
          <a:xfrm>
            <a:off x="1016768" y="1216152"/>
            <a:ext cx="7544145" cy="3554819"/>
          </a:xfrm>
        </p:spPr>
        <p:txBody>
          <a:bodyPr/>
          <a:lstStyle/>
          <a:p>
            <a:pPr>
              <a:spcBef>
                <a:spcPts val="3000"/>
              </a:spcBef>
            </a:pPr>
            <a:r>
              <a:rPr lang="en-US" dirty="0" err="1" smtClean="0"/>
              <a:t>PaaS</a:t>
            </a:r>
            <a:r>
              <a:rPr lang="en-US" dirty="0" smtClean="0"/>
              <a:t> </a:t>
            </a:r>
            <a:r>
              <a:rPr lang="en-US" dirty="0" err="1" smtClean="0"/>
              <a:t>vs</a:t>
            </a:r>
            <a:r>
              <a:rPr lang="en-US" dirty="0" smtClean="0"/>
              <a:t> </a:t>
            </a:r>
            <a:r>
              <a:rPr lang="en-US" dirty="0" err="1" smtClean="0"/>
              <a:t>IaaS</a:t>
            </a:r>
            <a:endParaRPr lang="en-US" dirty="0"/>
          </a:p>
          <a:p>
            <a:pPr>
              <a:spcBef>
                <a:spcPts val="3000"/>
              </a:spcBef>
            </a:pPr>
            <a:r>
              <a:rPr lang="en-US" dirty="0" smtClean="0"/>
              <a:t>Extra Small VMs</a:t>
            </a:r>
          </a:p>
          <a:p>
            <a:pPr>
              <a:spcBef>
                <a:spcPts val="3000"/>
              </a:spcBef>
            </a:pPr>
            <a:r>
              <a:rPr lang="en-US" dirty="0" smtClean="0"/>
              <a:t>Azure Websites </a:t>
            </a:r>
            <a:r>
              <a:rPr lang="en-US" dirty="0" err="1" smtClean="0"/>
              <a:t>vs</a:t>
            </a:r>
            <a:r>
              <a:rPr lang="en-US" dirty="0" smtClean="0"/>
              <a:t> </a:t>
            </a:r>
            <a:r>
              <a:rPr lang="en-US" dirty="0" err="1" smtClean="0"/>
              <a:t>WebRoles</a:t>
            </a:r>
            <a:endParaRPr lang="en-US" dirty="0" smtClean="0"/>
          </a:p>
          <a:p>
            <a:pPr>
              <a:spcBef>
                <a:spcPts val="3000"/>
              </a:spcBef>
            </a:pPr>
            <a:r>
              <a:rPr lang="en-US" dirty="0" smtClean="0"/>
              <a:t>Single Deployment </a:t>
            </a:r>
            <a:r>
              <a:rPr lang="en-US" dirty="0" err="1" smtClean="0"/>
              <a:t>vs</a:t>
            </a:r>
            <a:r>
              <a:rPr lang="en-US" dirty="0" smtClean="0"/>
              <a:t> many</a:t>
            </a:r>
            <a:endParaRPr lang="en-US" dirty="0"/>
          </a:p>
        </p:txBody>
      </p:sp>
      <p:pic>
        <p:nvPicPr>
          <p:cNvPr id="4" name="Picture 3"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5" y="1314622"/>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1" y="2258828"/>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1" y="3203034"/>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01" y="4147240"/>
            <a:ext cx="468116" cy="4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154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 versus </a:t>
            </a:r>
            <a:r>
              <a:rPr lang="en-US" dirty="0" err="1" smtClean="0"/>
              <a:t>WebRoles</a:t>
            </a:r>
            <a:endParaRPr lang="en-US" dirty="0"/>
          </a:p>
        </p:txBody>
      </p:sp>
      <p:sp>
        <p:nvSpPr>
          <p:cNvPr id="3" name="Text Placeholder 2"/>
          <p:cNvSpPr>
            <a:spLocks noGrp="1"/>
          </p:cNvSpPr>
          <p:nvPr>
            <p:ph type="body" sz="quarter" idx="10"/>
          </p:nvPr>
        </p:nvSpPr>
        <p:spPr>
          <a:xfrm>
            <a:off x="274638" y="1212850"/>
            <a:ext cx="11887200" cy="4555093"/>
          </a:xfrm>
        </p:spPr>
        <p:txBody>
          <a:bodyPr/>
          <a:lstStyle/>
          <a:p>
            <a:r>
              <a:rPr lang="en-US" dirty="0" err="1" smtClean="0"/>
              <a:t>Git</a:t>
            </a:r>
            <a:r>
              <a:rPr lang="en-US" dirty="0" smtClean="0"/>
              <a:t> deployment on Windows Azure Websites is very nice</a:t>
            </a:r>
          </a:p>
          <a:p>
            <a:endParaRPr lang="en-US" sz="1000" dirty="0" smtClean="0"/>
          </a:p>
          <a:p>
            <a:r>
              <a:rPr lang="en-US" dirty="0"/>
              <a:t>A</a:t>
            </a:r>
            <a:r>
              <a:rPr lang="en-US" dirty="0" smtClean="0"/>
              <a:t>bility to use </a:t>
            </a:r>
            <a:r>
              <a:rPr lang="en-US" dirty="0" err="1" smtClean="0"/>
              <a:t>RoleEntry</a:t>
            </a:r>
            <a:r>
              <a:rPr lang="en-US" dirty="0" smtClean="0"/>
              <a:t> point on </a:t>
            </a:r>
            <a:r>
              <a:rPr lang="en-US" dirty="0" err="1" smtClean="0"/>
              <a:t>WebRoles</a:t>
            </a:r>
            <a:r>
              <a:rPr lang="en-US" dirty="0" smtClean="0"/>
              <a:t> can be more important than ease of deployment</a:t>
            </a:r>
          </a:p>
          <a:p>
            <a:pPr lvl="1"/>
            <a:r>
              <a:rPr lang="en-US" dirty="0" smtClean="0"/>
              <a:t>Ability to control dependencies</a:t>
            </a:r>
          </a:p>
          <a:p>
            <a:pPr lvl="1"/>
            <a:r>
              <a:rPr lang="en-US" dirty="0" smtClean="0"/>
              <a:t>Scale beyond websites and VMs</a:t>
            </a:r>
          </a:p>
          <a:p>
            <a:pPr lvl="1"/>
            <a:r>
              <a:rPr lang="en-US" dirty="0" smtClean="0"/>
              <a:t>SSL support is free</a:t>
            </a:r>
          </a:p>
          <a:p>
            <a:endParaRPr lang="en-US" sz="1000" dirty="0" smtClean="0"/>
          </a:p>
          <a:p>
            <a:r>
              <a:rPr lang="en-US" dirty="0" err="1" smtClean="0"/>
              <a:t>WebRoles</a:t>
            </a:r>
            <a:r>
              <a:rPr lang="en-US" dirty="0" smtClean="0"/>
              <a:t> FTW</a:t>
            </a:r>
            <a:endParaRPr lang="en-US" dirty="0"/>
          </a:p>
        </p:txBody>
      </p:sp>
    </p:spTree>
    <p:extLst>
      <p:ext uri="{BB962C8B-B14F-4D97-AF65-F5344CB8AC3E}">
        <p14:creationId xmlns:p14="http://schemas.microsoft.com/office/powerpoint/2010/main" val="281301586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Single vs Many Deployments</a:t>
            </a:r>
            <a:endParaRPr lang="en-US" dirty="0"/>
          </a:p>
        </p:txBody>
      </p:sp>
      <p:sp>
        <p:nvSpPr>
          <p:cNvPr id="3" name="Text Placeholder 2"/>
          <p:cNvSpPr>
            <a:spLocks noGrp="1"/>
          </p:cNvSpPr>
          <p:nvPr>
            <p:ph type="body" sz="quarter" idx="10"/>
          </p:nvPr>
        </p:nvSpPr>
        <p:spPr>
          <a:xfrm>
            <a:off x="274638" y="1212850"/>
            <a:ext cx="11887200" cy="3323987"/>
          </a:xfrm>
        </p:spPr>
        <p:txBody>
          <a:bodyPr/>
          <a:lstStyle/>
          <a:p>
            <a:r>
              <a:rPr lang="en-US" dirty="0" smtClean="0"/>
              <a:t>Many deployments required to have geo-redundancy.</a:t>
            </a:r>
          </a:p>
          <a:p>
            <a:r>
              <a:rPr lang="en-US" dirty="0" smtClean="0"/>
              <a:t>Coordinating upgrades becomes challenging</a:t>
            </a:r>
          </a:p>
          <a:p>
            <a:endParaRPr lang="en-US" sz="1000" dirty="0" smtClean="0"/>
          </a:p>
          <a:p>
            <a:endParaRPr lang="en-US" sz="1000" dirty="0" smtClean="0"/>
          </a:p>
          <a:p>
            <a:r>
              <a:rPr lang="en-US" dirty="0" smtClean="0"/>
              <a:t>Ability to dynamically route messages works to your advantage</a:t>
            </a:r>
          </a:p>
          <a:p>
            <a:pPr lvl="1"/>
            <a:r>
              <a:rPr lang="en-US" dirty="0" smtClean="0"/>
              <a:t>Just ‘turn off’ geo-route until upgrade complete</a:t>
            </a:r>
            <a:endParaRPr lang="en-US" dirty="0"/>
          </a:p>
        </p:txBody>
      </p:sp>
    </p:spTree>
    <p:extLst>
      <p:ext uri="{BB962C8B-B14F-4D97-AF65-F5344CB8AC3E}">
        <p14:creationId xmlns:p14="http://schemas.microsoft.com/office/powerpoint/2010/main" val="23038340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Handling outages and disaster</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Outages are extremely common</a:t>
            </a:r>
          </a:p>
          <a:p>
            <a:pPr lvl="1"/>
            <a:r>
              <a:rPr lang="en-US" dirty="0" smtClean="0"/>
              <a:t>Trust me</a:t>
            </a:r>
          </a:p>
          <a:p>
            <a:pPr lvl="1"/>
            <a:r>
              <a:rPr lang="en-US" dirty="0" smtClean="0"/>
              <a:t>Service degradations</a:t>
            </a:r>
          </a:p>
          <a:p>
            <a:pPr lvl="1"/>
            <a:endParaRPr lang="en-US" sz="1000" dirty="0" smtClean="0"/>
          </a:p>
          <a:p>
            <a:endParaRPr lang="en-US" sz="1000" dirty="0" smtClean="0"/>
          </a:p>
          <a:p>
            <a:r>
              <a:rPr lang="en-US" dirty="0" smtClean="0"/>
              <a:t>Every service you use has its own SLA</a:t>
            </a:r>
          </a:p>
          <a:p>
            <a:endParaRPr lang="en-US" sz="1000" dirty="0" smtClean="0"/>
          </a:p>
          <a:p>
            <a:endParaRPr lang="en-US" sz="1000" dirty="0" smtClean="0"/>
          </a:p>
          <a:p>
            <a:r>
              <a:rPr lang="en-US" dirty="0" smtClean="0"/>
              <a:t>The best you can do is the multiplication of each SLA</a:t>
            </a:r>
          </a:p>
          <a:p>
            <a:pPr lvl="1"/>
            <a:r>
              <a:rPr lang="en-US" dirty="0" smtClean="0"/>
              <a:t>E.g. 99.95 * 99.9 * 99.9 = 99.75</a:t>
            </a:r>
          </a:p>
        </p:txBody>
      </p:sp>
    </p:spTree>
    <p:extLst>
      <p:ext uri="{BB962C8B-B14F-4D97-AF65-F5344CB8AC3E}">
        <p14:creationId xmlns:p14="http://schemas.microsoft.com/office/powerpoint/2010/main" val="22267850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Strategies</a:t>
            </a:r>
            <a:endParaRPr lang="en-US" dirty="0"/>
          </a:p>
        </p:txBody>
      </p:sp>
      <p:sp>
        <p:nvSpPr>
          <p:cNvPr id="3" name="Text Placeholder 2"/>
          <p:cNvSpPr>
            <a:spLocks noGrp="1"/>
          </p:cNvSpPr>
          <p:nvPr>
            <p:ph type="body" sz="quarter" idx="10"/>
          </p:nvPr>
        </p:nvSpPr>
        <p:spPr>
          <a:xfrm>
            <a:off x="274638" y="1212850"/>
            <a:ext cx="11887200" cy="3785652"/>
          </a:xfrm>
        </p:spPr>
        <p:txBody>
          <a:bodyPr/>
          <a:lstStyle/>
          <a:p>
            <a:r>
              <a:rPr lang="en-US" dirty="0" smtClean="0"/>
              <a:t>Weigh your risk</a:t>
            </a:r>
          </a:p>
          <a:p>
            <a:pPr lvl="1"/>
            <a:r>
              <a:rPr lang="en-US" dirty="0" smtClean="0"/>
              <a:t>Tradeoffs abound, what is your single point of failure?</a:t>
            </a:r>
          </a:p>
          <a:p>
            <a:pPr lvl="1"/>
            <a:r>
              <a:rPr lang="en-US" dirty="0" smtClean="0"/>
              <a:t>Queues can help</a:t>
            </a:r>
          </a:p>
          <a:p>
            <a:pPr lvl="1"/>
            <a:r>
              <a:rPr lang="en-US" dirty="0" smtClean="0"/>
              <a:t>Distributed Queues might be necessary</a:t>
            </a:r>
          </a:p>
          <a:p>
            <a:pPr lvl="1"/>
            <a:endParaRPr lang="en-US" dirty="0" smtClean="0"/>
          </a:p>
          <a:p>
            <a:r>
              <a:rPr lang="en-US" dirty="0" smtClean="0"/>
              <a:t>Geo-Distribution</a:t>
            </a:r>
          </a:p>
          <a:p>
            <a:pPr lvl="1"/>
            <a:r>
              <a:rPr lang="en-US" dirty="0" smtClean="0"/>
              <a:t>Fault domains</a:t>
            </a:r>
          </a:p>
          <a:p>
            <a:pPr lvl="1"/>
            <a:r>
              <a:rPr lang="en-US" dirty="0" smtClean="0"/>
              <a:t>Multi-datacenter</a:t>
            </a:r>
          </a:p>
          <a:p>
            <a:pPr lvl="1"/>
            <a:r>
              <a:rPr lang="en-US" dirty="0" smtClean="0"/>
              <a:t>Multi-cloud</a:t>
            </a:r>
          </a:p>
        </p:txBody>
      </p:sp>
    </p:spTree>
    <p:extLst>
      <p:ext uri="{BB962C8B-B14F-4D97-AF65-F5344CB8AC3E}">
        <p14:creationId xmlns:p14="http://schemas.microsoft.com/office/powerpoint/2010/main" val="136267788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Text Placeholder 5"/>
          <p:cNvSpPr>
            <a:spLocks noGrp="1"/>
          </p:cNvSpPr>
          <p:nvPr>
            <p:ph type="body" sz="quarter" idx="10"/>
          </p:nvPr>
        </p:nvSpPr>
        <p:spPr>
          <a:xfrm>
            <a:off x="1162522" y="1212850"/>
            <a:ext cx="7345372" cy="2431435"/>
          </a:xfrm>
        </p:spPr>
        <p:txBody>
          <a:bodyPr/>
          <a:lstStyle/>
          <a:p>
            <a:r>
              <a:rPr lang="en-US" dirty="0" smtClean="0"/>
              <a:t>Building for Scale</a:t>
            </a:r>
          </a:p>
          <a:p>
            <a:endParaRPr lang="en-US" sz="1000" dirty="0" smtClean="0"/>
          </a:p>
          <a:p>
            <a:r>
              <a:rPr lang="en-US" dirty="0" smtClean="0"/>
              <a:t>DevOps</a:t>
            </a:r>
          </a:p>
          <a:p>
            <a:endParaRPr lang="en-US" sz="1000" dirty="0" smtClean="0">
              <a:latin typeface="+mn-lt"/>
            </a:endParaRPr>
          </a:p>
          <a:p>
            <a:r>
              <a:rPr lang="en-US" dirty="0" smtClean="0"/>
              <a:t>Handling Disaster/Downtime</a:t>
            </a:r>
            <a:endParaRPr lang="en-US" dirty="0"/>
          </a:p>
        </p:txBody>
      </p:sp>
      <p:pic>
        <p:nvPicPr>
          <p:cNvPr id="9" name="Picture 8"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45" y="1314581"/>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73" y="2169804"/>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45" y="3025027"/>
            <a:ext cx="468116" cy="4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5703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938540" y="5095511"/>
            <a:ext cx="3841628" cy="355578"/>
          </a:xfrm>
          <a:prstGeom prst="rect">
            <a:avLst/>
          </a:prstGeom>
          <a:noFill/>
        </p:spPr>
        <p:txBody>
          <a:bodyPr wrap="none" lIns="124174" tIns="62087" rIns="124174" bIns="62087" rtlCol="0">
            <a:spAutoFit/>
          </a:bodyPr>
          <a:lstStyle/>
          <a:p>
            <a:r>
              <a:rPr lang="en-US" sz="1496" dirty="0">
                <a:solidFill>
                  <a:schemeClr val="tx1">
                    <a:lumMod val="85000"/>
                    <a:lumOff val="15000"/>
                  </a:schemeClr>
                </a:solidFill>
                <a:latin typeface="Segoe Light"/>
                <a:hlinkClick r:id="rId2"/>
              </a:rPr>
              <a:t>Web</a:t>
            </a:r>
            <a:r>
              <a:rPr lang="en-US" sz="1496" dirty="0">
                <a:solidFill>
                  <a:schemeClr val="tx1">
                    <a:lumMod val="85000"/>
                    <a:lumOff val="15000"/>
                  </a:schemeClr>
                </a:solidFill>
                <a:latin typeface="Segoe Light"/>
              </a:rPr>
              <a:t> | </a:t>
            </a:r>
            <a:r>
              <a:rPr lang="en-US" sz="1496" dirty="0">
                <a:solidFill>
                  <a:schemeClr val="tx1">
                    <a:lumMod val="85000"/>
                    <a:lumOff val="15000"/>
                  </a:schemeClr>
                </a:solidFill>
                <a:latin typeface="Segoe Light"/>
                <a:hlinkClick r:id="rId3" action="ppaction://hlinkfile"/>
              </a:rPr>
              <a:t>Blog </a:t>
            </a:r>
            <a:r>
              <a:rPr lang="en-US" sz="1496" dirty="0">
                <a:solidFill>
                  <a:schemeClr val="tx1">
                    <a:lumMod val="85000"/>
                    <a:lumOff val="15000"/>
                  </a:schemeClr>
                </a:solidFill>
                <a:latin typeface="Segoe Light"/>
              </a:rPr>
              <a:t>| </a:t>
            </a:r>
            <a:r>
              <a:rPr lang="en-US" sz="1496" dirty="0">
                <a:solidFill>
                  <a:schemeClr val="tx1">
                    <a:lumMod val="85000"/>
                    <a:lumOff val="15000"/>
                  </a:schemeClr>
                </a:solidFill>
                <a:latin typeface="Segoe Light"/>
                <a:hlinkClick r:id="rId4"/>
              </a:rPr>
              <a:t>Facebook</a:t>
            </a:r>
            <a:r>
              <a:rPr lang="en-US" sz="1496" dirty="0">
                <a:solidFill>
                  <a:schemeClr val="tx1">
                    <a:lumMod val="85000"/>
                    <a:lumOff val="15000"/>
                  </a:schemeClr>
                </a:solidFill>
                <a:latin typeface="Segoe Light"/>
              </a:rPr>
              <a:t> | </a:t>
            </a:r>
            <a:r>
              <a:rPr lang="en-US" sz="1496" dirty="0">
                <a:solidFill>
                  <a:schemeClr val="tx1">
                    <a:lumMod val="85000"/>
                    <a:lumOff val="15000"/>
                  </a:schemeClr>
                </a:solidFill>
                <a:latin typeface="Segoe Light"/>
                <a:hlinkClick r:id="rId5"/>
              </a:rPr>
              <a:t>Twitter</a:t>
            </a:r>
            <a:r>
              <a:rPr lang="en-US" sz="1496" dirty="0">
                <a:solidFill>
                  <a:schemeClr val="tx1">
                    <a:lumMod val="85000"/>
                    <a:lumOff val="15000"/>
                  </a:schemeClr>
                </a:solidFill>
                <a:latin typeface="Segoe Light"/>
              </a:rPr>
              <a:t> | </a:t>
            </a:r>
            <a:r>
              <a:rPr lang="en-US" sz="1496" dirty="0">
                <a:solidFill>
                  <a:schemeClr val="tx1">
                    <a:lumMod val="85000"/>
                    <a:lumOff val="15000"/>
                  </a:schemeClr>
                </a:solidFill>
                <a:latin typeface="Segoe Light"/>
                <a:hlinkClick r:id="rId6"/>
              </a:rPr>
              <a:t>LinkedIn</a:t>
            </a:r>
            <a:r>
              <a:rPr lang="en-US" sz="1496" dirty="0">
                <a:solidFill>
                  <a:schemeClr val="tx1">
                    <a:lumMod val="85000"/>
                    <a:lumOff val="15000"/>
                  </a:schemeClr>
                </a:solidFill>
                <a:latin typeface="Segoe Light"/>
              </a:rPr>
              <a:t> </a:t>
            </a:r>
          </a:p>
        </p:txBody>
      </p:sp>
    </p:spTree>
    <p:extLst>
      <p:ext uri="{BB962C8B-B14F-4D97-AF65-F5344CB8AC3E}">
        <p14:creationId xmlns:p14="http://schemas.microsoft.com/office/powerpoint/2010/main" val="38565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300562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882" y="3023328"/>
            <a:ext cx="12434711" cy="206804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mtClean="0"/>
              <a:t>Track Resources &amp; Calls To Action</a:t>
            </a:r>
            <a:endParaRPr lang="en-US" dirty="0"/>
          </a:p>
        </p:txBody>
      </p:sp>
      <p:sp>
        <p:nvSpPr>
          <p:cNvPr id="13" name="Text Placeholder 12"/>
          <p:cNvSpPr>
            <a:spLocks noGrp="1"/>
          </p:cNvSpPr>
          <p:nvPr>
            <p:ph type="body" sz="quarter" idx="10"/>
          </p:nvPr>
        </p:nvSpPr>
        <p:spPr>
          <a:xfrm>
            <a:off x="275481" y="1212850"/>
            <a:ext cx="11885514" cy="1660198"/>
          </a:xfrm>
        </p:spPr>
        <p:txBody>
          <a:bodyPr/>
          <a:lstStyle/>
          <a:p>
            <a:pPr lvl="0">
              <a:buSzPct val="105000"/>
            </a:pPr>
            <a:r>
              <a:rPr lang="en-US" sz="3672" dirty="0">
                <a:gradFill>
                  <a:gsLst>
                    <a:gs pos="1250">
                      <a:srgbClr val="FFFFFF"/>
                    </a:gs>
                    <a:gs pos="100000">
                      <a:srgbClr val="FFFFFF"/>
                    </a:gs>
                  </a:gsLst>
                  <a:lin ang="5400000" scaled="0"/>
                </a:gradFill>
              </a:rPr>
              <a:t>Get Started with Windows Azure</a:t>
            </a:r>
          </a:p>
          <a:p>
            <a:pPr marL="412869" indent="-412869">
              <a:buSzPct val="105000"/>
              <a:buBlip>
                <a:blip r:embed="rId3"/>
              </a:buBlip>
            </a:pPr>
            <a:r>
              <a:rPr lang="en-US" sz="2856" dirty="0">
                <a:solidFill>
                  <a:srgbClr val="FFFFFF"/>
                </a:solidFill>
              </a:rPr>
              <a:t>Develop and Test in VMs, Build Websites, Extend on-premises applications</a:t>
            </a:r>
          </a:p>
          <a:p>
            <a:pPr marL="412869">
              <a:buSzPct val="105000"/>
            </a:pPr>
            <a:r>
              <a:rPr lang="en-US" sz="2856" dirty="0">
                <a:solidFill>
                  <a:srgbClr val="002050"/>
                </a:solidFill>
                <a:latin typeface="Segoe UI"/>
                <a:hlinkClick r:id="rId4"/>
              </a:rPr>
              <a:t>http://www.windowsazure.com</a:t>
            </a:r>
            <a:r>
              <a:rPr lang="en-US" sz="2856" dirty="0">
                <a:solidFill>
                  <a:srgbClr val="002050"/>
                </a:solidFill>
                <a:latin typeface="Segoe UI"/>
              </a:rPr>
              <a:t> </a:t>
            </a: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58892" y="2705591"/>
            <a:ext cx="3655651" cy="2741739"/>
          </a:xfrm>
          <a:prstGeom prst="rect">
            <a:avLst/>
          </a:prstGeom>
        </p:spPr>
      </p:pic>
      <p:sp>
        <p:nvSpPr>
          <p:cNvPr id="4" name="TextBox 3"/>
          <p:cNvSpPr txBox="1"/>
          <p:nvPr/>
        </p:nvSpPr>
        <p:spPr>
          <a:xfrm>
            <a:off x="322686" y="6359168"/>
            <a:ext cx="11840355" cy="521434"/>
          </a:xfrm>
          <a:prstGeom prst="rect">
            <a:avLst/>
          </a:prstGeom>
          <a:noFill/>
        </p:spPr>
        <p:txBody>
          <a:bodyPr wrap="square" lIns="182854" tIns="146283" rIns="182854" bIns="146283" rtlCol="0">
            <a:spAutoFit/>
          </a:bodyPr>
          <a:lstStyle/>
          <a:p>
            <a:pPr defTabSz="932563">
              <a:lnSpc>
                <a:spcPct val="90000"/>
              </a:lnSpc>
              <a:spcAft>
                <a:spcPts val="600"/>
              </a:spcAft>
            </a:pPr>
            <a:r>
              <a:rPr lang="en-US" sz="816" dirty="0">
                <a:gradFill>
                  <a:gsLst>
                    <a:gs pos="2917">
                      <a:srgbClr val="FFFFFF"/>
                    </a:gs>
                    <a:gs pos="30000">
                      <a:srgbClr val="FFFFFF"/>
                    </a:gs>
                  </a:gsLst>
                  <a:lin ang="5400000" scaled="0"/>
                </a:gradFill>
              </a:rPr>
              <a:t>*No purchase necessary. Open to eligible Visual Studio Professional, Premium or Ultimate with MSDN subscribers as of June 1, 2013. Ends 11:59 p.m. PT on September 30, 2013. For full official rules including odds, eligibility and prize restrictions see website. Sponsor: Microsoft Corporation. Aston Martin is a trademark owned and licensed by Aston Martin </a:t>
            </a:r>
            <a:r>
              <a:rPr lang="en-US" sz="816" dirty="0" err="1">
                <a:gradFill>
                  <a:gsLst>
                    <a:gs pos="2917">
                      <a:srgbClr val="FFFFFF"/>
                    </a:gs>
                    <a:gs pos="30000">
                      <a:srgbClr val="FFFFFF"/>
                    </a:gs>
                  </a:gsLst>
                  <a:lin ang="5400000" scaled="0"/>
                </a:gradFill>
              </a:rPr>
              <a:t>Lagonda</a:t>
            </a:r>
            <a:r>
              <a:rPr lang="en-US" sz="816" dirty="0">
                <a:gradFill>
                  <a:gsLst>
                    <a:gs pos="2917">
                      <a:srgbClr val="FFFFFF"/>
                    </a:gs>
                    <a:gs pos="30000">
                      <a:srgbClr val="FFFFFF"/>
                    </a:gs>
                  </a:gsLst>
                  <a:lin ang="5400000" scaled="0"/>
                </a:gradFill>
              </a:rPr>
              <a:t> Limited. Image copyright </a:t>
            </a:r>
            <a:r>
              <a:rPr lang="en-US" sz="816" dirty="0" err="1">
                <a:gradFill>
                  <a:gsLst>
                    <a:gs pos="2917">
                      <a:srgbClr val="FFFFFF"/>
                    </a:gs>
                    <a:gs pos="30000">
                      <a:srgbClr val="FFFFFF"/>
                    </a:gs>
                  </a:gsLst>
                  <a:lin ang="5400000" scaled="0"/>
                </a:gradFill>
              </a:rPr>
              <a:t>Evox</a:t>
            </a:r>
            <a:r>
              <a:rPr lang="en-US" sz="816" dirty="0">
                <a:gradFill>
                  <a:gsLst>
                    <a:gs pos="2917">
                      <a:srgbClr val="FFFFFF"/>
                    </a:gs>
                    <a:gs pos="30000">
                      <a:srgbClr val="FFFFFF"/>
                    </a:gs>
                  </a:gsLst>
                  <a:lin ang="5400000" scaled="0"/>
                </a:gradFill>
              </a:rPr>
              <a:t> Images. All rights reserved. </a:t>
            </a:r>
          </a:p>
        </p:txBody>
      </p:sp>
      <p:sp>
        <p:nvSpPr>
          <p:cNvPr id="9" name="Rectangle 8"/>
          <p:cNvSpPr/>
          <p:nvPr/>
        </p:nvSpPr>
        <p:spPr bwMode="invGray">
          <a:xfrm>
            <a:off x="2505587" y="5354661"/>
            <a:ext cx="9768863" cy="1464622"/>
          </a:xfrm>
          <a:prstGeom prst="rect">
            <a:avLst/>
          </a:prstGeom>
        </p:spPr>
        <p:txBody>
          <a:bodyPr wrap="square">
            <a:spAutoFit/>
          </a:bodyPr>
          <a:lstStyle/>
          <a:p>
            <a:pPr defTabSz="932563">
              <a:lnSpc>
                <a:spcPct val="90000"/>
              </a:lnSpc>
              <a:spcBef>
                <a:spcPct val="20000"/>
              </a:spcBef>
              <a:buSzPct val="105000"/>
            </a:pPr>
            <a:r>
              <a:rPr lang="en-US" sz="2856" dirty="0">
                <a:solidFill>
                  <a:srgbClr val="FFFFFF"/>
                </a:solidFill>
                <a:latin typeface="Segoe UI Light"/>
              </a:rPr>
              <a:t>Drop by the Windows Azure booth to participate in the </a:t>
            </a:r>
            <a:br>
              <a:rPr lang="en-US" sz="2856" dirty="0">
                <a:solidFill>
                  <a:srgbClr val="FFFFFF"/>
                </a:solidFill>
                <a:latin typeface="Segoe UI Light"/>
              </a:rPr>
            </a:br>
            <a:r>
              <a:rPr lang="en-US" sz="2856" dirty="0">
                <a:solidFill>
                  <a:srgbClr val="FFFFFF"/>
                </a:solidFill>
                <a:latin typeface="Segoe UI Light"/>
              </a:rPr>
              <a:t>Windows Azure Challenge for even more prizes!</a:t>
            </a:r>
          </a:p>
          <a:p>
            <a:pPr defTabSz="932563">
              <a:lnSpc>
                <a:spcPct val="90000"/>
              </a:lnSpc>
              <a:spcBef>
                <a:spcPct val="20000"/>
              </a:spcBef>
              <a:buSzPct val="105000"/>
            </a:pPr>
            <a:endParaRPr lang="en-US" sz="3264" dirty="0">
              <a:gradFill>
                <a:gsLst>
                  <a:gs pos="1250">
                    <a:srgbClr val="FFFFFF"/>
                  </a:gs>
                  <a:gs pos="100000">
                    <a:srgbClr val="FFFFFF"/>
                  </a:gs>
                </a:gsLst>
                <a:lin ang="5400000" scaled="0"/>
              </a:gradFill>
              <a:latin typeface="Segoe UI Light"/>
            </a:endParaRPr>
          </a:p>
        </p:txBody>
      </p:sp>
      <p:pic>
        <p:nvPicPr>
          <p:cNvPr id="3" name="Picture 2"/>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8365" y="5091374"/>
            <a:ext cx="1784213" cy="1293256"/>
          </a:xfrm>
          <a:prstGeom prst="rect">
            <a:avLst/>
          </a:prstGeom>
        </p:spPr>
      </p:pic>
      <p:sp>
        <p:nvSpPr>
          <p:cNvPr id="7" name="Rectangle 6"/>
          <p:cNvSpPr/>
          <p:nvPr/>
        </p:nvSpPr>
        <p:spPr bwMode="invGray">
          <a:xfrm>
            <a:off x="275481" y="3101791"/>
            <a:ext cx="11456052" cy="1986617"/>
          </a:xfrm>
          <a:prstGeom prst="rect">
            <a:avLst/>
          </a:prstGeom>
          <a:noFill/>
        </p:spPr>
        <p:txBody>
          <a:bodyPr wrap="square">
            <a:spAutoFit/>
          </a:bodyPr>
          <a:lstStyle/>
          <a:p>
            <a:pPr defTabSz="932563">
              <a:lnSpc>
                <a:spcPct val="90000"/>
              </a:lnSpc>
              <a:spcBef>
                <a:spcPct val="20000"/>
              </a:spcBef>
              <a:buSzPct val="105000"/>
            </a:pPr>
            <a:r>
              <a:rPr lang="en-US" sz="3672" dirty="0">
                <a:solidFill>
                  <a:srgbClr val="002050"/>
                </a:solidFill>
                <a:latin typeface="Segoe UI Light"/>
              </a:rPr>
              <a:t>MSDN Subscribers: you’ve got it, now use it</a:t>
            </a:r>
          </a:p>
          <a:p>
            <a:pPr marL="571390" indent="-571390" defTabSz="932563">
              <a:lnSpc>
                <a:spcPct val="90000"/>
              </a:lnSpc>
              <a:spcBef>
                <a:spcPct val="20000"/>
              </a:spcBef>
              <a:buSzPct val="105000"/>
              <a:buBlip>
                <a:blip r:embed="rId3"/>
              </a:buBlip>
            </a:pPr>
            <a:r>
              <a:rPr lang="en-US" sz="2652" dirty="0">
                <a:solidFill>
                  <a:srgbClr val="002050"/>
                </a:solidFill>
                <a:latin typeface="Segoe UI Light"/>
              </a:rPr>
              <a:t>Activate your MSDN Benefit &amp; try it by 9/30</a:t>
            </a:r>
          </a:p>
          <a:p>
            <a:pPr marL="571390" indent="-571390" defTabSz="932563">
              <a:lnSpc>
                <a:spcPct val="90000"/>
              </a:lnSpc>
              <a:spcBef>
                <a:spcPct val="20000"/>
              </a:spcBef>
              <a:buSzPct val="105000"/>
              <a:buBlip>
                <a:blip r:embed="rId3"/>
              </a:buBlip>
            </a:pPr>
            <a:r>
              <a:rPr lang="en-US" sz="2652" dirty="0">
                <a:solidFill>
                  <a:srgbClr val="002050"/>
                </a:solidFill>
                <a:latin typeface="Segoe UI Light"/>
              </a:rPr>
              <a:t>You could win* an Aston Martin V8 Vantage!</a:t>
            </a:r>
          </a:p>
          <a:p>
            <a:pPr marL="571390" indent="-571390" defTabSz="932563">
              <a:lnSpc>
                <a:spcPct val="90000"/>
              </a:lnSpc>
              <a:spcBef>
                <a:spcPct val="20000"/>
              </a:spcBef>
              <a:buSzPct val="105000"/>
              <a:buBlip>
                <a:blip r:embed="rId3"/>
              </a:buBlip>
            </a:pPr>
            <a:r>
              <a:rPr lang="en-US" sz="2652" dirty="0">
                <a:solidFill>
                  <a:srgbClr val="002050"/>
                </a:solidFill>
                <a:latin typeface="Segoe UI Light"/>
              </a:rPr>
              <a:t>Go to: </a:t>
            </a:r>
            <a:r>
              <a:rPr lang="en-US" sz="2652" u="sng" dirty="0">
                <a:solidFill>
                  <a:srgbClr val="002050"/>
                </a:solidFill>
                <a:latin typeface="Segoe UI Light"/>
                <a:hlinkClick r:id="rId8"/>
              </a:rPr>
              <a:t>http://aka.ms/AzureContest</a:t>
            </a:r>
            <a:endParaRPr lang="en-US" sz="2652" u="sng" dirty="0">
              <a:solidFill>
                <a:srgbClr val="002050"/>
              </a:solidFill>
              <a:latin typeface="Segoe UI Light"/>
            </a:endParaRPr>
          </a:p>
        </p:txBody>
      </p:sp>
    </p:spTree>
    <p:extLst>
      <p:ext uri="{BB962C8B-B14F-4D97-AF65-F5344CB8AC3E}">
        <p14:creationId xmlns:p14="http://schemas.microsoft.com/office/powerpoint/2010/main" val="86016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solidFill>
                  <a:srgbClr val="FFFFFF"/>
                </a:solidFill>
              </a:endParaRPr>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rgbClr val="002050"/>
                      </a:gs>
                      <a:gs pos="100000">
                        <a:srgbClr val="002050"/>
                      </a:gs>
                    </a:gsLst>
                    <a:lin ang="5400000" scaled="0"/>
                  </a:gradFill>
                  <a:ea typeface="Segoe UI" pitchFamily="34" charset="0"/>
                  <a:cs typeface="Segoe UI" pitchFamily="34" charset="0"/>
                </a:rPr>
                <a:t>Sessions on Demand</a:t>
              </a:r>
              <a:endParaRPr lang="en-US" sz="1600" dirty="0">
                <a:gradFill>
                  <a:gsLst>
                    <a:gs pos="1250">
                      <a:srgbClr val="002050"/>
                    </a:gs>
                    <a:gs pos="100000">
                      <a:srgbClr val="002050"/>
                    </a:gs>
                  </a:gsLst>
                  <a:lin ang="5400000" scaled="0"/>
                </a:gradFill>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38395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solidFill>
                  <a:schemeClr val="bg1"/>
                </a:solidFill>
              </a:rPr>
              <a:t>Our clients are technology leaders …</a:t>
            </a:r>
            <a:endParaRPr lang="en-US" dirty="0">
              <a:solidFill>
                <a:schemeClr val="bg1"/>
              </a:solidFill>
            </a:endParaRPr>
          </a:p>
        </p:txBody>
      </p:sp>
      <p:cxnSp>
        <p:nvCxnSpPr>
          <p:cNvPr id="3" name="Straight Connector 2"/>
          <p:cNvCxnSpPr/>
          <p:nvPr/>
        </p:nvCxnSpPr>
        <p:spPr>
          <a:xfrm>
            <a:off x="6218237" y="1411579"/>
            <a:ext cx="0" cy="5222579"/>
          </a:xfrm>
          <a:prstGeom prst="line">
            <a:avLst/>
          </a:prstGeom>
          <a:ln w="9525" cap="rnd">
            <a:gradFill>
              <a:gsLst>
                <a:gs pos="0">
                  <a:schemeClr val="bg1">
                    <a:lumMod val="75000"/>
                  </a:schemeClr>
                </a:gs>
                <a:gs pos="85000">
                  <a:schemeClr val="bg1">
                    <a:lumMod val="75000"/>
                  </a:schemeClr>
                </a:gs>
                <a:gs pos="100000">
                  <a:schemeClr val="bg1">
                    <a:lumMod val="7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249408" y="1411579"/>
            <a:ext cx="0" cy="5222579"/>
          </a:xfrm>
          <a:prstGeom prst="line">
            <a:avLst/>
          </a:prstGeom>
          <a:ln w="9525" cap="rnd">
            <a:gradFill>
              <a:gsLst>
                <a:gs pos="0">
                  <a:schemeClr val="bg1">
                    <a:lumMod val="75000"/>
                  </a:schemeClr>
                </a:gs>
                <a:gs pos="85000">
                  <a:schemeClr val="bg1">
                    <a:lumMod val="75000"/>
                  </a:schemeClr>
                </a:gs>
                <a:gs pos="100000">
                  <a:schemeClr val="bg1">
                    <a:lumMod val="7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0578" y="1411579"/>
            <a:ext cx="0" cy="5222579"/>
          </a:xfrm>
          <a:prstGeom prst="line">
            <a:avLst/>
          </a:prstGeom>
          <a:ln w="9525" cap="rnd">
            <a:gradFill>
              <a:gsLst>
                <a:gs pos="0">
                  <a:schemeClr val="bg1">
                    <a:lumMod val="75000"/>
                  </a:schemeClr>
                </a:gs>
                <a:gs pos="85000">
                  <a:schemeClr val="bg1">
                    <a:lumMod val="75000"/>
                  </a:schemeClr>
                </a:gs>
                <a:gs pos="100000">
                  <a:schemeClr val="bg1">
                    <a:lumMod val="7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187066" y="1411579"/>
            <a:ext cx="0" cy="5222579"/>
          </a:xfrm>
          <a:prstGeom prst="line">
            <a:avLst/>
          </a:prstGeom>
          <a:ln w="9525" cap="rnd">
            <a:gradFill>
              <a:gsLst>
                <a:gs pos="0">
                  <a:schemeClr val="bg1">
                    <a:lumMod val="75000"/>
                  </a:schemeClr>
                </a:gs>
                <a:gs pos="85000">
                  <a:schemeClr val="bg1">
                    <a:lumMod val="75000"/>
                  </a:schemeClr>
                </a:gs>
                <a:gs pos="100000">
                  <a:schemeClr val="bg1">
                    <a:lumMod val="7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218237" y="-904386"/>
            <a:ext cx="0" cy="12434711"/>
          </a:xfrm>
          <a:prstGeom prst="line">
            <a:avLst/>
          </a:prstGeom>
          <a:ln w="9525" cap="rnd">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218237" y="-2225574"/>
            <a:ext cx="0" cy="12434711"/>
          </a:xfrm>
          <a:prstGeom prst="line">
            <a:avLst/>
          </a:prstGeom>
          <a:ln w="9525" cap="rnd">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218237" y="-3546762"/>
            <a:ext cx="0" cy="12434711"/>
          </a:xfrm>
          <a:prstGeom prst="line">
            <a:avLst/>
          </a:prstGeom>
          <a:ln w="9525" cap="rnd">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155896" y="1411579"/>
            <a:ext cx="0" cy="5222579"/>
          </a:xfrm>
          <a:prstGeom prst="line">
            <a:avLst/>
          </a:prstGeom>
          <a:ln w="9525" cap="rnd">
            <a:gradFill>
              <a:gsLst>
                <a:gs pos="0">
                  <a:schemeClr val="bg1">
                    <a:lumMod val="75000"/>
                  </a:schemeClr>
                </a:gs>
                <a:gs pos="85000">
                  <a:schemeClr val="bg1">
                    <a:lumMod val="75000"/>
                  </a:schemeClr>
                </a:gs>
                <a:gs pos="100000">
                  <a:schemeClr val="bg1">
                    <a:lumMod val="7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pic>
        <p:nvPicPr>
          <p:cNvPr id="64" name="Picture 10" descr="http://www.westernpixel.com/wp-content/uploads/2012/08/New-Microsoft-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14" y="1875848"/>
            <a:ext cx="1465592" cy="3126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893" y="3099355"/>
            <a:ext cx="1442433" cy="41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8" y="4248229"/>
            <a:ext cx="1962004" cy="83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007" y="5445088"/>
            <a:ext cx="1754220" cy="100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441" y="1513713"/>
            <a:ext cx="1613587" cy="10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6018" y="3088411"/>
            <a:ext cx="1442433" cy="47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0705" y="5703680"/>
            <a:ext cx="1442433" cy="6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372" y="4502757"/>
            <a:ext cx="1505725" cy="329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1558" y="1856629"/>
            <a:ext cx="1210472" cy="527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5030" y="4311415"/>
            <a:ext cx="1463547" cy="6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descr="https://encrypted-tbn2.gstatic.com/images?q=tbn:ANd9GcRm1Cs6zpZcZwio7YPtNHTSH3IaHIgUipnI-V_SmoBht2TuiX70Y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65620" y="5538635"/>
            <a:ext cx="902369" cy="914509"/>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97189" y="1747440"/>
            <a:ext cx="1539469" cy="60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67460" y="3077472"/>
            <a:ext cx="1398905" cy="48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8" name="Picture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8130" y="4471448"/>
            <a:ext cx="1217565" cy="44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9" name="Picture 2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34382" y="5827322"/>
            <a:ext cx="1465083" cy="40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1" name="Picture 2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509125" y="3165215"/>
            <a:ext cx="1465592" cy="35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2" name="Picture 2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53111" y="4448961"/>
            <a:ext cx="1577629" cy="31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3" name="Picture 2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35752" y="5764706"/>
            <a:ext cx="1482962" cy="3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 name="Picture 96" descr="Ladbrokes+logo.jpg"/>
          <p:cNvPicPr>
            <a:picLocks noChangeAspect="1"/>
          </p:cNvPicPr>
          <p:nvPr/>
        </p:nvPicPr>
        <p:blipFill>
          <a:blip r:embed="rId20"/>
          <a:stretch>
            <a:fillRect/>
          </a:stretch>
        </p:blipFill>
        <p:spPr>
          <a:xfrm>
            <a:off x="8487083" y="1726268"/>
            <a:ext cx="1509674" cy="518883"/>
          </a:xfrm>
          <a:prstGeom prst="rect">
            <a:avLst/>
          </a:prstGeom>
        </p:spPr>
      </p:pic>
      <p:pic>
        <p:nvPicPr>
          <p:cNvPr id="4125" name="Picture 2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14862" y="3148784"/>
            <a:ext cx="1720120" cy="39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1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16095" y="1927264"/>
            <a:ext cx="1442433" cy="33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1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549705" y="2914626"/>
            <a:ext cx="1375208" cy="85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1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407080" y="4448951"/>
            <a:ext cx="1660476" cy="43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 name="Picture 108" descr="Thomson_Reuters_Logo.jpg"/>
          <p:cNvPicPr>
            <a:picLocks noChangeAspect="1"/>
          </p:cNvPicPr>
          <p:nvPr/>
        </p:nvPicPr>
        <p:blipFill rotWithShape="1">
          <a:blip r:embed="rId25"/>
          <a:srcRect t="16619" b="16904"/>
          <a:stretch/>
        </p:blipFill>
        <p:spPr>
          <a:xfrm>
            <a:off x="10659385" y="5623232"/>
            <a:ext cx="1221041" cy="651220"/>
          </a:xfrm>
          <a:prstGeom prst="rect">
            <a:avLst/>
          </a:prstGeom>
          <a:noFill/>
          <a:ln>
            <a:noFill/>
          </a:ln>
        </p:spPr>
      </p:pic>
    </p:spTree>
    <p:extLst>
      <p:ext uri="{BB962C8B-B14F-4D97-AF65-F5344CB8AC3E}">
        <p14:creationId xmlns:p14="http://schemas.microsoft.com/office/powerpoint/2010/main" val="5147996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35666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5024" y="1214472"/>
            <a:ext cx="4762500" cy="4762500"/>
          </a:xfrm>
          <a:prstGeom prst="rect">
            <a:avLst/>
          </a:prstGeom>
        </p:spPr>
      </p:pic>
    </p:spTree>
    <p:extLst>
      <p:ext uri="{BB962C8B-B14F-4D97-AF65-F5344CB8AC3E}">
        <p14:creationId xmlns:p14="http://schemas.microsoft.com/office/powerpoint/2010/main" val="203221862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 name="Rectangle 55"/>
          <p:cNvSpPr/>
          <p:nvPr/>
        </p:nvSpPr>
        <p:spPr>
          <a:xfrm>
            <a:off x="9351607" y="1631487"/>
            <a:ext cx="3083985" cy="1865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4249" tIns="62125" rIns="124249" bIns="62125" rtlCol="0" anchor="ctr"/>
          <a:lstStyle/>
          <a:p>
            <a:pPr algn="ctr"/>
            <a:endParaRPr lang="en-US" sz="2448" dirty="0"/>
          </a:p>
        </p:txBody>
      </p:sp>
      <p:sp>
        <p:nvSpPr>
          <p:cNvPr id="2" name="Title 1"/>
          <p:cNvSpPr>
            <a:spLocks noGrp="1"/>
          </p:cNvSpPr>
          <p:nvPr>
            <p:ph type="title"/>
          </p:nvPr>
        </p:nvSpPr>
        <p:spPr/>
        <p:txBody>
          <a:bodyPr/>
          <a:lstStyle/>
          <a:p>
            <a:r>
              <a:rPr lang="en-US" dirty="0" smtClean="0">
                <a:solidFill>
                  <a:schemeClr val="bg1"/>
                </a:solidFill>
              </a:rPr>
              <a:t>… who trust us with their transformation</a:t>
            </a:r>
            <a:endParaRPr lang="en-US" dirty="0">
              <a:solidFill>
                <a:schemeClr val="bg1"/>
              </a:solidFill>
            </a:endParaRPr>
          </a:p>
        </p:txBody>
      </p:sp>
      <p:sp>
        <p:nvSpPr>
          <p:cNvPr id="13" name="Rectangle 12"/>
          <p:cNvSpPr/>
          <p:nvPr/>
        </p:nvSpPr>
        <p:spPr>
          <a:xfrm>
            <a:off x="9304286" y="3498570"/>
            <a:ext cx="2901433" cy="2796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4249" tIns="62125" rIns="124249" bIns="62125" rtlCol="0" anchor="ctr"/>
          <a:lstStyle/>
          <a:p>
            <a:pPr algn="ctr"/>
            <a:endParaRPr lang="en-US" sz="2448" dirty="0"/>
          </a:p>
        </p:txBody>
      </p:sp>
      <p:sp>
        <p:nvSpPr>
          <p:cNvPr id="15" name="Rectangle 14"/>
          <p:cNvSpPr/>
          <p:nvPr/>
        </p:nvSpPr>
        <p:spPr>
          <a:xfrm>
            <a:off x="3190553" y="3498570"/>
            <a:ext cx="2901433" cy="28826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4249" tIns="62125" rIns="124249" bIns="62125" rtlCol="0" anchor="ctr"/>
          <a:lstStyle/>
          <a:p>
            <a:pPr algn="ctr"/>
            <a:endParaRPr lang="en-US" sz="2448" dirty="0"/>
          </a:p>
        </p:txBody>
      </p:sp>
      <p:sp>
        <p:nvSpPr>
          <p:cNvPr id="16" name="Rectangle 15"/>
          <p:cNvSpPr/>
          <p:nvPr/>
        </p:nvSpPr>
        <p:spPr>
          <a:xfrm>
            <a:off x="882" y="1631487"/>
            <a:ext cx="3083808" cy="18657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4249" tIns="62125" rIns="124249" bIns="62125" rtlCol="0" anchor="ctr"/>
          <a:lstStyle/>
          <a:p>
            <a:pPr algn="ctr"/>
            <a:endParaRPr lang="en-US" sz="2448" dirty="0">
              <a:solidFill>
                <a:schemeClr val="bg1"/>
              </a:solidFill>
            </a:endParaRPr>
          </a:p>
        </p:txBody>
      </p:sp>
      <p:grpSp>
        <p:nvGrpSpPr>
          <p:cNvPr id="17" name="Group 16"/>
          <p:cNvGrpSpPr/>
          <p:nvPr/>
        </p:nvGrpSpPr>
        <p:grpSpPr>
          <a:xfrm>
            <a:off x="9364947" y="4106050"/>
            <a:ext cx="2901433" cy="1870628"/>
            <a:chOff x="6983771" y="3270090"/>
            <a:chExt cx="2133600" cy="1375587"/>
          </a:xfrm>
        </p:grpSpPr>
        <p:sp>
          <p:nvSpPr>
            <p:cNvPr id="18" name="Rectangle 17"/>
            <p:cNvSpPr/>
            <p:nvPr/>
          </p:nvSpPr>
          <p:spPr>
            <a:xfrm>
              <a:off x="6983771" y="3270090"/>
              <a:ext cx="2133600" cy="1371600"/>
            </a:xfrm>
            <a:prstGeom prst="rect">
              <a:avLst/>
            </a:prstGeom>
            <a:solidFill>
              <a:srgbClr val="8D0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dirty="0"/>
            </a:p>
          </p:txBody>
        </p:sp>
        <p:pic>
          <p:nvPicPr>
            <p:cNvPr id="19" name="Picture 4" descr="http://www.greatplacetowork.com/storage/events/2013-conference/speakers/GPTW-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563" y="3325457"/>
              <a:ext cx="1313408" cy="132022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3242365" y="4030281"/>
            <a:ext cx="2797810" cy="2071894"/>
          </a:xfrm>
          <a:prstGeom prst="rect">
            <a:avLst/>
          </a:prstGeom>
        </p:spPr>
        <p:txBody>
          <a:bodyPr wrap="square" lIns="124249" tIns="62125" rIns="124249" bIns="62125">
            <a:spAutoFit/>
          </a:bodyPr>
          <a:lstStyle/>
          <a:p>
            <a:r>
              <a:rPr lang="en-US" sz="2176" dirty="0">
                <a:solidFill>
                  <a:schemeClr val="bg1"/>
                </a:solidFill>
                <a:latin typeface="Segoe UI Light" pitchFamily="34" charset="0"/>
                <a:cs typeface="Segoe UI Light" pitchFamily="34" charset="0"/>
              </a:rPr>
              <a:t>2012 </a:t>
            </a:r>
            <a:r>
              <a:rPr lang="en-US" sz="1632" dirty="0">
                <a:solidFill>
                  <a:schemeClr val="bg1"/>
                </a:solidFill>
                <a:latin typeface="Segoe UI" pitchFamily="34" charset="0"/>
                <a:cs typeface="Segoe UI" pitchFamily="34" charset="0"/>
              </a:rPr>
              <a:t>Partner of the year </a:t>
            </a:r>
          </a:p>
          <a:p>
            <a:r>
              <a:rPr lang="en-US" sz="1224" dirty="0">
                <a:solidFill>
                  <a:schemeClr val="bg1"/>
                </a:solidFill>
                <a:latin typeface="Segoe UI" pitchFamily="34" charset="0"/>
                <a:cs typeface="Segoe UI" pitchFamily="34" charset="0"/>
              </a:rPr>
              <a:t>Windows Azure , Finalist </a:t>
            </a:r>
          </a:p>
          <a:p>
            <a:endParaRPr lang="en-US" sz="1224" dirty="0">
              <a:solidFill>
                <a:schemeClr val="bg1"/>
              </a:solidFill>
              <a:latin typeface="Segoe UI" pitchFamily="34" charset="0"/>
              <a:cs typeface="Segoe UI" pitchFamily="34" charset="0"/>
            </a:endParaRPr>
          </a:p>
          <a:p>
            <a:r>
              <a:rPr lang="en-US" sz="2176" dirty="0">
                <a:solidFill>
                  <a:schemeClr val="bg1"/>
                </a:solidFill>
                <a:latin typeface="Segoe UI Light" pitchFamily="34" charset="0"/>
                <a:cs typeface="Segoe UI Light" pitchFamily="34" charset="0"/>
              </a:rPr>
              <a:t>2011 </a:t>
            </a:r>
            <a:r>
              <a:rPr lang="en-US" sz="1632" dirty="0">
                <a:solidFill>
                  <a:schemeClr val="bg1"/>
                </a:solidFill>
                <a:latin typeface="Segoe UI" pitchFamily="34" charset="0"/>
                <a:cs typeface="Segoe UI" pitchFamily="34" charset="0"/>
              </a:rPr>
              <a:t>Partner of the year </a:t>
            </a:r>
          </a:p>
          <a:p>
            <a:r>
              <a:rPr lang="en-US" sz="1224" dirty="0">
                <a:solidFill>
                  <a:schemeClr val="bg1"/>
                </a:solidFill>
                <a:latin typeface="Segoe UI" pitchFamily="34" charset="0"/>
                <a:cs typeface="Segoe UI" pitchFamily="34" charset="0"/>
              </a:rPr>
              <a:t>Windows Azure SI,  Finalist  </a:t>
            </a:r>
          </a:p>
          <a:p>
            <a:endParaRPr lang="en-US" sz="1224" dirty="0">
              <a:solidFill>
                <a:schemeClr val="bg1"/>
              </a:solidFill>
              <a:latin typeface="Segoe UI" pitchFamily="34" charset="0"/>
              <a:cs typeface="Segoe UI" pitchFamily="34" charset="0"/>
            </a:endParaRPr>
          </a:p>
          <a:p>
            <a:r>
              <a:rPr lang="en-US" sz="2176" dirty="0">
                <a:solidFill>
                  <a:schemeClr val="bg1"/>
                </a:solidFill>
                <a:latin typeface="Segoe UI Light" pitchFamily="34" charset="0"/>
                <a:cs typeface="Segoe UI Light" pitchFamily="34" charset="0"/>
              </a:rPr>
              <a:t>2010 </a:t>
            </a:r>
            <a:r>
              <a:rPr lang="en-US" sz="1632" dirty="0">
                <a:solidFill>
                  <a:schemeClr val="bg1"/>
                </a:solidFill>
                <a:latin typeface="Segoe UI" pitchFamily="34" charset="0"/>
                <a:cs typeface="Segoe UI" pitchFamily="34" charset="0"/>
              </a:rPr>
              <a:t>Partner of the year</a:t>
            </a:r>
            <a:r>
              <a:rPr lang="en-US" sz="2176" dirty="0">
                <a:solidFill>
                  <a:schemeClr val="bg1"/>
                </a:solidFill>
                <a:latin typeface="Segoe UI Light" pitchFamily="34" charset="0"/>
                <a:cs typeface="Segoe UI Light" pitchFamily="34" charset="0"/>
              </a:rPr>
              <a:t> </a:t>
            </a:r>
          </a:p>
          <a:p>
            <a:r>
              <a:rPr lang="en-US" sz="1224" dirty="0">
                <a:solidFill>
                  <a:schemeClr val="bg1"/>
                </a:solidFill>
                <a:latin typeface="Segoe UI" pitchFamily="34" charset="0"/>
                <a:cs typeface="Segoe UI" pitchFamily="34" charset="0"/>
              </a:rPr>
              <a:t>Windows Azure , Winner </a:t>
            </a:r>
          </a:p>
        </p:txBody>
      </p:sp>
      <p:sp>
        <p:nvSpPr>
          <p:cNvPr id="23" name="Rectangle 22"/>
          <p:cNvSpPr/>
          <p:nvPr/>
        </p:nvSpPr>
        <p:spPr>
          <a:xfrm>
            <a:off x="9425181" y="1716846"/>
            <a:ext cx="2797810" cy="1695124"/>
          </a:xfrm>
          <a:prstGeom prst="rect">
            <a:avLst/>
          </a:prstGeom>
        </p:spPr>
        <p:txBody>
          <a:bodyPr wrap="square" lIns="124249" tIns="62125" rIns="124249" bIns="62125">
            <a:spAutoFit/>
          </a:bodyPr>
          <a:lstStyle/>
          <a:p>
            <a:pPr marL="310637" indent="-232975">
              <a:lnSpc>
                <a:spcPct val="150000"/>
              </a:lnSpc>
              <a:buFont typeface="Wingdings" pitchFamily="2" charset="2"/>
              <a:buChar char="§"/>
            </a:pPr>
            <a:r>
              <a:rPr lang="en-US" sz="1360" dirty="0">
                <a:latin typeface="Segoe UI" pitchFamily="34" charset="0"/>
                <a:ea typeface="Segoe UI" pitchFamily="34" charset="0"/>
                <a:cs typeface="Segoe UI" pitchFamily="34" charset="0"/>
              </a:rPr>
              <a:t>Best companies to work for</a:t>
            </a:r>
          </a:p>
          <a:p>
            <a:pPr marL="310637" indent="-232975">
              <a:lnSpc>
                <a:spcPct val="150000"/>
              </a:lnSpc>
              <a:buFont typeface="Wingdings" pitchFamily="2" charset="2"/>
              <a:buChar char="§"/>
            </a:pPr>
            <a:r>
              <a:rPr lang="en-US" sz="1360" dirty="0">
                <a:latin typeface="Segoe UI" pitchFamily="34" charset="0"/>
                <a:ea typeface="Segoe UI" pitchFamily="34" charset="0"/>
                <a:cs typeface="Segoe UI" pitchFamily="34" charset="0"/>
              </a:rPr>
              <a:t>Top 10 IT Workplace</a:t>
            </a:r>
          </a:p>
          <a:p>
            <a:pPr marL="310637" indent="-232975">
              <a:lnSpc>
                <a:spcPct val="150000"/>
              </a:lnSpc>
              <a:buFont typeface="Wingdings" pitchFamily="2" charset="2"/>
              <a:buChar char="§"/>
            </a:pPr>
            <a:r>
              <a:rPr lang="en-US" sz="1360" dirty="0" smtClean="0">
                <a:latin typeface="Segoe UI" pitchFamily="34" charset="0"/>
                <a:ea typeface="Segoe UI" pitchFamily="34" charset="0"/>
                <a:cs typeface="Segoe UI" pitchFamily="34" charset="0"/>
              </a:rPr>
              <a:t>Three Windows Azure MVPs</a:t>
            </a:r>
            <a:endParaRPr lang="en-US" sz="1360" dirty="0">
              <a:latin typeface="Segoe UI" pitchFamily="34" charset="0"/>
              <a:ea typeface="Segoe UI" pitchFamily="34" charset="0"/>
              <a:cs typeface="Segoe UI" pitchFamily="34" charset="0"/>
            </a:endParaRPr>
          </a:p>
          <a:p>
            <a:pPr marL="310637" indent="-232975">
              <a:lnSpc>
                <a:spcPct val="150000"/>
              </a:lnSpc>
              <a:buFont typeface="Wingdings" pitchFamily="2" charset="2"/>
              <a:buChar char="§"/>
            </a:pPr>
            <a:r>
              <a:rPr lang="en-US" sz="1360" dirty="0">
                <a:latin typeface="Segoe UI" pitchFamily="34" charset="0"/>
                <a:ea typeface="Segoe UI" pitchFamily="34" charset="0"/>
                <a:cs typeface="Segoe UI" pitchFamily="34" charset="0"/>
              </a:rPr>
              <a:t>Top 50 Cloud influencers</a:t>
            </a:r>
          </a:p>
          <a:p>
            <a:pPr marL="310637" indent="-232975">
              <a:lnSpc>
                <a:spcPct val="150000"/>
              </a:lnSpc>
              <a:buFont typeface="Wingdings" pitchFamily="2" charset="2"/>
              <a:buChar char="§"/>
            </a:pPr>
            <a:r>
              <a:rPr lang="en-US" sz="1360" dirty="0">
                <a:latin typeface="Segoe UI" pitchFamily="34" charset="0"/>
                <a:ea typeface="Segoe UI" pitchFamily="34" charset="0"/>
                <a:cs typeface="Segoe UI" pitchFamily="34" charset="0"/>
              </a:rPr>
              <a:t>1:114 hiring ratio</a:t>
            </a:r>
          </a:p>
        </p:txBody>
      </p:sp>
      <p:grpSp>
        <p:nvGrpSpPr>
          <p:cNvPr id="36" name="Group 35"/>
          <p:cNvGrpSpPr/>
          <p:nvPr/>
        </p:nvGrpSpPr>
        <p:grpSpPr>
          <a:xfrm>
            <a:off x="6344567" y="1655221"/>
            <a:ext cx="2797810" cy="1735338"/>
            <a:chOff x="2375340" y="1242197"/>
            <a:chExt cx="2057400" cy="1276100"/>
          </a:xfrm>
        </p:grpSpPr>
        <p:sp>
          <p:nvSpPr>
            <p:cNvPr id="22" name="Rectangle 21"/>
            <p:cNvSpPr/>
            <p:nvPr/>
          </p:nvSpPr>
          <p:spPr>
            <a:xfrm>
              <a:off x="2375340" y="1810427"/>
              <a:ext cx="2057400" cy="707870"/>
            </a:xfrm>
            <a:prstGeom prst="rect">
              <a:avLst/>
            </a:prstGeom>
          </p:spPr>
          <p:txBody>
            <a:bodyPr wrap="square" lIns="124249" tIns="62125" rIns="124249" bIns="62125">
              <a:spAutoFit/>
            </a:bodyPr>
            <a:lstStyle/>
            <a:p>
              <a:r>
                <a:rPr lang="en-US" sz="2720" dirty="0">
                  <a:solidFill>
                    <a:schemeClr val="bg1"/>
                  </a:solidFill>
                  <a:latin typeface="Segoe UI Light" pitchFamily="34" charset="0"/>
                  <a:cs typeface="Segoe UI Light" pitchFamily="34" charset="0"/>
                </a:rPr>
                <a:t>The Best ‘OF’ </a:t>
              </a:r>
              <a:br>
                <a:rPr lang="en-US" sz="2720" dirty="0">
                  <a:solidFill>
                    <a:schemeClr val="bg1"/>
                  </a:solidFill>
                  <a:latin typeface="Segoe UI Light" pitchFamily="34" charset="0"/>
                  <a:cs typeface="Segoe UI Light" pitchFamily="34" charset="0"/>
                </a:rPr>
              </a:br>
              <a:r>
                <a:rPr lang="en-US" sz="2720" dirty="0">
                  <a:solidFill>
                    <a:schemeClr val="bg1"/>
                  </a:solidFill>
                  <a:latin typeface="Segoe UI Light" pitchFamily="34" charset="0"/>
                  <a:cs typeface="Segoe UI Light" pitchFamily="34" charset="0"/>
                </a:rPr>
                <a:t>Vendor Award</a:t>
              </a:r>
            </a:p>
          </p:txBody>
        </p:sp>
        <p:pic>
          <p:nvPicPr>
            <p:cNvPr id="25" name="Picture 10" descr="http://www.westernpixel.com/wp-content/uploads/2012/08/New-Microsof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5164" y="1242197"/>
              <a:ext cx="1792043" cy="382337"/>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59323" y="1739635"/>
            <a:ext cx="3207998" cy="1695124"/>
          </a:xfrm>
          <a:prstGeom prst="rect">
            <a:avLst/>
          </a:prstGeom>
        </p:spPr>
        <p:txBody>
          <a:bodyPr wrap="square" lIns="124249" tIns="62125" rIns="124249" bIns="62125">
            <a:spAutoFit/>
          </a:bodyPr>
          <a:lstStyle/>
          <a:p>
            <a:pPr marL="310637" indent="-232975">
              <a:lnSpc>
                <a:spcPct val="150000"/>
              </a:lnSpc>
              <a:buFont typeface="Wingdings" pitchFamily="2" charset="2"/>
              <a:buChar char="§"/>
            </a:pPr>
            <a:r>
              <a:rPr lang="en-US" sz="1360" dirty="0">
                <a:solidFill>
                  <a:schemeClr val="bg1"/>
                </a:solidFill>
                <a:latin typeface="Segoe UI" pitchFamily="34" charset="0"/>
                <a:ea typeface="Segoe UI" pitchFamily="34" charset="0"/>
                <a:cs typeface="Segoe UI" pitchFamily="34" charset="0"/>
              </a:rPr>
              <a:t>52% of our customers rate us 5/5. </a:t>
            </a:r>
          </a:p>
          <a:p>
            <a:pPr marL="310637" indent="-232975">
              <a:lnSpc>
                <a:spcPct val="150000"/>
              </a:lnSpc>
              <a:buFont typeface="Wingdings" pitchFamily="2" charset="2"/>
              <a:buChar char="§"/>
            </a:pPr>
            <a:r>
              <a:rPr lang="en-US" sz="1360" dirty="0">
                <a:solidFill>
                  <a:schemeClr val="bg1"/>
                </a:solidFill>
                <a:latin typeface="Segoe UI" pitchFamily="34" charset="0"/>
                <a:ea typeface="Segoe UI" pitchFamily="34" charset="0"/>
                <a:cs typeface="Segoe UI" pitchFamily="34" charset="0"/>
              </a:rPr>
              <a:t>45 + active customers.</a:t>
            </a:r>
          </a:p>
          <a:p>
            <a:pPr marL="310637" indent="-232975">
              <a:lnSpc>
                <a:spcPct val="150000"/>
              </a:lnSpc>
              <a:buFont typeface="Wingdings" pitchFamily="2" charset="2"/>
              <a:buChar char="§"/>
            </a:pPr>
            <a:r>
              <a:rPr lang="en-US" sz="1360" dirty="0">
                <a:solidFill>
                  <a:schemeClr val="bg1"/>
                </a:solidFill>
                <a:latin typeface="Segoe UI" pitchFamily="34" charset="0"/>
                <a:ea typeface="Segoe UI" pitchFamily="34" charset="0"/>
                <a:cs typeface="Segoe UI" pitchFamily="34" charset="0"/>
              </a:rPr>
              <a:t>1200+ engagements.</a:t>
            </a:r>
          </a:p>
          <a:p>
            <a:pPr marL="310637" indent="-232975">
              <a:lnSpc>
                <a:spcPct val="150000"/>
              </a:lnSpc>
              <a:buFont typeface="Wingdings" pitchFamily="2" charset="2"/>
              <a:buChar char="§"/>
            </a:pPr>
            <a:r>
              <a:rPr lang="en-US" sz="1360" dirty="0">
                <a:solidFill>
                  <a:schemeClr val="bg1"/>
                </a:solidFill>
                <a:latin typeface="Segoe UI" pitchFamily="34" charset="0"/>
                <a:ea typeface="Segoe UI" pitchFamily="34" charset="0"/>
                <a:cs typeface="Segoe UI" pitchFamily="34" charset="0"/>
              </a:rPr>
              <a:t>1600 people, globally</a:t>
            </a:r>
          </a:p>
          <a:p>
            <a:pPr marL="310637" indent="-232975">
              <a:lnSpc>
                <a:spcPct val="150000"/>
              </a:lnSpc>
              <a:buFont typeface="Wingdings" pitchFamily="2" charset="2"/>
              <a:buChar char="§"/>
            </a:pPr>
            <a:r>
              <a:rPr lang="en-US" sz="1360" dirty="0">
                <a:solidFill>
                  <a:schemeClr val="bg1"/>
                </a:solidFill>
                <a:latin typeface="Segoe UI" pitchFamily="34" charset="0"/>
                <a:ea typeface="Segoe UI" pitchFamily="34" charset="0"/>
                <a:cs typeface="Segoe UI" pitchFamily="34" charset="0"/>
              </a:rPr>
              <a:t>18 years,  12 locations</a:t>
            </a:r>
          </a:p>
        </p:txBody>
      </p:sp>
      <p:grpSp>
        <p:nvGrpSpPr>
          <p:cNvPr id="6" name="Group 5"/>
          <p:cNvGrpSpPr/>
          <p:nvPr/>
        </p:nvGrpSpPr>
        <p:grpSpPr>
          <a:xfrm>
            <a:off x="6344567" y="3844646"/>
            <a:ext cx="2580083" cy="2133343"/>
            <a:chOff x="246511" y="2837215"/>
            <a:chExt cx="1897292" cy="1568777"/>
          </a:xfrm>
        </p:grpSpPr>
        <p:pic>
          <p:nvPicPr>
            <p:cNvPr id="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11" y="2933022"/>
              <a:ext cx="955001" cy="44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1787" y="2837215"/>
              <a:ext cx="792016" cy="79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88961" y="3482990"/>
              <a:ext cx="770158" cy="60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9" descr="http://t3.gstatic.com/images?q=tbn:ANd9GcQlk0FAl8sfgc_n-wJpd0i_O16UqKwTcKpAcKddw2EosPHi8iwc"/>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2213" y="3377640"/>
              <a:ext cx="734363" cy="6990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991" y="4127897"/>
              <a:ext cx="814809" cy="27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95400" y="4094432"/>
              <a:ext cx="846969" cy="3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3267321" y="1698800"/>
            <a:ext cx="2480581" cy="1731149"/>
            <a:chOff x="2443078" y="871041"/>
            <a:chExt cx="1824122" cy="1273019"/>
          </a:xfrm>
        </p:grpSpPr>
        <p:pic>
          <p:nvPicPr>
            <p:cNvPr id="3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3078" y="871041"/>
              <a:ext cx="1292992" cy="7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5720" y="1688586"/>
              <a:ext cx="551480" cy="45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75900" y="4106050"/>
            <a:ext cx="2897288" cy="1870628"/>
            <a:chOff x="4648200" y="3019424"/>
            <a:chExt cx="2130552" cy="1375587"/>
          </a:xfrm>
        </p:grpSpPr>
        <p:sp>
          <p:nvSpPr>
            <p:cNvPr id="44" name="Picture Placeholder 23"/>
            <p:cNvSpPr txBox="1">
              <a:spLocks/>
            </p:cNvSpPr>
            <p:nvPr/>
          </p:nvSpPr>
          <p:spPr>
            <a:xfrm>
              <a:off x="4648200" y="3019424"/>
              <a:ext cx="2130552" cy="1375587"/>
            </a:xfrm>
            <a:prstGeom prst="rect">
              <a:avLst/>
            </a:prstGeom>
            <a:solidFill>
              <a:srgbClr val="FFB900"/>
            </a:solidFill>
            <a:ln>
              <a:noFill/>
            </a:ln>
          </p:spPr>
          <p:txBody>
            <a:bodyPr anchor="ct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4352" dirty="0">
                <a:solidFill>
                  <a:prstClr val="black"/>
                </a:solidFill>
              </a:endParaRPr>
            </a:p>
          </p:txBody>
        </p:sp>
        <p:pic>
          <p:nvPicPr>
            <p:cNvPr id="45" name="Picture 2" descr="\\MAGNUM\Projects\Microsoft\Cloud Power FY12\Design\Icons\PNGs\Cloud_on_your_terms.png"/>
            <p:cNvPicPr>
              <a:picLocks noChangeAspect="1" noChangeArrowheads="1"/>
            </p:cNvPicPr>
            <p:nvPr/>
          </p:nvPicPr>
          <p:blipFill rotWithShape="1">
            <a:blip r:embed="rId16" cstate="print">
              <a:lum bright="100000"/>
            </a:blip>
            <a:srcRect t="11459" b="13534"/>
            <a:stretch/>
          </p:blipFill>
          <p:spPr bwMode="auto">
            <a:xfrm>
              <a:off x="4798142" y="3019425"/>
              <a:ext cx="1837944" cy="1371600"/>
            </a:xfrm>
            <a:prstGeom prst="rect">
              <a:avLst/>
            </a:prstGeom>
            <a:noFill/>
            <a:ln>
              <a:noFill/>
            </a:ln>
          </p:spPr>
        </p:pic>
        <p:sp>
          <p:nvSpPr>
            <p:cNvPr id="4" name="Oval 3"/>
            <p:cNvSpPr/>
            <p:nvPr/>
          </p:nvSpPr>
          <p:spPr>
            <a:xfrm>
              <a:off x="5029200" y="3552825"/>
              <a:ext cx="27432" cy="27432"/>
            </a:xfrm>
            <a:prstGeom prst="ellipse">
              <a:avLst/>
            </a:prstGeom>
            <a:solidFill>
              <a:schemeClr val="tx1">
                <a:lumMod val="85000"/>
                <a:lumOff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47" name="Oval 46"/>
            <p:cNvSpPr/>
            <p:nvPr/>
          </p:nvSpPr>
          <p:spPr>
            <a:xfrm>
              <a:off x="5058920" y="3629025"/>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48" name="Oval 47"/>
            <p:cNvSpPr/>
            <p:nvPr/>
          </p:nvSpPr>
          <p:spPr>
            <a:xfrm>
              <a:off x="5306568" y="3589688"/>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49" name="Oval 48"/>
            <p:cNvSpPr/>
            <p:nvPr/>
          </p:nvSpPr>
          <p:spPr>
            <a:xfrm>
              <a:off x="5274467" y="3624263"/>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0" name="Oval 49"/>
            <p:cNvSpPr/>
            <p:nvPr/>
          </p:nvSpPr>
          <p:spPr>
            <a:xfrm>
              <a:off x="5172076" y="3665888"/>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1" name="Oval 50"/>
            <p:cNvSpPr/>
            <p:nvPr/>
          </p:nvSpPr>
          <p:spPr>
            <a:xfrm>
              <a:off x="5223225" y="3601593"/>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2" name="Oval 51"/>
            <p:cNvSpPr/>
            <p:nvPr/>
          </p:nvSpPr>
          <p:spPr>
            <a:xfrm>
              <a:off x="5655467" y="3531396"/>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3" name="Oval 52"/>
            <p:cNvSpPr/>
            <p:nvPr/>
          </p:nvSpPr>
          <p:spPr>
            <a:xfrm>
              <a:off x="5703095" y="3552825"/>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4" name="Oval 53"/>
            <p:cNvSpPr/>
            <p:nvPr/>
          </p:nvSpPr>
          <p:spPr>
            <a:xfrm>
              <a:off x="6063806" y="3751612"/>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sp>
          <p:nvSpPr>
            <p:cNvPr id="55" name="Oval 54"/>
            <p:cNvSpPr/>
            <p:nvPr/>
          </p:nvSpPr>
          <p:spPr>
            <a:xfrm>
              <a:off x="6203153" y="3857625"/>
              <a:ext cx="27432" cy="2743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8">
                <a:solidFill>
                  <a:srgbClr val="00B0F0"/>
                </a:solidFill>
              </a:endParaRPr>
            </a:p>
          </p:txBody>
        </p:sp>
      </p:grpSp>
      <p:pic>
        <p:nvPicPr>
          <p:cNvPr id="3077" name="Picture 5"/>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6838" b="35443"/>
          <a:stretch/>
        </p:blipFill>
        <p:spPr bwMode="auto">
          <a:xfrm>
            <a:off x="3267321" y="2969508"/>
            <a:ext cx="1675507" cy="33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7747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we will cover today</a:t>
            </a:r>
            <a:endParaRPr lang="en-US" dirty="0"/>
          </a:p>
        </p:txBody>
      </p:sp>
      <p:sp>
        <p:nvSpPr>
          <p:cNvPr id="6" name="Text Placeholder 5"/>
          <p:cNvSpPr>
            <a:spLocks noGrp="1"/>
          </p:cNvSpPr>
          <p:nvPr>
            <p:ph type="body" sz="quarter" idx="10"/>
          </p:nvPr>
        </p:nvSpPr>
        <p:spPr>
          <a:xfrm>
            <a:off x="1162522" y="1212850"/>
            <a:ext cx="7345372" cy="3447098"/>
          </a:xfrm>
        </p:spPr>
        <p:txBody>
          <a:bodyPr/>
          <a:lstStyle/>
          <a:p>
            <a:r>
              <a:rPr lang="en-US" dirty="0" smtClean="0"/>
              <a:t>Building for Scale</a:t>
            </a:r>
          </a:p>
          <a:p>
            <a:endParaRPr lang="en-US" sz="1000" dirty="0" smtClean="0"/>
          </a:p>
          <a:p>
            <a:r>
              <a:rPr lang="en-US" dirty="0" smtClean="0"/>
              <a:t>DevOps</a:t>
            </a:r>
          </a:p>
          <a:p>
            <a:pPr lvl="1"/>
            <a:r>
              <a:rPr lang="en-US" dirty="0" smtClean="0"/>
              <a:t>Automation</a:t>
            </a:r>
          </a:p>
          <a:p>
            <a:pPr lvl="1"/>
            <a:r>
              <a:rPr lang="en-US" dirty="0" smtClean="0"/>
              <a:t>Monitoring</a:t>
            </a:r>
          </a:p>
          <a:p>
            <a:pPr lvl="1"/>
            <a:r>
              <a:rPr lang="en-US" dirty="0" smtClean="0"/>
              <a:t>Testing</a:t>
            </a:r>
          </a:p>
          <a:p>
            <a:endParaRPr lang="en-US" sz="1000" dirty="0" smtClean="0">
              <a:latin typeface="+mn-lt"/>
            </a:endParaRPr>
          </a:p>
          <a:p>
            <a:r>
              <a:rPr lang="en-US" dirty="0" smtClean="0"/>
              <a:t>Handling Disaster/Downtime</a:t>
            </a:r>
            <a:endParaRPr lang="en-US" dirty="0"/>
          </a:p>
        </p:txBody>
      </p:sp>
      <p:pic>
        <p:nvPicPr>
          <p:cNvPr id="9" name="Picture 8"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45" y="1314581"/>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73" y="2169804"/>
            <a:ext cx="468116" cy="4679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Jonahs\Dropbox\Projects SCOTT\MEET Windows Azure\source\Background\tile-icon-med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73" y="4014843"/>
            <a:ext cx="468116" cy="46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936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AzureOps.com</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a:solidFill>
                  <a:srgbClr val="FFC000"/>
                </a:solidFill>
              </a:rPr>
              <a:t>Monitors deployments </a:t>
            </a:r>
            <a:r>
              <a:rPr lang="en-US" dirty="0"/>
              <a:t>in Windows Azure</a:t>
            </a:r>
          </a:p>
          <a:p>
            <a:pPr lvl="1"/>
            <a:r>
              <a:rPr lang="en-US" dirty="0"/>
              <a:t>At peak, monitored ~3000 VMs in 6 datacenters</a:t>
            </a:r>
          </a:p>
          <a:p>
            <a:pPr lvl="1"/>
            <a:r>
              <a:rPr lang="en-US" dirty="0"/>
              <a:t>Processed TBs of trace data per month, GBs of </a:t>
            </a:r>
            <a:r>
              <a:rPr lang="en-US" dirty="0" err="1"/>
              <a:t>perf</a:t>
            </a:r>
            <a:r>
              <a:rPr lang="en-US" dirty="0"/>
              <a:t> counters</a:t>
            </a:r>
          </a:p>
          <a:p>
            <a:pPr lvl="1"/>
            <a:r>
              <a:rPr lang="en-US" dirty="0"/>
              <a:t>Consumed half-billion storage transactions per month</a:t>
            </a:r>
          </a:p>
          <a:p>
            <a:pPr lvl="1"/>
            <a:r>
              <a:rPr lang="en-US" dirty="0"/>
              <a:t>Ran on 2 S, 4 M + (2 M x DC), and 12 XS instances.</a:t>
            </a:r>
          </a:p>
          <a:p>
            <a:endParaRPr lang="en-US" sz="2000" dirty="0"/>
          </a:p>
          <a:p>
            <a:r>
              <a:rPr lang="en-US" dirty="0" smtClean="0">
                <a:solidFill>
                  <a:srgbClr val="FFC000"/>
                </a:solidFill>
              </a:rPr>
              <a:t>Auto-scales</a:t>
            </a:r>
            <a:r>
              <a:rPr lang="en-US" dirty="0" smtClean="0"/>
              <a:t> </a:t>
            </a:r>
            <a:r>
              <a:rPr lang="en-US" dirty="0"/>
              <a:t>based on custom metrics</a:t>
            </a:r>
          </a:p>
          <a:p>
            <a:endParaRPr lang="en-US" sz="2000" dirty="0"/>
          </a:p>
          <a:p>
            <a:r>
              <a:rPr lang="en-US" dirty="0">
                <a:solidFill>
                  <a:srgbClr val="FFC000"/>
                </a:solidFill>
              </a:rPr>
              <a:t>Alerts</a:t>
            </a:r>
            <a:r>
              <a:rPr lang="en-US" dirty="0"/>
              <a:t> based on custom rules</a:t>
            </a:r>
          </a:p>
        </p:txBody>
      </p:sp>
    </p:spTree>
    <p:extLst>
      <p:ext uri="{BB962C8B-B14F-4D97-AF65-F5344CB8AC3E}">
        <p14:creationId xmlns:p14="http://schemas.microsoft.com/office/powerpoint/2010/main" val="311992742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Scheduler</a:t>
            </a:r>
            <a:endParaRPr lang="en-US" dirty="0"/>
          </a:p>
        </p:txBody>
      </p:sp>
      <p:pic>
        <p:nvPicPr>
          <p:cNvPr id="4" name="Picture 3"/>
          <p:cNvPicPr>
            <a:picLocks noChangeAspect="1"/>
          </p:cNvPicPr>
          <p:nvPr/>
        </p:nvPicPr>
        <p:blipFill>
          <a:blip r:embed="rId2"/>
          <a:stretch>
            <a:fillRect/>
          </a:stretch>
        </p:blipFill>
        <p:spPr>
          <a:xfrm>
            <a:off x="777234" y="1828800"/>
            <a:ext cx="7295714" cy="4744452"/>
          </a:xfrm>
          <a:prstGeom prst="rect">
            <a:avLst/>
          </a:prstGeom>
          <a:ln>
            <a:solidFill>
              <a:schemeClr val="bg2"/>
            </a:solidFill>
          </a:ln>
        </p:spPr>
      </p:pic>
      <p:pic>
        <p:nvPicPr>
          <p:cNvPr id="3" name="Picture 2"/>
          <p:cNvPicPr>
            <a:picLocks noChangeAspect="1"/>
          </p:cNvPicPr>
          <p:nvPr/>
        </p:nvPicPr>
        <p:blipFill>
          <a:blip r:embed="rId3"/>
          <a:stretch>
            <a:fillRect/>
          </a:stretch>
        </p:blipFill>
        <p:spPr>
          <a:xfrm>
            <a:off x="6781199" y="755684"/>
            <a:ext cx="5382685" cy="4916587"/>
          </a:xfrm>
          <a:prstGeom prst="rect">
            <a:avLst/>
          </a:prstGeom>
          <a:ln>
            <a:solidFill>
              <a:schemeClr val="bg2"/>
            </a:solidFill>
          </a:ln>
        </p:spPr>
      </p:pic>
    </p:spTree>
    <p:extLst>
      <p:ext uri="{BB962C8B-B14F-4D97-AF65-F5344CB8AC3E}">
        <p14:creationId xmlns:p14="http://schemas.microsoft.com/office/powerpoint/2010/main" val="3954902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ppt_x</p:attrName>
                                        </p:attrNameLst>
                                      </p:cBhvr>
                                      <p:tavLst>
                                        <p:tav tm="0">
                                          <p:val>
                                            <p:strVal val="ppt_x"/>
                                          </p:val>
                                        </p:tav>
                                        <p:tav tm="100000">
                                          <p:val>
                                            <p:strVal val="ppt_x"/>
                                          </p:val>
                                        </p:tav>
                                      </p:tavLst>
                                    </p:anim>
                                    <p:anim calcmode="lin" valueType="num">
                                      <p:cBhvr>
                                        <p:cTn id="8" dur="500"/>
                                        <p:tgtEl>
                                          <p:spTgt spid="4"/>
                                        </p:tgtEl>
                                        <p:attrNameLst>
                                          <p:attrName>ppt_y</p:attrName>
                                        </p:attrNameLst>
                                      </p:cBhvr>
                                      <p:tavLst>
                                        <p:tav tm="0">
                                          <p:val>
                                            <p:strVal val="ppt_y"/>
                                          </p:val>
                                        </p:tav>
                                        <p:tav tm="100000">
                                          <p:val>
                                            <p:strVal val="ppt_y+.1"/>
                                          </p:val>
                                        </p:tav>
                                      </p:tavLst>
                                    </p:anim>
                                    <p:set>
                                      <p:cBhvr>
                                        <p:cTn id="9" dur="1" fill="hold">
                                          <p:stCondLst>
                                            <p:cond delay="499"/>
                                          </p:stCondLst>
                                        </p:cTn>
                                        <p:tgtEl>
                                          <p:spTgt spid="4"/>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500"/>
                                        <p:tgtEl>
                                          <p:spTgt spid="3"/>
                                        </p:tgtEl>
                                      </p:cBhvr>
                                    </p:animEffect>
                                    <p:anim calcmode="lin" valueType="num">
                                      <p:cBhvr>
                                        <p:cTn id="12" dur="500"/>
                                        <p:tgtEl>
                                          <p:spTgt spid="3"/>
                                        </p:tgtEl>
                                        <p:attrNameLst>
                                          <p:attrName>ppt_x</p:attrName>
                                        </p:attrNameLst>
                                      </p:cBhvr>
                                      <p:tavLst>
                                        <p:tav tm="0">
                                          <p:val>
                                            <p:strVal val="ppt_x"/>
                                          </p:val>
                                        </p:tav>
                                        <p:tav tm="100000">
                                          <p:val>
                                            <p:strVal val="ppt_x"/>
                                          </p:val>
                                        </p:tav>
                                      </p:tavLst>
                                    </p:anim>
                                    <p:anim calcmode="lin" valueType="num">
                                      <p:cBhvr>
                                        <p:cTn id="13" dur="500"/>
                                        <p:tgtEl>
                                          <p:spTgt spid="3"/>
                                        </p:tgtEl>
                                        <p:attrNameLst>
                                          <p:attrName>ppt_y</p:attrName>
                                        </p:attrNameLst>
                                      </p:cBhvr>
                                      <p:tavLst>
                                        <p:tav tm="0">
                                          <p:val>
                                            <p:strVal val="ppt_y"/>
                                          </p:val>
                                        </p:tav>
                                        <p:tav tm="100000">
                                          <p:val>
                                            <p:strVal val="ppt_y-.1"/>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Scheduler</a:t>
            </a:r>
            <a:endParaRPr lang="en-US" dirty="0"/>
          </a:p>
        </p:txBody>
      </p:sp>
      <p:sp>
        <p:nvSpPr>
          <p:cNvPr id="3" name="Content Placeholder 2"/>
          <p:cNvSpPr>
            <a:spLocks noGrp="1"/>
          </p:cNvSpPr>
          <p:nvPr>
            <p:ph type="body" sz="quarter" idx="10"/>
          </p:nvPr>
        </p:nvSpPr>
        <p:spPr>
          <a:xfrm>
            <a:off x="274638" y="1212850"/>
            <a:ext cx="11887200" cy="5139869"/>
          </a:xfrm>
        </p:spPr>
        <p:txBody>
          <a:bodyPr/>
          <a:lstStyle/>
          <a:p>
            <a:r>
              <a:rPr lang="en-US" dirty="0" smtClean="0">
                <a:solidFill>
                  <a:srgbClr val="FFC000"/>
                </a:solidFill>
              </a:rPr>
              <a:t>Time-based</a:t>
            </a:r>
            <a:r>
              <a:rPr lang="en-US" dirty="0" smtClean="0"/>
              <a:t> job scheduling</a:t>
            </a:r>
          </a:p>
          <a:p>
            <a:pPr lvl="1"/>
            <a:r>
              <a:rPr lang="en-US" dirty="0" smtClean="0"/>
              <a:t>Features</a:t>
            </a:r>
          </a:p>
          <a:p>
            <a:pPr lvl="1"/>
            <a:r>
              <a:rPr lang="en-US" dirty="0" err="1" smtClean="0"/>
              <a:t>Webhooks</a:t>
            </a:r>
            <a:r>
              <a:rPr lang="en-US" dirty="0" smtClean="0"/>
              <a:t> (GET, POST), Windows Azure Queues</a:t>
            </a:r>
          </a:p>
          <a:p>
            <a:pPr lvl="1"/>
            <a:r>
              <a:rPr lang="en-US" dirty="0" smtClean="0"/>
              <a:t>Basic </a:t>
            </a:r>
            <a:r>
              <a:rPr lang="en-US" dirty="0" err="1" smtClean="0"/>
              <a:t>Auth</a:t>
            </a:r>
            <a:r>
              <a:rPr lang="en-US" dirty="0" smtClean="0"/>
              <a:t> &amp; None</a:t>
            </a:r>
          </a:p>
          <a:p>
            <a:pPr lvl="1"/>
            <a:r>
              <a:rPr lang="en-US" dirty="0" err="1" smtClean="0"/>
              <a:t>NuGet</a:t>
            </a:r>
            <a:endParaRPr lang="en-US" dirty="0" smtClean="0"/>
          </a:p>
          <a:p>
            <a:endParaRPr lang="en-US" sz="2000" dirty="0" smtClean="0"/>
          </a:p>
          <a:p>
            <a:r>
              <a:rPr lang="en-US" dirty="0" smtClean="0">
                <a:solidFill>
                  <a:srgbClr val="FFC000"/>
                </a:solidFill>
              </a:rPr>
              <a:t>500,000 </a:t>
            </a:r>
            <a:r>
              <a:rPr lang="en-US" dirty="0" smtClean="0"/>
              <a:t>job executions</a:t>
            </a:r>
          </a:p>
          <a:p>
            <a:endParaRPr lang="en-US" sz="2000" dirty="0" smtClean="0"/>
          </a:p>
          <a:p>
            <a:r>
              <a:rPr lang="en-US" dirty="0" smtClean="0">
                <a:solidFill>
                  <a:srgbClr val="FFC000"/>
                </a:solidFill>
              </a:rPr>
              <a:t>Live API </a:t>
            </a:r>
            <a:r>
              <a:rPr lang="en-US" dirty="0" smtClean="0"/>
              <a:t>documentation</a:t>
            </a:r>
          </a:p>
          <a:p>
            <a:endParaRPr lang="en-US" sz="2000" dirty="0" smtClean="0"/>
          </a:p>
          <a:p>
            <a:r>
              <a:rPr lang="en-US" dirty="0" smtClean="0">
                <a:solidFill>
                  <a:srgbClr val="FFC000"/>
                </a:solidFill>
              </a:rPr>
              <a:t>Four plans </a:t>
            </a:r>
            <a:r>
              <a:rPr lang="en-US" dirty="0" smtClean="0"/>
              <a:t>available in store</a:t>
            </a:r>
            <a:endParaRPr lang="en-US" dirty="0"/>
          </a:p>
        </p:txBody>
      </p:sp>
    </p:spTree>
    <p:extLst>
      <p:ext uri="{BB962C8B-B14F-4D97-AF65-F5344CB8AC3E}">
        <p14:creationId xmlns:p14="http://schemas.microsoft.com/office/powerpoint/2010/main" val="40221805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5144</TotalTime>
  <Words>2515</Words>
  <Application>Microsoft Office PowerPoint</Application>
  <PresentationFormat>Custom</PresentationFormat>
  <Paragraphs>303</Paragraphs>
  <Slides>42</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Consolas</vt:lpstr>
      <vt:lpstr>Segoe Light</vt:lpstr>
      <vt:lpstr>Segoe UI</vt:lpstr>
      <vt:lpstr>Segoe UI Light</vt:lpstr>
      <vt:lpstr>Wingdings</vt:lpstr>
      <vt:lpstr>TechEd_2013_Speaker_PPT_Template</vt:lpstr>
      <vt:lpstr>TechEd_2013_Template_16x9</vt:lpstr>
      <vt:lpstr>1_TechEd_2013_Template_16x9</vt:lpstr>
      <vt:lpstr>2_TechEd_2013_Template_16x9</vt:lpstr>
      <vt:lpstr>PowerPoint Presentation</vt:lpstr>
      <vt:lpstr>Windows Azure from the Pulpit to the Whiteboard</vt:lpstr>
      <vt:lpstr>What we do at Aditi</vt:lpstr>
      <vt:lpstr>Our clients are technology leaders …</vt:lpstr>
      <vt:lpstr>… who trust us with their transformation</vt:lpstr>
      <vt:lpstr>What we will cover today</vt:lpstr>
      <vt:lpstr>AzureOps.com</vt:lpstr>
      <vt:lpstr>Scheduler</vt:lpstr>
      <vt:lpstr>Scheduler</vt:lpstr>
      <vt:lpstr>High Level Architecture</vt:lpstr>
      <vt:lpstr>Building for Scale</vt:lpstr>
      <vt:lpstr>Optimize for reads</vt:lpstr>
      <vt:lpstr>Work close to your data</vt:lpstr>
      <vt:lpstr>Example</vt:lpstr>
      <vt:lpstr>Solution</vt:lpstr>
      <vt:lpstr>Push your hard work to queues</vt:lpstr>
      <vt:lpstr>Example</vt:lpstr>
      <vt:lpstr>Solution</vt:lpstr>
      <vt:lpstr>Identifying Bottlenecks</vt:lpstr>
      <vt:lpstr>Snapshot 1</vt:lpstr>
      <vt:lpstr>Snapshot 2</vt:lpstr>
      <vt:lpstr>Snapshot 3</vt:lpstr>
      <vt:lpstr>Homebrewing</vt:lpstr>
      <vt:lpstr>CQRS In Action</vt:lpstr>
      <vt:lpstr>What worked well</vt:lpstr>
      <vt:lpstr>What didn’t work well</vt:lpstr>
      <vt:lpstr>Automation</vt:lpstr>
      <vt:lpstr>Why automate?</vt:lpstr>
      <vt:lpstr>Build Demo</vt:lpstr>
      <vt:lpstr>Deployment Patterns</vt:lpstr>
      <vt:lpstr>Websites versus WebRoles</vt:lpstr>
      <vt:lpstr>Single vs Many Deployments</vt:lpstr>
      <vt:lpstr>Handling outages and disaster</vt:lpstr>
      <vt:lpstr>Remediation Strategies</vt:lpstr>
      <vt:lpstr>Recap</vt:lpstr>
      <vt:lpstr>PowerPoint Presentation</vt:lpstr>
      <vt:lpstr>Windows Track Resources</vt:lpstr>
      <vt:lpstr>Track Resources &amp; Calls To Action</vt:lpstr>
      <vt:lpstr>Resources</vt:lpstr>
      <vt:lpstr>Complete an evaluation on CommNet and enter to win!</vt:lpstr>
      <vt:lpstr>Evaluate this session</vt:lpstr>
      <vt:lpstr>PowerPoint Presentation</vt:lpstr>
    </vt:vector>
  </TitlesOfParts>
  <Manager>&lt;Comms manager/speech writer&gt;</Manager>
  <Company>dunnry.con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WAD-B351: Windows Azure from the Pulpit to the Whiteboard</dc:title>
  <dc:subject>TechEd 2013</dc:subject>
  <dc:creator>Ryan Dunn;Wade Wegner</dc:creator>
  <cp:keywords>TechEd 2013</cp:keywords>
  <dc:description>Template by: Jordan Cayabyab, Artitudes Design, Inc.
Formatting by: Ryan Gordon, Silver Fox Productions, Inc. 
Audience Type: Internal/External</dc:description>
  <cp:lastModifiedBy>Shows</cp:lastModifiedBy>
  <cp:revision>82</cp:revision>
  <dcterms:created xsi:type="dcterms:W3CDTF">2013-05-24T19:58:27Z</dcterms:created>
  <dcterms:modified xsi:type="dcterms:W3CDTF">2013-06-06T16:57:23Z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