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99" r:id="rId2"/>
    <p:sldId id="257" r:id="rId3"/>
    <p:sldId id="264" r:id="rId4"/>
    <p:sldId id="267" r:id="rId5"/>
    <p:sldId id="266" r:id="rId6"/>
    <p:sldId id="268" r:id="rId7"/>
    <p:sldId id="282" r:id="rId8"/>
    <p:sldId id="272" r:id="rId9"/>
    <p:sldId id="328" r:id="rId10"/>
    <p:sldId id="306" r:id="rId11"/>
    <p:sldId id="304" r:id="rId12"/>
    <p:sldId id="305" r:id="rId13"/>
    <p:sldId id="295" r:id="rId14"/>
    <p:sldId id="298" r:id="rId15"/>
    <p:sldId id="301" r:id="rId16"/>
    <p:sldId id="277" r:id="rId17"/>
    <p:sldId id="279" r:id="rId18"/>
    <p:sldId id="273" r:id="rId19"/>
    <p:sldId id="281" r:id="rId20"/>
    <p:sldId id="269" r:id="rId21"/>
    <p:sldId id="284" r:id="rId22"/>
    <p:sldId id="317" r:id="rId23"/>
    <p:sldId id="314" r:id="rId24"/>
    <p:sldId id="315" r:id="rId25"/>
    <p:sldId id="316" r:id="rId26"/>
    <p:sldId id="319" r:id="rId27"/>
    <p:sldId id="318" r:id="rId28"/>
    <p:sldId id="320" r:id="rId29"/>
    <p:sldId id="323" r:id="rId30"/>
    <p:sldId id="329" r:id="rId31"/>
    <p:sldId id="321" r:id="rId32"/>
    <p:sldId id="322" r:id="rId33"/>
    <p:sldId id="293" r:id="rId34"/>
    <p:sldId id="324" r:id="rId35"/>
    <p:sldId id="326" r:id="rId36"/>
    <p:sldId id="260" r:id="rId37"/>
    <p:sldId id="261" r:id="rId38"/>
    <p:sldId id="262" r:id="rId39"/>
    <p:sldId id="26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id="{DE79ED32-2B3C-471B-8902-6DB20A60B410}">
          <p14:sldIdLst>
            <p14:sldId id="299"/>
            <p14:sldId id="257"/>
            <p14:sldId id="264"/>
            <p14:sldId id="267"/>
            <p14:sldId id="266"/>
          </p14:sldIdLst>
        </p14:section>
        <p14:section name="Introduction" id="{D69AF936-1B50-45A8-B256-60F7054C2D6A}">
          <p14:sldIdLst>
            <p14:sldId id="268"/>
            <p14:sldId id="282"/>
            <p14:sldId id="272"/>
            <p14:sldId id="328"/>
            <p14:sldId id="306"/>
            <p14:sldId id="304"/>
            <p14:sldId id="305"/>
            <p14:sldId id="295"/>
            <p14:sldId id="298"/>
            <p14:sldId id="301"/>
            <p14:sldId id="277"/>
            <p14:sldId id="279"/>
            <p14:sldId id="273"/>
            <p14:sldId id="281"/>
          </p14:sldIdLst>
        </p14:section>
        <p14:section name="DR Options" id="{78E0AE0C-2960-4208-A3BB-79F44D878389}">
          <p14:sldIdLst>
            <p14:sldId id="269"/>
            <p14:sldId id="284"/>
            <p14:sldId id="317"/>
            <p14:sldId id="314"/>
            <p14:sldId id="315"/>
            <p14:sldId id="316"/>
            <p14:sldId id="319"/>
            <p14:sldId id="318"/>
            <p14:sldId id="320"/>
            <p14:sldId id="323"/>
            <p14:sldId id="329"/>
            <p14:sldId id="321"/>
            <p14:sldId id="322"/>
          </p14:sldIdLst>
        </p14:section>
        <p14:section name="Conclusions" id="{DB8CA3CE-BAC8-430B-805C-DE4FD92C970F}">
          <p14:sldIdLst>
            <p14:sldId id="293"/>
            <p14:sldId id="324"/>
            <p14:sldId id="326"/>
          </p14:sldIdLst>
        </p14:section>
        <p14:section name="Extra TechEd specific" id="{809D9927-F8F2-4CAC-BED9-A7523C3438EC}">
          <p14:sldIdLst>
            <p14:sldId id="260"/>
            <p14:sldId id="261"/>
            <p14:sldId id="262"/>
            <p14:sldId id="263"/>
          </p14:sldIdLst>
        </p14:section>
        <p14:section name="Lessons Learned" id="{C7571F7C-617B-47F2-AEFE-6D385D40A365}">
          <p14:sldIdLst/>
        </p14:section>
        <p14:section name="Common DR Scenarios" id="{A45EF520-7120-447C-9D7A-998E674D380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FF7C"/>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0" autoAdjust="0"/>
    <p:restoredTop sz="73903" autoAdjust="0"/>
  </p:normalViewPr>
  <p:slideViewPr>
    <p:cSldViewPr snapToGrid="0">
      <p:cViewPr varScale="1">
        <p:scale>
          <a:sx n="53" d="100"/>
          <a:sy n="53" d="100"/>
        </p:scale>
        <p:origin x="306" y="78"/>
      </p:cViewPr>
      <p:guideLst/>
    </p:cSldViewPr>
  </p:slideViewPr>
  <p:notesTextViewPr>
    <p:cViewPr>
      <p:scale>
        <a:sx n="1" d="1"/>
        <a:sy n="1" d="1"/>
      </p:scale>
      <p:origin x="0" y="0"/>
    </p:cViewPr>
  </p:notesTextViewPr>
  <p:sorterViewPr>
    <p:cViewPr>
      <p:scale>
        <a:sx n="28" d="100"/>
        <a:sy n="2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5D1F22-55EB-4B58-B6E7-5820B1598AC4}" type="datetimeFigureOut">
              <a:rPr lang="en-US" smtClean="0"/>
              <a:t>6/6/2013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31D14-CB32-4D76-A5D6-2DFCD40F3AAC}" type="slidenum">
              <a:rPr lang="en-US" smtClean="0"/>
              <a:t>‹#›</a:t>
            </a:fld>
            <a:endParaRPr lang="en-US"/>
          </a:p>
        </p:txBody>
      </p:sp>
    </p:spTree>
    <p:extLst>
      <p:ext uri="{BB962C8B-B14F-4D97-AF65-F5344CB8AC3E}">
        <p14:creationId xmlns:p14="http://schemas.microsoft.com/office/powerpoint/2010/main" val="3971031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6/6/2013 2:29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4051441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2853645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1493745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31D14-CB32-4D76-A5D6-2DFCD40F3AAC}" type="slidenum">
              <a:rPr lang="en-US" smtClean="0"/>
              <a:t>19</a:t>
            </a:fld>
            <a:endParaRPr lang="en-US"/>
          </a:p>
        </p:txBody>
      </p:sp>
    </p:spTree>
    <p:extLst>
      <p:ext uri="{BB962C8B-B14F-4D97-AF65-F5344CB8AC3E}">
        <p14:creationId xmlns:p14="http://schemas.microsoft.com/office/powerpoint/2010/main" val="1912967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31D14-CB32-4D76-A5D6-2DFCD40F3AAC}" type="slidenum">
              <a:rPr lang="en-US" smtClean="0"/>
              <a:t>23</a:t>
            </a:fld>
            <a:endParaRPr lang="en-US"/>
          </a:p>
        </p:txBody>
      </p:sp>
    </p:spTree>
    <p:extLst>
      <p:ext uri="{BB962C8B-B14F-4D97-AF65-F5344CB8AC3E}">
        <p14:creationId xmlns:p14="http://schemas.microsoft.com/office/powerpoint/2010/main" val="371395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31D14-CB32-4D76-A5D6-2DFCD40F3AAC}" type="slidenum">
              <a:rPr lang="en-US" smtClean="0"/>
              <a:t>24</a:t>
            </a:fld>
            <a:endParaRPr lang="en-US"/>
          </a:p>
        </p:txBody>
      </p:sp>
    </p:spTree>
    <p:extLst>
      <p:ext uri="{BB962C8B-B14F-4D97-AF65-F5344CB8AC3E}">
        <p14:creationId xmlns:p14="http://schemas.microsoft.com/office/powerpoint/2010/main" val="2863138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66A6A66-B270-6E4F-94C4-825FDC3C2C9E}" type="slidenum">
              <a:rPr lang="en-US" smtClean="0"/>
              <a:t>34</a:t>
            </a:fld>
            <a:endParaRPr lang="en-US"/>
          </a:p>
        </p:txBody>
      </p:sp>
    </p:spTree>
    <p:extLst>
      <p:ext uri="{BB962C8B-B14F-4D97-AF65-F5344CB8AC3E}">
        <p14:creationId xmlns:p14="http://schemas.microsoft.com/office/powerpoint/2010/main" val="4141342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66A6A66-B270-6E4F-94C4-825FDC3C2C9E}" type="slidenum">
              <a:rPr lang="en-US" smtClean="0"/>
              <a:t>35</a:t>
            </a:fld>
            <a:endParaRPr lang="en-US"/>
          </a:p>
        </p:txBody>
      </p:sp>
    </p:spTree>
    <p:extLst>
      <p:ext uri="{BB962C8B-B14F-4D97-AF65-F5344CB8AC3E}">
        <p14:creationId xmlns:p14="http://schemas.microsoft.com/office/powerpoint/2010/main" val="3934088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2:29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1734711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2:29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3575234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2:29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1951296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6/6/2013 2:29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523909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39</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6/6/2013 2:29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7472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6/6/2013 2:29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552059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EB06A2-11C6-4B24-A6F1-FE46504E10B0}" type="slidenum">
              <a:rPr lang="en-US" smtClean="0"/>
              <a:pPr/>
              <a:t>8</a:t>
            </a:fld>
            <a:endParaRPr lang="en-US"/>
          </a:p>
        </p:txBody>
      </p:sp>
    </p:spTree>
    <p:extLst>
      <p:ext uri="{BB962C8B-B14F-4D97-AF65-F5344CB8AC3E}">
        <p14:creationId xmlns:p14="http://schemas.microsoft.com/office/powerpoint/2010/main" val="168590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EB06A2-11C6-4B24-A6F1-FE46504E10B0}" type="slidenum">
              <a:rPr lang="en-US" smtClean="0"/>
              <a:pPr/>
              <a:t>9</a:t>
            </a:fld>
            <a:endParaRPr lang="en-US"/>
          </a:p>
        </p:txBody>
      </p:sp>
    </p:spTree>
    <p:extLst>
      <p:ext uri="{BB962C8B-B14F-4D97-AF65-F5344CB8AC3E}">
        <p14:creationId xmlns:p14="http://schemas.microsoft.com/office/powerpoint/2010/main" val="804093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EB06A2-11C6-4B24-A6F1-FE46504E10B0}" type="slidenum">
              <a:rPr lang="en-US" smtClean="0"/>
              <a:pPr/>
              <a:t>10</a:t>
            </a:fld>
            <a:endParaRPr lang="en-US"/>
          </a:p>
        </p:txBody>
      </p:sp>
    </p:spTree>
    <p:extLst>
      <p:ext uri="{BB962C8B-B14F-4D97-AF65-F5344CB8AC3E}">
        <p14:creationId xmlns:p14="http://schemas.microsoft.com/office/powerpoint/2010/main" val="3035526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EB06A2-11C6-4B24-A6F1-FE46504E10B0}" type="slidenum">
              <a:rPr lang="en-US" smtClean="0"/>
              <a:pPr/>
              <a:t>11</a:t>
            </a:fld>
            <a:endParaRPr lang="en-US"/>
          </a:p>
        </p:txBody>
      </p:sp>
    </p:spTree>
    <p:extLst>
      <p:ext uri="{BB962C8B-B14F-4D97-AF65-F5344CB8AC3E}">
        <p14:creationId xmlns:p14="http://schemas.microsoft.com/office/powerpoint/2010/main" val="51238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EB06A2-11C6-4B24-A6F1-FE46504E10B0}" type="slidenum">
              <a:rPr lang="en-US" smtClean="0"/>
              <a:pPr/>
              <a:t>12</a:t>
            </a:fld>
            <a:endParaRPr lang="en-US"/>
          </a:p>
        </p:txBody>
      </p:sp>
    </p:spTree>
    <p:extLst>
      <p:ext uri="{BB962C8B-B14F-4D97-AF65-F5344CB8AC3E}">
        <p14:creationId xmlns:p14="http://schemas.microsoft.com/office/powerpoint/2010/main" val="4190069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905300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10129912" y="473146"/>
            <a:ext cx="1613875" cy="345036"/>
          </a:xfrm>
          <a:prstGeom prst="rect">
            <a:avLst/>
          </a:prstGeom>
        </p:spPr>
      </p:pic>
    </p:spTree>
    <p:extLst>
      <p:ext uri="{BB962C8B-B14F-4D97-AF65-F5344CB8AC3E}">
        <p14:creationId xmlns:p14="http://schemas.microsoft.com/office/powerpoint/2010/main" val="96293924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15439820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766999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69239" y="1190734"/>
            <a:ext cx="11653523" cy="21879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0772252"/>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536048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709748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196272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012548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836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95840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40339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North America ">
    <p:spTree>
      <p:nvGrpSpPr>
        <p:cNvPr id="1" name=""/>
        <p:cNvGrpSpPr/>
        <p:nvPr/>
      </p:nvGrpSpPr>
      <p:grpSpPr>
        <a:xfrm>
          <a:off x="0" y="0"/>
          <a:ext cx="0" cy="0"/>
          <a:chOff x="0" y="0"/>
          <a:chExt cx="0" cy="0"/>
        </a:xfrm>
      </p:grpSpPr>
      <p:sp>
        <p:nvSpPr>
          <p:cNvPr id="100" name="Rectangle 99"/>
          <p:cNvSpPr/>
          <p:nvPr/>
        </p:nvSpPr>
        <p:spPr bwMode="auto">
          <a:xfrm>
            <a:off x="269239" y="3866380"/>
            <a:ext cx="8964248"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6220645" y="3866380"/>
            <a:ext cx="3012842" cy="179310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bwMode="ltGray">
          <a:xfrm>
            <a:off x="269239" y="2084173"/>
            <a:ext cx="8964248"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302" y="3878574"/>
            <a:ext cx="5951344" cy="1792326"/>
          </a:xfrm>
          <a:noFill/>
        </p:spPr>
        <p:txBody>
          <a:bodyPr lIns="182880" tIns="146304" rIns="182880" bIns="146304">
            <a:noAutofit/>
          </a:bodyPr>
          <a:lstStyle>
            <a:lvl1pPr marL="0" indent="0">
              <a:spcBef>
                <a:spcPts val="0"/>
              </a:spcBef>
              <a:buNone/>
              <a:defRPr sz="352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323" y="508172"/>
            <a:ext cx="2569090" cy="897626"/>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49323" y="6087146"/>
            <a:ext cx="1522404" cy="326167"/>
          </a:xfrm>
          <a:prstGeom prst="rect">
            <a:avLst/>
          </a:prstGeom>
        </p:spPr>
      </p:pic>
      <p:sp>
        <p:nvSpPr>
          <p:cNvPr id="10" name="Text Placeholder 7"/>
          <p:cNvSpPr>
            <a:spLocks noGrp="1"/>
          </p:cNvSpPr>
          <p:nvPr>
            <p:ph type="body" sz="quarter" idx="13" hasCustomPrompt="1"/>
          </p:nvPr>
        </p:nvSpPr>
        <p:spPr>
          <a:xfrm>
            <a:off x="6364989" y="426210"/>
            <a:ext cx="5378549" cy="909728"/>
          </a:xfrm>
        </p:spPr>
        <p:txBody>
          <a:bodyPr tIns="0" rIns="0"/>
          <a:lstStyle>
            <a:lvl1pPr marL="0" indent="0" algn="r">
              <a:buNone/>
              <a:defRPr sz="5882"/>
            </a:lvl1pPr>
          </a:lstStyle>
          <a:p>
            <a:pPr lvl="0"/>
            <a:r>
              <a:rPr lang="en-US" dirty="0" smtClean="0"/>
              <a:t>Session code</a:t>
            </a:r>
            <a:endParaRPr lang="en-US" dirty="0"/>
          </a:p>
        </p:txBody>
      </p:sp>
      <p:grpSp>
        <p:nvGrpSpPr>
          <p:cNvPr id="97" name="Group 96"/>
          <p:cNvGrpSpPr/>
          <p:nvPr/>
        </p:nvGrpSpPr>
        <p:grpSpPr>
          <a:xfrm>
            <a:off x="6632992" y="4022032"/>
            <a:ext cx="2188149" cy="1503592"/>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grpSp>
        <p:nvGrpSpPr>
          <p:cNvPr id="98" name="Group 97"/>
          <p:cNvGrpSpPr/>
          <p:nvPr/>
        </p:nvGrpSpPr>
        <p:grpSpPr>
          <a:xfrm>
            <a:off x="18482537" y="1919183"/>
            <a:ext cx="1461360" cy="1486471"/>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8027405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29483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2415"/>
            <a:ext cx="11653522" cy="2089751"/>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580928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1412472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8" y="1447800"/>
            <a:ext cx="11151917" cy="218480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663763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0"/>
            <a:ext cx="11151917"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800"/>
            <a:ext cx="11151917" cy="21879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7279" y="6043224"/>
            <a:ext cx="912564" cy="423055"/>
          </a:xfrm>
          <a:prstGeom prst="rect">
            <a:avLst/>
          </a:prstGeom>
        </p:spPr>
      </p:pic>
    </p:spTree>
    <p:extLst>
      <p:ext uri="{BB962C8B-B14F-4D97-AF65-F5344CB8AC3E}">
        <p14:creationId xmlns:p14="http://schemas.microsoft.com/office/powerpoint/2010/main" val="4192583423"/>
      </p:ext>
    </p:extLst>
  </p:cSld>
  <p:clrMapOvr>
    <a:masterClrMapping/>
  </p:clrMapOvr>
  <p:transition spd="slow">
    <p:push/>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with Imag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914072" y="274638"/>
            <a:ext cx="10878957" cy="1034288"/>
          </a:xfrm>
          <a:prstGeom prst="rect">
            <a:avLst/>
          </a:prstGeom>
        </p:spPr>
        <p:txBody>
          <a:bodyPr/>
          <a:lstStyle>
            <a:lvl1pPr algn="l">
              <a:defRPr sz="4000">
                <a:solidFill>
                  <a:schemeClr val="tx1">
                    <a:lumMod val="65000"/>
                    <a:lumOff val="35000"/>
                  </a:schemeClr>
                </a:solidFill>
              </a:defRPr>
            </a:lvl1pPr>
          </a:lstStyle>
          <a:p>
            <a:r>
              <a:rPr lang="en-CA" smtClean="0"/>
              <a:t>Click to edit Master title style</a:t>
            </a:r>
            <a:endParaRPr lang="en-US" dirty="0"/>
          </a:p>
        </p:txBody>
      </p:sp>
      <p:sp>
        <p:nvSpPr>
          <p:cNvPr id="8" name="Content Placeholder 2"/>
          <p:cNvSpPr>
            <a:spLocks noGrp="1"/>
          </p:cNvSpPr>
          <p:nvPr>
            <p:ph idx="1" hasCustomPrompt="1"/>
          </p:nvPr>
        </p:nvSpPr>
        <p:spPr>
          <a:xfrm>
            <a:off x="914072" y="1308926"/>
            <a:ext cx="10878957" cy="1803571"/>
          </a:xfrm>
          <a:prstGeom prst="rect">
            <a:avLst/>
          </a:prstGeom>
        </p:spPr>
        <p:txBody>
          <a:bodyPr/>
          <a:lstStyle>
            <a:lvl1pPr marL="342900" indent="-342900">
              <a:buClrTx/>
              <a:buFont typeface="Arial"/>
              <a:buChar char="•"/>
              <a:defRPr sz="2400">
                <a:solidFill>
                  <a:schemeClr val="tx1">
                    <a:lumMod val="65000"/>
                    <a:lumOff val="35000"/>
                  </a:schemeClr>
                </a:solidFill>
              </a:defRPr>
            </a:lvl1pPr>
            <a:lvl2pPr marL="800100" indent="-342900">
              <a:buClrTx/>
              <a:buFont typeface="Arial"/>
              <a:buChar char="•"/>
              <a:defRPr sz="2200" baseline="0">
                <a:solidFill>
                  <a:schemeClr val="tx1">
                    <a:lumMod val="65000"/>
                    <a:lumOff val="35000"/>
                  </a:schemeClr>
                </a:solidFill>
              </a:defRPr>
            </a:lvl2pPr>
            <a:lvl3pPr marL="1257300" indent="-342900">
              <a:buClrTx/>
              <a:buFont typeface="Arial"/>
              <a:buChar char="•"/>
              <a:defRPr sz="2000">
                <a:solidFill>
                  <a:schemeClr val="tx1">
                    <a:lumMod val="65000"/>
                    <a:lumOff val="35000"/>
                  </a:schemeClr>
                </a:solidFill>
              </a:defRPr>
            </a:lvl3pPr>
            <a:lvl4pPr marL="1657350" indent="-285750">
              <a:buClrTx/>
              <a:buFont typeface="Arial"/>
              <a:buChar char="•"/>
              <a:defRPr sz="1800">
                <a:solidFill>
                  <a:schemeClr val="tx1">
                    <a:lumMod val="65000"/>
                    <a:lumOff val="35000"/>
                  </a:schemeClr>
                </a:solidFill>
              </a:defRPr>
            </a:lvl4pPr>
            <a:lvl5pPr marL="2114550" indent="-285750">
              <a:buClrTx/>
              <a:buFont typeface="Arial"/>
              <a:buChar char="•"/>
              <a:defRPr sz="1600">
                <a:solidFill>
                  <a:schemeClr val="tx1">
                    <a:lumMod val="65000"/>
                    <a:lumOff val="35000"/>
                  </a:schemeClr>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67165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Europe ">
    <p:spTree>
      <p:nvGrpSpPr>
        <p:cNvPr id="1" name=""/>
        <p:cNvGrpSpPr/>
        <p:nvPr/>
      </p:nvGrpSpPr>
      <p:grpSpPr>
        <a:xfrm>
          <a:off x="0" y="0"/>
          <a:ext cx="0" cy="0"/>
          <a:chOff x="0" y="0"/>
          <a:chExt cx="0" cy="0"/>
        </a:xfrm>
      </p:grpSpPr>
      <p:sp>
        <p:nvSpPr>
          <p:cNvPr id="100" name="Rectangle 99"/>
          <p:cNvSpPr/>
          <p:nvPr/>
        </p:nvSpPr>
        <p:spPr bwMode="auto">
          <a:xfrm>
            <a:off x="269239" y="3866380"/>
            <a:ext cx="8964248"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6220645" y="3866380"/>
            <a:ext cx="3012842" cy="179310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bwMode="ltGray">
          <a:xfrm>
            <a:off x="269239" y="2084173"/>
            <a:ext cx="8964248"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302" y="3878574"/>
            <a:ext cx="5951344" cy="1792326"/>
          </a:xfrm>
          <a:noFill/>
        </p:spPr>
        <p:txBody>
          <a:bodyPr lIns="182880" tIns="146304" rIns="182880" bIns="146304">
            <a:noAutofit/>
          </a:bodyPr>
          <a:lstStyle>
            <a:lvl1pPr marL="0" indent="0">
              <a:spcBef>
                <a:spcPts val="0"/>
              </a:spcBef>
              <a:buNone/>
              <a:defRPr sz="352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323" y="508172"/>
            <a:ext cx="2569090" cy="897626"/>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49323" y="6087146"/>
            <a:ext cx="1522404" cy="326167"/>
          </a:xfrm>
          <a:prstGeom prst="rect">
            <a:avLst/>
          </a:prstGeom>
        </p:spPr>
      </p:pic>
      <p:sp>
        <p:nvSpPr>
          <p:cNvPr id="10" name="Text Placeholder 7"/>
          <p:cNvSpPr>
            <a:spLocks noGrp="1"/>
          </p:cNvSpPr>
          <p:nvPr>
            <p:ph type="body" sz="quarter" idx="13" hasCustomPrompt="1"/>
          </p:nvPr>
        </p:nvSpPr>
        <p:spPr>
          <a:xfrm>
            <a:off x="6364989" y="426210"/>
            <a:ext cx="5378549" cy="909728"/>
          </a:xfrm>
        </p:spPr>
        <p:txBody>
          <a:bodyPr tIns="0" rIns="0"/>
          <a:lstStyle>
            <a:lvl1pPr marL="0" indent="0" algn="r">
              <a:buNone/>
              <a:defRPr sz="5882"/>
            </a:lvl1pPr>
          </a:lstStyle>
          <a:p>
            <a:pPr lvl="0"/>
            <a:r>
              <a:rPr lang="en-US" dirty="0" smtClean="0"/>
              <a:t>Session code</a:t>
            </a:r>
            <a:endParaRPr lang="en-US" dirty="0"/>
          </a:p>
        </p:txBody>
      </p:sp>
      <p:grpSp>
        <p:nvGrpSpPr>
          <p:cNvPr id="98" name="Group 97"/>
          <p:cNvGrpSpPr/>
          <p:nvPr/>
        </p:nvGrpSpPr>
        <p:grpSpPr>
          <a:xfrm>
            <a:off x="6996386" y="4030593"/>
            <a:ext cx="1461360" cy="1486471"/>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18359233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4" name="Rectangle 3"/>
          <p:cNvSpPr/>
          <p:nvPr/>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28" tIns="107571" rIns="143428" bIns="107571"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302" y="1187644"/>
            <a:ext cx="9859116"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1"/>
            <a:ext cx="9860674" cy="1793881"/>
          </a:xfrm>
          <a:noFill/>
        </p:spPr>
        <p:txBody>
          <a:bodyPr lIns="182880" tIns="146304" rIns="182880" bIns="146304">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387937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1"/>
            <a:ext cx="9860674" cy="1793881"/>
          </a:xfrm>
          <a:noFill/>
        </p:spPr>
        <p:txBody>
          <a:bodyPr lIns="182880" tIns="146304" rIns="182880" bIns="146304">
            <a:noAutofit/>
          </a:bodyPr>
          <a:lstStyle>
            <a:lvl1pPr marL="0" indent="0">
              <a:spcBef>
                <a:spcPts val="0"/>
              </a:spcBef>
              <a:buNone/>
              <a:defRPr sz="352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7774469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sp>
        <p:nvSpPr>
          <p:cNvPr id="4" name="Rectangle 3"/>
          <p:cNvSpPr/>
          <p:nvPr/>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302" y="1187644"/>
            <a:ext cx="9859116"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2300918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9923935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28180362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0255350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2"/>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01856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mailto:nunog@aditi.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twitter.com/NunoGodinho" TargetMode="External"/><Relationship Id="rId2" Type="http://schemas.openxmlformats.org/officeDocument/2006/relationships/hyperlink" Target="http://msmvps.com/blogs/nunogodinho" TargetMode="Externa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image" Target="../media/image18.jpe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02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69239" y="2838069"/>
            <a:ext cx="11653523" cy="1181862"/>
          </a:xfrm>
        </p:spPr>
        <p:txBody>
          <a:bodyPr/>
          <a:lstStyle/>
          <a:p>
            <a:pPr marL="0" indent="0" algn="ctr">
              <a:buNone/>
            </a:pPr>
            <a:r>
              <a:rPr lang="en-US" sz="7200" b="1" dirty="0"/>
              <a:t>Performance</a:t>
            </a:r>
          </a:p>
        </p:txBody>
      </p:sp>
    </p:spTree>
    <p:extLst>
      <p:ext uri="{BB962C8B-B14F-4D97-AF65-F5344CB8AC3E}">
        <p14:creationId xmlns:p14="http://schemas.microsoft.com/office/powerpoint/2010/main" val="364842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69239" y="2838069"/>
            <a:ext cx="11653523" cy="1181862"/>
          </a:xfrm>
        </p:spPr>
        <p:txBody>
          <a:bodyPr/>
          <a:lstStyle/>
          <a:p>
            <a:pPr marL="0" indent="0" algn="ctr">
              <a:buNone/>
            </a:pPr>
            <a:r>
              <a:rPr lang="en-US" sz="7200" b="1" dirty="0" smtClean="0"/>
              <a:t>Consistency</a:t>
            </a:r>
            <a:endParaRPr lang="en-US" sz="7200" b="1" dirty="0"/>
          </a:p>
        </p:txBody>
      </p:sp>
    </p:spTree>
    <p:extLst>
      <p:ext uri="{BB962C8B-B14F-4D97-AF65-F5344CB8AC3E}">
        <p14:creationId xmlns:p14="http://schemas.microsoft.com/office/powerpoint/2010/main" val="3097505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69239" y="2838069"/>
            <a:ext cx="11653523" cy="1181862"/>
          </a:xfrm>
        </p:spPr>
        <p:txBody>
          <a:bodyPr/>
          <a:lstStyle/>
          <a:p>
            <a:pPr marL="0" indent="0" algn="ctr">
              <a:buNone/>
            </a:pPr>
            <a:r>
              <a:rPr lang="en-US" sz="7200" b="1" dirty="0" smtClean="0"/>
              <a:t>Geographical location</a:t>
            </a:r>
            <a:endParaRPr lang="en-US" sz="7200" b="1" dirty="0"/>
          </a:p>
        </p:txBody>
      </p:sp>
    </p:spTree>
    <p:extLst>
      <p:ext uri="{BB962C8B-B14F-4D97-AF65-F5344CB8AC3E}">
        <p14:creationId xmlns:p14="http://schemas.microsoft.com/office/powerpoint/2010/main" val="2486294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Terminology</a:t>
            </a:r>
            <a:endParaRPr lang="en-US" dirty="0"/>
          </a:p>
        </p:txBody>
      </p:sp>
      <p:sp>
        <p:nvSpPr>
          <p:cNvPr id="3" name="Text Placeholder 2"/>
          <p:cNvSpPr>
            <a:spLocks noGrp="1"/>
          </p:cNvSpPr>
          <p:nvPr>
            <p:ph sz="quarter" idx="10"/>
          </p:nvPr>
        </p:nvSpPr>
        <p:spPr/>
        <p:txBody>
          <a:bodyPr/>
          <a:lstStyle/>
          <a:p>
            <a:r>
              <a:rPr lang="en-US" smtClean="0"/>
              <a:t>Fault Tolerance</a:t>
            </a:r>
          </a:p>
          <a:p>
            <a:pPr lvl="1"/>
            <a:r>
              <a:rPr lang="en-US" smtClean="0"/>
              <a:t>Designs incorporating redundancy and replication to enable systems to continue operating properly (perhaps at a degraded level) if one or more components fails</a:t>
            </a:r>
          </a:p>
          <a:p>
            <a:pPr lvl="1"/>
            <a:endParaRPr lang="en-US" smtClean="0"/>
          </a:p>
          <a:p>
            <a:r>
              <a:rPr lang="en-US" smtClean="0"/>
              <a:t>High Availability (HA)</a:t>
            </a:r>
          </a:p>
          <a:p>
            <a:pPr lvl="1"/>
            <a:r>
              <a:rPr lang="en-US" smtClean="0"/>
              <a:t>Fault Tolerant systems are measured by their Availability in terms of planned and unplanned service outages for end users</a:t>
            </a:r>
          </a:p>
          <a:p>
            <a:pPr lvl="1"/>
            <a:endParaRPr lang="en-US" smtClean="0"/>
          </a:p>
          <a:p>
            <a:r>
              <a:rPr lang="en-US" smtClean="0"/>
              <a:t>Disaster Recovery (DR)</a:t>
            </a:r>
          </a:p>
          <a:p>
            <a:pPr lvl="1"/>
            <a:r>
              <a:rPr lang="en-US" smtClean="0"/>
              <a:t>The process, policies, and procedures related to restoring critical systems after a catastrophic event</a:t>
            </a:r>
            <a:endParaRPr lang="en-US" dirty="0"/>
          </a:p>
        </p:txBody>
      </p:sp>
    </p:spTree>
    <p:extLst>
      <p:ext uri="{BB962C8B-B14F-4D97-AF65-F5344CB8AC3E}">
        <p14:creationId xmlns:p14="http://schemas.microsoft.com/office/powerpoint/2010/main" val="82229586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SLAs</a:t>
            </a:r>
            <a:endParaRPr lang="en-US" dirty="0"/>
          </a:p>
        </p:txBody>
      </p:sp>
      <p:sp>
        <p:nvSpPr>
          <p:cNvPr id="3" name="Text Placeholder 2"/>
          <p:cNvSpPr>
            <a:spLocks noGrp="1"/>
          </p:cNvSpPr>
          <p:nvPr>
            <p:ph type="body" sz="quarter" idx="10"/>
          </p:nvPr>
        </p:nvSpPr>
        <p:spPr>
          <a:xfrm>
            <a:off x="269239" y="1189177"/>
            <a:ext cx="11653523" cy="1270732"/>
          </a:xfrm>
        </p:spPr>
        <p:txBody>
          <a:bodyPr/>
          <a:lstStyle/>
          <a:p>
            <a:r>
              <a:rPr lang="en-US" dirty="0" smtClean="0"/>
              <a:t>Understand SLAs provided by cloud vendor and what your business really needs</a:t>
            </a:r>
          </a:p>
        </p:txBody>
      </p:sp>
      <p:graphicFrame>
        <p:nvGraphicFramePr>
          <p:cNvPr id="4" name="Table 3"/>
          <p:cNvGraphicFramePr>
            <a:graphicFrameLocks noGrp="1"/>
          </p:cNvGraphicFramePr>
          <p:nvPr>
            <p:extLst>
              <p:ext uri="{D42A27DB-BD31-4B8C-83A1-F6EECF244321}">
                <p14:modId xmlns:p14="http://schemas.microsoft.com/office/powerpoint/2010/main" val="3634125741"/>
              </p:ext>
            </p:extLst>
          </p:nvPr>
        </p:nvGraphicFramePr>
        <p:xfrm>
          <a:off x="715264" y="2473904"/>
          <a:ext cx="10696449" cy="3224011"/>
        </p:xfrm>
        <a:graphic>
          <a:graphicData uri="http://schemas.openxmlformats.org/drawingml/2006/table">
            <a:tbl>
              <a:tblPr firstRow="1" bandRow="1">
                <a:tableStyleId>{5C22544A-7EE6-4342-B048-85BDC9FD1C3A}</a:tableStyleId>
              </a:tblPr>
              <a:tblGrid>
                <a:gridCol w="3565483"/>
                <a:gridCol w="3565483"/>
                <a:gridCol w="3565483"/>
              </a:tblGrid>
              <a:tr h="460573">
                <a:tc>
                  <a:txBody>
                    <a:bodyPr/>
                    <a:lstStyle/>
                    <a:p>
                      <a:r>
                        <a:rPr lang="en-US" sz="2400" b="0" dirty="0" smtClean="0"/>
                        <a:t>SLA</a:t>
                      </a:r>
                      <a:endParaRPr lang="en-US" sz="2400" b="0" dirty="0"/>
                    </a:p>
                  </a:txBody>
                  <a:tcPr/>
                </a:tc>
                <a:tc>
                  <a:txBody>
                    <a:bodyPr/>
                    <a:lstStyle/>
                    <a:p>
                      <a:pPr algn="ctr"/>
                      <a:r>
                        <a:rPr lang="en-US" sz="2400" b="0" dirty="0" smtClean="0"/>
                        <a:t>Yearly</a:t>
                      </a:r>
                      <a:endParaRPr lang="en-US" sz="2400" b="0" dirty="0"/>
                    </a:p>
                  </a:txBody>
                  <a:tcPr/>
                </a:tc>
                <a:tc>
                  <a:txBody>
                    <a:bodyPr/>
                    <a:lstStyle/>
                    <a:p>
                      <a:pPr algn="ctr"/>
                      <a:r>
                        <a:rPr lang="en-US" sz="2400" b="0" dirty="0" smtClean="0"/>
                        <a:t>Monthly</a:t>
                      </a:r>
                      <a:endParaRPr lang="en-US" sz="2400" b="0" dirty="0"/>
                    </a:p>
                  </a:txBody>
                  <a:tcPr/>
                </a:tc>
              </a:tr>
              <a:tr h="460573">
                <a:tc>
                  <a:txBody>
                    <a:bodyPr/>
                    <a:lstStyle/>
                    <a:p>
                      <a:r>
                        <a:rPr lang="en-US" sz="2400" b="0" dirty="0" smtClean="0"/>
                        <a:t>99%</a:t>
                      </a:r>
                      <a:endParaRPr lang="en-US" sz="2400" b="0" dirty="0"/>
                    </a:p>
                  </a:txBody>
                  <a:tcPr/>
                </a:tc>
                <a:tc>
                  <a:txBody>
                    <a:bodyPr/>
                    <a:lstStyle/>
                    <a:p>
                      <a:pPr algn="ctr"/>
                      <a:r>
                        <a:rPr lang="en-US" sz="2400" b="0" dirty="0" smtClean="0"/>
                        <a:t>3.65 days</a:t>
                      </a:r>
                      <a:endParaRPr lang="en-US" sz="2400" b="0" dirty="0"/>
                    </a:p>
                  </a:txBody>
                  <a:tcPr/>
                </a:tc>
                <a:tc>
                  <a:txBody>
                    <a:bodyPr/>
                    <a:lstStyle/>
                    <a:p>
                      <a:pPr algn="ctr"/>
                      <a:r>
                        <a:rPr lang="en-US" sz="2400" b="0" dirty="0" smtClean="0"/>
                        <a:t>7.20 hours</a:t>
                      </a:r>
                      <a:endParaRPr lang="en-US" sz="2400" b="0" dirty="0"/>
                    </a:p>
                  </a:txBody>
                  <a:tcPr/>
                </a:tc>
              </a:tr>
              <a:tr h="460573">
                <a:tc>
                  <a:txBody>
                    <a:bodyPr/>
                    <a:lstStyle/>
                    <a:p>
                      <a:r>
                        <a:rPr lang="en-US" sz="2400" b="0" dirty="0" smtClean="0"/>
                        <a:t>99.5%</a:t>
                      </a:r>
                      <a:endParaRPr lang="en-US" sz="2400" b="0" dirty="0"/>
                    </a:p>
                  </a:txBody>
                  <a:tcPr/>
                </a:tc>
                <a:tc>
                  <a:txBody>
                    <a:bodyPr/>
                    <a:lstStyle/>
                    <a:p>
                      <a:pPr algn="ctr"/>
                      <a:r>
                        <a:rPr lang="en-US" sz="2400" b="0" dirty="0" smtClean="0"/>
                        <a:t>1.83</a:t>
                      </a:r>
                      <a:r>
                        <a:rPr lang="en-US" sz="2400" b="0" baseline="0" dirty="0" smtClean="0"/>
                        <a:t> days</a:t>
                      </a:r>
                      <a:endParaRPr lang="en-US" sz="2400" b="0" dirty="0"/>
                    </a:p>
                  </a:txBody>
                  <a:tcPr/>
                </a:tc>
                <a:tc>
                  <a:txBody>
                    <a:bodyPr/>
                    <a:lstStyle/>
                    <a:p>
                      <a:pPr algn="ctr"/>
                      <a:r>
                        <a:rPr lang="en-US" sz="2400" b="0" dirty="0" smtClean="0"/>
                        <a:t>3.60 hours</a:t>
                      </a:r>
                      <a:endParaRPr lang="en-US" sz="2400" b="0" dirty="0"/>
                    </a:p>
                  </a:txBody>
                  <a:tcPr/>
                </a:tc>
              </a:tr>
              <a:tr h="460573">
                <a:tc>
                  <a:txBody>
                    <a:bodyPr/>
                    <a:lstStyle/>
                    <a:p>
                      <a:r>
                        <a:rPr lang="en-US" sz="2400" b="0" dirty="0" smtClean="0"/>
                        <a:t>99.9%</a:t>
                      </a:r>
                      <a:endParaRPr lang="en-US" sz="2400" b="0" dirty="0"/>
                    </a:p>
                  </a:txBody>
                  <a:tcPr/>
                </a:tc>
                <a:tc>
                  <a:txBody>
                    <a:bodyPr/>
                    <a:lstStyle/>
                    <a:p>
                      <a:pPr algn="ctr"/>
                      <a:r>
                        <a:rPr lang="en-US" sz="2400" b="0" dirty="0" smtClean="0"/>
                        <a:t>8.76 hours</a:t>
                      </a:r>
                      <a:endParaRPr lang="en-US" sz="2400" b="0" dirty="0"/>
                    </a:p>
                  </a:txBody>
                  <a:tcPr/>
                </a:tc>
                <a:tc>
                  <a:txBody>
                    <a:bodyPr/>
                    <a:lstStyle/>
                    <a:p>
                      <a:pPr algn="ctr"/>
                      <a:r>
                        <a:rPr lang="en-US" sz="2400" b="0" dirty="0" smtClean="0"/>
                        <a:t>43.8 minutes</a:t>
                      </a:r>
                      <a:endParaRPr lang="en-US" sz="2400" b="0" dirty="0"/>
                    </a:p>
                  </a:txBody>
                  <a:tcPr/>
                </a:tc>
              </a:tr>
              <a:tr h="460573">
                <a:tc>
                  <a:txBody>
                    <a:bodyPr/>
                    <a:lstStyle/>
                    <a:p>
                      <a:r>
                        <a:rPr lang="en-US" sz="2400" b="0" dirty="0" smtClean="0"/>
                        <a:t>99.95%</a:t>
                      </a:r>
                      <a:endParaRPr lang="en-US" sz="2400" b="0" dirty="0"/>
                    </a:p>
                  </a:txBody>
                  <a:tcPr/>
                </a:tc>
                <a:tc>
                  <a:txBody>
                    <a:bodyPr/>
                    <a:lstStyle/>
                    <a:p>
                      <a:pPr algn="ctr"/>
                      <a:r>
                        <a:rPr lang="en-US" sz="2400" b="0" dirty="0" smtClean="0"/>
                        <a:t>4.38 hours</a:t>
                      </a:r>
                      <a:endParaRPr lang="en-US" sz="2400" b="0" dirty="0"/>
                    </a:p>
                  </a:txBody>
                  <a:tcPr/>
                </a:tc>
                <a:tc>
                  <a:txBody>
                    <a:bodyPr/>
                    <a:lstStyle/>
                    <a:p>
                      <a:pPr algn="ctr"/>
                      <a:r>
                        <a:rPr lang="en-US" sz="2400" b="0" dirty="0" smtClean="0"/>
                        <a:t>21.56 minutes</a:t>
                      </a:r>
                      <a:endParaRPr lang="en-US" sz="2400" b="0" dirty="0"/>
                    </a:p>
                  </a:txBody>
                  <a:tcPr/>
                </a:tc>
              </a:tr>
              <a:tr h="460573">
                <a:tc>
                  <a:txBody>
                    <a:bodyPr/>
                    <a:lstStyle/>
                    <a:p>
                      <a:r>
                        <a:rPr lang="en-US" sz="2400" b="0" dirty="0" smtClean="0"/>
                        <a:t>99.99%</a:t>
                      </a:r>
                      <a:endParaRPr lang="en-US" sz="2400" b="0" dirty="0"/>
                    </a:p>
                  </a:txBody>
                  <a:tcPr/>
                </a:tc>
                <a:tc>
                  <a:txBody>
                    <a:bodyPr/>
                    <a:lstStyle/>
                    <a:p>
                      <a:pPr algn="ctr"/>
                      <a:r>
                        <a:rPr lang="en-US" sz="2400" b="0" dirty="0" smtClean="0"/>
                        <a:t>53 minutes</a:t>
                      </a:r>
                      <a:endParaRPr lang="en-US" sz="2400" b="0" dirty="0"/>
                    </a:p>
                  </a:txBody>
                  <a:tcPr/>
                </a:tc>
                <a:tc>
                  <a:txBody>
                    <a:bodyPr/>
                    <a:lstStyle/>
                    <a:p>
                      <a:pPr algn="ctr"/>
                      <a:r>
                        <a:rPr lang="en-US" sz="2400" b="0" dirty="0" smtClean="0"/>
                        <a:t>4.32</a:t>
                      </a:r>
                      <a:r>
                        <a:rPr lang="en-US" sz="2400" b="0" baseline="0" dirty="0" smtClean="0"/>
                        <a:t> minutes</a:t>
                      </a:r>
                      <a:endParaRPr lang="en-US" sz="2400" b="0" dirty="0"/>
                    </a:p>
                  </a:txBody>
                  <a:tcPr/>
                </a:tc>
              </a:tr>
              <a:tr h="460573">
                <a:tc>
                  <a:txBody>
                    <a:bodyPr/>
                    <a:lstStyle/>
                    <a:p>
                      <a:r>
                        <a:rPr lang="en-US" sz="2400" b="0" dirty="0" smtClean="0"/>
                        <a:t>99.999%</a:t>
                      </a:r>
                      <a:endParaRPr lang="en-US" sz="2400" b="0" dirty="0"/>
                    </a:p>
                  </a:txBody>
                  <a:tcPr/>
                </a:tc>
                <a:tc>
                  <a:txBody>
                    <a:bodyPr/>
                    <a:lstStyle/>
                    <a:p>
                      <a:pPr algn="ctr"/>
                      <a:r>
                        <a:rPr lang="en-US" sz="2400" b="0" dirty="0" smtClean="0"/>
                        <a:t>5.26 minutes</a:t>
                      </a:r>
                      <a:endParaRPr lang="en-US" sz="2400" b="0" dirty="0"/>
                    </a:p>
                  </a:txBody>
                  <a:tcPr/>
                </a:tc>
                <a:tc>
                  <a:txBody>
                    <a:bodyPr/>
                    <a:lstStyle/>
                    <a:p>
                      <a:pPr algn="ctr"/>
                      <a:r>
                        <a:rPr lang="en-US" sz="2400" b="0" dirty="0" smtClean="0"/>
                        <a:t>25.9 seconds</a:t>
                      </a:r>
                      <a:endParaRPr lang="en-US" sz="2400" b="0" dirty="0"/>
                    </a:p>
                  </a:txBody>
                  <a:tcPr/>
                </a:tc>
              </a:tr>
            </a:tbl>
          </a:graphicData>
        </a:graphic>
      </p:graphicFrame>
    </p:spTree>
    <p:extLst>
      <p:ext uri="{BB962C8B-B14F-4D97-AF65-F5344CB8AC3E}">
        <p14:creationId xmlns:p14="http://schemas.microsoft.com/office/powerpoint/2010/main" val="265639621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t>SLA </a:t>
            </a:r>
            <a:r>
              <a:rPr lang="en-US" sz="4400" dirty="0" err="1" smtClean="0"/>
              <a:t>vs</a:t>
            </a:r>
            <a:r>
              <a:rPr lang="en-US" sz="4400" dirty="0" smtClean="0"/>
              <a:t> Costs</a:t>
            </a:r>
            <a:endParaRPr lang="en-US" sz="4400" dirty="0"/>
          </a:p>
        </p:txBody>
      </p:sp>
      <p:cxnSp>
        <p:nvCxnSpPr>
          <p:cNvPr id="20" name="Straight Connector 19"/>
          <p:cNvCxnSpPr/>
          <p:nvPr/>
        </p:nvCxnSpPr>
        <p:spPr>
          <a:xfrm flipV="1">
            <a:off x="2207568" y="1484784"/>
            <a:ext cx="8424936" cy="4248472"/>
          </a:xfrm>
          <a:prstGeom prst="line">
            <a:avLst/>
          </a:prstGeom>
          <a:ln>
            <a:solidFill>
              <a:schemeClr val="tx1"/>
            </a:solidFill>
            <a:tailEnd type="arrow"/>
          </a:ln>
        </p:spPr>
        <p:style>
          <a:lnRef idx="1">
            <a:schemeClr val="accent3"/>
          </a:lnRef>
          <a:fillRef idx="0">
            <a:schemeClr val="accent3"/>
          </a:fillRef>
          <a:effectRef idx="0">
            <a:schemeClr val="accent3"/>
          </a:effectRef>
          <a:fontRef idx="minor">
            <a:schemeClr val="tx1"/>
          </a:fontRef>
        </p:style>
      </p:cxnSp>
      <p:sp>
        <p:nvSpPr>
          <p:cNvPr id="11" name="TextBox 10"/>
          <p:cNvSpPr txBox="1"/>
          <p:nvPr/>
        </p:nvSpPr>
        <p:spPr>
          <a:xfrm>
            <a:off x="3293221" y="5995389"/>
            <a:ext cx="322524" cy="461665"/>
          </a:xfrm>
          <a:prstGeom prst="rect">
            <a:avLst/>
          </a:prstGeom>
          <a:noFill/>
        </p:spPr>
        <p:txBody>
          <a:bodyPr wrap="none" lIns="91440" tIns="91440" rIns="91440" bIns="91440" rtlCol="0">
            <a:spAutoFit/>
          </a:bodyPr>
          <a:lstStyle/>
          <a:p>
            <a:pPr>
              <a:lnSpc>
                <a:spcPct val="90000"/>
              </a:lnSpc>
              <a:spcBef>
                <a:spcPct val="20000"/>
              </a:spcBef>
              <a:buSzPct val="90000"/>
            </a:pPr>
            <a:r>
              <a:rPr lang="en-US" sz="2000" dirty="0">
                <a:solidFill>
                  <a:schemeClr val="tx1">
                    <a:alpha val="99000"/>
                  </a:schemeClr>
                </a:solidFill>
              </a:rPr>
              <a:t>$</a:t>
            </a:r>
          </a:p>
        </p:txBody>
      </p:sp>
      <p:sp>
        <p:nvSpPr>
          <p:cNvPr id="13" name="TextBox 12"/>
          <p:cNvSpPr txBox="1"/>
          <p:nvPr/>
        </p:nvSpPr>
        <p:spPr>
          <a:xfrm>
            <a:off x="5175948" y="5995389"/>
            <a:ext cx="460382" cy="461665"/>
          </a:xfrm>
          <a:prstGeom prst="rect">
            <a:avLst/>
          </a:prstGeom>
          <a:noFill/>
        </p:spPr>
        <p:txBody>
          <a:bodyPr wrap="none" lIns="91440" tIns="91440" rIns="91440" bIns="91440" rtlCol="0">
            <a:spAutoFit/>
          </a:bodyPr>
          <a:lstStyle/>
          <a:p>
            <a:pPr>
              <a:lnSpc>
                <a:spcPct val="90000"/>
              </a:lnSpc>
              <a:spcBef>
                <a:spcPct val="20000"/>
              </a:spcBef>
              <a:buSzPct val="90000"/>
            </a:pPr>
            <a:r>
              <a:rPr lang="en-US" sz="2000" dirty="0">
                <a:solidFill>
                  <a:schemeClr val="tx1">
                    <a:alpha val="99000"/>
                  </a:schemeClr>
                </a:solidFill>
              </a:rPr>
              <a:t>$$</a:t>
            </a:r>
          </a:p>
        </p:txBody>
      </p:sp>
      <p:sp>
        <p:nvSpPr>
          <p:cNvPr id="14" name="TextBox 13"/>
          <p:cNvSpPr txBox="1"/>
          <p:nvPr/>
        </p:nvSpPr>
        <p:spPr>
          <a:xfrm>
            <a:off x="7196534" y="5995389"/>
            <a:ext cx="598241" cy="461665"/>
          </a:xfrm>
          <a:prstGeom prst="rect">
            <a:avLst/>
          </a:prstGeom>
          <a:noFill/>
        </p:spPr>
        <p:txBody>
          <a:bodyPr wrap="none" lIns="91440" tIns="91440" rIns="91440" bIns="91440" rtlCol="0">
            <a:spAutoFit/>
          </a:bodyPr>
          <a:lstStyle/>
          <a:p>
            <a:pPr>
              <a:lnSpc>
                <a:spcPct val="90000"/>
              </a:lnSpc>
              <a:spcBef>
                <a:spcPct val="20000"/>
              </a:spcBef>
              <a:buSzPct val="90000"/>
            </a:pPr>
            <a:r>
              <a:rPr lang="en-US" sz="2000" dirty="0">
                <a:solidFill>
                  <a:schemeClr val="tx1">
                    <a:alpha val="99000"/>
                  </a:schemeClr>
                </a:solidFill>
              </a:rPr>
              <a:t>$$$</a:t>
            </a:r>
          </a:p>
        </p:txBody>
      </p:sp>
      <p:sp>
        <p:nvSpPr>
          <p:cNvPr id="15" name="TextBox 14"/>
          <p:cNvSpPr txBox="1"/>
          <p:nvPr/>
        </p:nvSpPr>
        <p:spPr>
          <a:xfrm>
            <a:off x="9354978" y="5995388"/>
            <a:ext cx="736099" cy="461665"/>
          </a:xfrm>
          <a:prstGeom prst="rect">
            <a:avLst/>
          </a:prstGeom>
          <a:noFill/>
        </p:spPr>
        <p:txBody>
          <a:bodyPr wrap="none" lIns="91440" tIns="91440" rIns="91440" bIns="91440" rtlCol="0">
            <a:spAutoFit/>
          </a:bodyPr>
          <a:lstStyle/>
          <a:p>
            <a:pPr>
              <a:lnSpc>
                <a:spcPct val="90000"/>
              </a:lnSpc>
              <a:spcBef>
                <a:spcPct val="20000"/>
              </a:spcBef>
              <a:buSzPct val="90000"/>
            </a:pPr>
            <a:r>
              <a:rPr lang="en-US" sz="2000" dirty="0">
                <a:solidFill>
                  <a:schemeClr val="tx1">
                    <a:alpha val="99000"/>
                  </a:schemeClr>
                </a:solidFill>
              </a:rPr>
              <a:t>$$$$</a:t>
            </a:r>
          </a:p>
        </p:txBody>
      </p:sp>
      <p:sp>
        <p:nvSpPr>
          <p:cNvPr id="16" name="TextBox 15"/>
          <p:cNvSpPr txBox="1"/>
          <p:nvPr/>
        </p:nvSpPr>
        <p:spPr>
          <a:xfrm>
            <a:off x="536960" y="4797153"/>
            <a:ext cx="1109599" cy="433965"/>
          </a:xfrm>
          <a:prstGeom prst="rect">
            <a:avLst/>
          </a:prstGeom>
          <a:noFill/>
        </p:spPr>
        <p:txBody>
          <a:bodyPr wrap="non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Few days</a:t>
            </a:r>
            <a:endParaRPr lang="en-US" dirty="0">
              <a:solidFill>
                <a:schemeClr val="tx1">
                  <a:alpha val="99000"/>
                </a:schemeClr>
              </a:solidFill>
            </a:endParaRPr>
          </a:p>
        </p:txBody>
      </p:sp>
      <p:sp>
        <p:nvSpPr>
          <p:cNvPr id="17" name="TextBox 16"/>
          <p:cNvSpPr txBox="1"/>
          <p:nvPr/>
        </p:nvSpPr>
        <p:spPr>
          <a:xfrm>
            <a:off x="536960" y="3813043"/>
            <a:ext cx="1220206" cy="433965"/>
          </a:xfrm>
          <a:prstGeom prst="rect">
            <a:avLst/>
          </a:prstGeom>
          <a:noFill/>
        </p:spPr>
        <p:txBody>
          <a:bodyPr wrap="non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Few hours</a:t>
            </a:r>
            <a:endParaRPr lang="en-US" dirty="0">
              <a:solidFill>
                <a:schemeClr val="tx1">
                  <a:alpha val="99000"/>
                </a:schemeClr>
              </a:solidFill>
            </a:endParaRPr>
          </a:p>
        </p:txBody>
      </p:sp>
      <p:sp>
        <p:nvSpPr>
          <p:cNvPr id="18" name="TextBox 17"/>
          <p:cNvSpPr txBox="1"/>
          <p:nvPr/>
        </p:nvSpPr>
        <p:spPr>
          <a:xfrm>
            <a:off x="536961" y="2828934"/>
            <a:ext cx="1532599" cy="433965"/>
          </a:xfrm>
          <a:prstGeom prst="rect">
            <a:avLst/>
          </a:prstGeom>
          <a:noFill/>
        </p:spPr>
        <p:txBody>
          <a:bodyPr wrap="non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5-10 </a:t>
            </a:r>
            <a:r>
              <a:rPr lang="en-US" dirty="0">
                <a:solidFill>
                  <a:schemeClr val="tx1">
                    <a:alpha val="99000"/>
                  </a:schemeClr>
                </a:solidFill>
              </a:rPr>
              <a:t>Minutes</a:t>
            </a:r>
          </a:p>
        </p:txBody>
      </p:sp>
      <p:sp>
        <p:nvSpPr>
          <p:cNvPr id="19" name="TextBox 18"/>
          <p:cNvSpPr txBox="1"/>
          <p:nvPr/>
        </p:nvSpPr>
        <p:spPr>
          <a:xfrm>
            <a:off x="536961" y="1844825"/>
            <a:ext cx="1463670" cy="433965"/>
          </a:xfrm>
          <a:prstGeom prst="rect">
            <a:avLst/>
          </a:prstGeom>
          <a:noFill/>
        </p:spPr>
        <p:txBody>
          <a:bodyPr wrap="non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Few Minutes</a:t>
            </a:r>
            <a:endParaRPr lang="en-US" dirty="0">
              <a:solidFill>
                <a:schemeClr val="tx1">
                  <a:alpha val="99000"/>
                </a:schemeClr>
              </a:solidFill>
            </a:endParaRPr>
          </a:p>
        </p:txBody>
      </p:sp>
      <p:cxnSp>
        <p:nvCxnSpPr>
          <p:cNvPr id="10" name="Straight Connector 9"/>
          <p:cNvCxnSpPr/>
          <p:nvPr/>
        </p:nvCxnSpPr>
        <p:spPr>
          <a:xfrm>
            <a:off x="2178540" y="5733256"/>
            <a:ext cx="8886012" cy="0"/>
          </a:xfrm>
          <a:prstGeom prst="line">
            <a:avLst/>
          </a:prstGeom>
          <a:ln w="50800">
            <a:solidFill>
              <a:srgbClr val="F6AE1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07568" y="1484784"/>
            <a:ext cx="0" cy="4248472"/>
          </a:xfrm>
          <a:prstGeom prst="line">
            <a:avLst/>
          </a:prstGeom>
          <a:ln w="50800">
            <a:solidFill>
              <a:srgbClr val="F6AE1E"/>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94576" y="4717954"/>
            <a:ext cx="846707" cy="433965"/>
          </a:xfrm>
          <a:prstGeom prst="rect">
            <a:avLst/>
          </a:prstGeom>
          <a:noFill/>
        </p:spPr>
        <p:txBody>
          <a:bodyPr wrap="none" lIns="91440" tIns="91440" rIns="91440" bIns="91440" rtlCol="0">
            <a:spAutoFit/>
          </a:bodyPr>
          <a:lstStyle/>
          <a:p>
            <a:pPr algn="ctr">
              <a:lnSpc>
                <a:spcPct val="90000"/>
              </a:lnSpc>
              <a:spcBef>
                <a:spcPct val="20000"/>
              </a:spcBef>
              <a:buSzPct val="90000"/>
            </a:pPr>
            <a:r>
              <a:rPr lang="en-US" b="1" dirty="0" smtClean="0">
                <a:solidFill>
                  <a:schemeClr val="tx1">
                    <a:alpha val="99000"/>
                  </a:schemeClr>
                </a:solidFill>
              </a:rPr>
              <a:t>99.9%</a:t>
            </a:r>
            <a:endParaRPr lang="en-US" b="1" dirty="0">
              <a:solidFill>
                <a:schemeClr val="tx1">
                  <a:alpha val="99000"/>
                </a:schemeClr>
              </a:solidFill>
            </a:endParaRPr>
          </a:p>
        </p:txBody>
      </p:sp>
      <p:sp>
        <p:nvSpPr>
          <p:cNvPr id="23" name="TextBox 22"/>
          <p:cNvSpPr txBox="1"/>
          <p:nvPr/>
        </p:nvSpPr>
        <p:spPr>
          <a:xfrm>
            <a:off x="4879687" y="3697268"/>
            <a:ext cx="979755" cy="433965"/>
          </a:xfrm>
          <a:prstGeom prst="rect">
            <a:avLst/>
          </a:prstGeom>
          <a:noFill/>
        </p:spPr>
        <p:txBody>
          <a:bodyPr wrap="none" lIns="91440" tIns="91440" rIns="91440" bIns="91440" rtlCol="0">
            <a:spAutoFit/>
          </a:bodyPr>
          <a:lstStyle/>
          <a:p>
            <a:pPr algn="ctr">
              <a:lnSpc>
                <a:spcPct val="90000"/>
              </a:lnSpc>
              <a:spcBef>
                <a:spcPct val="20000"/>
              </a:spcBef>
              <a:buSzPct val="90000"/>
            </a:pPr>
            <a:r>
              <a:rPr lang="en-US" b="1" dirty="0" smtClean="0">
                <a:solidFill>
                  <a:schemeClr val="tx1">
                    <a:alpha val="99000"/>
                  </a:schemeClr>
                </a:solidFill>
              </a:rPr>
              <a:t>99.95%</a:t>
            </a:r>
            <a:endParaRPr lang="en-US" b="1" dirty="0">
              <a:solidFill>
                <a:schemeClr val="tx1">
                  <a:alpha val="99000"/>
                </a:schemeClr>
              </a:solidFill>
            </a:endParaRPr>
          </a:p>
        </p:txBody>
      </p:sp>
      <p:sp>
        <p:nvSpPr>
          <p:cNvPr id="24" name="TextBox 23"/>
          <p:cNvSpPr txBox="1"/>
          <p:nvPr/>
        </p:nvSpPr>
        <p:spPr>
          <a:xfrm>
            <a:off x="7005777" y="2640007"/>
            <a:ext cx="979755" cy="433965"/>
          </a:xfrm>
          <a:prstGeom prst="rect">
            <a:avLst/>
          </a:prstGeom>
          <a:noFill/>
        </p:spPr>
        <p:txBody>
          <a:bodyPr wrap="none" lIns="91440" tIns="91440" rIns="91440" bIns="91440" rtlCol="0">
            <a:spAutoFit/>
          </a:bodyPr>
          <a:lstStyle/>
          <a:p>
            <a:pPr algn="ctr">
              <a:lnSpc>
                <a:spcPct val="90000"/>
              </a:lnSpc>
              <a:spcBef>
                <a:spcPct val="20000"/>
              </a:spcBef>
              <a:buSzPct val="90000"/>
            </a:pPr>
            <a:r>
              <a:rPr lang="en-US" b="1" dirty="0" smtClean="0">
                <a:solidFill>
                  <a:schemeClr val="tx1">
                    <a:alpha val="99000"/>
                  </a:schemeClr>
                </a:solidFill>
              </a:rPr>
              <a:t>99.99%</a:t>
            </a:r>
            <a:endParaRPr lang="en-US" b="1" dirty="0">
              <a:solidFill>
                <a:schemeClr val="tx1">
                  <a:alpha val="99000"/>
                </a:schemeClr>
              </a:solidFill>
            </a:endParaRPr>
          </a:p>
        </p:txBody>
      </p:sp>
      <p:sp>
        <p:nvSpPr>
          <p:cNvPr id="25" name="TextBox 24"/>
          <p:cNvSpPr txBox="1"/>
          <p:nvPr/>
        </p:nvSpPr>
        <p:spPr>
          <a:xfrm>
            <a:off x="9166626" y="1363290"/>
            <a:ext cx="1112805" cy="433965"/>
          </a:xfrm>
          <a:prstGeom prst="rect">
            <a:avLst/>
          </a:prstGeom>
          <a:noFill/>
        </p:spPr>
        <p:txBody>
          <a:bodyPr wrap="none" lIns="91440" tIns="91440" rIns="91440" bIns="91440" rtlCol="0">
            <a:spAutoFit/>
          </a:bodyPr>
          <a:lstStyle/>
          <a:p>
            <a:pPr algn="ctr">
              <a:lnSpc>
                <a:spcPct val="90000"/>
              </a:lnSpc>
              <a:spcBef>
                <a:spcPct val="20000"/>
              </a:spcBef>
              <a:buSzPct val="90000"/>
            </a:pPr>
            <a:r>
              <a:rPr lang="en-US" b="1" dirty="0" smtClean="0">
                <a:solidFill>
                  <a:schemeClr val="tx1">
                    <a:alpha val="99000"/>
                  </a:schemeClr>
                </a:solidFill>
              </a:rPr>
              <a:t>99.999%</a:t>
            </a:r>
            <a:endParaRPr lang="en-US" b="1" dirty="0">
              <a:solidFill>
                <a:schemeClr val="tx1">
                  <a:alpha val="99000"/>
                </a:schemeClr>
              </a:solidFill>
            </a:endParaRPr>
          </a:p>
        </p:txBody>
      </p:sp>
    </p:spTree>
    <p:extLst>
      <p:ext uri="{BB962C8B-B14F-4D97-AF65-F5344CB8AC3E}">
        <p14:creationId xmlns:p14="http://schemas.microsoft.com/office/powerpoint/2010/main" val="484576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100"/>
                                  </p:stCondLst>
                                  <p:childTnLst>
                                    <p:set>
                                      <p:cBhvr>
                                        <p:cTn id="9" dur="1" fill="hold">
                                          <p:stCondLst>
                                            <p:cond delay="0"/>
                                          </p:stCondLst>
                                        </p:cTn>
                                        <p:tgtEl>
                                          <p:spTgt spid="23"/>
                                        </p:tgtEl>
                                        <p:attrNameLst>
                                          <p:attrName>style.visibility</p:attrName>
                                        </p:attrNameLst>
                                      </p:cBhvr>
                                      <p:to>
                                        <p:strVal val="visible"/>
                                      </p:to>
                                    </p:set>
                                  </p:childTnLst>
                                </p:cTn>
                              </p:par>
                            </p:childTnLst>
                          </p:cTn>
                        </p:par>
                        <p:par>
                          <p:cTn id="10" fill="hold">
                            <p:stCondLst>
                              <p:cond delay="1100"/>
                            </p:stCondLst>
                            <p:childTnLst>
                              <p:par>
                                <p:cTn id="11" presetID="1" presetClass="entr" presetSubtype="0" fill="hold" grpId="0" nodeType="afterEffect">
                                  <p:stCondLst>
                                    <p:cond delay="90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20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Compounding SLAs</a:t>
            </a:r>
            <a:endParaRPr lang="en-US" dirty="0"/>
          </a:p>
        </p:txBody>
      </p:sp>
      <p:sp>
        <p:nvSpPr>
          <p:cNvPr id="3" name="Text Placeholder 2"/>
          <p:cNvSpPr>
            <a:spLocks noGrp="1"/>
          </p:cNvSpPr>
          <p:nvPr>
            <p:ph sz="quarter" idx="10"/>
          </p:nvPr>
        </p:nvSpPr>
        <p:spPr>
          <a:xfrm>
            <a:off x="269239" y="1190734"/>
            <a:ext cx="11653523" cy="5904693"/>
          </a:xfrm>
        </p:spPr>
        <p:txBody>
          <a:bodyPr/>
          <a:lstStyle/>
          <a:p>
            <a:r>
              <a:rPr lang="en-US" dirty="0" smtClean="0"/>
              <a:t>Windows Azure Compute (2 instances) = 99.95%</a:t>
            </a:r>
          </a:p>
          <a:p>
            <a:r>
              <a:rPr lang="en-US" dirty="0" smtClean="0"/>
              <a:t>SQL Azure = 99.9%</a:t>
            </a:r>
          </a:p>
          <a:p>
            <a:r>
              <a:rPr lang="en-US" dirty="0" smtClean="0"/>
              <a:t>Windows Azure Storage = 99.9%</a:t>
            </a:r>
          </a:p>
          <a:p>
            <a:endParaRPr lang="en-US" dirty="0" smtClean="0"/>
          </a:p>
          <a:p>
            <a:r>
              <a:rPr lang="en-US" dirty="0" smtClean="0"/>
              <a:t>Total SLA</a:t>
            </a:r>
          </a:p>
          <a:p>
            <a:pPr lvl="1"/>
            <a:r>
              <a:rPr lang="en-US" dirty="0" smtClean="0"/>
              <a:t>4.38 hours + 8.76 hours + 8.76 hours = 21.9 hours</a:t>
            </a:r>
          </a:p>
          <a:p>
            <a:pPr lvl="1"/>
            <a:r>
              <a:rPr lang="en-US" dirty="0" err="1" smtClean="0"/>
              <a:t>Eg</a:t>
            </a:r>
            <a:r>
              <a:rPr lang="en-US" dirty="0" smtClean="0"/>
              <a:t>. 99.95 * 99.9 * 99.9 = 99.75%</a:t>
            </a:r>
          </a:p>
          <a:p>
            <a:pPr lvl="1"/>
            <a:endParaRPr lang="en-US" dirty="0" smtClean="0"/>
          </a:p>
          <a:p>
            <a:r>
              <a:rPr lang="en-US" dirty="0" smtClean="0"/>
              <a:t>Target: 99.75%</a:t>
            </a:r>
          </a:p>
          <a:p>
            <a:endParaRPr lang="en-US" dirty="0"/>
          </a:p>
        </p:txBody>
      </p:sp>
    </p:spTree>
    <p:extLst>
      <p:ext uri="{BB962C8B-B14F-4D97-AF65-F5344CB8AC3E}">
        <p14:creationId xmlns:p14="http://schemas.microsoft.com/office/powerpoint/2010/main" val="420197684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Typical DR approach</a:t>
            </a:r>
            <a:endParaRPr lang="en-US" dirty="0"/>
          </a:p>
        </p:txBody>
      </p:sp>
      <p:sp>
        <p:nvSpPr>
          <p:cNvPr id="3" name="Text Placeholder 2"/>
          <p:cNvSpPr>
            <a:spLocks noGrp="1"/>
          </p:cNvSpPr>
          <p:nvPr>
            <p:ph sz="quarter" idx="10"/>
          </p:nvPr>
        </p:nvSpPr>
        <p:spPr/>
        <p:txBody>
          <a:bodyPr/>
          <a:lstStyle/>
          <a:p>
            <a:r>
              <a:rPr lang="en-US" smtClean="0"/>
              <a:t>Redundancy</a:t>
            </a:r>
          </a:p>
          <a:p>
            <a:pPr lvl="1"/>
            <a:r>
              <a:rPr lang="en-US" smtClean="0"/>
              <a:t>Procured, installed, and maintained so that it’s read</a:t>
            </a:r>
          </a:p>
          <a:p>
            <a:pPr lvl="1"/>
            <a:r>
              <a:rPr lang="en-US" smtClean="0"/>
              <a:t>Significant physical distance apart to ensure isolation from faults</a:t>
            </a:r>
          </a:p>
          <a:p>
            <a:pPr lvl="1"/>
            <a:r>
              <a:rPr lang="en-US" smtClean="0"/>
              <a:t>Typically under-utilized or over-provisioned</a:t>
            </a:r>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920" y="3215640"/>
            <a:ext cx="4348480" cy="3261360"/>
          </a:xfrm>
          <a:prstGeom prst="rect">
            <a:avLst/>
          </a:prstGeom>
        </p:spPr>
      </p:pic>
    </p:spTree>
    <p:extLst>
      <p:ext uri="{BB962C8B-B14F-4D97-AF65-F5344CB8AC3E}">
        <p14:creationId xmlns:p14="http://schemas.microsoft.com/office/powerpoint/2010/main" val="741835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But why plan for failure?</a:t>
            </a:r>
            <a:endParaRPr lang="en-US" dirty="0"/>
          </a:p>
        </p:txBody>
      </p:sp>
      <p:sp>
        <p:nvSpPr>
          <p:cNvPr id="3" name="Text Placeholder 2"/>
          <p:cNvSpPr>
            <a:spLocks noGrp="1"/>
          </p:cNvSpPr>
          <p:nvPr>
            <p:ph sz="quarter" idx="10"/>
          </p:nvPr>
        </p:nvSpPr>
        <p:spPr>
          <a:xfrm>
            <a:off x="269239" y="1190734"/>
            <a:ext cx="11653523" cy="5132302"/>
          </a:xfrm>
        </p:spPr>
        <p:txBody>
          <a:bodyPr/>
          <a:lstStyle/>
          <a:p>
            <a:r>
              <a:rPr lang="en-US" dirty="0" smtClean="0"/>
              <a:t>Hardware fail</a:t>
            </a:r>
          </a:p>
          <a:p>
            <a:r>
              <a:rPr lang="en-US" dirty="0" smtClean="0"/>
              <a:t>Software fail</a:t>
            </a:r>
          </a:p>
          <a:p>
            <a:r>
              <a:rPr lang="en-US" dirty="0" smtClean="0"/>
              <a:t>People fail</a:t>
            </a:r>
          </a:p>
          <a:p>
            <a:endParaRPr lang="en-US" dirty="0" smtClean="0"/>
          </a:p>
          <a:p>
            <a:endParaRPr lang="en-US" dirty="0" smtClean="0"/>
          </a:p>
          <a:p>
            <a:r>
              <a:rPr lang="en-US" dirty="0" smtClean="0"/>
              <a:t>Cloud Data Centers didn’t magically removed failures, it was just built in order to quickly recover from them.</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2672" y="1287017"/>
            <a:ext cx="3824162" cy="2868122"/>
          </a:xfrm>
          <a:prstGeom prst="rect">
            <a:avLst/>
          </a:prstGeom>
        </p:spPr>
      </p:pic>
    </p:spTree>
    <p:extLst>
      <p:ext uri="{BB962C8B-B14F-4D97-AF65-F5344CB8AC3E}">
        <p14:creationId xmlns:p14="http://schemas.microsoft.com/office/powerpoint/2010/main" val="27130854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Design For Failure</a:t>
            </a:r>
            <a:endParaRPr lang="en-US" dirty="0"/>
          </a:p>
        </p:txBody>
      </p:sp>
      <p:sp>
        <p:nvSpPr>
          <p:cNvPr id="3" name="Text Placeholder 2"/>
          <p:cNvSpPr>
            <a:spLocks noGrp="1"/>
          </p:cNvSpPr>
          <p:nvPr>
            <p:ph sz="quarter" idx="10"/>
          </p:nvPr>
        </p:nvSpPr>
        <p:spPr>
          <a:xfrm>
            <a:off x="269239" y="1190734"/>
            <a:ext cx="11653523" cy="5361468"/>
          </a:xfrm>
        </p:spPr>
        <p:txBody>
          <a:bodyPr/>
          <a:lstStyle/>
          <a:p>
            <a:r>
              <a:rPr lang="en-US" sz="3600" dirty="0" smtClean="0"/>
              <a:t>Large scale failures in the cloud are rare but happen</a:t>
            </a:r>
          </a:p>
          <a:p>
            <a:r>
              <a:rPr lang="en-US" sz="3600" dirty="0" smtClean="0"/>
              <a:t>Application owners are ultimately responsible for availability and recoverability</a:t>
            </a:r>
          </a:p>
          <a:p>
            <a:r>
              <a:rPr lang="en-US" sz="3600" dirty="0" smtClean="0"/>
              <a:t>Balance cost and complexity of HA efforts against risk(s) you’re willing to bear</a:t>
            </a:r>
          </a:p>
          <a:p>
            <a:r>
              <a:rPr lang="en-US" sz="3600" dirty="0" smtClean="0"/>
              <a:t>Cloud infrastructure has made DR and HA remarkably affordable versus past options</a:t>
            </a:r>
          </a:p>
          <a:p>
            <a:pPr lvl="1"/>
            <a:r>
              <a:rPr lang="en-US" sz="2000" dirty="0" smtClean="0"/>
              <a:t>Multi-server</a:t>
            </a:r>
          </a:p>
          <a:p>
            <a:pPr lvl="1"/>
            <a:r>
              <a:rPr lang="en-US" sz="2000" dirty="0" smtClean="0"/>
              <a:t>Multi-availability zone / fault domain</a:t>
            </a:r>
          </a:p>
          <a:p>
            <a:pPr lvl="1"/>
            <a:r>
              <a:rPr lang="en-US" sz="2000" dirty="0" smtClean="0"/>
              <a:t>Multi-region</a:t>
            </a:r>
          </a:p>
          <a:p>
            <a:pPr lvl="1"/>
            <a:r>
              <a:rPr lang="en-US" sz="2000" dirty="0" smtClean="0"/>
              <a:t>Multi-cloud</a:t>
            </a:r>
            <a:endParaRPr lang="en-US" sz="2000" dirty="0"/>
          </a:p>
        </p:txBody>
      </p:sp>
    </p:spTree>
    <p:extLst>
      <p:ext uri="{BB962C8B-B14F-4D97-AF65-F5344CB8AC3E}">
        <p14:creationId xmlns:p14="http://schemas.microsoft.com/office/powerpoint/2010/main" val="21043784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base"/>
            <a:r>
              <a:rPr lang="en-US" sz="4000" b="1" dirty="0"/>
              <a:t>Designing and Building Disaster Recovery Enabled Solutions in Windows Azure</a:t>
            </a:r>
          </a:p>
        </p:txBody>
      </p:sp>
      <p:sp>
        <p:nvSpPr>
          <p:cNvPr id="5" name="Text Placeholder 4"/>
          <p:cNvSpPr>
            <a:spLocks noGrp="1"/>
          </p:cNvSpPr>
          <p:nvPr>
            <p:ph type="body" sz="quarter" idx="12"/>
          </p:nvPr>
        </p:nvSpPr>
        <p:spPr/>
        <p:txBody>
          <a:bodyPr/>
          <a:lstStyle/>
          <a:p>
            <a:r>
              <a:rPr lang="en-US" sz="2400" dirty="0" smtClean="0"/>
              <a:t>Nuno Filipe Godinho</a:t>
            </a:r>
          </a:p>
          <a:p>
            <a:r>
              <a:rPr lang="en-US" sz="2400" dirty="0" smtClean="0"/>
              <a:t>Director of Cloud Services, Europe @ Aditi</a:t>
            </a:r>
          </a:p>
          <a:p>
            <a:r>
              <a:rPr lang="en-US" sz="2400" dirty="0" smtClean="0">
                <a:hlinkClick r:id="rId3"/>
              </a:rPr>
              <a:t>nunog@aditi.com</a:t>
            </a:r>
            <a:endParaRPr lang="en-US" sz="2400" dirty="0" smtClean="0"/>
          </a:p>
          <a:p>
            <a:r>
              <a:rPr lang="en-US" sz="2400" dirty="0" smtClean="0"/>
              <a:t>@</a:t>
            </a:r>
            <a:r>
              <a:rPr lang="en-US" sz="2400" dirty="0" err="1" smtClean="0"/>
              <a:t>NunoGodinho</a:t>
            </a:r>
            <a:endParaRPr lang="en-US" sz="2400" dirty="0"/>
          </a:p>
        </p:txBody>
      </p:sp>
      <p:sp>
        <p:nvSpPr>
          <p:cNvPr id="14" name="Text Placeholder 13"/>
          <p:cNvSpPr>
            <a:spLocks noGrp="1"/>
          </p:cNvSpPr>
          <p:nvPr>
            <p:ph type="body" sz="quarter" idx="13"/>
          </p:nvPr>
        </p:nvSpPr>
        <p:spPr/>
        <p:txBody>
          <a:bodyPr/>
          <a:lstStyle/>
          <a:p>
            <a:r>
              <a:rPr lang="en-US" dirty="0" smtClean="0"/>
              <a:t>WAD-B403</a:t>
            </a:r>
            <a:endParaRPr lang="en-US" dirty="0"/>
          </a:p>
        </p:txBody>
      </p:sp>
    </p:spTree>
    <p:extLst>
      <p:ext uri="{BB962C8B-B14F-4D97-AF65-F5344CB8AC3E}">
        <p14:creationId xmlns:p14="http://schemas.microsoft.com/office/powerpoint/2010/main" val="420915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Options</a:t>
            </a:r>
            <a:endParaRPr lang="en-US" dirty="0"/>
          </a:p>
        </p:txBody>
      </p:sp>
    </p:spTree>
    <p:extLst>
      <p:ext uri="{BB962C8B-B14F-4D97-AF65-F5344CB8AC3E}">
        <p14:creationId xmlns:p14="http://schemas.microsoft.com/office/powerpoint/2010/main" val="108539172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t>DR Options</a:t>
            </a:r>
            <a:endParaRPr lang="en-US" sz="4400" dirty="0"/>
          </a:p>
        </p:txBody>
      </p:sp>
      <p:cxnSp>
        <p:nvCxnSpPr>
          <p:cNvPr id="20" name="Straight Connector 19"/>
          <p:cNvCxnSpPr/>
          <p:nvPr/>
        </p:nvCxnSpPr>
        <p:spPr>
          <a:xfrm flipV="1">
            <a:off x="2207568" y="1484784"/>
            <a:ext cx="8424936" cy="4248472"/>
          </a:xfrm>
          <a:prstGeom prst="line">
            <a:avLst/>
          </a:prstGeom>
          <a:ln>
            <a:solidFill>
              <a:schemeClr val="tx1"/>
            </a:solidFill>
            <a:tailEnd type="arrow"/>
          </a:ln>
        </p:spPr>
        <p:style>
          <a:lnRef idx="1">
            <a:schemeClr val="accent3"/>
          </a:lnRef>
          <a:fillRef idx="0">
            <a:schemeClr val="accent3"/>
          </a:fillRef>
          <a:effectRef idx="0">
            <a:schemeClr val="accent3"/>
          </a:effectRef>
          <a:fontRef idx="minor">
            <a:schemeClr val="tx1"/>
          </a:fontRef>
        </p:style>
      </p:cxnSp>
      <p:sp>
        <p:nvSpPr>
          <p:cNvPr id="11" name="TextBox 10"/>
          <p:cNvSpPr txBox="1"/>
          <p:nvPr/>
        </p:nvSpPr>
        <p:spPr>
          <a:xfrm>
            <a:off x="3293221" y="5995389"/>
            <a:ext cx="322524" cy="461665"/>
          </a:xfrm>
          <a:prstGeom prst="rect">
            <a:avLst/>
          </a:prstGeom>
          <a:noFill/>
        </p:spPr>
        <p:txBody>
          <a:bodyPr wrap="none" lIns="91440" tIns="91440" rIns="91440" bIns="91440" rtlCol="0">
            <a:spAutoFit/>
          </a:bodyPr>
          <a:lstStyle/>
          <a:p>
            <a:pPr>
              <a:lnSpc>
                <a:spcPct val="90000"/>
              </a:lnSpc>
              <a:spcBef>
                <a:spcPct val="20000"/>
              </a:spcBef>
              <a:buSzPct val="90000"/>
            </a:pPr>
            <a:r>
              <a:rPr lang="en-US" sz="2000" dirty="0">
                <a:solidFill>
                  <a:schemeClr val="tx1">
                    <a:alpha val="99000"/>
                  </a:schemeClr>
                </a:solidFill>
              </a:rPr>
              <a:t>$</a:t>
            </a:r>
          </a:p>
        </p:txBody>
      </p:sp>
      <p:sp>
        <p:nvSpPr>
          <p:cNvPr id="13" name="TextBox 12"/>
          <p:cNvSpPr txBox="1"/>
          <p:nvPr/>
        </p:nvSpPr>
        <p:spPr>
          <a:xfrm>
            <a:off x="5175948" y="5995389"/>
            <a:ext cx="460382" cy="461665"/>
          </a:xfrm>
          <a:prstGeom prst="rect">
            <a:avLst/>
          </a:prstGeom>
          <a:noFill/>
        </p:spPr>
        <p:txBody>
          <a:bodyPr wrap="none" lIns="91440" tIns="91440" rIns="91440" bIns="91440" rtlCol="0">
            <a:spAutoFit/>
          </a:bodyPr>
          <a:lstStyle/>
          <a:p>
            <a:pPr>
              <a:lnSpc>
                <a:spcPct val="90000"/>
              </a:lnSpc>
              <a:spcBef>
                <a:spcPct val="20000"/>
              </a:spcBef>
              <a:buSzPct val="90000"/>
            </a:pPr>
            <a:r>
              <a:rPr lang="en-US" sz="2000" dirty="0">
                <a:solidFill>
                  <a:schemeClr val="tx1">
                    <a:alpha val="99000"/>
                  </a:schemeClr>
                </a:solidFill>
              </a:rPr>
              <a:t>$$</a:t>
            </a:r>
          </a:p>
        </p:txBody>
      </p:sp>
      <p:sp>
        <p:nvSpPr>
          <p:cNvPr id="14" name="TextBox 13"/>
          <p:cNvSpPr txBox="1"/>
          <p:nvPr/>
        </p:nvSpPr>
        <p:spPr>
          <a:xfrm>
            <a:off x="7196534" y="5995389"/>
            <a:ext cx="598241" cy="461665"/>
          </a:xfrm>
          <a:prstGeom prst="rect">
            <a:avLst/>
          </a:prstGeom>
          <a:noFill/>
        </p:spPr>
        <p:txBody>
          <a:bodyPr wrap="none" lIns="91440" tIns="91440" rIns="91440" bIns="91440" rtlCol="0">
            <a:spAutoFit/>
          </a:bodyPr>
          <a:lstStyle/>
          <a:p>
            <a:pPr>
              <a:lnSpc>
                <a:spcPct val="90000"/>
              </a:lnSpc>
              <a:spcBef>
                <a:spcPct val="20000"/>
              </a:spcBef>
              <a:buSzPct val="90000"/>
            </a:pPr>
            <a:r>
              <a:rPr lang="en-US" sz="2000" dirty="0">
                <a:solidFill>
                  <a:schemeClr val="tx1">
                    <a:alpha val="99000"/>
                  </a:schemeClr>
                </a:solidFill>
              </a:rPr>
              <a:t>$$$</a:t>
            </a:r>
          </a:p>
        </p:txBody>
      </p:sp>
      <p:sp>
        <p:nvSpPr>
          <p:cNvPr id="15" name="TextBox 14"/>
          <p:cNvSpPr txBox="1"/>
          <p:nvPr/>
        </p:nvSpPr>
        <p:spPr>
          <a:xfrm>
            <a:off x="9354978" y="5995388"/>
            <a:ext cx="736099" cy="461665"/>
          </a:xfrm>
          <a:prstGeom prst="rect">
            <a:avLst/>
          </a:prstGeom>
          <a:noFill/>
        </p:spPr>
        <p:txBody>
          <a:bodyPr wrap="none" lIns="91440" tIns="91440" rIns="91440" bIns="91440" rtlCol="0">
            <a:spAutoFit/>
          </a:bodyPr>
          <a:lstStyle/>
          <a:p>
            <a:pPr>
              <a:lnSpc>
                <a:spcPct val="90000"/>
              </a:lnSpc>
              <a:spcBef>
                <a:spcPct val="20000"/>
              </a:spcBef>
              <a:buSzPct val="90000"/>
            </a:pPr>
            <a:r>
              <a:rPr lang="en-US" sz="2000" dirty="0">
                <a:solidFill>
                  <a:schemeClr val="tx1">
                    <a:alpha val="99000"/>
                  </a:schemeClr>
                </a:solidFill>
              </a:rPr>
              <a:t>$$$$</a:t>
            </a:r>
          </a:p>
        </p:txBody>
      </p:sp>
      <p:sp>
        <p:nvSpPr>
          <p:cNvPr id="16" name="TextBox 15"/>
          <p:cNvSpPr txBox="1"/>
          <p:nvPr/>
        </p:nvSpPr>
        <p:spPr>
          <a:xfrm>
            <a:off x="536960" y="4797153"/>
            <a:ext cx="1475084" cy="433965"/>
          </a:xfrm>
          <a:prstGeom prst="rect">
            <a:avLst/>
          </a:prstGeom>
          <a:noFill/>
        </p:spPr>
        <p:txBody>
          <a:bodyPr wrap="none" lIns="91440" tIns="91440" rIns="91440" bIns="91440" rtlCol="0">
            <a:spAutoFit/>
          </a:bodyPr>
          <a:lstStyle/>
          <a:p>
            <a:pPr>
              <a:lnSpc>
                <a:spcPct val="90000"/>
              </a:lnSpc>
              <a:spcBef>
                <a:spcPct val="20000"/>
              </a:spcBef>
              <a:buSzPct val="90000"/>
            </a:pPr>
            <a:r>
              <a:rPr lang="en-US" dirty="0">
                <a:solidFill>
                  <a:schemeClr val="tx1">
                    <a:alpha val="99000"/>
                  </a:schemeClr>
                </a:solidFill>
              </a:rPr>
              <a:t>&gt; Few Hours</a:t>
            </a:r>
          </a:p>
        </p:txBody>
      </p:sp>
      <p:sp>
        <p:nvSpPr>
          <p:cNvPr id="17" name="TextBox 16"/>
          <p:cNvSpPr txBox="1"/>
          <p:nvPr/>
        </p:nvSpPr>
        <p:spPr>
          <a:xfrm>
            <a:off x="536960" y="3813043"/>
            <a:ext cx="1101584" cy="433965"/>
          </a:xfrm>
          <a:prstGeom prst="rect">
            <a:avLst/>
          </a:prstGeom>
          <a:noFill/>
        </p:spPr>
        <p:txBody>
          <a:bodyPr wrap="none" lIns="91440" tIns="91440" rIns="91440" bIns="91440" rtlCol="0">
            <a:spAutoFit/>
          </a:bodyPr>
          <a:lstStyle/>
          <a:p>
            <a:pPr>
              <a:lnSpc>
                <a:spcPct val="90000"/>
              </a:lnSpc>
              <a:spcBef>
                <a:spcPct val="20000"/>
              </a:spcBef>
              <a:buSzPct val="90000"/>
            </a:pPr>
            <a:r>
              <a:rPr lang="en-US" dirty="0">
                <a:solidFill>
                  <a:schemeClr val="tx1">
                    <a:alpha val="99000"/>
                  </a:schemeClr>
                </a:solidFill>
              </a:rPr>
              <a:t>&gt; 1 Hour</a:t>
            </a:r>
          </a:p>
        </p:txBody>
      </p:sp>
      <p:sp>
        <p:nvSpPr>
          <p:cNvPr id="18" name="TextBox 17"/>
          <p:cNvSpPr txBox="1"/>
          <p:nvPr/>
        </p:nvSpPr>
        <p:spPr>
          <a:xfrm>
            <a:off x="536961" y="2828934"/>
            <a:ext cx="1410771" cy="433965"/>
          </a:xfrm>
          <a:prstGeom prst="rect">
            <a:avLst/>
          </a:prstGeom>
          <a:noFill/>
        </p:spPr>
        <p:txBody>
          <a:bodyPr wrap="none" lIns="91440" tIns="91440" rIns="91440" bIns="91440" rtlCol="0">
            <a:spAutoFit/>
          </a:bodyPr>
          <a:lstStyle/>
          <a:p>
            <a:pPr>
              <a:lnSpc>
                <a:spcPct val="90000"/>
              </a:lnSpc>
              <a:spcBef>
                <a:spcPct val="20000"/>
              </a:spcBef>
              <a:buSzPct val="90000"/>
            </a:pPr>
            <a:r>
              <a:rPr lang="en-US" dirty="0">
                <a:solidFill>
                  <a:schemeClr val="tx1">
                    <a:alpha val="99000"/>
                  </a:schemeClr>
                </a:solidFill>
              </a:rPr>
              <a:t>&gt; 5 Minutes</a:t>
            </a:r>
          </a:p>
        </p:txBody>
      </p:sp>
      <p:sp>
        <p:nvSpPr>
          <p:cNvPr id="19" name="TextBox 18"/>
          <p:cNvSpPr txBox="1"/>
          <p:nvPr/>
        </p:nvSpPr>
        <p:spPr>
          <a:xfrm>
            <a:off x="536961" y="1844825"/>
            <a:ext cx="1601721" cy="433965"/>
          </a:xfrm>
          <a:prstGeom prst="rect">
            <a:avLst/>
          </a:prstGeom>
          <a:noFill/>
        </p:spPr>
        <p:txBody>
          <a:bodyPr wrap="none" lIns="91440" tIns="91440" rIns="91440" bIns="91440" rtlCol="0">
            <a:spAutoFit/>
          </a:bodyPr>
          <a:lstStyle/>
          <a:p>
            <a:pPr>
              <a:lnSpc>
                <a:spcPct val="90000"/>
              </a:lnSpc>
              <a:spcBef>
                <a:spcPct val="20000"/>
              </a:spcBef>
              <a:buSzPct val="90000"/>
            </a:pPr>
            <a:r>
              <a:rPr lang="en-US" dirty="0">
                <a:solidFill>
                  <a:schemeClr val="tx1">
                    <a:alpha val="99000"/>
                  </a:schemeClr>
                </a:solidFill>
              </a:rPr>
              <a:t>No Downtime</a:t>
            </a:r>
          </a:p>
        </p:txBody>
      </p:sp>
      <p:cxnSp>
        <p:nvCxnSpPr>
          <p:cNvPr id="10" name="Straight Connector 9"/>
          <p:cNvCxnSpPr/>
          <p:nvPr/>
        </p:nvCxnSpPr>
        <p:spPr>
          <a:xfrm>
            <a:off x="2178540" y="5733256"/>
            <a:ext cx="8886012" cy="0"/>
          </a:xfrm>
          <a:prstGeom prst="line">
            <a:avLst/>
          </a:prstGeom>
          <a:ln w="50800">
            <a:solidFill>
              <a:srgbClr val="F6AE1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07568" y="1484784"/>
            <a:ext cx="0" cy="4248472"/>
          </a:xfrm>
          <a:prstGeom prst="line">
            <a:avLst/>
          </a:prstGeom>
          <a:ln w="50800">
            <a:solidFill>
              <a:srgbClr val="F6AE1E"/>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474107" y="4576562"/>
            <a:ext cx="1960794" cy="738664"/>
          </a:xfrm>
          <a:prstGeom prst="rect">
            <a:avLst/>
          </a:prstGeom>
          <a:noFill/>
        </p:spPr>
        <p:txBody>
          <a:bodyPr wrap="none" lIns="91440" tIns="91440" rIns="91440" bIns="91440" rtlCol="0">
            <a:spAutoFit/>
          </a:bodyPr>
          <a:lstStyle/>
          <a:p>
            <a:pPr algn="ctr">
              <a:lnSpc>
                <a:spcPct val="90000"/>
              </a:lnSpc>
              <a:spcBef>
                <a:spcPct val="20000"/>
              </a:spcBef>
              <a:buSzPct val="90000"/>
            </a:pPr>
            <a:r>
              <a:rPr lang="en-US" b="1" dirty="0">
                <a:solidFill>
                  <a:schemeClr val="tx1">
                    <a:alpha val="99000"/>
                  </a:schemeClr>
                </a:solidFill>
              </a:rPr>
              <a:t>Cold DR</a:t>
            </a:r>
          </a:p>
          <a:p>
            <a:pPr algn="ctr">
              <a:lnSpc>
                <a:spcPct val="90000"/>
              </a:lnSpc>
              <a:spcBef>
                <a:spcPct val="20000"/>
              </a:spcBef>
              <a:buSzPct val="90000"/>
            </a:pPr>
            <a:r>
              <a:rPr lang="en-US" b="1" dirty="0">
                <a:solidFill>
                  <a:schemeClr val="tx1">
                    <a:alpha val="99000"/>
                  </a:schemeClr>
                </a:solidFill>
              </a:rPr>
              <a:t>(Most Common)</a:t>
            </a:r>
          </a:p>
        </p:txBody>
      </p:sp>
      <p:sp>
        <p:nvSpPr>
          <p:cNvPr id="23" name="TextBox 22"/>
          <p:cNvSpPr txBox="1"/>
          <p:nvPr/>
        </p:nvSpPr>
        <p:spPr>
          <a:xfrm>
            <a:off x="4419010" y="3592452"/>
            <a:ext cx="1974258" cy="738664"/>
          </a:xfrm>
          <a:prstGeom prst="rect">
            <a:avLst/>
          </a:prstGeom>
          <a:noFill/>
        </p:spPr>
        <p:txBody>
          <a:bodyPr wrap="none" lIns="91440" tIns="91440" rIns="91440" bIns="91440" rtlCol="0">
            <a:spAutoFit/>
          </a:bodyPr>
          <a:lstStyle/>
          <a:p>
            <a:pPr algn="ctr">
              <a:lnSpc>
                <a:spcPct val="90000"/>
              </a:lnSpc>
              <a:spcBef>
                <a:spcPct val="20000"/>
              </a:spcBef>
              <a:buSzPct val="90000"/>
            </a:pPr>
            <a:r>
              <a:rPr lang="en-US" b="1" dirty="0">
                <a:solidFill>
                  <a:schemeClr val="tx1">
                    <a:alpha val="99000"/>
                  </a:schemeClr>
                </a:solidFill>
              </a:rPr>
              <a:t>Warm DR</a:t>
            </a:r>
          </a:p>
          <a:p>
            <a:pPr algn="ctr">
              <a:lnSpc>
                <a:spcPct val="90000"/>
              </a:lnSpc>
              <a:spcBef>
                <a:spcPct val="20000"/>
              </a:spcBef>
              <a:buSzPct val="90000"/>
            </a:pPr>
            <a:r>
              <a:rPr lang="en-US" b="1" dirty="0">
                <a:solidFill>
                  <a:schemeClr val="tx1">
                    <a:alpha val="99000"/>
                  </a:schemeClr>
                </a:solidFill>
              </a:rPr>
              <a:t>(Recommended)</a:t>
            </a:r>
          </a:p>
        </p:txBody>
      </p:sp>
      <p:sp>
        <p:nvSpPr>
          <p:cNvPr id="24" name="TextBox 23"/>
          <p:cNvSpPr txBox="1"/>
          <p:nvPr/>
        </p:nvSpPr>
        <p:spPr>
          <a:xfrm>
            <a:off x="6512852" y="2608343"/>
            <a:ext cx="1965603" cy="738664"/>
          </a:xfrm>
          <a:prstGeom prst="rect">
            <a:avLst/>
          </a:prstGeom>
          <a:noFill/>
        </p:spPr>
        <p:txBody>
          <a:bodyPr wrap="none" lIns="91440" tIns="91440" rIns="91440" bIns="91440" rtlCol="0">
            <a:spAutoFit/>
          </a:bodyPr>
          <a:lstStyle/>
          <a:p>
            <a:pPr algn="ctr">
              <a:lnSpc>
                <a:spcPct val="90000"/>
              </a:lnSpc>
              <a:spcBef>
                <a:spcPct val="20000"/>
              </a:spcBef>
              <a:buSzPct val="90000"/>
            </a:pPr>
            <a:r>
              <a:rPr lang="en-US" b="1" dirty="0">
                <a:solidFill>
                  <a:schemeClr val="tx1">
                    <a:alpha val="99000"/>
                  </a:schemeClr>
                </a:solidFill>
              </a:rPr>
              <a:t>Hot DR</a:t>
            </a:r>
          </a:p>
          <a:p>
            <a:pPr algn="ctr">
              <a:lnSpc>
                <a:spcPct val="90000"/>
              </a:lnSpc>
              <a:spcBef>
                <a:spcPct val="20000"/>
              </a:spcBef>
              <a:buSzPct val="90000"/>
            </a:pPr>
            <a:r>
              <a:rPr lang="en-US" b="1" dirty="0">
                <a:solidFill>
                  <a:schemeClr val="tx1">
                    <a:alpha val="99000"/>
                  </a:schemeClr>
                </a:solidFill>
              </a:rPr>
              <a:t>(Least Common)</a:t>
            </a:r>
          </a:p>
        </p:txBody>
      </p:sp>
      <p:sp>
        <p:nvSpPr>
          <p:cNvPr id="25" name="TextBox 24"/>
          <p:cNvSpPr txBox="1"/>
          <p:nvPr/>
        </p:nvSpPr>
        <p:spPr>
          <a:xfrm>
            <a:off x="8669532" y="1624234"/>
            <a:ext cx="2106988" cy="738664"/>
          </a:xfrm>
          <a:prstGeom prst="rect">
            <a:avLst/>
          </a:prstGeom>
          <a:noFill/>
        </p:spPr>
        <p:txBody>
          <a:bodyPr wrap="none" lIns="91440" tIns="91440" rIns="91440" bIns="91440" rtlCol="0">
            <a:spAutoFit/>
          </a:bodyPr>
          <a:lstStyle/>
          <a:p>
            <a:pPr algn="ctr">
              <a:lnSpc>
                <a:spcPct val="90000"/>
              </a:lnSpc>
              <a:spcBef>
                <a:spcPct val="20000"/>
              </a:spcBef>
              <a:buSzPct val="90000"/>
            </a:pPr>
            <a:r>
              <a:rPr lang="en-US" b="1" dirty="0">
                <a:solidFill>
                  <a:schemeClr val="tx1">
                    <a:alpha val="99000"/>
                  </a:schemeClr>
                </a:solidFill>
              </a:rPr>
              <a:t>Hot HA</a:t>
            </a:r>
          </a:p>
          <a:p>
            <a:pPr algn="ctr">
              <a:lnSpc>
                <a:spcPct val="90000"/>
              </a:lnSpc>
              <a:spcBef>
                <a:spcPct val="20000"/>
              </a:spcBef>
              <a:buSzPct val="90000"/>
            </a:pPr>
            <a:r>
              <a:rPr lang="en-US" b="1" dirty="0">
                <a:solidFill>
                  <a:schemeClr val="tx1">
                    <a:alpha val="99000"/>
                  </a:schemeClr>
                </a:solidFill>
              </a:rPr>
              <a:t>(Live/Live </a:t>
            </a:r>
            <a:r>
              <a:rPr lang="en-US" b="1" dirty="0" err="1">
                <a:solidFill>
                  <a:schemeClr val="tx1">
                    <a:alpha val="99000"/>
                  </a:schemeClr>
                </a:solidFill>
              </a:rPr>
              <a:t>Config</a:t>
            </a:r>
            <a:r>
              <a:rPr lang="en-US" b="1" dirty="0">
                <a:solidFill>
                  <a:schemeClr val="tx1">
                    <a:alpha val="99000"/>
                  </a:schemeClr>
                </a:solidFill>
              </a:rPr>
              <a:t>)</a:t>
            </a:r>
          </a:p>
        </p:txBody>
      </p:sp>
    </p:spTree>
    <p:extLst>
      <p:ext uri="{BB962C8B-B14F-4D97-AF65-F5344CB8AC3E}">
        <p14:creationId xmlns:p14="http://schemas.microsoft.com/office/powerpoint/2010/main" val="7014050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3"/>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60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1100"/>
                            </p:stCondLst>
                            <p:childTnLst>
                              <p:par>
                                <p:cTn id="14" presetID="1" presetClass="entr" presetSubtype="0" fill="hold" grpId="0" nodeType="afterEffect">
                                  <p:stCondLst>
                                    <p:cond delay="50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DR</a:t>
            </a:r>
            <a:endParaRPr lang="en-US" dirty="0"/>
          </a:p>
        </p:txBody>
      </p:sp>
      <p:sp>
        <p:nvSpPr>
          <p:cNvPr id="7" name="Rectangle 6"/>
          <p:cNvSpPr/>
          <p:nvPr/>
        </p:nvSpPr>
        <p:spPr bwMode="auto">
          <a:xfrm>
            <a:off x="3216925" y="1415915"/>
            <a:ext cx="2160240" cy="504056"/>
          </a:xfrm>
          <a:prstGeom prst="rect">
            <a:avLst/>
          </a:prstGeom>
          <a:solidFill>
            <a:srgbClr val="00B0F0"/>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Client</a:t>
            </a:r>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0" name="Rectangle 9"/>
          <p:cNvSpPr/>
          <p:nvPr/>
        </p:nvSpPr>
        <p:spPr bwMode="auto">
          <a:xfrm>
            <a:off x="264597" y="2082497"/>
            <a:ext cx="3744416" cy="3960440"/>
          </a:xfrm>
          <a:prstGeom prst="rect">
            <a:avLst/>
          </a:prstGeom>
          <a:solidFill>
            <a:schemeClr val="accent6">
              <a:lumMod val="60000"/>
              <a:lumOff val="4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1" name="Rectangle 10"/>
          <p:cNvSpPr/>
          <p:nvPr/>
        </p:nvSpPr>
        <p:spPr bwMode="auto">
          <a:xfrm>
            <a:off x="1469359" y="2446441"/>
            <a:ext cx="1334892" cy="504056"/>
          </a:xfrm>
          <a:prstGeom prst="rect">
            <a:avLst/>
          </a:prstGeom>
          <a:solidFill>
            <a:srgbClr val="429A1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LB</a:t>
            </a:r>
          </a:p>
        </p:txBody>
      </p:sp>
      <p:sp>
        <p:nvSpPr>
          <p:cNvPr id="12" name="Rectangle 11"/>
          <p:cNvSpPr/>
          <p:nvPr/>
        </p:nvSpPr>
        <p:spPr bwMode="auto">
          <a:xfrm>
            <a:off x="397283" y="3163779"/>
            <a:ext cx="3479045" cy="1365828"/>
          </a:xfrm>
          <a:prstGeom prst="rect">
            <a:avLst/>
          </a:prstGeom>
          <a:solidFill>
            <a:schemeClr val="accent6">
              <a:lumMod val="20000"/>
              <a:lumOff val="8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3" name="Rectangle 12"/>
          <p:cNvSpPr/>
          <p:nvPr/>
        </p:nvSpPr>
        <p:spPr bwMode="auto">
          <a:xfrm>
            <a:off x="2508151" y="3594665"/>
            <a:ext cx="1097280"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App</a:t>
            </a:r>
          </a:p>
        </p:txBody>
      </p:sp>
      <p:sp>
        <p:nvSpPr>
          <p:cNvPr id="14" name="Rectangle 13"/>
          <p:cNvSpPr/>
          <p:nvPr/>
        </p:nvSpPr>
        <p:spPr bwMode="auto">
          <a:xfrm>
            <a:off x="651444" y="3594665"/>
            <a:ext cx="1097280"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App</a:t>
            </a:r>
          </a:p>
        </p:txBody>
      </p:sp>
      <p:sp>
        <p:nvSpPr>
          <p:cNvPr id="15" name="Can 14"/>
          <p:cNvSpPr/>
          <p:nvPr/>
        </p:nvSpPr>
        <p:spPr bwMode="auto">
          <a:xfrm>
            <a:off x="1311646" y="4818801"/>
            <a:ext cx="729243" cy="864096"/>
          </a:xfrm>
          <a:prstGeom prst="can">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cxnSp>
        <p:nvCxnSpPr>
          <p:cNvPr id="16" name="Straight Arrow Connector 15"/>
          <p:cNvCxnSpPr>
            <a:stCxn id="11" idx="2"/>
            <a:endCxn id="14" idx="0"/>
          </p:cNvCxnSpPr>
          <p:nvPr/>
        </p:nvCxnSpPr>
        <p:spPr>
          <a:xfrm flipH="1">
            <a:off x="1200084" y="2950497"/>
            <a:ext cx="936721"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2"/>
            <a:endCxn id="13" idx="0"/>
          </p:cNvCxnSpPr>
          <p:nvPr/>
        </p:nvCxnSpPr>
        <p:spPr>
          <a:xfrm>
            <a:off x="2136805" y="2950497"/>
            <a:ext cx="919986"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2"/>
            <a:endCxn id="15" idx="1"/>
          </p:cNvCxnSpPr>
          <p:nvPr/>
        </p:nvCxnSpPr>
        <p:spPr>
          <a:xfrm>
            <a:off x="1200084" y="4098721"/>
            <a:ext cx="476184" cy="72008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2"/>
            <a:endCxn id="15" idx="1"/>
          </p:cNvCxnSpPr>
          <p:nvPr/>
        </p:nvCxnSpPr>
        <p:spPr>
          <a:xfrm flipH="1">
            <a:off x="1676268" y="4098721"/>
            <a:ext cx="1380523" cy="72008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173852" y="5649153"/>
            <a:ext cx="921278"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Database</a:t>
            </a:r>
            <a:endParaRPr lang="en-US" sz="1400" dirty="0">
              <a:solidFill>
                <a:schemeClr val="bg1">
                  <a:alpha val="99000"/>
                </a:schemeClr>
              </a:solidFill>
            </a:endParaRPr>
          </a:p>
        </p:txBody>
      </p:sp>
      <p:sp>
        <p:nvSpPr>
          <p:cNvPr id="22" name="TextBox 21"/>
          <p:cNvSpPr txBox="1"/>
          <p:nvPr/>
        </p:nvSpPr>
        <p:spPr>
          <a:xfrm>
            <a:off x="1859847" y="3629711"/>
            <a:ext cx="537181" cy="4339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a:solidFill>
                  <a:schemeClr val="bg1">
                    <a:alpha val="99000"/>
                  </a:schemeClr>
                </a:solidFill>
              </a:rPr>
              <a:t>…</a:t>
            </a:r>
          </a:p>
        </p:txBody>
      </p:sp>
      <p:sp>
        <p:nvSpPr>
          <p:cNvPr id="25" name="TextBox 24"/>
          <p:cNvSpPr txBox="1"/>
          <p:nvPr/>
        </p:nvSpPr>
        <p:spPr>
          <a:xfrm>
            <a:off x="385952" y="2113006"/>
            <a:ext cx="1379095"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Data Center #1</a:t>
            </a:r>
            <a:endParaRPr lang="en-US" sz="1400" dirty="0">
              <a:solidFill>
                <a:schemeClr val="bg1">
                  <a:alpha val="99000"/>
                </a:schemeClr>
              </a:solidFill>
            </a:endParaRPr>
          </a:p>
        </p:txBody>
      </p:sp>
      <p:sp>
        <p:nvSpPr>
          <p:cNvPr id="26" name="Can 25"/>
          <p:cNvSpPr/>
          <p:nvPr/>
        </p:nvSpPr>
        <p:spPr bwMode="auto">
          <a:xfrm>
            <a:off x="2366529" y="4981327"/>
            <a:ext cx="1261675" cy="648072"/>
          </a:xfrm>
          <a:prstGeom prst="can">
            <a:avLst/>
          </a:prstGeom>
          <a:solidFill>
            <a:schemeClr val="tx1">
              <a:lumMod val="75000"/>
            </a:schemeClr>
          </a:solid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alpha val="98824"/>
                  </a:schemeClr>
                </a:solidFill>
                <a:latin typeface="Segoe UI" pitchFamily="34" charset="0"/>
                <a:ea typeface="Segoe UI" pitchFamily="34" charset="0"/>
                <a:cs typeface="Segoe UI" pitchFamily="34" charset="0"/>
              </a:rPr>
              <a:t>File Storage</a:t>
            </a:r>
            <a:endParaRPr lang="en-US" sz="1400" dirty="0">
              <a:solidFill>
                <a:schemeClr val="bg1">
                  <a:alpha val="98824"/>
                </a:schemeClr>
              </a:solidFill>
              <a:latin typeface="Segoe UI" pitchFamily="34" charset="0"/>
              <a:ea typeface="Segoe UI" pitchFamily="34" charset="0"/>
              <a:cs typeface="Segoe UI" pitchFamily="34" charset="0"/>
            </a:endParaRPr>
          </a:p>
        </p:txBody>
      </p:sp>
      <p:cxnSp>
        <p:nvCxnSpPr>
          <p:cNvPr id="28" name="Straight Arrow Connector 27"/>
          <p:cNvCxnSpPr>
            <a:stCxn id="14" idx="2"/>
            <a:endCxn id="26" idx="1"/>
          </p:cNvCxnSpPr>
          <p:nvPr/>
        </p:nvCxnSpPr>
        <p:spPr>
          <a:xfrm>
            <a:off x="1200084" y="4098721"/>
            <a:ext cx="1797283" cy="88260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3" idx="2"/>
            <a:endCxn id="26" idx="1"/>
          </p:cNvCxnSpPr>
          <p:nvPr/>
        </p:nvCxnSpPr>
        <p:spPr>
          <a:xfrm flipH="1">
            <a:off x="2997367" y="4098721"/>
            <a:ext cx="59424" cy="88260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2"/>
            <a:endCxn id="11" idx="0"/>
          </p:cNvCxnSpPr>
          <p:nvPr/>
        </p:nvCxnSpPr>
        <p:spPr>
          <a:xfrm flipH="1">
            <a:off x="2136805" y="1919971"/>
            <a:ext cx="2160240" cy="52647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4445753" y="2073002"/>
            <a:ext cx="3744416" cy="3960440"/>
            <a:chOff x="4750828" y="1813692"/>
            <a:chExt cx="3744416" cy="3960440"/>
          </a:xfrm>
        </p:grpSpPr>
        <p:sp>
          <p:nvSpPr>
            <p:cNvPr id="62" name="Rectangle 61"/>
            <p:cNvSpPr/>
            <p:nvPr/>
          </p:nvSpPr>
          <p:spPr bwMode="auto">
            <a:xfrm>
              <a:off x="4750828" y="1813692"/>
              <a:ext cx="3744416" cy="3960440"/>
            </a:xfrm>
            <a:prstGeom prst="rect">
              <a:avLst/>
            </a:prstGeom>
            <a:solidFill>
              <a:srgbClr val="7F7F7F"/>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63" name="TextBox 62"/>
            <p:cNvSpPr txBox="1"/>
            <p:nvPr/>
          </p:nvSpPr>
          <p:spPr>
            <a:xfrm>
              <a:off x="4829302" y="1905021"/>
              <a:ext cx="1379095"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Data Center #2</a:t>
              </a:r>
              <a:endParaRPr lang="en-US" sz="1400" dirty="0">
                <a:solidFill>
                  <a:schemeClr val="bg1">
                    <a:alpha val="99000"/>
                  </a:schemeClr>
                </a:solidFill>
              </a:endParaRPr>
            </a:p>
          </p:txBody>
        </p:sp>
        <p:sp>
          <p:nvSpPr>
            <p:cNvPr id="64" name="Can 63"/>
            <p:cNvSpPr/>
            <p:nvPr/>
          </p:nvSpPr>
          <p:spPr bwMode="auto">
            <a:xfrm>
              <a:off x="5992198" y="3380787"/>
              <a:ext cx="1261675" cy="648072"/>
            </a:xfrm>
            <a:prstGeom prst="can">
              <a:avLst/>
            </a:prstGeom>
            <a:solidFill>
              <a:schemeClr val="tx1">
                <a:lumMod val="75000"/>
              </a:schemeClr>
            </a:solid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alpha val="98824"/>
                    </a:schemeClr>
                  </a:solidFill>
                  <a:latin typeface="Segoe UI" pitchFamily="34" charset="0"/>
                  <a:ea typeface="Segoe UI" pitchFamily="34" charset="0"/>
                  <a:cs typeface="Segoe UI" pitchFamily="34" charset="0"/>
                </a:rPr>
                <a:t>File Storage</a:t>
              </a:r>
              <a:endParaRPr lang="en-US" sz="1400" dirty="0">
                <a:solidFill>
                  <a:schemeClr val="bg1">
                    <a:alpha val="98824"/>
                  </a:schemeClr>
                </a:solidFill>
                <a:latin typeface="Segoe UI" pitchFamily="34" charset="0"/>
                <a:ea typeface="Segoe UI" pitchFamily="34" charset="0"/>
                <a:cs typeface="Segoe UI" pitchFamily="34" charset="0"/>
              </a:endParaRPr>
            </a:p>
          </p:txBody>
        </p:sp>
      </p:grpSp>
      <p:sp>
        <p:nvSpPr>
          <p:cNvPr id="65" name="Snip and Round Single Corner Rectangle 64"/>
          <p:cNvSpPr/>
          <p:nvPr/>
        </p:nvSpPr>
        <p:spPr bwMode="auto">
          <a:xfrm>
            <a:off x="1512058" y="5162027"/>
            <a:ext cx="347789" cy="367651"/>
          </a:xfrm>
          <a:prstGeom prst="snip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9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7" name="Snip and Round Single Corner Rectangle 66"/>
          <p:cNvSpPr/>
          <p:nvPr/>
        </p:nvSpPr>
        <p:spPr bwMode="auto">
          <a:xfrm>
            <a:off x="2823471" y="5176820"/>
            <a:ext cx="347789" cy="367651"/>
          </a:xfrm>
          <a:prstGeom prst="snip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9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2" name="Snip and Round Single Corner Rectangle 71"/>
          <p:cNvSpPr/>
          <p:nvPr/>
        </p:nvSpPr>
        <p:spPr bwMode="auto">
          <a:xfrm>
            <a:off x="6144065" y="3869396"/>
            <a:ext cx="347789" cy="367651"/>
          </a:xfrm>
          <a:prstGeom prst="snip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9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 name="Snip and Round Single Corner Rectangle 72"/>
          <p:cNvSpPr/>
          <p:nvPr/>
        </p:nvSpPr>
        <p:spPr bwMode="auto">
          <a:xfrm>
            <a:off x="6144064" y="3890017"/>
            <a:ext cx="347789" cy="367651"/>
          </a:xfrm>
          <a:prstGeom prst="snip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9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4" name="Snip and Round Single Corner Rectangle 73"/>
          <p:cNvSpPr/>
          <p:nvPr/>
        </p:nvSpPr>
        <p:spPr bwMode="auto">
          <a:xfrm>
            <a:off x="6144063" y="3878891"/>
            <a:ext cx="347789" cy="367651"/>
          </a:xfrm>
          <a:prstGeom prst="snip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9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Text Placeholder 4114"/>
          <p:cNvSpPr>
            <a:spLocks noGrp="1"/>
          </p:cNvSpPr>
          <p:nvPr>
            <p:ph type="body" sz="quarter" idx="4294967295"/>
          </p:nvPr>
        </p:nvSpPr>
        <p:spPr>
          <a:xfrm>
            <a:off x="8902839" y="2498685"/>
            <a:ext cx="2879725" cy="2991588"/>
          </a:xfrm>
        </p:spPr>
        <p:txBody>
          <a:bodyPr/>
          <a:lstStyle/>
          <a:p>
            <a:r>
              <a:rPr lang="en-US" sz="2400" dirty="0" smtClean="0"/>
              <a:t>Only provisioned environment is primary.</a:t>
            </a:r>
          </a:p>
          <a:p>
            <a:r>
              <a:rPr lang="en-US" sz="2400" dirty="0" smtClean="0"/>
              <a:t>Not good if rapid recovery is required.</a:t>
            </a:r>
          </a:p>
          <a:p>
            <a:r>
              <a:rPr lang="en-US" sz="2400" dirty="0" smtClean="0"/>
              <a:t>Slow to restore data</a:t>
            </a:r>
            <a:endParaRPr lang="en-US" sz="2400" dirty="0"/>
          </a:p>
        </p:txBody>
      </p:sp>
      <p:sp>
        <p:nvSpPr>
          <p:cNvPr id="69" name="Rectangle 68"/>
          <p:cNvSpPr/>
          <p:nvPr/>
        </p:nvSpPr>
        <p:spPr>
          <a:xfrm>
            <a:off x="268928" y="740173"/>
            <a:ext cx="3655168" cy="6447919"/>
          </a:xfrm>
          <a:prstGeom prst="rect">
            <a:avLst/>
          </a:prstGeom>
          <a:noFill/>
        </p:spPr>
        <p:txBody>
          <a:bodyPr wrap="none" lIns="91440" tIns="45720" rIns="91440" bIns="45720">
            <a:spAutoFit/>
          </a:bodyPr>
          <a:lstStyle/>
          <a:p>
            <a:pPr algn="ctr"/>
            <a:r>
              <a:rPr lang="en-US" sz="41300" b="1" cap="none" spc="0" dirty="0" smtClean="0">
                <a:ln w="22225">
                  <a:solidFill>
                    <a:schemeClr val="accent2"/>
                  </a:solidFill>
                  <a:prstDash val="solid"/>
                </a:ln>
                <a:solidFill>
                  <a:srgbClr val="FF0000"/>
                </a:solidFill>
                <a:effectLst/>
              </a:rPr>
              <a:t>X</a:t>
            </a:r>
            <a:endParaRPr lang="en-US" sz="413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2445328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2"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2"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2"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2"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500"/>
                                  </p:stCondLst>
                                  <p:childTnLst>
                                    <p:set>
                                      <p:cBhvr>
                                        <p:cTn id="39" dur="1" fill="hold">
                                          <p:stCondLst>
                                            <p:cond delay="0"/>
                                          </p:stCondLst>
                                        </p:cTn>
                                        <p:tgtEl>
                                          <p:spTgt spid="35"/>
                                        </p:tgtEl>
                                        <p:attrNameLst>
                                          <p:attrName>style.visibility</p:attrName>
                                        </p:attrNameLst>
                                      </p:cBhvr>
                                      <p:to>
                                        <p:strVal val="visible"/>
                                      </p:to>
                                    </p:se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par>
                          <p:cTn id="51" fill="hold">
                            <p:stCondLst>
                              <p:cond delay="0"/>
                            </p:stCondLst>
                            <p:childTnLst>
                              <p:par>
                                <p:cTn id="52" presetID="63" presetClass="path" presetSubtype="0" accel="50000" decel="50000" fill="hold" grpId="0" nodeType="afterEffect">
                                  <p:stCondLst>
                                    <p:cond delay="0"/>
                                  </p:stCondLst>
                                  <p:childTnLst>
                                    <p:animMotion origin="layout" path="M -1.25E-6 1.85185E-6 L 0.38073 -0.18935 " pathEditMode="relative" rAng="0" ptsTypes="AA">
                                      <p:cBhvr>
                                        <p:cTn id="53" dur="2000" fill="hold"/>
                                        <p:tgtEl>
                                          <p:spTgt spid="65"/>
                                        </p:tgtEl>
                                        <p:attrNameLst>
                                          <p:attrName>ppt_x</p:attrName>
                                          <p:attrName>ppt_y</p:attrName>
                                        </p:attrNameLst>
                                      </p:cBhvr>
                                      <p:rCtr x="19036" y="-9468"/>
                                    </p:animMotion>
                                  </p:childTnLst>
                                </p:cTn>
                              </p:par>
                            </p:childTnLst>
                          </p:cTn>
                        </p:par>
                        <p:par>
                          <p:cTn id="54" fill="hold">
                            <p:stCondLst>
                              <p:cond delay="2000"/>
                            </p:stCondLst>
                            <p:childTnLst>
                              <p:par>
                                <p:cTn id="55" presetID="1" presetClass="exit" presetSubtype="0" fill="hold" grpId="2" nodeType="afterEffect">
                                  <p:stCondLst>
                                    <p:cond delay="0"/>
                                  </p:stCondLst>
                                  <p:childTnLst>
                                    <p:set>
                                      <p:cBhvr>
                                        <p:cTn id="56" dur="1" fill="hold">
                                          <p:stCondLst>
                                            <p:cond delay="0"/>
                                          </p:stCondLst>
                                        </p:cTn>
                                        <p:tgtEl>
                                          <p:spTgt spid="6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1" nodeType="clickEffect">
                                  <p:stCondLst>
                                    <p:cond delay="0"/>
                                  </p:stCondLst>
                                  <p:childTnLst>
                                    <p:set>
                                      <p:cBhvr>
                                        <p:cTn id="60" dur="1" fill="hold">
                                          <p:stCondLst>
                                            <p:cond delay="0"/>
                                          </p:stCondLst>
                                        </p:cTn>
                                        <p:tgtEl>
                                          <p:spTgt spid="67"/>
                                        </p:tgtEl>
                                        <p:attrNameLst>
                                          <p:attrName>style.visibility</p:attrName>
                                        </p:attrNameLst>
                                      </p:cBhvr>
                                      <p:to>
                                        <p:strVal val="visible"/>
                                      </p:to>
                                    </p:set>
                                  </p:childTnLst>
                                </p:cTn>
                              </p:par>
                            </p:childTnLst>
                          </p:cTn>
                        </p:par>
                        <p:par>
                          <p:cTn id="61" fill="hold">
                            <p:stCondLst>
                              <p:cond delay="0"/>
                            </p:stCondLst>
                            <p:childTnLst>
                              <p:par>
                                <p:cTn id="62" presetID="63" presetClass="path" presetSubtype="0" accel="50000" decel="50000" fill="hold" grpId="0" nodeType="afterEffect">
                                  <p:stCondLst>
                                    <p:cond delay="0"/>
                                  </p:stCondLst>
                                  <p:childTnLst>
                                    <p:animMotion origin="layout" path="M -3.33333E-6 -2.96296E-6 L 0.27214 -0.19143 " pathEditMode="relative" rAng="0" ptsTypes="AA">
                                      <p:cBhvr>
                                        <p:cTn id="63" dur="2000" fill="hold"/>
                                        <p:tgtEl>
                                          <p:spTgt spid="67"/>
                                        </p:tgtEl>
                                        <p:attrNameLst>
                                          <p:attrName>ppt_x</p:attrName>
                                          <p:attrName>ppt_y</p:attrName>
                                        </p:attrNameLst>
                                      </p:cBhvr>
                                      <p:rCtr x="13607" y="-9583"/>
                                    </p:animMotion>
                                  </p:childTnLst>
                                </p:cTn>
                              </p:par>
                            </p:childTnLst>
                          </p:cTn>
                        </p:par>
                        <p:par>
                          <p:cTn id="64" fill="hold">
                            <p:stCondLst>
                              <p:cond delay="2000"/>
                            </p:stCondLst>
                            <p:childTnLst>
                              <p:par>
                                <p:cTn id="65" presetID="1" presetClass="exit" presetSubtype="0" fill="hold" grpId="2" nodeType="afterEffect">
                                  <p:stCondLst>
                                    <p:cond delay="0"/>
                                  </p:stCondLst>
                                  <p:childTnLst>
                                    <p:set>
                                      <p:cBhvr>
                                        <p:cTn id="66" dur="1" fill="hold">
                                          <p:stCondLst>
                                            <p:cond delay="0"/>
                                          </p:stCondLst>
                                        </p:cTn>
                                        <p:tgtEl>
                                          <p:spTgt spid="6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9"/>
                                        </p:tgtEl>
                                        <p:attrNameLst>
                                          <p:attrName>style.visibility</p:attrName>
                                        </p:attrNameLst>
                                      </p:cBhvr>
                                      <p:to>
                                        <p:strVal val="visible"/>
                                      </p:to>
                                    </p:set>
                                  </p:childTnLst>
                                </p:cTn>
                              </p:par>
                            </p:childTnLst>
                          </p:cTn>
                        </p:par>
                        <p:par>
                          <p:cTn id="71" fill="hold">
                            <p:stCondLst>
                              <p:cond delay="0"/>
                            </p:stCondLst>
                            <p:childTnLst>
                              <p:par>
                                <p:cTn id="72" presetID="1" presetClass="exit" presetSubtype="0" fill="hold" grpId="0" nodeType="afterEffect">
                                  <p:stCondLst>
                                    <p:cond delay="300"/>
                                  </p:stCondLst>
                                  <p:childTnLst>
                                    <p:set>
                                      <p:cBhvr>
                                        <p:cTn id="73" dur="1" fill="hold">
                                          <p:stCondLst>
                                            <p:cond delay="0"/>
                                          </p:stCondLst>
                                        </p:cTn>
                                        <p:tgtEl>
                                          <p:spTgt spid="10"/>
                                        </p:tgtEl>
                                        <p:attrNameLst>
                                          <p:attrName>style.visibility</p:attrName>
                                        </p:attrNameLst>
                                      </p:cBhvr>
                                      <p:to>
                                        <p:strVal val="hidden"/>
                                      </p:to>
                                    </p:set>
                                  </p:childTnLst>
                                </p:cTn>
                              </p:par>
                            </p:childTnLst>
                          </p:cTn>
                        </p:par>
                        <p:par>
                          <p:cTn id="74" fill="hold">
                            <p:stCondLst>
                              <p:cond delay="300"/>
                            </p:stCondLst>
                            <p:childTnLst>
                              <p:par>
                                <p:cTn id="75" presetID="1" presetClass="exit" presetSubtype="0" fill="hold" grpId="0" nodeType="afterEffect">
                                  <p:stCondLst>
                                    <p:cond delay="0"/>
                                  </p:stCondLst>
                                  <p:childTnLst>
                                    <p:set>
                                      <p:cBhvr>
                                        <p:cTn id="76" dur="1" fill="hold">
                                          <p:stCondLst>
                                            <p:cond delay="0"/>
                                          </p:stCondLst>
                                        </p:cTn>
                                        <p:tgtEl>
                                          <p:spTgt spid="11"/>
                                        </p:tgtEl>
                                        <p:attrNameLst>
                                          <p:attrName>style.visibility</p:attrName>
                                        </p:attrNameLst>
                                      </p:cBhvr>
                                      <p:to>
                                        <p:strVal val="hidden"/>
                                      </p:to>
                                    </p:set>
                                  </p:childTnLst>
                                </p:cTn>
                              </p:par>
                            </p:childTnLst>
                          </p:cTn>
                        </p:par>
                        <p:par>
                          <p:cTn id="77" fill="hold">
                            <p:stCondLst>
                              <p:cond delay="300"/>
                            </p:stCondLst>
                            <p:childTnLst>
                              <p:par>
                                <p:cTn id="78" presetID="1" presetClass="exit"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hidden"/>
                                      </p:to>
                                    </p:set>
                                  </p:childTnLst>
                                </p:cTn>
                              </p:par>
                            </p:childTnLst>
                          </p:cTn>
                        </p:par>
                        <p:par>
                          <p:cTn id="80" fill="hold">
                            <p:stCondLst>
                              <p:cond delay="300"/>
                            </p:stCondLst>
                            <p:childTnLst>
                              <p:par>
                                <p:cTn id="81" presetID="1" presetClass="exit" presetSubtype="0" fill="hold" grpId="0" nodeType="afterEffect">
                                  <p:stCondLst>
                                    <p:cond delay="0"/>
                                  </p:stCondLst>
                                  <p:childTnLst>
                                    <p:set>
                                      <p:cBhvr>
                                        <p:cTn id="82" dur="1" fill="hold">
                                          <p:stCondLst>
                                            <p:cond delay="0"/>
                                          </p:stCondLst>
                                        </p:cTn>
                                        <p:tgtEl>
                                          <p:spTgt spid="13"/>
                                        </p:tgtEl>
                                        <p:attrNameLst>
                                          <p:attrName>style.visibility</p:attrName>
                                        </p:attrNameLst>
                                      </p:cBhvr>
                                      <p:to>
                                        <p:strVal val="hidden"/>
                                      </p:to>
                                    </p:set>
                                  </p:childTnLst>
                                </p:cTn>
                              </p:par>
                            </p:childTnLst>
                          </p:cTn>
                        </p:par>
                        <p:par>
                          <p:cTn id="83" fill="hold">
                            <p:stCondLst>
                              <p:cond delay="300"/>
                            </p:stCondLst>
                            <p:childTnLst>
                              <p:par>
                                <p:cTn id="84" presetID="1" presetClass="exit"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hidden"/>
                                      </p:to>
                                    </p:set>
                                  </p:childTnLst>
                                </p:cTn>
                              </p:par>
                            </p:childTnLst>
                          </p:cTn>
                        </p:par>
                        <p:par>
                          <p:cTn id="86" fill="hold">
                            <p:stCondLst>
                              <p:cond delay="300"/>
                            </p:stCondLst>
                            <p:childTnLst>
                              <p:par>
                                <p:cTn id="87" presetID="1" presetClass="exit" presetSubtype="0" fill="hold" grpId="0" nodeType="afterEffect">
                                  <p:stCondLst>
                                    <p:cond delay="0"/>
                                  </p:stCondLst>
                                  <p:childTnLst>
                                    <p:set>
                                      <p:cBhvr>
                                        <p:cTn id="88" dur="1" fill="hold">
                                          <p:stCondLst>
                                            <p:cond delay="0"/>
                                          </p:stCondLst>
                                        </p:cTn>
                                        <p:tgtEl>
                                          <p:spTgt spid="15"/>
                                        </p:tgtEl>
                                        <p:attrNameLst>
                                          <p:attrName>style.visibility</p:attrName>
                                        </p:attrNameLst>
                                      </p:cBhvr>
                                      <p:to>
                                        <p:strVal val="hidden"/>
                                      </p:to>
                                    </p:set>
                                  </p:childTnLst>
                                </p:cTn>
                              </p:par>
                            </p:childTnLst>
                          </p:cTn>
                        </p:par>
                        <p:par>
                          <p:cTn id="89" fill="hold">
                            <p:stCondLst>
                              <p:cond delay="300"/>
                            </p:stCondLst>
                            <p:childTnLst>
                              <p:par>
                                <p:cTn id="90" presetID="1" presetClass="exit" presetSubtype="0" fill="hold" nodeType="afterEffect">
                                  <p:stCondLst>
                                    <p:cond delay="0"/>
                                  </p:stCondLst>
                                  <p:childTnLst>
                                    <p:set>
                                      <p:cBhvr>
                                        <p:cTn id="91" dur="1" fill="hold">
                                          <p:stCondLst>
                                            <p:cond delay="0"/>
                                          </p:stCondLst>
                                        </p:cTn>
                                        <p:tgtEl>
                                          <p:spTgt spid="16"/>
                                        </p:tgtEl>
                                        <p:attrNameLst>
                                          <p:attrName>style.visibility</p:attrName>
                                        </p:attrNameLst>
                                      </p:cBhvr>
                                      <p:to>
                                        <p:strVal val="hidden"/>
                                      </p:to>
                                    </p:set>
                                  </p:childTnLst>
                                </p:cTn>
                              </p:par>
                            </p:childTnLst>
                          </p:cTn>
                        </p:par>
                        <p:par>
                          <p:cTn id="92" fill="hold">
                            <p:stCondLst>
                              <p:cond delay="300"/>
                            </p:stCondLst>
                            <p:childTnLst>
                              <p:par>
                                <p:cTn id="93" presetID="1" presetClass="exit" presetSubtype="0" fill="hold" nodeType="afterEffect">
                                  <p:stCondLst>
                                    <p:cond delay="0"/>
                                  </p:stCondLst>
                                  <p:childTnLst>
                                    <p:set>
                                      <p:cBhvr>
                                        <p:cTn id="94" dur="1" fill="hold">
                                          <p:stCondLst>
                                            <p:cond delay="0"/>
                                          </p:stCondLst>
                                        </p:cTn>
                                        <p:tgtEl>
                                          <p:spTgt spid="17"/>
                                        </p:tgtEl>
                                        <p:attrNameLst>
                                          <p:attrName>style.visibility</p:attrName>
                                        </p:attrNameLst>
                                      </p:cBhvr>
                                      <p:to>
                                        <p:strVal val="hidden"/>
                                      </p:to>
                                    </p:set>
                                  </p:childTnLst>
                                </p:cTn>
                              </p:par>
                            </p:childTnLst>
                          </p:cTn>
                        </p:par>
                        <p:par>
                          <p:cTn id="95" fill="hold">
                            <p:stCondLst>
                              <p:cond delay="300"/>
                            </p:stCondLst>
                            <p:childTnLst>
                              <p:par>
                                <p:cTn id="96" presetID="1" presetClass="exit" presetSubtype="0" fill="hold" nodeType="afterEffect">
                                  <p:stCondLst>
                                    <p:cond delay="0"/>
                                  </p:stCondLst>
                                  <p:childTnLst>
                                    <p:set>
                                      <p:cBhvr>
                                        <p:cTn id="97" dur="1" fill="hold">
                                          <p:stCondLst>
                                            <p:cond delay="0"/>
                                          </p:stCondLst>
                                        </p:cTn>
                                        <p:tgtEl>
                                          <p:spTgt spid="18"/>
                                        </p:tgtEl>
                                        <p:attrNameLst>
                                          <p:attrName>style.visibility</p:attrName>
                                        </p:attrNameLst>
                                      </p:cBhvr>
                                      <p:to>
                                        <p:strVal val="hidden"/>
                                      </p:to>
                                    </p:set>
                                  </p:childTnLst>
                                </p:cTn>
                              </p:par>
                            </p:childTnLst>
                          </p:cTn>
                        </p:par>
                        <p:par>
                          <p:cTn id="98" fill="hold">
                            <p:stCondLst>
                              <p:cond delay="300"/>
                            </p:stCondLst>
                            <p:childTnLst>
                              <p:par>
                                <p:cTn id="99" presetID="1" presetClass="exit" presetSubtype="0" fill="hold" nodeType="afterEffect">
                                  <p:stCondLst>
                                    <p:cond delay="0"/>
                                  </p:stCondLst>
                                  <p:childTnLst>
                                    <p:set>
                                      <p:cBhvr>
                                        <p:cTn id="100" dur="1" fill="hold">
                                          <p:stCondLst>
                                            <p:cond delay="0"/>
                                          </p:stCondLst>
                                        </p:cTn>
                                        <p:tgtEl>
                                          <p:spTgt spid="19"/>
                                        </p:tgtEl>
                                        <p:attrNameLst>
                                          <p:attrName>style.visibility</p:attrName>
                                        </p:attrNameLst>
                                      </p:cBhvr>
                                      <p:to>
                                        <p:strVal val="hidden"/>
                                      </p:to>
                                    </p:set>
                                  </p:childTnLst>
                                </p:cTn>
                              </p:par>
                            </p:childTnLst>
                          </p:cTn>
                        </p:par>
                        <p:par>
                          <p:cTn id="101" fill="hold">
                            <p:stCondLst>
                              <p:cond delay="300"/>
                            </p:stCondLst>
                            <p:childTnLst>
                              <p:par>
                                <p:cTn id="102" presetID="1" presetClass="exit" presetSubtype="0" fill="hold" grpId="0" nodeType="afterEffect">
                                  <p:stCondLst>
                                    <p:cond delay="0"/>
                                  </p:stCondLst>
                                  <p:childTnLst>
                                    <p:set>
                                      <p:cBhvr>
                                        <p:cTn id="103" dur="1" fill="hold">
                                          <p:stCondLst>
                                            <p:cond delay="0"/>
                                          </p:stCondLst>
                                        </p:cTn>
                                        <p:tgtEl>
                                          <p:spTgt spid="21"/>
                                        </p:tgtEl>
                                        <p:attrNameLst>
                                          <p:attrName>style.visibility</p:attrName>
                                        </p:attrNameLst>
                                      </p:cBhvr>
                                      <p:to>
                                        <p:strVal val="hidden"/>
                                      </p:to>
                                    </p:set>
                                  </p:childTnLst>
                                </p:cTn>
                              </p:par>
                            </p:childTnLst>
                          </p:cTn>
                        </p:par>
                        <p:par>
                          <p:cTn id="104" fill="hold">
                            <p:stCondLst>
                              <p:cond delay="300"/>
                            </p:stCondLst>
                            <p:childTnLst>
                              <p:par>
                                <p:cTn id="105" presetID="1" presetClass="exit" presetSubtype="0" fill="hold" grpId="0" nodeType="afterEffect">
                                  <p:stCondLst>
                                    <p:cond delay="0"/>
                                  </p:stCondLst>
                                  <p:childTnLst>
                                    <p:set>
                                      <p:cBhvr>
                                        <p:cTn id="106" dur="1" fill="hold">
                                          <p:stCondLst>
                                            <p:cond delay="0"/>
                                          </p:stCondLst>
                                        </p:cTn>
                                        <p:tgtEl>
                                          <p:spTgt spid="22"/>
                                        </p:tgtEl>
                                        <p:attrNameLst>
                                          <p:attrName>style.visibility</p:attrName>
                                        </p:attrNameLst>
                                      </p:cBhvr>
                                      <p:to>
                                        <p:strVal val="hidden"/>
                                      </p:to>
                                    </p:set>
                                  </p:childTnLst>
                                </p:cTn>
                              </p:par>
                            </p:childTnLst>
                          </p:cTn>
                        </p:par>
                        <p:par>
                          <p:cTn id="107" fill="hold">
                            <p:stCondLst>
                              <p:cond delay="300"/>
                            </p:stCondLst>
                            <p:childTnLst>
                              <p:par>
                                <p:cTn id="108" presetID="1" presetClass="exit" presetSubtype="0" fill="hold" grpId="0" nodeType="afterEffect">
                                  <p:stCondLst>
                                    <p:cond delay="0"/>
                                  </p:stCondLst>
                                  <p:childTnLst>
                                    <p:set>
                                      <p:cBhvr>
                                        <p:cTn id="109" dur="1" fill="hold">
                                          <p:stCondLst>
                                            <p:cond delay="0"/>
                                          </p:stCondLst>
                                        </p:cTn>
                                        <p:tgtEl>
                                          <p:spTgt spid="25"/>
                                        </p:tgtEl>
                                        <p:attrNameLst>
                                          <p:attrName>style.visibility</p:attrName>
                                        </p:attrNameLst>
                                      </p:cBhvr>
                                      <p:to>
                                        <p:strVal val="hidden"/>
                                      </p:to>
                                    </p:set>
                                  </p:childTnLst>
                                </p:cTn>
                              </p:par>
                            </p:childTnLst>
                          </p:cTn>
                        </p:par>
                        <p:par>
                          <p:cTn id="110" fill="hold">
                            <p:stCondLst>
                              <p:cond delay="300"/>
                            </p:stCondLst>
                            <p:childTnLst>
                              <p:par>
                                <p:cTn id="111" presetID="1" presetClass="exit" presetSubtype="0" fill="hold" grpId="0" nodeType="afterEffect">
                                  <p:stCondLst>
                                    <p:cond delay="0"/>
                                  </p:stCondLst>
                                  <p:childTnLst>
                                    <p:set>
                                      <p:cBhvr>
                                        <p:cTn id="112" dur="1" fill="hold">
                                          <p:stCondLst>
                                            <p:cond delay="0"/>
                                          </p:stCondLst>
                                        </p:cTn>
                                        <p:tgtEl>
                                          <p:spTgt spid="26"/>
                                        </p:tgtEl>
                                        <p:attrNameLst>
                                          <p:attrName>style.visibility</p:attrName>
                                        </p:attrNameLst>
                                      </p:cBhvr>
                                      <p:to>
                                        <p:strVal val="hidden"/>
                                      </p:to>
                                    </p:set>
                                  </p:childTnLst>
                                </p:cTn>
                              </p:par>
                            </p:childTnLst>
                          </p:cTn>
                        </p:par>
                        <p:par>
                          <p:cTn id="113" fill="hold">
                            <p:stCondLst>
                              <p:cond delay="300"/>
                            </p:stCondLst>
                            <p:childTnLst>
                              <p:par>
                                <p:cTn id="114" presetID="1" presetClass="exit" presetSubtype="0" fill="hold" nodeType="afterEffect">
                                  <p:stCondLst>
                                    <p:cond delay="0"/>
                                  </p:stCondLst>
                                  <p:childTnLst>
                                    <p:set>
                                      <p:cBhvr>
                                        <p:cTn id="115" dur="1" fill="hold">
                                          <p:stCondLst>
                                            <p:cond delay="0"/>
                                          </p:stCondLst>
                                        </p:cTn>
                                        <p:tgtEl>
                                          <p:spTgt spid="28"/>
                                        </p:tgtEl>
                                        <p:attrNameLst>
                                          <p:attrName>style.visibility</p:attrName>
                                        </p:attrNameLst>
                                      </p:cBhvr>
                                      <p:to>
                                        <p:strVal val="hidden"/>
                                      </p:to>
                                    </p:set>
                                  </p:childTnLst>
                                </p:cTn>
                              </p:par>
                            </p:childTnLst>
                          </p:cTn>
                        </p:par>
                        <p:par>
                          <p:cTn id="116" fill="hold">
                            <p:stCondLst>
                              <p:cond delay="300"/>
                            </p:stCondLst>
                            <p:childTnLst>
                              <p:par>
                                <p:cTn id="117" presetID="1" presetClass="exit" presetSubtype="0" fill="hold" nodeType="afterEffect">
                                  <p:stCondLst>
                                    <p:cond delay="0"/>
                                  </p:stCondLst>
                                  <p:childTnLst>
                                    <p:set>
                                      <p:cBhvr>
                                        <p:cTn id="118" dur="1" fill="hold">
                                          <p:stCondLst>
                                            <p:cond delay="0"/>
                                          </p:stCondLst>
                                        </p:cTn>
                                        <p:tgtEl>
                                          <p:spTgt spid="29"/>
                                        </p:tgtEl>
                                        <p:attrNameLst>
                                          <p:attrName>style.visibility</p:attrName>
                                        </p:attrNameLst>
                                      </p:cBhvr>
                                      <p:to>
                                        <p:strVal val="hidden"/>
                                      </p:to>
                                    </p:set>
                                  </p:childTnLst>
                                </p:cTn>
                              </p:par>
                            </p:childTnLst>
                          </p:cTn>
                        </p:par>
                        <p:par>
                          <p:cTn id="119" fill="hold">
                            <p:stCondLst>
                              <p:cond delay="300"/>
                            </p:stCondLst>
                            <p:childTnLst>
                              <p:par>
                                <p:cTn id="120" presetID="1" presetClass="exit" presetSubtype="0" fill="hold" nodeType="afterEffect">
                                  <p:stCondLst>
                                    <p:cond delay="0"/>
                                  </p:stCondLst>
                                  <p:childTnLst>
                                    <p:set>
                                      <p:cBhvr>
                                        <p:cTn id="121" dur="1" fill="hold">
                                          <p:stCondLst>
                                            <p:cond delay="0"/>
                                          </p:stCondLst>
                                        </p:cTn>
                                        <p:tgtEl>
                                          <p:spTgt spid="35"/>
                                        </p:tgtEl>
                                        <p:attrNameLst>
                                          <p:attrName>style.visibility</p:attrName>
                                        </p:attrNameLst>
                                      </p:cBhvr>
                                      <p:to>
                                        <p:strVal val="hidden"/>
                                      </p:to>
                                    </p:set>
                                  </p:childTnLst>
                                </p:cTn>
                              </p:par>
                            </p:childTnLst>
                          </p:cTn>
                        </p:par>
                        <p:par>
                          <p:cTn id="122" fill="hold">
                            <p:stCondLst>
                              <p:cond delay="300"/>
                            </p:stCondLst>
                            <p:childTnLst>
                              <p:par>
                                <p:cTn id="123" presetID="1" presetClass="exit" presetSubtype="0" fill="hold" grpId="1" nodeType="afterEffect">
                                  <p:stCondLst>
                                    <p:cond delay="0"/>
                                  </p:stCondLst>
                                  <p:childTnLst>
                                    <p:set>
                                      <p:cBhvr>
                                        <p:cTn id="124" dur="1" fill="hold">
                                          <p:stCondLst>
                                            <p:cond delay="0"/>
                                          </p:stCondLst>
                                        </p:cTn>
                                        <p:tgtEl>
                                          <p:spTgt spid="69"/>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72"/>
                                        </p:tgtEl>
                                        <p:attrNameLst>
                                          <p:attrName>style.visibility</p:attrName>
                                        </p:attrNameLst>
                                      </p:cBhvr>
                                      <p:to>
                                        <p:strVal val="visible"/>
                                      </p:to>
                                    </p:set>
                                  </p:childTnLst>
                                </p:cTn>
                              </p:par>
                            </p:childTnLst>
                          </p:cTn>
                        </p:par>
                        <p:par>
                          <p:cTn id="129" fill="hold">
                            <p:stCondLst>
                              <p:cond delay="0"/>
                            </p:stCondLst>
                            <p:childTnLst>
                              <p:par>
                                <p:cTn id="130" presetID="35" presetClass="path" presetSubtype="0" accel="50000" decel="50000" fill="hold" grpId="1" nodeType="afterEffect">
                                  <p:stCondLst>
                                    <p:cond delay="0"/>
                                  </p:stCondLst>
                                  <p:childTnLst>
                                    <p:animMotion origin="layout" path="M 1.04167E-6 -2.22222E-6 L -0.35391 -0.0618 " pathEditMode="relative" rAng="0" ptsTypes="AA">
                                      <p:cBhvr>
                                        <p:cTn id="131" dur="2000" fill="hold"/>
                                        <p:tgtEl>
                                          <p:spTgt spid="72"/>
                                        </p:tgtEl>
                                        <p:attrNameLst>
                                          <p:attrName>ppt_x</p:attrName>
                                          <p:attrName>ppt_y</p:attrName>
                                        </p:attrNameLst>
                                      </p:cBhvr>
                                      <p:rCtr x="-17695" y="-3102"/>
                                    </p:animMotion>
                                  </p:childTnLst>
                                </p:cTn>
                              </p:par>
                            </p:childTnLst>
                          </p:cTn>
                        </p:par>
                        <p:par>
                          <p:cTn id="132" fill="hold">
                            <p:stCondLst>
                              <p:cond delay="2000"/>
                            </p:stCondLst>
                            <p:childTnLst>
                              <p:par>
                                <p:cTn id="133" presetID="1" presetClass="exit" presetSubtype="0" fill="hold" grpId="2" nodeType="afterEffect">
                                  <p:stCondLst>
                                    <p:cond delay="0"/>
                                  </p:stCondLst>
                                  <p:childTnLst>
                                    <p:set>
                                      <p:cBhvr>
                                        <p:cTn id="134" dur="1" fill="hold">
                                          <p:stCondLst>
                                            <p:cond delay="0"/>
                                          </p:stCondLst>
                                        </p:cTn>
                                        <p:tgtEl>
                                          <p:spTgt spid="72"/>
                                        </p:tgtEl>
                                        <p:attrNameLst>
                                          <p:attrName>style.visibility</p:attrName>
                                        </p:attrNameLst>
                                      </p:cBhvr>
                                      <p:to>
                                        <p:strVal val="hidden"/>
                                      </p:to>
                                    </p:set>
                                  </p:childTnLst>
                                </p:cTn>
                              </p:par>
                            </p:childTnLst>
                          </p:cTn>
                        </p:par>
                        <p:par>
                          <p:cTn id="135" fill="hold">
                            <p:stCondLst>
                              <p:cond delay="2000"/>
                            </p:stCondLst>
                            <p:childTnLst>
                              <p:par>
                                <p:cTn id="136" presetID="1" presetClass="entr" presetSubtype="0" fill="hold" grpId="1" nodeType="afterEffect">
                                  <p:stCondLst>
                                    <p:cond delay="0"/>
                                  </p:stCondLst>
                                  <p:childTnLst>
                                    <p:set>
                                      <p:cBhvr>
                                        <p:cTn id="137" dur="1" fill="hold">
                                          <p:stCondLst>
                                            <p:cond delay="0"/>
                                          </p:stCondLst>
                                        </p:cTn>
                                        <p:tgtEl>
                                          <p:spTgt spid="10"/>
                                        </p:tgtEl>
                                        <p:attrNameLst>
                                          <p:attrName>style.visibility</p:attrName>
                                        </p:attrNameLst>
                                      </p:cBhvr>
                                      <p:to>
                                        <p:strVal val="visible"/>
                                      </p:to>
                                    </p:set>
                                  </p:childTnLst>
                                </p:cTn>
                              </p:par>
                              <p:par>
                                <p:cTn id="138" presetID="1" presetClass="entr" presetSubtype="0" fill="hold" grpId="1" nodeType="withEffect">
                                  <p:stCondLst>
                                    <p:cond delay="0"/>
                                  </p:stCondLst>
                                  <p:childTnLst>
                                    <p:set>
                                      <p:cBhvr>
                                        <p:cTn id="139" dur="1" fill="hold">
                                          <p:stCondLst>
                                            <p:cond delay="0"/>
                                          </p:stCondLst>
                                        </p:cTn>
                                        <p:tgtEl>
                                          <p:spTgt spid="11"/>
                                        </p:tgtEl>
                                        <p:attrNameLst>
                                          <p:attrName>style.visibility</p:attrName>
                                        </p:attrNameLst>
                                      </p:cBhvr>
                                      <p:to>
                                        <p:strVal val="visible"/>
                                      </p:to>
                                    </p:set>
                                  </p:childTnLst>
                                </p:cTn>
                              </p:par>
                              <p:par>
                                <p:cTn id="140" presetID="1" presetClass="entr" presetSubtype="0" fill="hold" grpId="1" nodeType="withEffect">
                                  <p:stCondLst>
                                    <p:cond delay="0"/>
                                  </p:stCondLst>
                                  <p:childTnLst>
                                    <p:set>
                                      <p:cBhvr>
                                        <p:cTn id="141" dur="1" fill="hold">
                                          <p:stCondLst>
                                            <p:cond delay="0"/>
                                          </p:stCondLst>
                                        </p:cTn>
                                        <p:tgtEl>
                                          <p:spTgt spid="12"/>
                                        </p:tgtEl>
                                        <p:attrNameLst>
                                          <p:attrName>style.visibility</p:attrName>
                                        </p:attrNameLst>
                                      </p:cBhvr>
                                      <p:to>
                                        <p:strVal val="visible"/>
                                      </p:to>
                                    </p:set>
                                  </p:childTnLst>
                                </p:cTn>
                              </p:par>
                              <p:par>
                                <p:cTn id="142" presetID="1" presetClass="entr" presetSubtype="0" fill="hold" grpId="1" nodeType="withEffect">
                                  <p:stCondLst>
                                    <p:cond delay="0"/>
                                  </p:stCondLst>
                                  <p:childTnLst>
                                    <p:set>
                                      <p:cBhvr>
                                        <p:cTn id="143" dur="1" fill="hold">
                                          <p:stCondLst>
                                            <p:cond delay="0"/>
                                          </p:stCondLst>
                                        </p:cTn>
                                        <p:tgtEl>
                                          <p:spTgt spid="13"/>
                                        </p:tgtEl>
                                        <p:attrNameLst>
                                          <p:attrName>style.visibility</p:attrName>
                                        </p:attrNameLst>
                                      </p:cBhvr>
                                      <p:to>
                                        <p:strVal val="visible"/>
                                      </p:to>
                                    </p:set>
                                  </p:childTnLst>
                                </p:cTn>
                              </p:par>
                              <p:par>
                                <p:cTn id="144" presetID="1" presetClass="entr" presetSubtype="0" fill="hold" grpId="1" nodeType="withEffect">
                                  <p:stCondLst>
                                    <p:cond delay="0"/>
                                  </p:stCondLst>
                                  <p:childTnLst>
                                    <p:set>
                                      <p:cBhvr>
                                        <p:cTn id="145" dur="1" fill="hold">
                                          <p:stCondLst>
                                            <p:cond delay="0"/>
                                          </p:stCondLst>
                                        </p:cTn>
                                        <p:tgtEl>
                                          <p:spTgt spid="14"/>
                                        </p:tgtEl>
                                        <p:attrNameLst>
                                          <p:attrName>style.visibility</p:attrName>
                                        </p:attrNameLst>
                                      </p:cBhvr>
                                      <p:to>
                                        <p:strVal val="visible"/>
                                      </p:to>
                                    </p:set>
                                  </p:childTnLst>
                                </p:cTn>
                              </p:par>
                              <p:par>
                                <p:cTn id="146" presetID="1" presetClass="entr" presetSubtype="0" fill="hold" nodeType="withEffect">
                                  <p:stCondLst>
                                    <p:cond delay="0"/>
                                  </p:stCondLst>
                                  <p:childTnLst>
                                    <p:set>
                                      <p:cBhvr>
                                        <p:cTn id="147" dur="1" fill="hold">
                                          <p:stCondLst>
                                            <p:cond delay="0"/>
                                          </p:stCondLst>
                                        </p:cTn>
                                        <p:tgtEl>
                                          <p:spTgt spid="16"/>
                                        </p:tgtEl>
                                        <p:attrNameLst>
                                          <p:attrName>style.visibility</p:attrName>
                                        </p:attrNameLst>
                                      </p:cBhvr>
                                      <p:to>
                                        <p:strVal val="visible"/>
                                      </p:to>
                                    </p:set>
                                  </p:childTnLst>
                                </p:cTn>
                              </p:par>
                              <p:par>
                                <p:cTn id="148" presetID="1" presetClass="entr" presetSubtype="0" fill="hold" nodeType="withEffect">
                                  <p:stCondLst>
                                    <p:cond delay="0"/>
                                  </p:stCondLst>
                                  <p:childTnLst>
                                    <p:set>
                                      <p:cBhvr>
                                        <p:cTn id="149" dur="1" fill="hold">
                                          <p:stCondLst>
                                            <p:cond delay="0"/>
                                          </p:stCondLst>
                                        </p:cTn>
                                        <p:tgtEl>
                                          <p:spTgt spid="17"/>
                                        </p:tgtEl>
                                        <p:attrNameLst>
                                          <p:attrName>style.visibility</p:attrName>
                                        </p:attrNameLst>
                                      </p:cBhvr>
                                      <p:to>
                                        <p:strVal val="visible"/>
                                      </p:to>
                                    </p:set>
                                  </p:childTnLst>
                                </p:cTn>
                              </p:par>
                              <p:par>
                                <p:cTn id="150" presetID="1" presetClass="entr" presetSubtype="0" fill="hold" grpId="1" nodeType="withEffect">
                                  <p:stCondLst>
                                    <p:cond delay="0"/>
                                  </p:stCondLst>
                                  <p:childTnLst>
                                    <p:set>
                                      <p:cBhvr>
                                        <p:cTn id="151" dur="1" fill="hold">
                                          <p:stCondLst>
                                            <p:cond delay="0"/>
                                          </p:stCondLst>
                                        </p:cTn>
                                        <p:tgtEl>
                                          <p:spTgt spid="22"/>
                                        </p:tgtEl>
                                        <p:attrNameLst>
                                          <p:attrName>style.visibility</p:attrName>
                                        </p:attrNameLst>
                                      </p:cBhvr>
                                      <p:to>
                                        <p:strVal val="visible"/>
                                      </p:to>
                                    </p:set>
                                  </p:childTnLst>
                                </p:cTn>
                              </p:par>
                              <p:par>
                                <p:cTn id="152" presetID="1" presetClass="entr" presetSubtype="0" fill="hold" grpId="1" nodeType="withEffect">
                                  <p:stCondLst>
                                    <p:cond delay="0"/>
                                  </p:stCondLst>
                                  <p:childTnLst>
                                    <p:set>
                                      <p:cBhvr>
                                        <p:cTn id="153" dur="1" fill="hold">
                                          <p:stCondLst>
                                            <p:cond delay="0"/>
                                          </p:stCondLst>
                                        </p:cTn>
                                        <p:tgtEl>
                                          <p:spTgt spid="25"/>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grpId="0" nodeType="clickEffect">
                                  <p:stCondLst>
                                    <p:cond delay="0"/>
                                  </p:stCondLst>
                                  <p:childTnLst>
                                    <p:set>
                                      <p:cBhvr>
                                        <p:cTn id="157" dur="1" fill="hold">
                                          <p:stCondLst>
                                            <p:cond delay="0"/>
                                          </p:stCondLst>
                                        </p:cTn>
                                        <p:tgtEl>
                                          <p:spTgt spid="73"/>
                                        </p:tgtEl>
                                        <p:attrNameLst>
                                          <p:attrName>style.visibility</p:attrName>
                                        </p:attrNameLst>
                                      </p:cBhvr>
                                      <p:to>
                                        <p:strVal val="visible"/>
                                      </p:to>
                                    </p:set>
                                  </p:childTnLst>
                                </p:cTn>
                              </p:par>
                            </p:childTnLst>
                          </p:cTn>
                        </p:par>
                        <p:par>
                          <p:cTn id="158" fill="hold">
                            <p:stCondLst>
                              <p:cond delay="0"/>
                            </p:stCondLst>
                            <p:childTnLst>
                              <p:par>
                                <p:cTn id="159" presetID="35" presetClass="path" presetSubtype="0" accel="50000" decel="50000" fill="hold" grpId="1" nodeType="afterEffect">
                                  <p:stCondLst>
                                    <p:cond delay="0"/>
                                  </p:stCondLst>
                                  <p:childTnLst>
                                    <p:animMotion origin="layout" path="M 1.04167E-6 -1.48148E-6 L -0.37995 0.18542 " pathEditMode="relative" rAng="0" ptsTypes="AA">
                                      <p:cBhvr>
                                        <p:cTn id="160" dur="2000" fill="hold"/>
                                        <p:tgtEl>
                                          <p:spTgt spid="73"/>
                                        </p:tgtEl>
                                        <p:attrNameLst>
                                          <p:attrName>ppt_x</p:attrName>
                                          <p:attrName>ppt_y</p:attrName>
                                        </p:attrNameLst>
                                      </p:cBhvr>
                                      <p:rCtr x="-18997" y="9259"/>
                                    </p:animMotion>
                                  </p:childTnLst>
                                </p:cTn>
                              </p:par>
                            </p:childTnLst>
                          </p:cTn>
                        </p:par>
                        <p:par>
                          <p:cTn id="161" fill="hold">
                            <p:stCondLst>
                              <p:cond delay="2000"/>
                            </p:stCondLst>
                            <p:childTnLst>
                              <p:par>
                                <p:cTn id="162" presetID="1" presetClass="exit" presetSubtype="0" fill="hold" grpId="2" nodeType="afterEffect">
                                  <p:stCondLst>
                                    <p:cond delay="0"/>
                                  </p:stCondLst>
                                  <p:childTnLst>
                                    <p:set>
                                      <p:cBhvr>
                                        <p:cTn id="163" dur="1" fill="hold">
                                          <p:stCondLst>
                                            <p:cond delay="0"/>
                                          </p:stCondLst>
                                        </p:cTn>
                                        <p:tgtEl>
                                          <p:spTgt spid="73"/>
                                        </p:tgtEl>
                                        <p:attrNameLst>
                                          <p:attrName>style.visibility</p:attrName>
                                        </p:attrNameLst>
                                      </p:cBhvr>
                                      <p:to>
                                        <p:strVal val="hidden"/>
                                      </p:to>
                                    </p:set>
                                  </p:childTnLst>
                                </p:cTn>
                              </p:par>
                              <p:par>
                                <p:cTn id="164" presetID="1" presetClass="entr" presetSubtype="0" fill="hold" grpId="1" nodeType="withEffect">
                                  <p:stCondLst>
                                    <p:cond delay="0"/>
                                  </p:stCondLst>
                                  <p:childTnLst>
                                    <p:set>
                                      <p:cBhvr>
                                        <p:cTn id="165" dur="1" fill="hold">
                                          <p:stCondLst>
                                            <p:cond delay="0"/>
                                          </p:stCondLst>
                                        </p:cTn>
                                        <p:tgtEl>
                                          <p:spTgt spid="15"/>
                                        </p:tgtEl>
                                        <p:attrNameLst>
                                          <p:attrName>style.visibility</p:attrName>
                                        </p:attrNameLst>
                                      </p:cBhvr>
                                      <p:to>
                                        <p:strVal val="visible"/>
                                      </p:to>
                                    </p:set>
                                  </p:childTnLst>
                                </p:cTn>
                              </p:par>
                            </p:childTnLst>
                          </p:cTn>
                        </p:par>
                        <p:par>
                          <p:cTn id="166" fill="hold">
                            <p:stCondLst>
                              <p:cond delay="2000"/>
                            </p:stCondLst>
                            <p:childTnLst>
                              <p:par>
                                <p:cTn id="167" presetID="1" presetClass="entr" presetSubtype="0" fill="hold" grpId="2" nodeType="afterEffect">
                                  <p:stCondLst>
                                    <p:cond delay="0"/>
                                  </p:stCondLst>
                                  <p:childTnLst>
                                    <p:set>
                                      <p:cBhvr>
                                        <p:cTn id="168" dur="1" fill="hold">
                                          <p:stCondLst>
                                            <p:cond delay="0"/>
                                          </p:stCondLst>
                                        </p:cTn>
                                        <p:tgtEl>
                                          <p:spTgt spid="21"/>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8"/>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19"/>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74"/>
                                        </p:tgtEl>
                                        <p:attrNameLst>
                                          <p:attrName>style.visibility</p:attrName>
                                        </p:attrNameLst>
                                      </p:cBhvr>
                                      <p:to>
                                        <p:strVal val="visible"/>
                                      </p:to>
                                    </p:set>
                                  </p:childTnLst>
                                </p:cTn>
                              </p:par>
                            </p:childTnLst>
                          </p:cTn>
                        </p:par>
                        <p:par>
                          <p:cTn id="177" fill="hold">
                            <p:stCondLst>
                              <p:cond delay="0"/>
                            </p:stCondLst>
                            <p:childTnLst>
                              <p:par>
                                <p:cTn id="178" presetID="35" presetClass="path" presetSubtype="0" accel="50000" decel="50000" fill="hold" grpId="1" nodeType="afterEffect">
                                  <p:stCondLst>
                                    <p:cond delay="0"/>
                                  </p:stCondLst>
                                  <p:childTnLst>
                                    <p:animMotion origin="layout" path="M 1.04167E-6 -1.11111E-6 L -0.2724 0.18935 " pathEditMode="relative" rAng="0" ptsTypes="AA">
                                      <p:cBhvr>
                                        <p:cTn id="179" dur="2000" fill="hold"/>
                                        <p:tgtEl>
                                          <p:spTgt spid="74"/>
                                        </p:tgtEl>
                                        <p:attrNameLst>
                                          <p:attrName>ppt_x</p:attrName>
                                          <p:attrName>ppt_y</p:attrName>
                                        </p:attrNameLst>
                                      </p:cBhvr>
                                      <p:rCtr x="-13620" y="9468"/>
                                    </p:animMotion>
                                  </p:childTnLst>
                                </p:cTn>
                              </p:par>
                            </p:childTnLst>
                          </p:cTn>
                        </p:par>
                        <p:par>
                          <p:cTn id="180" fill="hold">
                            <p:stCondLst>
                              <p:cond delay="2000"/>
                            </p:stCondLst>
                            <p:childTnLst>
                              <p:par>
                                <p:cTn id="181" presetID="1" presetClass="exit" presetSubtype="0" fill="hold" grpId="2" nodeType="afterEffect">
                                  <p:stCondLst>
                                    <p:cond delay="0"/>
                                  </p:stCondLst>
                                  <p:childTnLst>
                                    <p:set>
                                      <p:cBhvr>
                                        <p:cTn id="182" dur="1" fill="hold">
                                          <p:stCondLst>
                                            <p:cond delay="0"/>
                                          </p:stCondLst>
                                        </p:cTn>
                                        <p:tgtEl>
                                          <p:spTgt spid="74"/>
                                        </p:tgtEl>
                                        <p:attrNameLst>
                                          <p:attrName>style.visibility</p:attrName>
                                        </p:attrNameLst>
                                      </p:cBhvr>
                                      <p:to>
                                        <p:strVal val="hidden"/>
                                      </p:to>
                                    </p:set>
                                  </p:childTnLst>
                                </p:cTn>
                              </p:par>
                              <p:par>
                                <p:cTn id="183" presetID="1" presetClass="entr" presetSubtype="0" fill="hold" grpId="1" nodeType="withEffect">
                                  <p:stCondLst>
                                    <p:cond delay="0"/>
                                  </p:stCondLst>
                                  <p:childTnLst>
                                    <p:set>
                                      <p:cBhvr>
                                        <p:cTn id="184" dur="1" fill="hold">
                                          <p:stCondLst>
                                            <p:cond delay="0"/>
                                          </p:stCondLst>
                                        </p:cTn>
                                        <p:tgtEl>
                                          <p:spTgt spid="26"/>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29"/>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28"/>
                                        </p:tgtEl>
                                        <p:attrNameLst>
                                          <p:attrName>style.visibility</p:attrName>
                                        </p:attrNameLst>
                                      </p:cBhvr>
                                      <p:to>
                                        <p:strVal val="visible"/>
                                      </p:to>
                                    </p:set>
                                  </p:childTnLst>
                                </p:cTn>
                              </p:par>
                            </p:childTnLst>
                          </p:cTn>
                        </p:par>
                        <p:par>
                          <p:cTn id="189" fill="hold">
                            <p:stCondLst>
                              <p:cond delay="2000"/>
                            </p:stCondLst>
                            <p:childTnLst>
                              <p:par>
                                <p:cTn id="190" presetID="1" presetClass="entr" presetSubtype="0" fill="hold" nodeType="afterEffect">
                                  <p:stCondLst>
                                    <p:cond delay="0"/>
                                  </p:stCondLst>
                                  <p:childTnLst>
                                    <p:set>
                                      <p:cBhvr>
                                        <p:cTn id="191" dur="1" fill="hold">
                                          <p:stCondLst>
                                            <p:cond delay="0"/>
                                          </p:stCondLst>
                                        </p:cTn>
                                        <p:tgtEl>
                                          <p:spTgt spid="35"/>
                                        </p:tgtEl>
                                        <p:attrNameLst>
                                          <p:attrName>style.visibility</p:attrName>
                                        </p:attrNameLst>
                                      </p:cBhvr>
                                      <p:to>
                                        <p:strVal val="visible"/>
                                      </p:to>
                                    </p:set>
                                  </p:childTnLst>
                                </p:cTn>
                              </p:par>
                            </p:childTnLst>
                          </p:cTn>
                        </p:par>
                        <p:par>
                          <p:cTn id="192" fill="hold">
                            <p:stCondLst>
                              <p:cond delay="2000"/>
                            </p:stCondLst>
                            <p:childTnLst>
                              <p:par>
                                <p:cTn id="193" presetID="1" presetClass="entr" presetSubtype="0" fill="hold" grpId="0" nodeType="afterEffect">
                                  <p:stCondLst>
                                    <p:cond delay="0"/>
                                  </p:stCondLst>
                                  <p:childTnLst>
                                    <p:set>
                                      <p:cBhvr>
                                        <p:cTn id="194" dur="1" fill="hold">
                                          <p:stCondLst>
                                            <p:cond delay="0"/>
                                          </p:stCondLst>
                                        </p:cTn>
                                        <p:tgtEl>
                                          <p:spTgt spid="31">
                                            <p:txEl>
                                              <p:pRg st="0" end="0"/>
                                            </p:txEl>
                                          </p:spTgt>
                                        </p:tgtEl>
                                        <p:attrNameLst>
                                          <p:attrName>style.visibility</p:attrName>
                                        </p:attrNameLst>
                                      </p:cBhvr>
                                      <p:to>
                                        <p:strVal val="visible"/>
                                      </p:to>
                                    </p:set>
                                  </p:childTnLst>
                                </p:cTn>
                              </p:par>
                            </p:childTnLst>
                          </p:cTn>
                        </p:par>
                        <p:par>
                          <p:cTn id="195" fill="hold">
                            <p:stCondLst>
                              <p:cond delay="2000"/>
                            </p:stCondLst>
                            <p:childTnLst>
                              <p:par>
                                <p:cTn id="196" presetID="1" presetClass="entr" presetSubtype="0" fill="hold" grpId="0" nodeType="afterEffect">
                                  <p:stCondLst>
                                    <p:cond delay="0"/>
                                  </p:stCondLst>
                                  <p:childTnLst>
                                    <p:set>
                                      <p:cBhvr>
                                        <p:cTn id="197" dur="1" fill="hold">
                                          <p:stCondLst>
                                            <p:cond delay="0"/>
                                          </p:stCondLst>
                                        </p:cTn>
                                        <p:tgtEl>
                                          <p:spTgt spid="31">
                                            <p:txEl>
                                              <p:pRg st="1" end="1"/>
                                            </p:txEl>
                                          </p:spTgt>
                                        </p:tgtEl>
                                        <p:attrNameLst>
                                          <p:attrName>style.visibility</p:attrName>
                                        </p:attrNameLst>
                                      </p:cBhvr>
                                      <p:to>
                                        <p:strVal val="visible"/>
                                      </p:to>
                                    </p:set>
                                  </p:childTnLst>
                                </p:cTn>
                              </p:par>
                            </p:childTnLst>
                          </p:cTn>
                        </p:par>
                        <p:par>
                          <p:cTn id="198" fill="hold">
                            <p:stCondLst>
                              <p:cond delay="2000"/>
                            </p:stCondLst>
                            <p:childTnLst>
                              <p:par>
                                <p:cTn id="199" presetID="1" presetClass="entr" presetSubtype="0" fill="hold" grpId="0" nodeType="afterEffect">
                                  <p:stCondLst>
                                    <p:cond delay="0"/>
                                  </p:stCondLst>
                                  <p:childTnLst>
                                    <p:set>
                                      <p:cBhvr>
                                        <p:cTn id="200"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21" grpId="0"/>
      <p:bldP spid="21" grpId="1"/>
      <p:bldP spid="21" grpId="2"/>
      <p:bldP spid="22" grpId="0"/>
      <p:bldP spid="22" grpId="1"/>
      <p:bldP spid="22" grpId="2"/>
      <p:bldP spid="25" grpId="0"/>
      <p:bldP spid="25" grpId="1"/>
      <p:bldP spid="25" grpId="2"/>
      <p:bldP spid="26" grpId="0" animBg="1"/>
      <p:bldP spid="26" grpId="1" animBg="1"/>
      <p:bldP spid="26" grpId="2" animBg="1"/>
      <p:bldP spid="65" grpId="0" animBg="1"/>
      <p:bldP spid="65" grpId="1" animBg="1"/>
      <p:bldP spid="65" grpId="2" animBg="1"/>
      <p:bldP spid="67" grpId="0" animBg="1"/>
      <p:bldP spid="67" grpId="1" animBg="1"/>
      <p:bldP spid="67" grpId="2" animBg="1"/>
      <p:bldP spid="72" grpId="0" animBg="1"/>
      <p:bldP spid="72" grpId="1" animBg="1"/>
      <p:bldP spid="72" grpId="2" animBg="1"/>
      <p:bldP spid="73" grpId="0" animBg="1"/>
      <p:bldP spid="73" grpId="1" animBg="1"/>
      <p:bldP spid="73" grpId="2" animBg="1"/>
      <p:bldP spid="74" grpId="0" animBg="1"/>
      <p:bldP spid="74" grpId="1" animBg="1"/>
      <p:bldP spid="74" grpId="2" animBg="1"/>
      <p:bldP spid="31" grpId="0" build="p"/>
      <p:bldP spid="69" grpId="0"/>
      <p:bldP spid="69"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4" name="Title 4113"/>
          <p:cNvSpPr>
            <a:spLocks noGrp="1"/>
          </p:cNvSpPr>
          <p:nvPr>
            <p:ph type="title"/>
          </p:nvPr>
        </p:nvSpPr>
        <p:spPr/>
        <p:txBody>
          <a:bodyPr/>
          <a:lstStyle/>
          <a:p>
            <a:r>
              <a:rPr lang="en-US" sz="4400" dirty="0" smtClean="0"/>
              <a:t>Cold DR in Windows Azure – Option #1</a:t>
            </a:r>
            <a:endParaRPr lang="en-US" sz="4400" dirty="0"/>
          </a:p>
        </p:txBody>
      </p:sp>
      <p:sp>
        <p:nvSpPr>
          <p:cNvPr id="46" name="Rectangle 45"/>
          <p:cNvSpPr/>
          <p:nvPr/>
        </p:nvSpPr>
        <p:spPr bwMode="auto">
          <a:xfrm>
            <a:off x="3193120" y="1447800"/>
            <a:ext cx="2160240" cy="504056"/>
          </a:xfrm>
          <a:prstGeom prst="rect">
            <a:avLst/>
          </a:prstGeom>
          <a:solidFill>
            <a:srgbClr val="00B0F0"/>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Client</a:t>
            </a:r>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47" name="Rectangle 46"/>
          <p:cNvSpPr/>
          <p:nvPr/>
        </p:nvSpPr>
        <p:spPr bwMode="auto">
          <a:xfrm>
            <a:off x="240792" y="2114382"/>
            <a:ext cx="3744416" cy="3960440"/>
          </a:xfrm>
          <a:prstGeom prst="rect">
            <a:avLst/>
          </a:prstGeom>
          <a:solidFill>
            <a:schemeClr val="accent6">
              <a:lumMod val="60000"/>
              <a:lumOff val="4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48" name="Rectangle 47"/>
          <p:cNvSpPr/>
          <p:nvPr/>
        </p:nvSpPr>
        <p:spPr bwMode="auto">
          <a:xfrm>
            <a:off x="1445554" y="2478326"/>
            <a:ext cx="1334892" cy="504056"/>
          </a:xfrm>
          <a:prstGeom prst="rect">
            <a:avLst/>
          </a:prstGeom>
          <a:solidFill>
            <a:srgbClr val="429A1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LB</a:t>
            </a:r>
          </a:p>
        </p:txBody>
      </p:sp>
      <p:sp>
        <p:nvSpPr>
          <p:cNvPr id="49" name="Rectangle 48"/>
          <p:cNvSpPr/>
          <p:nvPr/>
        </p:nvSpPr>
        <p:spPr bwMode="auto">
          <a:xfrm>
            <a:off x="373478" y="3195664"/>
            <a:ext cx="3479045" cy="1365828"/>
          </a:xfrm>
          <a:prstGeom prst="rect">
            <a:avLst/>
          </a:prstGeom>
          <a:solidFill>
            <a:schemeClr val="accent6">
              <a:lumMod val="20000"/>
              <a:lumOff val="8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53" name="Can 52"/>
          <p:cNvSpPr/>
          <p:nvPr/>
        </p:nvSpPr>
        <p:spPr bwMode="auto">
          <a:xfrm>
            <a:off x="1287841" y="4850686"/>
            <a:ext cx="729243" cy="864096"/>
          </a:xfrm>
          <a:prstGeom prst="can">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59" name="TextBox 58"/>
          <p:cNvSpPr txBox="1"/>
          <p:nvPr/>
        </p:nvSpPr>
        <p:spPr>
          <a:xfrm>
            <a:off x="924959" y="5681038"/>
            <a:ext cx="1286763"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SQL Database</a:t>
            </a:r>
            <a:endParaRPr lang="en-US" sz="1400" dirty="0">
              <a:solidFill>
                <a:schemeClr val="bg1">
                  <a:alpha val="99000"/>
                </a:schemeClr>
              </a:solidFill>
            </a:endParaRPr>
          </a:p>
        </p:txBody>
      </p:sp>
      <p:sp>
        <p:nvSpPr>
          <p:cNvPr id="60" name="TextBox 59"/>
          <p:cNvSpPr txBox="1"/>
          <p:nvPr/>
        </p:nvSpPr>
        <p:spPr>
          <a:xfrm>
            <a:off x="1836042" y="3661596"/>
            <a:ext cx="537181" cy="4339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a:solidFill>
                  <a:schemeClr val="bg1">
                    <a:alpha val="99000"/>
                  </a:schemeClr>
                </a:solidFill>
              </a:rPr>
              <a:t>…</a:t>
            </a:r>
          </a:p>
        </p:txBody>
      </p:sp>
      <p:sp>
        <p:nvSpPr>
          <p:cNvPr id="61" name="TextBox 60"/>
          <p:cNvSpPr txBox="1"/>
          <p:nvPr/>
        </p:nvSpPr>
        <p:spPr>
          <a:xfrm>
            <a:off x="362147" y="2144891"/>
            <a:ext cx="989182"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Region #1</a:t>
            </a:r>
            <a:endParaRPr lang="en-US" sz="1400" dirty="0">
              <a:solidFill>
                <a:schemeClr val="bg1">
                  <a:alpha val="99000"/>
                </a:schemeClr>
              </a:solidFill>
            </a:endParaRPr>
          </a:p>
        </p:txBody>
      </p:sp>
      <p:sp>
        <p:nvSpPr>
          <p:cNvPr id="62" name="Can 61"/>
          <p:cNvSpPr/>
          <p:nvPr/>
        </p:nvSpPr>
        <p:spPr bwMode="auto">
          <a:xfrm>
            <a:off x="2342724" y="5013212"/>
            <a:ext cx="1261675" cy="648072"/>
          </a:xfrm>
          <a:prstGeom prst="can">
            <a:avLst/>
          </a:prstGeom>
          <a:solidFill>
            <a:schemeClr val="tx1">
              <a:lumMod val="75000"/>
            </a:schemeClr>
          </a:solid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alpha val="98824"/>
                  </a:schemeClr>
                </a:solidFill>
                <a:latin typeface="Segoe UI" pitchFamily="34" charset="0"/>
                <a:ea typeface="Segoe UI" pitchFamily="34" charset="0"/>
                <a:cs typeface="Segoe UI" pitchFamily="34" charset="0"/>
              </a:rPr>
              <a:t>Blob Storage</a:t>
            </a:r>
            <a:endParaRPr lang="en-US" sz="1400" dirty="0">
              <a:solidFill>
                <a:schemeClr val="bg1">
                  <a:alpha val="98824"/>
                </a:schemeClr>
              </a:solidFill>
              <a:latin typeface="Segoe UI" pitchFamily="34" charset="0"/>
              <a:ea typeface="Segoe UI" pitchFamily="34" charset="0"/>
              <a:cs typeface="Segoe UI" pitchFamily="34" charset="0"/>
            </a:endParaRPr>
          </a:p>
        </p:txBody>
      </p:sp>
      <p:cxnSp>
        <p:nvCxnSpPr>
          <p:cNvPr id="65" name="Straight Arrow Connector 64"/>
          <p:cNvCxnSpPr>
            <a:stCxn id="46" idx="2"/>
            <a:endCxn id="48" idx="0"/>
          </p:cNvCxnSpPr>
          <p:nvPr/>
        </p:nvCxnSpPr>
        <p:spPr>
          <a:xfrm flipH="1">
            <a:off x="2113000" y="1951856"/>
            <a:ext cx="2160240" cy="52647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4421948" y="2104887"/>
            <a:ext cx="3744416" cy="3960440"/>
            <a:chOff x="4750828" y="1813692"/>
            <a:chExt cx="3744416" cy="3960440"/>
          </a:xfrm>
        </p:grpSpPr>
        <p:sp>
          <p:nvSpPr>
            <p:cNvPr id="67" name="Rectangle 66"/>
            <p:cNvSpPr/>
            <p:nvPr/>
          </p:nvSpPr>
          <p:spPr bwMode="auto">
            <a:xfrm>
              <a:off x="4750828" y="1813692"/>
              <a:ext cx="3744416" cy="3960440"/>
            </a:xfrm>
            <a:prstGeom prst="rect">
              <a:avLst/>
            </a:prstGeom>
            <a:solidFill>
              <a:schemeClr val="tx1">
                <a:lumMod val="5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68" name="TextBox 67"/>
            <p:cNvSpPr txBox="1"/>
            <p:nvPr/>
          </p:nvSpPr>
          <p:spPr>
            <a:xfrm>
              <a:off x="4829302" y="1905021"/>
              <a:ext cx="1193788"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On-Premises</a:t>
              </a:r>
              <a:endParaRPr lang="en-US" sz="1400" dirty="0">
                <a:solidFill>
                  <a:schemeClr val="bg1">
                    <a:alpha val="99000"/>
                  </a:schemeClr>
                </a:solidFill>
              </a:endParaRPr>
            </a:p>
          </p:txBody>
        </p:sp>
        <p:sp>
          <p:nvSpPr>
            <p:cNvPr id="69" name="Can 68"/>
            <p:cNvSpPr/>
            <p:nvPr/>
          </p:nvSpPr>
          <p:spPr bwMode="auto">
            <a:xfrm>
              <a:off x="5992198" y="3380787"/>
              <a:ext cx="1261675" cy="648072"/>
            </a:xfrm>
            <a:prstGeom prst="can">
              <a:avLst/>
            </a:prstGeom>
            <a:solidFill>
              <a:schemeClr val="tx1">
                <a:lumMod val="75000"/>
              </a:schemeClr>
            </a:solid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alpha val="98824"/>
                    </a:schemeClr>
                  </a:solidFill>
                  <a:latin typeface="Segoe UI" pitchFamily="34" charset="0"/>
                  <a:ea typeface="Segoe UI" pitchFamily="34" charset="0"/>
                  <a:cs typeface="Segoe UI" pitchFamily="34" charset="0"/>
                </a:rPr>
                <a:t>File Storage</a:t>
              </a:r>
              <a:endParaRPr lang="en-US" sz="1400" dirty="0">
                <a:solidFill>
                  <a:schemeClr val="bg1">
                    <a:alpha val="98824"/>
                  </a:schemeClr>
                </a:solidFill>
                <a:latin typeface="Segoe UI" pitchFamily="34" charset="0"/>
                <a:ea typeface="Segoe UI" pitchFamily="34" charset="0"/>
                <a:cs typeface="Segoe UI" pitchFamily="34" charset="0"/>
              </a:endParaRPr>
            </a:p>
          </p:txBody>
        </p:sp>
      </p:grpSp>
      <p:sp>
        <p:nvSpPr>
          <p:cNvPr id="70" name="Snip and Round Single Corner Rectangle 69"/>
          <p:cNvSpPr/>
          <p:nvPr/>
        </p:nvSpPr>
        <p:spPr bwMode="auto">
          <a:xfrm>
            <a:off x="1488253" y="5193912"/>
            <a:ext cx="347789" cy="367651"/>
          </a:xfrm>
          <a:prstGeom prst="snip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9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 name="Snip and Round Single Corner Rectangle 70"/>
          <p:cNvSpPr/>
          <p:nvPr/>
        </p:nvSpPr>
        <p:spPr bwMode="auto">
          <a:xfrm>
            <a:off x="2799666" y="5208705"/>
            <a:ext cx="347789" cy="367651"/>
          </a:xfrm>
          <a:prstGeom prst="snip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9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extBox 1"/>
          <p:cNvSpPr txBox="1"/>
          <p:nvPr/>
        </p:nvSpPr>
        <p:spPr>
          <a:xfrm>
            <a:off x="253974" y="3101643"/>
            <a:ext cx="1273426" cy="447815"/>
          </a:xfrm>
          <a:prstGeom prst="rect">
            <a:avLst/>
          </a:prstGeom>
          <a:noFill/>
        </p:spPr>
        <p:txBody>
          <a:bodyPr wrap="none" lIns="182880" tIns="146304" rIns="182880" bIns="146304" rtlCol="0">
            <a:spAutoFit/>
          </a:bodyPr>
          <a:lstStyle/>
          <a:p>
            <a:pPr>
              <a:lnSpc>
                <a:spcPct val="90000"/>
              </a:lnSpc>
              <a:spcAft>
                <a:spcPts val="600"/>
              </a:spcAft>
            </a:pPr>
            <a:r>
              <a:rPr lang="en-US" sz="1100" dirty="0" smtClean="0">
                <a:solidFill>
                  <a:schemeClr val="bg1"/>
                </a:solidFill>
              </a:rPr>
              <a:t>Cloud Services</a:t>
            </a:r>
          </a:p>
        </p:txBody>
      </p:sp>
      <p:sp>
        <p:nvSpPr>
          <p:cNvPr id="3" name="Rectangle 2"/>
          <p:cNvSpPr/>
          <p:nvPr/>
        </p:nvSpPr>
        <p:spPr bwMode="auto">
          <a:xfrm>
            <a:off x="584002" y="3459534"/>
            <a:ext cx="1186078" cy="10018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 name="Rectangle 51"/>
          <p:cNvSpPr/>
          <p:nvPr/>
        </p:nvSpPr>
        <p:spPr bwMode="auto">
          <a:xfrm>
            <a:off x="627639" y="3626550"/>
            <a:ext cx="1097280"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App</a:t>
            </a:r>
          </a:p>
        </p:txBody>
      </p:sp>
      <p:cxnSp>
        <p:nvCxnSpPr>
          <p:cNvPr id="54" name="Straight Arrow Connector 53"/>
          <p:cNvCxnSpPr>
            <a:stCxn id="48" idx="2"/>
            <a:endCxn id="52" idx="0"/>
          </p:cNvCxnSpPr>
          <p:nvPr/>
        </p:nvCxnSpPr>
        <p:spPr>
          <a:xfrm flipH="1">
            <a:off x="1176279" y="2982382"/>
            <a:ext cx="936721"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2" idx="2"/>
            <a:endCxn id="53" idx="1"/>
          </p:cNvCxnSpPr>
          <p:nvPr/>
        </p:nvCxnSpPr>
        <p:spPr>
          <a:xfrm>
            <a:off x="1176279" y="4130606"/>
            <a:ext cx="476184" cy="72008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bwMode="auto">
          <a:xfrm>
            <a:off x="2437780" y="3502257"/>
            <a:ext cx="1186078" cy="10018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r" defTabSz="932472" fontAlgn="base">
              <a:lnSpc>
                <a:spcPct val="90000"/>
              </a:lnSpc>
              <a:spcBef>
                <a:spcPct val="0"/>
              </a:spcBef>
              <a:spcAft>
                <a:spcPct val="0"/>
              </a:spcAft>
            </a:pPr>
            <a:endParaRPr lang="en-US" sz="1050" dirty="0" smtClean="0">
              <a:solidFill>
                <a:schemeClr val="bg1"/>
              </a:solidFill>
              <a:ea typeface="Segoe UI" pitchFamily="34" charset="0"/>
              <a:cs typeface="Segoe UI" pitchFamily="34" charset="0"/>
            </a:endParaRPr>
          </a:p>
        </p:txBody>
      </p:sp>
      <p:sp>
        <p:nvSpPr>
          <p:cNvPr id="51" name="Rectangle 50"/>
          <p:cNvSpPr/>
          <p:nvPr/>
        </p:nvSpPr>
        <p:spPr bwMode="auto">
          <a:xfrm>
            <a:off x="2484346" y="3626550"/>
            <a:ext cx="1097280"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App</a:t>
            </a:r>
          </a:p>
        </p:txBody>
      </p:sp>
      <p:cxnSp>
        <p:nvCxnSpPr>
          <p:cNvPr id="55" name="Straight Arrow Connector 54"/>
          <p:cNvCxnSpPr>
            <a:stCxn id="48" idx="2"/>
            <a:endCxn id="51" idx="0"/>
          </p:cNvCxnSpPr>
          <p:nvPr/>
        </p:nvCxnSpPr>
        <p:spPr>
          <a:xfrm>
            <a:off x="2113000" y="2982382"/>
            <a:ext cx="919986"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1" idx="2"/>
            <a:endCxn id="53" idx="1"/>
          </p:cNvCxnSpPr>
          <p:nvPr/>
        </p:nvCxnSpPr>
        <p:spPr>
          <a:xfrm flipH="1">
            <a:off x="1652463" y="4130606"/>
            <a:ext cx="1380523" cy="72008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2" idx="2"/>
            <a:endCxn id="62" idx="1"/>
          </p:cNvCxnSpPr>
          <p:nvPr/>
        </p:nvCxnSpPr>
        <p:spPr>
          <a:xfrm>
            <a:off x="1176279" y="4130606"/>
            <a:ext cx="1797283" cy="88260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1" idx="2"/>
            <a:endCxn id="62" idx="1"/>
          </p:cNvCxnSpPr>
          <p:nvPr/>
        </p:nvCxnSpPr>
        <p:spPr>
          <a:xfrm flipH="1">
            <a:off x="2973562" y="4130606"/>
            <a:ext cx="59424" cy="88260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828163" y="4068003"/>
            <a:ext cx="956031" cy="544765"/>
          </a:xfrm>
          <a:prstGeom prst="rect">
            <a:avLst/>
          </a:prstGeom>
          <a:noFill/>
        </p:spPr>
        <p:txBody>
          <a:bodyPr wrap="none" lIns="182880" tIns="146304" rIns="182880" bIns="146304" rtlCol="0">
            <a:spAutoFit/>
          </a:bodyPr>
          <a:lstStyle/>
          <a:p>
            <a:pPr algn="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Fault </a:t>
            </a:r>
          </a:p>
          <a:p>
            <a:pPr algn="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Domain </a:t>
            </a:r>
            <a:r>
              <a:rPr lang="en-US" sz="900" dirty="0" smtClean="0">
                <a:solidFill>
                  <a:schemeClr val="bg1"/>
                </a:solidFill>
                <a:ea typeface="Segoe UI" pitchFamily="34" charset="0"/>
                <a:cs typeface="Segoe UI" pitchFamily="34" charset="0"/>
              </a:rPr>
              <a:t>#N</a:t>
            </a:r>
            <a:endParaRPr lang="en-US" sz="900" dirty="0">
              <a:solidFill>
                <a:schemeClr val="bg1"/>
              </a:solidFill>
              <a:ea typeface="Segoe UI" pitchFamily="34" charset="0"/>
              <a:cs typeface="Segoe UI" pitchFamily="34" charset="0"/>
            </a:endParaRPr>
          </a:p>
        </p:txBody>
      </p:sp>
      <p:sp>
        <p:nvSpPr>
          <p:cNvPr id="32" name="TextBox 31"/>
          <p:cNvSpPr txBox="1"/>
          <p:nvPr/>
        </p:nvSpPr>
        <p:spPr>
          <a:xfrm>
            <a:off x="417827" y="4025641"/>
            <a:ext cx="931986" cy="544765"/>
          </a:xfrm>
          <a:prstGeom prst="rect">
            <a:avLst/>
          </a:prstGeom>
          <a:noFill/>
        </p:spPr>
        <p:txBody>
          <a:bodyPr wrap="none" lIns="182880" tIns="146304" rIns="182880" bIns="146304" rtlCol="0">
            <a:spAutoFit/>
          </a:bodyPr>
          <a:lstStyle/>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Fault </a:t>
            </a:r>
          </a:p>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Domain </a:t>
            </a:r>
            <a:r>
              <a:rPr lang="en-US" sz="900" dirty="0" smtClean="0">
                <a:solidFill>
                  <a:schemeClr val="bg1"/>
                </a:solidFill>
                <a:ea typeface="Segoe UI" pitchFamily="34" charset="0"/>
                <a:cs typeface="Segoe UI" pitchFamily="34" charset="0"/>
              </a:rPr>
              <a:t>#1</a:t>
            </a:r>
            <a:endParaRPr lang="en-US" sz="900" dirty="0">
              <a:solidFill>
                <a:schemeClr val="bg1"/>
              </a:solidFill>
              <a:ea typeface="Segoe UI" pitchFamily="34" charset="0"/>
              <a:cs typeface="Segoe UI" pitchFamily="34" charset="0"/>
            </a:endParaRPr>
          </a:p>
        </p:txBody>
      </p:sp>
      <p:sp>
        <p:nvSpPr>
          <p:cNvPr id="33" name="Text Placeholder 4114"/>
          <p:cNvSpPr txBox="1">
            <a:spLocks/>
          </p:cNvSpPr>
          <p:nvPr/>
        </p:nvSpPr>
        <p:spPr>
          <a:xfrm>
            <a:off x="8315071" y="1853100"/>
            <a:ext cx="3726873" cy="4542782"/>
          </a:xfrm>
          <a:prstGeom prst="rect">
            <a:avLst/>
          </a:prstGeom>
        </p:spPr>
        <p:txBody>
          <a:bodyPr vert="horz" wrap="square" lIns="146304" tIns="91440" rIns="146304" bIns="91440" rtlCol="0">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2400" dirty="0" smtClean="0"/>
              <a:t>Only one environment provisioned.</a:t>
            </a:r>
          </a:p>
          <a:p>
            <a:r>
              <a:rPr lang="en-US" sz="2400" dirty="0" smtClean="0"/>
              <a:t>Low cost DR solution.</a:t>
            </a:r>
          </a:p>
          <a:p>
            <a:r>
              <a:rPr lang="en-US" sz="2400" dirty="0" smtClean="0"/>
              <a:t>Recovers based on backups</a:t>
            </a:r>
          </a:p>
          <a:p>
            <a:r>
              <a:rPr lang="en-US" sz="2400" dirty="0" smtClean="0"/>
              <a:t>Leverages Fault Domains.</a:t>
            </a:r>
          </a:p>
          <a:p>
            <a:r>
              <a:rPr lang="en-US" sz="2400" dirty="0" smtClean="0"/>
              <a:t>Leverages SQL Export to export a </a:t>
            </a:r>
            <a:r>
              <a:rPr lang="en-US" sz="2400" dirty="0" err="1" smtClean="0"/>
              <a:t>bacpac</a:t>
            </a:r>
            <a:r>
              <a:rPr lang="en-US" sz="2400" dirty="0" smtClean="0"/>
              <a:t> to On-Premises.</a:t>
            </a:r>
          </a:p>
          <a:p>
            <a:r>
              <a:rPr lang="en-US" sz="2400" dirty="0" smtClean="0"/>
              <a:t>Copies blobs with 3</a:t>
            </a:r>
            <a:r>
              <a:rPr lang="en-US" sz="2400" baseline="30000" dirty="0" smtClean="0"/>
              <a:t>rd</a:t>
            </a:r>
            <a:r>
              <a:rPr lang="en-US" sz="2400" dirty="0" smtClean="0"/>
              <a:t> party tools</a:t>
            </a:r>
            <a:endParaRPr lang="en-US" sz="2400" dirty="0"/>
          </a:p>
        </p:txBody>
      </p:sp>
    </p:spTree>
    <p:extLst>
      <p:ext uri="{BB962C8B-B14F-4D97-AF65-F5344CB8AC3E}">
        <p14:creationId xmlns:p14="http://schemas.microsoft.com/office/powerpoint/2010/main" val="1953219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par>
                          <p:cTn id="17" fill="hold">
                            <p:stCondLst>
                              <p:cond delay="0"/>
                            </p:stCondLst>
                            <p:childTnLst>
                              <p:par>
                                <p:cTn id="18" presetID="63" presetClass="path" presetSubtype="0" accel="50000" decel="50000" fill="hold" grpId="0" nodeType="afterEffect">
                                  <p:stCondLst>
                                    <p:cond delay="0"/>
                                  </p:stCondLst>
                                  <p:childTnLst>
                                    <p:animMotion origin="layout" path="M 1.875E-6 2.22222E-6 L 0.38203 -0.19422 " pathEditMode="relative" rAng="0" ptsTypes="AA">
                                      <p:cBhvr>
                                        <p:cTn id="19" dur="2000" fill="hold"/>
                                        <p:tgtEl>
                                          <p:spTgt spid="70"/>
                                        </p:tgtEl>
                                        <p:attrNameLst>
                                          <p:attrName>ppt_x</p:attrName>
                                          <p:attrName>ppt_y</p:attrName>
                                        </p:attrNameLst>
                                      </p:cBhvr>
                                      <p:rCtr x="19102" y="-9722"/>
                                    </p:animMotion>
                                  </p:childTnLst>
                                </p:cTn>
                              </p:par>
                            </p:childTnLst>
                          </p:cTn>
                        </p:par>
                        <p:par>
                          <p:cTn id="20" fill="hold">
                            <p:stCondLst>
                              <p:cond delay="2000"/>
                            </p:stCondLst>
                            <p:childTnLst>
                              <p:par>
                                <p:cTn id="21" presetID="1" presetClass="exit" presetSubtype="0" fill="hold" grpId="1" nodeType="afterEffect">
                                  <p:stCondLst>
                                    <p:cond delay="0"/>
                                  </p:stCondLst>
                                  <p:childTnLst>
                                    <p:set>
                                      <p:cBhvr>
                                        <p:cTn id="22" dur="1" fill="hold">
                                          <p:stCondLst>
                                            <p:cond delay="0"/>
                                          </p:stCondLst>
                                        </p:cTn>
                                        <p:tgtEl>
                                          <p:spTgt spid="70"/>
                                        </p:tgtEl>
                                        <p:attrNameLst>
                                          <p:attrName>style.visibility</p:attrName>
                                        </p:attrNameLst>
                                      </p:cBhvr>
                                      <p:to>
                                        <p:strVal val="hidden"/>
                                      </p:to>
                                    </p:set>
                                  </p:childTnLst>
                                </p:cTn>
                              </p:par>
                            </p:childTnLst>
                          </p:cTn>
                        </p:par>
                        <p:par>
                          <p:cTn id="23" fill="hold">
                            <p:stCondLst>
                              <p:cond delay="2000"/>
                            </p:stCondLst>
                            <p:childTnLst>
                              <p:par>
                                <p:cTn id="24" presetID="1" presetClass="entr" presetSubtype="0" fill="hold" grpId="2" nodeType="afterEffect">
                                  <p:stCondLst>
                                    <p:cond delay="0"/>
                                  </p:stCondLst>
                                  <p:childTnLst>
                                    <p:set>
                                      <p:cBhvr>
                                        <p:cTn id="25" dur="1" fill="hold">
                                          <p:stCondLst>
                                            <p:cond delay="0"/>
                                          </p:stCondLst>
                                        </p:cTn>
                                        <p:tgtEl>
                                          <p:spTgt spid="71"/>
                                        </p:tgtEl>
                                        <p:attrNameLst>
                                          <p:attrName>style.visibility</p:attrName>
                                        </p:attrNameLst>
                                      </p:cBhvr>
                                      <p:to>
                                        <p:strVal val="visible"/>
                                      </p:to>
                                    </p:set>
                                  </p:childTnLst>
                                </p:cTn>
                              </p:par>
                            </p:childTnLst>
                          </p:cTn>
                        </p:par>
                        <p:par>
                          <p:cTn id="26" fill="hold">
                            <p:stCondLst>
                              <p:cond delay="2000"/>
                            </p:stCondLst>
                            <p:childTnLst>
                              <p:par>
                                <p:cTn id="27" presetID="63" presetClass="path" presetSubtype="0" accel="50000" decel="50000" fill="hold" grpId="0" nodeType="afterEffect">
                                  <p:stCondLst>
                                    <p:cond delay="0"/>
                                  </p:stCondLst>
                                  <p:childTnLst>
                                    <p:animMotion origin="layout" path="M -2.08333E-7 -2.59259E-6 L 0.27331 -0.19653 " pathEditMode="relative" rAng="0" ptsTypes="AA">
                                      <p:cBhvr>
                                        <p:cTn id="28" dur="2000" fill="hold"/>
                                        <p:tgtEl>
                                          <p:spTgt spid="71"/>
                                        </p:tgtEl>
                                        <p:attrNameLst>
                                          <p:attrName>ppt_x</p:attrName>
                                          <p:attrName>ppt_y</p:attrName>
                                        </p:attrNameLst>
                                      </p:cBhvr>
                                      <p:rCtr x="13659" y="-9838"/>
                                    </p:animMotion>
                                  </p:childTnLst>
                                </p:cTn>
                              </p:par>
                            </p:childTnLst>
                          </p:cTn>
                        </p:par>
                        <p:par>
                          <p:cTn id="29" fill="hold">
                            <p:stCondLst>
                              <p:cond delay="4000"/>
                            </p:stCondLst>
                            <p:childTnLst>
                              <p:par>
                                <p:cTn id="30" presetID="1" presetClass="exit" presetSubtype="0" fill="hold" grpId="1" nodeType="afterEffect">
                                  <p:stCondLst>
                                    <p:cond delay="0"/>
                                  </p:stCondLst>
                                  <p:childTnLst>
                                    <p:set>
                                      <p:cBhvr>
                                        <p:cTn id="31" dur="1" fill="hold">
                                          <p:stCondLst>
                                            <p:cond delay="0"/>
                                          </p:stCondLst>
                                        </p:cTn>
                                        <p:tgtEl>
                                          <p:spTgt spid="71"/>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70" grpId="2" animBg="1"/>
      <p:bldP spid="71" grpId="0" animBg="1"/>
      <p:bldP spid="71" grpId="1" animBg="1"/>
      <p:bldP spid="71" grpId="2" animBg="1"/>
      <p:bldP spid="3" grpId="0" animBg="1"/>
      <p:bldP spid="30" grpId="0" animBg="1"/>
      <p:bldP spid="4" grpId="0"/>
      <p:bldP spid="32"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206091" y="816772"/>
            <a:ext cx="3655168" cy="6447919"/>
          </a:xfrm>
          <a:prstGeom prst="rect">
            <a:avLst/>
          </a:prstGeom>
          <a:noFill/>
        </p:spPr>
        <p:txBody>
          <a:bodyPr wrap="none" lIns="91440" tIns="45720" rIns="91440" bIns="45720">
            <a:spAutoFit/>
          </a:bodyPr>
          <a:lstStyle/>
          <a:p>
            <a:pPr algn="ctr"/>
            <a:r>
              <a:rPr lang="en-US" sz="41300" b="1" cap="none" spc="0" dirty="0" smtClean="0">
                <a:ln w="22225">
                  <a:solidFill>
                    <a:schemeClr val="accent2"/>
                  </a:solidFill>
                  <a:prstDash val="solid"/>
                </a:ln>
                <a:solidFill>
                  <a:srgbClr val="FF0000"/>
                </a:solidFill>
                <a:effectLst/>
              </a:rPr>
              <a:t>X</a:t>
            </a:r>
            <a:endParaRPr lang="en-US" sz="41300" b="1" cap="none" spc="0" dirty="0">
              <a:ln w="22225">
                <a:solidFill>
                  <a:schemeClr val="accent2"/>
                </a:solidFill>
                <a:prstDash val="solid"/>
              </a:ln>
              <a:solidFill>
                <a:srgbClr val="FF0000"/>
              </a:solidFill>
              <a:effectLst/>
            </a:endParaRPr>
          </a:p>
        </p:txBody>
      </p:sp>
      <p:sp>
        <p:nvSpPr>
          <p:cNvPr id="4114" name="Title 4113"/>
          <p:cNvSpPr>
            <a:spLocks noGrp="1"/>
          </p:cNvSpPr>
          <p:nvPr>
            <p:ph type="title"/>
          </p:nvPr>
        </p:nvSpPr>
        <p:spPr/>
        <p:txBody>
          <a:bodyPr/>
          <a:lstStyle/>
          <a:p>
            <a:r>
              <a:rPr lang="en-US" sz="4400" dirty="0" smtClean="0"/>
              <a:t>Cold DR in Windows Azure – Option #2</a:t>
            </a:r>
            <a:endParaRPr lang="en-US" sz="4400" dirty="0"/>
          </a:p>
        </p:txBody>
      </p:sp>
      <p:sp>
        <p:nvSpPr>
          <p:cNvPr id="46" name="Rectangle 45"/>
          <p:cNvSpPr/>
          <p:nvPr/>
        </p:nvSpPr>
        <p:spPr bwMode="auto">
          <a:xfrm>
            <a:off x="3193120" y="1447800"/>
            <a:ext cx="2160240" cy="504056"/>
          </a:xfrm>
          <a:prstGeom prst="rect">
            <a:avLst/>
          </a:prstGeom>
          <a:solidFill>
            <a:srgbClr val="00B0F0"/>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Client</a:t>
            </a:r>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47" name="Rectangle 46"/>
          <p:cNvSpPr/>
          <p:nvPr/>
        </p:nvSpPr>
        <p:spPr bwMode="auto">
          <a:xfrm>
            <a:off x="240792" y="2114382"/>
            <a:ext cx="3744416" cy="3960440"/>
          </a:xfrm>
          <a:prstGeom prst="rect">
            <a:avLst/>
          </a:prstGeom>
          <a:solidFill>
            <a:schemeClr val="accent6">
              <a:lumMod val="60000"/>
              <a:lumOff val="4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48" name="Rectangle 47"/>
          <p:cNvSpPr/>
          <p:nvPr/>
        </p:nvSpPr>
        <p:spPr bwMode="auto">
          <a:xfrm>
            <a:off x="1445554" y="2478326"/>
            <a:ext cx="1334892" cy="504056"/>
          </a:xfrm>
          <a:prstGeom prst="rect">
            <a:avLst/>
          </a:prstGeom>
          <a:solidFill>
            <a:srgbClr val="429A1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LB</a:t>
            </a:r>
          </a:p>
        </p:txBody>
      </p:sp>
      <p:sp>
        <p:nvSpPr>
          <p:cNvPr id="49" name="Rectangle 48"/>
          <p:cNvSpPr/>
          <p:nvPr/>
        </p:nvSpPr>
        <p:spPr bwMode="auto">
          <a:xfrm>
            <a:off x="373478" y="3195664"/>
            <a:ext cx="3479045" cy="1365828"/>
          </a:xfrm>
          <a:prstGeom prst="rect">
            <a:avLst/>
          </a:prstGeom>
          <a:solidFill>
            <a:schemeClr val="accent6">
              <a:lumMod val="20000"/>
              <a:lumOff val="8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53" name="Can 52"/>
          <p:cNvSpPr/>
          <p:nvPr/>
        </p:nvSpPr>
        <p:spPr bwMode="auto">
          <a:xfrm>
            <a:off x="1287841" y="4850686"/>
            <a:ext cx="729243" cy="864096"/>
          </a:xfrm>
          <a:prstGeom prst="can">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59" name="TextBox 58"/>
          <p:cNvSpPr txBox="1"/>
          <p:nvPr/>
        </p:nvSpPr>
        <p:spPr>
          <a:xfrm>
            <a:off x="924959" y="5681038"/>
            <a:ext cx="1286763"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SQL Database</a:t>
            </a:r>
            <a:endParaRPr lang="en-US" sz="1400" dirty="0">
              <a:solidFill>
                <a:schemeClr val="bg1">
                  <a:alpha val="99000"/>
                </a:schemeClr>
              </a:solidFill>
            </a:endParaRPr>
          </a:p>
        </p:txBody>
      </p:sp>
      <p:sp>
        <p:nvSpPr>
          <p:cNvPr id="60" name="TextBox 59"/>
          <p:cNvSpPr txBox="1"/>
          <p:nvPr/>
        </p:nvSpPr>
        <p:spPr>
          <a:xfrm>
            <a:off x="1836042" y="3661596"/>
            <a:ext cx="537181" cy="4339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a:solidFill>
                  <a:schemeClr val="bg1">
                    <a:alpha val="99000"/>
                  </a:schemeClr>
                </a:solidFill>
              </a:rPr>
              <a:t>…</a:t>
            </a:r>
          </a:p>
        </p:txBody>
      </p:sp>
      <p:sp>
        <p:nvSpPr>
          <p:cNvPr id="61" name="TextBox 60"/>
          <p:cNvSpPr txBox="1"/>
          <p:nvPr/>
        </p:nvSpPr>
        <p:spPr>
          <a:xfrm>
            <a:off x="362147" y="2144891"/>
            <a:ext cx="989182"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Region #1</a:t>
            </a:r>
            <a:endParaRPr lang="en-US" sz="1400" dirty="0">
              <a:solidFill>
                <a:schemeClr val="bg1">
                  <a:alpha val="99000"/>
                </a:schemeClr>
              </a:solidFill>
            </a:endParaRPr>
          </a:p>
        </p:txBody>
      </p:sp>
      <p:sp>
        <p:nvSpPr>
          <p:cNvPr id="62" name="Can 61"/>
          <p:cNvSpPr/>
          <p:nvPr/>
        </p:nvSpPr>
        <p:spPr bwMode="auto">
          <a:xfrm>
            <a:off x="2342724" y="5013212"/>
            <a:ext cx="1261675" cy="648072"/>
          </a:xfrm>
          <a:prstGeom prst="can">
            <a:avLst/>
          </a:prstGeom>
          <a:solidFill>
            <a:schemeClr val="tx1">
              <a:lumMod val="75000"/>
            </a:schemeClr>
          </a:solid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alpha val="98824"/>
                  </a:schemeClr>
                </a:solidFill>
                <a:latin typeface="Segoe UI" pitchFamily="34" charset="0"/>
                <a:ea typeface="Segoe UI" pitchFamily="34" charset="0"/>
                <a:cs typeface="Segoe UI" pitchFamily="34" charset="0"/>
              </a:rPr>
              <a:t>Blob Storage</a:t>
            </a:r>
            <a:endParaRPr lang="en-US" sz="1400" dirty="0">
              <a:solidFill>
                <a:schemeClr val="bg1">
                  <a:alpha val="98824"/>
                </a:schemeClr>
              </a:solidFill>
              <a:latin typeface="Segoe UI" pitchFamily="34" charset="0"/>
              <a:ea typeface="Segoe UI" pitchFamily="34" charset="0"/>
              <a:cs typeface="Segoe UI" pitchFamily="34" charset="0"/>
            </a:endParaRPr>
          </a:p>
        </p:txBody>
      </p:sp>
      <p:cxnSp>
        <p:nvCxnSpPr>
          <p:cNvPr id="65" name="Straight Arrow Connector 64"/>
          <p:cNvCxnSpPr>
            <a:stCxn id="46" idx="2"/>
            <a:endCxn id="48" idx="0"/>
          </p:cNvCxnSpPr>
          <p:nvPr/>
        </p:nvCxnSpPr>
        <p:spPr>
          <a:xfrm flipH="1">
            <a:off x="2113000" y="1951856"/>
            <a:ext cx="2160240" cy="52647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4421948" y="2104887"/>
            <a:ext cx="3744416" cy="3960440"/>
            <a:chOff x="4750828" y="1813692"/>
            <a:chExt cx="3744416" cy="3960440"/>
          </a:xfrm>
        </p:grpSpPr>
        <p:sp>
          <p:nvSpPr>
            <p:cNvPr id="67" name="Rectangle 66"/>
            <p:cNvSpPr/>
            <p:nvPr/>
          </p:nvSpPr>
          <p:spPr bwMode="auto">
            <a:xfrm>
              <a:off x="4750828" y="1813692"/>
              <a:ext cx="3744416" cy="3960440"/>
            </a:xfrm>
            <a:prstGeom prst="rect">
              <a:avLst/>
            </a:prstGeom>
            <a:solidFill>
              <a:schemeClr val="tx1">
                <a:lumMod val="5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68" name="TextBox 67"/>
            <p:cNvSpPr txBox="1"/>
            <p:nvPr/>
          </p:nvSpPr>
          <p:spPr>
            <a:xfrm>
              <a:off x="4829302" y="1905021"/>
              <a:ext cx="1193788"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On-Premises</a:t>
              </a:r>
              <a:endParaRPr lang="en-US" sz="1400" dirty="0">
                <a:solidFill>
                  <a:schemeClr val="bg1">
                    <a:alpha val="99000"/>
                  </a:schemeClr>
                </a:solidFill>
              </a:endParaRPr>
            </a:p>
          </p:txBody>
        </p:sp>
        <p:sp>
          <p:nvSpPr>
            <p:cNvPr id="69" name="Can 68"/>
            <p:cNvSpPr/>
            <p:nvPr/>
          </p:nvSpPr>
          <p:spPr bwMode="auto">
            <a:xfrm>
              <a:off x="6782557" y="4741771"/>
              <a:ext cx="1261675" cy="648072"/>
            </a:xfrm>
            <a:prstGeom prst="can">
              <a:avLst/>
            </a:prstGeom>
            <a:solidFill>
              <a:schemeClr val="tx1">
                <a:lumMod val="75000"/>
              </a:schemeClr>
            </a:solid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alpha val="98824"/>
                    </a:schemeClr>
                  </a:solidFill>
                  <a:latin typeface="Segoe UI" pitchFamily="34" charset="0"/>
                  <a:ea typeface="Segoe UI" pitchFamily="34" charset="0"/>
                  <a:cs typeface="Segoe UI" pitchFamily="34" charset="0"/>
                </a:rPr>
                <a:t>File Storage</a:t>
              </a:r>
              <a:endParaRPr lang="en-US" sz="1400" dirty="0">
                <a:solidFill>
                  <a:schemeClr val="bg1">
                    <a:alpha val="98824"/>
                  </a:schemeClr>
                </a:solidFill>
                <a:latin typeface="Segoe UI" pitchFamily="34" charset="0"/>
                <a:ea typeface="Segoe UI" pitchFamily="34" charset="0"/>
                <a:cs typeface="Segoe UI" pitchFamily="34" charset="0"/>
              </a:endParaRPr>
            </a:p>
          </p:txBody>
        </p:sp>
      </p:grpSp>
      <p:sp>
        <p:nvSpPr>
          <p:cNvPr id="2" name="TextBox 1"/>
          <p:cNvSpPr txBox="1"/>
          <p:nvPr/>
        </p:nvSpPr>
        <p:spPr>
          <a:xfrm>
            <a:off x="253974" y="3101643"/>
            <a:ext cx="1273426" cy="447815"/>
          </a:xfrm>
          <a:prstGeom prst="rect">
            <a:avLst/>
          </a:prstGeom>
          <a:noFill/>
        </p:spPr>
        <p:txBody>
          <a:bodyPr wrap="none" lIns="182880" tIns="146304" rIns="182880" bIns="146304" rtlCol="0">
            <a:spAutoFit/>
          </a:bodyPr>
          <a:lstStyle/>
          <a:p>
            <a:pPr>
              <a:lnSpc>
                <a:spcPct val="90000"/>
              </a:lnSpc>
              <a:spcAft>
                <a:spcPts val="600"/>
              </a:spcAft>
            </a:pPr>
            <a:r>
              <a:rPr lang="en-US" sz="1100" dirty="0" smtClean="0">
                <a:solidFill>
                  <a:schemeClr val="bg1"/>
                </a:solidFill>
              </a:rPr>
              <a:t>Cloud Services</a:t>
            </a:r>
          </a:p>
        </p:txBody>
      </p:sp>
      <p:sp>
        <p:nvSpPr>
          <p:cNvPr id="3" name="Rectangle 2"/>
          <p:cNvSpPr/>
          <p:nvPr/>
        </p:nvSpPr>
        <p:spPr bwMode="auto">
          <a:xfrm>
            <a:off x="584002" y="3459534"/>
            <a:ext cx="1186078" cy="10018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2" name="Rectangle 51"/>
          <p:cNvSpPr/>
          <p:nvPr/>
        </p:nvSpPr>
        <p:spPr bwMode="auto">
          <a:xfrm>
            <a:off x="627639" y="3626550"/>
            <a:ext cx="1097280"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App</a:t>
            </a:r>
          </a:p>
        </p:txBody>
      </p:sp>
      <p:cxnSp>
        <p:nvCxnSpPr>
          <p:cNvPr id="54" name="Straight Arrow Connector 53"/>
          <p:cNvCxnSpPr>
            <a:stCxn id="48" idx="2"/>
            <a:endCxn id="52" idx="0"/>
          </p:cNvCxnSpPr>
          <p:nvPr/>
        </p:nvCxnSpPr>
        <p:spPr>
          <a:xfrm flipH="1">
            <a:off x="1176279" y="2982382"/>
            <a:ext cx="936721"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2" idx="2"/>
            <a:endCxn id="53" idx="1"/>
          </p:cNvCxnSpPr>
          <p:nvPr/>
        </p:nvCxnSpPr>
        <p:spPr>
          <a:xfrm>
            <a:off x="1176279" y="4130606"/>
            <a:ext cx="476184" cy="72008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bwMode="auto">
          <a:xfrm>
            <a:off x="2437780" y="3502257"/>
            <a:ext cx="1186078" cy="10018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r" defTabSz="932472" fontAlgn="base">
              <a:lnSpc>
                <a:spcPct val="90000"/>
              </a:lnSpc>
              <a:spcBef>
                <a:spcPct val="0"/>
              </a:spcBef>
              <a:spcAft>
                <a:spcPct val="0"/>
              </a:spcAft>
            </a:pPr>
            <a:endParaRPr lang="en-US" sz="1050" dirty="0" smtClean="0">
              <a:solidFill>
                <a:schemeClr val="bg1"/>
              </a:solidFill>
              <a:ea typeface="Segoe UI" pitchFamily="34" charset="0"/>
              <a:cs typeface="Segoe UI" pitchFamily="34" charset="0"/>
            </a:endParaRPr>
          </a:p>
        </p:txBody>
      </p:sp>
      <p:sp>
        <p:nvSpPr>
          <p:cNvPr id="51" name="Rectangle 50"/>
          <p:cNvSpPr/>
          <p:nvPr/>
        </p:nvSpPr>
        <p:spPr bwMode="auto">
          <a:xfrm>
            <a:off x="2484346" y="3626550"/>
            <a:ext cx="1097280"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App</a:t>
            </a:r>
          </a:p>
        </p:txBody>
      </p:sp>
      <p:cxnSp>
        <p:nvCxnSpPr>
          <p:cNvPr id="55" name="Straight Arrow Connector 54"/>
          <p:cNvCxnSpPr>
            <a:stCxn id="48" idx="2"/>
            <a:endCxn id="51" idx="0"/>
          </p:cNvCxnSpPr>
          <p:nvPr/>
        </p:nvCxnSpPr>
        <p:spPr>
          <a:xfrm>
            <a:off x="2113000" y="2982382"/>
            <a:ext cx="919986"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1" idx="2"/>
            <a:endCxn id="53" idx="1"/>
          </p:cNvCxnSpPr>
          <p:nvPr/>
        </p:nvCxnSpPr>
        <p:spPr>
          <a:xfrm flipH="1">
            <a:off x="1652463" y="4130606"/>
            <a:ext cx="1380523" cy="72008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2" idx="2"/>
            <a:endCxn id="62" idx="1"/>
          </p:cNvCxnSpPr>
          <p:nvPr/>
        </p:nvCxnSpPr>
        <p:spPr>
          <a:xfrm>
            <a:off x="1176279" y="4130606"/>
            <a:ext cx="1797283" cy="88260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1" idx="2"/>
            <a:endCxn id="62" idx="1"/>
          </p:cNvCxnSpPr>
          <p:nvPr/>
        </p:nvCxnSpPr>
        <p:spPr>
          <a:xfrm flipH="1">
            <a:off x="2973562" y="4130606"/>
            <a:ext cx="59424" cy="88260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828163" y="4068003"/>
            <a:ext cx="956031" cy="544765"/>
          </a:xfrm>
          <a:prstGeom prst="rect">
            <a:avLst/>
          </a:prstGeom>
          <a:noFill/>
        </p:spPr>
        <p:txBody>
          <a:bodyPr wrap="none" lIns="182880" tIns="146304" rIns="182880" bIns="146304" rtlCol="0">
            <a:spAutoFit/>
          </a:bodyPr>
          <a:lstStyle/>
          <a:p>
            <a:pPr algn="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Fault </a:t>
            </a:r>
          </a:p>
          <a:p>
            <a:pPr algn="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Domain </a:t>
            </a:r>
            <a:r>
              <a:rPr lang="en-US" sz="900" dirty="0" smtClean="0">
                <a:solidFill>
                  <a:schemeClr val="bg1"/>
                </a:solidFill>
                <a:ea typeface="Segoe UI" pitchFamily="34" charset="0"/>
                <a:cs typeface="Segoe UI" pitchFamily="34" charset="0"/>
              </a:rPr>
              <a:t>#N</a:t>
            </a:r>
            <a:endParaRPr lang="en-US" sz="900" dirty="0">
              <a:solidFill>
                <a:schemeClr val="bg1"/>
              </a:solidFill>
              <a:ea typeface="Segoe UI" pitchFamily="34" charset="0"/>
              <a:cs typeface="Segoe UI" pitchFamily="34" charset="0"/>
            </a:endParaRPr>
          </a:p>
        </p:txBody>
      </p:sp>
      <p:sp>
        <p:nvSpPr>
          <p:cNvPr id="32" name="TextBox 31"/>
          <p:cNvSpPr txBox="1"/>
          <p:nvPr/>
        </p:nvSpPr>
        <p:spPr>
          <a:xfrm>
            <a:off x="417827" y="4025641"/>
            <a:ext cx="931986" cy="544765"/>
          </a:xfrm>
          <a:prstGeom prst="rect">
            <a:avLst/>
          </a:prstGeom>
          <a:noFill/>
        </p:spPr>
        <p:txBody>
          <a:bodyPr wrap="none" lIns="182880" tIns="146304" rIns="182880" bIns="146304" rtlCol="0">
            <a:spAutoFit/>
          </a:bodyPr>
          <a:lstStyle/>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Fault </a:t>
            </a:r>
          </a:p>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Domain </a:t>
            </a:r>
            <a:r>
              <a:rPr lang="en-US" sz="900" dirty="0" smtClean="0">
                <a:solidFill>
                  <a:schemeClr val="bg1"/>
                </a:solidFill>
                <a:ea typeface="Segoe UI" pitchFamily="34" charset="0"/>
                <a:cs typeface="Segoe UI" pitchFamily="34" charset="0"/>
              </a:rPr>
              <a:t>#1</a:t>
            </a:r>
            <a:endParaRPr lang="en-US" sz="900" dirty="0">
              <a:solidFill>
                <a:schemeClr val="bg1"/>
              </a:solidFill>
              <a:ea typeface="Segoe UI" pitchFamily="34" charset="0"/>
              <a:cs typeface="Segoe UI" pitchFamily="34" charset="0"/>
            </a:endParaRPr>
          </a:p>
        </p:txBody>
      </p:sp>
      <p:sp>
        <p:nvSpPr>
          <p:cNvPr id="33" name="Text Placeholder 4114"/>
          <p:cNvSpPr txBox="1">
            <a:spLocks/>
          </p:cNvSpPr>
          <p:nvPr/>
        </p:nvSpPr>
        <p:spPr>
          <a:xfrm>
            <a:off x="8315071" y="1402722"/>
            <a:ext cx="3726873" cy="5613845"/>
          </a:xfrm>
          <a:prstGeom prst="rect">
            <a:avLst/>
          </a:prstGeom>
        </p:spPr>
        <p:txBody>
          <a:bodyPr vert="horz" wrap="square" lIns="146304" tIns="91440" rIns="146304" bIns="91440" rtlCol="0">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2400" dirty="0" smtClean="0"/>
              <a:t>Only one environment provisioned.</a:t>
            </a:r>
          </a:p>
          <a:p>
            <a:r>
              <a:rPr lang="en-US" sz="2400" dirty="0" smtClean="0"/>
              <a:t>Very low cost DR solution.</a:t>
            </a:r>
          </a:p>
          <a:p>
            <a:r>
              <a:rPr lang="en-US" sz="2400" dirty="0" smtClean="0"/>
              <a:t>Recovers based on backups</a:t>
            </a:r>
          </a:p>
          <a:p>
            <a:r>
              <a:rPr lang="en-US" sz="2400" dirty="0" smtClean="0"/>
              <a:t>Leverages Fault Domains.</a:t>
            </a:r>
          </a:p>
          <a:p>
            <a:r>
              <a:rPr lang="en-US" sz="2400" dirty="0" smtClean="0"/>
              <a:t>Leverages SB Queues to maintain On-Premises DB in sync.</a:t>
            </a:r>
          </a:p>
          <a:p>
            <a:r>
              <a:rPr lang="en-US" sz="2400" dirty="0" smtClean="0"/>
              <a:t>Copies blobs with 3</a:t>
            </a:r>
            <a:r>
              <a:rPr lang="en-US" sz="2400" baseline="30000" dirty="0" smtClean="0"/>
              <a:t>rd</a:t>
            </a:r>
            <a:r>
              <a:rPr lang="en-US" sz="2400" dirty="0" smtClean="0"/>
              <a:t> party tools</a:t>
            </a:r>
          </a:p>
          <a:p>
            <a:r>
              <a:rPr lang="en-US" sz="2400" dirty="0" smtClean="0"/>
              <a:t>Regenerates everything based on existing DB</a:t>
            </a:r>
            <a:endParaRPr lang="en-US" sz="2400" dirty="0"/>
          </a:p>
        </p:txBody>
      </p:sp>
      <p:sp>
        <p:nvSpPr>
          <p:cNvPr id="34" name="Can 33"/>
          <p:cNvSpPr/>
          <p:nvPr/>
        </p:nvSpPr>
        <p:spPr bwMode="auto">
          <a:xfrm>
            <a:off x="6894214" y="3287624"/>
            <a:ext cx="729243" cy="864096"/>
          </a:xfrm>
          <a:prstGeom prst="can">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35" name="TextBox 34"/>
          <p:cNvSpPr txBox="1"/>
          <p:nvPr/>
        </p:nvSpPr>
        <p:spPr>
          <a:xfrm>
            <a:off x="6812400" y="4123388"/>
            <a:ext cx="921278"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Database</a:t>
            </a:r>
            <a:endParaRPr lang="en-US" sz="1400" dirty="0">
              <a:solidFill>
                <a:schemeClr val="bg1">
                  <a:alpha val="99000"/>
                </a:schemeClr>
              </a:solidFill>
            </a:endParaRPr>
          </a:p>
        </p:txBody>
      </p:sp>
      <p:sp>
        <p:nvSpPr>
          <p:cNvPr id="36" name="Snip and Round Single Corner Rectangle 35"/>
          <p:cNvSpPr/>
          <p:nvPr/>
        </p:nvSpPr>
        <p:spPr bwMode="auto">
          <a:xfrm>
            <a:off x="2799666" y="5208705"/>
            <a:ext cx="347789" cy="367651"/>
          </a:xfrm>
          <a:prstGeom prst="snip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9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bwMode="auto">
          <a:xfrm>
            <a:off x="5308623" y="3459534"/>
            <a:ext cx="1097280"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App</a:t>
            </a:r>
          </a:p>
        </p:txBody>
      </p:sp>
      <p:sp>
        <p:nvSpPr>
          <p:cNvPr id="38" name="Rectangle 37"/>
          <p:cNvSpPr/>
          <p:nvPr/>
        </p:nvSpPr>
        <p:spPr bwMode="auto">
          <a:xfrm>
            <a:off x="3819298" y="2637575"/>
            <a:ext cx="870370" cy="413538"/>
          </a:xfrm>
          <a:prstGeom prst="rect">
            <a:avLst/>
          </a:prstGeom>
          <a:solidFill>
            <a:schemeClr val="accent2">
              <a:lumMod val="60000"/>
              <a:lumOff val="40000"/>
            </a:schemeClr>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rgbClr val="FFFFFF">
                    <a:alpha val="98824"/>
                  </a:srgbClr>
                </a:solidFill>
                <a:latin typeface="Segoe UI" pitchFamily="34" charset="0"/>
                <a:ea typeface="Segoe UI" pitchFamily="34" charset="0"/>
                <a:cs typeface="Segoe UI" pitchFamily="34" charset="0"/>
              </a:rPr>
              <a:t>SB Queue</a:t>
            </a:r>
            <a:endParaRPr lang="en-US" sz="1400" dirty="0">
              <a:solidFill>
                <a:srgbClr val="FFFFFF">
                  <a:alpha val="98824"/>
                </a:srgbClr>
              </a:solidFill>
              <a:latin typeface="Segoe UI" pitchFamily="34" charset="0"/>
              <a:ea typeface="Segoe UI" pitchFamily="34" charset="0"/>
              <a:cs typeface="Segoe UI" pitchFamily="34" charset="0"/>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962" y="3812734"/>
            <a:ext cx="343088" cy="227998"/>
          </a:xfrm>
          <a:prstGeom prst="rect">
            <a:avLst/>
          </a:prstGeom>
        </p:spPr>
      </p:pic>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8779" y="2712945"/>
            <a:ext cx="343088" cy="227998"/>
          </a:xfrm>
          <a:prstGeom prst="rect">
            <a:avLst/>
          </a:prstGeom>
        </p:spPr>
      </p:pic>
      <p:cxnSp>
        <p:nvCxnSpPr>
          <p:cNvPr id="6" name="Straight Arrow Connector 5"/>
          <p:cNvCxnSpPr>
            <a:stCxn id="37" idx="3"/>
            <a:endCxn id="34" idx="2"/>
          </p:cNvCxnSpPr>
          <p:nvPr/>
        </p:nvCxnSpPr>
        <p:spPr>
          <a:xfrm>
            <a:off x="6405903" y="3711562"/>
            <a:ext cx="488311" cy="811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a:stretch>
            <a:fillRect/>
          </a:stretch>
        </p:blipFill>
        <p:spPr>
          <a:xfrm>
            <a:off x="6006781" y="3287623"/>
            <a:ext cx="500830" cy="475335"/>
          </a:xfrm>
          <a:prstGeom prst="rect">
            <a:avLst/>
          </a:prstGeom>
        </p:spPr>
      </p:pic>
      <p:sp>
        <p:nvSpPr>
          <p:cNvPr id="50" name="Snip and Round Single Corner Rectangle 49"/>
          <p:cNvSpPr/>
          <p:nvPr/>
        </p:nvSpPr>
        <p:spPr bwMode="auto">
          <a:xfrm>
            <a:off x="6883524" y="5232247"/>
            <a:ext cx="347789" cy="367651"/>
          </a:xfrm>
          <a:prstGeom prst="snip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9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 name="Snip and Round Single Corner Rectangle 55"/>
          <p:cNvSpPr/>
          <p:nvPr/>
        </p:nvSpPr>
        <p:spPr bwMode="auto">
          <a:xfrm>
            <a:off x="5399754" y="3527736"/>
            <a:ext cx="347789" cy="367651"/>
          </a:xfrm>
          <a:prstGeom prst="snip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9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 name="Snip and Round Single Corner Rectangle 72"/>
          <p:cNvSpPr/>
          <p:nvPr/>
        </p:nvSpPr>
        <p:spPr bwMode="auto">
          <a:xfrm>
            <a:off x="5389549" y="3528967"/>
            <a:ext cx="347789" cy="367651"/>
          </a:xfrm>
          <a:prstGeom prst="snip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9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829554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3"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par>
                          <p:cTn id="17" fill="hold">
                            <p:stCondLst>
                              <p:cond delay="0"/>
                            </p:stCondLst>
                            <p:childTnLst>
                              <p:par>
                                <p:cTn id="18" presetID="63" presetClass="path" presetSubtype="0" accel="50000" decel="50000" fill="hold" grpId="0" nodeType="afterEffect">
                                  <p:stCondLst>
                                    <p:cond delay="0"/>
                                  </p:stCondLst>
                                  <p:childTnLst>
                                    <p:animMotion origin="layout" path="M -2.08333E-7 -2.59259E-6 L 0.33763 0.00209 " pathEditMode="relative" rAng="0" ptsTypes="AA">
                                      <p:cBhvr>
                                        <p:cTn id="19" dur="2000" fill="hold"/>
                                        <p:tgtEl>
                                          <p:spTgt spid="36"/>
                                        </p:tgtEl>
                                        <p:attrNameLst>
                                          <p:attrName>ppt_x</p:attrName>
                                          <p:attrName>ppt_y</p:attrName>
                                        </p:attrNameLst>
                                      </p:cBhvr>
                                      <p:rCtr x="16875" y="93"/>
                                    </p:animMotion>
                                  </p:childTnLst>
                                </p:cTn>
                              </p:par>
                            </p:childTnLst>
                          </p:cTn>
                        </p:par>
                        <p:par>
                          <p:cTn id="20" fill="hold">
                            <p:stCondLst>
                              <p:cond delay="2000"/>
                            </p:stCondLst>
                            <p:childTnLst>
                              <p:par>
                                <p:cTn id="21" presetID="1" presetClass="exit" presetSubtype="0" fill="hold" grpId="1" nodeType="afterEffect">
                                  <p:stCondLst>
                                    <p:cond delay="0"/>
                                  </p:stCondLst>
                                  <p:childTnLst>
                                    <p:set>
                                      <p:cBhvr>
                                        <p:cTn id="22" dur="1" fill="hold">
                                          <p:stCondLst>
                                            <p:cond delay="0"/>
                                          </p:stCondLst>
                                        </p:cTn>
                                        <p:tgtEl>
                                          <p:spTgt spid="3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par>
                          <p:cTn id="31" fill="hold">
                            <p:stCondLst>
                              <p:cond delay="0"/>
                            </p:stCondLst>
                            <p:childTnLst>
                              <p:par>
                                <p:cTn id="32" presetID="63" presetClass="path" presetSubtype="0" accel="50000" decel="50000" fill="hold" nodeType="afterEffect">
                                  <p:stCondLst>
                                    <p:cond delay="0"/>
                                  </p:stCondLst>
                                  <p:childTnLst>
                                    <p:animMotion origin="layout" path="M -3.125E-6 -3.7037E-6 L 0.17722 -0.1581 " pathEditMode="relative" rAng="0" ptsTypes="AA">
                                      <p:cBhvr>
                                        <p:cTn id="33" dur="2000" fill="hold"/>
                                        <p:tgtEl>
                                          <p:spTgt spid="39"/>
                                        </p:tgtEl>
                                        <p:attrNameLst>
                                          <p:attrName>ppt_x</p:attrName>
                                          <p:attrName>ppt_y</p:attrName>
                                        </p:attrNameLst>
                                      </p:cBhvr>
                                      <p:rCtr x="8854" y="-7917"/>
                                    </p:animMotion>
                                  </p:childTnLst>
                                </p:cTn>
                              </p:par>
                            </p:childTnLst>
                          </p:cTn>
                        </p:par>
                        <p:par>
                          <p:cTn id="34" fill="hold">
                            <p:stCondLst>
                              <p:cond delay="2000"/>
                            </p:stCondLst>
                            <p:childTnLst>
                              <p:par>
                                <p:cTn id="35" presetID="1" presetClass="exit" presetSubtype="0" fill="hold" nodeType="afterEffect">
                                  <p:stCondLst>
                                    <p:cond delay="0"/>
                                  </p:stCondLst>
                                  <p:childTnLst>
                                    <p:set>
                                      <p:cBhvr>
                                        <p:cTn id="36" dur="1" fill="hold">
                                          <p:stCondLst>
                                            <p:cond delay="0"/>
                                          </p:stCondLst>
                                        </p:cTn>
                                        <p:tgtEl>
                                          <p:spTgt spid="39"/>
                                        </p:tgtEl>
                                        <p:attrNameLst>
                                          <p:attrName>style.visibility</p:attrName>
                                        </p:attrNameLst>
                                      </p:cBhvr>
                                      <p:to>
                                        <p:strVal val="hidden"/>
                                      </p:to>
                                    </p:set>
                                  </p:childTnLst>
                                </p:cTn>
                              </p:par>
                            </p:childTnLst>
                          </p:cTn>
                        </p:par>
                        <p:par>
                          <p:cTn id="37" fill="hold">
                            <p:stCondLst>
                              <p:cond delay="2000"/>
                            </p:stCondLst>
                            <p:childTnLst>
                              <p:par>
                                <p:cTn id="38" presetID="1" presetClass="entr" presetSubtype="0" fill="hold" nodeType="afterEffect">
                                  <p:stCondLst>
                                    <p:cond delay="0"/>
                                  </p:stCondLst>
                                  <p:childTnLst>
                                    <p:set>
                                      <p:cBhvr>
                                        <p:cTn id="39" dur="1" fill="hold">
                                          <p:stCondLst>
                                            <p:cond delay="0"/>
                                          </p:stCondLst>
                                        </p:cTn>
                                        <p:tgtEl>
                                          <p:spTgt spid="41"/>
                                        </p:tgtEl>
                                        <p:attrNameLst>
                                          <p:attrName>style.visibility</p:attrName>
                                        </p:attrNameLst>
                                      </p:cBhvr>
                                      <p:to>
                                        <p:strVal val="visible"/>
                                      </p:to>
                                    </p:set>
                                  </p:childTnLst>
                                </p:cTn>
                              </p:par>
                            </p:childTnLst>
                          </p:cTn>
                        </p:par>
                        <p:par>
                          <p:cTn id="40" fill="hold">
                            <p:stCondLst>
                              <p:cond delay="2000"/>
                            </p:stCondLst>
                            <p:childTnLst>
                              <p:par>
                                <p:cTn id="41" presetID="63" presetClass="path" presetSubtype="0" accel="50000" decel="50000" fill="hold" nodeType="afterEffect">
                                  <p:stCondLst>
                                    <p:cond delay="0"/>
                                  </p:stCondLst>
                                  <p:childTnLst>
                                    <p:animMotion origin="layout" path="M 8.33333E-7 1.48148E-6 L 0.13099 0.12176 " pathEditMode="relative" rAng="0" ptsTypes="AA">
                                      <p:cBhvr>
                                        <p:cTn id="42" dur="2000" fill="hold"/>
                                        <p:tgtEl>
                                          <p:spTgt spid="41"/>
                                        </p:tgtEl>
                                        <p:attrNameLst>
                                          <p:attrName>ppt_x</p:attrName>
                                          <p:attrName>ppt_y</p:attrName>
                                        </p:attrNameLst>
                                      </p:cBhvr>
                                      <p:rCtr x="6549" y="6088"/>
                                    </p:animMotion>
                                  </p:childTnLst>
                                </p:cTn>
                              </p:par>
                            </p:childTnLst>
                          </p:cTn>
                        </p:par>
                        <p:par>
                          <p:cTn id="43" fill="hold">
                            <p:stCondLst>
                              <p:cond delay="4000"/>
                            </p:stCondLst>
                            <p:childTnLst>
                              <p:par>
                                <p:cTn id="44" presetID="1" presetClass="exit" presetSubtype="0" fill="hold" nodeType="afterEffect">
                                  <p:stCondLst>
                                    <p:cond delay="0"/>
                                  </p:stCondLst>
                                  <p:childTnLst>
                                    <p:set>
                                      <p:cBhvr>
                                        <p:cTn id="45" dur="1" fill="hold">
                                          <p:stCondLst>
                                            <p:cond delay="0"/>
                                          </p:stCondLst>
                                        </p:cTn>
                                        <p:tgtEl>
                                          <p:spTgt spid="41"/>
                                        </p:tgtEl>
                                        <p:attrNameLst>
                                          <p:attrName>style.visibility</p:attrName>
                                        </p:attrNameLst>
                                      </p:cBhvr>
                                      <p:to>
                                        <p:strVal val="hidden"/>
                                      </p:to>
                                    </p:set>
                                  </p:childTnLst>
                                </p:cTn>
                              </p:par>
                            </p:childTnLst>
                          </p:cTn>
                        </p:par>
                        <p:par>
                          <p:cTn id="46" fill="hold">
                            <p:stCondLst>
                              <p:cond delay="4000"/>
                            </p:stCondLst>
                            <p:childTnLst>
                              <p:par>
                                <p:cTn id="47" presetID="17" presetClass="entr" presetSubtype="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ppt_x</p:attrName>
                                        </p:attrNameLst>
                                      </p:cBhvr>
                                      <p:tavLst>
                                        <p:tav tm="0">
                                          <p:val>
                                            <p:strVal val="#ppt_x-#ppt_w/2"/>
                                          </p:val>
                                        </p:tav>
                                        <p:tav tm="100000">
                                          <p:val>
                                            <p:strVal val="#ppt_x"/>
                                          </p:val>
                                        </p:tav>
                                      </p:tavLst>
                                    </p:anim>
                                    <p:anim calcmode="lin" valueType="num">
                                      <p:cBhvr>
                                        <p:cTn id="50" dur="500" fill="hold"/>
                                        <p:tgtEl>
                                          <p:spTgt spid="6"/>
                                        </p:tgtEl>
                                        <p:attrNameLst>
                                          <p:attrName>ppt_y</p:attrName>
                                        </p:attrNameLst>
                                      </p:cBhvr>
                                      <p:tavLst>
                                        <p:tav tm="0">
                                          <p:val>
                                            <p:strVal val="#ppt_y"/>
                                          </p:val>
                                        </p:tav>
                                        <p:tav tm="100000">
                                          <p:val>
                                            <p:strVal val="#ppt_y"/>
                                          </p:val>
                                        </p:tav>
                                      </p:tavLst>
                                    </p:anim>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strVal val="#ppt_h"/>
                                          </p:val>
                                        </p:tav>
                                        <p:tav tm="100000">
                                          <p:val>
                                            <p:strVal val="#ppt_h"/>
                                          </p:val>
                                        </p:tav>
                                      </p:tavLst>
                                    </p:anim>
                                  </p:childTnLst>
                                </p:cTn>
                              </p:par>
                            </p:childTnLst>
                          </p:cTn>
                        </p:par>
                        <p:par>
                          <p:cTn id="53" fill="hold">
                            <p:stCondLst>
                              <p:cond delay="4500"/>
                            </p:stCondLst>
                            <p:childTnLst>
                              <p:par>
                                <p:cTn id="54" presetID="1" presetClass="exit" presetSubtype="0" fill="hold" nodeType="afterEffect">
                                  <p:stCondLst>
                                    <p:cond delay="0"/>
                                  </p:stCondLst>
                                  <p:childTnLst>
                                    <p:set>
                                      <p:cBhvr>
                                        <p:cTn id="55" dur="1" fill="hold">
                                          <p:stCondLst>
                                            <p:cond delay="0"/>
                                          </p:stCondLst>
                                        </p:cTn>
                                        <p:tgtEl>
                                          <p:spTgt spid="6"/>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3"/>
                                        </p:tgtEl>
                                        <p:attrNameLst>
                                          <p:attrName>style.visibility</p:attrName>
                                        </p:attrNameLst>
                                      </p:cBhvr>
                                      <p:to>
                                        <p:strVal val="visible"/>
                                      </p:to>
                                    </p:set>
                                  </p:childTnLst>
                                </p:cTn>
                              </p:par>
                            </p:childTnLst>
                          </p:cTn>
                        </p:par>
                        <p:par>
                          <p:cTn id="60" fill="hold">
                            <p:stCondLst>
                              <p:cond delay="0"/>
                            </p:stCondLst>
                            <p:childTnLst>
                              <p:par>
                                <p:cTn id="61" presetID="1" presetClass="exit" presetSubtype="0" fill="hold" grpId="1" nodeType="afterEffect">
                                  <p:stCondLst>
                                    <p:cond delay="0"/>
                                  </p:stCondLst>
                                  <p:childTnLst>
                                    <p:set>
                                      <p:cBhvr>
                                        <p:cTn id="62" dur="1" fill="hold">
                                          <p:stCondLst>
                                            <p:cond delay="0"/>
                                          </p:stCondLst>
                                        </p:cTn>
                                        <p:tgtEl>
                                          <p:spTgt spid="32"/>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3"/>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4"/>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30"/>
                                        </p:tgtEl>
                                        <p:attrNameLst>
                                          <p:attrName>style.visibility</p:attrName>
                                        </p:attrNameLst>
                                      </p:cBhvr>
                                      <p:to>
                                        <p:strVal val="hidden"/>
                                      </p:to>
                                    </p:set>
                                  </p:childTnLst>
                                </p:cTn>
                              </p:par>
                              <p:par>
                                <p:cTn id="69" presetID="1" presetClass="exit" presetSubtype="0" fill="hold" grpId="2" nodeType="withEffect">
                                  <p:stCondLst>
                                    <p:cond delay="0"/>
                                  </p:stCondLst>
                                  <p:childTnLst>
                                    <p:set>
                                      <p:cBhvr>
                                        <p:cTn id="70" dur="1" fill="hold">
                                          <p:stCondLst>
                                            <p:cond delay="0"/>
                                          </p:stCondLst>
                                        </p:cTn>
                                        <p:tgtEl>
                                          <p:spTgt spid="36"/>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39"/>
                                        </p:tgtEl>
                                        <p:attrNameLst>
                                          <p:attrName>style.visibility</p:attrName>
                                        </p:attrNameLst>
                                      </p:cBhvr>
                                      <p:to>
                                        <p:strVal val="hidden"/>
                                      </p:to>
                                    </p:set>
                                  </p:childTnLst>
                                </p:cTn>
                              </p:par>
                              <p:par>
                                <p:cTn id="73" presetID="1" presetClass="exit" presetSubtype="0" fill="hold" grpId="0" nodeType="withEffect">
                                  <p:stCondLst>
                                    <p:cond delay="0"/>
                                  </p:stCondLst>
                                  <p:childTnLst>
                                    <p:set>
                                      <p:cBhvr>
                                        <p:cTn id="74" dur="1" fill="hold">
                                          <p:stCondLst>
                                            <p:cond delay="0"/>
                                          </p:stCondLst>
                                        </p:cTn>
                                        <p:tgtEl>
                                          <p:spTgt spid="47"/>
                                        </p:tgtEl>
                                        <p:attrNameLst>
                                          <p:attrName>style.visibility</p:attrName>
                                        </p:attrNameLst>
                                      </p:cBhvr>
                                      <p:to>
                                        <p:strVal val="hidden"/>
                                      </p:to>
                                    </p:set>
                                  </p:childTnLst>
                                </p:cTn>
                              </p:par>
                              <p:par>
                                <p:cTn id="75" presetID="1" presetClass="exit" presetSubtype="0" fill="hold" grpId="0" nodeType="withEffect">
                                  <p:stCondLst>
                                    <p:cond delay="0"/>
                                  </p:stCondLst>
                                  <p:childTnLst>
                                    <p:set>
                                      <p:cBhvr>
                                        <p:cTn id="76" dur="1" fill="hold">
                                          <p:stCondLst>
                                            <p:cond delay="0"/>
                                          </p:stCondLst>
                                        </p:cTn>
                                        <p:tgtEl>
                                          <p:spTgt spid="48"/>
                                        </p:tgtEl>
                                        <p:attrNameLst>
                                          <p:attrName>style.visibility</p:attrName>
                                        </p:attrNameLst>
                                      </p:cBhvr>
                                      <p:to>
                                        <p:strVal val="hidden"/>
                                      </p:to>
                                    </p:set>
                                  </p:childTnLst>
                                </p:cTn>
                              </p:par>
                              <p:par>
                                <p:cTn id="77" presetID="1" presetClass="exit" presetSubtype="0" fill="hold" grpId="0" nodeType="withEffect">
                                  <p:stCondLst>
                                    <p:cond delay="0"/>
                                  </p:stCondLst>
                                  <p:childTnLst>
                                    <p:set>
                                      <p:cBhvr>
                                        <p:cTn id="78" dur="1" fill="hold">
                                          <p:stCondLst>
                                            <p:cond delay="0"/>
                                          </p:stCondLst>
                                        </p:cTn>
                                        <p:tgtEl>
                                          <p:spTgt spid="49"/>
                                        </p:tgtEl>
                                        <p:attrNameLst>
                                          <p:attrName>style.visibility</p:attrName>
                                        </p:attrNameLst>
                                      </p:cBhvr>
                                      <p:to>
                                        <p:strVal val="hidden"/>
                                      </p:to>
                                    </p:set>
                                  </p:childTnLst>
                                </p:cTn>
                              </p:par>
                              <p:par>
                                <p:cTn id="79" presetID="1" presetClass="exit"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hidden"/>
                                      </p:to>
                                    </p:set>
                                  </p:childTnLst>
                                </p:cTn>
                              </p:par>
                              <p:par>
                                <p:cTn id="81" presetID="1" presetClass="exit"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hidden"/>
                                      </p:to>
                                    </p:set>
                                  </p:childTnLst>
                                </p:cTn>
                              </p:par>
                              <p:par>
                                <p:cTn id="83" presetID="1" presetClass="exit" presetSubtype="0" fill="hold" grpId="0" nodeType="withEffect">
                                  <p:stCondLst>
                                    <p:cond delay="0"/>
                                  </p:stCondLst>
                                  <p:childTnLst>
                                    <p:set>
                                      <p:cBhvr>
                                        <p:cTn id="84" dur="1" fill="hold">
                                          <p:stCondLst>
                                            <p:cond delay="0"/>
                                          </p:stCondLst>
                                        </p:cTn>
                                        <p:tgtEl>
                                          <p:spTgt spid="60"/>
                                        </p:tgtEl>
                                        <p:attrNameLst>
                                          <p:attrName>style.visibility</p:attrName>
                                        </p:attrNameLst>
                                      </p:cBhvr>
                                      <p:to>
                                        <p:strVal val="hidden"/>
                                      </p:to>
                                    </p:set>
                                  </p:childTnLst>
                                </p:cTn>
                              </p:par>
                              <p:par>
                                <p:cTn id="85" presetID="1" presetClass="exit" presetSubtype="0" fill="hold" grpId="0" nodeType="withEffect">
                                  <p:stCondLst>
                                    <p:cond delay="0"/>
                                  </p:stCondLst>
                                  <p:childTnLst>
                                    <p:set>
                                      <p:cBhvr>
                                        <p:cTn id="86" dur="1" fill="hold">
                                          <p:stCondLst>
                                            <p:cond delay="0"/>
                                          </p:stCondLst>
                                        </p:cTn>
                                        <p:tgtEl>
                                          <p:spTgt spid="61"/>
                                        </p:tgtEl>
                                        <p:attrNameLst>
                                          <p:attrName>style.visibility</p:attrName>
                                        </p:attrNameLst>
                                      </p:cBhvr>
                                      <p:to>
                                        <p:strVal val="hidden"/>
                                      </p:to>
                                    </p:set>
                                  </p:childTnLst>
                                </p:cTn>
                              </p:par>
                              <p:par>
                                <p:cTn id="87" presetID="1" presetClass="exit" presetSubtype="0" fill="hold" grpId="0" nodeType="withEffect">
                                  <p:stCondLst>
                                    <p:cond delay="0"/>
                                  </p:stCondLst>
                                  <p:childTnLst>
                                    <p:set>
                                      <p:cBhvr>
                                        <p:cTn id="88" dur="1" fill="hold">
                                          <p:stCondLst>
                                            <p:cond delay="0"/>
                                          </p:stCondLst>
                                        </p:cTn>
                                        <p:tgtEl>
                                          <p:spTgt spid="62"/>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65"/>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2"/>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52"/>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54"/>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57"/>
                                        </p:tgtEl>
                                        <p:attrNameLst>
                                          <p:attrName>style.visibility</p:attrName>
                                        </p:attrNameLst>
                                      </p:cBhvr>
                                      <p:to>
                                        <p:strVal val="hidden"/>
                                      </p:to>
                                    </p:set>
                                  </p:childTnLst>
                                </p:cTn>
                              </p:par>
                              <p:par>
                                <p:cTn id="99" presetID="1" presetClass="exit" presetSubtype="0" fill="hold" grpId="0" nodeType="withEffect">
                                  <p:stCondLst>
                                    <p:cond delay="0"/>
                                  </p:stCondLst>
                                  <p:childTnLst>
                                    <p:set>
                                      <p:cBhvr>
                                        <p:cTn id="100" dur="1" fill="hold">
                                          <p:stCondLst>
                                            <p:cond delay="0"/>
                                          </p:stCondLst>
                                        </p:cTn>
                                        <p:tgtEl>
                                          <p:spTgt spid="51"/>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55"/>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58"/>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63"/>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64"/>
                                        </p:tgtEl>
                                        <p:attrNameLst>
                                          <p:attrName>style.visibility</p:attrName>
                                        </p:attrNameLst>
                                      </p:cBhvr>
                                      <p:to>
                                        <p:strVal val="hidden"/>
                                      </p:to>
                                    </p:set>
                                  </p:childTnLst>
                                </p:cTn>
                              </p:par>
                            </p:childTnLst>
                          </p:cTn>
                        </p:par>
                        <p:par>
                          <p:cTn id="109" fill="hold">
                            <p:stCondLst>
                              <p:cond delay="0"/>
                            </p:stCondLst>
                            <p:childTnLst>
                              <p:par>
                                <p:cTn id="110" presetID="1" presetClass="exit" presetSubtype="0" fill="hold" grpId="1" nodeType="afterEffect">
                                  <p:stCondLst>
                                    <p:cond delay="600"/>
                                  </p:stCondLst>
                                  <p:childTnLst>
                                    <p:set>
                                      <p:cBhvr>
                                        <p:cTn id="111" dur="1" fill="hold">
                                          <p:stCondLst>
                                            <p:cond delay="0"/>
                                          </p:stCondLst>
                                        </p:cTn>
                                        <p:tgtEl>
                                          <p:spTgt spid="43"/>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56"/>
                                        </p:tgtEl>
                                        <p:attrNameLst>
                                          <p:attrName>style.visibility</p:attrName>
                                        </p:attrNameLst>
                                      </p:cBhvr>
                                      <p:to>
                                        <p:strVal val="visible"/>
                                      </p:to>
                                    </p:set>
                                  </p:childTnLst>
                                </p:cTn>
                              </p:par>
                            </p:childTnLst>
                          </p:cTn>
                        </p:par>
                        <p:par>
                          <p:cTn id="116" fill="hold">
                            <p:stCondLst>
                              <p:cond delay="0"/>
                            </p:stCondLst>
                            <p:childTnLst>
                              <p:par>
                                <p:cTn id="117" presetID="35" presetClass="path" presetSubtype="0" accel="50000" decel="50000" fill="hold" grpId="1" nodeType="afterEffect">
                                  <p:stCondLst>
                                    <p:cond delay="0"/>
                                  </p:stCondLst>
                                  <p:childTnLst>
                                    <p:animMotion origin="layout" path="M -1.25E-6 -3.7037E-6 L -0.28633 0.03125 " pathEditMode="relative" rAng="0" ptsTypes="AA">
                                      <p:cBhvr>
                                        <p:cTn id="118" dur="2000" fill="hold"/>
                                        <p:tgtEl>
                                          <p:spTgt spid="56"/>
                                        </p:tgtEl>
                                        <p:attrNameLst>
                                          <p:attrName>ppt_x</p:attrName>
                                          <p:attrName>ppt_y</p:attrName>
                                        </p:attrNameLst>
                                      </p:cBhvr>
                                      <p:rCtr x="-14727" y="-185"/>
                                    </p:animMotion>
                                  </p:childTnLst>
                                </p:cTn>
                              </p:par>
                            </p:childTnLst>
                          </p:cTn>
                        </p:par>
                        <p:par>
                          <p:cTn id="119" fill="hold">
                            <p:stCondLst>
                              <p:cond delay="2000"/>
                            </p:stCondLst>
                            <p:childTnLst>
                              <p:par>
                                <p:cTn id="120" presetID="1" presetClass="exit" presetSubtype="0" fill="hold" grpId="2" nodeType="afterEffect">
                                  <p:stCondLst>
                                    <p:cond delay="0"/>
                                  </p:stCondLst>
                                  <p:childTnLst>
                                    <p:set>
                                      <p:cBhvr>
                                        <p:cTn id="121" dur="1" fill="hold">
                                          <p:stCondLst>
                                            <p:cond delay="0"/>
                                          </p:stCondLst>
                                        </p:cTn>
                                        <p:tgtEl>
                                          <p:spTgt spid="56"/>
                                        </p:tgtEl>
                                        <p:attrNameLst>
                                          <p:attrName>style.visibility</p:attrName>
                                        </p:attrNameLst>
                                      </p:cBhvr>
                                      <p:to>
                                        <p:strVal val="hidden"/>
                                      </p:to>
                                    </p:set>
                                  </p:childTnLst>
                                </p:cTn>
                              </p:par>
                            </p:childTnLst>
                          </p:cTn>
                        </p:par>
                        <p:par>
                          <p:cTn id="122" fill="hold">
                            <p:stCondLst>
                              <p:cond delay="2000"/>
                            </p:stCondLst>
                            <p:childTnLst>
                              <p:par>
                                <p:cTn id="123" presetID="1" presetClass="entr" presetSubtype="0" fill="hold" grpId="2" nodeType="afterEffect">
                                  <p:stCondLst>
                                    <p:cond delay="0"/>
                                  </p:stCondLst>
                                  <p:childTnLst>
                                    <p:set>
                                      <p:cBhvr>
                                        <p:cTn id="124" dur="1" fill="hold">
                                          <p:stCondLst>
                                            <p:cond delay="0"/>
                                          </p:stCondLst>
                                        </p:cTn>
                                        <p:tgtEl>
                                          <p:spTgt spid="32"/>
                                        </p:tgtEl>
                                        <p:attrNameLst>
                                          <p:attrName>style.visibility</p:attrName>
                                        </p:attrNameLst>
                                      </p:cBhvr>
                                      <p:to>
                                        <p:strVal val="visible"/>
                                      </p:to>
                                    </p:set>
                                  </p:childTnLst>
                                </p:cTn>
                              </p:par>
                              <p:par>
                                <p:cTn id="125" presetID="1" presetClass="entr" presetSubtype="0" fill="hold" grpId="2" nodeType="withEffect">
                                  <p:stCondLst>
                                    <p:cond delay="0"/>
                                  </p:stCondLst>
                                  <p:childTnLst>
                                    <p:set>
                                      <p:cBhvr>
                                        <p:cTn id="126" dur="1" fill="hold">
                                          <p:stCondLst>
                                            <p:cond delay="0"/>
                                          </p:stCondLst>
                                        </p:cTn>
                                        <p:tgtEl>
                                          <p:spTgt spid="3"/>
                                        </p:tgtEl>
                                        <p:attrNameLst>
                                          <p:attrName>style.visibility</p:attrName>
                                        </p:attrNameLst>
                                      </p:cBhvr>
                                      <p:to>
                                        <p:strVal val="visible"/>
                                      </p:to>
                                    </p:set>
                                  </p:childTnLst>
                                </p:cTn>
                              </p:par>
                              <p:par>
                                <p:cTn id="127" presetID="1" presetClass="entr" presetSubtype="0" fill="hold" grpId="2" nodeType="withEffect">
                                  <p:stCondLst>
                                    <p:cond delay="0"/>
                                  </p:stCondLst>
                                  <p:childTnLst>
                                    <p:set>
                                      <p:cBhvr>
                                        <p:cTn id="128" dur="1" fill="hold">
                                          <p:stCondLst>
                                            <p:cond delay="0"/>
                                          </p:stCondLst>
                                        </p:cTn>
                                        <p:tgtEl>
                                          <p:spTgt spid="4"/>
                                        </p:tgtEl>
                                        <p:attrNameLst>
                                          <p:attrName>style.visibility</p:attrName>
                                        </p:attrNameLst>
                                      </p:cBhvr>
                                      <p:to>
                                        <p:strVal val="visible"/>
                                      </p:to>
                                    </p:set>
                                  </p:childTnLst>
                                </p:cTn>
                              </p:par>
                              <p:par>
                                <p:cTn id="129" presetID="1" presetClass="entr" presetSubtype="0" fill="hold" grpId="2" nodeType="withEffect">
                                  <p:stCondLst>
                                    <p:cond delay="0"/>
                                  </p:stCondLst>
                                  <p:childTnLst>
                                    <p:set>
                                      <p:cBhvr>
                                        <p:cTn id="130" dur="1" fill="hold">
                                          <p:stCondLst>
                                            <p:cond delay="0"/>
                                          </p:stCondLst>
                                        </p:cTn>
                                        <p:tgtEl>
                                          <p:spTgt spid="30"/>
                                        </p:tgtEl>
                                        <p:attrNameLst>
                                          <p:attrName>style.visibility</p:attrName>
                                        </p:attrNameLst>
                                      </p:cBhvr>
                                      <p:to>
                                        <p:strVal val="visible"/>
                                      </p:to>
                                    </p:set>
                                  </p:childTnLst>
                                </p:cTn>
                              </p:par>
                              <p:par>
                                <p:cTn id="131" presetID="1" presetClass="entr" presetSubtype="0" fill="hold" grpId="1" nodeType="withEffect">
                                  <p:stCondLst>
                                    <p:cond delay="0"/>
                                  </p:stCondLst>
                                  <p:childTnLst>
                                    <p:set>
                                      <p:cBhvr>
                                        <p:cTn id="132" dur="1" fill="hold">
                                          <p:stCondLst>
                                            <p:cond delay="0"/>
                                          </p:stCondLst>
                                        </p:cTn>
                                        <p:tgtEl>
                                          <p:spTgt spid="47"/>
                                        </p:tgtEl>
                                        <p:attrNameLst>
                                          <p:attrName>style.visibility</p:attrName>
                                        </p:attrNameLst>
                                      </p:cBhvr>
                                      <p:to>
                                        <p:strVal val="visible"/>
                                      </p:to>
                                    </p:set>
                                  </p:childTnLst>
                                </p:cTn>
                              </p:par>
                              <p:par>
                                <p:cTn id="133" presetID="1" presetClass="entr" presetSubtype="0" fill="hold" grpId="1" nodeType="withEffect">
                                  <p:stCondLst>
                                    <p:cond delay="0"/>
                                  </p:stCondLst>
                                  <p:childTnLst>
                                    <p:set>
                                      <p:cBhvr>
                                        <p:cTn id="134" dur="1" fill="hold">
                                          <p:stCondLst>
                                            <p:cond delay="0"/>
                                          </p:stCondLst>
                                        </p:cTn>
                                        <p:tgtEl>
                                          <p:spTgt spid="48"/>
                                        </p:tgtEl>
                                        <p:attrNameLst>
                                          <p:attrName>style.visibility</p:attrName>
                                        </p:attrNameLst>
                                      </p:cBhvr>
                                      <p:to>
                                        <p:strVal val="visible"/>
                                      </p:to>
                                    </p:set>
                                  </p:childTnLst>
                                </p:cTn>
                              </p:par>
                              <p:par>
                                <p:cTn id="135" presetID="1" presetClass="entr" presetSubtype="0" fill="hold" grpId="1" nodeType="withEffect">
                                  <p:stCondLst>
                                    <p:cond delay="0"/>
                                  </p:stCondLst>
                                  <p:childTnLst>
                                    <p:set>
                                      <p:cBhvr>
                                        <p:cTn id="136" dur="1" fill="hold">
                                          <p:stCondLst>
                                            <p:cond delay="0"/>
                                          </p:stCondLst>
                                        </p:cTn>
                                        <p:tgtEl>
                                          <p:spTgt spid="49"/>
                                        </p:tgtEl>
                                        <p:attrNameLst>
                                          <p:attrName>style.visibility</p:attrName>
                                        </p:attrNameLst>
                                      </p:cBhvr>
                                      <p:to>
                                        <p:strVal val="visible"/>
                                      </p:to>
                                    </p:set>
                                  </p:childTnLst>
                                </p:cTn>
                              </p:par>
                              <p:par>
                                <p:cTn id="137" presetID="1" presetClass="entr" presetSubtype="0" fill="hold" grpId="1" nodeType="withEffect">
                                  <p:stCondLst>
                                    <p:cond delay="0"/>
                                  </p:stCondLst>
                                  <p:childTnLst>
                                    <p:set>
                                      <p:cBhvr>
                                        <p:cTn id="138" dur="1" fill="hold">
                                          <p:stCondLst>
                                            <p:cond delay="0"/>
                                          </p:stCondLst>
                                        </p:cTn>
                                        <p:tgtEl>
                                          <p:spTgt spid="60"/>
                                        </p:tgtEl>
                                        <p:attrNameLst>
                                          <p:attrName>style.visibility</p:attrName>
                                        </p:attrNameLst>
                                      </p:cBhvr>
                                      <p:to>
                                        <p:strVal val="visible"/>
                                      </p:to>
                                    </p:set>
                                  </p:childTnLst>
                                </p:cTn>
                              </p:par>
                              <p:par>
                                <p:cTn id="139" presetID="1" presetClass="entr" presetSubtype="0" fill="hold" grpId="1" nodeType="withEffect">
                                  <p:stCondLst>
                                    <p:cond delay="0"/>
                                  </p:stCondLst>
                                  <p:childTnLst>
                                    <p:set>
                                      <p:cBhvr>
                                        <p:cTn id="140" dur="1" fill="hold">
                                          <p:stCondLst>
                                            <p:cond delay="0"/>
                                          </p:stCondLst>
                                        </p:cTn>
                                        <p:tgtEl>
                                          <p:spTgt spid="61"/>
                                        </p:tgtEl>
                                        <p:attrNameLst>
                                          <p:attrName>style.visibility</p:attrName>
                                        </p:attrNameLst>
                                      </p:cBhvr>
                                      <p:to>
                                        <p:strVal val="visible"/>
                                      </p:to>
                                    </p:set>
                                  </p:childTnLst>
                                </p:cTn>
                              </p:par>
                              <p:par>
                                <p:cTn id="141" presetID="1" presetClass="entr" presetSubtype="0" fill="hold" grpId="1" nodeType="withEffect">
                                  <p:stCondLst>
                                    <p:cond delay="0"/>
                                  </p:stCondLst>
                                  <p:childTnLst>
                                    <p:set>
                                      <p:cBhvr>
                                        <p:cTn id="142" dur="1" fill="hold">
                                          <p:stCondLst>
                                            <p:cond delay="0"/>
                                          </p:stCondLst>
                                        </p:cTn>
                                        <p:tgtEl>
                                          <p:spTgt spid="2"/>
                                        </p:tgtEl>
                                        <p:attrNameLst>
                                          <p:attrName>style.visibility</p:attrName>
                                        </p:attrNameLst>
                                      </p:cBhvr>
                                      <p:to>
                                        <p:strVal val="visible"/>
                                      </p:to>
                                    </p:set>
                                  </p:childTnLst>
                                </p:cTn>
                              </p:par>
                              <p:par>
                                <p:cTn id="143" presetID="1" presetClass="entr" presetSubtype="0" fill="hold" grpId="1" nodeType="withEffect">
                                  <p:stCondLst>
                                    <p:cond delay="0"/>
                                  </p:stCondLst>
                                  <p:childTnLst>
                                    <p:set>
                                      <p:cBhvr>
                                        <p:cTn id="144" dur="1" fill="hold">
                                          <p:stCondLst>
                                            <p:cond delay="0"/>
                                          </p:stCondLst>
                                        </p:cTn>
                                        <p:tgtEl>
                                          <p:spTgt spid="52"/>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54"/>
                                        </p:tgtEl>
                                        <p:attrNameLst>
                                          <p:attrName>style.visibility</p:attrName>
                                        </p:attrNameLst>
                                      </p:cBhvr>
                                      <p:to>
                                        <p:strVal val="visible"/>
                                      </p:to>
                                    </p:set>
                                  </p:childTnLst>
                                </p:cTn>
                              </p:par>
                              <p:par>
                                <p:cTn id="147" presetID="1" presetClass="entr" presetSubtype="0" fill="hold" grpId="1" nodeType="withEffect">
                                  <p:stCondLst>
                                    <p:cond delay="0"/>
                                  </p:stCondLst>
                                  <p:childTnLst>
                                    <p:set>
                                      <p:cBhvr>
                                        <p:cTn id="148" dur="1" fill="hold">
                                          <p:stCondLst>
                                            <p:cond delay="0"/>
                                          </p:stCondLst>
                                        </p:cTn>
                                        <p:tgtEl>
                                          <p:spTgt spid="51"/>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55"/>
                                        </p:tgtEl>
                                        <p:attrNameLst>
                                          <p:attrName>style.visibility</p:attrName>
                                        </p:attrNameLst>
                                      </p:cBhvr>
                                      <p:to>
                                        <p:strVal val="visible"/>
                                      </p:to>
                                    </p:set>
                                  </p:childTnLst>
                                </p:cTn>
                              </p:par>
                            </p:childTnLst>
                          </p:cTn>
                        </p:par>
                        <p:par>
                          <p:cTn id="151" fill="hold">
                            <p:stCondLst>
                              <p:cond delay="2000"/>
                            </p:stCondLst>
                            <p:childTnLst>
                              <p:par>
                                <p:cTn id="152" presetID="45" presetClass="entr" presetSubtype="0" fill="hold" nodeType="afterEffect">
                                  <p:stCondLst>
                                    <p:cond delay="0"/>
                                  </p:stCondLst>
                                  <p:childTnLst>
                                    <p:set>
                                      <p:cBhvr>
                                        <p:cTn id="153" dur="1" fill="hold">
                                          <p:stCondLst>
                                            <p:cond delay="0"/>
                                          </p:stCondLst>
                                        </p:cTn>
                                        <p:tgtEl>
                                          <p:spTgt spid="12"/>
                                        </p:tgtEl>
                                        <p:attrNameLst>
                                          <p:attrName>style.visibility</p:attrName>
                                        </p:attrNameLst>
                                      </p:cBhvr>
                                      <p:to>
                                        <p:strVal val="visible"/>
                                      </p:to>
                                    </p:set>
                                    <p:animEffect transition="in" filter="fade">
                                      <p:cBhvr>
                                        <p:cTn id="154" dur="2000"/>
                                        <p:tgtEl>
                                          <p:spTgt spid="12"/>
                                        </p:tgtEl>
                                      </p:cBhvr>
                                    </p:animEffect>
                                    <p:anim calcmode="lin" valueType="num">
                                      <p:cBhvr>
                                        <p:cTn id="155" dur="2000" fill="hold"/>
                                        <p:tgtEl>
                                          <p:spTgt spid="12"/>
                                        </p:tgtEl>
                                        <p:attrNameLst>
                                          <p:attrName>ppt_w</p:attrName>
                                        </p:attrNameLst>
                                      </p:cBhvr>
                                      <p:tavLst>
                                        <p:tav tm="0" fmla="#ppt_w*sin(2.5*pi*$)">
                                          <p:val>
                                            <p:fltVal val="0"/>
                                          </p:val>
                                        </p:tav>
                                        <p:tav tm="100000">
                                          <p:val>
                                            <p:fltVal val="1"/>
                                          </p:val>
                                        </p:tav>
                                      </p:tavLst>
                                    </p:anim>
                                    <p:anim calcmode="lin" valueType="num">
                                      <p:cBhvr>
                                        <p:cTn id="156" dur="2000" fill="hold"/>
                                        <p:tgtEl>
                                          <p:spTgt spid="12"/>
                                        </p:tgtEl>
                                        <p:attrNameLst>
                                          <p:attrName>ppt_h</p:attrName>
                                        </p:attrNameLst>
                                      </p:cBhvr>
                                      <p:tavLst>
                                        <p:tav tm="0">
                                          <p:val>
                                            <p:strVal val="#ppt_h"/>
                                          </p:val>
                                        </p:tav>
                                        <p:tav tm="100000">
                                          <p:val>
                                            <p:strVal val="#ppt_h"/>
                                          </p:val>
                                        </p:tav>
                                      </p:tavLst>
                                    </p:anim>
                                  </p:childTnLst>
                                </p:cTn>
                              </p:par>
                            </p:childTnLst>
                          </p:cTn>
                        </p:par>
                        <p:par>
                          <p:cTn id="157" fill="hold">
                            <p:stCondLst>
                              <p:cond delay="4000"/>
                            </p:stCondLst>
                            <p:childTnLst>
                              <p:par>
                                <p:cTn id="158" presetID="1" presetClass="entr" presetSubtype="0" fill="hold" grpId="0" nodeType="afterEffect">
                                  <p:stCondLst>
                                    <p:cond delay="0"/>
                                  </p:stCondLst>
                                  <p:childTnLst>
                                    <p:set>
                                      <p:cBhvr>
                                        <p:cTn id="159" dur="1" fill="hold">
                                          <p:stCondLst>
                                            <p:cond delay="0"/>
                                          </p:stCondLst>
                                        </p:cTn>
                                        <p:tgtEl>
                                          <p:spTgt spid="73"/>
                                        </p:tgtEl>
                                        <p:attrNameLst>
                                          <p:attrName>style.visibility</p:attrName>
                                        </p:attrNameLst>
                                      </p:cBhvr>
                                      <p:to>
                                        <p:strVal val="visible"/>
                                      </p:to>
                                    </p:set>
                                  </p:childTnLst>
                                </p:cTn>
                              </p:par>
                            </p:childTnLst>
                          </p:cTn>
                        </p:par>
                        <p:par>
                          <p:cTn id="160" fill="hold">
                            <p:stCondLst>
                              <p:cond delay="4000"/>
                            </p:stCondLst>
                            <p:childTnLst>
                              <p:par>
                                <p:cTn id="161" presetID="35" presetClass="path" presetSubtype="0" accel="50000" decel="50000" fill="hold" grpId="1" nodeType="afterEffect">
                                  <p:stCondLst>
                                    <p:cond delay="0"/>
                                  </p:stCondLst>
                                  <p:childTnLst>
                                    <p:animMotion origin="layout" path="M 0 4.81481E-6 L -0.31823 0.22824 " pathEditMode="relative" rAng="0" ptsTypes="AA">
                                      <p:cBhvr>
                                        <p:cTn id="162" dur="2000" fill="hold"/>
                                        <p:tgtEl>
                                          <p:spTgt spid="73"/>
                                        </p:tgtEl>
                                        <p:attrNameLst>
                                          <p:attrName>ppt_x</p:attrName>
                                          <p:attrName>ppt_y</p:attrName>
                                        </p:attrNameLst>
                                      </p:cBhvr>
                                      <p:rCtr x="-15911" y="11412"/>
                                    </p:animMotion>
                                  </p:childTnLst>
                                </p:cTn>
                              </p:par>
                            </p:childTnLst>
                          </p:cTn>
                        </p:par>
                        <p:par>
                          <p:cTn id="163" fill="hold">
                            <p:stCondLst>
                              <p:cond delay="6000"/>
                            </p:stCondLst>
                            <p:childTnLst>
                              <p:par>
                                <p:cTn id="164" presetID="1" presetClass="exit" presetSubtype="0" fill="hold" grpId="2" nodeType="afterEffect">
                                  <p:stCondLst>
                                    <p:cond delay="0"/>
                                  </p:stCondLst>
                                  <p:childTnLst>
                                    <p:set>
                                      <p:cBhvr>
                                        <p:cTn id="165" dur="1" fill="hold">
                                          <p:stCondLst>
                                            <p:cond delay="0"/>
                                          </p:stCondLst>
                                        </p:cTn>
                                        <p:tgtEl>
                                          <p:spTgt spid="73"/>
                                        </p:tgtEl>
                                        <p:attrNameLst>
                                          <p:attrName>style.visibility</p:attrName>
                                        </p:attrNameLst>
                                      </p:cBhvr>
                                      <p:to>
                                        <p:strVal val="hidden"/>
                                      </p:to>
                                    </p:set>
                                  </p:childTnLst>
                                </p:cTn>
                              </p:par>
                            </p:childTnLst>
                          </p:cTn>
                        </p:par>
                        <p:par>
                          <p:cTn id="166" fill="hold">
                            <p:stCondLst>
                              <p:cond delay="6000"/>
                            </p:stCondLst>
                            <p:childTnLst>
                              <p:par>
                                <p:cTn id="167" presetID="1" presetClass="entr" presetSubtype="0" fill="hold" grpId="1" nodeType="afterEffect">
                                  <p:stCondLst>
                                    <p:cond delay="0"/>
                                  </p:stCondLst>
                                  <p:childTnLst>
                                    <p:set>
                                      <p:cBhvr>
                                        <p:cTn id="168" dur="1" fill="hold">
                                          <p:stCondLst>
                                            <p:cond delay="0"/>
                                          </p:stCondLst>
                                        </p:cTn>
                                        <p:tgtEl>
                                          <p:spTgt spid="53"/>
                                        </p:tgtEl>
                                        <p:attrNameLst>
                                          <p:attrName>style.visibility</p:attrName>
                                        </p:attrNameLst>
                                      </p:cBhvr>
                                      <p:to>
                                        <p:strVal val="visible"/>
                                      </p:to>
                                    </p:set>
                                  </p:childTnLst>
                                </p:cTn>
                              </p:par>
                            </p:childTnLst>
                          </p:cTn>
                        </p:par>
                        <p:par>
                          <p:cTn id="169" fill="hold">
                            <p:stCondLst>
                              <p:cond delay="6000"/>
                            </p:stCondLst>
                            <p:childTnLst>
                              <p:par>
                                <p:cTn id="170" presetID="1" presetClass="entr" presetSubtype="0" fill="hold" nodeType="afterEffect">
                                  <p:stCondLst>
                                    <p:cond delay="0"/>
                                  </p:stCondLst>
                                  <p:childTnLst>
                                    <p:set>
                                      <p:cBhvr>
                                        <p:cTn id="171" dur="1" fill="hold">
                                          <p:stCondLst>
                                            <p:cond delay="0"/>
                                          </p:stCondLst>
                                        </p:cTn>
                                        <p:tgtEl>
                                          <p:spTgt spid="57"/>
                                        </p:tgtEl>
                                        <p:attrNameLst>
                                          <p:attrName>style.visibility</p:attrName>
                                        </p:attrNameLst>
                                      </p:cBhvr>
                                      <p:to>
                                        <p:strVal val="visible"/>
                                      </p:to>
                                    </p:set>
                                  </p:childTnLst>
                                </p:cTn>
                              </p:par>
                            </p:childTnLst>
                          </p:cTn>
                        </p:par>
                        <p:par>
                          <p:cTn id="172" fill="hold">
                            <p:stCondLst>
                              <p:cond delay="6000"/>
                            </p:stCondLst>
                            <p:childTnLst>
                              <p:par>
                                <p:cTn id="173" presetID="1" presetClass="entr" presetSubtype="0" fill="hold" nodeType="afterEffect">
                                  <p:stCondLst>
                                    <p:cond delay="0"/>
                                  </p:stCondLst>
                                  <p:childTnLst>
                                    <p:set>
                                      <p:cBhvr>
                                        <p:cTn id="174" dur="1" fill="hold">
                                          <p:stCondLst>
                                            <p:cond delay="0"/>
                                          </p:stCondLst>
                                        </p:cTn>
                                        <p:tgtEl>
                                          <p:spTgt spid="58"/>
                                        </p:tgtEl>
                                        <p:attrNameLst>
                                          <p:attrName>style.visibility</p:attrName>
                                        </p:attrNameLst>
                                      </p:cBhvr>
                                      <p:to>
                                        <p:strVal val="visible"/>
                                      </p:to>
                                    </p:set>
                                  </p:childTnLst>
                                </p:cTn>
                              </p:par>
                            </p:childTnLst>
                          </p:cTn>
                        </p:par>
                        <p:par>
                          <p:cTn id="175" fill="hold">
                            <p:stCondLst>
                              <p:cond delay="6000"/>
                            </p:stCondLst>
                            <p:childTnLst>
                              <p:par>
                                <p:cTn id="176" presetID="1" presetClass="entr" presetSubtype="0" fill="hold" grpId="1" nodeType="afterEffect">
                                  <p:stCondLst>
                                    <p:cond delay="0"/>
                                  </p:stCondLst>
                                  <p:childTnLst>
                                    <p:set>
                                      <p:cBhvr>
                                        <p:cTn id="177" dur="1" fill="hold">
                                          <p:stCondLst>
                                            <p:cond delay="0"/>
                                          </p:stCondLst>
                                        </p:cTn>
                                        <p:tgtEl>
                                          <p:spTgt spid="59"/>
                                        </p:tgtEl>
                                        <p:attrNameLst>
                                          <p:attrName>style.visibility</p:attrName>
                                        </p:attrNameLst>
                                      </p:cBhvr>
                                      <p:to>
                                        <p:strVal val="visible"/>
                                      </p:to>
                                    </p:set>
                                  </p:childTnLst>
                                </p:cTn>
                              </p:par>
                            </p:childTnLst>
                          </p:cTn>
                        </p:par>
                        <p:par>
                          <p:cTn id="178" fill="hold">
                            <p:stCondLst>
                              <p:cond delay="6000"/>
                            </p:stCondLst>
                            <p:childTnLst>
                              <p:par>
                                <p:cTn id="179" presetID="1" presetClass="entr" presetSubtype="0" fill="hold" grpId="0" nodeType="afterEffect">
                                  <p:stCondLst>
                                    <p:cond delay="0"/>
                                  </p:stCondLst>
                                  <p:childTnLst>
                                    <p:set>
                                      <p:cBhvr>
                                        <p:cTn id="180" dur="1" fill="hold">
                                          <p:stCondLst>
                                            <p:cond delay="0"/>
                                          </p:stCondLst>
                                        </p:cTn>
                                        <p:tgtEl>
                                          <p:spTgt spid="50"/>
                                        </p:tgtEl>
                                        <p:attrNameLst>
                                          <p:attrName>style.visibility</p:attrName>
                                        </p:attrNameLst>
                                      </p:cBhvr>
                                      <p:to>
                                        <p:strVal val="visible"/>
                                      </p:to>
                                    </p:set>
                                  </p:childTnLst>
                                </p:cTn>
                              </p:par>
                            </p:childTnLst>
                          </p:cTn>
                        </p:par>
                        <p:par>
                          <p:cTn id="181" fill="hold">
                            <p:stCondLst>
                              <p:cond delay="6000"/>
                            </p:stCondLst>
                            <p:childTnLst>
                              <p:par>
                                <p:cTn id="182" presetID="35" presetClass="path" presetSubtype="0" accel="50000" decel="50000" fill="hold" grpId="1" nodeType="afterEffect">
                                  <p:stCondLst>
                                    <p:cond delay="0"/>
                                  </p:stCondLst>
                                  <p:childTnLst>
                                    <p:animMotion origin="layout" path="M 3.95833E-6 -3.33333E-6 L -0.3349 -0.00324 " pathEditMode="relative" rAng="0" ptsTypes="AA">
                                      <p:cBhvr>
                                        <p:cTn id="183" dur="2000" fill="hold"/>
                                        <p:tgtEl>
                                          <p:spTgt spid="50"/>
                                        </p:tgtEl>
                                        <p:attrNameLst>
                                          <p:attrName>ppt_x</p:attrName>
                                          <p:attrName>ppt_y</p:attrName>
                                        </p:attrNameLst>
                                      </p:cBhvr>
                                      <p:rCtr x="-16745" y="93"/>
                                    </p:animMotion>
                                  </p:childTnLst>
                                </p:cTn>
                              </p:par>
                            </p:childTnLst>
                          </p:cTn>
                        </p:par>
                        <p:par>
                          <p:cTn id="184" fill="hold">
                            <p:stCondLst>
                              <p:cond delay="8000"/>
                            </p:stCondLst>
                            <p:childTnLst>
                              <p:par>
                                <p:cTn id="185" presetID="1" presetClass="exit" presetSubtype="0" fill="hold" grpId="2" nodeType="afterEffect">
                                  <p:stCondLst>
                                    <p:cond delay="0"/>
                                  </p:stCondLst>
                                  <p:childTnLst>
                                    <p:set>
                                      <p:cBhvr>
                                        <p:cTn id="186" dur="1" fill="hold">
                                          <p:stCondLst>
                                            <p:cond delay="0"/>
                                          </p:stCondLst>
                                        </p:cTn>
                                        <p:tgtEl>
                                          <p:spTgt spid="50"/>
                                        </p:tgtEl>
                                        <p:attrNameLst>
                                          <p:attrName>style.visibility</p:attrName>
                                        </p:attrNameLst>
                                      </p:cBhvr>
                                      <p:to>
                                        <p:strVal val="hidden"/>
                                      </p:to>
                                    </p:set>
                                  </p:childTnLst>
                                </p:cTn>
                              </p:par>
                            </p:childTnLst>
                          </p:cTn>
                        </p:par>
                        <p:par>
                          <p:cTn id="187" fill="hold">
                            <p:stCondLst>
                              <p:cond delay="8000"/>
                            </p:stCondLst>
                            <p:childTnLst>
                              <p:par>
                                <p:cTn id="188" presetID="1" presetClass="entr" presetSubtype="0" fill="hold" grpId="1" nodeType="afterEffect">
                                  <p:stCondLst>
                                    <p:cond delay="0"/>
                                  </p:stCondLst>
                                  <p:childTnLst>
                                    <p:set>
                                      <p:cBhvr>
                                        <p:cTn id="189" dur="1" fill="hold">
                                          <p:stCondLst>
                                            <p:cond delay="0"/>
                                          </p:stCondLst>
                                        </p:cTn>
                                        <p:tgtEl>
                                          <p:spTgt spid="62"/>
                                        </p:tgtEl>
                                        <p:attrNameLst>
                                          <p:attrName>style.visibility</p:attrName>
                                        </p:attrNameLst>
                                      </p:cBhvr>
                                      <p:to>
                                        <p:strVal val="visible"/>
                                      </p:to>
                                    </p:set>
                                  </p:childTnLst>
                                </p:cTn>
                              </p:par>
                              <p:par>
                                <p:cTn id="190" presetID="1" presetClass="entr" presetSubtype="0" fill="hold" nodeType="withEffect">
                                  <p:stCondLst>
                                    <p:cond delay="0"/>
                                  </p:stCondLst>
                                  <p:childTnLst>
                                    <p:set>
                                      <p:cBhvr>
                                        <p:cTn id="191" dur="1" fill="hold">
                                          <p:stCondLst>
                                            <p:cond delay="0"/>
                                          </p:stCondLst>
                                        </p:cTn>
                                        <p:tgtEl>
                                          <p:spTgt spid="63"/>
                                        </p:tgtEl>
                                        <p:attrNameLst>
                                          <p:attrName>style.visibility</p:attrName>
                                        </p:attrNameLst>
                                      </p:cBhvr>
                                      <p:to>
                                        <p:strVal val="visible"/>
                                      </p:to>
                                    </p:set>
                                  </p:childTnLst>
                                </p:cTn>
                              </p:par>
                              <p:par>
                                <p:cTn id="192" presetID="1" presetClass="entr" presetSubtype="0" fill="hold" nodeType="withEffect">
                                  <p:stCondLst>
                                    <p:cond delay="0"/>
                                  </p:stCondLst>
                                  <p:childTnLst>
                                    <p:set>
                                      <p:cBhvr>
                                        <p:cTn id="193" dur="1" fill="hold">
                                          <p:stCondLst>
                                            <p:cond delay="0"/>
                                          </p:stCondLst>
                                        </p:cTn>
                                        <p:tgtEl>
                                          <p:spTgt spid="64"/>
                                        </p:tgtEl>
                                        <p:attrNameLst>
                                          <p:attrName>style.visibility</p:attrName>
                                        </p:attrNameLst>
                                      </p:cBhvr>
                                      <p:to>
                                        <p:strVal val="visible"/>
                                      </p:to>
                                    </p:set>
                                  </p:childTnLst>
                                </p:cTn>
                              </p:par>
                            </p:childTnLst>
                          </p:cTn>
                        </p:par>
                        <p:par>
                          <p:cTn id="194" fill="hold">
                            <p:stCondLst>
                              <p:cond delay="8000"/>
                            </p:stCondLst>
                            <p:childTnLst>
                              <p:par>
                                <p:cTn id="195" presetID="1" presetClass="entr" presetSubtype="0" fill="hold" nodeType="afterEffect">
                                  <p:stCondLst>
                                    <p:cond delay="700"/>
                                  </p:stCondLst>
                                  <p:childTnLst>
                                    <p:set>
                                      <p:cBhvr>
                                        <p:cTn id="196" dur="1" fill="hold">
                                          <p:stCondLst>
                                            <p:cond delay="0"/>
                                          </p:stCondLst>
                                        </p:cTn>
                                        <p:tgtEl>
                                          <p:spTgt spid="65"/>
                                        </p:tgtEl>
                                        <p:attrNameLst>
                                          <p:attrName>style.visibility</p:attrName>
                                        </p:attrNameLst>
                                      </p:cBhvr>
                                      <p:to>
                                        <p:strVal val="visible"/>
                                      </p:to>
                                    </p:set>
                                  </p:childTnLst>
                                </p:cTn>
                              </p:par>
                            </p:childTnLst>
                          </p:cTn>
                        </p:par>
                        <p:par>
                          <p:cTn id="197" fill="hold">
                            <p:stCondLst>
                              <p:cond delay="8700"/>
                            </p:stCondLst>
                            <p:childTnLst>
                              <p:par>
                                <p:cTn id="198" presetID="1" presetClass="entr" presetSubtype="0" fill="hold" grpId="0" nodeType="afterEffect">
                                  <p:stCondLst>
                                    <p:cond delay="0"/>
                                  </p:stCondLst>
                                  <p:childTnLst>
                                    <p:set>
                                      <p:cBhvr>
                                        <p:cTn id="19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3" grpId="1"/>
      <p:bldP spid="47" grpId="0" animBg="1"/>
      <p:bldP spid="47" grpId="1" animBg="1"/>
      <p:bldP spid="48" grpId="0" animBg="1"/>
      <p:bldP spid="48" grpId="1" animBg="1"/>
      <p:bldP spid="49" grpId="0" animBg="1"/>
      <p:bldP spid="49" grpId="1" animBg="1"/>
      <p:bldP spid="53" grpId="0" animBg="1"/>
      <p:bldP spid="53" grpId="1" animBg="1"/>
      <p:bldP spid="59" grpId="0"/>
      <p:bldP spid="59" grpId="1"/>
      <p:bldP spid="60" grpId="0"/>
      <p:bldP spid="60" grpId="1"/>
      <p:bldP spid="61" grpId="0"/>
      <p:bldP spid="61" grpId="1"/>
      <p:bldP spid="62" grpId="0" animBg="1"/>
      <p:bldP spid="62" grpId="1" animBg="1"/>
      <p:bldP spid="2" grpId="0"/>
      <p:bldP spid="2" grpId="1"/>
      <p:bldP spid="3" grpId="0" animBg="1"/>
      <p:bldP spid="3" grpId="1" animBg="1"/>
      <p:bldP spid="3" grpId="2" animBg="1"/>
      <p:bldP spid="52" grpId="0" animBg="1"/>
      <p:bldP spid="52" grpId="1" animBg="1"/>
      <p:bldP spid="30" grpId="0" animBg="1"/>
      <p:bldP spid="30" grpId="1" animBg="1"/>
      <p:bldP spid="30" grpId="2" animBg="1"/>
      <p:bldP spid="51" grpId="0" animBg="1"/>
      <p:bldP spid="51" grpId="1" animBg="1"/>
      <p:bldP spid="4" grpId="0"/>
      <p:bldP spid="4" grpId="1"/>
      <p:bldP spid="4" grpId="2"/>
      <p:bldP spid="32" grpId="0"/>
      <p:bldP spid="32" grpId="1"/>
      <p:bldP spid="32" grpId="2"/>
      <p:bldP spid="33" grpId="0"/>
      <p:bldP spid="36" grpId="0" animBg="1"/>
      <p:bldP spid="36" grpId="1" animBg="1"/>
      <p:bldP spid="36" grpId="2" animBg="1"/>
      <p:bldP spid="36" grpId="3" animBg="1"/>
      <p:bldP spid="38" grpId="0" animBg="1"/>
      <p:bldP spid="50" grpId="0" animBg="1"/>
      <p:bldP spid="50" grpId="1" animBg="1"/>
      <p:bldP spid="50" grpId="2" animBg="1"/>
      <p:bldP spid="56" grpId="0" animBg="1"/>
      <p:bldP spid="56" grpId="1" animBg="1"/>
      <p:bldP spid="56" grpId="2" animBg="1"/>
      <p:bldP spid="73" grpId="0" animBg="1"/>
      <p:bldP spid="73" grpId="1" animBg="1"/>
      <p:bldP spid="73"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DR</a:t>
            </a:r>
            <a:endParaRPr lang="en-US" dirty="0"/>
          </a:p>
        </p:txBody>
      </p:sp>
      <p:sp>
        <p:nvSpPr>
          <p:cNvPr id="7" name="Rectangle 6"/>
          <p:cNvSpPr/>
          <p:nvPr/>
        </p:nvSpPr>
        <p:spPr bwMode="auto">
          <a:xfrm>
            <a:off x="3105414" y="1469448"/>
            <a:ext cx="2160240" cy="504056"/>
          </a:xfrm>
          <a:prstGeom prst="rect">
            <a:avLst/>
          </a:prstGeom>
          <a:solidFill>
            <a:srgbClr val="00B0F0"/>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Client</a:t>
            </a:r>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9" name="Rectangle 8"/>
          <p:cNvSpPr/>
          <p:nvPr/>
        </p:nvSpPr>
        <p:spPr bwMode="auto">
          <a:xfrm>
            <a:off x="153086" y="2172605"/>
            <a:ext cx="3744416" cy="4296433"/>
          </a:xfrm>
          <a:prstGeom prst="rect">
            <a:avLst/>
          </a:prstGeom>
          <a:solidFill>
            <a:schemeClr val="accent6">
              <a:lumMod val="60000"/>
              <a:lumOff val="4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0" name="Rectangle 9"/>
          <p:cNvSpPr/>
          <p:nvPr/>
        </p:nvSpPr>
        <p:spPr bwMode="auto">
          <a:xfrm>
            <a:off x="1357848" y="2536550"/>
            <a:ext cx="1334892" cy="504056"/>
          </a:xfrm>
          <a:prstGeom prst="rect">
            <a:avLst/>
          </a:prstGeom>
          <a:solidFill>
            <a:srgbClr val="429A1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LB</a:t>
            </a:r>
          </a:p>
        </p:txBody>
      </p:sp>
      <p:sp>
        <p:nvSpPr>
          <p:cNvPr id="11" name="Rectangle 10"/>
          <p:cNvSpPr/>
          <p:nvPr/>
        </p:nvSpPr>
        <p:spPr bwMode="auto">
          <a:xfrm>
            <a:off x="285772" y="3253888"/>
            <a:ext cx="3479045" cy="1365828"/>
          </a:xfrm>
          <a:prstGeom prst="rect">
            <a:avLst/>
          </a:prstGeom>
          <a:solidFill>
            <a:schemeClr val="accent6">
              <a:lumMod val="20000"/>
              <a:lumOff val="8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2" name="Rectangle 11"/>
          <p:cNvSpPr/>
          <p:nvPr/>
        </p:nvSpPr>
        <p:spPr bwMode="auto">
          <a:xfrm>
            <a:off x="2396640" y="3684774"/>
            <a:ext cx="1097280"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App</a:t>
            </a:r>
          </a:p>
        </p:txBody>
      </p:sp>
      <p:sp>
        <p:nvSpPr>
          <p:cNvPr id="13" name="Rectangle 12"/>
          <p:cNvSpPr/>
          <p:nvPr/>
        </p:nvSpPr>
        <p:spPr bwMode="auto">
          <a:xfrm>
            <a:off x="539933" y="3684774"/>
            <a:ext cx="1097280"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App</a:t>
            </a:r>
          </a:p>
        </p:txBody>
      </p:sp>
      <p:sp>
        <p:nvSpPr>
          <p:cNvPr id="14" name="Can 13"/>
          <p:cNvSpPr/>
          <p:nvPr/>
        </p:nvSpPr>
        <p:spPr bwMode="auto">
          <a:xfrm>
            <a:off x="1200135" y="4745134"/>
            <a:ext cx="729243" cy="864096"/>
          </a:xfrm>
          <a:prstGeom prst="can">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cxnSp>
        <p:nvCxnSpPr>
          <p:cNvPr id="15" name="Straight Arrow Connector 14"/>
          <p:cNvCxnSpPr>
            <a:stCxn id="10" idx="2"/>
            <a:endCxn id="13" idx="0"/>
          </p:cNvCxnSpPr>
          <p:nvPr/>
        </p:nvCxnSpPr>
        <p:spPr>
          <a:xfrm flipH="1">
            <a:off x="1088573" y="3040606"/>
            <a:ext cx="936721"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2"/>
            <a:endCxn id="12" idx="0"/>
          </p:cNvCxnSpPr>
          <p:nvPr/>
        </p:nvCxnSpPr>
        <p:spPr>
          <a:xfrm>
            <a:off x="2025294" y="3040606"/>
            <a:ext cx="919986"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2"/>
            <a:endCxn id="14" idx="1"/>
          </p:cNvCxnSpPr>
          <p:nvPr/>
        </p:nvCxnSpPr>
        <p:spPr>
          <a:xfrm>
            <a:off x="1088573" y="4188830"/>
            <a:ext cx="476184" cy="55630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2" idx="2"/>
            <a:endCxn id="14" idx="1"/>
          </p:cNvCxnSpPr>
          <p:nvPr/>
        </p:nvCxnSpPr>
        <p:spPr>
          <a:xfrm flipH="1">
            <a:off x="1564757" y="4188830"/>
            <a:ext cx="1380523" cy="55630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90357" y="5575486"/>
            <a:ext cx="731482"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a:solidFill>
                  <a:schemeClr val="bg1">
                    <a:alpha val="99000"/>
                  </a:schemeClr>
                </a:solidFill>
              </a:rPr>
              <a:t>Master</a:t>
            </a:r>
          </a:p>
        </p:txBody>
      </p:sp>
      <p:sp>
        <p:nvSpPr>
          <p:cNvPr id="21" name="TextBox 20"/>
          <p:cNvSpPr txBox="1"/>
          <p:nvPr/>
        </p:nvSpPr>
        <p:spPr>
          <a:xfrm>
            <a:off x="1748336" y="3719820"/>
            <a:ext cx="537181" cy="4339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a:solidFill>
                  <a:schemeClr val="bg1">
                    <a:alpha val="99000"/>
                  </a:schemeClr>
                </a:solidFill>
              </a:rPr>
              <a:t>…</a:t>
            </a:r>
          </a:p>
        </p:txBody>
      </p:sp>
      <p:sp>
        <p:nvSpPr>
          <p:cNvPr id="24" name="TextBox 23"/>
          <p:cNvSpPr txBox="1"/>
          <p:nvPr/>
        </p:nvSpPr>
        <p:spPr>
          <a:xfrm>
            <a:off x="274441" y="2175819"/>
            <a:ext cx="1379095"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Data Center #1</a:t>
            </a:r>
            <a:endParaRPr lang="en-US" sz="1400" dirty="0">
              <a:solidFill>
                <a:schemeClr val="bg1">
                  <a:alpha val="99000"/>
                </a:schemeClr>
              </a:solidFill>
            </a:endParaRPr>
          </a:p>
        </p:txBody>
      </p:sp>
      <p:sp>
        <p:nvSpPr>
          <p:cNvPr id="25" name="Rectangle 24"/>
          <p:cNvSpPr/>
          <p:nvPr/>
        </p:nvSpPr>
        <p:spPr bwMode="auto">
          <a:xfrm>
            <a:off x="4473566" y="2172606"/>
            <a:ext cx="3744416" cy="4296432"/>
          </a:xfrm>
          <a:prstGeom prst="rect">
            <a:avLst/>
          </a:prstGeom>
          <a:solidFill>
            <a:schemeClr val="bg1">
              <a:lumMod val="40000"/>
              <a:lumOff val="6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C</a:t>
            </a:r>
            <a:endParaRPr lang="en-US" sz="2200" dirty="0">
              <a:solidFill>
                <a:srgbClr val="FFFFFF">
                  <a:alpha val="98824"/>
                </a:srgbClr>
              </a:solidFill>
              <a:latin typeface="Segoe UI" pitchFamily="34" charset="0"/>
              <a:ea typeface="Segoe UI" pitchFamily="34" charset="0"/>
              <a:cs typeface="Segoe UI" pitchFamily="34" charset="0"/>
            </a:endParaRPr>
          </a:p>
        </p:txBody>
      </p:sp>
      <p:cxnSp>
        <p:nvCxnSpPr>
          <p:cNvPr id="26" name="Straight Arrow Connector 25"/>
          <p:cNvCxnSpPr>
            <a:stCxn id="7" idx="2"/>
            <a:endCxn id="10" idx="0"/>
          </p:cNvCxnSpPr>
          <p:nvPr/>
        </p:nvCxnSpPr>
        <p:spPr>
          <a:xfrm flipH="1">
            <a:off x="2025294" y="1973504"/>
            <a:ext cx="2160240" cy="56304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bwMode="auto">
          <a:xfrm>
            <a:off x="5678328" y="2536550"/>
            <a:ext cx="1334892" cy="504056"/>
          </a:xfrm>
          <a:prstGeom prst="rect">
            <a:avLst/>
          </a:prstGeom>
          <a:solidFill>
            <a:schemeClr val="bg1">
              <a:lumMod val="40000"/>
              <a:lumOff val="60000"/>
            </a:schemeClr>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LB</a:t>
            </a:r>
          </a:p>
        </p:txBody>
      </p:sp>
      <p:sp>
        <p:nvSpPr>
          <p:cNvPr id="28" name="Rectangle 27"/>
          <p:cNvSpPr/>
          <p:nvPr/>
        </p:nvSpPr>
        <p:spPr bwMode="auto">
          <a:xfrm>
            <a:off x="4606253" y="3253888"/>
            <a:ext cx="3479045" cy="1365828"/>
          </a:xfrm>
          <a:prstGeom prst="rect">
            <a:avLst/>
          </a:prstGeom>
          <a:solidFill>
            <a:schemeClr val="bg1">
              <a:lumMod val="20000"/>
              <a:lumOff val="8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9" name="Rectangle 28"/>
          <p:cNvSpPr/>
          <p:nvPr/>
        </p:nvSpPr>
        <p:spPr bwMode="auto">
          <a:xfrm>
            <a:off x="6717120" y="3684774"/>
            <a:ext cx="1097280" cy="504056"/>
          </a:xfrm>
          <a:prstGeom prst="rect">
            <a:avLst/>
          </a:prstGeom>
          <a:solidFill>
            <a:schemeClr val="bg1">
              <a:lumMod val="40000"/>
              <a:lumOff val="60000"/>
            </a:schemeClr>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App</a:t>
            </a:r>
          </a:p>
        </p:txBody>
      </p:sp>
      <p:sp>
        <p:nvSpPr>
          <p:cNvPr id="30" name="Rectangle 29"/>
          <p:cNvSpPr/>
          <p:nvPr/>
        </p:nvSpPr>
        <p:spPr bwMode="auto">
          <a:xfrm>
            <a:off x="4860413" y="3684774"/>
            <a:ext cx="1097280" cy="504056"/>
          </a:xfrm>
          <a:prstGeom prst="rect">
            <a:avLst/>
          </a:prstGeom>
          <a:solidFill>
            <a:schemeClr val="bg1">
              <a:lumMod val="40000"/>
              <a:lumOff val="60000"/>
            </a:schemeClr>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App</a:t>
            </a:r>
          </a:p>
        </p:txBody>
      </p:sp>
      <p:sp>
        <p:nvSpPr>
          <p:cNvPr id="31" name="Can 30"/>
          <p:cNvSpPr/>
          <p:nvPr/>
        </p:nvSpPr>
        <p:spPr bwMode="auto">
          <a:xfrm>
            <a:off x="5261307" y="4772428"/>
            <a:ext cx="729243" cy="864096"/>
          </a:xfrm>
          <a:prstGeom prst="can">
            <a:avLst/>
          </a:prstGeom>
          <a:solidFill>
            <a:schemeClr val="tx1">
              <a:lumMod val="50000"/>
            </a:schemeClr>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cxnSp>
        <p:nvCxnSpPr>
          <p:cNvPr id="32" name="Straight Arrow Connector 31"/>
          <p:cNvCxnSpPr>
            <a:stCxn id="27" idx="2"/>
            <a:endCxn id="30" idx="0"/>
          </p:cNvCxnSpPr>
          <p:nvPr/>
        </p:nvCxnSpPr>
        <p:spPr>
          <a:xfrm flipH="1">
            <a:off x="5409054" y="3040606"/>
            <a:ext cx="936721"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7" idx="2"/>
            <a:endCxn id="29" idx="0"/>
          </p:cNvCxnSpPr>
          <p:nvPr/>
        </p:nvCxnSpPr>
        <p:spPr>
          <a:xfrm>
            <a:off x="6345774" y="3040606"/>
            <a:ext cx="919986"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0" idx="2"/>
            <a:endCxn id="31" idx="1"/>
          </p:cNvCxnSpPr>
          <p:nvPr/>
        </p:nvCxnSpPr>
        <p:spPr>
          <a:xfrm>
            <a:off x="5409053" y="4188830"/>
            <a:ext cx="216876" cy="58359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9" idx="2"/>
            <a:endCxn id="31" idx="1"/>
          </p:cNvCxnSpPr>
          <p:nvPr/>
        </p:nvCxnSpPr>
        <p:spPr>
          <a:xfrm flipH="1">
            <a:off x="5625929" y="4188830"/>
            <a:ext cx="1639831" cy="58359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68817" y="3719821"/>
            <a:ext cx="537181" cy="4339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a:solidFill>
                  <a:schemeClr val="bg1">
                    <a:alpha val="99000"/>
                  </a:schemeClr>
                </a:solidFill>
              </a:rPr>
              <a:t>…</a:t>
            </a:r>
          </a:p>
        </p:txBody>
      </p:sp>
      <p:sp>
        <p:nvSpPr>
          <p:cNvPr id="40" name="TextBox 39"/>
          <p:cNvSpPr txBox="1"/>
          <p:nvPr/>
        </p:nvSpPr>
        <p:spPr>
          <a:xfrm>
            <a:off x="4594922" y="2162172"/>
            <a:ext cx="1379095"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Data Center #2</a:t>
            </a:r>
            <a:endParaRPr lang="en-US" sz="1400" dirty="0">
              <a:solidFill>
                <a:schemeClr val="bg1">
                  <a:alpha val="99000"/>
                </a:schemeClr>
              </a:solidFill>
            </a:endParaRPr>
          </a:p>
        </p:txBody>
      </p:sp>
      <p:sp>
        <p:nvSpPr>
          <p:cNvPr id="41" name="TextBox 40"/>
          <p:cNvSpPr txBox="1"/>
          <p:nvPr/>
        </p:nvSpPr>
        <p:spPr>
          <a:xfrm>
            <a:off x="5327785" y="5602781"/>
            <a:ext cx="595612"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a:solidFill>
                  <a:schemeClr val="bg1">
                    <a:alpha val="99000"/>
                  </a:schemeClr>
                </a:solidFill>
              </a:rPr>
              <a:t>Slave</a:t>
            </a:r>
          </a:p>
        </p:txBody>
      </p:sp>
      <p:cxnSp>
        <p:nvCxnSpPr>
          <p:cNvPr id="42" name="Straight Arrow Connector 41"/>
          <p:cNvCxnSpPr>
            <a:stCxn id="14" idx="4"/>
            <a:endCxn id="31" idx="2"/>
          </p:cNvCxnSpPr>
          <p:nvPr/>
        </p:nvCxnSpPr>
        <p:spPr>
          <a:xfrm>
            <a:off x="1929378" y="5177182"/>
            <a:ext cx="3331929" cy="272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889390" y="5165639"/>
            <a:ext cx="1059714"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a:solidFill>
                  <a:schemeClr val="bg1">
                    <a:alpha val="99000"/>
                  </a:schemeClr>
                </a:solidFill>
              </a:rPr>
              <a:t>Replication</a:t>
            </a:r>
          </a:p>
        </p:txBody>
      </p:sp>
      <p:sp>
        <p:nvSpPr>
          <p:cNvPr id="45" name="Can 44"/>
          <p:cNvSpPr/>
          <p:nvPr/>
        </p:nvSpPr>
        <p:spPr bwMode="auto">
          <a:xfrm>
            <a:off x="6665396" y="5735414"/>
            <a:ext cx="1261675" cy="648072"/>
          </a:xfrm>
          <a:prstGeom prst="can">
            <a:avLst/>
          </a:prstGeom>
          <a:solidFill>
            <a:schemeClr val="tx1">
              <a:lumMod val="75000"/>
            </a:schemeClr>
          </a:solid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alpha val="98824"/>
                  </a:schemeClr>
                </a:solidFill>
                <a:latin typeface="Segoe UI" pitchFamily="34" charset="0"/>
                <a:ea typeface="Segoe UI" pitchFamily="34" charset="0"/>
                <a:cs typeface="Segoe UI" pitchFamily="34" charset="0"/>
              </a:rPr>
              <a:t>File Storage</a:t>
            </a:r>
            <a:endParaRPr lang="en-US" sz="1400" dirty="0">
              <a:solidFill>
                <a:schemeClr val="bg1">
                  <a:alpha val="98824"/>
                </a:schemeClr>
              </a:solidFill>
              <a:latin typeface="Segoe UI" pitchFamily="34" charset="0"/>
              <a:ea typeface="Segoe UI" pitchFamily="34" charset="0"/>
              <a:cs typeface="Segoe UI" pitchFamily="34" charset="0"/>
            </a:endParaRPr>
          </a:p>
        </p:txBody>
      </p:sp>
      <p:sp>
        <p:nvSpPr>
          <p:cNvPr id="46" name="Can 45"/>
          <p:cNvSpPr/>
          <p:nvPr/>
        </p:nvSpPr>
        <p:spPr bwMode="auto">
          <a:xfrm>
            <a:off x="2253927" y="5748958"/>
            <a:ext cx="1261675" cy="648072"/>
          </a:xfrm>
          <a:prstGeom prst="can">
            <a:avLst/>
          </a:prstGeom>
          <a:solidFill>
            <a:schemeClr val="tx1">
              <a:lumMod val="75000"/>
            </a:schemeClr>
          </a:solid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alpha val="98824"/>
                  </a:schemeClr>
                </a:solidFill>
                <a:latin typeface="Segoe UI" pitchFamily="34" charset="0"/>
                <a:ea typeface="Segoe UI" pitchFamily="34" charset="0"/>
                <a:cs typeface="Segoe UI" pitchFamily="34" charset="0"/>
              </a:rPr>
              <a:t>File Storage</a:t>
            </a:r>
            <a:endParaRPr lang="en-US" sz="1400" dirty="0">
              <a:solidFill>
                <a:schemeClr val="bg1">
                  <a:alpha val="98824"/>
                </a:schemeClr>
              </a:solidFill>
              <a:latin typeface="Segoe UI" pitchFamily="34" charset="0"/>
              <a:ea typeface="Segoe UI" pitchFamily="34" charset="0"/>
              <a:cs typeface="Segoe UI" pitchFamily="34" charset="0"/>
            </a:endParaRPr>
          </a:p>
        </p:txBody>
      </p:sp>
      <p:cxnSp>
        <p:nvCxnSpPr>
          <p:cNvPr id="48" name="Elbow Connector 47"/>
          <p:cNvCxnSpPr>
            <a:stCxn id="13" idx="2"/>
            <a:endCxn id="46" idx="2"/>
          </p:cNvCxnSpPr>
          <p:nvPr/>
        </p:nvCxnSpPr>
        <p:spPr>
          <a:xfrm rot="16200000" flipH="1">
            <a:off x="729168" y="4548235"/>
            <a:ext cx="1884164" cy="1165354"/>
          </a:xfrm>
          <a:prstGeom prst="bentConnector2">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2" idx="2"/>
            <a:endCxn id="46" idx="1"/>
          </p:cNvCxnSpPr>
          <p:nvPr/>
        </p:nvCxnSpPr>
        <p:spPr>
          <a:xfrm flipH="1">
            <a:off x="2884765" y="4188830"/>
            <a:ext cx="60515" cy="156012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0" idx="2"/>
            <a:endCxn id="45" idx="1"/>
          </p:cNvCxnSpPr>
          <p:nvPr/>
        </p:nvCxnSpPr>
        <p:spPr>
          <a:xfrm>
            <a:off x="5409053" y="4188830"/>
            <a:ext cx="1887181" cy="154658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29" idx="2"/>
            <a:endCxn id="45" idx="1"/>
          </p:cNvCxnSpPr>
          <p:nvPr/>
        </p:nvCxnSpPr>
        <p:spPr>
          <a:xfrm>
            <a:off x="7265760" y="4188830"/>
            <a:ext cx="30474" cy="154658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6" idx="4"/>
            <a:endCxn id="45" idx="2"/>
          </p:cNvCxnSpPr>
          <p:nvPr/>
        </p:nvCxnSpPr>
        <p:spPr>
          <a:xfrm flipV="1">
            <a:off x="3515602" y="6059450"/>
            <a:ext cx="3149794" cy="1354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466600" y="6054986"/>
            <a:ext cx="1059714"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a:solidFill>
                  <a:schemeClr val="bg1">
                    <a:alpha val="99000"/>
                  </a:schemeClr>
                </a:solidFill>
              </a:rPr>
              <a:t>Replication</a:t>
            </a:r>
          </a:p>
        </p:txBody>
      </p:sp>
      <p:sp>
        <p:nvSpPr>
          <p:cNvPr id="59" name="Rectangle 58"/>
          <p:cNvSpPr/>
          <p:nvPr/>
        </p:nvSpPr>
        <p:spPr>
          <a:xfrm>
            <a:off x="80167" y="876654"/>
            <a:ext cx="3655168" cy="6447919"/>
          </a:xfrm>
          <a:prstGeom prst="rect">
            <a:avLst/>
          </a:prstGeom>
          <a:noFill/>
        </p:spPr>
        <p:txBody>
          <a:bodyPr wrap="none" lIns="91440" tIns="45720" rIns="91440" bIns="45720">
            <a:spAutoFit/>
          </a:bodyPr>
          <a:lstStyle/>
          <a:p>
            <a:pPr algn="ctr"/>
            <a:r>
              <a:rPr lang="en-US" sz="41300" b="1" cap="none" spc="0" dirty="0" smtClean="0">
                <a:ln w="22225">
                  <a:solidFill>
                    <a:schemeClr val="accent2"/>
                  </a:solidFill>
                  <a:prstDash val="solid"/>
                </a:ln>
                <a:solidFill>
                  <a:srgbClr val="FF0000"/>
                </a:solidFill>
                <a:effectLst/>
              </a:rPr>
              <a:t>X</a:t>
            </a:r>
            <a:endParaRPr lang="en-US" sz="41300" b="1" cap="none" spc="0" dirty="0">
              <a:ln w="22225">
                <a:solidFill>
                  <a:schemeClr val="accent2"/>
                </a:solidFill>
                <a:prstDash val="solid"/>
              </a:ln>
              <a:solidFill>
                <a:srgbClr val="FF0000"/>
              </a:solidFill>
              <a:effectLst/>
            </a:endParaRPr>
          </a:p>
        </p:txBody>
      </p:sp>
      <p:grpSp>
        <p:nvGrpSpPr>
          <p:cNvPr id="95" name="Group 94"/>
          <p:cNvGrpSpPr/>
          <p:nvPr/>
        </p:nvGrpSpPr>
        <p:grpSpPr>
          <a:xfrm>
            <a:off x="4464578" y="1721476"/>
            <a:ext cx="3744416" cy="4747562"/>
            <a:chOff x="2218688" y="1873876"/>
            <a:chExt cx="3744416" cy="4747562"/>
          </a:xfrm>
        </p:grpSpPr>
        <p:sp>
          <p:nvSpPr>
            <p:cNvPr id="78" name="Rectangle 77"/>
            <p:cNvSpPr/>
            <p:nvPr/>
          </p:nvSpPr>
          <p:spPr bwMode="auto">
            <a:xfrm>
              <a:off x="2218688" y="2325005"/>
              <a:ext cx="3744416" cy="4296433"/>
            </a:xfrm>
            <a:prstGeom prst="rect">
              <a:avLst/>
            </a:prstGeom>
            <a:solidFill>
              <a:schemeClr val="accent6">
                <a:lumMod val="60000"/>
                <a:lumOff val="4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79" name="Rectangle 78"/>
            <p:cNvSpPr/>
            <p:nvPr/>
          </p:nvSpPr>
          <p:spPr bwMode="auto">
            <a:xfrm>
              <a:off x="3423450" y="2688950"/>
              <a:ext cx="1334892" cy="504056"/>
            </a:xfrm>
            <a:prstGeom prst="rect">
              <a:avLst/>
            </a:prstGeom>
            <a:solidFill>
              <a:srgbClr val="429A1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LB</a:t>
              </a:r>
            </a:p>
          </p:txBody>
        </p:sp>
        <p:sp>
          <p:nvSpPr>
            <p:cNvPr id="80" name="Rectangle 79"/>
            <p:cNvSpPr/>
            <p:nvPr/>
          </p:nvSpPr>
          <p:spPr bwMode="auto">
            <a:xfrm>
              <a:off x="2351374" y="3406288"/>
              <a:ext cx="3479045" cy="1365828"/>
            </a:xfrm>
            <a:prstGeom prst="rect">
              <a:avLst/>
            </a:prstGeom>
            <a:solidFill>
              <a:schemeClr val="accent6">
                <a:lumMod val="20000"/>
                <a:lumOff val="8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81" name="Rectangle 80"/>
            <p:cNvSpPr/>
            <p:nvPr/>
          </p:nvSpPr>
          <p:spPr bwMode="auto">
            <a:xfrm>
              <a:off x="4462242" y="3837174"/>
              <a:ext cx="1097280"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App</a:t>
              </a:r>
            </a:p>
          </p:txBody>
        </p:sp>
        <p:sp>
          <p:nvSpPr>
            <p:cNvPr id="82" name="Rectangle 81"/>
            <p:cNvSpPr/>
            <p:nvPr/>
          </p:nvSpPr>
          <p:spPr bwMode="auto">
            <a:xfrm>
              <a:off x="2605535" y="3837174"/>
              <a:ext cx="1097280"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App</a:t>
              </a:r>
            </a:p>
          </p:txBody>
        </p:sp>
        <p:sp>
          <p:nvSpPr>
            <p:cNvPr id="83" name="Can 82"/>
            <p:cNvSpPr/>
            <p:nvPr/>
          </p:nvSpPr>
          <p:spPr bwMode="auto">
            <a:xfrm>
              <a:off x="3265737" y="4897534"/>
              <a:ext cx="729243" cy="864096"/>
            </a:xfrm>
            <a:prstGeom prst="can">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cxnSp>
          <p:nvCxnSpPr>
            <p:cNvPr id="84" name="Straight Arrow Connector 83"/>
            <p:cNvCxnSpPr>
              <a:stCxn id="79" idx="2"/>
              <a:endCxn id="82" idx="0"/>
            </p:cNvCxnSpPr>
            <p:nvPr/>
          </p:nvCxnSpPr>
          <p:spPr>
            <a:xfrm flipH="1">
              <a:off x="3154175" y="3193006"/>
              <a:ext cx="936721"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9" idx="2"/>
              <a:endCxn id="81" idx="0"/>
            </p:cNvCxnSpPr>
            <p:nvPr/>
          </p:nvCxnSpPr>
          <p:spPr>
            <a:xfrm>
              <a:off x="4090896" y="3193006"/>
              <a:ext cx="919986"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82" idx="2"/>
              <a:endCxn id="83" idx="1"/>
            </p:cNvCxnSpPr>
            <p:nvPr/>
          </p:nvCxnSpPr>
          <p:spPr>
            <a:xfrm>
              <a:off x="3154175" y="4341230"/>
              <a:ext cx="476184" cy="55630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81" idx="2"/>
              <a:endCxn id="83" idx="1"/>
            </p:cNvCxnSpPr>
            <p:nvPr/>
          </p:nvCxnSpPr>
          <p:spPr>
            <a:xfrm flipH="1">
              <a:off x="3630359" y="4341230"/>
              <a:ext cx="1380523" cy="55630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255959" y="5727886"/>
              <a:ext cx="731482"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a:solidFill>
                    <a:schemeClr val="bg1">
                      <a:alpha val="99000"/>
                    </a:schemeClr>
                  </a:solidFill>
                </a:rPr>
                <a:t>Master</a:t>
              </a:r>
            </a:p>
          </p:txBody>
        </p:sp>
        <p:sp>
          <p:nvSpPr>
            <p:cNvPr id="89" name="TextBox 88"/>
            <p:cNvSpPr txBox="1"/>
            <p:nvPr/>
          </p:nvSpPr>
          <p:spPr>
            <a:xfrm>
              <a:off x="3813938" y="3872220"/>
              <a:ext cx="537181" cy="4339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a:solidFill>
                    <a:schemeClr val="bg1">
                      <a:alpha val="99000"/>
                    </a:schemeClr>
                  </a:solidFill>
                </a:rPr>
                <a:t>…</a:t>
              </a:r>
            </a:p>
          </p:txBody>
        </p:sp>
        <p:sp>
          <p:nvSpPr>
            <p:cNvPr id="90" name="TextBox 89"/>
            <p:cNvSpPr txBox="1"/>
            <p:nvPr/>
          </p:nvSpPr>
          <p:spPr>
            <a:xfrm>
              <a:off x="2340043" y="2328219"/>
              <a:ext cx="1379095"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Data Center #2</a:t>
              </a:r>
              <a:endParaRPr lang="en-US" sz="1400" dirty="0">
                <a:solidFill>
                  <a:schemeClr val="bg1">
                    <a:alpha val="99000"/>
                  </a:schemeClr>
                </a:solidFill>
              </a:endParaRPr>
            </a:p>
          </p:txBody>
        </p:sp>
        <p:cxnSp>
          <p:nvCxnSpPr>
            <p:cNvPr id="91" name="Straight Arrow Connector 90"/>
            <p:cNvCxnSpPr>
              <a:stCxn id="7" idx="3"/>
              <a:endCxn id="79" idx="0"/>
            </p:cNvCxnSpPr>
            <p:nvPr/>
          </p:nvCxnSpPr>
          <p:spPr>
            <a:xfrm>
              <a:off x="3033832" y="1873876"/>
              <a:ext cx="1057064" cy="81507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2" name="Can 91"/>
            <p:cNvSpPr/>
            <p:nvPr/>
          </p:nvSpPr>
          <p:spPr bwMode="auto">
            <a:xfrm>
              <a:off x="4319529" y="5901358"/>
              <a:ext cx="1261675" cy="648072"/>
            </a:xfrm>
            <a:prstGeom prst="can">
              <a:avLst/>
            </a:prstGeom>
            <a:solidFill>
              <a:schemeClr val="tx1">
                <a:lumMod val="75000"/>
              </a:schemeClr>
            </a:solid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alpha val="98824"/>
                    </a:schemeClr>
                  </a:solidFill>
                  <a:latin typeface="Segoe UI" pitchFamily="34" charset="0"/>
                  <a:ea typeface="Segoe UI" pitchFamily="34" charset="0"/>
                  <a:cs typeface="Segoe UI" pitchFamily="34" charset="0"/>
                </a:rPr>
                <a:t>File Storage</a:t>
              </a:r>
              <a:endParaRPr lang="en-US" sz="1400" dirty="0">
                <a:solidFill>
                  <a:schemeClr val="bg1">
                    <a:alpha val="98824"/>
                  </a:schemeClr>
                </a:solidFill>
                <a:latin typeface="Segoe UI" pitchFamily="34" charset="0"/>
                <a:ea typeface="Segoe UI" pitchFamily="34" charset="0"/>
                <a:cs typeface="Segoe UI" pitchFamily="34" charset="0"/>
              </a:endParaRPr>
            </a:p>
          </p:txBody>
        </p:sp>
        <p:cxnSp>
          <p:nvCxnSpPr>
            <p:cNvPr id="93" name="Elbow Connector 92"/>
            <p:cNvCxnSpPr>
              <a:stCxn id="82" idx="2"/>
              <a:endCxn id="92" idx="2"/>
            </p:cNvCxnSpPr>
            <p:nvPr/>
          </p:nvCxnSpPr>
          <p:spPr>
            <a:xfrm rot="16200000" flipH="1">
              <a:off x="2794770" y="4700635"/>
              <a:ext cx="1884164" cy="1165354"/>
            </a:xfrm>
            <a:prstGeom prst="bentConnector2">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81" idx="2"/>
              <a:endCxn id="92" idx="1"/>
            </p:cNvCxnSpPr>
            <p:nvPr/>
          </p:nvCxnSpPr>
          <p:spPr>
            <a:xfrm flipH="1">
              <a:off x="4950367" y="4341230"/>
              <a:ext cx="60515" cy="156012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162944" y="2151523"/>
            <a:ext cx="3744416" cy="4306866"/>
            <a:chOff x="6539168" y="2314572"/>
            <a:chExt cx="3744416" cy="4306866"/>
          </a:xfrm>
        </p:grpSpPr>
        <p:sp>
          <p:nvSpPr>
            <p:cNvPr id="97" name="Rectangle 96"/>
            <p:cNvSpPr/>
            <p:nvPr/>
          </p:nvSpPr>
          <p:spPr bwMode="auto">
            <a:xfrm>
              <a:off x="6539168" y="2325006"/>
              <a:ext cx="3744416" cy="4296432"/>
            </a:xfrm>
            <a:prstGeom prst="rect">
              <a:avLst/>
            </a:prstGeom>
            <a:solidFill>
              <a:schemeClr val="bg1">
                <a:lumMod val="40000"/>
                <a:lumOff val="6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C</a:t>
              </a:r>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98" name="Rectangle 97"/>
            <p:cNvSpPr/>
            <p:nvPr/>
          </p:nvSpPr>
          <p:spPr bwMode="auto">
            <a:xfrm>
              <a:off x="7743930" y="2688950"/>
              <a:ext cx="1334892" cy="504056"/>
            </a:xfrm>
            <a:prstGeom prst="rect">
              <a:avLst/>
            </a:prstGeom>
            <a:solidFill>
              <a:schemeClr val="bg1">
                <a:lumMod val="40000"/>
                <a:lumOff val="60000"/>
              </a:schemeClr>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LB</a:t>
              </a:r>
            </a:p>
          </p:txBody>
        </p:sp>
        <p:sp>
          <p:nvSpPr>
            <p:cNvPr id="99" name="Rectangle 98"/>
            <p:cNvSpPr/>
            <p:nvPr/>
          </p:nvSpPr>
          <p:spPr bwMode="auto">
            <a:xfrm>
              <a:off x="6671855" y="3406288"/>
              <a:ext cx="3479045" cy="1365828"/>
            </a:xfrm>
            <a:prstGeom prst="rect">
              <a:avLst/>
            </a:prstGeom>
            <a:solidFill>
              <a:schemeClr val="bg1">
                <a:lumMod val="20000"/>
                <a:lumOff val="8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00" name="Rectangle 99"/>
            <p:cNvSpPr/>
            <p:nvPr/>
          </p:nvSpPr>
          <p:spPr bwMode="auto">
            <a:xfrm>
              <a:off x="8782722" y="3837174"/>
              <a:ext cx="1097280" cy="504056"/>
            </a:xfrm>
            <a:prstGeom prst="rect">
              <a:avLst/>
            </a:prstGeom>
            <a:solidFill>
              <a:schemeClr val="bg1">
                <a:lumMod val="40000"/>
                <a:lumOff val="60000"/>
              </a:schemeClr>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App</a:t>
              </a:r>
            </a:p>
          </p:txBody>
        </p:sp>
        <p:sp>
          <p:nvSpPr>
            <p:cNvPr id="101" name="Rectangle 100"/>
            <p:cNvSpPr/>
            <p:nvPr/>
          </p:nvSpPr>
          <p:spPr bwMode="auto">
            <a:xfrm>
              <a:off x="6926015" y="3837174"/>
              <a:ext cx="1097280" cy="504056"/>
            </a:xfrm>
            <a:prstGeom prst="rect">
              <a:avLst/>
            </a:prstGeom>
            <a:solidFill>
              <a:schemeClr val="bg1">
                <a:lumMod val="40000"/>
                <a:lumOff val="60000"/>
              </a:schemeClr>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App</a:t>
              </a:r>
            </a:p>
          </p:txBody>
        </p:sp>
        <p:sp>
          <p:nvSpPr>
            <p:cNvPr id="102" name="Can 101"/>
            <p:cNvSpPr/>
            <p:nvPr/>
          </p:nvSpPr>
          <p:spPr bwMode="auto">
            <a:xfrm>
              <a:off x="7326909" y="4924828"/>
              <a:ext cx="729243" cy="864096"/>
            </a:xfrm>
            <a:prstGeom prst="can">
              <a:avLst/>
            </a:prstGeom>
            <a:solidFill>
              <a:schemeClr val="tx1">
                <a:lumMod val="50000"/>
              </a:schemeClr>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cxnSp>
          <p:nvCxnSpPr>
            <p:cNvPr id="103" name="Straight Arrow Connector 102"/>
            <p:cNvCxnSpPr>
              <a:stCxn id="98" idx="2"/>
              <a:endCxn id="101" idx="0"/>
            </p:cNvCxnSpPr>
            <p:nvPr/>
          </p:nvCxnSpPr>
          <p:spPr>
            <a:xfrm flipH="1">
              <a:off x="7474656" y="3193006"/>
              <a:ext cx="936721"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8" idx="2"/>
              <a:endCxn id="100" idx="0"/>
            </p:cNvCxnSpPr>
            <p:nvPr/>
          </p:nvCxnSpPr>
          <p:spPr>
            <a:xfrm>
              <a:off x="8411376" y="3193006"/>
              <a:ext cx="919986"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101" idx="2"/>
              <a:endCxn id="102" idx="1"/>
            </p:cNvCxnSpPr>
            <p:nvPr/>
          </p:nvCxnSpPr>
          <p:spPr>
            <a:xfrm>
              <a:off x="7474655" y="4341230"/>
              <a:ext cx="216876" cy="58359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100" idx="2"/>
              <a:endCxn id="102" idx="1"/>
            </p:cNvCxnSpPr>
            <p:nvPr/>
          </p:nvCxnSpPr>
          <p:spPr>
            <a:xfrm flipH="1">
              <a:off x="7691531" y="4341230"/>
              <a:ext cx="1639831" cy="58359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8134419" y="3872221"/>
              <a:ext cx="537181" cy="4339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a:solidFill>
                    <a:schemeClr val="bg1">
                      <a:alpha val="99000"/>
                    </a:schemeClr>
                  </a:solidFill>
                </a:rPr>
                <a:t>…</a:t>
              </a:r>
            </a:p>
          </p:txBody>
        </p:sp>
        <p:sp>
          <p:nvSpPr>
            <p:cNvPr id="108" name="TextBox 107"/>
            <p:cNvSpPr txBox="1"/>
            <p:nvPr/>
          </p:nvSpPr>
          <p:spPr>
            <a:xfrm>
              <a:off x="6660524" y="2314572"/>
              <a:ext cx="1379095"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Data Center #1</a:t>
              </a:r>
              <a:endParaRPr lang="en-US" sz="1400" dirty="0">
                <a:solidFill>
                  <a:schemeClr val="bg1">
                    <a:alpha val="99000"/>
                  </a:schemeClr>
                </a:solidFill>
              </a:endParaRPr>
            </a:p>
          </p:txBody>
        </p:sp>
        <p:sp>
          <p:nvSpPr>
            <p:cNvPr id="109" name="TextBox 108"/>
            <p:cNvSpPr txBox="1"/>
            <p:nvPr/>
          </p:nvSpPr>
          <p:spPr>
            <a:xfrm>
              <a:off x="7393387" y="5755181"/>
              <a:ext cx="595612"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a:solidFill>
                    <a:schemeClr val="bg1">
                      <a:alpha val="99000"/>
                    </a:schemeClr>
                  </a:solidFill>
                </a:rPr>
                <a:t>Slave</a:t>
              </a:r>
            </a:p>
          </p:txBody>
        </p:sp>
        <p:sp>
          <p:nvSpPr>
            <p:cNvPr id="110" name="Can 109"/>
            <p:cNvSpPr/>
            <p:nvPr/>
          </p:nvSpPr>
          <p:spPr bwMode="auto">
            <a:xfrm>
              <a:off x="8730998" y="5887814"/>
              <a:ext cx="1261675" cy="648072"/>
            </a:xfrm>
            <a:prstGeom prst="can">
              <a:avLst/>
            </a:prstGeom>
            <a:solidFill>
              <a:schemeClr val="tx1">
                <a:lumMod val="75000"/>
              </a:schemeClr>
            </a:solid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alpha val="98824"/>
                    </a:schemeClr>
                  </a:solidFill>
                  <a:latin typeface="Segoe UI" pitchFamily="34" charset="0"/>
                  <a:ea typeface="Segoe UI" pitchFamily="34" charset="0"/>
                  <a:cs typeface="Segoe UI" pitchFamily="34" charset="0"/>
                </a:rPr>
                <a:t>File Storage</a:t>
              </a:r>
              <a:endParaRPr lang="en-US" sz="1400" dirty="0">
                <a:solidFill>
                  <a:schemeClr val="bg1">
                    <a:alpha val="98824"/>
                  </a:schemeClr>
                </a:solidFill>
                <a:latin typeface="Segoe UI" pitchFamily="34" charset="0"/>
                <a:ea typeface="Segoe UI" pitchFamily="34" charset="0"/>
                <a:cs typeface="Segoe UI" pitchFamily="34" charset="0"/>
              </a:endParaRPr>
            </a:p>
          </p:txBody>
        </p:sp>
        <p:cxnSp>
          <p:nvCxnSpPr>
            <p:cNvPr id="111" name="Straight Arrow Connector 110"/>
            <p:cNvCxnSpPr>
              <a:stCxn id="101" idx="2"/>
              <a:endCxn id="110" idx="1"/>
            </p:cNvCxnSpPr>
            <p:nvPr/>
          </p:nvCxnSpPr>
          <p:spPr>
            <a:xfrm>
              <a:off x="7474655" y="4341230"/>
              <a:ext cx="1887181" cy="154658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00" idx="2"/>
              <a:endCxn id="110" idx="1"/>
            </p:cNvCxnSpPr>
            <p:nvPr/>
          </p:nvCxnSpPr>
          <p:spPr>
            <a:xfrm>
              <a:off x="9331362" y="4341230"/>
              <a:ext cx="30474" cy="154658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cxnSp>
        <p:nvCxnSpPr>
          <p:cNvPr id="115" name="Straight Arrow Connector 114"/>
          <p:cNvCxnSpPr>
            <a:stCxn id="83" idx="2"/>
            <a:endCxn id="102" idx="4"/>
          </p:cNvCxnSpPr>
          <p:nvPr/>
        </p:nvCxnSpPr>
        <p:spPr>
          <a:xfrm flipH="1">
            <a:off x="1679928" y="5177182"/>
            <a:ext cx="3831699" cy="1664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endCxn id="110" idx="4"/>
          </p:cNvCxnSpPr>
          <p:nvPr/>
        </p:nvCxnSpPr>
        <p:spPr>
          <a:xfrm flipH="1" flipV="1">
            <a:off x="3616449" y="6048801"/>
            <a:ext cx="2922741" cy="2264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2942844" y="4871655"/>
            <a:ext cx="1059714"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Replication</a:t>
            </a:r>
            <a:endParaRPr lang="en-US" sz="1400" dirty="0">
              <a:solidFill>
                <a:schemeClr val="bg1">
                  <a:alpha val="99000"/>
                </a:schemeClr>
              </a:solidFill>
            </a:endParaRPr>
          </a:p>
        </p:txBody>
      </p:sp>
      <p:sp>
        <p:nvSpPr>
          <p:cNvPr id="120" name="TextBox 119"/>
          <p:cNvSpPr txBox="1"/>
          <p:nvPr/>
        </p:nvSpPr>
        <p:spPr>
          <a:xfrm>
            <a:off x="4473566" y="6006678"/>
            <a:ext cx="1059714"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Replication</a:t>
            </a:r>
            <a:endParaRPr lang="en-US" sz="1400" dirty="0">
              <a:solidFill>
                <a:schemeClr val="bg1">
                  <a:alpha val="99000"/>
                </a:schemeClr>
              </a:solidFill>
            </a:endParaRPr>
          </a:p>
        </p:txBody>
      </p:sp>
      <p:sp>
        <p:nvSpPr>
          <p:cNvPr id="96" name="Text Placeholder 43"/>
          <p:cNvSpPr txBox="1">
            <a:spLocks/>
          </p:cNvSpPr>
          <p:nvPr/>
        </p:nvSpPr>
        <p:spPr>
          <a:xfrm>
            <a:off x="8955820" y="1951070"/>
            <a:ext cx="2949575" cy="4395788"/>
          </a:xfrm>
          <a:prstGeom prst="rect">
            <a:avLst/>
          </a:prstGeom>
        </p:spPr>
        <p:txBody>
          <a:bodyPr vert="horz" wrap="square" lIns="146304" tIns="91440" rIns="146304" bIns="91440" rtlCol="0">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2400" dirty="0" smtClean="0"/>
              <a:t>Database replicated in secondary but all traffic going to primary.</a:t>
            </a:r>
          </a:p>
          <a:p>
            <a:r>
              <a:rPr lang="en-US" sz="2400" dirty="0" smtClean="0"/>
              <a:t>Generally a recommended DR solution</a:t>
            </a:r>
          </a:p>
          <a:p>
            <a:r>
              <a:rPr lang="en-US" sz="2400" dirty="0" smtClean="0"/>
              <a:t>Minimal additional cost</a:t>
            </a:r>
          </a:p>
          <a:p>
            <a:r>
              <a:rPr lang="en-US" sz="2400" dirty="0" smtClean="0"/>
              <a:t>Allows fairly rapid recovery</a:t>
            </a:r>
            <a:endParaRPr lang="en-US" sz="2400" dirty="0"/>
          </a:p>
        </p:txBody>
      </p:sp>
    </p:spTree>
    <p:extLst>
      <p:ext uri="{BB962C8B-B14F-4D97-AF65-F5344CB8AC3E}">
        <p14:creationId xmlns:p14="http://schemas.microsoft.com/office/powerpoint/2010/main" val="1170894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34"/>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35"/>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52"/>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54"/>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7" presetClass="entr" presetSubtype="10" fill="hold" grpId="0" nodeType="clickEffect">
                                  <p:stCondLst>
                                    <p:cond delay="0"/>
                                  </p:stCondLst>
                                  <p:childTnLst>
                                    <p:set>
                                      <p:cBhvr>
                                        <p:cTn id="75" dur="1" fill="hold">
                                          <p:stCondLst>
                                            <p:cond delay="0"/>
                                          </p:stCondLst>
                                        </p:cTn>
                                        <p:tgtEl>
                                          <p:spTgt spid="56"/>
                                        </p:tgtEl>
                                        <p:attrNameLst>
                                          <p:attrName>style.visibility</p:attrName>
                                        </p:attrNameLst>
                                      </p:cBhvr>
                                      <p:to>
                                        <p:strVal val="visible"/>
                                      </p:to>
                                    </p:set>
                                    <p:anim calcmode="lin" valueType="num">
                                      <p:cBhvr>
                                        <p:cTn id="76" dur="500" fill="hold"/>
                                        <p:tgtEl>
                                          <p:spTgt spid="56"/>
                                        </p:tgtEl>
                                        <p:attrNameLst>
                                          <p:attrName>ppt_w</p:attrName>
                                        </p:attrNameLst>
                                      </p:cBhvr>
                                      <p:tavLst>
                                        <p:tav tm="0">
                                          <p:val>
                                            <p:fltVal val="0"/>
                                          </p:val>
                                        </p:tav>
                                        <p:tav tm="100000">
                                          <p:val>
                                            <p:strVal val="#ppt_w"/>
                                          </p:val>
                                        </p:tav>
                                      </p:tavLst>
                                    </p:anim>
                                    <p:anim calcmode="lin" valueType="num">
                                      <p:cBhvr>
                                        <p:cTn id="77" dur="500" fill="hold"/>
                                        <p:tgtEl>
                                          <p:spTgt spid="56"/>
                                        </p:tgtEl>
                                        <p:attrNameLst>
                                          <p:attrName>ppt_h</p:attrName>
                                        </p:attrNameLst>
                                      </p:cBhvr>
                                      <p:tavLst>
                                        <p:tav tm="0">
                                          <p:val>
                                            <p:strVal val="#ppt_h"/>
                                          </p:val>
                                        </p:tav>
                                        <p:tav tm="100000">
                                          <p:val>
                                            <p:strVal val="#ppt_h"/>
                                          </p:val>
                                        </p:tav>
                                      </p:tavLst>
                                    </p:anim>
                                  </p:childTnLst>
                                </p:cTn>
                              </p:par>
                              <p:par>
                                <p:cTn id="78" presetID="17" presetClass="entr" presetSubtype="10"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p:cTn id="80" dur="500" fill="hold"/>
                                        <p:tgtEl>
                                          <p:spTgt spid="43"/>
                                        </p:tgtEl>
                                        <p:attrNameLst>
                                          <p:attrName>ppt_w</p:attrName>
                                        </p:attrNameLst>
                                      </p:cBhvr>
                                      <p:tavLst>
                                        <p:tav tm="0">
                                          <p:val>
                                            <p:fltVal val="0"/>
                                          </p:val>
                                        </p:tav>
                                        <p:tav tm="100000">
                                          <p:val>
                                            <p:strVal val="#ppt_w"/>
                                          </p:val>
                                        </p:tav>
                                      </p:tavLst>
                                    </p:anim>
                                    <p:anim calcmode="lin" valueType="num">
                                      <p:cBhvr>
                                        <p:cTn id="81" dur="500" fill="hold"/>
                                        <p:tgtEl>
                                          <p:spTgt spid="43"/>
                                        </p:tgtEl>
                                        <p:attrNameLst>
                                          <p:attrName>ppt_h</p:attrName>
                                        </p:attrNameLst>
                                      </p:cBhvr>
                                      <p:tavLst>
                                        <p:tav tm="0">
                                          <p:val>
                                            <p:strVal val="#ppt_h"/>
                                          </p:val>
                                        </p:tav>
                                        <p:tav tm="100000">
                                          <p:val>
                                            <p:strVal val="#ppt_h"/>
                                          </p:val>
                                        </p:tav>
                                      </p:tavLst>
                                    </p:anim>
                                  </p:childTnLst>
                                </p:cTn>
                              </p:par>
                              <p:par>
                                <p:cTn id="82" presetID="17" presetClass="entr" presetSubtype="10" fill="hold" nodeType="with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p:cTn id="84" dur="500" fill="hold"/>
                                        <p:tgtEl>
                                          <p:spTgt spid="42"/>
                                        </p:tgtEl>
                                        <p:attrNameLst>
                                          <p:attrName>ppt_w</p:attrName>
                                        </p:attrNameLst>
                                      </p:cBhvr>
                                      <p:tavLst>
                                        <p:tav tm="0">
                                          <p:val>
                                            <p:fltVal val="0"/>
                                          </p:val>
                                        </p:tav>
                                        <p:tav tm="100000">
                                          <p:val>
                                            <p:strVal val="#ppt_w"/>
                                          </p:val>
                                        </p:tav>
                                      </p:tavLst>
                                    </p:anim>
                                    <p:anim calcmode="lin" valueType="num">
                                      <p:cBhvr>
                                        <p:cTn id="85" dur="500" fill="hold"/>
                                        <p:tgtEl>
                                          <p:spTgt spid="42"/>
                                        </p:tgtEl>
                                        <p:attrNameLst>
                                          <p:attrName>ppt_h</p:attrName>
                                        </p:attrNameLst>
                                      </p:cBhvr>
                                      <p:tavLst>
                                        <p:tav tm="0">
                                          <p:val>
                                            <p:strVal val="#ppt_h"/>
                                          </p:val>
                                        </p:tav>
                                        <p:tav tm="100000">
                                          <p:val>
                                            <p:strVal val="#ppt_h"/>
                                          </p:val>
                                        </p:tav>
                                      </p:tavLst>
                                    </p:anim>
                                  </p:childTnLst>
                                </p:cTn>
                              </p:par>
                              <p:par>
                                <p:cTn id="86" presetID="17" presetClass="entr" presetSubtype="10" fill="hold"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p:cTn id="88" dur="500" fill="hold"/>
                                        <p:tgtEl>
                                          <p:spTgt spid="55"/>
                                        </p:tgtEl>
                                        <p:attrNameLst>
                                          <p:attrName>ppt_w</p:attrName>
                                        </p:attrNameLst>
                                      </p:cBhvr>
                                      <p:tavLst>
                                        <p:tav tm="0">
                                          <p:val>
                                            <p:fltVal val="0"/>
                                          </p:val>
                                        </p:tav>
                                        <p:tav tm="100000">
                                          <p:val>
                                            <p:strVal val="#ppt_w"/>
                                          </p:val>
                                        </p:tav>
                                      </p:tavLst>
                                    </p:anim>
                                    <p:anim calcmode="lin" valueType="num">
                                      <p:cBhvr>
                                        <p:cTn id="89" dur="500" fill="hold"/>
                                        <p:tgtEl>
                                          <p:spTgt spid="55"/>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59"/>
                                        </p:tgtEl>
                                        <p:attrNameLst>
                                          <p:attrName>style.visibility</p:attrName>
                                        </p:attrNameLst>
                                      </p:cBhvr>
                                      <p:to>
                                        <p:strVal val="visible"/>
                                      </p:to>
                                    </p:set>
                                  </p:childTnLst>
                                </p:cTn>
                              </p:par>
                            </p:childTnLst>
                          </p:cTn>
                        </p:par>
                        <p:par>
                          <p:cTn id="94" fill="hold">
                            <p:stCondLst>
                              <p:cond delay="0"/>
                            </p:stCondLst>
                            <p:childTnLst>
                              <p:par>
                                <p:cTn id="95" presetID="1" presetClass="exit" presetSubtype="0" fill="hold" grpId="1" nodeType="afterEffect">
                                  <p:stCondLst>
                                    <p:cond delay="300"/>
                                  </p:stCondLst>
                                  <p:childTnLst>
                                    <p:set>
                                      <p:cBhvr>
                                        <p:cTn id="96" dur="1" fill="hold">
                                          <p:stCondLst>
                                            <p:cond delay="0"/>
                                          </p:stCondLst>
                                        </p:cTn>
                                        <p:tgtEl>
                                          <p:spTgt spid="9"/>
                                        </p:tgtEl>
                                        <p:attrNameLst>
                                          <p:attrName>style.visibility</p:attrName>
                                        </p:attrNameLst>
                                      </p:cBhvr>
                                      <p:to>
                                        <p:strVal val="hidden"/>
                                      </p:to>
                                    </p:set>
                                  </p:childTnLst>
                                </p:cTn>
                              </p:par>
                            </p:childTnLst>
                          </p:cTn>
                        </p:par>
                        <p:par>
                          <p:cTn id="97" fill="hold">
                            <p:stCondLst>
                              <p:cond delay="300"/>
                            </p:stCondLst>
                            <p:childTnLst>
                              <p:par>
                                <p:cTn id="98" presetID="1" presetClass="exit" presetSubtype="0" fill="hold" grpId="1" nodeType="afterEffect">
                                  <p:stCondLst>
                                    <p:cond delay="0"/>
                                  </p:stCondLst>
                                  <p:childTnLst>
                                    <p:set>
                                      <p:cBhvr>
                                        <p:cTn id="99" dur="1" fill="hold">
                                          <p:stCondLst>
                                            <p:cond delay="0"/>
                                          </p:stCondLst>
                                        </p:cTn>
                                        <p:tgtEl>
                                          <p:spTgt spid="10"/>
                                        </p:tgtEl>
                                        <p:attrNameLst>
                                          <p:attrName>style.visibility</p:attrName>
                                        </p:attrNameLst>
                                      </p:cBhvr>
                                      <p:to>
                                        <p:strVal val="hidden"/>
                                      </p:to>
                                    </p:set>
                                  </p:childTnLst>
                                </p:cTn>
                              </p:par>
                            </p:childTnLst>
                          </p:cTn>
                        </p:par>
                        <p:par>
                          <p:cTn id="100" fill="hold">
                            <p:stCondLst>
                              <p:cond delay="300"/>
                            </p:stCondLst>
                            <p:childTnLst>
                              <p:par>
                                <p:cTn id="101" presetID="1" presetClass="exit" presetSubtype="0" fill="hold" grpId="1" nodeType="afterEffect">
                                  <p:stCondLst>
                                    <p:cond delay="0"/>
                                  </p:stCondLst>
                                  <p:childTnLst>
                                    <p:set>
                                      <p:cBhvr>
                                        <p:cTn id="102" dur="1" fill="hold">
                                          <p:stCondLst>
                                            <p:cond delay="0"/>
                                          </p:stCondLst>
                                        </p:cTn>
                                        <p:tgtEl>
                                          <p:spTgt spid="11"/>
                                        </p:tgtEl>
                                        <p:attrNameLst>
                                          <p:attrName>style.visibility</p:attrName>
                                        </p:attrNameLst>
                                      </p:cBhvr>
                                      <p:to>
                                        <p:strVal val="hidden"/>
                                      </p:to>
                                    </p:set>
                                  </p:childTnLst>
                                </p:cTn>
                              </p:par>
                            </p:childTnLst>
                          </p:cTn>
                        </p:par>
                        <p:par>
                          <p:cTn id="103" fill="hold">
                            <p:stCondLst>
                              <p:cond delay="300"/>
                            </p:stCondLst>
                            <p:childTnLst>
                              <p:par>
                                <p:cTn id="104" presetID="1" presetClass="exit" presetSubtype="0" fill="hold" grpId="1" nodeType="afterEffect">
                                  <p:stCondLst>
                                    <p:cond delay="0"/>
                                  </p:stCondLst>
                                  <p:childTnLst>
                                    <p:set>
                                      <p:cBhvr>
                                        <p:cTn id="105" dur="1" fill="hold">
                                          <p:stCondLst>
                                            <p:cond delay="0"/>
                                          </p:stCondLst>
                                        </p:cTn>
                                        <p:tgtEl>
                                          <p:spTgt spid="12"/>
                                        </p:tgtEl>
                                        <p:attrNameLst>
                                          <p:attrName>style.visibility</p:attrName>
                                        </p:attrNameLst>
                                      </p:cBhvr>
                                      <p:to>
                                        <p:strVal val="hidden"/>
                                      </p:to>
                                    </p:set>
                                  </p:childTnLst>
                                </p:cTn>
                              </p:par>
                            </p:childTnLst>
                          </p:cTn>
                        </p:par>
                        <p:par>
                          <p:cTn id="106" fill="hold">
                            <p:stCondLst>
                              <p:cond delay="300"/>
                            </p:stCondLst>
                            <p:childTnLst>
                              <p:par>
                                <p:cTn id="107" presetID="1" presetClass="exit" presetSubtype="0" fill="hold" grpId="1" nodeType="afterEffect">
                                  <p:stCondLst>
                                    <p:cond delay="0"/>
                                  </p:stCondLst>
                                  <p:childTnLst>
                                    <p:set>
                                      <p:cBhvr>
                                        <p:cTn id="108" dur="1" fill="hold">
                                          <p:stCondLst>
                                            <p:cond delay="0"/>
                                          </p:stCondLst>
                                        </p:cTn>
                                        <p:tgtEl>
                                          <p:spTgt spid="13"/>
                                        </p:tgtEl>
                                        <p:attrNameLst>
                                          <p:attrName>style.visibility</p:attrName>
                                        </p:attrNameLst>
                                      </p:cBhvr>
                                      <p:to>
                                        <p:strVal val="hidden"/>
                                      </p:to>
                                    </p:set>
                                  </p:childTnLst>
                                </p:cTn>
                              </p:par>
                            </p:childTnLst>
                          </p:cTn>
                        </p:par>
                        <p:par>
                          <p:cTn id="109" fill="hold">
                            <p:stCondLst>
                              <p:cond delay="300"/>
                            </p:stCondLst>
                            <p:childTnLst>
                              <p:par>
                                <p:cTn id="110" presetID="1" presetClass="exit" presetSubtype="0" fill="hold" grpId="1" nodeType="afterEffect">
                                  <p:stCondLst>
                                    <p:cond delay="0"/>
                                  </p:stCondLst>
                                  <p:childTnLst>
                                    <p:set>
                                      <p:cBhvr>
                                        <p:cTn id="111" dur="1" fill="hold">
                                          <p:stCondLst>
                                            <p:cond delay="0"/>
                                          </p:stCondLst>
                                        </p:cTn>
                                        <p:tgtEl>
                                          <p:spTgt spid="14"/>
                                        </p:tgtEl>
                                        <p:attrNameLst>
                                          <p:attrName>style.visibility</p:attrName>
                                        </p:attrNameLst>
                                      </p:cBhvr>
                                      <p:to>
                                        <p:strVal val="hidden"/>
                                      </p:to>
                                    </p:set>
                                  </p:childTnLst>
                                </p:cTn>
                              </p:par>
                            </p:childTnLst>
                          </p:cTn>
                        </p:par>
                        <p:par>
                          <p:cTn id="112" fill="hold">
                            <p:stCondLst>
                              <p:cond delay="300"/>
                            </p:stCondLst>
                            <p:childTnLst>
                              <p:par>
                                <p:cTn id="113" presetID="1" presetClass="exit" presetSubtype="0" fill="hold" nodeType="afterEffect">
                                  <p:stCondLst>
                                    <p:cond delay="0"/>
                                  </p:stCondLst>
                                  <p:childTnLst>
                                    <p:set>
                                      <p:cBhvr>
                                        <p:cTn id="114" dur="1" fill="hold">
                                          <p:stCondLst>
                                            <p:cond delay="0"/>
                                          </p:stCondLst>
                                        </p:cTn>
                                        <p:tgtEl>
                                          <p:spTgt spid="15"/>
                                        </p:tgtEl>
                                        <p:attrNameLst>
                                          <p:attrName>style.visibility</p:attrName>
                                        </p:attrNameLst>
                                      </p:cBhvr>
                                      <p:to>
                                        <p:strVal val="hidden"/>
                                      </p:to>
                                    </p:set>
                                  </p:childTnLst>
                                </p:cTn>
                              </p:par>
                            </p:childTnLst>
                          </p:cTn>
                        </p:par>
                        <p:par>
                          <p:cTn id="115" fill="hold">
                            <p:stCondLst>
                              <p:cond delay="300"/>
                            </p:stCondLst>
                            <p:childTnLst>
                              <p:par>
                                <p:cTn id="116" presetID="1" presetClass="exit" presetSubtype="0" fill="hold" nodeType="afterEffect">
                                  <p:stCondLst>
                                    <p:cond delay="0"/>
                                  </p:stCondLst>
                                  <p:childTnLst>
                                    <p:set>
                                      <p:cBhvr>
                                        <p:cTn id="117" dur="1" fill="hold">
                                          <p:stCondLst>
                                            <p:cond delay="0"/>
                                          </p:stCondLst>
                                        </p:cTn>
                                        <p:tgtEl>
                                          <p:spTgt spid="16"/>
                                        </p:tgtEl>
                                        <p:attrNameLst>
                                          <p:attrName>style.visibility</p:attrName>
                                        </p:attrNameLst>
                                      </p:cBhvr>
                                      <p:to>
                                        <p:strVal val="hidden"/>
                                      </p:to>
                                    </p:set>
                                  </p:childTnLst>
                                </p:cTn>
                              </p:par>
                            </p:childTnLst>
                          </p:cTn>
                        </p:par>
                        <p:par>
                          <p:cTn id="118" fill="hold">
                            <p:stCondLst>
                              <p:cond delay="300"/>
                            </p:stCondLst>
                            <p:childTnLst>
                              <p:par>
                                <p:cTn id="119" presetID="1" presetClass="exit" presetSubtype="0" fill="hold" nodeType="afterEffect">
                                  <p:stCondLst>
                                    <p:cond delay="0"/>
                                  </p:stCondLst>
                                  <p:childTnLst>
                                    <p:set>
                                      <p:cBhvr>
                                        <p:cTn id="120" dur="1" fill="hold">
                                          <p:stCondLst>
                                            <p:cond delay="0"/>
                                          </p:stCondLst>
                                        </p:cTn>
                                        <p:tgtEl>
                                          <p:spTgt spid="17"/>
                                        </p:tgtEl>
                                        <p:attrNameLst>
                                          <p:attrName>style.visibility</p:attrName>
                                        </p:attrNameLst>
                                      </p:cBhvr>
                                      <p:to>
                                        <p:strVal val="hidden"/>
                                      </p:to>
                                    </p:set>
                                  </p:childTnLst>
                                </p:cTn>
                              </p:par>
                            </p:childTnLst>
                          </p:cTn>
                        </p:par>
                        <p:par>
                          <p:cTn id="121" fill="hold">
                            <p:stCondLst>
                              <p:cond delay="300"/>
                            </p:stCondLst>
                            <p:childTnLst>
                              <p:par>
                                <p:cTn id="122" presetID="1" presetClass="exit" presetSubtype="0" fill="hold" nodeType="afterEffect">
                                  <p:stCondLst>
                                    <p:cond delay="0"/>
                                  </p:stCondLst>
                                  <p:childTnLst>
                                    <p:set>
                                      <p:cBhvr>
                                        <p:cTn id="123" dur="1" fill="hold">
                                          <p:stCondLst>
                                            <p:cond delay="0"/>
                                          </p:stCondLst>
                                        </p:cTn>
                                        <p:tgtEl>
                                          <p:spTgt spid="18"/>
                                        </p:tgtEl>
                                        <p:attrNameLst>
                                          <p:attrName>style.visibility</p:attrName>
                                        </p:attrNameLst>
                                      </p:cBhvr>
                                      <p:to>
                                        <p:strVal val="hidden"/>
                                      </p:to>
                                    </p:set>
                                  </p:childTnLst>
                                </p:cTn>
                              </p:par>
                            </p:childTnLst>
                          </p:cTn>
                        </p:par>
                        <p:par>
                          <p:cTn id="124" fill="hold">
                            <p:stCondLst>
                              <p:cond delay="300"/>
                            </p:stCondLst>
                            <p:childTnLst>
                              <p:par>
                                <p:cTn id="125" presetID="1" presetClass="exit" presetSubtype="0" fill="hold" grpId="1" nodeType="afterEffect">
                                  <p:stCondLst>
                                    <p:cond delay="0"/>
                                  </p:stCondLst>
                                  <p:childTnLst>
                                    <p:set>
                                      <p:cBhvr>
                                        <p:cTn id="126" dur="1" fill="hold">
                                          <p:stCondLst>
                                            <p:cond delay="0"/>
                                          </p:stCondLst>
                                        </p:cTn>
                                        <p:tgtEl>
                                          <p:spTgt spid="20"/>
                                        </p:tgtEl>
                                        <p:attrNameLst>
                                          <p:attrName>style.visibility</p:attrName>
                                        </p:attrNameLst>
                                      </p:cBhvr>
                                      <p:to>
                                        <p:strVal val="hidden"/>
                                      </p:to>
                                    </p:set>
                                  </p:childTnLst>
                                </p:cTn>
                              </p:par>
                            </p:childTnLst>
                          </p:cTn>
                        </p:par>
                        <p:par>
                          <p:cTn id="127" fill="hold">
                            <p:stCondLst>
                              <p:cond delay="300"/>
                            </p:stCondLst>
                            <p:childTnLst>
                              <p:par>
                                <p:cTn id="128" presetID="1" presetClass="exit" presetSubtype="0" fill="hold" grpId="1" nodeType="afterEffect">
                                  <p:stCondLst>
                                    <p:cond delay="0"/>
                                  </p:stCondLst>
                                  <p:childTnLst>
                                    <p:set>
                                      <p:cBhvr>
                                        <p:cTn id="129" dur="1" fill="hold">
                                          <p:stCondLst>
                                            <p:cond delay="0"/>
                                          </p:stCondLst>
                                        </p:cTn>
                                        <p:tgtEl>
                                          <p:spTgt spid="21"/>
                                        </p:tgtEl>
                                        <p:attrNameLst>
                                          <p:attrName>style.visibility</p:attrName>
                                        </p:attrNameLst>
                                      </p:cBhvr>
                                      <p:to>
                                        <p:strVal val="hidden"/>
                                      </p:to>
                                    </p:set>
                                  </p:childTnLst>
                                </p:cTn>
                              </p:par>
                            </p:childTnLst>
                          </p:cTn>
                        </p:par>
                        <p:par>
                          <p:cTn id="130" fill="hold">
                            <p:stCondLst>
                              <p:cond delay="300"/>
                            </p:stCondLst>
                            <p:childTnLst>
                              <p:par>
                                <p:cTn id="131" presetID="1" presetClass="exit" presetSubtype="0" fill="hold" grpId="1" nodeType="afterEffect">
                                  <p:stCondLst>
                                    <p:cond delay="0"/>
                                  </p:stCondLst>
                                  <p:childTnLst>
                                    <p:set>
                                      <p:cBhvr>
                                        <p:cTn id="132" dur="1" fill="hold">
                                          <p:stCondLst>
                                            <p:cond delay="0"/>
                                          </p:stCondLst>
                                        </p:cTn>
                                        <p:tgtEl>
                                          <p:spTgt spid="24"/>
                                        </p:tgtEl>
                                        <p:attrNameLst>
                                          <p:attrName>style.visibility</p:attrName>
                                        </p:attrNameLst>
                                      </p:cBhvr>
                                      <p:to>
                                        <p:strVal val="hidden"/>
                                      </p:to>
                                    </p:set>
                                  </p:childTnLst>
                                </p:cTn>
                              </p:par>
                            </p:childTnLst>
                          </p:cTn>
                        </p:par>
                        <p:par>
                          <p:cTn id="133" fill="hold">
                            <p:stCondLst>
                              <p:cond delay="300"/>
                            </p:stCondLst>
                            <p:childTnLst>
                              <p:par>
                                <p:cTn id="134" presetID="1" presetClass="exit" presetSubtype="0" fill="hold" nodeType="afterEffect">
                                  <p:stCondLst>
                                    <p:cond delay="0"/>
                                  </p:stCondLst>
                                  <p:childTnLst>
                                    <p:set>
                                      <p:cBhvr>
                                        <p:cTn id="135" dur="1" fill="hold">
                                          <p:stCondLst>
                                            <p:cond delay="0"/>
                                          </p:stCondLst>
                                        </p:cTn>
                                        <p:tgtEl>
                                          <p:spTgt spid="26"/>
                                        </p:tgtEl>
                                        <p:attrNameLst>
                                          <p:attrName>style.visibility</p:attrName>
                                        </p:attrNameLst>
                                      </p:cBhvr>
                                      <p:to>
                                        <p:strVal val="hidden"/>
                                      </p:to>
                                    </p:set>
                                  </p:childTnLst>
                                </p:cTn>
                              </p:par>
                            </p:childTnLst>
                          </p:cTn>
                        </p:par>
                        <p:par>
                          <p:cTn id="136" fill="hold">
                            <p:stCondLst>
                              <p:cond delay="300"/>
                            </p:stCondLst>
                            <p:childTnLst>
                              <p:par>
                                <p:cTn id="137" presetID="1" presetClass="exit" presetSubtype="0" fill="hold" grpId="1" nodeType="afterEffect">
                                  <p:stCondLst>
                                    <p:cond delay="0"/>
                                  </p:stCondLst>
                                  <p:childTnLst>
                                    <p:set>
                                      <p:cBhvr>
                                        <p:cTn id="138" dur="1" fill="hold">
                                          <p:stCondLst>
                                            <p:cond delay="0"/>
                                          </p:stCondLst>
                                        </p:cTn>
                                        <p:tgtEl>
                                          <p:spTgt spid="46"/>
                                        </p:tgtEl>
                                        <p:attrNameLst>
                                          <p:attrName>style.visibility</p:attrName>
                                        </p:attrNameLst>
                                      </p:cBhvr>
                                      <p:to>
                                        <p:strVal val="hidden"/>
                                      </p:to>
                                    </p:set>
                                  </p:childTnLst>
                                </p:cTn>
                              </p:par>
                            </p:childTnLst>
                          </p:cTn>
                        </p:par>
                        <p:par>
                          <p:cTn id="139" fill="hold">
                            <p:stCondLst>
                              <p:cond delay="300"/>
                            </p:stCondLst>
                            <p:childTnLst>
                              <p:par>
                                <p:cTn id="140" presetID="1" presetClass="exit" presetSubtype="0" fill="hold" nodeType="afterEffect">
                                  <p:stCondLst>
                                    <p:cond delay="0"/>
                                  </p:stCondLst>
                                  <p:childTnLst>
                                    <p:set>
                                      <p:cBhvr>
                                        <p:cTn id="141" dur="1" fill="hold">
                                          <p:stCondLst>
                                            <p:cond delay="0"/>
                                          </p:stCondLst>
                                        </p:cTn>
                                        <p:tgtEl>
                                          <p:spTgt spid="48"/>
                                        </p:tgtEl>
                                        <p:attrNameLst>
                                          <p:attrName>style.visibility</p:attrName>
                                        </p:attrNameLst>
                                      </p:cBhvr>
                                      <p:to>
                                        <p:strVal val="hidden"/>
                                      </p:to>
                                    </p:set>
                                  </p:childTnLst>
                                </p:cTn>
                              </p:par>
                            </p:childTnLst>
                          </p:cTn>
                        </p:par>
                        <p:par>
                          <p:cTn id="142" fill="hold">
                            <p:stCondLst>
                              <p:cond delay="300"/>
                            </p:stCondLst>
                            <p:childTnLst>
                              <p:par>
                                <p:cTn id="143" presetID="1" presetClass="exit" presetSubtype="0" fill="hold" nodeType="afterEffect">
                                  <p:stCondLst>
                                    <p:cond delay="0"/>
                                  </p:stCondLst>
                                  <p:childTnLst>
                                    <p:set>
                                      <p:cBhvr>
                                        <p:cTn id="144" dur="1" fill="hold">
                                          <p:stCondLst>
                                            <p:cond delay="0"/>
                                          </p:stCondLst>
                                        </p:cTn>
                                        <p:tgtEl>
                                          <p:spTgt spid="50"/>
                                        </p:tgtEl>
                                        <p:attrNameLst>
                                          <p:attrName>style.visibility</p:attrName>
                                        </p:attrNameLst>
                                      </p:cBhvr>
                                      <p:to>
                                        <p:strVal val="hidden"/>
                                      </p:to>
                                    </p:set>
                                  </p:childTnLst>
                                </p:cTn>
                              </p:par>
                            </p:childTnLst>
                          </p:cTn>
                        </p:par>
                        <p:par>
                          <p:cTn id="145" fill="hold">
                            <p:stCondLst>
                              <p:cond delay="300"/>
                            </p:stCondLst>
                            <p:childTnLst>
                              <p:par>
                                <p:cTn id="146" presetID="1" presetClass="exit" presetSubtype="0" fill="hold" grpId="1" nodeType="afterEffect">
                                  <p:stCondLst>
                                    <p:cond delay="0"/>
                                  </p:stCondLst>
                                  <p:childTnLst>
                                    <p:set>
                                      <p:cBhvr>
                                        <p:cTn id="147" dur="1" fill="hold">
                                          <p:stCondLst>
                                            <p:cond delay="0"/>
                                          </p:stCondLst>
                                        </p:cTn>
                                        <p:tgtEl>
                                          <p:spTgt spid="56"/>
                                        </p:tgtEl>
                                        <p:attrNameLst>
                                          <p:attrName>style.visibility</p:attrName>
                                        </p:attrNameLst>
                                      </p:cBhvr>
                                      <p:to>
                                        <p:strVal val="hidden"/>
                                      </p:to>
                                    </p:set>
                                  </p:childTnLst>
                                </p:cTn>
                              </p:par>
                            </p:childTnLst>
                          </p:cTn>
                        </p:par>
                        <p:par>
                          <p:cTn id="148" fill="hold">
                            <p:stCondLst>
                              <p:cond delay="300"/>
                            </p:stCondLst>
                            <p:childTnLst>
                              <p:par>
                                <p:cTn id="149" presetID="1" presetClass="exit" presetSubtype="0" fill="hold" grpId="1" nodeType="afterEffect">
                                  <p:stCondLst>
                                    <p:cond delay="0"/>
                                  </p:stCondLst>
                                  <p:childTnLst>
                                    <p:set>
                                      <p:cBhvr>
                                        <p:cTn id="150" dur="1" fill="hold">
                                          <p:stCondLst>
                                            <p:cond delay="0"/>
                                          </p:stCondLst>
                                        </p:cTn>
                                        <p:tgtEl>
                                          <p:spTgt spid="43"/>
                                        </p:tgtEl>
                                        <p:attrNameLst>
                                          <p:attrName>style.visibility</p:attrName>
                                        </p:attrNameLst>
                                      </p:cBhvr>
                                      <p:to>
                                        <p:strVal val="hidden"/>
                                      </p:to>
                                    </p:set>
                                  </p:childTnLst>
                                </p:cTn>
                              </p:par>
                            </p:childTnLst>
                          </p:cTn>
                        </p:par>
                        <p:par>
                          <p:cTn id="151" fill="hold">
                            <p:stCondLst>
                              <p:cond delay="300"/>
                            </p:stCondLst>
                            <p:childTnLst>
                              <p:par>
                                <p:cTn id="152" presetID="1" presetClass="exit" presetSubtype="0" fill="hold" nodeType="afterEffect">
                                  <p:stCondLst>
                                    <p:cond delay="0"/>
                                  </p:stCondLst>
                                  <p:childTnLst>
                                    <p:set>
                                      <p:cBhvr>
                                        <p:cTn id="153" dur="1" fill="hold">
                                          <p:stCondLst>
                                            <p:cond delay="0"/>
                                          </p:stCondLst>
                                        </p:cTn>
                                        <p:tgtEl>
                                          <p:spTgt spid="42"/>
                                        </p:tgtEl>
                                        <p:attrNameLst>
                                          <p:attrName>style.visibility</p:attrName>
                                        </p:attrNameLst>
                                      </p:cBhvr>
                                      <p:to>
                                        <p:strVal val="hidden"/>
                                      </p:to>
                                    </p:set>
                                  </p:childTnLst>
                                </p:cTn>
                              </p:par>
                            </p:childTnLst>
                          </p:cTn>
                        </p:par>
                        <p:par>
                          <p:cTn id="154" fill="hold">
                            <p:stCondLst>
                              <p:cond delay="300"/>
                            </p:stCondLst>
                            <p:childTnLst>
                              <p:par>
                                <p:cTn id="155" presetID="1" presetClass="exit" presetSubtype="0" fill="hold" nodeType="afterEffect">
                                  <p:stCondLst>
                                    <p:cond delay="0"/>
                                  </p:stCondLst>
                                  <p:childTnLst>
                                    <p:set>
                                      <p:cBhvr>
                                        <p:cTn id="156" dur="1" fill="hold">
                                          <p:stCondLst>
                                            <p:cond delay="0"/>
                                          </p:stCondLst>
                                        </p:cTn>
                                        <p:tgtEl>
                                          <p:spTgt spid="55"/>
                                        </p:tgtEl>
                                        <p:attrNameLst>
                                          <p:attrName>style.visibility</p:attrName>
                                        </p:attrNameLst>
                                      </p:cBhvr>
                                      <p:to>
                                        <p:strVal val="hidden"/>
                                      </p:to>
                                    </p:set>
                                  </p:childTnLst>
                                </p:cTn>
                              </p:par>
                            </p:childTnLst>
                          </p:cTn>
                        </p:par>
                        <p:par>
                          <p:cTn id="157" fill="hold">
                            <p:stCondLst>
                              <p:cond delay="300"/>
                            </p:stCondLst>
                            <p:childTnLst>
                              <p:par>
                                <p:cTn id="158" presetID="1" presetClass="exit" presetSubtype="0" fill="hold" grpId="1" nodeType="afterEffect">
                                  <p:stCondLst>
                                    <p:cond delay="500"/>
                                  </p:stCondLst>
                                  <p:childTnLst>
                                    <p:set>
                                      <p:cBhvr>
                                        <p:cTn id="159" dur="1" fill="hold">
                                          <p:stCondLst>
                                            <p:cond delay="0"/>
                                          </p:stCondLst>
                                        </p:cTn>
                                        <p:tgtEl>
                                          <p:spTgt spid="59"/>
                                        </p:tgtEl>
                                        <p:attrNameLst>
                                          <p:attrName>style.visibility</p:attrName>
                                        </p:attrNameLst>
                                      </p:cBhvr>
                                      <p:to>
                                        <p:strVal val="hidden"/>
                                      </p:to>
                                    </p:set>
                                  </p:childTnLst>
                                </p:cTn>
                              </p:par>
                            </p:childTnLst>
                          </p:cTn>
                        </p:par>
                      </p:childTnLst>
                    </p:cTn>
                  </p:par>
                  <p:par>
                    <p:cTn id="160" fill="hold">
                      <p:stCondLst>
                        <p:cond delay="indefinite"/>
                      </p:stCondLst>
                      <p:childTnLst>
                        <p:par>
                          <p:cTn id="161" fill="hold">
                            <p:stCondLst>
                              <p:cond delay="0"/>
                            </p:stCondLst>
                            <p:childTnLst>
                              <p:par>
                                <p:cTn id="162" presetID="1" presetClass="entr" presetSubtype="0" fill="hold" nodeType="clickEffect">
                                  <p:stCondLst>
                                    <p:cond delay="0"/>
                                  </p:stCondLst>
                                  <p:childTnLst>
                                    <p:set>
                                      <p:cBhvr>
                                        <p:cTn id="163" dur="1" fill="hold">
                                          <p:stCondLst>
                                            <p:cond delay="0"/>
                                          </p:stCondLst>
                                        </p:cTn>
                                        <p:tgtEl>
                                          <p:spTgt spid="95"/>
                                        </p:tgtEl>
                                        <p:attrNameLst>
                                          <p:attrName>style.visibility</p:attrName>
                                        </p:attrNameLst>
                                      </p:cBhvr>
                                      <p:to>
                                        <p:strVal val="visible"/>
                                      </p:to>
                                    </p:set>
                                  </p:childTnLst>
                                </p:cTn>
                              </p:par>
                            </p:childTnLst>
                          </p:cTn>
                        </p:par>
                      </p:childTnLst>
                    </p:cTn>
                  </p:par>
                  <p:par>
                    <p:cTn id="164" fill="hold">
                      <p:stCondLst>
                        <p:cond delay="indefinite"/>
                      </p:stCondLst>
                      <p:childTnLst>
                        <p:par>
                          <p:cTn id="165" fill="hold">
                            <p:stCondLst>
                              <p:cond delay="0"/>
                            </p:stCondLst>
                            <p:childTnLst>
                              <p:par>
                                <p:cTn id="166" presetID="1" presetClass="entr" presetSubtype="0" fill="hold" nodeType="clickEffect">
                                  <p:stCondLst>
                                    <p:cond delay="400"/>
                                  </p:stCondLst>
                                  <p:childTnLst>
                                    <p:set>
                                      <p:cBhvr>
                                        <p:cTn id="167" dur="1" fill="hold">
                                          <p:stCondLst>
                                            <p:cond delay="0"/>
                                          </p:stCondLst>
                                        </p:cTn>
                                        <p:tgtEl>
                                          <p:spTgt spid="113"/>
                                        </p:tgtEl>
                                        <p:attrNameLst>
                                          <p:attrName>style.visibility</p:attrName>
                                        </p:attrNameLst>
                                      </p:cBhvr>
                                      <p:to>
                                        <p:strVal val="visible"/>
                                      </p:to>
                                    </p:set>
                                  </p:childTnLst>
                                </p:cTn>
                              </p:par>
                            </p:childTnLst>
                          </p:cTn>
                        </p:par>
                        <p:par>
                          <p:cTn id="168" fill="hold">
                            <p:stCondLst>
                              <p:cond delay="400"/>
                            </p:stCondLst>
                            <p:childTnLst>
                              <p:par>
                                <p:cTn id="169" presetID="17" presetClass="entr" presetSubtype="10" fill="hold" nodeType="afterEffect">
                                  <p:stCondLst>
                                    <p:cond delay="0"/>
                                  </p:stCondLst>
                                  <p:childTnLst>
                                    <p:set>
                                      <p:cBhvr>
                                        <p:cTn id="170" dur="1" fill="hold">
                                          <p:stCondLst>
                                            <p:cond delay="0"/>
                                          </p:stCondLst>
                                        </p:cTn>
                                        <p:tgtEl>
                                          <p:spTgt spid="115"/>
                                        </p:tgtEl>
                                        <p:attrNameLst>
                                          <p:attrName>style.visibility</p:attrName>
                                        </p:attrNameLst>
                                      </p:cBhvr>
                                      <p:to>
                                        <p:strVal val="visible"/>
                                      </p:to>
                                    </p:set>
                                    <p:anim calcmode="lin" valueType="num">
                                      <p:cBhvr>
                                        <p:cTn id="171" dur="500" fill="hold"/>
                                        <p:tgtEl>
                                          <p:spTgt spid="115"/>
                                        </p:tgtEl>
                                        <p:attrNameLst>
                                          <p:attrName>ppt_w</p:attrName>
                                        </p:attrNameLst>
                                      </p:cBhvr>
                                      <p:tavLst>
                                        <p:tav tm="0">
                                          <p:val>
                                            <p:fltVal val="0"/>
                                          </p:val>
                                        </p:tav>
                                        <p:tav tm="100000">
                                          <p:val>
                                            <p:strVal val="#ppt_w"/>
                                          </p:val>
                                        </p:tav>
                                      </p:tavLst>
                                    </p:anim>
                                    <p:anim calcmode="lin" valueType="num">
                                      <p:cBhvr>
                                        <p:cTn id="172" dur="500" fill="hold"/>
                                        <p:tgtEl>
                                          <p:spTgt spid="115"/>
                                        </p:tgtEl>
                                        <p:attrNameLst>
                                          <p:attrName>ppt_h</p:attrName>
                                        </p:attrNameLst>
                                      </p:cBhvr>
                                      <p:tavLst>
                                        <p:tav tm="0">
                                          <p:val>
                                            <p:strVal val="#ppt_h"/>
                                          </p:val>
                                        </p:tav>
                                        <p:tav tm="100000">
                                          <p:val>
                                            <p:strVal val="#ppt_h"/>
                                          </p:val>
                                        </p:tav>
                                      </p:tavLst>
                                    </p:anim>
                                  </p:childTnLst>
                                </p:cTn>
                              </p:par>
                              <p:par>
                                <p:cTn id="173" presetID="17" presetClass="entr" presetSubtype="10" fill="hold" grpId="0" nodeType="withEffect">
                                  <p:stCondLst>
                                    <p:cond delay="0"/>
                                  </p:stCondLst>
                                  <p:childTnLst>
                                    <p:set>
                                      <p:cBhvr>
                                        <p:cTn id="174" dur="1" fill="hold">
                                          <p:stCondLst>
                                            <p:cond delay="0"/>
                                          </p:stCondLst>
                                        </p:cTn>
                                        <p:tgtEl>
                                          <p:spTgt spid="119"/>
                                        </p:tgtEl>
                                        <p:attrNameLst>
                                          <p:attrName>style.visibility</p:attrName>
                                        </p:attrNameLst>
                                      </p:cBhvr>
                                      <p:to>
                                        <p:strVal val="visible"/>
                                      </p:to>
                                    </p:set>
                                    <p:anim calcmode="lin" valueType="num">
                                      <p:cBhvr>
                                        <p:cTn id="175" dur="500" fill="hold"/>
                                        <p:tgtEl>
                                          <p:spTgt spid="119"/>
                                        </p:tgtEl>
                                        <p:attrNameLst>
                                          <p:attrName>ppt_w</p:attrName>
                                        </p:attrNameLst>
                                      </p:cBhvr>
                                      <p:tavLst>
                                        <p:tav tm="0">
                                          <p:val>
                                            <p:fltVal val="0"/>
                                          </p:val>
                                        </p:tav>
                                        <p:tav tm="100000">
                                          <p:val>
                                            <p:strVal val="#ppt_w"/>
                                          </p:val>
                                        </p:tav>
                                      </p:tavLst>
                                    </p:anim>
                                    <p:anim calcmode="lin" valueType="num">
                                      <p:cBhvr>
                                        <p:cTn id="176" dur="500" fill="hold"/>
                                        <p:tgtEl>
                                          <p:spTgt spid="119"/>
                                        </p:tgtEl>
                                        <p:attrNameLst>
                                          <p:attrName>ppt_h</p:attrName>
                                        </p:attrNameLst>
                                      </p:cBhvr>
                                      <p:tavLst>
                                        <p:tav tm="0">
                                          <p:val>
                                            <p:strVal val="#ppt_h"/>
                                          </p:val>
                                        </p:tav>
                                        <p:tav tm="100000">
                                          <p:val>
                                            <p:strVal val="#ppt_h"/>
                                          </p:val>
                                        </p:tav>
                                      </p:tavLst>
                                    </p:anim>
                                  </p:childTnLst>
                                </p:cTn>
                              </p:par>
                              <p:par>
                                <p:cTn id="177" presetID="17" presetClass="entr" presetSubtype="10" fill="hold" grpId="0" nodeType="withEffect">
                                  <p:stCondLst>
                                    <p:cond delay="0"/>
                                  </p:stCondLst>
                                  <p:childTnLst>
                                    <p:set>
                                      <p:cBhvr>
                                        <p:cTn id="178" dur="1" fill="hold">
                                          <p:stCondLst>
                                            <p:cond delay="0"/>
                                          </p:stCondLst>
                                        </p:cTn>
                                        <p:tgtEl>
                                          <p:spTgt spid="120"/>
                                        </p:tgtEl>
                                        <p:attrNameLst>
                                          <p:attrName>style.visibility</p:attrName>
                                        </p:attrNameLst>
                                      </p:cBhvr>
                                      <p:to>
                                        <p:strVal val="visible"/>
                                      </p:to>
                                    </p:set>
                                    <p:anim calcmode="lin" valueType="num">
                                      <p:cBhvr>
                                        <p:cTn id="179" dur="500" fill="hold"/>
                                        <p:tgtEl>
                                          <p:spTgt spid="120"/>
                                        </p:tgtEl>
                                        <p:attrNameLst>
                                          <p:attrName>ppt_w</p:attrName>
                                        </p:attrNameLst>
                                      </p:cBhvr>
                                      <p:tavLst>
                                        <p:tav tm="0">
                                          <p:val>
                                            <p:fltVal val="0"/>
                                          </p:val>
                                        </p:tav>
                                        <p:tav tm="100000">
                                          <p:val>
                                            <p:strVal val="#ppt_w"/>
                                          </p:val>
                                        </p:tav>
                                      </p:tavLst>
                                    </p:anim>
                                    <p:anim calcmode="lin" valueType="num">
                                      <p:cBhvr>
                                        <p:cTn id="180" dur="500" fill="hold"/>
                                        <p:tgtEl>
                                          <p:spTgt spid="120"/>
                                        </p:tgtEl>
                                        <p:attrNameLst>
                                          <p:attrName>ppt_h</p:attrName>
                                        </p:attrNameLst>
                                      </p:cBhvr>
                                      <p:tavLst>
                                        <p:tav tm="0">
                                          <p:val>
                                            <p:strVal val="#ppt_h"/>
                                          </p:val>
                                        </p:tav>
                                        <p:tav tm="100000">
                                          <p:val>
                                            <p:strVal val="#ppt_h"/>
                                          </p:val>
                                        </p:tav>
                                      </p:tavLst>
                                    </p:anim>
                                  </p:childTnLst>
                                </p:cTn>
                              </p:par>
                              <p:par>
                                <p:cTn id="181" presetID="17" presetClass="entr" presetSubtype="10" fill="hold" nodeType="withEffect">
                                  <p:stCondLst>
                                    <p:cond delay="0"/>
                                  </p:stCondLst>
                                  <p:childTnLst>
                                    <p:set>
                                      <p:cBhvr>
                                        <p:cTn id="182" dur="1" fill="hold">
                                          <p:stCondLst>
                                            <p:cond delay="0"/>
                                          </p:stCondLst>
                                        </p:cTn>
                                        <p:tgtEl>
                                          <p:spTgt spid="117"/>
                                        </p:tgtEl>
                                        <p:attrNameLst>
                                          <p:attrName>style.visibility</p:attrName>
                                        </p:attrNameLst>
                                      </p:cBhvr>
                                      <p:to>
                                        <p:strVal val="visible"/>
                                      </p:to>
                                    </p:set>
                                    <p:anim calcmode="lin" valueType="num">
                                      <p:cBhvr>
                                        <p:cTn id="183" dur="500" fill="hold"/>
                                        <p:tgtEl>
                                          <p:spTgt spid="117"/>
                                        </p:tgtEl>
                                        <p:attrNameLst>
                                          <p:attrName>ppt_w</p:attrName>
                                        </p:attrNameLst>
                                      </p:cBhvr>
                                      <p:tavLst>
                                        <p:tav tm="0">
                                          <p:val>
                                            <p:fltVal val="0"/>
                                          </p:val>
                                        </p:tav>
                                        <p:tav tm="100000">
                                          <p:val>
                                            <p:strVal val="#ppt_w"/>
                                          </p:val>
                                        </p:tav>
                                      </p:tavLst>
                                    </p:anim>
                                    <p:anim calcmode="lin" valueType="num">
                                      <p:cBhvr>
                                        <p:cTn id="184" dur="500" fill="hold"/>
                                        <p:tgtEl>
                                          <p:spTgt spid="117"/>
                                        </p:tgtEl>
                                        <p:attrNameLst>
                                          <p:attrName>ppt_h</p:attrName>
                                        </p:attrNameLst>
                                      </p:cBhvr>
                                      <p:tavLst>
                                        <p:tav tm="0">
                                          <p:val>
                                            <p:strVal val="#ppt_h"/>
                                          </p:val>
                                        </p:tav>
                                        <p:tav tm="100000">
                                          <p:val>
                                            <p:strVal val="#ppt_h"/>
                                          </p:val>
                                        </p:tav>
                                      </p:tavLst>
                                    </p:anim>
                                  </p:childTnLst>
                                </p:cTn>
                              </p:par>
                            </p:childTnLst>
                          </p:cTn>
                        </p:par>
                        <p:par>
                          <p:cTn id="185" fill="hold">
                            <p:stCondLst>
                              <p:cond delay="900"/>
                            </p:stCondLst>
                            <p:childTnLst>
                              <p:par>
                                <p:cTn id="186" presetID="1" presetClass="entr" presetSubtype="0" fill="hold" grpId="0" nodeType="afterEffect">
                                  <p:stCondLst>
                                    <p:cond delay="0"/>
                                  </p:stCondLst>
                                  <p:childTnLst>
                                    <p:set>
                                      <p:cBhvr>
                                        <p:cTn id="187"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20" grpId="0"/>
      <p:bldP spid="20" grpId="1"/>
      <p:bldP spid="21" grpId="0"/>
      <p:bldP spid="21" grpId="1"/>
      <p:bldP spid="24" grpId="0"/>
      <p:bldP spid="24" grpId="1"/>
      <p:bldP spid="25" grpId="0" animBg="1"/>
      <p:bldP spid="27" grpId="0" animBg="1"/>
      <p:bldP spid="28" grpId="0" animBg="1"/>
      <p:bldP spid="29" grpId="0" animBg="1"/>
      <p:bldP spid="30" grpId="0" animBg="1"/>
      <p:bldP spid="31" grpId="0" animBg="1"/>
      <p:bldP spid="37" grpId="0"/>
      <p:bldP spid="40" grpId="0"/>
      <p:bldP spid="41" grpId="0"/>
      <p:bldP spid="43" grpId="0"/>
      <p:bldP spid="43" grpId="1"/>
      <p:bldP spid="45" grpId="0" animBg="1"/>
      <p:bldP spid="46" grpId="0" animBg="1"/>
      <p:bldP spid="46" grpId="1" animBg="1"/>
      <p:bldP spid="56" grpId="0"/>
      <p:bldP spid="56" grpId="1"/>
      <p:bldP spid="59" grpId="0"/>
      <p:bldP spid="59" grpId="1"/>
      <p:bldP spid="119" grpId="0"/>
      <p:bldP spid="12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p:cNvGrpSpPr/>
          <p:nvPr/>
        </p:nvGrpSpPr>
        <p:grpSpPr>
          <a:xfrm>
            <a:off x="4701595" y="2339768"/>
            <a:ext cx="3797919" cy="4360823"/>
            <a:chOff x="199142" y="2108214"/>
            <a:chExt cx="3797919" cy="4360823"/>
          </a:xfrm>
        </p:grpSpPr>
        <p:sp>
          <p:nvSpPr>
            <p:cNvPr id="149" name="Rectangle 148"/>
            <p:cNvSpPr/>
            <p:nvPr/>
          </p:nvSpPr>
          <p:spPr bwMode="auto">
            <a:xfrm>
              <a:off x="199142" y="2172604"/>
              <a:ext cx="3744416" cy="4296433"/>
            </a:xfrm>
            <a:prstGeom prst="rect">
              <a:avLst/>
            </a:prstGeom>
            <a:solidFill>
              <a:srgbClr val="7F7F7F"/>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50" name="Rectangle 149"/>
            <p:cNvSpPr/>
            <p:nvPr/>
          </p:nvSpPr>
          <p:spPr bwMode="auto">
            <a:xfrm>
              <a:off x="1403904" y="2536549"/>
              <a:ext cx="1334892" cy="504056"/>
            </a:xfrm>
            <a:prstGeom prst="rect">
              <a:avLst/>
            </a:prstGeom>
            <a:solidFill>
              <a:srgbClr val="7F7F7F"/>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LB</a:t>
              </a:r>
            </a:p>
          </p:txBody>
        </p:sp>
        <p:sp>
          <p:nvSpPr>
            <p:cNvPr id="151" name="Rectangle 150"/>
            <p:cNvSpPr/>
            <p:nvPr/>
          </p:nvSpPr>
          <p:spPr bwMode="auto">
            <a:xfrm>
              <a:off x="331828" y="3253887"/>
              <a:ext cx="3479045" cy="1365828"/>
            </a:xfrm>
            <a:prstGeom prst="rect">
              <a:avLst/>
            </a:prstGeom>
            <a:solidFill>
              <a:schemeClr val="tx1">
                <a:lumMod val="85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52" name="Can 151"/>
            <p:cNvSpPr/>
            <p:nvPr/>
          </p:nvSpPr>
          <p:spPr bwMode="auto">
            <a:xfrm>
              <a:off x="1246191" y="4745133"/>
              <a:ext cx="729243" cy="864096"/>
            </a:xfrm>
            <a:prstGeom prst="can">
              <a:avLst/>
            </a:prstGeom>
            <a:solidFill>
              <a:srgbClr val="7F7F7F"/>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56" name="TextBox 155"/>
            <p:cNvSpPr txBox="1"/>
            <p:nvPr/>
          </p:nvSpPr>
          <p:spPr>
            <a:xfrm>
              <a:off x="912857" y="5575485"/>
              <a:ext cx="1286763"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SQL Database</a:t>
              </a:r>
              <a:endParaRPr lang="en-US" sz="1400" dirty="0">
                <a:solidFill>
                  <a:schemeClr val="bg1">
                    <a:alpha val="99000"/>
                  </a:schemeClr>
                </a:solidFill>
              </a:endParaRPr>
            </a:p>
          </p:txBody>
        </p:sp>
        <p:sp>
          <p:nvSpPr>
            <p:cNvPr id="158" name="TextBox 157"/>
            <p:cNvSpPr txBox="1"/>
            <p:nvPr/>
          </p:nvSpPr>
          <p:spPr>
            <a:xfrm>
              <a:off x="3007879" y="2108214"/>
              <a:ext cx="989182"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Region #2</a:t>
              </a:r>
              <a:endParaRPr lang="en-US" sz="1400" dirty="0">
                <a:solidFill>
                  <a:schemeClr val="bg1">
                    <a:alpha val="99000"/>
                  </a:schemeClr>
                </a:solidFill>
              </a:endParaRPr>
            </a:p>
          </p:txBody>
        </p:sp>
        <p:sp>
          <p:nvSpPr>
            <p:cNvPr id="159" name="Can 158"/>
            <p:cNvSpPr/>
            <p:nvPr/>
          </p:nvSpPr>
          <p:spPr bwMode="auto">
            <a:xfrm>
              <a:off x="2299983" y="5748957"/>
              <a:ext cx="1261675" cy="648072"/>
            </a:xfrm>
            <a:prstGeom prst="can">
              <a:avLst/>
            </a:prstGeom>
            <a:solidFill>
              <a:srgbClr val="7F7F7F"/>
            </a:solid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alpha val="98824"/>
                    </a:schemeClr>
                  </a:solidFill>
                  <a:latin typeface="Segoe UI" pitchFamily="34" charset="0"/>
                  <a:ea typeface="Segoe UI" pitchFamily="34" charset="0"/>
                  <a:cs typeface="Segoe UI" pitchFamily="34" charset="0"/>
                </a:rPr>
                <a:t>Blob Storage</a:t>
              </a:r>
              <a:endParaRPr lang="en-US" sz="1400" dirty="0">
                <a:solidFill>
                  <a:schemeClr val="bg1">
                    <a:alpha val="98824"/>
                  </a:schemeClr>
                </a:solidFill>
                <a:latin typeface="Segoe UI" pitchFamily="34" charset="0"/>
                <a:ea typeface="Segoe UI" pitchFamily="34" charset="0"/>
                <a:cs typeface="Segoe UI" pitchFamily="34" charset="0"/>
              </a:endParaRPr>
            </a:p>
          </p:txBody>
        </p:sp>
        <p:cxnSp>
          <p:nvCxnSpPr>
            <p:cNvPr id="160" name="Elbow Connector 159"/>
            <p:cNvCxnSpPr>
              <a:stCxn id="164" idx="2"/>
              <a:endCxn id="159" idx="2"/>
            </p:cNvCxnSpPr>
            <p:nvPr/>
          </p:nvCxnSpPr>
          <p:spPr>
            <a:xfrm rot="16200000" flipH="1">
              <a:off x="599114" y="4372124"/>
              <a:ext cx="1925836" cy="1475902"/>
            </a:xfrm>
            <a:prstGeom prst="bentConnector2">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endCxn id="159" idx="1"/>
            </p:cNvCxnSpPr>
            <p:nvPr/>
          </p:nvCxnSpPr>
          <p:spPr>
            <a:xfrm flipH="1">
              <a:off x="2930821" y="4188829"/>
              <a:ext cx="60515" cy="156012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2" name="Rectangle 161"/>
            <p:cNvSpPr/>
            <p:nvPr/>
          </p:nvSpPr>
          <p:spPr bwMode="auto">
            <a:xfrm>
              <a:off x="457390" y="3501738"/>
              <a:ext cx="827194" cy="1001858"/>
            </a:xfrm>
            <a:prstGeom prst="rect">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3" name="TextBox 162"/>
            <p:cNvSpPr txBox="1"/>
            <p:nvPr/>
          </p:nvSpPr>
          <p:spPr>
            <a:xfrm>
              <a:off x="291215" y="4067845"/>
              <a:ext cx="931986" cy="544765"/>
            </a:xfrm>
            <a:prstGeom prst="rect">
              <a:avLst/>
            </a:prstGeom>
            <a:noFill/>
          </p:spPr>
          <p:txBody>
            <a:bodyPr wrap="none" lIns="182880" tIns="146304" rIns="182880" bIns="146304" rtlCol="0">
              <a:spAutoFit/>
            </a:bodyPr>
            <a:lstStyle/>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Fault </a:t>
              </a:r>
            </a:p>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Domain </a:t>
              </a:r>
              <a:r>
                <a:rPr lang="en-US" sz="900" dirty="0" smtClean="0">
                  <a:solidFill>
                    <a:schemeClr val="bg1"/>
                  </a:solidFill>
                  <a:ea typeface="Segoe UI" pitchFamily="34" charset="0"/>
                  <a:cs typeface="Segoe UI" pitchFamily="34" charset="0"/>
                </a:rPr>
                <a:t>#1</a:t>
              </a:r>
              <a:endParaRPr lang="en-US" sz="900" dirty="0">
                <a:solidFill>
                  <a:schemeClr val="bg1"/>
                </a:solidFill>
                <a:ea typeface="Segoe UI" pitchFamily="34" charset="0"/>
                <a:cs typeface="Segoe UI" pitchFamily="34" charset="0"/>
              </a:endParaRPr>
            </a:p>
          </p:txBody>
        </p:sp>
        <p:sp>
          <p:nvSpPr>
            <p:cNvPr id="164" name="Rectangle 163"/>
            <p:cNvSpPr/>
            <p:nvPr/>
          </p:nvSpPr>
          <p:spPr bwMode="auto">
            <a:xfrm>
              <a:off x="585989" y="3643101"/>
              <a:ext cx="476184" cy="504056"/>
            </a:xfrm>
            <a:prstGeom prst="rect">
              <a:avLst/>
            </a:prstGeom>
            <a:solidFill>
              <a:srgbClr val="7F7F7F"/>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cxnSp>
          <p:nvCxnSpPr>
            <p:cNvPr id="166" name="Straight Arrow Connector 165"/>
            <p:cNvCxnSpPr>
              <a:stCxn id="164" idx="2"/>
              <a:endCxn id="152" idx="1"/>
            </p:cNvCxnSpPr>
            <p:nvPr/>
          </p:nvCxnSpPr>
          <p:spPr>
            <a:xfrm>
              <a:off x="824081" y="4147157"/>
              <a:ext cx="786732" cy="59797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7" name="Rectangle 166"/>
            <p:cNvSpPr/>
            <p:nvPr/>
          </p:nvSpPr>
          <p:spPr bwMode="auto">
            <a:xfrm>
              <a:off x="2790058" y="3523852"/>
              <a:ext cx="773935" cy="1001858"/>
            </a:xfrm>
            <a:prstGeom prst="rect">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8" name="TextBox 167"/>
            <p:cNvSpPr txBox="1"/>
            <p:nvPr/>
          </p:nvSpPr>
          <p:spPr>
            <a:xfrm>
              <a:off x="2747999" y="4089959"/>
              <a:ext cx="931986" cy="544765"/>
            </a:xfrm>
            <a:prstGeom prst="rect">
              <a:avLst/>
            </a:prstGeom>
            <a:noFill/>
          </p:spPr>
          <p:txBody>
            <a:bodyPr wrap="none" lIns="182880" tIns="146304" rIns="182880" bIns="146304" rtlCol="0">
              <a:spAutoFit/>
            </a:bodyPr>
            <a:lstStyle/>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Fault </a:t>
              </a:r>
            </a:p>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Domain </a:t>
              </a:r>
              <a:r>
                <a:rPr lang="en-US" sz="900" dirty="0" smtClean="0">
                  <a:solidFill>
                    <a:schemeClr val="bg1"/>
                  </a:solidFill>
                  <a:ea typeface="Segoe UI" pitchFamily="34" charset="0"/>
                  <a:cs typeface="Segoe UI" pitchFamily="34" charset="0"/>
                </a:rPr>
                <a:t>#2</a:t>
              </a:r>
              <a:endParaRPr lang="en-US" sz="900" dirty="0">
                <a:solidFill>
                  <a:schemeClr val="bg1"/>
                </a:solidFill>
                <a:ea typeface="Segoe UI" pitchFamily="34" charset="0"/>
                <a:cs typeface="Segoe UI" pitchFamily="34" charset="0"/>
              </a:endParaRPr>
            </a:p>
          </p:txBody>
        </p:sp>
        <p:sp>
          <p:nvSpPr>
            <p:cNvPr id="170" name="Rectangle 169"/>
            <p:cNvSpPr/>
            <p:nvPr/>
          </p:nvSpPr>
          <p:spPr bwMode="auto">
            <a:xfrm>
              <a:off x="2974235" y="3643101"/>
              <a:ext cx="476184" cy="504056"/>
            </a:xfrm>
            <a:prstGeom prst="rect">
              <a:avLst/>
            </a:prstGeom>
            <a:solidFill>
              <a:srgbClr val="7F7F7F"/>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cxnSp>
          <p:nvCxnSpPr>
            <p:cNvPr id="153" name="Straight Arrow Connector 152"/>
            <p:cNvCxnSpPr>
              <a:stCxn id="150" idx="2"/>
              <a:endCxn id="164" idx="0"/>
            </p:cNvCxnSpPr>
            <p:nvPr/>
          </p:nvCxnSpPr>
          <p:spPr>
            <a:xfrm flipH="1">
              <a:off x="824081" y="3040605"/>
              <a:ext cx="1247269" cy="60249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50" idx="2"/>
            </p:cNvCxnSpPr>
            <p:nvPr/>
          </p:nvCxnSpPr>
          <p:spPr>
            <a:xfrm>
              <a:off x="2071350" y="3040605"/>
              <a:ext cx="919986"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168" idx="1"/>
              <a:endCxn id="152" idx="1"/>
            </p:cNvCxnSpPr>
            <p:nvPr/>
          </p:nvCxnSpPr>
          <p:spPr>
            <a:xfrm flipH="1">
              <a:off x="1610813" y="4362342"/>
              <a:ext cx="1137186" cy="382791"/>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4700667" y="2369753"/>
            <a:ext cx="3790111" cy="4350332"/>
            <a:chOff x="199142" y="2118705"/>
            <a:chExt cx="3790111" cy="4350332"/>
          </a:xfrm>
        </p:grpSpPr>
        <p:sp>
          <p:nvSpPr>
            <p:cNvPr id="180" name="Rectangle 179"/>
            <p:cNvSpPr/>
            <p:nvPr/>
          </p:nvSpPr>
          <p:spPr bwMode="auto">
            <a:xfrm>
              <a:off x="199142" y="2172604"/>
              <a:ext cx="3744416" cy="4296433"/>
            </a:xfrm>
            <a:prstGeom prst="rect">
              <a:avLst/>
            </a:prstGeom>
            <a:solidFill>
              <a:schemeClr val="accent6">
                <a:lumMod val="60000"/>
                <a:lumOff val="4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81" name="Rectangle 180"/>
            <p:cNvSpPr/>
            <p:nvPr/>
          </p:nvSpPr>
          <p:spPr bwMode="auto">
            <a:xfrm>
              <a:off x="1403904" y="2536549"/>
              <a:ext cx="1334892" cy="504056"/>
            </a:xfrm>
            <a:prstGeom prst="rect">
              <a:avLst/>
            </a:prstGeom>
            <a:solidFill>
              <a:srgbClr val="429A1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LB</a:t>
              </a:r>
            </a:p>
          </p:txBody>
        </p:sp>
        <p:sp>
          <p:nvSpPr>
            <p:cNvPr id="182" name="Rectangle 181"/>
            <p:cNvSpPr/>
            <p:nvPr/>
          </p:nvSpPr>
          <p:spPr bwMode="auto">
            <a:xfrm>
              <a:off x="331828" y="3253887"/>
              <a:ext cx="3479045" cy="1365828"/>
            </a:xfrm>
            <a:prstGeom prst="rect">
              <a:avLst/>
            </a:prstGeom>
            <a:solidFill>
              <a:schemeClr val="accent6">
                <a:lumMod val="20000"/>
                <a:lumOff val="8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83" name="Can 182"/>
            <p:cNvSpPr/>
            <p:nvPr/>
          </p:nvSpPr>
          <p:spPr bwMode="auto">
            <a:xfrm>
              <a:off x="1246191" y="4745133"/>
              <a:ext cx="729243" cy="864096"/>
            </a:xfrm>
            <a:prstGeom prst="can">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cxnSp>
          <p:nvCxnSpPr>
            <p:cNvPr id="184" name="Straight Arrow Connector 183"/>
            <p:cNvCxnSpPr>
              <a:endCxn id="183" idx="1"/>
            </p:cNvCxnSpPr>
            <p:nvPr/>
          </p:nvCxnSpPr>
          <p:spPr>
            <a:xfrm flipH="1">
              <a:off x="1610813" y="4188829"/>
              <a:ext cx="1380523" cy="55630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912857" y="5575485"/>
              <a:ext cx="1286763"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SQL Database</a:t>
              </a:r>
              <a:endParaRPr lang="en-US" sz="1400" dirty="0">
                <a:solidFill>
                  <a:schemeClr val="bg1">
                    <a:alpha val="99000"/>
                  </a:schemeClr>
                </a:solidFill>
              </a:endParaRPr>
            </a:p>
          </p:txBody>
        </p:sp>
        <p:sp>
          <p:nvSpPr>
            <p:cNvPr id="186" name="TextBox 185"/>
            <p:cNvSpPr txBox="1"/>
            <p:nvPr/>
          </p:nvSpPr>
          <p:spPr>
            <a:xfrm>
              <a:off x="1794392" y="3719819"/>
              <a:ext cx="537181" cy="4339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a:solidFill>
                    <a:schemeClr val="bg1">
                      <a:alpha val="99000"/>
                    </a:schemeClr>
                  </a:solidFill>
                </a:rPr>
                <a:t>…</a:t>
              </a:r>
            </a:p>
          </p:txBody>
        </p:sp>
        <p:sp>
          <p:nvSpPr>
            <p:cNvPr id="187" name="TextBox 186"/>
            <p:cNvSpPr txBox="1"/>
            <p:nvPr/>
          </p:nvSpPr>
          <p:spPr>
            <a:xfrm>
              <a:off x="3000071" y="2118705"/>
              <a:ext cx="989182"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Region #2</a:t>
              </a:r>
              <a:endParaRPr lang="en-US" sz="1400" dirty="0">
                <a:solidFill>
                  <a:schemeClr val="bg1">
                    <a:alpha val="99000"/>
                  </a:schemeClr>
                </a:solidFill>
              </a:endParaRPr>
            </a:p>
          </p:txBody>
        </p:sp>
        <p:sp>
          <p:nvSpPr>
            <p:cNvPr id="188" name="Can 187"/>
            <p:cNvSpPr/>
            <p:nvPr/>
          </p:nvSpPr>
          <p:spPr bwMode="auto">
            <a:xfrm>
              <a:off x="2299983" y="5748957"/>
              <a:ext cx="1261675" cy="648072"/>
            </a:xfrm>
            <a:prstGeom prst="can">
              <a:avLst/>
            </a:prstGeom>
            <a:solidFill>
              <a:schemeClr val="tx1">
                <a:lumMod val="75000"/>
              </a:schemeClr>
            </a:solid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alpha val="98824"/>
                    </a:schemeClr>
                  </a:solidFill>
                  <a:latin typeface="Segoe UI" pitchFamily="34" charset="0"/>
                  <a:ea typeface="Segoe UI" pitchFamily="34" charset="0"/>
                  <a:cs typeface="Segoe UI" pitchFamily="34" charset="0"/>
                </a:rPr>
                <a:t>Blob Storage</a:t>
              </a:r>
              <a:endParaRPr lang="en-US" sz="1400" dirty="0">
                <a:solidFill>
                  <a:schemeClr val="bg1">
                    <a:alpha val="98824"/>
                  </a:schemeClr>
                </a:solidFill>
                <a:latin typeface="Segoe UI" pitchFamily="34" charset="0"/>
                <a:ea typeface="Segoe UI" pitchFamily="34" charset="0"/>
                <a:cs typeface="Segoe UI" pitchFamily="34" charset="0"/>
              </a:endParaRPr>
            </a:p>
          </p:txBody>
        </p:sp>
        <p:cxnSp>
          <p:nvCxnSpPr>
            <p:cNvPr id="189" name="Elbow Connector 188"/>
            <p:cNvCxnSpPr>
              <a:stCxn id="193" idx="2"/>
              <a:endCxn id="188" idx="2"/>
            </p:cNvCxnSpPr>
            <p:nvPr/>
          </p:nvCxnSpPr>
          <p:spPr>
            <a:xfrm rot="16200000" flipH="1">
              <a:off x="599114" y="4372124"/>
              <a:ext cx="1925836" cy="1475902"/>
            </a:xfrm>
            <a:prstGeom prst="bentConnector2">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a:endCxn id="188" idx="1"/>
            </p:cNvCxnSpPr>
            <p:nvPr/>
          </p:nvCxnSpPr>
          <p:spPr>
            <a:xfrm flipH="1">
              <a:off x="2930821" y="4188829"/>
              <a:ext cx="60515" cy="156012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bwMode="auto">
            <a:xfrm>
              <a:off x="457389" y="3501738"/>
              <a:ext cx="1296931" cy="10018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2" name="TextBox 191"/>
            <p:cNvSpPr txBox="1"/>
            <p:nvPr/>
          </p:nvSpPr>
          <p:spPr>
            <a:xfrm>
              <a:off x="291215" y="4067845"/>
              <a:ext cx="931986" cy="544765"/>
            </a:xfrm>
            <a:prstGeom prst="rect">
              <a:avLst/>
            </a:prstGeom>
            <a:noFill/>
          </p:spPr>
          <p:txBody>
            <a:bodyPr wrap="none" lIns="182880" tIns="146304" rIns="182880" bIns="146304" rtlCol="0">
              <a:spAutoFit/>
            </a:bodyPr>
            <a:lstStyle/>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Fault </a:t>
              </a:r>
            </a:p>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Domain </a:t>
              </a:r>
              <a:r>
                <a:rPr lang="en-US" sz="900" dirty="0" smtClean="0">
                  <a:solidFill>
                    <a:schemeClr val="bg1"/>
                  </a:solidFill>
                  <a:ea typeface="Segoe UI" pitchFamily="34" charset="0"/>
                  <a:cs typeface="Segoe UI" pitchFamily="34" charset="0"/>
                </a:rPr>
                <a:t>#1</a:t>
              </a:r>
              <a:endParaRPr lang="en-US" sz="900" dirty="0">
                <a:solidFill>
                  <a:schemeClr val="bg1"/>
                </a:solidFill>
                <a:ea typeface="Segoe UI" pitchFamily="34" charset="0"/>
                <a:cs typeface="Segoe UI" pitchFamily="34" charset="0"/>
              </a:endParaRPr>
            </a:p>
          </p:txBody>
        </p:sp>
        <p:sp>
          <p:nvSpPr>
            <p:cNvPr id="193" name="Rectangle 192"/>
            <p:cNvSpPr/>
            <p:nvPr/>
          </p:nvSpPr>
          <p:spPr bwMode="auto">
            <a:xfrm>
              <a:off x="585989"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sp>
          <p:nvSpPr>
            <p:cNvPr id="194" name="Rectangle 193"/>
            <p:cNvSpPr/>
            <p:nvPr/>
          </p:nvSpPr>
          <p:spPr bwMode="auto">
            <a:xfrm>
              <a:off x="1160040"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cxnSp>
          <p:nvCxnSpPr>
            <p:cNvPr id="195" name="Straight Arrow Connector 194"/>
            <p:cNvCxnSpPr>
              <a:stCxn id="193" idx="2"/>
              <a:endCxn id="183" idx="1"/>
            </p:cNvCxnSpPr>
            <p:nvPr/>
          </p:nvCxnSpPr>
          <p:spPr>
            <a:xfrm>
              <a:off x="824081" y="4147157"/>
              <a:ext cx="786732" cy="59797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6" name="Rectangle 195"/>
            <p:cNvSpPr/>
            <p:nvPr/>
          </p:nvSpPr>
          <p:spPr bwMode="auto">
            <a:xfrm>
              <a:off x="2267062" y="3523852"/>
              <a:ext cx="1296931" cy="10018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 name="TextBox 196"/>
            <p:cNvSpPr txBox="1"/>
            <p:nvPr/>
          </p:nvSpPr>
          <p:spPr>
            <a:xfrm>
              <a:off x="2100888" y="4089959"/>
              <a:ext cx="931986" cy="544765"/>
            </a:xfrm>
            <a:prstGeom prst="rect">
              <a:avLst/>
            </a:prstGeom>
            <a:noFill/>
          </p:spPr>
          <p:txBody>
            <a:bodyPr wrap="none" lIns="182880" tIns="146304" rIns="182880" bIns="146304" rtlCol="0">
              <a:spAutoFit/>
            </a:bodyPr>
            <a:lstStyle/>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Fault </a:t>
              </a:r>
            </a:p>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Domain </a:t>
              </a:r>
              <a:r>
                <a:rPr lang="en-US" sz="900" dirty="0" smtClean="0">
                  <a:solidFill>
                    <a:schemeClr val="bg1"/>
                  </a:solidFill>
                  <a:ea typeface="Segoe UI" pitchFamily="34" charset="0"/>
                  <a:cs typeface="Segoe UI" pitchFamily="34" charset="0"/>
                </a:rPr>
                <a:t>#2</a:t>
              </a:r>
              <a:endParaRPr lang="en-US" sz="900" dirty="0">
                <a:solidFill>
                  <a:schemeClr val="bg1"/>
                </a:solidFill>
                <a:ea typeface="Segoe UI" pitchFamily="34" charset="0"/>
                <a:cs typeface="Segoe UI" pitchFamily="34" charset="0"/>
              </a:endParaRPr>
            </a:p>
          </p:txBody>
        </p:sp>
        <p:sp>
          <p:nvSpPr>
            <p:cNvPr id="198" name="Rectangle 197"/>
            <p:cNvSpPr/>
            <p:nvPr/>
          </p:nvSpPr>
          <p:spPr bwMode="auto">
            <a:xfrm>
              <a:off x="2381783"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sp>
          <p:nvSpPr>
            <p:cNvPr id="199" name="Rectangle 198"/>
            <p:cNvSpPr/>
            <p:nvPr/>
          </p:nvSpPr>
          <p:spPr bwMode="auto">
            <a:xfrm>
              <a:off x="2974235"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cxnSp>
          <p:nvCxnSpPr>
            <p:cNvPr id="200" name="Straight Arrow Connector 199"/>
            <p:cNvCxnSpPr>
              <a:stCxn id="181" idx="2"/>
              <a:endCxn id="193" idx="0"/>
            </p:cNvCxnSpPr>
            <p:nvPr/>
          </p:nvCxnSpPr>
          <p:spPr>
            <a:xfrm flipH="1">
              <a:off x="824081" y="3040605"/>
              <a:ext cx="1247269" cy="60249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a:stCxn id="181" idx="2"/>
            </p:cNvCxnSpPr>
            <p:nvPr/>
          </p:nvCxnSpPr>
          <p:spPr>
            <a:xfrm>
              <a:off x="2071350" y="3040605"/>
              <a:ext cx="919986"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t>Warm DR in Windows Azure</a:t>
            </a:r>
            <a:endParaRPr lang="en-US" dirty="0"/>
          </a:p>
        </p:txBody>
      </p:sp>
      <p:sp>
        <p:nvSpPr>
          <p:cNvPr id="7" name="Rectangle 6"/>
          <p:cNvSpPr/>
          <p:nvPr/>
        </p:nvSpPr>
        <p:spPr bwMode="auto">
          <a:xfrm>
            <a:off x="3120360" y="1173731"/>
            <a:ext cx="2160240" cy="504056"/>
          </a:xfrm>
          <a:prstGeom prst="rect">
            <a:avLst/>
          </a:prstGeom>
          <a:solidFill>
            <a:srgbClr val="00B0F0"/>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Client</a:t>
            </a:r>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96" name="Text Placeholder 43"/>
          <p:cNvSpPr txBox="1">
            <a:spLocks/>
          </p:cNvSpPr>
          <p:nvPr/>
        </p:nvSpPr>
        <p:spPr>
          <a:xfrm>
            <a:off x="8910723" y="1153561"/>
            <a:ext cx="2949575" cy="5946243"/>
          </a:xfrm>
          <a:prstGeom prst="rect">
            <a:avLst/>
          </a:prstGeom>
        </p:spPr>
        <p:txBody>
          <a:bodyPr vert="horz" wrap="square" lIns="146304" tIns="91440" rIns="146304" bIns="91440" rtlCol="0">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2400" dirty="0" smtClean="0"/>
              <a:t>Database Replicated leveraging SQL Data Sync</a:t>
            </a:r>
          </a:p>
          <a:p>
            <a:r>
              <a:rPr lang="en-US" sz="2400" dirty="0" smtClean="0"/>
              <a:t>Leveraging Traffic Manager in Failover Mode.</a:t>
            </a:r>
          </a:p>
          <a:p>
            <a:r>
              <a:rPr lang="en-US" sz="2400" dirty="0" smtClean="0"/>
              <a:t>Leveraging Auto Scaling from Warm to Hot.</a:t>
            </a:r>
          </a:p>
          <a:p>
            <a:r>
              <a:rPr lang="en-US" sz="2400" dirty="0" smtClean="0"/>
              <a:t>Higher cost</a:t>
            </a:r>
          </a:p>
          <a:p>
            <a:r>
              <a:rPr lang="en-US" sz="2400" dirty="0" smtClean="0"/>
              <a:t>Allows fairly rapid recovery</a:t>
            </a:r>
          </a:p>
          <a:p>
            <a:r>
              <a:rPr lang="en-US" sz="2400" dirty="0"/>
              <a:t>Copies blobs with 3</a:t>
            </a:r>
            <a:r>
              <a:rPr lang="en-US" sz="2400" baseline="30000" dirty="0"/>
              <a:t>rd</a:t>
            </a:r>
            <a:r>
              <a:rPr lang="en-US" sz="2400" dirty="0"/>
              <a:t> party tools</a:t>
            </a:r>
          </a:p>
          <a:p>
            <a:pPr marL="0" indent="0">
              <a:buNone/>
            </a:pPr>
            <a:endParaRPr lang="en-US" sz="2400" dirty="0"/>
          </a:p>
        </p:txBody>
      </p:sp>
      <p:grpSp>
        <p:nvGrpSpPr>
          <p:cNvPr id="8" name="Group 7"/>
          <p:cNvGrpSpPr/>
          <p:nvPr/>
        </p:nvGrpSpPr>
        <p:grpSpPr>
          <a:xfrm>
            <a:off x="165751" y="2372770"/>
            <a:ext cx="3777807" cy="4335423"/>
            <a:chOff x="165751" y="2133614"/>
            <a:chExt cx="3777807" cy="4335423"/>
          </a:xfrm>
        </p:grpSpPr>
        <p:sp>
          <p:nvSpPr>
            <p:cNvPr id="116" name="Rectangle 115"/>
            <p:cNvSpPr/>
            <p:nvPr/>
          </p:nvSpPr>
          <p:spPr bwMode="auto">
            <a:xfrm>
              <a:off x="199142" y="2172604"/>
              <a:ext cx="3744416" cy="4296433"/>
            </a:xfrm>
            <a:prstGeom prst="rect">
              <a:avLst/>
            </a:prstGeom>
            <a:solidFill>
              <a:schemeClr val="accent6">
                <a:lumMod val="60000"/>
                <a:lumOff val="4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18" name="Rectangle 117"/>
            <p:cNvSpPr/>
            <p:nvPr/>
          </p:nvSpPr>
          <p:spPr bwMode="auto">
            <a:xfrm>
              <a:off x="1403904" y="2536549"/>
              <a:ext cx="1334892" cy="504056"/>
            </a:xfrm>
            <a:prstGeom prst="rect">
              <a:avLst/>
            </a:prstGeom>
            <a:solidFill>
              <a:srgbClr val="429A1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LB</a:t>
              </a:r>
            </a:p>
          </p:txBody>
        </p:sp>
        <p:sp>
          <p:nvSpPr>
            <p:cNvPr id="121" name="Rectangle 120"/>
            <p:cNvSpPr/>
            <p:nvPr/>
          </p:nvSpPr>
          <p:spPr bwMode="auto">
            <a:xfrm>
              <a:off x="331828" y="3253887"/>
              <a:ext cx="3479045" cy="1365828"/>
            </a:xfrm>
            <a:prstGeom prst="rect">
              <a:avLst/>
            </a:prstGeom>
            <a:solidFill>
              <a:schemeClr val="accent6">
                <a:lumMod val="20000"/>
                <a:lumOff val="8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24" name="Can 123"/>
            <p:cNvSpPr/>
            <p:nvPr/>
          </p:nvSpPr>
          <p:spPr bwMode="auto">
            <a:xfrm>
              <a:off x="1246191" y="4745133"/>
              <a:ext cx="729243" cy="864096"/>
            </a:xfrm>
            <a:prstGeom prst="can">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cxnSp>
          <p:nvCxnSpPr>
            <p:cNvPr id="128" name="Straight Arrow Connector 127"/>
            <p:cNvCxnSpPr>
              <a:endCxn id="124" idx="1"/>
            </p:cNvCxnSpPr>
            <p:nvPr/>
          </p:nvCxnSpPr>
          <p:spPr>
            <a:xfrm flipH="1">
              <a:off x="1610813" y="4188829"/>
              <a:ext cx="1380523" cy="55630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912857" y="5575485"/>
              <a:ext cx="1286763"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SQL Database</a:t>
              </a:r>
              <a:endParaRPr lang="en-US" sz="1400" dirty="0">
                <a:solidFill>
                  <a:schemeClr val="bg1">
                    <a:alpha val="99000"/>
                  </a:schemeClr>
                </a:solidFill>
              </a:endParaRPr>
            </a:p>
          </p:txBody>
        </p:sp>
        <p:sp>
          <p:nvSpPr>
            <p:cNvPr id="130" name="TextBox 129"/>
            <p:cNvSpPr txBox="1"/>
            <p:nvPr/>
          </p:nvSpPr>
          <p:spPr>
            <a:xfrm>
              <a:off x="1794392" y="3719819"/>
              <a:ext cx="537181" cy="4339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a:solidFill>
                    <a:schemeClr val="bg1">
                      <a:alpha val="99000"/>
                    </a:schemeClr>
                  </a:solidFill>
                </a:rPr>
                <a:t>…</a:t>
              </a:r>
            </a:p>
          </p:txBody>
        </p:sp>
        <p:sp>
          <p:nvSpPr>
            <p:cNvPr id="131" name="TextBox 130"/>
            <p:cNvSpPr txBox="1"/>
            <p:nvPr/>
          </p:nvSpPr>
          <p:spPr>
            <a:xfrm>
              <a:off x="165751" y="2133614"/>
              <a:ext cx="989182"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Region #1</a:t>
              </a:r>
              <a:endParaRPr lang="en-US" sz="1400" dirty="0">
                <a:solidFill>
                  <a:schemeClr val="bg1">
                    <a:alpha val="99000"/>
                  </a:schemeClr>
                </a:solidFill>
              </a:endParaRPr>
            </a:p>
          </p:txBody>
        </p:sp>
        <p:sp>
          <p:nvSpPr>
            <p:cNvPr id="132" name="Can 131"/>
            <p:cNvSpPr/>
            <p:nvPr/>
          </p:nvSpPr>
          <p:spPr bwMode="auto">
            <a:xfrm>
              <a:off x="2299983" y="5748957"/>
              <a:ext cx="1261675" cy="648072"/>
            </a:xfrm>
            <a:prstGeom prst="can">
              <a:avLst/>
            </a:prstGeom>
            <a:solidFill>
              <a:schemeClr val="tx1">
                <a:lumMod val="75000"/>
              </a:schemeClr>
            </a:solid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alpha val="98824"/>
                    </a:schemeClr>
                  </a:solidFill>
                  <a:latin typeface="Segoe UI" pitchFamily="34" charset="0"/>
                  <a:ea typeface="Segoe UI" pitchFamily="34" charset="0"/>
                  <a:cs typeface="Segoe UI" pitchFamily="34" charset="0"/>
                </a:rPr>
                <a:t>Blob Storage</a:t>
              </a:r>
              <a:endParaRPr lang="en-US" sz="1400" dirty="0">
                <a:solidFill>
                  <a:schemeClr val="bg1">
                    <a:alpha val="98824"/>
                  </a:schemeClr>
                </a:solidFill>
                <a:latin typeface="Segoe UI" pitchFamily="34" charset="0"/>
                <a:ea typeface="Segoe UI" pitchFamily="34" charset="0"/>
                <a:cs typeface="Segoe UI" pitchFamily="34" charset="0"/>
              </a:endParaRPr>
            </a:p>
          </p:txBody>
        </p:sp>
        <p:cxnSp>
          <p:nvCxnSpPr>
            <p:cNvPr id="133" name="Elbow Connector 132"/>
            <p:cNvCxnSpPr>
              <a:stCxn id="123" idx="2"/>
              <a:endCxn id="132" idx="2"/>
            </p:cNvCxnSpPr>
            <p:nvPr/>
          </p:nvCxnSpPr>
          <p:spPr>
            <a:xfrm rot="16200000" flipH="1">
              <a:off x="599114" y="4372124"/>
              <a:ext cx="1925836" cy="1475902"/>
            </a:xfrm>
            <a:prstGeom prst="bentConnector2">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endCxn id="132" idx="1"/>
            </p:cNvCxnSpPr>
            <p:nvPr/>
          </p:nvCxnSpPr>
          <p:spPr>
            <a:xfrm flipH="1">
              <a:off x="2930821" y="4188829"/>
              <a:ext cx="60515" cy="156012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0" name="Rectangle 139"/>
            <p:cNvSpPr/>
            <p:nvPr/>
          </p:nvSpPr>
          <p:spPr bwMode="auto">
            <a:xfrm>
              <a:off x="457389" y="3501738"/>
              <a:ext cx="1296931" cy="10018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 name="TextBox 140"/>
            <p:cNvSpPr txBox="1"/>
            <p:nvPr/>
          </p:nvSpPr>
          <p:spPr>
            <a:xfrm>
              <a:off x="291215" y="4067845"/>
              <a:ext cx="931986" cy="544765"/>
            </a:xfrm>
            <a:prstGeom prst="rect">
              <a:avLst/>
            </a:prstGeom>
            <a:noFill/>
          </p:spPr>
          <p:txBody>
            <a:bodyPr wrap="none" lIns="182880" tIns="146304" rIns="182880" bIns="146304" rtlCol="0">
              <a:spAutoFit/>
            </a:bodyPr>
            <a:lstStyle/>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Fault </a:t>
              </a:r>
            </a:p>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Domain </a:t>
              </a:r>
              <a:r>
                <a:rPr lang="en-US" sz="900" dirty="0" smtClean="0">
                  <a:solidFill>
                    <a:schemeClr val="bg1"/>
                  </a:solidFill>
                  <a:ea typeface="Segoe UI" pitchFamily="34" charset="0"/>
                  <a:cs typeface="Segoe UI" pitchFamily="34" charset="0"/>
                </a:rPr>
                <a:t>#1</a:t>
              </a:r>
              <a:endParaRPr lang="en-US" sz="900" dirty="0">
                <a:solidFill>
                  <a:schemeClr val="bg1"/>
                </a:solidFill>
                <a:ea typeface="Segoe UI" pitchFamily="34" charset="0"/>
                <a:cs typeface="Segoe UI" pitchFamily="34" charset="0"/>
              </a:endParaRPr>
            </a:p>
          </p:txBody>
        </p:sp>
        <p:sp>
          <p:nvSpPr>
            <p:cNvPr id="123" name="Rectangle 122"/>
            <p:cNvSpPr/>
            <p:nvPr/>
          </p:nvSpPr>
          <p:spPr bwMode="auto">
            <a:xfrm>
              <a:off x="585989"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sp>
          <p:nvSpPr>
            <p:cNvPr id="135" name="Rectangle 134"/>
            <p:cNvSpPr/>
            <p:nvPr/>
          </p:nvSpPr>
          <p:spPr bwMode="auto">
            <a:xfrm>
              <a:off x="1160040"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cxnSp>
          <p:nvCxnSpPr>
            <p:cNvPr id="127" name="Straight Arrow Connector 126"/>
            <p:cNvCxnSpPr>
              <a:stCxn id="123" idx="2"/>
              <a:endCxn id="124" idx="1"/>
            </p:cNvCxnSpPr>
            <p:nvPr/>
          </p:nvCxnSpPr>
          <p:spPr>
            <a:xfrm>
              <a:off x="824081" y="4147157"/>
              <a:ext cx="786732" cy="59797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2" name="Rectangle 141"/>
            <p:cNvSpPr/>
            <p:nvPr/>
          </p:nvSpPr>
          <p:spPr bwMode="auto">
            <a:xfrm>
              <a:off x="2267062" y="3523852"/>
              <a:ext cx="1296931" cy="10018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 name="TextBox 142"/>
            <p:cNvSpPr txBox="1"/>
            <p:nvPr/>
          </p:nvSpPr>
          <p:spPr>
            <a:xfrm>
              <a:off x="2100888" y="4089959"/>
              <a:ext cx="931986" cy="544765"/>
            </a:xfrm>
            <a:prstGeom prst="rect">
              <a:avLst/>
            </a:prstGeom>
            <a:noFill/>
          </p:spPr>
          <p:txBody>
            <a:bodyPr wrap="none" lIns="182880" tIns="146304" rIns="182880" bIns="146304" rtlCol="0">
              <a:spAutoFit/>
            </a:bodyPr>
            <a:lstStyle/>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Fault </a:t>
              </a:r>
            </a:p>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Domain </a:t>
              </a:r>
              <a:r>
                <a:rPr lang="en-US" sz="900" dirty="0" smtClean="0">
                  <a:solidFill>
                    <a:schemeClr val="bg1"/>
                  </a:solidFill>
                  <a:ea typeface="Segoe UI" pitchFamily="34" charset="0"/>
                  <a:cs typeface="Segoe UI" pitchFamily="34" charset="0"/>
                </a:rPr>
                <a:t>#2</a:t>
              </a:r>
              <a:endParaRPr lang="en-US" sz="900" dirty="0">
                <a:solidFill>
                  <a:schemeClr val="bg1"/>
                </a:solidFill>
                <a:ea typeface="Segoe UI" pitchFamily="34" charset="0"/>
                <a:cs typeface="Segoe UI" pitchFamily="34" charset="0"/>
              </a:endParaRPr>
            </a:p>
          </p:txBody>
        </p:sp>
        <p:sp>
          <p:nvSpPr>
            <p:cNvPr id="136" name="Rectangle 135"/>
            <p:cNvSpPr/>
            <p:nvPr/>
          </p:nvSpPr>
          <p:spPr bwMode="auto">
            <a:xfrm>
              <a:off x="2381783"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sp>
          <p:nvSpPr>
            <p:cNvPr id="137" name="Rectangle 136"/>
            <p:cNvSpPr/>
            <p:nvPr/>
          </p:nvSpPr>
          <p:spPr bwMode="auto">
            <a:xfrm>
              <a:off x="2974235"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cxnSp>
          <p:nvCxnSpPr>
            <p:cNvPr id="125" name="Straight Arrow Connector 124"/>
            <p:cNvCxnSpPr>
              <a:stCxn id="118" idx="2"/>
              <a:endCxn id="123" idx="0"/>
            </p:cNvCxnSpPr>
            <p:nvPr/>
          </p:nvCxnSpPr>
          <p:spPr>
            <a:xfrm flipH="1">
              <a:off x="824081" y="3040605"/>
              <a:ext cx="1247269" cy="60249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118" idx="2"/>
            </p:cNvCxnSpPr>
            <p:nvPr/>
          </p:nvCxnSpPr>
          <p:spPr>
            <a:xfrm>
              <a:off x="2071350" y="3040605"/>
              <a:ext cx="919986"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47" name="Rectangle 46"/>
          <p:cNvSpPr/>
          <p:nvPr/>
        </p:nvSpPr>
        <p:spPr bwMode="auto">
          <a:xfrm>
            <a:off x="3221182" y="1936470"/>
            <a:ext cx="1937600" cy="29976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Traffic Manager</a:t>
            </a:r>
          </a:p>
        </p:txBody>
      </p:sp>
      <p:cxnSp>
        <p:nvCxnSpPr>
          <p:cNvPr id="51" name="Straight Arrow Connector 50"/>
          <p:cNvCxnSpPr>
            <a:stCxn id="7" idx="2"/>
            <a:endCxn id="47" idx="0"/>
          </p:cNvCxnSpPr>
          <p:nvPr/>
        </p:nvCxnSpPr>
        <p:spPr>
          <a:xfrm flipH="1">
            <a:off x="4189982" y="1677787"/>
            <a:ext cx="10498" cy="25868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47" idx="2"/>
          </p:cNvCxnSpPr>
          <p:nvPr/>
        </p:nvCxnSpPr>
        <p:spPr>
          <a:xfrm flipH="1">
            <a:off x="1975434" y="2236231"/>
            <a:ext cx="2214548" cy="58844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a:stCxn id="47" idx="2"/>
            <a:endCxn id="150" idx="0"/>
          </p:cNvCxnSpPr>
          <p:nvPr/>
        </p:nvCxnSpPr>
        <p:spPr>
          <a:xfrm>
            <a:off x="4189982" y="2236231"/>
            <a:ext cx="2383821" cy="531872"/>
          </a:xfrm>
          <a:prstGeom prst="straightConnector1">
            <a:avLst/>
          </a:prstGeom>
          <a:ln w="28575">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24" idx="4"/>
            <a:endCxn id="152" idx="2"/>
          </p:cNvCxnSpPr>
          <p:nvPr/>
        </p:nvCxnSpPr>
        <p:spPr>
          <a:xfrm flipV="1">
            <a:off x="1975434" y="5408735"/>
            <a:ext cx="3773210" cy="760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2947853" y="5116744"/>
            <a:ext cx="1059714"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Replication</a:t>
            </a:r>
            <a:endParaRPr lang="en-US" sz="1400" dirty="0">
              <a:solidFill>
                <a:schemeClr val="bg1">
                  <a:alpha val="99000"/>
                </a:schemeClr>
              </a:solidFill>
            </a:endParaRPr>
          </a:p>
        </p:txBody>
      </p:sp>
      <p:sp>
        <p:nvSpPr>
          <p:cNvPr id="173" name="TextBox 172"/>
          <p:cNvSpPr txBox="1"/>
          <p:nvPr/>
        </p:nvSpPr>
        <p:spPr>
          <a:xfrm>
            <a:off x="4668204" y="6257620"/>
            <a:ext cx="1059714"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Replication</a:t>
            </a:r>
            <a:endParaRPr lang="en-US" sz="1400" dirty="0">
              <a:solidFill>
                <a:schemeClr val="bg1">
                  <a:alpha val="99000"/>
                </a:schemeClr>
              </a:solidFill>
            </a:endParaRPr>
          </a:p>
        </p:txBody>
      </p:sp>
      <p:cxnSp>
        <p:nvCxnSpPr>
          <p:cNvPr id="172" name="Straight Arrow Connector 171"/>
          <p:cNvCxnSpPr>
            <a:stCxn id="132" idx="4"/>
            <a:endCxn id="159" idx="2"/>
          </p:cNvCxnSpPr>
          <p:nvPr/>
        </p:nvCxnSpPr>
        <p:spPr>
          <a:xfrm flipV="1">
            <a:off x="3561658" y="6304547"/>
            <a:ext cx="3240778" cy="760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8" name="Rectangle 177"/>
          <p:cNvSpPr/>
          <p:nvPr/>
        </p:nvSpPr>
        <p:spPr>
          <a:xfrm>
            <a:off x="268928" y="1190767"/>
            <a:ext cx="3655168" cy="6447919"/>
          </a:xfrm>
          <a:prstGeom prst="rect">
            <a:avLst/>
          </a:prstGeom>
          <a:noFill/>
        </p:spPr>
        <p:txBody>
          <a:bodyPr wrap="none" lIns="91440" tIns="45720" rIns="91440" bIns="45720">
            <a:spAutoFit/>
          </a:bodyPr>
          <a:lstStyle/>
          <a:p>
            <a:pPr algn="ctr"/>
            <a:r>
              <a:rPr lang="en-US" sz="41300" b="1" cap="none" spc="0" dirty="0" smtClean="0">
                <a:ln w="22225">
                  <a:solidFill>
                    <a:schemeClr val="accent2"/>
                  </a:solidFill>
                  <a:prstDash val="solid"/>
                </a:ln>
                <a:solidFill>
                  <a:srgbClr val="FF0000"/>
                </a:solidFill>
                <a:effectLst/>
              </a:rPr>
              <a:t>X</a:t>
            </a:r>
            <a:endParaRPr lang="en-US" sz="413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17999844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7" presetClass="entr" presetSubtype="8" fill="hold" grpId="0" nodeType="clickEffect">
                                  <p:stCondLst>
                                    <p:cond delay="0"/>
                                  </p:stCondLst>
                                  <p:childTnLst>
                                    <p:set>
                                      <p:cBhvr>
                                        <p:cTn id="12" dur="1" fill="hold">
                                          <p:stCondLst>
                                            <p:cond delay="0"/>
                                          </p:stCondLst>
                                        </p:cTn>
                                        <p:tgtEl>
                                          <p:spTgt spid="171"/>
                                        </p:tgtEl>
                                        <p:attrNameLst>
                                          <p:attrName>style.visibility</p:attrName>
                                        </p:attrNameLst>
                                      </p:cBhvr>
                                      <p:to>
                                        <p:strVal val="visible"/>
                                      </p:to>
                                    </p:set>
                                    <p:anim calcmode="lin" valueType="num">
                                      <p:cBhvr>
                                        <p:cTn id="13" dur="500" fill="hold"/>
                                        <p:tgtEl>
                                          <p:spTgt spid="171"/>
                                        </p:tgtEl>
                                        <p:attrNameLst>
                                          <p:attrName>ppt_x</p:attrName>
                                        </p:attrNameLst>
                                      </p:cBhvr>
                                      <p:tavLst>
                                        <p:tav tm="0">
                                          <p:val>
                                            <p:strVal val="#ppt_x-#ppt_w/2"/>
                                          </p:val>
                                        </p:tav>
                                        <p:tav tm="100000">
                                          <p:val>
                                            <p:strVal val="#ppt_x"/>
                                          </p:val>
                                        </p:tav>
                                      </p:tavLst>
                                    </p:anim>
                                    <p:anim calcmode="lin" valueType="num">
                                      <p:cBhvr>
                                        <p:cTn id="14" dur="500" fill="hold"/>
                                        <p:tgtEl>
                                          <p:spTgt spid="171"/>
                                        </p:tgtEl>
                                        <p:attrNameLst>
                                          <p:attrName>ppt_y</p:attrName>
                                        </p:attrNameLst>
                                      </p:cBhvr>
                                      <p:tavLst>
                                        <p:tav tm="0">
                                          <p:val>
                                            <p:strVal val="#ppt_y"/>
                                          </p:val>
                                        </p:tav>
                                        <p:tav tm="100000">
                                          <p:val>
                                            <p:strVal val="#ppt_y"/>
                                          </p:val>
                                        </p:tav>
                                      </p:tavLst>
                                    </p:anim>
                                    <p:anim calcmode="lin" valueType="num">
                                      <p:cBhvr>
                                        <p:cTn id="15" dur="500" fill="hold"/>
                                        <p:tgtEl>
                                          <p:spTgt spid="171"/>
                                        </p:tgtEl>
                                        <p:attrNameLst>
                                          <p:attrName>ppt_w</p:attrName>
                                        </p:attrNameLst>
                                      </p:cBhvr>
                                      <p:tavLst>
                                        <p:tav tm="0">
                                          <p:val>
                                            <p:fltVal val="0"/>
                                          </p:val>
                                        </p:tav>
                                        <p:tav tm="100000">
                                          <p:val>
                                            <p:strVal val="#ppt_w"/>
                                          </p:val>
                                        </p:tav>
                                      </p:tavLst>
                                    </p:anim>
                                    <p:anim calcmode="lin" valueType="num">
                                      <p:cBhvr>
                                        <p:cTn id="16" dur="500" fill="hold"/>
                                        <p:tgtEl>
                                          <p:spTgt spid="171"/>
                                        </p:tgtEl>
                                        <p:attrNameLst>
                                          <p:attrName>ppt_h</p:attrName>
                                        </p:attrNameLst>
                                      </p:cBhvr>
                                      <p:tavLst>
                                        <p:tav tm="0">
                                          <p:val>
                                            <p:strVal val="#ppt_h"/>
                                          </p:val>
                                        </p:tav>
                                        <p:tav tm="100000">
                                          <p:val>
                                            <p:strVal val="#ppt_h"/>
                                          </p:val>
                                        </p:tav>
                                      </p:tavLst>
                                    </p:anim>
                                  </p:childTnLst>
                                </p:cTn>
                              </p:par>
                              <p:par>
                                <p:cTn id="17" presetID="17" presetClass="entr" presetSubtype="8"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ppt_x</p:attrName>
                                        </p:attrNameLst>
                                      </p:cBhvr>
                                      <p:tavLst>
                                        <p:tav tm="0">
                                          <p:val>
                                            <p:strVal val="#ppt_x-#ppt_w/2"/>
                                          </p:val>
                                        </p:tav>
                                        <p:tav tm="100000">
                                          <p:val>
                                            <p:strVal val="#ppt_x"/>
                                          </p:val>
                                        </p:tav>
                                      </p:tavLst>
                                    </p:anim>
                                    <p:anim calcmode="lin" valueType="num">
                                      <p:cBhvr>
                                        <p:cTn id="20" dur="500" fill="hold"/>
                                        <p:tgtEl>
                                          <p:spTgt spid="36"/>
                                        </p:tgtEl>
                                        <p:attrNameLst>
                                          <p:attrName>ppt_y</p:attrName>
                                        </p:attrNameLst>
                                      </p:cBhvr>
                                      <p:tavLst>
                                        <p:tav tm="0">
                                          <p:val>
                                            <p:strVal val="#ppt_y"/>
                                          </p:val>
                                        </p:tav>
                                        <p:tav tm="100000">
                                          <p:val>
                                            <p:strVal val="#ppt_y"/>
                                          </p:val>
                                        </p:tav>
                                      </p:tavLst>
                                    </p:anim>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strVal val="#ppt_h"/>
                                          </p:val>
                                        </p:tav>
                                        <p:tav tm="100000">
                                          <p:val>
                                            <p:strVal val="#ppt_h"/>
                                          </p:val>
                                        </p:tav>
                                      </p:tavLst>
                                    </p:anim>
                                  </p:childTnLst>
                                </p:cTn>
                              </p:par>
                              <p:par>
                                <p:cTn id="23" presetID="17" presetClass="entr" presetSubtype="8" fill="hold" grpId="0" nodeType="withEffect">
                                  <p:stCondLst>
                                    <p:cond delay="0"/>
                                  </p:stCondLst>
                                  <p:childTnLst>
                                    <p:set>
                                      <p:cBhvr>
                                        <p:cTn id="24" dur="1" fill="hold">
                                          <p:stCondLst>
                                            <p:cond delay="0"/>
                                          </p:stCondLst>
                                        </p:cTn>
                                        <p:tgtEl>
                                          <p:spTgt spid="173"/>
                                        </p:tgtEl>
                                        <p:attrNameLst>
                                          <p:attrName>style.visibility</p:attrName>
                                        </p:attrNameLst>
                                      </p:cBhvr>
                                      <p:to>
                                        <p:strVal val="visible"/>
                                      </p:to>
                                    </p:set>
                                    <p:anim calcmode="lin" valueType="num">
                                      <p:cBhvr>
                                        <p:cTn id="25" dur="500" fill="hold"/>
                                        <p:tgtEl>
                                          <p:spTgt spid="173"/>
                                        </p:tgtEl>
                                        <p:attrNameLst>
                                          <p:attrName>ppt_x</p:attrName>
                                        </p:attrNameLst>
                                      </p:cBhvr>
                                      <p:tavLst>
                                        <p:tav tm="0">
                                          <p:val>
                                            <p:strVal val="#ppt_x-#ppt_w/2"/>
                                          </p:val>
                                        </p:tav>
                                        <p:tav tm="100000">
                                          <p:val>
                                            <p:strVal val="#ppt_x"/>
                                          </p:val>
                                        </p:tav>
                                      </p:tavLst>
                                    </p:anim>
                                    <p:anim calcmode="lin" valueType="num">
                                      <p:cBhvr>
                                        <p:cTn id="26" dur="500" fill="hold"/>
                                        <p:tgtEl>
                                          <p:spTgt spid="173"/>
                                        </p:tgtEl>
                                        <p:attrNameLst>
                                          <p:attrName>ppt_y</p:attrName>
                                        </p:attrNameLst>
                                      </p:cBhvr>
                                      <p:tavLst>
                                        <p:tav tm="0">
                                          <p:val>
                                            <p:strVal val="#ppt_y"/>
                                          </p:val>
                                        </p:tav>
                                        <p:tav tm="100000">
                                          <p:val>
                                            <p:strVal val="#ppt_y"/>
                                          </p:val>
                                        </p:tav>
                                      </p:tavLst>
                                    </p:anim>
                                    <p:anim calcmode="lin" valueType="num">
                                      <p:cBhvr>
                                        <p:cTn id="27" dur="500" fill="hold"/>
                                        <p:tgtEl>
                                          <p:spTgt spid="173"/>
                                        </p:tgtEl>
                                        <p:attrNameLst>
                                          <p:attrName>ppt_w</p:attrName>
                                        </p:attrNameLst>
                                      </p:cBhvr>
                                      <p:tavLst>
                                        <p:tav tm="0">
                                          <p:val>
                                            <p:fltVal val="0"/>
                                          </p:val>
                                        </p:tav>
                                        <p:tav tm="100000">
                                          <p:val>
                                            <p:strVal val="#ppt_w"/>
                                          </p:val>
                                        </p:tav>
                                      </p:tavLst>
                                    </p:anim>
                                    <p:anim calcmode="lin" valueType="num">
                                      <p:cBhvr>
                                        <p:cTn id="28" dur="500" fill="hold"/>
                                        <p:tgtEl>
                                          <p:spTgt spid="173"/>
                                        </p:tgtEl>
                                        <p:attrNameLst>
                                          <p:attrName>ppt_h</p:attrName>
                                        </p:attrNameLst>
                                      </p:cBhvr>
                                      <p:tavLst>
                                        <p:tav tm="0">
                                          <p:val>
                                            <p:strVal val="#ppt_h"/>
                                          </p:val>
                                        </p:tav>
                                        <p:tav tm="100000">
                                          <p:val>
                                            <p:strVal val="#ppt_h"/>
                                          </p:val>
                                        </p:tav>
                                      </p:tavLst>
                                    </p:anim>
                                  </p:childTnLst>
                                </p:cTn>
                              </p:par>
                              <p:par>
                                <p:cTn id="29" presetID="17" presetClass="entr" presetSubtype="8" fill="hold" nodeType="withEffect">
                                  <p:stCondLst>
                                    <p:cond delay="0"/>
                                  </p:stCondLst>
                                  <p:childTnLst>
                                    <p:set>
                                      <p:cBhvr>
                                        <p:cTn id="30" dur="1" fill="hold">
                                          <p:stCondLst>
                                            <p:cond delay="0"/>
                                          </p:stCondLst>
                                        </p:cTn>
                                        <p:tgtEl>
                                          <p:spTgt spid="172"/>
                                        </p:tgtEl>
                                        <p:attrNameLst>
                                          <p:attrName>style.visibility</p:attrName>
                                        </p:attrNameLst>
                                      </p:cBhvr>
                                      <p:to>
                                        <p:strVal val="visible"/>
                                      </p:to>
                                    </p:set>
                                    <p:anim calcmode="lin" valueType="num">
                                      <p:cBhvr>
                                        <p:cTn id="31" dur="500" fill="hold"/>
                                        <p:tgtEl>
                                          <p:spTgt spid="172"/>
                                        </p:tgtEl>
                                        <p:attrNameLst>
                                          <p:attrName>ppt_x</p:attrName>
                                        </p:attrNameLst>
                                      </p:cBhvr>
                                      <p:tavLst>
                                        <p:tav tm="0">
                                          <p:val>
                                            <p:strVal val="#ppt_x-#ppt_w/2"/>
                                          </p:val>
                                        </p:tav>
                                        <p:tav tm="100000">
                                          <p:val>
                                            <p:strVal val="#ppt_x"/>
                                          </p:val>
                                        </p:tav>
                                      </p:tavLst>
                                    </p:anim>
                                    <p:anim calcmode="lin" valueType="num">
                                      <p:cBhvr>
                                        <p:cTn id="32" dur="500" fill="hold"/>
                                        <p:tgtEl>
                                          <p:spTgt spid="172"/>
                                        </p:tgtEl>
                                        <p:attrNameLst>
                                          <p:attrName>ppt_y</p:attrName>
                                        </p:attrNameLst>
                                      </p:cBhvr>
                                      <p:tavLst>
                                        <p:tav tm="0">
                                          <p:val>
                                            <p:strVal val="#ppt_y"/>
                                          </p:val>
                                        </p:tav>
                                        <p:tav tm="100000">
                                          <p:val>
                                            <p:strVal val="#ppt_y"/>
                                          </p:val>
                                        </p:tav>
                                      </p:tavLst>
                                    </p:anim>
                                    <p:anim calcmode="lin" valueType="num">
                                      <p:cBhvr>
                                        <p:cTn id="33" dur="500" fill="hold"/>
                                        <p:tgtEl>
                                          <p:spTgt spid="172"/>
                                        </p:tgtEl>
                                        <p:attrNameLst>
                                          <p:attrName>ppt_w</p:attrName>
                                        </p:attrNameLst>
                                      </p:cBhvr>
                                      <p:tavLst>
                                        <p:tav tm="0">
                                          <p:val>
                                            <p:fltVal val="0"/>
                                          </p:val>
                                        </p:tav>
                                        <p:tav tm="100000">
                                          <p:val>
                                            <p:strVal val="#ppt_w"/>
                                          </p:val>
                                        </p:tav>
                                      </p:tavLst>
                                    </p:anim>
                                    <p:anim calcmode="lin" valueType="num">
                                      <p:cBhvr>
                                        <p:cTn id="34" dur="500" fill="hold"/>
                                        <p:tgtEl>
                                          <p:spTgt spid="172"/>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176"/>
                                        </p:tgtEl>
                                        <p:attrNameLst>
                                          <p:attrName>style.visibility</p:attrName>
                                        </p:attrNameLst>
                                      </p:cBhvr>
                                      <p:to>
                                        <p:strVal val="visible"/>
                                      </p:to>
                                    </p:set>
                                  </p:childTnLst>
                                </p:cTn>
                              </p:par>
                            </p:childTnLst>
                          </p:cTn>
                        </p:par>
                        <p:par>
                          <p:cTn id="43" fill="hold">
                            <p:stCondLst>
                              <p:cond delay="500"/>
                            </p:stCondLst>
                            <p:childTnLst>
                              <p:par>
                                <p:cTn id="44" presetID="1" presetClass="entr" presetSubtype="0" fill="hold" nodeType="afterEffect">
                                  <p:stCondLst>
                                    <p:cond delay="0"/>
                                  </p:stCondLst>
                                  <p:childTnLst>
                                    <p:set>
                                      <p:cBhvr>
                                        <p:cTn id="45" dur="1" fill="hold">
                                          <p:stCondLst>
                                            <p:cond delay="0"/>
                                          </p:stCondLst>
                                        </p:cTn>
                                        <p:tgtEl>
                                          <p:spTgt spid="177"/>
                                        </p:tgtEl>
                                        <p:attrNameLst>
                                          <p:attrName>style.visibility</p:attrName>
                                        </p:attrNameLst>
                                      </p:cBhvr>
                                      <p:to>
                                        <p:strVal val="visible"/>
                                      </p:to>
                                    </p:set>
                                  </p:childTnLst>
                                </p:cTn>
                              </p:par>
                            </p:childTnLst>
                          </p:cTn>
                        </p:par>
                        <p:par>
                          <p:cTn id="46" fill="hold">
                            <p:stCondLst>
                              <p:cond delay="500"/>
                            </p:stCondLst>
                            <p:childTnLst>
                              <p:par>
                                <p:cTn id="47" presetID="1" presetClass="entr" presetSubtype="0" fill="hold" nodeType="afterEffect">
                                  <p:stCondLst>
                                    <p:cond delay="60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8"/>
                                        </p:tgtEl>
                                        <p:attrNameLst>
                                          <p:attrName>style.visibility</p:attrName>
                                        </p:attrNameLst>
                                      </p:cBhvr>
                                      <p:to>
                                        <p:strVal val="visible"/>
                                      </p:to>
                                    </p:set>
                                  </p:childTnLst>
                                </p:cTn>
                              </p:par>
                            </p:childTnLst>
                          </p:cTn>
                        </p:par>
                        <p:par>
                          <p:cTn id="53" fill="hold">
                            <p:stCondLst>
                              <p:cond delay="0"/>
                            </p:stCondLst>
                            <p:childTnLst>
                              <p:par>
                                <p:cTn id="54" presetID="1" presetClass="exit" presetSubtype="0" fill="hold" nodeType="afterEffect">
                                  <p:stCondLst>
                                    <p:cond delay="0"/>
                                  </p:stCondLst>
                                  <p:childTnLst>
                                    <p:set>
                                      <p:cBhvr>
                                        <p:cTn id="55" dur="1" fill="hold">
                                          <p:stCondLst>
                                            <p:cond delay="0"/>
                                          </p:stCondLst>
                                        </p:cTn>
                                        <p:tgtEl>
                                          <p:spTgt spid="8"/>
                                        </p:tgtEl>
                                        <p:attrNameLst>
                                          <p:attrName>style.visibility</p:attrName>
                                        </p:attrNameLst>
                                      </p:cBhvr>
                                      <p:to>
                                        <p:strVal val="hidden"/>
                                      </p:to>
                                    </p:set>
                                  </p:childTnLst>
                                </p:cTn>
                              </p:par>
                            </p:childTnLst>
                          </p:cTn>
                        </p:par>
                        <p:par>
                          <p:cTn id="56" fill="hold">
                            <p:stCondLst>
                              <p:cond delay="0"/>
                            </p:stCondLst>
                            <p:childTnLst>
                              <p:par>
                                <p:cTn id="57" presetID="1" presetClass="exit" presetSubtype="0" fill="hold" grpId="1" nodeType="afterEffect">
                                  <p:stCondLst>
                                    <p:cond delay="0"/>
                                  </p:stCondLst>
                                  <p:childTnLst>
                                    <p:set>
                                      <p:cBhvr>
                                        <p:cTn id="58" dur="1" fill="hold">
                                          <p:stCondLst>
                                            <p:cond delay="0"/>
                                          </p:stCondLst>
                                        </p:cTn>
                                        <p:tgtEl>
                                          <p:spTgt spid="171"/>
                                        </p:tgtEl>
                                        <p:attrNameLst>
                                          <p:attrName>style.visibility</p:attrName>
                                        </p:attrNameLst>
                                      </p:cBhvr>
                                      <p:to>
                                        <p:strVal val="hidden"/>
                                      </p:to>
                                    </p:set>
                                  </p:childTnLst>
                                </p:cTn>
                              </p:par>
                            </p:childTnLst>
                          </p:cTn>
                        </p:par>
                        <p:par>
                          <p:cTn id="59" fill="hold">
                            <p:stCondLst>
                              <p:cond delay="0"/>
                            </p:stCondLst>
                            <p:childTnLst>
                              <p:par>
                                <p:cTn id="60" presetID="1" presetClass="exit" presetSubtype="0" fill="hold" nodeType="afterEffect">
                                  <p:stCondLst>
                                    <p:cond delay="0"/>
                                  </p:stCondLst>
                                  <p:childTnLst>
                                    <p:set>
                                      <p:cBhvr>
                                        <p:cTn id="61" dur="1" fill="hold">
                                          <p:stCondLst>
                                            <p:cond delay="0"/>
                                          </p:stCondLst>
                                        </p:cTn>
                                        <p:tgtEl>
                                          <p:spTgt spid="36"/>
                                        </p:tgtEl>
                                        <p:attrNameLst>
                                          <p:attrName>style.visibility</p:attrName>
                                        </p:attrNameLst>
                                      </p:cBhvr>
                                      <p:to>
                                        <p:strVal val="hidden"/>
                                      </p:to>
                                    </p:set>
                                  </p:childTnLst>
                                </p:cTn>
                              </p:par>
                            </p:childTnLst>
                          </p:cTn>
                        </p:par>
                        <p:par>
                          <p:cTn id="62" fill="hold">
                            <p:stCondLst>
                              <p:cond delay="0"/>
                            </p:stCondLst>
                            <p:childTnLst>
                              <p:par>
                                <p:cTn id="63" presetID="1" presetClass="exit" presetSubtype="0" fill="hold" grpId="1" nodeType="afterEffect">
                                  <p:stCondLst>
                                    <p:cond delay="0"/>
                                  </p:stCondLst>
                                  <p:childTnLst>
                                    <p:set>
                                      <p:cBhvr>
                                        <p:cTn id="64" dur="1" fill="hold">
                                          <p:stCondLst>
                                            <p:cond delay="0"/>
                                          </p:stCondLst>
                                        </p:cTn>
                                        <p:tgtEl>
                                          <p:spTgt spid="173"/>
                                        </p:tgtEl>
                                        <p:attrNameLst>
                                          <p:attrName>style.visibility</p:attrName>
                                        </p:attrNameLst>
                                      </p:cBhvr>
                                      <p:to>
                                        <p:strVal val="hidden"/>
                                      </p:to>
                                    </p:set>
                                  </p:childTnLst>
                                </p:cTn>
                              </p:par>
                            </p:childTnLst>
                          </p:cTn>
                        </p:par>
                        <p:par>
                          <p:cTn id="65" fill="hold">
                            <p:stCondLst>
                              <p:cond delay="0"/>
                            </p:stCondLst>
                            <p:childTnLst>
                              <p:par>
                                <p:cTn id="66" presetID="1" presetClass="exit" presetSubtype="0" fill="hold" nodeType="afterEffect">
                                  <p:stCondLst>
                                    <p:cond delay="0"/>
                                  </p:stCondLst>
                                  <p:childTnLst>
                                    <p:set>
                                      <p:cBhvr>
                                        <p:cTn id="67" dur="1" fill="hold">
                                          <p:stCondLst>
                                            <p:cond delay="0"/>
                                          </p:stCondLst>
                                        </p:cTn>
                                        <p:tgtEl>
                                          <p:spTgt spid="172"/>
                                        </p:tgtEl>
                                        <p:attrNameLst>
                                          <p:attrName>style.visibility</p:attrName>
                                        </p:attrNameLst>
                                      </p:cBhvr>
                                      <p:to>
                                        <p:strVal val="hidden"/>
                                      </p:to>
                                    </p:set>
                                  </p:childTnLst>
                                </p:cTn>
                              </p:par>
                            </p:childTnLst>
                          </p:cTn>
                        </p:par>
                        <p:par>
                          <p:cTn id="68" fill="hold">
                            <p:stCondLst>
                              <p:cond delay="0"/>
                            </p:stCondLst>
                            <p:childTnLst>
                              <p:par>
                                <p:cTn id="69" presetID="1" presetClass="exit" presetSubtype="0" fill="hold" nodeType="afterEffect">
                                  <p:stCondLst>
                                    <p:cond delay="0"/>
                                  </p:stCondLst>
                                  <p:childTnLst>
                                    <p:set>
                                      <p:cBhvr>
                                        <p:cTn id="70" dur="1" fill="hold">
                                          <p:stCondLst>
                                            <p:cond delay="0"/>
                                          </p:stCondLst>
                                        </p:cTn>
                                        <p:tgtEl>
                                          <p:spTgt spid="176"/>
                                        </p:tgtEl>
                                        <p:attrNameLst>
                                          <p:attrName>style.visibility</p:attrName>
                                        </p:attrNameLst>
                                      </p:cBhvr>
                                      <p:to>
                                        <p:strVal val="hidden"/>
                                      </p:to>
                                    </p:set>
                                  </p:childTnLst>
                                </p:cTn>
                              </p:par>
                            </p:childTnLst>
                          </p:cTn>
                        </p:par>
                        <p:par>
                          <p:cTn id="71" fill="hold">
                            <p:stCondLst>
                              <p:cond delay="0"/>
                            </p:stCondLst>
                            <p:childTnLst>
                              <p:par>
                                <p:cTn id="72" presetID="1" presetClass="exit" presetSubtype="0" fill="hold" grpId="1" nodeType="afterEffect">
                                  <p:stCondLst>
                                    <p:cond delay="600"/>
                                  </p:stCondLst>
                                  <p:childTnLst>
                                    <p:set>
                                      <p:cBhvr>
                                        <p:cTn id="73" dur="1" fill="hold">
                                          <p:stCondLst>
                                            <p:cond delay="0"/>
                                          </p:stCondLst>
                                        </p:cTn>
                                        <p:tgtEl>
                                          <p:spTgt spid="178"/>
                                        </p:tgtEl>
                                        <p:attrNameLst>
                                          <p:attrName>style.visibility</p:attrName>
                                        </p:attrNameLst>
                                      </p:cBhvr>
                                      <p:to>
                                        <p:strVal val="hidden"/>
                                      </p:to>
                                    </p:set>
                                  </p:childTnLst>
                                </p:cTn>
                              </p:par>
                            </p:childTnLst>
                          </p:cTn>
                        </p:par>
                        <p:par>
                          <p:cTn id="74" fill="hold">
                            <p:stCondLst>
                              <p:cond delay="600"/>
                            </p:stCondLst>
                            <p:childTnLst>
                              <p:par>
                                <p:cTn id="75" presetID="7" presetClass="emph" presetSubtype="2" fill="hold" nodeType="afterEffect">
                                  <p:stCondLst>
                                    <p:cond delay="0"/>
                                  </p:stCondLst>
                                  <p:childTnLst>
                                    <p:animClr clrSpc="rgb" dir="cw">
                                      <p:cBhvr>
                                        <p:cTn id="76" dur="2000" fill="hold"/>
                                        <p:tgtEl>
                                          <p:spTgt spid="177"/>
                                        </p:tgtEl>
                                        <p:attrNameLst>
                                          <p:attrName>stroke.color</p:attrName>
                                        </p:attrNameLst>
                                      </p:cBhvr>
                                      <p:to>
                                        <a:srgbClr val="000000"/>
                                      </p:to>
                                    </p:animClr>
                                    <p:set>
                                      <p:cBhvr>
                                        <p:cTn id="77" dur="2000" fill="hold"/>
                                        <p:tgtEl>
                                          <p:spTgt spid="177"/>
                                        </p:tgtEl>
                                        <p:attrNameLst>
                                          <p:attrName>stroke.on</p:attrName>
                                        </p:attrNameLst>
                                      </p:cBhvr>
                                      <p:to>
                                        <p:strVal val="true"/>
                                      </p:to>
                                    </p:set>
                                  </p:childTnLst>
                                </p:cTn>
                              </p:par>
                            </p:childTnLst>
                          </p:cTn>
                        </p:par>
                        <p:par>
                          <p:cTn id="78" fill="hold">
                            <p:stCondLst>
                              <p:cond delay="2600"/>
                            </p:stCondLst>
                            <p:childTnLst>
                              <p:par>
                                <p:cTn id="79" presetID="1" presetClass="entr" presetSubtype="0" fill="hold" nodeType="afterEffect">
                                  <p:stCondLst>
                                    <p:cond delay="0"/>
                                  </p:stCondLst>
                                  <p:childTnLst>
                                    <p:set>
                                      <p:cBhvr>
                                        <p:cTn id="80" dur="1" fill="hold">
                                          <p:stCondLst>
                                            <p:cond delay="0"/>
                                          </p:stCondLst>
                                        </p:cTn>
                                        <p:tgtEl>
                                          <p:spTgt spid="17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8"/>
                                        </p:tgtEl>
                                        <p:attrNameLst>
                                          <p:attrName>style.visibility</p:attrName>
                                        </p:attrNameLst>
                                      </p:cBhvr>
                                      <p:to>
                                        <p:strVal val="visible"/>
                                      </p:to>
                                    </p:set>
                                  </p:childTnLst>
                                </p:cTn>
                              </p:par>
                            </p:childTnLst>
                          </p:cTn>
                        </p:par>
                        <p:par>
                          <p:cTn id="85" fill="hold">
                            <p:stCondLst>
                              <p:cond delay="0"/>
                            </p:stCondLst>
                            <p:childTnLst>
                              <p:par>
                                <p:cTn id="86" presetID="1" presetClass="entr" presetSubtype="0" fill="hold" grpId="2" nodeType="afterEffect">
                                  <p:stCondLst>
                                    <p:cond delay="0"/>
                                  </p:stCondLst>
                                  <p:childTnLst>
                                    <p:set>
                                      <p:cBhvr>
                                        <p:cTn id="87" dur="1" fill="hold">
                                          <p:stCondLst>
                                            <p:cond delay="0"/>
                                          </p:stCondLst>
                                        </p:cTn>
                                        <p:tgtEl>
                                          <p:spTgt spid="171"/>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36"/>
                                        </p:tgtEl>
                                        <p:attrNameLst>
                                          <p:attrName>style.visibility</p:attrName>
                                        </p:attrNameLst>
                                      </p:cBhvr>
                                      <p:to>
                                        <p:strVal val="visible"/>
                                      </p:to>
                                    </p:set>
                                  </p:childTnLst>
                                </p:cTn>
                              </p:par>
                              <p:par>
                                <p:cTn id="90" presetID="1" presetClass="entr" presetSubtype="0" fill="hold" grpId="2" nodeType="withEffect">
                                  <p:stCondLst>
                                    <p:cond delay="0"/>
                                  </p:stCondLst>
                                  <p:childTnLst>
                                    <p:set>
                                      <p:cBhvr>
                                        <p:cTn id="91" dur="1" fill="hold">
                                          <p:stCondLst>
                                            <p:cond delay="0"/>
                                          </p:stCondLst>
                                        </p:cTn>
                                        <p:tgtEl>
                                          <p:spTgt spid="173"/>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172"/>
                                        </p:tgtEl>
                                        <p:attrNameLst>
                                          <p:attrName>style.visibility</p:attrName>
                                        </p:attrNameLst>
                                      </p:cBhvr>
                                      <p:to>
                                        <p:strVal val="visible"/>
                                      </p:to>
                                    </p:set>
                                  </p:childTnLst>
                                </p:cTn>
                              </p:par>
                            </p:childTnLst>
                          </p:cTn>
                        </p:par>
                        <p:par>
                          <p:cTn id="94" fill="hold">
                            <p:stCondLst>
                              <p:cond delay="0"/>
                            </p:stCondLst>
                            <p:childTnLst>
                              <p:par>
                                <p:cTn id="95" presetID="10" presetClass="entr" presetSubtype="0" fill="hold" nodeType="afterEffect">
                                  <p:stCondLst>
                                    <p:cond delay="0"/>
                                  </p:stCondLst>
                                  <p:childTnLst>
                                    <p:set>
                                      <p:cBhvr>
                                        <p:cTn id="96" dur="1" fill="hold">
                                          <p:stCondLst>
                                            <p:cond delay="0"/>
                                          </p:stCondLst>
                                        </p:cTn>
                                        <p:tgtEl>
                                          <p:spTgt spid="176"/>
                                        </p:tgtEl>
                                        <p:attrNameLst>
                                          <p:attrName>style.visibility</p:attrName>
                                        </p:attrNameLst>
                                      </p:cBhvr>
                                      <p:to>
                                        <p:strVal val="visible"/>
                                      </p:to>
                                    </p:set>
                                    <p:animEffect transition="in" filter="fade">
                                      <p:cBhvr>
                                        <p:cTn id="97" dur="500"/>
                                        <p:tgtEl>
                                          <p:spTgt spid="176"/>
                                        </p:tgtEl>
                                      </p:cBhvr>
                                    </p:animEffect>
                                  </p:childTnLst>
                                </p:cTn>
                              </p:par>
                            </p:childTnLst>
                          </p:cTn>
                        </p:par>
                        <p:par>
                          <p:cTn id="98" fill="hold">
                            <p:stCondLst>
                              <p:cond delay="500"/>
                            </p:stCondLst>
                            <p:childTnLst>
                              <p:par>
                                <p:cTn id="99" presetID="7" presetClass="emph" presetSubtype="2" fill="hold" nodeType="afterEffect">
                                  <p:stCondLst>
                                    <p:cond delay="0"/>
                                  </p:stCondLst>
                                  <p:childTnLst>
                                    <p:animClr clrSpc="rgb" dir="cw">
                                      <p:cBhvr>
                                        <p:cTn id="100" dur="2000" fill="hold"/>
                                        <p:tgtEl>
                                          <p:spTgt spid="177"/>
                                        </p:tgtEl>
                                        <p:attrNameLst>
                                          <p:attrName>stroke.color</p:attrName>
                                        </p:attrNameLst>
                                      </p:cBhvr>
                                      <p:to>
                                        <a:srgbClr val="A5A5A5"/>
                                      </p:to>
                                    </p:animClr>
                                    <p:set>
                                      <p:cBhvr>
                                        <p:cTn id="101" dur="2000" fill="hold"/>
                                        <p:tgtEl>
                                          <p:spTgt spid="177"/>
                                        </p:tgtEl>
                                        <p:attrNameLst>
                                          <p:attrName>stroke.on</p:attrName>
                                        </p:attrNameLst>
                                      </p:cBhvr>
                                      <p:to>
                                        <p:strVal val="true"/>
                                      </p:to>
                                    </p:set>
                                  </p:childTnLst>
                                </p:cTn>
                              </p:par>
                            </p:childTnLst>
                          </p:cTn>
                        </p:par>
                        <p:par>
                          <p:cTn id="102" fill="hold">
                            <p:stCondLst>
                              <p:cond delay="2500"/>
                            </p:stCondLst>
                            <p:childTnLst>
                              <p:par>
                                <p:cTn id="103" presetID="1" presetClass="exit" presetSubtype="0" fill="hold" nodeType="afterEffect">
                                  <p:stCondLst>
                                    <p:cond delay="0"/>
                                  </p:stCondLst>
                                  <p:childTnLst>
                                    <p:set>
                                      <p:cBhvr>
                                        <p:cTn id="104" dur="1" fill="hold">
                                          <p:stCondLst>
                                            <p:cond delay="0"/>
                                          </p:stCondLst>
                                        </p:cTn>
                                        <p:tgtEl>
                                          <p:spTgt spid="179"/>
                                        </p:tgtEl>
                                        <p:attrNameLst>
                                          <p:attrName>style.visibility</p:attrName>
                                        </p:attrNameLst>
                                      </p:cBhvr>
                                      <p:to>
                                        <p:strVal val="hidden"/>
                                      </p:to>
                                    </p:set>
                                  </p:childTnLst>
                                </p:cTn>
                              </p:par>
                            </p:childTnLst>
                          </p:cTn>
                        </p:par>
                        <p:par>
                          <p:cTn id="105" fill="hold">
                            <p:stCondLst>
                              <p:cond delay="2500"/>
                            </p:stCondLst>
                            <p:childTnLst>
                              <p:par>
                                <p:cTn id="106" presetID="1" presetClass="entr" presetSubtype="0" fill="hold" grpId="0" nodeType="afterEffect">
                                  <p:stCondLst>
                                    <p:cond delay="0"/>
                                  </p:stCondLst>
                                  <p:childTnLst>
                                    <p:set>
                                      <p:cBhvr>
                                        <p:cTn id="107"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47" grpId="0" animBg="1"/>
      <p:bldP spid="171" grpId="0"/>
      <p:bldP spid="171" grpId="1"/>
      <p:bldP spid="171" grpId="2"/>
      <p:bldP spid="173" grpId="0"/>
      <p:bldP spid="173" grpId="1"/>
      <p:bldP spid="173" grpId="2"/>
      <p:bldP spid="178" grpId="0"/>
      <p:bldP spid="17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190243" y="2227415"/>
            <a:ext cx="3773189" cy="4446556"/>
            <a:chOff x="2214938" y="2199904"/>
            <a:chExt cx="3773189" cy="4446556"/>
          </a:xfrm>
        </p:grpSpPr>
        <p:grpSp>
          <p:nvGrpSpPr>
            <p:cNvPr id="9" name="Group 8"/>
            <p:cNvGrpSpPr/>
            <p:nvPr/>
          </p:nvGrpSpPr>
          <p:grpSpPr>
            <a:xfrm>
              <a:off x="2214938" y="2199904"/>
              <a:ext cx="3773189" cy="4446556"/>
              <a:chOff x="953071" y="1640344"/>
              <a:chExt cx="3773189" cy="4446556"/>
            </a:xfrm>
          </p:grpSpPr>
          <p:sp>
            <p:nvSpPr>
              <p:cNvPr id="10" name="Rectangle 9"/>
              <p:cNvSpPr/>
              <p:nvPr/>
            </p:nvSpPr>
            <p:spPr bwMode="auto">
              <a:xfrm>
                <a:off x="981844" y="1640344"/>
                <a:ext cx="3744416" cy="4446556"/>
              </a:xfrm>
              <a:prstGeom prst="rect">
                <a:avLst/>
              </a:prstGeom>
              <a:solidFill>
                <a:schemeClr val="accent6">
                  <a:lumMod val="60000"/>
                  <a:lumOff val="4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1" name="Rectangle 10"/>
              <p:cNvSpPr/>
              <p:nvPr/>
            </p:nvSpPr>
            <p:spPr bwMode="auto">
              <a:xfrm>
                <a:off x="2186606" y="2004288"/>
                <a:ext cx="1334892" cy="504056"/>
              </a:xfrm>
              <a:prstGeom prst="rect">
                <a:avLst/>
              </a:prstGeom>
              <a:solidFill>
                <a:srgbClr val="429A1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LB</a:t>
                </a:r>
              </a:p>
            </p:txBody>
          </p:sp>
          <p:sp>
            <p:nvSpPr>
              <p:cNvPr id="12" name="Rectangle 11"/>
              <p:cNvSpPr/>
              <p:nvPr/>
            </p:nvSpPr>
            <p:spPr bwMode="auto">
              <a:xfrm>
                <a:off x="1114530" y="2721626"/>
                <a:ext cx="3479045" cy="1365828"/>
              </a:xfrm>
              <a:prstGeom prst="rect">
                <a:avLst/>
              </a:prstGeom>
              <a:solidFill>
                <a:schemeClr val="accent6">
                  <a:lumMod val="20000"/>
                  <a:lumOff val="8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3" name="Rectangle 12"/>
              <p:cNvSpPr/>
              <p:nvPr/>
            </p:nvSpPr>
            <p:spPr bwMode="auto">
              <a:xfrm>
                <a:off x="3225398" y="3152512"/>
                <a:ext cx="1097280"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App</a:t>
                </a:r>
              </a:p>
            </p:txBody>
          </p:sp>
          <p:sp>
            <p:nvSpPr>
              <p:cNvPr id="14" name="Rectangle 13"/>
              <p:cNvSpPr/>
              <p:nvPr/>
            </p:nvSpPr>
            <p:spPr bwMode="auto">
              <a:xfrm>
                <a:off x="1368691" y="3152512"/>
                <a:ext cx="1097280"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App</a:t>
                </a:r>
              </a:p>
            </p:txBody>
          </p:sp>
          <p:sp>
            <p:nvSpPr>
              <p:cNvPr id="15" name="Can 14"/>
              <p:cNvSpPr/>
              <p:nvPr/>
            </p:nvSpPr>
            <p:spPr bwMode="auto">
              <a:xfrm>
                <a:off x="2028893" y="4376648"/>
                <a:ext cx="729243" cy="864096"/>
              </a:xfrm>
              <a:prstGeom prst="can">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cxnSp>
            <p:nvCxnSpPr>
              <p:cNvPr id="16" name="Straight Arrow Connector 15"/>
              <p:cNvCxnSpPr>
                <a:stCxn id="11" idx="2"/>
                <a:endCxn id="14" idx="0"/>
              </p:cNvCxnSpPr>
              <p:nvPr/>
            </p:nvCxnSpPr>
            <p:spPr>
              <a:xfrm flipH="1">
                <a:off x="1917331" y="2508344"/>
                <a:ext cx="936721"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2"/>
                <a:endCxn id="13" idx="0"/>
              </p:cNvCxnSpPr>
              <p:nvPr/>
            </p:nvCxnSpPr>
            <p:spPr>
              <a:xfrm>
                <a:off x="2854052" y="2508344"/>
                <a:ext cx="919986"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2"/>
                <a:endCxn id="15" idx="1"/>
              </p:cNvCxnSpPr>
              <p:nvPr/>
            </p:nvCxnSpPr>
            <p:spPr>
              <a:xfrm>
                <a:off x="1917331" y="3656568"/>
                <a:ext cx="476184" cy="72008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2"/>
                <a:endCxn id="15" idx="1"/>
              </p:cNvCxnSpPr>
              <p:nvPr/>
            </p:nvCxnSpPr>
            <p:spPr>
              <a:xfrm flipH="1">
                <a:off x="2393515" y="3656568"/>
                <a:ext cx="1380523" cy="72008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577094" y="3187558"/>
                <a:ext cx="537181" cy="4339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a:solidFill>
                      <a:schemeClr val="bg1">
                        <a:alpha val="99000"/>
                      </a:schemeClr>
                    </a:solidFill>
                  </a:rPr>
                  <a:t>…</a:t>
                </a:r>
              </a:p>
            </p:txBody>
          </p:sp>
          <p:sp>
            <p:nvSpPr>
              <p:cNvPr id="25" name="TextBox 24"/>
              <p:cNvSpPr txBox="1"/>
              <p:nvPr/>
            </p:nvSpPr>
            <p:spPr>
              <a:xfrm>
                <a:off x="953071" y="1657205"/>
                <a:ext cx="1379095"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Data Center #1</a:t>
                </a:r>
                <a:endParaRPr lang="en-US" sz="1400" dirty="0">
                  <a:solidFill>
                    <a:schemeClr val="bg1">
                      <a:alpha val="99000"/>
                    </a:schemeClr>
                  </a:solidFill>
                </a:endParaRPr>
              </a:p>
            </p:txBody>
          </p:sp>
        </p:grpSp>
        <p:sp>
          <p:nvSpPr>
            <p:cNvPr id="52" name="Can 51"/>
            <p:cNvSpPr/>
            <p:nvPr/>
          </p:nvSpPr>
          <p:spPr bwMode="auto">
            <a:xfrm>
              <a:off x="4322870" y="5831747"/>
              <a:ext cx="1261675" cy="648072"/>
            </a:xfrm>
            <a:prstGeom prst="can">
              <a:avLst/>
            </a:prstGeom>
            <a:solidFill>
              <a:schemeClr val="tx1">
                <a:lumMod val="75000"/>
              </a:schemeClr>
            </a:solid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alpha val="98824"/>
                    </a:schemeClr>
                  </a:solidFill>
                  <a:latin typeface="Segoe UI" pitchFamily="34" charset="0"/>
                  <a:ea typeface="Segoe UI" pitchFamily="34" charset="0"/>
                  <a:cs typeface="Segoe UI" pitchFamily="34" charset="0"/>
                </a:rPr>
                <a:t>File Storage</a:t>
              </a:r>
              <a:endParaRPr lang="en-US" sz="1400" dirty="0">
                <a:solidFill>
                  <a:schemeClr val="bg1">
                    <a:alpha val="98824"/>
                  </a:schemeClr>
                </a:solidFill>
                <a:latin typeface="Segoe UI" pitchFamily="34" charset="0"/>
                <a:ea typeface="Segoe UI" pitchFamily="34" charset="0"/>
                <a:cs typeface="Segoe UI" pitchFamily="34" charset="0"/>
              </a:endParaRPr>
            </a:p>
          </p:txBody>
        </p:sp>
        <p:cxnSp>
          <p:nvCxnSpPr>
            <p:cNvPr id="64" name="Straight Arrow Connector 63"/>
            <p:cNvCxnSpPr>
              <a:stCxn id="14" idx="2"/>
              <a:endCxn id="52" idx="2"/>
            </p:cNvCxnSpPr>
            <p:nvPr/>
          </p:nvCxnSpPr>
          <p:spPr>
            <a:xfrm rot="16200000" flipH="1">
              <a:off x="2781207" y="4614119"/>
              <a:ext cx="1939655" cy="1143672"/>
            </a:xfrm>
            <a:prstGeom prst="bentConnector2">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3"/>
            <p:cNvCxnSpPr>
              <a:stCxn id="13" idx="2"/>
              <a:endCxn id="52" idx="1"/>
            </p:cNvCxnSpPr>
            <p:nvPr/>
          </p:nvCxnSpPr>
          <p:spPr>
            <a:xfrm flipH="1">
              <a:off x="4953708" y="4216128"/>
              <a:ext cx="82197" cy="161561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4483428" y="2227415"/>
            <a:ext cx="3800484" cy="4446556"/>
            <a:chOff x="6508123" y="2199904"/>
            <a:chExt cx="3800484" cy="4446556"/>
          </a:xfrm>
        </p:grpSpPr>
        <p:sp>
          <p:nvSpPr>
            <p:cNvPr id="26" name="Rectangle 25"/>
            <p:cNvSpPr/>
            <p:nvPr/>
          </p:nvSpPr>
          <p:spPr bwMode="auto">
            <a:xfrm>
              <a:off x="6564191" y="2199904"/>
              <a:ext cx="3744416" cy="4446556"/>
            </a:xfrm>
            <a:prstGeom prst="rect">
              <a:avLst/>
            </a:prstGeom>
            <a:solidFill>
              <a:schemeClr val="bg1">
                <a:lumMod val="40000"/>
                <a:lumOff val="6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9" name="Rectangle 28"/>
            <p:cNvSpPr/>
            <p:nvPr/>
          </p:nvSpPr>
          <p:spPr bwMode="auto">
            <a:xfrm>
              <a:off x="7768953" y="2563848"/>
              <a:ext cx="1334892" cy="504056"/>
            </a:xfrm>
            <a:prstGeom prst="rect">
              <a:avLst/>
            </a:prstGeom>
            <a:solidFill>
              <a:srgbClr val="429A1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LB</a:t>
              </a:r>
            </a:p>
          </p:txBody>
        </p:sp>
        <p:sp>
          <p:nvSpPr>
            <p:cNvPr id="30" name="Rectangle 29"/>
            <p:cNvSpPr/>
            <p:nvPr/>
          </p:nvSpPr>
          <p:spPr bwMode="auto">
            <a:xfrm>
              <a:off x="6696878" y="3281186"/>
              <a:ext cx="3479045" cy="1365828"/>
            </a:xfrm>
            <a:prstGeom prst="rect">
              <a:avLst/>
            </a:prstGeom>
            <a:solidFill>
              <a:schemeClr val="accent6">
                <a:lumMod val="20000"/>
                <a:lumOff val="8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31" name="Rectangle 30"/>
            <p:cNvSpPr/>
            <p:nvPr/>
          </p:nvSpPr>
          <p:spPr bwMode="auto">
            <a:xfrm>
              <a:off x="8807745" y="3712072"/>
              <a:ext cx="1097280"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App</a:t>
              </a:r>
            </a:p>
          </p:txBody>
        </p:sp>
        <p:sp>
          <p:nvSpPr>
            <p:cNvPr id="32" name="Rectangle 31"/>
            <p:cNvSpPr/>
            <p:nvPr/>
          </p:nvSpPr>
          <p:spPr bwMode="auto">
            <a:xfrm>
              <a:off x="6951038" y="3712072"/>
              <a:ext cx="1097280"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App</a:t>
              </a:r>
            </a:p>
          </p:txBody>
        </p:sp>
        <p:sp>
          <p:nvSpPr>
            <p:cNvPr id="33" name="Can 32"/>
            <p:cNvSpPr/>
            <p:nvPr/>
          </p:nvSpPr>
          <p:spPr bwMode="auto">
            <a:xfrm>
              <a:off x="7611241" y="4936208"/>
              <a:ext cx="729243" cy="864096"/>
            </a:xfrm>
            <a:prstGeom prst="can">
              <a:avLst/>
            </a:prstGeom>
            <a:solidFill>
              <a:schemeClr val="bg2">
                <a:lumMod val="60000"/>
                <a:lumOff val="40000"/>
              </a:schemeClr>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cxnSp>
          <p:nvCxnSpPr>
            <p:cNvPr id="34" name="Straight Arrow Connector 33"/>
            <p:cNvCxnSpPr>
              <a:stCxn id="29" idx="2"/>
              <a:endCxn id="32" idx="0"/>
            </p:cNvCxnSpPr>
            <p:nvPr/>
          </p:nvCxnSpPr>
          <p:spPr>
            <a:xfrm flipH="1">
              <a:off x="7499679" y="3067904"/>
              <a:ext cx="936721"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9" idx="2"/>
              <a:endCxn id="31" idx="0"/>
            </p:cNvCxnSpPr>
            <p:nvPr/>
          </p:nvCxnSpPr>
          <p:spPr>
            <a:xfrm>
              <a:off x="8436399" y="3067904"/>
              <a:ext cx="919986"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2" idx="2"/>
              <a:endCxn id="33" idx="1"/>
            </p:cNvCxnSpPr>
            <p:nvPr/>
          </p:nvCxnSpPr>
          <p:spPr>
            <a:xfrm>
              <a:off x="7499678" y="4216128"/>
              <a:ext cx="476185" cy="72008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1" idx="2"/>
              <a:endCxn id="33" idx="1"/>
            </p:cNvCxnSpPr>
            <p:nvPr/>
          </p:nvCxnSpPr>
          <p:spPr>
            <a:xfrm flipH="1">
              <a:off x="7975863" y="4216128"/>
              <a:ext cx="1380522" cy="72008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159442" y="3747119"/>
              <a:ext cx="537181" cy="4339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a:solidFill>
                    <a:schemeClr val="bg1">
                      <a:alpha val="99000"/>
                    </a:schemeClr>
                  </a:solidFill>
                </a:rPr>
                <a:t>…</a:t>
              </a:r>
            </a:p>
          </p:txBody>
        </p:sp>
        <p:sp>
          <p:nvSpPr>
            <p:cNvPr id="42" name="TextBox 41"/>
            <p:cNvSpPr txBox="1"/>
            <p:nvPr/>
          </p:nvSpPr>
          <p:spPr>
            <a:xfrm>
              <a:off x="6508123" y="2285006"/>
              <a:ext cx="1379095"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Data Center #2</a:t>
              </a:r>
              <a:endParaRPr lang="en-US" sz="1400" dirty="0">
                <a:solidFill>
                  <a:schemeClr val="bg1">
                    <a:alpha val="99000"/>
                  </a:schemeClr>
                </a:solidFill>
              </a:endParaRPr>
            </a:p>
          </p:txBody>
        </p:sp>
        <p:sp>
          <p:nvSpPr>
            <p:cNvPr id="53" name="Can 52"/>
            <p:cNvSpPr/>
            <p:nvPr/>
          </p:nvSpPr>
          <p:spPr bwMode="auto">
            <a:xfrm>
              <a:off x="8727545" y="5821937"/>
              <a:ext cx="1261675" cy="648072"/>
            </a:xfrm>
            <a:prstGeom prst="can">
              <a:avLst/>
            </a:prstGeom>
            <a:solidFill>
              <a:schemeClr val="tx1">
                <a:lumMod val="75000"/>
              </a:schemeClr>
            </a:solid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alpha val="98824"/>
                    </a:schemeClr>
                  </a:solidFill>
                  <a:latin typeface="Segoe UI" pitchFamily="34" charset="0"/>
                  <a:ea typeface="Segoe UI" pitchFamily="34" charset="0"/>
                  <a:cs typeface="Segoe UI" pitchFamily="34" charset="0"/>
                </a:rPr>
                <a:t>File Storage</a:t>
              </a:r>
              <a:endParaRPr lang="en-US" sz="1400" dirty="0">
                <a:solidFill>
                  <a:schemeClr val="bg1">
                    <a:alpha val="98824"/>
                  </a:schemeClr>
                </a:solidFill>
                <a:latin typeface="Segoe UI" pitchFamily="34" charset="0"/>
                <a:ea typeface="Segoe UI" pitchFamily="34" charset="0"/>
                <a:cs typeface="Segoe UI" pitchFamily="34" charset="0"/>
              </a:endParaRPr>
            </a:p>
          </p:txBody>
        </p:sp>
        <p:cxnSp>
          <p:nvCxnSpPr>
            <p:cNvPr id="58" name="Straight Arrow Connector 57"/>
            <p:cNvCxnSpPr>
              <a:stCxn id="32" idx="2"/>
              <a:endCxn id="53" idx="1"/>
            </p:cNvCxnSpPr>
            <p:nvPr/>
          </p:nvCxnSpPr>
          <p:spPr>
            <a:xfrm>
              <a:off x="7499678" y="4216128"/>
              <a:ext cx="1858705" cy="160580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1" idx="2"/>
              <a:endCxn id="53" idx="1"/>
            </p:cNvCxnSpPr>
            <p:nvPr/>
          </p:nvCxnSpPr>
          <p:spPr>
            <a:xfrm>
              <a:off x="9356385" y="4216128"/>
              <a:ext cx="1998" cy="160580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cxnSp>
        <p:nvCxnSpPr>
          <p:cNvPr id="27" name="Straight Arrow Connector 26"/>
          <p:cNvCxnSpPr>
            <a:stCxn id="7" idx="2"/>
            <a:endCxn id="11" idx="0"/>
          </p:cNvCxnSpPr>
          <p:nvPr/>
        </p:nvCxnSpPr>
        <p:spPr>
          <a:xfrm flipH="1">
            <a:off x="2091224" y="2028313"/>
            <a:ext cx="2160240" cy="56304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Hot DR</a:t>
            </a:r>
            <a:endParaRPr lang="en-US" dirty="0"/>
          </a:p>
        </p:txBody>
      </p:sp>
      <p:sp>
        <p:nvSpPr>
          <p:cNvPr id="7" name="Rectangle 6"/>
          <p:cNvSpPr/>
          <p:nvPr/>
        </p:nvSpPr>
        <p:spPr bwMode="auto">
          <a:xfrm>
            <a:off x="3171344" y="1524257"/>
            <a:ext cx="2160240" cy="504056"/>
          </a:xfrm>
          <a:prstGeom prst="rect">
            <a:avLst/>
          </a:prstGeom>
          <a:solidFill>
            <a:srgbClr val="00B0F0"/>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Client</a:t>
            </a:r>
            <a:endParaRPr lang="en-US" sz="2200" dirty="0">
              <a:solidFill>
                <a:srgbClr val="FFFFFF">
                  <a:alpha val="98824"/>
                </a:srgbClr>
              </a:solidFill>
              <a:latin typeface="Segoe UI" pitchFamily="34" charset="0"/>
              <a:ea typeface="Segoe UI" pitchFamily="34" charset="0"/>
              <a:cs typeface="Segoe UI" pitchFamily="34" charset="0"/>
            </a:endParaRPr>
          </a:p>
        </p:txBody>
      </p:sp>
      <p:cxnSp>
        <p:nvCxnSpPr>
          <p:cNvPr id="48" name="Straight Arrow Connector 47"/>
          <p:cNvCxnSpPr>
            <a:stCxn id="7" idx="2"/>
            <a:endCxn id="29" idx="0"/>
          </p:cNvCxnSpPr>
          <p:nvPr/>
        </p:nvCxnSpPr>
        <p:spPr>
          <a:xfrm>
            <a:off x="4251464" y="2028313"/>
            <a:ext cx="2160240" cy="56304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2" idx="4"/>
            <a:endCxn id="53" idx="2"/>
          </p:cNvCxnSpPr>
          <p:nvPr/>
        </p:nvCxnSpPr>
        <p:spPr>
          <a:xfrm flipV="1">
            <a:off x="3559850" y="6173484"/>
            <a:ext cx="3143000" cy="981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495977" y="6177722"/>
            <a:ext cx="1626407"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Merge Replication</a:t>
            </a:r>
            <a:endParaRPr lang="en-US" sz="1400" dirty="0">
              <a:solidFill>
                <a:schemeClr val="bg1">
                  <a:alpha val="99000"/>
                </a:schemeClr>
              </a:solidFill>
            </a:endParaRPr>
          </a:p>
        </p:txBody>
      </p:sp>
      <p:cxnSp>
        <p:nvCxnSpPr>
          <p:cNvPr id="44" name="Straight Arrow Connector 43"/>
          <p:cNvCxnSpPr>
            <a:stCxn id="15" idx="4"/>
            <a:endCxn id="33" idx="2"/>
          </p:cNvCxnSpPr>
          <p:nvPr/>
        </p:nvCxnSpPr>
        <p:spPr>
          <a:xfrm>
            <a:off x="1995308" y="5395767"/>
            <a:ext cx="3591238"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313872" y="5384224"/>
            <a:ext cx="1626407"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Merge Replication</a:t>
            </a:r>
            <a:endParaRPr lang="en-US" sz="1400" dirty="0">
              <a:solidFill>
                <a:schemeClr val="bg1">
                  <a:alpha val="99000"/>
                </a:schemeClr>
              </a:solidFill>
            </a:endParaRPr>
          </a:p>
        </p:txBody>
      </p:sp>
      <p:sp>
        <p:nvSpPr>
          <p:cNvPr id="74" name="Rectangle 73"/>
          <p:cNvSpPr/>
          <p:nvPr/>
        </p:nvSpPr>
        <p:spPr>
          <a:xfrm>
            <a:off x="268928" y="1190767"/>
            <a:ext cx="3655168" cy="6447919"/>
          </a:xfrm>
          <a:prstGeom prst="rect">
            <a:avLst/>
          </a:prstGeom>
          <a:noFill/>
        </p:spPr>
        <p:txBody>
          <a:bodyPr wrap="none" lIns="91440" tIns="45720" rIns="91440" bIns="45720">
            <a:spAutoFit/>
          </a:bodyPr>
          <a:lstStyle/>
          <a:p>
            <a:pPr algn="ctr"/>
            <a:r>
              <a:rPr lang="en-US" sz="41300" b="1" cap="none" spc="0" dirty="0" smtClean="0">
                <a:ln w="22225">
                  <a:solidFill>
                    <a:schemeClr val="accent2"/>
                  </a:solidFill>
                  <a:prstDash val="solid"/>
                </a:ln>
                <a:solidFill>
                  <a:srgbClr val="FF0000"/>
                </a:solidFill>
                <a:effectLst/>
              </a:rPr>
              <a:t>X</a:t>
            </a:r>
            <a:endParaRPr lang="en-US" sz="41300" b="1" cap="none" spc="0" dirty="0">
              <a:ln w="22225">
                <a:solidFill>
                  <a:schemeClr val="accent2"/>
                </a:solidFill>
                <a:prstDash val="solid"/>
              </a:ln>
              <a:solidFill>
                <a:srgbClr val="FF0000"/>
              </a:solidFill>
              <a:effectLst/>
            </a:endParaRPr>
          </a:p>
        </p:txBody>
      </p:sp>
      <p:sp>
        <p:nvSpPr>
          <p:cNvPr id="46" name="Text Placeholder 43"/>
          <p:cNvSpPr txBox="1">
            <a:spLocks/>
          </p:cNvSpPr>
          <p:nvPr/>
        </p:nvSpPr>
        <p:spPr>
          <a:xfrm>
            <a:off x="8907844" y="1444752"/>
            <a:ext cx="2948796" cy="4985980"/>
          </a:xfrm>
          <a:prstGeom prst="rect">
            <a:avLst/>
          </a:prstGeom>
        </p:spPr>
        <p:txBody>
          <a:bodyPr vert="horz" wrap="square" lIns="146304" tIns="91440" rIns="146304" bIns="91440" rtlCol="0">
            <a:spAutoFit/>
          </a:bodyPr>
          <a:lstStyle>
            <a:lvl1pPr marL="336145" marR="0" indent="-336145" defTabSz="914367" fontAlgn="auto">
              <a:lnSpc>
                <a:spcPct val="90000"/>
              </a:lnSpc>
              <a:spcBef>
                <a:spcPct val="20000"/>
              </a:spcBef>
              <a:spcAft>
                <a:spcPts val="0"/>
              </a:spcAft>
              <a:buClrTx/>
              <a:buSzPct val="90000"/>
              <a:buFont typeface="Arial" pitchFamily="34" charset="0"/>
              <a:buChar char="•"/>
              <a:tabLst/>
              <a:defRPr sz="2400" spc="0" baseline="0">
                <a:gradFill>
                  <a:gsLst>
                    <a:gs pos="1250">
                      <a:schemeClr val="tx1"/>
                    </a:gs>
                    <a:gs pos="100000">
                      <a:schemeClr val="tx1"/>
                    </a:gs>
                  </a:gsLst>
                  <a:lin ang="5400000" scaled="0"/>
                </a:gradFill>
                <a:latin typeface="+mj-lt"/>
              </a:defRPr>
            </a:lvl1pPr>
            <a:lvl2pPr marL="572691" marR="0" indent="-236546" defTabSz="914367" fontAlgn="auto">
              <a:lnSpc>
                <a:spcPct val="90000"/>
              </a:lnSpc>
              <a:spcBef>
                <a:spcPct val="20000"/>
              </a:spcBef>
              <a:spcAft>
                <a:spcPts val="0"/>
              </a:spcAft>
              <a:buClrTx/>
              <a:buSzPct val="90000"/>
              <a:buFont typeface="Arial" pitchFamily="34" charset="0"/>
              <a:buChar char="•"/>
              <a:tabLst/>
              <a:defRPr sz="2353" spc="0" baseline="0">
                <a:gradFill>
                  <a:gsLst>
                    <a:gs pos="1250">
                      <a:schemeClr val="tx1"/>
                    </a:gs>
                    <a:gs pos="100000">
                      <a:schemeClr val="tx1"/>
                    </a:gs>
                  </a:gsLst>
                  <a:lin ang="5400000" scaled="0"/>
                </a:gradFill>
              </a:defRPr>
            </a:lvl2pPr>
            <a:lvl3pPr marL="784338" marR="0" indent="-224097" defTabSz="914367" fontAlgn="auto">
              <a:lnSpc>
                <a:spcPct val="90000"/>
              </a:lnSpc>
              <a:spcBef>
                <a:spcPct val="20000"/>
              </a:spcBef>
              <a:spcAft>
                <a:spcPts val="0"/>
              </a:spcAft>
              <a:buClrTx/>
              <a:buSzPct val="90000"/>
              <a:buFont typeface="Arial" pitchFamily="34" charset="0"/>
              <a:buChar char="•"/>
              <a:tabLst/>
              <a:defRPr sz="2353" spc="0" baseline="0">
                <a:gradFill>
                  <a:gsLst>
                    <a:gs pos="1250">
                      <a:schemeClr val="tx1"/>
                    </a:gs>
                    <a:gs pos="100000">
                      <a:schemeClr val="tx1"/>
                    </a:gs>
                  </a:gsLst>
                  <a:lin ang="5400000" scaled="0"/>
                </a:gradFill>
              </a:defRPr>
            </a:lvl3pPr>
            <a:lvl4pPr marL="1008435" marR="0" indent="-224097" defTabSz="914367" fontAlgn="auto">
              <a:lnSpc>
                <a:spcPct val="90000"/>
              </a:lnSpc>
              <a:spcBef>
                <a:spcPct val="20000"/>
              </a:spcBef>
              <a:spcAft>
                <a:spcPts val="0"/>
              </a:spcAft>
              <a:buClrTx/>
              <a:buSzPct val="90000"/>
              <a:buFont typeface="Arial" pitchFamily="34" charset="0"/>
              <a:buChar char="•"/>
              <a:tabLst/>
              <a:defRPr sz="1961" spc="0" baseline="0">
                <a:gradFill>
                  <a:gsLst>
                    <a:gs pos="1250">
                      <a:schemeClr val="tx1"/>
                    </a:gs>
                    <a:gs pos="100000">
                      <a:schemeClr val="tx1"/>
                    </a:gs>
                  </a:gsLst>
                  <a:lin ang="5400000" scaled="0"/>
                </a:gradFill>
              </a:defRPr>
            </a:lvl4pPr>
            <a:lvl5pPr marL="1232531" marR="0" indent="-224097" defTabSz="914367" fontAlgn="auto">
              <a:lnSpc>
                <a:spcPct val="90000"/>
              </a:lnSpc>
              <a:spcBef>
                <a:spcPct val="20000"/>
              </a:spcBef>
              <a:spcAft>
                <a:spcPts val="0"/>
              </a:spcAft>
              <a:buClrTx/>
              <a:buSzPct val="90000"/>
              <a:buFont typeface="Arial" pitchFamily="34" charset="0"/>
              <a:buChar char="•"/>
              <a:tabLst/>
              <a:defRPr sz="1961" spc="0" baseline="0">
                <a:gradFill>
                  <a:gsLst>
                    <a:gs pos="1250">
                      <a:schemeClr val="tx1"/>
                    </a:gs>
                    <a:gs pos="100000">
                      <a:schemeClr val="tx1"/>
                    </a:gs>
                  </a:gsLst>
                  <a:lin ang="5400000" scaled="0"/>
                </a:gradFill>
              </a:defRPr>
            </a:lvl5pPr>
            <a:lvl6pPr marL="2514509" indent="-228592" defTabSz="914367">
              <a:spcBef>
                <a:spcPct val="20000"/>
              </a:spcBef>
              <a:buFont typeface="Arial" pitchFamily="34" charset="0"/>
              <a:buChar char="•"/>
              <a:defRPr sz="1961"/>
            </a:lvl6pPr>
            <a:lvl7pPr marL="2971693" indent="-228592" defTabSz="914367">
              <a:spcBef>
                <a:spcPct val="20000"/>
              </a:spcBef>
              <a:buFont typeface="Arial" pitchFamily="34" charset="0"/>
              <a:buChar char="•"/>
              <a:defRPr sz="1961"/>
            </a:lvl7pPr>
            <a:lvl8pPr marL="3428877" indent="-228592" defTabSz="914367">
              <a:spcBef>
                <a:spcPct val="20000"/>
              </a:spcBef>
              <a:buFont typeface="Arial" pitchFamily="34" charset="0"/>
              <a:buChar char="•"/>
              <a:defRPr sz="1961"/>
            </a:lvl8pPr>
            <a:lvl9pPr marL="3886061" indent="-228592" defTabSz="914367">
              <a:spcBef>
                <a:spcPct val="20000"/>
              </a:spcBef>
              <a:buFont typeface="Arial" pitchFamily="34" charset="0"/>
              <a:buChar char="•"/>
              <a:defRPr sz="1961"/>
            </a:lvl9pPr>
          </a:lstStyle>
          <a:p>
            <a:r>
              <a:rPr lang="en-US" dirty="0"/>
              <a:t>Parallel deployment with all servers running but all traffic going to primary.</a:t>
            </a:r>
          </a:p>
          <a:p>
            <a:r>
              <a:rPr lang="en-US" dirty="0"/>
              <a:t>Atypical. Very high additional cost.</a:t>
            </a:r>
          </a:p>
          <a:p>
            <a:r>
              <a:rPr lang="en-US" dirty="0"/>
              <a:t>Allows rapid recovery but not significantly faster than “warm” configuration.</a:t>
            </a:r>
          </a:p>
        </p:txBody>
      </p:sp>
    </p:spTree>
    <p:extLst>
      <p:ext uri="{BB962C8B-B14F-4D97-AF65-F5344CB8AC3E}">
        <p14:creationId xmlns:p14="http://schemas.microsoft.com/office/powerpoint/2010/main" val="10892031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600"/>
                                  </p:stCondLst>
                                  <p:childTnLst>
                                    <p:set>
                                      <p:cBhvr>
                                        <p:cTn id="9" dur="1" fill="hold">
                                          <p:stCondLst>
                                            <p:cond delay="0"/>
                                          </p:stCondLst>
                                        </p:cTn>
                                        <p:tgtEl>
                                          <p:spTgt spid="7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500" fill="hold"/>
                                        <p:tgtEl>
                                          <p:spTgt spid="44"/>
                                        </p:tgtEl>
                                        <p:attrNameLst>
                                          <p:attrName>ppt_w</p:attrName>
                                        </p:attrNameLst>
                                      </p:cBhvr>
                                      <p:tavLst>
                                        <p:tav tm="0">
                                          <p:val>
                                            <p:fltVal val="0"/>
                                          </p:val>
                                        </p:tav>
                                        <p:tav tm="100000">
                                          <p:val>
                                            <p:strVal val="#ppt_w"/>
                                          </p:val>
                                        </p:tav>
                                      </p:tavLst>
                                    </p:anim>
                                    <p:anim calcmode="lin" valueType="num">
                                      <p:cBhvr>
                                        <p:cTn id="15" dur="500" fill="hold"/>
                                        <p:tgtEl>
                                          <p:spTgt spid="44"/>
                                        </p:tgtEl>
                                        <p:attrNameLst>
                                          <p:attrName>ppt_h</p:attrName>
                                        </p:attrNameLst>
                                      </p:cBhvr>
                                      <p:tavLst>
                                        <p:tav tm="0">
                                          <p:val>
                                            <p:strVal val="#ppt_h"/>
                                          </p:val>
                                        </p:tav>
                                        <p:tav tm="100000">
                                          <p:val>
                                            <p:strVal val="#ppt_h"/>
                                          </p:val>
                                        </p:tav>
                                      </p:tavLst>
                                    </p:anim>
                                  </p:childTnLst>
                                </p:cTn>
                              </p:par>
                              <p:par>
                                <p:cTn id="16" presetID="17" presetClass="entr" presetSubtype="1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strVal val="#ppt_h"/>
                                          </p:val>
                                        </p:tav>
                                        <p:tav tm="100000">
                                          <p:val>
                                            <p:strVal val="#ppt_h"/>
                                          </p:val>
                                        </p:tav>
                                      </p:tavLst>
                                    </p:anim>
                                  </p:childTnLst>
                                </p:cTn>
                              </p:par>
                              <p:par>
                                <p:cTn id="20" presetID="17" presetClass="entr" presetSubtype="1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p:cTn id="22" dur="500" fill="hold"/>
                                        <p:tgtEl>
                                          <p:spTgt spid="55"/>
                                        </p:tgtEl>
                                        <p:attrNameLst>
                                          <p:attrName>ppt_w</p:attrName>
                                        </p:attrNameLst>
                                      </p:cBhvr>
                                      <p:tavLst>
                                        <p:tav tm="0">
                                          <p:val>
                                            <p:fltVal val="0"/>
                                          </p:val>
                                        </p:tav>
                                        <p:tav tm="100000">
                                          <p:val>
                                            <p:strVal val="#ppt_w"/>
                                          </p:val>
                                        </p:tav>
                                      </p:tavLst>
                                    </p:anim>
                                    <p:anim calcmode="lin" valueType="num">
                                      <p:cBhvr>
                                        <p:cTn id="23" dur="500" fill="hold"/>
                                        <p:tgtEl>
                                          <p:spTgt spid="55"/>
                                        </p:tgtEl>
                                        <p:attrNameLst>
                                          <p:attrName>ppt_h</p:attrName>
                                        </p:attrNameLst>
                                      </p:cBhvr>
                                      <p:tavLst>
                                        <p:tav tm="0">
                                          <p:val>
                                            <p:strVal val="#ppt_h"/>
                                          </p:val>
                                        </p:tav>
                                        <p:tav tm="100000">
                                          <p:val>
                                            <p:strVal val="#ppt_h"/>
                                          </p:val>
                                        </p:tav>
                                      </p:tavLst>
                                    </p:anim>
                                  </p:childTnLst>
                                </p:cTn>
                              </p:par>
                              <p:par>
                                <p:cTn id="24" presetID="17" presetClass="entr" presetSubtype="10" fill="hold"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27"/>
                                        </p:tgtEl>
                                        <p:attrNameLst>
                                          <p:attrName>style.visibility</p:attrName>
                                        </p:attrNameLst>
                                      </p:cBhvr>
                                      <p:to>
                                        <p:strVal val="hidden"/>
                                      </p:to>
                                    </p:set>
                                  </p:childTnLst>
                                </p:cTn>
                              </p:par>
                            </p:childTnLst>
                          </p:cTn>
                        </p:par>
                        <p:par>
                          <p:cTn id="41" fill="hold">
                            <p:stCondLst>
                              <p:cond delay="0"/>
                            </p:stCondLst>
                            <p:childTnLst>
                              <p:par>
                                <p:cTn id="42" presetID="1" presetClass="exit" presetSubtype="0" fill="hold" nodeType="afterEffect">
                                  <p:stCondLst>
                                    <p:cond delay="0"/>
                                  </p:stCondLst>
                                  <p:childTnLst>
                                    <p:set>
                                      <p:cBhvr>
                                        <p:cTn id="43" dur="1" fill="hold">
                                          <p:stCondLst>
                                            <p:cond delay="0"/>
                                          </p:stCondLst>
                                        </p:cTn>
                                        <p:tgtEl>
                                          <p:spTgt spid="73"/>
                                        </p:tgtEl>
                                        <p:attrNameLst>
                                          <p:attrName>style.visibility</p:attrName>
                                        </p:attrNameLst>
                                      </p:cBhvr>
                                      <p:to>
                                        <p:strVal val="hidden"/>
                                      </p:to>
                                    </p:set>
                                  </p:childTnLst>
                                </p:cTn>
                              </p:par>
                            </p:childTnLst>
                          </p:cTn>
                        </p:par>
                        <p:par>
                          <p:cTn id="44" fill="hold">
                            <p:stCondLst>
                              <p:cond delay="0"/>
                            </p:stCondLst>
                            <p:childTnLst>
                              <p:par>
                                <p:cTn id="45" presetID="1" presetClass="exit" presetSubtype="0" fill="hold" nodeType="afterEffect">
                                  <p:stCondLst>
                                    <p:cond delay="0"/>
                                  </p:stCondLst>
                                  <p:childTnLst>
                                    <p:set>
                                      <p:cBhvr>
                                        <p:cTn id="46" dur="1" fill="hold">
                                          <p:stCondLst>
                                            <p:cond delay="0"/>
                                          </p:stCondLst>
                                        </p:cTn>
                                        <p:tgtEl>
                                          <p:spTgt spid="4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45"/>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55"/>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54"/>
                                        </p:tgtEl>
                                        <p:attrNameLst>
                                          <p:attrName>style.visibility</p:attrName>
                                        </p:attrNameLst>
                                      </p:cBhvr>
                                      <p:to>
                                        <p:strVal val="hidden"/>
                                      </p:to>
                                    </p:set>
                                  </p:childTnLst>
                                </p:cTn>
                              </p:par>
                            </p:childTnLst>
                          </p:cTn>
                        </p:par>
                        <p:par>
                          <p:cTn id="53" fill="hold">
                            <p:stCondLst>
                              <p:cond delay="0"/>
                            </p:stCondLst>
                            <p:childTnLst>
                              <p:par>
                                <p:cTn id="54" presetID="1" presetClass="exit" presetSubtype="0" fill="hold" grpId="1" nodeType="afterEffect">
                                  <p:stCondLst>
                                    <p:cond delay="600"/>
                                  </p:stCondLst>
                                  <p:childTnLst>
                                    <p:set>
                                      <p:cBhvr>
                                        <p:cTn id="55" dur="1" fill="hold">
                                          <p:stCondLst>
                                            <p:cond delay="0"/>
                                          </p:stCondLst>
                                        </p:cTn>
                                        <p:tgtEl>
                                          <p:spTgt spid="74"/>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73"/>
                                        </p:tgtEl>
                                        <p:attrNameLst>
                                          <p:attrName>style.visibility</p:attrName>
                                        </p:attrNameLst>
                                      </p:cBhvr>
                                      <p:to>
                                        <p:strVal val="visible"/>
                                      </p:to>
                                    </p:set>
                                  </p:childTnLst>
                                </p:cTn>
                              </p:par>
                            </p:childTnLst>
                          </p:cTn>
                        </p:par>
                        <p:par>
                          <p:cTn id="60" fill="hold">
                            <p:stCondLst>
                              <p:cond delay="0"/>
                            </p:stCondLst>
                            <p:childTnLst>
                              <p:par>
                                <p:cTn id="61" presetID="17" presetClass="entr" presetSubtype="10" fill="hold" nodeType="afterEffect">
                                  <p:stCondLst>
                                    <p:cond delay="30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strVal val="#ppt_h"/>
                                          </p:val>
                                        </p:tav>
                                        <p:tav tm="100000">
                                          <p:val>
                                            <p:strVal val="#ppt_h"/>
                                          </p:val>
                                        </p:tav>
                                      </p:tavLst>
                                    </p:anim>
                                  </p:childTnLst>
                                </p:cTn>
                              </p:par>
                              <p:par>
                                <p:cTn id="65" presetID="17" presetClass="entr" presetSubtype="10" fill="hold" grpId="2" nodeType="withEffect">
                                  <p:stCondLst>
                                    <p:cond delay="300"/>
                                  </p:stCondLst>
                                  <p:childTnLst>
                                    <p:set>
                                      <p:cBhvr>
                                        <p:cTn id="66" dur="1" fill="hold">
                                          <p:stCondLst>
                                            <p:cond delay="0"/>
                                          </p:stCondLst>
                                        </p:cTn>
                                        <p:tgtEl>
                                          <p:spTgt spid="45"/>
                                        </p:tgtEl>
                                        <p:attrNameLst>
                                          <p:attrName>style.visibility</p:attrName>
                                        </p:attrNameLst>
                                      </p:cBhvr>
                                      <p:to>
                                        <p:strVal val="visible"/>
                                      </p:to>
                                    </p:set>
                                    <p:anim calcmode="lin" valueType="num">
                                      <p:cBhvr>
                                        <p:cTn id="67" dur="500" fill="hold"/>
                                        <p:tgtEl>
                                          <p:spTgt spid="45"/>
                                        </p:tgtEl>
                                        <p:attrNameLst>
                                          <p:attrName>ppt_w</p:attrName>
                                        </p:attrNameLst>
                                      </p:cBhvr>
                                      <p:tavLst>
                                        <p:tav tm="0">
                                          <p:val>
                                            <p:fltVal val="0"/>
                                          </p:val>
                                        </p:tav>
                                        <p:tav tm="100000">
                                          <p:val>
                                            <p:strVal val="#ppt_w"/>
                                          </p:val>
                                        </p:tav>
                                      </p:tavLst>
                                    </p:anim>
                                    <p:anim calcmode="lin" valueType="num">
                                      <p:cBhvr>
                                        <p:cTn id="68" dur="500" fill="hold"/>
                                        <p:tgtEl>
                                          <p:spTgt spid="45"/>
                                        </p:tgtEl>
                                        <p:attrNameLst>
                                          <p:attrName>ppt_h</p:attrName>
                                        </p:attrNameLst>
                                      </p:cBhvr>
                                      <p:tavLst>
                                        <p:tav tm="0">
                                          <p:val>
                                            <p:strVal val="#ppt_h"/>
                                          </p:val>
                                        </p:tav>
                                        <p:tav tm="100000">
                                          <p:val>
                                            <p:strVal val="#ppt_h"/>
                                          </p:val>
                                        </p:tav>
                                      </p:tavLst>
                                    </p:anim>
                                  </p:childTnLst>
                                </p:cTn>
                              </p:par>
                              <p:par>
                                <p:cTn id="69" presetID="17" presetClass="entr" presetSubtype="10" fill="hold" grpId="2" nodeType="withEffect">
                                  <p:stCondLst>
                                    <p:cond delay="300"/>
                                  </p:stCondLst>
                                  <p:childTnLst>
                                    <p:set>
                                      <p:cBhvr>
                                        <p:cTn id="70" dur="1" fill="hold">
                                          <p:stCondLst>
                                            <p:cond delay="0"/>
                                          </p:stCondLst>
                                        </p:cTn>
                                        <p:tgtEl>
                                          <p:spTgt spid="55"/>
                                        </p:tgtEl>
                                        <p:attrNameLst>
                                          <p:attrName>style.visibility</p:attrName>
                                        </p:attrNameLst>
                                      </p:cBhvr>
                                      <p:to>
                                        <p:strVal val="visible"/>
                                      </p:to>
                                    </p:set>
                                    <p:anim calcmode="lin" valueType="num">
                                      <p:cBhvr>
                                        <p:cTn id="71" dur="500" fill="hold"/>
                                        <p:tgtEl>
                                          <p:spTgt spid="55"/>
                                        </p:tgtEl>
                                        <p:attrNameLst>
                                          <p:attrName>ppt_w</p:attrName>
                                        </p:attrNameLst>
                                      </p:cBhvr>
                                      <p:tavLst>
                                        <p:tav tm="0">
                                          <p:val>
                                            <p:fltVal val="0"/>
                                          </p:val>
                                        </p:tav>
                                        <p:tav tm="100000">
                                          <p:val>
                                            <p:strVal val="#ppt_w"/>
                                          </p:val>
                                        </p:tav>
                                      </p:tavLst>
                                    </p:anim>
                                    <p:anim calcmode="lin" valueType="num">
                                      <p:cBhvr>
                                        <p:cTn id="72" dur="500" fill="hold"/>
                                        <p:tgtEl>
                                          <p:spTgt spid="55"/>
                                        </p:tgtEl>
                                        <p:attrNameLst>
                                          <p:attrName>ppt_h</p:attrName>
                                        </p:attrNameLst>
                                      </p:cBhvr>
                                      <p:tavLst>
                                        <p:tav tm="0">
                                          <p:val>
                                            <p:strVal val="#ppt_h"/>
                                          </p:val>
                                        </p:tav>
                                        <p:tav tm="100000">
                                          <p:val>
                                            <p:strVal val="#ppt_h"/>
                                          </p:val>
                                        </p:tav>
                                      </p:tavLst>
                                    </p:anim>
                                  </p:childTnLst>
                                </p:cTn>
                              </p:par>
                              <p:par>
                                <p:cTn id="73" presetID="17" presetClass="entr" presetSubtype="10" fill="hold" nodeType="withEffect">
                                  <p:stCondLst>
                                    <p:cond delay="300"/>
                                  </p:stCondLst>
                                  <p:childTnLst>
                                    <p:set>
                                      <p:cBhvr>
                                        <p:cTn id="74" dur="1" fill="hold">
                                          <p:stCondLst>
                                            <p:cond delay="0"/>
                                          </p:stCondLst>
                                        </p:cTn>
                                        <p:tgtEl>
                                          <p:spTgt spid="54"/>
                                        </p:tgtEl>
                                        <p:attrNameLst>
                                          <p:attrName>style.visibility</p:attrName>
                                        </p:attrNameLst>
                                      </p:cBhvr>
                                      <p:to>
                                        <p:strVal val="visible"/>
                                      </p:to>
                                    </p:set>
                                    <p:anim calcmode="lin" valueType="num">
                                      <p:cBhvr>
                                        <p:cTn id="75" dur="500" fill="hold"/>
                                        <p:tgtEl>
                                          <p:spTgt spid="54"/>
                                        </p:tgtEl>
                                        <p:attrNameLst>
                                          <p:attrName>ppt_w</p:attrName>
                                        </p:attrNameLst>
                                      </p:cBhvr>
                                      <p:tavLst>
                                        <p:tav tm="0">
                                          <p:val>
                                            <p:fltVal val="0"/>
                                          </p:val>
                                        </p:tav>
                                        <p:tav tm="100000">
                                          <p:val>
                                            <p:strVal val="#ppt_w"/>
                                          </p:val>
                                        </p:tav>
                                      </p:tavLst>
                                    </p:anim>
                                    <p:anim calcmode="lin" valueType="num">
                                      <p:cBhvr>
                                        <p:cTn id="76" dur="500" fill="hold"/>
                                        <p:tgtEl>
                                          <p:spTgt spid="54"/>
                                        </p:tgtEl>
                                        <p:attrNameLst>
                                          <p:attrName>ppt_h</p:attrName>
                                        </p:attrNameLst>
                                      </p:cBhvr>
                                      <p:tavLst>
                                        <p:tav tm="0">
                                          <p:val>
                                            <p:strVal val="#ppt_h"/>
                                          </p:val>
                                        </p:tav>
                                        <p:tav tm="100000">
                                          <p:val>
                                            <p:strVal val="#ppt_h"/>
                                          </p:val>
                                        </p:tav>
                                      </p:tavLst>
                                    </p:anim>
                                  </p:childTnLst>
                                </p:cTn>
                              </p:par>
                            </p:childTnLst>
                          </p:cTn>
                        </p:par>
                        <p:par>
                          <p:cTn id="77" fill="hold">
                            <p:stCondLst>
                              <p:cond delay="800"/>
                            </p:stCondLst>
                            <p:childTnLst>
                              <p:par>
                                <p:cTn id="78" presetID="1" presetClass="entr" presetSubtype="0" fill="hold" nodeType="afterEffect">
                                  <p:stCondLst>
                                    <p:cond delay="0"/>
                                  </p:stCondLst>
                                  <p:childTnLst>
                                    <p:set>
                                      <p:cBhvr>
                                        <p:cTn id="79" dur="1" fill="hold">
                                          <p:stCondLst>
                                            <p:cond delay="0"/>
                                          </p:stCondLst>
                                        </p:cTn>
                                        <p:tgtEl>
                                          <p:spTgt spid="27"/>
                                        </p:tgtEl>
                                        <p:attrNameLst>
                                          <p:attrName>style.visibility</p:attrName>
                                        </p:attrNameLst>
                                      </p:cBhvr>
                                      <p:to>
                                        <p:strVal val="visible"/>
                                      </p:to>
                                    </p:set>
                                  </p:childTnLst>
                                </p:cTn>
                              </p:par>
                            </p:childTnLst>
                          </p:cTn>
                        </p:par>
                        <p:par>
                          <p:cTn id="80" fill="hold">
                            <p:stCondLst>
                              <p:cond delay="800"/>
                            </p:stCondLst>
                            <p:childTnLst>
                              <p:par>
                                <p:cTn id="81" presetID="1" presetClass="entr" presetSubtype="0" fill="hold" grpId="0" nodeType="afterEffect">
                                  <p:stCondLst>
                                    <p:cond delay="0"/>
                                  </p:stCondLst>
                                  <p:childTnLst>
                                    <p:set>
                                      <p:cBhvr>
                                        <p:cTn id="8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5" grpId="1"/>
      <p:bldP spid="55" grpId="2"/>
      <p:bldP spid="45" grpId="0"/>
      <p:bldP spid="45" grpId="1"/>
      <p:bldP spid="45" grpId="2"/>
      <p:bldP spid="74" grpId="0"/>
      <p:bldP spid="74" grpId="1"/>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701595" y="2339768"/>
            <a:ext cx="3761112" cy="4360823"/>
            <a:chOff x="4701595" y="2339768"/>
            <a:chExt cx="3761112" cy="4360823"/>
          </a:xfrm>
        </p:grpSpPr>
        <p:grpSp>
          <p:nvGrpSpPr>
            <p:cNvPr id="148" name="Group 147"/>
            <p:cNvGrpSpPr/>
            <p:nvPr/>
          </p:nvGrpSpPr>
          <p:grpSpPr>
            <a:xfrm>
              <a:off x="4701595" y="2339768"/>
              <a:ext cx="3761112" cy="4360823"/>
              <a:chOff x="199142" y="2108214"/>
              <a:chExt cx="3761112" cy="4360823"/>
            </a:xfrm>
          </p:grpSpPr>
          <p:sp>
            <p:nvSpPr>
              <p:cNvPr id="149" name="Rectangle 148"/>
              <p:cNvSpPr/>
              <p:nvPr/>
            </p:nvSpPr>
            <p:spPr bwMode="auto">
              <a:xfrm>
                <a:off x="199142" y="2172604"/>
                <a:ext cx="3744416" cy="4296433"/>
              </a:xfrm>
              <a:prstGeom prst="rect">
                <a:avLst/>
              </a:prstGeom>
              <a:solidFill>
                <a:srgbClr val="7F7F7F"/>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50" name="Rectangle 149"/>
              <p:cNvSpPr/>
              <p:nvPr/>
            </p:nvSpPr>
            <p:spPr bwMode="auto">
              <a:xfrm>
                <a:off x="1403904" y="2536549"/>
                <a:ext cx="1334892" cy="504056"/>
              </a:xfrm>
              <a:prstGeom prst="rect">
                <a:avLst/>
              </a:prstGeom>
              <a:solidFill>
                <a:srgbClr val="7F7F7F"/>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LB</a:t>
                </a:r>
              </a:p>
            </p:txBody>
          </p:sp>
          <p:sp>
            <p:nvSpPr>
              <p:cNvPr id="151" name="Rectangle 150"/>
              <p:cNvSpPr/>
              <p:nvPr/>
            </p:nvSpPr>
            <p:spPr bwMode="auto">
              <a:xfrm>
                <a:off x="331828" y="3253887"/>
                <a:ext cx="3479045" cy="1365828"/>
              </a:xfrm>
              <a:prstGeom prst="rect">
                <a:avLst/>
              </a:prstGeom>
              <a:solidFill>
                <a:schemeClr val="tx1">
                  <a:lumMod val="85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bg1">
                        <a:alpha val="98824"/>
                      </a:schemeClr>
                    </a:solidFill>
                    <a:latin typeface="Segoe UI" pitchFamily="34" charset="0"/>
                    <a:ea typeface="Segoe UI" pitchFamily="34" charset="0"/>
                    <a:cs typeface="Segoe UI" pitchFamily="34" charset="0"/>
                  </a:rPr>
                  <a:t>…</a:t>
                </a:r>
                <a:endParaRPr lang="en-US" sz="2200" dirty="0">
                  <a:solidFill>
                    <a:schemeClr val="bg1">
                      <a:alpha val="98824"/>
                    </a:schemeClr>
                  </a:solidFill>
                  <a:latin typeface="Segoe UI" pitchFamily="34" charset="0"/>
                  <a:ea typeface="Segoe UI" pitchFamily="34" charset="0"/>
                  <a:cs typeface="Segoe UI" pitchFamily="34" charset="0"/>
                </a:endParaRPr>
              </a:p>
            </p:txBody>
          </p:sp>
          <p:sp>
            <p:nvSpPr>
              <p:cNvPr id="152" name="Can 151"/>
              <p:cNvSpPr/>
              <p:nvPr/>
            </p:nvSpPr>
            <p:spPr bwMode="auto">
              <a:xfrm>
                <a:off x="1246191" y="4745133"/>
                <a:ext cx="729243" cy="864096"/>
              </a:xfrm>
              <a:prstGeom prst="can">
                <a:avLst/>
              </a:prstGeom>
              <a:solidFill>
                <a:srgbClr val="7F7F7F"/>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56" name="TextBox 155"/>
              <p:cNvSpPr txBox="1"/>
              <p:nvPr/>
            </p:nvSpPr>
            <p:spPr>
              <a:xfrm>
                <a:off x="912857" y="5575485"/>
                <a:ext cx="1286763"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SQL Database</a:t>
                </a:r>
                <a:endParaRPr lang="en-US" sz="1400" dirty="0">
                  <a:solidFill>
                    <a:schemeClr val="bg1">
                      <a:alpha val="99000"/>
                    </a:schemeClr>
                  </a:solidFill>
                </a:endParaRPr>
              </a:p>
            </p:txBody>
          </p:sp>
          <p:sp>
            <p:nvSpPr>
              <p:cNvPr id="158" name="TextBox 157"/>
              <p:cNvSpPr txBox="1"/>
              <p:nvPr/>
            </p:nvSpPr>
            <p:spPr>
              <a:xfrm>
                <a:off x="2581159" y="2108214"/>
                <a:ext cx="1379095"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Data Center #2</a:t>
                </a:r>
                <a:endParaRPr lang="en-US" sz="1400" dirty="0">
                  <a:solidFill>
                    <a:schemeClr val="bg1">
                      <a:alpha val="99000"/>
                    </a:schemeClr>
                  </a:solidFill>
                </a:endParaRPr>
              </a:p>
            </p:txBody>
          </p:sp>
          <p:sp>
            <p:nvSpPr>
              <p:cNvPr id="159" name="Can 158"/>
              <p:cNvSpPr/>
              <p:nvPr/>
            </p:nvSpPr>
            <p:spPr bwMode="auto">
              <a:xfrm>
                <a:off x="2299983" y="5748957"/>
                <a:ext cx="1261675" cy="648072"/>
              </a:xfrm>
              <a:prstGeom prst="can">
                <a:avLst/>
              </a:prstGeom>
              <a:solidFill>
                <a:srgbClr val="7F7F7F"/>
              </a:solid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alpha val="98824"/>
                      </a:schemeClr>
                    </a:solidFill>
                    <a:latin typeface="Segoe UI" pitchFamily="34" charset="0"/>
                    <a:ea typeface="Segoe UI" pitchFamily="34" charset="0"/>
                    <a:cs typeface="Segoe UI" pitchFamily="34" charset="0"/>
                  </a:rPr>
                  <a:t>Blob Storage</a:t>
                </a:r>
                <a:endParaRPr lang="en-US" sz="1400" dirty="0">
                  <a:solidFill>
                    <a:schemeClr val="bg1">
                      <a:alpha val="98824"/>
                    </a:schemeClr>
                  </a:solidFill>
                  <a:latin typeface="Segoe UI" pitchFamily="34" charset="0"/>
                  <a:ea typeface="Segoe UI" pitchFamily="34" charset="0"/>
                  <a:cs typeface="Segoe UI" pitchFamily="34" charset="0"/>
                </a:endParaRPr>
              </a:p>
            </p:txBody>
          </p:sp>
          <p:cxnSp>
            <p:nvCxnSpPr>
              <p:cNvPr id="160" name="Elbow Connector 159"/>
              <p:cNvCxnSpPr>
                <a:stCxn id="164" idx="2"/>
                <a:endCxn id="159" idx="2"/>
              </p:cNvCxnSpPr>
              <p:nvPr/>
            </p:nvCxnSpPr>
            <p:spPr>
              <a:xfrm rot="16200000" flipH="1">
                <a:off x="599114" y="4372124"/>
                <a:ext cx="1925836" cy="1475902"/>
              </a:xfrm>
              <a:prstGeom prst="bentConnector2">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endCxn id="159" idx="1"/>
              </p:cNvCxnSpPr>
              <p:nvPr/>
            </p:nvCxnSpPr>
            <p:spPr>
              <a:xfrm flipH="1">
                <a:off x="2930821" y="4188829"/>
                <a:ext cx="60515" cy="156012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2" name="Rectangle 161"/>
              <p:cNvSpPr/>
              <p:nvPr/>
            </p:nvSpPr>
            <p:spPr bwMode="auto">
              <a:xfrm>
                <a:off x="457389" y="3501738"/>
                <a:ext cx="1358745" cy="1001858"/>
              </a:xfrm>
              <a:prstGeom prst="rect">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3" name="TextBox 162"/>
              <p:cNvSpPr txBox="1"/>
              <p:nvPr/>
            </p:nvSpPr>
            <p:spPr>
              <a:xfrm>
                <a:off x="291215" y="4067845"/>
                <a:ext cx="931986" cy="544765"/>
              </a:xfrm>
              <a:prstGeom prst="rect">
                <a:avLst/>
              </a:prstGeom>
              <a:noFill/>
            </p:spPr>
            <p:txBody>
              <a:bodyPr wrap="none" lIns="182880" tIns="146304" rIns="182880" bIns="146304" rtlCol="0">
                <a:spAutoFit/>
              </a:bodyPr>
              <a:lstStyle/>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Fault </a:t>
                </a:r>
              </a:p>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Domain </a:t>
                </a:r>
                <a:r>
                  <a:rPr lang="en-US" sz="900" dirty="0" smtClean="0">
                    <a:solidFill>
                      <a:schemeClr val="bg1"/>
                    </a:solidFill>
                    <a:ea typeface="Segoe UI" pitchFamily="34" charset="0"/>
                    <a:cs typeface="Segoe UI" pitchFamily="34" charset="0"/>
                  </a:rPr>
                  <a:t>#1</a:t>
                </a:r>
                <a:endParaRPr lang="en-US" sz="900" dirty="0">
                  <a:solidFill>
                    <a:schemeClr val="bg1"/>
                  </a:solidFill>
                  <a:ea typeface="Segoe UI" pitchFamily="34" charset="0"/>
                  <a:cs typeface="Segoe UI" pitchFamily="34" charset="0"/>
                </a:endParaRPr>
              </a:p>
            </p:txBody>
          </p:sp>
          <p:sp>
            <p:nvSpPr>
              <p:cNvPr id="164" name="Rectangle 163"/>
              <p:cNvSpPr/>
              <p:nvPr/>
            </p:nvSpPr>
            <p:spPr bwMode="auto">
              <a:xfrm>
                <a:off x="585989" y="3643101"/>
                <a:ext cx="476184" cy="504056"/>
              </a:xfrm>
              <a:prstGeom prst="rect">
                <a:avLst/>
              </a:prstGeom>
              <a:solidFill>
                <a:srgbClr val="7F7F7F"/>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cxnSp>
            <p:nvCxnSpPr>
              <p:cNvPr id="166" name="Straight Arrow Connector 165"/>
              <p:cNvCxnSpPr>
                <a:stCxn id="164" idx="2"/>
                <a:endCxn id="152" idx="1"/>
              </p:cNvCxnSpPr>
              <p:nvPr/>
            </p:nvCxnSpPr>
            <p:spPr>
              <a:xfrm>
                <a:off x="824081" y="4147157"/>
                <a:ext cx="786732" cy="59797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7" name="Rectangle 166"/>
              <p:cNvSpPr/>
              <p:nvPr/>
            </p:nvSpPr>
            <p:spPr bwMode="auto">
              <a:xfrm>
                <a:off x="2386456" y="3523852"/>
                <a:ext cx="1177537" cy="1001858"/>
              </a:xfrm>
              <a:prstGeom prst="rect">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8" name="TextBox 167"/>
              <p:cNvSpPr txBox="1"/>
              <p:nvPr/>
            </p:nvSpPr>
            <p:spPr>
              <a:xfrm>
                <a:off x="2747999" y="4089959"/>
                <a:ext cx="931986" cy="544765"/>
              </a:xfrm>
              <a:prstGeom prst="rect">
                <a:avLst/>
              </a:prstGeom>
              <a:noFill/>
            </p:spPr>
            <p:txBody>
              <a:bodyPr wrap="none" lIns="182880" tIns="146304" rIns="182880" bIns="146304" rtlCol="0">
                <a:spAutoFit/>
              </a:bodyPr>
              <a:lstStyle/>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Fault </a:t>
                </a:r>
              </a:p>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Domain </a:t>
                </a:r>
                <a:r>
                  <a:rPr lang="en-US" sz="900" dirty="0" smtClean="0">
                    <a:solidFill>
                      <a:schemeClr val="bg1"/>
                    </a:solidFill>
                    <a:ea typeface="Segoe UI" pitchFamily="34" charset="0"/>
                    <a:cs typeface="Segoe UI" pitchFamily="34" charset="0"/>
                  </a:rPr>
                  <a:t>#2</a:t>
                </a:r>
                <a:endParaRPr lang="en-US" sz="900" dirty="0">
                  <a:solidFill>
                    <a:schemeClr val="bg1"/>
                  </a:solidFill>
                  <a:ea typeface="Segoe UI" pitchFamily="34" charset="0"/>
                  <a:cs typeface="Segoe UI" pitchFamily="34" charset="0"/>
                </a:endParaRPr>
              </a:p>
            </p:txBody>
          </p:sp>
          <p:sp>
            <p:nvSpPr>
              <p:cNvPr id="170" name="Rectangle 169"/>
              <p:cNvSpPr/>
              <p:nvPr/>
            </p:nvSpPr>
            <p:spPr bwMode="auto">
              <a:xfrm>
                <a:off x="2974235" y="3643101"/>
                <a:ext cx="476184" cy="504056"/>
              </a:xfrm>
              <a:prstGeom prst="rect">
                <a:avLst/>
              </a:prstGeom>
              <a:solidFill>
                <a:srgbClr val="7F7F7F"/>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cxnSp>
            <p:nvCxnSpPr>
              <p:cNvPr id="153" name="Straight Arrow Connector 152"/>
              <p:cNvCxnSpPr>
                <a:stCxn id="150" idx="2"/>
                <a:endCxn id="164" idx="0"/>
              </p:cNvCxnSpPr>
              <p:nvPr/>
            </p:nvCxnSpPr>
            <p:spPr>
              <a:xfrm flipH="1">
                <a:off x="824081" y="3040605"/>
                <a:ext cx="1247269" cy="60249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50" idx="2"/>
              </p:cNvCxnSpPr>
              <p:nvPr/>
            </p:nvCxnSpPr>
            <p:spPr>
              <a:xfrm>
                <a:off x="2071350" y="3040605"/>
                <a:ext cx="919986"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168" idx="1"/>
                <a:endCxn id="152" idx="1"/>
              </p:cNvCxnSpPr>
              <p:nvPr/>
            </p:nvCxnSpPr>
            <p:spPr>
              <a:xfrm flipH="1">
                <a:off x="1610813" y="4362342"/>
                <a:ext cx="1137186" cy="382791"/>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80" name="Rectangle 79"/>
            <p:cNvSpPr/>
            <p:nvPr/>
          </p:nvSpPr>
          <p:spPr bwMode="auto">
            <a:xfrm>
              <a:off x="5676896" y="3871415"/>
              <a:ext cx="476184" cy="504056"/>
            </a:xfrm>
            <a:prstGeom prst="rect">
              <a:avLst/>
            </a:prstGeom>
            <a:solidFill>
              <a:srgbClr val="7F7F7F"/>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sp>
          <p:nvSpPr>
            <p:cNvPr id="81" name="Rectangle 80"/>
            <p:cNvSpPr/>
            <p:nvPr/>
          </p:nvSpPr>
          <p:spPr bwMode="auto">
            <a:xfrm>
              <a:off x="6956024" y="3873093"/>
              <a:ext cx="476184" cy="504056"/>
            </a:xfrm>
            <a:prstGeom prst="rect">
              <a:avLst/>
            </a:prstGeom>
            <a:solidFill>
              <a:srgbClr val="7F7F7F"/>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grpSp>
      <p:grpSp>
        <p:nvGrpSpPr>
          <p:cNvPr id="179" name="Group 178"/>
          <p:cNvGrpSpPr/>
          <p:nvPr/>
        </p:nvGrpSpPr>
        <p:grpSpPr>
          <a:xfrm>
            <a:off x="4700667" y="2369753"/>
            <a:ext cx="3744416" cy="4350332"/>
            <a:chOff x="199142" y="2118705"/>
            <a:chExt cx="3744416" cy="4350332"/>
          </a:xfrm>
        </p:grpSpPr>
        <p:sp>
          <p:nvSpPr>
            <p:cNvPr id="180" name="Rectangle 179"/>
            <p:cNvSpPr/>
            <p:nvPr/>
          </p:nvSpPr>
          <p:spPr bwMode="auto">
            <a:xfrm>
              <a:off x="199142" y="2172604"/>
              <a:ext cx="3744416" cy="4296433"/>
            </a:xfrm>
            <a:prstGeom prst="rect">
              <a:avLst/>
            </a:prstGeom>
            <a:solidFill>
              <a:schemeClr val="accent6">
                <a:lumMod val="60000"/>
                <a:lumOff val="4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81" name="Rectangle 180"/>
            <p:cNvSpPr/>
            <p:nvPr/>
          </p:nvSpPr>
          <p:spPr bwMode="auto">
            <a:xfrm>
              <a:off x="1403904" y="2536549"/>
              <a:ext cx="1334892" cy="504056"/>
            </a:xfrm>
            <a:prstGeom prst="rect">
              <a:avLst/>
            </a:prstGeom>
            <a:solidFill>
              <a:srgbClr val="429A1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LB</a:t>
              </a:r>
            </a:p>
          </p:txBody>
        </p:sp>
        <p:sp>
          <p:nvSpPr>
            <p:cNvPr id="182" name="Rectangle 181"/>
            <p:cNvSpPr/>
            <p:nvPr/>
          </p:nvSpPr>
          <p:spPr bwMode="auto">
            <a:xfrm>
              <a:off x="331828" y="3253887"/>
              <a:ext cx="3479045" cy="1365828"/>
            </a:xfrm>
            <a:prstGeom prst="rect">
              <a:avLst/>
            </a:prstGeom>
            <a:solidFill>
              <a:schemeClr val="accent6">
                <a:lumMod val="20000"/>
                <a:lumOff val="8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83" name="Can 182"/>
            <p:cNvSpPr/>
            <p:nvPr/>
          </p:nvSpPr>
          <p:spPr bwMode="auto">
            <a:xfrm>
              <a:off x="1246191" y="4745133"/>
              <a:ext cx="729243" cy="864096"/>
            </a:xfrm>
            <a:prstGeom prst="can">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cxnSp>
          <p:nvCxnSpPr>
            <p:cNvPr id="184" name="Straight Arrow Connector 183"/>
            <p:cNvCxnSpPr>
              <a:endCxn id="183" idx="1"/>
            </p:cNvCxnSpPr>
            <p:nvPr/>
          </p:nvCxnSpPr>
          <p:spPr>
            <a:xfrm flipH="1">
              <a:off x="1610813" y="4188829"/>
              <a:ext cx="1380523" cy="55630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912857" y="5575485"/>
              <a:ext cx="1286763"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SQL Database</a:t>
              </a:r>
              <a:endParaRPr lang="en-US" sz="1400" dirty="0">
                <a:solidFill>
                  <a:schemeClr val="bg1">
                    <a:alpha val="99000"/>
                  </a:schemeClr>
                </a:solidFill>
              </a:endParaRPr>
            </a:p>
          </p:txBody>
        </p:sp>
        <p:sp>
          <p:nvSpPr>
            <p:cNvPr id="186" name="TextBox 185"/>
            <p:cNvSpPr txBox="1"/>
            <p:nvPr/>
          </p:nvSpPr>
          <p:spPr>
            <a:xfrm>
              <a:off x="1794392" y="3719819"/>
              <a:ext cx="537181" cy="4339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a:solidFill>
                    <a:schemeClr val="bg1">
                      <a:alpha val="99000"/>
                    </a:schemeClr>
                  </a:solidFill>
                </a:rPr>
                <a:t>…</a:t>
              </a:r>
            </a:p>
          </p:txBody>
        </p:sp>
        <p:sp>
          <p:nvSpPr>
            <p:cNvPr id="187" name="TextBox 186"/>
            <p:cNvSpPr txBox="1"/>
            <p:nvPr/>
          </p:nvSpPr>
          <p:spPr>
            <a:xfrm>
              <a:off x="2939111" y="2118705"/>
              <a:ext cx="989182"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Region #2</a:t>
              </a:r>
              <a:endParaRPr lang="en-US" sz="1400" dirty="0">
                <a:solidFill>
                  <a:schemeClr val="bg1">
                    <a:alpha val="99000"/>
                  </a:schemeClr>
                </a:solidFill>
              </a:endParaRPr>
            </a:p>
          </p:txBody>
        </p:sp>
        <p:sp>
          <p:nvSpPr>
            <p:cNvPr id="188" name="Can 187"/>
            <p:cNvSpPr/>
            <p:nvPr/>
          </p:nvSpPr>
          <p:spPr bwMode="auto">
            <a:xfrm>
              <a:off x="2299983" y="5748957"/>
              <a:ext cx="1261675" cy="648072"/>
            </a:xfrm>
            <a:prstGeom prst="can">
              <a:avLst/>
            </a:prstGeom>
            <a:solidFill>
              <a:schemeClr val="tx1">
                <a:lumMod val="75000"/>
              </a:schemeClr>
            </a:solid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alpha val="98824"/>
                    </a:schemeClr>
                  </a:solidFill>
                  <a:latin typeface="Segoe UI" pitchFamily="34" charset="0"/>
                  <a:ea typeface="Segoe UI" pitchFamily="34" charset="0"/>
                  <a:cs typeface="Segoe UI" pitchFamily="34" charset="0"/>
                </a:rPr>
                <a:t>Blob Storage</a:t>
              </a:r>
              <a:endParaRPr lang="en-US" sz="1400" dirty="0">
                <a:solidFill>
                  <a:schemeClr val="bg1">
                    <a:alpha val="98824"/>
                  </a:schemeClr>
                </a:solidFill>
                <a:latin typeface="Segoe UI" pitchFamily="34" charset="0"/>
                <a:ea typeface="Segoe UI" pitchFamily="34" charset="0"/>
                <a:cs typeface="Segoe UI" pitchFamily="34" charset="0"/>
              </a:endParaRPr>
            </a:p>
          </p:txBody>
        </p:sp>
        <p:cxnSp>
          <p:nvCxnSpPr>
            <p:cNvPr id="189" name="Elbow Connector 188"/>
            <p:cNvCxnSpPr>
              <a:stCxn id="193" idx="2"/>
              <a:endCxn id="188" idx="2"/>
            </p:cNvCxnSpPr>
            <p:nvPr/>
          </p:nvCxnSpPr>
          <p:spPr>
            <a:xfrm rot="16200000" flipH="1">
              <a:off x="599114" y="4372124"/>
              <a:ext cx="1925836" cy="1475902"/>
            </a:xfrm>
            <a:prstGeom prst="bentConnector2">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a:endCxn id="188" idx="1"/>
            </p:cNvCxnSpPr>
            <p:nvPr/>
          </p:nvCxnSpPr>
          <p:spPr>
            <a:xfrm flipH="1">
              <a:off x="2930821" y="4188829"/>
              <a:ext cx="60515" cy="156012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bwMode="auto">
            <a:xfrm>
              <a:off x="457389" y="3501738"/>
              <a:ext cx="1296931" cy="10018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2" name="TextBox 191"/>
            <p:cNvSpPr txBox="1"/>
            <p:nvPr/>
          </p:nvSpPr>
          <p:spPr>
            <a:xfrm>
              <a:off x="291215" y="4067845"/>
              <a:ext cx="931986" cy="544765"/>
            </a:xfrm>
            <a:prstGeom prst="rect">
              <a:avLst/>
            </a:prstGeom>
            <a:noFill/>
          </p:spPr>
          <p:txBody>
            <a:bodyPr wrap="none" lIns="182880" tIns="146304" rIns="182880" bIns="146304" rtlCol="0">
              <a:spAutoFit/>
            </a:bodyPr>
            <a:lstStyle/>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Fault </a:t>
              </a:r>
            </a:p>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Domain </a:t>
              </a:r>
              <a:r>
                <a:rPr lang="en-US" sz="900" dirty="0" smtClean="0">
                  <a:solidFill>
                    <a:schemeClr val="bg1"/>
                  </a:solidFill>
                  <a:ea typeface="Segoe UI" pitchFamily="34" charset="0"/>
                  <a:cs typeface="Segoe UI" pitchFamily="34" charset="0"/>
                </a:rPr>
                <a:t>#1</a:t>
              </a:r>
              <a:endParaRPr lang="en-US" sz="900" dirty="0">
                <a:solidFill>
                  <a:schemeClr val="bg1"/>
                </a:solidFill>
                <a:ea typeface="Segoe UI" pitchFamily="34" charset="0"/>
                <a:cs typeface="Segoe UI" pitchFamily="34" charset="0"/>
              </a:endParaRPr>
            </a:p>
          </p:txBody>
        </p:sp>
        <p:sp>
          <p:nvSpPr>
            <p:cNvPr id="193" name="Rectangle 192"/>
            <p:cNvSpPr/>
            <p:nvPr/>
          </p:nvSpPr>
          <p:spPr bwMode="auto">
            <a:xfrm>
              <a:off x="585989"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sp>
          <p:nvSpPr>
            <p:cNvPr id="194" name="Rectangle 193"/>
            <p:cNvSpPr/>
            <p:nvPr/>
          </p:nvSpPr>
          <p:spPr bwMode="auto">
            <a:xfrm>
              <a:off x="1160040"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cxnSp>
          <p:nvCxnSpPr>
            <p:cNvPr id="195" name="Straight Arrow Connector 194"/>
            <p:cNvCxnSpPr>
              <a:stCxn id="193" idx="2"/>
              <a:endCxn id="183" idx="1"/>
            </p:cNvCxnSpPr>
            <p:nvPr/>
          </p:nvCxnSpPr>
          <p:spPr>
            <a:xfrm>
              <a:off x="824081" y="4147157"/>
              <a:ext cx="786732" cy="59797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6" name="Rectangle 195"/>
            <p:cNvSpPr/>
            <p:nvPr/>
          </p:nvSpPr>
          <p:spPr bwMode="auto">
            <a:xfrm>
              <a:off x="2267062" y="3523852"/>
              <a:ext cx="1296931" cy="10018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 name="TextBox 196"/>
            <p:cNvSpPr txBox="1"/>
            <p:nvPr/>
          </p:nvSpPr>
          <p:spPr>
            <a:xfrm>
              <a:off x="2100888" y="4089959"/>
              <a:ext cx="931986" cy="544765"/>
            </a:xfrm>
            <a:prstGeom prst="rect">
              <a:avLst/>
            </a:prstGeom>
            <a:noFill/>
          </p:spPr>
          <p:txBody>
            <a:bodyPr wrap="none" lIns="182880" tIns="146304" rIns="182880" bIns="146304" rtlCol="0">
              <a:spAutoFit/>
            </a:bodyPr>
            <a:lstStyle/>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Fault </a:t>
              </a:r>
            </a:p>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Domain </a:t>
              </a:r>
              <a:r>
                <a:rPr lang="en-US" sz="900" dirty="0" smtClean="0">
                  <a:solidFill>
                    <a:schemeClr val="bg1"/>
                  </a:solidFill>
                  <a:ea typeface="Segoe UI" pitchFamily="34" charset="0"/>
                  <a:cs typeface="Segoe UI" pitchFamily="34" charset="0"/>
                </a:rPr>
                <a:t>#2</a:t>
              </a:r>
              <a:endParaRPr lang="en-US" sz="900" dirty="0">
                <a:solidFill>
                  <a:schemeClr val="bg1"/>
                </a:solidFill>
                <a:ea typeface="Segoe UI" pitchFamily="34" charset="0"/>
                <a:cs typeface="Segoe UI" pitchFamily="34" charset="0"/>
              </a:endParaRPr>
            </a:p>
          </p:txBody>
        </p:sp>
        <p:sp>
          <p:nvSpPr>
            <p:cNvPr id="198" name="Rectangle 197"/>
            <p:cNvSpPr/>
            <p:nvPr/>
          </p:nvSpPr>
          <p:spPr bwMode="auto">
            <a:xfrm>
              <a:off x="2381783"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sp>
          <p:nvSpPr>
            <p:cNvPr id="199" name="Rectangle 198"/>
            <p:cNvSpPr/>
            <p:nvPr/>
          </p:nvSpPr>
          <p:spPr bwMode="auto">
            <a:xfrm>
              <a:off x="2974235"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cxnSp>
          <p:nvCxnSpPr>
            <p:cNvPr id="200" name="Straight Arrow Connector 199"/>
            <p:cNvCxnSpPr>
              <a:stCxn id="181" idx="2"/>
              <a:endCxn id="193" idx="0"/>
            </p:cNvCxnSpPr>
            <p:nvPr/>
          </p:nvCxnSpPr>
          <p:spPr>
            <a:xfrm flipH="1">
              <a:off x="824081" y="3040605"/>
              <a:ext cx="1247269" cy="60249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a:stCxn id="181" idx="2"/>
            </p:cNvCxnSpPr>
            <p:nvPr/>
          </p:nvCxnSpPr>
          <p:spPr>
            <a:xfrm>
              <a:off x="2071350" y="3040605"/>
              <a:ext cx="919986"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178" name="Rectangle 177"/>
          <p:cNvSpPr/>
          <p:nvPr/>
        </p:nvSpPr>
        <p:spPr>
          <a:xfrm>
            <a:off x="268928" y="1190767"/>
            <a:ext cx="3655168" cy="6447919"/>
          </a:xfrm>
          <a:prstGeom prst="rect">
            <a:avLst/>
          </a:prstGeom>
          <a:noFill/>
        </p:spPr>
        <p:txBody>
          <a:bodyPr wrap="none" lIns="91440" tIns="45720" rIns="91440" bIns="45720">
            <a:spAutoFit/>
          </a:bodyPr>
          <a:lstStyle/>
          <a:p>
            <a:pPr algn="ctr"/>
            <a:r>
              <a:rPr lang="en-US" sz="41300" b="1" cap="none" spc="0" dirty="0" smtClean="0">
                <a:ln w="22225">
                  <a:solidFill>
                    <a:schemeClr val="accent2"/>
                  </a:solidFill>
                  <a:prstDash val="solid"/>
                </a:ln>
                <a:solidFill>
                  <a:srgbClr val="FF0000"/>
                </a:solidFill>
                <a:effectLst/>
              </a:rPr>
              <a:t>X</a:t>
            </a:r>
            <a:endParaRPr lang="en-US" sz="41300" b="1" cap="none" spc="0" dirty="0">
              <a:ln w="22225">
                <a:solidFill>
                  <a:schemeClr val="accent2"/>
                </a:solidFill>
                <a:prstDash val="solid"/>
              </a:ln>
              <a:solidFill>
                <a:srgbClr val="FF0000"/>
              </a:solidFill>
              <a:effectLst/>
            </a:endParaRPr>
          </a:p>
        </p:txBody>
      </p:sp>
      <p:sp>
        <p:nvSpPr>
          <p:cNvPr id="2" name="Title 1"/>
          <p:cNvSpPr>
            <a:spLocks noGrp="1"/>
          </p:cNvSpPr>
          <p:nvPr>
            <p:ph type="title"/>
          </p:nvPr>
        </p:nvSpPr>
        <p:spPr/>
        <p:txBody>
          <a:bodyPr/>
          <a:lstStyle/>
          <a:p>
            <a:r>
              <a:rPr lang="en-US" dirty="0" smtClean="0"/>
              <a:t>Hot DR in Windows Azure – Option 1</a:t>
            </a:r>
            <a:endParaRPr lang="en-US" dirty="0"/>
          </a:p>
        </p:txBody>
      </p:sp>
      <p:sp>
        <p:nvSpPr>
          <p:cNvPr id="7" name="Rectangle 6"/>
          <p:cNvSpPr/>
          <p:nvPr/>
        </p:nvSpPr>
        <p:spPr bwMode="auto">
          <a:xfrm>
            <a:off x="3120360" y="1173731"/>
            <a:ext cx="2160240" cy="504056"/>
          </a:xfrm>
          <a:prstGeom prst="rect">
            <a:avLst/>
          </a:prstGeom>
          <a:solidFill>
            <a:srgbClr val="00B0F0"/>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Client</a:t>
            </a:r>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96" name="Text Placeholder 43"/>
          <p:cNvSpPr txBox="1">
            <a:spLocks/>
          </p:cNvSpPr>
          <p:nvPr/>
        </p:nvSpPr>
        <p:spPr>
          <a:xfrm>
            <a:off x="8910723" y="1083221"/>
            <a:ext cx="2949575" cy="6278642"/>
          </a:xfrm>
          <a:prstGeom prst="rect">
            <a:avLst/>
          </a:prstGeom>
        </p:spPr>
        <p:txBody>
          <a:bodyPr vert="horz" wrap="square" lIns="146304" tIns="91440" rIns="146304" bIns="91440" rtlCol="0">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2400" dirty="0" smtClean="0"/>
              <a:t>Database Replicated leveraging SQL Data Sync.</a:t>
            </a:r>
          </a:p>
          <a:p>
            <a:r>
              <a:rPr lang="en-US" sz="2400" dirty="0" smtClean="0"/>
              <a:t>Leveraging Traffic Manager in Failover Mode.</a:t>
            </a:r>
          </a:p>
          <a:p>
            <a:r>
              <a:rPr lang="en-US" sz="2400" dirty="0" smtClean="0"/>
              <a:t>Similar Deployment in both Data Centers</a:t>
            </a:r>
          </a:p>
          <a:p>
            <a:r>
              <a:rPr lang="en-US" sz="2400" dirty="0" smtClean="0"/>
              <a:t>Higher cost</a:t>
            </a:r>
          </a:p>
          <a:p>
            <a:r>
              <a:rPr lang="en-US" sz="2400" dirty="0" smtClean="0"/>
              <a:t>Allows rapid recovery</a:t>
            </a:r>
          </a:p>
          <a:p>
            <a:r>
              <a:rPr lang="en-US" sz="2400" dirty="0"/>
              <a:t>Copies blobs with 3</a:t>
            </a:r>
            <a:r>
              <a:rPr lang="en-US" sz="2400" baseline="30000" dirty="0"/>
              <a:t>rd</a:t>
            </a:r>
            <a:r>
              <a:rPr lang="en-US" sz="2400" dirty="0"/>
              <a:t> party tools</a:t>
            </a:r>
          </a:p>
          <a:p>
            <a:pPr marL="0" indent="0">
              <a:buNone/>
            </a:pPr>
            <a:endParaRPr lang="en-US" sz="2400" dirty="0"/>
          </a:p>
        </p:txBody>
      </p:sp>
      <p:grpSp>
        <p:nvGrpSpPr>
          <p:cNvPr id="8" name="Group 7"/>
          <p:cNvGrpSpPr/>
          <p:nvPr/>
        </p:nvGrpSpPr>
        <p:grpSpPr>
          <a:xfrm>
            <a:off x="165751" y="2372770"/>
            <a:ext cx="3777807" cy="4335423"/>
            <a:chOff x="165751" y="2133614"/>
            <a:chExt cx="3777807" cy="4335423"/>
          </a:xfrm>
        </p:grpSpPr>
        <p:sp>
          <p:nvSpPr>
            <p:cNvPr id="116" name="Rectangle 115"/>
            <p:cNvSpPr/>
            <p:nvPr/>
          </p:nvSpPr>
          <p:spPr bwMode="auto">
            <a:xfrm>
              <a:off x="199142" y="2172604"/>
              <a:ext cx="3744416" cy="4296433"/>
            </a:xfrm>
            <a:prstGeom prst="rect">
              <a:avLst/>
            </a:prstGeom>
            <a:solidFill>
              <a:schemeClr val="accent6">
                <a:lumMod val="60000"/>
                <a:lumOff val="4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18" name="Rectangle 117"/>
            <p:cNvSpPr/>
            <p:nvPr/>
          </p:nvSpPr>
          <p:spPr bwMode="auto">
            <a:xfrm>
              <a:off x="1403904" y="2536549"/>
              <a:ext cx="1334892" cy="504056"/>
            </a:xfrm>
            <a:prstGeom prst="rect">
              <a:avLst/>
            </a:prstGeom>
            <a:solidFill>
              <a:srgbClr val="429A1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LB</a:t>
              </a:r>
            </a:p>
          </p:txBody>
        </p:sp>
        <p:sp>
          <p:nvSpPr>
            <p:cNvPr id="121" name="Rectangle 120"/>
            <p:cNvSpPr/>
            <p:nvPr/>
          </p:nvSpPr>
          <p:spPr bwMode="auto">
            <a:xfrm>
              <a:off x="331828" y="3253887"/>
              <a:ext cx="3479045" cy="1365828"/>
            </a:xfrm>
            <a:prstGeom prst="rect">
              <a:avLst/>
            </a:prstGeom>
            <a:solidFill>
              <a:schemeClr val="accent6">
                <a:lumMod val="20000"/>
                <a:lumOff val="8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24" name="Can 123"/>
            <p:cNvSpPr/>
            <p:nvPr/>
          </p:nvSpPr>
          <p:spPr bwMode="auto">
            <a:xfrm>
              <a:off x="1246191" y="4745133"/>
              <a:ext cx="729243" cy="864096"/>
            </a:xfrm>
            <a:prstGeom prst="can">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cxnSp>
          <p:nvCxnSpPr>
            <p:cNvPr id="128" name="Straight Arrow Connector 127"/>
            <p:cNvCxnSpPr>
              <a:endCxn id="124" idx="1"/>
            </p:cNvCxnSpPr>
            <p:nvPr/>
          </p:nvCxnSpPr>
          <p:spPr>
            <a:xfrm flipH="1">
              <a:off x="1610813" y="4188829"/>
              <a:ext cx="1380523" cy="55630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912857" y="5575485"/>
              <a:ext cx="1286763"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SQL Database</a:t>
              </a:r>
              <a:endParaRPr lang="en-US" sz="1400" dirty="0">
                <a:solidFill>
                  <a:schemeClr val="bg1">
                    <a:alpha val="99000"/>
                  </a:schemeClr>
                </a:solidFill>
              </a:endParaRPr>
            </a:p>
          </p:txBody>
        </p:sp>
        <p:sp>
          <p:nvSpPr>
            <p:cNvPr id="130" name="TextBox 129"/>
            <p:cNvSpPr txBox="1"/>
            <p:nvPr/>
          </p:nvSpPr>
          <p:spPr>
            <a:xfrm>
              <a:off x="1794392" y="3719819"/>
              <a:ext cx="537181" cy="4339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a:solidFill>
                    <a:schemeClr val="bg1">
                      <a:alpha val="99000"/>
                    </a:schemeClr>
                  </a:solidFill>
                </a:rPr>
                <a:t>…</a:t>
              </a:r>
            </a:p>
          </p:txBody>
        </p:sp>
        <p:sp>
          <p:nvSpPr>
            <p:cNvPr id="131" name="TextBox 130"/>
            <p:cNvSpPr txBox="1"/>
            <p:nvPr/>
          </p:nvSpPr>
          <p:spPr>
            <a:xfrm>
              <a:off x="165751" y="2133614"/>
              <a:ext cx="989182"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Region #1</a:t>
              </a:r>
              <a:endParaRPr lang="en-US" sz="1400" dirty="0">
                <a:solidFill>
                  <a:schemeClr val="bg1">
                    <a:alpha val="99000"/>
                  </a:schemeClr>
                </a:solidFill>
              </a:endParaRPr>
            </a:p>
          </p:txBody>
        </p:sp>
        <p:sp>
          <p:nvSpPr>
            <p:cNvPr id="132" name="Can 131"/>
            <p:cNvSpPr/>
            <p:nvPr/>
          </p:nvSpPr>
          <p:spPr bwMode="auto">
            <a:xfrm>
              <a:off x="2299983" y="5748957"/>
              <a:ext cx="1261675" cy="648072"/>
            </a:xfrm>
            <a:prstGeom prst="can">
              <a:avLst/>
            </a:prstGeom>
            <a:solidFill>
              <a:schemeClr val="tx1">
                <a:lumMod val="75000"/>
              </a:schemeClr>
            </a:solid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alpha val="98824"/>
                    </a:schemeClr>
                  </a:solidFill>
                  <a:latin typeface="Segoe UI" pitchFamily="34" charset="0"/>
                  <a:ea typeface="Segoe UI" pitchFamily="34" charset="0"/>
                  <a:cs typeface="Segoe UI" pitchFamily="34" charset="0"/>
                </a:rPr>
                <a:t>Blob Storage</a:t>
              </a:r>
              <a:endParaRPr lang="en-US" sz="1400" dirty="0">
                <a:solidFill>
                  <a:schemeClr val="bg1">
                    <a:alpha val="98824"/>
                  </a:schemeClr>
                </a:solidFill>
                <a:latin typeface="Segoe UI" pitchFamily="34" charset="0"/>
                <a:ea typeface="Segoe UI" pitchFamily="34" charset="0"/>
                <a:cs typeface="Segoe UI" pitchFamily="34" charset="0"/>
              </a:endParaRPr>
            </a:p>
          </p:txBody>
        </p:sp>
        <p:cxnSp>
          <p:nvCxnSpPr>
            <p:cNvPr id="133" name="Elbow Connector 132"/>
            <p:cNvCxnSpPr>
              <a:stCxn id="123" idx="2"/>
              <a:endCxn id="132" idx="2"/>
            </p:cNvCxnSpPr>
            <p:nvPr/>
          </p:nvCxnSpPr>
          <p:spPr>
            <a:xfrm rot="16200000" flipH="1">
              <a:off x="599114" y="4372124"/>
              <a:ext cx="1925836" cy="1475902"/>
            </a:xfrm>
            <a:prstGeom prst="bentConnector2">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endCxn id="132" idx="1"/>
            </p:cNvCxnSpPr>
            <p:nvPr/>
          </p:nvCxnSpPr>
          <p:spPr>
            <a:xfrm flipH="1">
              <a:off x="2930821" y="4188829"/>
              <a:ext cx="60515" cy="156012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0" name="Rectangle 139"/>
            <p:cNvSpPr/>
            <p:nvPr/>
          </p:nvSpPr>
          <p:spPr bwMode="auto">
            <a:xfrm>
              <a:off x="457389" y="3501738"/>
              <a:ext cx="1296931" cy="10018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 name="TextBox 140"/>
            <p:cNvSpPr txBox="1"/>
            <p:nvPr/>
          </p:nvSpPr>
          <p:spPr>
            <a:xfrm>
              <a:off x="291215" y="4067845"/>
              <a:ext cx="931986" cy="544765"/>
            </a:xfrm>
            <a:prstGeom prst="rect">
              <a:avLst/>
            </a:prstGeom>
            <a:noFill/>
          </p:spPr>
          <p:txBody>
            <a:bodyPr wrap="none" lIns="182880" tIns="146304" rIns="182880" bIns="146304" rtlCol="0">
              <a:spAutoFit/>
            </a:bodyPr>
            <a:lstStyle/>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Fault </a:t>
              </a:r>
            </a:p>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Domain </a:t>
              </a:r>
              <a:r>
                <a:rPr lang="en-US" sz="900" dirty="0" smtClean="0">
                  <a:solidFill>
                    <a:schemeClr val="bg1"/>
                  </a:solidFill>
                  <a:ea typeface="Segoe UI" pitchFamily="34" charset="0"/>
                  <a:cs typeface="Segoe UI" pitchFamily="34" charset="0"/>
                </a:rPr>
                <a:t>#1</a:t>
              </a:r>
              <a:endParaRPr lang="en-US" sz="900" dirty="0">
                <a:solidFill>
                  <a:schemeClr val="bg1"/>
                </a:solidFill>
                <a:ea typeface="Segoe UI" pitchFamily="34" charset="0"/>
                <a:cs typeface="Segoe UI" pitchFamily="34" charset="0"/>
              </a:endParaRPr>
            </a:p>
          </p:txBody>
        </p:sp>
        <p:sp>
          <p:nvSpPr>
            <p:cNvPr id="123" name="Rectangle 122"/>
            <p:cNvSpPr/>
            <p:nvPr/>
          </p:nvSpPr>
          <p:spPr bwMode="auto">
            <a:xfrm>
              <a:off x="585989"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sp>
          <p:nvSpPr>
            <p:cNvPr id="135" name="Rectangle 134"/>
            <p:cNvSpPr/>
            <p:nvPr/>
          </p:nvSpPr>
          <p:spPr bwMode="auto">
            <a:xfrm>
              <a:off x="1160040"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cxnSp>
          <p:nvCxnSpPr>
            <p:cNvPr id="127" name="Straight Arrow Connector 126"/>
            <p:cNvCxnSpPr>
              <a:stCxn id="123" idx="2"/>
              <a:endCxn id="124" idx="1"/>
            </p:cNvCxnSpPr>
            <p:nvPr/>
          </p:nvCxnSpPr>
          <p:spPr>
            <a:xfrm>
              <a:off x="824081" y="4147157"/>
              <a:ext cx="786732" cy="59797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2" name="Rectangle 141"/>
            <p:cNvSpPr/>
            <p:nvPr/>
          </p:nvSpPr>
          <p:spPr bwMode="auto">
            <a:xfrm>
              <a:off x="2267062" y="3523852"/>
              <a:ext cx="1296931" cy="10018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 name="TextBox 142"/>
            <p:cNvSpPr txBox="1"/>
            <p:nvPr/>
          </p:nvSpPr>
          <p:spPr>
            <a:xfrm>
              <a:off x="2100888" y="4089959"/>
              <a:ext cx="931986" cy="544765"/>
            </a:xfrm>
            <a:prstGeom prst="rect">
              <a:avLst/>
            </a:prstGeom>
            <a:noFill/>
          </p:spPr>
          <p:txBody>
            <a:bodyPr wrap="none" lIns="182880" tIns="146304" rIns="182880" bIns="146304" rtlCol="0">
              <a:spAutoFit/>
            </a:bodyPr>
            <a:lstStyle/>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Fault </a:t>
              </a:r>
            </a:p>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Domain </a:t>
              </a:r>
              <a:r>
                <a:rPr lang="en-US" sz="900" dirty="0" smtClean="0">
                  <a:solidFill>
                    <a:schemeClr val="bg1"/>
                  </a:solidFill>
                  <a:ea typeface="Segoe UI" pitchFamily="34" charset="0"/>
                  <a:cs typeface="Segoe UI" pitchFamily="34" charset="0"/>
                </a:rPr>
                <a:t>#2</a:t>
              </a:r>
              <a:endParaRPr lang="en-US" sz="900" dirty="0">
                <a:solidFill>
                  <a:schemeClr val="bg1"/>
                </a:solidFill>
                <a:ea typeface="Segoe UI" pitchFamily="34" charset="0"/>
                <a:cs typeface="Segoe UI" pitchFamily="34" charset="0"/>
              </a:endParaRPr>
            </a:p>
          </p:txBody>
        </p:sp>
        <p:sp>
          <p:nvSpPr>
            <p:cNvPr id="136" name="Rectangle 135"/>
            <p:cNvSpPr/>
            <p:nvPr/>
          </p:nvSpPr>
          <p:spPr bwMode="auto">
            <a:xfrm>
              <a:off x="2381783"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sp>
          <p:nvSpPr>
            <p:cNvPr id="137" name="Rectangle 136"/>
            <p:cNvSpPr/>
            <p:nvPr/>
          </p:nvSpPr>
          <p:spPr bwMode="auto">
            <a:xfrm>
              <a:off x="2974235"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cxnSp>
          <p:nvCxnSpPr>
            <p:cNvPr id="125" name="Straight Arrow Connector 124"/>
            <p:cNvCxnSpPr>
              <a:stCxn id="118" idx="2"/>
              <a:endCxn id="123" idx="0"/>
            </p:cNvCxnSpPr>
            <p:nvPr/>
          </p:nvCxnSpPr>
          <p:spPr>
            <a:xfrm flipH="1">
              <a:off x="824081" y="3040605"/>
              <a:ext cx="1247269" cy="60249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118" idx="2"/>
            </p:cNvCxnSpPr>
            <p:nvPr/>
          </p:nvCxnSpPr>
          <p:spPr>
            <a:xfrm>
              <a:off x="2071350" y="3040605"/>
              <a:ext cx="919986"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47" name="Rectangle 46"/>
          <p:cNvSpPr/>
          <p:nvPr/>
        </p:nvSpPr>
        <p:spPr bwMode="auto">
          <a:xfrm>
            <a:off x="3221182" y="1936470"/>
            <a:ext cx="1937600" cy="29976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Traffic Manager</a:t>
            </a:r>
          </a:p>
        </p:txBody>
      </p:sp>
      <p:cxnSp>
        <p:nvCxnSpPr>
          <p:cNvPr id="51" name="Straight Arrow Connector 50"/>
          <p:cNvCxnSpPr>
            <a:stCxn id="7" idx="2"/>
            <a:endCxn id="47" idx="0"/>
          </p:cNvCxnSpPr>
          <p:nvPr/>
        </p:nvCxnSpPr>
        <p:spPr>
          <a:xfrm flipH="1">
            <a:off x="4189982" y="1677787"/>
            <a:ext cx="10498" cy="25868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47" idx="2"/>
          </p:cNvCxnSpPr>
          <p:nvPr/>
        </p:nvCxnSpPr>
        <p:spPr>
          <a:xfrm flipH="1">
            <a:off x="1975434" y="2236231"/>
            <a:ext cx="2214548" cy="58844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a:stCxn id="47" idx="2"/>
            <a:endCxn id="150" idx="0"/>
          </p:cNvCxnSpPr>
          <p:nvPr/>
        </p:nvCxnSpPr>
        <p:spPr>
          <a:xfrm>
            <a:off x="4189982" y="2236231"/>
            <a:ext cx="2383821" cy="531872"/>
          </a:xfrm>
          <a:prstGeom prst="straightConnector1">
            <a:avLst/>
          </a:prstGeom>
          <a:ln w="28575">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2947853" y="5116744"/>
            <a:ext cx="1059714"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Replication</a:t>
            </a:r>
            <a:endParaRPr lang="en-US" sz="1400" dirty="0">
              <a:solidFill>
                <a:schemeClr val="bg1">
                  <a:alpha val="99000"/>
                </a:schemeClr>
              </a:solidFill>
            </a:endParaRPr>
          </a:p>
        </p:txBody>
      </p:sp>
      <p:sp>
        <p:nvSpPr>
          <p:cNvPr id="173" name="TextBox 172"/>
          <p:cNvSpPr txBox="1"/>
          <p:nvPr/>
        </p:nvSpPr>
        <p:spPr>
          <a:xfrm>
            <a:off x="4668204" y="6257620"/>
            <a:ext cx="1059714"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Replication</a:t>
            </a:r>
            <a:endParaRPr lang="en-US" sz="1400" dirty="0">
              <a:solidFill>
                <a:schemeClr val="bg1">
                  <a:alpha val="99000"/>
                </a:schemeClr>
              </a:solidFill>
            </a:endParaRPr>
          </a:p>
        </p:txBody>
      </p:sp>
      <p:cxnSp>
        <p:nvCxnSpPr>
          <p:cNvPr id="36" name="Straight Arrow Connector 35"/>
          <p:cNvCxnSpPr>
            <a:stCxn id="124" idx="4"/>
            <a:endCxn id="152" idx="2"/>
          </p:cNvCxnSpPr>
          <p:nvPr/>
        </p:nvCxnSpPr>
        <p:spPr>
          <a:xfrm flipV="1">
            <a:off x="1975434" y="5408735"/>
            <a:ext cx="3773210" cy="760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stCxn id="132" idx="4"/>
            <a:endCxn id="159" idx="2"/>
          </p:cNvCxnSpPr>
          <p:nvPr/>
        </p:nvCxnSpPr>
        <p:spPr>
          <a:xfrm flipV="1">
            <a:off x="3561658" y="6304547"/>
            <a:ext cx="3240778" cy="760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197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7" presetClass="entr" presetSubtype="8" fill="hold" grpId="0" nodeType="clickEffect">
                                  <p:stCondLst>
                                    <p:cond delay="0"/>
                                  </p:stCondLst>
                                  <p:childTnLst>
                                    <p:set>
                                      <p:cBhvr>
                                        <p:cTn id="13" dur="1" fill="hold">
                                          <p:stCondLst>
                                            <p:cond delay="0"/>
                                          </p:stCondLst>
                                        </p:cTn>
                                        <p:tgtEl>
                                          <p:spTgt spid="171"/>
                                        </p:tgtEl>
                                        <p:attrNameLst>
                                          <p:attrName>style.visibility</p:attrName>
                                        </p:attrNameLst>
                                      </p:cBhvr>
                                      <p:to>
                                        <p:strVal val="visible"/>
                                      </p:to>
                                    </p:set>
                                    <p:anim calcmode="lin" valueType="num">
                                      <p:cBhvr>
                                        <p:cTn id="14" dur="500" fill="hold"/>
                                        <p:tgtEl>
                                          <p:spTgt spid="171"/>
                                        </p:tgtEl>
                                        <p:attrNameLst>
                                          <p:attrName>ppt_x</p:attrName>
                                        </p:attrNameLst>
                                      </p:cBhvr>
                                      <p:tavLst>
                                        <p:tav tm="0">
                                          <p:val>
                                            <p:strVal val="#ppt_x-#ppt_w/2"/>
                                          </p:val>
                                        </p:tav>
                                        <p:tav tm="100000">
                                          <p:val>
                                            <p:strVal val="#ppt_x"/>
                                          </p:val>
                                        </p:tav>
                                      </p:tavLst>
                                    </p:anim>
                                    <p:anim calcmode="lin" valueType="num">
                                      <p:cBhvr>
                                        <p:cTn id="15" dur="500" fill="hold"/>
                                        <p:tgtEl>
                                          <p:spTgt spid="171"/>
                                        </p:tgtEl>
                                        <p:attrNameLst>
                                          <p:attrName>ppt_y</p:attrName>
                                        </p:attrNameLst>
                                      </p:cBhvr>
                                      <p:tavLst>
                                        <p:tav tm="0">
                                          <p:val>
                                            <p:strVal val="#ppt_y"/>
                                          </p:val>
                                        </p:tav>
                                        <p:tav tm="100000">
                                          <p:val>
                                            <p:strVal val="#ppt_y"/>
                                          </p:val>
                                        </p:tav>
                                      </p:tavLst>
                                    </p:anim>
                                    <p:anim calcmode="lin" valueType="num">
                                      <p:cBhvr>
                                        <p:cTn id="16" dur="500" fill="hold"/>
                                        <p:tgtEl>
                                          <p:spTgt spid="171"/>
                                        </p:tgtEl>
                                        <p:attrNameLst>
                                          <p:attrName>ppt_w</p:attrName>
                                        </p:attrNameLst>
                                      </p:cBhvr>
                                      <p:tavLst>
                                        <p:tav tm="0">
                                          <p:val>
                                            <p:fltVal val="0"/>
                                          </p:val>
                                        </p:tav>
                                        <p:tav tm="100000">
                                          <p:val>
                                            <p:strVal val="#ppt_w"/>
                                          </p:val>
                                        </p:tav>
                                      </p:tavLst>
                                    </p:anim>
                                    <p:anim calcmode="lin" valueType="num">
                                      <p:cBhvr>
                                        <p:cTn id="17" dur="500" fill="hold"/>
                                        <p:tgtEl>
                                          <p:spTgt spid="171"/>
                                        </p:tgtEl>
                                        <p:attrNameLst>
                                          <p:attrName>ppt_h</p:attrName>
                                        </p:attrNameLst>
                                      </p:cBhvr>
                                      <p:tavLst>
                                        <p:tav tm="0">
                                          <p:val>
                                            <p:strVal val="#ppt_h"/>
                                          </p:val>
                                        </p:tav>
                                        <p:tav tm="100000">
                                          <p:val>
                                            <p:strVal val="#ppt_h"/>
                                          </p:val>
                                        </p:tav>
                                      </p:tavLst>
                                    </p:anim>
                                  </p:childTnLst>
                                </p:cTn>
                              </p:par>
                              <p:par>
                                <p:cTn id="18" presetID="17" presetClass="entr" presetSubtype="8"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p:cTn id="20" dur="500" fill="hold"/>
                                        <p:tgtEl>
                                          <p:spTgt spid="36"/>
                                        </p:tgtEl>
                                        <p:attrNameLst>
                                          <p:attrName>ppt_x</p:attrName>
                                        </p:attrNameLst>
                                      </p:cBhvr>
                                      <p:tavLst>
                                        <p:tav tm="0">
                                          <p:val>
                                            <p:strVal val="#ppt_x-#ppt_w/2"/>
                                          </p:val>
                                        </p:tav>
                                        <p:tav tm="100000">
                                          <p:val>
                                            <p:strVal val="#ppt_x"/>
                                          </p:val>
                                        </p:tav>
                                      </p:tavLst>
                                    </p:anim>
                                    <p:anim calcmode="lin" valueType="num">
                                      <p:cBhvr>
                                        <p:cTn id="21" dur="500" fill="hold"/>
                                        <p:tgtEl>
                                          <p:spTgt spid="36"/>
                                        </p:tgtEl>
                                        <p:attrNameLst>
                                          <p:attrName>ppt_y</p:attrName>
                                        </p:attrNameLst>
                                      </p:cBhvr>
                                      <p:tavLst>
                                        <p:tav tm="0">
                                          <p:val>
                                            <p:strVal val="#ppt_y"/>
                                          </p:val>
                                        </p:tav>
                                        <p:tav tm="100000">
                                          <p:val>
                                            <p:strVal val="#ppt_y"/>
                                          </p:val>
                                        </p:tav>
                                      </p:tavLst>
                                    </p:anim>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strVal val="#ppt_h"/>
                                          </p:val>
                                        </p:tav>
                                        <p:tav tm="100000">
                                          <p:val>
                                            <p:strVal val="#ppt_h"/>
                                          </p:val>
                                        </p:tav>
                                      </p:tavLst>
                                    </p:anim>
                                  </p:childTnLst>
                                </p:cTn>
                              </p:par>
                              <p:par>
                                <p:cTn id="24" presetID="17" presetClass="entr" presetSubtype="8" fill="hold" grpId="0" nodeType="withEffect">
                                  <p:stCondLst>
                                    <p:cond delay="0"/>
                                  </p:stCondLst>
                                  <p:childTnLst>
                                    <p:set>
                                      <p:cBhvr>
                                        <p:cTn id="25" dur="1" fill="hold">
                                          <p:stCondLst>
                                            <p:cond delay="0"/>
                                          </p:stCondLst>
                                        </p:cTn>
                                        <p:tgtEl>
                                          <p:spTgt spid="173"/>
                                        </p:tgtEl>
                                        <p:attrNameLst>
                                          <p:attrName>style.visibility</p:attrName>
                                        </p:attrNameLst>
                                      </p:cBhvr>
                                      <p:to>
                                        <p:strVal val="visible"/>
                                      </p:to>
                                    </p:set>
                                    <p:anim calcmode="lin" valueType="num">
                                      <p:cBhvr>
                                        <p:cTn id="26" dur="500" fill="hold"/>
                                        <p:tgtEl>
                                          <p:spTgt spid="173"/>
                                        </p:tgtEl>
                                        <p:attrNameLst>
                                          <p:attrName>ppt_x</p:attrName>
                                        </p:attrNameLst>
                                      </p:cBhvr>
                                      <p:tavLst>
                                        <p:tav tm="0">
                                          <p:val>
                                            <p:strVal val="#ppt_x-#ppt_w/2"/>
                                          </p:val>
                                        </p:tav>
                                        <p:tav tm="100000">
                                          <p:val>
                                            <p:strVal val="#ppt_x"/>
                                          </p:val>
                                        </p:tav>
                                      </p:tavLst>
                                    </p:anim>
                                    <p:anim calcmode="lin" valueType="num">
                                      <p:cBhvr>
                                        <p:cTn id="27" dur="500" fill="hold"/>
                                        <p:tgtEl>
                                          <p:spTgt spid="173"/>
                                        </p:tgtEl>
                                        <p:attrNameLst>
                                          <p:attrName>ppt_y</p:attrName>
                                        </p:attrNameLst>
                                      </p:cBhvr>
                                      <p:tavLst>
                                        <p:tav tm="0">
                                          <p:val>
                                            <p:strVal val="#ppt_y"/>
                                          </p:val>
                                        </p:tav>
                                        <p:tav tm="100000">
                                          <p:val>
                                            <p:strVal val="#ppt_y"/>
                                          </p:val>
                                        </p:tav>
                                      </p:tavLst>
                                    </p:anim>
                                    <p:anim calcmode="lin" valueType="num">
                                      <p:cBhvr>
                                        <p:cTn id="28" dur="500" fill="hold"/>
                                        <p:tgtEl>
                                          <p:spTgt spid="173"/>
                                        </p:tgtEl>
                                        <p:attrNameLst>
                                          <p:attrName>ppt_w</p:attrName>
                                        </p:attrNameLst>
                                      </p:cBhvr>
                                      <p:tavLst>
                                        <p:tav tm="0">
                                          <p:val>
                                            <p:fltVal val="0"/>
                                          </p:val>
                                        </p:tav>
                                        <p:tav tm="100000">
                                          <p:val>
                                            <p:strVal val="#ppt_w"/>
                                          </p:val>
                                        </p:tav>
                                      </p:tavLst>
                                    </p:anim>
                                    <p:anim calcmode="lin" valueType="num">
                                      <p:cBhvr>
                                        <p:cTn id="29" dur="500" fill="hold"/>
                                        <p:tgtEl>
                                          <p:spTgt spid="173"/>
                                        </p:tgtEl>
                                        <p:attrNameLst>
                                          <p:attrName>ppt_h</p:attrName>
                                        </p:attrNameLst>
                                      </p:cBhvr>
                                      <p:tavLst>
                                        <p:tav tm="0">
                                          <p:val>
                                            <p:strVal val="#ppt_h"/>
                                          </p:val>
                                        </p:tav>
                                        <p:tav tm="100000">
                                          <p:val>
                                            <p:strVal val="#ppt_h"/>
                                          </p:val>
                                        </p:tav>
                                      </p:tavLst>
                                    </p:anim>
                                  </p:childTnLst>
                                </p:cTn>
                              </p:par>
                              <p:par>
                                <p:cTn id="30" presetID="17" presetClass="entr" presetSubtype="8" fill="hold" nodeType="withEffect">
                                  <p:stCondLst>
                                    <p:cond delay="0"/>
                                  </p:stCondLst>
                                  <p:childTnLst>
                                    <p:set>
                                      <p:cBhvr>
                                        <p:cTn id="31" dur="1" fill="hold">
                                          <p:stCondLst>
                                            <p:cond delay="0"/>
                                          </p:stCondLst>
                                        </p:cTn>
                                        <p:tgtEl>
                                          <p:spTgt spid="172"/>
                                        </p:tgtEl>
                                        <p:attrNameLst>
                                          <p:attrName>style.visibility</p:attrName>
                                        </p:attrNameLst>
                                      </p:cBhvr>
                                      <p:to>
                                        <p:strVal val="visible"/>
                                      </p:to>
                                    </p:set>
                                    <p:anim calcmode="lin" valueType="num">
                                      <p:cBhvr>
                                        <p:cTn id="32" dur="500" fill="hold"/>
                                        <p:tgtEl>
                                          <p:spTgt spid="172"/>
                                        </p:tgtEl>
                                        <p:attrNameLst>
                                          <p:attrName>ppt_x</p:attrName>
                                        </p:attrNameLst>
                                      </p:cBhvr>
                                      <p:tavLst>
                                        <p:tav tm="0">
                                          <p:val>
                                            <p:strVal val="#ppt_x-#ppt_w/2"/>
                                          </p:val>
                                        </p:tav>
                                        <p:tav tm="100000">
                                          <p:val>
                                            <p:strVal val="#ppt_x"/>
                                          </p:val>
                                        </p:tav>
                                      </p:tavLst>
                                    </p:anim>
                                    <p:anim calcmode="lin" valueType="num">
                                      <p:cBhvr>
                                        <p:cTn id="33" dur="500" fill="hold"/>
                                        <p:tgtEl>
                                          <p:spTgt spid="172"/>
                                        </p:tgtEl>
                                        <p:attrNameLst>
                                          <p:attrName>ppt_y</p:attrName>
                                        </p:attrNameLst>
                                      </p:cBhvr>
                                      <p:tavLst>
                                        <p:tav tm="0">
                                          <p:val>
                                            <p:strVal val="#ppt_y"/>
                                          </p:val>
                                        </p:tav>
                                        <p:tav tm="100000">
                                          <p:val>
                                            <p:strVal val="#ppt_y"/>
                                          </p:val>
                                        </p:tav>
                                      </p:tavLst>
                                    </p:anim>
                                    <p:anim calcmode="lin" valueType="num">
                                      <p:cBhvr>
                                        <p:cTn id="34" dur="500" fill="hold"/>
                                        <p:tgtEl>
                                          <p:spTgt spid="172"/>
                                        </p:tgtEl>
                                        <p:attrNameLst>
                                          <p:attrName>ppt_w</p:attrName>
                                        </p:attrNameLst>
                                      </p:cBhvr>
                                      <p:tavLst>
                                        <p:tav tm="0">
                                          <p:val>
                                            <p:fltVal val="0"/>
                                          </p:val>
                                        </p:tav>
                                        <p:tav tm="100000">
                                          <p:val>
                                            <p:strVal val="#ppt_w"/>
                                          </p:val>
                                        </p:tav>
                                      </p:tavLst>
                                    </p:anim>
                                    <p:anim calcmode="lin" valueType="num">
                                      <p:cBhvr>
                                        <p:cTn id="35" dur="500" fill="hold"/>
                                        <p:tgtEl>
                                          <p:spTgt spid="172"/>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0"/>
                                          </p:stCondLst>
                                        </p:cTn>
                                        <p:tgtEl>
                                          <p:spTgt spid="176"/>
                                        </p:tgtEl>
                                        <p:attrNameLst>
                                          <p:attrName>style.visibility</p:attrName>
                                        </p:attrNameLst>
                                      </p:cBhvr>
                                      <p:to>
                                        <p:strVal val="visible"/>
                                      </p:to>
                                    </p:set>
                                  </p:childTnLst>
                                </p:cTn>
                              </p:par>
                            </p:childTnLst>
                          </p:cTn>
                        </p:par>
                        <p:par>
                          <p:cTn id="44" fill="hold">
                            <p:stCondLst>
                              <p:cond delay="500"/>
                            </p:stCondLst>
                            <p:childTnLst>
                              <p:par>
                                <p:cTn id="45" presetID="1" presetClass="entr" presetSubtype="0" fill="hold" nodeType="afterEffect">
                                  <p:stCondLst>
                                    <p:cond delay="0"/>
                                  </p:stCondLst>
                                  <p:childTnLst>
                                    <p:set>
                                      <p:cBhvr>
                                        <p:cTn id="46" dur="1" fill="hold">
                                          <p:stCondLst>
                                            <p:cond delay="0"/>
                                          </p:stCondLst>
                                        </p:cTn>
                                        <p:tgtEl>
                                          <p:spTgt spid="177"/>
                                        </p:tgtEl>
                                        <p:attrNameLst>
                                          <p:attrName>style.visibility</p:attrName>
                                        </p:attrNameLst>
                                      </p:cBhvr>
                                      <p:to>
                                        <p:strVal val="visible"/>
                                      </p:to>
                                    </p:set>
                                  </p:childTnLst>
                                </p:cTn>
                              </p:par>
                            </p:childTnLst>
                          </p:cTn>
                        </p:par>
                        <p:par>
                          <p:cTn id="47" fill="hold">
                            <p:stCondLst>
                              <p:cond delay="500"/>
                            </p:stCondLst>
                            <p:childTnLst>
                              <p:par>
                                <p:cTn id="48" presetID="1" presetClass="entr" presetSubtype="0" fill="hold" nodeType="afterEffect">
                                  <p:stCondLst>
                                    <p:cond delay="600"/>
                                  </p:stCondLst>
                                  <p:childTnLst>
                                    <p:set>
                                      <p:cBhvr>
                                        <p:cTn id="49" dur="1" fill="hold">
                                          <p:stCondLst>
                                            <p:cond delay="0"/>
                                          </p:stCondLst>
                                        </p:cTn>
                                        <p:tgtEl>
                                          <p:spTgt spid="5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78"/>
                                        </p:tgtEl>
                                        <p:attrNameLst>
                                          <p:attrName>style.visibility</p:attrName>
                                        </p:attrNameLst>
                                      </p:cBhvr>
                                      <p:to>
                                        <p:strVal val="visible"/>
                                      </p:to>
                                    </p:set>
                                  </p:childTnLst>
                                </p:cTn>
                              </p:par>
                            </p:childTnLst>
                          </p:cTn>
                        </p:par>
                        <p:par>
                          <p:cTn id="54" fill="hold">
                            <p:stCondLst>
                              <p:cond delay="0"/>
                            </p:stCondLst>
                            <p:childTnLst>
                              <p:par>
                                <p:cTn id="55" presetID="1" presetClass="exit" presetSubtype="0" fill="hold" nodeType="afterEffect">
                                  <p:stCondLst>
                                    <p:cond delay="0"/>
                                  </p:stCondLst>
                                  <p:childTnLst>
                                    <p:set>
                                      <p:cBhvr>
                                        <p:cTn id="56" dur="1" fill="hold">
                                          <p:stCondLst>
                                            <p:cond delay="0"/>
                                          </p:stCondLst>
                                        </p:cTn>
                                        <p:tgtEl>
                                          <p:spTgt spid="8"/>
                                        </p:tgtEl>
                                        <p:attrNameLst>
                                          <p:attrName>style.visibility</p:attrName>
                                        </p:attrNameLst>
                                      </p:cBhvr>
                                      <p:to>
                                        <p:strVal val="hidden"/>
                                      </p:to>
                                    </p:set>
                                  </p:childTnLst>
                                </p:cTn>
                              </p:par>
                            </p:childTnLst>
                          </p:cTn>
                        </p:par>
                        <p:par>
                          <p:cTn id="57" fill="hold">
                            <p:stCondLst>
                              <p:cond delay="0"/>
                            </p:stCondLst>
                            <p:childTnLst>
                              <p:par>
                                <p:cTn id="58" presetID="1" presetClass="exit" presetSubtype="0" fill="hold" grpId="1" nodeType="afterEffect">
                                  <p:stCondLst>
                                    <p:cond delay="0"/>
                                  </p:stCondLst>
                                  <p:childTnLst>
                                    <p:set>
                                      <p:cBhvr>
                                        <p:cTn id="59" dur="1" fill="hold">
                                          <p:stCondLst>
                                            <p:cond delay="0"/>
                                          </p:stCondLst>
                                        </p:cTn>
                                        <p:tgtEl>
                                          <p:spTgt spid="171"/>
                                        </p:tgtEl>
                                        <p:attrNameLst>
                                          <p:attrName>style.visibility</p:attrName>
                                        </p:attrNameLst>
                                      </p:cBhvr>
                                      <p:to>
                                        <p:strVal val="hidden"/>
                                      </p:to>
                                    </p:set>
                                  </p:childTnLst>
                                </p:cTn>
                              </p:par>
                            </p:childTnLst>
                          </p:cTn>
                        </p:par>
                        <p:par>
                          <p:cTn id="60" fill="hold">
                            <p:stCondLst>
                              <p:cond delay="0"/>
                            </p:stCondLst>
                            <p:childTnLst>
                              <p:par>
                                <p:cTn id="61" presetID="1" presetClass="exit" presetSubtype="0" fill="hold" nodeType="afterEffect">
                                  <p:stCondLst>
                                    <p:cond delay="0"/>
                                  </p:stCondLst>
                                  <p:childTnLst>
                                    <p:set>
                                      <p:cBhvr>
                                        <p:cTn id="62" dur="1" fill="hold">
                                          <p:stCondLst>
                                            <p:cond delay="0"/>
                                          </p:stCondLst>
                                        </p:cTn>
                                        <p:tgtEl>
                                          <p:spTgt spid="36"/>
                                        </p:tgtEl>
                                        <p:attrNameLst>
                                          <p:attrName>style.visibility</p:attrName>
                                        </p:attrNameLst>
                                      </p:cBhvr>
                                      <p:to>
                                        <p:strVal val="hidden"/>
                                      </p:to>
                                    </p:set>
                                  </p:childTnLst>
                                </p:cTn>
                              </p:par>
                            </p:childTnLst>
                          </p:cTn>
                        </p:par>
                        <p:par>
                          <p:cTn id="63" fill="hold">
                            <p:stCondLst>
                              <p:cond delay="0"/>
                            </p:stCondLst>
                            <p:childTnLst>
                              <p:par>
                                <p:cTn id="64" presetID="1" presetClass="exit" presetSubtype="0" fill="hold" grpId="1" nodeType="afterEffect">
                                  <p:stCondLst>
                                    <p:cond delay="0"/>
                                  </p:stCondLst>
                                  <p:childTnLst>
                                    <p:set>
                                      <p:cBhvr>
                                        <p:cTn id="65" dur="1" fill="hold">
                                          <p:stCondLst>
                                            <p:cond delay="0"/>
                                          </p:stCondLst>
                                        </p:cTn>
                                        <p:tgtEl>
                                          <p:spTgt spid="173"/>
                                        </p:tgtEl>
                                        <p:attrNameLst>
                                          <p:attrName>style.visibility</p:attrName>
                                        </p:attrNameLst>
                                      </p:cBhvr>
                                      <p:to>
                                        <p:strVal val="hidden"/>
                                      </p:to>
                                    </p:set>
                                  </p:childTnLst>
                                </p:cTn>
                              </p:par>
                            </p:childTnLst>
                          </p:cTn>
                        </p:par>
                        <p:par>
                          <p:cTn id="66" fill="hold">
                            <p:stCondLst>
                              <p:cond delay="0"/>
                            </p:stCondLst>
                            <p:childTnLst>
                              <p:par>
                                <p:cTn id="67" presetID="1" presetClass="exit" presetSubtype="0" fill="hold" nodeType="afterEffect">
                                  <p:stCondLst>
                                    <p:cond delay="0"/>
                                  </p:stCondLst>
                                  <p:childTnLst>
                                    <p:set>
                                      <p:cBhvr>
                                        <p:cTn id="68" dur="1" fill="hold">
                                          <p:stCondLst>
                                            <p:cond delay="0"/>
                                          </p:stCondLst>
                                        </p:cTn>
                                        <p:tgtEl>
                                          <p:spTgt spid="172"/>
                                        </p:tgtEl>
                                        <p:attrNameLst>
                                          <p:attrName>style.visibility</p:attrName>
                                        </p:attrNameLst>
                                      </p:cBhvr>
                                      <p:to>
                                        <p:strVal val="hidden"/>
                                      </p:to>
                                    </p:set>
                                  </p:childTnLst>
                                </p:cTn>
                              </p:par>
                            </p:childTnLst>
                          </p:cTn>
                        </p:par>
                        <p:par>
                          <p:cTn id="69" fill="hold">
                            <p:stCondLst>
                              <p:cond delay="0"/>
                            </p:stCondLst>
                            <p:childTnLst>
                              <p:par>
                                <p:cTn id="70" presetID="1" presetClass="exit" presetSubtype="0" fill="hold" nodeType="afterEffect">
                                  <p:stCondLst>
                                    <p:cond delay="0"/>
                                  </p:stCondLst>
                                  <p:childTnLst>
                                    <p:set>
                                      <p:cBhvr>
                                        <p:cTn id="71" dur="1" fill="hold">
                                          <p:stCondLst>
                                            <p:cond delay="0"/>
                                          </p:stCondLst>
                                        </p:cTn>
                                        <p:tgtEl>
                                          <p:spTgt spid="176"/>
                                        </p:tgtEl>
                                        <p:attrNameLst>
                                          <p:attrName>style.visibility</p:attrName>
                                        </p:attrNameLst>
                                      </p:cBhvr>
                                      <p:to>
                                        <p:strVal val="hidden"/>
                                      </p:to>
                                    </p:set>
                                  </p:childTnLst>
                                </p:cTn>
                              </p:par>
                            </p:childTnLst>
                          </p:cTn>
                        </p:par>
                        <p:par>
                          <p:cTn id="72" fill="hold">
                            <p:stCondLst>
                              <p:cond delay="0"/>
                            </p:stCondLst>
                            <p:childTnLst>
                              <p:par>
                                <p:cTn id="73" presetID="1" presetClass="exit" presetSubtype="0" fill="hold" grpId="1" nodeType="afterEffect">
                                  <p:stCondLst>
                                    <p:cond delay="600"/>
                                  </p:stCondLst>
                                  <p:childTnLst>
                                    <p:set>
                                      <p:cBhvr>
                                        <p:cTn id="74" dur="1" fill="hold">
                                          <p:stCondLst>
                                            <p:cond delay="0"/>
                                          </p:stCondLst>
                                        </p:cTn>
                                        <p:tgtEl>
                                          <p:spTgt spid="178"/>
                                        </p:tgtEl>
                                        <p:attrNameLst>
                                          <p:attrName>style.visibility</p:attrName>
                                        </p:attrNameLst>
                                      </p:cBhvr>
                                      <p:to>
                                        <p:strVal val="hidden"/>
                                      </p:to>
                                    </p:set>
                                  </p:childTnLst>
                                </p:cTn>
                              </p:par>
                            </p:childTnLst>
                          </p:cTn>
                        </p:par>
                        <p:par>
                          <p:cTn id="75" fill="hold">
                            <p:stCondLst>
                              <p:cond delay="600"/>
                            </p:stCondLst>
                            <p:childTnLst>
                              <p:par>
                                <p:cTn id="76" presetID="7" presetClass="emph" presetSubtype="2" fill="hold" nodeType="afterEffect">
                                  <p:stCondLst>
                                    <p:cond delay="0"/>
                                  </p:stCondLst>
                                  <p:childTnLst>
                                    <p:animClr clrSpc="rgb" dir="cw">
                                      <p:cBhvr>
                                        <p:cTn id="77" dur="2000" fill="hold"/>
                                        <p:tgtEl>
                                          <p:spTgt spid="177"/>
                                        </p:tgtEl>
                                        <p:attrNameLst>
                                          <p:attrName>stroke.color</p:attrName>
                                        </p:attrNameLst>
                                      </p:cBhvr>
                                      <p:to>
                                        <a:srgbClr val="000000"/>
                                      </p:to>
                                    </p:animClr>
                                    <p:set>
                                      <p:cBhvr>
                                        <p:cTn id="78" dur="2000" fill="hold"/>
                                        <p:tgtEl>
                                          <p:spTgt spid="177"/>
                                        </p:tgtEl>
                                        <p:attrNameLst>
                                          <p:attrName>stroke.on</p:attrName>
                                        </p:attrNameLst>
                                      </p:cBhvr>
                                      <p:to>
                                        <p:strVal val="true"/>
                                      </p:to>
                                    </p:set>
                                  </p:childTnLst>
                                </p:cTn>
                              </p:par>
                            </p:childTnLst>
                          </p:cTn>
                        </p:par>
                        <p:par>
                          <p:cTn id="79" fill="hold">
                            <p:stCondLst>
                              <p:cond delay="2600"/>
                            </p:stCondLst>
                            <p:childTnLst>
                              <p:par>
                                <p:cTn id="80" presetID="1" presetClass="entr" presetSubtype="0" fill="hold" nodeType="afterEffect">
                                  <p:stCondLst>
                                    <p:cond delay="0"/>
                                  </p:stCondLst>
                                  <p:childTnLst>
                                    <p:set>
                                      <p:cBhvr>
                                        <p:cTn id="81" dur="1" fill="hold">
                                          <p:stCondLst>
                                            <p:cond delay="0"/>
                                          </p:stCondLst>
                                        </p:cTn>
                                        <p:tgtEl>
                                          <p:spTgt spid="179"/>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8"/>
                                        </p:tgtEl>
                                        <p:attrNameLst>
                                          <p:attrName>style.visibility</p:attrName>
                                        </p:attrNameLst>
                                      </p:cBhvr>
                                      <p:to>
                                        <p:strVal val="visible"/>
                                      </p:to>
                                    </p:set>
                                  </p:childTnLst>
                                </p:cTn>
                              </p:par>
                            </p:childTnLst>
                          </p:cTn>
                        </p:par>
                        <p:par>
                          <p:cTn id="86" fill="hold">
                            <p:stCondLst>
                              <p:cond delay="0"/>
                            </p:stCondLst>
                            <p:childTnLst>
                              <p:par>
                                <p:cTn id="87" presetID="1" presetClass="entr" presetSubtype="0" fill="hold" grpId="2" nodeType="afterEffect">
                                  <p:stCondLst>
                                    <p:cond delay="0"/>
                                  </p:stCondLst>
                                  <p:childTnLst>
                                    <p:set>
                                      <p:cBhvr>
                                        <p:cTn id="88" dur="1" fill="hold">
                                          <p:stCondLst>
                                            <p:cond delay="0"/>
                                          </p:stCondLst>
                                        </p:cTn>
                                        <p:tgtEl>
                                          <p:spTgt spid="17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6"/>
                                        </p:tgtEl>
                                        <p:attrNameLst>
                                          <p:attrName>style.visibility</p:attrName>
                                        </p:attrNameLst>
                                      </p:cBhvr>
                                      <p:to>
                                        <p:strVal val="visible"/>
                                      </p:to>
                                    </p:set>
                                  </p:childTnLst>
                                </p:cTn>
                              </p:par>
                              <p:par>
                                <p:cTn id="91" presetID="1" presetClass="entr" presetSubtype="0" fill="hold" grpId="2" nodeType="withEffect">
                                  <p:stCondLst>
                                    <p:cond delay="0"/>
                                  </p:stCondLst>
                                  <p:childTnLst>
                                    <p:set>
                                      <p:cBhvr>
                                        <p:cTn id="92" dur="1" fill="hold">
                                          <p:stCondLst>
                                            <p:cond delay="0"/>
                                          </p:stCondLst>
                                        </p:cTn>
                                        <p:tgtEl>
                                          <p:spTgt spid="17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72"/>
                                        </p:tgtEl>
                                        <p:attrNameLst>
                                          <p:attrName>style.visibility</p:attrName>
                                        </p:attrNameLst>
                                      </p:cBhvr>
                                      <p:to>
                                        <p:strVal val="visible"/>
                                      </p:to>
                                    </p:set>
                                  </p:childTnLst>
                                </p:cTn>
                              </p:par>
                            </p:childTnLst>
                          </p:cTn>
                        </p:par>
                        <p:par>
                          <p:cTn id="95" fill="hold">
                            <p:stCondLst>
                              <p:cond delay="0"/>
                            </p:stCondLst>
                            <p:childTnLst>
                              <p:par>
                                <p:cTn id="96" presetID="10" presetClass="entr" presetSubtype="0" fill="hold" nodeType="afterEffect">
                                  <p:stCondLst>
                                    <p:cond delay="0"/>
                                  </p:stCondLst>
                                  <p:childTnLst>
                                    <p:set>
                                      <p:cBhvr>
                                        <p:cTn id="97" dur="1" fill="hold">
                                          <p:stCondLst>
                                            <p:cond delay="0"/>
                                          </p:stCondLst>
                                        </p:cTn>
                                        <p:tgtEl>
                                          <p:spTgt spid="176"/>
                                        </p:tgtEl>
                                        <p:attrNameLst>
                                          <p:attrName>style.visibility</p:attrName>
                                        </p:attrNameLst>
                                      </p:cBhvr>
                                      <p:to>
                                        <p:strVal val="visible"/>
                                      </p:to>
                                    </p:set>
                                    <p:animEffect transition="in" filter="fade">
                                      <p:cBhvr>
                                        <p:cTn id="98" dur="500"/>
                                        <p:tgtEl>
                                          <p:spTgt spid="176"/>
                                        </p:tgtEl>
                                      </p:cBhvr>
                                    </p:animEffect>
                                  </p:childTnLst>
                                </p:cTn>
                              </p:par>
                            </p:childTnLst>
                          </p:cTn>
                        </p:par>
                        <p:par>
                          <p:cTn id="99" fill="hold">
                            <p:stCondLst>
                              <p:cond delay="500"/>
                            </p:stCondLst>
                            <p:childTnLst>
                              <p:par>
                                <p:cTn id="100" presetID="7" presetClass="emph" presetSubtype="2" fill="hold" nodeType="afterEffect">
                                  <p:stCondLst>
                                    <p:cond delay="0"/>
                                  </p:stCondLst>
                                  <p:childTnLst>
                                    <p:animClr clrSpc="rgb" dir="cw">
                                      <p:cBhvr>
                                        <p:cTn id="101" dur="2000" fill="hold"/>
                                        <p:tgtEl>
                                          <p:spTgt spid="177"/>
                                        </p:tgtEl>
                                        <p:attrNameLst>
                                          <p:attrName>stroke.color</p:attrName>
                                        </p:attrNameLst>
                                      </p:cBhvr>
                                      <p:to>
                                        <a:srgbClr val="A5A5A5"/>
                                      </p:to>
                                    </p:animClr>
                                    <p:set>
                                      <p:cBhvr>
                                        <p:cTn id="102" dur="2000" fill="hold"/>
                                        <p:tgtEl>
                                          <p:spTgt spid="177"/>
                                        </p:tgtEl>
                                        <p:attrNameLst>
                                          <p:attrName>stroke.on</p:attrName>
                                        </p:attrNameLst>
                                      </p:cBhvr>
                                      <p:to>
                                        <p:strVal val="true"/>
                                      </p:to>
                                    </p:set>
                                  </p:childTnLst>
                                </p:cTn>
                              </p:par>
                            </p:childTnLst>
                          </p:cTn>
                        </p:par>
                        <p:par>
                          <p:cTn id="103" fill="hold">
                            <p:stCondLst>
                              <p:cond delay="2500"/>
                            </p:stCondLst>
                            <p:childTnLst>
                              <p:par>
                                <p:cTn id="104" presetID="1" presetClass="exit" presetSubtype="0" fill="hold" nodeType="afterEffect">
                                  <p:stCondLst>
                                    <p:cond delay="0"/>
                                  </p:stCondLst>
                                  <p:childTnLst>
                                    <p:set>
                                      <p:cBhvr>
                                        <p:cTn id="105" dur="1" fill="hold">
                                          <p:stCondLst>
                                            <p:cond delay="0"/>
                                          </p:stCondLst>
                                        </p:cTn>
                                        <p:tgtEl>
                                          <p:spTgt spid="179"/>
                                        </p:tgtEl>
                                        <p:attrNameLst>
                                          <p:attrName>style.visibility</p:attrName>
                                        </p:attrNameLst>
                                      </p:cBhvr>
                                      <p:to>
                                        <p:strVal val="hidden"/>
                                      </p:to>
                                    </p:set>
                                  </p:childTnLst>
                                </p:cTn>
                              </p:par>
                            </p:childTnLst>
                          </p:cTn>
                        </p:par>
                        <p:par>
                          <p:cTn id="106" fill="hold">
                            <p:stCondLst>
                              <p:cond delay="2500"/>
                            </p:stCondLst>
                            <p:childTnLst>
                              <p:par>
                                <p:cTn id="107" presetID="1" presetClass="entr" presetSubtype="0" fill="hold" grpId="0" nodeType="afterEffect">
                                  <p:stCondLst>
                                    <p:cond delay="0"/>
                                  </p:stCondLst>
                                  <p:childTnLst>
                                    <p:set>
                                      <p:cBhvr>
                                        <p:cTn id="108"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p:bldP spid="178" grpId="1"/>
      <p:bldP spid="96" grpId="0"/>
      <p:bldP spid="47" grpId="0" animBg="1"/>
      <p:bldP spid="171" grpId="0"/>
      <p:bldP spid="171" grpId="1"/>
      <p:bldP spid="171" grpId="2"/>
      <p:bldP spid="173" grpId="0"/>
      <p:bldP spid="173" grpId="1"/>
      <p:bldP spid="173"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701595" y="2360088"/>
            <a:ext cx="3777599" cy="4340503"/>
            <a:chOff x="4701595" y="2360088"/>
            <a:chExt cx="3777599" cy="4340503"/>
          </a:xfrm>
        </p:grpSpPr>
        <p:grpSp>
          <p:nvGrpSpPr>
            <p:cNvPr id="148" name="Group 147"/>
            <p:cNvGrpSpPr/>
            <p:nvPr/>
          </p:nvGrpSpPr>
          <p:grpSpPr>
            <a:xfrm>
              <a:off x="4701595" y="2360088"/>
              <a:ext cx="3777599" cy="4340503"/>
              <a:chOff x="199142" y="2128534"/>
              <a:chExt cx="3777599" cy="4340503"/>
            </a:xfrm>
          </p:grpSpPr>
          <p:sp>
            <p:nvSpPr>
              <p:cNvPr id="149" name="Rectangle 148"/>
              <p:cNvSpPr/>
              <p:nvPr/>
            </p:nvSpPr>
            <p:spPr bwMode="auto">
              <a:xfrm>
                <a:off x="199142" y="2172604"/>
                <a:ext cx="3744416" cy="4296433"/>
              </a:xfrm>
              <a:prstGeom prst="rect">
                <a:avLst/>
              </a:prstGeom>
              <a:solidFill>
                <a:srgbClr val="7F7F7F"/>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50" name="Rectangle 149"/>
              <p:cNvSpPr/>
              <p:nvPr/>
            </p:nvSpPr>
            <p:spPr bwMode="auto">
              <a:xfrm>
                <a:off x="1403904" y="2536549"/>
                <a:ext cx="1334892" cy="504056"/>
              </a:xfrm>
              <a:prstGeom prst="rect">
                <a:avLst/>
              </a:prstGeom>
              <a:solidFill>
                <a:srgbClr val="7F7F7F"/>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LB</a:t>
                </a:r>
              </a:p>
            </p:txBody>
          </p:sp>
          <p:sp>
            <p:nvSpPr>
              <p:cNvPr id="151" name="Rectangle 150"/>
              <p:cNvSpPr/>
              <p:nvPr/>
            </p:nvSpPr>
            <p:spPr bwMode="auto">
              <a:xfrm>
                <a:off x="331828" y="3253887"/>
                <a:ext cx="3479045" cy="1365828"/>
              </a:xfrm>
              <a:prstGeom prst="rect">
                <a:avLst/>
              </a:prstGeom>
              <a:solidFill>
                <a:schemeClr val="tx1">
                  <a:lumMod val="85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bg1">
                        <a:alpha val="98824"/>
                      </a:schemeClr>
                    </a:solidFill>
                    <a:latin typeface="Segoe UI" pitchFamily="34" charset="0"/>
                    <a:ea typeface="Segoe UI" pitchFamily="34" charset="0"/>
                    <a:cs typeface="Segoe UI" pitchFamily="34" charset="0"/>
                  </a:rPr>
                  <a:t>…</a:t>
                </a:r>
                <a:endParaRPr lang="en-US" sz="2200" dirty="0">
                  <a:solidFill>
                    <a:schemeClr val="bg1">
                      <a:alpha val="98824"/>
                    </a:schemeClr>
                  </a:solidFill>
                  <a:latin typeface="Segoe UI" pitchFamily="34" charset="0"/>
                  <a:ea typeface="Segoe UI" pitchFamily="34" charset="0"/>
                  <a:cs typeface="Segoe UI" pitchFamily="34" charset="0"/>
                </a:endParaRPr>
              </a:p>
            </p:txBody>
          </p:sp>
          <p:sp>
            <p:nvSpPr>
              <p:cNvPr id="152" name="Can 151"/>
              <p:cNvSpPr/>
              <p:nvPr/>
            </p:nvSpPr>
            <p:spPr bwMode="auto">
              <a:xfrm>
                <a:off x="1246191" y="4745133"/>
                <a:ext cx="729243" cy="864096"/>
              </a:xfrm>
              <a:prstGeom prst="can">
                <a:avLst/>
              </a:prstGeom>
              <a:solidFill>
                <a:srgbClr val="7F7F7F"/>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56" name="TextBox 155"/>
              <p:cNvSpPr txBox="1"/>
              <p:nvPr/>
            </p:nvSpPr>
            <p:spPr>
              <a:xfrm>
                <a:off x="912857" y="5575485"/>
                <a:ext cx="1286763"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SQL Database</a:t>
                </a:r>
                <a:endParaRPr lang="en-US" sz="1400" dirty="0">
                  <a:solidFill>
                    <a:schemeClr val="bg1">
                      <a:alpha val="99000"/>
                    </a:schemeClr>
                  </a:solidFill>
                </a:endParaRPr>
              </a:p>
            </p:txBody>
          </p:sp>
          <p:sp>
            <p:nvSpPr>
              <p:cNvPr id="158" name="TextBox 157"/>
              <p:cNvSpPr txBox="1"/>
              <p:nvPr/>
            </p:nvSpPr>
            <p:spPr>
              <a:xfrm>
                <a:off x="2987559" y="2128534"/>
                <a:ext cx="989182"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Region #2</a:t>
                </a:r>
                <a:endParaRPr lang="en-US" sz="1400" dirty="0">
                  <a:solidFill>
                    <a:schemeClr val="bg1">
                      <a:alpha val="99000"/>
                    </a:schemeClr>
                  </a:solidFill>
                </a:endParaRPr>
              </a:p>
            </p:txBody>
          </p:sp>
          <p:sp>
            <p:nvSpPr>
              <p:cNvPr id="159" name="Can 158"/>
              <p:cNvSpPr/>
              <p:nvPr/>
            </p:nvSpPr>
            <p:spPr bwMode="auto">
              <a:xfrm>
                <a:off x="2299983" y="5748957"/>
                <a:ext cx="1261675" cy="648072"/>
              </a:xfrm>
              <a:prstGeom prst="can">
                <a:avLst/>
              </a:prstGeom>
              <a:solidFill>
                <a:srgbClr val="7F7F7F"/>
              </a:solid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alpha val="98824"/>
                      </a:schemeClr>
                    </a:solidFill>
                    <a:latin typeface="Segoe UI" pitchFamily="34" charset="0"/>
                    <a:ea typeface="Segoe UI" pitchFamily="34" charset="0"/>
                    <a:cs typeface="Segoe UI" pitchFamily="34" charset="0"/>
                  </a:rPr>
                  <a:t>Blob Storage</a:t>
                </a:r>
                <a:endParaRPr lang="en-US" sz="1400" dirty="0">
                  <a:solidFill>
                    <a:schemeClr val="bg1">
                      <a:alpha val="98824"/>
                    </a:schemeClr>
                  </a:solidFill>
                  <a:latin typeface="Segoe UI" pitchFamily="34" charset="0"/>
                  <a:ea typeface="Segoe UI" pitchFamily="34" charset="0"/>
                  <a:cs typeface="Segoe UI" pitchFamily="34" charset="0"/>
                </a:endParaRPr>
              </a:p>
            </p:txBody>
          </p:sp>
          <p:cxnSp>
            <p:nvCxnSpPr>
              <p:cNvPr id="160" name="Elbow Connector 159"/>
              <p:cNvCxnSpPr>
                <a:stCxn id="164" idx="2"/>
                <a:endCxn id="159" idx="2"/>
              </p:cNvCxnSpPr>
              <p:nvPr/>
            </p:nvCxnSpPr>
            <p:spPr>
              <a:xfrm rot="16200000" flipH="1">
                <a:off x="599114" y="4372124"/>
                <a:ext cx="1925836" cy="1475902"/>
              </a:xfrm>
              <a:prstGeom prst="bentConnector2">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endCxn id="159" idx="1"/>
              </p:cNvCxnSpPr>
              <p:nvPr/>
            </p:nvCxnSpPr>
            <p:spPr>
              <a:xfrm flipH="1">
                <a:off x="2930821" y="4188829"/>
                <a:ext cx="60515" cy="156012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2" name="Rectangle 161"/>
              <p:cNvSpPr/>
              <p:nvPr/>
            </p:nvSpPr>
            <p:spPr bwMode="auto">
              <a:xfrm>
                <a:off x="457389" y="3501738"/>
                <a:ext cx="1358745" cy="1001858"/>
              </a:xfrm>
              <a:prstGeom prst="rect">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3" name="TextBox 162"/>
              <p:cNvSpPr txBox="1"/>
              <p:nvPr/>
            </p:nvSpPr>
            <p:spPr>
              <a:xfrm>
                <a:off x="291215" y="4067845"/>
                <a:ext cx="931986" cy="544765"/>
              </a:xfrm>
              <a:prstGeom prst="rect">
                <a:avLst/>
              </a:prstGeom>
              <a:noFill/>
            </p:spPr>
            <p:txBody>
              <a:bodyPr wrap="none" lIns="182880" tIns="146304" rIns="182880" bIns="146304" rtlCol="0">
                <a:spAutoFit/>
              </a:bodyPr>
              <a:lstStyle/>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Fault </a:t>
                </a:r>
              </a:p>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Domain </a:t>
                </a:r>
                <a:r>
                  <a:rPr lang="en-US" sz="900" dirty="0" smtClean="0">
                    <a:solidFill>
                      <a:schemeClr val="bg1"/>
                    </a:solidFill>
                    <a:ea typeface="Segoe UI" pitchFamily="34" charset="0"/>
                    <a:cs typeface="Segoe UI" pitchFamily="34" charset="0"/>
                  </a:rPr>
                  <a:t>#1</a:t>
                </a:r>
                <a:endParaRPr lang="en-US" sz="900" dirty="0">
                  <a:solidFill>
                    <a:schemeClr val="bg1"/>
                  </a:solidFill>
                  <a:ea typeface="Segoe UI" pitchFamily="34" charset="0"/>
                  <a:cs typeface="Segoe UI" pitchFamily="34" charset="0"/>
                </a:endParaRPr>
              </a:p>
            </p:txBody>
          </p:sp>
          <p:sp>
            <p:nvSpPr>
              <p:cNvPr id="164" name="Rectangle 163"/>
              <p:cNvSpPr/>
              <p:nvPr/>
            </p:nvSpPr>
            <p:spPr bwMode="auto">
              <a:xfrm>
                <a:off x="585989" y="3643101"/>
                <a:ext cx="476184" cy="504056"/>
              </a:xfrm>
              <a:prstGeom prst="rect">
                <a:avLst/>
              </a:prstGeom>
              <a:solidFill>
                <a:srgbClr val="7F7F7F"/>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cxnSp>
            <p:nvCxnSpPr>
              <p:cNvPr id="166" name="Straight Arrow Connector 165"/>
              <p:cNvCxnSpPr>
                <a:stCxn id="164" idx="2"/>
                <a:endCxn id="152" idx="1"/>
              </p:cNvCxnSpPr>
              <p:nvPr/>
            </p:nvCxnSpPr>
            <p:spPr>
              <a:xfrm>
                <a:off x="824081" y="4147157"/>
                <a:ext cx="786732" cy="59797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7" name="Rectangle 166"/>
              <p:cNvSpPr/>
              <p:nvPr/>
            </p:nvSpPr>
            <p:spPr bwMode="auto">
              <a:xfrm>
                <a:off x="2386456" y="3523852"/>
                <a:ext cx="1177537" cy="1001858"/>
              </a:xfrm>
              <a:prstGeom prst="rect">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8" name="TextBox 167"/>
              <p:cNvSpPr txBox="1"/>
              <p:nvPr/>
            </p:nvSpPr>
            <p:spPr>
              <a:xfrm>
                <a:off x="2747999" y="4089959"/>
                <a:ext cx="931986" cy="544765"/>
              </a:xfrm>
              <a:prstGeom prst="rect">
                <a:avLst/>
              </a:prstGeom>
              <a:noFill/>
            </p:spPr>
            <p:txBody>
              <a:bodyPr wrap="none" lIns="182880" tIns="146304" rIns="182880" bIns="146304" rtlCol="0">
                <a:spAutoFit/>
              </a:bodyPr>
              <a:lstStyle/>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Fault </a:t>
                </a:r>
              </a:p>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Domain </a:t>
                </a:r>
                <a:r>
                  <a:rPr lang="en-US" sz="900" dirty="0" smtClean="0">
                    <a:solidFill>
                      <a:schemeClr val="bg1"/>
                    </a:solidFill>
                    <a:ea typeface="Segoe UI" pitchFamily="34" charset="0"/>
                    <a:cs typeface="Segoe UI" pitchFamily="34" charset="0"/>
                  </a:rPr>
                  <a:t>#2</a:t>
                </a:r>
                <a:endParaRPr lang="en-US" sz="900" dirty="0">
                  <a:solidFill>
                    <a:schemeClr val="bg1"/>
                  </a:solidFill>
                  <a:ea typeface="Segoe UI" pitchFamily="34" charset="0"/>
                  <a:cs typeface="Segoe UI" pitchFamily="34" charset="0"/>
                </a:endParaRPr>
              </a:p>
            </p:txBody>
          </p:sp>
          <p:sp>
            <p:nvSpPr>
              <p:cNvPr id="170" name="Rectangle 169"/>
              <p:cNvSpPr/>
              <p:nvPr/>
            </p:nvSpPr>
            <p:spPr bwMode="auto">
              <a:xfrm>
                <a:off x="2974235" y="3643101"/>
                <a:ext cx="476184" cy="504056"/>
              </a:xfrm>
              <a:prstGeom prst="rect">
                <a:avLst/>
              </a:prstGeom>
              <a:solidFill>
                <a:srgbClr val="7F7F7F"/>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cxnSp>
            <p:nvCxnSpPr>
              <p:cNvPr id="153" name="Straight Arrow Connector 152"/>
              <p:cNvCxnSpPr>
                <a:stCxn id="150" idx="2"/>
                <a:endCxn id="164" idx="0"/>
              </p:cNvCxnSpPr>
              <p:nvPr/>
            </p:nvCxnSpPr>
            <p:spPr>
              <a:xfrm flipH="1">
                <a:off x="824081" y="3040605"/>
                <a:ext cx="1247269" cy="60249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50" idx="2"/>
              </p:cNvCxnSpPr>
              <p:nvPr/>
            </p:nvCxnSpPr>
            <p:spPr>
              <a:xfrm>
                <a:off x="2071350" y="3040605"/>
                <a:ext cx="919986"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168" idx="1"/>
                <a:endCxn id="152" idx="1"/>
              </p:cNvCxnSpPr>
              <p:nvPr/>
            </p:nvCxnSpPr>
            <p:spPr>
              <a:xfrm flipH="1">
                <a:off x="1610813" y="4362342"/>
                <a:ext cx="1137186" cy="382791"/>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80" name="Rectangle 79"/>
            <p:cNvSpPr/>
            <p:nvPr/>
          </p:nvSpPr>
          <p:spPr bwMode="auto">
            <a:xfrm>
              <a:off x="5676896" y="3871415"/>
              <a:ext cx="476184" cy="504056"/>
            </a:xfrm>
            <a:prstGeom prst="rect">
              <a:avLst/>
            </a:prstGeom>
            <a:solidFill>
              <a:srgbClr val="7F7F7F"/>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sp>
          <p:nvSpPr>
            <p:cNvPr id="81" name="Rectangle 80"/>
            <p:cNvSpPr/>
            <p:nvPr/>
          </p:nvSpPr>
          <p:spPr bwMode="auto">
            <a:xfrm>
              <a:off x="6956024" y="3873093"/>
              <a:ext cx="476184" cy="504056"/>
            </a:xfrm>
            <a:prstGeom prst="rect">
              <a:avLst/>
            </a:prstGeom>
            <a:solidFill>
              <a:srgbClr val="7F7F7F"/>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grpSp>
      <p:grpSp>
        <p:nvGrpSpPr>
          <p:cNvPr id="179" name="Group 178"/>
          <p:cNvGrpSpPr/>
          <p:nvPr/>
        </p:nvGrpSpPr>
        <p:grpSpPr>
          <a:xfrm>
            <a:off x="4700667" y="2376425"/>
            <a:ext cx="3744416" cy="4330012"/>
            <a:chOff x="199142" y="2139025"/>
            <a:chExt cx="3744416" cy="4330012"/>
          </a:xfrm>
        </p:grpSpPr>
        <p:sp>
          <p:nvSpPr>
            <p:cNvPr id="180" name="Rectangle 179"/>
            <p:cNvSpPr/>
            <p:nvPr/>
          </p:nvSpPr>
          <p:spPr bwMode="auto">
            <a:xfrm>
              <a:off x="199142" y="2172604"/>
              <a:ext cx="3744416" cy="4296433"/>
            </a:xfrm>
            <a:prstGeom prst="rect">
              <a:avLst/>
            </a:prstGeom>
            <a:solidFill>
              <a:schemeClr val="accent6">
                <a:lumMod val="60000"/>
                <a:lumOff val="4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81" name="Rectangle 180"/>
            <p:cNvSpPr/>
            <p:nvPr/>
          </p:nvSpPr>
          <p:spPr bwMode="auto">
            <a:xfrm>
              <a:off x="1403904" y="2536549"/>
              <a:ext cx="1334892" cy="504056"/>
            </a:xfrm>
            <a:prstGeom prst="rect">
              <a:avLst/>
            </a:prstGeom>
            <a:solidFill>
              <a:srgbClr val="429A1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LB</a:t>
              </a:r>
            </a:p>
          </p:txBody>
        </p:sp>
        <p:sp>
          <p:nvSpPr>
            <p:cNvPr id="182" name="Rectangle 181"/>
            <p:cNvSpPr/>
            <p:nvPr/>
          </p:nvSpPr>
          <p:spPr bwMode="auto">
            <a:xfrm>
              <a:off x="331828" y="3253887"/>
              <a:ext cx="3479045" cy="1365828"/>
            </a:xfrm>
            <a:prstGeom prst="rect">
              <a:avLst/>
            </a:prstGeom>
            <a:solidFill>
              <a:schemeClr val="accent6">
                <a:lumMod val="20000"/>
                <a:lumOff val="8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83" name="Can 182"/>
            <p:cNvSpPr/>
            <p:nvPr/>
          </p:nvSpPr>
          <p:spPr bwMode="auto">
            <a:xfrm>
              <a:off x="1246191" y="4745133"/>
              <a:ext cx="729243" cy="864096"/>
            </a:xfrm>
            <a:prstGeom prst="can">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cxnSp>
          <p:nvCxnSpPr>
            <p:cNvPr id="184" name="Straight Arrow Connector 183"/>
            <p:cNvCxnSpPr>
              <a:endCxn id="183" idx="1"/>
            </p:cNvCxnSpPr>
            <p:nvPr/>
          </p:nvCxnSpPr>
          <p:spPr>
            <a:xfrm flipH="1">
              <a:off x="1610813" y="4188829"/>
              <a:ext cx="1380523" cy="55630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912857" y="5575485"/>
              <a:ext cx="1286763"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SQL Database</a:t>
              </a:r>
              <a:endParaRPr lang="en-US" sz="1400" dirty="0">
                <a:solidFill>
                  <a:schemeClr val="bg1">
                    <a:alpha val="99000"/>
                  </a:schemeClr>
                </a:solidFill>
              </a:endParaRPr>
            </a:p>
          </p:txBody>
        </p:sp>
        <p:sp>
          <p:nvSpPr>
            <p:cNvPr id="186" name="TextBox 185"/>
            <p:cNvSpPr txBox="1"/>
            <p:nvPr/>
          </p:nvSpPr>
          <p:spPr>
            <a:xfrm>
              <a:off x="1794392" y="3719819"/>
              <a:ext cx="537181" cy="4339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a:solidFill>
                    <a:schemeClr val="bg1">
                      <a:alpha val="99000"/>
                    </a:schemeClr>
                  </a:solidFill>
                </a:rPr>
                <a:t>…</a:t>
              </a:r>
            </a:p>
          </p:txBody>
        </p:sp>
        <p:sp>
          <p:nvSpPr>
            <p:cNvPr id="187" name="TextBox 186"/>
            <p:cNvSpPr txBox="1"/>
            <p:nvPr/>
          </p:nvSpPr>
          <p:spPr>
            <a:xfrm>
              <a:off x="2939111" y="2139025"/>
              <a:ext cx="989182"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Region #2</a:t>
              </a:r>
              <a:endParaRPr lang="en-US" sz="1400" dirty="0">
                <a:solidFill>
                  <a:schemeClr val="bg1">
                    <a:alpha val="99000"/>
                  </a:schemeClr>
                </a:solidFill>
              </a:endParaRPr>
            </a:p>
          </p:txBody>
        </p:sp>
        <p:sp>
          <p:nvSpPr>
            <p:cNvPr id="188" name="Can 187"/>
            <p:cNvSpPr/>
            <p:nvPr/>
          </p:nvSpPr>
          <p:spPr bwMode="auto">
            <a:xfrm>
              <a:off x="2299983" y="5748957"/>
              <a:ext cx="1261675" cy="648072"/>
            </a:xfrm>
            <a:prstGeom prst="can">
              <a:avLst/>
            </a:prstGeom>
            <a:solidFill>
              <a:schemeClr val="tx1">
                <a:lumMod val="75000"/>
              </a:schemeClr>
            </a:solid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alpha val="98824"/>
                    </a:schemeClr>
                  </a:solidFill>
                  <a:latin typeface="Segoe UI" pitchFamily="34" charset="0"/>
                  <a:ea typeface="Segoe UI" pitchFamily="34" charset="0"/>
                  <a:cs typeface="Segoe UI" pitchFamily="34" charset="0"/>
                </a:rPr>
                <a:t>Blob Storage</a:t>
              </a:r>
              <a:endParaRPr lang="en-US" sz="1400" dirty="0">
                <a:solidFill>
                  <a:schemeClr val="bg1">
                    <a:alpha val="98824"/>
                  </a:schemeClr>
                </a:solidFill>
                <a:latin typeface="Segoe UI" pitchFamily="34" charset="0"/>
                <a:ea typeface="Segoe UI" pitchFamily="34" charset="0"/>
                <a:cs typeface="Segoe UI" pitchFamily="34" charset="0"/>
              </a:endParaRPr>
            </a:p>
          </p:txBody>
        </p:sp>
        <p:cxnSp>
          <p:nvCxnSpPr>
            <p:cNvPr id="189" name="Elbow Connector 188"/>
            <p:cNvCxnSpPr>
              <a:stCxn id="193" idx="2"/>
              <a:endCxn id="188" idx="2"/>
            </p:cNvCxnSpPr>
            <p:nvPr/>
          </p:nvCxnSpPr>
          <p:spPr>
            <a:xfrm rot="16200000" flipH="1">
              <a:off x="599114" y="4372124"/>
              <a:ext cx="1925836" cy="1475902"/>
            </a:xfrm>
            <a:prstGeom prst="bentConnector2">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a:endCxn id="188" idx="1"/>
            </p:cNvCxnSpPr>
            <p:nvPr/>
          </p:nvCxnSpPr>
          <p:spPr>
            <a:xfrm flipH="1">
              <a:off x="2930821" y="4188829"/>
              <a:ext cx="60515" cy="156012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bwMode="auto">
            <a:xfrm>
              <a:off x="457389" y="3501738"/>
              <a:ext cx="1296931" cy="10018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2" name="TextBox 191"/>
            <p:cNvSpPr txBox="1"/>
            <p:nvPr/>
          </p:nvSpPr>
          <p:spPr>
            <a:xfrm>
              <a:off x="291215" y="4067845"/>
              <a:ext cx="931986" cy="544765"/>
            </a:xfrm>
            <a:prstGeom prst="rect">
              <a:avLst/>
            </a:prstGeom>
            <a:noFill/>
          </p:spPr>
          <p:txBody>
            <a:bodyPr wrap="none" lIns="182880" tIns="146304" rIns="182880" bIns="146304" rtlCol="0">
              <a:spAutoFit/>
            </a:bodyPr>
            <a:lstStyle/>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Fault </a:t>
              </a:r>
            </a:p>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Domain </a:t>
              </a:r>
              <a:r>
                <a:rPr lang="en-US" sz="900" dirty="0" smtClean="0">
                  <a:solidFill>
                    <a:schemeClr val="bg1"/>
                  </a:solidFill>
                  <a:ea typeface="Segoe UI" pitchFamily="34" charset="0"/>
                  <a:cs typeface="Segoe UI" pitchFamily="34" charset="0"/>
                </a:rPr>
                <a:t>#1</a:t>
              </a:r>
              <a:endParaRPr lang="en-US" sz="900" dirty="0">
                <a:solidFill>
                  <a:schemeClr val="bg1"/>
                </a:solidFill>
                <a:ea typeface="Segoe UI" pitchFamily="34" charset="0"/>
                <a:cs typeface="Segoe UI" pitchFamily="34" charset="0"/>
              </a:endParaRPr>
            </a:p>
          </p:txBody>
        </p:sp>
        <p:sp>
          <p:nvSpPr>
            <p:cNvPr id="193" name="Rectangle 192"/>
            <p:cNvSpPr/>
            <p:nvPr/>
          </p:nvSpPr>
          <p:spPr bwMode="auto">
            <a:xfrm>
              <a:off x="585989"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sp>
          <p:nvSpPr>
            <p:cNvPr id="194" name="Rectangle 193"/>
            <p:cNvSpPr/>
            <p:nvPr/>
          </p:nvSpPr>
          <p:spPr bwMode="auto">
            <a:xfrm>
              <a:off x="1160040"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cxnSp>
          <p:nvCxnSpPr>
            <p:cNvPr id="195" name="Straight Arrow Connector 194"/>
            <p:cNvCxnSpPr>
              <a:stCxn id="193" idx="2"/>
              <a:endCxn id="183" idx="1"/>
            </p:cNvCxnSpPr>
            <p:nvPr/>
          </p:nvCxnSpPr>
          <p:spPr>
            <a:xfrm>
              <a:off x="824081" y="4147157"/>
              <a:ext cx="786732" cy="59797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6" name="Rectangle 195"/>
            <p:cNvSpPr/>
            <p:nvPr/>
          </p:nvSpPr>
          <p:spPr bwMode="auto">
            <a:xfrm>
              <a:off x="2267062" y="3523852"/>
              <a:ext cx="1296931" cy="10018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 name="TextBox 196"/>
            <p:cNvSpPr txBox="1"/>
            <p:nvPr/>
          </p:nvSpPr>
          <p:spPr>
            <a:xfrm>
              <a:off x="2100888" y="4089959"/>
              <a:ext cx="931986" cy="544765"/>
            </a:xfrm>
            <a:prstGeom prst="rect">
              <a:avLst/>
            </a:prstGeom>
            <a:noFill/>
          </p:spPr>
          <p:txBody>
            <a:bodyPr wrap="none" lIns="182880" tIns="146304" rIns="182880" bIns="146304" rtlCol="0">
              <a:spAutoFit/>
            </a:bodyPr>
            <a:lstStyle/>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Fault </a:t>
              </a:r>
            </a:p>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Domain </a:t>
              </a:r>
              <a:r>
                <a:rPr lang="en-US" sz="900" dirty="0" smtClean="0">
                  <a:solidFill>
                    <a:schemeClr val="bg1"/>
                  </a:solidFill>
                  <a:ea typeface="Segoe UI" pitchFamily="34" charset="0"/>
                  <a:cs typeface="Segoe UI" pitchFamily="34" charset="0"/>
                </a:rPr>
                <a:t>#2</a:t>
              </a:r>
              <a:endParaRPr lang="en-US" sz="900" dirty="0">
                <a:solidFill>
                  <a:schemeClr val="bg1"/>
                </a:solidFill>
                <a:ea typeface="Segoe UI" pitchFamily="34" charset="0"/>
                <a:cs typeface="Segoe UI" pitchFamily="34" charset="0"/>
              </a:endParaRPr>
            </a:p>
          </p:txBody>
        </p:sp>
        <p:sp>
          <p:nvSpPr>
            <p:cNvPr id="198" name="Rectangle 197"/>
            <p:cNvSpPr/>
            <p:nvPr/>
          </p:nvSpPr>
          <p:spPr bwMode="auto">
            <a:xfrm>
              <a:off x="2381783"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sp>
          <p:nvSpPr>
            <p:cNvPr id="199" name="Rectangle 198"/>
            <p:cNvSpPr/>
            <p:nvPr/>
          </p:nvSpPr>
          <p:spPr bwMode="auto">
            <a:xfrm>
              <a:off x="2974235"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cxnSp>
          <p:nvCxnSpPr>
            <p:cNvPr id="200" name="Straight Arrow Connector 199"/>
            <p:cNvCxnSpPr>
              <a:stCxn id="181" idx="2"/>
              <a:endCxn id="193" idx="0"/>
            </p:cNvCxnSpPr>
            <p:nvPr/>
          </p:nvCxnSpPr>
          <p:spPr>
            <a:xfrm flipH="1">
              <a:off x="824081" y="3040605"/>
              <a:ext cx="1247269" cy="60249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a:stCxn id="181" idx="2"/>
            </p:cNvCxnSpPr>
            <p:nvPr/>
          </p:nvCxnSpPr>
          <p:spPr>
            <a:xfrm>
              <a:off x="2071350" y="3040605"/>
              <a:ext cx="919986"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t>Hot DR in Windows Azure – Option 2</a:t>
            </a:r>
            <a:endParaRPr lang="en-US" dirty="0"/>
          </a:p>
        </p:txBody>
      </p:sp>
      <p:sp>
        <p:nvSpPr>
          <p:cNvPr id="7" name="Rectangle 6"/>
          <p:cNvSpPr/>
          <p:nvPr/>
        </p:nvSpPr>
        <p:spPr bwMode="auto">
          <a:xfrm>
            <a:off x="3120360" y="1173731"/>
            <a:ext cx="2160240" cy="504056"/>
          </a:xfrm>
          <a:prstGeom prst="rect">
            <a:avLst/>
          </a:prstGeom>
          <a:solidFill>
            <a:srgbClr val="00B0F0"/>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Client</a:t>
            </a:r>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96" name="Text Placeholder 43"/>
          <p:cNvSpPr txBox="1">
            <a:spLocks/>
          </p:cNvSpPr>
          <p:nvPr/>
        </p:nvSpPr>
        <p:spPr>
          <a:xfrm>
            <a:off x="9242425" y="2487256"/>
            <a:ext cx="2949575" cy="4708981"/>
          </a:xfrm>
          <a:prstGeom prst="rect">
            <a:avLst/>
          </a:prstGeom>
        </p:spPr>
        <p:txBody>
          <a:bodyPr vert="horz" wrap="square" lIns="146304" tIns="91440" rIns="146304" bIns="91440" rtlCol="0">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2000" dirty="0" smtClean="0"/>
              <a:t>Database Replicated based on SB Queues in order to remove the impact of the sync in the DB</a:t>
            </a:r>
          </a:p>
          <a:p>
            <a:r>
              <a:rPr lang="en-US" sz="2000" dirty="0" smtClean="0"/>
              <a:t>Leveraging Traffic Manager in Failover Mode.</a:t>
            </a:r>
          </a:p>
          <a:p>
            <a:r>
              <a:rPr lang="en-US" sz="2000" dirty="0" smtClean="0"/>
              <a:t>Similar Deployment in both Data Centers</a:t>
            </a:r>
          </a:p>
          <a:p>
            <a:r>
              <a:rPr lang="en-US" sz="2000" dirty="0" smtClean="0"/>
              <a:t>Higher cost</a:t>
            </a:r>
          </a:p>
          <a:p>
            <a:r>
              <a:rPr lang="en-US" sz="2000" dirty="0" smtClean="0"/>
              <a:t>Allows rapid recovery</a:t>
            </a:r>
          </a:p>
          <a:p>
            <a:r>
              <a:rPr lang="en-US" sz="2000" dirty="0"/>
              <a:t>Copies blobs with 3</a:t>
            </a:r>
            <a:r>
              <a:rPr lang="en-US" sz="2000" baseline="30000" dirty="0"/>
              <a:t>rd</a:t>
            </a:r>
            <a:r>
              <a:rPr lang="en-US" sz="2000" dirty="0"/>
              <a:t> party tools</a:t>
            </a:r>
          </a:p>
          <a:p>
            <a:pPr marL="0" indent="0">
              <a:buNone/>
            </a:pPr>
            <a:endParaRPr lang="en-US" sz="2000" dirty="0"/>
          </a:p>
        </p:txBody>
      </p:sp>
      <p:grpSp>
        <p:nvGrpSpPr>
          <p:cNvPr id="8" name="Group 7"/>
          <p:cNvGrpSpPr/>
          <p:nvPr/>
        </p:nvGrpSpPr>
        <p:grpSpPr>
          <a:xfrm>
            <a:off x="285177" y="2381189"/>
            <a:ext cx="3777807" cy="4335423"/>
            <a:chOff x="165751" y="2133614"/>
            <a:chExt cx="3777807" cy="4335423"/>
          </a:xfrm>
        </p:grpSpPr>
        <p:sp>
          <p:nvSpPr>
            <p:cNvPr id="116" name="Rectangle 115"/>
            <p:cNvSpPr/>
            <p:nvPr/>
          </p:nvSpPr>
          <p:spPr bwMode="auto">
            <a:xfrm>
              <a:off x="199142" y="2172604"/>
              <a:ext cx="3744416" cy="4296433"/>
            </a:xfrm>
            <a:prstGeom prst="rect">
              <a:avLst/>
            </a:prstGeom>
            <a:solidFill>
              <a:schemeClr val="accent6">
                <a:lumMod val="60000"/>
                <a:lumOff val="4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18" name="Rectangle 117"/>
            <p:cNvSpPr/>
            <p:nvPr/>
          </p:nvSpPr>
          <p:spPr bwMode="auto">
            <a:xfrm>
              <a:off x="1403904" y="2536549"/>
              <a:ext cx="1334892" cy="504056"/>
            </a:xfrm>
            <a:prstGeom prst="rect">
              <a:avLst/>
            </a:prstGeom>
            <a:solidFill>
              <a:srgbClr val="429A1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LB</a:t>
              </a:r>
            </a:p>
          </p:txBody>
        </p:sp>
        <p:sp>
          <p:nvSpPr>
            <p:cNvPr id="121" name="Rectangle 120"/>
            <p:cNvSpPr/>
            <p:nvPr/>
          </p:nvSpPr>
          <p:spPr bwMode="auto">
            <a:xfrm>
              <a:off x="331828" y="3253887"/>
              <a:ext cx="3479045" cy="1365828"/>
            </a:xfrm>
            <a:prstGeom prst="rect">
              <a:avLst/>
            </a:prstGeom>
            <a:solidFill>
              <a:schemeClr val="accent6">
                <a:lumMod val="20000"/>
                <a:lumOff val="8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24" name="Can 123"/>
            <p:cNvSpPr/>
            <p:nvPr/>
          </p:nvSpPr>
          <p:spPr bwMode="auto">
            <a:xfrm>
              <a:off x="1246191" y="4745133"/>
              <a:ext cx="729243" cy="864096"/>
            </a:xfrm>
            <a:prstGeom prst="can">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cxnSp>
          <p:nvCxnSpPr>
            <p:cNvPr id="128" name="Straight Arrow Connector 127"/>
            <p:cNvCxnSpPr>
              <a:endCxn id="124" idx="1"/>
            </p:cNvCxnSpPr>
            <p:nvPr/>
          </p:nvCxnSpPr>
          <p:spPr>
            <a:xfrm flipH="1">
              <a:off x="1610813" y="4188829"/>
              <a:ext cx="1380523" cy="55630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912857" y="5575485"/>
              <a:ext cx="1286763"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SQL Database</a:t>
              </a:r>
              <a:endParaRPr lang="en-US" sz="1400" dirty="0">
                <a:solidFill>
                  <a:schemeClr val="bg1">
                    <a:alpha val="99000"/>
                  </a:schemeClr>
                </a:solidFill>
              </a:endParaRPr>
            </a:p>
          </p:txBody>
        </p:sp>
        <p:sp>
          <p:nvSpPr>
            <p:cNvPr id="130" name="TextBox 129"/>
            <p:cNvSpPr txBox="1"/>
            <p:nvPr/>
          </p:nvSpPr>
          <p:spPr>
            <a:xfrm>
              <a:off x="1794392" y="3719819"/>
              <a:ext cx="537181" cy="4339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a:solidFill>
                    <a:schemeClr val="bg1">
                      <a:alpha val="99000"/>
                    </a:schemeClr>
                  </a:solidFill>
                </a:rPr>
                <a:t>…</a:t>
              </a:r>
            </a:p>
          </p:txBody>
        </p:sp>
        <p:sp>
          <p:nvSpPr>
            <p:cNvPr id="131" name="TextBox 130"/>
            <p:cNvSpPr txBox="1"/>
            <p:nvPr/>
          </p:nvSpPr>
          <p:spPr>
            <a:xfrm>
              <a:off x="165751" y="2133614"/>
              <a:ext cx="989182"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Region #1</a:t>
              </a:r>
              <a:endParaRPr lang="en-US" sz="1400" dirty="0">
                <a:solidFill>
                  <a:schemeClr val="bg1">
                    <a:alpha val="99000"/>
                  </a:schemeClr>
                </a:solidFill>
              </a:endParaRPr>
            </a:p>
          </p:txBody>
        </p:sp>
        <p:sp>
          <p:nvSpPr>
            <p:cNvPr id="132" name="Can 131"/>
            <p:cNvSpPr/>
            <p:nvPr/>
          </p:nvSpPr>
          <p:spPr bwMode="auto">
            <a:xfrm>
              <a:off x="2299983" y="5748957"/>
              <a:ext cx="1261675" cy="648072"/>
            </a:xfrm>
            <a:prstGeom prst="can">
              <a:avLst/>
            </a:prstGeom>
            <a:solidFill>
              <a:schemeClr val="tx1">
                <a:lumMod val="75000"/>
              </a:schemeClr>
            </a:solid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alpha val="98824"/>
                    </a:schemeClr>
                  </a:solidFill>
                  <a:latin typeface="Segoe UI" pitchFamily="34" charset="0"/>
                  <a:ea typeface="Segoe UI" pitchFamily="34" charset="0"/>
                  <a:cs typeface="Segoe UI" pitchFamily="34" charset="0"/>
                </a:rPr>
                <a:t>Blob Storage</a:t>
              </a:r>
              <a:endParaRPr lang="en-US" sz="1400" dirty="0">
                <a:solidFill>
                  <a:schemeClr val="bg1">
                    <a:alpha val="98824"/>
                  </a:schemeClr>
                </a:solidFill>
                <a:latin typeface="Segoe UI" pitchFamily="34" charset="0"/>
                <a:ea typeface="Segoe UI" pitchFamily="34" charset="0"/>
                <a:cs typeface="Segoe UI" pitchFamily="34" charset="0"/>
              </a:endParaRPr>
            </a:p>
          </p:txBody>
        </p:sp>
        <p:cxnSp>
          <p:nvCxnSpPr>
            <p:cNvPr id="133" name="Elbow Connector 132"/>
            <p:cNvCxnSpPr>
              <a:stCxn id="123" idx="2"/>
              <a:endCxn id="132" idx="2"/>
            </p:cNvCxnSpPr>
            <p:nvPr/>
          </p:nvCxnSpPr>
          <p:spPr>
            <a:xfrm rot="16200000" flipH="1">
              <a:off x="599114" y="4372124"/>
              <a:ext cx="1925836" cy="1475902"/>
            </a:xfrm>
            <a:prstGeom prst="bentConnector2">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endCxn id="132" idx="1"/>
            </p:cNvCxnSpPr>
            <p:nvPr/>
          </p:nvCxnSpPr>
          <p:spPr>
            <a:xfrm flipH="1">
              <a:off x="2930821" y="4188829"/>
              <a:ext cx="60515" cy="156012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0" name="Rectangle 139"/>
            <p:cNvSpPr/>
            <p:nvPr/>
          </p:nvSpPr>
          <p:spPr bwMode="auto">
            <a:xfrm>
              <a:off x="457389" y="3501738"/>
              <a:ext cx="1296931" cy="10018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 name="TextBox 140"/>
            <p:cNvSpPr txBox="1"/>
            <p:nvPr/>
          </p:nvSpPr>
          <p:spPr>
            <a:xfrm>
              <a:off x="291215" y="4067845"/>
              <a:ext cx="931986" cy="544765"/>
            </a:xfrm>
            <a:prstGeom prst="rect">
              <a:avLst/>
            </a:prstGeom>
            <a:noFill/>
          </p:spPr>
          <p:txBody>
            <a:bodyPr wrap="none" lIns="182880" tIns="146304" rIns="182880" bIns="146304" rtlCol="0">
              <a:spAutoFit/>
            </a:bodyPr>
            <a:lstStyle/>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Fault </a:t>
              </a:r>
            </a:p>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Domain </a:t>
              </a:r>
              <a:r>
                <a:rPr lang="en-US" sz="900" dirty="0" smtClean="0">
                  <a:solidFill>
                    <a:schemeClr val="bg1"/>
                  </a:solidFill>
                  <a:ea typeface="Segoe UI" pitchFamily="34" charset="0"/>
                  <a:cs typeface="Segoe UI" pitchFamily="34" charset="0"/>
                </a:rPr>
                <a:t>#1</a:t>
              </a:r>
              <a:endParaRPr lang="en-US" sz="900" dirty="0">
                <a:solidFill>
                  <a:schemeClr val="bg1"/>
                </a:solidFill>
                <a:ea typeface="Segoe UI" pitchFamily="34" charset="0"/>
                <a:cs typeface="Segoe UI" pitchFamily="34" charset="0"/>
              </a:endParaRPr>
            </a:p>
          </p:txBody>
        </p:sp>
        <p:sp>
          <p:nvSpPr>
            <p:cNvPr id="123" name="Rectangle 122"/>
            <p:cNvSpPr/>
            <p:nvPr/>
          </p:nvSpPr>
          <p:spPr bwMode="auto">
            <a:xfrm>
              <a:off x="585989"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sp>
          <p:nvSpPr>
            <p:cNvPr id="135" name="Rectangle 134"/>
            <p:cNvSpPr/>
            <p:nvPr/>
          </p:nvSpPr>
          <p:spPr bwMode="auto">
            <a:xfrm>
              <a:off x="1160040"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cxnSp>
          <p:nvCxnSpPr>
            <p:cNvPr id="127" name="Straight Arrow Connector 126"/>
            <p:cNvCxnSpPr>
              <a:stCxn id="123" idx="2"/>
              <a:endCxn id="124" idx="1"/>
            </p:cNvCxnSpPr>
            <p:nvPr/>
          </p:nvCxnSpPr>
          <p:spPr>
            <a:xfrm>
              <a:off x="824081" y="4147157"/>
              <a:ext cx="786732" cy="59797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2" name="Rectangle 141"/>
            <p:cNvSpPr/>
            <p:nvPr/>
          </p:nvSpPr>
          <p:spPr bwMode="auto">
            <a:xfrm>
              <a:off x="2267062" y="3523852"/>
              <a:ext cx="1296931" cy="10018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 name="TextBox 142"/>
            <p:cNvSpPr txBox="1"/>
            <p:nvPr/>
          </p:nvSpPr>
          <p:spPr>
            <a:xfrm>
              <a:off x="2100888" y="4089959"/>
              <a:ext cx="931986" cy="544765"/>
            </a:xfrm>
            <a:prstGeom prst="rect">
              <a:avLst/>
            </a:prstGeom>
            <a:noFill/>
          </p:spPr>
          <p:txBody>
            <a:bodyPr wrap="none" lIns="182880" tIns="146304" rIns="182880" bIns="146304" rtlCol="0">
              <a:spAutoFit/>
            </a:bodyPr>
            <a:lstStyle/>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Fault </a:t>
              </a:r>
            </a:p>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Domain </a:t>
              </a:r>
              <a:r>
                <a:rPr lang="en-US" sz="900" dirty="0" smtClean="0">
                  <a:solidFill>
                    <a:schemeClr val="bg1"/>
                  </a:solidFill>
                  <a:ea typeface="Segoe UI" pitchFamily="34" charset="0"/>
                  <a:cs typeface="Segoe UI" pitchFamily="34" charset="0"/>
                </a:rPr>
                <a:t>#2</a:t>
              </a:r>
              <a:endParaRPr lang="en-US" sz="900" dirty="0">
                <a:solidFill>
                  <a:schemeClr val="bg1"/>
                </a:solidFill>
                <a:ea typeface="Segoe UI" pitchFamily="34" charset="0"/>
                <a:cs typeface="Segoe UI" pitchFamily="34" charset="0"/>
              </a:endParaRPr>
            </a:p>
          </p:txBody>
        </p:sp>
        <p:sp>
          <p:nvSpPr>
            <p:cNvPr id="136" name="Rectangle 135"/>
            <p:cNvSpPr/>
            <p:nvPr/>
          </p:nvSpPr>
          <p:spPr bwMode="auto">
            <a:xfrm>
              <a:off x="2381783"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sp>
          <p:nvSpPr>
            <p:cNvPr id="137" name="Rectangle 136"/>
            <p:cNvSpPr/>
            <p:nvPr/>
          </p:nvSpPr>
          <p:spPr bwMode="auto">
            <a:xfrm>
              <a:off x="2974235"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cxnSp>
          <p:nvCxnSpPr>
            <p:cNvPr id="125" name="Straight Arrow Connector 124"/>
            <p:cNvCxnSpPr>
              <a:stCxn id="118" idx="2"/>
              <a:endCxn id="123" idx="0"/>
            </p:cNvCxnSpPr>
            <p:nvPr/>
          </p:nvCxnSpPr>
          <p:spPr>
            <a:xfrm flipH="1">
              <a:off x="824081" y="3040605"/>
              <a:ext cx="1247269" cy="60249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118" idx="2"/>
            </p:cNvCxnSpPr>
            <p:nvPr/>
          </p:nvCxnSpPr>
          <p:spPr>
            <a:xfrm>
              <a:off x="2071350" y="3040605"/>
              <a:ext cx="919986"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47" name="Rectangle 46"/>
          <p:cNvSpPr/>
          <p:nvPr/>
        </p:nvSpPr>
        <p:spPr bwMode="auto">
          <a:xfrm>
            <a:off x="3221182" y="1936470"/>
            <a:ext cx="1937600" cy="29976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Traffic Manager</a:t>
            </a:r>
          </a:p>
        </p:txBody>
      </p:sp>
      <p:cxnSp>
        <p:nvCxnSpPr>
          <p:cNvPr id="51" name="Straight Arrow Connector 50"/>
          <p:cNvCxnSpPr>
            <a:stCxn id="7" idx="2"/>
            <a:endCxn id="47" idx="0"/>
          </p:cNvCxnSpPr>
          <p:nvPr/>
        </p:nvCxnSpPr>
        <p:spPr>
          <a:xfrm flipH="1">
            <a:off x="4189982" y="1677787"/>
            <a:ext cx="10498" cy="25868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47" idx="2"/>
          </p:cNvCxnSpPr>
          <p:nvPr/>
        </p:nvCxnSpPr>
        <p:spPr>
          <a:xfrm flipH="1">
            <a:off x="1975434" y="2236231"/>
            <a:ext cx="2214548" cy="58844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a:stCxn id="47" idx="2"/>
            <a:endCxn id="150" idx="0"/>
          </p:cNvCxnSpPr>
          <p:nvPr/>
        </p:nvCxnSpPr>
        <p:spPr>
          <a:xfrm>
            <a:off x="4189982" y="2236231"/>
            <a:ext cx="2383821" cy="531872"/>
          </a:xfrm>
          <a:prstGeom prst="straightConnector1">
            <a:avLst/>
          </a:prstGeom>
          <a:ln w="28575">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4668204" y="6257620"/>
            <a:ext cx="1059714"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Replication</a:t>
            </a:r>
            <a:endParaRPr lang="en-US" sz="1400" dirty="0">
              <a:solidFill>
                <a:schemeClr val="bg1">
                  <a:alpha val="99000"/>
                </a:schemeClr>
              </a:solidFill>
            </a:endParaRPr>
          </a:p>
        </p:txBody>
      </p:sp>
      <p:cxnSp>
        <p:nvCxnSpPr>
          <p:cNvPr id="172" name="Straight Arrow Connector 171"/>
          <p:cNvCxnSpPr>
            <a:stCxn id="132" idx="4"/>
            <a:endCxn id="159" idx="2"/>
          </p:cNvCxnSpPr>
          <p:nvPr/>
        </p:nvCxnSpPr>
        <p:spPr>
          <a:xfrm flipV="1">
            <a:off x="3681084" y="6304547"/>
            <a:ext cx="3121352" cy="16021"/>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bwMode="auto">
          <a:xfrm>
            <a:off x="3918352" y="5134431"/>
            <a:ext cx="870370" cy="413538"/>
          </a:xfrm>
          <a:prstGeom prst="rect">
            <a:avLst/>
          </a:prstGeom>
          <a:solidFill>
            <a:schemeClr val="accent2">
              <a:lumMod val="60000"/>
              <a:lumOff val="40000"/>
            </a:schemeClr>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rgbClr val="FFFFFF">
                    <a:alpha val="98824"/>
                  </a:srgbClr>
                </a:solidFill>
                <a:latin typeface="Segoe UI" pitchFamily="34" charset="0"/>
                <a:ea typeface="Segoe UI" pitchFamily="34" charset="0"/>
                <a:cs typeface="Segoe UI" pitchFamily="34" charset="0"/>
              </a:rPr>
              <a:t>SB Queue</a:t>
            </a:r>
            <a:endParaRPr lang="en-US" sz="1400" dirty="0">
              <a:solidFill>
                <a:srgbClr val="FFFFFF">
                  <a:alpha val="98824"/>
                </a:srgbClr>
              </a:solidFill>
              <a:latin typeface="Segoe UI" pitchFamily="34" charset="0"/>
              <a:ea typeface="Segoe UI" pitchFamily="34" charset="0"/>
              <a:cs typeface="Segoe UI" pitchFamily="34" charset="0"/>
            </a:endParaRPr>
          </a:p>
        </p:txBody>
      </p:sp>
      <p:pic>
        <p:nvPicPr>
          <p:cNvPr id="87" name="Picture 8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7833" y="5209801"/>
            <a:ext cx="343088" cy="227998"/>
          </a:xfrm>
          <a:prstGeom prst="rect">
            <a:avLst/>
          </a:prstGeom>
        </p:spPr>
      </p:pic>
      <p:pic>
        <p:nvPicPr>
          <p:cNvPr id="88" name="Picture 8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8724" y="4557939"/>
            <a:ext cx="343088" cy="227998"/>
          </a:xfrm>
          <a:prstGeom prst="rect">
            <a:avLst/>
          </a:prstGeom>
        </p:spPr>
      </p:pic>
      <p:pic>
        <p:nvPicPr>
          <p:cNvPr id="89" name="Picture 8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600" y="4132778"/>
            <a:ext cx="343088" cy="227998"/>
          </a:xfrm>
          <a:prstGeom prst="rect">
            <a:avLst/>
          </a:prstGeom>
        </p:spPr>
      </p:pic>
      <p:sp>
        <p:nvSpPr>
          <p:cNvPr id="178" name="Rectangle 177"/>
          <p:cNvSpPr/>
          <p:nvPr/>
        </p:nvSpPr>
        <p:spPr>
          <a:xfrm>
            <a:off x="268928" y="1190767"/>
            <a:ext cx="3655168" cy="6447919"/>
          </a:xfrm>
          <a:prstGeom prst="rect">
            <a:avLst/>
          </a:prstGeom>
          <a:noFill/>
        </p:spPr>
        <p:txBody>
          <a:bodyPr wrap="none" lIns="91440" tIns="45720" rIns="91440" bIns="45720">
            <a:spAutoFit/>
          </a:bodyPr>
          <a:lstStyle/>
          <a:p>
            <a:pPr algn="ctr"/>
            <a:r>
              <a:rPr lang="en-US" sz="41300" b="1" cap="none" spc="0" dirty="0" smtClean="0">
                <a:ln w="22225">
                  <a:solidFill>
                    <a:schemeClr val="accent2"/>
                  </a:solidFill>
                  <a:prstDash val="solid"/>
                </a:ln>
                <a:solidFill>
                  <a:srgbClr val="FF0000"/>
                </a:solidFill>
                <a:effectLst/>
              </a:rPr>
              <a:t>X</a:t>
            </a:r>
            <a:endParaRPr lang="en-US" sz="413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37076249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par>
                                <p:cTn id="10" presetID="17" presetClass="entr" presetSubtype="8" fill="hold" grpId="0" nodeType="withEffect">
                                  <p:stCondLst>
                                    <p:cond delay="0"/>
                                  </p:stCondLst>
                                  <p:childTnLst>
                                    <p:set>
                                      <p:cBhvr>
                                        <p:cTn id="11" dur="1" fill="hold">
                                          <p:stCondLst>
                                            <p:cond delay="0"/>
                                          </p:stCondLst>
                                        </p:cTn>
                                        <p:tgtEl>
                                          <p:spTgt spid="173"/>
                                        </p:tgtEl>
                                        <p:attrNameLst>
                                          <p:attrName>style.visibility</p:attrName>
                                        </p:attrNameLst>
                                      </p:cBhvr>
                                      <p:to>
                                        <p:strVal val="visible"/>
                                      </p:to>
                                    </p:set>
                                    <p:anim calcmode="lin" valueType="num">
                                      <p:cBhvr>
                                        <p:cTn id="12" dur="500" fill="hold"/>
                                        <p:tgtEl>
                                          <p:spTgt spid="173"/>
                                        </p:tgtEl>
                                        <p:attrNameLst>
                                          <p:attrName>ppt_x</p:attrName>
                                        </p:attrNameLst>
                                      </p:cBhvr>
                                      <p:tavLst>
                                        <p:tav tm="0">
                                          <p:val>
                                            <p:strVal val="#ppt_x-#ppt_w/2"/>
                                          </p:val>
                                        </p:tav>
                                        <p:tav tm="100000">
                                          <p:val>
                                            <p:strVal val="#ppt_x"/>
                                          </p:val>
                                        </p:tav>
                                      </p:tavLst>
                                    </p:anim>
                                    <p:anim calcmode="lin" valueType="num">
                                      <p:cBhvr>
                                        <p:cTn id="13" dur="500" fill="hold"/>
                                        <p:tgtEl>
                                          <p:spTgt spid="173"/>
                                        </p:tgtEl>
                                        <p:attrNameLst>
                                          <p:attrName>ppt_y</p:attrName>
                                        </p:attrNameLst>
                                      </p:cBhvr>
                                      <p:tavLst>
                                        <p:tav tm="0">
                                          <p:val>
                                            <p:strVal val="#ppt_y"/>
                                          </p:val>
                                        </p:tav>
                                        <p:tav tm="100000">
                                          <p:val>
                                            <p:strVal val="#ppt_y"/>
                                          </p:val>
                                        </p:tav>
                                      </p:tavLst>
                                    </p:anim>
                                    <p:anim calcmode="lin" valueType="num">
                                      <p:cBhvr>
                                        <p:cTn id="14" dur="500" fill="hold"/>
                                        <p:tgtEl>
                                          <p:spTgt spid="173"/>
                                        </p:tgtEl>
                                        <p:attrNameLst>
                                          <p:attrName>ppt_w</p:attrName>
                                        </p:attrNameLst>
                                      </p:cBhvr>
                                      <p:tavLst>
                                        <p:tav tm="0">
                                          <p:val>
                                            <p:fltVal val="0"/>
                                          </p:val>
                                        </p:tav>
                                        <p:tav tm="100000">
                                          <p:val>
                                            <p:strVal val="#ppt_w"/>
                                          </p:val>
                                        </p:tav>
                                      </p:tavLst>
                                    </p:anim>
                                    <p:anim calcmode="lin" valueType="num">
                                      <p:cBhvr>
                                        <p:cTn id="15" dur="500" fill="hold"/>
                                        <p:tgtEl>
                                          <p:spTgt spid="173"/>
                                        </p:tgtEl>
                                        <p:attrNameLst>
                                          <p:attrName>ppt_h</p:attrName>
                                        </p:attrNameLst>
                                      </p:cBhvr>
                                      <p:tavLst>
                                        <p:tav tm="0">
                                          <p:val>
                                            <p:strVal val="#ppt_h"/>
                                          </p:val>
                                        </p:tav>
                                        <p:tav tm="100000">
                                          <p:val>
                                            <p:strVal val="#ppt_h"/>
                                          </p:val>
                                        </p:tav>
                                      </p:tavLst>
                                    </p:anim>
                                  </p:childTnLst>
                                </p:cTn>
                              </p:par>
                              <p:par>
                                <p:cTn id="16" presetID="17" presetClass="entr" presetSubtype="8" fill="hold" nodeType="withEffect">
                                  <p:stCondLst>
                                    <p:cond delay="0"/>
                                  </p:stCondLst>
                                  <p:childTnLst>
                                    <p:set>
                                      <p:cBhvr>
                                        <p:cTn id="17" dur="1" fill="hold">
                                          <p:stCondLst>
                                            <p:cond delay="0"/>
                                          </p:stCondLst>
                                        </p:cTn>
                                        <p:tgtEl>
                                          <p:spTgt spid="172"/>
                                        </p:tgtEl>
                                        <p:attrNameLst>
                                          <p:attrName>style.visibility</p:attrName>
                                        </p:attrNameLst>
                                      </p:cBhvr>
                                      <p:to>
                                        <p:strVal val="visible"/>
                                      </p:to>
                                    </p:set>
                                    <p:anim calcmode="lin" valueType="num">
                                      <p:cBhvr>
                                        <p:cTn id="18" dur="500" fill="hold"/>
                                        <p:tgtEl>
                                          <p:spTgt spid="172"/>
                                        </p:tgtEl>
                                        <p:attrNameLst>
                                          <p:attrName>ppt_x</p:attrName>
                                        </p:attrNameLst>
                                      </p:cBhvr>
                                      <p:tavLst>
                                        <p:tav tm="0">
                                          <p:val>
                                            <p:strVal val="#ppt_x-#ppt_w/2"/>
                                          </p:val>
                                        </p:tav>
                                        <p:tav tm="100000">
                                          <p:val>
                                            <p:strVal val="#ppt_x"/>
                                          </p:val>
                                        </p:tav>
                                      </p:tavLst>
                                    </p:anim>
                                    <p:anim calcmode="lin" valueType="num">
                                      <p:cBhvr>
                                        <p:cTn id="19" dur="500" fill="hold"/>
                                        <p:tgtEl>
                                          <p:spTgt spid="172"/>
                                        </p:tgtEl>
                                        <p:attrNameLst>
                                          <p:attrName>ppt_y</p:attrName>
                                        </p:attrNameLst>
                                      </p:cBhvr>
                                      <p:tavLst>
                                        <p:tav tm="0">
                                          <p:val>
                                            <p:strVal val="#ppt_y"/>
                                          </p:val>
                                        </p:tav>
                                        <p:tav tm="100000">
                                          <p:val>
                                            <p:strVal val="#ppt_y"/>
                                          </p:val>
                                        </p:tav>
                                      </p:tavLst>
                                    </p:anim>
                                    <p:anim calcmode="lin" valueType="num">
                                      <p:cBhvr>
                                        <p:cTn id="20" dur="500" fill="hold"/>
                                        <p:tgtEl>
                                          <p:spTgt spid="172"/>
                                        </p:tgtEl>
                                        <p:attrNameLst>
                                          <p:attrName>ppt_w</p:attrName>
                                        </p:attrNameLst>
                                      </p:cBhvr>
                                      <p:tavLst>
                                        <p:tav tm="0">
                                          <p:val>
                                            <p:fltVal val="0"/>
                                          </p:val>
                                        </p:tav>
                                        <p:tav tm="100000">
                                          <p:val>
                                            <p:strVal val="#ppt_w"/>
                                          </p:val>
                                        </p:tav>
                                      </p:tavLst>
                                    </p:anim>
                                    <p:anim calcmode="lin" valueType="num">
                                      <p:cBhvr>
                                        <p:cTn id="21" dur="500" fill="hold"/>
                                        <p:tgtEl>
                                          <p:spTgt spid="172"/>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176"/>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177"/>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nodeType="afterEffect">
                                  <p:stCondLst>
                                    <p:cond delay="600"/>
                                  </p:stCondLst>
                                  <p:childTnLst>
                                    <p:set>
                                      <p:cBhvr>
                                        <p:cTn id="39" dur="1" fill="hold">
                                          <p:stCondLst>
                                            <p:cond delay="0"/>
                                          </p:stCondLst>
                                        </p:cTn>
                                        <p:tgtEl>
                                          <p:spTgt spid="5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88"/>
                                        </p:tgtEl>
                                        <p:attrNameLst>
                                          <p:attrName>style.visibility</p:attrName>
                                        </p:attrNameLst>
                                      </p:cBhvr>
                                      <p:to>
                                        <p:strVal val="visible"/>
                                      </p:to>
                                    </p:set>
                                  </p:childTnLst>
                                </p:cTn>
                              </p:par>
                            </p:childTnLst>
                          </p:cTn>
                        </p:par>
                        <p:par>
                          <p:cTn id="44" fill="hold">
                            <p:stCondLst>
                              <p:cond delay="0"/>
                            </p:stCondLst>
                            <p:childTnLst>
                              <p:par>
                                <p:cTn id="45" presetID="63" presetClass="path" presetSubtype="0" accel="50000" decel="50000" fill="hold" nodeType="afterEffect">
                                  <p:stCondLst>
                                    <p:cond delay="0"/>
                                  </p:stCondLst>
                                  <p:childTnLst>
                                    <p:animMotion origin="layout" path="M 2.70833E-6 1.11022E-16 L 0.19909 0.09745 " pathEditMode="relative" rAng="0" ptsTypes="AA">
                                      <p:cBhvr>
                                        <p:cTn id="46" dur="2000" fill="hold"/>
                                        <p:tgtEl>
                                          <p:spTgt spid="88"/>
                                        </p:tgtEl>
                                        <p:attrNameLst>
                                          <p:attrName>ppt_x</p:attrName>
                                          <p:attrName>ppt_y</p:attrName>
                                        </p:attrNameLst>
                                      </p:cBhvr>
                                      <p:rCtr x="9948" y="4861"/>
                                    </p:animMotion>
                                  </p:childTnLst>
                                </p:cTn>
                              </p:par>
                            </p:childTnLst>
                          </p:cTn>
                        </p:par>
                        <p:par>
                          <p:cTn id="47" fill="hold">
                            <p:stCondLst>
                              <p:cond delay="2000"/>
                            </p:stCondLst>
                            <p:childTnLst>
                              <p:par>
                                <p:cTn id="48" presetID="1" presetClass="exit" presetSubtype="0" fill="hold" nodeType="afterEffect">
                                  <p:stCondLst>
                                    <p:cond delay="0"/>
                                  </p:stCondLst>
                                  <p:childTnLst>
                                    <p:set>
                                      <p:cBhvr>
                                        <p:cTn id="49" dur="1" fill="hold">
                                          <p:stCondLst>
                                            <p:cond delay="0"/>
                                          </p:stCondLst>
                                        </p:cTn>
                                        <p:tgtEl>
                                          <p:spTgt spid="88"/>
                                        </p:tgtEl>
                                        <p:attrNameLst>
                                          <p:attrName>style.visibility</p:attrName>
                                        </p:attrNameLst>
                                      </p:cBhvr>
                                      <p:to>
                                        <p:strVal val="hidden"/>
                                      </p:to>
                                    </p:set>
                                  </p:childTnLst>
                                </p:cTn>
                              </p:par>
                            </p:childTnLst>
                          </p:cTn>
                        </p:par>
                        <p:par>
                          <p:cTn id="50" fill="hold">
                            <p:stCondLst>
                              <p:cond delay="2000"/>
                            </p:stCondLst>
                            <p:childTnLst>
                              <p:par>
                                <p:cTn id="51" presetID="1" presetClass="entr" presetSubtype="0" fill="hold" nodeType="afterEffect">
                                  <p:stCondLst>
                                    <p:cond delay="0"/>
                                  </p:stCondLst>
                                  <p:childTnLst>
                                    <p:set>
                                      <p:cBhvr>
                                        <p:cTn id="52" dur="1" fill="hold">
                                          <p:stCondLst>
                                            <p:cond delay="0"/>
                                          </p:stCondLst>
                                        </p:cTn>
                                        <p:tgtEl>
                                          <p:spTgt spid="87"/>
                                        </p:tgtEl>
                                        <p:attrNameLst>
                                          <p:attrName>style.visibility</p:attrName>
                                        </p:attrNameLst>
                                      </p:cBhvr>
                                      <p:to>
                                        <p:strVal val="visible"/>
                                      </p:to>
                                    </p:set>
                                  </p:childTnLst>
                                </p:cTn>
                              </p:par>
                            </p:childTnLst>
                          </p:cTn>
                        </p:par>
                        <p:par>
                          <p:cTn id="53" fill="hold">
                            <p:stCondLst>
                              <p:cond delay="2000"/>
                            </p:stCondLst>
                            <p:childTnLst>
                              <p:par>
                                <p:cTn id="54" presetID="63" presetClass="path" presetSubtype="0" accel="50000" decel="50000" fill="hold" nodeType="afterEffect">
                                  <p:stCondLst>
                                    <p:cond delay="0"/>
                                  </p:stCondLst>
                                  <p:childTnLst>
                                    <p:animMotion origin="layout" path="M -2.08333E-6 2.59259E-6 L 0.18607 -0.15694 " pathEditMode="relative" rAng="0" ptsTypes="AA">
                                      <p:cBhvr>
                                        <p:cTn id="55" dur="2000" fill="hold"/>
                                        <p:tgtEl>
                                          <p:spTgt spid="87"/>
                                        </p:tgtEl>
                                        <p:attrNameLst>
                                          <p:attrName>ppt_x</p:attrName>
                                          <p:attrName>ppt_y</p:attrName>
                                        </p:attrNameLst>
                                      </p:cBhvr>
                                      <p:rCtr x="9232" y="-7963"/>
                                    </p:animMotion>
                                  </p:childTnLst>
                                </p:cTn>
                              </p:par>
                            </p:childTnLst>
                          </p:cTn>
                        </p:par>
                        <p:par>
                          <p:cTn id="56" fill="hold">
                            <p:stCondLst>
                              <p:cond delay="4000"/>
                            </p:stCondLst>
                            <p:childTnLst>
                              <p:par>
                                <p:cTn id="57" presetID="1" presetClass="exit" presetSubtype="0" fill="hold" nodeType="afterEffect">
                                  <p:stCondLst>
                                    <p:cond delay="0"/>
                                  </p:stCondLst>
                                  <p:childTnLst>
                                    <p:set>
                                      <p:cBhvr>
                                        <p:cTn id="58" dur="1" fill="hold">
                                          <p:stCondLst>
                                            <p:cond delay="0"/>
                                          </p:stCondLst>
                                        </p:cTn>
                                        <p:tgtEl>
                                          <p:spTgt spid="87"/>
                                        </p:tgtEl>
                                        <p:attrNameLst>
                                          <p:attrName>style.visibility</p:attrName>
                                        </p:attrNameLst>
                                      </p:cBhvr>
                                      <p:to>
                                        <p:strVal val="hidden"/>
                                      </p:to>
                                    </p:set>
                                  </p:childTnLst>
                                </p:cTn>
                              </p:par>
                            </p:childTnLst>
                          </p:cTn>
                        </p:par>
                        <p:par>
                          <p:cTn id="59" fill="hold">
                            <p:stCondLst>
                              <p:cond delay="4000"/>
                            </p:stCondLst>
                            <p:childTnLst>
                              <p:par>
                                <p:cTn id="60" presetID="1" presetClass="entr" presetSubtype="0" fill="hold" nodeType="afterEffect">
                                  <p:stCondLst>
                                    <p:cond delay="0"/>
                                  </p:stCondLst>
                                  <p:childTnLst>
                                    <p:set>
                                      <p:cBhvr>
                                        <p:cTn id="61" dur="1" fill="hold">
                                          <p:stCondLst>
                                            <p:cond delay="0"/>
                                          </p:stCondLst>
                                        </p:cTn>
                                        <p:tgtEl>
                                          <p:spTgt spid="89"/>
                                        </p:tgtEl>
                                        <p:attrNameLst>
                                          <p:attrName>style.visibility</p:attrName>
                                        </p:attrNameLst>
                                      </p:cBhvr>
                                      <p:to>
                                        <p:strVal val="visible"/>
                                      </p:to>
                                    </p:set>
                                  </p:childTnLst>
                                </p:cTn>
                              </p:par>
                            </p:childTnLst>
                          </p:cTn>
                        </p:par>
                        <p:par>
                          <p:cTn id="62" fill="hold">
                            <p:stCondLst>
                              <p:cond delay="4000"/>
                            </p:stCondLst>
                            <p:childTnLst>
                              <p:par>
                                <p:cTn id="63" presetID="63" presetClass="path" presetSubtype="0" accel="50000" decel="50000" fill="hold" nodeType="afterEffect">
                                  <p:stCondLst>
                                    <p:cond delay="0"/>
                                  </p:stCondLst>
                                  <p:childTnLst>
                                    <p:animMotion origin="layout" path="M 2.08333E-7 -2.96296E-6 L -0.04232 0.17732 " pathEditMode="relative" rAng="0" ptsTypes="AA">
                                      <p:cBhvr>
                                        <p:cTn id="64" dur="2000" fill="hold"/>
                                        <p:tgtEl>
                                          <p:spTgt spid="89"/>
                                        </p:tgtEl>
                                        <p:attrNameLst>
                                          <p:attrName>ppt_x</p:attrName>
                                          <p:attrName>ppt_y</p:attrName>
                                        </p:attrNameLst>
                                      </p:cBhvr>
                                      <p:rCtr x="-2122" y="8866"/>
                                    </p:animMotion>
                                  </p:childTnLst>
                                </p:cTn>
                              </p:par>
                            </p:childTnLst>
                          </p:cTn>
                        </p:par>
                        <p:par>
                          <p:cTn id="65" fill="hold">
                            <p:stCondLst>
                              <p:cond delay="6000"/>
                            </p:stCondLst>
                            <p:childTnLst>
                              <p:par>
                                <p:cTn id="66" presetID="1" presetClass="exit" presetSubtype="0" fill="hold" nodeType="afterEffect">
                                  <p:stCondLst>
                                    <p:cond delay="0"/>
                                  </p:stCondLst>
                                  <p:childTnLst>
                                    <p:set>
                                      <p:cBhvr>
                                        <p:cTn id="67" dur="1" fill="hold">
                                          <p:stCondLst>
                                            <p:cond delay="0"/>
                                          </p:stCondLst>
                                        </p:cTn>
                                        <p:tgtEl>
                                          <p:spTgt spid="8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78"/>
                                        </p:tgtEl>
                                        <p:attrNameLst>
                                          <p:attrName>style.visibility</p:attrName>
                                        </p:attrNameLst>
                                      </p:cBhvr>
                                      <p:to>
                                        <p:strVal val="visible"/>
                                      </p:to>
                                    </p:set>
                                  </p:childTnLst>
                                </p:cTn>
                              </p:par>
                            </p:childTnLst>
                          </p:cTn>
                        </p:par>
                        <p:par>
                          <p:cTn id="72" fill="hold">
                            <p:stCondLst>
                              <p:cond delay="0"/>
                            </p:stCondLst>
                            <p:childTnLst>
                              <p:par>
                                <p:cTn id="73" presetID="1" presetClass="exit" presetSubtype="0" fill="hold" nodeType="afterEffect">
                                  <p:stCondLst>
                                    <p:cond delay="0"/>
                                  </p:stCondLst>
                                  <p:childTnLst>
                                    <p:set>
                                      <p:cBhvr>
                                        <p:cTn id="74" dur="1" fill="hold">
                                          <p:stCondLst>
                                            <p:cond delay="0"/>
                                          </p:stCondLst>
                                        </p:cTn>
                                        <p:tgtEl>
                                          <p:spTgt spid="8"/>
                                        </p:tgtEl>
                                        <p:attrNameLst>
                                          <p:attrName>style.visibility</p:attrName>
                                        </p:attrNameLst>
                                      </p:cBhvr>
                                      <p:to>
                                        <p:strVal val="hidden"/>
                                      </p:to>
                                    </p:set>
                                  </p:childTnLst>
                                </p:cTn>
                              </p:par>
                            </p:childTnLst>
                          </p:cTn>
                        </p:par>
                        <p:par>
                          <p:cTn id="75" fill="hold">
                            <p:stCondLst>
                              <p:cond delay="0"/>
                            </p:stCondLst>
                            <p:childTnLst>
                              <p:par>
                                <p:cTn id="76" presetID="1" presetClass="exit" presetSubtype="0" fill="hold" grpId="1" nodeType="afterEffect">
                                  <p:stCondLst>
                                    <p:cond delay="0"/>
                                  </p:stCondLst>
                                  <p:childTnLst>
                                    <p:set>
                                      <p:cBhvr>
                                        <p:cTn id="77" dur="1" fill="hold">
                                          <p:stCondLst>
                                            <p:cond delay="0"/>
                                          </p:stCondLst>
                                        </p:cTn>
                                        <p:tgtEl>
                                          <p:spTgt spid="173"/>
                                        </p:tgtEl>
                                        <p:attrNameLst>
                                          <p:attrName>style.visibility</p:attrName>
                                        </p:attrNameLst>
                                      </p:cBhvr>
                                      <p:to>
                                        <p:strVal val="hidden"/>
                                      </p:to>
                                    </p:set>
                                  </p:childTnLst>
                                </p:cTn>
                              </p:par>
                            </p:childTnLst>
                          </p:cTn>
                        </p:par>
                        <p:par>
                          <p:cTn id="78" fill="hold">
                            <p:stCondLst>
                              <p:cond delay="0"/>
                            </p:stCondLst>
                            <p:childTnLst>
                              <p:par>
                                <p:cTn id="79" presetID="1" presetClass="exit" presetSubtype="0" fill="hold" nodeType="afterEffect">
                                  <p:stCondLst>
                                    <p:cond delay="0"/>
                                  </p:stCondLst>
                                  <p:childTnLst>
                                    <p:set>
                                      <p:cBhvr>
                                        <p:cTn id="80" dur="1" fill="hold">
                                          <p:stCondLst>
                                            <p:cond delay="0"/>
                                          </p:stCondLst>
                                        </p:cTn>
                                        <p:tgtEl>
                                          <p:spTgt spid="172"/>
                                        </p:tgtEl>
                                        <p:attrNameLst>
                                          <p:attrName>style.visibility</p:attrName>
                                        </p:attrNameLst>
                                      </p:cBhvr>
                                      <p:to>
                                        <p:strVal val="hidden"/>
                                      </p:to>
                                    </p:set>
                                  </p:childTnLst>
                                </p:cTn>
                              </p:par>
                            </p:childTnLst>
                          </p:cTn>
                        </p:par>
                        <p:par>
                          <p:cTn id="81" fill="hold">
                            <p:stCondLst>
                              <p:cond delay="0"/>
                            </p:stCondLst>
                            <p:childTnLst>
                              <p:par>
                                <p:cTn id="82" presetID="1" presetClass="exit" presetSubtype="0" fill="hold" nodeType="afterEffect">
                                  <p:stCondLst>
                                    <p:cond delay="0"/>
                                  </p:stCondLst>
                                  <p:childTnLst>
                                    <p:set>
                                      <p:cBhvr>
                                        <p:cTn id="83" dur="1" fill="hold">
                                          <p:stCondLst>
                                            <p:cond delay="0"/>
                                          </p:stCondLst>
                                        </p:cTn>
                                        <p:tgtEl>
                                          <p:spTgt spid="176"/>
                                        </p:tgtEl>
                                        <p:attrNameLst>
                                          <p:attrName>style.visibility</p:attrName>
                                        </p:attrNameLst>
                                      </p:cBhvr>
                                      <p:to>
                                        <p:strVal val="hidden"/>
                                      </p:to>
                                    </p:set>
                                  </p:childTnLst>
                                </p:cTn>
                              </p:par>
                            </p:childTnLst>
                          </p:cTn>
                        </p:par>
                        <p:par>
                          <p:cTn id="84" fill="hold">
                            <p:stCondLst>
                              <p:cond delay="0"/>
                            </p:stCondLst>
                            <p:childTnLst>
                              <p:par>
                                <p:cTn id="85" presetID="1" presetClass="exit" presetSubtype="0" fill="hold" grpId="1" nodeType="afterEffect">
                                  <p:stCondLst>
                                    <p:cond delay="600"/>
                                  </p:stCondLst>
                                  <p:childTnLst>
                                    <p:set>
                                      <p:cBhvr>
                                        <p:cTn id="86" dur="1" fill="hold">
                                          <p:stCondLst>
                                            <p:cond delay="0"/>
                                          </p:stCondLst>
                                        </p:cTn>
                                        <p:tgtEl>
                                          <p:spTgt spid="178"/>
                                        </p:tgtEl>
                                        <p:attrNameLst>
                                          <p:attrName>style.visibility</p:attrName>
                                        </p:attrNameLst>
                                      </p:cBhvr>
                                      <p:to>
                                        <p:strVal val="hidden"/>
                                      </p:to>
                                    </p:set>
                                  </p:childTnLst>
                                </p:cTn>
                              </p:par>
                            </p:childTnLst>
                          </p:cTn>
                        </p:par>
                        <p:par>
                          <p:cTn id="87" fill="hold">
                            <p:stCondLst>
                              <p:cond delay="600"/>
                            </p:stCondLst>
                            <p:childTnLst>
                              <p:par>
                                <p:cTn id="88" presetID="7" presetClass="emph" presetSubtype="2" fill="hold" nodeType="afterEffect">
                                  <p:stCondLst>
                                    <p:cond delay="0"/>
                                  </p:stCondLst>
                                  <p:childTnLst>
                                    <p:animClr clrSpc="rgb" dir="cw">
                                      <p:cBhvr>
                                        <p:cTn id="89" dur="2000" fill="hold"/>
                                        <p:tgtEl>
                                          <p:spTgt spid="177"/>
                                        </p:tgtEl>
                                        <p:attrNameLst>
                                          <p:attrName>stroke.color</p:attrName>
                                        </p:attrNameLst>
                                      </p:cBhvr>
                                      <p:to>
                                        <a:srgbClr val="000000"/>
                                      </p:to>
                                    </p:animClr>
                                    <p:set>
                                      <p:cBhvr>
                                        <p:cTn id="90" dur="2000" fill="hold"/>
                                        <p:tgtEl>
                                          <p:spTgt spid="177"/>
                                        </p:tgtEl>
                                        <p:attrNameLst>
                                          <p:attrName>stroke.on</p:attrName>
                                        </p:attrNameLst>
                                      </p:cBhvr>
                                      <p:to>
                                        <p:strVal val="true"/>
                                      </p:to>
                                    </p:set>
                                  </p:childTnLst>
                                </p:cTn>
                              </p:par>
                            </p:childTnLst>
                          </p:cTn>
                        </p:par>
                        <p:par>
                          <p:cTn id="91" fill="hold">
                            <p:stCondLst>
                              <p:cond delay="2600"/>
                            </p:stCondLst>
                            <p:childTnLst>
                              <p:par>
                                <p:cTn id="92" presetID="1" presetClass="entr" presetSubtype="0" fill="hold" nodeType="afterEffect">
                                  <p:stCondLst>
                                    <p:cond delay="0"/>
                                  </p:stCondLst>
                                  <p:childTnLst>
                                    <p:set>
                                      <p:cBhvr>
                                        <p:cTn id="93" dur="1" fill="hold">
                                          <p:stCondLst>
                                            <p:cond delay="0"/>
                                          </p:stCondLst>
                                        </p:cTn>
                                        <p:tgtEl>
                                          <p:spTgt spid="179"/>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8"/>
                                        </p:tgtEl>
                                        <p:attrNameLst>
                                          <p:attrName>style.visibility</p:attrName>
                                        </p:attrNameLst>
                                      </p:cBhvr>
                                      <p:to>
                                        <p:strVal val="visible"/>
                                      </p:to>
                                    </p:set>
                                  </p:childTnLst>
                                </p:cTn>
                              </p:par>
                              <p:par>
                                <p:cTn id="98" presetID="1" presetClass="entr" presetSubtype="0" fill="hold" grpId="2" nodeType="withEffect">
                                  <p:stCondLst>
                                    <p:cond delay="0"/>
                                  </p:stCondLst>
                                  <p:childTnLst>
                                    <p:set>
                                      <p:cBhvr>
                                        <p:cTn id="99" dur="1" fill="hold">
                                          <p:stCondLst>
                                            <p:cond delay="0"/>
                                          </p:stCondLst>
                                        </p:cTn>
                                        <p:tgtEl>
                                          <p:spTgt spid="173"/>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172"/>
                                        </p:tgtEl>
                                        <p:attrNameLst>
                                          <p:attrName>style.visibility</p:attrName>
                                        </p:attrNameLst>
                                      </p:cBhvr>
                                      <p:to>
                                        <p:strVal val="visible"/>
                                      </p:to>
                                    </p:set>
                                  </p:childTnLst>
                                </p:cTn>
                              </p:par>
                            </p:childTnLst>
                          </p:cTn>
                        </p:par>
                        <p:par>
                          <p:cTn id="102" fill="hold">
                            <p:stCondLst>
                              <p:cond delay="0"/>
                            </p:stCondLst>
                            <p:childTnLst>
                              <p:par>
                                <p:cTn id="103" presetID="10" presetClass="entr" presetSubtype="0" fill="hold" nodeType="afterEffect">
                                  <p:stCondLst>
                                    <p:cond delay="0"/>
                                  </p:stCondLst>
                                  <p:childTnLst>
                                    <p:set>
                                      <p:cBhvr>
                                        <p:cTn id="104" dur="1" fill="hold">
                                          <p:stCondLst>
                                            <p:cond delay="0"/>
                                          </p:stCondLst>
                                        </p:cTn>
                                        <p:tgtEl>
                                          <p:spTgt spid="176"/>
                                        </p:tgtEl>
                                        <p:attrNameLst>
                                          <p:attrName>style.visibility</p:attrName>
                                        </p:attrNameLst>
                                      </p:cBhvr>
                                      <p:to>
                                        <p:strVal val="visible"/>
                                      </p:to>
                                    </p:set>
                                    <p:animEffect transition="in" filter="fade">
                                      <p:cBhvr>
                                        <p:cTn id="105" dur="500"/>
                                        <p:tgtEl>
                                          <p:spTgt spid="176"/>
                                        </p:tgtEl>
                                      </p:cBhvr>
                                    </p:animEffect>
                                  </p:childTnLst>
                                </p:cTn>
                              </p:par>
                            </p:childTnLst>
                          </p:cTn>
                        </p:par>
                        <p:par>
                          <p:cTn id="106" fill="hold">
                            <p:stCondLst>
                              <p:cond delay="500"/>
                            </p:stCondLst>
                            <p:childTnLst>
                              <p:par>
                                <p:cTn id="107" presetID="7" presetClass="emph" presetSubtype="2" fill="hold" nodeType="afterEffect">
                                  <p:stCondLst>
                                    <p:cond delay="0"/>
                                  </p:stCondLst>
                                  <p:childTnLst>
                                    <p:animClr clrSpc="rgb" dir="cw">
                                      <p:cBhvr>
                                        <p:cTn id="108" dur="2000" fill="hold"/>
                                        <p:tgtEl>
                                          <p:spTgt spid="177"/>
                                        </p:tgtEl>
                                        <p:attrNameLst>
                                          <p:attrName>stroke.color</p:attrName>
                                        </p:attrNameLst>
                                      </p:cBhvr>
                                      <p:to>
                                        <a:srgbClr val="A5A5A5"/>
                                      </p:to>
                                    </p:animClr>
                                    <p:set>
                                      <p:cBhvr>
                                        <p:cTn id="109" dur="2000" fill="hold"/>
                                        <p:tgtEl>
                                          <p:spTgt spid="177"/>
                                        </p:tgtEl>
                                        <p:attrNameLst>
                                          <p:attrName>stroke.on</p:attrName>
                                        </p:attrNameLst>
                                      </p:cBhvr>
                                      <p:to>
                                        <p:strVal val="true"/>
                                      </p:to>
                                    </p:set>
                                  </p:childTnLst>
                                </p:cTn>
                              </p:par>
                            </p:childTnLst>
                          </p:cTn>
                        </p:par>
                        <p:par>
                          <p:cTn id="110" fill="hold">
                            <p:stCondLst>
                              <p:cond delay="2500"/>
                            </p:stCondLst>
                            <p:childTnLst>
                              <p:par>
                                <p:cTn id="111" presetID="1" presetClass="exit" presetSubtype="0" fill="hold" nodeType="afterEffect">
                                  <p:stCondLst>
                                    <p:cond delay="0"/>
                                  </p:stCondLst>
                                  <p:childTnLst>
                                    <p:set>
                                      <p:cBhvr>
                                        <p:cTn id="112" dur="1" fill="hold">
                                          <p:stCondLst>
                                            <p:cond delay="0"/>
                                          </p:stCondLst>
                                        </p:cTn>
                                        <p:tgtEl>
                                          <p:spTgt spid="179"/>
                                        </p:tgtEl>
                                        <p:attrNameLst>
                                          <p:attrName>style.visibility</p:attrName>
                                        </p:attrNameLst>
                                      </p:cBhvr>
                                      <p:to>
                                        <p:strVal val="hidden"/>
                                      </p:to>
                                    </p:set>
                                  </p:childTnLst>
                                </p:cTn>
                              </p:par>
                            </p:childTnLst>
                          </p:cTn>
                        </p:par>
                        <p:par>
                          <p:cTn id="113" fill="hold">
                            <p:stCondLst>
                              <p:cond delay="2500"/>
                            </p:stCondLst>
                            <p:childTnLst>
                              <p:par>
                                <p:cTn id="114" presetID="1" presetClass="entr" presetSubtype="0" fill="hold" grpId="0" nodeType="afterEffect">
                                  <p:stCondLst>
                                    <p:cond delay="0"/>
                                  </p:stCondLst>
                                  <p:childTnLst>
                                    <p:set>
                                      <p:cBhvr>
                                        <p:cTn id="115"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47" grpId="0" animBg="1"/>
      <p:bldP spid="173" grpId="0"/>
      <p:bldP spid="173" grpId="1"/>
      <p:bldP spid="173" grpId="2"/>
      <p:bldP spid="86" grpId="0" animBg="1"/>
      <p:bldP spid="178" grpId="0"/>
      <p:bldP spid="17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Who am I?</a:t>
            </a:r>
            <a:endParaRPr lang="en-US" dirty="0"/>
          </a:p>
        </p:txBody>
      </p:sp>
      <p:sp>
        <p:nvSpPr>
          <p:cNvPr id="6" name="Text Placeholder 5"/>
          <p:cNvSpPr>
            <a:spLocks noGrp="1"/>
          </p:cNvSpPr>
          <p:nvPr>
            <p:ph type="body" sz="quarter" idx="10"/>
          </p:nvPr>
        </p:nvSpPr>
        <p:spPr>
          <a:xfrm>
            <a:off x="519248" y="1447800"/>
            <a:ext cx="11151917" cy="3261855"/>
          </a:xfrm>
        </p:spPr>
        <p:txBody>
          <a:bodyPr/>
          <a:lstStyle/>
          <a:p>
            <a:r>
              <a:rPr lang="en-US" dirty="0" smtClean="0"/>
              <a:t>Director of Cloud Services, Europe at Aditi Technologies</a:t>
            </a:r>
          </a:p>
          <a:p>
            <a:r>
              <a:rPr lang="en-US" dirty="0" smtClean="0"/>
              <a:t>Blog: </a:t>
            </a:r>
            <a:r>
              <a:rPr lang="en-US" dirty="0" smtClean="0">
                <a:hlinkClick r:id="rId2"/>
              </a:rPr>
              <a:t>http://msmvps.com/blogs/nunogodinho</a:t>
            </a:r>
            <a:r>
              <a:rPr lang="en-US" dirty="0" smtClean="0"/>
              <a:t> </a:t>
            </a:r>
          </a:p>
          <a:p>
            <a:r>
              <a:rPr lang="en-US" dirty="0" smtClean="0"/>
              <a:t>Twitter: </a:t>
            </a:r>
            <a:r>
              <a:rPr lang="en-US" dirty="0" smtClean="0">
                <a:hlinkClick r:id="rId3"/>
              </a:rPr>
              <a:t>http://twitter.com/NunoGodinho</a:t>
            </a:r>
            <a:endParaRPr lang="en-US" dirty="0" smtClean="0"/>
          </a:p>
          <a:p>
            <a:endParaRPr lang="en-US" dirty="0"/>
          </a:p>
        </p:txBody>
      </p:sp>
    </p:spTree>
    <p:extLst>
      <p:ext uri="{BB962C8B-B14F-4D97-AF65-F5344CB8AC3E}">
        <p14:creationId xmlns:p14="http://schemas.microsoft.com/office/powerpoint/2010/main" val="3391632838"/>
      </p:ext>
    </p:extLst>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701595" y="2360088"/>
            <a:ext cx="3777599" cy="4340503"/>
            <a:chOff x="4701595" y="2360088"/>
            <a:chExt cx="3777599" cy="4340503"/>
          </a:xfrm>
        </p:grpSpPr>
        <p:grpSp>
          <p:nvGrpSpPr>
            <p:cNvPr id="4" name="Group 3"/>
            <p:cNvGrpSpPr/>
            <p:nvPr/>
          </p:nvGrpSpPr>
          <p:grpSpPr>
            <a:xfrm>
              <a:off x="4701595" y="2360088"/>
              <a:ext cx="3777599" cy="4340503"/>
              <a:chOff x="4701595" y="2360088"/>
              <a:chExt cx="3777599" cy="4340503"/>
            </a:xfrm>
          </p:grpSpPr>
          <p:grpSp>
            <p:nvGrpSpPr>
              <p:cNvPr id="148" name="Group 147"/>
              <p:cNvGrpSpPr/>
              <p:nvPr/>
            </p:nvGrpSpPr>
            <p:grpSpPr>
              <a:xfrm>
                <a:off x="4701595" y="2360088"/>
                <a:ext cx="3777599" cy="4340503"/>
                <a:chOff x="199142" y="2128534"/>
                <a:chExt cx="3777599" cy="4340503"/>
              </a:xfrm>
            </p:grpSpPr>
            <p:sp>
              <p:nvSpPr>
                <p:cNvPr id="149" name="Rectangle 148"/>
                <p:cNvSpPr/>
                <p:nvPr/>
              </p:nvSpPr>
              <p:spPr bwMode="auto">
                <a:xfrm>
                  <a:off x="199142" y="2172604"/>
                  <a:ext cx="3744416" cy="4296433"/>
                </a:xfrm>
                <a:prstGeom prst="rect">
                  <a:avLst/>
                </a:prstGeom>
                <a:solidFill>
                  <a:srgbClr val="7F7F7F"/>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50" name="Rectangle 149"/>
                <p:cNvSpPr/>
                <p:nvPr/>
              </p:nvSpPr>
              <p:spPr bwMode="auto">
                <a:xfrm>
                  <a:off x="1403904" y="2536549"/>
                  <a:ext cx="1334892" cy="504056"/>
                </a:xfrm>
                <a:prstGeom prst="rect">
                  <a:avLst/>
                </a:prstGeom>
                <a:solidFill>
                  <a:srgbClr val="7F7F7F"/>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LB</a:t>
                  </a:r>
                </a:p>
              </p:txBody>
            </p:sp>
            <p:sp>
              <p:nvSpPr>
                <p:cNvPr id="151" name="Rectangle 150"/>
                <p:cNvSpPr/>
                <p:nvPr/>
              </p:nvSpPr>
              <p:spPr bwMode="auto">
                <a:xfrm>
                  <a:off x="331828" y="3253887"/>
                  <a:ext cx="3479045" cy="1365828"/>
                </a:xfrm>
                <a:prstGeom prst="rect">
                  <a:avLst/>
                </a:prstGeom>
                <a:solidFill>
                  <a:schemeClr val="tx1">
                    <a:lumMod val="85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bg1">
                          <a:alpha val="98824"/>
                        </a:schemeClr>
                      </a:solidFill>
                      <a:latin typeface="Segoe UI" pitchFamily="34" charset="0"/>
                      <a:ea typeface="Segoe UI" pitchFamily="34" charset="0"/>
                      <a:cs typeface="Segoe UI" pitchFamily="34" charset="0"/>
                    </a:rPr>
                    <a:t>…</a:t>
                  </a:r>
                  <a:endParaRPr lang="en-US" sz="2200" dirty="0">
                    <a:solidFill>
                      <a:schemeClr val="bg1">
                        <a:alpha val="98824"/>
                      </a:schemeClr>
                    </a:solidFill>
                    <a:latin typeface="Segoe UI" pitchFamily="34" charset="0"/>
                    <a:ea typeface="Segoe UI" pitchFamily="34" charset="0"/>
                    <a:cs typeface="Segoe UI" pitchFamily="34" charset="0"/>
                  </a:endParaRPr>
                </a:p>
              </p:txBody>
            </p:sp>
            <p:sp>
              <p:nvSpPr>
                <p:cNvPr id="152" name="Can 151"/>
                <p:cNvSpPr/>
                <p:nvPr/>
              </p:nvSpPr>
              <p:spPr bwMode="auto">
                <a:xfrm>
                  <a:off x="1246191" y="4745133"/>
                  <a:ext cx="729243" cy="864096"/>
                </a:xfrm>
                <a:prstGeom prst="can">
                  <a:avLst/>
                </a:prstGeom>
                <a:solidFill>
                  <a:srgbClr val="7F7F7F"/>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56" name="TextBox 155"/>
                <p:cNvSpPr txBox="1"/>
                <p:nvPr/>
              </p:nvSpPr>
              <p:spPr>
                <a:xfrm>
                  <a:off x="912857" y="5575485"/>
                  <a:ext cx="1286763"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SQL Database</a:t>
                  </a:r>
                  <a:endParaRPr lang="en-US" sz="1400" dirty="0">
                    <a:solidFill>
                      <a:schemeClr val="bg1">
                        <a:alpha val="99000"/>
                      </a:schemeClr>
                    </a:solidFill>
                  </a:endParaRPr>
                </a:p>
              </p:txBody>
            </p:sp>
            <p:sp>
              <p:nvSpPr>
                <p:cNvPr id="158" name="TextBox 157"/>
                <p:cNvSpPr txBox="1"/>
                <p:nvPr/>
              </p:nvSpPr>
              <p:spPr>
                <a:xfrm>
                  <a:off x="2987559" y="2128534"/>
                  <a:ext cx="989182"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Region #2</a:t>
                  </a:r>
                  <a:endParaRPr lang="en-US" sz="1400" dirty="0">
                    <a:solidFill>
                      <a:schemeClr val="bg1">
                        <a:alpha val="99000"/>
                      </a:schemeClr>
                    </a:solidFill>
                  </a:endParaRPr>
                </a:p>
              </p:txBody>
            </p:sp>
            <p:sp>
              <p:nvSpPr>
                <p:cNvPr id="159" name="Can 158"/>
                <p:cNvSpPr/>
                <p:nvPr/>
              </p:nvSpPr>
              <p:spPr bwMode="auto">
                <a:xfrm>
                  <a:off x="2299983" y="5748957"/>
                  <a:ext cx="1261675" cy="648072"/>
                </a:xfrm>
                <a:prstGeom prst="can">
                  <a:avLst/>
                </a:prstGeom>
                <a:solidFill>
                  <a:srgbClr val="7F7F7F"/>
                </a:solid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alpha val="98824"/>
                        </a:schemeClr>
                      </a:solidFill>
                      <a:latin typeface="Segoe UI" pitchFamily="34" charset="0"/>
                      <a:ea typeface="Segoe UI" pitchFamily="34" charset="0"/>
                      <a:cs typeface="Segoe UI" pitchFamily="34" charset="0"/>
                    </a:rPr>
                    <a:t>Blob Storage</a:t>
                  </a:r>
                  <a:endParaRPr lang="en-US" sz="1400" dirty="0">
                    <a:solidFill>
                      <a:schemeClr val="bg1">
                        <a:alpha val="98824"/>
                      </a:schemeClr>
                    </a:solidFill>
                    <a:latin typeface="Segoe UI" pitchFamily="34" charset="0"/>
                    <a:ea typeface="Segoe UI" pitchFamily="34" charset="0"/>
                    <a:cs typeface="Segoe UI" pitchFamily="34" charset="0"/>
                  </a:endParaRPr>
                </a:p>
              </p:txBody>
            </p:sp>
            <p:cxnSp>
              <p:nvCxnSpPr>
                <p:cNvPr id="160" name="Elbow Connector 159"/>
                <p:cNvCxnSpPr>
                  <a:stCxn id="164" idx="2"/>
                  <a:endCxn id="159" idx="2"/>
                </p:cNvCxnSpPr>
                <p:nvPr/>
              </p:nvCxnSpPr>
              <p:spPr>
                <a:xfrm rot="16200000" flipH="1">
                  <a:off x="599114" y="4372124"/>
                  <a:ext cx="1925836" cy="1475902"/>
                </a:xfrm>
                <a:prstGeom prst="bentConnector2">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endCxn id="159" idx="1"/>
                </p:cNvCxnSpPr>
                <p:nvPr/>
              </p:nvCxnSpPr>
              <p:spPr>
                <a:xfrm flipH="1">
                  <a:off x="2930821" y="4188829"/>
                  <a:ext cx="60515" cy="156012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2" name="Rectangle 161"/>
                <p:cNvSpPr/>
                <p:nvPr/>
              </p:nvSpPr>
              <p:spPr bwMode="auto">
                <a:xfrm>
                  <a:off x="457389" y="3501738"/>
                  <a:ext cx="1358745" cy="1001858"/>
                </a:xfrm>
                <a:prstGeom prst="rect">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3" name="TextBox 162"/>
                <p:cNvSpPr txBox="1"/>
                <p:nvPr/>
              </p:nvSpPr>
              <p:spPr>
                <a:xfrm>
                  <a:off x="291215" y="4067845"/>
                  <a:ext cx="931986" cy="544765"/>
                </a:xfrm>
                <a:prstGeom prst="rect">
                  <a:avLst/>
                </a:prstGeom>
                <a:noFill/>
              </p:spPr>
              <p:txBody>
                <a:bodyPr wrap="none" lIns="182880" tIns="146304" rIns="182880" bIns="146304" rtlCol="0">
                  <a:spAutoFit/>
                </a:bodyPr>
                <a:lstStyle/>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Fault </a:t>
                  </a:r>
                </a:p>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Domain </a:t>
                  </a:r>
                  <a:r>
                    <a:rPr lang="en-US" sz="900" dirty="0" smtClean="0">
                      <a:solidFill>
                        <a:schemeClr val="bg1"/>
                      </a:solidFill>
                      <a:ea typeface="Segoe UI" pitchFamily="34" charset="0"/>
                      <a:cs typeface="Segoe UI" pitchFamily="34" charset="0"/>
                    </a:rPr>
                    <a:t>#1</a:t>
                  </a:r>
                  <a:endParaRPr lang="en-US" sz="900" dirty="0">
                    <a:solidFill>
                      <a:schemeClr val="bg1"/>
                    </a:solidFill>
                    <a:ea typeface="Segoe UI" pitchFamily="34" charset="0"/>
                    <a:cs typeface="Segoe UI" pitchFamily="34" charset="0"/>
                  </a:endParaRPr>
                </a:p>
              </p:txBody>
            </p:sp>
            <p:sp>
              <p:nvSpPr>
                <p:cNvPr id="164" name="Rectangle 163"/>
                <p:cNvSpPr/>
                <p:nvPr/>
              </p:nvSpPr>
              <p:spPr bwMode="auto">
                <a:xfrm>
                  <a:off x="585989" y="3643101"/>
                  <a:ext cx="476184" cy="504056"/>
                </a:xfrm>
                <a:prstGeom prst="rect">
                  <a:avLst/>
                </a:prstGeom>
                <a:solidFill>
                  <a:srgbClr val="7F7F7F"/>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cxnSp>
              <p:nvCxnSpPr>
                <p:cNvPr id="166" name="Straight Arrow Connector 165"/>
                <p:cNvCxnSpPr>
                  <a:stCxn id="164" idx="2"/>
                  <a:endCxn id="152" idx="1"/>
                </p:cNvCxnSpPr>
                <p:nvPr/>
              </p:nvCxnSpPr>
              <p:spPr>
                <a:xfrm>
                  <a:off x="824081" y="4147157"/>
                  <a:ext cx="786732" cy="59797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7" name="Rectangle 166"/>
                <p:cNvSpPr/>
                <p:nvPr/>
              </p:nvSpPr>
              <p:spPr bwMode="auto">
                <a:xfrm>
                  <a:off x="2386456" y="3523852"/>
                  <a:ext cx="1177537" cy="1001858"/>
                </a:xfrm>
                <a:prstGeom prst="rect">
                  <a:avLst/>
                </a:pr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8" name="TextBox 167"/>
                <p:cNvSpPr txBox="1"/>
                <p:nvPr/>
              </p:nvSpPr>
              <p:spPr>
                <a:xfrm>
                  <a:off x="2747999" y="4089959"/>
                  <a:ext cx="931986" cy="544765"/>
                </a:xfrm>
                <a:prstGeom prst="rect">
                  <a:avLst/>
                </a:prstGeom>
                <a:noFill/>
              </p:spPr>
              <p:txBody>
                <a:bodyPr wrap="none" lIns="182880" tIns="146304" rIns="182880" bIns="146304" rtlCol="0">
                  <a:spAutoFit/>
                </a:bodyPr>
                <a:lstStyle/>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Fault </a:t>
                  </a:r>
                </a:p>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Domain </a:t>
                  </a:r>
                  <a:r>
                    <a:rPr lang="en-US" sz="900" dirty="0" smtClean="0">
                      <a:solidFill>
                        <a:schemeClr val="bg1"/>
                      </a:solidFill>
                      <a:ea typeface="Segoe UI" pitchFamily="34" charset="0"/>
                      <a:cs typeface="Segoe UI" pitchFamily="34" charset="0"/>
                    </a:rPr>
                    <a:t>#2</a:t>
                  </a:r>
                  <a:endParaRPr lang="en-US" sz="900" dirty="0">
                    <a:solidFill>
                      <a:schemeClr val="bg1"/>
                    </a:solidFill>
                    <a:ea typeface="Segoe UI" pitchFamily="34" charset="0"/>
                    <a:cs typeface="Segoe UI" pitchFamily="34" charset="0"/>
                  </a:endParaRPr>
                </a:p>
              </p:txBody>
            </p:sp>
            <p:sp>
              <p:nvSpPr>
                <p:cNvPr id="170" name="Rectangle 169"/>
                <p:cNvSpPr/>
                <p:nvPr/>
              </p:nvSpPr>
              <p:spPr bwMode="auto">
                <a:xfrm>
                  <a:off x="2974235" y="3643101"/>
                  <a:ext cx="476184" cy="504056"/>
                </a:xfrm>
                <a:prstGeom prst="rect">
                  <a:avLst/>
                </a:prstGeom>
                <a:solidFill>
                  <a:srgbClr val="7F7F7F"/>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cxnSp>
              <p:nvCxnSpPr>
                <p:cNvPr id="153" name="Straight Arrow Connector 152"/>
                <p:cNvCxnSpPr>
                  <a:stCxn id="150" idx="2"/>
                  <a:endCxn id="164" idx="0"/>
                </p:cNvCxnSpPr>
                <p:nvPr/>
              </p:nvCxnSpPr>
              <p:spPr>
                <a:xfrm flipH="1">
                  <a:off x="824081" y="3040605"/>
                  <a:ext cx="1247269" cy="60249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50" idx="2"/>
                </p:cNvCxnSpPr>
                <p:nvPr/>
              </p:nvCxnSpPr>
              <p:spPr>
                <a:xfrm>
                  <a:off x="2071350" y="3040605"/>
                  <a:ext cx="919986"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168" idx="1"/>
                  <a:endCxn id="152" idx="1"/>
                </p:cNvCxnSpPr>
                <p:nvPr/>
              </p:nvCxnSpPr>
              <p:spPr>
                <a:xfrm flipH="1">
                  <a:off x="1610813" y="4362342"/>
                  <a:ext cx="1137186" cy="382791"/>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80" name="Rectangle 79"/>
              <p:cNvSpPr/>
              <p:nvPr/>
            </p:nvSpPr>
            <p:spPr bwMode="auto">
              <a:xfrm>
                <a:off x="5676896" y="3871415"/>
                <a:ext cx="476184" cy="504056"/>
              </a:xfrm>
              <a:prstGeom prst="rect">
                <a:avLst/>
              </a:prstGeom>
              <a:solidFill>
                <a:srgbClr val="7F7F7F"/>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sp>
            <p:nvSpPr>
              <p:cNvPr id="81" name="Rectangle 80"/>
              <p:cNvSpPr/>
              <p:nvPr/>
            </p:nvSpPr>
            <p:spPr bwMode="auto">
              <a:xfrm>
                <a:off x="6956024" y="3873093"/>
                <a:ext cx="476184" cy="504056"/>
              </a:xfrm>
              <a:prstGeom prst="rect">
                <a:avLst/>
              </a:prstGeom>
              <a:solidFill>
                <a:srgbClr val="7F7F7F"/>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grpSp>
        <p:cxnSp>
          <p:nvCxnSpPr>
            <p:cNvPr id="92" name="Straight Arrow Connector 91"/>
            <p:cNvCxnSpPr>
              <a:stCxn id="183" idx="4"/>
              <a:endCxn id="188" idx="1"/>
            </p:cNvCxnSpPr>
            <p:nvPr/>
          </p:nvCxnSpPr>
          <p:spPr>
            <a:xfrm>
              <a:off x="6476959" y="5414581"/>
              <a:ext cx="955387" cy="57177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rot="1800000">
              <a:off x="6625170" y="5405859"/>
              <a:ext cx="758541"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Backup</a:t>
              </a:r>
              <a:endParaRPr lang="en-US" sz="1400" dirty="0">
                <a:solidFill>
                  <a:schemeClr val="bg1">
                    <a:alpha val="99000"/>
                  </a:schemeClr>
                </a:solidFill>
              </a:endParaRPr>
            </a:p>
          </p:txBody>
        </p:sp>
      </p:grpSp>
      <p:grpSp>
        <p:nvGrpSpPr>
          <p:cNvPr id="179" name="Group 178"/>
          <p:cNvGrpSpPr/>
          <p:nvPr/>
        </p:nvGrpSpPr>
        <p:grpSpPr>
          <a:xfrm>
            <a:off x="4700667" y="2376425"/>
            <a:ext cx="3744416" cy="4330012"/>
            <a:chOff x="199142" y="2139025"/>
            <a:chExt cx="3744416" cy="4330012"/>
          </a:xfrm>
        </p:grpSpPr>
        <p:sp>
          <p:nvSpPr>
            <p:cNvPr id="180" name="Rectangle 179"/>
            <p:cNvSpPr/>
            <p:nvPr/>
          </p:nvSpPr>
          <p:spPr bwMode="auto">
            <a:xfrm>
              <a:off x="199142" y="2172604"/>
              <a:ext cx="3744416" cy="4296433"/>
            </a:xfrm>
            <a:prstGeom prst="rect">
              <a:avLst/>
            </a:prstGeom>
            <a:solidFill>
              <a:schemeClr val="accent6">
                <a:lumMod val="60000"/>
                <a:lumOff val="4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81" name="Rectangle 180"/>
            <p:cNvSpPr/>
            <p:nvPr/>
          </p:nvSpPr>
          <p:spPr bwMode="auto">
            <a:xfrm>
              <a:off x="1403904" y="2536549"/>
              <a:ext cx="1334892" cy="504056"/>
            </a:xfrm>
            <a:prstGeom prst="rect">
              <a:avLst/>
            </a:prstGeom>
            <a:solidFill>
              <a:srgbClr val="429A1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LB</a:t>
              </a:r>
            </a:p>
          </p:txBody>
        </p:sp>
        <p:sp>
          <p:nvSpPr>
            <p:cNvPr id="182" name="Rectangle 181"/>
            <p:cNvSpPr/>
            <p:nvPr/>
          </p:nvSpPr>
          <p:spPr bwMode="auto">
            <a:xfrm>
              <a:off x="331828" y="3253887"/>
              <a:ext cx="3479045" cy="1365828"/>
            </a:xfrm>
            <a:prstGeom prst="rect">
              <a:avLst/>
            </a:prstGeom>
            <a:solidFill>
              <a:schemeClr val="accent6">
                <a:lumMod val="20000"/>
                <a:lumOff val="8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83" name="Can 182"/>
            <p:cNvSpPr/>
            <p:nvPr/>
          </p:nvSpPr>
          <p:spPr bwMode="auto">
            <a:xfrm>
              <a:off x="1246191" y="4745133"/>
              <a:ext cx="729243" cy="864096"/>
            </a:xfrm>
            <a:prstGeom prst="can">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cxnSp>
          <p:nvCxnSpPr>
            <p:cNvPr id="184" name="Straight Arrow Connector 183"/>
            <p:cNvCxnSpPr>
              <a:endCxn id="183" idx="1"/>
            </p:cNvCxnSpPr>
            <p:nvPr/>
          </p:nvCxnSpPr>
          <p:spPr>
            <a:xfrm flipH="1">
              <a:off x="1610813" y="4188829"/>
              <a:ext cx="1380523" cy="55630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912857" y="5575485"/>
              <a:ext cx="1286763"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SQL Database</a:t>
              </a:r>
              <a:endParaRPr lang="en-US" sz="1400" dirty="0">
                <a:solidFill>
                  <a:schemeClr val="bg1">
                    <a:alpha val="99000"/>
                  </a:schemeClr>
                </a:solidFill>
              </a:endParaRPr>
            </a:p>
          </p:txBody>
        </p:sp>
        <p:sp>
          <p:nvSpPr>
            <p:cNvPr id="186" name="TextBox 185"/>
            <p:cNvSpPr txBox="1"/>
            <p:nvPr/>
          </p:nvSpPr>
          <p:spPr>
            <a:xfrm>
              <a:off x="1794392" y="3719819"/>
              <a:ext cx="537181" cy="4339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a:solidFill>
                    <a:schemeClr val="bg1">
                      <a:alpha val="99000"/>
                    </a:schemeClr>
                  </a:solidFill>
                </a:rPr>
                <a:t>…</a:t>
              </a:r>
            </a:p>
          </p:txBody>
        </p:sp>
        <p:sp>
          <p:nvSpPr>
            <p:cNvPr id="187" name="TextBox 186"/>
            <p:cNvSpPr txBox="1"/>
            <p:nvPr/>
          </p:nvSpPr>
          <p:spPr>
            <a:xfrm>
              <a:off x="2939111" y="2139025"/>
              <a:ext cx="989182"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Region #2</a:t>
              </a:r>
              <a:endParaRPr lang="en-US" sz="1400" dirty="0">
                <a:solidFill>
                  <a:schemeClr val="bg1">
                    <a:alpha val="99000"/>
                  </a:schemeClr>
                </a:solidFill>
              </a:endParaRPr>
            </a:p>
          </p:txBody>
        </p:sp>
        <p:sp>
          <p:nvSpPr>
            <p:cNvPr id="188" name="Can 187"/>
            <p:cNvSpPr/>
            <p:nvPr/>
          </p:nvSpPr>
          <p:spPr bwMode="auto">
            <a:xfrm>
              <a:off x="2299983" y="5748957"/>
              <a:ext cx="1261675" cy="648072"/>
            </a:xfrm>
            <a:prstGeom prst="can">
              <a:avLst/>
            </a:prstGeom>
            <a:solidFill>
              <a:schemeClr val="tx1">
                <a:lumMod val="75000"/>
              </a:schemeClr>
            </a:solid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alpha val="98824"/>
                    </a:schemeClr>
                  </a:solidFill>
                  <a:latin typeface="Segoe UI" pitchFamily="34" charset="0"/>
                  <a:ea typeface="Segoe UI" pitchFamily="34" charset="0"/>
                  <a:cs typeface="Segoe UI" pitchFamily="34" charset="0"/>
                </a:rPr>
                <a:t>Blob Storage</a:t>
              </a:r>
              <a:endParaRPr lang="en-US" sz="1400" dirty="0">
                <a:solidFill>
                  <a:schemeClr val="bg1">
                    <a:alpha val="98824"/>
                  </a:schemeClr>
                </a:solidFill>
                <a:latin typeface="Segoe UI" pitchFamily="34" charset="0"/>
                <a:ea typeface="Segoe UI" pitchFamily="34" charset="0"/>
                <a:cs typeface="Segoe UI" pitchFamily="34" charset="0"/>
              </a:endParaRPr>
            </a:p>
          </p:txBody>
        </p:sp>
        <p:cxnSp>
          <p:nvCxnSpPr>
            <p:cNvPr id="189" name="Elbow Connector 188"/>
            <p:cNvCxnSpPr>
              <a:stCxn id="193" idx="2"/>
              <a:endCxn id="188" idx="2"/>
            </p:cNvCxnSpPr>
            <p:nvPr/>
          </p:nvCxnSpPr>
          <p:spPr>
            <a:xfrm rot="16200000" flipH="1">
              <a:off x="599114" y="4372124"/>
              <a:ext cx="1925836" cy="1475902"/>
            </a:xfrm>
            <a:prstGeom prst="bentConnector2">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a:endCxn id="188" idx="1"/>
            </p:cNvCxnSpPr>
            <p:nvPr/>
          </p:nvCxnSpPr>
          <p:spPr>
            <a:xfrm flipH="1">
              <a:off x="2930821" y="4188829"/>
              <a:ext cx="60515" cy="156012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bwMode="auto">
            <a:xfrm>
              <a:off x="457389" y="3501738"/>
              <a:ext cx="1296931" cy="10018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2" name="TextBox 191"/>
            <p:cNvSpPr txBox="1"/>
            <p:nvPr/>
          </p:nvSpPr>
          <p:spPr>
            <a:xfrm>
              <a:off x="291215" y="4067845"/>
              <a:ext cx="931986" cy="544765"/>
            </a:xfrm>
            <a:prstGeom prst="rect">
              <a:avLst/>
            </a:prstGeom>
            <a:noFill/>
          </p:spPr>
          <p:txBody>
            <a:bodyPr wrap="none" lIns="182880" tIns="146304" rIns="182880" bIns="146304" rtlCol="0">
              <a:spAutoFit/>
            </a:bodyPr>
            <a:lstStyle/>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Fault </a:t>
              </a:r>
            </a:p>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Domain </a:t>
              </a:r>
              <a:r>
                <a:rPr lang="en-US" sz="900" dirty="0" smtClean="0">
                  <a:solidFill>
                    <a:schemeClr val="bg1"/>
                  </a:solidFill>
                  <a:ea typeface="Segoe UI" pitchFamily="34" charset="0"/>
                  <a:cs typeface="Segoe UI" pitchFamily="34" charset="0"/>
                </a:rPr>
                <a:t>#1</a:t>
              </a:r>
              <a:endParaRPr lang="en-US" sz="900" dirty="0">
                <a:solidFill>
                  <a:schemeClr val="bg1"/>
                </a:solidFill>
                <a:ea typeface="Segoe UI" pitchFamily="34" charset="0"/>
                <a:cs typeface="Segoe UI" pitchFamily="34" charset="0"/>
              </a:endParaRPr>
            </a:p>
          </p:txBody>
        </p:sp>
        <p:sp>
          <p:nvSpPr>
            <p:cNvPr id="193" name="Rectangle 192"/>
            <p:cNvSpPr/>
            <p:nvPr/>
          </p:nvSpPr>
          <p:spPr bwMode="auto">
            <a:xfrm>
              <a:off x="585989"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sp>
          <p:nvSpPr>
            <p:cNvPr id="194" name="Rectangle 193"/>
            <p:cNvSpPr/>
            <p:nvPr/>
          </p:nvSpPr>
          <p:spPr bwMode="auto">
            <a:xfrm>
              <a:off x="1160040"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cxnSp>
          <p:nvCxnSpPr>
            <p:cNvPr id="195" name="Straight Arrow Connector 194"/>
            <p:cNvCxnSpPr>
              <a:stCxn id="193" idx="2"/>
              <a:endCxn id="183" idx="1"/>
            </p:cNvCxnSpPr>
            <p:nvPr/>
          </p:nvCxnSpPr>
          <p:spPr>
            <a:xfrm>
              <a:off x="824081" y="4147157"/>
              <a:ext cx="786732" cy="59797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6" name="Rectangle 195"/>
            <p:cNvSpPr/>
            <p:nvPr/>
          </p:nvSpPr>
          <p:spPr bwMode="auto">
            <a:xfrm>
              <a:off x="2267062" y="3523852"/>
              <a:ext cx="1296931" cy="10018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 name="TextBox 196"/>
            <p:cNvSpPr txBox="1"/>
            <p:nvPr/>
          </p:nvSpPr>
          <p:spPr>
            <a:xfrm>
              <a:off x="2100888" y="4089959"/>
              <a:ext cx="931986" cy="544765"/>
            </a:xfrm>
            <a:prstGeom prst="rect">
              <a:avLst/>
            </a:prstGeom>
            <a:noFill/>
          </p:spPr>
          <p:txBody>
            <a:bodyPr wrap="none" lIns="182880" tIns="146304" rIns="182880" bIns="146304" rtlCol="0">
              <a:spAutoFit/>
            </a:bodyPr>
            <a:lstStyle/>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Fault </a:t>
              </a:r>
            </a:p>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Domain </a:t>
              </a:r>
              <a:r>
                <a:rPr lang="en-US" sz="900" dirty="0" smtClean="0">
                  <a:solidFill>
                    <a:schemeClr val="bg1"/>
                  </a:solidFill>
                  <a:ea typeface="Segoe UI" pitchFamily="34" charset="0"/>
                  <a:cs typeface="Segoe UI" pitchFamily="34" charset="0"/>
                </a:rPr>
                <a:t>#2</a:t>
              </a:r>
              <a:endParaRPr lang="en-US" sz="900" dirty="0">
                <a:solidFill>
                  <a:schemeClr val="bg1"/>
                </a:solidFill>
                <a:ea typeface="Segoe UI" pitchFamily="34" charset="0"/>
                <a:cs typeface="Segoe UI" pitchFamily="34" charset="0"/>
              </a:endParaRPr>
            </a:p>
          </p:txBody>
        </p:sp>
        <p:sp>
          <p:nvSpPr>
            <p:cNvPr id="198" name="Rectangle 197"/>
            <p:cNvSpPr/>
            <p:nvPr/>
          </p:nvSpPr>
          <p:spPr bwMode="auto">
            <a:xfrm>
              <a:off x="2381783"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sp>
          <p:nvSpPr>
            <p:cNvPr id="199" name="Rectangle 198"/>
            <p:cNvSpPr/>
            <p:nvPr/>
          </p:nvSpPr>
          <p:spPr bwMode="auto">
            <a:xfrm>
              <a:off x="2974235"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cxnSp>
          <p:nvCxnSpPr>
            <p:cNvPr id="200" name="Straight Arrow Connector 199"/>
            <p:cNvCxnSpPr>
              <a:stCxn id="181" idx="2"/>
              <a:endCxn id="193" idx="0"/>
            </p:cNvCxnSpPr>
            <p:nvPr/>
          </p:nvCxnSpPr>
          <p:spPr>
            <a:xfrm flipH="1">
              <a:off x="824081" y="3040605"/>
              <a:ext cx="1247269" cy="60249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a:stCxn id="181" idx="2"/>
            </p:cNvCxnSpPr>
            <p:nvPr/>
          </p:nvCxnSpPr>
          <p:spPr>
            <a:xfrm>
              <a:off x="2071350" y="3040605"/>
              <a:ext cx="919986"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178" name="Rectangle 177"/>
          <p:cNvSpPr/>
          <p:nvPr/>
        </p:nvSpPr>
        <p:spPr>
          <a:xfrm>
            <a:off x="268928" y="1190767"/>
            <a:ext cx="3655168" cy="6447919"/>
          </a:xfrm>
          <a:prstGeom prst="rect">
            <a:avLst/>
          </a:prstGeom>
          <a:noFill/>
        </p:spPr>
        <p:txBody>
          <a:bodyPr wrap="none" lIns="91440" tIns="45720" rIns="91440" bIns="45720">
            <a:spAutoFit/>
          </a:bodyPr>
          <a:lstStyle/>
          <a:p>
            <a:pPr algn="ctr"/>
            <a:r>
              <a:rPr lang="en-US" sz="41300" b="1" cap="none" spc="0" dirty="0" smtClean="0">
                <a:ln w="22225">
                  <a:solidFill>
                    <a:schemeClr val="accent2"/>
                  </a:solidFill>
                  <a:prstDash val="solid"/>
                </a:ln>
                <a:solidFill>
                  <a:srgbClr val="FF0000"/>
                </a:solidFill>
                <a:effectLst/>
              </a:rPr>
              <a:t>X</a:t>
            </a:r>
            <a:endParaRPr lang="en-US" sz="41300" b="1" cap="none" spc="0" dirty="0">
              <a:ln w="22225">
                <a:solidFill>
                  <a:schemeClr val="accent2"/>
                </a:solidFill>
                <a:prstDash val="solid"/>
              </a:ln>
              <a:solidFill>
                <a:srgbClr val="FF0000"/>
              </a:solidFill>
              <a:effectLst/>
            </a:endParaRPr>
          </a:p>
        </p:txBody>
      </p:sp>
      <p:sp>
        <p:nvSpPr>
          <p:cNvPr id="2" name="Title 1"/>
          <p:cNvSpPr>
            <a:spLocks noGrp="1"/>
          </p:cNvSpPr>
          <p:nvPr>
            <p:ph type="title"/>
          </p:nvPr>
        </p:nvSpPr>
        <p:spPr/>
        <p:txBody>
          <a:bodyPr/>
          <a:lstStyle/>
          <a:p>
            <a:r>
              <a:rPr lang="en-US" dirty="0" smtClean="0"/>
              <a:t>Hot DR in Windows Azure – Option 3</a:t>
            </a:r>
            <a:endParaRPr lang="en-US" dirty="0"/>
          </a:p>
        </p:txBody>
      </p:sp>
      <p:sp>
        <p:nvSpPr>
          <p:cNvPr id="7" name="Rectangle 6"/>
          <p:cNvSpPr/>
          <p:nvPr/>
        </p:nvSpPr>
        <p:spPr bwMode="auto">
          <a:xfrm>
            <a:off x="3120360" y="1173731"/>
            <a:ext cx="2160240" cy="504056"/>
          </a:xfrm>
          <a:prstGeom prst="rect">
            <a:avLst/>
          </a:prstGeom>
          <a:solidFill>
            <a:srgbClr val="00B0F0"/>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Client</a:t>
            </a:r>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96" name="Text Placeholder 43"/>
          <p:cNvSpPr txBox="1">
            <a:spLocks/>
          </p:cNvSpPr>
          <p:nvPr/>
        </p:nvSpPr>
        <p:spPr>
          <a:xfrm>
            <a:off x="9181465" y="2080856"/>
            <a:ext cx="2949575" cy="4708981"/>
          </a:xfrm>
          <a:prstGeom prst="rect">
            <a:avLst/>
          </a:prstGeom>
        </p:spPr>
        <p:txBody>
          <a:bodyPr vert="horz" wrap="square" lIns="146304" tIns="91440" rIns="146304" bIns="91440" rtlCol="0">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2000" dirty="0" smtClean="0"/>
              <a:t>Database Replicated by having the original service writing in both the primary and secondary database</a:t>
            </a:r>
          </a:p>
          <a:p>
            <a:r>
              <a:rPr lang="en-US" sz="2000" dirty="0" smtClean="0"/>
              <a:t>Leveraging Traffic Manager in Failover Mode.</a:t>
            </a:r>
          </a:p>
          <a:p>
            <a:r>
              <a:rPr lang="en-US" sz="2000" dirty="0" smtClean="0"/>
              <a:t>Similar Deployment in both Data Centers</a:t>
            </a:r>
          </a:p>
          <a:p>
            <a:r>
              <a:rPr lang="en-US" sz="2000" dirty="0" smtClean="0"/>
              <a:t>Higher cost</a:t>
            </a:r>
          </a:p>
          <a:p>
            <a:r>
              <a:rPr lang="en-US" sz="2000" dirty="0" smtClean="0"/>
              <a:t>Allows rapid recovery</a:t>
            </a:r>
          </a:p>
          <a:p>
            <a:r>
              <a:rPr lang="en-US" sz="2000" dirty="0"/>
              <a:t>Copies blobs with 3</a:t>
            </a:r>
            <a:r>
              <a:rPr lang="en-US" sz="2000" baseline="30000" dirty="0"/>
              <a:t>rd</a:t>
            </a:r>
            <a:r>
              <a:rPr lang="en-US" sz="2000" dirty="0"/>
              <a:t> party tools</a:t>
            </a:r>
          </a:p>
          <a:p>
            <a:pPr marL="0" indent="0">
              <a:buNone/>
            </a:pPr>
            <a:endParaRPr lang="en-US" sz="2000" dirty="0"/>
          </a:p>
        </p:txBody>
      </p:sp>
      <p:grpSp>
        <p:nvGrpSpPr>
          <p:cNvPr id="8" name="Group 7"/>
          <p:cNvGrpSpPr/>
          <p:nvPr/>
        </p:nvGrpSpPr>
        <p:grpSpPr>
          <a:xfrm>
            <a:off x="285177" y="2381189"/>
            <a:ext cx="3777807" cy="4335423"/>
            <a:chOff x="165751" y="2133614"/>
            <a:chExt cx="3777807" cy="4335423"/>
          </a:xfrm>
        </p:grpSpPr>
        <p:sp>
          <p:nvSpPr>
            <p:cNvPr id="116" name="Rectangle 115"/>
            <p:cNvSpPr/>
            <p:nvPr/>
          </p:nvSpPr>
          <p:spPr bwMode="auto">
            <a:xfrm>
              <a:off x="199142" y="2172604"/>
              <a:ext cx="3744416" cy="4296433"/>
            </a:xfrm>
            <a:prstGeom prst="rect">
              <a:avLst/>
            </a:prstGeom>
            <a:solidFill>
              <a:schemeClr val="accent6">
                <a:lumMod val="60000"/>
                <a:lumOff val="4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18" name="Rectangle 117"/>
            <p:cNvSpPr/>
            <p:nvPr/>
          </p:nvSpPr>
          <p:spPr bwMode="auto">
            <a:xfrm>
              <a:off x="1403904" y="2536549"/>
              <a:ext cx="1334892" cy="504056"/>
            </a:xfrm>
            <a:prstGeom prst="rect">
              <a:avLst/>
            </a:prstGeom>
            <a:solidFill>
              <a:srgbClr val="429A1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LB</a:t>
              </a:r>
            </a:p>
          </p:txBody>
        </p:sp>
        <p:sp>
          <p:nvSpPr>
            <p:cNvPr id="121" name="Rectangle 120"/>
            <p:cNvSpPr/>
            <p:nvPr/>
          </p:nvSpPr>
          <p:spPr bwMode="auto">
            <a:xfrm>
              <a:off x="331828" y="3253887"/>
              <a:ext cx="3479045" cy="1365828"/>
            </a:xfrm>
            <a:prstGeom prst="rect">
              <a:avLst/>
            </a:prstGeom>
            <a:solidFill>
              <a:schemeClr val="accent6">
                <a:lumMod val="20000"/>
                <a:lumOff val="8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24" name="Can 123"/>
            <p:cNvSpPr/>
            <p:nvPr/>
          </p:nvSpPr>
          <p:spPr bwMode="auto">
            <a:xfrm>
              <a:off x="1246191" y="4745133"/>
              <a:ext cx="729243" cy="864096"/>
            </a:xfrm>
            <a:prstGeom prst="can">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cxnSp>
          <p:nvCxnSpPr>
            <p:cNvPr id="128" name="Straight Arrow Connector 127"/>
            <p:cNvCxnSpPr>
              <a:endCxn id="124" idx="1"/>
            </p:cNvCxnSpPr>
            <p:nvPr/>
          </p:nvCxnSpPr>
          <p:spPr>
            <a:xfrm flipH="1">
              <a:off x="1610813" y="4188829"/>
              <a:ext cx="1380523" cy="55630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912857" y="5575485"/>
              <a:ext cx="1286763"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SQL Database</a:t>
              </a:r>
              <a:endParaRPr lang="en-US" sz="1400" dirty="0">
                <a:solidFill>
                  <a:schemeClr val="bg1">
                    <a:alpha val="99000"/>
                  </a:schemeClr>
                </a:solidFill>
              </a:endParaRPr>
            </a:p>
          </p:txBody>
        </p:sp>
        <p:sp>
          <p:nvSpPr>
            <p:cNvPr id="130" name="TextBox 129"/>
            <p:cNvSpPr txBox="1"/>
            <p:nvPr/>
          </p:nvSpPr>
          <p:spPr>
            <a:xfrm>
              <a:off x="1794392" y="3719819"/>
              <a:ext cx="537181" cy="4339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a:solidFill>
                    <a:schemeClr val="bg1">
                      <a:alpha val="99000"/>
                    </a:schemeClr>
                  </a:solidFill>
                </a:rPr>
                <a:t>…</a:t>
              </a:r>
            </a:p>
          </p:txBody>
        </p:sp>
        <p:sp>
          <p:nvSpPr>
            <p:cNvPr id="131" name="TextBox 130"/>
            <p:cNvSpPr txBox="1"/>
            <p:nvPr/>
          </p:nvSpPr>
          <p:spPr>
            <a:xfrm>
              <a:off x="165751" y="2133614"/>
              <a:ext cx="989182"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Region #1</a:t>
              </a:r>
              <a:endParaRPr lang="en-US" sz="1400" dirty="0">
                <a:solidFill>
                  <a:schemeClr val="bg1">
                    <a:alpha val="99000"/>
                  </a:schemeClr>
                </a:solidFill>
              </a:endParaRPr>
            </a:p>
          </p:txBody>
        </p:sp>
        <p:sp>
          <p:nvSpPr>
            <p:cNvPr id="132" name="Can 131"/>
            <p:cNvSpPr/>
            <p:nvPr/>
          </p:nvSpPr>
          <p:spPr bwMode="auto">
            <a:xfrm>
              <a:off x="2299983" y="5748957"/>
              <a:ext cx="1261675" cy="648072"/>
            </a:xfrm>
            <a:prstGeom prst="can">
              <a:avLst/>
            </a:prstGeom>
            <a:solidFill>
              <a:schemeClr val="tx1">
                <a:lumMod val="75000"/>
              </a:schemeClr>
            </a:solid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alpha val="98824"/>
                    </a:schemeClr>
                  </a:solidFill>
                  <a:latin typeface="Segoe UI" pitchFamily="34" charset="0"/>
                  <a:ea typeface="Segoe UI" pitchFamily="34" charset="0"/>
                  <a:cs typeface="Segoe UI" pitchFamily="34" charset="0"/>
                </a:rPr>
                <a:t>Blob Storage</a:t>
              </a:r>
              <a:endParaRPr lang="en-US" sz="1400" dirty="0">
                <a:solidFill>
                  <a:schemeClr val="bg1">
                    <a:alpha val="98824"/>
                  </a:schemeClr>
                </a:solidFill>
                <a:latin typeface="Segoe UI" pitchFamily="34" charset="0"/>
                <a:ea typeface="Segoe UI" pitchFamily="34" charset="0"/>
                <a:cs typeface="Segoe UI" pitchFamily="34" charset="0"/>
              </a:endParaRPr>
            </a:p>
          </p:txBody>
        </p:sp>
        <p:cxnSp>
          <p:nvCxnSpPr>
            <p:cNvPr id="133" name="Elbow Connector 132"/>
            <p:cNvCxnSpPr>
              <a:stCxn id="123" idx="2"/>
              <a:endCxn id="132" idx="2"/>
            </p:cNvCxnSpPr>
            <p:nvPr/>
          </p:nvCxnSpPr>
          <p:spPr>
            <a:xfrm rot="16200000" flipH="1">
              <a:off x="599114" y="4372124"/>
              <a:ext cx="1925836" cy="1475902"/>
            </a:xfrm>
            <a:prstGeom prst="bentConnector2">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endCxn id="132" idx="1"/>
            </p:cNvCxnSpPr>
            <p:nvPr/>
          </p:nvCxnSpPr>
          <p:spPr>
            <a:xfrm flipH="1">
              <a:off x="2930821" y="4188829"/>
              <a:ext cx="60515" cy="156012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0" name="Rectangle 139"/>
            <p:cNvSpPr/>
            <p:nvPr/>
          </p:nvSpPr>
          <p:spPr bwMode="auto">
            <a:xfrm>
              <a:off x="457389" y="3501738"/>
              <a:ext cx="1296931" cy="10018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 name="TextBox 140"/>
            <p:cNvSpPr txBox="1"/>
            <p:nvPr/>
          </p:nvSpPr>
          <p:spPr>
            <a:xfrm>
              <a:off x="291215" y="4067845"/>
              <a:ext cx="931986" cy="544765"/>
            </a:xfrm>
            <a:prstGeom prst="rect">
              <a:avLst/>
            </a:prstGeom>
            <a:noFill/>
          </p:spPr>
          <p:txBody>
            <a:bodyPr wrap="none" lIns="182880" tIns="146304" rIns="182880" bIns="146304" rtlCol="0">
              <a:spAutoFit/>
            </a:bodyPr>
            <a:lstStyle/>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Fault </a:t>
              </a:r>
            </a:p>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Domain </a:t>
              </a:r>
              <a:r>
                <a:rPr lang="en-US" sz="900" dirty="0" smtClean="0">
                  <a:solidFill>
                    <a:schemeClr val="bg1"/>
                  </a:solidFill>
                  <a:ea typeface="Segoe UI" pitchFamily="34" charset="0"/>
                  <a:cs typeface="Segoe UI" pitchFamily="34" charset="0"/>
                </a:rPr>
                <a:t>#1</a:t>
              </a:r>
              <a:endParaRPr lang="en-US" sz="900" dirty="0">
                <a:solidFill>
                  <a:schemeClr val="bg1"/>
                </a:solidFill>
                <a:ea typeface="Segoe UI" pitchFamily="34" charset="0"/>
                <a:cs typeface="Segoe UI" pitchFamily="34" charset="0"/>
              </a:endParaRPr>
            </a:p>
          </p:txBody>
        </p:sp>
        <p:sp>
          <p:nvSpPr>
            <p:cNvPr id="123" name="Rectangle 122"/>
            <p:cNvSpPr/>
            <p:nvPr/>
          </p:nvSpPr>
          <p:spPr bwMode="auto">
            <a:xfrm>
              <a:off x="585989"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sp>
          <p:nvSpPr>
            <p:cNvPr id="135" name="Rectangle 134"/>
            <p:cNvSpPr/>
            <p:nvPr/>
          </p:nvSpPr>
          <p:spPr bwMode="auto">
            <a:xfrm>
              <a:off x="1160040"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cxnSp>
          <p:nvCxnSpPr>
            <p:cNvPr id="127" name="Straight Arrow Connector 126"/>
            <p:cNvCxnSpPr>
              <a:stCxn id="123" idx="2"/>
              <a:endCxn id="124" idx="1"/>
            </p:cNvCxnSpPr>
            <p:nvPr/>
          </p:nvCxnSpPr>
          <p:spPr>
            <a:xfrm>
              <a:off x="824081" y="4147157"/>
              <a:ext cx="786732" cy="59797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2" name="Rectangle 141"/>
            <p:cNvSpPr/>
            <p:nvPr/>
          </p:nvSpPr>
          <p:spPr bwMode="auto">
            <a:xfrm>
              <a:off x="2267062" y="3523852"/>
              <a:ext cx="1296931" cy="10018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 name="TextBox 142"/>
            <p:cNvSpPr txBox="1"/>
            <p:nvPr/>
          </p:nvSpPr>
          <p:spPr>
            <a:xfrm>
              <a:off x="2100888" y="4089959"/>
              <a:ext cx="931986" cy="544765"/>
            </a:xfrm>
            <a:prstGeom prst="rect">
              <a:avLst/>
            </a:prstGeom>
            <a:noFill/>
          </p:spPr>
          <p:txBody>
            <a:bodyPr wrap="none" lIns="182880" tIns="146304" rIns="182880" bIns="146304" rtlCol="0">
              <a:spAutoFit/>
            </a:bodyPr>
            <a:lstStyle/>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Fault </a:t>
              </a:r>
            </a:p>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Domain </a:t>
              </a:r>
              <a:r>
                <a:rPr lang="en-US" sz="900" dirty="0" smtClean="0">
                  <a:solidFill>
                    <a:schemeClr val="bg1"/>
                  </a:solidFill>
                  <a:ea typeface="Segoe UI" pitchFamily="34" charset="0"/>
                  <a:cs typeface="Segoe UI" pitchFamily="34" charset="0"/>
                </a:rPr>
                <a:t>#2</a:t>
              </a:r>
              <a:endParaRPr lang="en-US" sz="900" dirty="0">
                <a:solidFill>
                  <a:schemeClr val="bg1"/>
                </a:solidFill>
                <a:ea typeface="Segoe UI" pitchFamily="34" charset="0"/>
                <a:cs typeface="Segoe UI" pitchFamily="34" charset="0"/>
              </a:endParaRPr>
            </a:p>
          </p:txBody>
        </p:sp>
        <p:sp>
          <p:nvSpPr>
            <p:cNvPr id="136" name="Rectangle 135"/>
            <p:cNvSpPr/>
            <p:nvPr/>
          </p:nvSpPr>
          <p:spPr bwMode="auto">
            <a:xfrm>
              <a:off x="2381783"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sp>
          <p:nvSpPr>
            <p:cNvPr id="137" name="Rectangle 136"/>
            <p:cNvSpPr/>
            <p:nvPr/>
          </p:nvSpPr>
          <p:spPr bwMode="auto">
            <a:xfrm>
              <a:off x="2974235"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cxnSp>
          <p:nvCxnSpPr>
            <p:cNvPr id="125" name="Straight Arrow Connector 124"/>
            <p:cNvCxnSpPr>
              <a:stCxn id="118" idx="2"/>
              <a:endCxn id="123" idx="0"/>
            </p:cNvCxnSpPr>
            <p:nvPr/>
          </p:nvCxnSpPr>
          <p:spPr>
            <a:xfrm flipH="1">
              <a:off x="824081" y="3040605"/>
              <a:ext cx="1247269" cy="60249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118" idx="2"/>
            </p:cNvCxnSpPr>
            <p:nvPr/>
          </p:nvCxnSpPr>
          <p:spPr>
            <a:xfrm>
              <a:off x="2071350" y="3040605"/>
              <a:ext cx="919986"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47" name="Rectangle 46"/>
          <p:cNvSpPr/>
          <p:nvPr/>
        </p:nvSpPr>
        <p:spPr bwMode="auto">
          <a:xfrm>
            <a:off x="3221182" y="1936470"/>
            <a:ext cx="1937600" cy="29976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Traffic Manager</a:t>
            </a:r>
          </a:p>
        </p:txBody>
      </p:sp>
      <p:cxnSp>
        <p:nvCxnSpPr>
          <p:cNvPr id="51" name="Straight Arrow Connector 50"/>
          <p:cNvCxnSpPr>
            <a:stCxn id="7" idx="2"/>
            <a:endCxn id="47" idx="0"/>
          </p:cNvCxnSpPr>
          <p:nvPr/>
        </p:nvCxnSpPr>
        <p:spPr>
          <a:xfrm flipH="1">
            <a:off x="4189982" y="1677787"/>
            <a:ext cx="10498" cy="25868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47" idx="2"/>
          </p:cNvCxnSpPr>
          <p:nvPr/>
        </p:nvCxnSpPr>
        <p:spPr>
          <a:xfrm flipH="1">
            <a:off x="1975434" y="2236231"/>
            <a:ext cx="2214548" cy="58844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a:stCxn id="47" idx="2"/>
            <a:endCxn id="150" idx="0"/>
          </p:cNvCxnSpPr>
          <p:nvPr/>
        </p:nvCxnSpPr>
        <p:spPr>
          <a:xfrm>
            <a:off x="4189982" y="2236231"/>
            <a:ext cx="2383821" cy="531872"/>
          </a:xfrm>
          <a:prstGeom prst="straightConnector1">
            <a:avLst/>
          </a:prstGeom>
          <a:ln w="28575">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4668204" y="6257620"/>
            <a:ext cx="1059714"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Replication</a:t>
            </a:r>
            <a:endParaRPr lang="en-US" sz="1400" dirty="0">
              <a:solidFill>
                <a:schemeClr val="bg1">
                  <a:alpha val="99000"/>
                </a:schemeClr>
              </a:solidFill>
            </a:endParaRPr>
          </a:p>
        </p:txBody>
      </p:sp>
      <p:cxnSp>
        <p:nvCxnSpPr>
          <p:cNvPr id="172" name="Straight Arrow Connector 171"/>
          <p:cNvCxnSpPr>
            <a:stCxn id="132" idx="4"/>
            <a:endCxn id="159" idx="2"/>
          </p:cNvCxnSpPr>
          <p:nvPr/>
        </p:nvCxnSpPr>
        <p:spPr>
          <a:xfrm flipV="1">
            <a:off x="3681084" y="6304547"/>
            <a:ext cx="3121352" cy="16021"/>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21" idx="2"/>
            <a:endCxn id="183" idx="2"/>
          </p:cNvCxnSpPr>
          <p:nvPr/>
        </p:nvCxnSpPr>
        <p:spPr>
          <a:xfrm>
            <a:off x="2190777" y="4867290"/>
            <a:ext cx="3556939" cy="547291"/>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892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childTnLst>
                                </p:cTn>
                              </p:par>
                              <p:par>
                                <p:cTn id="10" presetID="17" presetClass="entr" presetSubtype="8" fill="hold" grpId="0" nodeType="withEffect">
                                  <p:stCondLst>
                                    <p:cond delay="0"/>
                                  </p:stCondLst>
                                  <p:childTnLst>
                                    <p:set>
                                      <p:cBhvr>
                                        <p:cTn id="11" dur="1" fill="hold">
                                          <p:stCondLst>
                                            <p:cond delay="0"/>
                                          </p:stCondLst>
                                        </p:cTn>
                                        <p:tgtEl>
                                          <p:spTgt spid="173"/>
                                        </p:tgtEl>
                                        <p:attrNameLst>
                                          <p:attrName>style.visibility</p:attrName>
                                        </p:attrNameLst>
                                      </p:cBhvr>
                                      <p:to>
                                        <p:strVal val="visible"/>
                                      </p:to>
                                    </p:set>
                                    <p:anim calcmode="lin" valueType="num">
                                      <p:cBhvr>
                                        <p:cTn id="12" dur="500" fill="hold"/>
                                        <p:tgtEl>
                                          <p:spTgt spid="173"/>
                                        </p:tgtEl>
                                        <p:attrNameLst>
                                          <p:attrName>ppt_x</p:attrName>
                                        </p:attrNameLst>
                                      </p:cBhvr>
                                      <p:tavLst>
                                        <p:tav tm="0">
                                          <p:val>
                                            <p:strVal val="#ppt_x-#ppt_w/2"/>
                                          </p:val>
                                        </p:tav>
                                        <p:tav tm="100000">
                                          <p:val>
                                            <p:strVal val="#ppt_x"/>
                                          </p:val>
                                        </p:tav>
                                      </p:tavLst>
                                    </p:anim>
                                    <p:anim calcmode="lin" valueType="num">
                                      <p:cBhvr>
                                        <p:cTn id="13" dur="500" fill="hold"/>
                                        <p:tgtEl>
                                          <p:spTgt spid="173"/>
                                        </p:tgtEl>
                                        <p:attrNameLst>
                                          <p:attrName>ppt_y</p:attrName>
                                        </p:attrNameLst>
                                      </p:cBhvr>
                                      <p:tavLst>
                                        <p:tav tm="0">
                                          <p:val>
                                            <p:strVal val="#ppt_y"/>
                                          </p:val>
                                        </p:tav>
                                        <p:tav tm="100000">
                                          <p:val>
                                            <p:strVal val="#ppt_y"/>
                                          </p:val>
                                        </p:tav>
                                      </p:tavLst>
                                    </p:anim>
                                    <p:anim calcmode="lin" valueType="num">
                                      <p:cBhvr>
                                        <p:cTn id="14" dur="500" fill="hold"/>
                                        <p:tgtEl>
                                          <p:spTgt spid="173"/>
                                        </p:tgtEl>
                                        <p:attrNameLst>
                                          <p:attrName>ppt_w</p:attrName>
                                        </p:attrNameLst>
                                      </p:cBhvr>
                                      <p:tavLst>
                                        <p:tav tm="0">
                                          <p:val>
                                            <p:fltVal val="0"/>
                                          </p:val>
                                        </p:tav>
                                        <p:tav tm="100000">
                                          <p:val>
                                            <p:strVal val="#ppt_w"/>
                                          </p:val>
                                        </p:tav>
                                      </p:tavLst>
                                    </p:anim>
                                    <p:anim calcmode="lin" valueType="num">
                                      <p:cBhvr>
                                        <p:cTn id="15" dur="500" fill="hold"/>
                                        <p:tgtEl>
                                          <p:spTgt spid="173"/>
                                        </p:tgtEl>
                                        <p:attrNameLst>
                                          <p:attrName>ppt_h</p:attrName>
                                        </p:attrNameLst>
                                      </p:cBhvr>
                                      <p:tavLst>
                                        <p:tav tm="0">
                                          <p:val>
                                            <p:strVal val="#ppt_h"/>
                                          </p:val>
                                        </p:tav>
                                        <p:tav tm="100000">
                                          <p:val>
                                            <p:strVal val="#ppt_h"/>
                                          </p:val>
                                        </p:tav>
                                      </p:tavLst>
                                    </p:anim>
                                  </p:childTnLst>
                                </p:cTn>
                              </p:par>
                              <p:par>
                                <p:cTn id="16" presetID="17" presetClass="entr" presetSubtype="8" fill="hold" nodeType="withEffect">
                                  <p:stCondLst>
                                    <p:cond delay="0"/>
                                  </p:stCondLst>
                                  <p:childTnLst>
                                    <p:set>
                                      <p:cBhvr>
                                        <p:cTn id="17" dur="1" fill="hold">
                                          <p:stCondLst>
                                            <p:cond delay="0"/>
                                          </p:stCondLst>
                                        </p:cTn>
                                        <p:tgtEl>
                                          <p:spTgt spid="172"/>
                                        </p:tgtEl>
                                        <p:attrNameLst>
                                          <p:attrName>style.visibility</p:attrName>
                                        </p:attrNameLst>
                                      </p:cBhvr>
                                      <p:to>
                                        <p:strVal val="visible"/>
                                      </p:to>
                                    </p:set>
                                    <p:anim calcmode="lin" valueType="num">
                                      <p:cBhvr>
                                        <p:cTn id="18" dur="500" fill="hold"/>
                                        <p:tgtEl>
                                          <p:spTgt spid="172"/>
                                        </p:tgtEl>
                                        <p:attrNameLst>
                                          <p:attrName>ppt_x</p:attrName>
                                        </p:attrNameLst>
                                      </p:cBhvr>
                                      <p:tavLst>
                                        <p:tav tm="0">
                                          <p:val>
                                            <p:strVal val="#ppt_x-#ppt_w/2"/>
                                          </p:val>
                                        </p:tav>
                                        <p:tav tm="100000">
                                          <p:val>
                                            <p:strVal val="#ppt_x"/>
                                          </p:val>
                                        </p:tav>
                                      </p:tavLst>
                                    </p:anim>
                                    <p:anim calcmode="lin" valueType="num">
                                      <p:cBhvr>
                                        <p:cTn id="19" dur="500" fill="hold"/>
                                        <p:tgtEl>
                                          <p:spTgt spid="172"/>
                                        </p:tgtEl>
                                        <p:attrNameLst>
                                          <p:attrName>ppt_y</p:attrName>
                                        </p:attrNameLst>
                                      </p:cBhvr>
                                      <p:tavLst>
                                        <p:tav tm="0">
                                          <p:val>
                                            <p:strVal val="#ppt_y"/>
                                          </p:val>
                                        </p:tav>
                                        <p:tav tm="100000">
                                          <p:val>
                                            <p:strVal val="#ppt_y"/>
                                          </p:val>
                                        </p:tav>
                                      </p:tavLst>
                                    </p:anim>
                                    <p:anim calcmode="lin" valueType="num">
                                      <p:cBhvr>
                                        <p:cTn id="20" dur="500" fill="hold"/>
                                        <p:tgtEl>
                                          <p:spTgt spid="172"/>
                                        </p:tgtEl>
                                        <p:attrNameLst>
                                          <p:attrName>ppt_w</p:attrName>
                                        </p:attrNameLst>
                                      </p:cBhvr>
                                      <p:tavLst>
                                        <p:tav tm="0">
                                          <p:val>
                                            <p:fltVal val="0"/>
                                          </p:val>
                                        </p:tav>
                                        <p:tav tm="100000">
                                          <p:val>
                                            <p:strVal val="#ppt_w"/>
                                          </p:val>
                                        </p:tav>
                                      </p:tavLst>
                                    </p:anim>
                                    <p:anim calcmode="lin" valueType="num">
                                      <p:cBhvr>
                                        <p:cTn id="21" dur="500" fill="hold"/>
                                        <p:tgtEl>
                                          <p:spTgt spid="172"/>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176"/>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177"/>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nodeType="afterEffect">
                                  <p:stCondLst>
                                    <p:cond delay="600"/>
                                  </p:stCondLst>
                                  <p:childTnLst>
                                    <p:set>
                                      <p:cBhvr>
                                        <p:cTn id="39" dur="1" fill="hold">
                                          <p:stCondLst>
                                            <p:cond delay="0"/>
                                          </p:stCondLst>
                                        </p:cTn>
                                        <p:tgtEl>
                                          <p:spTgt spid="5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78"/>
                                        </p:tgtEl>
                                        <p:attrNameLst>
                                          <p:attrName>style.visibility</p:attrName>
                                        </p:attrNameLst>
                                      </p:cBhvr>
                                      <p:to>
                                        <p:strVal val="visible"/>
                                      </p:to>
                                    </p:set>
                                  </p:childTnLst>
                                </p:cTn>
                              </p:par>
                            </p:childTnLst>
                          </p:cTn>
                        </p:par>
                        <p:par>
                          <p:cTn id="44" fill="hold">
                            <p:stCondLst>
                              <p:cond delay="0"/>
                            </p:stCondLst>
                            <p:childTnLst>
                              <p:par>
                                <p:cTn id="45" presetID="1" presetClass="exit" presetSubtype="0" fill="hold" nodeType="afterEffect">
                                  <p:stCondLst>
                                    <p:cond delay="0"/>
                                  </p:stCondLst>
                                  <p:childTnLst>
                                    <p:set>
                                      <p:cBhvr>
                                        <p:cTn id="46" dur="1" fill="hold">
                                          <p:stCondLst>
                                            <p:cond delay="0"/>
                                          </p:stCondLst>
                                        </p:cTn>
                                        <p:tgtEl>
                                          <p:spTgt spid="8"/>
                                        </p:tgtEl>
                                        <p:attrNameLst>
                                          <p:attrName>style.visibility</p:attrName>
                                        </p:attrNameLst>
                                      </p:cBhvr>
                                      <p:to>
                                        <p:strVal val="hidden"/>
                                      </p:to>
                                    </p:set>
                                  </p:childTnLst>
                                </p:cTn>
                              </p:par>
                            </p:childTnLst>
                          </p:cTn>
                        </p:par>
                        <p:par>
                          <p:cTn id="47" fill="hold">
                            <p:stCondLst>
                              <p:cond delay="0"/>
                            </p:stCondLst>
                            <p:childTnLst>
                              <p:par>
                                <p:cTn id="48" presetID="1" presetClass="exit" presetSubtype="0" fill="hold" grpId="1" nodeType="afterEffect">
                                  <p:stCondLst>
                                    <p:cond delay="0"/>
                                  </p:stCondLst>
                                  <p:childTnLst>
                                    <p:set>
                                      <p:cBhvr>
                                        <p:cTn id="49" dur="1" fill="hold">
                                          <p:stCondLst>
                                            <p:cond delay="0"/>
                                          </p:stCondLst>
                                        </p:cTn>
                                        <p:tgtEl>
                                          <p:spTgt spid="173"/>
                                        </p:tgtEl>
                                        <p:attrNameLst>
                                          <p:attrName>style.visibility</p:attrName>
                                        </p:attrNameLst>
                                      </p:cBhvr>
                                      <p:to>
                                        <p:strVal val="hidden"/>
                                      </p:to>
                                    </p:set>
                                  </p:childTnLst>
                                </p:cTn>
                              </p:par>
                            </p:childTnLst>
                          </p:cTn>
                        </p:par>
                        <p:par>
                          <p:cTn id="50" fill="hold">
                            <p:stCondLst>
                              <p:cond delay="0"/>
                            </p:stCondLst>
                            <p:childTnLst>
                              <p:par>
                                <p:cTn id="51" presetID="1" presetClass="exit" presetSubtype="0" fill="hold" nodeType="afterEffect">
                                  <p:stCondLst>
                                    <p:cond delay="0"/>
                                  </p:stCondLst>
                                  <p:childTnLst>
                                    <p:set>
                                      <p:cBhvr>
                                        <p:cTn id="52" dur="1" fill="hold">
                                          <p:stCondLst>
                                            <p:cond delay="0"/>
                                          </p:stCondLst>
                                        </p:cTn>
                                        <p:tgtEl>
                                          <p:spTgt spid="5"/>
                                        </p:tgtEl>
                                        <p:attrNameLst>
                                          <p:attrName>style.visibility</p:attrName>
                                        </p:attrNameLst>
                                      </p:cBhvr>
                                      <p:to>
                                        <p:strVal val="hidden"/>
                                      </p:to>
                                    </p:set>
                                  </p:childTnLst>
                                </p:cTn>
                              </p:par>
                            </p:childTnLst>
                          </p:cTn>
                        </p:par>
                        <p:par>
                          <p:cTn id="53" fill="hold">
                            <p:stCondLst>
                              <p:cond delay="0"/>
                            </p:stCondLst>
                            <p:childTnLst>
                              <p:par>
                                <p:cTn id="54" presetID="1" presetClass="exit" presetSubtype="0" fill="hold" nodeType="afterEffect">
                                  <p:stCondLst>
                                    <p:cond delay="0"/>
                                  </p:stCondLst>
                                  <p:childTnLst>
                                    <p:set>
                                      <p:cBhvr>
                                        <p:cTn id="55" dur="1" fill="hold">
                                          <p:stCondLst>
                                            <p:cond delay="0"/>
                                          </p:stCondLst>
                                        </p:cTn>
                                        <p:tgtEl>
                                          <p:spTgt spid="172"/>
                                        </p:tgtEl>
                                        <p:attrNameLst>
                                          <p:attrName>style.visibility</p:attrName>
                                        </p:attrNameLst>
                                      </p:cBhvr>
                                      <p:to>
                                        <p:strVal val="hidden"/>
                                      </p:to>
                                    </p:set>
                                  </p:childTnLst>
                                </p:cTn>
                              </p:par>
                            </p:childTnLst>
                          </p:cTn>
                        </p:par>
                        <p:par>
                          <p:cTn id="56" fill="hold">
                            <p:stCondLst>
                              <p:cond delay="0"/>
                            </p:stCondLst>
                            <p:childTnLst>
                              <p:par>
                                <p:cTn id="57" presetID="1" presetClass="exit" presetSubtype="0" fill="hold" nodeType="afterEffect">
                                  <p:stCondLst>
                                    <p:cond delay="0"/>
                                  </p:stCondLst>
                                  <p:childTnLst>
                                    <p:set>
                                      <p:cBhvr>
                                        <p:cTn id="58" dur="1" fill="hold">
                                          <p:stCondLst>
                                            <p:cond delay="0"/>
                                          </p:stCondLst>
                                        </p:cTn>
                                        <p:tgtEl>
                                          <p:spTgt spid="176"/>
                                        </p:tgtEl>
                                        <p:attrNameLst>
                                          <p:attrName>style.visibility</p:attrName>
                                        </p:attrNameLst>
                                      </p:cBhvr>
                                      <p:to>
                                        <p:strVal val="hidden"/>
                                      </p:to>
                                    </p:set>
                                  </p:childTnLst>
                                </p:cTn>
                              </p:par>
                            </p:childTnLst>
                          </p:cTn>
                        </p:par>
                        <p:par>
                          <p:cTn id="59" fill="hold">
                            <p:stCondLst>
                              <p:cond delay="0"/>
                            </p:stCondLst>
                            <p:childTnLst>
                              <p:par>
                                <p:cTn id="60" presetID="1" presetClass="exit" presetSubtype="0" fill="hold" grpId="1" nodeType="afterEffect">
                                  <p:stCondLst>
                                    <p:cond delay="600"/>
                                  </p:stCondLst>
                                  <p:childTnLst>
                                    <p:set>
                                      <p:cBhvr>
                                        <p:cTn id="61" dur="1" fill="hold">
                                          <p:stCondLst>
                                            <p:cond delay="0"/>
                                          </p:stCondLst>
                                        </p:cTn>
                                        <p:tgtEl>
                                          <p:spTgt spid="178"/>
                                        </p:tgtEl>
                                        <p:attrNameLst>
                                          <p:attrName>style.visibility</p:attrName>
                                        </p:attrNameLst>
                                      </p:cBhvr>
                                      <p:to>
                                        <p:strVal val="hidden"/>
                                      </p:to>
                                    </p:set>
                                  </p:childTnLst>
                                </p:cTn>
                              </p:par>
                            </p:childTnLst>
                          </p:cTn>
                        </p:par>
                        <p:par>
                          <p:cTn id="62" fill="hold">
                            <p:stCondLst>
                              <p:cond delay="600"/>
                            </p:stCondLst>
                            <p:childTnLst>
                              <p:par>
                                <p:cTn id="63" presetID="7" presetClass="emph" presetSubtype="2" fill="hold" nodeType="afterEffect">
                                  <p:stCondLst>
                                    <p:cond delay="0"/>
                                  </p:stCondLst>
                                  <p:childTnLst>
                                    <p:animClr clrSpc="rgb" dir="cw">
                                      <p:cBhvr>
                                        <p:cTn id="64" dur="2000" fill="hold"/>
                                        <p:tgtEl>
                                          <p:spTgt spid="177"/>
                                        </p:tgtEl>
                                        <p:attrNameLst>
                                          <p:attrName>stroke.color</p:attrName>
                                        </p:attrNameLst>
                                      </p:cBhvr>
                                      <p:to>
                                        <a:srgbClr val="000000"/>
                                      </p:to>
                                    </p:animClr>
                                    <p:set>
                                      <p:cBhvr>
                                        <p:cTn id="65" dur="2000" fill="hold"/>
                                        <p:tgtEl>
                                          <p:spTgt spid="177"/>
                                        </p:tgtEl>
                                        <p:attrNameLst>
                                          <p:attrName>stroke.on</p:attrName>
                                        </p:attrNameLst>
                                      </p:cBhvr>
                                      <p:to>
                                        <p:strVal val="true"/>
                                      </p:to>
                                    </p:set>
                                  </p:childTnLst>
                                </p:cTn>
                              </p:par>
                            </p:childTnLst>
                          </p:cTn>
                        </p:par>
                        <p:par>
                          <p:cTn id="66" fill="hold">
                            <p:stCondLst>
                              <p:cond delay="2600"/>
                            </p:stCondLst>
                            <p:childTnLst>
                              <p:par>
                                <p:cTn id="67" presetID="1" presetClass="entr" presetSubtype="0" fill="hold" nodeType="afterEffect">
                                  <p:stCondLst>
                                    <p:cond delay="0"/>
                                  </p:stCondLst>
                                  <p:childTnLst>
                                    <p:set>
                                      <p:cBhvr>
                                        <p:cTn id="68" dur="1" fill="hold">
                                          <p:stCondLst>
                                            <p:cond delay="0"/>
                                          </p:stCondLst>
                                        </p:cTn>
                                        <p:tgtEl>
                                          <p:spTgt spid="17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childTnLst>
                                </p:cTn>
                              </p:par>
                              <p:par>
                                <p:cTn id="73" presetID="1" presetClass="entr" presetSubtype="0" fill="hold" grpId="2" nodeType="withEffect">
                                  <p:stCondLst>
                                    <p:cond delay="0"/>
                                  </p:stCondLst>
                                  <p:childTnLst>
                                    <p:set>
                                      <p:cBhvr>
                                        <p:cTn id="74" dur="1" fill="hold">
                                          <p:stCondLst>
                                            <p:cond delay="0"/>
                                          </p:stCondLst>
                                        </p:cTn>
                                        <p:tgtEl>
                                          <p:spTgt spid="17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72"/>
                                        </p:tgtEl>
                                        <p:attrNameLst>
                                          <p:attrName>style.visibility</p:attrName>
                                        </p:attrNameLst>
                                      </p:cBhvr>
                                      <p:to>
                                        <p:strVal val="visible"/>
                                      </p:to>
                                    </p:set>
                                  </p:childTnLst>
                                </p:cTn>
                              </p:par>
                            </p:childTnLst>
                          </p:cTn>
                        </p:par>
                        <p:par>
                          <p:cTn id="77" fill="hold">
                            <p:stCondLst>
                              <p:cond delay="0"/>
                            </p:stCondLst>
                            <p:childTnLst>
                              <p:par>
                                <p:cTn id="78" presetID="10" presetClass="entr" presetSubtype="0" fill="hold" nodeType="afterEffect">
                                  <p:stCondLst>
                                    <p:cond delay="0"/>
                                  </p:stCondLst>
                                  <p:childTnLst>
                                    <p:set>
                                      <p:cBhvr>
                                        <p:cTn id="79" dur="1" fill="hold">
                                          <p:stCondLst>
                                            <p:cond delay="0"/>
                                          </p:stCondLst>
                                        </p:cTn>
                                        <p:tgtEl>
                                          <p:spTgt spid="176"/>
                                        </p:tgtEl>
                                        <p:attrNameLst>
                                          <p:attrName>style.visibility</p:attrName>
                                        </p:attrNameLst>
                                      </p:cBhvr>
                                      <p:to>
                                        <p:strVal val="visible"/>
                                      </p:to>
                                    </p:set>
                                    <p:animEffect transition="in" filter="fade">
                                      <p:cBhvr>
                                        <p:cTn id="80" dur="500"/>
                                        <p:tgtEl>
                                          <p:spTgt spid="176"/>
                                        </p:tgtEl>
                                      </p:cBhvr>
                                    </p:animEffect>
                                  </p:childTnLst>
                                </p:cTn>
                              </p:par>
                            </p:childTnLst>
                          </p:cTn>
                        </p:par>
                        <p:par>
                          <p:cTn id="81" fill="hold">
                            <p:stCondLst>
                              <p:cond delay="500"/>
                            </p:stCondLst>
                            <p:childTnLst>
                              <p:par>
                                <p:cTn id="82" presetID="7" presetClass="emph" presetSubtype="2" fill="hold" nodeType="afterEffect">
                                  <p:stCondLst>
                                    <p:cond delay="0"/>
                                  </p:stCondLst>
                                  <p:childTnLst>
                                    <p:animClr clrSpc="rgb" dir="cw">
                                      <p:cBhvr>
                                        <p:cTn id="83" dur="2000" fill="hold"/>
                                        <p:tgtEl>
                                          <p:spTgt spid="177"/>
                                        </p:tgtEl>
                                        <p:attrNameLst>
                                          <p:attrName>stroke.color</p:attrName>
                                        </p:attrNameLst>
                                      </p:cBhvr>
                                      <p:to>
                                        <a:srgbClr val="A5A5A5"/>
                                      </p:to>
                                    </p:animClr>
                                    <p:set>
                                      <p:cBhvr>
                                        <p:cTn id="84" dur="2000" fill="hold"/>
                                        <p:tgtEl>
                                          <p:spTgt spid="177"/>
                                        </p:tgtEl>
                                        <p:attrNameLst>
                                          <p:attrName>stroke.on</p:attrName>
                                        </p:attrNameLst>
                                      </p:cBhvr>
                                      <p:to>
                                        <p:strVal val="true"/>
                                      </p:to>
                                    </p:set>
                                  </p:childTnLst>
                                </p:cTn>
                              </p:par>
                            </p:childTnLst>
                          </p:cTn>
                        </p:par>
                        <p:par>
                          <p:cTn id="85" fill="hold">
                            <p:stCondLst>
                              <p:cond delay="2500"/>
                            </p:stCondLst>
                            <p:childTnLst>
                              <p:par>
                                <p:cTn id="86" presetID="1" presetClass="exit" presetSubtype="0" fill="hold" nodeType="afterEffect">
                                  <p:stCondLst>
                                    <p:cond delay="0"/>
                                  </p:stCondLst>
                                  <p:childTnLst>
                                    <p:set>
                                      <p:cBhvr>
                                        <p:cTn id="87" dur="1" fill="hold">
                                          <p:stCondLst>
                                            <p:cond delay="0"/>
                                          </p:stCondLst>
                                        </p:cTn>
                                        <p:tgtEl>
                                          <p:spTgt spid="179"/>
                                        </p:tgtEl>
                                        <p:attrNameLst>
                                          <p:attrName>style.visibility</p:attrName>
                                        </p:attrNameLst>
                                      </p:cBhvr>
                                      <p:to>
                                        <p:strVal val="hidden"/>
                                      </p:to>
                                    </p:set>
                                  </p:childTnLst>
                                </p:cTn>
                              </p:par>
                            </p:childTnLst>
                          </p:cTn>
                        </p:par>
                        <p:par>
                          <p:cTn id="88" fill="hold">
                            <p:stCondLst>
                              <p:cond delay="2500"/>
                            </p:stCondLst>
                            <p:childTnLst>
                              <p:par>
                                <p:cTn id="89" presetID="1" presetClass="entr" presetSubtype="0"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childTnLst>
                                </p:cTn>
                              </p:par>
                            </p:childTnLst>
                          </p:cTn>
                        </p:par>
                        <p:par>
                          <p:cTn id="91" fill="hold">
                            <p:stCondLst>
                              <p:cond delay="2500"/>
                            </p:stCondLst>
                            <p:childTnLst>
                              <p:par>
                                <p:cTn id="92" presetID="1" presetClass="entr" presetSubtype="0" fill="hold" grpId="0" nodeType="afterEffect">
                                  <p:stCondLst>
                                    <p:cond delay="0"/>
                                  </p:stCondLst>
                                  <p:childTnLst>
                                    <p:set>
                                      <p:cBhvr>
                                        <p:cTn id="93"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p:bldP spid="178" grpId="1"/>
      <p:bldP spid="96" grpId="0"/>
      <p:bldP spid="47" grpId="0" animBg="1"/>
      <p:bldP spid="173" grpId="0"/>
      <p:bldP spid="173" grpId="1"/>
      <p:bldP spid="173"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190243" y="2227415"/>
            <a:ext cx="3773189" cy="4446556"/>
            <a:chOff x="2214938" y="2199904"/>
            <a:chExt cx="3773189" cy="4446556"/>
          </a:xfrm>
        </p:grpSpPr>
        <p:grpSp>
          <p:nvGrpSpPr>
            <p:cNvPr id="9" name="Group 8"/>
            <p:cNvGrpSpPr/>
            <p:nvPr/>
          </p:nvGrpSpPr>
          <p:grpSpPr>
            <a:xfrm>
              <a:off x="2214938" y="2199904"/>
              <a:ext cx="3773189" cy="4446556"/>
              <a:chOff x="953071" y="1640344"/>
              <a:chExt cx="3773189" cy="4446556"/>
            </a:xfrm>
          </p:grpSpPr>
          <p:sp>
            <p:nvSpPr>
              <p:cNvPr id="10" name="Rectangle 9"/>
              <p:cNvSpPr/>
              <p:nvPr/>
            </p:nvSpPr>
            <p:spPr bwMode="auto">
              <a:xfrm>
                <a:off x="981844" y="1640344"/>
                <a:ext cx="3744416" cy="4446556"/>
              </a:xfrm>
              <a:prstGeom prst="rect">
                <a:avLst/>
              </a:prstGeom>
              <a:solidFill>
                <a:srgbClr val="11FF7C"/>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1" name="Rectangle 10"/>
              <p:cNvSpPr/>
              <p:nvPr/>
            </p:nvSpPr>
            <p:spPr bwMode="auto">
              <a:xfrm>
                <a:off x="2186606" y="2004288"/>
                <a:ext cx="1334892" cy="504056"/>
              </a:xfrm>
              <a:prstGeom prst="rect">
                <a:avLst/>
              </a:prstGeom>
              <a:solidFill>
                <a:srgbClr val="429A1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LB</a:t>
                </a:r>
              </a:p>
            </p:txBody>
          </p:sp>
          <p:sp>
            <p:nvSpPr>
              <p:cNvPr id="12" name="Rectangle 11"/>
              <p:cNvSpPr/>
              <p:nvPr/>
            </p:nvSpPr>
            <p:spPr bwMode="auto">
              <a:xfrm>
                <a:off x="1114530" y="2721626"/>
                <a:ext cx="3479045" cy="1365828"/>
              </a:xfrm>
              <a:prstGeom prst="rect">
                <a:avLst/>
              </a:prstGeom>
              <a:solidFill>
                <a:schemeClr val="accent6">
                  <a:lumMod val="20000"/>
                  <a:lumOff val="8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3" name="Rectangle 12"/>
              <p:cNvSpPr/>
              <p:nvPr/>
            </p:nvSpPr>
            <p:spPr bwMode="auto">
              <a:xfrm>
                <a:off x="3225398" y="3152512"/>
                <a:ext cx="1097280"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App</a:t>
                </a:r>
              </a:p>
            </p:txBody>
          </p:sp>
          <p:sp>
            <p:nvSpPr>
              <p:cNvPr id="14" name="Rectangle 13"/>
              <p:cNvSpPr/>
              <p:nvPr/>
            </p:nvSpPr>
            <p:spPr bwMode="auto">
              <a:xfrm>
                <a:off x="1368691" y="3152512"/>
                <a:ext cx="1097280"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App</a:t>
                </a:r>
              </a:p>
            </p:txBody>
          </p:sp>
          <p:sp>
            <p:nvSpPr>
              <p:cNvPr id="15" name="Can 14"/>
              <p:cNvSpPr/>
              <p:nvPr/>
            </p:nvSpPr>
            <p:spPr bwMode="auto">
              <a:xfrm>
                <a:off x="2028893" y="4376648"/>
                <a:ext cx="729243" cy="864096"/>
              </a:xfrm>
              <a:prstGeom prst="can">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cxnSp>
            <p:nvCxnSpPr>
              <p:cNvPr id="16" name="Straight Arrow Connector 15"/>
              <p:cNvCxnSpPr>
                <a:stCxn id="11" idx="2"/>
                <a:endCxn id="14" idx="0"/>
              </p:cNvCxnSpPr>
              <p:nvPr/>
            </p:nvCxnSpPr>
            <p:spPr>
              <a:xfrm flipH="1">
                <a:off x="1917331" y="2508344"/>
                <a:ext cx="936721"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2"/>
                <a:endCxn id="13" idx="0"/>
              </p:cNvCxnSpPr>
              <p:nvPr/>
            </p:nvCxnSpPr>
            <p:spPr>
              <a:xfrm>
                <a:off x="2854052" y="2508344"/>
                <a:ext cx="919986"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2"/>
                <a:endCxn id="15" idx="1"/>
              </p:cNvCxnSpPr>
              <p:nvPr/>
            </p:nvCxnSpPr>
            <p:spPr>
              <a:xfrm>
                <a:off x="1917331" y="3656568"/>
                <a:ext cx="476184" cy="72008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2"/>
                <a:endCxn id="15" idx="1"/>
              </p:cNvCxnSpPr>
              <p:nvPr/>
            </p:nvCxnSpPr>
            <p:spPr>
              <a:xfrm flipH="1">
                <a:off x="2393515" y="3656568"/>
                <a:ext cx="1380523" cy="72008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577094" y="3187558"/>
                <a:ext cx="537181" cy="4339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a:solidFill>
                      <a:schemeClr val="bg1">
                        <a:alpha val="99000"/>
                      </a:schemeClr>
                    </a:solidFill>
                  </a:rPr>
                  <a:t>…</a:t>
                </a:r>
              </a:p>
            </p:txBody>
          </p:sp>
          <p:sp>
            <p:nvSpPr>
              <p:cNvPr id="25" name="TextBox 24"/>
              <p:cNvSpPr txBox="1"/>
              <p:nvPr/>
            </p:nvSpPr>
            <p:spPr>
              <a:xfrm>
                <a:off x="953071" y="1657205"/>
                <a:ext cx="1379095"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Data Center #1</a:t>
                </a:r>
                <a:endParaRPr lang="en-US" sz="1400" dirty="0">
                  <a:solidFill>
                    <a:schemeClr val="bg1">
                      <a:alpha val="99000"/>
                    </a:schemeClr>
                  </a:solidFill>
                </a:endParaRPr>
              </a:p>
            </p:txBody>
          </p:sp>
        </p:grpSp>
        <p:sp>
          <p:nvSpPr>
            <p:cNvPr id="52" name="Can 51"/>
            <p:cNvSpPr/>
            <p:nvPr/>
          </p:nvSpPr>
          <p:spPr bwMode="auto">
            <a:xfrm>
              <a:off x="4322870" y="5831747"/>
              <a:ext cx="1261675" cy="648072"/>
            </a:xfrm>
            <a:prstGeom prst="can">
              <a:avLst/>
            </a:prstGeom>
            <a:solidFill>
              <a:schemeClr val="tx1">
                <a:lumMod val="75000"/>
              </a:schemeClr>
            </a:solid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alpha val="98824"/>
                    </a:schemeClr>
                  </a:solidFill>
                  <a:latin typeface="Segoe UI" pitchFamily="34" charset="0"/>
                  <a:ea typeface="Segoe UI" pitchFamily="34" charset="0"/>
                  <a:cs typeface="Segoe UI" pitchFamily="34" charset="0"/>
                </a:rPr>
                <a:t>File Storage</a:t>
              </a:r>
              <a:endParaRPr lang="en-US" sz="1400" dirty="0">
                <a:solidFill>
                  <a:schemeClr val="bg1">
                    <a:alpha val="98824"/>
                  </a:schemeClr>
                </a:solidFill>
                <a:latin typeface="Segoe UI" pitchFamily="34" charset="0"/>
                <a:ea typeface="Segoe UI" pitchFamily="34" charset="0"/>
                <a:cs typeface="Segoe UI" pitchFamily="34" charset="0"/>
              </a:endParaRPr>
            </a:p>
          </p:txBody>
        </p:sp>
        <p:cxnSp>
          <p:nvCxnSpPr>
            <p:cNvPr id="64" name="Straight Arrow Connector 63"/>
            <p:cNvCxnSpPr>
              <a:stCxn id="14" idx="2"/>
              <a:endCxn id="52" idx="2"/>
            </p:cNvCxnSpPr>
            <p:nvPr/>
          </p:nvCxnSpPr>
          <p:spPr>
            <a:xfrm rot="16200000" flipH="1">
              <a:off x="2781207" y="4614119"/>
              <a:ext cx="1939655" cy="1143672"/>
            </a:xfrm>
            <a:prstGeom prst="bentConnector2">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3"/>
            <p:cNvCxnSpPr>
              <a:stCxn id="13" idx="2"/>
              <a:endCxn id="52" idx="1"/>
            </p:cNvCxnSpPr>
            <p:nvPr/>
          </p:nvCxnSpPr>
          <p:spPr>
            <a:xfrm flipH="1">
              <a:off x="4953708" y="4216128"/>
              <a:ext cx="82197" cy="161561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4539496" y="2211009"/>
            <a:ext cx="3804278" cy="4462962"/>
            <a:chOff x="6564191" y="2183498"/>
            <a:chExt cx="3804278" cy="4462962"/>
          </a:xfrm>
        </p:grpSpPr>
        <p:sp>
          <p:nvSpPr>
            <p:cNvPr id="26" name="Rectangle 25"/>
            <p:cNvSpPr/>
            <p:nvPr/>
          </p:nvSpPr>
          <p:spPr bwMode="auto">
            <a:xfrm>
              <a:off x="6564191" y="2199904"/>
              <a:ext cx="3744416" cy="4446556"/>
            </a:xfrm>
            <a:prstGeom prst="rect">
              <a:avLst/>
            </a:prstGeom>
            <a:solidFill>
              <a:srgbClr val="11FF7C"/>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9" name="Rectangle 28"/>
            <p:cNvSpPr/>
            <p:nvPr/>
          </p:nvSpPr>
          <p:spPr bwMode="auto">
            <a:xfrm>
              <a:off x="7768953" y="2563848"/>
              <a:ext cx="1334892" cy="504056"/>
            </a:xfrm>
            <a:prstGeom prst="rect">
              <a:avLst/>
            </a:prstGeom>
            <a:solidFill>
              <a:srgbClr val="429A1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LB</a:t>
              </a:r>
            </a:p>
          </p:txBody>
        </p:sp>
        <p:sp>
          <p:nvSpPr>
            <p:cNvPr id="30" name="Rectangle 29"/>
            <p:cNvSpPr/>
            <p:nvPr/>
          </p:nvSpPr>
          <p:spPr bwMode="auto">
            <a:xfrm>
              <a:off x="6696878" y="3281186"/>
              <a:ext cx="3479045" cy="1365828"/>
            </a:xfrm>
            <a:prstGeom prst="rect">
              <a:avLst/>
            </a:prstGeom>
            <a:solidFill>
              <a:schemeClr val="accent6">
                <a:lumMod val="20000"/>
                <a:lumOff val="8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31" name="Rectangle 30"/>
            <p:cNvSpPr/>
            <p:nvPr/>
          </p:nvSpPr>
          <p:spPr bwMode="auto">
            <a:xfrm>
              <a:off x="8807745" y="3712072"/>
              <a:ext cx="1097280"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App</a:t>
              </a:r>
            </a:p>
          </p:txBody>
        </p:sp>
        <p:sp>
          <p:nvSpPr>
            <p:cNvPr id="32" name="Rectangle 31"/>
            <p:cNvSpPr/>
            <p:nvPr/>
          </p:nvSpPr>
          <p:spPr bwMode="auto">
            <a:xfrm>
              <a:off x="6951038" y="3712072"/>
              <a:ext cx="1097280"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App</a:t>
              </a:r>
            </a:p>
          </p:txBody>
        </p:sp>
        <p:sp>
          <p:nvSpPr>
            <p:cNvPr id="33" name="Can 32"/>
            <p:cNvSpPr/>
            <p:nvPr/>
          </p:nvSpPr>
          <p:spPr bwMode="auto">
            <a:xfrm>
              <a:off x="7611241" y="4936208"/>
              <a:ext cx="729243" cy="864096"/>
            </a:xfrm>
            <a:prstGeom prst="can">
              <a:avLst/>
            </a:prstGeom>
            <a:solidFill>
              <a:schemeClr val="bg2">
                <a:lumMod val="60000"/>
                <a:lumOff val="40000"/>
              </a:schemeClr>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cxnSp>
          <p:nvCxnSpPr>
            <p:cNvPr id="34" name="Straight Arrow Connector 33"/>
            <p:cNvCxnSpPr>
              <a:stCxn id="29" idx="2"/>
              <a:endCxn id="32" idx="0"/>
            </p:cNvCxnSpPr>
            <p:nvPr/>
          </p:nvCxnSpPr>
          <p:spPr>
            <a:xfrm flipH="1">
              <a:off x="7499679" y="3067904"/>
              <a:ext cx="936721"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9" idx="2"/>
              <a:endCxn id="31" idx="0"/>
            </p:cNvCxnSpPr>
            <p:nvPr/>
          </p:nvCxnSpPr>
          <p:spPr>
            <a:xfrm>
              <a:off x="8436399" y="3067904"/>
              <a:ext cx="919986"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2" idx="2"/>
              <a:endCxn id="33" idx="1"/>
            </p:cNvCxnSpPr>
            <p:nvPr/>
          </p:nvCxnSpPr>
          <p:spPr>
            <a:xfrm>
              <a:off x="7499678" y="4216128"/>
              <a:ext cx="476185" cy="72008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1" idx="2"/>
              <a:endCxn id="33" idx="1"/>
            </p:cNvCxnSpPr>
            <p:nvPr/>
          </p:nvCxnSpPr>
          <p:spPr>
            <a:xfrm flipH="1">
              <a:off x="7975863" y="4216128"/>
              <a:ext cx="1380522" cy="72008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159442" y="3747119"/>
              <a:ext cx="537181" cy="4339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a:solidFill>
                    <a:schemeClr val="bg1">
                      <a:alpha val="99000"/>
                    </a:schemeClr>
                  </a:solidFill>
                </a:rPr>
                <a:t>…</a:t>
              </a:r>
            </a:p>
          </p:txBody>
        </p:sp>
        <p:sp>
          <p:nvSpPr>
            <p:cNvPr id="42" name="TextBox 41"/>
            <p:cNvSpPr txBox="1"/>
            <p:nvPr/>
          </p:nvSpPr>
          <p:spPr>
            <a:xfrm>
              <a:off x="8989374" y="2183498"/>
              <a:ext cx="1379095"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Data Center #2</a:t>
              </a:r>
              <a:endParaRPr lang="en-US" sz="1400" dirty="0">
                <a:solidFill>
                  <a:schemeClr val="bg1">
                    <a:alpha val="99000"/>
                  </a:schemeClr>
                </a:solidFill>
              </a:endParaRPr>
            </a:p>
          </p:txBody>
        </p:sp>
        <p:sp>
          <p:nvSpPr>
            <p:cNvPr id="53" name="Can 52"/>
            <p:cNvSpPr/>
            <p:nvPr/>
          </p:nvSpPr>
          <p:spPr bwMode="auto">
            <a:xfrm>
              <a:off x="8727545" y="5821937"/>
              <a:ext cx="1261675" cy="648072"/>
            </a:xfrm>
            <a:prstGeom prst="can">
              <a:avLst/>
            </a:prstGeom>
            <a:solidFill>
              <a:schemeClr val="tx1">
                <a:lumMod val="75000"/>
              </a:schemeClr>
            </a:solid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alpha val="98824"/>
                    </a:schemeClr>
                  </a:solidFill>
                  <a:latin typeface="Segoe UI" pitchFamily="34" charset="0"/>
                  <a:ea typeface="Segoe UI" pitchFamily="34" charset="0"/>
                  <a:cs typeface="Segoe UI" pitchFamily="34" charset="0"/>
                </a:rPr>
                <a:t>File Storage</a:t>
              </a:r>
              <a:endParaRPr lang="en-US" sz="1400" dirty="0">
                <a:solidFill>
                  <a:schemeClr val="bg1">
                    <a:alpha val="98824"/>
                  </a:schemeClr>
                </a:solidFill>
                <a:latin typeface="Segoe UI" pitchFamily="34" charset="0"/>
                <a:ea typeface="Segoe UI" pitchFamily="34" charset="0"/>
                <a:cs typeface="Segoe UI" pitchFamily="34" charset="0"/>
              </a:endParaRPr>
            </a:p>
          </p:txBody>
        </p:sp>
        <p:cxnSp>
          <p:nvCxnSpPr>
            <p:cNvPr id="58" name="Straight Arrow Connector 57"/>
            <p:cNvCxnSpPr>
              <a:stCxn id="32" idx="2"/>
              <a:endCxn id="53" idx="1"/>
            </p:cNvCxnSpPr>
            <p:nvPr/>
          </p:nvCxnSpPr>
          <p:spPr>
            <a:xfrm>
              <a:off x="7499678" y="4216128"/>
              <a:ext cx="1858705" cy="160580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1" idx="2"/>
              <a:endCxn id="53" idx="1"/>
            </p:cNvCxnSpPr>
            <p:nvPr/>
          </p:nvCxnSpPr>
          <p:spPr>
            <a:xfrm>
              <a:off x="9356385" y="4216128"/>
              <a:ext cx="1998" cy="160580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cxnSp>
        <p:nvCxnSpPr>
          <p:cNvPr id="27" name="Straight Arrow Connector 26"/>
          <p:cNvCxnSpPr>
            <a:stCxn id="7" idx="2"/>
            <a:endCxn id="11" idx="0"/>
          </p:cNvCxnSpPr>
          <p:nvPr/>
        </p:nvCxnSpPr>
        <p:spPr>
          <a:xfrm flipH="1">
            <a:off x="2091224" y="2028313"/>
            <a:ext cx="2160240" cy="56304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HA</a:t>
            </a:r>
            <a:endParaRPr lang="en-US" dirty="0"/>
          </a:p>
        </p:txBody>
      </p:sp>
      <p:sp>
        <p:nvSpPr>
          <p:cNvPr id="7" name="Rectangle 6"/>
          <p:cNvSpPr/>
          <p:nvPr/>
        </p:nvSpPr>
        <p:spPr bwMode="auto">
          <a:xfrm>
            <a:off x="3171344" y="1524257"/>
            <a:ext cx="2160240" cy="504056"/>
          </a:xfrm>
          <a:prstGeom prst="rect">
            <a:avLst/>
          </a:prstGeom>
          <a:solidFill>
            <a:srgbClr val="00B0F0"/>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Your Site</a:t>
            </a:r>
          </a:p>
        </p:txBody>
      </p:sp>
      <p:cxnSp>
        <p:nvCxnSpPr>
          <p:cNvPr id="48" name="Straight Arrow Connector 47"/>
          <p:cNvCxnSpPr>
            <a:stCxn id="7" idx="2"/>
            <a:endCxn id="29" idx="0"/>
          </p:cNvCxnSpPr>
          <p:nvPr/>
        </p:nvCxnSpPr>
        <p:spPr>
          <a:xfrm>
            <a:off x="4251464" y="2028313"/>
            <a:ext cx="2160240" cy="56304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2" idx="4"/>
            <a:endCxn id="53" idx="2"/>
          </p:cNvCxnSpPr>
          <p:nvPr/>
        </p:nvCxnSpPr>
        <p:spPr>
          <a:xfrm flipV="1">
            <a:off x="3559850" y="6173484"/>
            <a:ext cx="3143000" cy="981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495977" y="6177722"/>
            <a:ext cx="1626407"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Merge Replication</a:t>
            </a:r>
            <a:endParaRPr lang="en-US" sz="1400" dirty="0">
              <a:solidFill>
                <a:schemeClr val="bg1">
                  <a:alpha val="99000"/>
                </a:schemeClr>
              </a:solidFill>
            </a:endParaRPr>
          </a:p>
        </p:txBody>
      </p:sp>
      <p:cxnSp>
        <p:nvCxnSpPr>
          <p:cNvPr id="44" name="Straight Arrow Connector 43"/>
          <p:cNvCxnSpPr>
            <a:stCxn id="15" idx="4"/>
            <a:endCxn id="33" idx="2"/>
          </p:cNvCxnSpPr>
          <p:nvPr/>
        </p:nvCxnSpPr>
        <p:spPr>
          <a:xfrm>
            <a:off x="1995308" y="5395767"/>
            <a:ext cx="3591238"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313872" y="5384224"/>
            <a:ext cx="1626407"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Merge Replication</a:t>
            </a:r>
            <a:endParaRPr lang="en-US" sz="1400" dirty="0">
              <a:solidFill>
                <a:schemeClr val="bg1">
                  <a:alpha val="99000"/>
                </a:schemeClr>
              </a:solidFill>
            </a:endParaRPr>
          </a:p>
        </p:txBody>
      </p:sp>
      <p:sp>
        <p:nvSpPr>
          <p:cNvPr id="46" name="Text Placeholder 43"/>
          <p:cNvSpPr txBox="1">
            <a:spLocks/>
          </p:cNvSpPr>
          <p:nvPr/>
        </p:nvSpPr>
        <p:spPr>
          <a:xfrm>
            <a:off x="8907844" y="1444752"/>
            <a:ext cx="2948796" cy="4653582"/>
          </a:xfrm>
          <a:prstGeom prst="rect">
            <a:avLst/>
          </a:prstGeom>
        </p:spPr>
        <p:txBody>
          <a:bodyPr vert="horz" wrap="square" lIns="146304" tIns="91440" rIns="146304" bIns="91440" rtlCol="0">
            <a:spAutoFit/>
          </a:bodyPr>
          <a:lstStyle>
            <a:defPPr>
              <a:defRPr lang="en-US"/>
            </a:defPPr>
            <a:lvl1pPr marL="336145" marR="0" indent="-336145" defTabSz="914367" fontAlgn="auto">
              <a:lnSpc>
                <a:spcPct val="90000"/>
              </a:lnSpc>
              <a:spcBef>
                <a:spcPct val="20000"/>
              </a:spcBef>
              <a:spcAft>
                <a:spcPts val="0"/>
              </a:spcAft>
              <a:buClrTx/>
              <a:buSzPct val="90000"/>
              <a:buFont typeface="Arial" pitchFamily="34" charset="0"/>
              <a:buChar char="•"/>
              <a:tabLst/>
              <a:defRPr sz="2400" spc="0" baseline="0">
                <a:gradFill>
                  <a:gsLst>
                    <a:gs pos="1250">
                      <a:schemeClr val="tx1"/>
                    </a:gs>
                    <a:gs pos="100000">
                      <a:schemeClr val="tx1"/>
                    </a:gs>
                  </a:gsLst>
                  <a:lin ang="5400000" scaled="0"/>
                </a:gradFill>
                <a:latin typeface="+mj-lt"/>
              </a:defRPr>
            </a:lvl1pPr>
            <a:lvl2pPr marL="572691" marR="0" indent="-236546" defTabSz="914367" fontAlgn="auto">
              <a:lnSpc>
                <a:spcPct val="90000"/>
              </a:lnSpc>
              <a:spcBef>
                <a:spcPct val="20000"/>
              </a:spcBef>
              <a:spcAft>
                <a:spcPts val="0"/>
              </a:spcAft>
              <a:buClrTx/>
              <a:buSzPct val="90000"/>
              <a:buFont typeface="Arial" pitchFamily="34" charset="0"/>
              <a:buChar char="•"/>
              <a:tabLst/>
              <a:defRPr sz="2353" spc="0" baseline="0">
                <a:gradFill>
                  <a:gsLst>
                    <a:gs pos="1250">
                      <a:schemeClr val="tx1"/>
                    </a:gs>
                    <a:gs pos="100000">
                      <a:schemeClr val="tx1"/>
                    </a:gs>
                  </a:gsLst>
                  <a:lin ang="5400000" scaled="0"/>
                </a:gradFill>
              </a:defRPr>
            </a:lvl2pPr>
            <a:lvl3pPr marL="784338" marR="0" indent="-224097" defTabSz="914367" fontAlgn="auto">
              <a:lnSpc>
                <a:spcPct val="90000"/>
              </a:lnSpc>
              <a:spcBef>
                <a:spcPct val="20000"/>
              </a:spcBef>
              <a:spcAft>
                <a:spcPts val="0"/>
              </a:spcAft>
              <a:buClrTx/>
              <a:buSzPct val="90000"/>
              <a:buFont typeface="Arial" pitchFamily="34" charset="0"/>
              <a:buChar char="•"/>
              <a:tabLst/>
              <a:defRPr sz="2353" spc="0" baseline="0">
                <a:gradFill>
                  <a:gsLst>
                    <a:gs pos="1250">
                      <a:schemeClr val="tx1"/>
                    </a:gs>
                    <a:gs pos="100000">
                      <a:schemeClr val="tx1"/>
                    </a:gs>
                  </a:gsLst>
                  <a:lin ang="5400000" scaled="0"/>
                </a:gradFill>
              </a:defRPr>
            </a:lvl3pPr>
            <a:lvl4pPr marL="1008435" marR="0" indent="-224097" defTabSz="914367" fontAlgn="auto">
              <a:lnSpc>
                <a:spcPct val="90000"/>
              </a:lnSpc>
              <a:spcBef>
                <a:spcPct val="20000"/>
              </a:spcBef>
              <a:spcAft>
                <a:spcPts val="0"/>
              </a:spcAft>
              <a:buClrTx/>
              <a:buSzPct val="90000"/>
              <a:buFont typeface="Arial" pitchFamily="34" charset="0"/>
              <a:buChar char="•"/>
              <a:tabLst/>
              <a:defRPr sz="1961" spc="0" baseline="0">
                <a:gradFill>
                  <a:gsLst>
                    <a:gs pos="1250">
                      <a:schemeClr val="tx1"/>
                    </a:gs>
                    <a:gs pos="100000">
                      <a:schemeClr val="tx1"/>
                    </a:gs>
                  </a:gsLst>
                  <a:lin ang="5400000" scaled="0"/>
                </a:gradFill>
              </a:defRPr>
            </a:lvl4pPr>
            <a:lvl5pPr marL="1232531" marR="0" indent="-224097" defTabSz="914367" fontAlgn="auto">
              <a:lnSpc>
                <a:spcPct val="90000"/>
              </a:lnSpc>
              <a:spcBef>
                <a:spcPct val="20000"/>
              </a:spcBef>
              <a:spcAft>
                <a:spcPts val="0"/>
              </a:spcAft>
              <a:buClrTx/>
              <a:buSzPct val="90000"/>
              <a:buFont typeface="Arial" pitchFamily="34" charset="0"/>
              <a:buChar char="•"/>
              <a:tabLst/>
              <a:defRPr sz="1961" spc="0" baseline="0">
                <a:gradFill>
                  <a:gsLst>
                    <a:gs pos="1250">
                      <a:schemeClr val="tx1"/>
                    </a:gs>
                    <a:gs pos="100000">
                      <a:schemeClr val="tx1"/>
                    </a:gs>
                  </a:gsLst>
                  <a:lin ang="5400000" scaled="0"/>
                </a:gradFill>
              </a:defRPr>
            </a:lvl5pPr>
            <a:lvl6pPr marL="2514509" indent="-228592" defTabSz="914367">
              <a:spcBef>
                <a:spcPct val="20000"/>
              </a:spcBef>
              <a:buFont typeface="Arial" pitchFamily="34" charset="0"/>
              <a:buChar char="•"/>
              <a:defRPr sz="1961"/>
            </a:lvl6pPr>
            <a:lvl7pPr marL="2971693" indent="-228592" defTabSz="914367">
              <a:spcBef>
                <a:spcPct val="20000"/>
              </a:spcBef>
              <a:buFont typeface="Arial" pitchFamily="34" charset="0"/>
              <a:buChar char="•"/>
              <a:defRPr sz="1961"/>
            </a:lvl7pPr>
            <a:lvl8pPr marL="3428877" indent="-228592" defTabSz="914367">
              <a:spcBef>
                <a:spcPct val="20000"/>
              </a:spcBef>
              <a:buFont typeface="Arial" pitchFamily="34" charset="0"/>
              <a:buChar char="•"/>
              <a:defRPr sz="1961"/>
            </a:lvl8pPr>
            <a:lvl9pPr marL="3886061" indent="-228592" defTabSz="914367">
              <a:spcBef>
                <a:spcPct val="20000"/>
              </a:spcBef>
              <a:buFont typeface="Arial" pitchFamily="34" charset="0"/>
              <a:buChar char="•"/>
              <a:defRPr sz="1961"/>
            </a:lvl9pPr>
          </a:lstStyle>
          <a:p>
            <a:r>
              <a:rPr lang="en-US" dirty="0"/>
              <a:t>Live/Live configuration. May use geo-targeting services to direct traffic to regional load balancers.</a:t>
            </a:r>
          </a:p>
          <a:p>
            <a:r>
              <a:rPr lang="en-US" dirty="0" smtClean="0"/>
              <a:t>Very costly</a:t>
            </a:r>
            <a:r>
              <a:rPr lang="en-US" dirty="0"/>
              <a:t>.</a:t>
            </a:r>
          </a:p>
          <a:p>
            <a:r>
              <a:rPr lang="en-US" dirty="0"/>
              <a:t>Provides high availability, but complex to implement and manage.</a:t>
            </a:r>
          </a:p>
        </p:txBody>
      </p:sp>
      <p:sp>
        <p:nvSpPr>
          <p:cNvPr id="74" name="Rectangle 73"/>
          <p:cNvSpPr/>
          <p:nvPr/>
        </p:nvSpPr>
        <p:spPr>
          <a:xfrm>
            <a:off x="268928" y="1190767"/>
            <a:ext cx="3655168" cy="6447919"/>
          </a:xfrm>
          <a:prstGeom prst="rect">
            <a:avLst/>
          </a:prstGeom>
          <a:noFill/>
        </p:spPr>
        <p:txBody>
          <a:bodyPr wrap="none" lIns="91440" tIns="45720" rIns="91440" bIns="45720">
            <a:spAutoFit/>
          </a:bodyPr>
          <a:lstStyle/>
          <a:p>
            <a:pPr algn="ctr"/>
            <a:r>
              <a:rPr lang="en-US" sz="41300" b="1" cap="none" spc="0" dirty="0" smtClean="0">
                <a:ln w="22225">
                  <a:solidFill>
                    <a:schemeClr val="accent2"/>
                  </a:solidFill>
                  <a:prstDash val="solid"/>
                </a:ln>
                <a:solidFill>
                  <a:srgbClr val="FF0000"/>
                </a:solidFill>
                <a:effectLst/>
              </a:rPr>
              <a:t>X</a:t>
            </a:r>
            <a:endParaRPr lang="en-US" sz="413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3662646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600"/>
                                  </p:stCondLst>
                                  <p:childTnLst>
                                    <p:set>
                                      <p:cBhvr>
                                        <p:cTn id="9" dur="1" fill="hold">
                                          <p:stCondLst>
                                            <p:cond delay="0"/>
                                          </p:stCondLst>
                                        </p:cTn>
                                        <p:tgtEl>
                                          <p:spTgt spid="7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500" fill="hold"/>
                                        <p:tgtEl>
                                          <p:spTgt spid="44"/>
                                        </p:tgtEl>
                                        <p:attrNameLst>
                                          <p:attrName>ppt_w</p:attrName>
                                        </p:attrNameLst>
                                      </p:cBhvr>
                                      <p:tavLst>
                                        <p:tav tm="0">
                                          <p:val>
                                            <p:fltVal val="0"/>
                                          </p:val>
                                        </p:tav>
                                        <p:tav tm="100000">
                                          <p:val>
                                            <p:strVal val="#ppt_w"/>
                                          </p:val>
                                        </p:tav>
                                      </p:tavLst>
                                    </p:anim>
                                    <p:anim calcmode="lin" valueType="num">
                                      <p:cBhvr>
                                        <p:cTn id="15" dur="500" fill="hold"/>
                                        <p:tgtEl>
                                          <p:spTgt spid="44"/>
                                        </p:tgtEl>
                                        <p:attrNameLst>
                                          <p:attrName>ppt_h</p:attrName>
                                        </p:attrNameLst>
                                      </p:cBhvr>
                                      <p:tavLst>
                                        <p:tav tm="0">
                                          <p:val>
                                            <p:strVal val="#ppt_h"/>
                                          </p:val>
                                        </p:tav>
                                        <p:tav tm="100000">
                                          <p:val>
                                            <p:strVal val="#ppt_h"/>
                                          </p:val>
                                        </p:tav>
                                      </p:tavLst>
                                    </p:anim>
                                  </p:childTnLst>
                                </p:cTn>
                              </p:par>
                              <p:par>
                                <p:cTn id="16" presetID="17" presetClass="entr" presetSubtype="1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strVal val="#ppt_h"/>
                                          </p:val>
                                        </p:tav>
                                        <p:tav tm="100000">
                                          <p:val>
                                            <p:strVal val="#ppt_h"/>
                                          </p:val>
                                        </p:tav>
                                      </p:tavLst>
                                    </p:anim>
                                  </p:childTnLst>
                                </p:cTn>
                              </p:par>
                              <p:par>
                                <p:cTn id="20" presetID="17" presetClass="entr" presetSubtype="1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p:cTn id="22" dur="500" fill="hold"/>
                                        <p:tgtEl>
                                          <p:spTgt spid="55"/>
                                        </p:tgtEl>
                                        <p:attrNameLst>
                                          <p:attrName>ppt_w</p:attrName>
                                        </p:attrNameLst>
                                      </p:cBhvr>
                                      <p:tavLst>
                                        <p:tav tm="0">
                                          <p:val>
                                            <p:fltVal val="0"/>
                                          </p:val>
                                        </p:tav>
                                        <p:tav tm="100000">
                                          <p:val>
                                            <p:strVal val="#ppt_w"/>
                                          </p:val>
                                        </p:tav>
                                      </p:tavLst>
                                    </p:anim>
                                    <p:anim calcmode="lin" valueType="num">
                                      <p:cBhvr>
                                        <p:cTn id="23" dur="500" fill="hold"/>
                                        <p:tgtEl>
                                          <p:spTgt spid="55"/>
                                        </p:tgtEl>
                                        <p:attrNameLst>
                                          <p:attrName>ppt_h</p:attrName>
                                        </p:attrNameLst>
                                      </p:cBhvr>
                                      <p:tavLst>
                                        <p:tav tm="0">
                                          <p:val>
                                            <p:strVal val="#ppt_h"/>
                                          </p:val>
                                        </p:tav>
                                        <p:tav tm="100000">
                                          <p:val>
                                            <p:strVal val="#ppt_h"/>
                                          </p:val>
                                        </p:tav>
                                      </p:tavLst>
                                    </p:anim>
                                  </p:childTnLst>
                                </p:cTn>
                              </p:par>
                              <p:par>
                                <p:cTn id="24" presetID="17" presetClass="entr" presetSubtype="10" fill="hold"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27"/>
                                        </p:tgtEl>
                                        <p:attrNameLst>
                                          <p:attrName>style.visibility</p:attrName>
                                        </p:attrNameLst>
                                      </p:cBhvr>
                                      <p:to>
                                        <p:strVal val="hidden"/>
                                      </p:to>
                                    </p:set>
                                  </p:childTnLst>
                                </p:cTn>
                              </p:par>
                            </p:childTnLst>
                          </p:cTn>
                        </p:par>
                        <p:par>
                          <p:cTn id="41" fill="hold">
                            <p:stCondLst>
                              <p:cond delay="0"/>
                            </p:stCondLst>
                            <p:childTnLst>
                              <p:par>
                                <p:cTn id="42" presetID="1" presetClass="exit" presetSubtype="0" fill="hold" nodeType="afterEffect">
                                  <p:stCondLst>
                                    <p:cond delay="0"/>
                                  </p:stCondLst>
                                  <p:childTnLst>
                                    <p:set>
                                      <p:cBhvr>
                                        <p:cTn id="43" dur="1" fill="hold">
                                          <p:stCondLst>
                                            <p:cond delay="0"/>
                                          </p:stCondLst>
                                        </p:cTn>
                                        <p:tgtEl>
                                          <p:spTgt spid="73"/>
                                        </p:tgtEl>
                                        <p:attrNameLst>
                                          <p:attrName>style.visibility</p:attrName>
                                        </p:attrNameLst>
                                      </p:cBhvr>
                                      <p:to>
                                        <p:strVal val="hidden"/>
                                      </p:to>
                                    </p:set>
                                  </p:childTnLst>
                                </p:cTn>
                              </p:par>
                            </p:childTnLst>
                          </p:cTn>
                        </p:par>
                        <p:par>
                          <p:cTn id="44" fill="hold">
                            <p:stCondLst>
                              <p:cond delay="0"/>
                            </p:stCondLst>
                            <p:childTnLst>
                              <p:par>
                                <p:cTn id="45" presetID="1" presetClass="exit" presetSubtype="0" fill="hold" nodeType="afterEffect">
                                  <p:stCondLst>
                                    <p:cond delay="0"/>
                                  </p:stCondLst>
                                  <p:childTnLst>
                                    <p:set>
                                      <p:cBhvr>
                                        <p:cTn id="46" dur="1" fill="hold">
                                          <p:stCondLst>
                                            <p:cond delay="0"/>
                                          </p:stCondLst>
                                        </p:cTn>
                                        <p:tgtEl>
                                          <p:spTgt spid="4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45"/>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55"/>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54"/>
                                        </p:tgtEl>
                                        <p:attrNameLst>
                                          <p:attrName>style.visibility</p:attrName>
                                        </p:attrNameLst>
                                      </p:cBhvr>
                                      <p:to>
                                        <p:strVal val="hidden"/>
                                      </p:to>
                                    </p:set>
                                  </p:childTnLst>
                                </p:cTn>
                              </p:par>
                            </p:childTnLst>
                          </p:cTn>
                        </p:par>
                        <p:par>
                          <p:cTn id="53" fill="hold">
                            <p:stCondLst>
                              <p:cond delay="0"/>
                            </p:stCondLst>
                            <p:childTnLst>
                              <p:par>
                                <p:cTn id="54" presetID="1" presetClass="exit" presetSubtype="0" fill="hold" grpId="1" nodeType="afterEffect">
                                  <p:stCondLst>
                                    <p:cond delay="600"/>
                                  </p:stCondLst>
                                  <p:childTnLst>
                                    <p:set>
                                      <p:cBhvr>
                                        <p:cTn id="55" dur="1" fill="hold">
                                          <p:stCondLst>
                                            <p:cond delay="0"/>
                                          </p:stCondLst>
                                        </p:cTn>
                                        <p:tgtEl>
                                          <p:spTgt spid="74"/>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73"/>
                                        </p:tgtEl>
                                        <p:attrNameLst>
                                          <p:attrName>style.visibility</p:attrName>
                                        </p:attrNameLst>
                                      </p:cBhvr>
                                      <p:to>
                                        <p:strVal val="visible"/>
                                      </p:to>
                                    </p:set>
                                  </p:childTnLst>
                                </p:cTn>
                              </p:par>
                            </p:childTnLst>
                          </p:cTn>
                        </p:par>
                        <p:par>
                          <p:cTn id="60" fill="hold">
                            <p:stCondLst>
                              <p:cond delay="0"/>
                            </p:stCondLst>
                            <p:childTnLst>
                              <p:par>
                                <p:cTn id="61" presetID="17" presetClass="entr" presetSubtype="10" fill="hold" nodeType="afterEffect">
                                  <p:stCondLst>
                                    <p:cond delay="30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strVal val="#ppt_h"/>
                                          </p:val>
                                        </p:tav>
                                        <p:tav tm="100000">
                                          <p:val>
                                            <p:strVal val="#ppt_h"/>
                                          </p:val>
                                        </p:tav>
                                      </p:tavLst>
                                    </p:anim>
                                  </p:childTnLst>
                                </p:cTn>
                              </p:par>
                              <p:par>
                                <p:cTn id="65" presetID="17" presetClass="entr" presetSubtype="10" fill="hold" grpId="2" nodeType="withEffect">
                                  <p:stCondLst>
                                    <p:cond delay="300"/>
                                  </p:stCondLst>
                                  <p:childTnLst>
                                    <p:set>
                                      <p:cBhvr>
                                        <p:cTn id="66" dur="1" fill="hold">
                                          <p:stCondLst>
                                            <p:cond delay="0"/>
                                          </p:stCondLst>
                                        </p:cTn>
                                        <p:tgtEl>
                                          <p:spTgt spid="45"/>
                                        </p:tgtEl>
                                        <p:attrNameLst>
                                          <p:attrName>style.visibility</p:attrName>
                                        </p:attrNameLst>
                                      </p:cBhvr>
                                      <p:to>
                                        <p:strVal val="visible"/>
                                      </p:to>
                                    </p:set>
                                    <p:anim calcmode="lin" valueType="num">
                                      <p:cBhvr>
                                        <p:cTn id="67" dur="500" fill="hold"/>
                                        <p:tgtEl>
                                          <p:spTgt spid="45"/>
                                        </p:tgtEl>
                                        <p:attrNameLst>
                                          <p:attrName>ppt_w</p:attrName>
                                        </p:attrNameLst>
                                      </p:cBhvr>
                                      <p:tavLst>
                                        <p:tav tm="0">
                                          <p:val>
                                            <p:fltVal val="0"/>
                                          </p:val>
                                        </p:tav>
                                        <p:tav tm="100000">
                                          <p:val>
                                            <p:strVal val="#ppt_w"/>
                                          </p:val>
                                        </p:tav>
                                      </p:tavLst>
                                    </p:anim>
                                    <p:anim calcmode="lin" valueType="num">
                                      <p:cBhvr>
                                        <p:cTn id="68" dur="500" fill="hold"/>
                                        <p:tgtEl>
                                          <p:spTgt spid="45"/>
                                        </p:tgtEl>
                                        <p:attrNameLst>
                                          <p:attrName>ppt_h</p:attrName>
                                        </p:attrNameLst>
                                      </p:cBhvr>
                                      <p:tavLst>
                                        <p:tav tm="0">
                                          <p:val>
                                            <p:strVal val="#ppt_h"/>
                                          </p:val>
                                        </p:tav>
                                        <p:tav tm="100000">
                                          <p:val>
                                            <p:strVal val="#ppt_h"/>
                                          </p:val>
                                        </p:tav>
                                      </p:tavLst>
                                    </p:anim>
                                  </p:childTnLst>
                                </p:cTn>
                              </p:par>
                              <p:par>
                                <p:cTn id="69" presetID="17" presetClass="entr" presetSubtype="10" fill="hold" grpId="2" nodeType="withEffect">
                                  <p:stCondLst>
                                    <p:cond delay="300"/>
                                  </p:stCondLst>
                                  <p:childTnLst>
                                    <p:set>
                                      <p:cBhvr>
                                        <p:cTn id="70" dur="1" fill="hold">
                                          <p:stCondLst>
                                            <p:cond delay="0"/>
                                          </p:stCondLst>
                                        </p:cTn>
                                        <p:tgtEl>
                                          <p:spTgt spid="55"/>
                                        </p:tgtEl>
                                        <p:attrNameLst>
                                          <p:attrName>style.visibility</p:attrName>
                                        </p:attrNameLst>
                                      </p:cBhvr>
                                      <p:to>
                                        <p:strVal val="visible"/>
                                      </p:to>
                                    </p:set>
                                    <p:anim calcmode="lin" valueType="num">
                                      <p:cBhvr>
                                        <p:cTn id="71" dur="500" fill="hold"/>
                                        <p:tgtEl>
                                          <p:spTgt spid="55"/>
                                        </p:tgtEl>
                                        <p:attrNameLst>
                                          <p:attrName>ppt_w</p:attrName>
                                        </p:attrNameLst>
                                      </p:cBhvr>
                                      <p:tavLst>
                                        <p:tav tm="0">
                                          <p:val>
                                            <p:fltVal val="0"/>
                                          </p:val>
                                        </p:tav>
                                        <p:tav tm="100000">
                                          <p:val>
                                            <p:strVal val="#ppt_w"/>
                                          </p:val>
                                        </p:tav>
                                      </p:tavLst>
                                    </p:anim>
                                    <p:anim calcmode="lin" valueType="num">
                                      <p:cBhvr>
                                        <p:cTn id="72" dur="500" fill="hold"/>
                                        <p:tgtEl>
                                          <p:spTgt spid="55"/>
                                        </p:tgtEl>
                                        <p:attrNameLst>
                                          <p:attrName>ppt_h</p:attrName>
                                        </p:attrNameLst>
                                      </p:cBhvr>
                                      <p:tavLst>
                                        <p:tav tm="0">
                                          <p:val>
                                            <p:strVal val="#ppt_h"/>
                                          </p:val>
                                        </p:tav>
                                        <p:tav tm="100000">
                                          <p:val>
                                            <p:strVal val="#ppt_h"/>
                                          </p:val>
                                        </p:tav>
                                      </p:tavLst>
                                    </p:anim>
                                  </p:childTnLst>
                                </p:cTn>
                              </p:par>
                              <p:par>
                                <p:cTn id="73" presetID="17" presetClass="entr" presetSubtype="10" fill="hold" nodeType="withEffect">
                                  <p:stCondLst>
                                    <p:cond delay="300"/>
                                  </p:stCondLst>
                                  <p:childTnLst>
                                    <p:set>
                                      <p:cBhvr>
                                        <p:cTn id="74" dur="1" fill="hold">
                                          <p:stCondLst>
                                            <p:cond delay="0"/>
                                          </p:stCondLst>
                                        </p:cTn>
                                        <p:tgtEl>
                                          <p:spTgt spid="54"/>
                                        </p:tgtEl>
                                        <p:attrNameLst>
                                          <p:attrName>style.visibility</p:attrName>
                                        </p:attrNameLst>
                                      </p:cBhvr>
                                      <p:to>
                                        <p:strVal val="visible"/>
                                      </p:to>
                                    </p:set>
                                    <p:anim calcmode="lin" valueType="num">
                                      <p:cBhvr>
                                        <p:cTn id="75" dur="500" fill="hold"/>
                                        <p:tgtEl>
                                          <p:spTgt spid="54"/>
                                        </p:tgtEl>
                                        <p:attrNameLst>
                                          <p:attrName>ppt_w</p:attrName>
                                        </p:attrNameLst>
                                      </p:cBhvr>
                                      <p:tavLst>
                                        <p:tav tm="0">
                                          <p:val>
                                            <p:fltVal val="0"/>
                                          </p:val>
                                        </p:tav>
                                        <p:tav tm="100000">
                                          <p:val>
                                            <p:strVal val="#ppt_w"/>
                                          </p:val>
                                        </p:tav>
                                      </p:tavLst>
                                    </p:anim>
                                    <p:anim calcmode="lin" valueType="num">
                                      <p:cBhvr>
                                        <p:cTn id="76" dur="500" fill="hold"/>
                                        <p:tgtEl>
                                          <p:spTgt spid="54"/>
                                        </p:tgtEl>
                                        <p:attrNameLst>
                                          <p:attrName>ppt_h</p:attrName>
                                        </p:attrNameLst>
                                      </p:cBhvr>
                                      <p:tavLst>
                                        <p:tav tm="0">
                                          <p:val>
                                            <p:strVal val="#ppt_h"/>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5" grpId="1"/>
      <p:bldP spid="55" grpId="2"/>
      <p:bldP spid="45" grpId="0"/>
      <p:bldP spid="45" grpId="1"/>
      <p:bldP spid="45" grpId="2"/>
      <p:bldP spid="74" grpId="0"/>
      <p:bldP spid="74"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9" name="Group 178"/>
          <p:cNvGrpSpPr/>
          <p:nvPr/>
        </p:nvGrpSpPr>
        <p:grpSpPr>
          <a:xfrm>
            <a:off x="4700667" y="2390073"/>
            <a:ext cx="3749471" cy="4330012"/>
            <a:chOff x="199142" y="2139025"/>
            <a:chExt cx="3749471" cy="4330012"/>
          </a:xfrm>
        </p:grpSpPr>
        <p:sp>
          <p:nvSpPr>
            <p:cNvPr id="180" name="Rectangle 179"/>
            <p:cNvSpPr/>
            <p:nvPr/>
          </p:nvSpPr>
          <p:spPr bwMode="auto">
            <a:xfrm>
              <a:off x="199142" y="2172604"/>
              <a:ext cx="3744416" cy="4296433"/>
            </a:xfrm>
            <a:prstGeom prst="rect">
              <a:avLst/>
            </a:prstGeom>
            <a:solidFill>
              <a:schemeClr val="accent6">
                <a:lumMod val="60000"/>
                <a:lumOff val="4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81" name="Rectangle 180"/>
            <p:cNvSpPr/>
            <p:nvPr/>
          </p:nvSpPr>
          <p:spPr bwMode="auto">
            <a:xfrm>
              <a:off x="1403904" y="2536549"/>
              <a:ext cx="1334892" cy="504056"/>
            </a:xfrm>
            <a:prstGeom prst="rect">
              <a:avLst/>
            </a:prstGeom>
            <a:solidFill>
              <a:srgbClr val="429A1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LB</a:t>
              </a:r>
            </a:p>
          </p:txBody>
        </p:sp>
        <p:sp>
          <p:nvSpPr>
            <p:cNvPr id="182" name="Rectangle 181"/>
            <p:cNvSpPr/>
            <p:nvPr/>
          </p:nvSpPr>
          <p:spPr bwMode="auto">
            <a:xfrm>
              <a:off x="331828" y="3253887"/>
              <a:ext cx="3479045" cy="1365828"/>
            </a:xfrm>
            <a:prstGeom prst="rect">
              <a:avLst/>
            </a:prstGeom>
            <a:solidFill>
              <a:schemeClr val="accent6">
                <a:lumMod val="20000"/>
                <a:lumOff val="8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83" name="Can 182"/>
            <p:cNvSpPr/>
            <p:nvPr/>
          </p:nvSpPr>
          <p:spPr bwMode="auto">
            <a:xfrm>
              <a:off x="1246191" y="4745133"/>
              <a:ext cx="729243" cy="864096"/>
            </a:xfrm>
            <a:prstGeom prst="can">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cxnSp>
          <p:nvCxnSpPr>
            <p:cNvPr id="184" name="Straight Arrow Connector 183"/>
            <p:cNvCxnSpPr>
              <a:endCxn id="183" idx="1"/>
            </p:cNvCxnSpPr>
            <p:nvPr/>
          </p:nvCxnSpPr>
          <p:spPr>
            <a:xfrm flipH="1">
              <a:off x="1610813" y="4188829"/>
              <a:ext cx="1380523" cy="55630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912857" y="5561837"/>
              <a:ext cx="1633524"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a:solidFill>
                    <a:schemeClr val="bg1">
                      <a:alpha val="99000"/>
                    </a:schemeClr>
                  </a:solidFill>
                </a:rPr>
                <a:t>SQL Server on VM</a:t>
              </a:r>
            </a:p>
          </p:txBody>
        </p:sp>
        <p:sp>
          <p:nvSpPr>
            <p:cNvPr id="186" name="TextBox 185"/>
            <p:cNvSpPr txBox="1"/>
            <p:nvPr/>
          </p:nvSpPr>
          <p:spPr>
            <a:xfrm>
              <a:off x="1794392" y="3719819"/>
              <a:ext cx="537181" cy="4339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a:solidFill>
                    <a:schemeClr val="bg1">
                      <a:alpha val="99000"/>
                    </a:schemeClr>
                  </a:solidFill>
                </a:rPr>
                <a:t>…</a:t>
              </a:r>
            </a:p>
          </p:txBody>
        </p:sp>
        <p:sp>
          <p:nvSpPr>
            <p:cNvPr id="187" name="TextBox 186"/>
            <p:cNvSpPr txBox="1"/>
            <p:nvPr/>
          </p:nvSpPr>
          <p:spPr>
            <a:xfrm>
              <a:off x="2959431" y="2139025"/>
              <a:ext cx="989182"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Region #2</a:t>
              </a:r>
              <a:endParaRPr lang="en-US" sz="1400" dirty="0">
                <a:solidFill>
                  <a:schemeClr val="bg1">
                    <a:alpha val="99000"/>
                  </a:schemeClr>
                </a:solidFill>
              </a:endParaRPr>
            </a:p>
          </p:txBody>
        </p:sp>
        <p:sp>
          <p:nvSpPr>
            <p:cNvPr id="188" name="Can 187"/>
            <p:cNvSpPr/>
            <p:nvPr/>
          </p:nvSpPr>
          <p:spPr bwMode="auto">
            <a:xfrm>
              <a:off x="2299983" y="5748957"/>
              <a:ext cx="1261675" cy="648072"/>
            </a:xfrm>
            <a:prstGeom prst="can">
              <a:avLst/>
            </a:prstGeom>
            <a:solidFill>
              <a:schemeClr val="tx1">
                <a:lumMod val="75000"/>
              </a:schemeClr>
            </a:solid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alpha val="98824"/>
                    </a:schemeClr>
                  </a:solidFill>
                  <a:latin typeface="Segoe UI" pitchFamily="34" charset="0"/>
                  <a:ea typeface="Segoe UI" pitchFamily="34" charset="0"/>
                  <a:cs typeface="Segoe UI" pitchFamily="34" charset="0"/>
                </a:rPr>
                <a:t>Blob Storage</a:t>
              </a:r>
              <a:endParaRPr lang="en-US" sz="1400" dirty="0">
                <a:solidFill>
                  <a:schemeClr val="bg1">
                    <a:alpha val="98824"/>
                  </a:schemeClr>
                </a:solidFill>
                <a:latin typeface="Segoe UI" pitchFamily="34" charset="0"/>
                <a:ea typeface="Segoe UI" pitchFamily="34" charset="0"/>
                <a:cs typeface="Segoe UI" pitchFamily="34" charset="0"/>
              </a:endParaRPr>
            </a:p>
          </p:txBody>
        </p:sp>
        <p:cxnSp>
          <p:nvCxnSpPr>
            <p:cNvPr id="189" name="Elbow Connector 188"/>
            <p:cNvCxnSpPr>
              <a:stCxn id="193" idx="2"/>
              <a:endCxn id="188" idx="2"/>
            </p:cNvCxnSpPr>
            <p:nvPr/>
          </p:nvCxnSpPr>
          <p:spPr>
            <a:xfrm rot="16200000" flipH="1">
              <a:off x="599114" y="4372124"/>
              <a:ext cx="1925836" cy="1475902"/>
            </a:xfrm>
            <a:prstGeom prst="bentConnector2">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a:endCxn id="188" idx="1"/>
            </p:cNvCxnSpPr>
            <p:nvPr/>
          </p:nvCxnSpPr>
          <p:spPr>
            <a:xfrm flipH="1">
              <a:off x="2930821" y="4188829"/>
              <a:ext cx="60515" cy="156012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bwMode="auto">
            <a:xfrm>
              <a:off x="457389" y="3501738"/>
              <a:ext cx="1296931" cy="10018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2" name="TextBox 191"/>
            <p:cNvSpPr txBox="1"/>
            <p:nvPr/>
          </p:nvSpPr>
          <p:spPr>
            <a:xfrm>
              <a:off x="291215" y="4067845"/>
              <a:ext cx="931986" cy="544765"/>
            </a:xfrm>
            <a:prstGeom prst="rect">
              <a:avLst/>
            </a:prstGeom>
            <a:noFill/>
          </p:spPr>
          <p:txBody>
            <a:bodyPr wrap="none" lIns="182880" tIns="146304" rIns="182880" bIns="146304" rtlCol="0">
              <a:spAutoFit/>
            </a:bodyPr>
            <a:lstStyle/>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Fault </a:t>
              </a:r>
            </a:p>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Domain </a:t>
              </a:r>
              <a:r>
                <a:rPr lang="en-US" sz="900" dirty="0" smtClean="0">
                  <a:solidFill>
                    <a:schemeClr val="bg1"/>
                  </a:solidFill>
                  <a:ea typeface="Segoe UI" pitchFamily="34" charset="0"/>
                  <a:cs typeface="Segoe UI" pitchFamily="34" charset="0"/>
                </a:rPr>
                <a:t>#1</a:t>
              </a:r>
              <a:endParaRPr lang="en-US" sz="900" dirty="0">
                <a:solidFill>
                  <a:schemeClr val="bg1"/>
                </a:solidFill>
                <a:ea typeface="Segoe UI" pitchFamily="34" charset="0"/>
                <a:cs typeface="Segoe UI" pitchFamily="34" charset="0"/>
              </a:endParaRPr>
            </a:p>
          </p:txBody>
        </p:sp>
        <p:sp>
          <p:nvSpPr>
            <p:cNvPr id="193" name="Rectangle 192"/>
            <p:cNvSpPr/>
            <p:nvPr/>
          </p:nvSpPr>
          <p:spPr bwMode="auto">
            <a:xfrm>
              <a:off x="585989"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sp>
          <p:nvSpPr>
            <p:cNvPr id="194" name="Rectangle 193"/>
            <p:cNvSpPr/>
            <p:nvPr/>
          </p:nvSpPr>
          <p:spPr bwMode="auto">
            <a:xfrm>
              <a:off x="1160040"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cxnSp>
          <p:nvCxnSpPr>
            <p:cNvPr id="195" name="Straight Arrow Connector 194"/>
            <p:cNvCxnSpPr>
              <a:stCxn id="193" idx="2"/>
              <a:endCxn id="183" idx="1"/>
            </p:cNvCxnSpPr>
            <p:nvPr/>
          </p:nvCxnSpPr>
          <p:spPr>
            <a:xfrm>
              <a:off x="824081" y="4147157"/>
              <a:ext cx="786732" cy="59797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6" name="Rectangle 195"/>
            <p:cNvSpPr/>
            <p:nvPr/>
          </p:nvSpPr>
          <p:spPr bwMode="auto">
            <a:xfrm>
              <a:off x="2267062" y="3523852"/>
              <a:ext cx="1296931" cy="10018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7" name="TextBox 196"/>
            <p:cNvSpPr txBox="1"/>
            <p:nvPr/>
          </p:nvSpPr>
          <p:spPr>
            <a:xfrm>
              <a:off x="2100888" y="4089959"/>
              <a:ext cx="931986" cy="544765"/>
            </a:xfrm>
            <a:prstGeom prst="rect">
              <a:avLst/>
            </a:prstGeom>
            <a:noFill/>
          </p:spPr>
          <p:txBody>
            <a:bodyPr wrap="none" lIns="182880" tIns="146304" rIns="182880" bIns="146304" rtlCol="0">
              <a:spAutoFit/>
            </a:bodyPr>
            <a:lstStyle/>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Fault </a:t>
              </a:r>
            </a:p>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Domain </a:t>
              </a:r>
              <a:r>
                <a:rPr lang="en-US" sz="900" dirty="0" smtClean="0">
                  <a:solidFill>
                    <a:schemeClr val="bg1"/>
                  </a:solidFill>
                  <a:ea typeface="Segoe UI" pitchFamily="34" charset="0"/>
                  <a:cs typeface="Segoe UI" pitchFamily="34" charset="0"/>
                </a:rPr>
                <a:t>#2</a:t>
              </a:r>
              <a:endParaRPr lang="en-US" sz="900" dirty="0">
                <a:solidFill>
                  <a:schemeClr val="bg1"/>
                </a:solidFill>
                <a:ea typeface="Segoe UI" pitchFamily="34" charset="0"/>
                <a:cs typeface="Segoe UI" pitchFamily="34" charset="0"/>
              </a:endParaRPr>
            </a:p>
          </p:txBody>
        </p:sp>
        <p:sp>
          <p:nvSpPr>
            <p:cNvPr id="198" name="Rectangle 197"/>
            <p:cNvSpPr/>
            <p:nvPr/>
          </p:nvSpPr>
          <p:spPr bwMode="auto">
            <a:xfrm>
              <a:off x="2381783"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sp>
          <p:nvSpPr>
            <p:cNvPr id="199" name="Rectangle 198"/>
            <p:cNvSpPr/>
            <p:nvPr/>
          </p:nvSpPr>
          <p:spPr bwMode="auto">
            <a:xfrm>
              <a:off x="2974235"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cxnSp>
          <p:nvCxnSpPr>
            <p:cNvPr id="200" name="Straight Arrow Connector 199"/>
            <p:cNvCxnSpPr>
              <a:stCxn id="181" idx="2"/>
              <a:endCxn id="193" idx="0"/>
            </p:cNvCxnSpPr>
            <p:nvPr/>
          </p:nvCxnSpPr>
          <p:spPr>
            <a:xfrm flipH="1">
              <a:off x="824081" y="3040605"/>
              <a:ext cx="1247269" cy="60249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a:stCxn id="181" idx="2"/>
            </p:cNvCxnSpPr>
            <p:nvPr/>
          </p:nvCxnSpPr>
          <p:spPr>
            <a:xfrm>
              <a:off x="2071350" y="3040605"/>
              <a:ext cx="919986"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t>HA with Windows Azure</a:t>
            </a:r>
            <a:endParaRPr lang="en-US" dirty="0"/>
          </a:p>
        </p:txBody>
      </p:sp>
      <p:sp>
        <p:nvSpPr>
          <p:cNvPr id="7" name="Rectangle 6"/>
          <p:cNvSpPr/>
          <p:nvPr/>
        </p:nvSpPr>
        <p:spPr bwMode="auto">
          <a:xfrm>
            <a:off x="3120360" y="1173731"/>
            <a:ext cx="2160240" cy="504056"/>
          </a:xfrm>
          <a:prstGeom prst="rect">
            <a:avLst/>
          </a:prstGeom>
          <a:solidFill>
            <a:srgbClr val="00B0F0"/>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Client</a:t>
            </a:r>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96" name="Text Placeholder 43"/>
          <p:cNvSpPr txBox="1">
            <a:spLocks/>
          </p:cNvSpPr>
          <p:nvPr/>
        </p:nvSpPr>
        <p:spPr>
          <a:xfrm>
            <a:off x="8910723" y="1178757"/>
            <a:ext cx="2949575" cy="5539978"/>
          </a:xfrm>
          <a:prstGeom prst="rect">
            <a:avLst/>
          </a:prstGeom>
        </p:spPr>
        <p:txBody>
          <a:bodyPr vert="horz" wrap="square" lIns="146304" tIns="91440" rIns="146304" bIns="91440" rtlCol="0">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2000" dirty="0" smtClean="0"/>
              <a:t>Database Replicated leveraging Active/Active Configuration from SQL Server Always On capability.</a:t>
            </a:r>
          </a:p>
          <a:p>
            <a:r>
              <a:rPr lang="en-US" sz="2000" dirty="0" smtClean="0"/>
              <a:t>Leveraging Traffic Manager in Performance/Round-Robin.</a:t>
            </a:r>
          </a:p>
          <a:p>
            <a:r>
              <a:rPr lang="en-US" sz="2000" dirty="0" smtClean="0"/>
              <a:t>Similar Deployment in both Data Centers</a:t>
            </a:r>
          </a:p>
          <a:p>
            <a:r>
              <a:rPr lang="en-US" sz="2000" dirty="0" smtClean="0"/>
              <a:t>Very Costly</a:t>
            </a:r>
          </a:p>
          <a:p>
            <a:r>
              <a:rPr lang="en-US" sz="2000" dirty="0" smtClean="0"/>
              <a:t>Allows almost immediate recovery</a:t>
            </a:r>
          </a:p>
          <a:p>
            <a:r>
              <a:rPr lang="en-US" sz="2000" dirty="0"/>
              <a:t>Copies blobs with 3</a:t>
            </a:r>
            <a:r>
              <a:rPr lang="en-US" sz="2000" baseline="30000" dirty="0"/>
              <a:t>rd</a:t>
            </a:r>
            <a:r>
              <a:rPr lang="en-US" sz="2000" dirty="0"/>
              <a:t> party tools</a:t>
            </a:r>
          </a:p>
          <a:p>
            <a:pPr marL="0" indent="0">
              <a:buNone/>
            </a:pPr>
            <a:endParaRPr lang="en-US" sz="2000" dirty="0"/>
          </a:p>
        </p:txBody>
      </p:sp>
      <p:grpSp>
        <p:nvGrpSpPr>
          <p:cNvPr id="8" name="Group 7"/>
          <p:cNvGrpSpPr/>
          <p:nvPr/>
        </p:nvGrpSpPr>
        <p:grpSpPr>
          <a:xfrm>
            <a:off x="165751" y="2372770"/>
            <a:ext cx="3777807" cy="4335423"/>
            <a:chOff x="165751" y="2133614"/>
            <a:chExt cx="3777807" cy="4335423"/>
          </a:xfrm>
        </p:grpSpPr>
        <p:sp>
          <p:nvSpPr>
            <p:cNvPr id="116" name="Rectangle 115"/>
            <p:cNvSpPr/>
            <p:nvPr/>
          </p:nvSpPr>
          <p:spPr bwMode="auto">
            <a:xfrm>
              <a:off x="199142" y="2172604"/>
              <a:ext cx="3744416" cy="4296433"/>
            </a:xfrm>
            <a:prstGeom prst="rect">
              <a:avLst/>
            </a:prstGeom>
            <a:solidFill>
              <a:schemeClr val="accent6">
                <a:lumMod val="60000"/>
                <a:lumOff val="4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18" name="Rectangle 117"/>
            <p:cNvSpPr/>
            <p:nvPr/>
          </p:nvSpPr>
          <p:spPr bwMode="auto">
            <a:xfrm>
              <a:off x="1403904" y="2536549"/>
              <a:ext cx="1334892" cy="504056"/>
            </a:xfrm>
            <a:prstGeom prst="rect">
              <a:avLst/>
            </a:prstGeom>
            <a:solidFill>
              <a:srgbClr val="429A1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LB</a:t>
              </a:r>
            </a:p>
          </p:txBody>
        </p:sp>
        <p:sp>
          <p:nvSpPr>
            <p:cNvPr id="121" name="Rectangle 120"/>
            <p:cNvSpPr/>
            <p:nvPr/>
          </p:nvSpPr>
          <p:spPr bwMode="auto">
            <a:xfrm>
              <a:off x="331828" y="3253887"/>
              <a:ext cx="3479045" cy="1365828"/>
            </a:xfrm>
            <a:prstGeom prst="rect">
              <a:avLst/>
            </a:prstGeom>
            <a:solidFill>
              <a:schemeClr val="accent6">
                <a:lumMod val="20000"/>
                <a:lumOff val="80000"/>
              </a:schemeClr>
            </a:solidFill>
            <a:ln w="19050">
              <a:solidFill>
                <a:schemeClr val="bg1">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24" name="Can 123"/>
            <p:cNvSpPr/>
            <p:nvPr/>
          </p:nvSpPr>
          <p:spPr bwMode="auto">
            <a:xfrm>
              <a:off x="1246191" y="4745133"/>
              <a:ext cx="729243" cy="864096"/>
            </a:xfrm>
            <a:prstGeom prst="can">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cxnSp>
          <p:nvCxnSpPr>
            <p:cNvPr id="128" name="Straight Arrow Connector 127"/>
            <p:cNvCxnSpPr>
              <a:endCxn id="124" idx="1"/>
            </p:cNvCxnSpPr>
            <p:nvPr/>
          </p:nvCxnSpPr>
          <p:spPr>
            <a:xfrm flipH="1">
              <a:off x="1610813" y="4188829"/>
              <a:ext cx="1380523" cy="55630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844617" y="5575485"/>
              <a:ext cx="1633524"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SQL Server on VM</a:t>
              </a:r>
              <a:endParaRPr lang="en-US" sz="1400" dirty="0">
                <a:solidFill>
                  <a:schemeClr val="bg1">
                    <a:alpha val="99000"/>
                  </a:schemeClr>
                </a:solidFill>
              </a:endParaRPr>
            </a:p>
          </p:txBody>
        </p:sp>
        <p:sp>
          <p:nvSpPr>
            <p:cNvPr id="130" name="TextBox 129"/>
            <p:cNvSpPr txBox="1"/>
            <p:nvPr/>
          </p:nvSpPr>
          <p:spPr>
            <a:xfrm>
              <a:off x="1794392" y="3719819"/>
              <a:ext cx="537181" cy="4339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dirty="0">
                  <a:solidFill>
                    <a:schemeClr val="bg1">
                      <a:alpha val="99000"/>
                    </a:schemeClr>
                  </a:solidFill>
                </a:rPr>
                <a:t>…</a:t>
              </a:r>
            </a:p>
          </p:txBody>
        </p:sp>
        <p:sp>
          <p:nvSpPr>
            <p:cNvPr id="131" name="TextBox 130"/>
            <p:cNvSpPr txBox="1"/>
            <p:nvPr/>
          </p:nvSpPr>
          <p:spPr>
            <a:xfrm>
              <a:off x="165751" y="2133614"/>
              <a:ext cx="989182"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Region #1</a:t>
              </a:r>
              <a:endParaRPr lang="en-US" sz="1400" dirty="0">
                <a:solidFill>
                  <a:schemeClr val="bg1">
                    <a:alpha val="99000"/>
                  </a:schemeClr>
                </a:solidFill>
              </a:endParaRPr>
            </a:p>
          </p:txBody>
        </p:sp>
        <p:sp>
          <p:nvSpPr>
            <p:cNvPr id="132" name="Can 131"/>
            <p:cNvSpPr/>
            <p:nvPr/>
          </p:nvSpPr>
          <p:spPr bwMode="auto">
            <a:xfrm>
              <a:off x="2299983" y="5748957"/>
              <a:ext cx="1261675" cy="648072"/>
            </a:xfrm>
            <a:prstGeom prst="can">
              <a:avLst/>
            </a:prstGeom>
            <a:solidFill>
              <a:schemeClr val="tx1">
                <a:lumMod val="75000"/>
              </a:schemeClr>
            </a:solidFill>
            <a:ln w="9525">
              <a:solidFill>
                <a:schemeClr val="bg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bg1">
                      <a:alpha val="98824"/>
                    </a:schemeClr>
                  </a:solidFill>
                  <a:latin typeface="Segoe UI" pitchFamily="34" charset="0"/>
                  <a:ea typeface="Segoe UI" pitchFamily="34" charset="0"/>
                  <a:cs typeface="Segoe UI" pitchFamily="34" charset="0"/>
                </a:rPr>
                <a:t>Blob Storage</a:t>
              </a:r>
              <a:endParaRPr lang="en-US" sz="1400" dirty="0">
                <a:solidFill>
                  <a:schemeClr val="bg1">
                    <a:alpha val="98824"/>
                  </a:schemeClr>
                </a:solidFill>
                <a:latin typeface="Segoe UI" pitchFamily="34" charset="0"/>
                <a:ea typeface="Segoe UI" pitchFamily="34" charset="0"/>
                <a:cs typeface="Segoe UI" pitchFamily="34" charset="0"/>
              </a:endParaRPr>
            </a:p>
          </p:txBody>
        </p:sp>
        <p:cxnSp>
          <p:nvCxnSpPr>
            <p:cNvPr id="133" name="Elbow Connector 132"/>
            <p:cNvCxnSpPr>
              <a:stCxn id="123" idx="2"/>
              <a:endCxn id="132" idx="2"/>
            </p:cNvCxnSpPr>
            <p:nvPr/>
          </p:nvCxnSpPr>
          <p:spPr>
            <a:xfrm rot="16200000" flipH="1">
              <a:off x="599114" y="4372124"/>
              <a:ext cx="1925836" cy="1475902"/>
            </a:xfrm>
            <a:prstGeom prst="bentConnector2">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endCxn id="132" idx="1"/>
            </p:cNvCxnSpPr>
            <p:nvPr/>
          </p:nvCxnSpPr>
          <p:spPr>
            <a:xfrm flipH="1">
              <a:off x="2930821" y="4188829"/>
              <a:ext cx="60515" cy="156012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0" name="Rectangle 139"/>
            <p:cNvSpPr/>
            <p:nvPr/>
          </p:nvSpPr>
          <p:spPr bwMode="auto">
            <a:xfrm>
              <a:off x="457389" y="3501738"/>
              <a:ext cx="1296931" cy="10018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 name="TextBox 140"/>
            <p:cNvSpPr txBox="1"/>
            <p:nvPr/>
          </p:nvSpPr>
          <p:spPr>
            <a:xfrm>
              <a:off x="291215" y="4067845"/>
              <a:ext cx="931986" cy="544765"/>
            </a:xfrm>
            <a:prstGeom prst="rect">
              <a:avLst/>
            </a:prstGeom>
            <a:noFill/>
          </p:spPr>
          <p:txBody>
            <a:bodyPr wrap="none" lIns="182880" tIns="146304" rIns="182880" bIns="146304" rtlCol="0">
              <a:spAutoFit/>
            </a:bodyPr>
            <a:lstStyle/>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Fault </a:t>
              </a:r>
            </a:p>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Domain </a:t>
              </a:r>
              <a:r>
                <a:rPr lang="en-US" sz="900" dirty="0" smtClean="0">
                  <a:solidFill>
                    <a:schemeClr val="bg1"/>
                  </a:solidFill>
                  <a:ea typeface="Segoe UI" pitchFamily="34" charset="0"/>
                  <a:cs typeface="Segoe UI" pitchFamily="34" charset="0"/>
                </a:rPr>
                <a:t>#1</a:t>
              </a:r>
              <a:endParaRPr lang="en-US" sz="900" dirty="0">
                <a:solidFill>
                  <a:schemeClr val="bg1"/>
                </a:solidFill>
                <a:ea typeface="Segoe UI" pitchFamily="34" charset="0"/>
                <a:cs typeface="Segoe UI" pitchFamily="34" charset="0"/>
              </a:endParaRPr>
            </a:p>
          </p:txBody>
        </p:sp>
        <p:sp>
          <p:nvSpPr>
            <p:cNvPr id="123" name="Rectangle 122"/>
            <p:cNvSpPr/>
            <p:nvPr/>
          </p:nvSpPr>
          <p:spPr bwMode="auto">
            <a:xfrm>
              <a:off x="585989"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sp>
          <p:nvSpPr>
            <p:cNvPr id="135" name="Rectangle 134"/>
            <p:cNvSpPr/>
            <p:nvPr/>
          </p:nvSpPr>
          <p:spPr bwMode="auto">
            <a:xfrm>
              <a:off x="1160040"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cxnSp>
          <p:nvCxnSpPr>
            <p:cNvPr id="127" name="Straight Arrow Connector 126"/>
            <p:cNvCxnSpPr>
              <a:stCxn id="123" idx="2"/>
              <a:endCxn id="124" idx="1"/>
            </p:cNvCxnSpPr>
            <p:nvPr/>
          </p:nvCxnSpPr>
          <p:spPr>
            <a:xfrm>
              <a:off x="824081" y="4147157"/>
              <a:ext cx="786732" cy="59797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2" name="Rectangle 141"/>
            <p:cNvSpPr/>
            <p:nvPr/>
          </p:nvSpPr>
          <p:spPr bwMode="auto">
            <a:xfrm>
              <a:off x="2267062" y="3523852"/>
              <a:ext cx="1296931" cy="10018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3" name="TextBox 142"/>
            <p:cNvSpPr txBox="1"/>
            <p:nvPr/>
          </p:nvSpPr>
          <p:spPr>
            <a:xfrm>
              <a:off x="2100888" y="4089959"/>
              <a:ext cx="931986" cy="544765"/>
            </a:xfrm>
            <a:prstGeom prst="rect">
              <a:avLst/>
            </a:prstGeom>
            <a:noFill/>
          </p:spPr>
          <p:txBody>
            <a:bodyPr wrap="none" lIns="182880" tIns="146304" rIns="182880" bIns="146304" rtlCol="0">
              <a:spAutoFit/>
            </a:bodyPr>
            <a:lstStyle/>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Fault </a:t>
              </a:r>
            </a:p>
            <a:p>
              <a:pPr defTabSz="932472" fontAlgn="base">
                <a:lnSpc>
                  <a:spcPct val="90000"/>
                </a:lnSpc>
                <a:spcBef>
                  <a:spcPct val="0"/>
                </a:spcBef>
                <a:spcAft>
                  <a:spcPct val="0"/>
                </a:spcAft>
              </a:pPr>
              <a:r>
                <a:rPr lang="en-US" sz="900" dirty="0">
                  <a:solidFill>
                    <a:schemeClr val="bg1"/>
                  </a:solidFill>
                  <a:ea typeface="Segoe UI" pitchFamily="34" charset="0"/>
                  <a:cs typeface="Segoe UI" pitchFamily="34" charset="0"/>
                </a:rPr>
                <a:t>Domain </a:t>
              </a:r>
              <a:r>
                <a:rPr lang="en-US" sz="900" dirty="0" smtClean="0">
                  <a:solidFill>
                    <a:schemeClr val="bg1"/>
                  </a:solidFill>
                  <a:ea typeface="Segoe UI" pitchFamily="34" charset="0"/>
                  <a:cs typeface="Segoe UI" pitchFamily="34" charset="0"/>
                </a:rPr>
                <a:t>#2</a:t>
              </a:r>
              <a:endParaRPr lang="en-US" sz="900" dirty="0">
                <a:solidFill>
                  <a:schemeClr val="bg1"/>
                </a:solidFill>
                <a:ea typeface="Segoe UI" pitchFamily="34" charset="0"/>
                <a:cs typeface="Segoe UI" pitchFamily="34" charset="0"/>
              </a:endParaRPr>
            </a:p>
          </p:txBody>
        </p:sp>
        <p:sp>
          <p:nvSpPr>
            <p:cNvPr id="136" name="Rectangle 135"/>
            <p:cNvSpPr/>
            <p:nvPr/>
          </p:nvSpPr>
          <p:spPr bwMode="auto">
            <a:xfrm>
              <a:off x="2381783"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sp>
          <p:nvSpPr>
            <p:cNvPr id="137" name="Rectangle 136"/>
            <p:cNvSpPr/>
            <p:nvPr/>
          </p:nvSpPr>
          <p:spPr bwMode="auto">
            <a:xfrm>
              <a:off x="2974235" y="3643101"/>
              <a:ext cx="476184" cy="504056"/>
            </a:xfrm>
            <a:prstGeom prst="rect">
              <a:avLst/>
            </a:prstGeom>
            <a:solidFill>
              <a:srgbClr val="FF0066"/>
            </a:solidFill>
            <a:ln w="28575">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rgbClr val="FFFFFF">
                      <a:alpha val="98824"/>
                    </a:srgbClr>
                  </a:solidFill>
                  <a:latin typeface="Segoe UI" pitchFamily="34" charset="0"/>
                  <a:ea typeface="Segoe UI" pitchFamily="34" charset="0"/>
                  <a:cs typeface="Segoe UI" pitchFamily="34" charset="0"/>
                </a:rPr>
                <a:t>App</a:t>
              </a:r>
            </a:p>
          </p:txBody>
        </p:sp>
        <p:cxnSp>
          <p:nvCxnSpPr>
            <p:cNvPr id="125" name="Straight Arrow Connector 124"/>
            <p:cNvCxnSpPr>
              <a:stCxn id="118" idx="2"/>
              <a:endCxn id="123" idx="0"/>
            </p:cNvCxnSpPr>
            <p:nvPr/>
          </p:nvCxnSpPr>
          <p:spPr>
            <a:xfrm flipH="1">
              <a:off x="824081" y="3040605"/>
              <a:ext cx="1247269" cy="60249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118" idx="2"/>
            </p:cNvCxnSpPr>
            <p:nvPr/>
          </p:nvCxnSpPr>
          <p:spPr>
            <a:xfrm>
              <a:off x="2071350" y="3040605"/>
              <a:ext cx="919986" cy="64416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47" name="Rectangle 46"/>
          <p:cNvSpPr/>
          <p:nvPr/>
        </p:nvSpPr>
        <p:spPr bwMode="auto">
          <a:xfrm>
            <a:off x="3221182" y="1936470"/>
            <a:ext cx="1937600" cy="29976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Traffic Manager</a:t>
            </a:r>
          </a:p>
        </p:txBody>
      </p:sp>
      <p:cxnSp>
        <p:nvCxnSpPr>
          <p:cNvPr id="51" name="Straight Arrow Connector 50"/>
          <p:cNvCxnSpPr>
            <a:stCxn id="7" idx="2"/>
            <a:endCxn id="47" idx="0"/>
          </p:cNvCxnSpPr>
          <p:nvPr/>
        </p:nvCxnSpPr>
        <p:spPr>
          <a:xfrm flipH="1">
            <a:off x="4189982" y="1677787"/>
            <a:ext cx="10498" cy="25868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47" idx="2"/>
          </p:cNvCxnSpPr>
          <p:nvPr/>
        </p:nvCxnSpPr>
        <p:spPr>
          <a:xfrm flipH="1">
            <a:off x="1975434" y="2236231"/>
            <a:ext cx="2214548" cy="58844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a:stCxn id="47" idx="2"/>
            <a:endCxn id="150" idx="0"/>
          </p:cNvCxnSpPr>
          <p:nvPr/>
        </p:nvCxnSpPr>
        <p:spPr>
          <a:xfrm>
            <a:off x="4189982" y="2236231"/>
            <a:ext cx="2383821" cy="53187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2947853" y="5116744"/>
            <a:ext cx="1059714"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Replication</a:t>
            </a:r>
            <a:endParaRPr lang="en-US" sz="1400" dirty="0">
              <a:solidFill>
                <a:schemeClr val="bg1">
                  <a:alpha val="99000"/>
                </a:schemeClr>
              </a:solidFill>
            </a:endParaRPr>
          </a:p>
        </p:txBody>
      </p:sp>
      <p:sp>
        <p:nvSpPr>
          <p:cNvPr id="173" name="TextBox 172"/>
          <p:cNvSpPr txBox="1"/>
          <p:nvPr/>
        </p:nvSpPr>
        <p:spPr>
          <a:xfrm>
            <a:off x="4668204" y="6257620"/>
            <a:ext cx="1059714"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smtClean="0">
                <a:solidFill>
                  <a:schemeClr val="bg1">
                    <a:alpha val="99000"/>
                  </a:schemeClr>
                </a:solidFill>
              </a:rPr>
              <a:t>Replication</a:t>
            </a:r>
            <a:endParaRPr lang="en-US" sz="1400" dirty="0">
              <a:solidFill>
                <a:schemeClr val="bg1">
                  <a:alpha val="99000"/>
                </a:schemeClr>
              </a:solidFill>
            </a:endParaRPr>
          </a:p>
        </p:txBody>
      </p:sp>
      <p:cxnSp>
        <p:nvCxnSpPr>
          <p:cNvPr id="36" name="Straight Arrow Connector 35"/>
          <p:cNvCxnSpPr>
            <a:stCxn id="124" idx="4"/>
            <a:endCxn id="152" idx="2"/>
          </p:cNvCxnSpPr>
          <p:nvPr/>
        </p:nvCxnSpPr>
        <p:spPr>
          <a:xfrm flipV="1">
            <a:off x="1975434" y="5408735"/>
            <a:ext cx="3773210" cy="760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stCxn id="132" idx="4"/>
            <a:endCxn id="159" idx="2"/>
          </p:cNvCxnSpPr>
          <p:nvPr/>
        </p:nvCxnSpPr>
        <p:spPr>
          <a:xfrm flipV="1">
            <a:off x="3561658" y="6304547"/>
            <a:ext cx="3240778" cy="760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8" name="Rectangle 177"/>
          <p:cNvSpPr/>
          <p:nvPr/>
        </p:nvSpPr>
        <p:spPr>
          <a:xfrm>
            <a:off x="268928" y="1190767"/>
            <a:ext cx="3655168" cy="6447919"/>
          </a:xfrm>
          <a:prstGeom prst="rect">
            <a:avLst/>
          </a:prstGeom>
          <a:noFill/>
        </p:spPr>
        <p:txBody>
          <a:bodyPr wrap="none" lIns="91440" tIns="45720" rIns="91440" bIns="45720">
            <a:spAutoFit/>
          </a:bodyPr>
          <a:lstStyle/>
          <a:p>
            <a:pPr algn="ctr"/>
            <a:r>
              <a:rPr lang="en-US" sz="41300" b="1" cap="none" spc="0" dirty="0" smtClean="0">
                <a:ln w="22225">
                  <a:solidFill>
                    <a:schemeClr val="accent2"/>
                  </a:solidFill>
                  <a:prstDash val="solid"/>
                </a:ln>
                <a:solidFill>
                  <a:srgbClr val="FF0000"/>
                </a:solidFill>
                <a:effectLst/>
              </a:rPr>
              <a:t>X</a:t>
            </a:r>
            <a:endParaRPr lang="en-US" sz="413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3047671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par>
                                <p:cTn id="24" presetID="10" presetClass="entr" presetSubtype="0" fill="hold" nodeType="withEffect">
                                  <p:stCondLst>
                                    <p:cond delay="0"/>
                                  </p:stCondLst>
                                  <p:childTnLst>
                                    <p:set>
                                      <p:cBhvr>
                                        <p:cTn id="25" dur="1" fill="hold">
                                          <p:stCondLst>
                                            <p:cond delay="0"/>
                                          </p:stCondLst>
                                        </p:cTn>
                                        <p:tgtEl>
                                          <p:spTgt spid="176"/>
                                        </p:tgtEl>
                                        <p:attrNameLst>
                                          <p:attrName>style.visibility</p:attrName>
                                        </p:attrNameLst>
                                      </p:cBhvr>
                                      <p:to>
                                        <p:strVal val="visible"/>
                                      </p:to>
                                    </p:set>
                                    <p:animEffect transition="in" filter="fade">
                                      <p:cBhvr>
                                        <p:cTn id="26" dur="500"/>
                                        <p:tgtEl>
                                          <p:spTgt spid="176"/>
                                        </p:tgtEl>
                                      </p:cBhvr>
                                    </p:animEffect>
                                  </p:childTnLst>
                                </p:cTn>
                              </p:par>
                              <p:par>
                                <p:cTn id="27" presetID="10" presetClass="entr" presetSubtype="0" fill="hold" nodeType="withEffect">
                                  <p:stCondLst>
                                    <p:cond delay="0"/>
                                  </p:stCondLst>
                                  <p:childTnLst>
                                    <p:set>
                                      <p:cBhvr>
                                        <p:cTn id="28" dur="1" fill="hold">
                                          <p:stCondLst>
                                            <p:cond delay="0"/>
                                          </p:stCondLst>
                                        </p:cTn>
                                        <p:tgtEl>
                                          <p:spTgt spid="177"/>
                                        </p:tgtEl>
                                        <p:attrNameLst>
                                          <p:attrName>style.visibility</p:attrName>
                                        </p:attrNameLst>
                                      </p:cBhvr>
                                      <p:to>
                                        <p:strVal val="visible"/>
                                      </p:to>
                                    </p:set>
                                    <p:animEffect transition="in" filter="fade">
                                      <p:cBhvr>
                                        <p:cTn id="29" dur="500"/>
                                        <p:tgtEl>
                                          <p:spTgt spid="177"/>
                                        </p:tgtEl>
                                      </p:cBhvr>
                                    </p:animEffect>
                                  </p:childTnLst>
                                </p:cTn>
                              </p:par>
                              <p:par>
                                <p:cTn id="30" presetID="10" presetClass="entr" presetSubtype="0" fill="hold" nodeType="withEffect">
                                  <p:stCondLst>
                                    <p:cond delay="60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178"/>
                                        </p:tgtEl>
                                        <p:attrNameLst>
                                          <p:attrName>style.visibility</p:attrName>
                                        </p:attrNameLst>
                                      </p:cBhvr>
                                      <p:to>
                                        <p:strVal val="visible"/>
                                      </p:to>
                                    </p:set>
                                  </p:childTnLst>
                                </p:cTn>
                              </p:par>
                            </p:childTnLst>
                          </p:cTn>
                        </p:par>
                        <p:par>
                          <p:cTn id="37" fill="hold">
                            <p:stCondLst>
                              <p:cond delay="0"/>
                            </p:stCondLst>
                            <p:childTnLst>
                              <p:par>
                                <p:cTn id="38" presetID="1" presetClass="exit" presetSubtype="0" fill="hold" nodeType="afterEffect">
                                  <p:stCondLst>
                                    <p:cond delay="0"/>
                                  </p:stCondLst>
                                  <p:childTnLst>
                                    <p:set>
                                      <p:cBhvr>
                                        <p:cTn id="39" dur="1" fill="hold">
                                          <p:stCondLst>
                                            <p:cond delay="0"/>
                                          </p:stCondLst>
                                        </p:cTn>
                                        <p:tgtEl>
                                          <p:spTgt spid="8"/>
                                        </p:tgtEl>
                                        <p:attrNameLst>
                                          <p:attrName>style.visibility</p:attrName>
                                        </p:attrNameLst>
                                      </p:cBhvr>
                                      <p:to>
                                        <p:strVal val="hidden"/>
                                      </p:to>
                                    </p:set>
                                  </p:childTnLst>
                                </p:cTn>
                              </p:par>
                            </p:childTnLst>
                          </p:cTn>
                        </p:par>
                        <p:par>
                          <p:cTn id="40" fill="hold">
                            <p:stCondLst>
                              <p:cond delay="0"/>
                            </p:stCondLst>
                            <p:childTnLst>
                              <p:par>
                                <p:cTn id="41" presetID="1" presetClass="exit" presetSubtype="0" fill="hold" grpId="1" nodeType="afterEffect">
                                  <p:stCondLst>
                                    <p:cond delay="0"/>
                                  </p:stCondLst>
                                  <p:childTnLst>
                                    <p:set>
                                      <p:cBhvr>
                                        <p:cTn id="42" dur="1" fill="hold">
                                          <p:stCondLst>
                                            <p:cond delay="0"/>
                                          </p:stCondLst>
                                        </p:cTn>
                                        <p:tgtEl>
                                          <p:spTgt spid="171"/>
                                        </p:tgtEl>
                                        <p:attrNameLst>
                                          <p:attrName>style.visibility</p:attrName>
                                        </p:attrNameLst>
                                      </p:cBhvr>
                                      <p:to>
                                        <p:strVal val="hidden"/>
                                      </p:to>
                                    </p:set>
                                  </p:childTnLst>
                                </p:cTn>
                              </p:par>
                            </p:childTnLst>
                          </p:cTn>
                        </p:par>
                        <p:par>
                          <p:cTn id="43" fill="hold">
                            <p:stCondLst>
                              <p:cond delay="0"/>
                            </p:stCondLst>
                            <p:childTnLst>
                              <p:par>
                                <p:cTn id="44" presetID="1" presetClass="exit" presetSubtype="0" fill="hold" nodeType="afterEffect">
                                  <p:stCondLst>
                                    <p:cond delay="0"/>
                                  </p:stCondLst>
                                  <p:childTnLst>
                                    <p:set>
                                      <p:cBhvr>
                                        <p:cTn id="45" dur="1" fill="hold">
                                          <p:stCondLst>
                                            <p:cond delay="0"/>
                                          </p:stCondLst>
                                        </p:cTn>
                                        <p:tgtEl>
                                          <p:spTgt spid="36"/>
                                        </p:tgtEl>
                                        <p:attrNameLst>
                                          <p:attrName>style.visibility</p:attrName>
                                        </p:attrNameLst>
                                      </p:cBhvr>
                                      <p:to>
                                        <p:strVal val="hidden"/>
                                      </p:to>
                                    </p:set>
                                  </p:childTnLst>
                                </p:cTn>
                              </p:par>
                            </p:childTnLst>
                          </p:cTn>
                        </p:par>
                        <p:par>
                          <p:cTn id="46" fill="hold">
                            <p:stCondLst>
                              <p:cond delay="0"/>
                            </p:stCondLst>
                            <p:childTnLst>
                              <p:par>
                                <p:cTn id="47" presetID="1" presetClass="exit" presetSubtype="0" fill="hold" grpId="1" nodeType="afterEffect">
                                  <p:stCondLst>
                                    <p:cond delay="0"/>
                                  </p:stCondLst>
                                  <p:childTnLst>
                                    <p:set>
                                      <p:cBhvr>
                                        <p:cTn id="48" dur="1" fill="hold">
                                          <p:stCondLst>
                                            <p:cond delay="0"/>
                                          </p:stCondLst>
                                        </p:cTn>
                                        <p:tgtEl>
                                          <p:spTgt spid="173"/>
                                        </p:tgtEl>
                                        <p:attrNameLst>
                                          <p:attrName>style.visibility</p:attrName>
                                        </p:attrNameLst>
                                      </p:cBhvr>
                                      <p:to>
                                        <p:strVal val="hidden"/>
                                      </p:to>
                                    </p:set>
                                  </p:childTnLst>
                                </p:cTn>
                              </p:par>
                            </p:childTnLst>
                          </p:cTn>
                        </p:par>
                        <p:par>
                          <p:cTn id="49" fill="hold">
                            <p:stCondLst>
                              <p:cond delay="0"/>
                            </p:stCondLst>
                            <p:childTnLst>
                              <p:par>
                                <p:cTn id="50" presetID="1" presetClass="exit" presetSubtype="0" fill="hold" nodeType="afterEffect">
                                  <p:stCondLst>
                                    <p:cond delay="0"/>
                                  </p:stCondLst>
                                  <p:childTnLst>
                                    <p:set>
                                      <p:cBhvr>
                                        <p:cTn id="51" dur="1" fill="hold">
                                          <p:stCondLst>
                                            <p:cond delay="0"/>
                                          </p:stCondLst>
                                        </p:cTn>
                                        <p:tgtEl>
                                          <p:spTgt spid="172"/>
                                        </p:tgtEl>
                                        <p:attrNameLst>
                                          <p:attrName>style.visibility</p:attrName>
                                        </p:attrNameLst>
                                      </p:cBhvr>
                                      <p:to>
                                        <p:strVal val="hidden"/>
                                      </p:to>
                                    </p:set>
                                  </p:childTnLst>
                                </p:cTn>
                              </p:par>
                            </p:childTnLst>
                          </p:cTn>
                        </p:par>
                        <p:par>
                          <p:cTn id="52" fill="hold">
                            <p:stCondLst>
                              <p:cond delay="0"/>
                            </p:stCondLst>
                            <p:childTnLst>
                              <p:par>
                                <p:cTn id="53" presetID="1" presetClass="exit" presetSubtype="0" fill="hold" nodeType="afterEffect">
                                  <p:stCondLst>
                                    <p:cond delay="0"/>
                                  </p:stCondLst>
                                  <p:childTnLst>
                                    <p:set>
                                      <p:cBhvr>
                                        <p:cTn id="54" dur="1" fill="hold">
                                          <p:stCondLst>
                                            <p:cond delay="0"/>
                                          </p:stCondLst>
                                        </p:cTn>
                                        <p:tgtEl>
                                          <p:spTgt spid="176"/>
                                        </p:tgtEl>
                                        <p:attrNameLst>
                                          <p:attrName>style.visibility</p:attrName>
                                        </p:attrNameLst>
                                      </p:cBhvr>
                                      <p:to>
                                        <p:strVal val="hidden"/>
                                      </p:to>
                                    </p:set>
                                  </p:childTnLst>
                                </p:cTn>
                              </p:par>
                            </p:childTnLst>
                          </p:cTn>
                        </p:par>
                        <p:par>
                          <p:cTn id="55" fill="hold">
                            <p:stCondLst>
                              <p:cond delay="0"/>
                            </p:stCondLst>
                            <p:childTnLst>
                              <p:par>
                                <p:cTn id="56" presetID="1" presetClass="exit" presetSubtype="0" fill="hold" grpId="0" nodeType="afterEffect">
                                  <p:stCondLst>
                                    <p:cond delay="500"/>
                                  </p:stCondLst>
                                  <p:childTnLst>
                                    <p:set>
                                      <p:cBhvr>
                                        <p:cTn id="57" dur="1" fill="hold">
                                          <p:stCondLst>
                                            <p:cond delay="0"/>
                                          </p:stCondLst>
                                        </p:cTn>
                                        <p:tgtEl>
                                          <p:spTgt spid="17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176"/>
                                        </p:tgtEl>
                                        <p:attrNameLst>
                                          <p:attrName>style.visibility</p:attrName>
                                        </p:attrNameLst>
                                      </p:cBhvr>
                                      <p:to>
                                        <p:strVal val="visible"/>
                                      </p:to>
                                    </p:set>
                                  </p:childTnLst>
                                </p:cTn>
                              </p:par>
                            </p:childTnLst>
                          </p:cTn>
                        </p:par>
                        <p:par>
                          <p:cTn id="64" fill="hold">
                            <p:stCondLst>
                              <p:cond delay="0"/>
                            </p:stCondLst>
                            <p:childTnLst>
                              <p:par>
                                <p:cTn id="65" presetID="1" presetClass="entr" presetSubtype="0" fill="hold" grpId="0" nodeType="afterEffect">
                                  <p:stCondLst>
                                    <p:cond delay="0"/>
                                  </p:stCondLst>
                                  <p:childTnLst>
                                    <p:set>
                                      <p:cBhvr>
                                        <p:cTn id="66" dur="1" fill="hold">
                                          <p:stCondLst>
                                            <p:cond delay="0"/>
                                          </p:stCondLst>
                                        </p:cTn>
                                        <p:tgtEl>
                                          <p:spTgt spid="96"/>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grpId="2" nodeType="afterEffect">
                                  <p:stCondLst>
                                    <p:cond delay="0"/>
                                  </p:stCondLst>
                                  <p:childTnLst>
                                    <p:set>
                                      <p:cBhvr>
                                        <p:cTn id="69" dur="1" fill="hold">
                                          <p:stCondLst>
                                            <p:cond delay="0"/>
                                          </p:stCondLst>
                                        </p:cTn>
                                        <p:tgtEl>
                                          <p:spTgt spid="171"/>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childTnLst>
                          </p:cTn>
                        </p:par>
                        <p:par>
                          <p:cTn id="73" fill="hold">
                            <p:stCondLst>
                              <p:cond delay="0"/>
                            </p:stCondLst>
                            <p:childTnLst>
                              <p:par>
                                <p:cTn id="74" presetID="1" presetClass="entr" presetSubtype="0" fill="hold" grpId="2" nodeType="afterEffect">
                                  <p:stCondLst>
                                    <p:cond delay="0"/>
                                  </p:stCondLst>
                                  <p:childTnLst>
                                    <p:set>
                                      <p:cBhvr>
                                        <p:cTn id="75" dur="1" fill="hold">
                                          <p:stCondLst>
                                            <p:cond delay="0"/>
                                          </p:stCondLst>
                                        </p:cTn>
                                        <p:tgtEl>
                                          <p:spTgt spid="173"/>
                                        </p:tgtEl>
                                        <p:attrNameLst>
                                          <p:attrName>style.visibility</p:attrName>
                                        </p:attrNameLst>
                                      </p:cBhvr>
                                      <p:to>
                                        <p:strVal val="visible"/>
                                      </p:to>
                                    </p:set>
                                  </p:childTnLst>
                                </p:cTn>
                              </p:par>
                            </p:childTnLst>
                          </p:cTn>
                        </p:par>
                        <p:par>
                          <p:cTn id="76" fill="hold">
                            <p:stCondLst>
                              <p:cond delay="0"/>
                            </p:stCondLst>
                            <p:childTnLst>
                              <p:par>
                                <p:cTn id="77" presetID="1" presetClass="entr" presetSubtype="0" fill="hold" nodeType="afterEffect">
                                  <p:stCondLst>
                                    <p:cond delay="0"/>
                                  </p:stCondLst>
                                  <p:childTnLst>
                                    <p:set>
                                      <p:cBhvr>
                                        <p:cTn id="78"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47" grpId="0" animBg="1"/>
      <p:bldP spid="171" grpId="0"/>
      <p:bldP spid="171" grpId="1"/>
      <p:bldP spid="171" grpId="2"/>
      <p:bldP spid="173" grpId="0"/>
      <p:bldP spid="173" grpId="1"/>
      <p:bldP spid="173" grpId="2"/>
      <p:bldP spid="178" grpId="0"/>
      <p:bldP spid="178"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Tree>
    <p:extLst>
      <p:ext uri="{BB962C8B-B14F-4D97-AF65-F5344CB8AC3E}">
        <p14:creationId xmlns:p14="http://schemas.microsoft.com/office/powerpoint/2010/main" val="17637669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quarter" idx="10"/>
          </p:nvPr>
        </p:nvSpPr>
        <p:spPr>
          <a:xfrm>
            <a:off x="269239" y="1190734"/>
            <a:ext cx="11653523" cy="5506572"/>
          </a:xfrm>
        </p:spPr>
        <p:txBody>
          <a:bodyPr/>
          <a:lstStyle/>
          <a:p>
            <a:r>
              <a:rPr lang="en-US" dirty="0" smtClean="0"/>
              <a:t>Plan for failure</a:t>
            </a:r>
          </a:p>
          <a:p>
            <a:r>
              <a:rPr lang="en-US" dirty="0"/>
              <a:t>Talk with Business and IT</a:t>
            </a:r>
          </a:p>
          <a:p>
            <a:pPr lvl="1"/>
            <a:r>
              <a:rPr lang="en-US" dirty="0"/>
              <a:t>RTOs and RPOs are set by the business not IT</a:t>
            </a:r>
          </a:p>
          <a:p>
            <a:pPr lvl="2"/>
            <a:r>
              <a:rPr lang="en-US" dirty="0"/>
              <a:t>IT helps in getting to the real requirement</a:t>
            </a:r>
          </a:p>
          <a:p>
            <a:pPr lvl="1"/>
            <a:r>
              <a:rPr lang="en-US" dirty="0" smtClean="0"/>
              <a:t>Services evolve and RTOs change</a:t>
            </a:r>
          </a:p>
          <a:p>
            <a:r>
              <a:rPr lang="en-US" dirty="0" smtClean="0"/>
              <a:t>Understanding </a:t>
            </a:r>
            <a:r>
              <a:rPr lang="en-US" dirty="0"/>
              <a:t>the Business SLA is </a:t>
            </a:r>
            <a:r>
              <a:rPr lang="en-US" dirty="0" smtClean="0"/>
              <a:t>crucial</a:t>
            </a:r>
          </a:p>
          <a:p>
            <a:r>
              <a:rPr lang="en-US" dirty="0"/>
              <a:t>Choose the right DR Options</a:t>
            </a:r>
          </a:p>
          <a:p>
            <a:pPr lvl="1"/>
            <a:r>
              <a:rPr lang="en-US" dirty="0"/>
              <a:t>Cold</a:t>
            </a:r>
          </a:p>
          <a:p>
            <a:pPr lvl="1"/>
            <a:r>
              <a:rPr lang="en-US" dirty="0"/>
              <a:t>Warm</a:t>
            </a:r>
          </a:p>
          <a:p>
            <a:pPr lvl="1"/>
            <a:r>
              <a:rPr lang="en-US" dirty="0"/>
              <a:t>Hot</a:t>
            </a:r>
          </a:p>
          <a:p>
            <a:pPr lvl="1"/>
            <a:r>
              <a:rPr lang="en-US" dirty="0" smtClean="0"/>
              <a:t>HA</a:t>
            </a:r>
            <a:endParaRPr lang="en-US" dirty="0"/>
          </a:p>
        </p:txBody>
      </p:sp>
    </p:spTree>
    <p:extLst>
      <p:ext uri="{BB962C8B-B14F-4D97-AF65-F5344CB8AC3E}">
        <p14:creationId xmlns:p14="http://schemas.microsoft.com/office/powerpoint/2010/main" val="294347672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quarter" idx="10"/>
          </p:nvPr>
        </p:nvSpPr>
        <p:spPr>
          <a:xfrm>
            <a:off x="269239" y="1190734"/>
            <a:ext cx="11653523" cy="4577279"/>
          </a:xfrm>
        </p:spPr>
        <p:txBody>
          <a:bodyPr/>
          <a:lstStyle/>
          <a:p>
            <a:r>
              <a:rPr lang="en-US" dirty="0"/>
              <a:t>Infrastructure capabilities change</a:t>
            </a:r>
          </a:p>
          <a:p>
            <a:r>
              <a:rPr lang="en-US" dirty="0" smtClean="0"/>
              <a:t>DR has costs plan for them</a:t>
            </a:r>
          </a:p>
          <a:p>
            <a:pPr lvl="1"/>
            <a:r>
              <a:rPr lang="en-US" dirty="0" smtClean="0"/>
              <a:t>There are very ‘cheap’ or even ‘no cost’ options. At least implement those.</a:t>
            </a:r>
          </a:p>
          <a:p>
            <a:r>
              <a:rPr lang="en-US" dirty="0" smtClean="0"/>
              <a:t>Identify key technologies</a:t>
            </a:r>
          </a:p>
          <a:p>
            <a:r>
              <a:rPr lang="en-US" dirty="0" smtClean="0"/>
              <a:t>Continual Improvement</a:t>
            </a:r>
          </a:p>
          <a:p>
            <a:pPr lvl="1"/>
            <a:r>
              <a:rPr lang="en-US" dirty="0" smtClean="0"/>
              <a:t>DR is big .. Do it in small chunks</a:t>
            </a:r>
          </a:p>
          <a:p>
            <a:pPr lvl="1"/>
            <a:r>
              <a:rPr lang="en-US" dirty="0" smtClean="0"/>
              <a:t>DR is not Backup</a:t>
            </a:r>
          </a:p>
          <a:p>
            <a:r>
              <a:rPr lang="en-US" dirty="0" smtClean="0"/>
              <a:t>DR Planning can be used in more than just DR</a:t>
            </a:r>
            <a:endParaRPr lang="en-US" dirty="0"/>
          </a:p>
        </p:txBody>
      </p:sp>
    </p:spTree>
    <p:extLst>
      <p:ext uri="{BB962C8B-B14F-4D97-AF65-F5344CB8AC3E}">
        <p14:creationId xmlns:p14="http://schemas.microsoft.com/office/powerpoint/2010/main" val="270632371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879747" y="3869260"/>
            <a:ext cx="5373634" cy="179921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68927" tIns="44819" rIns="89639" bIns="44819" numCol="1" rtlCol="0" anchor="ctr" anchorCtr="0" compatLnSpc="1">
            <a:prstTxWarp prst="textNoShape">
              <a:avLst/>
            </a:prstTxWarp>
          </a:bodyPr>
          <a:lstStyle/>
          <a:p>
            <a:pPr defTabSz="896091"/>
            <a:r>
              <a:rPr lang="en-US" sz="3921" dirty="0" err="1">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3921"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862685" y="5653150"/>
            <a:ext cx="5390697" cy="896424"/>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79285" tIns="44819" rIns="89639" bIns="44819" numCol="1" rtlCol="0" anchor="ctr" anchorCtr="0" compatLnSpc="1">
              <a:prstTxWarp prst="textNoShape">
                <a:avLst/>
              </a:prstTxWarp>
            </a:bodyPr>
            <a:lstStyle/>
            <a:p>
              <a:pP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79285">
              <a:spAutoFit/>
            </a:bodyPr>
            <a:lstStyle/>
            <a:p>
              <a:pPr marL="0" lvl="1">
                <a:tabLst>
                  <a:tab pos="1792773" algn="l"/>
                </a:tabLst>
              </a:pPr>
              <a:r>
                <a:rPr lang="en-US" sz="1568"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79285">
              <a:spAutoFit/>
            </a:bodyPr>
            <a:lstStyle/>
            <a:p>
              <a:r>
                <a:rPr lang="en-US" sz="1765" dirty="0">
                  <a:solidFill>
                    <a:srgbClr val="FFFFFF"/>
                  </a:solidFill>
                  <a:hlinkClick r:id="rId3"/>
                </a:rPr>
                <a:t>http://microsoft.com/msdn </a:t>
              </a:r>
              <a:endParaRPr lang="en-US" sz="1765" dirty="0">
                <a:solidFill>
                  <a:srgbClr val="FFFFFF"/>
                </a:solidFill>
              </a:endParaRPr>
            </a:p>
          </p:txBody>
        </p:sp>
      </p:grpSp>
      <p:sp>
        <p:nvSpPr>
          <p:cNvPr id="12" name="Arrow Bar"/>
          <p:cNvSpPr/>
          <p:nvPr/>
        </p:nvSpPr>
        <p:spPr bwMode="gray">
          <a:xfrm>
            <a:off x="5879746" y="1191086"/>
            <a:ext cx="5378549" cy="1805179"/>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68927" tIns="44819" rIns="89639" bIns="44819" numCol="1" rtlCol="0" anchor="ctr" anchorCtr="0" compatLnSpc="1">
            <a:prstTxWarp prst="textNoShape">
              <a:avLst/>
            </a:prstTxWarp>
          </a:bodyPr>
          <a:lstStyle/>
          <a:p>
            <a:pPr defTabSz="896091"/>
            <a:r>
              <a:rPr lang="en-US" sz="3921"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865050" y="2980789"/>
            <a:ext cx="5393244" cy="898622"/>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79285" tIns="44819" rIns="89639" bIns="44819" numCol="1" rtlCol="0" anchor="ctr" anchorCtr="0" compatLnSpc="1">
              <a:prstTxWarp prst="textNoShape">
                <a:avLst/>
              </a:prstTxWarp>
            </a:bodyPr>
            <a:lstStyle/>
            <a:p>
              <a:pP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79285">
              <a:spAutoFit/>
            </a:bodyPr>
            <a:lstStyle/>
            <a:p>
              <a:pPr marL="0" lvl="1">
                <a:tabLst>
                  <a:tab pos="1792773" algn="l"/>
                </a:tabLst>
              </a:pPr>
              <a:r>
                <a:rPr lang="en-US" sz="1568"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79285">
              <a:spAutoFit/>
            </a:bodyPr>
            <a:lstStyle/>
            <a:p>
              <a:r>
                <a:rPr lang="en-US" sz="1765" dirty="0">
                  <a:solidFill>
                    <a:srgbClr val="FFFFFF"/>
                  </a:solidFill>
                  <a:hlinkClick r:id="rId4"/>
                </a:rPr>
                <a:t>www.microsoft.com/learning </a:t>
              </a:r>
              <a:endParaRPr lang="en-US" sz="1568" dirty="0"/>
            </a:p>
          </p:txBody>
        </p:sp>
      </p:grpSp>
      <p:sp>
        <p:nvSpPr>
          <p:cNvPr id="5" name="TechEd Tile"/>
          <p:cNvSpPr/>
          <p:nvPr/>
        </p:nvSpPr>
        <p:spPr bwMode="ltGray">
          <a:xfrm>
            <a:off x="269239" y="1191085"/>
            <a:ext cx="5368689" cy="1805196"/>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89639" tIns="44819" rIns="89639" bIns="44819" numCol="1" rtlCol="0" anchor="ctr" anchorCtr="0" compatLnSpc="1">
            <a:prstTxWarp prst="textNoShape">
              <a:avLst/>
            </a:prstTxWarp>
          </a:bodyPr>
          <a:lstStyle/>
          <a:p>
            <a:pPr algn="ct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69241" y="3870040"/>
            <a:ext cx="5378548" cy="1798438"/>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68927" tIns="44819" rIns="89639" bIns="44819" numCol="1" rtlCol="0" anchor="ctr" anchorCtr="0" compatLnSpc="1">
            <a:prstTxWarp prst="textNoShape">
              <a:avLst/>
            </a:prstTxWarp>
          </a:bodyPr>
          <a:lstStyle/>
          <a:p>
            <a:pPr defTabSz="896091"/>
            <a:r>
              <a:rPr lang="en-US" sz="3921"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67458" y="2980789"/>
            <a:ext cx="5370472" cy="898861"/>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79285" tIns="44819" rIns="89639" bIns="44819" numCol="1" rtlCol="0" anchor="ctr" anchorCtr="0" compatLnSpc="1">
              <a:prstTxWarp prst="textNoShape">
                <a:avLst/>
              </a:prstTxWarp>
            </a:bodyPr>
            <a:lstStyle/>
            <a:p>
              <a:pP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79285">
              <a:spAutoFit/>
            </a:bodyPr>
            <a:lstStyle/>
            <a:p>
              <a:pPr marL="0" lvl="1">
                <a:tabLst>
                  <a:tab pos="1792773" algn="l"/>
                </a:tabLst>
              </a:pPr>
              <a:r>
                <a:rPr lang="en-US" sz="1568" dirty="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p>
          </p:txBody>
        </p:sp>
        <p:sp>
          <p:nvSpPr>
            <p:cNvPr id="10" name="Rectangle 9"/>
            <p:cNvSpPr/>
            <p:nvPr/>
          </p:nvSpPr>
          <p:spPr bwMode="white">
            <a:xfrm>
              <a:off x="1022073" y="2961633"/>
              <a:ext cx="4991109" cy="327641"/>
            </a:xfrm>
            <a:prstGeom prst="rect">
              <a:avLst/>
            </a:prstGeom>
          </p:spPr>
          <p:txBody>
            <a:bodyPr wrap="square" lIns="179285">
              <a:spAutoFit/>
            </a:bodyPr>
            <a:lstStyle/>
            <a:p>
              <a:r>
                <a:rPr lang="en-US" sz="1765" u="sng" dirty="0">
                  <a:hlinkClick r:id="rId5"/>
                </a:rPr>
                <a:t>http://channel9.msdn.com/Events/TechEd</a:t>
              </a:r>
              <a:endParaRPr lang="en-US" sz="1765" dirty="0"/>
            </a:p>
          </p:txBody>
        </p:sp>
      </p:grpSp>
      <p:grpSp>
        <p:nvGrpSpPr>
          <p:cNvPr id="27" name="MS TechNet Link"/>
          <p:cNvGrpSpPr/>
          <p:nvPr/>
        </p:nvGrpSpPr>
        <p:grpSpPr>
          <a:xfrm>
            <a:off x="269241" y="5653150"/>
            <a:ext cx="5368686" cy="89642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79285" tIns="44819" rIns="89639" bIns="44819" numCol="1" rtlCol="0" anchor="ctr" anchorCtr="0" compatLnSpc="1">
              <a:prstTxWarp prst="textNoShape">
                <a:avLst/>
              </a:prstTxWarp>
            </a:bodyPr>
            <a:lstStyle/>
            <a:p>
              <a:pP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79285">
              <a:spAutoFit/>
            </a:bodyPr>
            <a:lstStyle/>
            <a:p>
              <a:pPr marL="0" lvl="1">
                <a:tabLst>
                  <a:tab pos="1792773" algn="l"/>
                </a:tabLst>
              </a:pPr>
              <a:r>
                <a:rPr lang="en-US" sz="1568"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79285">
              <a:spAutoFit/>
            </a:bodyPr>
            <a:lstStyle/>
            <a:p>
              <a:pPr>
                <a:spcBef>
                  <a:spcPts val="588"/>
                </a:spcBef>
                <a:buSzPct val="120000"/>
                <a:tabLst>
                  <a:tab pos="1792773" algn="l"/>
                </a:tabLst>
                <a:defRPr/>
              </a:pPr>
              <a:r>
                <a:rPr lang="en-US" sz="1765" dirty="0">
                  <a:solidFill>
                    <a:srgbClr val="FFFFFF"/>
                  </a:solidFill>
                  <a:hlinkClick r:id="rId6"/>
                </a:rPr>
                <a:t>http://microsoft.com/technet  </a:t>
              </a:r>
              <a:endParaRPr lang="en-US" sz="1765" dirty="0">
                <a:solidFill>
                  <a:srgbClr val="FFFFFF"/>
                </a:solidFill>
              </a:endParaRPr>
            </a:p>
          </p:txBody>
        </p:sp>
      </p:grpSp>
      <p:sp>
        <p:nvSpPr>
          <p:cNvPr id="43" name="Rectangle 42"/>
          <p:cNvSpPr/>
          <p:nvPr/>
        </p:nvSpPr>
        <p:spPr bwMode="auto">
          <a:xfrm>
            <a:off x="5637925" y="487"/>
            <a:ext cx="268506" cy="6857027"/>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15766" y="1456312"/>
            <a:ext cx="2642586" cy="1248259"/>
          </a:xfrm>
          <a:prstGeom prst="rect">
            <a:avLst/>
          </a:prstGeom>
        </p:spPr>
      </p:pic>
      <p:sp useBgFill="1">
        <p:nvSpPr>
          <p:cNvPr id="39" name="Freeform 38"/>
          <p:cNvSpPr/>
          <p:nvPr/>
        </p:nvSpPr>
        <p:spPr bwMode="auto">
          <a:xfrm>
            <a:off x="1" y="487"/>
            <a:ext cx="12192000" cy="6857027"/>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4737035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372184" y="2084363"/>
            <a:ext cx="7550578" cy="44957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89639" tIns="44819" rIns="89639" bIns="44819" numCol="1" rtlCol="0" anchor="ctr" anchorCtr="0" compatLnSpc="1">
            <a:prstTxWarp prst="textNoShape">
              <a:avLst/>
            </a:prstTxWarp>
          </a:bodyPr>
          <a:lstStyle/>
          <a:p>
            <a:pPr algn="ct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5377" y="2556928"/>
            <a:ext cx="1844066" cy="12006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69240" y="2084364"/>
            <a:ext cx="3953540" cy="44957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89639" tIns="44819" rIns="89639" bIns="44819" numCol="1" rtlCol="0" anchor="ctr" anchorCtr="0" compatLnSpc="1">
            <a:prstTxWarp prst="textNoShape">
              <a:avLst/>
            </a:prstTxWarp>
          </a:bodyPr>
          <a:lstStyle/>
          <a:p>
            <a:pPr algn="ct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74148" y="2479955"/>
            <a:ext cx="3548843" cy="3819677"/>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06137" y="4657343"/>
            <a:ext cx="1328733" cy="1660916"/>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697603" y="4657341"/>
            <a:ext cx="1328734" cy="1660917"/>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532089" y="4673774"/>
            <a:ext cx="1315588" cy="1644485"/>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532089" y="2326812"/>
            <a:ext cx="1328734" cy="1660917"/>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789884" y="2326813"/>
            <a:ext cx="1328733" cy="166091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1" y="487"/>
            <a:ext cx="12192000" cy="6857027"/>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38176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437257" y="2980729"/>
            <a:ext cx="4464549" cy="885262"/>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89639" tIns="44819" rIns="89639" bIns="44819" numCol="1" rtlCol="0" anchor="ctr" anchorCtr="0" compatLnSpc="1">
            <a:prstTxWarp prst="textNoShape">
              <a:avLst/>
            </a:prstTxWarp>
          </a:bodyPr>
          <a:lstStyle/>
          <a:p>
            <a:pPr algn="ctr" defTabSz="896091"/>
            <a:endParaRPr lang="en-US" sz="2157"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MS tag</a:t>
            </a:r>
            <a:endParaRPr lang="en-US" dirty="0"/>
          </a:p>
        </p:txBody>
      </p:sp>
      <p:pic>
        <p:nvPicPr>
          <p:cNvPr id="4" name="Picture 2" descr="C:\Users\v-jicoop\AppData\Local\Microsoft\Windows\Temporary Internet Files\Content.IE5\BE7UVQL0\PPT_Test_-_BW_20114415486.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751364" y="1191085"/>
            <a:ext cx="4482124" cy="44821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6504" y="2101941"/>
            <a:ext cx="4482436" cy="3276747"/>
          </a:xfrm>
          <a:prstGeom prst="rect">
            <a:avLst/>
          </a:prstGeom>
          <a:noFill/>
        </p:spPr>
        <p:txBody>
          <a:bodyPr wrap="square" lIns="179285" tIns="143428" rIns="179285" bIns="143428" rtlCol="0">
            <a:spAutoFit/>
          </a:bodyPr>
          <a:lstStyle/>
          <a:p>
            <a:pPr>
              <a:lnSpc>
                <a:spcPct val="90000"/>
              </a:lnSpc>
              <a:spcAft>
                <a:spcPts val="588"/>
              </a:spcAft>
            </a:pPr>
            <a:r>
              <a:rPr lang="en-US" sz="4313" b="1" dirty="0">
                <a:gradFill>
                  <a:gsLst>
                    <a:gs pos="1250">
                      <a:schemeClr val="tx1"/>
                    </a:gs>
                    <a:gs pos="100000">
                      <a:schemeClr val="tx1"/>
                    </a:gs>
                  </a:gsLst>
                  <a:lin ang="5400000" scaled="0"/>
                </a:gradFill>
              </a:rPr>
              <a:t>Scan the Tag</a:t>
            </a:r>
            <a:r>
              <a:rPr lang="en-US" sz="4313" dirty="0">
                <a:gradFill>
                  <a:gsLst>
                    <a:gs pos="1250">
                      <a:schemeClr val="tx1"/>
                    </a:gs>
                    <a:gs pos="100000">
                      <a:schemeClr val="tx1"/>
                    </a:gs>
                  </a:gsLst>
                  <a:lin ang="5400000" scaled="0"/>
                </a:gradFill>
              </a:rPr>
              <a:t/>
            </a:r>
            <a:br>
              <a:rPr lang="en-US" sz="4313" dirty="0">
                <a:gradFill>
                  <a:gsLst>
                    <a:gs pos="1250">
                      <a:schemeClr val="tx1"/>
                    </a:gs>
                    <a:gs pos="100000">
                      <a:schemeClr val="tx1"/>
                    </a:gs>
                  </a:gsLst>
                  <a:lin ang="5400000" scaled="0"/>
                </a:gradFill>
              </a:rPr>
            </a:br>
            <a:r>
              <a:rPr lang="en-US" sz="4313" dirty="0">
                <a:gradFill>
                  <a:gsLst>
                    <a:gs pos="1250">
                      <a:schemeClr val="tx1"/>
                    </a:gs>
                    <a:gs pos="100000">
                      <a:schemeClr val="tx1"/>
                    </a:gs>
                  </a:gsLst>
                  <a:lin ang="5400000" scaled="0"/>
                </a:gradFill>
              </a:rPr>
              <a:t>to evaluate this session now on </a:t>
            </a:r>
            <a:r>
              <a:rPr lang="en-US" sz="4313" b="1" dirty="0" err="1">
                <a:gradFill>
                  <a:gsLst>
                    <a:gs pos="1250">
                      <a:schemeClr val="tx1"/>
                    </a:gs>
                    <a:gs pos="100000">
                      <a:schemeClr val="tx1"/>
                    </a:gs>
                  </a:gsLst>
                  <a:lin ang="5400000" scaled="0"/>
                </a:gradFill>
              </a:rPr>
              <a:t>myTechEd</a:t>
            </a:r>
            <a:r>
              <a:rPr lang="en-US" sz="4313" b="1" dirty="0">
                <a:gradFill>
                  <a:gsLst>
                    <a:gs pos="1250">
                      <a:schemeClr val="tx1"/>
                    </a:gs>
                    <a:gs pos="100000">
                      <a:schemeClr val="tx1"/>
                    </a:gs>
                  </a:gsLst>
                  <a:lin ang="5400000" scaled="0"/>
                </a:gradFill>
              </a:rPr>
              <a:t> Mobile</a:t>
            </a:r>
          </a:p>
        </p:txBody>
      </p:sp>
      <p:grpSp>
        <p:nvGrpSpPr>
          <p:cNvPr id="10" name="Group 9"/>
          <p:cNvGrpSpPr/>
          <p:nvPr/>
        </p:nvGrpSpPr>
        <p:grpSpPr>
          <a:xfrm>
            <a:off x="9747669" y="1528953"/>
            <a:ext cx="1878113" cy="4126680"/>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037394" y="113728"/>
            <a:ext cx="2798636" cy="2142257"/>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89639" tIns="134464" rIns="89639" bIns="134464" numCol="1" rtlCol="0" anchor="t" anchorCtr="0" compatLnSpc="1">
            <a:prstTxWarp prst="textNoShape">
              <a:avLst/>
            </a:prstTxWarp>
            <a:spAutoFit/>
          </a:bodyPr>
          <a:lstStyle/>
          <a:p>
            <a:pPr defTabSz="896091" fontAlgn="base">
              <a:spcBef>
                <a:spcPct val="0"/>
              </a:spcBef>
              <a:spcAft>
                <a:spcPct val="0"/>
              </a:spcAft>
            </a:pPr>
            <a:r>
              <a:rPr lang="en-US" sz="2745" b="1" dirty="0">
                <a:solidFill>
                  <a:schemeClr val="tx1">
                    <a:alpha val="99000"/>
                  </a:schemeClr>
                </a:solidFill>
              </a:rPr>
              <a:t>Required Slide </a:t>
            </a:r>
          </a:p>
          <a:p>
            <a:pPr defTabSz="896091" fontAlgn="base">
              <a:spcBef>
                <a:spcPct val="0"/>
              </a:spcBef>
              <a:spcAft>
                <a:spcPct val="0"/>
              </a:spcAft>
            </a:pPr>
            <a:r>
              <a:rPr lang="en-US" sz="1176" dirty="0">
                <a:solidFill>
                  <a:srgbClr val="FFFFFF">
                    <a:alpha val="99000"/>
                  </a:srgbClr>
                </a:solidFill>
              </a:rPr>
              <a:t>*delete this box when your slide is finalized</a:t>
            </a:r>
          </a:p>
          <a:p>
            <a:pPr defTabSz="896091" fontAlgn="base">
              <a:spcBef>
                <a:spcPct val="0"/>
              </a:spcBef>
              <a:spcAft>
                <a:spcPct val="0"/>
              </a:spcAft>
            </a:pPr>
            <a:endParaRPr lang="en-US" sz="1765" dirty="0">
              <a:solidFill>
                <a:schemeClr val="tx1">
                  <a:alpha val="99000"/>
                </a:schemeClr>
              </a:solidFill>
            </a:endParaRPr>
          </a:p>
          <a:p>
            <a:r>
              <a:rPr lang="en-US" sz="1765" dirty="0">
                <a:solidFill>
                  <a:schemeClr val="tx1">
                    <a:alpha val="99000"/>
                  </a:schemeClr>
                </a:solidFill>
              </a:rPr>
              <a:t>Your MS Tag will be inserted here during the final scrub. </a:t>
            </a:r>
          </a:p>
        </p:txBody>
      </p:sp>
    </p:spTree>
    <p:extLst>
      <p:ext uri="{BB962C8B-B14F-4D97-AF65-F5344CB8AC3E}">
        <p14:creationId xmlns:p14="http://schemas.microsoft.com/office/powerpoint/2010/main" val="27911987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67684" y="5960018"/>
            <a:ext cx="10758655" cy="606470"/>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13924" eaLnBrk="0" hangingPunct="0"/>
            <a:r>
              <a:rPr lang="en-US" sz="686"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0203" y="3083702"/>
            <a:ext cx="3223861" cy="690597"/>
          </a:xfrm>
          <a:prstGeom prst="rect">
            <a:avLst/>
          </a:prstGeom>
        </p:spPr>
      </p:pic>
    </p:spTree>
    <p:extLst>
      <p:ext uri="{BB962C8B-B14F-4D97-AF65-F5344CB8AC3E}">
        <p14:creationId xmlns:p14="http://schemas.microsoft.com/office/powerpoint/2010/main" val="301682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 Placeholder 2"/>
          <p:cNvSpPr>
            <a:spLocks noGrp="1"/>
          </p:cNvSpPr>
          <p:nvPr>
            <p:ph type="body" sz="quarter" idx="10"/>
          </p:nvPr>
        </p:nvSpPr>
        <p:spPr>
          <a:xfrm>
            <a:off x="519248" y="1447800"/>
            <a:ext cx="11151917" cy="2055114"/>
          </a:xfrm>
        </p:spPr>
        <p:txBody>
          <a:bodyPr/>
          <a:lstStyle/>
          <a:p>
            <a:r>
              <a:rPr lang="en-US" dirty="0" smtClean="0"/>
              <a:t>Introduction</a:t>
            </a:r>
          </a:p>
          <a:p>
            <a:r>
              <a:rPr lang="en-US" dirty="0" smtClean="0"/>
              <a:t>DR Options</a:t>
            </a:r>
          </a:p>
          <a:p>
            <a:r>
              <a:rPr lang="en-US" dirty="0" smtClean="0"/>
              <a:t>Conclusion</a:t>
            </a:r>
          </a:p>
        </p:txBody>
      </p:sp>
    </p:spTree>
    <p:extLst>
      <p:ext uri="{BB962C8B-B14F-4D97-AF65-F5344CB8AC3E}">
        <p14:creationId xmlns:p14="http://schemas.microsoft.com/office/powerpoint/2010/main" val="2596595147"/>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Text Placeholder 2"/>
          <p:cNvSpPr>
            <a:spLocks noGrp="1"/>
          </p:cNvSpPr>
          <p:nvPr>
            <p:ph type="body" sz="quarter" idx="10"/>
          </p:nvPr>
        </p:nvSpPr>
        <p:spPr>
          <a:xfrm>
            <a:off x="519248" y="1447800"/>
            <a:ext cx="11151917" cy="3141181"/>
          </a:xfrm>
        </p:spPr>
        <p:txBody>
          <a:bodyPr/>
          <a:lstStyle/>
          <a:p>
            <a:r>
              <a:rPr lang="en-US" dirty="0"/>
              <a:t>Outline of architectural options for designing highly-available, fault-tolerant applications</a:t>
            </a:r>
          </a:p>
          <a:p>
            <a:r>
              <a:rPr lang="en-US" dirty="0"/>
              <a:t>Best practices for implementation of these architectural </a:t>
            </a:r>
            <a:r>
              <a:rPr lang="en-US" dirty="0" smtClean="0"/>
              <a:t>options</a:t>
            </a:r>
          </a:p>
          <a:p>
            <a:r>
              <a:rPr lang="en-US" dirty="0" smtClean="0"/>
              <a:t>Understand how to choose the DR strategy</a:t>
            </a:r>
            <a:endParaRPr lang="en-US" dirty="0"/>
          </a:p>
        </p:txBody>
      </p:sp>
    </p:spTree>
    <p:extLst>
      <p:ext uri="{BB962C8B-B14F-4D97-AF65-F5344CB8AC3E}">
        <p14:creationId xmlns:p14="http://schemas.microsoft.com/office/powerpoint/2010/main" val="324430496"/>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221034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Disaster Recovery</a:t>
            </a:r>
            <a:endParaRPr lang="en-US" dirty="0"/>
          </a:p>
        </p:txBody>
      </p:sp>
      <p:sp>
        <p:nvSpPr>
          <p:cNvPr id="3" name="Text Placeholder 2"/>
          <p:cNvSpPr>
            <a:spLocks noGrp="1"/>
          </p:cNvSpPr>
          <p:nvPr>
            <p:ph sz="quarter" idx="10"/>
          </p:nvPr>
        </p:nvSpPr>
        <p:spPr>
          <a:xfrm>
            <a:off x="269240" y="1190734"/>
            <a:ext cx="7101150" cy="2187971"/>
          </a:xfrm>
        </p:spPr>
        <p:txBody>
          <a:bodyPr/>
          <a:lstStyle/>
          <a:p>
            <a:r>
              <a:rPr lang="en-US" sz="2800" dirty="0" smtClean="0"/>
              <a:t>Disaster recovery is about preparing for and recovering from a disaster.</a:t>
            </a:r>
          </a:p>
          <a:p>
            <a:pPr lvl="1"/>
            <a:r>
              <a:rPr lang="en-US" sz="1600" dirty="0" smtClean="0"/>
              <a:t>Hardware or software</a:t>
            </a:r>
          </a:p>
          <a:p>
            <a:pPr lvl="1"/>
            <a:r>
              <a:rPr lang="en-US" sz="1600" dirty="0" smtClean="0"/>
              <a:t>Network or power outage</a:t>
            </a:r>
          </a:p>
          <a:p>
            <a:pPr lvl="1"/>
            <a:r>
              <a:rPr lang="en-US" sz="1600" dirty="0" smtClean="0"/>
              <a:t>Physical damage to a building</a:t>
            </a:r>
          </a:p>
          <a:p>
            <a:pPr lvl="1"/>
            <a:r>
              <a:rPr lang="en-US" sz="1600" dirty="0" smtClean="0"/>
              <a:t>Human error</a:t>
            </a:r>
          </a:p>
          <a:p>
            <a:pPr lvl="1"/>
            <a:r>
              <a:rPr lang="en-US" sz="1600" dirty="0" smtClean="0"/>
              <a:t>… or something else!</a:t>
            </a:r>
          </a:p>
          <a:p>
            <a:r>
              <a:rPr lang="en-US" sz="2800" dirty="0" smtClean="0"/>
              <a:t>Invest time and resources to plan, prepare, rehearse, document, train, and update processes to deal with events.</a:t>
            </a:r>
          </a:p>
          <a:p>
            <a:r>
              <a:rPr lang="en-US" sz="2800" dirty="0" smtClean="0"/>
              <a:t>Continual process of analysis and improvement</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0389" y="1622611"/>
            <a:ext cx="4524375" cy="4010025"/>
          </a:xfrm>
          <a:prstGeom prst="rect">
            <a:avLst/>
          </a:prstGeom>
        </p:spPr>
      </p:pic>
    </p:spTree>
    <p:extLst>
      <p:ext uri="{BB962C8B-B14F-4D97-AF65-F5344CB8AC3E}">
        <p14:creationId xmlns:p14="http://schemas.microsoft.com/office/powerpoint/2010/main" val="8111664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69239" y="795151"/>
            <a:ext cx="11653523" cy="2179058"/>
          </a:xfrm>
        </p:spPr>
        <p:txBody>
          <a:bodyPr/>
          <a:lstStyle/>
          <a:p>
            <a:pPr marL="0" indent="0" algn="ctr">
              <a:buNone/>
            </a:pPr>
            <a:r>
              <a:rPr lang="en-US" sz="7200" b="1" dirty="0"/>
              <a:t>Recovery Point Objective (RPO</a:t>
            </a:r>
            <a:r>
              <a:rPr lang="en-US" sz="7200" b="1" dirty="0" smtClean="0"/>
              <a:t>)</a:t>
            </a:r>
          </a:p>
        </p:txBody>
      </p:sp>
      <p:grpSp>
        <p:nvGrpSpPr>
          <p:cNvPr id="23" name="Group 22"/>
          <p:cNvGrpSpPr/>
          <p:nvPr/>
        </p:nvGrpSpPr>
        <p:grpSpPr>
          <a:xfrm>
            <a:off x="386080" y="3461258"/>
            <a:ext cx="10678160" cy="3119406"/>
            <a:chOff x="386080" y="3461258"/>
            <a:chExt cx="10678160" cy="3119406"/>
          </a:xfrm>
        </p:grpSpPr>
        <p:cxnSp>
          <p:nvCxnSpPr>
            <p:cNvPr id="21" name="Straight Connector 20"/>
            <p:cNvCxnSpPr/>
            <p:nvPr/>
          </p:nvCxnSpPr>
          <p:spPr>
            <a:xfrm>
              <a:off x="6177280" y="4602480"/>
              <a:ext cx="0" cy="1239520"/>
            </a:xfrm>
            <a:prstGeom prst="line">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386080" y="3461258"/>
              <a:ext cx="10678160" cy="3119406"/>
              <a:chOff x="386080" y="3461258"/>
              <a:chExt cx="10678160" cy="3119406"/>
            </a:xfrm>
          </p:grpSpPr>
          <p:sp>
            <p:nvSpPr>
              <p:cNvPr id="9" name="Right Arrow 8"/>
              <p:cNvSpPr/>
              <p:nvPr/>
            </p:nvSpPr>
            <p:spPr bwMode="auto">
              <a:xfrm>
                <a:off x="1127760" y="4998720"/>
                <a:ext cx="9936480" cy="589280"/>
              </a:xfrm>
              <a:prstGeom prst="right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1" name="Straight Connector 10"/>
              <p:cNvCxnSpPr/>
              <p:nvPr/>
            </p:nvCxnSpPr>
            <p:spPr>
              <a:xfrm>
                <a:off x="1503680" y="4622800"/>
                <a:ext cx="0" cy="1239520"/>
              </a:xfrm>
              <a:prstGeom prst="line">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Explosion 1 11"/>
              <p:cNvSpPr/>
              <p:nvPr/>
            </p:nvSpPr>
            <p:spPr bwMode="auto">
              <a:xfrm>
                <a:off x="5080000" y="4284849"/>
                <a:ext cx="2214880" cy="1930400"/>
              </a:xfrm>
              <a:prstGeom prst="irregularSeal1">
                <a:avLst/>
              </a:prstGeom>
              <a:solidFill>
                <a:srgbClr val="FFF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1"/>
                    </a:solidFill>
                    <a:ea typeface="Segoe UI" pitchFamily="34" charset="0"/>
                    <a:cs typeface="Segoe UI" pitchFamily="34" charset="0"/>
                  </a:rPr>
                  <a:t>Disaster</a:t>
                </a:r>
              </a:p>
            </p:txBody>
          </p:sp>
          <p:sp>
            <p:nvSpPr>
              <p:cNvPr id="13" name="TextBox 12"/>
              <p:cNvSpPr txBox="1"/>
              <p:nvPr/>
            </p:nvSpPr>
            <p:spPr>
              <a:xfrm>
                <a:off x="386080" y="3461258"/>
                <a:ext cx="2357120" cy="1292662"/>
              </a:xfrm>
              <a:prstGeom prst="rect">
                <a:avLst/>
              </a:prstGeom>
              <a:noFill/>
            </p:spPr>
            <p:txBody>
              <a:bodyPr wrap="square" lIns="182880" tIns="146304" rIns="182880" bIns="146304" rtlCol="0">
                <a:spAutoFit/>
              </a:bodyPr>
              <a:lstStyle/>
              <a:p>
                <a:pPr algn="ctr">
                  <a:lnSpc>
                    <a:spcPct val="90000"/>
                  </a:lnSpc>
                  <a:spcAft>
                    <a:spcPts val="600"/>
                  </a:spcAft>
                </a:pPr>
                <a:r>
                  <a:rPr lang="en-US" dirty="0" smtClean="0">
                    <a:gradFill>
                      <a:gsLst>
                        <a:gs pos="2917">
                          <a:schemeClr val="tx1"/>
                        </a:gs>
                        <a:gs pos="30000">
                          <a:schemeClr val="tx1"/>
                        </a:gs>
                      </a:gsLst>
                      <a:lin ang="5400000" scaled="0"/>
                    </a:gradFill>
                  </a:rPr>
                  <a:t>Last Backup or Point when data can be consistently rolled back</a:t>
                </a:r>
              </a:p>
            </p:txBody>
          </p:sp>
          <p:sp>
            <p:nvSpPr>
              <p:cNvPr id="14" name="TextBox 13"/>
              <p:cNvSpPr txBox="1"/>
              <p:nvPr/>
            </p:nvSpPr>
            <p:spPr>
              <a:xfrm>
                <a:off x="2397760" y="5842000"/>
                <a:ext cx="2357120" cy="738664"/>
              </a:xfrm>
              <a:prstGeom prst="rect">
                <a:avLst/>
              </a:prstGeom>
              <a:noFill/>
            </p:spPr>
            <p:txBody>
              <a:bodyPr wrap="square" lIns="182880" tIns="146304" rIns="182880" bIns="146304" rtlCol="0">
                <a:spAutoFit/>
              </a:bodyPr>
              <a:lstStyle/>
              <a:p>
                <a:pPr algn="ctr">
                  <a:lnSpc>
                    <a:spcPct val="90000"/>
                  </a:lnSpc>
                  <a:spcAft>
                    <a:spcPts val="600"/>
                  </a:spcAft>
                </a:pPr>
                <a:r>
                  <a:rPr lang="en-US" sz="3200" b="1" dirty="0" smtClean="0">
                    <a:gradFill>
                      <a:gsLst>
                        <a:gs pos="2917">
                          <a:schemeClr val="tx1"/>
                        </a:gs>
                        <a:gs pos="30000">
                          <a:schemeClr val="tx1"/>
                        </a:gs>
                      </a:gsLst>
                      <a:lin ang="5400000" scaled="0"/>
                    </a:gradFill>
                  </a:rPr>
                  <a:t>RPO</a:t>
                </a:r>
              </a:p>
            </p:txBody>
          </p:sp>
          <p:cxnSp>
            <p:nvCxnSpPr>
              <p:cNvPr id="17" name="Straight Arrow Connector 16"/>
              <p:cNvCxnSpPr/>
              <p:nvPr/>
            </p:nvCxnSpPr>
            <p:spPr>
              <a:xfrm flipH="1">
                <a:off x="1544321" y="5842001"/>
                <a:ext cx="463295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397760" y="5378550"/>
                <a:ext cx="2357120" cy="544765"/>
              </a:xfrm>
              <a:prstGeom prst="rect">
                <a:avLst/>
              </a:prstGeom>
              <a:noFill/>
            </p:spPr>
            <p:txBody>
              <a:bodyPr wrap="square" lIns="182880" tIns="146304" rIns="182880" bIns="146304" rtlCol="0">
                <a:spAutoFit/>
              </a:bodyPr>
              <a:lstStyle/>
              <a:p>
                <a:pPr algn="ctr">
                  <a:lnSpc>
                    <a:spcPct val="90000"/>
                  </a:lnSpc>
                  <a:spcAft>
                    <a:spcPts val="600"/>
                  </a:spcAft>
                </a:pPr>
                <a:r>
                  <a:rPr lang="en-US" dirty="0" smtClean="0">
                    <a:gradFill>
                      <a:gsLst>
                        <a:gs pos="2917">
                          <a:schemeClr val="tx1"/>
                        </a:gs>
                        <a:gs pos="30000">
                          <a:schemeClr val="tx1"/>
                        </a:gs>
                      </a:gsLst>
                      <a:lin ang="5400000" scaled="0"/>
                    </a:gradFill>
                  </a:rPr>
                  <a:t>How far back?</a:t>
                </a:r>
              </a:p>
            </p:txBody>
          </p:sp>
        </p:grpSp>
      </p:grpSp>
    </p:spTree>
    <p:extLst>
      <p:ext uri="{BB962C8B-B14F-4D97-AF65-F5344CB8AC3E}">
        <p14:creationId xmlns:p14="http://schemas.microsoft.com/office/powerpoint/2010/main" val="31610943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69239" y="795151"/>
            <a:ext cx="11653523" cy="2179058"/>
          </a:xfrm>
        </p:spPr>
        <p:txBody>
          <a:bodyPr/>
          <a:lstStyle/>
          <a:p>
            <a:pPr marL="0" indent="0" algn="ctr">
              <a:buNone/>
            </a:pPr>
            <a:r>
              <a:rPr lang="en-US" sz="7200" b="1" dirty="0"/>
              <a:t>Recovery </a:t>
            </a:r>
            <a:r>
              <a:rPr lang="en-US" sz="7200" b="1" dirty="0" smtClean="0"/>
              <a:t>Time Objective </a:t>
            </a:r>
            <a:r>
              <a:rPr lang="en-US" sz="7200" b="1" dirty="0"/>
              <a:t>(</a:t>
            </a:r>
            <a:r>
              <a:rPr lang="en-US" sz="7200" b="1" dirty="0" smtClean="0"/>
              <a:t>RTO)</a:t>
            </a:r>
          </a:p>
        </p:txBody>
      </p:sp>
      <p:grpSp>
        <p:nvGrpSpPr>
          <p:cNvPr id="4" name="Group 3"/>
          <p:cNvGrpSpPr/>
          <p:nvPr/>
        </p:nvGrpSpPr>
        <p:grpSpPr>
          <a:xfrm>
            <a:off x="386080" y="3461258"/>
            <a:ext cx="11104880" cy="3119406"/>
            <a:chOff x="386080" y="3461258"/>
            <a:chExt cx="11104880" cy="3119406"/>
          </a:xfrm>
        </p:grpSpPr>
        <p:cxnSp>
          <p:nvCxnSpPr>
            <p:cNvPr id="18" name="Straight Connector 17"/>
            <p:cNvCxnSpPr/>
            <p:nvPr/>
          </p:nvCxnSpPr>
          <p:spPr>
            <a:xfrm>
              <a:off x="6177280" y="4602480"/>
              <a:ext cx="0" cy="1239520"/>
            </a:xfrm>
            <a:prstGeom prst="line">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Right Arrow 8"/>
            <p:cNvSpPr/>
            <p:nvPr/>
          </p:nvSpPr>
          <p:spPr bwMode="auto">
            <a:xfrm>
              <a:off x="1127760" y="4998720"/>
              <a:ext cx="9936480" cy="589280"/>
            </a:xfrm>
            <a:prstGeom prst="right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1" name="Straight Connector 10"/>
            <p:cNvCxnSpPr/>
            <p:nvPr/>
          </p:nvCxnSpPr>
          <p:spPr>
            <a:xfrm>
              <a:off x="1503680" y="4622800"/>
              <a:ext cx="0" cy="1239520"/>
            </a:xfrm>
            <a:prstGeom prst="line">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Explosion 1 11"/>
            <p:cNvSpPr/>
            <p:nvPr/>
          </p:nvSpPr>
          <p:spPr bwMode="auto">
            <a:xfrm>
              <a:off x="5080000" y="4284849"/>
              <a:ext cx="2214880" cy="1930400"/>
            </a:xfrm>
            <a:prstGeom prst="irregularSeal1">
              <a:avLst/>
            </a:prstGeom>
            <a:solidFill>
              <a:srgbClr val="FFF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chemeClr val="bg1"/>
                  </a:solidFill>
                  <a:ea typeface="Segoe UI" pitchFamily="34" charset="0"/>
                  <a:cs typeface="Segoe UI" pitchFamily="34" charset="0"/>
                </a:rPr>
                <a:t>Disaster</a:t>
              </a:r>
            </a:p>
          </p:txBody>
        </p:sp>
        <p:sp>
          <p:nvSpPr>
            <p:cNvPr id="13" name="TextBox 12"/>
            <p:cNvSpPr txBox="1"/>
            <p:nvPr/>
          </p:nvSpPr>
          <p:spPr>
            <a:xfrm>
              <a:off x="386080" y="3461258"/>
              <a:ext cx="2357120" cy="1292662"/>
            </a:xfrm>
            <a:prstGeom prst="rect">
              <a:avLst/>
            </a:prstGeom>
            <a:noFill/>
          </p:spPr>
          <p:txBody>
            <a:bodyPr wrap="square" lIns="182880" tIns="146304" rIns="182880" bIns="146304" rtlCol="0">
              <a:spAutoFit/>
            </a:bodyPr>
            <a:lstStyle/>
            <a:p>
              <a:pPr algn="ctr">
                <a:lnSpc>
                  <a:spcPct val="90000"/>
                </a:lnSpc>
                <a:spcAft>
                  <a:spcPts val="600"/>
                </a:spcAft>
              </a:pPr>
              <a:r>
                <a:rPr lang="en-US" dirty="0" smtClean="0">
                  <a:gradFill>
                    <a:gsLst>
                      <a:gs pos="2917">
                        <a:schemeClr val="tx1"/>
                      </a:gs>
                      <a:gs pos="30000">
                        <a:schemeClr val="tx1"/>
                      </a:gs>
                    </a:gsLst>
                    <a:lin ang="5400000" scaled="0"/>
                  </a:gradFill>
                </a:rPr>
                <a:t>Last Backup or Point when data can be consistently rolled back</a:t>
              </a:r>
            </a:p>
          </p:txBody>
        </p:sp>
        <p:sp>
          <p:nvSpPr>
            <p:cNvPr id="14" name="TextBox 13"/>
            <p:cNvSpPr txBox="1"/>
            <p:nvPr/>
          </p:nvSpPr>
          <p:spPr>
            <a:xfrm>
              <a:off x="2397760" y="5842000"/>
              <a:ext cx="2357120" cy="738664"/>
            </a:xfrm>
            <a:prstGeom prst="rect">
              <a:avLst/>
            </a:prstGeom>
            <a:noFill/>
          </p:spPr>
          <p:txBody>
            <a:bodyPr wrap="square" lIns="182880" tIns="146304" rIns="182880" bIns="146304" rtlCol="0">
              <a:spAutoFit/>
            </a:bodyPr>
            <a:lstStyle/>
            <a:p>
              <a:pPr algn="ctr">
                <a:lnSpc>
                  <a:spcPct val="90000"/>
                </a:lnSpc>
                <a:spcAft>
                  <a:spcPts val="600"/>
                </a:spcAft>
              </a:pPr>
              <a:r>
                <a:rPr lang="en-US" sz="3200" b="1" dirty="0" smtClean="0">
                  <a:gradFill>
                    <a:gsLst>
                      <a:gs pos="2917">
                        <a:schemeClr val="tx1"/>
                      </a:gs>
                      <a:gs pos="30000">
                        <a:schemeClr val="tx1"/>
                      </a:gs>
                    </a:gsLst>
                    <a:lin ang="5400000" scaled="0"/>
                  </a:gradFill>
                </a:rPr>
                <a:t>RPO</a:t>
              </a:r>
            </a:p>
          </p:txBody>
        </p:sp>
        <p:cxnSp>
          <p:nvCxnSpPr>
            <p:cNvPr id="17" name="Straight Arrow Connector 16"/>
            <p:cNvCxnSpPr/>
            <p:nvPr/>
          </p:nvCxnSpPr>
          <p:spPr>
            <a:xfrm flipH="1">
              <a:off x="1544320" y="5842000"/>
              <a:ext cx="4693919" cy="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397760" y="5378550"/>
              <a:ext cx="2357120" cy="544765"/>
            </a:xfrm>
            <a:prstGeom prst="rect">
              <a:avLst/>
            </a:prstGeom>
            <a:noFill/>
          </p:spPr>
          <p:txBody>
            <a:bodyPr wrap="square" lIns="182880" tIns="146304" rIns="182880" bIns="146304" rtlCol="0">
              <a:spAutoFit/>
            </a:bodyPr>
            <a:lstStyle/>
            <a:p>
              <a:pPr algn="ctr">
                <a:lnSpc>
                  <a:spcPct val="90000"/>
                </a:lnSpc>
                <a:spcAft>
                  <a:spcPts val="600"/>
                </a:spcAft>
              </a:pPr>
              <a:r>
                <a:rPr lang="en-US" dirty="0" smtClean="0">
                  <a:gradFill>
                    <a:gsLst>
                      <a:gs pos="2917">
                        <a:schemeClr val="tx1"/>
                      </a:gs>
                      <a:gs pos="30000">
                        <a:schemeClr val="tx1"/>
                      </a:gs>
                    </a:gsLst>
                    <a:lin ang="5400000" scaled="0"/>
                  </a:gradFill>
                </a:rPr>
                <a:t>How far back?</a:t>
              </a:r>
            </a:p>
          </p:txBody>
        </p:sp>
        <p:cxnSp>
          <p:nvCxnSpPr>
            <p:cNvPr id="15" name="Straight Connector 14"/>
            <p:cNvCxnSpPr/>
            <p:nvPr/>
          </p:nvCxnSpPr>
          <p:spPr>
            <a:xfrm>
              <a:off x="10312400" y="4622800"/>
              <a:ext cx="0" cy="1239520"/>
            </a:xfrm>
            <a:prstGeom prst="line">
              <a:avLst/>
            </a:prstGeom>
            <a:ln w="57150">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238240" y="5842000"/>
              <a:ext cx="4074160" cy="0"/>
            </a:xfrm>
            <a:prstGeom prst="straightConnector1">
              <a:avLst/>
            </a:prstGeom>
            <a:ln w="38100">
              <a:solidFill>
                <a:srgbClr val="FFFF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133840" y="3919089"/>
              <a:ext cx="2357120" cy="794064"/>
            </a:xfrm>
            <a:prstGeom prst="rect">
              <a:avLst/>
            </a:prstGeom>
            <a:noFill/>
          </p:spPr>
          <p:txBody>
            <a:bodyPr wrap="square" lIns="182880" tIns="146304" rIns="182880" bIns="146304" rtlCol="0">
              <a:spAutoFit/>
            </a:bodyPr>
            <a:lstStyle/>
            <a:p>
              <a:pPr algn="ctr">
                <a:lnSpc>
                  <a:spcPct val="90000"/>
                </a:lnSpc>
                <a:spcAft>
                  <a:spcPts val="600"/>
                </a:spcAft>
              </a:pPr>
              <a:r>
                <a:rPr lang="en-US" dirty="0" smtClean="0">
                  <a:gradFill>
                    <a:gsLst>
                      <a:gs pos="2917">
                        <a:schemeClr val="tx1"/>
                      </a:gs>
                      <a:gs pos="30000">
                        <a:schemeClr val="tx1"/>
                      </a:gs>
                    </a:gsLst>
                    <a:lin ang="5400000" scaled="0"/>
                  </a:gradFill>
                </a:rPr>
                <a:t>Systems fully recovered</a:t>
              </a:r>
            </a:p>
          </p:txBody>
        </p:sp>
        <p:sp>
          <p:nvSpPr>
            <p:cNvPr id="22" name="TextBox 21"/>
            <p:cNvSpPr txBox="1"/>
            <p:nvPr/>
          </p:nvSpPr>
          <p:spPr>
            <a:xfrm>
              <a:off x="7305041" y="5842000"/>
              <a:ext cx="2357120" cy="738664"/>
            </a:xfrm>
            <a:prstGeom prst="rect">
              <a:avLst/>
            </a:prstGeom>
            <a:noFill/>
          </p:spPr>
          <p:txBody>
            <a:bodyPr wrap="square" lIns="182880" tIns="146304" rIns="182880" bIns="146304" rtlCol="0">
              <a:spAutoFit/>
            </a:bodyPr>
            <a:lstStyle/>
            <a:p>
              <a:pPr algn="ctr">
                <a:lnSpc>
                  <a:spcPct val="90000"/>
                </a:lnSpc>
                <a:spcAft>
                  <a:spcPts val="600"/>
                </a:spcAft>
              </a:pPr>
              <a:r>
                <a:rPr lang="en-US" sz="3200" b="1" dirty="0" smtClean="0">
                  <a:solidFill>
                    <a:srgbClr val="FFFF00"/>
                  </a:solidFill>
                </a:rPr>
                <a:t>RTO</a:t>
              </a:r>
            </a:p>
          </p:txBody>
        </p:sp>
        <p:sp>
          <p:nvSpPr>
            <p:cNvPr id="23" name="TextBox 22"/>
            <p:cNvSpPr txBox="1"/>
            <p:nvPr/>
          </p:nvSpPr>
          <p:spPr>
            <a:xfrm>
              <a:off x="7305041" y="5378550"/>
              <a:ext cx="2357120" cy="544765"/>
            </a:xfrm>
            <a:prstGeom prst="rect">
              <a:avLst/>
            </a:prstGeom>
            <a:noFill/>
          </p:spPr>
          <p:txBody>
            <a:bodyPr wrap="square" lIns="182880" tIns="146304" rIns="182880" bIns="146304" rtlCol="0">
              <a:spAutoFit/>
            </a:bodyPr>
            <a:lstStyle/>
            <a:p>
              <a:pPr algn="ctr">
                <a:lnSpc>
                  <a:spcPct val="90000"/>
                </a:lnSpc>
                <a:spcAft>
                  <a:spcPts val="600"/>
                </a:spcAft>
              </a:pPr>
              <a:r>
                <a:rPr lang="en-US" dirty="0" smtClean="0">
                  <a:gradFill>
                    <a:gsLst>
                      <a:gs pos="2917">
                        <a:schemeClr val="tx1"/>
                      </a:gs>
                      <a:gs pos="30000">
                        <a:schemeClr val="tx1"/>
                      </a:gs>
                    </a:gsLst>
                    <a:lin ang="5400000" scaled="0"/>
                  </a:gradFill>
                </a:rPr>
                <a:t>How much time?</a:t>
              </a:r>
            </a:p>
          </p:txBody>
        </p:sp>
      </p:grpSp>
    </p:spTree>
    <p:extLst>
      <p:ext uri="{BB962C8B-B14F-4D97-AF65-F5344CB8AC3E}">
        <p14:creationId xmlns:p14="http://schemas.microsoft.com/office/powerpoint/2010/main" val="3045145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TechEd_2013_Speaker_PPT_Template</Template>
  <TotalTime>2495</TotalTime>
  <Words>2613</Words>
  <Application>Microsoft Office PowerPoint</Application>
  <PresentationFormat>Widescreen</PresentationFormat>
  <Paragraphs>600</Paragraphs>
  <Slides>39</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Consolas</vt:lpstr>
      <vt:lpstr>Segoe UI</vt:lpstr>
      <vt:lpstr>Segoe UI Light</vt:lpstr>
      <vt:lpstr>Wingdings</vt:lpstr>
      <vt:lpstr>TechEd_2013_Template_16x9</vt:lpstr>
      <vt:lpstr>PowerPoint Presentation</vt:lpstr>
      <vt:lpstr>Designing and Building Disaster Recovery Enabled Solutions in Windows Azure</vt:lpstr>
      <vt:lpstr>Who am I?</vt:lpstr>
      <vt:lpstr>Outline</vt:lpstr>
      <vt:lpstr>Takeaways</vt:lpstr>
      <vt:lpstr>Introduction</vt:lpstr>
      <vt:lpstr>Disaster Recovery</vt:lpstr>
      <vt:lpstr>PowerPoint Presentation</vt:lpstr>
      <vt:lpstr>PowerPoint Presentation</vt:lpstr>
      <vt:lpstr>PowerPoint Presentation</vt:lpstr>
      <vt:lpstr>PowerPoint Presentation</vt:lpstr>
      <vt:lpstr>PowerPoint Presentation</vt:lpstr>
      <vt:lpstr>Terminology</vt:lpstr>
      <vt:lpstr>SLAs</vt:lpstr>
      <vt:lpstr>SLA vs Costs</vt:lpstr>
      <vt:lpstr>Compounding SLAs</vt:lpstr>
      <vt:lpstr>Typical DR approach</vt:lpstr>
      <vt:lpstr>But why plan for failure?</vt:lpstr>
      <vt:lpstr>Design For Failure</vt:lpstr>
      <vt:lpstr>DR Options</vt:lpstr>
      <vt:lpstr>DR Options</vt:lpstr>
      <vt:lpstr>Cold DR</vt:lpstr>
      <vt:lpstr>Cold DR in Windows Azure – Option #1</vt:lpstr>
      <vt:lpstr>Cold DR in Windows Azure – Option #2</vt:lpstr>
      <vt:lpstr>Warm DR</vt:lpstr>
      <vt:lpstr>Warm DR in Windows Azure</vt:lpstr>
      <vt:lpstr>Hot DR</vt:lpstr>
      <vt:lpstr>Hot DR in Windows Azure – Option 1</vt:lpstr>
      <vt:lpstr>Hot DR in Windows Azure – Option 2</vt:lpstr>
      <vt:lpstr>Hot DR in Windows Azure – Option 3</vt:lpstr>
      <vt:lpstr>HA</vt:lpstr>
      <vt:lpstr>HA with Windows Azure</vt:lpstr>
      <vt:lpstr>Conclusions</vt:lpstr>
      <vt:lpstr>Conclusions</vt:lpstr>
      <vt:lpstr>Conclusions</vt:lpstr>
      <vt:lpstr>Resources</vt:lpstr>
      <vt:lpstr>Complete an evaluation on CommNet and enter to win!</vt:lpstr>
      <vt:lpstr>MS tag</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WAD-B403: Designing and Building Disaster Recovery Enabled Solutions in Windows Azure</dc:title>
  <dc:subject>TechEd 2013</dc:subject>
  <dc:creator>Nuno Godinho (Aditi Technologies Private LTD)</dc:creator>
  <cp:keywords>TechEd 2013</cp:keywords>
  <dc:description>Template by: Jordan Cayabyab, Artitudes Design, Inc.
Formatting by: Brett Perry Silver Fox Productions, Inc.
Audience Type: Internal/External</dc:description>
  <cp:lastModifiedBy>Shows</cp:lastModifiedBy>
  <cp:revision>98</cp:revision>
  <dcterms:created xsi:type="dcterms:W3CDTF">2013-05-28T13:36:30Z</dcterms:created>
  <dcterms:modified xsi:type="dcterms:W3CDTF">2013-06-06T19:31:12Z</dcterms:modified>
</cp:coreProperties>
</file>