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Lst>
  <p:notesMasterIdLst>
    <p:notesMasterId r:id="rId73"/>
  </p:notesMasterIdLst>
  <p:handoutMasterIdLst>
    <p:handoutMasterId r:id="rId74"/>
  </p:handoutMasterIdLst>
  <p:sldIdLst>
    <p:sldId id="1135" r:id="rId5"/>
    <p:sldId id="1054" r:id="rId6"/>
    <p:sldId id="1213" r:id="rId7"/>
    <p:sldId id="1156" r:id="rId8"/>
    <p:sldId id="1276" r:id="rId9"/>
    <p:sldId id="1214" r:id="rId10"/>
    <p:sldId id="1215" r:id="rId11"/>
    <p:sldId id="1216" r:id="rId12"/>
    <p:sldId id="1217" r:id="rId13"/>
    <p:sldId id="1218" r:id="rId14"/>
    <p:sldId id="1219" r:id="rId15"/>
    <p:sldId id="1220" r:id="rId16"/>
    <p:sldId id="1277" r:id="rId17"/>
    <p:sldId id="1222" r:id="rId18"/>
    <p:sldId id="1223" r:id="rId19"/>
    <p:sldId id="1224" r:id="rId20"/>
    <p:sldId id="1225" r:id="rId21"/>
    <p:sldId id="1226" r:id="rId22"/>
    <p:sldId id="1268" r:id="rId23"/>
    <p:sldId id="1227" r:id="rId24"/>
    <p:sldId id="1228" r:id="rId25"/>
    <p:sldId id="1229" r:id="rId26"/>
    <p:sldId id="1269" r:id="rId27"/>
    <p:sldId id="1271" r:id="rId28"/>
    <p:sldId id="1230" r:id="rId29"/>
    <p:sldId id="1231" r:id="rId30"/>
    <p:sldId id="1232" r:id="rId31"/>
    <p:sldId id="1278" r:id="rId32"/>
    <p:sldId id="1234" r:id="rId33"/>
    <p:sldId id="1235" r:id="rId34"/>
    <p:sldId id="1236" r:id="rId35"/>
    <p:sldId id="1238" r:id="rId36"/>
    <p:sldId id="1239" r:id="rId37"/>
    <p:sldId id="1241" r:id="rId38"/>
    <p:sldId id="1242" r:id="rId39"/>
    <p:sldId id="1237" r:id="rId40"/>
    <p:sldId id="1243" r:id="rId41"/>
    <p:sldId id="1244" r:id="rId42"/>
    <p:sldId id="1245" r:id="rId43"/>
    <p:sldId id="1246" r:id="rId44"/>
    <p:sldId id="1247" r:id="rId45"/>
    <p:sldId id="1248" r:id="rId46"/>
    <p:sldId id="1249" r:id="rId47"/>
    <p:sldId id="1250" r:id="rId48"/>
    <p:sldId id="1251" r:id="rId49"/>
    <p:sldId id="1252" r:id="rId50"/>
    <p:sldId id="1253" r:id="rId51"/>
    <p:sldId id="1273" r:id="rId52"/>
    <p:sldId id="1254" r:id="rId53"/>
    <p:sldId id="1255" r:id="rId54"/>
    <p:sldId id="1256" r:id="rId55"/>
    <p:sldId id="1257" r:id="rId56"/>
    <p:sldId id="1258" r:id="rId57"/>
    <p:sldId id="1274" r:id="rId58"/>
    <p:sldId id="1275" r:id="rId59"/>
    <p:sldId id="1259" r:id="rId60"/>
    <p:sldId id="1260" r:id="rId61"/>
    <p:sldId id="1261" r:id="rId62"/>
    <p:sldId id="1262" r:id="rId63"/>
    <p:sldId id="1263" r:id="rId64"/>
    <p:sldId id="1264" r:id="rId65"/>
    <p:sldId id="1265" r:id="rId66"/>
    <p:sldId id="1266" r:id="rId67"/>
    <p:sldId id="1267" r:id="rId68"/>
    <p:sldId id="1197" r:id="rId69"/>
    <p:sldId id="1150" r:id="rId70"/>
    <p:sldId id="1147" r:id="rId71"/>
    <p:sldId id="1076" r:id="rId72"/>
  </p:sldIdLst>
  <p:sldSz cx="12436475" cy="6994525"/>
  <p:notesSz cx="7010400" cy="9296400"/>
  <p:embeddedFontLst>
    <p:embeddedFont>
      <p:font typeface="Segoe UI Light" panose="020B0502040204020203" pitchFamily="34" charset="0"/>
      <p:regular r:id="rId75"/>
      <p:italic r:id="rId76"/>
    </p:embeddedFont>
    <p:embeddedFont>
      <p:font typeface="Segoe UI" panose="020B0502040204020203" pitchFamily="34" charset="0"/>
      <p:regular r:id="rId77"/>
      <p:bold r:id="rId78"/>
      <p:italic r:id="rId79"/>
      <p:boldItalic r:id="rId80"/>
    </p:embeddedFont>
    <p:embeddedFont>
      <p:font typeface="Consolas" panose="020B0609020204030204" pitchFamily="49" charset="0"/>
      <p:regular r:id="rId81"/>
      <p:bold r:id="rId82"/>
      <p:italic r:id="rId83"/>
      <p:boldItalic r:id="rId84"/>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213"/>
            <p14:sldId id="1156"/>
            <p14:sldId id="1276"/>
            <p14:sldId id="1214"/>
            <p14:sldId id="1215"/>
            <p14:sldId id="1216"/>
            <p14:sldId id="1217"/>
            <p14:sldId id="1218"/>
            <p14:sldId id="1219"/>
            <p14:sldId id="1220"/>
            <p14:sldId id="1277"/>
            <p14:sldId id="1222"/>
            <p14:sldId id="1223"/>
            <p14:sldId id="1224"/>
            <p14:sldId id="1225"/>
            <p14:sldId id="1226"/>
            <p14:sldId id="1268"/>
            <p14:sldId id="1227"/>
            <p14:sldId id="1228"/>
            <p14:sldId id="1229"/>
            <p14:sldId id="1269"/>
            <p14:sldId id="1271"/>
            <p14:sldId id="1230"/>
            <p14:sldId id="1231"/>
            <p14:sldId id="1232"/>
            <p14:sldId id="1278"/>
            <p14:sldId id="1234"/>
            <p14:sldId id="1235"/>
            <p14:sldId id="1236"/>
            <p14:sldId id="1238"/>
            <p14:sldId id="1239"/>
            <p14:sldId id="1241"/>
            <p14:sldId id="1242"/>
            <p14:sldId id="1237"/>
            <p14:sldId id="1243"/>
            <p14:sldId id="1244"/>
            <p14:sldId id="1245"/>
            <p14:sldId id="1246"/>
            <p14:sldId id="1247"/>
            <p14:sldId id="1248"/>
            <p14:sldId id="1249"/>
            <p14:sldId id="1250"/>
            <p14:sldId id="1251"/>
            <p14:sldId id="1252"/>
            <p14:sldId id="1253"/>
            <p14:sldId id="1273"/>
            <p14:sldId id="1254"/>
            <p14:sldId id="1255"/>
            <p14:sldId id="1256"/>
            <p14:sldId id="1257"/>
            <p14:sldId id="1258"/>
            <p14:sldId id="1274"/>
            <p14:sldId id="1275"/>
            <p14:sldId id="1259"/>
            <p14:sldId id="1260"/>
            <p14:sldId id="1261"/>
            <p14:sldId id="1262"/>
            <p14:sldId id="1263"/>
            <p14:sldId id="1264"/>
            <p14:sldId id="1265"/>
            <p14:sldId id="1266"/>
            <p14:sldId id="1267"/>
            <p14:sldId id="1197"/>
          </p14:sldIdLst>
        </p14:section>
        <p14:section name="Special content" id="{6925D2A1-AD53-4951-AB34-79DFA02CD676}">
          <p14:sldIdLst>
            <p14:sldId id="1150"/>
            <p14:sldId id="1147"/>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7FBA00"/>
    <a:srgbClr val="007233"/>
    <a:srgbClr val="0072C6"/>
    <a:srgbClr val="B4009E"/>
    <a:srgbClr val="B0B186"/>
    <a:srgbClr val="FF66FF"/>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84520" autoAdjust="0"/>
  </p:normalViewPr>
  <p:slideViewPr>
    <p:cSldViewPr snapToGrid="0">
      <p:cViewPr varScale="1">
        <p:scale>
          <a:sx n="79" d="100"/>
          <a:sy n="79" d="100"/>
        </p:scale>
        <p:origin x="54" y="96"/>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10038"/>
    </p:cViewPr>
  </p:sorterViewPr>
  <p:notesViewPr>
    <p:cSldViewPr snapToGrid="0" showGuides="1">
      <p:cViewPr>
        <p:scale>
          <a:sx n="41" d="100"/>
          <a:sy n="41" d="100"/>
        </p:scale>
        <p:origin x="-2952" y="-534"/>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font" Target="fonts/font5.fntdata"/><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2" y="0"/>
            <a:ext cx="3037839" cy="464820"/>
          </a:xfrm>
          <a:prstGeom prst="rect">
            <a:avLst/>
          </a:prstGeom>
        </p:spPr>
        <p:txBody>
          <a:bodyPr vert="horz" lIns="91376" tIns="45688" rIns="91376" bIns="45688"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970940" y="0"/>
            <a:ext cx="3037839" cy="464820"/>
          </a:xfrm>
          <a:prstGeom prst="rect">
            <a:avLst/>
          </a:prstGeom>
        </p:spPr>
        <p:txBody>
          <a:bodyPr vert="horz" lIns="91376" tIns="45688" rIns="91376" bIns="45688" rtlCol="0"/>
          <a:lstStyle>
            <a:lvl1pPr algn="r">
              <a:defRPr sz="1200"/>
            </a:lvl1pPr>
          </a:lstStyle>
          <a:p>
            <a:fld id="{5B6A60E7-2D53-4E43-BBED-95418411E14A}" type="datetime8">
              <a:rPr lang="en-US" smtClean="0">
                <a:latin typeface="Segoe UI" pitchFamily="34" charset="0"/>
              </a:rPr>
              <a:t>6/6/2013 10:37 AM</a:t>
            </a:fld>
            <a:endParaRPr lang="en-US" dirty="0">
              <a:latin typeface="Segoe UI" pitchFamily="34" charset="0"/>
            </a:endParaRPr>
          </a:p>
        </p:txBody>
      </p:sp>
      <p:sp>
        <p:nvSpPr>
          <p:cNvPr id="8" name="Footer Placeholder 7"/>
          <p:cNvSpPr>
            <a:spLocks noGrp="1"/>
          </p:cNvSpPr>
          <p:nvPr>
            <p:ph type="ftr" sz="quarter" idx="2"/>
          </p:nvPr>
        </p:nvSpPr>
        <p:spPr>
          <a:xfrm>
            <a:off x="2" y="8829966"/>
            <a:ext cx="5923787" cy="337975"/>
          </a:xfrm>
          <a:prstGeom prst="rect">
            <a:avLst/>
          </a:prstGeom>
        </p:spPr>
        <p:txBody>
          <a:bodyPr vert="horz" lIns="91376" tIns="45688" rIns="91376" bIns="45688" rtlCol="0" anchor="b"/>
          <a:lstStyle>
            <a:lvl1pPr algn="l">
              <a:defRPr sz="1200"/>
            </a:lvl1pPr>
          </a:lstStyle>
          <a:p>
            <a:pPr marL="398184" defTabSz="91345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6"/>
            <a:ext cx="1096674" cy="464820"/>
          </a:xfrm>
          <a:prstGeom prst="rect">
            <a:avLst/>
          </a:prstGeom>
        </p:spPr>
        <p:txBody>
          <a:bodyPr vert="horz" lIns="91376" tIns="45688" rIns="91376" bIns="45688"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2" y="0"/>
            <a:ext cx="3037839" cy="464820"/>
          </a:xfrm>
          <a:prstGeom prst="rect">
            <a:avLst/>
          </a:prstGeom>
        </p:spPr>
        <p:txBody>
          <a:bodyPr vert="horz" lIns="91376" tIns="45688" rIns="91376" bIns="45688"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404813" y="696913"/>
            <a:ext cx="6200775" cy="3487737"/>
          </a:xfrm>
          <a:prstGeom prst="rect">
            <a:avLst/>
          </a:prstGeom>
          <a:noFill/>
          <a:ln w="12700">
            <a:solidFill>
              <a:prstClr val="black"/>
            </a:solidFill>
          </a:ln>
        </p:spPr>
        <p:txBody>
          <a:bodyPr vert="horz" lIns="91376" tIns="45688" rIns="91376" bIns="45688"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1376" tIns="45688" rIns="91376" bIns="45688" rtlCol="0" anchor="b"/>
          <a:lstStyle>
            <a:lvl1pPr marL="571100" indent="0" algn="l">
              <a:defRPr sz="1200"/>
            </a:lvl1pPr>
          </a:lstStyle>
          <a:p>
            <a:pPr defTabSz="91345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40" y="0"/>
            <a:ext cx="3037839" cy="464820"/>
          </a:xfrm>
          <a:prstGeom prst="rect">
            <a:avLst/>
          </a:prstGeom>
        </p:spPr>
        <p:txBody>
          <a:bodyPr vert="horz" lIns="91376" tIns="45688" rIns="91376" bIns="45688" rtlCol="0"/>
          <a:lstStyle>
            <a:lvl1pPr algn="r">
              <a:defRPr sz="1200">
                <a:latin typeface="Segoe UI" pitchFamily="34" charset="0"/>
              </a:defRPr>
            </a:lvl1pPr>
          </a:lstStyle>
          <a:p>
            <a:fld id="{2DFDA5C7-BBAE-481E-8BF7-731156A2E2C1}" type="datetime8">
              <a:rPr lang="en-US" smtClean="0"/>
              <a:t>6/6/2013 10:37 AM</a:t>
            </a:fld>
            <a:endParaRPr lang="en-US" dirty="0"/>
          </a:p>
        </p:txBody>
      </p:sp>
      <p:sp>
        <p:nvSpPr>
          <p:cNvPr id="12" name="Notes Placeholder 11"/>
          <p:cNvSpPr>
            <a:spLocks noGrp="1"/>
          </p:cNvSpPr>
          <p:nvPr>
            <p:ph type="body" sz="quarter" idx="3"/>
          </p:nvPr>
        </p:nvSpPr>
        <p:spPr>
          <a:xfrm>
            <a:off x="701041" y="4415790"/>
            <a:ext cx="5608320" cy="4183380"/>
          </a:xfrm>
          <a:prstGeom prst="rect">
            <a:avLst/>
          </a:prstGeom>
        </p:spPr>
        <p:txBody>
          <a:bodyPr vert="horz" lIns="91376" tIns="45688" rIns="91376" bIns="456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6040627" y="8829966"/>
            <a:ext cx="968150" cy="464820"/>
          </a:xfrm>
          <a:prstGeom prst="rect">
            <a:avLst/>
          </a:prstGeom>
        </p:spPr>
        <p:txBody>
          <a:bodyPr vert="horz" lIns="91376" tIns="45688" rIns="91376" bIns="45688"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6/6/2013 10:37 AM</a:t>
            </a:fld>
            <a:endParaRPr lang="en-US" dirty="0"/>
          </a:p>
        </p:txBody>
      </p:sp>
      <p:sp>
        <p:nvSpPr>
          <p:cNvPr id="11" name="Footer Placeholder 10"/>
          <p:cNvSpPr>
            <a:spLocks noGrp="1"/>
          </p:cNvSpPr>
          <p:nvPr>
            <p:ph type="ftr" sz="quarter" idx="14"/>
          </p:nvPr>
        </p:nvSpPr>
        <p:spPr/>
        <p:txBody>
          <a:bodyPr/>
          <a:lstStyle/>
          <a:p>
            <a:pPr defTabSz="91345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6/6/2013 10:37 AM</a:t>
            </a:fld>
            <a:endParaRPr lang="en-US" dirty="0"/>
          </a:p>
        </p:txBody>
      </p:sp>
      <p:sp>
        <p:nvSpPr>
          <p:cNvPr id="11" name="Footer Placeholder 10"/>
          <p:cNvSpPr>
            <a:spLocks noGrp="1"/>
          </p:cNvSpPr>
          <p:nvPr>
            <p:ph type="ftr" sz="quarter" idx="14"/>
          </p:nvPr>
        </p:nvSpPr>
        <p:spPr/>
        <p:txBody>
          <a:bodyPr/>
          <a:lstStyle/>
          <a:p>
            <a:pPr defTabSz="91345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60</a:t>
            </a:fld>
            <a:endParaRPr lang="en-US" dirty="0"/>
          </a:p>
        </p:txBody>
      </p:sp>
    </p:spTree>
    <p:extLst>
      <p:ext uri="{BB962C8B-B14F-4D97-AF65-F5344CB8AC3E}">
        <p14:creationId xmlns:p14="http://schemas.microsoft.com/office/powerpoint/2010/main" val="422397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3E844-C95F-4C59-AF81-36C670E4770C}" type="slidenum">
              <a:rPr lang="en-US" smtClean="0"/>
              <a:t>65</a:t>
            </a:fld>
            <a:endParaRPr lang="en-US"/>
          </a:p>
        </p:txBody>
      </p:sp>
    </p:spTree>
    <p:extLst>
      <p:ext uri="{BB962C8B-B14F-4D97-AF65-F5344CB8AC3E}">
        <p14:creationId xmlns:p14="http://schemas.microsoft.com/office/powerpoint/2010/main" val="389323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345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10:37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345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10:37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67</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0775" cy="3487737"/>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68</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6/6/2013 10:37 AM</a:t>
            </a:fld>
            <a:endParaRPr lang="en-US" dirty="0"/>
          </a:p>
        </p:txBody>
      </p:sp>
      <p:sp>
        <p:nvSpPr>
          <p:cNvPr id="12" name="Footer Placeholder 11"/>
          <p:cNvSpPr>
            <a:spLocks noGrp="1"/>
          </p:cNvSpPr>
          <p:nvPr>
            <p:ph type="ftr" sz="quarter" idx="15"/>
          </p:nvPr>
        </p:nvSpPr>
        <p:spPr/>
        <p:txBody>
          <a:bodyPr/>
          <a:lstStyle/>
          <a:p>
            <a:pPr defTabSz="91345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smtClean="0"/>
              <a:t>Klik om de stijl te bewerken</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nl-NL" smtClean="0"/>
              <a:t>Klik om de stijl te bewerken</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2"/>
            <a:ext cx="11375537" cy="679653"/>
          </a:xfrm>
        </p:spPr>
        <p:txBody>
          <a:bodyPr/>
          <a:lstStyle/>
          <a:p>
            <a:r>
              <a:rPr lang="de-DE" smtClean="0"/>
              <a:t>Titelmasterformat durch Klicken bearbeiten</a:t>
            </a:r>
            <a:endParaRPr lang="en-US" dirty="0"/>
          </a:p>
        </p:txBody>
      </p:sp>
      <p:sp>
        <p:nvSpPr>
          <p:cNvPr id="5" name="Text Placeholder 4"/>
          <p:cNvSpPr>
            <a:spLocks noGrp="1"/>
          </p:cNvSpPr>
          <p:nvPr>
            <p:ph type="body" sz="quarter" idx="10"/>
          </p:nvPr>
        </p:nvSpPr>
        <p:spPr>
          <a:xfrm>
            <a:off x="529660" y="1476622"/>
            <a:ext cx="11375537" cy="1147686"/>
          </a:xfrm>
        </p:spPr>
        <p:txBody>
          <a:bodyPr/>
          <a:lstStyle>
            <a:lvl1pPr marL="0" indent="0">
              <a:spcBef>
                <a:spcPts val="0"/>
              </a:spcBef>
              <a:spcAft>
                <a:spcPts val="918"/>
              </a:spcAft>
              <a:buNone/>
              <a:defRPr sz="4080" spc="-102" baseline="0">
                <a:latin typeface="Segoe UI Light" pitchFamily="34" charset="0"/>
              </a:defRPr>
            </a:lvl1pPr>
            <a:lvl2pPr marL="0" indent="0">
              <a:spcBef>
                <a:spcPts val="0"/>
              </a:spcBef>
              <a:spcAft>
                <a:spcPts val="408"/>
              </a:spcAft>
              <a:buNone/>
              <a:defRPr sz="2040" spc="-52" baseline="0"/>
            </a:lvl2pPr>
            <a:lvl3pPr marL="0" indent="0">
              <a:spcBef>
                <a:spcPts val="0"/>
              </a:spcBef>
              <a:spcAft>
                <a:spcPts val="408"/>
              </a:spcAft>
              <a:buNone/>
              <a:defRPr sz="2040"/>
            </a:lvl3pPr>
            <a:lvl4pPr marL="0" indent="0">
              <a:spcBef>
                <a:spcPts val="0"/>
              </a:spcBef>
              <a:spcAft>
                <a:spcPts val="408"/>
              </a:spcAft>
              <a:buNone/>
              <a:defRPr/>
            </a:lvl4pPr>
            <a:lvl5pPr marL="0" indent="0">
              <a:spcBef>
                <a:spcPts val="0"/>
              </a:spcBef>
              <a:spcAft>
                <a:spcPts val="408"/>
              </a:spcAft>
              <a:buNone/>
              <a:defRPr/>
            </a:lvl5pPr>
          </a:lstStyle>
          <a:p>
            <a:pPr lvl="0"/>
            <a:r>
              <a:rPr lang="de-DE" smtClean="0"/>
              <a:t>Textmasterformat bearbeiten</a:t>
            </a:r>
          </a:p>
          <a:p>
            <a:pPr lvl="1"/>
            <a:r>
              <a:rPr lang="de-DE" smtClean="0"/>
              <a:t>Zweite Ebene</a:t>
            </a:r>
          </a:p>
        </p:txBody>
      </p:sp>
    </p:spTree>
    <p:extLst>
      <p:ext uri="{BB962C8B-B14F-4D97-AF65-F5344CB8AC3E}">
        <p14:creationId xmlns:p14="http://schemas.microsoft.com/office/powerpoint/2010/main" val="35863479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0F28A016-B0DB-48A3-A332-597F8C9BB274}" type="datetimeFigureOut">
              <a:rPr lang="en-US" smtClean="0"/>
              <a:t>6/6/2013</a:t>
            </a:fld>
            <a:endParaRPr lang="en-US"/>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604E6375-52F8-4666-AB69-3EFC6EB40E0B}" type="slidenum">
              <a:rPr lang="en-US" smtClean="0"/>
              <a:t>‹#›</a:t>
            </a:fld>
            <a:endParaRPr lang="en-US"/>
          </a:p>
        </p:txBody>
      </p:sp>
    </p:spTree>
    <p:extLst>
      <p:ext uri="{BB962C8B-B14F-4D97-AF65-F5344CB8AC3E}">
        <p14:creationId xmlns:p14="http://schemas.microsoft.com/office/powerpoint/2010/main" val="2138254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091069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70310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4774805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2153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2228302"/>
          </a:xfrm>
        </p:spPr>
        <p:txBody>
          <a:bodyPr/>
          <a:lstStyle>
            <a:lvl1pPr marL="469536" indent="-469536">
              <a:buFontTx/>
              <a:buBlip>
                <a:blip r:embed="rId3"/>
              </a:buBlip>
              <a:defRPr/>
            </a:lvl1pPr>
            <a:lvl2pPr marL="872691" indent="-403154">
              <a:buFontTx/>
              <a:buBlip>
                <a:blip r:embed="rId3"/>
              </a:buBlip>
              <a:defRPr/>
            </a:lvl2pPr>
            <a:lvl3pPr marL="1283940" indent="-411249">
              <a:buFontTx/>
              <a:buBlip>
                <a:blip r:embed="rId3"/>
              </a:buBlip>
              <a:defRPr/>
            </a:lvl3pPr>
            <a:lvl4pPr marL="1636902" indent="-352962">
              <a:buFontTx/>
              <a:buBlip>
                <a:blip r:embed="rId3"/>
              </a:buBlip>
              <a:defRPr/>
            </a:lvl4pPr>
            <a:lvl5pPr marL="1980149" indent="-343247">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04785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nl-NL" smtClean="0"/>
              <a:t>Klik om de stijl te bewerken</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3" r:id="rId23"/>
    <p:sldLayoutId id="2147484196" r:id="rId24"/>
    <p:sldLayoutId id="2147484197" r:id="rId25"/>
    <p:sldLayoutId id="2147484198" r:id="rId26"/>
    <p:sldLayoutId id="2147484200" r:id="rId27"/>
    <p:sldLayoutId id="2147484201" r:id="rId2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wmf"/><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3.xml"/><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 Id="rId9"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nstablogsimages.com/images/2007/10/18/computer-security_74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26" y="175546"/>
            <a:ext cx="10463553" cy="667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10416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95011" y="422275"/>
            <a:ext cx="10446453" cy="1243058"/>
          </a:xfrm>
        </p:spPr>
        <p:txBody>
          <a:bodyPr/>
          <a:lstStyle/>
          <a:p>
            <a:pPr algn="ctr"/>
            <a:r>
              <a:rPr lang="en-US" dirty="0" smtClean="0"/>
              <a:t>Best Practices to Keep Your Systems SAFE!</a:t>
            </a:r>
            <a:endParaRPr lang="en-US" dirty="0"/>
          </a:p>
        </p:txBody>
      </p:sp>
      <p:sp>
        <p:nvSpPr>
          <p:cNvPr id="3" name="Text Placeholder 2"/>
          <p:cNvSpPr>
            <a:spLocks noGrp="1"/>
          </p:cNvSpPr>
          <p:nvPr>
            <p:ph type="subTitle" idx="4294967295"/>
          </p:nvPr>
        </p:nvSpPr>
        <p:spPr>
          <a:xfrm>
            <a:off x="995011" y="1861727"/>
            <a:ext cx="10446453" cy="4509094"/>
          </a:xfrm>
        </p:spPr>
        <p:txBody>
          <a:bodyPr/>
          <a:lstStyle/>
          <a:p>
            <a:pPr marL="0" indent="0" algn="ctr">
              <a:buNone/>
            </a:pPr>
            <a:r>
              <a:rPr lang="en-US" sz="6731" b="1" dirty="0">
                <a:solidFill>
                  <a:schemeClr val="accent2"/>
                </a:solidFill>
              </a:rPr>
              <a:t>Golden Rule!</a:t>
            </a:r>
          </a:p>
          <a:p>
            <a:endParaRPr lang="en-US" dirty="0" smtClean="0"/>
          </a:p>
          <a:p>
            <a:pPr marL="0" indent="0" algn="ctr">
              <a:buNone/>
            </a:pPr>
            <a:r>
              <a:rPr lang="en-US" sz="5507" dirty="0"/>
              <a:t>There is no way to STOP a Hacker, you can only make their job </a:t>
            </a:r>
          </a:p>
          <a:p>
            <a:pPr marL="0" indent="0" algn="ctr">
              <a:buNone/>
            </a:pPr>
            <a:r>
              <a:rPr lang="en-US" sz="5507" dirty="0"/>
              <a:t>HARDER !</a:t>
            </a:r>
          </a:p>
        </p:txBody>
      </p:sp>
    </p:spTree>
    <p:extLst>
      <p:ext uri="{BB962C8B-B14F-4D97-AF65-F5344CB8AC3E}">
        <p14:creationId xmlns:p14="http://schemas.microsoft.com/office/powerpoint/2010/main" val="166839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Sounds familiar ?</a:t>
            </a:r>
            <a:endParaRPr lang="en-AU" dirty="0"/>
          </a:p>
        </p:txBody>
      </p:sp>
      <p:sp>
        <p:nvSpPr>
          <p:cNvPr id="3" name="Content Placeholder 2"/>
          <p:cNvSpPr>
            <a:spLocks noGrp="1"/>
          </p:cNvSpPr>
          <p:nvPr>
            <p:ph idx="1"/>
          </p:nvPr>
        </p:nvSpPr>
        <p:spPr>
          <a:xfrm>
            <a:off x="531948" y="1476620"/>
            <a:ext cx="11370961" cy="4124206"/>
          </a:xfrm>
        </p:spPr>
        <p:txBody>
          <a:bodyPr/>
          <a:lstStyle/>
          <a:p>
            <a:r>
              <a:rPr lang="en-GB" dirty="0"/>
              <a:t>Costs too much money</a:t>
            </a:r>
            <a:r>
              <a:rPr lang="en-GB" dirty="0" smtClean="0"/>
              <a:t>!</a:t>
            </a:r>
          </a:p>
          <a:p>
            <a:r>
              <a:rPr lang="en-GB" dirty="0" smtClean="0"/>
              <a:t>Too complicated</a:t>
            </a:r>
          </a:p>
          <a:p>
            <a:r>
              <a:rPr lang="en-GB" dirty="0" smtClean="0"/>
              <a:t>Not worth the bother!!</a:t>
            </a:r>
          </a:p>
          <a:p>
            <a:r>
              <a:rPr lang="en-GB" dirty="0" smtClean="0"/>
              <a:t>My SIMPLE firewall protects me </a:t>
            </a:r>
            <a:r>
              <a:rPr lang="en-GB" dirty="0" smtClean="0">
                <a:sym typeface="Wingdings" pitchFamily="2" charset="2"/>
              </a:rPr>
              <a:t></a:t>
            </a:r>
          </a:p>
          <a:p>
            <a:r>
              <a:rPr lang="en-GB" dirty="0" smtClean="0">
                <a:sym typeface="Wingdings" pitchFamily="2" charset="2"/>
              </a:rPr>
              <a:t>We have got “</a:t>
            </a:r>
            <a:r>
              <a:rPr lang="en-GB" dirty="0" smtClean="0">
                <a:solidFill>
                  <a:srgbClr val="FF0000"/>
                </a:solidFill>
                <a:sym typeface="Wingdings" pitchFamily="2" charset="2"/>
              </a:rPr>
              <a:t>A</a:t>
            </a:r>
            <a:r>
              <a:rPr lang="en-GB" dirty="0" smtClean="0">
                <a:sym typeface="Wingdings" pitchFamily="2" charset="2"/>
              </a:rPr>
              <a:t>”</a:t>
            </a:r>
            <a:r>
              <a:rPr lang="en-GB" dirty="0" smtClean="0">
                <a:solidFill>
                  <a:schemeClr val="tx1"/>
                </a:solidFill>
                <a:sym typeface="Wingdings" pitchFamily="2" charset="2"/>
              </a:rPr>
              <a:t> Solution</a:t>
            </a:r>
            <a:endParaRPr lang="en-GB" dirty="0"/>
          </a:p>
          <a:p>
            <a:endParaRPr lang="en-AU" dirty="0"/>
          </a:p>
        </p:txBody>
      </p:sp>
      <p:pic>
        <p:nvPicPr>
          <p:cNvPr id="1026" name="Picture 2" descr="C:\Users\Erdal Ozkaya\AppData\Local\Microsoft\Windows\Temporary Internet Files\Content.IE5\70MUH9F4\MC90019861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742" y="4165818"/>
            <a:ext cx="2741854" cy="24087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rdal Ozkaya\AppData\Local\Microsoft\Windows\Temporary Internet Files\Content.IE5\3SJTDVQY\MP91021661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53" y="4165818"/>
            <a:ext cx="2955244" cy="23688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Erdal Ozkaya\AppData\Local\Microsoft\Windows\Temporary Internet Files\Content.IE5\3CHJOZ9I\MP90040181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957" y="4205779"/>
            <a:ext cx="2012535" cy="23288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0853" y="1214472"/>
            <a:ext cx="3385232" cy="429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3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1)">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Learn to look for weakness</a:t>
            </a:r>
            <a:endParaRPr lang="nl-NL" dirty="0"/>
          </a:p>
        </p:txBody>
      </p:sp>
    </p:spTree>
    <p:extLst>
      <p:ext uri="{BB962C8B-B14F-4D97-AF65-F5344CB8AC3E}">
        <p14:creationId xmlns:p14="http://schemas.microsoft.com/office/powerpoint/2010/main" val="125779047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7243" y="169898"/>
            <a:ext cx="10760743" cy="6524815"/>
          </a:xfrm>
          <a:prstGeom prst="rect">
            <a:avLst/>
          </a:prstGeom>
        </p:spPr>
      </p:pic>
    </p:spTree>
    <p:extLst>
      <p:ext uri="{BB962C8B-B14F-4D97-AF65-F5344CB8AC3E}">
        <p14:creationId xmlns:p14="http://schemas.microsoft.com/office/powerpoint/2010/main" val="421421604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V="1">
            <a:off x="4979820" y="2598692"/>
            <a:ext cx="2291059" cy="512317"/>
          </a:xfrm>
          <a:prstGeom prst="rect">
            <a:avLst/>
          </a:prstGeom>
          <a:noFill/>
        </p:spPr>
        <p:txBody>
          <a:bodyPr wrap="square" lIns="0" tIns="0" rIns="0" bIns="0" rtlCol="0">
            <a:spAutoFit/>
          </a:bodyPr>
          <a:lstStyle/>
          <a:p>
            <a:r>
              <a:rPr lang="en-US" sz="3264"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XXXXXXXX</a:t>
            </a:r>
            <a:endParaRPr lang="en-US" sz="1836" dirty="0">
              <a:gradFill>
                <a:gsLst>
                  <a:gs pos="0">
                    <a:schemeClr val="tx1"/>
                  </a:gs>
                  <a:gs pos="86000">
                    <a:schemeClr val="tx1"/>
                  </a:gs>
                </a:gsLst>
                <a:lin ang="5400000" scaled="0"/>
              </a:gradFill>
            </a:endParaRPr>
          </a:p>
        </p:txBody>
      </p:sp>
      <p:sp>
        <p:nvSpPr>
          <p:cNvPr id="3" name="Right Arrow 2"/>
          <p:cNvSpPr/>
          <p:nvPr/>
        </p:nvSpPr>
        <p:spPr bwMode="auto">
          <a:xfrm>
            <a:off x="1546121" y="6496064"/>
            <a:ext cx="1077317" cy="46629"/>
          </a:xfrm>
          <a:prstGeom prst="rightArrow">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chemeClr val="tx1">
                  <a:alpha val="99000"/>
                </a:schemeClr>
              </a:solidFill>
            </a:endParaRPr>
          </a:p>
        </p:txBody>
      </p:sp>
      <p:pic>
        <p:nvPicPr>
          <p:cNvPr id="4102" name="Picture 6" descr="C:\Users\GOING\AppData\Local\Temp\SNAGHTMLb2496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687" y="-3294987"/>
            <a:ext cx="14498713" cy="1009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05514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18" y="1392919"/>
            <a:ext cx="11384495" cy="134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 y="3172352"/>
            <a:ext cx="12044977" cy="129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r>
              <a:rPr lang="nl-NL" dirty="0" smtClean="0"/>
              <a:t>Just Look </a:t>
            </a:r>
            <a:r>
              <a:rPr lang="nl-NL" dirty="0" err="1" smtClean="0"/>
              <a:t>Careful</a:t>
            </a:r>
            <a:endParaRPr lang="nl-NL" dirty="0"/>
          </a:p>
        </p:txBody>
      </p:sp>
    </p:spTree>
    <p:extLst>
      <p:ext uri="{BB962C8B-B14F-4D97-AF65-F5344CB8AC3E}">
        <p14:creationId xmlns:p14="http://schemas.microsoft.com/office/powerpoint/2010/main" val="105945810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rdal OZKAYA\Desktop\I was a speaker at…\Security Event\IMG_05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10" y="176278"/>
            <a:ext cx="10860194" cy="670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23810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rdal OZKAYA\Desktop\I was a speaker at…\Security Event\IMG_05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402" y="97435"/>
            <a:ext cx="10271876" cy="677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65289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592" y="1663019"/>
            <a:ext cx="3571875" cy="4762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686" y="1663019"/>
            <a:ext cx="3996776" cy="4762500"/>
          </a:xfrm>
          <a:prstGeom prst="rect">
            <a:avLst/>
          </a:prstGeom>
        </p:spPr>
      </p:pic>
      <p:sp>
        <p:nvSpPr>
          <p:cNvPr id="4" name="Titel 3"/>
          <p:cNvSpPr>
            <a:spLocks noGrp="1"/>
          </p:cNvSpPr>
          <p:nvPr>
            <p:ph type="title"/>
          </p:nvPr>
        </p:nvSpPr>
        <p:spPr/>
        <p:txBody>
          <a:bodyPr/>
          <a:lstStyle/>
          <a:p>
            <a:r>
              <a:rPr lang="en-US" dirty="0" smtClean="0"/>
              <a:t>This was NOT a </a:t>
            </a:r>
            <a:r>
              <a:rPr lang="en-US" dirty="0"/>
              <a:t>G</a:t>
            </a:r>
            <a:r>
              <a:rPr lang="en-US" dirty="0" smtClean="0"/>
              <a:t>ood </a:t>
            </a:r>
            <a:r>
              <a:rPr lang="en-US" dirty="0"/>
              <a:t>I</a:t>
            </a:r>
            <a:r>
              <a:rPr lang="en-US" dirty="0" smtClean="0"/>
              <a:t>dea!</a:t>
            </a:r>
            <a:endParaRPr lang="nl-NL" dirty="0"/>
          </a:p>
        </p:txBody>
      </p:sp>
    </p:spTree>
    <p:extLst>
      <p:ext uri="{BB962C8B-B14F-4D97-AF65-F5344CB8AC3E}">
        <p14:creationId xmlns:p14="http://schemas.microsoft.com/office/powerpoint/2010/main" val="129172740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b="1" dirty="0"/>
              <a:t>P0wn3d! What’s Next?</a:t>
            </a:r>
            <a:endParaRPr lang="en-US" dirty="0"/>
          </a:p>
        </p:txBody>
      </p:sp>
      <p:sp>
        <p:nvSpPr>
          <p:cNvPr id="5" name="Text Placeholder 4"/>
          <p:cNvSpPr>
            <a:spLocks noGrp="1"/>
          </p:cNvSpPr>
          <p:nvPr>
            <p:ph type="body" sz="quarter" idx="12"/>
          </p:nvPr>
        </p:nvSpPr>
        <p:spPr/>
        <p:txBody>
          <a:bodyPr/>
          <a:lstStyle/>
          <a:p>
            <a:r>
              <a:rPr lang="en-US" dirty="0" smtClean="0"/>
              <a:t>Raymond Comvalius &amp; </a:t>
            </a:r>
            <a:br>
              <a:rPr lang="en-US" dirty="0" smtClean="0"/>
            </a:br>
            <a:r>
              <a:rPr lang="en-US" dirty="0" smtClean="0"/>
              <a:t>Erdal Ozkaya</a:t>
            </a:r>
            <a:endParaRPr lang="en-US" dirty="0"/>
          </a:p>
        </p:txBody>
      </p:sp>
      <p:sp>
        <p:nvSpPr>
          <p:cNvPr id="14" name="Text Placeholder 13"/>
          <p:cNvSpPr>
            <a:spLocks noGrp="1"/>
          </p:cNvSpPr>
          <p:nvPr>
            <p:ph type="body" sz="quarter" idx="13"/>
          </p:nvPr>
        </p:nvSpPr>
        <p:spPr/>
        <p:txBody>
          <a:bodyPr/>
          <a:lstStyle/>
          <a:p>
            <a:r>
              <a:rPr lang="en-US" dirty="0" smtClean="0"/>
              <a:t>WCA-B220</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997" y="1307911"/>
            <a:ext cx="3825572" cy="5418290"/>
          </a:xfrm>
          <a:prstGeom prst="rect">
            <a:avLst/>
          </a:prstGeom>
        </p:spPr>
      </p:pic>
      <p:pic>
        <p:nvPicPr>
          <p:cNvPr id="4" name="Picture 3"/>
          <p:cNvPicPr>
            <a:picLocks noChangeAspect="1"/>
          </p:cNvPicPr>
          <p:nvPr/>
        </p:nvPicPr>
        <p:blipFill>
          <a:blip r:embed="rId3"/>
          <a:stretch>
            <a:fillRect/>
          </a:stretch>
        </p:blipFill>
        <p:spPr>
          <a:xfrm>
            <a:off x="3221312" y="1307911"/>
            <a:ext cx="4965192" cy="54182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255" y="2146073"/>
            <a:ext cx="3943350" cy="34861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248" y="3250238"/>
            <a:ext cx="3810000" cy="2543175"/>
          </a:xfrm>
          <a:prstGeom prst="rect">
            <a:avLst/>
          </a:prstGeom>
        </p:spPr>
      </p:pic>
      <p:sp>
        <p:nvSpPr>
          <p:cNvPr id="2" name="Titel 1"/>
          <p:cNvSpPr>
            <a:spLocks noGrp="1"/>
          </p:cNvSpPr>
          <p:nvPr>
            <p:ph type="title"/>
          </p:nvPr>
        </p:nvSpPr>
        <p:spPr/>
        <p:txBody>
          <a:bodyPr/>
          <a:lstStyle/>
          <a:p>
            <a:r>
              <a:rPr lang="en-US" dirty="0" smtClean="0"/>
              <a:t>Could This Be You?</a:t>
            </a:r>
            <a:endParaRPr lang="nl-NL" dirty="0"/>
          </a:p>
        </p:txBody>
      </p:sp>
    </p:spTree>
    <p:extLst>
      <p:ext uri="{BB962C8B-B14F-4D97-AF65-F5344CB8AC3E}">
        <p14:creationId xmlns:p14="http://schemas.microsoft.com/office/powerpoint/2010/main" val="2193762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640" y="1380838"/>
            <a:ext cx="6987194" cy="5240397"/>
          </a:xfrm>
          <a:prstGeom prst="rect">
            <a:avLst/>
          </a:prstGeom>
          <a:ln>
            <a:noFill/>
          </a:ln>
          <a:effectLst>
            <a:outerShdw blurRad="292100" dist="139700" dir="2700000" algn="tl" rotWithShape="0">
              <a:srgbClr val="333333">
                <a:alpha val="65000"/>
              </a:srgbClr>
            </a:outerShdw>
          </a:effectLst>
        </p:spPr>
      </p:pic>
      <p:sp>
        <p:nvSpPr>
          <p:cNvPr id="3" name="Titel 2"/>
          <p:cNvSpPr>
            <a:spLocks noGrp="1"/>
          </p:cNvSpPr>
          <p:nvPr>
            <p:ph type="title"/>
          </p:nvPr>
        </p:nvSpPr>
        <p:spPr/>
        <p:txBody>
          <a:bodyPr/>
          <a:lstStyle/>
          <a:p>
            <a:r>
              <a:rPr lang="en-US" dirty="0" smtClean="0"/>
              <a:t>Did You Trust the Right Person?</a:t>
            </a:r>
            <a:endParaRPr lang="nl-NL" dirty="0"/>
          </a:p>
        </p:txBody>
      </p:sp>
      <p:sp>
        <p:nvSpPr>
          <p:cNvPr id="4" name="Ovaal 3"/>
          <p:cNvSpPr/>
          <p:nvPr/>
        </p:nvSpPr>
        <p:spPr bwMode="auto">
          <a:xfrm>
            <a:off x="5910943" y="3837214"/>
            <a:ext cx="2228850" cy="2106386"/>
          </a:xfrm>
          <a:prstGeom prst="ellipse">
            <a:avLst/>
          </a:prstGeom>
          <a:noFill/>
          <a:ln w="762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04493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 result </a:t>
            </a:r>
            <a:endParaRPr lang="en-US" dirty="0"/>
          </a:p>
        </p:txBody>
      </p:sp>
      <p:pic>
        <p:nvPicPr>
          <p:cNvPr id="7170" name="Picture 2" descr="C:\Users\Erdal OZKAYA\Desktop\I was a speaker at…\Security Event\IMG_04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871" y="1382999"/>
            <a:ext cx="7326600" cy="54949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Erdal OZKAYA\Desktop\I was a speaker at…\Security Event\IMG_04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607" y="1424413"/>
            <a:ext cx="6991863" cy="52438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Erdal OZKAYA\Desktop\I was a speaker at…\Security Event\IMG_0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806" y="1383722"/>
            <a:ext cx="7325639" cy="549422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Erdal OZKAYA\Desktop\I was a speaker at…\Security Event\IMG_04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0064" y="1070139"/>
            <a:ext cx="4355858" cy="580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08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hidden"/>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fade">
                                      <p:cBhvr>
                                        <p:cTn id="16" dur="500"/>
                                        <p:tgtEl>
                                          <p:spTgt spid="717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171"/>
                                        </p:tgtEl>
                                        <p:attrNameLst>
                                          <p:attrName>style.visibility</p:attrName>
                                        </p:attrNameLst>
                                      </p:cBhvr>
                                      <p:to>
                                        <p:strVal val="hidden"/>
                                      </p:to>
                                    </p:set>
                                  </p:childTnLst>
                                </p:cTn>
                              </p:par>
                            </p:childTnLst>
                          </p:cTn>
                        </p:par>
                        <p:par>
                          <p:cTn id="21" fill="hold">
                            <p:stCondLst>
                              <p:cond delay="0"/>
                            </p:stCondLst>
                            <p:childTnLst>
                              <p:par>
                                <p:cTn id="22" presetID="2" presetClass="entr" presetSubtype="4" fill="hold" nodeType="afterEffect">
                                  <p:stCondLst>
                                    <p:cond delay="0"/>
                                  </p:stCondLst>
                                  <p:childTnLst>
                                    <p:set>
                                      <p:cBhvr>
                                        <p:cTn id="23" dur="1" fill="hold">
                                          <p:stCondLst>
                                            <p:cond delay="0"/>
                                          </p:stCondLst>
                                        </p:cTn>
                                        <p:tgtEl>
                                          <p:spTgt spid="7172"/>
                                        </p:tgtEl>
                                        <p:attrNameLst>
                                          <p:attrName>style.visibility</p:attrName>
                                        </p:attrNameLst>
                                      </p:cBhvr>
                                      <p:to>
                                        <p:strVal val="visible"/>
                                      </p:to>
                                    </p:set>
                                    <p:anim calcmode="lin" valueType="num">
                                      <p:cBhvr additive="base">
                                        <p:cTn id="24" dur="500" fill="hold"/>
                                        <p:tgtEl>
                                          <p:spTgt spid="7172"/>
                                        </p:tgtEl>
                                        <p:attrNameLst>
                                          <p:attrName>ppt_x</p:attrName>
                                        </p:attrNameLst>
                                      </p:cBhvr>
                                      <p:tavLst>
                                        <p:tav tm="0">
                                          <p:val>
                                            <p:strVal val="#ppt_x"/>
                                          </p:val>
                                        </p:tav>
                                        <p:tav tm="100000">
                                          <p:val>
                                            <p:strVal val="#ppt_x"/>
                                          </p:val>
                                        </p:tav>
                                      </p:tavLst>
                                    </p:anim>
                                    <p:anim calcmode="lin" valueType="num">
                                      <p:cBhvr additive="base">
                                        <p:cTn id="25"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72"/>
                                        </p:tgtEl>
                                        <p:attrNameLst>
                                          <p:attrName>style.visibility</p:attrName>
                                        </p:attrNameLst>
                                      </p:cBhvr>
                                      <p:to>
                                        <p:strVal val="hidden"/>
                                      </p:to>
                                    </p:set>
                                  </p:childTnLst>
                                </p:cTn>
                              </p:par>
                            </p:childTnLst>
                          </p:cTn>
                        </p:par>
                        <p:par>
                          <p:cTn id="30" fill="hold">
                            <p:stCondLst>
                              <p:cond delay="0"/>
                            </p:stCondLst>
                            <p:childTnLst>
                              <p:par>
                                <p:cTn id="31" presetID="10" presetClass="entr" presetSubtype="0" fill="hold" nodeType="afterEffect">
                                  <p:stCondLst>
                                    <p:cond delay="0"/>
                                  </p:stCondLst>
                                  <p:childTnLst>
                                    <p:set>
                                      <p:cBhvr>
                                        <p:cTn id="32" dur="1" fill="hold">
                                          <p:stCondLst>
                                            <p:cond delay="0"/>
                                          </p:stCondLst>
                                        </p:cTn>
                                        <p:tgtEl>
                                          <p:spTgt spid="7173"/>
                                        </p:tgtEl>
                                        <p:attrNameLst>
                                          <p:attrName>style.visibility</p:attrName>
                                        </p:attrNameLst>
                                      </p:cBhvr>
                                      <p:to>
                                        <p:strVal val="visible"/>
                                      </p:to>
                                    </p:set>
                                    <p:animEffect transition="in" filter="fade">
                                      <p:cBhvr>
                                        <p:cTn id="33"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Fun </a:t>
            </a:r>
            <a:r>
              <a:rPr lang="en-AU" dirty="0" smtClean="0">
                <a:sym typeface="Wingdings" panose="05000000000000000000" pitchFamily="2" charset="2"/>
              </a:rPr>
              <a:t></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656" y="1439291"/>
            <a:ext cx="7101162" cy="5323402"/>
          </a:xfrm>
          <a:prstGeom prst="rect">
            <a:avLst/>
          </a:prstGeom>
        </p:spPr>
      </p:pic>
    </p:spTree>
    <p:extLst>
      <p:ext uri="{BB962C8B-B14F-4D97-AF65-F5344CB8AC3E}">
        <p14:creationId xmlns:p14="http://schemas.microsoft.com/office/powerpoint/2010/main" val="97971147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Split Second….</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399" y="1234934"/>
            <a:ext cx="7583487" cy="5684978"/>
          </a:xfrm>
          <a:prstGeom prst="rect">
            <a:avLst/>
          </a:prstGeom>
        </p:spPr>
      </p:pic>
      <p:sp>
        <p:nvSpPr>
          <p:cNvPr id="4" name="Rechthoek 3"/>
          <p:cNvSpPr/>
          <p:nvPr/>
        </p:nvSpPr>
        <p:spPr bwMode="auto">
          <a:xfrm>
            <a:off x="5963442" y="3315867"/>
            <a:ext cx="1028700" cy="3102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1827152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a:t>
            </a:r>
            <a:r>
              <a:rPr lang="en-US" dirty="0"/>
              <a:t>B</a:t>
            </a:r>
            <a:r>
              <a:rPr lang="en-US" dirty="0" smtClean="0"/>
              <a:t>elieve </a:t>
            </a:r>
            <a:r>
              <a:rPr lang="en-US" dirty="0"/>
              <a:t>E</a:t>
            </a:r>
            <a:r>
              <a:rPr lang="en-US" dirty="0" smtClean="0"/>
              <a:t>verything </a:t>
            </a:r>
            <a:r>
              <a:rPr lang="en-US" dirty="0"/>
              <a:t>Y</a:t>
            </a:r>
            <a:r>
              <a:rPr lang="en-US" dirty="0" smtClean="0"/>
              <a:t>ou </a:t>
            </a:r>
            <a:r>
              <a:rPr lang="en-US" dirty="0"/>
              <a:t>S</a:t>
            </a:r>
            <a:r>
              <a:rPr lang="en-US" dirty="0" smtClean="0"/>
              <a:t>ee…</a:t>
            </a:r>
            <a:endParaRPr lang="en-US" dirty="0"/>
          </a:p>
        </p:txBody>
      </p:sp>
      <p:pic>
        <p:nvPicPr>
          <p:cNvPr id="10242" name="Picture 2" descr="C:\Users\Erdal OZKAYA\Desktop\I was a speaker at…\Security Event\IMG_05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657" y="1333016"/>
            <a:ext cx="7353160" cy="5514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92322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Erdal OZKAYA\Pictures\bm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591" y="1271410"/>
            <a:ext cx="4726419" cy="565246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dirty="0" smtClean="0"/>
              <a:t>Don’t You?!</a:t>
            </a:r>
            <a:endParaRPr lang="nl-NL" dirty="0"/>
          </a:p>
        </p:txBody>
      </p:sp>
    </p:spTree>
    <p:extLst>
      <p:ext uri="{BB962C8B-B14F-4D97-AF65-F5344CB8AC3E}">
        <p14:creationId xmlns:p14="http://schemas.microsoft.com/office/powerpoint/2010/main" val="309720866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951" y="839080"/>
            <a:ext cx="7686897" cy="549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10567" y="618340"/>
            <a:ext cx="6124559" cy="1150587"/>
          </a:xfrm>
          <a:prstGeom prst="rect">
            <a:avLst/>
          </a:prstGeom>
          <a:noFill/>
        </p:spPr>
        <p:txBody>
          <a:bodyPr wrap="square" lIns="93260" tIns="46630" rIns="93260" bIns="4663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731"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TAKE ACTION </a:t>
            </a:r>
          </a:p>
        </p:txBody>
      </p:sp>
    </p:spTree>
    <p:extLst>
      <p:ext uri="{BB962C8B-B14F-4D97-AF65-F5344CB8AC3E}">
        <p14:creationId xmlns:p14="http://schemas.microsoft.com/office/powerpoint/2010/main" val="275523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Finding Malware on Your Computer</a:t>
            </a:r>
            <a:endParaRPr lang="nl-NL" dirty="0"/>
          </a:p>
        </p:txBody>
      </p:sp>
    </p:spTree>
    <p:extLst>
      <p:ext uri="{BB962C8B-B14F-4D97-AF65-F5344CB8AC3E}">
        <p14:creationId xmlns:p14="http://schemas.microsoft.com/office/powerpoint/2010/main" val="6114286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First Step</a:t>
            </a:r>
          </a:p>
        </p:txBody>
      </p:sp>
      <p:sp>
        <p:nvSpPr>
          <p:cNvPr id="3" name="Text Placeholder 2"/>
          <p:cNvSpPr>
            <a:spLocks noGrp="1"/>
          </p:cNvSpPr>
          <p:nvPr>
            <p:ph type="body" sz="quarter" idx="10"/>
          </p:nvPr>
        </p:nvSpPr>
        <p:spPr>
          <a:xfrm>
            <a:off x="529660" y="1476622"/>
            <a:ext cx="11375537" cy="4601965"/>
          </a:xfrm>
        </p:spPr>
        <p:txBody>
          <a:bodyPr/>
          <a:lstStyle/>
          <a:p>
            <a:r>
              <a:rPr lang="en-AU" b="1" dirty="0" smtClean="0"/>
              <a:t>Volatile Information</a:t>
            </a:r>
            <a:r>
              <a:rPr lang="en-AU" dirty="0" smtClean="0"/>
              <a:t>, can be easily modified or lost when system is shut down or rebooted</a:t>
            </a:r>
          </a:p>
          <a:p>
            <a:r>
              <a:rPr lang="en-AU" b="1" dirty="0"/>
              <a:t>Volatile data</a:t>
            </a:r>
            <a:r>
              <a:rPr lang="en-AU" dirty="0"/>
              <a:t> resides in registries, cache and RAM</a:t>
            </a:r>
            <a:endParaRPr lang="en-AU" b="1" dirty="0"/>
          </a:p>
          <a:p>
            <a:r>
              <a:rPr lang="en-AU" dirty="0" smtClean="0"/>
              <a:t>Determine  </a:t>
            </a:r>
            <a:r>
              <a:rPr lang="en-AU" b="1" dirty="0" smtClean="0"/>
              <a:t>a logical timeline of the security incident &amp;</a:t>
            </a:r>
            <a:r>
              <a:rPr lang="en-AU" dirty="0" smtClean="0"/>
              <a:t> the users who would be responsible</a:t>
            </a:r>
          </a:p>
          <a:p>
            <a:endParaRPr lang="en-AU" b="1" dirty="0"/>
          </a:p>
          <a:p>
            <a:pPr marL="0" indent="0">
              <a:buNone/>
            </a:pPr>
            <a:r>
              <a:rPr lang="en-AU" dirty="0" smtClean="0"/>
              <a:t>     </a:t>
            </a:r>
            <a:endParaRPr lang="en-AU" dirty="0"/>
          </a:p>
        </p:txBody>
      </p:sp>
    </p:spTree>
    <p:extLst>
      <p:ext uri="{BB962C8B-B14F-4D97-AF65-F5344CB8AC3E}">
        <p14:creationId xmlns:p14="http://schemas.microsoft.com/office/powerpoint/2010/main" val="3337053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66" y="233151"/>
            <a:ext cx="11373923" cy="762786"/>
          </a:xfrm>
        </p:spPr>
        <p:txBody>
          <a:bodyPr>
            <a:normAutofit fontScale="90000"/>
          </a:bodyPr>
          <a:lstStyle/>
          <a:p>
            <a:r>
              <a:rPr lang="en-US" dirty="0" smtClean="0"/>
              <a:t>About the speakers</a:t>
            </a:r>
            <a:endParaRPr lang="en-US" dirty="0"/>
          </a:p>
        </p:txBody>
      </p:sp>
      <p:sp>
        <p:nvSpPr>
          <p:cNvPr id="3" name="Content Placeholder 2"/>
          <p:cNvSpPr>
            <a:spLocks noGrp="1"/>
          </p:cNvSpPr>
          <p:nvPr>
            <p:ph type="body" sz="quarter" idx="10"/>
          </p:nvPr>
        </p:nvSpPr>
        <p:spPr>
          <a:xfrm>
            <a:off x="167780" y="1803680"/>
            <a:ext cx="11736609" cy="2715886"/>
          </a:xfrm>
        </p:spPr>
        <p:txBody>
          <a:bodyPr>
            <a:normAutofit/>
          </a:bodyPr>
          <a:lstStyle/>
          <a:p>
            <a:r>
              <a:rPr lang="en-AU" dirty="0" smtClean="0">
                <a:gradFill>
                  <a:gsLst>
                    <a:gs pos="0">
                      <a:schemeClr val="accent6"/>
                    </a:gs>
                    <a:gs pos="86000">
                      <a:schemeClr val="accent6"/>
                    </a:gs>
                  </a:gsLst>
                  <a:lin ang="5400000" scaled="0"/>
                </a:gradFill>
              </a:rPr>
              <a:t>Erdal Ozkaya</a:t>
            </a:r>
            <a:endParaRPr lang="en-US" dirty="0">
              <a:gradFill>
                <a:gsLst>
                  <a:gs pos="0">
                    <a:schemeClr val="accent6"/>
                  </a:gs>
                  <a:gs pos="86000">
                    <a:schemeClr val="accent6"/>
                  </a:gs>
                </a:gsLst>
                <a:lin ang="5400000" scaled="0"/>
              </a:gradFill>
            </a:endParaRPr>
          </a:p>
          <a:p>
            <a:pPr lvl="1"/>
            <a:r>
              <a:rPr lang="en-US" sz="2448" dirty="0" smtClean="0"/>
              <a:t>Regional Director – Kemp Technologies</a:t>
            </a:r>
            <a:endParaRPr lang="en-US" sz="2448" dirty="0"/>
          </a:p>
          <a:p>
            <a:pPr lvl="1"/>
            <a:r>
              <a:rPr lang="nl-NL" sz="2448" dirty="0"/>
              <a:t>MVP Windows Expert IT Pro since </a:t>
            </a:r>
            <a:r>
              <a:rPr lang="nl-NL" sz="2448" dirty="0" smtClean="0"/>
              <a:t>2009</a:t>
            </a:r>
            <a:endParaRPr lang="nl-NL" sz="2448" dirty="0"/>
          </a:p>
          <a:p>
            <a:pPr lvl="1"/>
            <a:r>
              <a:rPr lang="en-US" sz="2448" dirty="0" smtClean="0"/>
              <a:t>eozkaya@kemptechnologies.com</a:t>
            </a:r>
          </a:p>
          <a:p>
            <a:pPr lvl="1"/>
            <a:r>
              <a:rPr lang="en-US" sz="2448" dirty="0" smtClean="0"/>
              <a:t>Blog: www.YourMCT.com</a:t>
            </a:r>
            <a:endParaRPr lang="en-US" sz="2448" dirty="0"/>
          </a:p>
        </p:txBody>
      </p:sp>
      <p:sp>
        <p:nvSpPr>
          <p:cNvPr id="19" name="Rectangle 108"/>
          <p:cNvSpPr>
            <a:spLocks noChangeAspect="1"/>
          </p:cNvSpPr>
          <p:nvPr/>
        </p:nvSpPr>
        <p:spPr bwMode="auto">
          <a:xfrm>
            <a:off x="9478607" y="3632512"/>
            <a:ext cx="1944712" cy="18998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174" tIns="62174" rIns="62174" bIns="62174" numCol="1" spcCol="0" rtlCol="0" fromWordArt="0" anchor="ctr" anchorCtr="0" forceAA="0" compatLnSpc="1">
            <a:prstTxWarp prst="textNoShape">
              <a:avLst/>
            </a:prstTxWarp>
            <a:noAutofit/>
          </a:bodyPr>
          <a:lstStyle/>
          <a:p>
            <a:pPr algn="ctr" defTabSz="932437" fontAlgn="base">
              <a:spcBef>
                <a:spcPct val="0"/>
              </a:spcBef>
              <a:spcAft>
                <a:spcPct val="0"/>
              </a:spcAft>
            </a:pPr>
            <a:endParaRPr lang="en-US" sz="1904"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93"/>
          <p:cNvSpPr>
            <a:spLocks noEditPoints="1"/>
          </p:cNvSpPr>
          <p:nvPr/>
        </p:nvSpPr>
        <p:spPr bwMode="auto">
          <a:xfrm>
            <a:off x="10160779" y="4167245"/>
            <a:ext cx="552303" cy="741362"/>
          </a:xfrm>
          <a:custGeom>
            <a:avLst/>
            <a:gdLst>
              <a:gd name="T0" fmla="*/ 207 w 214"/>
              <a:gd name="T1" fmla="*/ 280 h 280"/>
              <a:gd name="T2" fmla="*/ 74 w 214"/>
              <a:gd name="T3" fmla="*/ 280 h 280"/>
              <a:gd name="T4" fmla="*/ 0 w 214"/>
              <a:gd name="T5" fmla="*/ 207 h 280"/>
              <a:gd name="T6" fmla="*/ 0 w 214"/>
              <a:gd name="T7" fmla="*/ 7 h 280"/>
              <a:gd name="T8" fmla="*/ 7 w 214"/>
              <a:gd name="T9" fmla="*/ 0 h 280"/>
              <a:gd name="T10" fmla="*/ 74 w 214"/>
              <a:gd name="T11" fmla="*/ 0 h 280"/>
              <a:gd name="T12" fmla="*/ 81 w 214"/>
              <a:gd name="T13" fmla="*/ 7 h 280"/>
              <a:gd name="T14" fmla="*/ 81 w 214"/>
              <a:gd name="T15" fmla="*/ 66 h 280"/>
              <a:gd name="T16" fmla="*/ 207 w 214"/>
              <a:gd name="T17" fmla="*/ 66 h 280"/>
              <a:gd name="T18" fmla="*/ 214 w 214"/>
              <a:gd name="T19" fmla="*/ 74 h 280"/>
              <a:gd name="T20" fmla="*/ 214 w 214"/>
              <a:gd name="T21" fmla="*/ 140 h 280"/>
              <a:gd name="T22" fmla="*/ 207 w 214"/>
              <a:gd name="T23" fmla="*/ 147 h 280"/>
              <a:gd name="T24" fmla="*/ 81 w 214"/>
              <a:gd name="T25" fmla="*/ 147 h 280"/>
              <a:gd name="T26" fmla="*/ 81 w 214"/>
              <a:gd name="T27" fmla="*/ 199 h 280"/>
              <a:gd name="T28" fmla="*/ 207 w 214"/>
              <a:gd name="T29" fmla="*/ 199 h 280"/>
              <a:gd name="T30" fmla="*/ 214 w 214"/>
              <a:gd name="T31" fmla="*/ 207 h 280"/>
              <a:gd name="T32" fmla="*/ 214 w 214"/>
              <a:gd name="T33" fmla="*/ 273 h 280"/>
              <a:gd name="T34" fmla="*/ 207 w 214"/>
              <a:gd name="T35" fmla="*/ 280 h 280"/>
              <a:gd name="T36" fmla="*/ 15 w 214"/>
              <a:gd name="T37" fmla="*/ 15 h 280"/>
              <a:gd name="T38" fmla="*/ 15 w 214"/>
              <a:gd name="T39" fmla="*/ 207 h 280"/>
              <a:gd name="T40" fmla="*/ 74 w 214"/>
              <a:gd name="T41" fmla="*/ 266 h 280"/>
              <a:gd name="T42" fmla="*/ 199 w 214"/>
              <a:gd name="T43" fmla="*/ 266 h 280"/>
              <a:gd name="T44" fmla="*/ 199 w 214"/>
              <a:gd name="T45" fmla="*/ 214 h 280"/>
              <a:gd name="T46" fmla="*/ 74 w 214"/>
              <a:gd name="T47" fmla="*/ 214 h 280"/>
              <a:gd name="T48" fmla="*/ 66 w 214"/>
              <a:gd name="T49" fmla="*/ 207 h 280"/>
              <a:gd name="T50" fmla="*/ 66 w 214"/>
              <a:gd name="T51" fmla="*/ 140 h 280"/>
              <a:gd name="T52" fmla="*/ 74 w 214"/>
              <a:gd name="T53" fmla="*/ 133 h 280"/>
              <a:gd name="T54" fmla="*/ 199 w 214"/>
              <a:gd name="T55" fmla="*/ 133 h 280"/>
              <a:gd name="T56" fmla="*/ 199 w 214"/>
              <a:gd name="T57" fmla="*/ 81 h 280"/>
              <a:gd name="T58" fmla="*/ 74 w 214"/>
              <a:gd name="T59" fmla="*/ 81 h 280"/>
              <a:gd name="T60" fmla="*/ 66 w 214"/>
              <a:gd name="T61" fmla="*/ 74 h 280"/>
              <a:gd name="T62" fmla="*/ 66 w 214"/>
              <a:gd name="T63" fmla="*/ 15 h 280"/>
              <a:gd name="T64" fmla="*/ 15 w 214"/>
              <a:gd name="T65" fmla="*/ 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4" h="280">
                <a:moveTo>
                  <a:pt x="207" y="280"/>
                </a:moveTo>
                <a:cubicBezTo>
                  <a:pt x="74" y="280"/>
                  <a:pt x="74" y="280"/>
                  <a:pt x="74" y="280"/>
                </a:cubicBezTo>
                <a:cubicBezTo>
                  <a:pt x="33" y="280"/>
                  <a:pt x="0" y="247"/>
                  <a:pt x="0" y="207"/>
                </a:cubicBezTo>
                <a:cubicBezTo>
                  <a:pt x="0" y="7"/>
                  <a:pt x="0" y="7"/>
                  <a:pt x="0" y="7"/>
                </a:cubicBezTo>
                <a:cubicBezTo>
                  <a:pt x="0" y="3"/>
                  <a:pt x="3" y="0"/>
                  <a:pt x="7" y="0"/>
                </a:cubicBezTo>
                <a:cubicBezTo>
                  <a:pt x="74" y="0"/>
                  <a:pt x="74" y="0"/>
                  <a:pt x="74" y="0"/>
                </a:cubicBezTo>
                <a:cubicBezTo>
                  <a:pt x="78" y="0"/>
                  <a:pt x="81" y="3"/>
                  <a:pt x="81" y="7"/>
                </a:cubicBezTo>
                <a:cubicBezTo>
                  <a:pt x="81" y="66"/>
                  <a:pt x="81" y="66"/>
                  <a:pt x="81" y="66"/>
                </a:cubicBezTo>
                <a:cubicBezTo>
                  <a:pt x="207" y="66"/>
                  <a:pt x="207" y="66"/>
                  <a:pt x="207" y="66"/>
                </a:cubicBezTo>
                <a:cubicBezTo>
                  <a:pt x="211" y="66"/>
                  <a:pt x="214" y="70"/>
                  <a:pt x="214" y="74"/>
                </a:cubicBezTo>
                <a:cubicBezTo>
                  <a:pt x="214" y="140"/>
                  <a:pt x="214" y="140"/>
                  <a:pt x="214" y="140"/>
                </a:cubicBezTo>
                <a:cubicBezTo>
                  <a:pt x="214" y="144"/>
                  <a:pt x="211" y="147"/>
                  <a:pt x="207" y="147"/>
                </a:cubicBezTo>
                <a:cubicBezTo>
                  <a:pt x="81" y="147"/>
                  <a:pt x="81" y="147"/>
                  <a:pt x="81" y="147"/>
                </a:cubicBezTo>
                <a:cubicBezTo>
                  <a:pt x="81" y="199"/>
                  <a:pt x="81" y="199"/>
                  <a:pt x="81" y="199"/>
                </a:cubicBezTo>
                <a:cubicBezTo>
                  <a:pt x="207" y="199"/>
                  <a:pt x="207" y="199"/>
                  <a:pt x="207" y="199"/>
                </a:cubicBezTo>
                <a:cubicBezTo>
                  <a:pt x="211" y="199"/>
                  <a:pt x="214" y="202"/>
                  <a:pt x="214" y="207"/>
                </a:cubicBezTo>
                <a:cubicBezTo>
                  <a:pt x="214" y="273"/>
                  <a:pt x="214" y="273"/>
                  <a:pt x="214" y="273"/>
                </a:cubicBezTo>
                <a:cubicBezTo>
                  <a:pt x="214" y="277"/>
                  <a:pt x="211" y="280"/>
                  <a:pt x="207" y="280"/>
                </a:cubicBezTo>
                <a:close/>
                <a:moveTo>
                  <a:pt x="15" y="15"/>
                </a:moveTo>
                <a:cubicBezTo>
                  <a:pt x="15" y="207"/>
                  <a:pt x="15" y="207"/>
                  <a:pt x="15" y="207"/>
                </a:cubicBezTo>
                <a:cubicBezTo>
                  <a:pt x="15" y="239"/>
                  <a:pt x="41" y="266"/>
                  <a:pt x="74" y="266"/>
                </a:cubicBezTo>
                <a:cubicBezTo>
                  <a:pt x="199" y="266"/>
                  <a:pt x="199" y="266"/>
                  <a:pt x="199" y="266"/>
                </a:cubicBezTo>
                <a:cubicBezTo>
                  <a:pt x="199" y="214"/>
                  <a:pt x="199" y="214"/>
                  <a:pt x="199" y="214"/>
                </a:cubicBezTo>
                <a:cubicBezTo>
                  <a:pt x="74" y="214"/>
                  <a:pt x="74" y="214"/>
                  <a:pt x="74" y="214"/>
                </a:cubicBezTo>
                <a:cubicBezTo>
                  <a:pt x="70" y="214"/>
                  <a:pt x="66" y="211"/>
                  <a:pt x="66" y="207"/>
                </a:cubicBezTo>
                <a:cubicBezTo>
                  <a:pt x="66" y="140"/>
                  <a:pt x="66" y="140"/>
                  <a:pt x="66" y="140"/>
                </a:cubicBezTo>
                <a:cubicBezTo>
                  <a:pt x="66" y="136"/>
                  <a:pt x="70" y="133"/>
                  <a:pt x="74" y="133"/>
                </a:cubicBezTo>
                <a:cubicBezTo>
                  <a:pt x="199" y="133"/>
                  <a:pt x="199" y="133"/>
                  <a:pt x="199" y="133"/>
                </a:cubicBezTo>
                <a:cubicBezTo>
                  <a:pt x="199" y="81"/>
                  <a:pt x="199" y="81"/>
                  <a:pt x="199" y="81"/>
                </a:cubicBezTo>
                <a:cubicBezTo>
                  <a:pt x="74" y="81"/>
                  <a:pt x="74" y="81"/>
                  <a:pt x="74" y="81"/>
                </a:cubicBezTo>
                <a:cubicBezTo>
                  <a:pt x="70" y="81"/>
                  <a:pt x="66" y="78"/>
                  <a:pt x="66" y="74"/>
                </a:cubicBezTo>
                <a:cubicBezTo>
                  <a:pt x="66" y="15"/>
                  <a:pt x="66" y="15"/>
                  <a:pt x="66" y="15"/>
                </a:cubicBezTo>
                <a:lnTo>
                  <a:pt x="15" y="15"/>
                </a:lnTo>
                <a:close/>
              </a:path>
            </a:pathLst>
          </a:custGeom>
          <a:solidFill>
            <a:schemeClr val="tx1"/>
          </a:solidFill>
          <a:ln>
            <a:solidFill>
              <a:schemeClr val="tx1"/>
            </a:solidFill>
          </a:ln>
        </p:spPr>
        <p:txBody>
          <a:bodyPr vert="horz" wrap="square" lIns="124347" tIns="62174" rIns="124347" bIns="62174" numCol="1" anchor="t" anchorCtr="0" compatLnSpc="1">
            <a:prstTxWarp prst="textNoShape">
              <a:avLst/>
            </a:prstTxWarp>
          </a:bodyPr>
          <a:lstStyle/>
          <a:p>
            <a:endParaRPr lang="en-US" sz="1904"/>
          </a:p>
        </p:txBody>
      </p:sp>
      <p:sp>
        <p:nvSpPr>
          <p:cNvPr id="5" name="Tekstvak 4"/>
          <p:cNvSpPr txBox="1"/>
          <p:nvPr/>
        </p:nvSpPr>
        <p:spPr>
          <a:xfrm>
            <a:off x="9364107" y="5125216"/>
            <a:ext cx="2145647" cy="465367"/>
          </a:xfrm>
          <a:prstGeom prst="rect">
            <a:avLst/>
          </a:prstGeom>
          <a:noFill/>
        </p:spPr>
        <p:txBody>
          <a:bodyPr wrap="square" lIns="93273" tIns="93273" rIns="93273" bIns="93273" rtlCol="0">
            <a:spAutoFit/>
          </a:bodyPr>
          <a:lstStyle/>
          <a:p>
            <a:pPr algn="ctr">
              <a:lnSpc>
                <a:spcPct val="90000"/>
              </a:lnSpc>
              <a:spcBef>
                <a:spcPct val="20000"/>
              </a:spcBef>
              <a:buSzPct val="90000"/>
            </a:pPr>
            <a:r>
              <a:rPr lang="en-US" sz="2000" dirty="0" smtClean="0">
                <a:solidFill>
                  <a:schemeClr val="tx1">
                    <a:alpha val="99000"/>
                  </a:schemeClr>
                </a:solidFill>
              </a:rPr>
              <a:t>@</a:t>
            </a:r>
            <a:r>
              <a:rPr lang="en-US" sz="2000" dirty="0" err="1" smtClean="0">
                <a:solidFill>
                  <a:schemeClr val="tx1">
                    <a:alpha val="99000"/>
                  </a:schemeClr>
                </a:solidFill>
              </a:rPr>
              <a:t>Erdal_Ozkaya</a:t>
            </a:r>
            <a:endParaRPr lang="nl-NL" sz="2000" dirty="0" err="1">
              <a:solidFill>
                <a:schemeClr val="tx1">
                  <a:alpha val="99000"/>
                </a:schemeClr>
              </a:solidFill>
            </a:endParaRP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3144" b="14776"/>
          <a:stretch/>
        </p:blipFill>
        <p:spPr>
          <a:xfrm>
            <a:off x="7509079" y="1646419"/>
            <a:ext cx="1839189" cy="1892468"/>
          </a:xfrm>
          <a:prstGeom prst="rect">
            <a:avLst/>
          </a:prstGeom>
        </p:spPr>
      </p:pic>
      <p:sp>
        <p:nvSpPr>
          <p:cNvPr id="16" name="Rectangle 16"/>
          <p:cNvSpPr/>
          <p:nvPr/>
        </p:nvSpPr>
        <p:spPr>
          <a:xfrm>
            <a:off x="9478607" y="1644290"/>
            <a:ext cx="1944712" cy="18924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7"/>
          <p:cNvSpPr/>
          <p:nvPr/>
        </p:nvSpPr>
        <p:spPr>
          <a:xfrm>
            <a:off x="7509079" y="3632512"/>
            <a:ext cx="1856952" cy="1899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21"/>
          <p:cNvSpPr/>
          <p:nvPr/>
        </p:nvSpPr>
        <p:spPr>
          <a:xfrm rot="18865254">
            <a:off x="9954839" y="2068479"/>
            <a:ext cx="992249" cy="101591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2"/>
          <p:cNvSpPr/>
          <p:nvPr/>
        </p:nvSpPr>
        <p:spPr>
          <a:xfrm>
            <a:off x="9854230" y="2106251"/>
            <a:ext cx="1193467" cy="4579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3200" b="1" dirty="0" smtClean="0"/>
              <a:t>MVP</a:t>
            </a:r>
            <a:endParaRPr lang="en-US" sz="3200" b="1" dirty="0"/>
          </a:p>
        </p:txBody>
      </p:sp>
      <p:pic>
        <p:nvPicPr>
          <p:cNvPr id="23" name="Picture 23"/>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40698" y="3909131"/>
            <a:ext cx="1405790" cy="1405790"/>
          </a:xfrm>
          <a:prstGeom prst="rect">
            <a:avLst/>
          </a:prstGeom>
          <a:noFill/>
          <a:ln>
            <a:noFill/>
          </a:ln>
        </p:spPr>
      </p:pic>
      <p:pic>
        <p:nvPicPr>
          <p:cNvPr id="6" name="Afbeelding 5"/>
          <p:cNvPicPr>
            <a:picLocks noChangeAspect="1"/>
          </p:cNvPicPr>
          <p:nvPr/>
        </p:nvPicPr>
        <p:blipFill>
          <a:blip r:embed="rId5"/>
          <a:stretch>
            <a:fillRect/>
          </a:stretch>
        </p:blipFill>
        <p:spPr>
          <a:xfrm>
            <a:off x="5500394" y="3632512"/>
            <a:ext cx="1899875" cy="1899875"/>
          </a:xfrm>
          <a:prstGeom prst="rect">
            <a:avLst/>
          </a:prstGeom>
        </p:spPr>
      </p:pic>
    </p:spTree>
    <p:extLst>
      <p:ext uri="{BB962C8B-B14F-4D97-AF65-F5344CB8AC3E}">
        <p14:creationId xmlns:p14="http://schemas.microsoft.com/office/powerpoint/2010/main" val="6820503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926" y="0"/>
            <a:ext cx="8052937" cy="699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14666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Right After the Fact</a:t>
            </a:r>
            <a:endParaRPr lang="en-AU" dirty="0"/>
          </a:p>
        </p:txBody>
      </p:sp>
      <p:sp>
        <p:nvSpPr>
          <p:cNvPr id="3" name="Text Placeholder 2"/>
          <p:cNvSpPr>
            <a:spLocks noGrp="1"/>
          </p:cNvSpPr>
          <p:nvPr>
            <p:ph type="body" sz="quarter" idx="10"/>
          </p:nvPr>
        </p:nvSpPr>
        <p:spPr>
          <a:xfrm>
            <a:off x="529660" y="1476622"/>
            <a:ext cx="11375537" cy="2110771"/>
          </a:xfrm>
        </p:spPr>
        <p:txBody>
          <a:bodyPr/>
          <a:lstStyle/>
          <a:p>
            <a:r>
              <a:rPr lang="en-AU" dirty="0" smtClean="0"/>
              <a:t>Open an Elevated Command Prompt</a:t>
            </a:r>
          </a:p>
          <a:p>
            <a:endParaRPr lang="en-AU" dirty="0" smtClean="0"/>
          </a:p>
          <a:p>
            <a:endParaRPr lang="en-AU" dirty="0"/>
          </a:p>
        </p:txBody>
      </p:sp>
      <p:sp>
        <p:nvSpPr>
          <p:cNvPr id="4" name="TextBox 3"/>
          <p:cNvSpPr txBox="1"/>
          <p:nvPr/>
        </p:nvSpPr>
        <p:spPr>
          <a:xfrm>
            <a:off x="1277756" y="6063357"/>
            <a:ext cx="10146081" cy="448228"/>
          </a:xfrm>
          <a:prstGeom prst="rect">
            <a:avLst/>
          </a:prstGeom>
          <a:noFill/>
        </p:spPr>
        <p:txBody>
          <a:bodyPr wrap="square" lIns="0" tIns="0" rIns="0" bIns="0" rtlCol="0">
            <a:spAutoFit/>
          </a:bodyPr>
          <a:lstStyle/>
          <a:p>
            <a:r>
              <a:rPr lang="en-AU" sz="2856" dirty="0">
                <a:solidFill>
                  <a:srgbClr val="FF0000"/>
                </a:solidFill>
              </a:rPr>
              <a:t>     This way you might prevent a malicious program to start</a:t>
            </a:r>
          </a:p>
        </p:txBody>
      </p:sp>
      <p:pic>
        <p:nvPicPr>
          <p:cNvPr id="5" name="Picture 4"/>
          <p:cNvPicPr>
            <a:picLocks noChangeAspect="1"/>
          </p:cNvPicPr>
          <p:nvPr/>
        </p:nvPicPr>
        <p:blipFill rotWithShape="1">
          <a:blip r:embed="rId2"/>
          <a:srcRect t="31569"/>
          <a:stretch/>
        </p:blipFill>
        <p:spPr>
          <a:xfrm>
            <a:off x="4423844" y="2215224"/>
            <a:ext cx="3588787" cy="3848133"/>
          </a:xfrm>
          <a:prstGeom prst="rect">
            <a:avLst/>
          </a:prstGeom>
        </p:spPr>
      </p:pic>
    </p:spTree>
    <p:extLst>
      <p:ext uri="{BB962C8B-B14F-4D97-AF65-F5344CB8AC3E}">
        <p14:creationId xmlns:p14="http://schemas.microsoft.com/office/powerpoint/2010/main" val="71841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System Time</a:t>
            </a:r>
            <a:endParaRPr lang="en-AU" dirty="0"/>
          </a:p>
        </p:txBody>
      </p:sp>
      <p:sp>
        <p:nvSpPr>
          <p:cNvPr id="3" name="Text Placeholder 2"/>
          <p:cNvSpPr>
            <a:spLocks noGrp="1"/>
          </p:cNvSpPr>
          <p:nvPr>
            <p:ph type="body" sz="quarter" idx="10"/>
          </p:nvPr>
        </p:nvSpPr>
        <p:spPr/>
        <p:txBody>
          <a:bodyPr/>
          <a:lstStyle/>
          <a:p>
            <a:r>
              <a:rPr lang="en-AU" dirty="0" smtClean="0"/>
              <a:t>Gives a great deal of context to the info collected </a:t>
            </a:r>
          </a:p>
          <a:p>
            <a:endParaRPr lang="en-A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25" y="2157647"/>
            <a:ext cx="9339893" cy="191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90155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AU" dirty="0"/>
              <a:t>Net Statistics </a:t>
            </a:r>
            <a:r>
              <a:rPr lang="en-AU" dirty="0" smtClean="0"/>
              <a:t>Server</a:t>
            </a:r>
            <a:endParaRPr lang="en-AU" dirty="0"/>
          </a:p>
        </p:txBody>
      </p:sp>
      <p:sp>
        <p:nvSpPr>
          <p:cNvPr id="4" name="Tijdelijke aanduiding voor inhoud 3"/>
          <p:cNvSpPr>
            <a:spLocks noGrp="1"/>
          </p:cNvSpPr>
          <p:nvPr>
            <p:ph idx="1"/>
          </p:nvPr>
        </p:nvSpPr>
        <p:spPr>
          <a:xfrm>
            <a:off x="274640" y="1212851"/>
            <a:ext cx="5454356" cy="2769989"/>
          </a:xfrm>
        </p:spPr>
        <p:txBody>
          <a:bodyPr/>
          <a:lstStyle/>
          <a:p>
            <a:r>
              <a:rPr lang="en-US" dirty="0" smtClean="0"/>
              <a:t>How many sessions</a:t>
            </a:r>
          </a:p>
          <a:p>
            <a:r>
              <a:rPr lang="en-US" dirty="0" smtClean="0"/>
              <a:t>Permission Violations</a:t>
            </a:r>
          </a:p>
          <a:p>
            <a:r>
              <a:rPr lang="en-US" dirty="0" smtClean="0"/>
              <a:t>Password Violations</a:t>
            </a:r>
          </a:p>
          <a:p>
            <a:r>
              <a:rPr lang="en-US" dirty="0" smtClean="0"/>
              <a:t>Files Accessed</a:t>
            </a:r>
            <a:endParaRPr lang="nl-N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115" y="1212851"/>
            <a:ext cx="6357723" cy="566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5849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Logged-On Users</a:t>
            </a:r>
            <a:endParaRPr lang="en-AU" dirty="0"/>
          </a:p>
        </p:txBody>
      </p:sp>
      <p:sp>
        <p:nvSpPr>
          <p:cNvPr id="3" name="Text Placeholder 2"/>
          <p:cNvSpPr>
            <a:spLocks noGrp="1"/>
          </p:cNvSpPr>
          <p:nvPr>
            <p:ph type="body" sz="quarter" idx="10"/>
          </p:nvPr>
        </p:nvSpPr>
        <p:spPr>
          <a:xfrm>
            <a:off x="529660" y="1476622"/>
            <a:ext cx="11375537" cy="1430263"/>
          </a:xfrm>
        </p:spPr>
        <p:txBody>
          <a:bodyPr/>
          <a:lstStyle/>
          <a:p>
            <a:r>
              <a:rPr lang="en-AU" dirty="0" smtClean="0"/>
              <a:t>Collect info about users logged on to the system</a:t>
            </a:r>
          </a:p>
          <a:p>
            <a:r>
              <a:rPr lang="en-AU" dirty="0" err="1" smtClean="0"/>
              <a:t>PSLoggedon</a:t>
            </a:r>
            <a:r>
              <a:rPr lang="en-AU" dirty="0" smtClean="0"/>
              <a:t> from </a:t>
            </a:r>
            <a:r>
              <a:rPr lang="en-AU" dirty="0" err="1" smtClean="0"/>
              <a:t>SysInternals</a:t>
            </a:r>
            <a:endParaRPr lang="en-AU"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3" r="-1"/>
          <a:stretch/>
        </p:blipFill>
        <p:spPr bwMode="auto">
          <a:xfrm>
            <a:off x="529660" y="2906885"/>
            <a:ext cx="11767806" cy="397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33681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 Session	</a:t>
            </a:r>
            <a:endParaRPr lang="en-AU" dirty="0"/>
          </a:p>
        </p:txBody>
      </p:sp>
      <p:sp>
        <p:nvSpPr>
          <p:cNvPr id="4" name="Tijdelijke aanduiding voor tekst 3"/>
          <p:cNvSpPr>
            <a:spLocks noGrp="1"/>
          </p:cNvSpPr>
          <p:nvPr>
            <p:ph type="body" sz="quarter" idx="10"/>
          </p:nvPr>
        </p:nvSpPr>
        <p:spPr/>
        <p:txBody>
          <a:bodyPr/>
          <a:lstStyle/>
          <a:p>
            <a:endParaRPr lang="nl-N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3" y="1464766"/>
            <a:ext cx="10592428" cy="524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48073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Netstat	</a:t>
            </a:r>
            <a:endParaRPr lang="en-AU" dirty="0"/>
          </a:p>
        </p:txBody>
      </p:sp>
      <p:sp>
        <p:nvSpPr>
          <p:cNvPr id="3" name="Text Placeholder 2"/>
          <p:cNvSpPr>
            <a:spLocks noGrp="1"/>
          </p:cNvSpPr>
          <p:nvPr>
            <p:ph type="body" sz="quarter" idx="10"/>
          </p:nvPr>
        </p:nvSpPr>
        <p:spPr>
          <a:xfrm>
            <a:off x="274638" y="1212850"/>
            <a:ext cx="11887200" cy="3447098"/>
          </a:xfrm>
        </p:spPr>
        <p:txBody>
          <a:bodyPr/>
          <a:lstStyle/>
          <a:p>
            <a:r>
              <a:rPr lang="en-AU" dirty="0" err="1" smtClean="0"/>
              <a:t>Commandline</a:t>
            </a:r>
            <a:r>
              <a:rPr lang="en-AU" dirty="0" smtClean="0"/>
              <a:t> Utility</a:t>
            </a:r>
          </a:p>
          <a:p>
            <a:r>
              <a:rPr lang="en-AU" dirty="0" smtClean="0"/>
              <a:t>Displays:</a:t>
            </a:r>
          </a:p>
          <a:p>
            <a:pPr marL="571500" indent="-571500">
              <a:buFont typeface="Arial" panose="020B0604020202020204" pitchFamily="34" charset="0"/>
              <a:buChar char="•"/>
            </a:pPr>
            <a:r>
              <a:rPr lang="en-AU" dirty="0" smtClean="0"/>
              <a:t>Network Connections (Inbound and Outbound)</a:t>
            </a:r>
          </a:p>
          <a:p>
            <a:pPr marL="571500" indent="-571500">
              <a:buFont typeface="Arial" panose="020B0604020202020204" pitchFamily="34" charset="0"/>
              <a:buChar char="•"/>
            </a:pPr>
            <a:r>
              <a:rPr lang="en-AU" dirty="0" smtClean="0"/>
              <a:t>Routing Tables</a:t>
            </a:r>
          </a:p>
          <a:p>
            <a:pPr marL="571500" indent="-571500">
              <a:buFont typeface="Arial" panose="020B0604020202020204" pitchFamily="34" charset="0"/>
              <a:buChar char="•"/>
            </a:pPr>
            <a:r>
              <a:rPr lang="en-AU" dirty="0" smtClean="0"/>
              <a:t>Network Statistics</a:t>
            </a:r>
            <a:endParaRPr lang="en-AU" dirty="0"/>
          </a:p>
        </p:txBody>
      </p:sp>
    </p:spTree>
    <p:extLst>
      <p:ext uri="{BB962C8B-B14F-4D97-AF65-F5344CB8AC3E}">
        <p14:creationId xmlns:p14="http://schemas.microsoft.com/office/powerpoint/2010/main" val="381630309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Netstat</a:t>
            </a:r>
            <a:r>
              <a:rPr lang="en-AU" dirty="0" smtClean="0"/>
              <a:t> -</a:t>
            </a:r>
            <a:r>
              <a:rPr lang="en-AU" dirty="0" err="1" smtClean="0"/>
              <a:t>na</a:t>
            </a:r>
            <a:endParaRPr lang="en-AU" dirty="0"/>
          </a:p>
        </p:txBody>
      </p:sp>
      <p:sp>
        <p:nvSpPr>
          <p:cNvPr id="3" name="Tijdelijke aanduiding voor tekst 2"/>
          <p:cNvSpPr>
            <a:spLocks noGrp="1"/>
          </p:cNvSpPr>
          <p:nvPr>
            <p:ph type="body" sz="quarter" idx="10"/>
          </p:nvPr>
        </p:nvSpPr>
        <p:spPr/>
        <p:txBody>
          <a:bodyPr/>
          <a:lstStyle/>
          <a:p>
            <a:endParaRPr lang="nl-NL"/>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4"/>
          <a:stretch/>
        </p:blipFill>
        <p:spPr bwMode="auto">
          <a:xfrm>
            <a:off x="1912776" y="1504510"/>
            <a:ext cx="9602552" cy="549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77899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Netstat -ano</a:t>
            </a:r>
            <a:endParaRPr lang="en-AU" dirty="0"/>
          </a:p>
        </p:txBody>
      </p:sp>
      <p:sp>
        <p:nvSpPr>
          <p:cNvPr id="3" name="Tijdelijke aanduiding voor tekst 2"/>
          <p:cNvSpPr>
            <a:spLocks noGrp="1"/>
          </p:cNvSpPr>
          <p:nvPr>
            <p:ph type="body" sz="quarter" idx="10"/>
          </p:nvPr>
        </p:nvSpPr>
        <p:spPr/>
        <p:txBody>
          <a:bodyPr/>
          <a:lstStyle/>
          <a:p>
            <a:endParaRPr lang="nl-N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81" y="1490242"/>
            <a:ext cx="11012313" cy="550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40551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AU" dirty="0"/>
              <a:t>Netstat -b</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757" y="1191845"/>
            <a:ext cx="7856960" cy="580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24312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66" y="233151"/>
            <a:ext cx="11373923" cy="762786"/>
          </a:xfrm>
        </p:spPr>
        <p:txBody>
          <a:bodyPr>
            <a:normAutofit fontScale="90000"/>
          </a:bodyPr>
          <a:lstStyle/>
          <a:p>
            <a:r>
              <a:rPr lang="en-US" dirty="0" smtClean="0"/>
              <a:t>About the speakers</a:t>
            </a:r>
            <a:endParaRPr lang="en-US" dirty="0"/>
          </a:p>
        </p:txBody>
      </p:sp>
      <p:sp>
        <p:nvSpPr>
          <p:cNvPr id="3" name="Content Placeholder 2"/>
          <p:cNvSpPr>
            <a:spLocks noGrp="1"/>
          </p:cNvSpPr>
          <p:nvPr>
            <p:ph type="body" sz="quarter" idx="10"/>
          </p:nvPr>
        </p:nvSpPr>
        <p:spPr>
          <a:xfrm>
            <a:off x="530466" y="1803680"/>
            <a:ext cx="11373923" cy="1804423"/>
          </a:xfrm>
        </p:spPr>
        <p:txBody>
          <a:bodyPr>
            <a:normAutofit fontScale="92500" lnSpcReduction="10000"/>
          </a:bodyPr>
          <a:lstStyle/>
          <a:p>
            <a:r>
              <a:rPr lang="nl-NL" dirty="0" smtClean="0">
                <a:gradFill>
                  <a:gsLst>
                    <a:gs pos="0">
                      <a:schemeClr val="accent6"/>
                    </a:gs>
                    <a:gs pos="86000">
                      <a:schemeClr val="accent6"/>
                    </a:gs>
                  </a:gsLst>
                  <a:lin ang="5400000" scaled="0"/>
                </a:gradFill>
              </a:rPr>
              <a:t>Raymond P. L. Comvalius</a:t>
            </a:r>
            <a:endParaRPr lang="en-US" dirty="0">
              <a:gradFill>
                <a:gsLst>
                  <a:gs pos="0">
                    <a:schemeClr val="accent6"/>
                  </a:gs>
                  <a:gs pos="86000">
                    <a:schemeClr val="accent6"/>
                  </a:gs>
                </a:gsLst>
                <a:lin ang="5400000" scaled="0"/>
              </a:gradFill>
            </a:endParaRPr>
          </a:p>
          <a:p>
            <a:pPr lvl="1"/>
            <a:r>
              <a:rPr lang="en-US" sz="2448" dirty="0"/>
              <a:t>Consultant, trainer and author</a:t>
            </a:r>
          </a:p>
          <a:p>
            <a:pPr lvl="1"/>
            <a:r>
              <a:rPr lang="nl-NL" sz="2448" dirty="0"/>
              <a:t>MVP Windows Expert IT Pro </a:t>
            </a:r>
            <a:r>
              <a:rPr lang="nl-NL" sz="2448" dirty="0" err="1"/>
              <a:t>since</a:t>
            </a:r>
            <a:r>
              <a:rPr lang="nl-NL" sz="2448" dirty="0"/>
              <a:t> 2011</a:t>
            </a:r>
          </a:p>
          <a:p>
            <a:pPr lvl="1"/>
            <a:r>
              <a:rPr lang="en-US" sz="2448" dirty="0"/>
              <a:t>raymond.comvalius@nextxpert.nl</a:t>
            </a:r>
          </a:p>
        </p:txBody>
      </p:sp>
      <p:sp>
        <p:nvSpPr>
          <p:cNvPr id="11" name="Rectangle 10"/>
          <p:cNvSpPr/>
          <p:nvPr/>
        </p:nvSpPr>
        <p:spPr bwMode="auto">
          <a:xfrm>
            <a:off x="9666228" y="1808234"/>
            <a:ext cx="1917495" cy="3944439"/>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3" tIns="46637" rIns="46637" bIns="93273" numCol="1" spcCol="0" rtlCol="0" fromWordArt="0" anchor="b" anchorCtr="0" forceAA="0" compatLnSpc="1">
            <a:prstTxWarp prst="textNoShape">
              <a:avLst/>
            </a:prstTxWarp>
            <a:noAutofit/>
          </a:bodyPr>
          <a:lstStyle/>
          <a:p>
            <a:pPr defTabSz="932437" fontAlgn="base">
              <a:spcBef>
                <a:spcPct val="0"/>
              </a:spcBef>
              <a:spcAft>
                <a:spcPct val="0"/>
              </a:spcAft>
            </a:pPr>
            <a:endParaRPr lang="en-US" sz="2448" spc="-52"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bwMode="auto">
          <a:xfrm>
            <a:off x="5686751" y="1782309"/>
            <a:ext cx="3874552" cy="194292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3" tIns="46637" rIns="46637" bIns="93273" numCol="1" spcCol="0" rtlCol="0" fromWordArt="0" anchor="b" anchorCtr="0" forceAA="0" compatLnSpc="1">
            <a:prstTxWarp prst="textNoShape">
              <a:avLst/>
            </a:prstTxWarp>
            <a:noAutofit/>
          </a:bodyPr>
          <a:lstStyle/>
          <a:p>
            <a:pPr defTabSz="932437" fontAlgn="base">
              <a:spcBef>
                <a:spcPct val="0"/>
              </a:spcBef>
              <a:spcAft>
                <a:spcPct val="0"/>
              </a:spcAft>
            </a:pPr>
            <a:r>
              <a:rPr lang="en-US" sz="2448" spc="-52" dirty="0">
                <a:gradFill>
                  <a:gsLst>
                    <a:gs pos="0">
                      <a:srgbClr val="FFFFFF"/>
                    </a:gs>
                    <a:gs pos="100000">
                      <a:srgbClr val="FFFFFF"/>
                    </a:gs>
                  </a:gsLst>
                  <a:lin ang="5400000" scaled="0"/>
                </a:gradFill>
                <a:latin typeface="Segoe UI" pitchFamily="34" charset="0"/>
                <a:ea typeface="Segoe UI" pitchFamily="34" charset="0"/>
                <a:cs typeface="Segoe UI" pitchFamily="34" charset="0"/>
              </a:rPr>
              <a:t>Text/Icon/Pic</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228" y="1782309"/>
            <a:ext cx="1917495" cy="397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560" y="3845973"/>
            <a:ext cx="1922745" cy="1922244"/>
          </a:xfrm>
          <a:prstGeom prst="rect">
            <a:avLst/>
          </a:prstGeom>
          <a:solidFill>
            <a:schemeClr val="bg1"/>
          </a:solidFill>
          <a:ln>
            <a:noFill/>
          </a:ln>
          <a:effectLst/>
          <a:extLst/>
        </p:spPr>
      </p:pic>
      <p:sp>
        <p:nvSpPr>
          <p:cNvPr id="19" name="Rectangle 108"/>
          <p:cNvSpPr>
            <a:spLocks noChangeAspect="1"/>
          </p:cNvSpPr>
          <p:nvPr/>
        </p:nvSpPr>
        <p:spPr bwMode="auto">
          <a:xfrm>
            <a:off x="5686750" y="3845973"/>
            <a:ext cx="1853019" cy="19067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174" tIns="62174" rIns="62174" bIns="62174" numCol="1" spcCol="0" rtlCol="0" fromWordArt="0" anchor="ctr" anchorCtr="0" forceAA="0" compatLnSpc="1">
            <a:prstTxWarp prst="textNoShape">
              <a:avLst/>
            </a:prstTxWarp>
            <a:noAutofit/>
          </a:bodyPr>
          <a:lstStyle/>
          <a:p>
            <a:pPr algn="ctr" defTabSz="932437" fontAlgn="base">
              <a:spcBef>
                <a:spcPct val="0"/>
              </a:spcBef>
              <a:spcAft>
                <a:spcPct val="0"/>
              </a:spcAft>
            </a:pPr>
            <a:endParaRPr lang="en-US" sz="1904"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93"/>
          <p:cNvSpPr>
            <a:spLocks noEditPoints="1"/>
          </p:cNvSpPr>
          <p:nvPr/>
        </p:nvSpPr>
        <p:spPr bwMode="auto">
          <a:xfrm>
            <a:off x="6337108" y="4369651"/>
            <a:ext cx="552303" cy="741362"/>
          </a:xfrm>
          <a:custGeom>
            <a:avLst/>
            <a:gdLst>
              <a:gd name="T0" fmla="*/ 207 w 214"/>
              <a:gd name="T1" fmla="*/ 280 h 280"/>
              <a:gd name="T2" fmla="*/ 74 w 214"/>
              <a:gd name="T3" fmla="*/ 280 h 280"/>
              <a:gd name="T4" fmla="*/ 0 w 214"/>
              <a:gd name="T5" fmla="*/ 207 h 280"/>
              <a:gd name="T6" fmla="*/ 0 w 214"/>
              <a:gd name="T7" fmla="*/ 7 h 280"/>
              <a:gd name="T8" fmla="*/ 7 w 214"/>
              <a:gd name="T9" fmla="*/ 0 h 280"/>
              <a:gd name="T10" fmla="*/ 74 w 214"/>
              <a:gd name="T11" fmla="*/ 0 h 280"/>
              <a:gd name="T12" fmla="*/ 81 w 214"/>
              <a:gd name="T13" fmla="*/ 7 h 280"/>
              <a:gd name="T14" fmla="*/ 81 w 214"/>
              <a:gd name="T15" fmla="*/ 66 h 280"/>
              <a:gd name="T16" fmla="*/ 207 w 214"/>
              <a:gd name="T17" fmla="*/ 66 h 280"/>
              <a:gd name="T18" fmla="*/ 214 w 214"/>
              <a:gd name="T19" fmla="*/ 74 h 280"/>
              <a:gd name="T20" fmla="*/ 214 w 214"/>
              <a:gd name="T21" fmla="*/ 140 h 280"/>
              <a:gd name="T22" fmla="*/ 207 w 214"/>
              <a:gd name="T23" fmla="*/ 147 h 280"/>
              <a:gd name="T24" fmla="*/ 81 w 214"/>
              <a:gd name="T25" fmla="*/ 147 h 280"/>
              <a:gd name="T26" fmla="*/ 81 w 214"/>
              <a:gd name="T27" fmla="*/ 199 h 280"/>
              <a:gd name="T28" fmla="*/ 207 w 214"/>
              <a:gd name="T29" fmla="*/ 199 h 280"/>
              <a:gd name="T30" fmla="*/ 214 w 214"/>
              <a:gd name="T31" fmla="*/ 207 h 280"/>
              <a:gd name="T32" fmla="*/ 214 w 214"/>
              <a:gd name="T33" fmla="*/ 273 h 280"/>
              <a:gd name="T34" fmla="*/ 207 w 214"/>
              <a:gd name="T35" fmla="*/ 280 h 280"/>
              <a:gd name="T36" fmla="*/ 15 w 214"/>
              <a:gd name="T37" fmla="*/ 15 h 280"/>
              <a:gd name="T38" fmla="*/ 15 w 214"/>
              <a:gd name="T39" fmla="*/ 207 h 280"/>
              <a:gd name="T40" fmla="*/ 74 w 214"/>
              <a:gd name="T41" fmla="*/ 266 h 280"/>
              <a:gd name="T42" fmla="*/ 199 w 214"/>
              <a:gd name="T43" fmla="*/ 266 h 280"/>
              <a:gd name="T44" fmla="*/ 199 w 214"/>
              <a:gd name="T45" fmla="*/ 214 h 280"/>
              <a:gd name="T46" fmla="*/ 74 w 214"/>
              <a:gd name="T47" fmla="*/ 214 h 280"/>
              <a:gd name="T48" fmla="*/ 66 w 214"/>
              <a:gd name="T49" fmla="*/ 207 h 280"/>
              <a:gd name="T50" fmla="*/ 66 w 214"/>
              <a:gd name="T51" fmla="*/ 140 h 280"/>
              <a:gd name="T52" fmla="*/ 74 w 214"/>
              <a:gd name="T53" fmla="*/ 133 h 280"/>
              <a:gd name="T54" fmla="*/ 199 w 214"/>
              <a:gd name="T55" fmla="*/ 133 h 280"/>
              <a:gd name="T56" fmla="*/ 199 w 214"/>
              <a:gd name="T57" fmla="*/ 81 h 280"/>
              <a:gd name="T58" fmla="*/ 74 w 214"/>
              <a:gd name="T59" fmla="*/ 81 h 280"/>
              <a:gd name="T60" fmla="*/ 66 w 214"/>
              <a:gd name="T61" fmla="*/ 74 h 280"/>
              <a:gd name="T62" fmla="*/ 66 w 214"/>
              <a:gd name="T63" fmla="*/ 15 h 280"/>
              <a:gd name="T64" fmla="*/ 15 w 214"/>
              <a:gd name="T65" fmla="*/ 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4" h="280">
                <a:moveTo>
                  <a:pt x="207" y="280"/>
                </a:moveTo>
                <a:cubicBezTo>
                  <a:pt x="74" y="280"/>
                  <a:pt x="74" y="280"/>
                  <a:pt x="74" y="280"/>
                </a:cubicBezTo>
                <a:cubicBezTo>
                  <a:pt x="33" y="280"/>
                  <a:pt x="0" y="247"/>
                  <a:pt x="0" y="207"/>
                </a:cubicBezTo>
                <a:cubicBezTo>
                  <a:pt x="0" y="7"/>
                  <a:pt x="0" y="7"/>
                  <a:pt x="0" y="7"/>
                </a:cubicBezTo>
                <a:cubicBezTo>
                  <a:pt x="0" y="3"/>
                  <a:pt x="3" y="0"/>
                  <a:pt x="7" y="0"/>
                </a:cubicBezTo>
                <a:cubicBezTo>
                  <a:pt x="74" y="0"/>
                  <a:pt x="74" y="0"/>
                  <a:pt x="74" y="0"/>
                </a:cubicBezTo>
                <a:cubicBezTo>
                  <a:pt x="78" y="0"/>
                  <a:pt x="81" y="3"/>
                  <a:pt x="81" y="7"/>
                </a:cubicBezTo>
                <a:cubicBezTo>
                  <a:pt x="81" y="66"/>
                  <a:pt x="81" y="66"/>
                  <a:pt x="81" y="66"/>
                </a:cubicBezTo>
                <a:cubicBezTo>
                  <a:pt x="207" y="66"/>
                  <a:pt x="207" y="66"/>
                  <a:pt x="207" y="66"/>
                </a:cubicBezTo>
                <a:cubicBezTo>
                  <a:pt x="211" y="66"/>
                  <a:pt x="214" y="70"/>
                  <a:pt x="214" y="74"/>
                </a:cubicBezTo>
                <a:cubicBezTo>
                  <a:pt x="214" y="140"/>
                  <a:pt x="214" y="140"/>
                  <a:pt x="214" y="140"/>
                </a:cubicBezTo>
                <a:cubicBezTo>
                  <a:pt x="214" y="144"/>
                  <a:pt x="211" y="147"/>
                  <a:pt x="207" y="147"/>
                </a:cubicBezTo>
                <a:cubicBezTo>
                  <a:pt x="81" y="147"/>
                  <a:pt x="81" y="147"/>
                  <a:pt x="81" y="147"/>
                </a:cubicBezTo>
                <a:cubicBezTo>
                  <a:pt x="81" y="199"/>
                  <a:pt x="81" y="199"/>
                  <a:pt x="81" y="199"/>
                </a:cubicBezTo>
                <a:cubicBezTo>
                  <a:pt x="207" y="199"/>
                  <a:pt x="207" y="199"/>
                  <a:pt x="207" y="199"/>
                </a:cubicBezTo>
                <a:cubicBezTo>
                  <a:pt x="211" y="199"/>
                  <a:pt x="214" y="202"/>
                  <a:pt x="214" y="207"/>
                </a:cubicBezTo>
                <a:cubicBezTo>
                  <a:pt x="214" y="273"/>
                  <a:pt x="214" y="273"/>
                  <a:pt x="214" y="273"/>
                </a:cubicBezTo>
                <a:cubicBezTo>
                  <a:pt x="214" y="277"/>
                  <a:pt x="211" y="280"/>
                  <a:pt x="207" y="280"/>
                </a:cubicBezTo>
                <a:close/>
                <a:moveTo>
                  <a:pt x="15" y="15"/>
                </a:moveTo>
                <a:cubicBezTo>
                  <a:pt x="15" y="207"/>
                  <a:pt x="15" y="207"/>
                  <a:pt x="15" y="207"/>
                </a:cubicBezTo>
                <a:cubicBezTo>
                  <a:pt x="15" y="239"/>
                  <a:pt x="41" y="266"/>
                  <a:pt x="74" y="266"/>
                </a:cubicBezTo>
                <a:cubicBezTo>
                  <a:pt x="199" y="266"/>
                  <a:pt x="199" y="266"/>
                  <a:pt x="199" y="266"/>
                </a:cubicBezTo>
                <a:cubicBezTo>
                  <a:pt x="199" y="214"/>
                  <a:pt x="199" y="214"/>
                  <a:pt x="199" y="214"/>
                </a:cubicBezTo>
                <a:cubicBezTo>
                  <a:pt x="74" y="214"/>
                  <a:pt x="74" y="214"/>
                  <a:pt x="74" y="214"/>
                </a:cubicBezTo>
                <a:cubicBezTo>
                  <a:pt x="70" y="214"/>
                  <a:pt x="66" y="211"/>
                  <a:pt x="66" y="207"/>
                </a:cubicBezTo>
                <a:cubicBezTo>
                  <a:pt x="66" y="140"/>
                  <a:pt x="66" y="140"/>
                  <a:pt x="66" y="140"/>
                </a:cubicBezTo>
                <a:cubicBezTo>
                  <a:pt x="66" y="136"/>
                  <a:pt x="70" y="133"/>
                  <a:pt x="74" y="133"/>
                </a:cubicBezTo>
                <a:cubicBezTo>
                  <a:pt x="199" y="133"/>
                  <a:pt x="199" y="133"/>
                  <a:pt x="199" y="133"/>
                </a:cubicBezTo>
                <a:cubicBezTo>
                  <a:pt x="199" y="81"/>
                  <a:pt x="199" y="81"/>
                  <a:pt x="199" y="81"/>
                </a:cubicBezTo>
                <a:cubicBezTo>
                  <a:pt x="74" y="81"/>
                  <a:pt x="74" y="81"/>
                  <a:pt x="74" y="81"/>
                </a:cubicBezTo>
                <a:cubicBezTo>
                  <a:pt x="70" y="81"/>
                  <a:pt x="66" y="78"/>
                  <a:pt x="66" y="74"/>
                </a:cubicBezTo>
                <a:cubicBezTo>
                  <a:pt x="66" y="15"/>
                  <a:pt x="66" y="15"/>
                  <a:pt x="66" y="15"/>
                </a:cubicBezTo>
                <a:lnTo>
                  <a:pt x="15" y="15"/>
                </a:lnTo>
                <a:close/>
              </a:path>
            </a:pathLst>
          </a:custGeom>
          <a:solidFill>
            <a:schemeClr val="tx1"/>
          </a:solidFill>
          <a:ln>
            <a:solidFill>
              <a:schemeClr val="tx1"/>
            </a:solidFill>
          </a:ln>
        </p:spPr>
        <p:txBody>
          <a:bodyPr vert="horz" wrap="square" lIns="124347" tIns="62174" rIns="124347" bIns="62174" numCol="1" anchor="t" anchorCtr="0" compatLnSpc="1">
            <a:prstTxWarp prst="textNoShape">
              <a:avLst/>
            </a:prstTxWarp>
          </a:bodyPr>
          <a:lstStyle/>
          <a:p>
            <a:endParaRPr lang="en-US" sz="1904"/>
          </a:p>
        </p:txBody>
      </p:sp>
      <p:sp>
        <p:nvSpPr>
          <p:cNvPr id="5" name="Tekstvak 4"/>
          <p:cNvSpPr txBox="1"/>
          <p:nvPr/>
        </p:nvSpPr>
        <p:spPr>
          <a:xfrm>
            <a:off x="5686750" y="5281819"/>
            <a:ext cx="1853019" cy="489732"/>
          </a:xfrm>
          <a:prstGeom prst="rect">
            <a:avLst/>
          </a:prstGeom>
          <a:noFill/>
        </p:spPr>
        <p:txBody>
          <a:bodyPr wrap="square" lIns="93273" tIns="93273" rIns="93273" bIns="93273" rtlCol="0">
            <a:spAutoFit/>
          </a:bodyPr>
          <a:lstStyle/>
          <a:p>
            <a:pPr algn="ctr">
              <a:lnSpc>
                <a:spcPct val="90000"/>
              </a:lnSpc>
              <a:spcBef>
                <a:spcPct val="20000"/>
              </a:spcBef>
              <a:buSzPct val="90000"/>
            </a:pPr>
            <a:r>
              <a:rPr lang="en-US" sz="2176" dirty="0">
                <a:solidFill>
                  <a:schemeClr val="tx1">
                    <a:alpha val="99000"/>
                  </a:schemeClr>
                </a:solidFill>
              </a:rPr>
              <a:t>@</a:t>
            </a:r>
            <a:r>
              <a:rPr lang="en-US" sz="2176" dirty="0" err="1">
                <a:solidFill>
                  <a:schemeClr val="tx1">
                    <a:alpha val="99000"/>
                  </a:schemeClr>
                </a:solidFill>
              </a:rPr>
              <a:t>nextxpert</a:t>
            </a:r>
            <a:endParaRPr lang="nl-NL" sz="2176" dirty="0" err="1">
              <a:solidFill>
                <a:schemeClr val="tx1">
                  <a:alpha val="99000"/>
                </a:schemeClr>
              </a:solidFill>
            </a:endParaRPr>
          </a:p>
        </p:txBody>
      </p:sp>
      <p:pic>
        <p:nvPicPr>
          <p:cNvPr id="4" name="Afbeelding 3"/>
          <p:cNvPicPr>
            <a:picLocks noChangeAspect="1"/>
          </p:cNvPicPr>
          <p:nvPr/>
        </p:nvPicPr>
        <p:blipFill rotWithShape="1">
          <a:blip r:embed="rId4">
            <a:extLst>
              <a:ext uri="{28A0092B-C50C-407E-A947-70E740481C1C}">
                <a14:useLocalDpi xmlns:a14="http://schemas.microsoft.com/office/drawing/2010/main" val="0"/>
              </a:ext>
            </a:extLst>
          </a:blip>
          <a:srcRect l="211" r="-1" b="26268"/>
          <a:stretch/>
        </p:blipFill>
        <p:spPr>
          <a:xfrm>
            <a:off x="5693471" y="1782309"/>
            <a:ext cx="3890178" cy="1942924"/>
          </a:xfrm>
          <a:prstGeom prst="rect">
            <a:avLst/>
          </a:prstGeom>
        </p:spPr>
      </p:pic>
      <p:sp>
        <p:nvSpPr>
          <p:cNvPr id="13" name="Rectangle 16"/>
          <p:cNvSpPr/>
          <p:nvPr/>
        </p:nvSpPr>
        <p:spPr>
          <a:xfrm>
            <a:off x="3637115" y="3845973"/>
            <a:ext cx="1944712" cy="18924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21"/>
          <p:cNvSpPr/>
          <p:nvPr/>
        </p:nvSpPr>
        <p:spPr>
          <a:xfrm rot="18865254">
            <a:off x="4113347" y="4270162"/>
            <a:ext cx="992249" cy="101591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22"/>
          <p:cNvSpPr/>
          <p:nvPr/>
        </p:nvSpPr>
        <p:spPr>
          <a:xfrm>
            <a:off x="4012738" y="4307934"/>
            <a:ext cx="1193467" cy="4579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3200" b="1" dirty="0" smtClean="0"/>
              <a:t>MVP</a:t>
            </a:r>
            <a:endParaRPr lang="en-US" sz="3200" b="1" dirty="0"/>
          </a:p>
        </p:txBody>
      </p:sp>
    </p:spTree>
    <p:extLst>
      <p:ext uri="{BB962C8B-B14F-4D97-AF65-F5344CB8AC3E}">
        <p14:creationId xmlns:p14="http://schemas.microsoft.com/office/powerpoint/2010/main" val="29035846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Netstat –nao</a:t>
            </a:r>
            <a:endParaRPr lang="en-A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418" y="1234866"/>
            <a:ext cx="11295639" cy="557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80957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Netstat –nao 1</a:t>
            </a:r>
            <a:endParaRPr lang="en-AU" dirty="0"/>
          </a:p>
        </p:txBody>
      </p:sp>
      <p:sp>
        <p:nvSpPr>
          <p:cNvPr id="3" name="Text Placeholder 2"/>
          <p:cNvSpPr>
            <a:spLocks noGrp="1"/>
          </p:cNvSpPr>
          <p:nvPr>
            <p:ph type="body" sz="quarter" idx="10"/>
          </p:nvPr>
        </p:nvSpPr>
        <p:spPr>
          <a:xfrm>
            <a:off x="274638" y="1212850"/>
            <a:ext cx="11887200" cy="738664"/>
          </a:xfrm>
        </p:spPr>
        <p:txBody>
          <a:bodyPr vert="horz" wrap="square" lIns="146304" tIns="91440" rIns="146304" bIns="91440" rtlCol="0">
            <a:spAutoFit/>
          </a:bodyPr>
          <a:lstStyle/>
          <a:p>
            <a:r>
              <a:rPr lang="en-AU" dirty="0" smtClean="0"/>
              <a:t>Shows Port </a:t>
            </a:r>
            <a:r>
              <a:rPr lang="en-AU" dirty="0"/>
              <a:t>U</a:t>
            </a:r>
            <a:r>
              <a:rPr lang="en-AU" dirty="0" smtClean="0"/>
              <a:t>sage </a:t>
            </a:r>
            <a:r>
              <a:rPr lang="en-AU" dirty="0"/>
              <a:t>and H</a:t>
            </a:r>
            <a:r>
              <a:rPr lang="en-AU" dirty="0" smtClean="0"/>
              <a:t>ow </a:t>
            </a:r>
            <a:r>
              <a:rPr lang="en-AU" dirty="0"/>
              <a:t>it </a:t>
            </a:r>
            <a:r>
              <a:rPr lang="en-AU" dirty="0" smtClean="0"/>
              <a:t>Changes </a:t>
            </a:r>
            <a:r>
              <a:rPr lang="en-AU" dirty="0"/>
              <a:t>O</a:t>
            </a:r>
            <a:r>
              <a:rPr lang="en-AU" dirty="0" smtClean="0"/>
              <a:t>ver Time</a:t>
            </a:r>
            <a:endParaRPr lang="en-A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693" y="961777"/>
            <a:ext cx="8370194" cy="59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638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anim calcmode="lin" valueType="num">
                                      <p:cBhvr>
                                        <p:cTn id="12" dur="1000" fill="hold"/>
                                        <p:tgtEl>
                                          <p:spTgt spid="6146"/>
                                        </p:tgtEl>
                                        <p:attrNameLst>
                                          <p:attrName>ppt_x</p:attrName>
                                        </p:attrNameLst>
                                      </p:cBhvr>
                                      <p:tavLst>
                                        <p:tav tm="0">
                                          <p:val>
                                            <p:strVal val="#ppt_x"/>
                                          </p:val>
                                        </p:tav>
                                        <p:tav tm="100000">
                                          <p:val>
                                            <p:strVal val="#ppt_x"/>
                                          </p:val>
                                        </p:tav>
                                      </p:tavLst>
                                    </p:anim>
                                    <p:anim calcmode="lin" valueType="num">
                                      <p:cBhvr>
                                        <p:cTn id="1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Found an Unusual Port…</a:t>
            </a:r>
            <a:endParaRPr lang="en-AU" dirty="0"/>
          </a:p>
        </p:txBody>
      </p:sp>
      <p:sp>
        <p:nvSpPr>
          <p:cNvPr id="3" name="Text Placeholder 2"/>
          <p:cNvSpPr>
            <a:spLocks noGrp="1"/>
          </p:cNvSpPr>
          <p:nvPr>
            <p:ph type="body" sz="quarter" idx="10"/>
          </p:nvPr>
        </p:nvSpPr>
        <p:spPr>
          <a:xfrm>
            <a:off x="274638" y="1212850"/>
            <a:ext cx="11887200" cy="1969770"/>
          </a:xfrm>
        </p:spPr>
        <p:txBody>
          <a:bodyPr/>
          <a:lstStyle/>
          <a:p>
            <a:r>
              <a:rPr lang="en-AU" dirty="0" smtClean="0"/>
              <a:t>Bing It!</a:t>
            </a:r>
          </a:p>
          <a:p>
            <a:r>
              <a:rPr lang="en-AU" b="1" dirty="0" smtClean="0"/>
              <a:t>Using “site” string with a Antivirus company , to find faster and more trustable results</a:t>
            </a:r>
            <a:endParaRPr lang="en-AU"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052" y="3067290"/>
            <a:ext cx="10480370" cy="375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93527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Result	</a:t>
            </a:r>
            <a:endParaRPr lang="en-AU" dirty="0"/>
          </a:p>
        </p:txBody>
      </p:sp>
      <p:sp>
        <p:nvSpPr>
          <p:cNvPr id="4" name="Tijdelijke aanduiding voor tekst 3"/>
          <p:cNvSpPr>
            <a:spLocks noGrp="1"/>
          </p:cNvSpPr>
          <p:nvPr>
            <p:ph type="body" sz="quarter" idx="10"/>
          </p:nvPr>
        </p:nvSpPr>
        <p:spPr/>
        <p:txBody>
          <a:bodyPr/>
          <a:lstStyle/>
          <a:p>
            <a:endParaRPr lang="nl-NL"/>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60" y="1476622"/>
            <a:ext cx="11043713" cy="543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19745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Netstat –nao 1 | “4444”</a:t>
            </a:r>
            <a:endParaRPr lang="en-AU" dirty="0"/>
          </a:p>
        </p:txBody>
      </p:sp>
      <p:sp>
        <p:nvSpPr>
          <p:cNvPr id="3" name="Tijdelijke aanduiding voor tekst 2"/>
          <p:cNvSpPr>
            <a:spLocks noGrp="1"/>
          </p:cNvSpPr>
          <p:nvPr>
            <p:ph type="body" sz="quarter" idx="10"/>
          </p:nvPr>
        </p:nvSpPr>
        <p:spPr/>
        <p:txBody>
          <a:bodyPr/>
          <a:lstStyle/>
          <a:p>
            <a:endParaRPr lang="nl-N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416" y="1244158"/>
            <a:ext cx="11361748" cy="575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85779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Automatically Starting Up?</a:t>
            </a:r>
            <a:endParaRPr lang="en-AU" dirty="0"/>
          </a:p>
        </p:txBody>
      </p:sp>
      <p:sp>
        <p:nvSpPr>
          <p:cNvPr id="3" name="Tijdelijke aanduiding voor tekst 2"/>
          <p:cNvSpPr>
            <a:spLocks noGrp="1"/>
          </p:cNvSpPr>
          <p:nvPr>
            <p:ph type="body" sz="quarter" idx="10"/>
          </p:nvPr>
        </p:nvSpPr>
        <p:spPr>
          <a:xfrm>
            <a:off x="274638" y="1212850"/>
            <a:ext cx="11887200" cy="2092881"/>
          </a:xfrm>
        </p:spPr>
        <p:txBody>
          <a:bodyPr/>
          <a:lstStyle/>
          <a:p>
            <a:r>
              <a:rPr lang="en-US" dirty="0" err="1" smtClean="0"/>
              <a:t>MSConfig</a:t>
            </a:r>
            <a:r>
              <a:rPr lang="en-US" dirty="0" smtClean="0"/>
              <a:t> in Vista/Windows 7</a:t>
            </a:r>
          </a:p>
          <a:p>
            <a:r>
              <a:rPr lang="en-US" dirty="0" smtClean="0"/>
              <a:t>Task Manager in Windows 8</a:t>
            </a:r>
          </a:p>
          <a:p>
            <a:r>
              <a:rPr lang="en-US" dirty="0" smtClean="0"/>
              <a:t>Better: </a:t>
            </a:r>
            <a:r>
              <a:rPr lang="en-US" dirty="0" err="1" smtClean="0"/>
              <a:t>Autoruns</a:t>
            </a:r>
            <a:r>
              <a:rPr lang="en-US" dirty="0" smtClean="0"/>
              <a:t> from </a:t>
            </a:r>
            <a:r>
              <a:rPr lang="en-US" dirty="0" err="1" smtClean="0"/>
              <a:t>SysInternals</a:t>
            </a:r>
            <a:endParaRPr lang="nl-NL" dirty="0"/>
          </a:p>
        </p:txBody>
      </p:sp>
      <p:pic>
        <p:nvPicPr>
          <p:cNvPr id="6" name="Afbeelding 5"/>
          <p:cNvPicPr>
            <a:picLocks noChangeAspect="1"/>
          </p:cNvPicPr>
          <p:nvPr/>
        </p:nvPicPr>
        <p:blipFill>
          <a:blip r:embed="rId2"/>
          <a:stretch>
            <a:fillRect/>
          </a:stretch>
        </p:blipFill>
        <p:spPr>
          <a:xfrm>
            <a:off x="6699380" y="3220434"/>
            <a:ext cx="5270212" cy="3530286"/>
          </a:xfrm>
          <a:prstGeom prst="rect">
            <a:avLst/>
          </a:prstGeom>
        </p:spPr>
      </p:pic>
      <p:pic>
        <p:nvPicPr>
          <p:cNvPr id="7" name="Afbeelding 6"/>
          <p:cNvPicPr>
            <a:picLocks noChangeAspect="1"/>
          </p:cNvPicPr>
          <p:nvPr/>
        </p:nvPicPr>
        <p:blipFill>
          <a:blip r:embed="rId3"/>
          <a:stretch>
            <a:fillRect/>
          </a:stretch>
        </p:blipFill>
        <p:spPr>
          <a:xfrm>
            <a:off x="653142" y="3162158"/>
            <a:ext cx="3931885" cy="3751423"/>
          </a:xfrm>
          <a:prstGeom prst="rect">
            <a:avLst/>
          </a:prstGeom>
        </p:spPr>
      </p:pic>
    </p:spTree>
    <p:extLst>
      <p:ext uri="{BB962C8B-B14F-4D97-AF65-F5344CB8AC3E}">
        <p14:creationId xmlns:p14="http://schemas.microsoft.com/office/powerpoint/2010/main" val="346398926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 user</a:t>
            </a:r>
            <a:endParaRPr lang="en-AU" dirty="0"/>
          </a:p>
        </p:txBody>
      </p:sp>
      <p:sp>
        <p:nvSpPr>
          <p:cNvPr id="3" name="Text Placeholder 2"/>
          <p:cNvSpPr>
            <a:spLocks noGrp="1"/>
          </p:cNvSpPr>
          <p:nvPr>
            <p:ph type="body" sz="quarter" idx="10"/>
          </p:nvPr>
        </p:nvSpPr>
        <p:spPr>
          <a:xfrm>
            <a:off x="274638" y="1212850"/>
            <a:ext cx="11887200" cy="1292662"/>
          </a:xfrm>
        </p:spPr>
        <p:txBody>
          <a:bodyPr/>
          <a:lstStyle/>
          <a:p>
            <a:r>
              <a:rPr lang="en-AU" dirty="0"/>
              <a:t>D</a:t>
            </a:r>
            <a:r>
              <a:rPr lang="en-AU" dirty="0" smtClean="0"/>
              <a:t>ouble </a:t>
            </a:r>
            <a:r>
              <a:rPr lang="en-AU" dirty="0"/>
              <a:t>check that the malware did not add </a:t>
            </a:r>
            <a:r>
              <a:rPr lang="en-AU" dirty="0" smtClean="0"/>
              <a:t>Users </a:t>
            </a:r>
            <a:r>
              <a:rPr lang="en-AU" dirty="0"/>
              <a:t>to our PC</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92" y="2505512"/>
            <a:ext cx="11499349" cy="307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20094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 localgroup administrators</a:t>
            </a:r>
            <a:endParaRPr lang="en-AU" dirty="0"/>
          </a:p>
        </p:txBody>
      </p:sp>
      <p:sp>
        <p:nvSpPr>
          <p:cNvPr id="5" name="Tijdelijke aanduiding voor tekst 4"/>
          <p:cNvSpPr>
            <a:spLocks noGrp="1"/>
          </p:cNvSpPr>
          <p:nvPr>
            <p:ph type="body" sz="quarter" idx="10"/>
          </p:nvPr>
        </p:nvSpPr>
        <p:spPr>
          <a:xfrm>
            <a:off x="274638" y="1212850"/>
            <a:ext cx="11887200" cy="1969770"/>
          </a:xfrm>
        </p:spPr>
        <p:txBody>
          <a:bodyPr/>
          <a:lstStyle/>
          <a:p>
            <a:r>
              <a:rPr lang="en-US" dirty="0"/>
              <a:t>BOTS can add unwanted admin accounts to our system</a:t>
            </a:r>
          </a:p>
          <a:p>
            <a:endParaRPr lang="nl-NL"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2811785"/>
            <a:ext cx="12222326" cy="365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89682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Logon Sessions Tools</a:t>
            </a:r>
            <a:endParaRPr lang="en-AU" dirty="0"/>
          </a:p>
        </p:txBody>
      </p:sp>
      <p:sp>
        <p:nvSpPr>
          <p:cNvPr id="5" name="Tijdelijke aanduiding voor tekst 4"/>
          <p:cNvSpPr>
            <a:spLocks noGrp="1"/>
          </p:cNvSpPr>
          <p:nvPr>
            <p:ph type="body" sz="quarter" idx="10"/>
          </p:nvPr>
        </p:nvSpPr>
        <p:spPr/>
        <p:txBody>
          <a:bodyPr/>
          <a:lstStyle/>
          <a:p>
            <a:endParaRPr lang="nl-NL"/>
          </a:p>
        </p:txBody>
      </p:sp>
      <p:pic>
        <p:nvPicPr>
          <p:cNvPr id="4" name="Picture 3"/>
          <p:cNvPicPr>
            <a:picLocks noChangeAspect="1"/>
          </p:cNvPicPr>
          <p:nvPr/>
        </p:nvPicPr>
        <p:blipFill>
          <a:blip r:embed="rId2"/>
          <a:stretch>
            <a:fillRect/>
          </a:stretch>
        </p:blipFill>
        <p:spPr>
          <a:xfrm>
            <a:off x="1273628" y="1121229"/>
            <a:ext cx="5889171" cy="5767631"/>
          </a:xfrm>
          <a:prstGeom prst="rect">
            <a:avLst/>
          </a:prstGeom>
        </p:spPr>
      </p:pic>
    </p:spTree>
    <p:extLst>
      <p:ext uri="{BB962C8B-B14F-4D97-AF65-F5344CB8AC3E}">
        <p14:creationId xmlns:p14="http://schemas.microsoft.com/office/powerpoint/2010/main" val="250893841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Tasklist</a:t>
            </a:r>
            <a:endParaRPr lang="en-AU" dirty="0"/>
          </a:p>
        </p:txBody>
      </p:sp>
      <p:sp>
        <p:nvSpPr>
          <p:cNvPr id="3" name="Text Placeholder 2"/>
          <p:cNvSpPr>
            <a:spLocks noGrp="1"/>
          </p:cNvSpPr>
          <p:nvPr>
            <p:ph type="body" sz="quarter" idx="10"/>
          </p:nvPr>
        </p:nvSpPr>
        <p:spPr/>
        <p:txBody>
          <a:bodyPr/>
          <a:lstStyle/>
          <a:p>
            <a:r>
              <a:rPr lang="en-AU" sz="2856" dirty="0"/>
              <a:t>Will provide info about the running processes.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06" y="1883236"/>
            <a:ext cx="10535615" cy="511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6771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Agenda</a:t>
            </a:r>
            <a:endParaRPr lang="nl-NL" dirty="0"/>
          </a:p>
        </p:txBody>
      </p:sp>
      <p:sp>
        <p:nvSpPr>
          <p:cNvPr id="3" name="Tijdelijke aanduiding voor tekst 2"/>
          <p:cNvSpPr>
            <a:spLocks noGrp="1"/>
          </p:cNvSpPr>
          <p:nvPr>
            <p:ph type="body" sz="quarter" idx="10"/>
          </p:nvPr>
        </p:nvSpPr>
        <p:spPr>
          <a:xfrm>
            <a:off x="529660" y="1476622"/>
            <a:ext cx="11375537" cy="2110771"/>
          </a:xfrm>
        </p:spPr>
        <p:txBody>
          <a:bodyPr/>
          <a:lstStyle/>
          <a:p>
            <a:r>
              <a:rPr lang="nl-NL" dirty="0" err="1" smtClean="0"/>
              <a:t>Why</a:t>
            </a:r>
            <a:r>
              <a:rPr lang="nl-NL" dirty="0" smtClean="0"/>
              <a:t> </a:t>
            </a:r>
            <a:r>
              <a:rPr lang="nl-NL" dirty="0" err="1" smtClean="0"/>
              <a:t>this</a:t>
            </a:r>
            <a:r>
              <a:rPr lang="nl-NL" dirty="0" smtClean="0"/>
              <a:t> </a:t>
            </a:r>
            <a:r>
              <a:rPr lang="nl-NL" dirty="0" err="1" smtClean="0"/>
              <a:t>Session</a:t>
            </a:r>
            <a:r>
              <a:rPr lang="nl-NL" dirty="0" smtClean="0"/>
              <a:t>?</a:t>
            </a:r>
          </a:p>
          <a:p>
            <a:r>
              <a:rPr lang="nl-NL" dirty="0" smtClean="0"/>
              <a:t>Look </a:t>
            </a:r>
            <a:r>
              <a:rPr lang="nl-NL" dirty="0" err="1" smtClean="0"/>
              <a:t>for</a:t>
            </a:r>
            <a:r>
              <a:rPr lang="nl-NL" dirty="0" smtClean="0"/>
              <a:t> </a:t>
            </a:r>
            <a:r>
              <a:rPr lang="nl-NL" dirty="0" err="1"/>
              <a:t>W</a:t>
            </a:r>
            <a:r>
              <a:rPr lang="nl-NL" dirty="0" err="1" smtClean="0"/>
              <a:t>eakness</a:t>
            </a:r>
            <a:endParaRPr lang="nl-NL" dirty="0" smtClean="0"/>
          </a:p>
          <a:p>
            <a:r>
              <a:rPr lang="nl-NL" dirty="0" smtClean="0"/>
              <a:t>Take Action!</a:t>
            </a:r>
            <a:endParaRPr lang="nl-NL" dirty="0"/>
          </a:p>
        </p:txBody>
      </p:sp>
    </p:spTree>
    <p:extLst>
      <p:ext uri="{BB962C8B-B14F-4D97-AF65-F5344CB8AC3E}">
        <p14:creationId xmlns:p14="http://schemas.microsoft.com/office/powerpoint/2010/main" val="70473834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Tasklist /svc</a:t>
            </a:r>
            <a:endParaRPr lang="en-AU" dirty="0"/>
          </a:p>
        </p:txBody>
      </p:sp>
      <p:sp>
        <p:nvSpPr>
          <p:cNvPr id="3" name="Text Placeholder 2"/>
          <p:cNvSpPr>
            <a:spLocks noGrp="1"/>
          </p:cNvSpPr>
          <p:nvPr>
            <p:ph type="body" sz="quarter" idx="10"/>
          </p:nvPr>
        </p:nvSpPr>
        <p:spPr/>
        <p:txBody>
          <a:bodyPr/>
          <a:lstStyle/>
          <a:p>
            <a:pPr marL="0" indent="0">
              <a:buNone/>
            </a:pPr>
            <a:endParaRPr lang="en-US" dirty="0" smtClean="0"/>
          </a:p>
          <a:p>
            <a:pPr marL="0" indent="0">
              <a:buNone/>
            </a:pPr>
            <a:r>
              <a:rPr lang="en-US" dirty="0" smtClean="0"/>
              <a:t>Reveals </a:t>
            </a:r>
            <a:r>
              <a:rPr lang="en-US" dirty="0"/>
              <a:t>all of the services running out of each </a:t>
            </a:r>
            <a:r>
              <a:rPr lang="en-US" dirty="0" smtClean="0"/>
              <a:t>process. </a:t>
            </a:r>
          </a:p>
          <a:p>
            <a:pPr marL="0" indent="0">
              <a:buNone/>
            </a:pPr>
            <a:r>
              <a:rPr lang="en-US" dirty="0" smtClean="0"/>
              <a:t>This </a:t>
            </a:r>
            <a:r>
              <a:rPr lang="en-US" dirty="0"/>
              <a:t>provides more to search for </a:t>
            </a:r>
            <a:r>
              <a:rPr lang="en-US" dirty="0" smtClean="0"/>
              <a:t> “ </a:t>
            </a:r>
            <a:r>
              <a:rPr lang="en-US" b="1" dirty="0" smtClean="0"/>
              <a:t>when </a:t>
            </a:r>
            <a:r>
              <a:rPr lang="en-US" b="1" dirty="0"/>
              <a:t>researching whether the investigated system may be infected with evil </a:t>
            </a:r>
            <a:r>
              <a:rPr lang="en-US" b="1" dirty="0" smtClean="0"/>
              <a:t>programs”.</a:t>
            </a:r>
            <a:endParaRPr lang="en-AU"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04" y="71138"/>
            <a:ext cx="11351978" cy="692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605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Openfiles</a:t>
            </a:r>
            <a:r>
              <a:rPr lang="en-AU" dirty="0" smtClean="0"/>
              <a:t> –Deep Security</a:t>
            </a:r>
            <a:endParaRPr lang="en-AU" dirty="0"/>
          </a:p>
        </p:txBody>
      </p:sp>
      <p:sp>
        <p:nvSpPr>
          <p:cNvPr id="3" name="Text Placeholder 2"/>
          <p:cNvSpPr>
            <a:spLocks noGrp="1"/>
          </p:cNvSpPr>
          <p:nvPr>
            <p:ph type="body" sz="quarter" idx="10"/>
          </p:nvPr>
        </p:nvSpPr>
        <p:spPr/>
        <p:txBody>
          <a:bodyPr/>
          <a:lstStyle/>
          <a:p>
            <a:r>
              <a:rPr lang="en-AU" sz="2856" dirty="0"/>
              <a:t>1) </a:t>
            </a:r>
            <a:r>
              <a:rPr lang="en-AU" sz="2856" dirty="0" err="1"/>
              <a:t>openfiles</a:t>
            </a:r>
            <a:r>
              <a:rPr lang="en-AU" sz="2856" dirty="0"/>
              <a:t> /local on    -&gt; needs reboot</a:t>
            </a:r>
          </a:p>
          <a:p>
            <a:pPr marL="0" indent="0">
              <a:buNone/>
            </a:pPr>
            <a:r>
              <a:rPr lang="en-AU" sz="2856" dirty="0"/>
              <a:t>                                    or</a:t>
            </a:r>
          </a:p>
          <a:p>
            <a:pPr marL="0" indent="0">
              <a:buNone/>
            </a:pPr>
            <a:endParaRPr lang="en-A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 y="2114940"/>
            <a:ext cx="12133601" cy="247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95247" y="4593319"/>
            <a:ext cx="5145397" cy="448228"/>
          </a:xfrm>
          <a:prstGeom prst="rect">
            <a:avLst/>
          </a:prstGeom>
          <a:noFill/>
        </p:spPr>
        <p:txBody>
          <a:bodyPr wrap="square" lIns="0" tIns="0" rIns="0" bIns="0" rtlCol="0">
            <a:spAutoFit/>
          </a:bodyPr>
          <a:lstStyle/>
          <a:p>
            <a:r>
              <a:rPr lang="en-AU" sz="2856" dirty="0">
                <a:gradFill>
                  <a:gsLst>
                    <a:gs pos="0">
                      <a:schemeClr val="tx1"/>
                    </a:gs>
                    <a:gs pos="86000">
                      <a:schemeClr val="tx1"/>
                    </a:gs>
                  </a:gsLst>
                  <a:lin ang="5400000" scaled="0"/>
                </a:gradFill>
              </a:rPr>
              <a:t>      After</a:t>
            </a:r>
            <a:r>
              <a:rPr lang="en-AU" sz="1836" dirty="0">
                <a:gradFill>
                  <a:gsLst>
                    <a:gs pos="0">
                      <a:schemeClr val="tx1"/>
                    </a:gs>
                    <a:gs pos="86000">
                      <a:schemeClr val="tx1"/>
                    </a:gs>
                  </a:gsLst>
                  <a:lin ang="5400000" scaled="0"/>
                </a:gradFill>
              </a:rPr>
              <a:t> </a:t>
            </a:r>
            <a:r>
              <a:rPr lang="en-AU" sz="2856" dirty="0">
                <a:gradFill>
                  <a:gsLst>
                    <a:gs pos="0">
                      <a:schemeClr val="tx1"/>
                    </a:gs>
                    <a:gs pos="86000">
                      <a:schemeClr val="tx1"/>
                    </a:gs>
                  </a:gsLst>
                  <a:lin ang="5400000" scaled="0"/>
                </a:gradFill>
              </a:rPr>
              <a:t>reboot</a:t>
            </a:r>
            <a:r>
              <a:rPr lang="en-AU" sz="1836" dirty="0">
                <a:gradFill>
                  <a:gsLst>
                    <a:gs pos="0">
                      <a:schemeClr val="tx1"/>
                    </a:gs>
                    <a:gs pos="86000">
                      <a:schemeClr val="tx1"/>
                    </a:gs>
                  </a:gsLst>
                  <a:lin ang="5400000" scaled="0"/>
                </a:gradFill>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3" y="5191459"/>
            <a:ext cx="12006191" cy="140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88977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a:p>
        </p:txBody>
      </p:sp>
      <p:sp>
        <p:nvSpPr>
          <p:cNvPr id="5" name="Tijdelijke aanduiding voor tekst 4"/>
          <p:cNvSpPr>
            <a:spLocks noGrp="1"/>
          </p:cNvSpPr>
          <p:nvPr>
            <p:ph type="body" sz="quarter" idx="10"/>
          </p:nvPr>
        </p:nvSpPr>
        <p:spPr/>
        <p:txBody>
          <a:bodyPr/>
          <a:lstStyle/>
          <a:p>
            <a:endParaRPr lang="nl-N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 y="-1"/>
            <a:ext cx="12400037" cy="699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89428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Don’t forget!</a:t>
            </a:r>
            <a:endParaRPr lang="en-AU" dirty="0"/>
          </a:p>
        </p:txBody>
      </p:sp>
      <p:sp>
        <p:nvSpPr>
          <p:cNvPr id="3" name="Tijdelijke aanduiding voor tekst 2"/>
          <p:cNvSpPr>
            <a:spLocks noGrp="1"/>
          </p:cNvSpPr>
          <p:nvPr>
            <p:ph type="body" sz="quarter" idx="10"/>
          </p:nvPr>
        </p:nvSpPr>
        <p:spPr/>
        <p:txBody>
          <a:bodyPr/>
          <a:lstStyle/>
          <a:p>
            <a:endParaRPr lang="nl-N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51" y="1647046"/>
            <a:ext cx="10778338" cy="203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99540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Net file command</a:t>
            </a:r>
            <a:endParaRPr lang="en-AU" dirty="0"/>
          </a:p>
        </p:txBody>
      </p:sp>
      <p:sp>
        <p:nvSpPr>
          <p:cNvPr id="5" name="Tijdelijke aanduiding voor tekst 4"/>
          <p:cNvSpPr>
            <a:spLocks noGrp="1"/>
          </p:cNvSpPr>
          <p:nvPr>
            <p:ph type="body" sz="quarter" idx="10"/>
          </p:nvPr>
        </p:nvSpPr>
        <p:spPr/>
        <p:txBody>
          <a:bodyPr/>
          <a:lstStyle/>
          <a:p>
            <a:endParaRPr lang="nl-NL"/>
          </a:p>
        </p:txBody>
      </p:sp>
      <p:pic>
        <p:nvPicPr>
          <p:cNvPr id="4" name="Picture 3"/>
          <p:cNvPicPr>
            <a:picLocks noChangeAspect="1"/>
          </p:cNvPicPr>
          <p:nvPr/>
        </p:nvPicPr>
        <p:blipFill>
          <a:blip r:embed="rId2"/>
          <a:stretch>
            <a:fillRect/>
          </a:stretch>
        </p:blipFill>
        <p:spPr>
          <a:xfrm>
            <a:off x="435429" y="1915885"/>
            <a:ext cx="8976947" cy="3820885"/>
          </a:xfrm>
          <a:prstGeom prst="rect">
            <a:avLst/>
          </a:prstGeom>
        </p:spPr>
      </p:pic>
    </p:spTree>
    <p:extLst>
      <p:ext uri="{BB962C8B-B14F-4D97-AF65-F5344CB8AC3E}">
        <p14:creationId xmlns:p14="http://schemas.microsoft.com/office/powerpoint/2010/main" val="290847426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PSFile</a:t>
            </a:r>
            <a:endParaRPr lang="en-AU" dirty="0"/>
          </a:p>
        </p:txBody>
      </p:sp>
      <p:sp>
        <p:nvSpPr>
          <p:cNvPr id="5" name="Tijdelijke aanduiding voor tekst 4"/>
          <p:cNvSpPr>
            <a:spLocks noGrp="1"/>
          </p:cNvSpPr>
          <p:nvPr>
            <p:ph type="body" sz="quarter" idx="10"/>
          </p:nvPr>
        </p:nvSpPr>
        <p:spPr>
          <a:xfrm>
            <a:off x="529660" y="1476622"/>
            <a:ext cx="11375537" cy="749757"/>
          </a:xfrm>
        </p:spPr>
        <p:txBody>
          <a:bodyPr/>
          <a:lstStyle/>
          <a:p>
            <a:r>
              <a:rPr lang="en-US" dirty="0" smtClean="0"/>
              <a:t>From </a:t>
            </a:r>
            <a:r>
              <a:rPr lang="en-US" dirty="0" err="1" smtClean="0"/>
              <a:t>SysInternals</a:t>
            </a:r>
            <a:endParaRPr lang="nl-NL" dirty="0"/>
          </a:p>
        </p:txBody>
      </p:sp>
      <p:pic>
        <p:nvPicPr>
          <p:cNvPr id="4" name="Picture 3"/>
          <p:cNvPicPr>
            <a:picLocks noChangeAspect="1"/>
          </p:cNvPicPr>
          <p:nvPr/>
        </p:nvPicPr>
        <p:blipFill>
          <a:blip r:embed="rId2"/>
          <a:stretch>
            <a:fillRect/>
          </a:stretch>
        </p:blipFill>
        <p:spPr>
          <a:xfrm>
            <a:off x="644979" y="2065680"/>
            <a:ext cx="7915772" cy="4659086"/>
          </a:xfrm>
          <a:prstGeom prst="rect">
            <a:avLst/>
          </a:prstGeom>
        </p:spPr>
      </p:pic>
    </p:spTree>
    <p:extLst>
      <p:ext uri="{BB962C8B-B14F-4D97-AF65-F5344CB8AC3E}">
        <p14:creationId xmlns:p14="http://schemas.microsoft.com/office/powerpoint/2010/main" val="310599576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WMIC</a:t>
            </a:r>
            <a:endParaRPr lang="en-AU" dirty="0"/>
          </a:p>
        </p:txBody>
      </p:sp>
      <p:sp>
        <p:nvSpPr>
          <p:cNvPr id="3" name="Text Placeholder 2"/>
          <p:cNvSpPr>
            <a:spLocks noGrp="1"/>
          </p:cNvSpPr>
          <p:nvPr>
            <p:ph type="body" sz="quarter" idx="10"/>
          </p:nvPr>
        </p:nvSpPr>
        <p:spPr/>
        <p:txBody>
          <a:bodyPr/>
          <a:lstStyle/>
          <a:p>
            <a:r>
              <a:rPr lang="en-US" dirty="0"/>
              <a:t>Windows Management Instrumentation Command-line (WMIC) is not merely a command; </a:t>
            </a:r>
            <a:endParaRPr lang="en-US" dirty="0" smtClean="0"/>
          </a:p>
          <a:p>
            <a:r>
              <a:rPr lang="en-US" dirty="0" smtClean="0"/>
              <a:t>it's </a:t>
            </a:r>
            <a:r>
              <a:rPr lang="en-US" dirty="0"/>
              <a:t>a world unto itself. Offering a command-line interface to the ultra-powerful Windows Management Instrumentation API within Windows, </a:t>
            </a:r>
            <a:endParaRPr lang="en-US" dirty="0" smtClean="0"/>
          </a:p>
          <a:p>
            <a:r>
              <a:rPr lang="en-US" dirty="0" smtClean="0"/>
              <a:t>WMIC </a:t>
            </a:r>
            <a:r>
              <a:rPr lang="en-US" dirty="0"/>
              <a:t>lets administrative users access all kinds of detailed information about a Windows machine, </a:t>
            </a:r>
            <a:endParaRPr lang="en-US" dirty="0" smtClean="0"/>
          </a:p>
          <a:p>
            <a:r>
              <a:rPr lang="en-US" dirty="0" smtClean="0"/>
              <a:t>including </a:t>
            </a:r>
            <a:r>
              <a:rPr lang="en-US" dirty="0"/>
              <a:t>detailed attributes of thousands of settings and objects</a:t>
            </a:r>
            <a:endParaRPr lang="en-AU" dirty="0"/>
          </a:p>
        </p:txBody>
      </p:sp>
    </p:spTree>
    <p:extLst>
      <p:ext uri="{BB962C8B-B14F-4D97-AF65-F5344CB8AC3E}">
        <p14:creationId xmlns:p14="http://schemas.microsoft.com/office/powerpoint/2010/main" val="3776756800"/>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Wmic</a:t>
            </a:r>
            <a:r>
              <a:rPr lang="en-AU" dirty="0" smtClean="0"/>
              <a:t> process list brief</a:t>
            </a:r>
            <a:endParaRPr lang="en-AU" dirty="0"/>
          </a:p>
        </p:txBody>
      </p:sp>
      <p:sp>
        <p:nvSpPr>
          <p:cNvPr id="3" name="Tijdelijke aanduiding voor tekst 2"/>
          <p:cNvSpPr>
            <a:spLocks noGrp="1"/>
          </p:cNvSpPr>
          <p:nvPr>
            <p:ph type="body" sz="quarter" idx="10"/>
          </p:nvPr>
        </p:nvSpPr>
        <p:spPr/>
        <p:txBody>
          <a:bodyPr/>
          <a:lstStyle/>
          <a:p>
            <a:endParaRPr lang="nl-NL"/>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60" y="1172113"/>
            <a:ext cx="10807965" cy="571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910461"/>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Wmic</a:t>
            </a:r>
            <a:r>
              <a:rPr lang="en-AU" dirty="0"/>
              <a:t> process list </a:t>
            </a:r>
            <a:r>
              <a:rPr lang="en-AU" dirty="0" smtClean="0"/>
              <a:t>full</a:t>
            </a:r>
            <a:endParaRPr lang="en-AU" dirty="0"/>
          </a:p>
        </p:txBody>
      </p:sp>
      <p:sp>
        <p:nvSpPr>
          <p:cNvPr id="3" name="Tijdelijke aanduiding voor tekst 2"/>
          <p:cNvSpPr>
            <a:spLocks noGrp="1"/>
          </p:cNvSpPr>
          <p:nvPr>
            <p:ph type="body" sz="quarter" idx="10"/>
          </p:nvPr>
        </p:nvSpPr>
        <p:spPr/>
        <p:txBody>
          <a:bodyPr/>
          <a:lstStyle/>
          <a:p>
            <a:endParaRPr lang="nl-NL"/>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780" y="1372811"/>
            <a:ext cx="5502552" cy="562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15797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wmic</a:t>
            </a:r>
            <a:r>
              <a:rPr lang="en-US" b="1" dirty="0"/>
              <a:t> startup list </a:t>
            </a:r>
            <a:r>
              <a:rPr lang="en-US" b="1" dirty="0" smtClean="0"/>
              <a:t> (full)</a:t>
            </a:r>
            <a:endParaRPr lang="en-AU" dirty="0"/>
          </a:p>
        </p:txBody>
      </p:sp>
      <p:sp>
        <p:nvSpPr>
          <p:cNvPr id="3" name="Tijdelijke aanduiding voor tekst 2"/>
          <p:cNvSpPr>
            <a:spLocks noGrp="1"/>
          </p:cNvSpPr>
          <p:nvPr>
            <p:ph type="body" sz="quarter" idx="10"/>
          </p:nvPr>
        </p:nvSpPr>
        <p:spPr/>
        <p:txBody>
          <a:bodyPr/>
          <a:lstStyle/>
          <a:p>
            <a:endParaRPr lang="nl-NL"/>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204" y="1371842"/>
            <a:ext cx="9832648" cy="568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62691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US" dirty="0"/>
              <a:t>To prevent this.!</a:t>
            </a:r>
          </a:p>
        </p:txBody>
      </p:sp>
      <p:sp>
        <p:nvSpPr>
          <p:cNvPr id="4" name="AutoShape 2" descr="data:image/jpg;base64,/9j/4AAQSkZJRgABAQAAAQABAAD/2wCEAAkGBhASEBAUEhIWEhUTEhsYFhUVGBcWGBgXFRkdGhUUFRYXHyYfFxojGx4YHy8gIykpLCwsGB8xNTAqNSYrLCkBCQoKDgwOGg8PGikkHyQtKS0qLCwpNSwqKSkuLykpLywpNSwpLiosKSwsLC0pLCksKSksLC8xKiksKSwsNSw0LP/AABEIAK8BIAMBIgACEQEDEQH/xAAcAAEAAgMBAQEAAAAAAAAAAAAABQYDBAcBAgj/xABGEAABAwIEBAMFAwcICwAAAAABAAIDBBEFBhIhBxMxQSJRYRQycYGRI6GxM0JScpKiwRUkNWKCs9HwCBYXNENTdHWDwvH/xAAbAQEAAgMBAQAAAAAAAAAAAAAAAQMCBAUGB//EACwRAQEAAgEDAgQEBwAAAAAAAAABAhEDBBIxBSETQVFxImGBwTKRobHR4fD/2gAMAwEAAhEDEQA/AOGoiICIiAiIgIiICIiAiIgIiICIiAiIgIiICIiAiL1rSeiDxF9mIi3r8l8ImyzyIiIgREQEREBERAREQEREBERAREQEREBERARFKYTC1zXXaCQe49Fhnl2zbY6bgvPyTCXSLXoU0xgE5FgLsv09VhxlmzD6kfVYTl3lJry2+T0+4cWXJ3fw3WtfnpFIu4U+BUjQNNPCP/Gy/wBSLrn3ErDmx1THtAaJIxsAANTDY7D00q5zFYpKCWU2jjfIfJjS78FlkwaobIyN0T2PkcGtDwW6iTYAF1h1XXZmtoqF/JYLRR6gD0ce7nW3JPX/AAWV5FTSMfpF3Rtlb/VeAHtIPax2v5IOVYhk+rgidLLGGsba/jYTubDZpK3nZAnbTunfJG1oi5lvEXW06g33bA9uq6PmXD+fTSRj88s/vGk/ddRXEWq0ULmg25kjWWHlu4j91BAUXC/WyN5qbB7WusI77OF+pcsx4cQNqIonSyEPie64DQbsLBYbHs4n5K25dl10VMb7mBov6hum/wByp+WsNraeupzVE2kEjG6pA/fQXHoTboEEt/s7w9pa1zn6nX0gyNBdbc2Ft7eihceylHR6Hxlz2yO0eK12mxI3AFwQD27eqsebjpmw2T9GrDfk+1/wX1n51qJzh1ZIw/U6f/ZY5zuxsX9PyfC5cc/pXPcSiuzraxv93RQr4iFOVcwDLkXBtt8VDVFtR0+6dx/nzVHBbrTqeq449/d89T/vswoiLZcQREQEREBERAREQEREBERAREQEREBERB6077qUwu5DtDST1Nhf4KLAVgyowh0txawA+dyqOoy7cLXW9H4ry9Xhx+N79/p7Vicx+sXY7UQbC25HfZJ4XeHmNcBqHvAhS1Uw+1QG22l/4LFma/JBG1nj8CtLDl3ljNef9vS9R6fMODnzuVvZfH19sbu/z/oseJZnDWNIPSVhPT3Q4avu2UZnyRs0DHjd0T7f2X7H7w1d5yjlaj/k6h5lNC5xpYi8vijJc9zGklxI3OrzXN/9IPDYqcUZijZG2VsrHBjWtF2FjmEhoF+pXTeFQ2J4uJKJ4v79P95ZdU2ixvETExsclow3S23LGw2tc7ru+Q8kUNLhcVTUxtnf7MJ3ukaHhjeXr0RsOw0t79SfkBsYhlDDMXw0TQQNgdLEXwyMY2J7Xb2DwzZw1CxBv3tY2KlDnAzSzTe42bc7+l1D5wrGVFMQCLsIe3fyG4/ZJ+i7dmfBqX+R6uQU8TXCgkcCImamnkk3BtcFR+EYPS4XgUctTDG98FNreXxtc4yP8QjuRf33Bg+AQcjyxmFrKSFpIu0EfvG33KHkzfNJVwh5boiqDpsLGxu3r8Cu7cJ8IppsHpHywRSOk5jnF0bDcmaQ+SjK7HsFqq2hpadkTpWV5Esfs+kFscUwcC4s0uAfpPXsEHMM0Y22SGOx3ZOx4+Vx/FZcyY22WnmjBuXAWHqHAj8F3PMFNhFIyHn0kAbPOyFtoIyNcl9Orw7DY7qocT+HdDT0r6ylgbFJE9mprLhjmyPbGfB7rCC4G7QOh81jlbJbFvDhjnyY45XUtm7504ROybQ4PaQB5g9vIqNIV5xOLVE8X0i2562ANzt8FTJ6ZwuSNr9eq1um5pnL8nd9b9Oy6Xkx1blNeb96wIiLbedEREBERAREQEREBERAREQEREBERAREQetdZWTLNS8l7TYi17973tYlVpWDKXWX4D+K1uqk+FXc9AyynXccl87/ALVYXObcA2v28/Wy8moBNpjIvqeANrm7jp2HnutCpP8AO4f1HfxVhy9TGSuoWA2Jqoz8Qx2pw/ZBXKxw1ljr5/5e+5+eZcHP3YzWO59/wy/u7ZnnE/ZaON4Fg2ppwbW2Y2dhdYHr4WkW9VTP9IvDA/DoJu8NQB/ZkaQf3gxX3NUFC+FgrnNbGJmOaXPdH9o25ZZzSDfqbeihuMNAZsFrgBctY2QfCN7XOP7Icu783ye/wy6Z664y/Jp6jCjYH/p1yXKPHZtFQwUvsRk5TC3Xzg29yTfTyzbr5rrVH/OsAaIfGZcM0tt3c6DTp+Orb4rWyPgrabBaYVMLY3xU7nP5jG3bu53iuNiB5qWK2zUzJoSx4uySPS4ebXCxH02XP+P1RK3B3CMeF88bZT5M3cP3wwfNWvNFW5mFVcjNnNopHtI7ObES0/VaWYaQYpgsoYLmppBJGP65aJIxf9cNCDV4Nf0HQfqv/vnqs1HDyioMVw6pgkkc+eve17XvY5rdcUriGhrA4b7bk/xVm4Nf0HQfqyf30i5vg3DivpMcp6qeMCF9e7S5r2OceZrLCWg337oL5xl/IYb/AN2p7/R63eMU5Zgta4bEcq3x58a++JmCz1UVAyBheWYlBI+1rNjZr1PdfsNli4z/ANB1o8+UB8TPGov5ssbZZcfLhFVVhsAc4E3aLgdfF1VXr2gOdy/cIBte+3r5G6lpOeYXcy1uw6HY7W7fTqoKZzdi3bzHdaPTYdu/v+j1PrnVXmmG5Z+GWbmsvnL+l9txgREW+8oIiICIiAiIgIiICIiAiIgIiICIiAiIgKTwrEzHdrfzrdRffzUYs1IfGz9YfisOTGZY6rZ6Tmz4eXHLC6v1+/smH1Upe15cNTQQNh0PXZS2B5tmpqmGcRskMLnENdcBxLS0E23Fr3+ICi6+/LdbsFkY0EA26gLRnbNZa8PU5Y8mVz4e+6ym77+d+37fsvGas7VmLUbI5IY4mCTmAx6y4lgc0DxG1tyfkFKP4oV9XQyRuggLZoHxmwkv4mlht47X6rTypRg0cGrclp+YLnW+6y28HpqYRhtOQWMJGxLrG9yLm5W/Hkc5q2T5VW+Gma6+kgd7PIHRl5BikBewHY6mi4LTvvY79wvrNfEbGcQE1KAxkbTpkbACzU09A9z3E2I7AgHusmVmxw1VbSuIB52uMH85rhew8yBp2/wUtQZf5dXVS3BbMGWaL3BaLOJ7f/VkrZ5OImKz0ksE0NOxssTonBrH3axzNOx5hF7G+915l3PuI0tLDTwthcyC7AXse51muPhcQ8Da/YDay8w2pilfUaCCI5A3UNwToF7H0Nx8lEYfWxR11dDI9rWktlYXOAFy1oeLk28voUGbKXFPEoWSUscVM0QvebcuTYySPe4D7ToHONvSy+cycZ8UZJE18dP4HNlb4JBu0uFj9p081pmvoYq90onj0S05DtJ1WkY5tr6b9W/gVsT5wwsEHVrI7iMn6FwCCfh4w4u6MPEdLuzUPs5O4v8A8xQ2KZtxDFaeIVBYyInVy4mlrSWkgFxcXOPmBe3fyUPR57oo4mM0SuLRbZrbWBOncu8rLDV8SmaSIacg9i9wsPI6Wjf4XQQT6t9nR7+FxHw0udax9LNCgZG2J+K2oK43cSd3G5PmSRc/itaV9z/n52+aqww7bdOh1XUfH48O67s9nwiIrXPEREBERAREQEREBERAREQEREBERAREQF9Rus4HyK+URMurtKVWKNIc0Am4tfovmHFrNALegt18hso1FV8HHWm9fUee59+/f7Lrh3EkwwRRspwSxttRebHe/ugbfVQ+E5xqaYSiPRaR+s6hex/q7/5soJFa0bbbtvYpjEtRLzZCNdgLtAb7vTp39V7Nj9U5ul1RK5pFiC9xBHqL7rQREPdZta+3kvERAREQEREBERAREQEREBERAREQEREBERAREQEREBERAREQEREBERAREQEREBERAREQEREBERAREQEREBERAREQEREBERAREQEREBW3h1gVPVS1jJ2k6KKWSOxItIxtwdutvJVJX/gs4DEJXObra2jmLm/pAMN2/PoscvAhMPymJsMq6xr/ABU0rGujt+Y+/jv8bD6plPI89ddweyCFrg100ps3U73WN7ucfILo+UsZoa6mxalpqFtI59KXm0jn69BFtndLHdYarDhHiFPS2LKHCWNlmdawfLYOe4nu5zyGD5Ku53wlQpuHtWMRloW6XPiPjkvaNrALmRzj7rbb7qUyTlWmdWV0MxZUtho5ntfG52jWxtw5p2Jt67K7cTad8dLis0QOqorImSOb1EPKD2jbo0uIPyCr3AfB3SVdWXNdyzRvY4gb+Ows3zNrp3WwVKsywyHDoqmVxEtRJaCIW/JMuHyv77usB8Cp3D+EzpIoQaqNlXUQmaKlIddzLXF39GuIBIBUJnPFZJ64l8boo4iI4oiCOXFHs1u/e3XzJJXQ8+Z3rafEIY6KGG76eLkSiFr5S17BYNcQT6bKbb7DR/1ZwduEYc6r5sEsksjHTRtBIe11iJAerRta3qqFnPKj8PqTC5wkaWh8cg6Pjdu1wXQ8WwGtrsKw6JzS6c4hOJTtZribvc4jYAWJJ6bKo8U8binrGRwu1xUkDKdr/wBPljxO+BN0xt2MWScEgnpsWdI3U6Gk1xnfwu1t3HyuPmoGmy/VSBhZBI4PcGtcGmxLjYC/TqugcCgwy4lzGcxgonOcz9INcHafnay28CzjWupcVq6mRzacxcqCHozmvP2bYm9G6GgnbpYJcrLdCq5byk3ViYrI3NNHSPdoOxEpIZHe3k4g+tlTl2apzRFW5fr6mRnLqiIqeWQf8bS4OYT5Gw3/AFQuNLLG272LZgmWqaOmbWYg57YXuLYYY7CSYt94gnZjB0Lt99gOto/EsLE/tFRRU0jKWLTq1O5hjLh+c4AbEg9lYOJ1K8MwrQCYf5Pi5ZHulxuZOnfUTdaWTsbnwyZvPhLqerZpkieLcyJx06gD5G9j6H1US+2xZhkiiZg0khjvU+wNn1knYvn0tsL290W+a5uzBKkta/kyaHEAO0u0knYb2sv0M0UzK/EYwzmRU+ExfYkdo7Paw+dxa/xKrXDrNdS/2mpxCV3s0s0cMUTtmcx0gP2bOjQxo7dNlhMrNio4hwlcyKYR1TJaqmiEs9M1rrsaRc2f0cWjqFD4ZwyxWoYHx0ry1zdTS6zQ4HcadRGr5K6ZkzpioxOtpqWGKOR0j2F0cLOY5gudTpHC9tO9727q95hoZ4KenrYtUz6TD2sigZvpkkbZ07x3AHp1Hop7soPzTJGWkgixBsR5EdQpjL+V31QcRNBC1psTNK2P6NJ1H5BR0lPM9znFjiSSSbHqeqwyRObs4EehFlb5Q6RQ8GC6WmikxCna6paXRBge8vaOrmnSBbY9185i4dYfBQ1k0NXJLJSzNiJcwNje9x3ZHuSSBc39FcMMA9syo87A0jm/MA7fetHiXlo1gezDZGPZSPfzqNu0glLvHLpO8t9tx0AAVMyvtupcURZJ6d7HFr2lrh1DgQfoVjV6BERAREQEREBERAREQFJ4DmCajkfJCQHPidGbi/hkFnfOyjEQbuF4zPTPL4JHRuc0tJbtdrtnD5qZx/iNiFZEyKea7GkEhrWt1luwdIWjxn4qsoo1BcYuKuItmMoczxRMjfGWB0b2xt0tL2OuC71WtU8SsSdI57ZzFqZo0xBsbQwm5DWtFm79xuquijtgulJxYrwAJxDWNHapiZIf2yNX3r5PFbEAwtbymAauWRGzXC11/BC8guY0XNrHZU1E7ILaeJlaMPbRRlsUY1ansBEkmo3Ie6/4W6KpkrxFMkglst5oqqCXm00nLcRpOwIc299LgdiNls5nztWV+gTuboZfTHG0MYCepDW7XPmoBE1PIt0OOQNwKSmDvtpK4PLbH8mxlg6/TqbfJVFegLxJNCzYLxGxClhEMcrTGDdrZGMkDT5s1g6fkoypxqWpqmzVMjpHF7dTnb7Ajp5ADsoxE7YL/mTiNLFjFXVUEvgfZgNrtexgAALXDpt3VezJnWsrnRmd4tH7jGNDGNv1LWt2v6qBRRMYLXWcTcQkhMTnsuWBjpRGwTPYLeB8oGojYd97LHU8SMSfPDOJyySGJsbSzwjQ3oHAbOv3uqwidsF+qeNuKuaxrHxw6b3McbRqJ6lwta/wsqljmYKmsk5lTKZX2sC7sB2HkOv1UcimSQTrM61o9itL/uX5DYeG5vv+lv59tlqSZhqTUvqea5sz3l5kadJ1E3JFuijUTUEtmLNFVXPY+pk5j2MDA6zQbDzsNz6ndRKIpBERAREQEREBERAREQEREBERAREQEREBERAREQWbhrIRi1D4NYMwaW2vdrtnbfAlaec8HFLX1UIc1wZK4AtNxYm4HxA2I7FdA4KYNSyMnd7SIqt12tsCXxwgXklZ2DiPDqJ2F+9lD8T8sRw6J4WCCEnlxtkcTPP1LqlzT0aTtfbtsq+78SXPURFYgREQEREBERAREQEREBERAREQEREBERAREQEREBERAREQEREBERAREQWPJ2d6jDnSugbHqlaGlz26i1oNzpvtv636KW4w4qyoxBsjJBKDTQm7TcAlgLht0N+oVGRY699giIsgREQEREBERAREQEREBERAREQf/9k="/>
          <p:cNvSpPr>
            <a:spLocks noChangeAspect="1" noChangeArrowheads="1"/>
          </p:cNvSpPr>
          <p:nvPr/>
        </p:nvSpPr>
        <p:spPr bwMode="auto">
          <a:xfrm>
            <a:off x="161173" y="-816028"/>
            <a:ext cx="2797810" cy="17000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dirty="0"/>
          </a:p>
        </p:txBody>
      </p:sp>
      <p:sp>
        <p:nvSpPr>
          <p:cNvPr id="5" name="AutoShape 10" descr="data:image/jpg;base64,/9j/4AAQSkZJRgABAQAAAQABAAD/2wCEAAkGBhQSERQUEhIUExIWGBUWGBgYFxoYHBkYGhYWFRcfFhgXHCYeHRskGhYXHy8gIycqLC0sFx4xNTAqNScrLCkBCQoKDgwOGg8PGiwkHyEuLiwsLCwwLCwvKi4tLCwsMDQvLyw1LCkqLCoqLC0sLCwsLSwqKSwvMCwsLCwsLCwsLP/AABEIAOsA1wMBIgACEQEDEQH/xAAcAAEAAgIDAQAAAAAAAAAAAAAABQYEBwECAwj/xABEEAACAQIEAwYEAwQIBAcBAAABAhEAAwQSITEFBkEHEyJRYYEycZGhFEJSI3KxwRczgpLR4fDxFiRDYlNjc6KjstII/8QAGgEBAAMBAQEAAAAAAAAAAAAAAAIDBAUBBv/EADERAAICAQMCAwYGAgMAAAAAAAABAhEDBCExEkETIlEFYXGBkaEUMrHB0fDh8UJSkv/aAAwDAQACEQMRAD8A0bSlKAUpSgFKUoBXthMI111S2pZ2MKBuTXjU5yS4HEMNILftF0HmdAfkDr7VCcumLa7IryScIOS7JmHjeA37Pdi7aa2bk5AwgmCBsdRqRv504nwC/hwpv2mthiwXNGpWJj6jWttc7cFTEX8GGxFq0Vcwj73Ja3og8/DGvmKwe1jBNdXCIkF3usijzLBY16D/ABrnYtc5uCfe791HKw+0XOWNNLzXfO1XRQMByPjL1tbluwWRhKnMgkTGzMD0qOxfCLtu8bD22F6QuQamWAKgZZmZG3nW4eOcwNgruBw9pB3bZUckGAkrbWGGkjU+w86weaOGsvFsBeRZzkW200GUmST55GP9yvMetm35kqabXy9TzF7QyOXnSppuPy9Sh/0eY+J/DH5FkB+maaxbHKGLe61kWGF1VzlWKqcsxIzEAiT0q39rOIZMVhWEEKuYKZiRcnXXroNKzOTebbuNx69/btoVs3cmVCNS1ssZYk7LH+9TWozeF4tKqb+H33JrV6jwfGqNU332r57/AGNb8V4Rdw1zu7y5HgGJB0O2qkiu3CeC3sS5SwhuOFLEAgaAgE+IgbkfWtw4/kGzfxdzE3y10EKBa1AEKF1IMnaQBFRXLPH7OI4mRaw34cradCSYZghUBWQeERE9T4RrpFeLXOUG4q2lb9E/1PF7Sc8bcI20rb7J/qUgdnmPgH8M2v8A3JPuM0j3rrY5BxzglcOSAzKfEg1ViraFuhBFX/n/AA6tetZuI/hPBASLnihmObwED018qy+R8IRw58rd41w4iHk+M5mRWltROWaretyLEp7b+5/qVP2hlWFZNt36P397p8djVmN5QxdoEvh7kAZiwGdQPVkkfeoett9jg/5a9r/1RpO3gHT/AFtWruKAd9dgZRneB5eI6Vsw5pTySxy/49zoafUSnlnil/xrdd/kYtKUrWbRSlKAUpSgFKUoBSlKAUpSgFKUoBUtyrxNMPi7N64CUQkmBJ+FgIBI6kVE0qMoqUXF9yM4qcXF99i982c7WMTdwd60LitZfMwZRoM1thEHX4T5b1O8Z7SME5suq3bhtObirkC+LIyrLE6QWnY9PKtT0rK9FjaS32v7mF+z8LUVv5br5lw5m7Rb1+8rYd7ti2qgBQ0S2pJbLod4+Qqx8Q7UMK4sP3d1rlt1uEQAJyMjAHN5OSNPy9K1ZSvXo8TSVcEpaDA1FVx/dy/cxczYHG37N13xFoWoBXulbMM2bQ954T02NZeJ7ScOccuIFq6VSy9vpLFmDDwzCga6zJkaaVralPweOkndJV9R+AxUk7pJpfPkvN7n1F4mMVZ7wWXVEuqwAJAgGBJGkAjbqNN6zLHOOCHEji171Va2yuDbHx+EArlY6kAzPl66a6pR6TG/pXyPXocTXfjp+RsTmbjHDcfcS5cv4i2VQLAtAjct66+I1mcB53wWFwn4cXLza3QG7vYMzZTBYbAjTzrV9K8ejg4qDbpfD+CD0EHBY3J0uFt/BsjlfnHA8PssiG/eZmzk92qdAANXMDT13Na9xl/Pcd4jMzNHlJJ/nXjSrceCOOTkuXyaMWnjjlKatuXLYpSlXmgUpSgFKUoBSlKAUpSgFKUoBSlKAUpSgFK5irVwzkC81j8TiSMNhtMufR7sxpaQ6nQzmIiPOoykoq2QnNQVsqoFTXDeTMXfIyWGAP5ni2v964QIq3YDjWGw5CYWwgje63ic+uc6j5CB6VsnliyboFy+hIfIbf5plgBnUAkAkrBbSJ9sstRK6ivqc6etndQjXvZrDCdj7/8AXxlm35i2rXSPfwqfYmpix2SYIrrisQ58xbRfsSf41feaMVhVEWgWusCR3fwjUfENY/Npp7VXrWOcDVYHqIrLk1OSLq18jn59fnjKrXyKhxXseO+FxKXD+i6O6Y/JpKfUrVE4pwa9hnNu/ba046MN/UHYj1Eit7YTElzqojzH+VWbmTlXCNhfGO8UwVVvECT+mNVPqPersOplJNvsadLr8k03JJpc9j5Xritj8W5EwgY5bl6z5AgOPuAfuaruN5RUD9jiUuH9LDIfYyRPzIrRHU45dzdj12GfD+z/ANFapXe7ZKkqwII0INdK0G3kUpSgFKUoBSlKAUpSgFKUoBSlKAUpSgFKUoC28DwyWDaZ7ZdmyuzRJVG1i2Dpny/mOxOkRNSHMV6/i7i37wZLT5ltjoFSEgHSSBlBMamvDgWN74Yaw91LCsQhuMYhQYkk7aaDzNSHG+Li9fIVVSxZAs2lBkC2nhBJMSWjMTGs1z25Jtvk40nNScpcnjw/C202XMfoPqaseF5gews953ajYDXoRopmTqenWqoOLCYtgM3n+Uf4mrHyvyk+MzXHaEU63CJ/eCDaQIJkgajWSBWdwbdsxzxybuV/v/g87nG7tw/skiTqzmWPrGsT61J8NwVwwWa0W82DOfuQB7Cq/wAVdcNiHsm8jFDlJQE6wNqzcDxpP/Ob5CP4xVM4NcIzZcUkvKi72LNyB40/uaf/AGrveLQAzqYnaRqd4E1hcBxaXTr3giPDHiYHfLrE1mccu2Rb/Z51ZQ05kcl4PSAfFodNN+kVFJtGVY5OLPJ7CupVgrKfWaieIdnWGXBYi/ZD3Llu27MrGMrQhDLG4XK513BjpNYVjjtudbgBHmrf4VNcP5kFvMR3V5WUqUZtGB6EEefpU8U3B+ZbF+nySwyqadP4mk+IHOkn40MT5rt9jH1qJqX4n8dzw5Qc3h8tZj2qIrs4+D6vD+UUpSrC4UpSgFKUoBSlKAUpSgFKUoBSlKAVyK5RCTAqU4fgriTdRc4tAMxy5lUE5Rm0gSTGtRlKiE59KMEPlj0r1F4tuYWuuEw7Xbioil3dgqqBqSTpAFWPnDhlmxcVLaMLurPqDbAYygtwzSBqCTG23WoSaToqnJKSj3ZGYTEkaII9W/wq/wDLnG7S4K5bfvXvrORT/VMWIOZlUqPDE+Kdl+VUXCr1J+u3+dSmEus48Fu5cHoIWsuXc5+oSfYzsNgUGrNJJJIUdSZ1NSFu4q7Wnb6/yrDw73xstm3+9qftWZgmxdxoW8p/dEAe5Wsck3y/v/Bzcib5a+v8GVh+ZktMpytbYGQdd/rVku84tctr3OUvlIZpDHNIOZRAynQ+kGIgCoO7yJir4ki9cEfla232bKfpVa4hyjdsHR7tph+u3cQ/UArUowSWzqyUMUenZtX8WjP4hxi4LjM2YsSSxJy69dtKxsTzUGAAAkbhlDz8m6VE/h2/6pRz55wT9CamOUcOoxaHQ6Nk8QXx7CDB1iY6yNJMAz8OHL3LvBxpW92it8XCtLZcph5AnoNND1nSq5Vj5o4q1+9eZlZWJGjSDlAA1Dag6Ax86rldDCmonZ0yahuKUpVxpFKUoBSlKAUpSgFKUoBSlKAUpSgMzCAAH1rJbFkWnthpVyrEeqZoP0Zh71H2nO29ZaZkMgxv9xBB9qqktyia3PXhPFTYz5UVi4AJO4AMkKRtOxI6e9SKYVsVdJsqzaDMWkhfMneBMmP9qxeHcK76+Roqasx00XfT+AqY4bziuG8Fu3mTrBCg+s5czH1JHyFUZHv5FbMeaTtvErlRM8C5VVSxu2yzomfxHRtiMo/THWtmHgyXcGlxfCpXZBAHpptVL5a5sGIBzKzqNJOrJm0VWMxlPwg9ekEQbJwbipsWza0u2ZIg7jXSR5gaT6dKwylu1kONkm+prN/oqvEuFQYVT8zr9KluUcP49RtuKk+IKrDPbU6amJIjrt5Uw+FyszIdlDGP3gD/ABrPb4MniOqe5sTht9VSAIqj85Y8DEqu51P2r0Tji2hnuuWC6hfM9Paquj3MTcu4q9CjaXJARDtpuzGBCjyFa8mXxIUjoZdR4+FRrg7YrBKVLOoyhWbUAgnpJO/lHnWvuJ4IWGZwzoWBChdlckaHyQoW26itgY3j9q3ZDBQlsGO8uCZYSdBBluuVRp1IqsYnmOziyUIN4xAVjkJG/gbLMiJgkfI1Xh6ob1t3K9L4mN3Ta7/1lPuXbtw3GvMbhyE52MnRYXX6AD1FQtWHH2FW3dQNJVlyneRq2saSBPvVerq4ndn0eB9SbX92FKUq40ClKUApSlAKUpQClKUApSlAK5ArisnAp4pPTWvG6R5J0rMm3Z7tdR4j9v8AOvfAcPNxtdtzUrYxmbDgEAKsjUKcxJY6GJmGjzEetZPCLIyk9fKsUsrSfqcvJnkot1udcLgUFm6R8fiG+pAyvA/sI/1iq4+CbPlGp9KtfDcIXD5dGD2wNJ2zOZA6QDMdK9cfy1m8Vq4zsgAeVYQBIUxGY+EKCwBEgzEg1XDJ0yabKcefw5tN8lcwpuWTmtPBiDGoI8iDowqz8N59GYfiLeU9XSY9JHxAfIn5dKr1/CPaguPAfzLBH26+hiutyykTmzTt/tU5Rjk/Nv7yzJjx5l51fvRsvAc7YdAxQliRBynMACYlgAIETvHvWaOaMKkKbyl4ksVIAB6A9Tpt6iqZyVy7dN1GCle9OS2vVhOrwdkGU+I+sbTU7Y43w+5iRa1t3Gfuy+QxnkqCSZ0J03rLLHTqKujmZNPFScYJtIy+KccwxZjDmBKqFO2+ZmeFA9ap3F+d8xAtKGyzlB1RSd211uP6nQeRr05+wrrdGeSAWDnYZtIzfff12qtvbVf9fz/wq3DjjXUzTpdPj6VN732OuKx1y4Q1+49wicoJkCYnKuyjQbAbU4PgDdvWwPBNxBmAPhEyx0E6DX2rMwnBmu6hbkH9NtiI+cATV05Z4F3WhUtfbw203Kg+Es2mhIZgJgmZ6a3TyqKpGrLqI44tR59Cn8bthGuQBCrJjTViQPuxqpVbOf8AA3MNibtl/ilGPr4ARHp4j9KqdX4ItR3Nmki1jtilKVeaxSlKAUpSgFKUoDmK4qy9nvHfwuNRiiXLdwG06OAVdWjQyCJkAgxuBW6MX2Z8Kxy57dk2GO5sHJB8mttKg/ID51W5pOmUyzKMulnzlStucZ//AJ8vLJwuJt3R0W6Dab2IzKftVG4x2ecQwsm9hLoUfmVe8X+9bkVPqRNTTK5UjwrDF2yjcmsDLV95V4D3doXG+NwGjyU/D9oPvVOfJ0Qsz6vMsWO+/YwcZhYdLaglVGsCf4eZNWDharZUhrS3XG4bVVHll0DN8zA8jXjgbZGJusNrdtnOnUFUT/3OD7VKDiiPg7dpBDE95trDL1J/UTMbCK50m6RxMk5NJESONPccC1bFq4DmHdKiyFljoqgF8ucCdwSPKrhzDxey1m3eQK/gHiyk67NOQ5gwOkGqPwu0VxAciO7Duf7KkD6syj3qGwfEHS5cKGQT8J1BUnL8J0Pv51Pw+pUi14VPaPav7ZcMPx4RmYW+7mGFwuFPyW7oayMNxexmP4axbVhqWsi0rR6EgkD5R86p/EMXZeQ6ql6fyhlA9GDf5CszhXL13MhRiqusFo2WYIloE6Rv0qLxqK5oreGMI2218eP8l1HERhrd7Es7FsmjNJcyI1Yk66BRHma1WuEcWWu5vEGE6+IMGZi33Bnzq/8ANmBz2VtK2a2rISAQSwEzGX4jJmPJTG1VW7wVhZuaMbkjKhEMUhwTB1kkg5Y2SalgklHnuT0c1GG73bLta43+Ia3eDMjXLaEsDoxZctwE+ebPoehrE4q9iw8AIW0JZRbQ667mW/hUZy3aa3atJdLKFPiAO2Ys6hgPzRrG4ETFdOZeH2Vc3bbhgxnXUdJgjaB0O1U9K62uxm8OPjON7bksnHbZcnIj+I+Is1wsJ/TMKfTQVY+B81WgXGHtW0fWTppvrmnQ+2/nWrsPzHatt/UozDZimb7MwB+lSPFOPXzm1hg2UDKEAY/oRdJ9fOrPCkntsXvTSi9tn7zr2pYtb2Ju3ZmMlufNhq0egMj2qhZaunCOMqRByi6XygwC2UbBMwgZjqSNTt85fh+A71TrHes2aAphVLKubTct3hI2ICzpWlZniVSRujqXp49M1wazpU2/KeIY3DZs3Ltu38TqhyjQNBO0gV5f8K4ruhe7hxaMwxgTBgwCZ39K19cauzo+NCrtETSrK/IGJW4Ebu1OVmMvIXKJMlQdemk613HIF/8ADvfLIFQkQMzfCAWJIWABmG53qPjQ9SH4nF/2RV6VZ8dyO9g2e+uBEuKHkI5IkLELAzfEBI0rxxnA7a21FvvXvMwgsoUQZChVBYkkkakjyAp40OzH4nG+GV6lckUq00BWgyN63p2c81ribWjZcSgCuP1DoY6g/YzWiqy+GcTuYe4ty0xVh9/Q+lU5cfWtuUZdTg8WO3K4PqzCcWG1wZD5zKn36e/1qWs3uoP00/hWjeA9pxcCQM3VSdfbzFXPhvOyHeV/15VkWVwdTOXHUTxPpyIu/FOWMJihN/C2b09WtrmHyYDN96jL3IOEiLea2B0VpA9IcH+NdsBzRaYR3gqXGIBHhZSDrNXdUMi9TV4uLMt6ZTf6MVW5cdbyujpkZWUrpntv8Skj8kbdapCdknEbN7wd1eszlVu9CwoOkq2o8yBPvW54ncQB5dfpXrZBbUyBuAenzooR4EYQ4S5/vc0/xrkjGKrLbsXHzRLKu8dFEzl3idTuYqq4bkPGd6FbB4hVdWQnungEjwkkDYMF9pr6XBGldjpUo4VFUmWQ0qgmkz5o43yNi7mGsXhhb/eqMlxO6fNGymIk7AH61ZOz+1eskJctucq286OpUqSNdxKsI6jUfOt25SeulVLmLhJF57iMQjwGgxDQqyY6afWJqnNFxht2Zl1cJQxbb0yp8W5QtXkEHK7exzTm2Igx5gxUAeQQDL3yDMTnHlr4Qp6fwqzNjbmxLCTEnWVOgLHrqZjpAol4aAzmL6ydXDAkBz1Wcw/tTuKweJWyOMs8o7RdGPwLk20EuCyFvMgD9SCslW8X6pOkD8pqs8Q5Ta7cW27W7Xe94AYzBAMreFVMnQR8jV6sYs5EJbIlxm3bKBoSuUiNAGBy7aT1NR2H4GbtwXFtt3kaEwkDKgYKpiBIn3PnUlOmmuSyOZpqSu/19CtYLsvw1u4rXMTeu5SGyi0iBoMwS1xjHtUyeXsELou5LruGLjNeAAYkmcqWx121qxLy5cIJPdqRvLT9lBrheCKPiuqP3VJ/iRXsp5pckp59TPd7fT9yuWOCYO3rbwWHzDqyvdP/AMrsD9Kx+G4Aq17KqiG66ACJgRVxw+GsIwJLtHyA+lVri12MXeW2TkcW3AMa+HLpP7hqEutq5Mqm8k4tzlZA8OxtqzibiYlma2HV4U7wmTc/9oH0qx4bjmHXhiL3a5nIggCQGxEj7eVaz5ptFLzbqxAInqCZOvv9qxBxj+qG9te7kAwxyhZHluDHzrXHG3FNdzpwwOUVKPdb/Q2nxPtKt/iluJYX9hbvTGo8RRQW84J+pqkcT7QMSbPcq+W1eFxnA/MXuXC0/YR5Cqc/EGBaCZb4td9QYPuAfasR75O5rTHD6m/Hpe8nZPcU4hcuXGztm6CGJAUEN4Z6eEVJcUFtcKvizXBkmD8G24mPtVSwlsu6r5kfTr9q5xV8lm10NHhtpJ8Epaa5RSdVueLGTXFcUrUbhSlKA5Vo1GhqZwHNN23uc49d/rULSoyhGXKK544zVSVmxuD9oNgR3iMnnGoq58L5ywrgZcUFjWCSD/OtDV3t3Cpkb1lekhyjnz9mYm7i2j6f4XxEXCCL6EdBmH31qyYe8xAgz718vcP4gcpdTCiARm1E9Y8p0n5VYsDxtxBFxoEaZjVW+MzKEsHv/vzPo1bhA1Fcq5NayHFQ9nvbN+4q9VF0jLILQwLyCADsCCFJ11im8W7ScamIZLOJcINNSTqN9T61ZDP1OqLsWqc5dNcG+7+LjTaonjt0qikbTBjyNaNPajjlb9pcLD5D6zvU3hu0O/etEi85yiWAIOn00NRyzdbohqZzcXa2fcueM4UdcqkCNwSfsf8AWlYj4NyBqcyxqFGgnwjbYSx96p97tDZkJGMvKwEhYbxT0BG0dZPyrBs81vcDZ8U6R5sxnTbfesbxd0mcyWlfKTXyNhWsBAI7sxOubadYgHQe1dRfCOS122ukauojXymelUvh1tcQMqXnuEAF2bTLrJHyAnWu3EOb7eHtlbS20MkKzLLAfqIG5PQEiKioW6RUsLculXZa8fzXZtAHvgTrsrGfPUgCqtie1PDLMC5c+Xh/ka1/xjmVrp0Zm+Iy2pJYknTYakmKgprfj0t7zOzh9nRavJZsjE9r3/h4Zf7RLfzj7V4cM5xu43EjvQqnLlGUBdBmP5R/3Vr2snh+MNu4GUwRVk9NHpaijTPQ4/Dagtyzc7sZG+kCfPedevSqjNXjjfDGxGHW5ZBeBmOuu4+EdSNZFUhlg00rXRXoe6CSeLp7rk60rmKl+DcuPe8bzbsCZuEbxuLYPxt8tBuSBWiUlFWzZOcYK5HPCcJls3b50gG2nqzCHI+SmP7Y8qh2NTHHuJK5CWxFpBlUeSiT7kkkk9SSfIVDVHHbuT7leG3c5d/0FKUqwvFKUoBSlKAUpSgOytFSWB4gZiYqLrlTFRlFSRCcFJUy0XcaY+Ij3/151EPeIaQa7W73h1rEe7BqmEKM2PHVolPxAYa7134Vjjh7ocSV1DL+oHeotbk17d9Rw2o8ljVOL4ZesNicCQXe5bg7LmZSP31KEj2JHrWM+Nwmbw/hwDGim6flOYb+tVTB4dXuIrTDEAxvHpAP8DUxd5VVJYOWUXFUjQHKcu/k3iiPlWSWOEXTkznzw44OpTluT/E+ZsNZsxZC5gJ8MsbjmINwsFAQdFUH1Na4xmNa6xZySZNZ2KQB2WNJIqMupBrVhxxjv3OhpcMMe65fc6UpStJtFKUoCX4TzJdsDKDKfpO1SF/mCzdIZ7S5p1mDp5AFTVYpVMsEJPqrczT0uOUuqqfuLO/MVpf6uzaB8+6tE/U29KjeK8wXL7SzHaNSTp5a/wANvQVFUr2OKK3JQ08IuzkmuKUq0vFKUoBSlKAUpSgFKUoBXIFcVyGigJV8ARZzhkKjfxa/SopjSa4qEYtclcIuN27OZrul4ivOlTJtWZtnE6gglSNjt9DWVh8UyHMDrvrrPzneoiu6XiKrcEyqWJMksW+dy8ASZgbD5Vh4ldJr0t4ia63m0NeRVbEYLp2MSlKVaaBSlKAUpSgFKUoBSlKAUpSgFKUoBSlKAUpSgFKUoBSlKAUpSgFKUoDkGuz3JrpSgoUpSgFKUoBSlKAUpSgFKUoBSlKAUpSgFKUoBU7y7ybiMaGa0FCKYLu2UTExsTtrtUFV15W7QFsWPwuItd5hyHWVMMFcnMCJEjxN1B13qjO8iheNWzNqZZYwvErf7GNc7NsTkL2ms4hRP9VcDajcCQJPoKx/+AsQMMMSTbFoi2w8UmHKgaAGILCQfWp08o3e5a/wrF3HsNJNsM1t5XcaQGYa6GDrpPW1Yq3m4FqI/wCUQ6+YRWn3In3rDLVTjVNO3XFNfFHNnrckempJ3JLimviilf0SYuJD2D/bb/8AEV0bspxYZVmzLAn4z0iZ8PqBVk7HWbuL40yi4sb7ldfTYLWJy4Y4/iQWnW/Gs+Rg/ICI6R6VF6jMpTja8qvjkjLVaiM8kepeRXxz9yFbsrxYAJawCehuQR9o+hqq8QwTWbr22ILIxUlTIkeR61tHtJsYNr1n8Vdvo2QhRbVWGXMdTOxnStV4lVDsEJKZjlJEErOhI6GIrVpMs8seqX6V9+5t0ObJmj1TfPur79ye5e5Fv4y0bllrUBisM5DSADsFOmv2NdjyBiWnuTZxGWc3c3VbKfIgkGfSOlXzsjsAYJ2EZmvMJ66KgAPXqTHr61g9k1sLcxqkgsGQfMA3QT8prPPVZIvI1Xlrt6mTJrcsXlaryVSr1dFP4JyHisSjOqrbRSQWuHJqujACCdOsiNDXr/R3iGtm5ZaxiFWZ7m6HMgSRsJMdN62hiLIXA4wxkLfjXJ21zXQDI9AKhOyAk4S6J070wPXIk/y+lQetyOEsirZpUVv2hlcJ5VVRaVFC4vyVfw+HTEObbWnyRlLEjOuZZBURXrwjs+xWJspethMjkgZnggAlSSI2kHaTV35bwhx3CHwzGHRmtAkk5SjB0ncwJC/IVIXePpgb2BwK5SCqo7T8MjKka6Fnk69K9lq8u8I7yTf0SJS12ZXjjTmm/wDykamXl+6cV+FABvZzb30kHUzHwwJnyqetdlmLZiuawHADFS5kBiwUmFI1yt9K2Xh+U7a498YPidAoWNnOjN7qAPdvOo3k/jS4rG49wQQDZRP/AE07wTHqdfeoy105RcsfZK/i2Qn7SyTi5Y+IpXt3bNV8wcs3sGyrfUDMJUgyDBg6+Y8vUVlcb5IxGFsi9d7vISoENJlgSNI8ga2TxHDYfjOF/ZvluIWyz8SNMHOoPwsANfl6isbtVtheH2100u2wOmyONAPQVOGtnKUINU7pluP2hOU4Y2qldSVfQ0/SlK6x2xSlKAUpSgFKUoBSlKAVc+E882lwn4XEYbOuUpnQqrZZkbruD1mqZSq8mKORVIqy4YZUlLtuXzAdoVjB2GtYPDOGYls11w3iIiSANYAGmld8T2lo2BbDLZdW7lbQbMpHw5WJECAR5edUClU/g8Tdtb3fLM/4DC31Nb3d2+S5cl8+rgbL22stcLOXkOF/KqxBB8jrWPwfm5LPEbuLNtytw3TkBBILmdzGg1qq0qT02NuTr83JN6TE3J1+bZl943zjgMY6viMNiMyrlGW4u0ztp1J1qk44objm0GFuTlDakL0BI614UqWLDHFtG6+JPDgjhVRuvS7L1yd2gWsDhu6Nm47l2ckMoGuUaSJ0Ciu3AufcNgludxhrzNcIZjcuruJj4U21PTrVDpVctJik22ued2Uy0OGTk2n5ud3uXzC9qJNu7axFjPbum78D5Sq3CxK6gzGYwdK54T2h2MHaa3hcI8kls1y4CSYEZsq6geU/xqhUo9Jie1bPtbD0OB2q2fa3RbuTeeRgjez2jcF1lbRsuUjNOhB3zD6VGcd5k/EY04kLlGa2VUmYCBQAT65Z96hKVYsEFNzS3exatNjWR5Et2qZsri3a2Lti6luy9u46lVbODlnQnQAzG1V7knm9MB3xaybjXAgBDBYAzSJIO8j6VVqVXHSYowcEtmVx0OGMHjS2fO7J3lTmt8FeNxVzowh0mMw1IgwYIJ3+fnUvzh2hDHWBaFg24dXkvm2DCIyj9VUulTlp8cprI1uictLilkWVrzLuKUpV5pFKUoBSlKA//9k="/>
          <p:cNvSpPr>
            <a:spLocks noChangeAspect="1" noChangeArrowheads="1"/>
          </p:cNvSpPr>
          <p:nvPr/>
        </p:nvSpPr>
        <p:spPr bwMode="auto">
          <a:xfrm>
            <a:off x="161174" y="-1096134"/>
            <a:ext cx="2088643" cy="22829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dirty="0"/>
          </a:p>
        </p:txBody>
      </p:sp>
      <p:pic>
        <p:nvPicPr>
          <p:cNvPr id="2050" name="Picture 2" descr="http://t0.gstatic.com/images?q=tbn:ANd9GcQM4eJ5mz7RBvsIbpp2Fkp2VZH8s_rteyv3B83Ytwr0UOKddl-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352" y="1186803"/>
            <a:ext cx="7484834" cy="56064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t0.gstatic.com/images?q=tbn:ANd9GcQOWaOWBisOmN6ZmnWjr19-CVUZl7ZlANtmCF9NjcgJG9glN1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3105" y="1511645"/>
            <a:ext cx="1995398" cy="13401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Cem\Pictures\Security Event\Hackers Ahea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42" y="1910775"/>
            <a:ext cx="1927526" cy="20792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http://t3.gstatic.com/images?q=tbn:ANd9GcRUUFv8PMk8Tw_41jOMdhogtpaPppG95aepeuvUT8TsOAjIbX9_W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84" y="4804795"/>
            <a:ext cx="2017217" cy="166604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BDAAkGBwgHBgkIBwgKCgkLDRYPDQwMDRsUFRAWIB0iIiAdHx8kKDQsJCYxJx8fLT0tMTU3Ojo6Iys/RD84QzQ5Ojf/2wBDAQoKCg0MDRoPDxo3JR8lNzc3Nzc3Nzc3Nzc3Nzc3Nzc3Nzc3Nzc3Nzc3Nzc3Nzc3Nzc3Nzc3Nzc3Nzc3Nzc3Nzf/wAARCAB8ANEDASIAAhEBAxEB/8QAHAAAAgIDAQEAAAAAAAAAAAAABgcEBQADCAEC/8QAUxAAAQIEAwQDCQsICAQHAAAAAQIDAAQFEQYSIQcTMUFRYYEUInFzkaGxstIIFRcjMjVCUlSTsxYzNjdkcnTBJCY0YnWDotFTgpThJUNVY5LC8f/EABkBAQEBAQEBAAAAAAAAAAAAAAADBAUBAv/EAC4RAAICAgAEBQMCBwAAAAAAAAABAgMEERIhMVEFE0FhcRQjkSKBMjM0obHB8P/aAAwDAQACEQMRAD8AUBAIseEGux7BlMxRW55urhxyXlWUrS2hZRcqNtSNdLGAuGz7nb56rf8ADNesqAF7jOlMULFtTpMqpSmZZ3K3nN1WKQrjzteC3ZBgqlYtXVXayHnG5bIhpDbhRYqBJNx2QNbXCUbSa2ocnkfhphle5wsqQrbl+L7Qt/ymAFHXZFNLrlRpyFlaJWacaSo8SAdL9kQSFKshsEuLOVAHEk6CLjGygnGNfUrgJ930xt2ZU737x9SpdTZUyh0vLH1QgFVz2gQASbXcESmHaZQZqnshrO0JeaIv37lr5j18fNC8bQG02Hhjpza9STVsCVBLaSp6XAmG7dKTcjyXjmVJBsRwPCAL7BeFZ3F1YEjJKDbbYC5h9QuGkXt2k8hDRqOA9muHG2pevz60zSk3C3pxSVq68qdB5InbAZRprCM1OBPxr00sLPSE6AQkcQz8xVa9UJ+cXvHnn198eQBsB4AAIAKMb4GYpMgiu4bnhUqG4qynAoKUweVyOI6+Iip2f0KXxJi6Rpc6ViVczrdCFWKkpTewPK5tF3sqfQ8nEdFm1f0Kdpq3FIUqwzpB1HQbHl0DojRsTJVtBppPNh31YA0bYMIyGE6/LM0YOIlpiX3m6UsqKCDY6nWBzC9InsR1ZikyCQp90nvzwbSOKj1CGT7oUFWJqSlKFLUqUUEoSLlRK9ABzi3o8rK7JMCvVafQh2vT4GRvQEEjRA6k8TAAbtZoeHcMLp9KoiVe+LbeacdKicwOgKr6Xvr1CGDUtnezqh09ibrbTzDbgSnfOTTlioi+tjpCEm6hMVOafmZ90uzMw5ncWr6RJjobbh+rhOn/AJ7EAD/vPsZ+3N/9a7/vALtEl8Gyb0oMFvLdGVRmfjFOIH1dVc4FNL66C3MxCfeLhyp+SIAfdE2dYIGCadXa8w6N7JtPzD5mFgAqSCdAdBcx5TsHbKa3MGSo84DNrByBudXmPgBOsW9T/UG3/grPqJjn6XdmJeZYekioTSHUlkp45ri1oAL9ouAZrBkw0628ZqmPqytPqFloV9VVhbwGKjCGGZ7FlbRTJBSW7JzvPKTdLSL2v4egQ7dti0fBuvuiwfW8xlvxzZhfzXig9zshkS9bcsnfb1sE88uX0XvAG2dwJs0w4luVxDUVGaWkG702pCj15UmwgO2g7Npan0n8ocKTnd9ItdwZgstjpBHEeHhFHtDbm28c1hNRzb9UwSnMOKLDKR1WiZgLF6MOJqEhUkOv0iel1trYQAQlZFgQOg8DAATLulBCVHQ8II8IfPUvfhvW/wARMDbrBCApAOnKLzBDilVllKuTjX4iYA6c7jP1oyJkZAHI0Nj3O3z1W/4Zr1lQp4bPudvnqtH9ma9ZUATdqD+zqXxK8azS5qeqykp7oEo6pOXQWzWIF7W7LQTbHJvDc1SZ1OGKa/IJbfG/bfczqUSNDmueUJfaU4Hsf11wfaQPIhI/lDH9zmodx11PPftH/SYAUWPVKXjWuITwM+7p/wAxhje58piJd2s12YSMss0GUqI4aZlea0L7GeX8uK8SOE876xhv4WlafRtj3c9TqjFKcrLTikzDpscyxpYcTYeaADDAdcRjDCCZp45lOlxl0HpuR6CI5mqdPcpVUm6c8DnlXlNG/MA6HyWh+bGZKl0mmz1PkMQylVcU8HlJlhYNjKBwJ6RC5230o0/HC5pKLNT7CXgeAKx3qvQnywAxdhH6Br/ino5/mtZuY8c56xjoDYQf6iOfxTvpjn+Z/tcx45frGANYUpPyVKSbfRNtINti/wCsSn+Jd9WKbCeFpnFLtQblplqXElKl9RWkqzcdOI6DrFxsVVn2hU5R5su+rADqxQrCUriakTuIHGUVRGZMkXFm2p4kcOPAmAnb7hyamWpXEbLpdl5VAZdZtogKV8sHtAMVHuh0hWJKWFcDJr9eD3Z1V2McYCMlUrOPNoMnNpUL5u9FldosYA5kfaKDmR8n0R15iGQo9Sw0pjEe697Q2lbqnV5AmwvfNpYxyziOkP0SpTlKm7hyWdyZj9JN9Fdoh87c1KRs17xSk5nmQbHiIADam1sakrpSmamljgJd91QPbe0LCppkVTs25TGXGZJSiWG3jmWlPWYiS7QtnOpPKNzv5tXgMAdLSktITmxyQl6tNmUknKQwl18fQGROsUGz3BmBVVMTlKqxrE3KKC0pW4LIPAKyC1/CYnVb9QTX+DMeqmE7gCuHDmLqdUCvKwXN1Ma2BQsW16gSD2QAR7ba1VZvFHvVPISxJyqQ5LtJVfeBWm8J6eItyiq2Y4uThDEKnprMZCaQG5gJ4psdFdmvlgz90LTBvaRWGxcKCpdagNPrJhVS1IqU5TpqpSsi67Iyn9ofTazZtfXnw6IA6YqlCwtj2ntvPIlp5FviplhffpHUoajwQm9oWzCawrLqqNOeXO0xBu5dNnGR0m3EdcBlJrNTokwH6TPvyrg/4a+9V4U8DHRuBK+nHWC3F1FhveLSuWmkDVKja1+0awBzKfTFthBsJrrKk8C41+ImK2al+5JuYlQbhh5bYPUlRH8otcJfPTHjG/xEwB1BGRkZAHI0Nn3O3z1W/wCGa9ZUKaLXDuJKphqZffo8wGXH2925mRmBHEdogD3Fr3dOK6u+DcKnHPMbfyhpe5z/ADFeP/uM+qYSrzxKluvKKnFqK1E8VEm5Pli0wpi+tYYmJpdGdbQqaSEuJcRmTpex6iL8YAk4jknKjtEq0k0O/mqotlPasiLva5VW5rEbNIlV3lKMwJZIHDPYZj6BAXJVqeka4mrodHdyX1P51pv35vckdpjx15Uw84+6vO48suLUfpKJufPABTsuq3vPjumuqUEtTCjLu62uFDTzgQzvdBUwP4bkqilKSuUmglZ55Fgj02hDJWpCkrbUUrQoKSoHUEagwS4mx3X8T09mQqr7Jl2lhZDLZSXFDgVG5vAB5sDxNLy5m8OzbgQ46svyxPBd/lJ8POKjHWyyuy9dmpigSRnpGZcU4hKHEpU0TqUkE8L34Qt0KUhaVtqUhaTdKkkhST0gjW8GEntRxhKSol01NDqQLBbzIUsdsAEknTHdmuCqtOVd1KK3WGu55aVSoK3Y15jn31zygf2KDLtDpydbhl0H/wCMClVqk/V5tc7VZt2ZfVxW6q9h0AcAPBGUiqTVIqUvUqa8ETUurM2q1xwsQR0WMAMn3Qv6TUr+DV68UOyLEv5PYtabfcyyM/8AEPXOiVfQV5dO2B3EeIKliape+FXdS4+EBtIbTlQhI5ARVkXHMag3GhgBw+6Bw82lUjiFkWKlJlZkdIuSk26eIgv2t0eo13AaZKkyqpmZLrSt2kgGw48YROIcX1vEFOl5Gszm+lpfVKQgJKlWsCTzIEW7O2LGDLSGkTUqpKEhIKmASbdOsECI3s4xmhAScPzF/GN+1FZX8NVugMJXWqY9JodultSykhRAvbQmCRnbLjBfe90yYI/Zv+8VOJ8aV7FTDLNYmGltMrzoQ20EDNa1z5YAcNW/UE1/gzHqpjnwgKTY8LQQTGMq7MYYbw45NINObSEhIR35QOCSroig43gByzk6cZbDnHioOT1KKd7fU3bIv5U6xS7FKxJb6pYZqZAlqq3mbudFKtlKe0WgJpOIapR5CfkafMhuXn0ZJhBTe4ta46DbSKoEpylJKSmxCkm1iOBBgA3quyjFUjU1ykjIGdls1mplLiEgp/vXOhENKiy8vss2euqqj7a5s53ClGm8dN8qE+YXhT07ahi+QlgwipoeQBYF9oLUB4dIH61XariCaEzWJ52acHyQo2Sj91PAQBBddW+6487beurUtduGYkk+mLfCXz0x4xv8RMU0XOEvnljxjf4iYA6gjIyMgDkaGTs3w5SapQXZuoSTcw/3QpAK76AWFhC0WoJTcmHBsgVmwqVftSz6I5/ic5Qx9xejTiJSs0yA4/s4TMKl3pZhDiFZFBTahlI01jK5s7pc3T1TmGlFDpTnQgOZm3R1dELyuIy16okDUzK/TDO2RuvroEwh0kstzJDJPIEajwXjLkQnjVK6E36cmWqlG2bhKKE/MsG5unK4k2I6De1oc0xh/CVGojE5UKa0GA2jO6UlRuQNT2wssXpbbxPWEsWyCaXa3I8/PeGtjr9Xk6P2Zr1kxXNslJ1LeuJ89HzjxUeN9ij7t2bfZ5f7pUVGKZnBTlGcTRGUpnioFotoKbHmTflC/Zdy2SvhEn0RohhKElLjb17kpZDktaQxtneGKPV6E9M1BjfPKeU3cq/NgcLdEAVSk1U+ozUkviw6pHYDp5tYP9j06M9SkFH6rydeP0T6BFBtMku5MWzDuuSaQh7ttY+iJU2yWZZXJ8uqKWQTojJGrZ5TU1PFUsh5AWywlTy0nhpwv2xc7XKa3Kz0hPMMpQh9CkOFAAGYWI8143bJW2pVuq1WaUltkFuXSpXSbk+kQR7UJHuvCb7qBdcqpL6T1cD5iYhdkSjnxW+XQpXUnjN+omuEXtUp8tT8IUqZdQBPTzzj2cnUMgWAHmMU0tLOTkyzKsj4x1wNgeExfbUXgqvsU5hV2qfKNsBI4BXE/wAo6c3uyMF8mOK1BtggtwuqsBpyhlSmGGjsrXMFhJnlgzYWB32UHQeSF/KSinnGpdsEvPLS2mwvqTaOjWpNtqnpkso3KWdzbqy2MYvEsp0qCXf/AAXxKlZxM5odbLZC0fJOogjwJKS1XxLJyc63vGVZitF/lWGgivqEiZGemZFwasOFBv1cPNFvszbLeOJHosv1TGy+X2ZSXYhWvuJPuMKtU/BNDcaRU6ey0XgS3ZtRvbj6Y1SmHsFYkl3PetttK0cSwsoWnwjnFZtkPfUgeNt/pgWwC841jGllgkFbikLtzSUm4PpjlUU2SxlarHxab6m6yxRu4HFaNWLMPPYcqnczii4w4M7Dv1hfgeuCbZjQKXVpGffqUoiYWh5KEBfADLfTyxY7Yd3720y/53fqy9Nsusfexz5rqV+U0PUEUsybJ4Hmb0+/7nxGqMcnh9D5mH9nks+tiYlGW3W1FKkKZUCCI1id2bm43DB01s2qArGN/wAq6r/EH0CKa/XF68JSipccvySnkcMmuFEiomVVUJk09CkSZdJYSriE8ossJfPTHjG/xExSxbYQcCq4yka2dbuf8xMdBLS0ZmdSRkZGR6eHHBUp5yw4chDr2QjLhQgcRNLhPNNpbAsNeZhx7I/0XWP2tyOb4r/TP5Rqw/5oM1HDeHnqzMuTOK5Zpxx8lxopF0knUXg6fbVQMK7vDMomb3bZLWVd81+K/wC8ecJmvfPlQ0H9pX6YNdklZeE4/SHVlTJb3rKVa7sg6gdR0iOXRPyVZvaWnp9GVpsjxuCWm9i9mFOOqdW8SXVqKllXHMTc3joKYkGKpQhIzaCpl9hKVAGx4DXzXhVbU6W1T8Qh2XQlCJ1relKRpnvYntuIYWL5h6WwJNuy7im3BKoAWk2IvlBsfATE86XnRplB62+XsfeOvLc98wXn8GYIkSe7KwGl8cpmQTANiFNFl6mGqBNOTEtuxdbo+lzAv2RX2AubC54nnEd9ooIUnh6I6lNE4c5Tb+TFZZGXSOgw2cTfcuL5RKjlTMoWybdeo9EEe2KT+Kps8lOoUppZ6iLj0QtqTPGWnZWZzWUw8hy9+QUCfND7xPRWsTUUyindyHClxCwL5T/+Rz82Spyq7n06M048XZTKtC0qLhpmzSmSqDleqcwqY6DlBuD6sMqlut1/CjBXqmclMqwddSmxHlhY7S3mm6tKUxg2YpsoloAcidT4NAPLBXsiqYmaFMSeYZ5R4kD+6rUfzETy628dXLrvf5/5H3TLVrrfbQIbNaYuYxjeYHxVNC1uX+sLpH84oKvMKnqxPTqzmL8wtQJ6LkDzWht1enSeFaTiKrSyvjZ66rEWyqUbZR2m8JlIskDoFo3YlqyJO1dOS/2/7me+DrioP5CbZzIiexbK5k5m5ZKn1dmg9MNalVpE/WatT0q76RWgDrBTcny6QJbHZHLLz9SUixU4GUk9CdT5zH3guh12RxdPT9QbShiYDmdW8BzkquLARgzuC2yzb/hXI1Y24Qjr1YObUKeZPFTkwkENzjSXR0Zh3qvQPLEbZwP66SH7rnqwZ7XZAv0SVnkjWVeyrI5IULem0Bmzj9NJD91z1Y00W+ZgN9lr8ELIcORr3GBjzDbVfVIqdqrMgqXz23tu/CrcLkdHnj7wlg+Rw+oz7b5nplSCEO2FgOYSB09MDe2lAW5SAfqPW/0Rr2O1hSX5qiTCybjfS4Ub2t8oDs18sYlXd9ApRly7fv3NDnD6jTXMHMYV2ZrtYW7MtKYQwS02wri2Adb9Z5wbbHNKVUtbf0oeoIFNpUl3Hi6YUkAImG0vC3Ak6E+aCvY5rSakDwM0n1BGrMcXgfoWlpEad/U8/cnYhwbhyYnnqjUpxUop45l3fCAdONjAZiGm4Ok6e8aTVnZidA7xCVZ0k9Z5RW46fdmsV1HfrLmR3KgK1yiw0HRA2+9a6UdFovi481CLlY37E7rYuTSiZMvW7xJ152i6wOhSawypQ4uNW+8TFIw1mIWsX6B0wR4R+eWPGN6f5iY6BlOoIyMjIA5G5w39kf6Lq/inP5QoIOsCYzp9ApDklPNTGffKcQttNwQYweI1TsocYLb5GnFnGNm5MEa+pPv7URmTfulel+uDzZRQ5lt9+sTLKmmlN7uWzjVfSbdESl48wmpwrNNUXCb5jKi5MV9c2mLdYVL0SVLBULb56xKR1Ac4hZLIuq8qNfD7srCNVcuNy2Vu1eoNTmI0S7VldxM5F25LJuR2ADywdY302fTl/szXpTCUdUp3OpaipxZKlLUblRPMw1mdo9Bcp7TE5LTCiG0pcbLWZNwPPHmVjzhGpVrfCe03Rbm5PWxT7xH10+WMC0K73MDfkDDU/LfB/wD6Wf8ApBFfX8W4WnaRMS0pSrzDiSGyZcIynpvGmGVbKSTqZB0wS2pIWLrRbUSn5J80dBYIqIqWEqdMrN1BrdueFFwfRCHKQpNjwgqw1jRuiYWqNJUhZmV5+5lgaJzDn2w8QxnfWkuuz3FtVcm2DmJqgqp1+oTIUSHZhRTrxA0HmEFWyOb7ixGuUcVYTjJA/eTqPNeAthkITc6qiwpM6qm1aTn2wby7oXYcxzHkvF7alOh1+2idc+GxSGbtenQ1RZWSzazD+Yj+6nX02hTEhIueUEuPcQsYiqrL0mF9zMNZEbxNiSTc6eSBxsJLiA6Pi8wzjpTfXzRLBpdGOovqfeRPzLG0HVemnMP4FpVIl3C1NTo375QSCEnU6jpJAgQp9VnKfPMTbU3MAsrCiC4ogi+otfoiViqrJrdbdnGgpMuEpbYQrQpQOEVJsb3ilVKUGpLm+p82WPi5eg/q9KoreGJphs5hMypU2eu1x54Uuze/5ZyGYWIS5cdBywS4X2gSFNw4xKVBL5m5ZBSgIQSHBrbXyQG4frKaXiZmrONkoDy1rQjiEqve3ljn4uPbXXbW1y56NN1kJShLYXbZfz9H/de/+kA1Gn1UmrSdSRxlnQo9abWI8hMX20DEsriObk+4UOBmWQoZnBYqUq3LsgVjZhVOONGE16EL7E7XKIx9rsu29J0usMat6tlQ5pUMwiZsbN6TUSPtI9QQJTWJmZvAPvDMNuqnGlp3Tlu9yAjn02uI3bOcYSGGpSclaih4h1wOIU2L62sQRGSzHt+jlUltp8vgtG2HnqfcpMdPFOLKqhPEzBuewRRsISe+WoDthvLx3hF9anXaapa1G6lKlQST4Y8/LjB2n/hZFufcg/2i0Mq2MFHynyPiVMHJvjQrdOXDkYusJfPLHjG/xExEr81KT1ZmpqnS/c8q6oFtq1raAE25XIvEvCXzyx4xv8RMdCLbSbRla0zqCMjIyPTw5GjyPYkMSEzMSzkwy2FNNmyjmF+AJsOfEQBGjOqJiqZNJLoKW/isub4wcVcEjpPVHppU6FupDOfdKShwoUFBKlXsCR4IAhxkSXqdNtNtuLa7xwEpIIPK+vQbaxsNIqAme51Sq0ucwqwAGXNcnhaxEAQY95Rvakpl115ttoqWybOAfR4/7R9u0yeabQtcusJUgrB6ALceg6jSAIhiA5feK8MXMxTpqWlFzL7WVpCsp1Fwb21HG1xaIy6NUXZhCVSym94hK0lWgyqSVAk8tAYA1sfmU+CPuN7FPnFSiX90lTZK0pKFgklOqtOyJAo9Q3xZMsoLAJsSBwtz7RAEARkTU0qfUy26mXUoOcEggqHhHLhzjS3KPOGYCQn+jglwlYAGtuPhgDRHsT/eSol1LQl7qUnNosEDhoTyOo0640qps6lourllpbDIfKlaWQTlv5dIAi8rcoyJTdPmXZZqYbSlTbqyhFli5UL307I+XJKYaly+6kIQFZNVC5PHQc+MAaIyJSadOFgPhhW6UAQrlYpzDzax8pkZkvtMFvK47myBRsO9468oAiruEk9EV+bWLh2Vealy+4j4i9t4DdJN7aHnwiI3SZ5yZaZbllqcdPeIBF1aZvRrAGwagHqj25iQxITb8s0+ywpbbq8jduKiAeXG2h8kfZpk2kAqbCSXQ0ElYuVG2gHbAEPqi6wl88seMb/ETFXNyz0o9uphGVRSFJsbhSTwIPMf7RaYS+eWPGN/iJgDqCMjIyAORUkKAIifI1HuSUWyGN4tZVkczWCcyQDpz4QxEbMKMnQTtSA8Y37EffwYUb7dUvvG/YgBfP1x9xx5TaSjfqaU5mVe4RchPDhrG5OInUTz00JYOJdVmW245x0ItcDpIPZB38GNH+3VL7xv2Iz4MaP9tqX3jfsQAu3KrdppCJcJKTmWouE5lbvd9Ggt5YlflI4tSN5KNrsFpWSs9+g2snXTQgdmkHXwY0f7dUvvG/YjPgxo/wBtqX3jfsQAsWptxp6ZcaTuzMIcbUEnRKV8QOofyixcr+8SUrlUhtwHfjeEFZyhNx0aJGkHvwY0f7dUvvG/Yj4d2YUYjvp2pH/Mb9iAFvPYhmZ6RdkVISWnFZk2PyTnKr+e3ZeLCXxG82ltKpZJKFXStLhCkpyZco06e+7bQbtbLqILkTlRB8Y37EbPgxo/22pfeN+xACyaqi5J6WcQwlxDD63rKVqrNxST0Wic3iZcw8hb0mhYQlAKd4RdSVZkqv4bXg+OzCjEWM7UiPGN+xGobLqIFXE3UQfGN+xAAYxiecaLRDaFbo3RdXA2UD5c0VbU4thE2mUG4TMpyGxvkTmvYeiGaNmNHsP6dUvvG/Yj07MaP9uqX3jfsQACqxK86Ud0yyXkoUFAZ7WsUqSOHIpjTM155+m9xLYQLoyKcBOqeNreHWD/AODGj/bql9437EZ8GNH+3VL7xv2IAWslUXJNUsppCSph1TqVX4kpt/3jfPVhydlVMuIUCt7elWbQkgcRbqhh/BjR/t1S+8b9iM+DGj/bal9437EAL8Vx33pFOMugpDG53mc3tfjbptp4I8FZCZiWmTLqDsupwhSXNCld78uV4YPwY0f7dUvvG/Yj4c2YUY96Z2pEeMb9iAFVNVBx+VMmM26Mwp8XVfviLRcJxBNXYcLLa3GGsjSXCSE6AcOzzwdt7LqIFXE3UQfGN+xG34MaP9uqX3jfsQAuZfESWJliZTIBExLuKU0sOmyMylKtl4cVGN5rZyJDbG7CZnulKUr73NxOhHTcwdO7LqITczdRJ8Y37EetbMaMO9E5UQOpbfsQAt6jPO1GYQ++PjUspbUq/wAspv3x8vmiwwl89MW/4jf4iYPPgxo9v7dUvvG/YiXSdntLkZ9p5mcnypK0Gylt2NlJP1OqAGzZX1TGRv3Q6TGQB//Z"/>
          <p:cNvSpPr>
            <a:spLocks noChangeAspect="1" noChangeArrowheads="1"/>
          </p:cNvSpPr>
          <p:nvPr/>
        </p:nvSpPr>
        <p:spPr bwMode="auto">
          <a:xfrm>
            <a:off x="67266" y="-581258"/>
            <a:ext cx="1991497" cy="11851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AU" sz="1836" dirty="0"/>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8184" y="4748935"/>
            <a:ext cx="2310854" cy="139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71853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Aware of Social Engineering	</a:t>
            </a:r>
            <a:endParaRPr lang="en-A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295" y="2444250"/>
            <a:ext cx="9076024" cy="212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114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else can be done ?</a:t>
            </a:r>
            <a:endParaRPr lang="en-AU" dirty="0"/>
          </a:p>
        </p:txBody>
      </p:sp>
      <p:pic>
        <p:nvPicPr>
          <p:cNvPr id="1026" name="Picture 2" descr="C:\Users\GOING\Pictures\ques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235" y="1642943"/>
            <a:ext cx="4422775" cy="440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613631"/>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Create a Sheep Dip Computer</a:t>
            </a:r>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58" y="1472546"/>
            <a:ext cx="11118359" cy="552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31652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11" y="91674"/>
            <a:ext cx="12128981" cy="68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Rechte verbindingslijn 3"/>
          <p:cNvCxnSpPr/>
          <p:nvPr/>
        </p:nvCxnSpPr>
        <p:spPr>
          <a:xfrm flipV="1">
            <a:off x="737118" y="4450702"/>
            <a:ext cx="989045" cy="242596"/>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a:off x="718457" y="4394718"/>
            <a:ext cx="1026367" cy="307911"/>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954054" y="3857831"/>
            <a:ext cx="1581539" cy="627864"/>
          </a:xfrm>
          <a:prstGeom prst="rect">
            <a:avLst/>
          </a:prstGeom>
          <a:noFill/>
        </p:spPr>
        <p:txBody>
          <a:bodyPr wrap="square" lIns="182880" tIns="146304" rIns="182880" bIns="146304" rtlCol="0">
            <a:spAutoFit/>
          </a:bodyPr>
          <a:lstStyle/>
          <a:p>
            <a:pPr>
              <a:lnSpc>
                <a:spcPct val="90000"/>
              </a:lnSpc>
              <a:spcAft>
                <a:spcPts val="600"/>
              </a:spcAft>
            </a:pPr>
            <a:r>
              <a:rPr lang="en-US" sz="2400" b="1" dirty="0" smtClean="0">
                <a:solidFill>
                  <a:schemeClr val="accent2"/>
                </a:solidFill>
              </a:rPr>
              <a:t>Hyper-V</a:t>
            </a:r>
            <a:endParaRPr lang="nl-NL" sz="2400" b="1" dirty="0" err="1" smtClean="0">
              <a:solidFill>
                <a:schemeClr val="accent2"/>
              </a:solidFill>
            </a:endParaRPr>
          </a:p>
        </p:txBody>
      </p:sp>
    </p:spTree>
    <p:extLst>
      <p:ext uri="{BB962C8B-B14F-4D97-AF65-F5344CB8AC3E}">
        <p14:creationId xmlns:p14="http://schemas.microsoft.com/office/powerpoint/2010/main" val="148166476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68" y="223436"/>
            <a:ext cx="11803373" cy="668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972656"/>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67" y="233153"/>
            <a:ext cx="11373923" cy="753369"/>
          </a:xfrm>
        </p:spPr>
        <p:txBody>
          <a:bodyPr>
            <a:normAutofit fontScale="90000"/>
          </a:bodyPr>
          <a:lstStyle/>
          <a:p>
            <a:r>
              <a:rPr lang="en-US" sz="5439" dirty="0"/>
              <a:t>Measuring Windows 8 Security Success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978" y="1637855"/>
            <a:ext cx="7762072" cy="4827631"/>
          </a:xfrm>
          <a:prstGeom prst="rect">
            <a:avLst/>
          </a:prstGeom>
        </p:spPr>
      </p:pic>
      <p:sp>
        <p:nvSpPr>
          <p:cNvPr id="5" name="Rectangle 4"/>
          <p:cNvSpPr/>
          <p:nvPr/>
        </p:nvSpPr>
        <p:spPr bwMode="auto">
          <a:xfrm>
            <a:off x="7759442" y="4242051"/>
            <a:ext cx="278670" cy="1454987"/>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3" name="Rectangle 12"/>
          <p:cNvSpPr/>
          <p:nvPr/>
        </p:nvSpPr>
        <p:spPr bwMode="auto">
          <a:xfrm>
            <a:off x="9268545" y="5032173"/>
            <a:ext cx="272091" cy="677279"/>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4" name="Rectangle 13"/>
          <p:cNvSpPr/>
          <p:nvPr/>
        </p:nvSpPr>
        <p:spPr bwMode="auto">
          <a:xfrm>
            <a:off x="4726133" y="4177288"/>
            <a:ext cx="285998" cy="1527941"/>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a:off x="3224374" y="3290238"/>
            <a:ext cx="280247" cy="2419212"/>
          </a:xfrm>
          <a:prstGeom prst="rect">
            <a:avLst/>
          </a:prstGeom>
          <a:noFill/>
          <a:ln w="158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Rectangle 8"/>
          <p:cNvSpPr/>
          <p:nvPr/>
        </p:nvSpPr>
        <p:spPr bwMode="auto">
          <a:xfrm>
            <a:off x="7461526" y="5284752"/>
            <a:ext cx="278670" cy="412284"/>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auto">
          <a:xfrm>
            <a:off x="8983583" y="5409099"/>
            <a:ext cx="272091" cy="300352"/>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ectangle 10"/>
          <p:cNvSpPr/>
          <p:nvPr/>
        </p:nvSpPr>
        <p:spPr bwMode="auto">
          <a:xfrm>
            <a:off x="4434693" y="5191492"/>
            <a:ext cx="285998" cy="513737"/>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bwMode="auto">
          <a:xfrm>
            <a:off x="2939412" y="4859900"/>
            <a:ext cx="280247" cy="849551"/>
          </a:xfrm>
          <a:prstGeom prst="rect">
            <a:avLst/>
          </a:prstGeom>
          <a:noFill/>
          <a:ln w="158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62174" rIns="62174" bIns="124347" numCol="1" spcCol="0" rtlCol="0" fromWordArt="0" anchor="b" anchorCtr="0" forceAA="0" compatLnSpc="1">
            <a:prstTxWarp prst="textNoShape">
              <a:avLst/>
            </a:prstTxWarp>
            <a:noAutofit/>
          </a:bodyPr>
          <a:lstStyle/>
          <a:p>
            <a:pPr algn="ctr" defTabSz="1243021" fontAlgn="base">
              <a:spcBef>
                <a:spcPct val="0"/>
              </a:spcBef>
              <a:spcAft>
                <a:spcPct val="0"/>
              </a:spcAft>
            </a:pPr>
            <a:endParaRPr lang="en-US" sz="2448" spc="-68"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2981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3" grpId="0" animBg="1"/>
      <p:bldP spid="13" grpId="1" animBg="1"/>
      <p:bldP spid="14" grpId="0" animBg="1"/>
      <p:bldP spid="14" grpId="1" animBg="1"/>
      <p:bldP spid="15" grpId="0" animBg="1"/>
      <p:bldP spid="15" grpId="1"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 be this will look more realistic!</a:t>
            </a:r>
            <a:endParaRPr lang="en-US" dirty="0"/>
          </a:p>
        </p:txBody>
      </p:sp>
      <p:pic>
        <p:nvPicPr>
          <p:cNvPr id="3074" name="Picture 2" descr="C:\Users\GOING\AppData\Local\Temp\SNAGHTMLb181e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 y="1093396"/>
            <a:ext cx="12316797" cy="590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597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this ?</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233648"/>
            <a:ext cx="9644133" cy="549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69401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107" y="679376"/>
            <a:ext cx="10195741" cy="590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50303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284BBD3B36742BB70ABB15EF61EFF" ma:contentTypeVersion="0" ma:contentTypeDescription="Een nieuw document maken." ma:contentTypeScope="" ma:versionID="91959e9ae1d395509506ac22d383fcb8">
  <xsd:schema xmlns:xsd="http://www.w3.org/2001/XMLSchema" xmlns:xs="http://www.w3.org/2001/XMLSchema" xmlns:p="http://schemas.microsoft.com/office/2006/metadata/properties" targetNamespace="http://schemas.microsoft.com/office/2006/metadata/properties" ma:root="true" ma:fieldsID="733a9aace22dc0cb074bea2736a8415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1D9422-3C42-4C9B-A1A7-59EB2FBAC2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TechEd%202013%20Speaker%20PPT%20Template</Template>
  <TotalTime>2514</TotalTime>
  <Words>1337</Words>
  <Application>Microsoft Office PowerPoint</Application>
  <PresentationFormat>Custom</PresentationFormat>
  <Paragraphs>156</Paragraphs>
  <Slides>68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Segoe UI Light</vt:lpstr>
      <vt:lpstr>Segoe UI</vt:lpstr>
      <vt:lpstr>Consolas</vt:lpstr>
      <vt:lpstr>Wingdings</vt:lpstr>
      <vt:lpstr>Arial</vt:lpstr>
      <vt:lpstr>TechEd_2013_Template_r09</vt:lpstr>
      <vt:lpstr>PowerPoint Presentation</vt:lpstr>
      <vt:lpstr>P0wn3d! What’s Next?</vt:lpstr>
      <vt:lpstr>About the speakers</vt:lpstr>
      <vt:lpstr>About the speakers</vt:lpstr>
      <vt:lpstr>Agenda</vt:lpstr>
      <vt:lpstr>To prevent this.!</vt:lpstr>
      <vt:lpstr>May be this will look more realistic!</vt:lpstr>
      <vt:lpstr>Or this ?</vt:lpstr>
      <vt:lpstr>PowerPoint Presentation</vt:lpstr>
      <vt:lpstr>PowerPoint Presentation</vt:lpstr>
      <vt:lpstr>Best Practices to Keep Your Systems SAFE!</vt:lpstr>
      <vt:lpstr>Sounds familiar ?</vt:lpstr>
      <vt:lpstr>Learn to look for weakness</vt:lpstr>
      <vt:lpstr>PowerPoint Presentation</vt:lpstr>
      <vt:lpstr>PowerPoint Presentation</vt:lpstr>
      <vt:lpstr>Just Look Careful</vt:lpstr>
      <vt:lpstr>PowerPoint Presentation</vt:lpstr>
      <vt:lpstr>PowerPoint Presentation</vt:lpstr>
      <vt:lpstr>This was NOT a Good Idea!</vt:lpstr>
      <vt:lpstr>Could This Be You?</vt:lpstr>
      <vt:lpstr>Did You Trust the Right Person?</vt:lpstr>
      <vt:lpstr>As a result </vt:lpstr>
      <vt:lpstr>Fun </vt:lpstr>
      <vt:lpstr>A Split Second….</vt:lpstr>
      <vt:lpstr>Don’t Believe Everything You See…</vt:lpstr>
      <vt:lpstr>Don’t You?!</vt:lpstr>
      <vt:lpstr>PowerPoint Presentation</vt:lpstr>
      <vt:lpstr>Finding Malware on Your Computer</vt:lpstr>
      <vt:lpstr>First Step</vt:lpstr>
      <vt:lpstr>PowerPoint Presentation</vt:lpstr>
      <vt:lpstr>Right After the Fact</vt:lpstr>
      <vt:lpstr>System Time</vt:lpstr>
      <vt:lpstr>Net Statistics Server</vt:lpstr>
      <vt:lpstr>Logged-On Users</vt:lpstr>
      <vt:lpstr>Net Session </vt:lpstr>
      <vt:lpstr>Netstat </vt:lpstr>
      <vt:lpstr>Netstat -na</vt:lpstr>
      <vt:lpstr>Netstat -ano</vt:lpstr>
      <vt:lpstr>Netstat -b</vt:lpstr>
      <vt:lpstr>Netstat –nao</vt:lpstr>
      <vt:lpstr>Netstat –nao 1</vt:lpstr>
      <vt:lpstr>Found an Unusual Port…</vt:lpstr>
      <vt:lpstr>Result </vt:lpstr>
      <vt:lpstr>Netstat –nao 1 | “4444”</vt:lpstr>
      <vt:lpstr>What is Automatically Starting Up?</vt:lpstr>
      <vt:lpstr>Net user</vt:lpstr>
      <vt:lpstr>Net localgroup administrators</vt:lpstr>
      <vt:lpstr>Logon Sessions Tools</vt:lpstr>
      <vt:lpstr>Tasklist</vt:lpstr>
      <vt:lpstr>Tasklist /svc</vt:lpstr>
      <vt:lpstr>Openfiles –Deep Security</vt:lpstr>
      <vt:lpstr>PowerPoint Presentation</vt:lpstr>
      <vt:lpstr>Don’t forget!</vt:lpstr>
      <vt:lpstr>Net file command</vt:lpstr>
      <vt:lpstr>PSFile</vt:lpstr>
      <vt:lpstr>WMIC</vt:lpstr>
      <vt:lpstr>Wmic process list brief</vt:lpstr>
      <vt:lpstr>Wmic process list full</vt:lpstr>
      <vt:lpstr>wmic startup list  (full)</vt:lpstr>
      <vt:lpstr>Be Aware of Social Engineering </vt:lpstr>
      <vt:lpstr>What else can be done ?</vt:lpstr>
      <vt:lpstr>Create a Sheep Dip Computer</vt:lpstr>
      <vt:lpstr>PowerPoint Presentation</vt:lpstr>
      <vt:lpstr>PowerPoint Presentation</vt:lpstr>
      <vt:lpstr>Measuring Windows 8 Security Success </vt:lpstr>
      <vt:lpstr>Resources</vt:lpstr>
      <vt:lpstr>Complete an evaluation on CommNet and enter to win!</vt:lpstr>
      <vt:lpstr>PowerPoint Presentation</vt:lpstr>
    </vt:vector>
  </TitlesOfParts>
  <Manager>&lt;Comms manager/speech writer&gt;</Manager>
  <Company>NEXTXPERT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WCA-B220: P0wn3d! What’s Next?</dc:title>
  <dc:subject>TechEd 2013</dc:subject>
  <dc:creator>Raymond Comvalius;Erdal Ozkaya</dc:creator>
  <cp:keywords>TechEd 2013</cp:keywords>
  <dc:description>Template by: Jordan Cayabyab, Artitudes Design, Inc.
Formatting by: Dana KW, Silver Fox Productions, Inc.
Audience Type: Internal/External</dc:description>
  <cp:lastModifiedBy>Shows</cp:lastModifiedBy>
  <cp:revision>78</cp:revision>
  <cp:lastPrinted>2013-05-22T20:39:02Z</cp:lastPrinted>
  <dcterms:created xsi:type="dcterms:W3CDTF">2013-05-11T07:39:56Z</dcterms:created>
  <dcterms:modified xsi:type="dcterms:W3CDTF">2013-06-06T15:38:48Z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0x010100DD5284BBD3B36742BB70ABB15EF61EFF</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