
<file path=[Content_Types].xml><?xml version="1.0" encoding="utf-8"?>
<Types xmlns="http://schemas.openxmlformats.org/package/2006/content-types">
  <Default Extension="png" ContentType="image/png"/>
  <Default Extension="tmp"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2"/>
  </p:notesMasterIdLst>
  <p:handoutMasterIdLst>
    <p:handoutMasterId r:id="rId53"/>
  </p:handoutMasterIdLst>
  <p:sldIdLst>
    <p:sldId id="1156" r:id="rId5"/>
    <p:sldId id="1200" r:id="rId6"/>
    <p:sldId id="1158" r:id="rId7"/>
    <p:sldId id="1159" r:id="rId8"/>
    <p:sldId id="1160" r:id="rId9"/>
    <p:sldId id="1161" r:id="rId10"/>
    <p:sldId id="1162" r:id="rId11"/>
    <p:sldId id="1163" r:id="rId12"/>
    <p:sldId id="1164" r:id="rId13"/>
    <p:sldId id="1165" r:id="rId14"/>
    <p:sldId id="1166" r:id="rId15"/>
    <p:sldId id="1167" r:id="rId16"/>
    <p:sldId id="1168" r:id="rId17"/>
    <p:sldId id="1169" r:id="rId18"/>
    <p:sldId id="1170" r:id="rId19"/>
    <p:sldId id="1171" r:id="rId20"/>
    <p:sldId id="1172" r:id="rId21"/>
    <p:sldId id="1208" r:id="rId22"/>
    <p:sldId id="1209" r:id="rId23"/>
    <p:sldId id="1175" r:id="rId24"/>
    <p:sldId id="1176" r:id="rId25"/>
    <p:sldId id="1177" r:id="rId26"/>
    <p:sldId id="1178" r:id="rId27"/>
    <p:sldId id="1179" r:id="rId28"/>
    <p:sldId id="1204" r:id="rId29"/>
    <p:sldId id="1181" r:id="rId30"/>
    <p:sldId id="1182" r:id="rId31"/>
    <p:sldId id="1183" r:id="rId32"/>
    <p:sldId id="1184" r:id="rId33"/>
    <p:sldId id="1185" r:id="rId34"/>
    <p:sldId id="1186" r:id="rId35"/>
    <p:sldId id="1187" r:id="rId36"/>
    <p:sldId id="1189" r:id="rId37"/>
    <p:sldId id="1190" r:id="rId38"/>
    <p:sldId id="1191" r:id="rId39"/>
    <p:sldId id="1193" r:id="rId40"/>
    <p:sldId id="1201" r:id="rId41"/>
    <p:sldId id="1203" r:id="rId42"/>
    <p:sldId id="1194" r:id="rId43"/>
    <p:sldId id="1198" r:id="rId44"/>
    <p:sldId id="1207" r:id="rId45"/>
    <p:sldId id="1206" r:id="rId46"/>
    <p:sldId id="1205" r:id="rId47"/>
    <p:sldId id="1150" r:id="rId48"/>
    <p:sldId id="1147" r:id="rId49"/>
    <p:sldId id="1148" r:id="rId50"/>
    <p:sldId id="1076"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27FCA21C-C039-446A-B1A9-3E445849F1BC}">
          <p14:sldIdLst>
            <p14:sldId id="1156"/>
            <p14:sldId id="1200"/>
            <p14:sldId id="1158"/>
            <p14:sldId id="1159"/>
            <p14:sldId id="1160"/>
            <p14:sldId id="1161"/>
            <p14:sldId id="1162"/>
            <p14:sldId id="1163"/>
            <p14:sldId id="1164"/>
            <p14:sldId id="1165"/>
            <p14:sldId id="1166"/>
            <p14:sldId id="1167"/>
            <p14:sldId id="1168"/>
            <p14:sldId id="1169"/>
            <p14:sldId id="1170"/>
            <p14:sldId id="1171"/>
            <p14:sldId id="1172"/>
            <p14:sldId id="1208"/>
            <p14:sldId id="1209"/>
            <p14:sldId id="1175"/>
            <p14:sldId id="1176"/>
            <p14:sldId id="1177"/>
            <p14:sldId id="1178"/>
            <p14:sldId id="1179"/>
            <p14:sldId id="1204"/>
            <p14:sldId id="1181"/>
            <p14:sldId id="1182"/>
            <p14:sldId id="1183"/>
            <p14:sldId id="1184"/>
            <p14:sldId id="1185"/>
            <p14:sldId id="1186"/>
            <p14:sldId id="1187"/>
            <p14:sldId id="1189"/>
            <p14:sldId id="1190"/>
            <p14:sldId id="1191"/>
            <p14:sldId id="1193"/>
            <p14:sldId id="1201"/>
            <p14:sldId id="1203"/>
            <p14:sldId id="1194"/>
            <p14:sldId id="1198"/>
          </p14:sldIdLst>
        </p14:section>
        <p14:section name="Special content" id="{2B44A5E9-6BBF-4D59-9348-0CBF522BFF5B}">
          <p14:sldIdLst>
            <p14:sldId id="1207"/>
            <p14:sldId id="1206"/>
            <p14:sldId id="1205"/>
            <p14:sldId id="1150"/>
            <p14:sldId id="1147"/>
            <p14:sldId id="1148"/>
            <p14:sldId id="1076"/>
          </p14:sldIdLst>
        </p14:section>
        <p14:section name="TechEd 2013 Template layouts" id="{6DD5C800-9A2C-4823-B056-4AFFC9A97500}">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05" autoAdjust="0"/>
  </p:normalViewPr>
  <p:slideViewPr>
    <p:cSldViewPr snapToGrid="0">
      <p:cViewPr varScale="1">
        <p:scale>
          <a:sx n="117" d="100"/>
          <a:sy n="117" d="100"/>
        </p:scale>
        <p:origin x="126" y="240"/>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D93C5F-CCB0-4F17-ACC7-321ABC60CB81}" type="doc">
      <dgm:prSet loTypeId="urn:microsoft.com/office/officeart/2005/8/layout/hChevron3" loCatId="process" qsTypeId="urn:microsoft.com/office/officeart/2005/8/quickstyle/simple1" qsCatId="simple" csTypeId="urn:microsoft.com/office/officeart/2005/8/colors/accent1_2" csCatId="accent1" phldr="1"/>
      <dgm:spPr/>
    </dgm:pt>
    <dgm:pt modelId="{FCFF6167-CE74-4373-A514-0EDA9DF34CF9}">
      <dgm:prSet phldrT="[Text]" custT="1"/>
      <dgm:spPr/>
      <dgm:t>
        <a:bodyPr/>
        <a:lstStyle/>
        <a:p>
          <a:r>
            <a:rPr lang="en-US" sz="4000" dirty="0" smtClean="0"/>
            <a:t>Build/Buy</a:t>
          </a:r>
          <a:endParaRPr lang="en-US" sz="4000" dirty="0"/>
        </a:p>
      </dgm:t>
    </dgm:pt>
    <dgm:pt modelId="{23E29544-E567-4198-810E-539A7064FE58}" type="parTrans" cxnId="{CFC3476E-2727-4611-B748-230A0E400BA4}">
      <dgm:prSet/>
      <dgm:spPr/>
      <dgm:t>
        <a:bodyPr/>
        <a:lstStyle/>
        <a:p>
          <a:endParaRPr lang="en-US" sz="1400"/>
        </a:p>
      </dgm:t>
    </dgm:pt>
    <dgm:pt modelId="{113772F8-902F-4AD4-8C72-789C088662F3}" type="sibTrans" cxnId="{CFC3476E-2727-4611-B748-230A0E400BA4}">
      <dgm:prSet/>
      <dgm:spPr/>
      <dgm:t>
        <a:bodyPr/>
        <a:lstStyle/>
        <a:p>
          <a:endParaRPr lang="en-US" sz="1400"/>
        </a:p>
      </dgm:t>
    </dgm:pt>
    <dgm:pt modelId="{55B3371A-EC0D-4A16-8421-E12EB51C68CF}">
      <dgm:prSet phldrT="[Text]" custT="1"/>
      <dgm:spPr/>
      <dgm:t>
        <a:bodyPr/>
        <a:lstStyle/>
        <a:p>
          <a:r>
            <a:rPr lang="en-US" sz="4000" dirty="0" smtClean="0"/>
            <a:t>Certify</a:t>
          </a:r>
          <a:endParaRPr lang="en-US" sz="4000" dirty="0"/>
        </a:p>
      </dgm:t>
    </dgm:pt>
    <dgm:pt modelId="{6BAC11D7-8B66-46D8-ACC7-95657DB227CD}" type="parTrans" cxnId="{BC2E6B5E-6822-4F33-A416-8E3AE28C29F3}">
      <dgm:prSet/>
      <dgm:spPr/>
      <dgm:t>
        <a:bodyPr/>
        <a:lstStyle/>
        <a:p>
          <a:endParaRPr lang="en-US" sz="1400"/>
        </a:p>
      </dgm:t>
    </dgm:pt>
    <dgm:pt modelId="{AE0E6C13-3E2D-4284-9348-FAE56EEEC1D6}" type="sibTrans" cxnId="{BC2E6B5E-6822-4F33-A416-8E3AE28C29F3}">
      <dgm:prSet/>
      <dgm:spPr/>
      <dgm:t>
        <a:bodyPr/>
        <a:lstStyle/>
        <a:p>
          <a:endParaRPr lang="en-US" sz="1400"/>
        </a:p>
      </dgm:t>
    </dgm:pt>
    <dgm:pt modelId="{31770DCF-D0BD-4C5A-88FA-1C48A20DA956}">
      <dgm:prSet phldrT="[Text]" custT="1"/>
      <dgm:spPr/>
      <dgm:t>
        <a:bodyPr/>
        <a:lstStyle/>
        <a:p>
          <a:r>
            <a:rPr lang="en-US" sz="4000" dirty="0" smtClean="0"/>
            <a:t>Sign</a:t>
          </a:r>
          <a:endParaRPr lang="en-US" sz="4000" dirty="0"/>
        </a:p>
      </dgm:t>
    </dgm:pt>
    <dgm:pt modelId="{A3A8EB27-24D1-4A54-8A2E-D1C36F80A868}" type="parTrans" cxnId="{38E9C46B-8007-4627-94FB-E0ADEFCEF25C}">
      <dgm:prSet/>
      <dgm:spPr/>
      <dgm:t>
        <a:bodyPr/>
        <a:lstStyle/>
        <a:p>
          <a:endParaRPr lang="en-US" sz="1400"/>
        </a:p>
      </dgm:t>
    </dgm:pt>
    <dgm:pt modelId="{15FBC563-277B-433C-9701-F6543B54D259}" type="sibTrans" cxnId="{38E9C46B-8007-4627-94FB-E0ADEFCEF25C}">
      <dgm:prSet/>
      <dgm:spPr/>
      <dgm:t>
        <a:bodyPr/>
        <a:lstStyle/>
        <a:p>
          <a:endParaRPr lang="en-US" sz="1400"/>
        </a:p>
      </dgm:t>
    </dgm:pt>
    <dgm:pt modelId="{7B1037AF-8105-4CEF-A805-BE74BAB5BF15}">
      <dgm:prSet phldrT="[Text]" custT="1"/>
      <dgm:spPr/>
      <dgm:t>
        <a:bodyPr/>
        <a:lstStyle/>
        <a:p>
          <a:r>
            <a:rPr lang="en-US" sz="4000" dirty="0" smtClean="0"/>
            <a:t>Deploy</a:t>
          </a:r>
          <a:endParaRPr lang="en-US" sz="4000" dirty="0"/>
        </a:p>
      </dgm:t>
    </dgm:pt>
    <dgm:pt modelId="{536810AD-654E-4086-8C39-1E8CFB39976D}" type="sibTrans" cxnId="{E6931CE0-532D-424C-8E45-2CE0B1A46B8D}">
      <dgm:prSet/>
      <dgm:spPr/>
      <dgm:t>
        <a:bodyPr/>
        <a:lstStyle/>
        <a:p>
          <a:endParaRPr lang="en-US" sz="1400"/>
        </a:p>
      </dgm:t>
    </dgm:pt>
    <dgm:pt modelId="{5428AC7F-730A-44F5-BEFF-7EB3E49A6C58}" type="parTrans" cxnId="{E6931CE0-532D-424C-8E45-2CE0B1A46B8D}">
      <dgm:prSet/>
      <dgm:spPr/>
      <dgm:t>
        <a:bodyPr/>
        <a:lstStyle/>
        <a:p>
          <a:endParaRPr lang="en-US" sz="1400"/>
        </a:p>
      </dgm:t>
    </dgm:pt>
    <dgm:pt modelId="{782A0F22-9081-40A7-A537-131B71FB4920}" type="pres">
      <dgm:prSet presAssocID="{6DD93C5F-CCB0-4F17-ACC7-321ABC60CB81}" presName="Name0" presStyleCnt="0">
        <dgm:presLayoutVars>
          <dgm:dir/>
          <dgm:resizeHandles val="exact"/>
        </dgm:presLayoutVars>
      </dgm:prSet>
      <dgm:spPr/>
    </dgm:pt>
    <dgm:pt modelId="{69FD4022-6A04-4D26-B311-560C89515F73}" type="pres">
      <dgm:prSet presAssocID="{FCFF6167-CE74-4373-A514-0EDA9DF34CF9}" presName="parTxOnly" presStyleLbl="node1" presStyleIdx="0" presStyleCnt="4" custLinFactNeighborY="934">
        <dgm:presLayoutVars>
          <dgm:bulletEnabled val="1"/>
        </dgm:presLayoutVars>
      </dgm:prSet>
      <dgm:spPr/>
      <dgm:t>
        <a:bodyPr/>
        <a:lstStyle/>
        <a:p>
          <a:endParaRPr lang="en-US"/>
        </a:p>
      </dgm:t>
    </dgm:pt>
    <dgm:pt modelId="{57657DEF-716B-4C5C-A22C-29604EE6218B}" type="pres">
      <dgm:prSet presAssocID="{113772F8-902F-4AD4-8C72-789C088662F3}" presName="parSpace" presStyleCnt="0"/>
      <dgm:spPr/>
    </dgm:pt>
    <dgm:pt modelId="{3C1FEBF4-5A30-407A-85AC-5A2550EE1239}" type="pres">
      <dgm:prSet presAssocID="{55B3371A-EC0D-4A16-8421-E12EB51C68CF}" presName="parTxOnly" presStyleLbl="node1" presStyleIdx="1" presStyleCnt="4" custLinFactNeighborY="20011">
        <dgm:presLayoutVars>
          <dgm:bulletEnabled val="1"/>
        </dgm:presLayoutVars>
      </dgm:prSet>
      <dgm:spPr/>
      <dgm:t>
        <a:bodyPr/>
        <a:lstStyle/>
        <a:p>
          <a:endParaRPr lang="en-US"/>
        </a:p>
      </dgm:t>
    </dgm:pt>
    <dgm:pt modelId="{B7F2412B-86E5-4757-A95E-DE021092C4B9}" type="pres">
      <dgm:prSet presAssocID="{AE0E6C13-3E2D-4284-9348-FAE56EEEC1D6}" presName="parSpace" presStyleCnt="0"/>
      <dgm:spPr/>
    </dgm:pt>
    <dgm:pt modelId="{8AFE266F-950F-4E9F-B80A-63E4EFC556E3}" type="pres">
      <dgm:prSet presAssocID="{31770DCF-D0BD-4C5A-88FA-1C48A20DA956}" presName="parTxOnly" presStyleLbl="node1" presStyleIdx="2" presStyleCnt="4">
        <dgm:presLayoutVars>
          <dgm:bulletEnabled val="1"/>
        </dgm:presLayoutVars>
      </dgm:prSet>
      <dgm:spPr/>
      <dgm:t>
        <a:bodyPr/>
        <a:lstStyle/>
        <a:p>
          <a:endParaRPr lang="en-US"/>
        </a:p>
      </dgm:t>
    </dgm:pt>
    <dgm:pt modelId="{8FA3D9BA-9EE4-4803-97F3-5B7E25EC115D}" type="pres">
      <dgm:prSet presAssocID="{15FBC563-277B-433C-9701-F6543B54D259}" presName="parSpace" presStyleCnt="0"/>
      <dgm:spPr/>
    </dgm:pt>
    <dgm:pt modelId="{7439338A-CD48-4048-9A81-B7202D03770D}" type="pres">
      <dgm:prSet presAssocID="{7B1037AF-8105-4CEF-A805-BE74BAB5BF15}" presName="parTxOnly" presStyleLbl="node1" presStyleIdx="3" presStyleCnt="4">
        <dgm:presLayoutVars>
          <dgm:bulletEnabled val="1"/>
        </dgm:presLayoutVars>
      </dgm:prSet>
      <dgm:spPr/>
      <dgm:t>
        <a:bodyPr/>
        <a:lstStyle/>
        <a:p>
          <a:endParaRPr lang="en-US"/>
        </a:p>
      </dgm:t>
    </dgm:pt>
  </dgm:ptLst>
  <dgm:cxnLst>
    <dgm:cxn modelId="{EA72C236-9A32-4FB7-83AA-C846EF1660C6}" type="presOf" srcId="{6DD93C5F-CCB0-4F17-ACC7-321ABC60CB81}" destId="{782A0F22-9081-40A7-A537-131B71FB4920}" srcOrd="0" destOrd="0" presId="urn:microsoft.com/office/officeart/2005/8/layout/hChevron3"/>
    <dgm:cxn modelId="{BC2E6B5E-6822-4F33-A416-8E3AE28C29F3}" srcId="{6DD93C5F-CCB0-4F17-ACC7-321ABC60CB81}" destId="{55B3371A-EC0D-4A16-8421-E12EB51C68CF}" srcOrd="1" destOrd="0" parTransId="{6BAC11D7-8B66-46D8-ACC7-95657DB227CD}" sibTransId="{AE0E6C13-3E2D-4284-9348-FAE56EEEC1D6}"/>
    <dgm:cxn modelId="{1FB6BB3D-F8A4-4866-8A29-A0286E345E2F}" type="presOf" srcId="{FCFF6167-CE74-4373-A514-0EDA9DF34CF9}" destId="{69FD4022-6A04-4D26-B311-560C89515F73}" srcOrd="0" destOrd="0" presId="urn:microsoft.com/office/officeart/2005/8/layout/hChevron3"/>
    <dgm:cxn modelId="{45ACE071-7CF4-4DE1-B4E2-6386F1718887}" type="presOf" srcId="{7B1037AF-8105-4CEF-A805-BE74BAB5BF15}" destId="{7439338A-CD48-4048-9A81-B7202D03770D}" srcOrd="0" destOrd="0" presId="urn:microsoft.com/office/officeart/2005/8/layout/hChevron3"/>
    <dgm:cxn modelId="{E6931CE0-532D-424C-8E45-2CE0B1A46B8D}" srcId="{6DD93C5F-CCB0-4F17-ACC7-321ABC60CB81}" destId="{7B1037AF-8105-4CEF-A805-BE74BAB5BF15}" srcOrd="3" destOrd="0" parTransId="{5428AC7F-730A-44F5-BEFF-7EB3E49A6C58}" sibTransId="{536810AD-654E-4086-8C39-1E8CFB39976D}"/>
    <dgm:cxn modelId="{32F10D44-D3A1-4177-BF9A-A53F8FB6C7F1}" type="presOf" srcId="{31770DCF-D0BD-4C5A-88FA-1C48A20DA956}" destId="{8AFE266F-950F-4E9F-B80A-63E4EFC556E3}" srcOrd="0" destOrd="0" presId="urn:microsoft.com/office/officeart/2005/8/layout/hChevron3"/>
    <dgm:cxn modelId="{4D1E857E-6A81-4596-A434-2CBAC3F10937}" type="presOf" srcId="{55B3371A-EC0D-4A16-8421-E12EB51C68CF}" destId="{3C1FEBF4-5A30-407A-85AC-5A2550EE1239}" srcOrd="0" destOrd="0" presId="urn:microsoft.com/office/officeart/2005/8/layout/hChevron3"/>
    <dgm:cxn modelId="{38E9C46B-8007-4627-94FB-E0ADEFCEF25C}" srcId="{6DD93C5F-CCB0-4F17-ACC7-321ABC60CB81}" destId="{31770DCF-D0BD-4C5A-88FA-1C48A20DA956}" srcOrd="2" destOrd="0" parTransId="{A3A8EB27-24D1-4A54-8A2E-D1C36F80A868}" sibTransId="{15FBC563-277B-433C-9701-F6543B54D259}"/>
    <dgm:cxn modelId="{CFC3476E-2727-4611-B748-230A0E400BA4}" srcId="{6DD93C5F-CCB0-4F17-ACC7-321ABC60CB81}" destId="{FCFF6167-CE74-4373-A514-0EDA9DF34CF9}" srcOrd="0" destOrd="0" parTransId="{23E29544-E567-4198-810E-539A7064FE58}" sibTransId="{113772F8-902F-4AD4-8C72-789C088662F3}"/>
    <dgm:cxn modelId="{5143686E-4E84-495B-83F1-3CA1C12485C0}" type="presParOf" srcId="{782A0F22-9081-40A7-A537-131B71FB4920}" destId="{69FD4022-6A04-4D26-B311-560C89515F73}" srcOrd="0" destOrd="0" presId="urn:microsoft.com/office/officeart/2005/8/layout/hChevron3"/>
    <dgm:cxn modelId="{14D582DC-48CE-45D3-96D2-52EB5EA942B8}" type="presParOf" srcId="{782A0F22-9081-40A7-A537-131B71FB4920}" destId="{57657DEF-716B-4C5C-A22C-29604EE6218B}" srcOrd="1" destOrd="0" presId="urn:microsoft.com/office/officeart/2005/8/layout/hChevron3"/>
    <dgm:cxn modelId="{238E674E-50F7-4046-9D29-4C9574EBC9D8}" type="presParOf" srcId="{782A0F22-9081-40A7-A537-131B71FB4920}" destId="{3C1FEBF4-5A30-407A-85AC-5A2550EE1239}" srcOrd="2" destOrd="0" presId="urn:microsoft.com/office/officeart/2005/8/layout/hChevron3"/>
    <dgm:cxn modelId="{D5689FA1-4C36-46CB-AAD9-7050A795F311}" type="presParOf" srcId="{782A0F22-9081-40A7-A537-131B71FB4920}" destId="{B7F2412B-86E5-4757-A95E-DE021092C4B9}" srcOrd="3" destOrd="0" presId="urn:microsoft.com/office/officeart/2005/8/layout/hChevron3"/>
    <dgm:cxn modelId="{A6B93163-66EE-4A81-B19E-9692FDAD9782}" type="presParOf" srcId="{782A0F22-9081-40A7-A537-131B71FB4920}" destId="{8AFE266F-950F-4E9F-B80A-63E4EFC556E3}" srcOrd="4" destOrd="0" presId="urn:microsoft.com/office/officeart/2005/8/layout/hChevron3"/>
    <dgm:cxn modelId="{85942966-9550-4A91-AF37-E010B723397E}" type="presParOf" srcId="{782A0F22-9081-40A7-A537-131B71FB4920}" destId="{8FA3D9BA-9EE4-4803-97F3-5B7E25EC115D}" srcOrd="5" destOrd="0" presId="urn:microsoft.com/office/officeart/2005/8/layout/hChevron3"/>
    <dgm:cxn modelId="{1475027D-DA6A-43C6-BFB9-74B2B552403F}" type="presParOf" srcId="{782A0F22-9081-40A7-A537-131B71FB4920}" destId="{7439338A-CD48-4048-9A81-B7202D03770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9A7A6E-FA4B-4D94-8ADC-F0DF9974486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7E89E7EB-BED7-42F9-9822-6CBD5A31E5CC}">
      <dgm:prSet phldrT="[Text]" custT="1"/>
      <dgm:spPr>
        <a:solidFill>
          <a:schemeClr val="tx2">
            <a:lumMod val="75000"/>
          </a:schemeClr>
        </a:solidFill>
      </dgm:spPr>
      <dgm:t>
        <a:bodyPr/>
        <a:lstStyle/>
        <a:p>
          <a:r>
            <a:rPr lang="en-US" sz="2000" dirty="0" smtClean="0">
              <a:latin typeface="+mj-lt"/>
              <a:cs typeface="Segoe UI Light" panose="020B0502040204020203" pitchFamily="34" charset="0"/>
            </a:rPr>
            <a:t>True Dependency</a:t>
          </a:r>
          <a:endParaRPr lang="en-US" sz="2000" dirty="0">
            <a:latin typeface="+mj-lt"/>
            <a:cs typeface="Segoe UI Light" panose="020B0502040204020203" pitchFamily="34" charset="0"/>
          </a:endParaRPr>
        </a:p>
      </dgm:t>
    </dgm:pt>
    <dgm:pt modelId="{408B6C09-B74F-47BC-B8A4-CB575D4D3EAC}" type="parTrans" cxnId="{14C82F1A-A9F0-4C01-9302-31CEF4BEFCAD}">
      <dgm:prSet/>
      <dgm:spPr/>
      <dgm:t>
        <a:bodyPr/>
        <a:lstStyle/>
        <a:p>
          <a:endParaRPr lang="en-US" sz="1200"/>
        </a:p>
      </dgm:t>
    </dgm:pt>
    <dgm:pt modelId="{286EC05C-DFE0-40CF-9B76-CC20998E6D7E}" type="sibTrans" cxnId="{14C82F1A-A9F0-4C01-9302-31CEF4BEFCAD}">
      <dgm:prSet/>
      <dgm:spPr/>
      <dgm:t>
        <a:bodyPr/>
        <a:lstStyle/>
        <a:p>
          <a:endParaRPr lang="en-US" sz="1200"/>
        </a:p>
      </dgm:t>
    </dgm:pt>
    <dgm:pt modelId="{54A904DE-B673-430E-A20A-D137554FDACD}">
      <dgm:prSet phldrT="[Text]" custT="1"/>
      <dgm:spPr>
        <a:solidFill>
          <a:schemeClr val="bg2">
            <a:lumMod val="50000"/>
            <a:alpha val="90000"/>
          </a:schemeClr>
        </a:solidFill>
        <a:ln>
          <a:noFill/>
        </a:ln>
      </dgm:spPr>
      <dgm:t>
        <a:bodyPr/>
        <a:lstStyle/>
        <a:p>
          <a:r>
            <a:rPr lang="en-US" sz="2000" kern="1200" dirty="0" smtClean="0">
              <a:solidFill>
                <a:schemeClr val="lt1"/>
              </a:solidFill>
              <a:latin typeface="+mj-lt"/>
              <a:ea typeface="+mn-ea"/>
              <a:cs typeface="+mn-cs"/>
            </a:rPr>
            <a:t>Application depends on middleware</a:t>
          </a:r>
          <a:br>
            <a:rPr lang="en-US" sz="2000" kern="1200" dirty="0" smtClean="0">
              <a:solidFill>
                <a:schemeClr val="lt1"/>
              </a:solidFill>
              <a:latin typeface="+mj-lt"/>
              <a:ea typeface="+mn-ea"/>
              <a:cs typeface="+mn-cs"/>
            </a:rPr>
          </a:br>
          <a:r>
            <a:rPr lang="en-US" sz="1600" kern="1200" dirty="0" smtClean="0">
              <a:solidFill>
                <a:schemeClr val="lt1"/>
              </a:solidFill>
              <a:latin typeface="+mj-lt"/>
              <a:ea typeface="+mn-ea"/>
              <a:cs typeface="+mn-cs"/>
            </a:rPr>
            <a:t>Example: A dependency on Java or </a:t>
          </a:r>
          <a:r>
            <a:rPr lang="en-US" sz="1600" kern="1200" dirty="0" err="1" smtClean="0">
              <a:solidFill>
                <a:schemeClr val="lt1"/>
              </a:solidFill>
              <a:latin typeface="+mj-lt"/>
              <a:ea typeface="+mn-ea"/>
              <a:cs typeface="+mn-cs"/>
            </a:rPr>
            <a:t>.Net</a:t>
          </a:r>
          <a:endParaRPr lang="en-US" sz="1600" kern="1200" dirty="0">
            <a:solidFill>
              <a:schemeClr val="lt1"/>
            </a:solidFill>
            <a:latin typeface="+mj-lt"/>
            <a:ea typeface="+mn-ea"/>
            <a:cs typeface="+mn-cs"/>
          </a:endParaRPr>
        </a:p>
      </dgm:t>
    </dgm:pt>
    <dgm:pt modelId="{5921F671-4B52-44C6-A4C4-247A1F87DFB1}" type="parTrans" cxnId="{CC8EF306-63D8-4D00-8455-5891CE0C78CF}">
      <dgm:prSet/>
      <dgm:spPr/>
      <dgm:t>
        <a:bodyPr/>
        <a:lstStyle/>
        <a:p>
          <a:endParaRPr lang="en-US" sz="1200"/>
        </a:p>
      </dgm:t>
    </dgm:pt>
    <dgm:pt modelId="{7AC48ED4-092F-4CD0-98C0-53E3B3B420CD}" type="sibTrans" cxnId="{CC8EF306-63D8-4D00-8455-5891CE0C78CF}">
      <dgm:prSet/>
      <dgm:spPr/>
      <dgm:t>
        <a:bodyPr/>
        <a:lstStyle/>
        <a:p>
          <a:endParaRPr lang="en-US" sz="1200"/>
        </a:p>
      </dgm:t>
    </dgm:pt>
    <dgm:pt modelId="{A8675290-8529-4C98-9339-046C8A021409}">
      <dgm:prSet phldrT="[Text]" custT="1"/>
      <dgm:spPr>
        <a:solidFill>
          <a:schemeClr val="tx2">
            <a:lumMod val="75000"/>
          </a:schemeClr>
        </a:solidFill>
      </dgm:spPr>
      <dgm:t>
        <a:bodyPr/>
        <a:lstStyle/>
        <a:p>
          <a:r>
            <a:rPr lang="en-US" sz="2000" dirty="0" smtClean="0">
              <a:latin typeface="+mj-lt"/>
            </a:rPr>
            <a:t>Enhanced Functionality</a:t>
          </a:r>
          <a:endParaRPr lang="en-US" sz="2000" dirty="0">
            <a:latin typeface="+mj-lt"/>
          </a:endParaRPr>
        </a:p>
      </dgm:t>
    </dgm:pt>
    <dgm:pt modelId="{80DD9205-07DE-4A9D-AA46-06FCB242C9AD}" type="parTrans" cxnId="{25B5A2BC-E288-448E-B055-96864BE73E28}">
      <dgm:prSet/>
      <dgm:spPr/>
      <dgm:t>
        <a:bodyPr/>
        <a:lstStyle/>
        <a:p>
          <a:endParaRPr lang="en-US" sz="1200"/>
        </a:p>
      </dgm:t>
    </dgm:pt>
    <dgm:pt modelId="{FF68BC5E-2D3C-4BEF-9CCD-37FCDA44DCF5}" type="sibTrans" cxnId="{25B5A2BC-E288-448E-B055-96864BE73E28}">
      <dgm:prSet/>
      <dgm:spPr/>
      <dgm:t>
        <a:bodyPr/>
        <a:lstStyle/>
        <a:p>
          <a:endParaRPr lang="en-US" sz="1200"/>
        </a:p>
      </dgm:t>
    </dgm:pt>
    <dgm:pt modelId="{653F0F3A-D586-43AC-874F-5A9D750FEA24}">
      <dgm:prSet phldrT="[Text]" custT="1"/>
      <dgm:spPr>
        <a:solidFill>
          <a:schemeClr val="bg2">
            <a:lumMod val="50000"/>
            <a:alpha val="90000"/>
          </a:schemeClr>
        </a:solidFill>
        <a:ln>
          <a:noFill/>
        </a:ln>
      </dgm:spPr>
      <dgm:t>
        <a:bodyPr/>
        <a:lstStyle/>
        <a:p>
          <a:r>
            <a:rPr lang="en-US" sz="1800" kern="1200" dirty="0" smtClean="0">
              <a:solidFill>
                <a:schemeClr val="lt1"/>
              </a:solidFill>
              <a:latin typeface="+mj-lt"/>
              <a:ea typeface="+mn-ea"/>
              <a:cs typeface="+mn-cs"/>
            </a:rPr>
            <a:t>Two applications are better together</a:t>
          </a:r>
          <a:br>
            <a:rPr lang="en-US" sz="1800" kern="1200" dirty="0" smtClean="0">
              <a:solidFill>
                <a:schemeClr val="lt1"/>
              </a:solidFill>
              <a:latin typeface="+mj-lt"/>
              <a:ea typeface="+mn-ea"/>
              <a:cs typeface="+mn-cs"/>
            </a:rPr>
          </a:br>
          <a:r>
            <a:rPr lang="en-US" sz="1800" kern="1200" dirty="0" smtClean="0">
              <a:solidFill>
                <a:schemeClr val="lt1"/>
              </a:solidFill>
              <a:latin typeface="+mj-lt"/>
              <a:ea typeface="+mn-ea"/>
              <a:cs typeface="+mn-cs"/>
            </a:rPr>
            <a:t>Example: Lync and Office  </a:t>
          </a:r>
          <a:endParaRPr lang="en-US" sz="1800" kern="1200" dirty="0">
            <a:solidFill>
              <a:schemeClr val="lt1"/>
            </a:solidFill>
            <a:latin typeface="+mj-lt"/>
            <a:ea typeface="+mn-ea"/>
            <a:cs typeface="+mn-cs"/>
          </a:endParaRPr>
        </a:p>
      </dgm:t>
    </dgm:pt>
    <dgm:pt modelId="{B953C847-FDFD-41AE-8D29-EF16CCB656E1}" type="parTrans" cxnId="{FB02DD17-57E7-41D7-82FE-8AB1829737C8}">
      <dgm:prSet/>
      <dgm:spPr/>
      <dgm:t>
        <a:bodyPr/>
        <a:lstStyle/>
        <a:p>
          <a:endParaRPr lang="en-US" sz="1200"/>
        </a:p>
      </dgm:t>
    </dgm:pt>
    <dgm:pt modelId="{C97162C2-1C6C-4ECF-A594-F5D250C2107A}" type="sibTrans" cxnId="{FB02DD17-57E7-41D7-82FE-8AB1829737C8}">
      <dgm:prSet/>
      <dgm:spPr/>
      <dgm:t>
        <a:bodyPr/>
        <a:lstStyle/>
        <a:p>
          <a:endParaRPr lang="en-US" sz="1200"/>
        </a:p>
      </dgm:t>
    </dgm:pt>
    <dgm:pt modelId="{C92D66FC-8B83-44F2-A6AE-FF3F9F1644A2}">
      <dgm:prSet custT="1"/>
      <dgm:spPr>
        <a:solidFill>
          <a:schemeClr val="bg2">
            <a:lumMod val="50000"/>
            <a:alpha val="90000"/>
          </a:schemeClr>
        </a:solidFill>
        <a:ln>
          <a:noFill/>
        </a:ln>
      </dgm:spPr>
      <dgm:t>
        <a:bodyPr/>
        <a:lstStyle/>
        <a:p>
          <a:r>
            <a:rPr lang="en-US" sz="2000" kern="1200" dirty="0" smtClean="0">
              <a:solidFill>
                <a:schemeClr val="lt1"/>
              </a:solidFill>
              <a:latin typeface="+mj-lt"/>
              <a:ea typeface="+mn-ea"/>
              <a:cs typeface="+mn-cs"/>
            </a:rPr>
            <a:t>Application depends on application </a:t>
          </a:r>
          <a:br>
            <a:rPr lang="en-US" sz="2000" kern="1200" dirty="0" smtClean="0">
              <a:solidFill>
                <a:schemeClr val="lt1"/>
              </a:solidFill>
              <a:latin typeface="+mj-lt"/>
              <a:ea typeface="+mn-ea"/>
              <a:cs typeface="+mn-cs"/>
            </a:rPr>
          </a:br>
          <a:r>
            <a:rPr lang="en-US" sz="1600" kern="1200" dirty="0" smtClean="0">
              <a:solidFill>
                <a:schemeClr val="lt1"/>
              </a:solidFill>
              <a:latin typeface="+mj-lt"/>
              <a:ea typeface="+mn-ea"/>
              <a:cs typeface="+mn-cs"/>
            </a:rPr>
            <a:t>Example: Visual Studio add-ons </a:t>
          </a:r>
          <a:endParaRPr lang="en-US" sz="1600" kern="1200" dirty="0">
            <a:solidFill>
              <a:schemeClr val="lt1"/>
            </a:solidFill>
            <a:latin typeface="+mj-lt"/>
            <a:ea typeface="+mn-ea"/>
            <a:cs typeface="+mn-cs"/>
          </a:endParaRPr>
        </a:p>
      </dgm:t>
    </dgm:pt>
    <dgm:pt modelId="{2026507D-7461-4380-85D8-FCD5A43762AD}" type="parTrans" cxnId="{FF9C1C30-E444-4EDD-A48D-C085F3C529D7}">
      <dgm:prSet/>
      <dgm:spPr/>
      <dgm:t>
        <a:bodyPr/>
        <a:lstStyle/>
        <a:p>
          <a:endParaRPr lang="en-US" sz="1200"/>
        </a:p>
      </dgm:t>
    </dgm:pt>
    <dgm:pt modelId="{0DF004CC-3F2C-4854-A341-AE3C57F0D215}" type="sibTrans" cxnId="{FF9C1C30-E444-4EDD-A48D-C085F3C529D7}">
      <dgm:prSet/>
      <dgm:spPr/>
      <dgm:t>
        <a:bodyPr/>
        <a:lstStyle/>
        <a:p>
          <a:endParaRPr lang="en-US" sz="1200"/>
        </a:p>
      </dgm:t>
    </dgm:pt>
    <dgm:pt modelId="{9B93E191-4BE4-4E75-B6E2-99F92E1A8B9B}" type="pres">
      <dgm:prSet presAssocID="{9C9A7A6E-FA4B-4D94-8ADC-F0DF99744863}" presName="Name0" presStyleCnt="0">
        <dgm:presLayoutVars>
          <dgm:dir/>
          <dgm:animLvl val="lvl"/>
          <dgm:resizeHandles val="exact"/>
        </dgm:presLayoutVars>
      </dgm:prSet>
      <dgm:spPr/>
      <dgm:t>
        <a:bodyPr/>
        <a:lstStyle/>
        <a:p>
          <a:endParaRPr lang="en-US"/>
        </a:p>
      </dgm:t>
    </dgm:pt>
    <dgm:pt modelId="{BFF2BC0C-E2FB-4F07-A190-7B88C257B4EF}" type="pres">
      <dgm:prSet presAssocID="{7E89E7EB-BED7-42F9-9822-6CBD5A31E5CC}" presName="composite" presStyleCnt="0"/>
      <dgm:spPr/>
      <dgm:t>
        <a:bodyPr/>
        <a:lstStyle/>
        <a:p>
          <a:endParaRPr lang="en-US"/>
        </a:p>
      </dgm:t>
    </dgm:pt>
    <dgm:pt modelId="{0E6C4B87-A823-4684-BC42-E2DFF855D542}" type="pres">
      <dgm:prSet presAssocID="{7E89E7EB-BED7-42F9-9822-6CBD5A31E5CC}" presName="parTx" presStyleLbl="alignNode1" presStyleIdx="0" presStyleCnt="2" custScaleY="82645" custLinFactNeighborY="-790">
        <dgm:presLayoutVars>
          <dgm:chMax val="0"/>
          <dgm:chPref val="0"/>
          <dgm:bulletEnabled val="1"/>
        </dgm:presLayoutVars>
      </dgm:prSet>
      <dgm:spPr/>
      <dgm:t>
        <a:bodyPr/>
        <a:lstStyle/>
        <a:p>
          <a:endParaRPr lang="en-US"/>
        </a:p>
      </dgm:t>
    </dgm:pt>
    <dgm:pt modelId="{D2992CBC-9DC8-4FF1-A7C3-C486F275AE6B}" type="pres">
      <dgm:prSet presAssocID="{7E89E7EB-BED7-42F9-9822-6CBD5A31E5CC}" presName="desTx" presStyleLbl="alignAccFollowNode1" presStyleIdx="0" presStyleCnt="2">
        <dgm:presLayoutVars>
          <dgm:bulletEnabled val="1"/>
        </dgm:presLayoutVars>
      </dgm:prSet>
      <dgm:spPr/>
      <dgm:t>
        <a:bodyPr/>
        <a:lstStyle/>
        <a:p>
          <a:endParaRPr lang="en-US"/>
        </a:p>
      </dgm:t>
    </dgm:pt>
    <dgm:pt modelId="{CC10E2E9-0177-4E99-87C7-004190895319}" type="pres">
      <dgm:prSet presAssocID="{286EC05C-DFE0-40CF-9B76-CC20998E6D7E}" presName="space" presStyleCnt="0"/>
      <dgm:spPr/>
      <dgm:t>
        <a:bodyPr/>
        <a:lstStyle/>
        <a:p>
          <a:endParaRPr lang="en-US"/>
        </a:p>
      </dgm:t>
    </dgm:pt>
    <dgm:pt modelId="{910E1EA8-9B5F-44F8-9319-9EA2E00F44AE}" type="pres">
      <dgm:prSet presAssocID="{A8675290-8529-4C98-9339-046C8A021409}" presName="composite" presStyleCnt="0"/>
      <dgm:spPr/>
      <dgm:t>
        <a:bodyPr/>
        <a:lstStyle/>
        <a:p>
          <a:endParaRPr lang="en-US"/>
        </a:p>
      </dgm:t>
    </dgm:pt>
    <dgm:pt modelId="{AE4549A2-B771-4045-9F06-4F727E6335E9}" type="pres">
      <dgm:prSet presAssocID="{A8675290-8529-4C98-9339-046C8A021409}" presName="parTx" presStyleLbl="alignNode1" presStyleIdx="1" presStyleCnt="2" custScaleY="82645">
        <dgm:presLayoutVars>
          <dgm:chMax val="0"/>
          <dgm:chPref val="0"/>
          <dgm:bulletEnabled val="1"/>
        </dgm:presLayoutVars>
      </dgm:prSet>
      <dgm:spPr/>
      <dgm:t>
        <a:bodyPr/>
        <a:lstStyle/>
        <a:p>
          <a:endParaRPr lang="en-US"/>
        </a:p>
      </dgm:t>
    </dgm:pt>
    <dgm:pt modelId="{B6A4A784-02CA-4006-8CD3-ED5F984CEB88}" type="pres">
      <dgm:prSet presAssocID="{A8675290-8529-4C98-9339-046C8A021409}" presName="desTx" presStyleLbl="alignAccFollowNode1" presStyleIdx="1" presStyleCnt="2">
        <dgm:presLayoutVars>
          <dgm:bulletEnabled val="1"/>
        </dgm:presLayoutVars>
      </dgm:prSet>
      <dgm:spPr/>
      <dgm:t>
        <a:bodyPr/>
        <a:lstStyle/>
        <a:p>
          <a:endParaRPr lang="en-US"/>
        </a:p>
      </dgm:t>
    </dgm:pt>
  </dgm:ptLst>
  <dgm:cxnLst>
    <dgm:cxn modelId="{14C82F1A-A9F0-4C01-9302-31CEF4BEFCAD}" srcId="{9C9A7A6E-FA4B-4D94-8ADC-F0DF99744863}" destId="{7E89E7EB-BED7-42F9-9822-6CBD5A31E5CC}" srcOrd="0" destOrd="0" parTransId="{408B6C09-B74F-47BC-B8A4-CB575D4D3EAC}" sibTransId="{286EC05C-DFE0-40CF-9B76-CC20998E6D7E}"/>
    <dgm:cxn modelId="{300321AF-C40D-4953-A28E-05873853F726}" type="presOf" srcId="{54A904DE-B673-430E-A20A-D137554FDACD}" destId="{D2992CBC-9DC8-4FF1-A7C3-C486F275AE6B}" srcOrd="0" destOrd="0" presId="urn:microsoft.com/office/officeart/2005/8/layout/hList1"/>
    <dgm:cxn modelId="{25B5A2BC-E288-448E-B055-96864BE73E28}" srcId="{9C9A7A6E-FA4B-4D94-8ADC-F0DF99744863}" destId="{A8675290-8529-4C98-9339-046C8A021409}" srcOrd="1" destOrd="0" parTransId="{80DD9205-07DE-4A9D-AA46-06FCB242C9AD}" sibTransId="{FF68BC5E-2D3C-4BEF-9CCD-37FCDA44DCF5}"/>
    <dgm:cxn modelId="{2C3613BC-79FD-4444-A3C8-2FFAD8988C37}" type="presOf" srcId="{653F0F3A-D586-43AC-874F-5A9D750FEA24}" destId="{B6A4A784-02CA-4006-8CD3-ED5F984CEB88}" srcOrd="0" destOrd="0" presId="urn:microsoft.com/office/officeart/2005/8/layout/hList1"/>
    <dgm:cxn modelId="{FF9C1C30-E444-4EDD-A48D-C085F3C529D7}" srcId="{7E89E7EB-BED7-42F9-9822-6CBD5A31E5CC}" destId="{C92D66FC-8B83-44F2-A6AE-FF3F9F1644A2}" srcOrd="1" destOrd="0" parTransId="{2026507D-7461-4380-85D8-FCD5A43762AD}" sibTransId="{0DF004CC-3F2C-4854-A341-AE3C57F0D215}"/>
    <dgm:cxn modelId="{72E2E6F6-5670-4044-85A2-D385D8EF8F59}" type="presOf" srcId="{A8675290-8529-4C98-9339-046C8A021409}" destId="{AE4549A2-B771-4045-9F06-4F727E6335E9}" srcOrd="0" destOrd="0" presId="urn:microsoft.com/office/officeart/2005/8/layout/hList1"/>
    <dgm:cxn modelId="{558EF398-562B-4FEE-B1DE-4E1B991EBF21}" type="presOf" srcId="{7E89E7EB-BED7-42F9-9822-6CBD5A31E5CC}" destId="{0E6C4B87-A823-4684-BC42-E2DFF855D542}" srcOrd="0" destOrd="0" presId="urn:microsoft.com/office/officeart/2005/8/layout/hList1"/>
    <dgm:cxn modelId="{CC8EF306-63D8-4D00-8455-5891CE0C78CF}" srcId="{7E89E7EB-BED7-42F9-9822-6CBD5A31E5CC}" destId="{54A904DE-B673-430E-A20A-D137554FDACD}" srcOrd="0" destOrd="0" parTransId="{5921F671-4B52-44C6-A4C4-247A1F87DFB1}" sibTransId="{7AC48ED4-092F-4CD0-98C0-53E3B3B420CD}"/>
    <dgm:cxn modelId="{FB02DD17-57E7-41D7-82FE-8AB1829737C8}" srcId="{A8675290-8529-4C98-9339-046C8A021409}" destId="{653F0F3A-D586-43AC-874F-5A9D750FEA24}" srcOrd="0" destOrd="0" parTransId="{B953C847-FDFD-41AE-8D29-EF16CCB656E1}" sibTransId="{C97162C2-1C6C-4ECF-A594-F5D250C2107A}"/>
    <dgm:cxn modelId="{39359A94-323A-4BF7-9BE1-F5AC22528EA9}" type="presOf" srcId="{9C9A7A6E-FA4B-4D94-8ADC-F0DF99744863}" destId="{9B93E191-4BE4-4E75-B6E2-99F92E1A8B9B}" srcOrd="0" destOrd="0" presId="urn:microsoft.com/office/officeart/2005/8/layout/hList1"/>
    <dgm:cxn modelId="{9D74A673-0839-43D9-8C54-0D85240C7097}" type="presOf" srcId="{C92D66FC-8B83-44F2-A6AE-FF3F9F1644A2}" destId="{D2992CBC-9DC8-4FF1-A7C3-C486F275AE6B}" srcOrd="0" destOrd="1" presId="urn:microsoft.com/office/officeart/2005/8/layout/hList1"/>
    <dgm:cxn modelId="{3FE8900F-02E4-42C8-A4DB-3BA269969FE3}" type="presParOf" srcId="{9B93E191-4BE4-4E75-B6E2-99F92E1A8B9B}" destId="{BFF2BC0C-E2FB-4F07-A190-7B88C257B4EF}" srcOrd="0" destOrd="0" presId="urn:microsoft.com/office/officeart/2005/8/layout/hList1"/>
    <dgm:cxn modelId="{85E30BD4-BD5A-419C-B416-956CF8548410}" type="presParOf" srcId="{BFF2BC0C-E2FB-4F07-A190-7B88C257B4EF}" destId="{0E6C4B87-A823-4684-BC42-E2DFF855D542}" srcOrd="0" destOrd="0" presId="urn:microsoft.com/office/officeart/2005/8/layout/hList1"/>
    <dgm:cxn modelId="{D23CBE80-A9FD-41C9-9046-6542B28F7057}" type="presParOf" srcId="{BFF2BC0C-E2FB-4F07-A190-7B88C257B4EF}" destId="{D2992CBC-9DC8-4FF1-A7C3-C486F275AE6B}" srcOrd="1" destOrd="0" presId="urn:microsoft.com/office/officeart/2005/8/layout/hList1"/>
    <dgm:cxn modelId="{64FB52B5-F6AD-4A01-94A2-47B9ADBCAACC}" type="presParOf" srcId="{9B93E191-4BE4-4E75-B6E2-99F92E1A8B9B}" destId="{CC10E2E9-0177-4E99-87C7-004190895319}" srcOrd="1" destOrd="0" presId="urn:microsoft.com/office/officeart/2005/8/layout/hList1"/>
    <dgm:cxn modelId="{2B309F9D-128D-4125-80C0-6EE4BD00FF1A}" type="presParOf" srcId="{9B93E191-4BE4-4E75-B6E2-99F92E1A8B9B}" destId="{910E1EA8-9B5F-44F8-9319-9EA2E00F44AE}" srcOrd="2" destOrd="0" presId="urn:microsoft.com/office/officeart/2005/8/layout/hList1"/>
    <dgm:cxn modelId="{63071E35-5E62-4C9B-80D0-C6C4CAA6AC32}" type="presParOf" srcId="{910E1EA8-9B5F-44F8-9319-9EA2E00F44AE}" destId="{AE4549A2-B771-4045-9F06-4F727E6335E9}" srcOrd="0" destOrd="0" presId="urn:microsoft.com/office/officeart/2005/8/layout/hList1"/>
    <dgm:cxn modelId="{8FBB6E9F-80C7-4E4F-8E8E-837B3388D08D}" type="presParOf" srcId="{910E1EA8-9B5F-44F8-9319-9EA2E00F44AE}" destId="{B6A4A784-02CA-4006-8CD3-ED5F984CEB8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6:35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6:33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 Ready 15</a:t>
            </a:r>
          </a:p>
          <a:p>
            <a:endParaRPr lang="en-US" dirty="0"/>
          </a:p>
        </p:txBody>
      </p:sp>
      <p:sp>
        <p:nvSpPr>
          <p:cNvPr id="5" name="Footer Placeholder 4"/>
          <p:cNvSpPr>
            <a:spLocks noGrp="1"/>
          </p:cNvSpPr>
          <p:nvPr>
            <p:ph type="ftr" sz="quarter" idx="11"/>
          </p:nvPr>
        </p:nvSpPr>
        <p:spPr/>
        <p:txBody>
          <a:bodyPr/>
          <a:lstStyle/>
          <a:p>
            <a:pPr defTabSz="92406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06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664A66-7F43-48D1-91D2-AE7A931D6495}" type="datetime1">
              <a:rPr lang="en-US" smtClean="0"/>
              <a:t>6/5/2013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a:t>
            </a:fld>
            <a:endParaRPr lang="en-US" dirty="0"/>
          </a:p>
        </p:txBody>
      </p:sp>
    </p:spTree>
    <p:extLst>
      <p:ext uri="{BB962C8B-B14F-4D97-AF65-F5344CB8AC3E}">
        <p14:creationId xmlns:p14="http://schemas.microsoft.com/office/powerpoint/2010/main" val="3542427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3AA672F6-6464-4A7B-8CDF-47C739BE1F6B}"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951413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677">
              <a:spcAft>
                <a:spcPts val="330"/>
              </a:spcAft>
              <a:defRPr/>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441DC0FA-7E2D-4EAA-897E-9AB671FBDA3B}"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539760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1DC18B79-E6A5-4DA1-9C99-610A6D303D27}"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127890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14</a:t>
            </a:fld>
            <a:endParaRPr lang="en-US" dirty="0"/>
          </a:p>
        </p:txBody>
      </p:sp>
    </p:spTree>
    <p:extLst>
      <p:ext uri="{BB962C8B-B14F-4D97-AF65-F5344CB8AC3E}">
        <p14:creationId xmlns:p14="http://schemas.microsoft.com/office/powerpoint/2010/main" val="39588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CB80D956-E72B-43E8-B902-CFB2D3B608EA}"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184530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D73959C5-C819-4B00-BA9C-E00746C3D42C}"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511225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12C08C14-5488-475D-AF82-C4E2939DFFD7}"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791244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3542B4-72D3-4679-BF1F-7C7D7527E787}"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553965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32E5DB7E-FFD1-42E6-87E0-C4B1A1EACA7B}"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37491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D7C92562-D684-468D-A578-13BEDCD1A797}"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790642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lvl="1" indent="0" algn="l" defTabSz="914363" rtl="0" eaLnBrk="1" fontAlgn="auto" latinLnBrk="0" hangingPunct="1">
              <a:lnSpc>
                <a:spcPct val="90000"/>
              </a:lnSpc>
              <a:spcBef>
                <a:spcPts val="0"/>
              </a:spcBef>
              <a:spcAft>
                <a:spcPts val="333"/>
              </a:spcAft>
              <a:buClrTx/>
              <a:buSzTx/>
              <a:buFontTx/>
              <a:buNone/>
              <a:tabLst/>
              <a:defRPr/>
            </a:pPr>
            <a:endParaRPr lang="en-US" b="1" dirty="0"/>
          </a:p>
        </p:txBody>
      </p:sp>
      <p:sp>
        <p:nvSpPr>
          <p:cNvPr id="5" name="Date Placeholder 4"/>
          <p:cNvSpPr>
            <a:spLocks noGrp="1"/>
          </p:cNvSpPr>
          <p:nvPr>
            <p:ph type="dt" idx="10"/>
          </p:nvPr>
        </p:nvSpPr>
        <p:spPr/>
        <p:txBody>
          <a:bodyPr/>
          <a:lstStyle/>
          <a:p>
            <a:fld id="{8D6552B1-2458-49D7-8628-4550BDAD0F4F}" type="datetime1">
              <a:rPr lang="en-US" smtClean="0"/>
              <a:pPr/>
              <a:t>6/5/2013</a:t>
            </a:fld>
            <a:endParaRPr lang="en-US" dirty="0"/>
          </a:p>
        </p:txBody>
      </p:sp>
      <p:sp>
        <p:nvSpPr>
          <p:cNvPr id="6" name="Footer Placeholder 5"/>
          <p:cNvSpPr>
            <a:spLocks noGrp="1"/>
          </p:cNvSpPr>
          <p:nvPr>
            <p:ph type="ftr" sz="quarter" idx="11"/>
          </p:nvPr>
        </p:nvSpPr>
        <p:spPr/>
        <p:txBody>
          <a:bodyPr/>
          <a:lstStyle/>
          <a:p>
            <a:r>
              <a:rPr lang="en-US">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latin typeface="Segoe UI" pitchFamily="34" charset="0"/>
              </a:rPr>
            </a:br>
            <a:r>
              <a:rPr lang="en-US">
                <a:solidFill>
                  <a:srgbClr val="000000"/>
                </a:solidFill>
                <a:latin typeface="Segoe UI" pitchFamily="34" charset="0"/>
              </a:rPr>
              <a:t>MICROSOFT MAKES NO WARRANTIES, EXPRESS, IMPLIED OR STATUTORY, AS TO THE INFORMATION IN THIS PRESENTATION.</a:t>
            </a:r>
            <a:endParaRPr lang="en-US" dirty="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extLst>
      <p:ext uri="{BB962C8B-B14F-4D97-AF65-F5344CB8AC3E}">
        <p14:creationId xmlns:p14="http://schemas.microsoft.com/office/powerpoint/2010/main" val="41766793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xfrm>
            <a:off x="342900" y="696913"/>
            <a:ext cx="6196013"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12292" name="Date Placeholder 3"/>
          <p:cNvSpPr>
            <a:spLocks noGrp="1"/>
          </p:cNvSpPr>
          <p:nvPr>
            <p:ph type="dt" sz="quarter" idx="1"/>
          </p:nvPr>
        </p:nvSpPr>
        <p:spPr bwMode="auto">
          <a:ln>
            <a:miter lim="800000"/>
            <a:headEnd/>
            <a:tailEnd/>
          </a:ln>
        </p:spPr>
        <p:txBody>
          <a:bodyPr/>
          <a:lstStyle/>
          <a:p>
            <a:pPr>
              <a:defRPr/>
            </a:pPr>
            <a:fld id="{390909F6-A9D2-487F-9068-16B11B991780}" type="datetime8">
              <a:rPr lang="en-US">
                <a:solidFill>
                  <a:prstClr val="black"/>
                </a:solidFill>
              </a:rPr>
              <a:pPr>
                <a:defRPr/>
              </a:pPr>
              <a:t>6/5/2013 6:35 PM</a:t>
            </a:fld>
            <a:endParaRPr lang="en-US" dirty="0">
              <a:solidFill>
                <a:prstClr val="black"/>
              </a:solidFill>
            </a:endParaRPr>
          </a:p>
        </p:txBody>
      </p:sp>
      <p:sp>
        <p:nvSpPr>
          <p:cNvPr id="89093" name="Footer Placeholder 4"/>
          <p:cNvSpPr>
            <a:spLocks noGrp="1"/>
          </p:cNvSpPr>
          <p:nvPr>
            <p:ph type="ftr" sz="quarter" idx="4"/>
          </p:nvPr>
        </p:nvSpPr>
        <p:spPr>
          <a:xfrm>
            <a:off x="0" y="8830312"/>
            <a:ext cx="2982016" cy="464504"/>
          </a:xfrm>
          <a:prstGeom prst="rect">
            <a:avLst/>
          </a:prstGeom>
          <a:ln>
            <a:headEnd/>
            <a:tailEnd/>
          </a:ln>
        </p:spPr>
        <p:txBody>
          <a:bodyPr/>
          <a:lstStyle/>
          <a:p>
            <a:pPr>
              <a:defRPr/>
            </a:pPr>
            <a:r>
              <a:rPr lang="en-US" dirty="0" smtClean="0">
                <a:solidFill>
                  <a:prstClr val="black"/>
                </a:solidFill>
              </a:rPr>
              <a:t>©2005 Microsoft Corporation. All rights reserved.</a:t>
            </a:r>
          </a:p>
          <a:p>
            <a:pPr>
              <a:defRPr/>
            </a:pPr>
            <a:r>
              <a:rPr lang="en-US" dirty="0" smtClean="0">
                <a:solidFill>
                  <a:prstClr val="black"/>
                </a:solidFill>
              </a:rPr>
              <a:t>This presentation is for informational purposes only. Microsoft makes no warranties, express or implied, in this summary.</a:t>
            </a:r>
          </a:p>
        </p:txBody>
      </p:sp>
      <p:sp>
        <p:nvSpPr>
          <p:cNvPr id="2" name="Slide Number Placeholder 1"/>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
        <p:nvSpPr>
          <p:cNvPr id="3" name="Header Placeholder 2"/>
          <p:cNvSpPr>
            <a:spLocks noGrp="1"/>
          </p:cNvSpPr>
          <p:nvPr>
            <p:ph type="hdr" sz="quarter" idx="11"/>
          </p:nvPr>
        </p:nvSpPr>
        <p:spPr/>
        <p:txBody>
          <a:bodyPr/>
          <a:lstStyle/>
          <a:p>
            <a:r>
              <a:rPr lang="en-US" smtClean="0">
                <a:solidFill>
                  <a:prstClr val="black"/>
                </a:solidFill>
                <a:latin typeface="Segoe UI" pitchFamily="34" charset="0"/>
              </a:rPr>
              <a:t>TechReady11</a:t>
            </a:r>
            <a:endParaRPr lang="en-US" dirty="0">
              <a:solidFill>
                <a:prstClr val="black"/>
              </a:solidFill>
              <a:latin typeface="Segoe UI" pitchFamily="34" charset="0"/>
            </a:endParaRPr>
          </a:p>
        </p:txBody>
      </p:sp>
    </p:spTree>
    <p:extLst>
      <p:ext uri="{BB962C8B-B14F-4D97-AF65-F5344CB8AC3E}">
        <p14:creationId xmlns:p14="http://schemas.microsoft.com/office/powerpoint/2010/main" val="648580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23</a:t>
            </a:fld>
            <a:endParaRPr lang="en-US" dirty="0"/>
          </a:p>
        </p:txBody>
      </p:sp>
    </p:spTree>
    <p:extLst>
      <p:ext uri="{BB962C8B-B14F-4D97-AF65-F5344CB8AC3E}">
        <p14:creationId xmlns:p14="http://schemas.microsoft.com/office/powerpoint/2010/main" val="3598164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12C08C14-5488-475D-AF82-C4E2939DFFD7}"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263259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D73959C5-C819-4B00-BA9C-E00746C3D42C}"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4093989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96F22007-7BD6-4EEF-A712-02D5BF8DF711}"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613277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B4A132B-EFA8-4576-B0B3-A0B185A079B6}"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1970250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xfrm>
            <a:off x="342900" y="696913"/>
            <a:ext cx="6196013"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12292" name="Date Placeholder 3"/>
          <p:cNvSpPr>
            <a:spLocks noGrp="1"/>
          </p:cNvSpPr>
          <p:nvPr>
            <p:ph type="dt" sz="quarter" idx="1"/>
          </p:nvPr>
        </p:nvSpPr>
        <p:spPr bwMode="auto">
          <a:ln>
            <a:miter lim="800000"/>
            <a:headEnd/>
            <a:tailEnd/>
          </a:ln>
        </p:spPr>
        <p:txBody>
          <a:bodyPr/>
          <a:lstStyle/>
          <a:p>
            <a:pPr>
              <a:defRPr/>
            </a:pPr>
            <a:fld id="{390909F6-A9D2-487F-9068-16B11B991780}" type="datetime8">
              <a:rPr lang="en-US">
                <a:solidFill>
                  <a:prstClr val="black"/>
                </a:solidFill>
              </a:rPr>
              <a:pPr>
                <a:defRPr/>
              </a:pPr>
              <a:t>6/5/2013 6:35 PM</a:t>
            </a:fld>
            <a:endParaRPr lang="en-US" dirty="0">
              <a:solidFill>
                <a:prstClr val="black"/>
              </a:solidFill>
            </a:endParaRPr>
          </a:p>
        </p:txBody>
      </p:sp>
      <p:sp>
        <p:nvSpPr>
          <p:cNvPr id="89093" name="Footer Placeholder 4"/>
          <p:cNvSpPr>
            <a:spLocks noGrp="1"/>
          </p:cNvSpPr>
          <p:nvPr>
            <p:ph type="ftr" sz="quarter" idx="4"/>
          </p:nvPr>
        </p:nvSpPr>
        <p:spPr>
          <a:xfrm>
            <a:off x="0" y="8830312"/>
            <a:ext cx="2982016" cy="464504"/>
          </a:xfrm>
          <a:prstGeom prst="rect">
            <a:avLst/>
          </a:prstGeom>
          <a:ln>
            <a:headEnd/>
            <a:tailEnd/>
          </a:ln>
        </p:spPr>
        <p:txBody>
          <a:bodyPr/>
          <a:lstStyle/>
          <a:p>
            <a:pPr>
              <a:defRPr/>
            </a:pPr>
            <a:r>
              <a:rPr lang="en-US" dirty="0" smtClean="0">
                <a:solidFill>
                  <a:prstClr val="black"/>
                </a:solidFill>
              </a:rPr>
              <a:t>©2005 Microsoft Corporation. All rights reserved.</a:t>
            </a:r>
          </a:p>
          <a:p>
            <a:pPr>
              <a:defRPr/>
            </a:pPr>
            <a:r>
              <a:rPr lang="en-US" dirty="0" smtClean="0">
                <a:solidFill>
                  <a:prstClr val="black"/>
                </a:solidFill>
              </a:rPr>
              <a:t>This presentation is for informational purposes only. Microsoft makes no warranties, express or implied, in this summary.</a:t>
            </a:r>
          </a:p>
        </p:txBody>
      </p:sp>
      <p:sp>
        <p:nvSpPr>
          <p:cNvPr id="2" name="Slide Number Placeholder 1"/>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
        <p:nvSpPr>
          <p:cNvPr id="3" name="Header Placeholder 2"/>
          <p:cNvSpPr>
            <a:spLocks noGrp="1"/>
          </p:cNvSpPr>
          <p:nvPr>
            <p:ph type="hdr" sz="quarter" idx="11"/>
          </p:nvPr>
        </p:nvSpPr>
        <p:spPr/>
        <p:txBody>
          <a:bodyPr/>
          <a:lstStyle/>
          <a:p>
            <a:r>
              <a:rPr lang="en-US" smtClean="0">
                <a:solidFill>
                  <a:prstClr val="black"/>
                </a:solidFill>
                <a:latin typeface="Segoe UI" pitchFamily="34" charset="0"/>
              </a:rPr>
              <a:t>TechReady11</a:t>
            </a:r>
            <a:endParaRPr lang="en-US" dirty="0">
              <a:solidFill>
                <a:prstClr val="black"/>
              </a:solidFill>
              <a:latin typeface="Segoe UI" pitchFamily="34" charset="0"/>
            </a:endParaRPr>
          </a:p>
        </p:txBody>
      </p:sp>
    </p:spTree>
    <p:extLst>
      <p:ext uri="{BB962C8B-B14F-4D97-AF65-F5344CB8AC3E}">
        <p14:creationId xmlns:p14="http://schemas.microsoft.com/office/powerpoint/2010/main" val="1329766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D73959C5-C819-4B00-BA9C-E00746C3D42C}"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2247222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D09F43-2A8E-4E92-B8C4-26A5EB2DADB9}"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24355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08EB3D1-1105-44F2-B020-3CE9A6BA7270}"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160900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878861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33</a:t>
            </a:fld>
            <a:endParaRPr lang="en-US"/>
          </a:p>
        </p:txBody>
      </p:sp>
    </p:spTree>
    <p:extLst>
      <p:ext uri="{BB962C8B-B14F-4D97-AF65-F5344CB8AC3E}">
        <p14:creationId xmlns:p14="http://schemas.microsoft.com/office/powerpoint/2010/main" val="936900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AEA8E640-851C-4F16-94F6-0C863BE91BE8}"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24664188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3F5B00-9834-4CCD-9B05-482D8DDC2C3A}"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11381530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lvl="1" indent="0" algn="l" defTabSz="914363" rtl="0" eaLnBrk="1" fontAlgn="auto" latinLnBrk="0" hangingPunct="1">
              <a:lnSpc>
                <a:spcPct val="90000"/>
              </a:lnSpc>
              <a:spcBef>
                <a:spcPts val="0"/>
              </a:spcBef>
              <a:spcAft>
                <a:spcPts val="333"/>
              </a:spcAft>
              <a:buClrTx/>
              <a:buSzTx/>
              <a:buFontTx/>
              <a:buNone/>
              <a:tabLst/>
              <a:defRPr/>
            </a:pPr>
            <a:endParaRPr lang="en-US" b="1" dirty="0"/>
          </a:p>
        </p:txBody>
      </p:sp>
      <p:sp>
        <p:nvSpPr>
          <p:cNvPr id="5" name="Date Placeholder 4"/>
          <p:cNvSpPr>
            <a:spLocks noGrp="1"/>
          </p:cNvSpPr>
          <p:nvPr>
            <p:ph type="dt" idx="10"/>
          </p:nvPr>
        </p:nvSpPr>
        <p:spPr/>
        <p:txBody>
          <a:bodyPr/>
          <a:lstStyle/>
          <a:p>
            <a:fld id="{8D6552B1-2458-49D7-8628-4550BDAD0F4F}" type="datetime1">
              <a:rPr lang="en-US" smtClean="0"/>
              <a:pPr/>
              <a:t>6/5/2013</a:t>
            </a:fld>
            <a:endParaRPr lang="en-US" dirty="0"/>
          </a:p>
        </p:txBody>
      </p:sp>
      <p:sp>
        <p:nvSpPr>
          <p:cNvPr id="6" name="Footer Placeholder 5"/>
          <p:cNvSpPr>
            <a:spLocks noGrp="1"/>
          </p:cNvSpPr>
          <p:nvPr>
            <p:ph type="ftr" sz="quarter" idx="11"/>
          </p:nvPr>
        </p:nvSpPr>
        <p:spPr/>
        <p:txBody>
          <a:bodyPr/>
          <a:lstStyle/>
          <a:p>
            <a:r>
              <a:rPr lang="en-US">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latin typeface="Segoe UI" pitchFamily="34" charset="0"/>
              </a:rPr>
            </a:br>
            <a:r>
              <a:rPr lang="en-US">
                <a:solidFill>
                  <a:srgbClr val="000000"/>
                </a:solidFill>
                <a:latin typeface="Segoe UI" pitchFamily="34" charset="0"/>
              </a:rPr>
              <a:t>MICROSOFT MAKES NO WARRANTIES, EXPRESS, IMPLIED OR STATUTORY, AS TO THE INFORMATION IN THIS PRESENTATION.</a:t>
            </a:r>
            <a:endParaRPr lang="en-US" dirty="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39</a:t>
            </a:fld>
            <a:endParaRPr lang="en-US" dirty="0"/>
          </a:p>
        </p:txBody>
      </p:sp>
      <p:sp>
        <p:nvSpPr>
          <p:cNvPr id="8" name="Header Placeholder 7"/>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extLst>
      <p:ext uri="{BB962C8B-B14F-4D97-AF65-F5344CB8AC3E}">
        <p14:creationId xmlns:p14="http://schemas.microsoft.com/office/powerpoint/2010/main" val="7467821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5" name="Date Placeholder 4"/>
          <p:cNvSpPr>
            <a:spLocks noGrp="1"/>
          </p:cNvSpPr>
          <p:nvPr>
            <p:ph type="dt" idx="10"/>
          </p:nvPr>
        </p:nvSpPr>
        <p:spPr/>
        <p:txBody>
          <a:bodyPr/>
          <a:lstStyle/>
          <a:p>
            <a:fld id="{8D6552B1-2458-49D7-8628-4550BDAD0F4F}" type="datetime1">
              <a:rPr lang="en-US" smtClean="0"/>
              <a:pPr/>
              <a:t>6/5/2013</a:t>
            </a:fld>
            <a:endParaRPr lang="en-US" dirty="0"/>
          </a:p>
        </p:txBody>
      </p:sp>
      <p:sp>
        <p:nvSpPr>
          <p:cNvPr id="6" name="Footer Placeholder 5"/>
          <p:cNvSpPr>
            <a:spLocks noGrp="1"/>
          </p:cNvSpPr>
          <p:nvPr>
            <p:ph type="ftr" sz="quarter" idx="11"/>
          </p:nvPr>
        </p:nvSpPr>
        <p:spPr/>
        <p:txBody>
          <a:bodyPr/>
          <a:lstStyle/>
          <a:p>
            <a:r>
              <a:rPr lang="en-US">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latin typeface="Segoe UI" pitchFamily="34" charset="0"/>
              </a:rPr>
            </a:br>
            <a:r>
              <a:rPr lang="en-US">
                <a:solidFill>
                  <a:srgbClr val="000000"/>
                </a:solidFill>
                <a:latin typeface="Segoe UI" pitchFamily="34" charset="0"/>
              </a:rPr>
              <a:t>MICROSOFT MAKES NO WARRANTIES, EXPRESS, IMPLIED OR STATUTORY, AS TO THE INFORMATION IN THIS PRESENTATION.</a:t>
            </a:r>
            <a:endParaRPr lang="en-US" dirty="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40</a:t>
            </a:fld>
            <a:endParaRPr lang="en-US" dirty="0"/>
          </a:p>
        </p:txBody>
      </p:sp>
      <p:sp>
        <p:nvSpPr>
          <p:cNvPr id="8" name="Header Placeholder 7"/>
          <p:cNvSpPr>
            <a:spLocks noGrp="1"/>
          </p:cNvSpPr>
          <p:nvPr>
            <p:ph type="hdr" sz="quarter" idx="13"/>
          </p:nvPr>
        </p:nvSpPr>
        <p:spPr/>
        <p:txBody>
          <a:bodyPr/>
          <a:lstStyle/>
          <a:p>
            <a:r>
              <a:rPr lang="en-US" smtClean="0">
                <a:latin typeface="Segoe UI" pitchFamily="34" charset="0"/>
              </a:rPr>
              <a:t>TechReady11</a:t>
            </a:r>
            <a:endParaRPr lang="en-US" dirty="0">
              <a:latin typeface="Segoe UI" pitchFamily="34" charset="0"/>
            </a:endParaRPr>
          </a:p>
        </p:txBody>
      </p:sp>
    </p:spTree>
    <p:extLst>
      <p:ext uri="{BB962C8B-B14F-4D97-AF65-F5344CB8AC3E}">
        <p14:creationId xmlns:p14="http://schemas.microsoft.com/office/powerpoint/2010/main" val="21365742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6:35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1170081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extLst>
      <p:ext uri="{BB962C8B-B14F-4D97-AF65-F5344CB8AC3E}">
        <p14:creationId xmlns:p14="http://schemas.microsoft.com/office/powerpoint/2010/main" val="36677275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6:35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4104515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6:35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6:35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5</a:t>
            </a:fld>
            <a:endParaRPr lang="en-US" dirty="0"/>
          </a:p>
        </p:txBody>
      </p:sp>
    </p:spTree>
    <p:extLst>
      <p:ext uri="{BB962C8B-B14F-4D97-AF65-F5344CB8AC3E}">
        <p14:creationId xmlns:p14="http://schemas.microsoft.com/office/powerpoint/2010/main" val="7508066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6:35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30409697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47</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6:35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B991AD-CF3C-4678-BFC2-ABF1562C67D7}"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775040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4D8203B4-BE29-45FC-AB81-9A4C28BAA07B}"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157223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C2BB2D2D-979D-4EB2-B16A-F0EB6025A52B}"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2410915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9</a:t>
            </a:fld>
            <a:endParaRPr lang="en-US" dirty="0"/>
          </a:p>
        </p:txBody>
      </p:sp>
    </p:spTree>
    <p:extLst>
      <p:ext uri="{BB962C8B-B14F-4D97-AF65-F5344CB8AC3E}">
        <p14:creationId xmlns:p14="http://schemas.microsoft.com/office/powerpoint/2010/main" val="3918115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32E5DB7E-FFD1-42E6-87E0-C4B1A1EACA7B}" type="datetime1">
              <a:rPr lang="en-US" smtClean="0"/>
              <a:t>6/5/2013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4327530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www.microsoft.com/Licensing/servicecenter/default.aspx"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18" Type="http://schemas.openxmlformats.org/officeDocument/2006/relationships/image" Target="../media/image46.png"/><Relationship Id="rId3" Type="http://schemas.openxmlformats.org/officeDocument/2006/relationships/notesSlide" Target="../notesSlides/notesSlide20.xml"/><Relationship Id="rId21" Type="http://schemas.openxmlformats.org/officeDocument/2006/relationships/image" Target="../media/image49.png"/><Relationship Id="rId7" Type="http://schemas.openxmlformats.org/officeDocument/2006/relationships/image" Target="../media/image35.png"/><Relationship Id="rId12" Type="http://schemas.openxmlformats.org/officeDocument/2006/relationships/image" Target="../media/image40.png"/><Relationship Id="rId17" Type="http://schemas.openxmlformats.org/officeDocument/2006/relationships/image" Target="../media/image45.jpeg"/><Relationship Id="rId2" Type="http://schemas.openxmlformats.org/officeDocument/2006/relationships/slideLayout" Target="../slideLayouts/slideLayout11.xml"/><Relationship Id="rId16" Type="http://schemas.openxmlformats.org/officeDocument/2006/relationships/image" Target="../media/image44.PNG"/><Relationship Id="rId20" Type="http://schemas.openxmlformats.org/officeDocument/2006/relationships/image" Target="../media/image48.jpg"/><Relationship Id="rId1" Type="http://schemas.openxmlformats.org/officeDocument/2006/relationships/tags" Target="../tags/tag2.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23" Type="http://schemas.openxmlformats.org/officeDocument/2006/relationships/image" Target="../media/image51.jpg"/><Relationship Id="rId10" Type="http://schemas.openxmlformats.org/officeDocument/2006/relationships/image" Target="../media/image38.png"/><Relationship Id="rId19" Type="http://schemas.openxmlformats.org/officeDocument/2006/relationships/image" Target="../media/image47.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 Id="rId22"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hyperlink" Target="https://www.microsoft.com/Licensing/servicecenter/default.aspx"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image" Target="../media/image30.png"/><Relationship Id="rId4" Type="http://schemas.openxmlformats.org/officeDocument/2006/relationships/hyperlink" Target="http://technet.microsoft.com/library/cc732597.aspx"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blogs.technet.com/b/configmgrteam/archive/2013/03/13/troubleshooting-windows-rt-client-software-distribution-issues.aspx" TargetMode="External"/><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image" Target="../media/image57.tmp"/><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58.png"/><Relationship Id="rId26" Type="http://schemas.openxmlformats.org/officeDocument/2006/relationships/image" Target="../media/image62.PNG"/><Relationship Id="rId3" Type="http://schemas.openxmlformats.org/officeDocument/2006/relationships/notesSlide" Target="../notesSlides/notesSlide26.xml"/><Relationship Id="rId21" Type="http://schemas.openxmlformats.org/officeDocument/2006/relationships/image" Target="../media/image61.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6.png"/><Relationship Id="rId25" Type="http://schemas.openxmlformats.org/officeDocument/2006/relationships/image" Target="../media/image48.jpg"/><Relationship Id="rId2" Type="http://schemas.openxmlformats.org/officeDocument/2006/relationships/slideLayout" Target="../slideLayouts/slideLayout11.xml"/><Relationship Id="rId16" Type="http://schemas.openxmlformats.org/officeDocument/2006/relationships/image" Target="../media/image42.png"/><Relationship Id="rId20" Type="http://schemas.openxmlformats.org/officeDocument/2006/relationships/image" Target="../media/image60.png"/><Relationship Id="rId1" Type="http://schemas.openxmlformats.org/officeDocument/2006/relationships/tags" Target="../tags/tag3.xml"/><Relationship Id="rId6" Type="http://schemas.openxmlformats.org/officeDocument/2006/relationships/image" Target="../media/image33.png"/><Relationship Id="rId11" Type="http://schemas.openxmlformats.org/officeDocument/2006/relationships/image" Target="../media/image38.png"/><Relationship Id="rId24" Type="http://schemas.openxmlformats.org/officeDocument/2006/relationships/image" Target="../media/image51.jpg"/><Relationship Id="rId5" Type="http://schemas.openxmlformats.org/officeDocument/2006/relationships/image" Target="../media/image32.png"/><Relationship Id="rId15" Type="http://schemas.openxmlformats.org/officeDocument/2006/relationships/image" Target="../media/image49.png"/><Relationship Id="rId23" Type="http://schemas.openxmlformats.org/officeDocument/2006/relationships/image" Target="../media/image45.jpeg"/><Relationship Id="rId10" Type="http://schemas.openxmlformats.org/officeDocument/2006/relationships/image" Target="../media/image37.png"/><Relationship Id="rId19" Type="http://schemas.openxmlformats.org/officeDocument/2006/relationships/image" Target="../media/image59.png"/><Relationship Id="rId4" Type="http://schemas.openxmlformats.org/officeDocument/2006/relationships/image" Target="../media/image43.png"/><Relationship Id="rId9" Type="http://schemas.openxmlformats.org/officeDocument/2006/relationships/image" Target="../media/image36.png"/><Relationship Id="rId14" Type="http://schemas.openxmlformats.org/officeDocument/2006/relationships/image" Target="../media/image41.png"/><Relationship Id="rId22" Type="http://schemas.openxmlformats.org/officeDocument/2006/relationships/image" Target="../media/image44.PNG"/><Relationship Id="rId27" Type="http://schemas.openxmlformats.org/officeDocument/2006/relationships/image" Target="../media/image6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67.png"/><Relationship Id="rId7" Type="http://schemas.openxmlformats.org/officeDocument/2006/relationships/hyperlink" Target="microsoft.com/dv" TargetMode="External"/><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36.xml"/><Relationship Id="rId1" Type="http://schemas.openxmlformats.org/officeDocument/2006/relationships/slideLayout" Target="../slideLayouts/slideLayout11.xml"/><Relationship Id="rId6" Type="http://schemas.openxmlformats.org/officeDocument/2006/relationships/hyperlink" Target="http://technet.microsoft.com/en-us/evalcenter/hh670538.aspx?ocid=&amp;wt.mc_id=TEC_108_1_33" TargetMode="External"/><Relationship Id="rId11" Type="http://schemas.openxmlformats.org/officeDocument/2006/relationships/image" Target="../media/image69.png"/><Relationship Id="rId5" Type="http://schemas.openxmlformats.org/officeDocument/2006/relationships/hyperlink" Target="http://www.microsoft.com/en-us/server-cloud/windows-server" TargetMode="External"/><Relationship Id="rId10" Type="http://schemas.openxmlformats.org/officeDocument/2006/relationships/image" Target="../media/image68.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png"/><Relationship Id="rId7" Type="http://schemas.openxmlformats.org/officeDocument/2006/relationships/image" Target="../media/image75.jpeg"/><Relationship Id="rId2" Type="http://schemas.openxmlformats.org/officeDocument/2006/relationships/notesSlide" Target="../notesSlides/notesSlide39.xml"/><Relationship Id="rId1" Type="http://schemas.openxmlformats.org/officeDocument/2006/relationships/slideLayout" Target="../slideLayouts/slideLayout16.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png"/><Relationship Id="rId9" Type="http://schemas.openxmlformats.org/officeDocument/2006/relationships/image" Target="../media/image77.jpeg"/></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0.xml"/><Relationship Id="rId1" Type="http://schemas.openxmlformats.org/officeDocument/2006/relationships/slideLayout" Target="../slideLayouts/slideLayout16.xml"/><Relationship Id="rId5" Type="http://schemas.openxmlformats.org/officeDocument/2006/relationships/image" Target="../media/image80.png"/><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png"/><Relationship Id="rId3" Type="http://schemas.openxmlformats.org/officeDocument/2006/relationships/image" Target="../media/image8.png"/><Relationship Id="rId7" Type="http://schemas.microsoft.com/office/2007/relationships/hdphoto" Target="../media/hdphoto3.wdp"/><Relationship Id="rId12" Type="http://schemas.microsoft.com/office/2007/relationships/hdphoto" Target="../media/hdphoto5.wdp"/><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0.png"/><Relationship Id="rId11" Type="http://schemas.openxmlformats.org/officeDocument/2006/relationships/image" Target="../media/image13.png"/><Relationship Id="rId5" Type="http://schemas.openxmlformats.org/officeDocument/2006/relationships/image" Target="../media/image9.png"/><Relationship Id="rId10" Type="http://schemas.openxmlformats.org/officeDocument/2006/relationships/image" Target="../media/image12.png"/><Relationship Id="rId4" Type="http://schemas.microsoft.com/office/2007/relationships/hdphoto" Target="../media/hdphoto2.wdp"/><Relationship Id="rId9" Type="http://schemas.microsoft.com/office/2007/relationships/hdphoto" Target="../media/hdphoto4.wdp"/><Relationship Id="rId1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tags" Target="../tags/tag1.xml"/><Relationship Id="rId5" Type="http://schemas.openxmlformats.org/officeDocument/2006/relationships/image" Target="../media/image17.wmf"/><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microsoft.com/office/2007/relationships/hdphoto" Target="../media/hdphoto8.wdp"/><Relationship Id="rId13" Type="http://schemas.openxmlformats.org/officeDocument/2006/relationships/image" Target="../media/image24.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3.png"/><Relationship Id="rId2" Type="http://schemas.openxmlformats.org/officeDocument/2006/relationships/notesSlide" Target="../notesSlides/notesSlide7.xml"/><Relationship Id="rId16" Type="http://schemas.openxmlformats.org/officeDocument/2006/relationships/image" Target="../media/image26.png"/><Relationship Id="rId1" Type="http://schemas.openxmlformats.org/officeDocument/2006/relationships/slideLayout" Target="../slideLayouts/slideLayout11.xml"/><Relationship Id="rId6" Type="http://schemas.microsoft.com/office/2007/relationships/hdphoto" Target="../media/hdphoto7.wdp"/><Relationship Id="rId11" Type="http://schemas.openxmlformats.org/officeDocument/2006/relationships/image" Target="../media/image22.png"/><Relationship Id="rId5" Type="http://schemas.openxmlformats.org/officeDocument/2006/relationships/image" Target="../media/image19.png"/><Relationship Id="rId15" Type="http://schemas.microsoft.com/office/2007/relationships/hdphoto" Target="../media/hdphoto10.wdp"/><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21.png"/><Relationship Id="rId1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29.jp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05427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Deploying Applications to Windows 8</a:t>
            </a:r>
          </a:p>
        </p:txBody>
      </p:sp>
    </p:spTree>
    <p:extLst>
      <p:ext uri="{BB962C8B-B14F-4D97-AF65-F5344CB8AC3E}">
        <p14:creationId xmlns:p14="http://schemas.microsoft.com/office/powerpoint/2010/main" val="211856924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 Terminology / Concepts</a:t>
            </a:r>
            <a:endParaRPr lang="en-US" dirty="0"/>
          </a:p>
        </p:txBody>
      </p:sp>
      <p:sp>
        <p:nvSpPr>
          <p:cNvPr id="3" name="Content Placeholder 2"/>
          <p:cNvSpPr>
            <a:spLocks noGrp="1"/>
          </p:cNvSpPr>
          <p:nvPr>
            <p:ph type="body" sz="quarter" idx="10"/>
          </p:nvPr>
        </p:nvSpPr>
        <p:spPr/>
        <p:txBody>
          <a:bodyPr>
            <a:noAutofit/>
          </a:bodyPr>
          <a:lstStyle/>
          <a:p>
            <a:r>
              <a:rPr lang="en-US" sz="2400" dirty="0"/>
              <a:t>What are Windows apps?</a:t>
            </a:r>
          </a:p>
          <a:p>
            <a:pPr marL="285750" lvl="1" indent="-285750">
              <a:buFont typeface="Arial" panose="020B0604020202020204" pitchFamily="34" charset="0"/>
              <a:buChar char="•"/>
            </a:pPr>
            <a:r>
              <a:rPr lang="en-US" sz="1800" dirty="0">
                <a:latin typeface="+mj-lt"/>
              </a:rPr>
              <a:t>For IT – they are isolated,  and simple to deploy/service/remove</a:t>
            </a:r>
          </a:p>
          <a:p>
            <a:pPr marL="285750" lvl="1" indent="-285750">
              <a:buFont typeface="Arial" panose="020B0604020202020204" pitchFamily="34" charset="0"/>
              <a:buChar char="•"/>
            </a:pPr>
            <a:r>
              <a:rPr lang="en-US" sz="1800" dirty="0">
                <a:latin typeface="+mj-lt"/>
              </a:rPr>
              <a:t>For end users - They are immersive, engaging and alive, interactive and touch enabled and designed for user multitasking.</a:t>
            </a:r>
          </a:p>
          <a:p>
            <a:pPr lvl="1"/>
            <a:endParaRPr lang="en-US" sz="1800" dirty="0">
              <a:latin typeface="+mj-lt"/>
            </a:endParaRPr>
          </a:p>
          <a:p>
            <a:r>
              <a:rPr lang="en-US" sz="2400" dirty="0"/>
              <a:t>What are the required Windows 8 app dependencies?</a:t>
            </a:r>
          </a:p>
          <a:p>
            <a:pPr marL="285750" lvl="1" indent="-285750">
              <a:buFont typeface="Arial" panose="020B0604020202020204" pitchFamily="34" charset="0"/>
              <a:buChar char="•"/>
            </a:pPr>
            <a:r>
              <a:rPr lang="en-US" sz="1800" dirty="0">
                <a:latin typeface="+mj-lt"/>
              </a:rPr>
              <a:t>Windows component library used to build apps</a:t>
            </a:r>
          </a:p>
          <a:p>
            <a:pPr marL="285750" lvl="1" indent="-285750">
              <a:buFont typeface="Arial" panose="020B0604020202020204" pitchFamily="34" charset="0"/>
              <a:buChar char="•"/>
            </a:pPr>
            <a:r>
              <a:rPr lang="en-US" sz="1800" dirty="0">
                <a:latin typeface="+mj-lt"/>
              </a:rPr>
              <a:t>Only 3 - WinJS, PlayReady, CRT and serviced from store</a:t>
            </a:r>
          </a:p>
          <a:p>
            <a:pPr marL="285750" lvl="1" indent="-285750">
              <a:buFont typeface="Arial" panose="020B0604020202020204" pitchFamily="34" charset="0"/>
              <a:buChar char="•"/>
            </a:pPr>
            <a:r>
              <a:rPr lang="en-US" sz="1800" dirty="0">
                <a:latin typeface="+mj-lt"/>
              </a:rPr>
              <a:t>Must be present on client to run Windows app</a:t>
            </a:r>
          </a:p>
          <a:p>
            <a:pPr marL="285750" lvl="1" indent="-285750">
              <a:buFont typeface="Arial" panose="020B0604020202020204" pitchFamily="34" charset="0"/>
              <a:buChar char="•"/>
            </a:pPr>
            <a:r>
              <a:rPr lang="en-US" sz="1800" dirty="0">
                <a:latin typeface="+mj-lt"/>
              </a:rPr>
              <a:t>Must be exported from Visual Studio and installed locally when distributing any Windows app that requires that dependency package</a:t>
            </a:r>
          </a:p>
          <a:p>
            <a:pPr lvl="1"/>
            <a:endParaRPr lang="en-US" sz="1800" dirty="0">
              <a:latin typeface="+mj-lt"/>
            </a:endParaRPr>
          </a:p>
          <a:p>
            <a:r>
              <a:rPr lang="en-US" sz="2400" dirty="0"/>
              <a:t>How are Windows 8 apps discovered and installed? </a:t>
            </a:r>
          </a:p>
          <a:p>
            <a:pPr marL="285750" lvl="1" indent="-285750">
              <a:buFont typeface="Arial" panose="020B0604020202020204" pitchFamily="34" charset="0"/>
              <a:buChar char="•"/>
            </a:pPr>
            <a:r>
              <a:rPr lang="en-US" sz="1800" dirty="0">
                <a:latin typeface="+mj-lt"/>
              </a:rPr>
              <a:t>Browse and install from Microsoft Windows Store</a:t>
            </a:r>
          </a:p>
          <a:p>
            <a:pPr marL="285750" lvl="1" indent="-285750">
              <a:buFont typeface="Arial" panose="020B0604020202020204" pitchFamily="34" charset="0"/>
              <a:buChar char="•"/>
            </a:pPr>
            <a:r>
              <a:rPr lang="en-US" sz="1800" dirty="0" err="1">
                <a:latin typeface="+mj-lt"/>
              </a:rPr>
              <a:t>ConfigManager</a:t>
            </a:r>
            <a:r>
              <a:rPr lang="en-US" sz="1800" dirty="0">
                <a:latin typeface="+mj-lt"/>
              </a:rPr>
              <a:t> App Catalog/Company Portal</a:t>
            </a:r>
          </a:p>
          <a:p>
            <a:pPr marL="519946" lvl="2" indent="-291436">
              <a:buFont typeface="Arial" panose="020B0604020202020204" pitchFamily="34" charset="0"/>
              <a:buChar char="•"/>
            </a:pPr>
            <a:r>
              <a:rPr lang="en-US" sz="1800" dirty="0">
                <a:latin typeface="+mj-lt"/>
              </a:rPr>
              <a:t>Through the “Side loading” method</a:t>
            </a:r>
          </a:p>
          <a:p>
            <a:pPr marL="519946" lvl="2" indent="-291436">
              <a:buFont typeface="Arial" panose="020B0604020202020204" pitchFamily="34" charset="0"/>
              <a:buChar char="•"/>
            </a:pPr>
            <a:r>
              <a:rPr lang="en-US" sz="1800" dirty="0">
                <a:latin typeface="+mj-lt"/>
              </a:rPr>
              <a:t>Deep links to Windows store</a:t>
            </a:r>
          </a:p>
        </p:txBody>
      </p:sp>
    </p:spTree>
    <p:extLst>
      <p:ext uri="{BB962C8B-B14F-4D97-AF65-F5344CB8AC3E}">
        <p14:creationId xmlns:p14="http://schemas.microsoft.com/office/powerpoint/2010/main" val="4292118434"/>
      </p:ext>
    </p:extLst>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500"/>
                                        <p:tgtEl>
                                          <p:spTgt spid="3">
                                            <p:txEl>
                                              <p:pRg st="10" end="10"/>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animEffect transition="in" filter="fade">
                                      <p:cBhvr>
                                        <p:cTn id="35" dur="500"/>
                                        <p:tgtEl>
                                          <p:spTgt spid="3">
                                            <p:txEl>
                                              <p:pRg st="11" end="11"/>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12" end="12"/>
                                            </p:txEl>
                                          </p:spTgt>
                                        </p:tgtEl>
                                        <p:attrNameLst>
                                          <p:attrName>style.visibility</p:attrName>
                                        </p:attrNameLst>
                                      </p:cBhvr>
                                      <p:to>
                                        <p:strVal val="visible"/>
                                      </p:to>
                                    </p:set>
                                    <p:animEffect transition="in" filter="fade">
                                      <p:cBhvr>
                                        <p:cTn id="38" dur="500"/>
                                        <p:tgtEl>
                                          <p:spTgt spid="3">
                                            <p:txEl>
                                              <p:pRg st="12" end="12"/>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animEffect transition="in" filter="fade">
                                      <p:cBhvr>
                                        <p:cTn id="41" dur="500"/>
                                        <p:tgtEl>
                                          <p:spTgt spid="3">
                                            <p:txEl>
                                              <p:pRg st="13" end="13"/>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14" end="14"/>
                                            </p:txEl>
                                          </p:spTgt>
                                        </p:tgtEl>
                                        <p:attrNameLst>
                                          <p:attrName>style.visibility</p:attrName>
                                        </p:attrNameLst>
                                      </p:cBhvr>
                                      <p:to>
                                        <p:strVal val="visible"/>
                                      </p:to>
                                    </p:set>
                                    <p:animEffect transition="in" filter="fade">
                                      <p:cBhvr>
                                        <p:cTn id="44"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Windows 8 </a:t>
            </a:r>
            <a:r>
              <a:rPr lang="en-US" dirty="0" smtClean="0"/>
              <a:t>Side-loading Requirements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35592833"/>
              </p:ext>
            </p:extLst>
          </p:nvPr>
        </p:nvGraphicFramePr>
        <p:xfrm>
          <a:off x="235651" y="1331842"/>
          <a:ext cx="11667258" cy="4498367"/>
        </p:xfrm>
        <a:graphic>
          <a:graphicData uri="http://schemas.openxmlformats.org/drawingml/2006/table">
            <a:tbl>
              <a:tblPr firstRow="1" firstCol="1" bandRow="1">
                <a:tableStyleId>{5C22544A-7EE6-4342-B048-85BDC9FD1C3A}</a:tableStyleId>
              </a:tblPr>
              <a:tblGrid>
                <a:gridCol w="1905628"/>
                <a:gridCol w="2507484"/>
                <a:gridCol w="2507484"/>
                <a:gridCol w="2373331"/>
                <a:gridCol w="2373331"/>
              </a:tblGrid>
              <a:tr h="442820">
                <a:tc rowSpan="2">
                  <a:txBody>
                    <a:bodyPr/>
                    <a:lstStyle/>
                    <a:p>
                      <a:pPr marL="0" marR="0" algn="ctr">
                        <a:lnSpc>
                          <a:spcPct val="115000"/>
                        </a:lnSpc>
                        <a:spcBef>
                          <a:spcPts val="0"/>
                        </a:spcBef>
                        <a:spcAft>
                          <a:spcPts val="0"/>
                        </a:spcAft>
                      </a:pPr>
                      <a:r>
                        <a:rPr lang="en-US" sz="1600" dirty="0">
                          <a:effectLst/>
                        </a:rPr>
                        <a:t>Windows </a:t>
                      </a:r>
                      <a:r>
                        <a:rPr lang="en-US" sz="1600" dirty="0" smtClean="0">
                          <a:effectLst/>
                        </a:rPr>
                        <a:t>8</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rowSpan="2">
                  <a:txBody>
                    <a:bodyPr/>
                    <a:lstStyle/>
                    <a:p>
                      <a:pPr marL="0" marR="0" algn="ctr">
                        <a:lnSpc>
                          <a:spcPct val="115000"/>
                        </a:lnSpc>
                        <a:spcBef>
                          <a:spcPts val="0"/>
                        </a:spcBef>
                        <a:spcAft>
                          <a:spcPts val="0"/>
                        </a:spcAft>
                      </a:pPr>
                      <a:r>
                        <a:rPr lang="en-US" sz="1600" dirty="0">
                          <a:effectLst/>
                        </a:rPr>
                        <a:t>Configure AllowAllTrustedApps </a:t>
                      </a:r>
                      <a:r>
                        <a:rPr lang="en-US" sz="1600" dirty="0" smtClean="0">
                          <a:effectLst/>
                        </a:rPr>
                        <a:t>registry key</a:t>
                      </a:r>
                      <a:r>
                        <a:rPr lang="en-US" sz="1800" dirty="0" smtClean="0">
                          <a:effectLst/>
                        </a:rPr>
                        <a:t>***</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rowSpan="2">
                  <a:txBody>
                    <a:bodyPr/>
                    <a:lstStyle/>
                    <a:p>
                      <a:pPr marL="0" marR="0" algn="ctr">
                        <a:lnSpc>
                          <a:spcPct val="115000"/>
                        </a:lnSpc>
                        <a:spcBef>
                          <a:spcPts val="0"/>
                        </a:spcBef>
                        <a:spcAft>
                          <a:spcPts val="0"/>
                        </a:spcAft>
                      </a:pPr>
                      <a:r>
                        <a:rPr lang="en-US" sz="1600" dirty="0">
                          <a:effectLst/>
                        </a:rPr>
                        <a:t>Sign .appx file with trusted enterprise code signing certificate</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gridSpan="2">
                  <a:txBody>
                    <a:bodyPr/>
                    <a:lstStyle/>
                    <a:p>
                      <a:pPr marL="0" marR="0" algn="ctr">
                        <a:lnSpc>
                          <a:spcPct val="115000"/>
                        </a:lnSpc>
                        <a:spcBef>
                          <a:spcPts val="0"/>
                        </a:spcBef>
                        <a:spcAft>
                          <a:spcPts val="0"/>
                        </a:spcAft>
                      </a:pPr>
                      <a:r>
                        <a:rPr lang="en-US" sz="1600" dirty="0" smtClean="0">
                          <a:effectLst/>
                        </a:rPr>
                        <a:t>Is side </a:t>
                      </a:r>
                      <a:r>
                        <a:rPr lang="en-US" sz="1600" dirty="0">
                          <a:effectLst/>
                        </a:rPr>
                        <a:t>loading key </a:t>
                      </a:r>
                      <a:r>
                        <a:rPr lang="en-US" sz="1600" dirty="0" smtClean="0">
                          <a:effectLst/>
                        </a:rPr>
                        <a:t>required?</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hMerge="1">
                  <a:txBody>
                    <a:bodyPr/>
                    <a:lstStyle/>
                    <a:p>
                      <a:pPr marL="0" marR="0" algn="ctr">
                        <a:lnSpc>
                          <a:spcPct val="115000"/>
                        </a:lnSpc>
                        <a:spcBef>
                          <a:spcPts val="0"/>
                        </a:spcBef>
                        <a:spcAft>
                          <a:spcPts val="0"/>
                        </a:spcAft>
                      </a:pPr>
                      <a:endParaRPr lang="en-US" sz="1600" dirty="0">
                        <a:effectLst/>
                        <a:latin typeface="Segoe" pitchFamily="34" charset="0"/>
                        <a:ea typeface="Calibri"/>
                        <a:cs typeface="Times New Roman"/>
                      </a:endParaRPr>
                    </a:p>
                  </a:txBody>
                  <a:tcPr marL="29688" marR="29688" marT="5938" marB="5938" anchor="ctr"/>
                </a:tc>
              </a:tr>
              <a:tr h="655609">
                <a:tc vMerge="1">
                  <a:txBody>
                    <a:bodyPr/>
                    <a:lstStyle/>
                    <a:p>
                      <a:endParaRPr lang="en-US"/>
                    </a:p>
                  </a:txBody>
                  <a:tcPr/>
                </a:tc>
                <a:tc vMerge="1">
                  <a:txBody>
                    <a:bodyPr/>
                    <a:lstStyle/>
                    <a:p>
                      <a:endParaRPr lang="en-US"/>
                    </a:p>
                  </a:txBody>
                  <a:tcPr/>
                </a:tc>
                <a:tc vMerge="1">
                  <a:txBody>
                    <a:bodyPr/>
                    <a:lstStyle/>
                    <a:p>
                      <a:endParaRPr lang="en-US"/>
                    </a:p>
                  </a:txBody>
                  <a:tcPr/>
                </a:tc>
                <a:tc gridSpan="2">
                  <a:txBody>
                    <a:bodyPr/>
                    <a:lstStyle/>
                    <a:p>
                      <a:pPr marL="0" marR="0" indent="0" algn="l" defTabSz="914180" rtl="0" eaLnBrk="1" fontAlgn="auto" latinLnBrk="0" hangingPunct="1">
                        <a:lnSpc>
                          <a:spcPct val="115000"/>
                        </a:lnSpc>
                        <a:spcBef>
                          <a:spcPts val="0"/>
                        </a:spcBef>
                        <a:spcAft>
                          <a:spcPts val="0"/>
                        </a:spcAft>
                        <a:buClrTx/>
                        <a:buSzTx/>
                        <a:buFontTx/>
                        <a:buNone/>
                        <a:tabLst/>
                        <a:defRPr/>
                      </a:pPr>
                      <a:r>
                        <a:rPr lang="en-US" sz="1800" dirty="0" smtClean="0">
                          <a:effectLst/>
                        </a:rPr>
                        <a:t> Non</a:t>
                      </a:r>
                      <a:r>
                        <a:rPr lang="en-US" sz="1800" baseline="0" dirty="0" smtClean="0">
                          <a:effectLst/>
                        </a:rPr>
                        <a:t> </a:t>
                      </a:r>
                      <a:r>
                        <a:rPr lang="en-US" sz="1800" dirty="0" smtClean="0">
                          <a:effectLst/>
                        </a:rPr>
                        <a:t> Domain joined                Domain joined</a:t>
                      </a:r>
                      <a:endParaRPr lang="en-US" sz="2000" dirty="0" smtClean="0">
                        <a:effectLst/>
                      </a:endParaRPr>
                    </a:p>
                    <a:p>
                      <a:pPr marL="0" marR="0" algn="ctr">
                        <a:lnSpc>
                          <a:spcPct val="115000"/>
                        </a:lnSpc>
                        <a:spcBef>
                          <a:spcPts val="0"/>
                        </a:spcBef>
                        <a:spcAft>
                          <a:spcPts val="0"/>
                        </a:spcAft>
                      </a:pPr>
                      <a:r>
                        <a:rPr lang="en-US" sz="1800" dirty="0" smtClean="0">
                          <a:effectLst/>
                        </a:rPr>
                        <a:t>      </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hMerge="1">
                  <a:txBody>
                    <a:bodyPr/>
                    <a:lstStyle/>
                    <a:p>
                      <a:endParaRPr lang="en-US"/>
                    </a:p>
                  </a:txBody>
                  <a:tcPr/>
                </a:tc>
              </a:tr>
              <a:tr h="758549">
                <a:tc>
                  <a:txBody>
                    <a:bodyPr/>
                    <a:lstStyle/>
                    <a:p>
                      <a:pPr marL="0" marR="0" algn="ctr">
                        <a:lnSpc>
                          <a:spcPct val="115000"/>
                        </a:lnSpc>
                        <a:spcBef>
                          <a:spcPts val="0"/>
                        </a:spcBef>
                        <a:spcAft>
                          <a:spcPts val="0"/>
                        </a:spcAft>
                      </a:pPr>
                      <a:r>
                        <a:rPr lang="en-US" sz="1600" dirty="0">
                          <a:effectLst/>
                        </a:rPr>
                        <a:t>Windows 8 Enterprise</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Yes</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Yes** </a:t>
                      </a:r>
                      <a:endParaRPr lang="en-US" sz="16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Yes</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No</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r>
              <a:tr h="885641">
                <a:tc>
                  <a:txBody>
                    <a:bodyPr/>
                    <a:lstStyle/>
                    <a:p>
                      <a:pPr marL="0" marR="0" algn="ctr">
                        <a:lnSpc>
                          <a:spcPct val="115000"/>
                        </a:lnSpc>
                        <a:spcBef>
                          <a:spcPts val="0"/>
                        </a:spcBef>
                        <a:spcAft>
                          <a:spcPts val="0"/>
                        </a:spcAft>
                      </a:pPr>
                      <a:r>
                        <a:rPr lang="en-US" sz="1600" dirty="0">
                          <a:effectLst/>
                        </a:rPr>
                        <a:t>Windows 8 Professional</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Yes</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indent="0" algn="ctr" defTabSz="914363" rtl="0" eaLnBrk="1" fontAlgn="auto" latinLnBrk="0" hangingPunct="1">
                        <a:lnSpc>
                          <a:spcPct val="115000"/>
                        </a:lnSpc>
                        <a:spcBef>
                          <a:spcPts val="0"/>
                        </a:spcBef>
                        <a:spcAft>
                          <a:spcPts val="0"/>
                        </a:spcAft>
                        <a:buClrTx/>
                        <a:buSzTx/>
                        <a:buFontTx/>
                        <a:buNone/>
                        <a:tabLst/>
                        <a:defRPr/>
                      </a:pPr>
                      <a:r>
                        <a:rPr lang="en-US" sz="1600" dirty="0" smtClean="0">
                          <a:effectLst/>
                        </a:rPr>
                        <a:t>Yes** </a:t>
                      </a:r>
                      <a:endParaRPr lang="en-US" sz="16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a:effectLst/>
                        </a:rPr>
                        <a:t>Yes</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Yes</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r>
              <a:tr h="870107">
                <a:tc>
                  <a:txBody>
                    <a:bodyPr/>
                    <a:lstStyle/>
                    <a:p>
                      <a:pPr marL="0" marR="0" algn="ctr">
                        <a:lnSpc>
                          <a:spcPct val="115000"/>
                        </a:lnSpc>
                        <a:spcBef>
                          <a:spcPts val="0"/>
                        </a:spcBef>
                        <a:spcAft>
                          <a:spcPts val="0"/>
                        </a:spcAft>
                      </a:pPr>
                      <a:r>
                        <a:rPr lang="en-US" sz="1600" dirty="0">
                          <a:effectLst/>
                        </a:rPr>
                        <a:t>Windows RT</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Yes</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indent="0" algn="ctr" defTabSz="914363" rtl="0" eaLnBrk="1" fontAlgn="auto" latinLnBrk="0" hangingPunct="1">
                        <a:lnSpc>
                          <a:spcPct val="115000"/>
                        </a:lnSpc>
                        <a:spcBef>
                          <a:spcPts val="0"/>
                        </a:spcBef>
                        <a:spcAft>
                          <a:spcPts val="0"/>
                        </a:spcAft>
                        <a:buClrTx/>
                        <a:buSzTx/>
                        <a:buFontTx/>
                        <a:buNone/>
                        <a:tabLst/>
                        <a:defRPr/>
                      </a:pPr>
                      <a:r>
                        <a:rPr lang="en-US" sz="1600" dirty="0" smtClean="0">
                          <a:effectLst/>
                        </a:rPr>
                        <a:t>Yes** </a:t>
                      </a:r>
                      <a:endParaRPr lang="en-US" sz="1600" b="0" dirty="0" smtClean="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gridSpan="2">
                  <a:txBody>
                    <a:bodyPr/>
                    <a:lstStyle/>
                    <a:p>
                      <a:pPr marL="0" marR="0" algn="ctr">
                        <a:lnSpc>
                          <a:spcPct val="115000"/>
                        </a:lnSpc>
                        <a:spcBef>
                          <a:spcPts val="0"/>
                        </a:spcBef>
                        <a:spcAft>
                          <a:spcPts val="0"/>
                        </a:spcAft>
                      </a:pPr>
                      <a:r>
                        <a:rPr lang="en-US" sz="1600" dirty="0">
                          <a:effectLst/>
                        </a:rPr>
                        <a:t>Yes</a:t>
                      </a:r>
                      <a:endParaRPr lang="en-US" sz="1800" dirty="0">
                        <a:effectLst/>
                      </a:endParaRPr>
                    </a:p>
                    <a:p>
                      <a:pPr marL="0" marR="0" algn="ctr">
                        <a:lnSpc>
                          <a:spcPct val="115000"/>
                        </a:lnSpc>
                        <a:spcBef>
                          <a:spcPts val="0"/>
                        </a:spcBef>
                        <a:spcAft>
                          <a:spcPts val="0"/>
                        </a:spcAft>
                      </a:pPr>
                      <a:r>
                        <a:rPr lang="en-US" sz="1600" dirty="0">
                          <a:effectLst/>
                        </a:rPr>
                        <a:t>Cannot be joined to a </a:t>
                      </a:r>
                      <a:r>
                        <a:rPr lang="en-US" sz="1600" dirty="0" smtClean="0">
                          <a:effectLst/>
                        </a:rPr>
                        <a:t>domain. A side loading key is always required.</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hMerge="1">
                  <a:txBody>
                    <a:bodyPr/>
                    <a:lstStyle/>
                    <a:p>
                      <a:pPr marL="0" marR="0" algn="ctr">
                        <a:lnSpc>
                          <a:spcPct val="115000"/>
                        </a:lnSpc>
                        <a:spcBef>
                          <a:spcPts val="0"/>
                        </a:spcBef>
                        <a:spcAft>
                          <a:spcPts val="0"/>
                        </a:spcAft>
                      </a:pPr>
                      <a:endParaRPr lang="en-US" sz="1600" dirty="0">
                        <a:effectLst/>
                        <a:latin typeface="Segoe" pitchFamily="34" charset="0"/>
                        <a:ea typeface="Calibri"/>
                        <a:cs typeface="Times New Roman"/>
                      </a:endParaRPr>
                    </a:p>
                  </a:txBody>
                  <a:tcPr marL="29688" marR="29688" marT="5938" marB="5938" anchor="ctr"/>
                </a:tc>
              </a:tr>
              <a:tr h="885641">
                <a:tc>
                  <a:txBody>
                    <a:bodyPr/>
                    <a:lstStyle/>
                    <a:p>
                      <a:pPr marL="0" marR="0" algn="ctr">
                        <a:lnSpc>
                          <a:spcPct val="115000"/>
                        </a:lnSpc>
                        <a:spcBef>
                          <a:spcPts val="0"/>
                        </a:spcBef>
                        <a:spcAft>
                          <a:spcPts val="0"/>
                        </a:spcAft>
                      </a:pPr>
                      <a:r>
                        <a:rPr lang="en-US" sz="1600" dirty="0">
                          <a:effectLst/>
                        </a:rPr>
                        <a:t>Windows </a:t>
                      </a:r>
                      <a:r>
                        <a:rPr lang="en-US" sz="1600" dirty="0" smtClean="0">
                          <a:effectLst/>
                        </a:rPr>
                        <a:t>Server</a:t>
                      </a:r>
                    </a:p>
                    <a:p>
                      <a:pPr marL="0" marR="0" algn="ctr">
                        <a:lnSpc>
                          <a:spcPct val="115000"/>
                        </a:lnSpc>
                        <a:spcBef>
                          <a:spcPts val="0"/>
                        </a:spcBef>
                        <a:spcAft>
                          <a:spcPts val="0"/>
                        </a:spcAft>
                      </a:pPr>
                      <a:r>
                        <a:rPr lang="en-US" sz="1600" dirty="0" smtClean="0">
                          <a:effectLst/>
                        </a:rPr>
                        <a:t>2012</a:t>
                      </a:r>
                      <a:endParaRPr lang="en-US" sz="1800" b="0" dirty="0">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a:effectLst/>
                        </a:rPr>
                        <a:t>Yes</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indent="0" algn="ctr" defTabSz="914363" rtl="0" eaLnBrk="1" fontAlgn="auto" latinLnBrk="0" hangingPunct="1">
                        <a:lnSpc>
                          <a:spcPct val="115000"/>
                        </a:lnSpc>
                        <a:spcBef>
                          <a:spcPts val="0"/>
                        </a:spcBef>
                        <a:spcAft>
                          <a:spcPts val="0"/>
                        </a:spcAft>
                        <a:buClrTx/>
                        <a:buSzTx/>
                        <a:buFontTx/>
                        <a:buNone/>
                        <a:tabLst/>
                        <a:defRPr/>
                      </a:pPr>
                      <a:r>
                        <a:rPr lang="en-US" sz="1600" dirty="0" smtClean="0">
                          <a:effectLst/>
                        </a:rPr>
                        <a:t>Yes** </a:t>
                      </a:r>
                      <a:endParaRPr lang="en-US" sz="1600" b="0" dirty="0" smtClean="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a:effectLst/>
                        </a:rPr>
                        <a:t>Does not support sideloading key</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c>
                  <a:txBody>
                    <a:bodyPr/>
                    <a:lstStyle/>
                    <a:p>
                      <a:pPr marL="0" marR="0" algn="ctr">
                        <a:lnSpc>
                          <a:spcPct val="115000"/>
                        </a:lnSpc>
                        <a:spcBef>
                          <a:spcPts val="0"/>
                        </a:spcBef>
                        <a:spcAft>
                          <a:spcPts val="0"/>
                        </a:spcAft>
                      </a:pPr>
                      <a:r>
                        <a:rPr lang="en-US" sz="1600" dirty="0" smtClean="0">
                          <a:effectLst/>
                        </a:rPr>
                        <a:t>No</a:t>
                      </a:r>
                      <a:endParaRPr lang="en-US" sz="1800" b="0" dirty="0">
                        <a:solidFill>
                          <a:schemeClr val="bg1"/>
                        </a:solidFill>
                        <a:effectLst/>
                        <a:latin typeface="Segoe UI Light" panose="020B0502040204020203" pitchFamily="34" charset="0"/>
                        <a:ea typeface="Calibri"/>
                        <a:cs typeface="Segoe UI Light" panose="020B0502040204020203" pitchFamily="34" charset="0"/>
                      </a:endParaRPr>
                    </a:p>
                  </a:txBody>
                  <a:tcPr marL="30279" marR="30279" marT="6056" marB="6056" anchor="ctr"/>
                </a:tc>
              </a:tr>
            </a:tbl>
          </a:graphicData>
        </a:graphic>
      </p:graphicFrame>
      <p:sp>
        <p:nvSpPr>
          <p:cNvPr id="6" name="TextBox 5"/>
          <p:cNvSpPr txBox="1"/>
          <p:nvPr/>
        </p:nvSpPr>
        <p:spPr>
          <a:xfrm>
            <a:off x="252338" y="5986306"/>
            <a:ext cx="11650570" cy="121474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28" dirty="0">
                <a:latin typeface="Segoe UI Light" panose="020B0502040204020203" pitchFamily="34" charset="0"/>
                <a:cs typeface="Segoe UI Light" panose="020B0502040204020203" pitchFamily="34" charset="0"/>
              </a:rPr>
              <a:t>** Signed using trusted code signing CA on Windows 8 clients</a:t>
            </a:r>
          </a:p>
          <a:p>
            <a:r>
              <a:rPr lang="en-US" sz="1428" dirty="0">
                <a:latin typeface="Segoe UI Light" panose="020B0502040204020203" pitchFamily="34" charset="0"/>
                <a:cs typeface="Segoe UI Light" panose="020B0502040204020203" pitchFamily="34" charset="0"/>
              </a:rPr>
              <a:t>*** HKEY_LOCAL_MACHINE\Software\Policies\Microsoft\Windows\</a:t>
            </a:r>
            <a:r>
              <a:rPr lang="en-US" sz="1428" dirty="0" err="1">
                <a:latin typeface="Segoe UI Light" panose="020B0502040204020203" pitchFamily="34" charset="0"/>
                <a:cs typeface="Segoe UI Light" panose="020B0502040204020203" pitchFamily="34" charset="0"/>
              </a:rPr>
              <a:t>Appx</a:t>
            </a:r>
            <a:r>
              <a:rPr lang="en-US" sz="1428" dirty="0">
                <a:latin typeface="Segoe UI Light" panose="020B0502040204020203" pitchFamily="34" charset="0"/>
                <a:cs typeface="Segoe UI Light" panose="020B0502040204020203" pitchFamily="34" charset="0"/>
              </a:rPr>
              <a:t>\</a:t>
            </a:r>
            <a:r>
              <a:rPr lang="en-US" sz="1428" dirty="0" err="1">
                <a:latin typeface="Segoe UI Light" panose="020B0502040204020203" pitchFamily="34" charset="0"/>
                <a:cs typeface="Segoe UI Light" panose="020B0502040204020203" pitchFamily="34" charset="0"/>
              </a:rPr>
              <a:t>AllowAllTrustedApps</a:t>
            </a:r>
            <a:r>
              <a:rPr lang="en-US" sz="1428" dirty="0">
                <a:latin typeface="Segoe UI Light" panose="020B0502040204020203" pitchFamily="34" charset="0"/>
                <a:cs typeface="Segoe UI Light" panose="020B0502040204020203" pitchFamily="34" charset="0"/>
              </a:rPr>
              <a:t> = 1</a:t>
            </a:r>
          </a:p>
          <a:p>
            <a:r>
              <a:rPr lang="en-US" sz="1428" dirty="0">
                <a:latin typeface="Segoe UI Light" panose="020B0502040204020203" pitchFamily="34" charset="0"/>
                <a:cs typeface="Segoe UI Light" panose="020B0502040204020203" pitchFamily="34" charset="0"/>
              </a:rPr>
              <a:t>.</a:t>
            </a:r>
          </a:p>
          <a:p>
            <a:endParaRPr lang="en-US" sz="1428" dirty="0">
              <a:latin typeface="Segoe UI Light" panose="020B0502040204020203" pitchFamily="34" charset="0"/>
              <a:cs typeface="Segoe UI Light" panose="020B0502040204020203" pitchFamily="34" charset="0"/>
            </a:endParaRPr>
          </a:p>
          <a:p>
            <a:endParaRPr lang="en-US" sz="1428"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952937640"/>
      </p:ext>
    </p:extLst>
  </p:cSld>
  <p:clrMapOvr>
    <a:masterClrMapping/>
  </p:clrMapOvr>
  <p:transition advClick="0" advTm="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4488" dirty="0"/>
              <a:t>Build and Deploy Win 8 LOB Application </a:t>
            </a:r>
          </a:p>
        </p:txBody>
      </p:sp>
      <p:graphicFrame>
        <p:nvGraphicFramePr>
          <p:cNvPr id="5" name="Diagram 4"/>
          <p:cNvGraphicFramePr/>
          <p:nvPr>
            <p:extLst/>
          </p:nvPr>
        </p:nvGraphicFramePr>
        <p:xfrm>
          <a:off x="562063" y="1370971"/>
          <a:ext cx="11257071" cy="11743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249852" y="2671065"/>
            <a:ext cx="11246099" cy="960545"/>
          </a:xfrm>
          <a:prstGeom prst="rect">
            <a:avLst/>
          </a:prstGeom>
          <a:noFill/>
        </p:spPr>
        <p:txBody>
          <a:bodyPr wrap="square" lIns="0" tIns="0" rIns="0" bIns="0" rtlCol="0">
            <a:spAutoFit/>
          </a:bodyPr>
          <a:lstStyle/>
          <a:p>
            <a:pPr marL="349724" indent="-349724">
              <a:buFont typeface="Arial" pitchFamily="34" charset="0"/>
              <a:buChar char="•"/>
            </a:pPr>
            <a:r>
              <a:rPr lang="en-US" sz="2040" dirty="0">
                <a:latin typeface="+mj-lt"/>
              </a:rPr>
              <a:t>Enterprise </a:t>
            </a:r>
            <a:r>
              <a:rPr lang="en-US" sz="2040" b="1" dirty="0">
                <a:latin typeface="+mj-lt"/>
              </a:rPr>
              <a:t>acquires</a:t>
            </a:r>
            <a:r>
              <a:rPr lang="en-US" sz="2040" dirty="0">
                <a:latin typeface="+mj-lt"/>
              </a:rPr>
              <a:t> LOB application</a:t>
            </a:r>
          </a:p>
          <a:p>
            <a:pPr marL="816004" lvl="1" indent="-349724">
              <a:buFont typeface="Arial" pitchFamily="34" charset="0"/>
              <a:buChar char="•"/>
            </a:pPr>
            <a:r>
              <a:rPr lang="en-US" sz="2040" dirty="0">
                <a:latin typeface="+mj-lt"/>
              </a:rPr>
              <a:t>Enterprise purchases or creates LOB application</a:t>
            </a:r>
          </a:p>
          <a:p>
            <a:pPr marL="816004" lvl="1" indent="-349724">
              <a:buFont typeface="Arial" pitchFamily="34" charset="0"/>
              <a:buChar char="•"/>
            </a:pPr>
            <a:r>
              <a:rPr lang="en-US" sz="2040" dirty="0">
                <a:latin typeface="+mj-lt"/>
              </a:rPr>
              <a:t>Check Platforms supported</a:t>
            </a:r>
          </a:p>
        </p:txBody>
      </p:sp>
      <p:sp>
        <p:nvSpPr>
          <p:cNvPr id="8" name="TextBox 7"/>
          <p:cNvSpPr txBox="1"/>
          <p:nvPr/>
        </p:nvSpPr>
        <p:spPr>
          <a:xfrm>
            <a:off x="2609314" y="3748043"/>
            <a:ext cx="7739008" cy="640363"/>
          </a:xfrm>
          <a:prstGeom prst="rect">
            <a:avLst/>
          </a:prstGeom>
          <a:noFill/>
        </p:spPr>
        <p:txBody>
          <a:bodyPr wrap="square" lIns="0" tIns="0" rIns="0" bIns="0" rtlCol="0">
            <a:spAutoFit/>
          </a:bodyPr>
          <a:lstStyle/>
          <a:p>
            <a:pPr marL="291436" indent="-291436">
              <a:buFont typeface="Arial" pitchFamily="34" charset="0"/>
              <a:buChar char="•"/>
            </a:pPr>
            <a:r>
              <a:rPr lang="en-US" sz="2040" b="1" dirty="0">
                <a:latin typeface="+mj-lt"/>
              </a:rPr>
              <a:t>Certify</a:t>
            </a:r>
            <a:r>
              <a:rPr lang="en-US" sz="2040" dirty="0">
                <a:latin typeface="+mj-lt"/>
              </a:rPr>
              <a:t> the LOB app using Windows App Certification kit </a:t>
            </a:r>
          </a:p>
          <a:p>
            <a:pPr marL="757716" lvl="1" indent="-291436">
              <a:buFont typeface="Arial" pitchFamily="34" charset="0"/>
              <a:buChar char="•"/>
            </a:pPr>
            <a:r>
              <a:rPr lang="en-US" sz="2040" dirty="0">
                <a:latin typeface="+mj-lt"/>
              </a:rPr>
              <a:t>Ensure that app is technically compliant Windows application</a:t>
            </a:r>
          </a:p>
        </p:txBody>
      </p:sp>
      <p:sp>
        <p:nvSpPr>
          <p:cNvPr id="9" name="Rectangle 8"/>
          <p:cNvSpPr/>
          <p:nvPr/>
        </p:nvSpPr>
        <p:spPr>
          <a:xfrm>
            <a:off x="5020641" y="4665292"/>
            <a:ext cx="6214117" cy="1054716"/>
          </a:xfrm>
          <a:prstGeom prst="rect">
            <a:avLst/>
          </a:prstGeom>
        </p:spPr>
        <p:txBody>
          <a:bodyPr>
            <a:spAutoFit/>
          </a:bodyPr>
          <a:lstStyle/>
          <a:p>
            <a:pPr marL="291436" indent="-291436">
              <a:buFont typeface="Arial" pitchFamily="34" charset="0"/>
              <a:buChar char="•"/>
            </a:pPr>
            <a:r>
              <a:rPr lang="en-US" sz="2040" b="1" dirty="0">
                <a:latin typeface="+mj-lt"/>
              </a:rPr>
              <a:t>Sign</a:t>
            </a:r>
            <a:r>
              <a:rPr lang="en-US" sz="2040" dirty="0">
                <a:latin typeface="+mj-lt"/>
              </a:rPr>
              <a:t> with Enterprise trusted certificate </a:t>
            </a:r>
          </a:p>
          <a:p>
            <a:pPr marL="757716" lvl="1" indent="-291436">
              <a:buFont typeface="Arial" pitchFamily="34" charset="0"/>
              <a:buChar char="•"/>
            </a:pPr>
            <a:r>
              <a:rPr lang="en-US" sz="2040" dirty="0">
                <a:latin typeface="+mj-lt"/>
              </a:rPr>
              <a:t>Publisher name in the certificate and </a:t>
            </a:r>
            <a:br>
              <a:rPr lang="en-US" sz="2040" dirty="0">
                <a:latin typeface="+mj-lt"/>
              </a:rPr>
            </a:br>
            <a:r>
              <a:rPr lang="en-US" sz="2040" dirty="0">
                <a:latin typeface="+mj-lt"/>
              </a:rPr>
              <a:t>package </a:t>
            </a:r>
            <a:r>
              <a:rPr lang="en-US" sz="2040" u="sng" dirty="0">
                <a:latin typeface="+mj-lt"/>
              </a:rPr>
              <a:t>Must</a:t>
            </a:r>
            <a:r>
              <a:rPr lang="en-US" sz="2040" dirty="0">
                <a:latin typeface="+mj-lt"/>
              </a:rPr>
              <a:t> match</a:t>
            </a:r>
          </a:p>
        </p:txBody>
      </p:sp>
      <p:sp>
        <p:nvSpPr>
          <p:cNvPr id="10" name="Rectangle 9"/>
          <p:cNvSpPr/>
          <p:nvPr/>
        </p:nvSpPr>
        <p:spPr>
          <a:xfrm>
            <a:off x="7397835" y="6025925"/>
            <a:ext cx="3209010" cy="414353"/>
          </a:xfrm>
          <a:prstGeom prst="rect">
            <a:avLst/>
          </a:prstGeom>
        </p:spPr>
        <p:txBody>
          <a:bodyPr wrap="none">
            <a:spAutoFit/>
          </a:bodyPr>
          <a:lstStyle/>
          <a:p>
            <a:pPr marL="291436" indent="-291436">
              <a:buFont typeface="Arial" pitchFamily="34" charset="0"/>
              <a:buChar char="•"/>
            </a:pPr>
            <a:r>
              <a:rPr lang="en-US" sz="2040" b="1" dirty="0">
                <a:latin typeface="+mj-lt"/>
              </a:rPr>
              <a:t>Deploy</a:t>
            </a:r>
            <a:r>
              <a:rPr lang="en-US" sz="2040" dirty="0">
                <a:latin typeface="+mj-lt"/>
              </a:rPr>
              <a:t> using ConfigMgr</a:t>
            </a:r>
          </a:p>
        </p:txBody>
      </p:sp>
    </p:spTree>
    <p:extLst>
      <p:ext uri="{BB962C8B-B14F-4D97-AF65-F5344CB8AC3E}">
        <p14:creationId xmlns:p14="http://schemas.microsoft.com/office/powerpoint/2010/main" val="261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ctr"/>
            <a:r>
              <a:rPr lang="en-US" sz="3672" dirty="0"/>
              <a:t>Deployment Steps to Side-load Windows 8 Application</a:t>
            </a:r>
          </a:p>
        </p:txBody>
      </p:sp>
      <p:sp>
        <p:nvSpPr>
          <p:cNvPr id="4" name="Content Placeholder 3"/>
          <p:cNvSpPr>
            <a:spLocks noGrp="1"/>
          </p:cNvSpPr>
          <p:nvPr>
            <p:ph type="body" sz="quarter" idx="10"/>
          </p:nvPr>
        </p:nvSpPr>
        <p:spPr>
          <a:xfrm>
            <a:off x="274638" y="1212850"/>
            <a:ext cx="8219623" cy="2092881"/>
          </a:xfrm>
        </p:spPr>
        <p:txBody>
          <a:bodyPr>
            <a:noAutofit/>
          </a:bodyPr>
          <a:lstStyle/>
          <a:p>
            <a:pPr>
              <a:spcBef>
                <a:spcPts val="612"/>
              </a:spcBef>
              <a:spcAft>
                <a:spcPts val="612"/>
              </a:spcAft>
            </a:pPr>
            <a:r>
              <a:rPr lang="en-US" sz="2448" dirty="0"/>
              <a:t>Side-loading</a:t>
            </a:r>
          </a:p>
          <a:p>
            <a:pPr marL="342900" lvl="1" indent="-342900">
              <a:spcBef>
                <a:spcPts val="612"/>
              </a:spcBef>
              <a:spcAft>
                <a:spcPts val="612"/>
              </a:spcAft>
              <a:buFont typeface="Arial" panose="020B0604020202020204" pitchFamily="34" charset="0"/>
              <a:buChar char="•"/>
            </a:pPr>
            <a:r>
              <a:rPr lang="en-US" sz="2040" dirty="0">
                <a:latin typeface="+mj-lt"/>
              </a:rPr>
              <a:t>Get side-loading key from Microsoft </a:t>
            </a:r>
            <a:r>
              <a:rPr lang="en-US" sz="2040" dirty="0">
                <a:latin typeface="+mj-lt"/>
                <a:hlinkClick r:id="rId3"/>
              </a:rPr>
              <a:t>Volume License Service Center</a:t>
            </a:r>
            <a:r>
              <a:rPr lang="en-US" sz="2040" dirty="0">
                <a:latin typeface="+mj-lt"/>
              </a:rPr>
              <a:t> (VLSC).</a:t>
            </a:r>
          </a:p>
          <a:p>
            <a:pPr marL="342900" lvl="1" indent="-342900">
              <a:spcBef>
                <a:spcPts val="612"/>
              </a:spcBef>
              <a:spcAft>
                <a:spcPts val="612"/>
              </a:spcAft>
              <a:buFont typeface="Arial" panose="020B0604020202020204" pitchFamily="34" charset="0"/>
              <a:buChar char="•"/>
            </a:pPr>
            <a:r>
              <a:rPr lang="en-US" sz="2040" dirty="0">
                <a:latin typeface="+mj-lt"/>
              </a:rPr>
              <a:t>Deploy and activate side loading keys on target devices. (Using script/software package)</a:t>
            </a:r>
          </a:p>
          <a:p>
            <a:pPr marL="342900" lvl="1" indent="-342900">
              <a:spcBef>
                <a:spcPts val="612"/>
              </a:spcBef>
              <a:spcAft>
                <a:spcPts val="612"/>
              </a:spcAft>
              <a:buFont typeface="Arial" panose="020B0604020202020204" pitchFamily="34" charset="0"/>
              <a:buChar char="•"/>
            </a:pPr>
            <a:r>
              <a:rPr lang="en-US" sz="2040" dirty="0">
                <a:latin typeface="+mj-lt"/>
              </a:rPr>
              <a:t>Use script, group policy or DCM to set ‘Allow all trusted applications to install’ </a:t>
            </a:r>
            <a:r>
              <a:rPr lang="en-US" sz="2040" dirty="0" err="1">
                <a:latin typeface="+mj-lt"/>
              </a:rPr>
              <a:t>reg</a:t>
            </a:r>
            <a:r>
              <a:rPr lang="en-US" sz="2040" dirty="0">
                <a:latin typeface="+mj-lt"/>
              </a:rPr>
              <a:t> key </a:t>
            </a:r>
          </a:p>
          <a:p>
            <a:pPr>
              <a:spcBef>
                <a:spcPts val="612"/>
              </a:spcBef>
              <a:spcAft>
                <a:spcPts val="612"/>
              </a:spcAft>
            </a:pPr>
            <a:r>
              <a:rPr lang="en-US" sz="2448" dirty="0"/>
              <a:t>Code signing certificate</a:t>
            </a:r>
          </a:p>
          <a:p>
            <a:pPr marL="342900" lvl="1" indent="-342900">
              <a:lnSpc>
                <a:spcPct val="100000"/>
              </a:lnSpc>
              <a:spcBef>
                <a:spcPts val="612"/>
              </a:spcBef>
              <a:spcAft>
                <a:spcPts val="612"/>
              </a:spcAft>
              <a:buFont typeface="Arial" panose="020B0604020202020204" pitchFamily="34" charset="0"/>
              <a:buChar char="•"/>
            </a:pPr>
            <a:r>
              <a:rPr lang="en-US" sz="2040" dirty="0">
                <a:latin typeface="+mj-lt"/>
              </a:rPr>
              <a:t>Deploy code signing certificate used for the app to the ‘Trusted Root authority store’ on the target machines. </a:t>
            </a:r>
          </a:p>
          <a:p>
            <a:pPr>
              <a:spcBef>
                <a:spcPts val="612"/>
              </a:spcBef>
              <a:spcAft>
                <a:spcPts val="612"/>
              </a:spcAft>
            </a:pPr>
            <a:r>
              <a:rPr lang="en-US" sz="2448" dirty="0"/>
              <a:t>Create Windows app package DT </a:t>
            </a:r>
          </a:p>
          <a:p>
            <a:pPr>
              <a:spcBef>
                <a:spcPts val="612"/>
              </a:spcBef>
              <a:spcAft>
                <a:spcPts val="612"/>
              </a:spcAft>
            </a:pPr>
            <a:r>
              <a:rPr lang="en-US" sz="2448" dirty="0"/>
              <a:t>Deploy application</a:t>
            </a:r>
          </a:p>
          <a:p>
            <a:endParaRPr lang="en-US" sz="2448" dirty="0"/>
          </a:p>
          <a:p>
            <a:pPr marL="349606" lvl="1" indent="0">
              <a:buNone/>
            </a:pPr>
            <a:endParaRPr lang="en-US" sz="1632" dirty="0">
              <a:latin typeface="+mj-lt"/>
            </a:endParaRPr>
          </a:p>
          <a:p>
            <a:pPr marL="0" indent="0">
              <a:buNone/>
            </a:pPr>
            <a:endParaRPr lang="en-US" sz="2448" dirty="0"/>
          </a:p>
        </p:txBody>
      </p:sp>
      <p:pic>
        <p:nvPicPr>
          <p:cNvPr id="10" name="Picture 9"/>
          <p:cNvPicPr>
            <a:picLocks noChangeAspect="1"/>
          </p:cNvPicPr>
          <p:nvPr/>
        </p:nvPicPr>
        <p:blipFill>
          <a:blip r:embed="rId4"/>
          <a:stretch>
            <a:fillRect/>
          </a:stretch>
        </p:blipFill>
        <p:spPr>
          <a:xfrm>
            <a:off x="8494261" y="2108494"/>
            <a:ext cx="3539863" cy="2908572"/>
          </a:xfrm>
          <a:prstGeom prst="rect">
            <a:avLst/>
          </a:prstGeom>
          <a:effectLst>
            <a:reflection blurRad="6350" stA="50000" endA="300" endPos="38500" dist="50800" dir="5400000" sy="-100000" algn="bl" rotWithShape="0"/>
          </a:effectLst>
          <a:scene3d>
            <a:camera prst="perspectiveHeroicExtremeLeftFacing"/>
            <a:lightRig rig="threePt" dir="t"/>
          </a:scene3d>
        </p:spPr>
      </p:pic>
    </p:spTree>
    <p:extLst>
      <p:ext uri="{BB962C8B-B14F-4D97-AF65-F5344CB8AC3E}">
        <p14:creationId xmlns:p14="http://schemas.microsoft.com/office/powerpoint/2010/main" val="25503950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88" dirty="0"/>
              <a:t>Windows app package Deployment Type</a:t>
            </a:r>
          </a:p>
        </p:txBody>
      </p:sp>
      <p:sp>
        <p:nvSpPr>
          <p:cNvPr id="3" name="Content Placeholder 2"/>
          <p:cNvSpPr>
            <a:spLocks noGrp="1"/>
          </p:cNvSpPr>
          <p:nvPr>
            <p:ph type="body" sz="quarter" idx="10"/>
          </p:nvPr>
        </p:nvSpPr>
        <p:spPr>
          <a:xfrm>
            <a:off x="274638" y="1212850"/>
            <a:ext cx="11887200" cy="5051217"/>
          </a:xfrm>
        </p:spPr>
        <p:txBody>
          <a:bodyPr>
            <a:normAutofit fontScale="92500" lnSpcReduction="10000"/>
          </a:bodyPr>
          <a:lstStyle/>
          <a:p>
            <a:r>
              <a:rPr lang="en-US" sz="3672" dirty="0"/>
              <a:t>New deployment type in ConfigMgr App Model</a:t>
            </a:r>
          </a:p>
          <a:p>
            <a:pPr marL="342900" lvl="1" indent="-342900">
              <a:buFont typeface="Arial" panose="020B0604020202020204" pitchFamily="34" charset="0"/>
              <a:buChar char="•"/>
            </a:pPr>
            <a:r>
              <a:rPr lang="en-US" sz="2040" dirty="0">
                <a:latin typeface="+mj-lt"/>
              </a:rPr>
              <a:t>Admin can create a Windows app package deployment type by importing code signed .appx file.</a:t>
            </a:r>
          </a:p>
          <a:p>
            <a:pPr marL="469536" lvl="1" indent="0">
              <a:buNone/>
            </a:pPr>
            <a:r>
              <a:rPr lang="en-US" dirty="0" smtClean="0">
                <a:latin typeface="+mj-lt"/>
              </a:rPr>
              <a:t> </a:t>
            </a:r>
          </a:p>
          <a:p>
            <a:r>
              <a:rPr lang="en-US" sz="3672" dirty="0"/>
              <a:t>Supports native application model features</a:t>
            </a:r>
          </a:p>
          <a:p>
            <a:pPr marL="342900" lvl="1" indent="-342900">
              <a:buFont typeface="Arial" panose="020B0604020202020204" pitchFamily="34" charset="0"/>
              <a:buChar char="•"/>
            </a:pPr>
            <a:r>
              <a:rPr lang="en-US" sz="2448" dirty="0">
                <a:latin typeface="+mj-lt"/>
              </a:rPr>
              <a:t>Detection is based on identity info present in .appx manifest file.</a:t>
            </a:r>
          </a:p>
          <a:p>
            <a:pPr marL="342900" lvl="1" indent="-342900">
              <a:buFont typeface="Arial" panose="020B0604020202020204" pitchFamily="34" charset="0"/>
              <a:buChar char="•"/>
            </a:pPr>
            <a:r>
              <a:rPr lang="en-US" sz="2448" dirty="0">
                <a:latin typeface="+mj-lt"/>
              </a:rPr>
              <a:t>Global conditions</a:t>
            </a:r>
          </a:p>
          <a:p>
            <a:pPr marL="342900" lvl="1" indent="-342900">
              <a:buFont typeface="Arial" panose="020B0604020202020204" pitchFamily="34" charset="0"/>
              <a:buChar char="•"/>
            </a:pPr>
            <a:r>
              <a:rPr lang="en-US" sz="2448" dirty="0">
                <a:latin typeface="+mj-lt"/>
              </a:rPr>
              <a:t>Targeting: Users or machines, required or available</a:t>
            </a:r>
          </a:p>
          <a:p>
            <a:pPr marL="342900" lvl="1" indent="-342900">
              <a:buFont typeface="Arial" panose="020B0604020202020204" pitchFamily="34" charset="0"/>
              <a:buChar char="•"/>
            </a:pPr>
            <a:r>
              <a:rPr lang="en-US" sz="2448" dirty="0">
                <a:latin typeface="+mj-lt"/>
              </a:rPr>
              <a:t>Install/Uninstall actions </a:t>
            </a:r>
          </a:p>
          <a:p>
            <a:pPr marL="342900" lvl="1" indent="-342900">
              <a:buFont typeface="Arial" panose="020B0604020202020204" pitchFamily="34" charset="0"/>
              <a:buChar char="•"/>
            </a:pPr>
            <a:r>
              <a:rPr lang="en-US" sz="2448" dirty="0">
                <a:latin typeface="+mj-lt"/>
              </a:rPr>
              <a:t>Dependency/Supersedence relationships</a:t>
            </a:r>
          </a:p>
          <a:p>
            <a:pPr marL="342900" lvl="1" indent="-342900">
              <a:buFont typeface="Arial" panose="020B0604020202020204" pitchFamily="34" charset="0"/>
              <a:buChar char="•"/>
            </a:pPr>
            <a:r>
              <a:rPr lang="en-US" sz="2448" dirty="0">
                <a:latin typeface="+mj-lt"/>
              </a:rPr>
              <a:t>Measure compliance on application with Windows app package</a:t>
            </a:r>
          </a:p>
          <a:p>
            <a:endParaRPr lang="en-US" dirty="0" smtClean="0"/>
          </a:p>
          <a:p>
            <a:pPr marL="0" indent="0">
              <a:buNone/>
            </a:pPr>
            <a:r>
              <a:rPr lang="en-US" sz="2448" b="1" dirty="0"/>
              <a:t>Note:</a:t>
            </a:r>
            <a:r>
              <a:rPr lang="en-US" sz="2448" dirty="0"/>
              <a:t> </a:t>
            </a:r>
            <a:r>
              <a:rPr lang="en-US" sz="2448" i="1" dirty="0"/>
              <a:t>ConfigMgr can inventory Windows 8 apps using software inventory</a:t>
            </a:r>
          </a:p>
          <a:p>
            <a:pPr marL="289817" lvl="1" indent="0">
              <a:buNone/>
            </a:pPr>
            <a:endParaRPr lang="en-US" dirty="0">
              <a:latin typeface="+mj-lt"/>
            </a:endParaRPr>
          </a:p>
          <a:p>
            <a:endParaRPr lang="en-US" dirty="0"/>
          </a:p>
        </p:txBody>
      </p:sp>
    </p:spTree>
    <p:extLst>
      <p:ext uri="{BB962C8B-B14F-4D97-AF65-F5344CB8AC3E}">
        <p14:creationId xmlns:p14="http://schemas.microsoft.com/office/powerpoint/2010/main" val="1506604153"/>
      </p:ext>
    </p:extLst>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fade">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96" dirty="0"/>
              <a:t>Demo – App deployment to Windows 8 PCs </a:t>
            </a:r>
          </a:p>
        </p:txBody>
      </p:sp>
      <p:sp>
        <p:nvSpPr>
          <p:cNvPr id="5" name="Text Placeholder 4"/>
          <p:cNvSpPr>
            <a:spLocks noGrp="1"/>
          </p:cNvSpPr>
          <p:nvPr>
            <p:ph type="body" sz="quarter" idx="12"/>
          </p:nvPr>
        </p:nvSpPr>
        <p:spPr/>
        <p:txBody>
          <a:bodyPr/>
          <a:lstStyle/>
          <a:p>
            <a:r>
              <a:rPr lang="en-US" dirty="0" smtClean="0"/>
              <a:t>Dilip Radhakrishnan</a:t>
            </a:r>
            <a:endParaRPr lang="en-US" dirty="0"/>
          </a:p>
        </p:txBody>
      </p:sp>
    </p:spTree>
    <p:extLst>
      <p:ext uri="{BB962C8B-B14F-4D97-AF65-F5344CB8AC3E}">
        <p14:creationId xmlns:p14="http://schemas.microsoft.com/office/powerpoint/2010/main" val="26899222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56" dirty="0"/>
              <a:t>Recap - Troubleshooting Windows App Deployment on Windows 8</a:t>
            </a:r>
          </a:p>
        </p:txBody>
      </p:sp>
      <p:sp>
        <p:nvSpPr>
          <p:cNvPr id="3" name="Content Placeholder 2"/>
          <p:cNvSpPr>
            <a:spLocks noGrp="1"/>
          </p:cNvSpPr>
          <p:nvPr>
            <p:ph type="body" sz="quarter" idx="10"/>
          </p:nvPr>
        </p:nvSpPr>
        <p:spPr>
          <a:xfrm>
            <a:off x="274638" y="1212850"/>
            <a:ext cx="11887200" cy="5310941"/>
          </a:xfrm>
        </p:spPr>
        <p:txBody>
          <a:bodyPr/>
          <a:lstStyle/>
          <a:p>
            <a:pPr marL="457200" indent="-457200">
              <a:buFont typeface="Arial" panose="020B0604020202020204" pitchFamily="34" charset="0"/>
              <a:buChar char="•"/>
            </a:pPr>
            <a:r>
              <a:rPr lang="en-US" sz="2856" dirty="0"/>
              <a:t>Is side-loading enabled?  </a:t>
            </a:r>
          </a:p>
          <a:p>
            <a:pPr lvl="1"/>
            <a:r>
              <a:rPr lang="en-US" sz="2040" dirty="0">
                <a:latin typeface="+mj-lt"/>
              </a:rPr>
              <a:t>Make sure registry is enabled to allow trusted application installation</a:t>
            </a:r>
          </a:p>
          <a:p>
            <a:pPr marL="527824" lvl="2" indent="0">
              <a:buNone/>
            </a:pPr>
            <a:r>
              <a:rPr lang="en-US" sz="2040" dirty="0">
                <a:solidFill>
                  <a:schemeClr val="tx1"/>
                </a:solidFill>
                <a:latin typeface="+mj-lt"/>
              </a:rPr>
              <a:t>HKEY_LOCAL_MACHINE\Software\Policies\Microsoft\Windows\</a:t>
            </a:r>
            <a:r>
              <a:rPr lang="en-US" sz="2040" dirty="0" err="1">
                <a:solidFill>
                  <a:schemeClr val="tx1"/>
                </a:solidFill>
                <a:latin typeface="+mj-lt"/>
              </a:rPr>
              <a:t>Appx</a:t>
            </a:r>
            <a:r>
              <a:rPr lang="en-US" sz="2040" dirty="0">
                <a:solidFill>
                  <a:schemeClr val="tx1"/>
                </a:solidFill>
                <a:latin typeface="+mj-lt"/>
              </a:rPr>
              <a:t>\</a:t>
            </a:r>
            <a:r>
              <a:rPr lang="en-US" sz="2040" dirty="0" err="1">
                <a:solidFill>
                  <a:schemeClr val="tx1"/>
                </a:solidFill>
                <a:latin typeface="+mj-lt"/>
              </a:rPr>
              <a:t>AllowAllTrustedApps</a:t>
            </a:r>
            <a:r>
              <a:rPr lang="en-US" sz="2040" dirty="0">
                <a:solidFill>
                  <a:schemeClr val="tx1"/>
                </a:solidFill>
                <a:latin typeface="+mj-lt"/>
              </a:rPr>
              <a:t> = 1</a:t>
            </a:r>
          </a:p>
          <a:p>
            <a:pPr lvl="1"/>
            <a:r>
              <a:rPr lang="en-US" sz="2040" dirty="0">
                <a:latin typeface="+mj-lt"/>
              </a:rPr>
              <a:t>Right SKU, domain joined, or is it “activated”?</a:t>
            </a:r>
          </a:p>
          <a:p>
            <a:pPr lvl="1"/>
            <a:endParaRPr lang="en-US" sz="1632" dirty="0"/>
          </a:p>
          <a:p>
            <a:pPr marL="457200" indent="-457200">
              <a:buFont typeface="Arial" panose="020B0604020202020204" pitchFamily="34" charset="0"/>
              <a:buChar char="•"/>
            </a:pPr>
            <a:r>
              <a:rPr lang="en-US" sz="2856" dirty="0" smtClean="0"/>
              <a:t>Ensure that code </a:t>
            </a:r>
            <a:r>
              <a:rPr lang="en-US" sz="2856" dirty="0"/>
              <a:t>signing root certificate is installed on client</a:t>
            </a:r>
          </a:p>
          <a:p>
            <a:pPr lvl="1"/>
            <a:r>
              <a:rPr lang="en-US" sz="2040" dirty="0">
                <a:latin typeface="+mj-lt"/>
              </a:rPr>
              <a:t>“Trusted Root Certification Authorities” store </a:t>
            </a:r>
          </a:p>
          <a:p>
            <a:endParaRPr lang="en-US" sz="2856" dirty="0"/>
          </a:p>
          <a:p>
            <a:pPr marL="457200" indent="-457200">
              <a:buFont typeface="Arial" panose="020B0604020202020204" pitchFamily="34" charset="0"/>
              <a:buChar char="•"/>
            </a:pPr>
            <a:r>
              <a:rPr lang="en-US" sz="2856" dirty="0"/>
              <a:t>Manually install signed application </a:t>
            </a:r>
          </a:p>
          <a:p>
            <a:pPr lvl="1"/>
            <a:r>
              <a:rPr lang="en-US" sz="2040" dirty="0">
                <a:latin typeface="+mj-lt"/>
              </a:rPr>
              <a:t>add-appxpackage \\fileserver\Contoso_Expense.appx [-DependencyPath &lt;string[]&gt;]</a:t>
            </a:r>
          </a:p>
          <a:p>
            <a:endParaRPr lang="en-US" sz="2856" dirty="0"/>
          </a:p>
          <a:p>
            <a:pPr marL="457200" indent="-457200">
              <a:buFont typeface="Arial" panose="020B0604020202020204" pitchFamily="34" charset="0"/>
              <a:buChar char="•"/>
            </a:pPr>
            <a:r>
              <a:rPr lang="en-US" sz="2856" dirty="0"/>
              <a:t>Check Application management client side log files</a:t>
            </a:r>
          </a:p>
          <a:p>
            <a:pPr lvl="1"/>
            <a:endParaRPr lang="en-US" sz="1836" dirty="0"/>
          </a:p>
        </p:txBody>
      </p:sp>
    </p:spTree>
    <p:extLst>
      <p:ext uri="{BB962C8B-B14F-4D97-AF65-F5344CB8AC3E}">
        <p14:creationId xmlns:p14="http://schemas.microsoft.com/office/powerpoint/2010/main" val="2233893841"/>
      </p:ext>
    </p:extLst>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fade">
                                      <p:cBhvr>
                                        <p:cTn id="20" dur="500"/>
                                        <p:tgtEl>
                                          <p:spTgt spid="3">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fade">
                                      <p:cBhvr>
                                        <p:cTn id="25" dur="500"/>
                                        <p:tgtEl>
                                          <p:spTgt spid="3">
                                            <p:txEl>
                                              <p:pRg st="8" end="8"/>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fade">
                                      <p:cBhvr>
                                        <p:cTn id="28" dur="500"/>
                                        <p:tgtEl>
                                          <p:spTgt spid="3">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animEffect transition="in" filter="fade">
                                      <p:cBhvr>
                                        <p:cTn id="33"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 Module</a:t>
            </a:r>
            <a:endParaRPr lang="en-US" dirty="0"/>
          </a:p>
        </p:txBody>
      </p:sp>
      <p:sp>
        <p:nvSpPr>
          <p:cNvPr id="3" name="Content Placeholder 2"/>
          <p:cNvSpPr>
            <a:spLocks noGrp="1"/>
          </p:cNvSpPr>
          <p:nvPr>
            <p:ph type="body" sz="quarter" idx="10"/>
          </p:nvPr>
        </p:nvSpPr>
        <p:spPr/>
        <p:txBody>
          <a:bodyPr/>
          <a:lstStyle/>
          <a:p>
            <a:pPr lvl="1"/>
            <a:r>
              <a:rPr lang="en-US" sz="3198" dirty="0">
                <a:gradFill>
                  <a:gsLst>
                    <a:gs pos="1250">
                      <a:schemeClr val="accent3"/>
                    </a:gs>
                    <a:gs pos="99000">
                      <a:schemeClr val="accent3"/>
                    </a:gs>
                  </a:gsLst>
                  <a:lin ang="5400000" scaled="0"/>
                </a:gradFill>
                <a:latin typeface="+mj-lt"/>
              </a:rPr>
              <a:t>Common tasks exposed in the Admin Console</a:t>
            </a:r>
          </a:p>
          <a:p>
            <a:pPr lvl="4"/>
            <a:r>
              <a:rPr lang="en-US" dirty="0">
                <a:latin typeface="+mj-lt"/>
              </a:rPr>
              <a:t>New-</a:t>
            </a:r>
            <a:r>
              <a:rPr lang="en-US" dirty="0" err="1">
                <a:latin typeface="+mj-lt"/>
              </a:rPr>
              <a:t>CMApplication</a:t>
            </a:r>
            <a:endParaRPr lang="en-US" dirty="0">
              <a:latin typeface="+mj-lt"/>
            </a:endParaRPr>
          </a:p>
          <a:p>
            <a:pPr lvl="4"/>
            <a:r>
              <a:rPr lang="en-US" dirty="0">
                <a:latin typeface="+mj-lt"/>
              </a:rPr>
              <a:t>Get-</a:t>
            </a:r>
            <a:r>
              <a:rPr lang="en-US" dirty="0" err="1">
                <a:latin typeface="+mj-lt"/>
              </a:rPr>
              <a:t>CMDeploymentType</a:t>
            </a:r>
            <a:endParaRPr lang="en-US" dirty="0">
              <a:latin typeface="+mj-lt"/>
            </a:endParaRPr>
          </a:p>
          <a:p>
            <a:pPr lvl="4"/>
            <a:r>
              <a:rPr lang="en-US" dirty="0">
                <a:latin typeface="+mj-lt"/>
              </a:rPr>
              <a:t>Get-</a:t>
            </a:r>
            <a:r>
              <a:rPr lang="en-US" dirty="0" err="1">
                <a:latin typeface="+mj-lt"/>
              </a:rPr>
              <a:t>CMApprovalRequest</a:t>
            </a:r>
            <a:endParaRPr lang="en-US" dirty="0">
              <a:latin typeface="+mj-lt"/>
            </a:endParaRPr>
          </a:p>
          <a:p>
            <a:pPr lvl="4"/>
            <a:r>
              <a:rPr lang="en-US" dirty="0">
                <a:latin typeface="+mj-lt"/>
              </a:rPr>
              <a:t>Remove-</a:t>
            </a:r>
            <a:r>
              <a:rPr lang="en-US" dirty="0" err="1">
                <a:latin typeface="+mj-lt"/>
              </a:rPr>
              <a:t>CMDeployment</a:t>
            </a:r>
            <a:endParaRPr lang="en-US" dirty="0">
              <a:latin typeface="+mj-lt"/>
            </a:endParaRPr>
          </a:p>
          <a:p>
            <a:r>
              <a:rPr lang="en-US" dirty="0" smtClean="0"/>
              <a:t>Easy to automate</a:t>
            </a:r>
          </a:p>
          <a:p>
            <a:r>
              <a:rPr lang="en-US" dirty="0" smtClean="0"/>
              <a:t>Streamline Integration </a:t>
            </a:r>
          </a:p>
          <a:p>
            <a:pPr lvl="4"/>
            <a:r>
              <a:rPr lang="en-US" dirty="0" smtClean="0">
                <a:latin typeface="+mj-lt"/>
              </a:rPr>
              <a:t>System Center</a:t>
            </a:r>
          </a:p>
          <a:p>
            <a:pPr lvl="4"/>
            <a:r>
              <a:rPr lang="en-US" dirty="0" smtClean="0">
                <a:latin typeface="+mj-lt"/>
              </a:rPr>
              <a:t>Task Scheduler</a:t>
            </a:r>
          </a:p>
          <a:p>
            <a:pPr lvl="4"/>
            <a:r>
              <a:rPr lang="en-US" dirty="0" smtClean="0">
                <a:latin typeface="+mj-lt"/>
              </a:rPr>
              <a:t>Windows, WMI</a:t>
            </a:r>
          </a:p>
          <a:p>
            <a:pPr lvl="1"/>
            <a:r>
              <a:rPr lang="en-US" sz="3198" dirty="0">
                <a:gradFill>
                  <a:gsLst>
                    <a:gs pos="1250">
                      <a:schemeClr val="accent3"/>
                    </a:gs>
                    <a:gs pos="99000">
                      <a:schemeClr val="accent3"/>
                    </a:gs>
                  </a:gsLst>
                  <a:lin ang="5400000" scaled="0"/>
                </a:gradFill>
                <a:latin typeface="+mj-lt"/>
              </a:rPr>
              <a:t>No configuration needed</a:t>
            </a:r>
          </a:p>
          <a:p>
            <a:pPr lvl="4"/>
            <a:r>
              <a:rPr lang="en-US" dirty="0" smtClean="0">
                <a:latin typeface="+mj-lt"/>
              </a:rPr>
              <a:t>PowerShell 3.0</a:t>
            </a:r>
            <a:endParaRPr lang="en-US" dirty="0">
              <a:latin typeface="+mj-lt"/>
            </a:endParaRPr>
          </a:p>
        </p:txBody>
      </p:sp>
      <p:pic>
        <p:nvPicPr>
          <p:cNvPr id="4" name="Picture 3"/>
          <p:cNvPicPr>
            <a:picLocks noChangeAspect="1"/>
          </p:cNvPicPr>
          <p:nvPr/>
        </p:nvPicPr>
        <p:blipFill>
          <a:blip r:embed="rId3"/>
          <a:stretch>
            <a:fillRect/>
          </a:stretch>
        </p:blipFill>
        <p:spPr>
          <a:xfrm>
            <a:off x="7001623" y="2368316"/>
            <a:ext cx="3849958" cy="23455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15495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Powershell</a:t>
            </a:r>
            <a:r>
              <a:rPr lang="en-US" dirty="0" smtClean="0"/>
              <a:t> </a:t>
            </a:r>
            <a:r>
              <a:rPr lang="en-US" dirty="0" err="1" smtClean="0"/>
              <a:t>Cmdlets</a:t>
            </a:r>
            <a:endParaRPr lang="en-US" dirty="0"/>
          </a:p>
        </p:txBody>
      </p:sp>
      <p:sp>
        <p:nvSpPr>
          <p:cNvPr id="5" name="Text Placeholder 4"/>
          <p:cNvSpPr>
            <a:spLocks noGrp="1"/>
          </p:cNvSpPr>
          <p:nvPr>
            <p:ph type="body" sz="quarter" idx="12"/>
          </p:nvPr>
        </p:nvSpPr>
        <p:spPr/>
        <p:txBody>
          <a:bodyPr/>
          <a:lstStyle/>
          <a:p>
            <a:r>
              <a:rPr lang="en-US" dirty="0" smtClean="0"/>
              <a:t>Adeep Cheema</a:t>
            </a:r>
            <a:endParaRPr lang="en-US" dirty="0"/>
          </a:p>
        </p:txBody>
      </p:sp>
    </p:spTree>
    <p:extLst>
      <p:ext uri="{BB962C8B-B14F-4D97-AF65-F5344CB8AC3E}">
        <p14:creationId xmlns:p14="http://schemas.microsoft.com/office/powerpoint/2010/main" val="34624545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Application </a:t>
            </a:r>
            <a:r>
              <a:rPr lang="en-US" sz="4000" dirty="0"/>
              <a:t>Delivery with System Center 2012 Configuration Manager SP1 and Windows Intune</a:t>
            </a:r>
          </a:p>
        </p:txBody>
      </p:sp>
      <p:sp>
        <p:nvSpPr>
          <p:cNvPr id="5" name="Text Placeholder 4"/>
          <p:cNvSpPr>
            <a:spLocks noGrp="1"/>
          </p:cNvSpPr>
          <p:nvPr>
            <p:ph type="body" sz="quarter" idx="12"/>
          </p:nvPr>
        </p:nvSpPr>
        <p:spPr/>
        <p:txBody>
          <a:bodyPr/>
          <a:lstStyle/>
          <a:p>
            <a:r>
              <a:rPr lang="en-US" sz="2448" dirty="0"/>
              <a:t>Dilip Radhakrishnan</a:t>
            </a:r>
          </a:p>
          <a:p>
            <a:r>
              <a:rPr lang="en-US" sz="2448" dirty="0" smtClean="0"/>
              <a:t>Adeep Cheema</a:t>
            </a:r>
          </a:p>
          <a:p>
            <a:endParaRPr lang="en-US" sz="2448" dirty="0"/>
          </a:p>
          <a:p>
            <a:r>
              <a:rPr lang="en-US" sz="2448" dirty="0"/>
              <a:t>Microsoft Corporation</a:t>
            </a:r>
          </a:p>
        </p:txBody>
      </p:sp>
      <p:sp>
        <p:nvSpPr>
          <p:cNvPr id="2" name="Text Placeholder 1"/>
          <p:cNvSpPr>
            <a:spLocks noGrp="1"/>
          </p:cNvSpPr>
          <p:nvPr>
            <p:ph type="body" sz="quarter" idx="13"/>
          </p:nvPr>
        </p:nvSpPr>
        <p:spPr/>
        <p:txBody>
          <a:bodyPr/>
          <a:lstStyle/>
          <a:p>
            <a:r>
              <a:rPr lang="en-US" dirty="0" smtClean="0"/>
              <a:t>WCA-B304</a:t>
            </a:r>
            <a:endParaRPr lang="en-US" dirty="0"/>
          </a:p>
        </p:txBody>
      </p:sp>
    </p:spTree>
    <p:extLst>
      <p:ext uri="{BB962C8B-B14F-4D97-AF65-F5344CB8AC3E}">
        <p14:creationId xmlns:p14="http://schemas.microsoft.com/office/powerpoint/2010/main" val="5224981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Deploying Applications to Mobile devices</a:t>
            </a:r>
          </a:p>
        </p:txBody>
      </p:sp>
    </p:spTree>
    <p:extLst>
      <p:ext uri="{BB962C8B-B14F-4D97-AF65-F5344CB8AC3E}">
        <p14:creationId xmlns:p14="http://schemas.microsoft.com/office/powerpoint/2010/main" val="85479461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Device Application Delivery </a:t>
            </a:r>
            <a:endParaRPr lang="en-US" dirty="0"/>
          </a:p>
        </p:txBody>
      </p:sp>
      <p:sp>
        <p:nvSpPr>
          <p:cNvPr id="3" name="Text Placeholder 2"/>
          <p:cNvSpPr>
            <a:spLocks noGrp="1"/>
          </p:cNvSpPr>
          <p:nvPr>
            <p:ph type="body" sz="quarter" idx="10"/>
          </p:nvPr>
        </p:nvSpPr>
        <p:spPr/>
        <p:txBody>
          <a:bodyPr/>
          <a:lstStyle/>
          <a:p>
            <a:pPr lvl="1"/>
            <a:r>
              <a:rPr lang="en-US" sz="3264" spc="-71" dirty="0">
                <a:latin typeface="+mj-lt"/>
              </a:rPr>
              <a:t>Manage modern devices through integration of ConfigMgr SP1 and Windows Intune Wave D</a:t>
            </a:r>
          </a:p>
          <a:p>
            <a:pPr marL="289818" lvl="1" indent="-289818">
              <a:buFont typeface="Wingdings" pitchFamily="2" charset="2"/>
              <a:buChar char=""/>
            </a:pPr>
            <a:endParaRPr lang="en-US" sz="3672" spc="-71" dirty="0">
              <a:latin typeface="+mj-lt"/>
            </a:endParaRPr>
          </a:p>
          <a:p>
            <a:pPr marL="0" lvl="1" indent="0">
              <a:buNone/>
            </a:pPr>
            <a:endParaRPr lang="en-US" sz="3672" spc="-71" dirty="0">
              <a:latin typeface="+mj-lt"/>
            </a:endParaRPr>
          </a:p>
          <a:p>
            <a:endParaRPr lang="en-US" sz="3672" dirty="0"/>
          </a:p>
          <a:p>
            <a:pPr marL="0" indent="0">
              <a:buNone/>
            </a:pPr>
            <a:endParaRPr lang="en-US" sz="3672" i="1" dirty="0"/>
          </a:p>
          <a:p>
            <a:endParaRPr lang="en-US" sz="3672" dirty="0"/>
          </a:p>
        </p:txBody>
      </p:sp>
      <p:graphicFrame>
        <p:nvGraphicFramePr>
          <p:cNvPr id="4" name="Table 3"/>
          <p:cNvGraphicFramePr>
            <a:graphicFrameLocks noGrp="1"/>
          </p:cNvGraphicFramePr>
          <p:nvPr>
            <p:extLst/>
          </p:nvPr>
        </p:nvGraphicFramePr>
        <p:xfrm>
          <a:off x="822422" y="3121068"/>
          <a:ext cx="10710446" cy="3077590"/>
        </p:xfrm>
        <a:graphic>
          <a:graphicData uri="http://schemas.openxmlformats.org/drawingml/2006/table">
            <a:tbl>
              <a:tblPr firstRow="1" bandRow="1">
                <a:tableStyleId>{5C22544A-7EE6-4342-B048-85BDC9FD1C3A}</a:tableStyleId>
              </a:tblPr>
              <a:tblGrid>
                <a:gridCol w="3116533"/>
                <a:gridCol w="1800141"/>
                <a:gridCol w="1767609"/>
                <a:gridCol w="1670011"/>
                <a:gridCol w="2356152"/>
              </a:tblGrid>
              <a:tr h="839343">
                <a:tc>
                  <a:txBody>
                    <a:bodyPr/>
                    <a:lstStyle/>
                    <a:p>
                      <a:pPr algn="ctr"/>
                      <a:r>
                        <a:rPr lang="en-US" sz="2400" b="1" kern="1200" spc="-70" baseline="0" dirty="0" smtClean="0">
                          <a:gradFill>
                            <a:gsLst>
                              <a:gs pos="1250">
                                <a:schemeClr val="tx1"/>
                              </a:gs>
                              <a:gs pos="100000">
                                <a:schemeClr val="tx1"/>
                              </a:gs>
                            </a:gsLst>
                            <a:lin ang="5400000" scaled="0"/>
                          </a:gradFill>
                          <a:latin typeface="+mj-lt"/>
                          <a:ea typeface="+mn-ea"/>
                          <a:cs typeface="+mn-cs"/>
                        </a:rPr>
                        <a:t>Scenarios</a:t>
                      </a:r>
                      <a:endParaRPr lang="en-US" sz="2400" b="1" kern="1200" spc="-70" baseline="0" dirty="0">
                        <a:gradFill>
                          <a:gsLst>
                            <a:gs pos="1250">
                              <a:schemeClr val="tx1"/>
                            </a:gs>
                            <a:gs pos="100000">
                              <a:schemeClr val="tx1"/>
                            </a:gs>
                          </a:gsLst>
                          <a:lin ang="5400000" scaled="0"/>
                        </a:gradFill>
                        <a:latin typeface="+mj-lt"/>
                        <a:ea typeface="+mn-ea"/>
                        <a:cs typeface="+mn-cs"/>
                      </a:endParaRPr>
                    </a:p>
                  </a:txBody>
                  <a:tcPr marL="93260" marR="93260" marT="46630" marB="46630"/>
                </a:tc>
                <a:tc>
                  <a:txBody>
                    <a:bodyPr/>
                    <a:lstStyle/>
                    <a:p>
                      <a:pPr algn="ctr"/>
                      <a:r>
                        <a:rPr lang="en-US" sz="2400" kern="1200" spc="-70" baseline="0" dirty="0" smtClean="0">
                          <a:gradFill>
                            <a:gsLst>
                              <a:gs pos="1250">
                                <a:schemeClr val="tx1"/>
                              </a:gs>
                              <a:gs pos="100000">
                                <a:schemeClr val="tx1"/>
                              </a:gs>
                            </a:gsLst>
                            <a:lin ang="5400000" scaled="0"/>
                          </a:gradFill>
                          <a:latin typeface="+mj-lt"/>
                          <a:ea typeface="+mn-ea"/>
                          <a:cs typeface="+mn-cs"/>
                        </a:rPr>
                        <a:t>Windows RT</a:t>
                      </a:r>
                      <a:endParaRPr lang="en-US" sz="2400" kern="1200" spc="-70" baseline="0" dirty="0">
                        <a:gradFill>
                          <a:gsLst>
                            <a:gs pos="1250">
                              <a:schemeClr val="tx1"/>
                            </a:gs>
                            <a:gs pos="100000">
                              <a:schemeClr val="tx1"/>
                            </a:gs>
                          </a:gsLst>
                          <a:lin ang="5400000" scaled="0"/>
                        </a:gradFill>
                        <a:latin typeface="+mj-lt"/>
                        <a:ea typeface="+mn-ea"/>
                        <a:cs typeface="+mn-cs"/>
                      </a:endParaRPr>
                    </a:p>
                  </a:txBody>
                  <a:tcPr marL="93260" marR="93260" marT="46630" marB="46630"/>
                </a:tc>
                <a:tc>
                  <a:txBody>
                    <a:bodyPr/>
                    <a:lstStyle/>
                    <a:p>
                      <a:pPr algn="ctr"/>
                      <a:r>
                        <a:rPr lang="en-US" sz="2400" kern="1200" spc="-70" baseline="0" dirty="0" smtClean="0">
                          <a:gradFill>
                            <a:gsLst>
                              <a:gs pos="1250">
                                <a:schemeClr val="tx1"/>
                              </a:gs>
                              <a:gs pos="100000">
                                <a:schemeClr val="tx1"/>
                              </a:gs>
                            </a:gsLst>
                            <a:lin ang="5400000" scaled="0"/>
                          </a:gradFill>
                          <a:latin typeface="+mj-lt"/>
                          <a:ea typeface="+mn-ea"/>
                          <a:cs typeface="+mn-cs"/>
                        </a:rPr>
                        <a:t>Windows Phone 8</a:t>
                      </a:r>
                      <a:endParaRPr lang="en-US" sz="2400" kern="1200" spc="-70" baseline="0" dirty="0">
                        <a:gradFill>
                          <a:gsLst>
                            <a:gs pos="1250">
                              <a:schemeClr val="tx1"/>
                            </a:gs>
                            <a:gs pos="100000">
                              <a:schemeClr val="tx1"/>
                            </a:gs>
                          </a:gsLst>
                          <a:lin ang="5400000" scaled="0"/>
                        </a:gradFill>
                        <a:latin typeface="+mj-lt"/>
                        <a:ea typeface="+mn-ea"/>
                        <a:cs typeface="+mn-cs"/>
                      </a:endParaRPr>
                    </a:p>
                  </a:txBody>
                  <a:tcPr marL="93260" marR="93260" marT="46630" marB="46630"/>
                </a:tc>
                <a:tc>
                  <a:txBody>
                    <a:bodyPr/>
                    <a:lstStyle/>
                    <a:p>
                      <a:pPr algn="ctr"/>
                      <a:r>
                        <a:rPr lang="en-US" sz="2400" kern="1200" spc="-70" baseline="0" dirty="0" smtClean="0">
                          <a:gradFill>
                            <a:gsLst>
                              <a:gs pos="1250">
                                <a:schemeClr val="tx1"/>
                              </a:gs>
                              <a:gs pos="100000">
                                <a:schemeClr val="tx1"/>
                              </a:gs>
                            </a:gsLst>
                            <a:lin ang="5400000" scaled="0"/>
                          </a:gradFill>
                          <a:latin typeface="+mj-lt"/>
                          <a:ea typeface="+mn-ea"/>
                          <a:cs typeface="+mn-cs"/>
                        </a:rPr>
                        <a:t>iOS</a:t>
                      </a:r>
                      <a:endParaRPr lang="en-US" sz="2400" kern="1200" spc="-70" baseline="0" dirty="0">
                        <a:gradFill>
                          <a:gsLst>
                            <a:gs pos="1250">
                              <a:schemeClr val="tx1"/>
                            </a:gs>
                            <a:gs pos="100000">
                              <a:schemeClr val="tx1"/>
                            </a:gs>
                          </a:gsLst>
                          <a:lin ang="5400000" scaled="0"/>
                        </a:gradFill>
                        <a:latin typeface="+mj-lt"/>
                        <a:ea typeface="+mn-ea"/>
                        <a:cs typeface="+mn-cs"/>
                      </a:endParaRPr>
                    </a:p>
                  </a:txBody>
                  <a:tcPr marL="93260" marR="93260" marT="46630" marB="46630"/>
                </a:tc>
                <a:tc>
                  <a:txBody>
                    <a:bodyPr/>
                    <a:lstStyle/>
                    <a:p>
                      <a:pPr algn="ctr"/>
                      <a:r>
                        <a:rPr lang="en-US" sz="2400" kern="1200" spc="-70" baseline="0" dirty="0" smtClean="0">
                          <a:gradFill>
                            <a:gsLst>
                              <a:gs pos="1250">
                                <a:schemeClr val="tx1"/>
                              </a:gs>
                              <a:gs pos="100000">
                                <a:schemeClr val="tx1"/>
                              </a:gs>
                            </a:gsLst>
                            <a:lin ang="5400000" scaled="0"/>
                          </a:gradFill>
                          <a:latin typeface="+mj-lt"/>
                          <a:ea typeface="+mn-ea"/>
                          <a:cs typeface="+mn-cs"/>
                        </a:rPr>
                        <a:t>Android</a:t>
                      </a:r>
                      <a:endParaRPr lang="en-US" sz="2400" kern="1200" spc="-70" baseline="0" dirty="0">
                        <a:gradFill>
                          <a:gsLst>
                            <a:gs pos="1250">
                              <a:schemeClr val="tx1"/>
                            </a:gs>
                            <a:gs pos="100000">
                              <a:schemeClr val="tx1"/>
                            </a:gs>
                          </a:gsLst>
                          <a:lin ang="5400000" scaled="0"/>
                        </a:gradFill>
                        <a:latin typeface="+mj-lt"/>
                        <a:ea typeface="+mn-ea"/>
                        <a:cs typeface="+mn-cs"/>
                      </a:endParaRPr>
                    </a:p>
                  </a:txBody>
                  <a:tcPr marL="93260" marR="93260" marT="46630" marB="46630"/>
                </a:tc>
              </a:tr>
              <a:tr h="652822">
                <a:tc>
                  <a:txBody>
                    <a:bodyPr/>
                    <a:lstStyle/>
                    <a:p>
                      <a:r>
                        <a:rPr lang="en-US" sz="1800" dirty="0" smtClean="0">
                          <a:latin typeface="+mj-lt"/>
                        </a:rPr>
                        <a:t>Available user targeted applications (side loaded)</a:t>
                      </a:r>
                      <a:endParaRPr lang="en-US" sz="180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c>
                  <a:txBody>
                    <a:bodyPr/>
                    <a:lstStyle/>
                    <a:p>
                      <a:pPr marL="0" marR="0" indent="0" algn="ctr" defTabSz="914274"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r>
              <a:tr h="652822">
                <a:tc>
                  <a:txBody>
                    <a:bodyPr/>
                    <a:lstStyle/>
                    <a:p>
                      <a:r>
                        <a:rPr lang="en-US" sz="1800" dirty="0" smtClean="0">
                          <a:latin typeface="+mj-lt"/>
                        </a:rPr>
                        <a:t>Available user targeted store based application</a:t>
                      </a:r>
                      <a:endParaRPr lang="en-US" sz="180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c>
                  <a:txBody>
                    <a:bodyPr/>
                    <a:lstStyle/>
                    <a:p>
                      <a:pPr marL="0" marR="0" indent="0" algn="ctr" defTabSz="914274"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p>
                      <a:pPr algn="ctr"/>
                      <a:endParaRPr lang="en-US" sz="1800" dirty="0">
                        <a:latin typeface="+mj-lt"/>
                      </a:endParaRPr>
                    </a:p>
                  </a:txBody>
                  <a:tcPr marL="93260" marR="93260" marT="46630" marB="46630"/>
                </a:tc>
              </a:tr>
              <a:tr h="932603">
                <a:tc>
                  <a:txBody>
                    <a:bodyPr/>
                    <a:lstStyle/>
                    <a:p>
                      <a:r>
                        <a:rPr lang="en-US" sz="1800" dirty="0" smtClean="0">
                          <a:latin typeface="+mj-lt"/>
                        </a:rPr>
                        <a:t>In console deployment</a:t>
                      </a:r>
                      <a:r>
                        <a:rPr lang="en-US" sz="1800" baseline="0" dirty="0" smtClean="0">
                          <a:latin typeface="+mj-lt"/>
                        </a:rPr>
                        <a:t> m</a:t>
                      </a:r>
                      <a:r>
                        <a:rPr lang="en-US" sz="1800" dirty="0" smtClean="0">
                          <a:latin typeface="+mj-lt"/>
                        </a:rPr>
                        <a:t>onitoring for side loaded application</a:t>
                      </a:r>
                      <a:endParaRPr lang="en-US" sz="1800" dirty="0">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 </a:t>
                      </a:r>
                      <a:endParaRPr lang="en-US" sz="1800" b="1" dirty="0" smtClean="0">
                        <a:effectLst>
                          <a:outerShdw blurRad="50800" dist="38100" dir="2700000" algn="tl" rotWithShape="0">
                            <a:prstClr val="black">
                              <a:alpha val="40000"/>
                            </a:prstClr>
                          </a:outerShdw>
                        </a:effectLst>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effectLst>
                            <a:outerShdw blurRad="50800" dist="38100" dir="2700000" algn="tl" rotWithShape="0">
                              <a:prstClr val="black">
                                <a:alpha val="40000"/>
                              </a:prstClr>
                            </a:outerShdw>
                          </a:effectLst>
                          <a:latin typeface="+mj-lt"/>
                          <a:sym typeface="Wingdings"/>
                        </a:rPr>
                        <a:t></a:t>
                      </a:r>
                      <a:endParaRPr lang="en-US" sz="1800" b="1" dirty="0" smtClean="0">
                        <a:effectLst>
                          <a:outerShdw blurRad="50800" dist="38100" dir="2700000" algn="tl" rotWithShape="0">
                            <a:prstClr val="black">
                              <a:alpha val="40000"/>
                            </a:prstClr>
                          </a:outerShdw>
                        </a:effectLst>
                        <a:latin typeface="+mj-lt"/>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0" dirty="0" smtClean="0">
                          <a:effectLst/>
                          <a:latin typeface="+mj-lt"/>
                        </a:rPr>
                        <a:t>App</a:t>
                      </a:r>
                      <a:r>
                        <a:rPr lang="en-US" sz="1800" b="0" baseline="0" dirty="0" smtClean="0">
                          <a:effectLst/>
                          <a:latin typeface="+mj-lt"/>
                        </a:rPr>
                        <a:t> monitoring reports</a:t>
                      </a:r>
                      <a:endParaRPr lang="en-US" sz="1800" b="0" dirty="0" smtClean="0">
                        <a:effectLst/>
                        <a:latin typeface="+mj-lt"/>
                      </a:endParaRPr>
                    </a:p>
                  </a:txBody>
                  <a:tcPr marL="93260" marR="93260" marT="46630" marB="46630"/>
                </a:tc>
              </a:tr>
            </a:tbl>
          </a:graphicData>
        </a:graphic>
      </p:graphicFrame>
    </p:spTree>
    <p:extLst>
      <p:ext uri="{BB962C8B-B14F-4D97-AF65-F5344CB8AC3E}">
        <p14:creationId xmlns:p14="http://schemas.microsoft.com/office/powerpoint/2010/main" val="1587133115"/>
      </p:ext>
    </p:extLst>
  </p:cSld>
  <p:clrMapOvr>
    <a:masterClrMapping/>
  </p:clrMapOvr>
  <p:transition advClick="0" advTm="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Cloud"/>
          <p:cNvSpPr>
            <a:spLocks noChangeAspect="1" noEditPoints="1" noChangeArrowheads="1"/>
          </p:cNvSpPr>
          <p:nvPr/>
        </p:nvSpPr>
        <p:spPr bwMode="auto">
          <a:xfrm>
            <a:off x="3921202" y="2859384"/>
            <a:ext cx="3324358" cy="290641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000000">
                <a:alpha val="30000"/>
              </a:srgbClr>
            </a:solidFill>
            <a:miter lim="800000"/>
            <a:headEnd/>
            <a:tailEnd/>
          </a:ln>
          <a:effectLst>
            <a:outerShdw dist="107763" dir="2700000" algn="ctr" rotWithShape="0">
              <a:srgbClr val="808080"/>
            </a:outerShdw>
          </a:effectLst>
        </p:spPr>
        <p:txBody>
          <a:bodyPr vert="horz" wrap="square" lIns="124326" tIns="62162" rIns="124326" bIns="62162" numCol="1" anchor="t" anchorCtr="0" compatLnSpc="1">
            <a:prstTxWarp prst="textNoShape">
              <a:avLst/>
            </a:prstTxWarp>
          </a:bodyPr>
          <a:lstStyle/>
          <a:p>
            <a:endParaRPr lang="en-US" sz="1836">
              <a:latin typeface="+mj-lt"/>
            </a:endParaRPr>
          </a:p>
        </p:txBody>
      </p:sp>
      <p:pic>
        <p:nvPicPr>
          <p:cNvPr id="47" name="Windows Intune Connector Server Icon"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8892628" y="3452874"/>
            <a:ext cx="1096375" cy="935946"/>
          </a:xfrm>
          <a:prstGeom prst="rect">
            <a:avLst/>
          </a:prstGeom>
          <a:noFill/>
        </p:spPr>
      </p:pic>
      <p:sp>
        <p:nvSpPr>
          <p:cNvPr id="136" name="Right Arrow - Install Status from Gateway to Cache"/>
          <p:cNvSpPr/>
          <p:nvPr/>
        </p:nvSpPr>
        <p:spPr bwMode="auto">
          <a:xfrm rot="21337972">
            <a:off x="5629466" y="4006428"/>
            <a:ext cx="3504280"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Report App Status</a:t>
            </a:r>
          </a:p>
        </p:txBody>
      </p:sp>
      <p:sp>
        <p:nvSpPr>
          <p:cNvPr id="139" name="Left Arrow - Surface - App Download from Windows Intune"/>
          <p:cNvSpPr/>
          <p:nvPr/>
        </p:nvSpPr>
        <p:spPr bwMode="auto">
          <a:xfrm rot="1627157" flipH="1">
            <a:off x="1581299" y="3867880"/>
            <a:ext cx="3480812"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Download App</a:t>
            </a:r>
          </a:p>
        </p:txBody>
      </p:sp>
      <p:sp>
        <p:nvSpPr>
          <p:cNvPr id="140" name="Left Arrow - iOS - App Download from Windows Intune"/>
          <p:cNvSpPr/>
          <p:nvPr/>
        </p:nvSpPr>
        <p:spPr bwMode="auto">
          <a:xfrm rot="20835007" flipH="1">
            <a:off x="1803305" y="5234800"/>
            <a:ext cx="3101348"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Download App</a:t>
            </a:r>
          </a:p>
        </p:txBody>
      </p:sp>
      <p:sp>
        <p:nvSpPr>
          <p:cNvPr id="57" name="Right Arrow - Distribute Content to DP from Primary Site - Part II"/>
          <p:cNvSpPr/>
          <p:nvPr/>
        </p:nvSpPr>
        <p:spPr bwMode="auto">
          <a:xfrm rot="20779382" flipH="1">
            <a:off x="5217093" y="4358332"/>
            <a:ext cx="4142114" cy="307759"/>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Distribute content to Intune DP</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98" name="Left Arrow - Surface - App List from Windows Intune"/>
          <p:cNvSpPr/>
          <p:nvPr/>
        </p:nvSpPr>
        <p:spPr bwMode="auto">
          <a:xfrm rot="600000" flipH="1">
            <a:off x="1752222" y="3356381"/>
            <a:ext cx="3617559"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Retrieve App List</a:t>
            </a:r>
          </a:p>
        </p:txBody>
      </p:sp>
      <p:grpSp>
        <p:nvGrpSpPr>
          <p:cNvPr id="109" name="Primary Site group"/>
          <p:cNvGrpSpPr/>
          <p:nvPr/>
        </p:nvGrpSpPr>
        <p:grpSpPr>
          <a:xfrm>
            <a:off x="10616152" y="3535186"/>
            <a:ext cx="596368" cy="867328"/>
            <a:chOff x="3200400" y="1447800"/>
            <a:chExt cx="687514" cy="1371600"/>
          </a:xfrm>
        </p:grpSpPr>
        <p:pic>
          <p:nvPicPr>
            <p:cNvPr id="112" name="Picture - Primary Site Server" descr="C:\Users\davidra\Documents\ClipArtforPowerpoint\DVD_ART36\Artwork_Imagery\Hardware Photos\OEM HW\SERVERS\HP ProLiant ML115 J5.png"/>
            <p:cNvPicPr>
              <a:picLocks noChangeAspect="1" noChangeArrowheads="1"/>
            </p:cNvPicPr>
            <p:nvPr/>
          </p:nvPicPr>
          <p:blipFill>
            <a:blip r:embed="rId5" cstate="print"/>
            <a:srcRect/>
            <a:stretch>
              <a:fillRect/>
            </a:stretch>
          </p:blipFill>
          <p:spPr bwMode="auto">
            <a:xfrm>
              <a:off x="3200400" y="1447800"/>
              <a:ext cx="687514" cy="1303345"/>
            </a:xfrm>
            <a:prstGeom prst="rect">
              <a:avLst/>
            </a:prstGeom>
            <a:noFill/>
          </p:spPr>
        </p:pic>
        <p:pic>
          <p:nvPicPr>
            <p:cNvPr id="114" name="Picture - Primary Site Globe" descr="C:\Users\davidra\Documents\ClipArtforPowerpoint\DVD_ART36\Artwork_Imagery\Icons - Illustrations\_ XML ICONS\Globe internet world web online.png"/>
            <p:cNvPicPr>
              <a:picLocks noChangeAspect="1" noChangeArrowheads="1"/>
            </p:cNvPicPr>
            <p:nvPr/>
          </p:nvPicPr>
          <p:blipFill>
            <a:blip r:embed="rId6" cstate="print"/>
            <a:srcRect/>
            <a:stretch>
              <a:fillRect/>
            </a:stretch>
          </p:blipFill>
          <p:spPr bwMode="auto">
            <a:xfrm>
              <a:off x="3429000" y="2362200"/>
              <a:ext cx="457200" cy="457200"/>
            </a:xfrm>
            <a:prstGeom prst="rect">
              <a:avLst/>
            </a:prstGeom>
            <a:noFill/>
          </p:spPr>
        </p:pic>
      </p:grpSp>
      <p:sp>
        <p:nvSpPr>
          <p:cNvPr id="38" name="TextBox - On Presmise Site Roles"/>
          <p:cNvSpPr txBox="1"/>
          <p:nvPr/>
        </p:nvSpPr>
        <p:spPr>
          <a:xfrm>
            <a:off x="8356451" y="1368964"/>
            <a:ext cx="3341580" cy="288137"/>
          </a:xfrm>
          <a:prstGeom prst="rect">
            <a:avLst/>
          </a:prstGeom>
          <a:noFill/>
        </p:spPr>
        <p:txBody>
          <a:bodyPr wrap="square" lIns="0" tIns="0" rIns="0" bIns="0" rtlCol="0">
            <a:spAutoFit/>
          </a:bodyPr>
          <a:lstStyle/>
          <a:p>
            <a:pPr algn="ctr" defTabSz="1243194"/>
            <a:r>
              <a:rPr lang="en-US" sz="1836" b="1" dirty="0">
                <a:solidFill>
                  <a:srgbClr val="FFC000"/>
                </a:solidFill>
                <a:latin typeface="+mj-lt"/>
              </a:rPr>
              <a:t>On Premise Site Roles</a:t>
            </a:r>
          </a:p>
        </p:txBody>
      </p:sp>
      <p:sp>
        <p:nvSpPr>
          <p:cNvPr id="96" name="Right Arrow - Distribute Content to DP from Primary Site - Part I"/>
          <p:cNvSpPr/>
          <p:nvPr/>
        </p:nvSpPr>
        <p:spPr bwMode="auto">
          <a:xfrm flipH="1">
            <a:off x="9302648" y="3861762"/>
            <a:ext cx="1511798" cy="307759"/>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endParaRPr lang="en-US" sz="1632"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93" name="Install App text on bottom left side"/>
          <p:cNvSpPr txBox="1"/>
          <p:nvPr/>
        </p:nvSpPr>
        <p:spPr>
          <a:xfrm>
            <a:off x="763787" y="4446114"/>
            <a:ext cx="1697842" cy="256159"/>
          </a:xfrm>
          <a:prstGeom prst="rect">
            <a:avLst/>
          </a:prstGeom>
          <a:noFill/>
        </p:spPr>
        <p:txBody>
          <a:bodyPr wrap="square" lIns="0" tIns="0" rIns="0" bIns="0" rtlCol="0">
            <a:spAutoFit/>
          </a:bodyPr>
          <a:lstStyle/>
          <a:p>
            <a:pPr algn="ctr" defTabSz="1243194"/>
            <a:r>
              <a:rPr lang="en-US" sz="1632" dirty="0">
                <a:solidFill>
                  <a:srgbClr val="FFFFFF"/>
                </a:solidFill>
                <a:latin typeface="+mj-lt"/>
                <a:cs typeface="Calibri" pitchFamily="34" charset="0"/>
              </a:rPr>
              <a:t>Install App</a:t>
            </a:r>
          </a:p>
        </p:txBody>
      </p:sp>
      <p:sp>
        <p:nvSpPr>
          <p:cNvPr id="118" name="Windows Intune Service"/>
          <p:cNvSpPr txBox="1"/>
          <p:nvPr/>
        </p:nvSpPr>
        <p:spPr>
          <a:xfrm>
            <a:off x="3956528" y="2320219"/>
            <a:ext cx="3810920" cy="256404"/>
          </a:xfrm>
          <a:prstGeom prst="rect">
            <a:avLst/>
          </a:prstGeom>
          <a:noFill/>
        </p:spPr>
        <p:txBody>
          <a:bodyPr wrap="square" lIns="0" tIns="0" rIns="0" bIns="0" rtlCol="0">
            <a:spAutoFit/>
          </a:bodyPr>
          <a:lstStyle/>
          <a:p>
            <a:pPr algn="ctr" defTabSz="1243194"/>
            <a:r>
              <a:rPr lang="en-US" sz="1632" dirty="0">
                <a:latin typeface="+mj-lt"/>
              </a:rPr>
              <a:t>Windows Intune Service</a:t>
            </a:r>
          </a:p>
        </p:txBody>
      </p:sp>
      <p:sp>
        <p:nvSpPr>
          <p:cNvPr id="88" name="Right Arrow - Surface Request App Download"/>
          <p:cNvSpPr/>
          <p:nvPr/>
        </p:nvSpPr>
        <p:spPr bwMode="auto">
          <a:xfrm rot="1601864">
            <a:off x="1574555" y="3861450"/>
            <a:ext cx="3486133"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Download</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3" name="TextBox - Primary Site"/>
          <p:cNvSpPr txBox="1"/>
          <p:nvPr/>
        </p:nvSpPr>
        <p:spPr>
          <a:xfrm>
            <a:off x="10346084" y="2810933"/>
            <a:ext cx="1797331" cy="512317"/>
          </a:xfrm>
          <a:prstGeom prst="rect">
            <a:avLst/>
          </a:prstGeom>
          <a:noFill/>
        </p:spPr>
        <p:txBody>
          <a:bodyPr wrap="square" lIns="0" tIns="0" rIns="0" bIns="0" rtlCol="0">
            <a:spAutoFit/>
          </a:bodyPr>
          <a:lstStyle/>
          <a:p>
            <a:pPr algn="ctr" defTabSz="1243194"/>
            <a:r>
              <a:rPr lang="en-US" sz="1632" dirty="0">
                <a:solidFill>
                  <a:srgbClr val="FFFFFF"/>
                </a:solidFill>
                <a:latin typeface="+mj-lt"/>
              </a:rPr>
              <a:t>Central Administration Site</a:t>
            </a:r>
          </a:p>
        </p:txBody>
      </p:sp>
      <p:grpSp>
        <p:nvGrpSpPr>
          <p:cNvPr id="119" name="Monitor next to Administrator - Group"/>
          <p:cNvGrpSpPr/>
          <p:nvPr/>
        </p:nvGrpSpPr>
        <p:grpSpPr>
          <a:xfrm>
            <a:off x="9564556" y="5394249"/>
            <a:ext cx="1347997" cy="1054730"/>
            <a:chOff x="5334000" y="3352800"/>
            <a:chExt cx="2438400" cy="2438400"/>
          </a:xfrm>
        </p:grpSpPr>
        <p:pic>
          <p:nvPicPr>
            <p:cNvPr id="122" name="Picture - Monitor next to Administrator" descr="C:\Users\davidra\Documents\ClipArtforPowerpoint\DVD_ART36\Artwork_Imagery\Icons - Illustrations\_ SEVEN STYLE\lcd monitor tv television screen.png"/>
            <p:cNvPicPr>
              <a:picLocks noChangeAspect="1" noChangeArrowheads="1"/>
            </p:cNvPicPr>
            <p:nvPr/>
          </p:nvPicPr>
          <p:blipFill>
            <a:blip r:embed="rId7" cstate="print"/>
            <a:srcRect/>
            <a:stretch>
              <a:fillRect/>
            </a:stretch>
          </p:blipFill>
          <p:spPr bwMode="auto">
            <a:xfrm>
              <a:off x="5334000" y="3352800"/>
              <a:ext cx="2438400" cy="2438400"/>
            </a:xfrm>
            <a:prstGeom prst="rect">
              <a:avLst/>
            </a:prstGeom>
            <a:noFill/>
          </p:spPr>
        </p:pic>
        <p:pic>
          <p:nvPicPr>
            <p:cNvPr id="123" name="Picture - System Center Text on Monitor" descr="C:\Users\davidra\Documents\ClipArtforPowerpoint\DVD_ART36\Logos\System Center\System Center generic brand Grid v.png"/>
            <p:cNvPicPr>
              <a:picLocks noChangeAspect="1" noChangeArrowheads="1"/>
            </p:cNvPicPr>
            <p:nvPr/>
          </p:nvPicPr>
          <p:blipFill>
            <a:blip r:embed="rId8" cstate="print"/>
            <a:srcRect/>
            <a:stretch>
              <a:fillRect/>
            </a:stretch>
          </p:blipFill>
          <p:spPr bwMode="auto">
            <a:xfrm>
              <a:off x="5562600" y="4419600"/>
              <a:ext cx="957090" cy="614133"/>
            </a:xfrm>
            <a:prstGeom prst="rect">
              <a:avLst/>
            </a:prstGeom>
            <a:noFill/>
          </p:spPr>
        </p:pic>
      </p:grpSp>
      <p:pic>
        <p:nvPicPr>
          <p:cNvPr id="116" name="Picture - Administrator next to the Monitor" descr="C:\Users\davidra\Documents\ClipArtforPowerpoint\DVD_ART36\Artwork_Imagery\Icons - Illustrations\_ REAL VISTA STYLE\people executive icon business man.png"/>
          <p:cNvPicPr>
            <a:picLocks noChangeAspect="1" noChangeArrowheads="1"/>
          </p:cNvPicPr>
          <p:nvPr/>
        </p:nvPicPr>
        <p:blipFill>
          <a:blip r:embed="rId9" cstate="print"/>
          <a:srcRect/>
          <a:stretch>
            <a:fillRect/>
          </a:stretch>
        </p:blipFill>
        <p:spPr bwMode="auto">
          <a:xfrm>
            <a:off x="10396233" y="5446396"/>
            <a:ext cx="1345084" cy="1346751"/>
          </a:xfrm>
          <a:prstGeom prst="rect">
            <a:avLst/>
          </a:prstGeom>
          <a:noFill/>
        </p:spPr>
      </p:pic>
      <p:sp>
        <p:nvSpPr>
          <p:cNvPr id="49" name="TextBox - Windows Intune Connector Site Role"/>
          <p:cNvSpPr txBox="1"/>
          <p:nvPr/>
        </p:nvSpPr>
        <p:spPr>
          <a:xfrm>
            <a:off x="7946458" y="2810933"/>
            <a:ext cx="2771720" cy="512317"/>
          </a:xfrm>
          <a:prstGeom prst="rect">
            <a:avLst/>
          </a:prstGeom>
          <a:noFill/>
        </p:spPr>
        <p:txBody>
          <a:bodyPr wrap="square" lIns="0" tIns="0" rIns="0" bIns="0" rtlCol="0">
            <a:spAutoFit/>
          </a:bodyPr>
          <a:lstStyle/>
          <a:p>
            <a:pPr algn="ctr" defTabSz="1243194"/>
            <a:r>
              <a:rPr lang="en-US" sz="1632" dirty="0">
                <a:solidFill>
                  <a:srgbClr val="FFFFFF"/>
                </a:solidFill>
                <a:latin typeface="+mj-lt"/>
              </a:rPr>
              <a:t>Windows Intune </a:t>
            </a:r>
          </a:p>
          <a:p>
            <a:pPr algn="ctr" defTabSz="1243194"/>
            <a:r>
              <a:rPr lang="en-US" sz="1632" dirty="0">
                <a:solidFill>
                  <a:srgbClr val="FFFFFF"/>
                </a:solidFill>
                <a:latin typeface="+mj-lt"/>
              </a:rPr>
              <a:t>Connector Site Role</a:t>
            </a:r>
          </a:p>
        </p:txBody>
      </p:sp>
      <p:pic>
        <p:nvPicPr>
          <p:cNvPr id="78" name="Picture - Primary Site Database Icon" descr="C:\Users\davidra\Documents\ClipArtforPowerpoint\DVD_ART36\Artwork_Imagery\Icons - Illustrations\_ WINDOWS SERVER ICONS\Misc\Database cylinder.png"/>
          <p:cNvPicPr>
            <a:picLocks noChangeAspect="1" noChangeArrowheads="1"/>
          </p:cNvPicPr>
          <p:nvPr/>
        </p:nvPicPr>
        <p:blipFill>
          <a:blip r:embed="rId10" cstate="print">
            <a:duotone>
              <a:prstClr val="black"/>
              <a:schemeClr val="accent2">
                <a:tint val="45000"/>
                <a:satMod val="400000"/>
              </a:schemeClr>
            </a:duotone>
          </a:blip>
          <a:srcRect/>
          <a:stretch>
            <a:fillRect/>
          </a:stretch>
        </p:blipFill>
        <p:spPr bwMode="auto">
          <a:xfrm flipH="1">
            <a:off x="11142074" y="4016529"/>
            <a:ext cx="293032" cy="378597"/>
          </a:xfrm>
          <a:prstGeom prst="rect">
            <a:avLst/>
          </a:prstGeom>
          <a:noFill/>
        </p:spPr>
      </p:pic>
      <p:sp>
        <p:nvSpPr>
          <p:cNvPr id="43" name="Right Arrow - Request App List from Surface"/>
          <p:cNvSpPr/>
          <p:nvPr/>
        </p:nvSpPr>
        <p:spPr bwMode="auto">
          <a:xfrm rot="629328">
            <a:off x="1759249" y="3316208"/>
            <a:ext cx="3612444"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List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grpSp>
        <p:nvGrpSpPr>
          <p:cNvPr id="2" name="New Application Arrow + Text Group"/>
          <p:cNvGrpSpPr/>
          <p:nvPr/>
        </p:nvGrpSpPr>
        <p:grpSpPr>
          <a:xfrm>
            <a:off x="10139007" y="4603472"/>
            <a:ext cx="1697842" cy="713054"/>
            <a:chOff x="7265139" y="4330064"/>
            <a:chExt cx="1439641" cy="699136"/>
          </a:xfrm>
        </p:grpSpPr>
        <p:sp>
          <p:nvSpPr>
            <p:cNvPr id="45" name="Right Arrow - New Application created by Admin"/>
            <p:cNvSpPr/>
            <p:nvPr/>
          </p:nvSpPr>
          <p:spPr bwMode="auto">
            <a:xfrm rot="16200000">
              <a:off x="7635392" y="4564044"/>
              <a:ext cx="699136" cy="23117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3252" tIns="46627" rIns="93252" bIns="46627" numCol="1" rtlCol="0" anchor="ctr" anchorCtr="0" compatLnSpc="1">
              <a:prstTxWarp prst="textNoShape">
                <a:avLst/>
              </a:prstTxWarp>
            </a:bodyPr>
            <a:lstStyle/>
            <a:p>
              <a:pPr algn="ctr" defTabSz="1242650"/>
              <a:endParaRPr lang="en-US" sz="2754"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54" name="TextBox - New Application"/>
            <p:cNvSpPr txBox="1"/>
            <p:nvPr/>
          </p:nvSpPr>
          <p:spPr>
            <a:xfrm>
              <a:off x="7265139" y="4462692"/>
              <a:ext cx="1439641" cy="282513"/>
            </a:xfrm>
            <a:prstGeom prst="rect">
              <a:avLst/>
            </a:prstGeom>
            <a:noFill/>
          </p:spPr>
          <p:txBody>
            <a:bodyPr wrap="square" lIns="0" tIns="0" rIns="0" bIns="0" rtlCol="0">
              <a:spAutoFit/>
            </a:bodyPr>
            <a:lstStyle/>
            <a:p>
              <a:pPr algn="ctr" defTabSz="1243194"/>
              <a:r>
                <a:rPr lang="en-US" sz="1836" dirty="0">
                  <a:solidFill>
                    <a:srgbClr val="FFFFFF"/>
                  </a:solidFill>
                  <a:latin typeface="+mj-lt"/>
                  <a:cs typeface="Calibri" pitchFamily="34" charset="0"/>
                </a:rPr>
                <a:t>New Application</a:t>
              </a:r>
            </a:p>
          </p:txBody>
        </p:sp>
      </p:grpSp>
      <p:pic>
        <p:nvPicPr>
          <p:cNvPr id="79" name="Picture - Application Icon on Primary site" descr="C:\Users\davidra\Documents\ClipArtforPowerpoint\DVD_ART36\Artwork_Imagery\Icons - Illustrations\_ WINDOWS VISTA ICONS\Software box retail DVD package.png"/>
          <p:cNvPicPr>
            <a:picLocks noChangeAspect="1" noChangeArrowheads="1"/>
          </p:cNvPicPr>
          <p:nvPr/>
        </p:nvPicPr>
        <p:blipFill>
          <a:blip r:embed="rId11" cstate="print"/>
          <a:srcRect/>
          <a:stretch>
            <a:fillRect/>
          </a:stretch>
        </p:blipFill>
        <p:spPr bwMode="auto">
          <a:xfrm>
            <a:off x="10526159" y="3854232"/>
            <a:ext cx="808799" cy="699453"/>
          </a:xfrm>
          <a:prstGeom prst="rect">
            <a:avLst/>
          </a:prstGeom>
          <a:noFill/>
        </p:spPr>
      </p:pic>
      <p:grpSp>
        <p:nvGrpSpPr>
          <p:cNvPr id="84" name="Deploy Application Group"/>
          <p:cNvGrpSpPr/>
          <p:nvPr/>
        </p:nvGrpSpPr>
        <p:grpSpPr>
          <a:xfrm>
            <a:off x="10157148" y="4603472"/>
            <a:ext cx="1697842" cy="713054"/>
            <a:chOff x="7265139" y="4330064"/>
            <a:chExt cx="1439641" cy="699136"/>
          </a:xfrm>
        </p:grpSpPr>
        <p:sp>
          <p:nvSpPr>
            <p:cNvPr id="85" name="Right Arrow - Deploy Application Arrow"/>
            <p:cNvSpPr/>
            <p:nvPr/>
          </p:nvSpPr>
          <p:spPr bwMode="auto">
            <a:xfrm rot="16200000">
              <a:off x="7635392" y="4564044"/>
              <a:ext cx="699136" cy="23117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3252" tIns="46627" rIns="93252" bIns="46627" numCol="1" rtlCol="0" anchor="ctr" anchorCtr="0" compatLnSpc="1">
              <a:prstTxWarp prst="textNoShape">
                <a:avLst/>
              </a:prstTxWarp>
            </a:bodyPr>
            <a:lstStyle/>
            <a:p>
              <a:pPr algn="ctr" defTabSz="1242650"/>
              <a:endParaRPr lang="en-US" sz="2754"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86" name="TextBox - Deploy Application"/>
            <p:cNvSpPr txBox="1"/>
            <p:nvPr/>
          </p:nvSpPr>
          <p:spPr>
            <a:xfrm>
              <a:off x="7265139" y="4462692"/>
              <a:ext cx="1439641" cy="565026"/>
            </a:xfrm>
            <a:prstGeom prst="rect">
              <a:avLst/>
            </a:prstGeom>
            <a:noFill/>
          </p:spPr>
          <p:txBody>
            <a:bodyPr wrap="square" lIns="0" tIns="0" rIns="0" bIns="0" rtlCol="0">
              <a:spAutoFit/>
            </a:bodyPr>
            <a:lstStyle/>
            <a:p>
              <a:pPr algn="ctr" defTabSz="1243194"/>
              <a:r>
                <a:rPr lang="en-US" sz="1836" dirty="0">
                  <a:solidFill>
                    <a:srgbClr val="FFFFFF"/>
                  </a:solidFill>
                  <a:latin typeface="+mj-lt"/>
                  <a:cs typeface="Calibri" pitchFamily="34" charset="0"/>
                </a:rPr>
                <a:t>Deploy Application</a:t>
              </a:r>
            </a:p>
          </p:txBody>
        </p:sp>
      </p:grpSp>
      <p:sp>
        <p:nvSpPr>
          <p:cNvPr id="70" name="TextBox - Install App near Windows Phone"/>
          <p:cNvSpPr txBox="1"/>
          <p:nvPr/>
        </p:nvSpPr>
        <p:spPr>
          <a:xfrm>
            <a:off x="783604" y="1974698"/>
            <a:ext cx="1697842" cy="256159"/>
          </a:xfrm>
          <a:prstGeom prst="rect">
            <a:avLst/>
          </a:prstGeom>
          <a:noFill/>
        </p:spPr>
        <p:txBody>
          <a:bodyPr wrap="square" lIns="0" tIns="0" rIns="0" bIns="0" rtlCol="0">
            <a:spAutoFit/>
          </a:bodyPr>
          <a:lstStyle/>
          <a:p>
            <a:pPr algn="ctr" defTabSz="1243194"/>
            <a:r>
              <a:rPr lang="en-US" sz="1632" dirty="0">
                <a:solidFill>
                  <a:srgbClr val="FFFFFF"/>
                </a:solidFill>
                <a:latin typeface="+mj-lt"/>
                <a:cs typeface="Calibri" pitchFamily="34" charset="0"/>
              </a:rPr>
              <a:t>Install App</a:t>
            </a:r>
          </a:p>
        </p:txBody>
      </p:sp>
      <p:sp>
        <p:nvSpPr>
          <p:cNvPr id="68" name="Right Arrow - Request App List from Android"/>
          <p:cNvSpPr/>
          <p:nvPr/>
        </p:nvSpPr>
        <p:spPr bwMode="auto">
          <a:xfrm rot="20095829">
            <a:off x="1595623" y="4703454"/>
            <a:ext cx="3922209"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List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64" name="Right Arrow - Report Install status from Connector to Site Server"/>
          <p:cNvSpPr/>
          <p:nvPr/>
        </p:nvSpPr>
        <p:spPr bwMode="auto">
          <a:xfrm>
            <a:off x="9132174" y="3855308"/>
            <a:ext cx="1483978"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endParaRPr lang="en-US" sz="1938"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81" name="Right Arrow - Store App Policy in Cache from Primary Site"/>
          <p:cNvSpPr/>
          <p:nvPr/>
        </p:nvSpPr>
        <p:spPr bwMode="auto">
          <a:xfrm flipH="1">
            <a:off x="5679127" y="3718281"/>
            <a:ext cx="5039049" cy="307759"/>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Sync Policy</a:t>
            </a:r>
          </a:p>
        </p:txBody>
      </p:sp>
      <p:grpSp>
        <p:nvGrpSpPr>
          <p:cNvPr id="20" name="Cloud Service Role grouping"/>
          <p:cNvGrpSpPr/>
          <p:nvPr/>
        </p:nvGrpSpPr>
        <p:grpSpPr>
          <a:xfrm>
            <a:off x="4046932" y="3091947"/>
            <a:ext cx="2956884" cy="2482765"/>
            <a:chOff x="2974890" y="1948388"/>
            <a:chExt cx="2174943" cy="1825728"/>
          </a:xfrm>
        </p:grpSpPr>
        <p:sp>
          <p:nvSpPr>
            <p:cNvPr id="121" name="TextBox - IW Service"/>
            <p:cNvSpPr txBox="1"/>
            <p:nvPr/>
          </p:nvSpPr>
          <p:spPr>
            <a:xfrm>
              <a:off x="4355890" y="2646029"/>
              <a:ext cx="793943" cy="188369"/>
            </a:xfrm>
            <a:prstGeom prst="rect">
              <a:avLst/>
            </a:prstGeom>
            <a:noFill/>
          </p:spPr>
          <p:txBody>
            <a:bodyPr wrap="square" lIns="0" tIns="0" rIns="0" bIns="0" rtlCol="0">
              <a:spAutoFit/>
            </a:bodyPr>
            <a:lstStyle/>
            <a:p>
              <a:pPr algn="ctr" defTabSz="1243194"/>
              <a:r>
                <a:rPr lang="en-US" sz="1632" b="1" dirty="0">
                  <a:solidFill>
                    <a:schemeClr val="bg1"/>
                  </a:solidFill>
                  <a:latin typeface="+mj-lt"/>
                </a:rPr>
                <a:t>IW Service</a:t>
              </a:r>
            </a:p>
          </p:txBody>
        </p:sp>
        <p:pic>
          <p:nvPicPr>
            <p:cNvPr id="115" name="IW Service - Server"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431750" y="2810999"/>
              <a:ext cx="615053" cy="409994"/>
            </a:xfrm>
            <a:prstGeom prst="rect">
              <a:avLst/>
            </a:prstGeom>
            <a:noFill/>
          </p:spPr>
        </p:pic>
        <p:pic>
          <p:nvPicPr>
            <p:cNvPr id="117" name="IW Service Policy Icon" descr="C:\Users\davidra\Documents\ClipArtforPowerpoint\DVD_ART36\Artwork_Imagery\Icons - Illustrations\_ WINDOWS SERVER ICONS\Documents\Document XML file.png"/>
            <p:cNvPicPr>
              <a:picLocks noChangeAspect="1" noChangeArrowheads="1"/>
            </p:cNvPicPr>
            <p:nvPr/>
          </p:nvPicPr>
          <p:blipFill>
            <a:blip r:embed="rId12" cstate="print"/>
            <a:srcRect/>
            <a:stretch>
              <a:fillRect/>
            </a:stretch>
          </p:blipFill>
          <p:spPr bwMode="auto">
            <a:xfrm>
              <a:off x="4715621" y="3063303"/>
              <a:ext cx="183454" cy="157690"/>
            </a:xfrm>
            <a:prstGeom prst="rect">
              <a:avLst/>
            </a:prstGeom>
            <a:noFill/>
          </p:spPr>
        </p:pic>
        <p:pic>
          <p:nvPicPr>
            <p:cNvPr id="51" name="DP Server"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776433" y="3332893"/>
              <a:ext cx="586449" cy="441223"/>
            </a:xfrm>
            <a:prstGeom prst="rect">
              <a:avLst/>
            </a:prstGeom>
            <a:noFill/>
          </p:spPr>
        </p:pic>
        <p:pic>
          <p:nvPicPr>
            <p:cNvPr id="52" name="DP Folder Icon" descr="C:\Users\davidra\Documents\ClipArtforPowerpoint\DVD_ART36\Artwork_Imagery\Icons - Illustrations\_ WINDOWS SERVER ICONS\Documents\Virtual Folder file open.png"/>
            <p:cNvPicPr>
              <a:picLocks noChangeAspect="1" noChangeArrowheads="1"/>
            </p:cNvPicPr>
            <p:nvPr/>
          </p:nvPicPr>
          <p:blipFill>
            <a:blip r:embed="rId13" cstate="print"/>
            <a:srcRect/>
            <a:stretch>
              <a:fillRect/>
            </a:stretch>
          </p:blipFill>
          <p:spPr bwMode="auto">
            <a:xfrm>
              <a:off x="4038843" y="3618207"/>
              <a:ext cx="225558" cy="141417"/>
            </a:xfrm>
            <a:prstGeom prst="rect">
              <a:avLst/>
            </a:prstGeom>
            <a:noFill/>
          </p:spPr>
        </p:pic>
        <p:sp>
          <p:nvSpPr>
            <p:cNvPr id="53" name="TextBox - Distribution Point"/>
            <p:cNvSpPr txBox="1"/>
            <p:nvPr/>
          </p:nvSpPr>
          <p:spPr>
            <a:xfrm>
              <a:off x="3461261" y="3192133"/>
              <a:ext cx="1258321" cy="188369"/>
            </a:xfrm>
            <a:prstGeom prst="rect">
              <a:avLst/>
            </a:prstGeom>
            <a:noFill/>
          </p:spPr>
          <p:txBody>
            <a:bodyPr wrap="square" lIns="0" tIns="0" rIns="0" bIns="0" rtlCol="0">
              <a:spAutoFit/>
            </a:bodyPr>
            <a:lstStyle/>
            <a:p>
              <a:pPr algn="ctr" defTabSz="1243194"/>
              <a:r>
                <a:rPr lang="en-US" sz="1632" b="1" dirty="0">
                  <a:solidFill>
                    <a:schemeClr val="bg1"/>
                  </a:solidFill>
                  <a:latin typeface="+mj-lt"/>
                </a:rPr>
                <a:t>Intune DP</a:t>
              </a:r>
            </a:p>
          </p:txBody>
        </p:sp>
        <p:pic>
          <p:nvPicPr>
            <p:cNvPr id="108" name="MDM Server"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382037" y="2791615"/>
              <a:ext cx="628490" cy="418610"/>
            </a:xfrm>
            <a:prstGeom prst="rect">
              <a:avLst/>
            </a:prstGeom>
            <a:noFill/>
          </p:spPr>
        </p:pic>
        <p:pic>
          <p:nvPicPr>
            <p:cNvPr id="110" name="MDM Policy Icon" descr="C:\Users\davidra\Documents\ClipArtforPowerpoint\DVD_ART36\Artwork_Imagery\Icons - Illustrations\_ WINDOWS SERVER ICONS\Documents\Document XML file.png"/>
            <p:cNvPicPr>
              <a:picLocks noChangeAspect="1" noChangeArrowheads="1"/>
            </p:cNvPicPr>
            <p:nvPr/>
          </p:nvPicPr>
          <p:blipFill>
            <a:blip r:embed="rId12" cstate="print"/>
            <a:srcRect/>
            <a:stretch>
              <a:fillRect/>
            </a:stretch>
          </p:blipFill>
          <p:spPr bwMode="auto">
            <a:xfrm>
              <a:off x="3650158" y="3019009"/>
              <a:ext cx="187462" cy="161004"/>
            </a:xfrm>
            <a:prstGeom prst="rect">
              <a:avLst/>
            </a:prstGeom>
            <a:noFill/>
          </p:spPr>
        </p:pic>
        <p:sp>
          <p:nvSpPr>
            <p:cNvPr id="120" name="TextBox - MDM Gateway"/>
            <p:cNvSpPr txBox="1"/>
            <p:nvPr/>
          </p:nvSpPr>
          <p:spPr>
            <a:xfrm>
              <a:off x="2974890" y="2595832"/>
              <a:ext cx="1258321" cy="188369"/>
            </a:xfrm>
            <a:prstGeom prst="rect">
              <a:avLst/>
            </a:prstGeom>
            <a:noFill/>
          </p:spPr>
          <p:txBody>
            <a:bodyPr wrap="square" lIns="0" tIns="0" rIns="0" bIns="0" rtlCol="0">
              <a:spAutoFit/>
            </a:bodyPr>
            <a:lstStyle/>
            <a:p>
              <a:pPr algn="ctr" defTabSz="1243194"/>
              <a:r>
                <a:rPr lang="en-US" sz="1632" b="1" dirty="0">
                  <a:solidFill>
                    <a:schemeClr val="bg1"/>
                  </a:solidFill>
                  <a:latin typeface="+mj-lt"/>
                </a:rPr>
                <a:t>MDM  Gateway</a:t>
              </a:r>
            </a:p>
          </p:txBody>
        </p:sp>
        <p:sp>
          <p:nvSpPr>
            <p:cNvPr id="124" name="TextBox - Cache"/>
            <p:cNvSpPr txBox="1"/>
            <p:nvPr/>
          </p:nvSpPr>
          <p:spPr>
            <a:xfrm>
              <a:off x="4293076" y="1948388"/>
              <a:ext cx="811288" cy="377097"/>
            </a:xfrm>
            <a:prstGeom prst="rect">
              <a:avLst/>
            </a:prstGeom>
            <a:noFill/>
          </p:spPr>
          <p:txBody>
            <a:bodyPr wrap="square" lIns="0" tIns="0" rIns="0" bIns="0" rtlCol="0">
              <a:spAutoFit/>
            </a:bodyPr>
            <a:lstStyle/>
            <a:p>
              <a:pPr algn="ctr" defTabSz="1243194"/>
              <a:r>
                <a:rPr lang="en-US" sz="1632" b="1" dirty="0">
                  <a:solidFill>
                    <a:schemeClr val="bg1"/>
                  </a:solidFill>
                  <a:latin typeface="+mj-lt"/>
                </a:rPr>
                <a:t>Cache</a:t>
              </a:r>
            </a:p>
            <a:p>
              <a:pPr algn="ctr" defTabSz="1243194"/>
              <a:r>
                <a:rPr lang="en-US" sz="1632" b="1" dirty="0">
                  <a:solidFill>
                    <a:schemeClr val="bg1"/>
                  </a:solidFill>
                  <a:latin typeface="+mj-lt"/>
                </a:rPr>
                <a:t> </a:t>
              </a:r>
            </a:p>
          </p:txBody>
        </p:sp>
        <p:pic>
          <p:nvPicPr>
            <p:cNvPr id="111" name="Cache Server"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4380011" y="2078733"/>
              <a:ext cx="684462" cy="501063"/>
            </a:xfrm>
            <a:prstGeom prst="rect">
              <a:avLst/>
            </a:prstGeom>
            <a:noFill/>
          </p:spPr>
        </p:pic>
        <p:pic>
          <p:nvPicPr>
            <p:cNvPr id="82" name="Cache DB Icon" descr="C:\Users\davidra\Documents\ClipArtforPowerpoint\DVD_ART36\Artwork_Imagery\Icons - Illustrations\_ WINDOWS SERVER ICONS\Misc\Database cylinder.png"/>
            <p:cNvPicPr>
              <a:picLocks noChangeAspect="1" noChangeArrowheads="1"/>
            </p:cNvPicPr>
            <p:nvPr/>
          </p:nvPicPr>
          <p:blipFill>
            <a:blip r:embed="rId10" cstate="print">
              <a:duotone>
                <a:prstClr val="black"/>
                <a:schemeClr val="accent2">
                  <a:tint val="45000"/>
                  <a:satMod val="400000"/>
                </a:schemeClr>
              </a:duotone>
            </a:blip>
            <a:srcRect/>
            <a:stretch>
              <a:fillRect/>
            </a:stretch>
          </p:blipFill>
          <p:spPr bwMode="auto">
            <a:xfrm flipH="1">
              <a:off x="4704815" y="2343740"/>
              <a:ext cx="220249" cy="284259"/>
            </a:xfrm>
            <a:prstGeom prst="rect">
              <a:avLst/>
            </a:prstGeom>
            <a:noFill/>
          </p:spPr>
        </p:pic>
        <p:pic>
          <p:nvPicPr>
            <p:cNvPr id="100" name="Picture - Authentication Server" descr="C:\Users\davidra\Documents\ClipArtforPowerpoint\DVD_ART36\Artwork_Imagery\Icons - Illustrations\_ SUPER VISTA STYLE\server.png"/>
            <p:cNvPicPr>
              <a:picLocks noChangeAspect="1" noChangeArrowheads="1"/>
            </p:cNvPicPr>
            <p:nvPr/>
          </p:nvPicPr>
          <p:blipFill>
            <a:blip r:embed="rId4" cstate="print"/>
            <a:srcRect/>
            <a:stretch>
              <a:fillRect/>
            </a:stretch>
          </p:blipFill>
          <p:spPr bwMode="auto">
            <a:xfrm>
              <a:off x="3536003" y="2133251"/>
              <a:ext cx="629432" cy="431058"/>
            </a:xfrm>
            <a:prstGeom prst="rect">
              <a:avLst/>
            </a:prstGeom>
            <a:noFill/>
          </p:spPr>
        </p:pic>
        <p:sp>
          <p:nvSpPr>
            <p:cNvPr id="99" name="TextBox - Authentication text (Org-Id Auth)"/>
            <p:cNvSpPr txBox="1"/>
            <p:nvPr/>
          </p:nvSpPr>
          <p:spPr>
            <a:xfrm>
              <a:off x="3283290" y="1981631"/>
              <a:ext cx="1162967" cy="188369"/>
            </a:xfrm>
            <a:prstGeom prst="rect">
              <a:avLst/>
            </a:prstGeom>
            <a:noFill/>
          </p:spPr>
          <p:txBody>
            <a:bodyPr wrap="square" lIns="0" tIns="0" rIns="0" bIns="0" rtlCol="0">
              <a:spAutoFit/>
            </a:bodyPr>
            <a:lstStyle/>
            <a:p>
              <a:pPr algn="ctr" defTabSz="1243194"/>
              <a:r>
                <a:rPr lang="en-US" sz="1632" b="1" dirty="0">
                  <a:solidFill>
                    <a:schemeClr val="bg1"/>
                  </a:solidFill>
                  <a:latin typeface="+mj-lt"/>
                </a:rPr>
                <a:t>Org-Id Auth</a:t>
              </a:r>
            </a:p>
          </p:txBody>
        </p:sp>
      </p:grpSp>
      <p:sp>
        <p:nvSpPr>
          <p:cNvPr id="106" name="Right Arrow - Surface SSP login"/>
          <p:cNvSpPr/>
          <p:nvPr/>
        </p:nvSpPr>
        <p:spPr bwMode="auto">
          <a:xfrm rot="1016533">
            <a:off x="1641169" y="3555498"/>
            <a:ext cx="3269880"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Login to Company Portal (Windows RT)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pic>
        <p:nvPicPr>
          <p:cNvPr id="69" name="Picture - App Install Animation near WP" descr="C:\Users\davidra\Documents\ClipArtforPowerpoint\DVD_ART36\Artwork_Imagery\Shapes\Arrows\Curved\gold arrow cycle.png"/>
          <p:cNvPicPr>
            <a:picLocks noChangeAspect="1" noChangeArrowheads="1"/>
          </p:cNvPicPr>
          <p:nvPr/>
        </p:nvPicPr>
        <p:blipFill>
          <a:blip r:embed="rId14" cstate="print"/>
          <a:srcRect/>
          <a:stretch>
            <a:fillRect/>
          </a:stretch>
        </p:blipFill>
        <p:spPr bwMode="auto">
          <a:xfrm flipH="1">
            <a:off x="1334172" y="2116394"/>
            <a:ext cx="522122" cy="523637"/>
          </a:xfrm>
          <a:prstGeom prst="rect">
            <a:avLst/>
          </a:prstGeom>
          <a:noFill/>
        </p:spPr>
      </p:pic>
      <p:pic>
        <p:nvPicPr>
          <p:cNvPr id="90" name="Picture - Install animation for iOS Phone" descr="C:\Users\davidra\Documents\ClipArtforPowerpoint\DVD_ART36\Artwork_Imagery\Shapes\Arrows\Curved\gold arrow cycle.png"/>
          <p:cNvPicPr>
            <a:picLocks noChangeAspect="1" noChangeArrowheads="1"/>
          </p:cNvPicPr>
          <p:nvPr/>
        </p:nvPicPr>
        <p:blipFill>
          <a:blip r:embed="rId14" cstate="print"/>
          <a:srcRect/>
          <a:stretch>
            <a:fillRect/>
          </a:stretch>
        </p:blipFill>
        <p:spPr bwMode="auto">
          <a:xfrm flipH="1">
            <a:off x="1331129" y="4598596"/>
            <a:ext cx="522122" cy="523637"/>
          </a:xfrm>
          <a:prstGeom prst="rect">
            <a:avLst/>
          </a:prstGeom>
          <a:noFill/>
        </p:spPr>
      </p:pic>
      <p:sp>
        <p:nvSpPr>
          <p:cNvPr id="66" name="Right Arrow - Install Status from Surface to Gateway"/>
          <p:cNvSpPr/>
          <p:nvPr/>
        </p:nvSpPr>
        <p:spPr bwMode="auto">
          <a:xfrm rot="936793">
            <a:off x="1616574" y="3595789"/>
            <a:ext cx="3859408"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Report App Status</a:t>
            </a:r>
            <a:endParaRPr lang="en-US" sz="1938"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92" name="Slide Title - Hybrid MDM Architecture - Software Distribution Windows Phone and Android"/>
          <p:cNvSpPr>
            <a:spLocks noGrp="1"/>
          </p:cNvSpPr>
          <p:nvPr>
            <p:ph type="title"/>
          </p:nvPr>
        </p:nvSpPr>
        <p:spPr/>
        <p:txBody>
          <a:bodyPr/>
          <a:lstStyle/>
          <a:p>
            <a:pPr>
              <a:defRPr/>
            </a:pPr>
            <a:r>
              <a:rPr lang="en-US" sz="4386" dirty="0"/>
              <a:t>Publishing Applications to Windows RT and iOS</a:t>
            </a:r>
            <a:r>
              <a:rPr sz="4896" dirty="0"/>
              <a:t/>
            </a:r>
            <a:br>
              <a:rPr sz="4896" dirty="0"/>
            </a:br>
            <a:endParaRPr sz="3264" dirty="0">
              <a:solidFill>
                <a:schemeClr val="tx2"/>
              </a:solidFill>
            </a:endParaRPr>
          </a:p>
        </p:txBody>
      </p:sp>
      <p:sp>
        <p:nvSpPr>
          <p:cNvPr id="13" name="Text Placeholder 12"/>
          <p:cNvSpPr>
            <a:spLocks noGrp="1"/>
          </p:cNvSpPr>
          <p:nvPr>
            <p:ph type="body" sz="quarter" idx="10"/>
          </p:nvPr>
        </p:nvSpPr>
        <p:spPr/>
        <p:txBody>
          <a:bodyPr/>
          <a:lstStyle/>
          <a:p>
            <a:endParaRPr lang="en-US"/>
          </a:p>
        </p:txBody>
      </p:sp>
      <p:sp>
        <p:nvSpPr>
          <p:cNvPr id="107" name="Right Arrow - iOS SSP login"/>
          <p:cNvSpPr/>
          <p:nvPr/>
        </p:nvSpPr>
        <p:spPr bwMode="auto">
          <a:xfrm rot="19975005">
            <a:off x="1654324" y="4816199"/>
            <a:ext cx="3381456" cy="418518"/>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Login to Company Portal (MIWP)</a:t>
            </a:r>
          </a:p>
        </p:txBody>
      </p:sp>
      <p:sp>
        <p:nvSpPr>
          <p:cNvPr id="76" name="Right Arrow - iOS Request App Download"/>
          <p:cNvSpPr/>
          <p:nvPr/>
        </p:nvSpPr>
        <p:spPr bwMode="auto">
          <a:xfrm rot="20842140">
            <a:off x="1796719" y="5228283"/>
            <a:ext cx="3097084"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Download</a:t>
            </a:r>
          </a:p>
        </p:txBody>
      </p:sp>
      <p:sp>
        <p:nvSpPr>
          <p:cNvPr id="103" name="TextBox - Cloud Service"/>
          <p:cNvSpPr txBox="1"/>
          <p:nvPr/>
        </p:nvSpPr>
        <p:spPr>
          <a:xfrm>
            <a:off x="4799633" y="1368964"/>
            <a:ext cx="2025711" cy="288137"/>
          </a:xfrm>
          <a:prstGeom prst="rect">
            <a:avLst/>
          </a:prstGeom>
          <a:noFill/>
        </p:spPr>
        <p:txBody>
          <a:bodyPr wrap="square" lIns="0" tIns="0" rIns="0" bIns="0" rtlCol="0">
            <a:spAutoFit/>
          </a:bodyPr>
          <a:lstStyle/>
          <a:p>
            <a:pPr algn="ctr" defTabSz="1243194"/>
            <a:r>
              <a:rPr lang="en-US" sz="1836" b="1" dirty="0">
                <a:solidFill>
                  <a:srgbClr val="FFC000"/>
                </a:solidFill>
                <a:latin typeface="+mj-lt"/>
              </a:rPr>
              <a:t>Cloud Service</a:t>
            </a:r>
          </a:p>
        </p:txBody>
      </p:sp>
      <p:sp>
        <p:nvSpPr>
          <p:cNvPr id="113" name="TextBox - BYOD"/>
          <p:cNvSpPr txBox="1"/>
          <p:nvPr/>
        </p:nvSpPr>
        <p:spPr>
          <a:xfrm>
            <a:off x="285949" y="1368964"/>
            <a:ext cx="2025711" cy="288137"/>
          </a:xfrm>
          <a:prstGeom prst="rect">
            <a:avLst/>
          </a:prstGeom>
          <a:noFill/>
        </p:spPr>
        <p:txBody>
          <a:bodyPr wrap="square" lIns="0" tIns="0" rIns="0" bIns="0" rtlCol="0">
            <a:spAutoFit/>
          </a:bodyPr>
          <a:lstStyle/>
          <a:p>
            <a:pPr algn="ctr" defTabSz="1243194"/>
            <a:r>
              <a:rPr lang="en-US" sz="1836" b="1" dirty="0">
                <a:solidFill>
                  <a:srgbClr val="FFC000"/>
                </a:solidFill>
                <a:latin typeface="+mj-lt"/>
              </a:rPr>
              <a:t>BYOD</a:t>
            </a:r>
          </a:p>
        </p:txBody>
      </p:sp>
      <p:sp>
        <p:nvSpPr>
          <p:cNvPr id="87" name="Left Arrow - WP8 - Windows Intune Login Token"/>
          <p:cNvSpPr/>
          <p:nvPr/>
        </p:nvSpPr>
        <p:spPr bwMode="auto">
          <a:xfrm rot="1041141" flipH="1">
            <a:off x="1721759" y="3496773"/>
            <a:ext cx="3207320"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Windows Intune Login Token</a:t>
            </a:r>
          </a:p>
        </p:txBody>
      </p:sp>
      <p:sp>
        <p:nvSpPr>
          <p:cNvPr id="89" name="Left Arrow - Android - Windows Intune Login Token"/>
          <p:cNvSpPr/>
          <p:nvPr/>
        </p:nvSpPr>
        <p:spPr bwMode="auto">
          <a:xfrm rot="19980000" flipH="1">
            <a:off x="1607450" y="4772543"/>
            <a:ext cx="3381360"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Windows Intune Login Token</a:t>
            </a:r>
          </a:p>
        </p:txBody>
      </p:sp>
      <p:grpSp>
        <p:nvGrpSpPr>
          <p:cNvPr id="17" name="Token Group - 1"/>
          <p:cNvGrpSpPr/>
          <p:nvPr/>
        </p:nvGrpSpPr>
        <p:grpSpPr>
          <a:xfrm>
            <a:off x="4560156" y="4033816"/>
            <a:ext cx="578772" cy="371356"/>
            <a:chOff x="2334627" y="1371600"/>
            <a:chExt cx="865773" cy="450202"/>
          </a:xfrm>
        </p:grpSpPr>
        <p:pic>
          <p:nvPicPr>
            <p:cNvPr id="1027" name="Picture - Token Blue Oval"/>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4627" y="1371600"/>
              <a:ext cx="865773" cy="450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 Token Text in Red"/>
            <p:cNvSpPr txBox="1"/>
            <p:nvPr/>
          </p:nvSpPr>
          <p:spPr>
            <a:xfrm>
              <a:off x="2482984" y="1541429"/>
              <a:ext cx="616046" cy="97040"/>
            </a:xfrm>
            <a:prstGeom prst="rect">
              <a:avLst/>
            </a:prstGeom>
            <a:noFill/>
          </p:spPr>
          <p:txBody>
            <a:bodyPr wrap="square" lIns="0" tIns="0" rIns="0" bIns="0" rtlCol="0">
              <a:spAutoFit/>
            </a:bodyPr>
            <a:lstStyle/>
            <a:p>
              <a:r>
                <a:rPr lang="en-US" sz="510" dirty="0">
                  <a:solidFill>
                    <a:srgbClr val="C00000"/>
                  </a:solidFill>
                  <a:latin typeface="+mj-lt"/>
                </a:rPr>
                <a:t>Login Token</a:t>
              </a:r>
            </a:p>
          </p:txBody>
        </p:sp>
      </p:grpSp>
      <p:grpSp>
        <p:nvGrpSpPr>
          <p:cNvPr id="125" name="Token Group - 2"/>
          <p:cNvGrpSpPr/>
          <p:nvPr/>
        </p:nvGrpSpPr>
        <p:grpSpPr>
          <a:xfrm>
            <a:off x="4560156" y="4030077"/>
            <a:ext cx="578772" cy="371356"/>
            <a:chOff x="2334627" y="1371600"/>
            <a:chExt cx="865773" cy="450202"/>
          </a:xfrm>
        </p:grpSpPr>
        <p:pic>
          <p:nvPicPr>
            <p:cNvPr id="126" name="Picture - Token Blue Oval"/>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4627" y="1371600"/>
              <a:ext cx="865773" cy="450202"/>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7" name="TextBox - Token text in Red"/>
            <p:cNvSpPr txBox="1"/>
            <p:nvPr/>
          </p:nvSpPr>
          <p:spPr>
            <a:xfrm>
              <a:off x="2482984" y="1541429"/>
              <a:ext cx="616046" cy="97040"/>
            </a:xfrm>
            <a:prstGeom prst="rect">
              <a:avLst/>
            </a:prstGeom>
            <a:noFill/>
          </p:spPr>
          <p:txBody>
            <a:bodyPr wrap="square" lIns="0" tIns="0" rIns="0" bIns="0" rtlCol="0">
              <a:spAutoFit/>
            </a:bodyPr>
            <a:lstStyle/>
            <a:p>
              <a:r>
                <a:rPr lang="en-US" sz="510" dirty="0">
                  <a:solidFill>
                    <a:srgbClr val="C00000"/>
                  </a:solidFill>
                  <a:latin typeface="+mj-lt"/>
                </a:rPr>
                <a:t>Login Token</a:t>
              </a:r>
            </a:p>
          </p:txBody>
        </p:sp>
      </p:grpSp>
      <p:grpSp>
        <p:nvGrpSpPr>
          <p:cNvPr id="6" name="Group - App Policies"/>
          <p:cNvGrpSpPr/>
          <p:nvPr/>
        </p:nvGrpSpPr>
        <p:grpSpPr>
          <a:xfrm>
            <a:off x="10418294" y="3604800"/>
            <a:ext cx="718290" cy="553197"/>
            <a:chOff x="5711526" y="1221637"/>
            <a:chExt cx="528340" cy="406799"/>
          </a:xfrm>
        </p:grpSpPr>
        <p:sp>
          <p:nvSpPr>
            <p:cNvPr id="4" name="Parallelogram 3"/>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5" name="TextBox 4"/>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sp>
        <p:nvSpPr>
          <p:cNvPr id="102" name="Left Arrow - iOS - App List from Windows Intune"/>
          <p:cNvSpPr/>
          <p:nvPr/>
        </p:nvSpPr>
        <p:spPr bwMode="auto">
          <a:xfrm rot="20100000" flipH="1">
            <a:off x="1593729" y="4701006"/>
            <a:ext cx="3928346"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Retrieve App List</a:t>
            </a:r>
          </a:p>
        </p:txBody>
      </p:sp>
      <p:grpSp>
        <p:nvGrpSpPr>
          <p:cNvPr id="94" name="Group - App Policies - Intune Cloud"/>
          <p:cNvGrpSpPr/>
          <p:nvPr/>
        </p:nvGrpSpPr>
        <p:grpSpPr>
          <a:xfrm>
            <a:off x="5312675" y="3582984"/>
            <a:ext cx="718290" cy="553197"/>
            <a:chOff x="5711526" y="1221637"/>
            <a:chExt cx="528340" cy="406799"/>
          </a:xfrm>
        </p:grpSpPr>
        <p:sp>
          <p:nvSpPr>
            <p:cNvPr id="95" name="Parallelogram 94"/>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97" name="TextBox 96"/>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grpSp>
        <p:nvGrpSpPr>
          <p:cNvPr id="91" name="Group - Permanent App Policies - Intune Cloud"/>
          <p:cNvGrpSpPr/>
          <p:nvPr/>
        </p:nvGrpSpPr>
        <p:grpSpPr>
          <a:xfrm>
            <a:off x="5314911" y="3580734"/>
            <a:ext cx="718290" cy="553197"/>
            <a:chOff x="5711526" y="1221637"/>
            <a:chExt cx="528340" cy="406799"/>
          </a:xfrm>
        </p:grpSpPr>
        <p:sp>
          <p:nvSpPr>
            <p:cNvPr id="104" name="Parallelogram 103"/>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105" name="TextBox 104"/>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sp>
        <p:nvSpPr>
          <p:cNvPr id="10" name="TextBox - Empty used to be XAP"/>
          <p:cNvSpPr txBox="1"/>
          <p:nvPr/>
        </p:nvSpPr>
        <p:spPr>
          <a:xfrm>
            <a:off x="10464753" y="3426042"/>
            <a:ext cx="1075710" cy="304160"/>
          </a:xfrm>
          <a:prstGeom prst="rect">
            <a:avLst/>
          </a:prstGeom>
          <a:noFill/>
        </p:spPr>
        <p:txBody>
          <a:bodyPr wrap="square" lIns="0" tIns="0" rIns="0" bIns="0" rtlCol="0">
            <a:spAutoFit/>
          </a:bodyPr>
          <a:lstStyle/>
          <a:p>
            <a:pPr algn="ctr" defTabSz="1243194"/>
            <a:endParaRPr lang="en-US" sz="1938" dirty="0">
              <a:solidFill>
                <a:schemeClr val="bg1"/>
              </a:solidFill>
              <a:latin typeface="+mj-lt"/>
            </a:endParaRPr>
          </a:p>
        </p:txBody>
      </p:sp>
      <p:pic>
        <p:nvPicPr>
          <p:cNvPr id="67" name="Picture - Policy Icon near WP" descr="C:\Users\davidra\Documents\ClipArtforPowerpoint\DVD_ART36\Artwork_Imagery\Icons - Illustrations\_ WINDOWS SERVER ICONS\Documents\Document XML file.png"/>
          <p:cNvPicPr>
            <a:picLocks noChangeAspect="1" noChangeArrowheads="1"/>
          </p:cNvPicPr>
          <p:nvPr/>
        </p:nvPicPr>
        <p:blipFill>
          <a:blip r:embed="rId12" cstate="print"/>
          <a:srcRect/>
          <a:stretch>
            <a:fillRect/>
          </a:stretch>
        </p:blipFill>
        <p:spPr bwMode="auto">
          <a:xfrm>
            <a:off x="1810164" y="3154511"/>
            <a:ext cx="290150" cy="309761"/>
          </a:xfrm>
          <a:prstGeom prst="rect">
            <a:avLst/>
          </a:prstGeom>
          <a:noFill/>
        </p:spPr>
      </p:pic>
      <p:grpSp>
        <p:nvGrpSpPr>
          <p:cNvPr id="143" name="Group - iOS Content"/>
          <p:cNvGrpSpPr/>
          <p:nvPr/>
        </p:nvGrpSpPr>
        <p:grpSpPr>
          <a:xfrm>
            <a:off x="10437105" y="3662983"/>
            <a:ext cx="947912" cy="789456"/>
            <a:chOff x="5660069" y="5541317"/>
            <a:chExt cx="600549" cy="685800"/>
          </a:xfrm>
        </p:grpSpPr>
        <p:pic>
          <p:nvPicPr>
            <p:cNvPr id="144" name="Content Ring"/>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797168" y="5689592"/>
              <a:ext cx="332013" cy="381199"/>
            </a:xfrm>
            <a:prstGeom prst="rect">
              <a:avLst/>
            </a:prstGeom>
            <a:blipFill dpi="0" rotWithShape="1">
              <a:blip r:embed="rId17">
                <a:alphaModFix amt="0"/>
              </a:blip>
              <a:srcRect/>
              <a:tile tx="0" ty="0" sx="100000" sy="100000" flip="none" algn="tl"/>
            </a:blipFill>
            <a:ln>
              <a:noFill/>
            </a:ln>
            <a:effectLst/>
          </p:spPr>
        </p:pic>
        <p:pic>
          <p:nvPicPr>
            <p:cNvPr id="146" name="Apple Logo" descr="C:\Users\davidra\Documents\ClipArtforPowerpoint\DVD_ART36\Artwork_Imagery\Shapes\Circular shapes\Circle\oval circle frame edge.png"/>
            <p:cNvPicPr>
              <a:picLocks noChangeAspect="1" noChangeArrowheads="1"/>
            </p:cNvPicPr>
            <p:nvPr/>
          </p:nvPicPr>
          <p:blipFill>
            <a:blip r:embed="rId18" cstate="print"/>
            <a:srcRect/>
            <a:stretch>
              <a:fillRect/>
            </a:stretch>
          </p:blipFill>
          <p:spPr bwMode="auto">
            <a:xfrm>
              <a:off x="5660069" y="5541317"/>
              <a:ext cx="600549" cy="685800"/>
            </a:xfrm>
            <a:prstGeom prst="rect">
              <a:avLst/>
            </a:prstGeom>
            <a:noFill/>
            <a:ln>
              <a:noFill/>
            </a:ln>
          </p:spPr>
        </p:pic>
      </p:grpSp>
      <p:grpSp>
        <p:nvGrpSpPr>
          <p:cNvPr id="23" name="Group - Windows 8 Content"/>
          <p:cNvGrpSpPr/>
          <p:nvPr/>
        </p:nvGrpSpPr>
        <p:grpSpPr>
          <a:xfrm>
            <a:off x="10437031" y="3658710"/>
            <a:ext cx="944792" cy="795822"/>
            <a:chOff x="7881122" y="1326330"/>
            <a:chExt cx="694944" cy="585216"/>
          </a:xfrm>
        </p:grpSpPr>
        <p:pic>
          <p:nvPicPr>
            <p:cNvPr id="156" name="Picture - Content Ring" descr="C:\Users\davidra\Documents\ClipArtforPowerpoint\DVD_ART36\Artwork_Imagery\Shapes\Circular shapes\Circle\oval circle frame edge.png"/>
            <p:cNvPicPr>
              <a:picLocks noChangeArrowheads="1"/>
            </p:cNvPicPr>
            <p:nvPr/>
          </p:nvPicPr>
          <p:blipFill>
            <a:blip r:embed="rId18" cstate="print"/>
            <a:srcRect/>
            <a:stretch>
              <a:fillRect/>
            </a:stretch>
          </p:blipFill>
          <p:spPr bwMode="auto">
            <a:xfrm>
              <a:off x="7881122" y="1326330"/>
              <a:ext cx="694944" cy="585216"/>
            </a:xfrm>
            <a:prstGeom prst="rect">
              <a:avLst/>
            </a:prstGeom>
            <a:noFill/>
            <a:ln>
              <a:noFill/>
            </a:ln>
          </p:spPr>
        </p:pic>
        <p:pic>
          <p:nvPicPr>
            <p:cNvPr id="1026" name="Picture - Windows Logo"/>
            <p:cNvPicPr>
              <a:picLocks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019483" y="1550237"/>
              <a:ext cx="419667" cy="1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Group - Permanent Content in Cloud"/>
          <p:cNvGrpSpPr/>
          <p:nvPr/>
        </p:nvGrpSpPr>
        <p:grpSpPr>
          <a:xfrm>
            <a:off x="4795221" y="4536357"/>
            <a:ext cx="1264242" cy="859088"/>
            <a:chOff x="3525296" y="3161620"/>
            <a:chExt cx="929916" cy="631740"/>
          </a:xfrm>
        </p:grpSpPr>
        <p:grpSp>
          <p:nvGrpSpPr>
            <p:cNvPr id="133" name="Group - Permanent iOS Content in Intune Cloud"/>
            <p:cNvGrpSpPr/>
            <p:nvPr/>
          </p:nvGrpSpPr>
          <p:grpSpPr>
            <a:xfrm>
              <a:off x="3757973" y="3161620"/>
              <a:ext cx="697239" cy="580535"/>
              <a:chOff x="5660069" y="5541317"/>
              <a:chExt cx="600549" cy="685800"/>
            </a:xfrm>
          </p:grpSpPr>
          <p:pic>
            <p:nvPicPr>
              <p:cNvPr id="134" name="Content Ring"/>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797168" y="5689592"/>
                <a:ext cx="332013" cy="381199"/>
              </a:xfrm>
              <a:prstGeom prst="rect">
                <a:avLst/>
              </a:prstGeom>
              <a:blipFill dpi="0" rotWithShape="1">
                <a:blip r:embed="rId17">
                  <a:alphaModFix amt="0"/>
                </a:blip>
                <a:srcRect/>
                <a:tile tx="0" ty="0" sx="100000" sy="100000" flip="none" algn="tl"/>
              </a:blipFill>
              <a:ln>
                <a:noFill/>
              </a:ln>
              <a:effectLst/>
            </p:spPr>
          </p:pic>
          <p:pic>
            <p:nvPicPr>
              <p:cNvPr id="135" name="Apple Logo" descr="C:\Users\davidra\Documents\ClipArtforPowerpoint\DVD_ART36\Artwork_Imagery\Shapes\Circular shapes\Circle\oval circle frame edge.png"/>
              <p:cNvPicPr>
                <a:picLocks noChangeAspect="1" noChangeArrowheads="1"/>
              </p:cNvPicPr>
              <p:nvPr/>
            </p:nvPicPr>
            <p:blipFill>
              <a:blip r:embed="rId18" cstate="print"/>
              <a:srcRect/>
              <a:stretch>
                <a:fillRect/>
              </a:stretch>
            </p:blipFill>
            <p:spPr bwMode="auto">
              <a:xfrm>
                <a:off x="5660069" y="5541317"/>
                <a:ext cx="600549" cy="685800"/>
              </a:xfrm>
              <a:prstGeom prst="rect">
                <a:avLst/>
              </a:prstGeom>
              <a:noFill/>
              <a:ln>
                <a:noFill/>
              </a:ln>
            </p:spPr>
          </p:pic>
        </p:grpSp>
        <p:grpSp>
          <p:nvGrpSpPr>
            <p:cNvPr id="130" name="Group - Permanent Windows 8 Content in Intune Cloud"/>
            <p:cNvGrpSpPr/>
            <p:nvPr/>
          </p:nvGrpSpPr>
          <p:grpSpPr>
            <a:xfrm>
              <a:off x="3525296" y="3208144"/>
              <a:ext cx="694944" cy="585216"/>
              <a:chOff x="7881122" y="1326330"/>
              <a:chExt cx="694944" cy="585216"/>
            </a:xfrm>
          </p:grpSpPr>
          <p:pic>
            <p:nvPicPr>
              <p:cNvPr id="131" name="Picture - Content Ring" descr="C:\Users\davidra\Documents\ClipArtforPowerpoint\DVD_ART36\Artwork_Imagery\Shapes\Circular shapes\Circle\oval circle frame edge.png"/>
              <p:cNvPicPr>
                <a:picLocks noChangeArrowheads="1"/>
              </p:cNvPicPr>
              <p:nvPr/>
            </p:nvPicPr>
            <p:blipFill>
              <a:blip r:embed="rId18" cstate="print"/>
              <a:srcRect/>
              <a:stretch>
                <a:fillRect/>
              </a:stretch>
            </p:blipFill>
            <p:spPr bwMode="auto">
              <a:xfrm>
                <a:off x="7881122" y="1326330"/>
                <a:ext cx="694944" cy="585216"/>
              </a:xfrm>
              <a:prstGeom prst="rect">
                <a:avLst/>
              </a:prstGeom>
              <a:noFill/>
              <a:ln>
                <a:noFill/>
              </a:ln>
            </p:spPr>
          </p:pic>
          <p:pic>
            <p:nvPicPr>
              <p:cNvPr id="132" name="Picture - Windows Logo"/>
              <p:cNvPicPr>
                <a:picLocks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8019483" y="1550237"/>
                <a:ext cx="419667" cy="1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1" name="Group - Windows Notification service"/>
          <p:cNvGrpSpPr/>
          <p:nvPr/>
        </p:nvGrpSpPr>
        <p:grpSpPr>
          <a:xfrm>
            <a:off x="2356546" y="1486830"/>
            <a:ext cx="2170211" cy="869062"/>
            <a:chOff x="1743600" y="1274131"/>
            <a:chExt cx="1584228" cy="639074"/>
          </a:xfrm>
        </p:grpSpPr>
        <p:sp>
          <p:nvSpPr>
            <p:cNvPr id="137" name="Cloud"/>
            <p:cNvSpPr>
              <a:spLocks noChangeAspect="1" noEditPoints="1" noChangeArrowheads="1"/>
            </p:cNvSpPr>
            <p:nvPr/>
          </p:nvSpPr>
          <p:spPr bwMode="auto">
            <a:xfrm>
              <a:off x="1743600" y="1274131"/>
              <a:ext cx="1584228" cy="63907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lumMod val="40000"/>
                <a:lumOff val="60000"/>
              </a:schemeClr>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endParaRPr lang="en-US" sz="1632" dirty="0">
                <a:solidFill>
                  <a:schemeClr val="bg2">
                    <a:lumMod val="50000"/>
                  </a:schemeClr>
                </a:solidFill>
                <a:latin typeface="+mj-lt"/>
              </a:endParaRPr>
            </a:p>
          </p:txBody>
        </p:sp>
        <p:sp>
          <p:nvSpPr>
            <p:cNvPr id="8" name="TextBox 7"/>
            <p:cNvSpPr txBox="1"/>
            <p:nvPr/>
          </p:nvSpPr>
          <p:spPr>
            <a:xfrm>
              <a:off x="1990165" y="1435136"/>
              <a:ext cx="1140309" cy="282577"/>
            </a:xfrm>
            <a:prstGeom prst="rect">
              <a:avLst/>
            </a:prstGeom>
            <a:noFill/>
          </p:spPr>
          <p:txBody>
            <a:bodyPr wrap="square" lIns="0" tIns="0" rIns="0" bIns="0" rtlCol="0">
              <a:spAutoFit/>
            </a:bodyPr>
            <a:lstStyle/>
            <a:p>
              <a:pPr algn="ctr"/>
              <a:r>
                <a:rPr lang="en-US" sz="1224" dirty="0">
                  <a:solidFill>
                    <a:schemeClr val="bg2">
                      <a:lumMod val="50000"/>
                    </a:schemeClr>
                  </a:solidFill>
                  <a:latin typeface="+mj-lt"/>
                </a:rPr>
                <a:t>Windows Notification</a:t>
              </a:r>
            </a:p>
            <a:p>
              <a:pPr algn="ctr"/>
              <a:r>
                <a:rPr lang="en-US" sz="1224" dirty="0">
                  <a:solidFill>
                    <a:schemeClr val="bg2">
                      <a:lumMod val="50000"/>
                    </a:schemeClr>
                  </a:solidFill>
                  <a:latin typeface="+mj-lt"/>
                </a:rPr>
                <a:t>Service</a:t>
              </a:r>
            </a:p>
          </p:txBody>
        </p:sp>
      </p:grpSp>
      <p:grpSp>
        <p:nvGrpSpPr>
          <p:cNvPr id="138" name="Group - Apple Notification Service"/>
          <p:cNvGrpSpPr/>
          <p:nvPr/>
        </p:nvGrpSpPr>
        <p:grpSpPr>
          <a:xfrm>
            <a:off x="2708175" y="5985245"/>
            <a:ext cx="1821012" cy="869062"/>
            <a:chOff x="1743600" y="1274131"/>
            <a:chExt cx="1584228" cy="639074"/>
          </a:xfrm>
        </p:grpSpPr>
        <p:sp>
          <p:nvSpPr>
            <p:cNvPr id="142" name="Cloud"/>
            <p:cNvSpPr>
              <a:spLocks noChangeAspect="1" noEditPoints="1" noChangeArrowheads="1"/>
            </p:cNvSpPr>
            <p:nvPr/>
          </p:nvSpPr>
          <p:spPr bwMode="auto">
            <a:xfrm>
              <a:off x="1743600" y="1274131"/>
              <a:ext cx="1584228" cy="63907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lumMod val="40000"/>
                <a:lumOff val="60000"/>
              </a:schemeClr>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endParaRPr lang="en-US" sz="1632" dirty="0">
                <a:solidFill>
                  <a:schemeClr val="bg2">
                    <a:lumMod val="50000"/>
                  </a:schemeClr>
                </a:solidFill>
                <a:latin typeface="+mj-lt"/>
              </a:endParaRPr>
            </a:p>
          </p:txBody>
        </p:sp>
        <p:sp>
          <p:nvSpPr>
            <p:cNvPr id="145" name="TextBox 144"/>
            <p:cNvSpPr txBox="1"/>
            <p:nvPr/>
          </p:nvSpPr>
          <p:spPr>
            <a:xfrm>
              <a:off x="1990165" y="1435136"/>
              <a:ext cx="1140309" cy="423866"/>
            </a:xfrm>
            <a:prstGeom prst="rect">
              <a:avLst/>
            </a:prstGeom>
            <a:noFill/>
          </p:spPr>
          <p:txBody>
            <a:bodyPr wrap="square" lIns="0" tIns="0" rIns="0" bIns="0" rtlCol="0">
              <a:spAutoFit/>
            </a:bodyPr>
            <a:lstStyle/>
            <a:p>
              <a:pPr algn="ctr"/>
              <a:r>
                <a:rPr lang="en-US" sz="1224">
                  <a:solidFill>
                    <a:schemeClr val="bg2">
                      <a:lumMod val="50000"/>
                    </a:schemeClr>
                  </a:solidFill>
                  <a:latin typeface="+mj-lt"/>
                </a:rPr>
                <a:t>Apple Push Notification</a:t>
              </a:r>
              <a:endParaRPr lang="en-US" sz="1224" dirty="0">
                <a:solidFill>
                  <a:schemeClr val="bg2">
                    <a:lumMod val="50000"/>
                  </a:schemeClr>
                </a:solidFill>
                <a:latin typeface="+mj-lt"/>
              </a:endParaRPr>
            </a:p>
            <a:p>
              <a:pPr algn="ctr"/>
              <a:r>
                <a:rPr lang="en-US" sz="1224" dirty="0">
                  <a:solidFill>
                    <a:schemeClr val="bg2">
                      <a:lumMod val="50000"/>
                    </a:schemeClr>
                  </a:solidFill>
                  <a:latin typeface="+mj-lt"/>
                </a:rPr>
                <a:t>Service</a:t>
              </a:r>
            </a:p>
          </p:txBody>
        </p:sp>
      </p:grpSp>
      <p:sp>
        <p:nvSpPr>
          <p:cNvPr id="147" name="Right Arrow - Request App Surface"/>
          <p:cNvSpPr/>
          <p:nvPr/>
        </p:nvSpPr>
        <p:spPr bwMode="auto">
          <a:xfrm rot="1016533">
            <a:off x="1705613" y="3569447"/>
            <a:ext cx="3203904"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148" name="Right Arrow - Request App iOS"/>
          <p:cNvSpPr/>
          <p:nvPr/>
        </p:nvSpPr>
        <p:spPr bwMode="auto">
          <a:xfrm rot="19975005">
            <a:off x="1655887" y="4812919"/>
            <a:ext cx="3381456" cy="418518"/>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a:t>
            </a:r>
          </a:p>
        </p:txBody>
      </p:sp>
      <p:sp>
        <p:nvSpPr>
          <p:cNvPr id="149" name="Left Arrow - Surface - Tickle Windows Notification Service"/>
          <p:cNvSpPr/>
          <p:nvPr/>
        </p:nvSpPr>
        <p:spPr bwMode="auto">
          <a:xfrm rot="3399098" flipH="1">
            <a:off x="2991662" y="3134035"/>
            <a:ext cx="2272147" cy="410238"/>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326" dirty="0">
                <a:solidFill>
                  <a:srgbClr val="FFFFFF"/>
                </a:solidFill>
                <a:effectLst>
                  <a:outerShdw blurRad="50800" dist="38100" dir="2700000" algn="tl" rotWithShape="0">
                    <a:prstClr val="black">
                      <a:alpha val="40000"/>
                    </a:prstClr>
                  </a:outerShdw>
                </a:effectLst>
                <a:latin typeface="+mj-lt"/>
                <a:cs typeface="Calibri" pitchFamily="34" charset="0"/>
              </a:rPr>
              <a:t>Trigger Notification Service</a:t>
            </a:r>
          </a:p>
        </p:txBody>
      </p:sp>
      <p:sp>
        <p:nvSpPr>
          <p:cNvPr id="150" name="Left Arrow - iOS - Tickle Apple Notification service"/>
          <p:cNvSpPr/>
          <p:nvPr/>
        </p:nvSpPr>
        <p:spPr bwMode="auto">
          <a:xfrm rot="17742301" flipH="1">
            <a:off x="3139302" y="5019053"/>
            <a:ext cx="2259674" cy="410238"/>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326" dirty="0">
                <a:solidFill>
                  <a:srgbClr val="FFFFFF"/>
                </a:solidFill>
                <a:effectLst>
                  <a:outerShdw blurRad="50800" dist="38100" dir="2700000" algn="tl" rotWithShape="0">
                    <a:prstClr val="black">
                      <a:alpha val="40000"/>
                    </a:prstClr>
                  </a:outerShdw>
                </a:effectLst>
                <a:latin typeface="+mj-lt"/>
                <a:cs typeface="Calibri" pitchFamily="34" charset="0"/>
              </a:rPr>
              <a:t>Trigger Notification Service</a:t>
            </a:r>
          </a:p>
        </p:txBody>
      </p:sp>
      <p:sp>
        <p:nvSpPr>
          <p:cNvPr id="151" name="Left Arrow - Trigger DM Agent on Surface"/>
          <p:cNvSpPr/>
          <p:nvPr/>
        </p:nvSpPr>
        <p:spPr bwMode="auto">
          <a:xfrm rot="20177976" flipH="1">
            <a:off x="1846226" y="2615173"/>
            <a:ext cx="1737472"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Trigger Agent</a:t>
            </a:r>
          </a:p>
        </p:txBody>
      </p:sp>
      <p:sp>
        <p:nvSpPr>
          <p:cNvPr id="152" name="Left Arrow - Trigger DM Agent on iOS device"/>
          <p:cNvSpPr/>
          <p:nvPr/>
        </p:nvSpPr>
        <p:spPr bwMode="auto">
          <a:xfrm rot="779761" flipH="1">
            <a:off x="1791925" y="5759086"/>
            <a:ext cx="2035931"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Trigger Agent</a:t>
            </a:r>
          </a:p>
        </p:txBody>
      </p:sp>
      <p:grpSp>
        <p:nvGrpSpPr>
          <p:cNvPr id="9" name="Group - Surface End User"/>
          <p:cNvGrpSpPr/>
          <p:nvPr/>
        </p:nvGrpSpPr>
        <p:grpSpPr>
          <a:xfrm>
            <a:off x="544321" y="2451417"/>
            <a:ext cx="1602173" cy="1140428"/>
            <a:chOff x="398537" y="1628437"/>
            <a:chExt cx="1178482" cy="838626"/>
          </a:xfrm>
        </p:grpSpPr>
        <p:pic>
          <p:nvPicPr>
            <p:cNvPr id="128" name="Picture 4"/>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79126" y="1920690"/>
              <a:ext cx="997893" cy="546373"/>
            </a:xfrm>
            <a:prstGeom prst="rect">
              <a:avLst/>
            </a:prstGeom>
          </p:spPr>
        </p:pic>
        <p:pic>
          <p:nvPicPr>
            <p:cNvPr id="179" name="Picture - WP End User" descr="C:\Users\davidra\Documents\ClipArtforPowerpoint\DVD_ART36\Artwork_Imagery\Icons - Illustrations\_ WINDOWS VISTA ICONS\Female User woman people person.png"/>
            <p:cNvPicPr>
              <a:picLocks noChangeAspect="1" noChangeArrowheads="1"/>
            </p:cNvPicPr>
            <p:nvPr/>
          </p:nvPicPr>
          <p:blipFill>
            <a:blip r:embed="rId21" cstate="print"/>
            <a:srcRect/>
            <a:stretch>
              <a:fillRect/>
            </a:stretch>
          </p:blipFill>
          <p:spPr bwMode="auto">
            <a:xfrm>
              <a:off x="398537" y="1628437"/>
              <a:ext cx="658349" cy="792806"/>
            </a:xfrm>
            <a:prstGeom prst="rect">
              <a:avLst/>
            </a:prstGeom>
            <a:noFill/>
          </p:spPr>
        </p:pic>
      </p:grpSp>
      <p:sp>
        <p:nvSpPr>
          <p:cNvPr id="154" name="Right Arrow - Install Status from iOS to Gateway"/>
          <p:cNvSpPr/>
          <p:nvPr/>
        </p:nvSpPr>
        <p:spPr bwMode="auto">
          <a:xfrm rot="20375642">
            <a:off x="1663267" y="4892887"/>
            <a:ext cx="3886740" cy="400176"/>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Report App Status</a:t>
            </a:r>
            <a:endParaRPr lang="en-US" sz="1938"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pic>
        <p:nvPicPr>
          <p:cNvPr id="141" name="Picture - Policy Icon in Intune Cloud" descr="C:\Users\davidra\Documents\ClipArtforPowerpoint\DVD_ART36\Artwork_Imagery\Icons - Illustrations\_ WINDOWS SERVER ICONS\Documents\Document XML file.png"/>
          <p:cNvPicPr>
            <a:picLocks noChangeAspect="1" noChangeArrowheads="1"/>
          </p:cNvPicPr>
          <p:nvPr/>
        </p:nvPicPr>
        <p:blipFill>
          <a:blip r:embed="rId12" cstate="print"/>
          <a:srcRect/>
          <a:stretch>
            <a:fillRect/>
          </a:stretch>
        </p:blipFill>
        <p:spPr bwMode="auto">
          <a:xfrm>
            <a:off x="5400999" y="4208790"/>
            <a:ext cx="290150" cy="309761"/>
          </a:xfrm>
          <a:prstGeom prst="rect">
            <a:avLst/>
          </a:prstGeom>
          <a:noFill/>
        </p:spPr>
      </p:pic>
      <p:pic>
        <p:nvPicPr>
          <p:cNvPr id="153" name="Picture - Policy Icon near WP" descr="C:\Users\davidra\Documents\ClipArtforPowerpoint\DVD_ART36\Artwork_Imagery\Icons - Illustrations\_ WINDOWS SERVER ICONS\Documents\Document XML file.png"/>
          <p:cNvPicPr>
            <a:picLocks noChangeAspect="1" noChangeArrowheads="1"/>
          </p:cNvPicPr>
          <p:nvPr/>
        </p:nvPicPr>
        <p:blipFill>
          <a:blip r:embed="rId12" cstate="print"/>
          <a:srcRect/>
          <a:stretch>
            <a:fillRect/>
          </a:stretch>
        </p:blipFill>
        <p:spPr bwMode="auto">
          <a:xfrm>
            <a:off x="1673495" y="5584208"/>
            <a:ext cx="290150" cy="309761"/>
          </a:xfrm>
          <a:prstGeom prst="rect">
            <a:avLst/>
          </a:prstGeom>
          <a:noFill/>
        </p:spPr>
      </p:pic>
      <p:grpSp>
        <p:nvGrpSpPr>
          <p:cNvPr id="12" name="Group - iOS End User"/>
          <p:cNvGrpSpPr/>
          <p:nvPr/>
        </p:nvGrpSpPr>
        <p:grpSpPr>
          <a:xfrm>
            <a:off x="280703" y="4770200"/>
            <a:ext cx="1535100" cy="1397482"/>
            <a:chOff x="204631" y="3333578"/>
            <a:chExt cx="1129147" cy="1027654"/>
          </a:xfrm>
        </p:grpSpPr>
        <p:pic>
          <p:nvPicPr>
            <p:cNvPr id="74" name="Picture Android End User" descr="C:\Users\davidra\Documents\ClipArtforPowerpoint\DVD_ART36\Artwork_Imagery\Icons - Illustrations\_ VISTA STYLE\man student user people.png"/>
            <p:cNvPicPr>
              <a:picLocks noChangeAspect="1" noChangeArrowheads="1"/>
            </p:cNvPicPr>
            <p:nvPr/>
          </p:nvPicPr>
          <p:blipFill>
            <a:blip r:embed="rId22" cstate="print"/>
            <a:srcRect/>
            <a:stretch>
              <a:fillRect/>
            </a:stretch>
          </p:blipFill>
          <p:spPr bwMode="auto">
            <a:xfrm flipH="1">
              <a:off x="204631" y="3333578"/>
              <a:ext cx="1014572" cy="1027654"/>
            </a:xfrm>
            <a:prstGeom prst="rect">
              <a:avLst/>
            </a:prstGeom>
            <a:noFill/>
          </p:spPr>
        </p:pic>
        <p:pic>
          <p:nvPicPr>
            <p:cNvPr id="129" name="Picture 2"/>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971241" y="3782195"/>
              <a:ext cx="362537" cy="543806"/>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413368400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0"/>
                                        </p:tgtEl>
                                      </p:cBhvr>
                                    </p:animEffect>
                                    <p:set>
                                      <p:cBhvr>
                                        <p:cTn id="7" dur="1" fill="hold">
                                          <p:stCondLst>
                                            <p:cond delay="999"/>
                                          </p:stCondLst>
                                        </p:cTn>
                                        <p:tgtEl>
                                          <p:spTgt spid="2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p:tgtEl>
                                          <p:spTgt spid="79"/>
                                        </p:tgtEl>
                                        <p:attrNameLst>
                                          <p:attrName>ppt_y</p:attrName>
                                        </p:attrNameLst>
                                      </p:cBhvr>
                                      <p:tavLst>
                                        <p:tav tm="0">
                                          <p:val>
                                            <p:strVal val="#ppt_y+#ppt_h"/>
                                          </p:val>
                                        </p:tav>
                                        <p:tav tm="100000">
                                          <p:val>
                                            <p:strVal val="#ppt_y"/>
                                          </p:val>
                                        </p:tav>
                                      </p:tavLst>
                                    </p:anim>
                                    <p:animEffect transition="in" filter="wipe(up)">
                                      <p:cBhvr>
                                        <p:cTn id="17" dur="500"/>
                                        <p:tgtEl>
                                          <p:spTgt spid="7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nodeType="clickEffect">
                                  <p:stCondLst>
                                    <p:cond delay="0"/>
                                  </p:stCondLst>
                                  <p:childTnLst>
                                    <p:animEffect transition="out" filter="dissolv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dissolve">
                                      <p:cBhvr>
                                        <p:cTn id="26" dur="100"/>
                                        <p:tgtEl>
                                          <p:spTgt spid="96"/>
                                        </p:tgtEl>
                                      </p:cBhvr>
                                    </p:animEffect>
                                  </p:childTnLst>
                                </p:cTn>
                              </p:par>
                            </p:childTnLst>
                          </p:cTn>
                        </p:par>
                        <p:par>
                          <p:cTn id="27" fill="hold">
                            <p:stCondLst>
                              <p:cond delay="600"/>
                            </p:stCondLst>
                            <p:childTnLst>
                              <p:par>
                                <p:cTn id="28" presetID="9" presetClass="entr" presetSubtype="0"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dissolve">
                                      <p:cBhvr>
                                        <p:cTn id="30" dur="500"/>
                                        <p:tgtEl>
                                          <p:spTgt spid="57"/>
                                        </p:tgtEl>
                                      </p:cBhvr>
                                    </p:animEffect>
                                  </p:childTnLst>
                                </p:cTn>
                              </p:par>
                            </p:childTnLst>
                          </p:cTn>
                        </p:par>
                        <p:par>
                          <p:cTn id="31" fill="hold">
                            <p:stCondLst>
                              <p:cond delay="1100"/>
                            </p:stCondLst>
                            <p:childTnLst>
                              <p:par>
                                <p:cTn id="32" presetID="1"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43"/>
                                        </p:tgtEl>
                                        <p:attrNameLst>
                                          <p:attrName>style.visibility</p:attrName>
                                        </p:attrNameLst>
                                      </p:cBhvr>
                                      <p:to>
                                        <p:strVal val="visible"/>
                                      </p:to>
                                    </p:set>
                                  </p:childTnLst>
                                </p:cTn>
                              </p:par>
                            </p:childTnLst>
                          </p:cTn>
                        </p:par>
                        <p:par>
                          <p:cTn id="36" fill="hold">
                            <p:stCondLst>
                              <p:cond delay="1100"/>
                            </p:stCondLst>
                            <p:childTnLst>
                              <p:par>
                                <p:cTn id="37" presetID="42" presetClass="path" presetSubtype="0" accel="50000" decel="50000" fill="hold" nodeType="afterEffect">
                                  <p:stCondLst>
                                    <p:cond delay="0"/>
                                  </p:stCondLst>
                                  <p:childTnLst>
                                    <p:animMotion origin="layout" path="M -0.00018 2.34568E-6 L -0.12813 -0.00432 " pathEditMode="relative" rAng="0" ptsTypes="AA">
                                      <p:cBhvr>
                                        <p:cTn id="38" dur="2000" fill="hold"/>
                                        <p:tgtEl>
                                          <p:spTgt spid="23"/>
                                        </p:tgtEl>
                                        <p:attrNameLst>
                                          <p:attrName>ppt_x</p:attrName>
                                          <p:attrName>ppt_y</p:attrName>
                                        </p:attrNameLst>
                                      </p:cBhvr>
                                      <p:rCtr x="-6406" y="-216"/>
                                    </p:animMotion>
                                  </p:childTnLst>
                                </p:cTn>
                              </p:par>
                            </p:childTnLst>
                          </p:cTn>
                        </p:par>
                        <p:par>
                          <p:cTn id="39" fill="hold">
                            <p:stCondLst>
                              <p:cond delay="3100"/>
                            </p:stCondLst>
                            <p:childTnLst>
                              <p:par>
                                <p:cTn id="40" presetID="42" presetClass="path" presetSubtype="0" accel="50000" decel="50000" fill="hold" nodeType="afterEffect">
                                  <p:stCondLst>
                                    <p:cond delay="0"/>
                                  </p:stCondLst>
                                  <p:childTnLst>
                                    <p:animMotion origin="layout" path="M -0.1283 -0.00432 L -0.45434 0.13487 " pathEditMode="relative" rAng="0" ptsTypes="AA">
                                      <p:cBhvr>
                                        <p:cTn id="41" dur="2000" fill="hold"/>
                                        <p:tgtEl>
                                          <p:spTgt spid="23"/>
                                        </p:tgtEl>
                                        <p:attrNameLst>
                                          <p:attrName>ppt_x</p:attrName>
                                          <p:attrName>ppt_y</p:attrName>
                                        </p:attrNameLst>
                                      </p:cBhvr>
                                      <p:rCtr x="-16302" y="6944"/>
                                    </p:animMotion>
                                  </p:childTnLst>
                                </p:cTn>
                              </p:par>
                            </p:childTnLst>
                          </p:cTn>
                        </p:par>
                        <p:par>
                          <p:cTn id="42" fill="hold">
                            <p:stCondLst>
                              <p:cond delay="5100"/>
                            </p:stCondLst>
                            <p:childTnLst>
                              <p:par>
                                <p:cTn id="43" presetID="42" presetClass="path" presetSubtype="0" accel="50000" decel="50000" fill="hold" nodeType="afterEffect">
                                  <p:stCondLst>
                                    <p:cond delay="0"/>
                                  </p:stCondLst>
                                  <p:childTnLst>
                                    <p:animMotion origin="layout" path="M -0.00035 2.26165E-6 L -0.12812 -0.00494 " pathEditMode="relative" rAng="0" ptsTypes="AA">
                                      <p:cBhvr>
                                        <p:cTn id="44" dur="2000" fill="hold"/>
                                        <p:tgtEl>
                                          <p:spTgt spid="143"/>
                                        </p:tgtEl>
                                        <p:attrNameLst>
                                          <p:attrName>ppt_x</p:attrName>
                                          <p:attrName>ppt_y</p:attrName>
                                        </p:attrNameLst>
                                      </p:cBhvr>
                                      <p:rCtr x="-6389" y="-247"/>
                                    </p:animMotion>
                                  </p:childTnLst>
                                </p:cTn>
                              </p:par>
                            </p:childTnLst>
                          </p:cTn>
                        </p:par>
                        <p:par>
                          <p:cTn id="45" fill="hold">
                            <p:stCondLst>
                              <p:cond delay="7100"/>
                            </p:stCondLst>
                            <p:childTnLst>
                              <p:par>
                                <p:cTn id="46" presetID="42" presetClass="path" presetSubtype="0" accel="50000" decel="50000" fill="hold" nodeType="afterEffect">
                                  <p:stCondLst>
                                    <p:cond delay="0"/>
                                  </p:stCondLst>
                                  <p:childTnLst>
                                    <p:animMotion origin="layout" path="M -0.12917 -0.00494 L -0.4283 0.125 " pathEditMode="relative" rAng="0" ptsTypes="AA">
                                      <p:cBhvr>
                                        <p:cTn id="47" dur="2000" fill="hold"/>
                                        <p:tgtEl>
                                          <p:spTgt spid="143"/>
                                        </p:tgtEl>
                                        <p:attrNameLst>
                                          <p:attrName>ppt_x</p:attrName>
                                          <p:attrName>ppt_y</p:attrName>
                                        </p:attrNameLst>
                                      </p:cBhvr>
                                      <p:rCtr x="-14965" y="6481"/>
                                    </p:animMotion>
                                  </p:childTnLst>
                                </p:cTn>
                              </p:par>
                            </p:childTnLst>
                          </p:cTn>
                        </p:par>
                        <p:par>
                          <p:cTn id="48" fill="hold">
                            <p:stCondLst>
                              <p:cond delay="9100"/>
                            </p:stCondLst>
                            <p:childTnLst>
                              <p:par>
                                <p:cTn id="49" presetID="1"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9" presetClass="exit" presetSubtype="0" fill="hold" grpId="1" nodeType="clickEffect">
                                  <p:stCondLst>
                                    <p:cond delay="0"/>
                                  </p:stCondLst>
                                  <p:childTnLst>
                                    <p:animEffect transition="out" filter="dissolve">
                                      <p:cBhvr>
                                        <p:cTn id="54" dur="500"/>
                                        <p:tgtEl>
                                          <p:spTgt spid="57"/>
                                        </p:tgtEl>
                                      </p:cBhvr>
                                    </p:animEffect>
                                    <p:set>
                                      <p:cBhvr>
                                        <p:cTn id="55" dur="1" fill="hold">
                                          <p:stCondLst>
                                            <p:cond delay="499"/>
                                          </p:stCondLst>
                                        </p:cTn>
                                        <p:tgtEl>
                                          <p:spTgt spid="57"/>
                                        </p:tgtEl>
                                        <p:attrNameLst>
                                          <p:attrName>style.visibility</p:attrName>
                                        </p:attrNameLst>
                                      </p:cBhvr>
                                      <p:to>
                                        <p:strVal val="hidden"/>
                                      </p:to>
                                    </p:set>
                                  </p:childTnLst>
                                </p:cTn>
                              </p:par>
                              <p:par>
                                <p:cTn id="56" presetID="9" presetClass="exit" presetSubtype="0" fill="hold" grpId="1" nodeType="withEffect">
                                  <p:stCondLst>
                                    <p:cond delay="0"/>
                                  </p:stCondLst>
                                  <p:childTnLst>
                                    <p:animEffect transition="out" filter="dissolve">
                                      <p:cBhvr>
                                        <p:cTn id="57" dur="500"/>
                                        <p:tgtEl>
                                          <p:spTgt spid="96"/>
                                        </p:tgtEl>
                                      </p:cBhvr>
                                    </p:animEffect>
                                    <p:set>
                                      <p:cBhvr>
                                        <p:cTn id="58" dur="1" fill="hold">
                                          <p:stCondLst>
                                            <p:cond delay="499"/>
                                          </p:stCondLst>
                                        </p:cTn>
                                        <p:tgtEl>
                                          <p:spTgt spid="96"/>
                                        </p:tgtEl>
                                        <p:attrNameLst>
                                          <p:attrName>style.visibility</p:attrName>
                                        </p:attrNameLst>
                                      </p:cBhvr>
                                      <p:to>
                                        <p:strVal val="hidden"/>
                                      </p:to>
                                    </p:set>
                                  </p:childTnLst>
                                </p:cTn>
                              </p:par>
                            </p:childTnLst>
                          </p:cTn>
                        </p:par>
                        <p:par>
                          <p:cTn id="59" fill="hold">
                            <p:stCondLst>
                              <p:cond delay="500"/>
                            </p:stCondLst>
                            <p:childTnLst>
                              <p:par>
                                <p:cTn id="60" presetID="9" presetClass="entr" presetSubtype="0"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dissolve">
                                      <p:cBhvr>
                                        <p:cTn id="62" dur="500"/>
                                        <p:tgtEl>
                                          <p:spTgt spid="84"/>
                                        </p:tgtEl>
                                      </p:cBhvr>
                                    </p:animEffect>
                                  </p:childTnLst>
                                </p:cTn>
                              </p:par>
                            </p:childTnLst>
                          </p:cTn>
                        </p:par>
                        <p:par>
                          <p:cTn id="63" fill="hold">
                            <p:stCondLst>
                              <p:cond delay="1000"/>
                            </p:stCondLst>
                            <p:childTnLst>
                              <p:par>
                                <p:cTn id="64" presetID="12" presetClass="entr" presetSubtype="4"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500"/>
                                        <p:tgtEl>
                                          <p:spTgt spid="6"/>
                                        </p:tgtEl>
                                        <p:attrNameLst>
                                          <p:attrName>ppt_y</p:attrName>
                                        </p:attrNameLst>
                                      </p:cBhvr>
                                      <p:tavLst>
                                        <p:tav tm="0">
                                          <p:val>
                                            <p:strVal val="#ppt_y+#ppt_h*1.125000"/>
                                          </p:val>
                                        </p:tav>
                                        <p:tav tm="100000">
                                          <p:val>
                                            <p:strVal val="#ppt_y"/>
                                          </p:val>
                                        </p:tav>
                                      </p:tavLst>
                                    </p:anim>
                                    <p:animEffect transition="in" filter="wipe(up)">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xit" presetSubtype="0" fill="hold" nodeType="clickEffect">
                                  <p:stCondLst>
                                    <p:cond delay="0"/>
                                  </p:stCondLst>
                                  <p:childTnLst>
                                    <p:animEffect transition="out" filter="dissolve">
                                      <p:cBhvr>
                                        <p:cTn id="71" dur="500"/>
                                        <p:tgtEl>
                                          <p:spTgt spid="84"/>
                                        </p:tgtEl>
                                      </p:cBhvr>
                                    </p:animEffect>
                                    <p:set>
                                      <p:cBhvr>
                                        <p:cTn id="72" dur="1" fill="hold">
                                          <p:stCondLst>
                                            <p:cond delay="499"/>
                                          </p:stCondLst>
                                        </p:cTn>
                                        <p:tgtEl>
                                          <p:spTgt spid="84"/>
                                        </p:tgtEl>
                                        <p:attrNameLst>
                                          <p:attrName>style.visibility</p:attrName>
                                        </p:attrNameLst>
                                      </p:cBhvr>
                                      <p:to>
                                        <p:strVal val="hidden"/>
                                      </p:to>
                                    </p:set>
                                  </p:childTnLst>
                                </p:cTn>
                              </p:par>
                            </p:childTnLst>
                          </p:cTn>
                        </p:par>
                        <p:par>
                          <p:cTn id="73" fill="hold">
                            <p:stCondLst>
                              <p:cond delay="500"/>
                            </p:stCondLst>
                            <p:childTnLst>
                              <p:par>
                                <p:cTn id="74" presetID="9" presetClass="entr" presetSubtype="0" fill="hold" grpId="0"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dissolve">
                                      <p:cBhvr>
                                        <p:cTn id="76" dur="500"/>
                                        <p:tgtEl>
                                          <p:spTgt spid="81"/>
                                        </p:tgtEl>
                                      </p:cBhvr>
                                    </p:animEffect>
                                  </p:childTnLst>
                                </p:cTn>
                              </p:par>
                            </p:childTnLst>
                          </p:cTn>
                        </p:par>
                        <p:par>
                          <p:cTn id="77" fill="hold">
                            <p:stCondLst>
                              <p:cond delay="1000"/>
                            </p:stCondLst>
                            <p:childTnLst>
                              <p:par>
                                <p:cTn id="78" presetID="42" presetClass="path" presetSubtype="0" accel="50000" decel="50000" fill="hold" nodeType="afterEffect">
                                  <p:stCondLst>
                                    <p:cond delay="0"/>
                                  </p:stCondLst>
                                  <p:childTnLst>
                                    <p:animMotion origin="layout" path="M 3.33333E-6 1.49738E-6 L -0.12327 -0.00031 " pathEditMode="relative" rAng="0" ptsTypes="AA">
                                      <p:cBhvr>
                                        <p:cTn id="79" dur="2000" fill="hold"/>
                                        <p:tgtEl>
                                          <p:spTgt spid="6"/>
                                        </p:tgtEl>
                                        <p:attrNameLst>
                                          <p:attrName>ppt_x</p:attrName>
                                          <p:attrName>ppt_y</p:attrName>
                                        </p:attrNameLst>
                                      </p:cBhvr>
                                      <p:rCtr x="-6163" y="-31"/>
                                    </p:animMotion>
                                  </p:childTnLst>
                                </p:cTn>
                              </p:par>
                            </p:childTnLst>
                          </p:cTn>
                        </p:par>
                        <p:par>
                          <p:cTn id="80" fill="hold">
                            <p:stCondLst>
                              <p:cond delay="3000"/>
                            </p:stCondLst>
                            <p:childTnLst>
                              <p:par>
                                <p:cTn id="81" presetID="42" presetClass="path" presetSubtype="0" accel="50000" decel="50000" fill="hold" nodeType="afterEffect">
                                  <p:stCondLst>
                                    <p:cond delay="0"/>
                                  </p:stCondLst>
                                  <p:childTnLst>
                                    <p:animMotion origin="layout" path="M -0.12327 -0.00093 L -0.41042 -0.00278 " pathEditMode="relative" rAng="0" ptsTypes="AA">
                                      <p:cBhvr>
                                        <p:cTn id="82" dur="2000" fill="hold"/>
                                        <p:tgtEl>
                                          <p:spTgt spid="6"/>
                                        </p:tgtEl>
                                        <p:attrNameLst>
                                          <p:attrName>ppt_x</p:attrName>
                                          <p:attrName>ppt_y</p:attrName>
                                        </p:attrNameLst>
                                      </p:cBhvr>
                                      <p:rCtr x="-14358" y="-93"/>
                                    </p:animMotion>
                                  </p:childTnLst>
                                </p:cTn>
                              </p:par>
                            </p:childTnLst>
                          </p:cTn>
                        </p:par>
                      </p:childTnLst>
                    </p:cTn>
                  </p:par>
                  <p:par>
                    <p:cTn id="83" fill="hold">
                      <p:stCondLst>
                        <p:cond delay="indefinite"/>
                      </p:stCondLst>
                      <p:childTnLst>
                        <p:par>
                          <p:cTn id="84" fill="hold">
                            <p:stCondLst>
                              <p:cond delay="0"/>
                            </p:stCondLst>
                            <p:childTnLst>
                              <p:par>
                                <p:cTn id="85" presetID="9" presetClass="exit" presetSubtype="0" fill="hold" grpId="1" nodeType="clickEffect">
                                  <p:stCondLst>
                                    <p:cond delay="0"/>
                                  </p:stCondLst>
                                  <p:childTnLst>
                                    <p:animEffect transition="out" filter="dissolve">
                                      <p:cBhvr>
                                        <p:cTn id="86" dur="500"/>
                                        <p:tgtEl>
                                          <p:spTgt spid="81"/>
                                        </p:tgtEl>
                                      </p:cBhvr>
                                    </p:animEffect>
                                    <p:set>
                                      <p:cBhvr>
                                        <p:cTn id="87" dur="1" fill="hold">
                                          <p:stCondLst>
                                            <p:cond delay="499"/>
                                          </p:stCondLst>
                                        </p:cTn>
                                        <p:tgtEl>
                                          <p:spTgt spid="81"/>
                                        </p:tgtEl>
                                        <p:attrNameLst>
                                          <p:attrName>style.visibility</p:attrName>
                                        </p:attrNameLst>
                                      </p:cBhvr>
                                      <p:to>
                                        <p:strVal val="hidden"/>
                                      </p:to>
                                    </p:set>
                                  </p:childTnLst>
                                </p:cTn>
                              </p:par>
                            </p:childTnLst>
                          </p:cTn>
                        </p:par>
                        <p:par>
                          <p:cTn id="88" fill="hold">
                            <p:stCondLst>
                              <p:cond delay="500"/>
                            </p:stCondLst>
                            <p:childTnLst>
                              <p:par>
                                <p:cTn id="89" presetID="9" presetClass="entr" presetSubtype="0"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Effect transition="in" filter="dissolve">
                                      <p:cBhvr>
                                        <p:cTn id="91" dur="500"/>
                                        <p:tgtEl>
                                          <p:spTgt spid="106"/>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107"/>
                                        </p:tgtEl>
                                        <p:attrNameLst>
                                          <p:attrName>style.visibility</p:attrName>
                                        </p:attrNameLst>
                                      </p:cBhvr>
                                      <p:to>
                                        <p:strVal val="visible"/>
                                      </p:to>
                                    </p:set>
                                    <p:animEffect transition="in" filter="dissolve">
                                      <p:cBhvr>
                                        <p:cTn id="94" dur="500"/>
                                        <p:tgtEl>
                                          <p:spTgt spid="107"/>
                                        </p:tgtEl>
                                      </p:cBhvr>
                                    </p:animEffect>
                                  </p:childTnLst>
                                </p:cTn>
                              </p:par>
                            </p:childTnLst>
                          </p:cTn>
                        </p:par>
                      </p:childTnLst>
                    </p:cTn>
                  </p:par>
                  <p:par>
                    <p:cTn id="95" fill="hold">
                      <p:stCondLst>
                        <p:cond delay="indefinite"/>
                      </p:stCondLst>
                      <p:childTnLst>
                        <p:par>
                          <p:cTn id="96" fill="hold">
                            <p:stCondLst>
                              <p:cond delay="0"/>
                            </p:stCondLst>
                            <p:childTnLst>
                              <p:par>
                                <p:cTn id="97" presetID="9" presetClass="exit" presetSubtype="0" fill="hold" grpId="1" nodeType="clickEffect">
                                  <p:stCondLst>
                                    <p:cond delay="500"/>
                                  </p:stCondLst>
                                  <p:childTnLst>
                                    <p:animEffect transition="out" filter="dissolve">
                                      <p:cBhvr>
                                        <p:cTn id="98" dur="500"/>
                                        <p:tgtEl>
                                          <p:spTgt spid="107"/>
                                        </p:tgtEl>
                                      </p:cBhvr>
                                    </p:animEffect>
                                    <p:set>
                                      <p:cBhvr>
                                        <p:cTn id="99" dur="1" fill="hold">
                                          <p:stCondLst>
                                            <p:cond delay="499"/>
                                          </p:stCondLst>
                                        </p:cTn>
                                        <p:tgtEl>
                                          <p:spTgt spid="107"/>
                                        </p:tgtEl>
                                        <p:attrNameLst>
                                          <p:attrName>style.visibility</p:attrName>
                                        </p:attrNameLst>
                                      </p:cBhvr>
                                      <p:to>
                                        <p:strVal val="hidden"/>
                                      </p:to>
                                    </p:set>
                                  </p:childTnLst>
                                </p:cTn>
                              </p:par>
                              <p:par>
                                <p:cTn id="100" presetID="9" presetClass="exit" presetSubtype="0" fill="hold" grpId="1" nodeType="withEffect">
                                  <p:stCondLst>
                                    <p:cond delay="500"/>
                                  </p:stCondLst>
                                  <p:childTnLst>
                                    <p:animEffect transition="out" filter="dissolve">
                                      <p:cBhvr>
                                        <p:cTn id="101" dur="500"/>
                                        <p:tgtEl>
                                          <p:spTgt spid="106"/>
                                        </p:tgtEl>
                                      </p:cBhvr>
                                    </p:animEffect>
                                    <p:set>
                                      <p:cBhvr>
                                        <p:cTn id="102" dur="1" fill="hold">
                                          <p:stCondLst>
                                            <p:cond delay="499"/>
                                          </p:stCondLst>
                                        </p:cTn>
                                        <p:tgtEl>
                                          <p:spTgt spid="106"/>
                                        </p:tgtEl>
                                        <p:attrNameLst>
                                          <p:attrName>style.visibility</p:attrName>
                                        </p:attrNameLst>
                                      </p:cBhvr>
                                      <p:to>
                                        <p:strVal val="hidden"/>
                                      </p:to>
                                    </p:set>
                                  </p:childTnLst>
                                </p:cTn>
                              </p:par>
                            </p:childTnLst>
                          </p:cTn>
                        </p:par>
                        <p:par>
                          <p:cTn id="103" fill="hold">
                            <p:stCondLst>
                              <p:cond delay="1000"/>
                            </p:stCondLst>
                            <p:childTnLst>
                              <p:par>
                                <p:cTn id="104" presetID="9" presetClass="entr" presetSubtype="0" fill="hold" grpId="0" nodeType="afterEffect">
                                  <p:stCondLst>
                                    <p:cond delay="0"/>
                                  </p:stCondLst>
                                  <p:childTnLst>
                                    <p:set>
                                      <p:cBhvr>
                                        <p:cTn id="105" dur="1" fill="hold">
                                          <p:stCondLst>
                                            <p:cond delay="0"/>
                                          </p:stCondLst>
                                        </p:cTn>
                                        <p:tgtEl>
                                          <p:spTgt spid="87"/>
                                        </p:tgtEl>
                                        <p:attrNameLst>
                                          <p:attrName>style.visibility</p:attrName>
                                        </p:attrNameLst>
                                      </p:cBhvr>
                                      <p:to>
                                        <p:strVal val="visible"/>
                                      </p:to>
                                    </p:set>
                                    <p:animEffect transition="in" filter="dissolve">
                                      <p:cBhvr>
                                        <p:cTn id="106" dur="100"/>
                                        <p:tgtEl>
                                          <p:spTgt spid="87"/>
                                        </p:tgtEl>
                                      </p:cBhvr>
                                    </p:animEffect>
                                  </p:childTnLst>
                                </p:cTn>
                              </p:par>
                              <p:par>
                                <p:cTn id="107" presetID="9" presetClass="entr" presetSubtype="0" fill="hold" grpId="0" nodeType="withEffect">
                                  <p:stCondLst>
                                    <p:cond delay="0"/>
                                  </p:stCondLst>
                                  <p:childTnLst>
                                    <p:set>
                                      <p:cBhvr>
                                        <p:cTn id="108" dur="1" fill="hold">
                                          <p:stCondLst>
                                            <p:cond delay="0"/>
                                          </p:stCondLst>
                                        </p:cTn>
                                        <p:tgtEl>
                                          <p:spTgt spid="89"/>
                                        </p:tgtEl>
                                        <p:attrNameLst>
                                          <p:attrName>style.visibility</p:attrName>
                                        </p:attrNameLst>
                                      </p:cBhvr>
                                      <p:to>
                                        <p:strVal val="visible"/>
                                      </p:to>
                                    </p:set>
                                    <p:animEffect transition="in" filter="dissolve">
                                      <p:cBhvr>
                                        <p:cTn id="109" dur="100"/>
                                        <p:tgtEl>
                                          <p:spTgt spid="89"/>
                                        </p:tgtEl>
                                      </p:cBhvr>
                                    </p:animEffect>
                                  </p:childTnLst>
                                </p:cTn>
                              </p:par>
                            </p:childTnLst>
                          </p:cTn>
                        </p:par>
                        <p:par>
                          <p:cTn id="110" fill="hold">
                            <p:stCondLst>
                              <p:cond delay="1100"/>
                            </p:stCondLst>
                            <p:childTnLst>
                              <p:par>
                                <p:cTn id="111" presetID="1" presetClass="entr" presetSubtype="0" fill="hold" nodeType="afterEffect">
                                  <p:stCondLst>
                                    <p:cond delay="0"/>
                                  </p:stCondLst>
                                  <p:childTnLst>
                                    <p:set>
                                      <p:cBhvr>
                                        <p:cTn id="112" dur="1" fill="hold">
                                          <p:stCondLst>
                                            <p:cond delay="0"/>
                                          </p:stCondLst>
                                        </p:cTn>
                                        <p:tgtEl>
                                          <p:spTgt spid="17"/>
                                        </p:tgtEl>
                                        <p:attrNameLst>
                                          <p:attrName>style.visibility</p:attrName>
                                        </p:attrNameLst>
                                      </p:cBhvr>
                                      <p:to>
                                        <p:strVal val="visible"/>
                                      </p:to>
                                    </p:set>
                                  </p:childTnLst>
                                </p:cTn>
                              </p:par>
                              <p:par>
                                <p:cTn id="113" presetID="42" presetClass="path" presetSubtype="0" accel="50000" decel="50000" fill="hold" nodeType="withEffect">
                                  <p:stCondLst>
                                    <p:cond delay="0"/>
                                  </p:stCondLst>
                                  <p:childTnLst>
                                    <p:animMotion origin="layout" path="M -5.55556E-7 -0.00123 L -0.25712 -0.14665 " pathEditMode="relative" rAng="0" ptsTypes="AA">
                                      <p:cBhvr>
                                        <p:cTn id="114" dur="2000" fill="hold"/>
                                        <p:tgtEl>
                                          <p:spTgt spid="17"/>
                                        </p:tgtEl>
                                        <p:attrNameLst>
                                          <p:attrName>ppt_x</p:attrName>
                                          <p:attrName>ppt_y</p:attrName>
                                        </p:attrNameLst>
                                      </p:cBhvr>
                                      <p:rCtr x="-12865" y="-7286"/>
                                    </p:animMotion>
                                  </p:childTnLst>
                                </p:cTn>
                              </p:par>
                              <p:par>
                                <p:cTn id="115" presetID="12" presetClass="entr" presetSubtype="4" fill="hold" nodeType="withEffect">
                                  <p:stCondLst>
                                    <p:cond delay="0"/>
                                  </p:stCondLst>
                                  <p:childTnLst>
                                    <p:set>
                                      <p:cBhvr>
                                        <p:cTn id="116" dur="1" fill="hold">
                                          <p:stCondLst>
                                            <p:cond delay="0"/>
                                          </p:stCondLst>
                                        </p:cTn>
                                        <p:tgtEl>
                                          <p:spTgt spid="125"/>
                                        </p:tgtEl>
                                        <p:attrNameLst>
                                          <p:attrName>style.visibility</p:attrName>
                                        </p:attrNameLst>
                                      </p:cBhvr>
                                      <p:to>
                                        <p:strVal val="visible"/>
                                      </p:to>
                                    </p:set>
                                    <p:anim calcmode="lin" valueType="num">
                                      <p:cBhvr additive="base">
                                        <p:cTn id="117" dur="500"/>
                                        <p:tgtEl>
                                          <p:spTgt spid="125"/>
                                        </p:tgtEl>
                                        <p:attrNameLst>
                                          <p:attrName>ppt_y</p:attrName>
                                        </p:attrNameLst>
                                      </p:cBhvr>
                                      <p:tavLst>
                                        <p:tav tm="0">
                                          <p:val>
                                            <p:strVal val="#ppt_y+#ppt_h*1.125000"/>
                                          </p:val>
                                        </p:tav>
                                        <p:tav tm="100000">
                                          <p:val>
                                            <p:strVal val="#ppt_y"/>
                                          </p:val>
                                        </p:tav>
                                      </p:tavLst>
                                    </p:anim>
                                    <p:animEffect transition="in" filter="wipe(up)">
                                      <p:cBhvr>
                                        <p:cTn id="118" dur="500"/>
                                        <p:tgtEl>
                                          <p:spTgt spid="125"/>
                                        </p:tgtEl>
                                      </p:cBhvr>
                                    </p:animEffect>
                                  </p:childTnLst>
                                </p:cTn>
                              </p:par>
                              <p:par>
                                <p:cTn id="119" presetID="42" presetClass="path" presetSubtype="0" accel="50000" decel="50000" fill="hold" nodeType="withEffect">
                                  <p:stCondLst>
                                    <p:cond delay="0"/>
                                  </p:stCondLst>
                                  <p:childTnLst>
                                    <p:animMotion origin="layout" path="M -5.55556E-7 -0.00123 L -0.25469 0.22662 " pathEditMode="relative" rAng="0" ptsTypes="AA">
                                      <p:cBhvr>
                                        <p:cTn id="120" dur="2000" fill="hold"/>
                                        <p:tgtEl>
                                          <p:spTgt spid="125"/>
                                        </p:tgtEl>
                                        <p:attrNameLst>
                                          <p:attrName>ppt_x</p:attrName>
                                          <p:attrName>ppt_y</p:attrName>
                                        </p:attrNameLst>
                                      </p:cBhvr>
                                      <p:rCtr x="-12743" y="11392"/>
                                    </p:animMotion>
                                  </p:childTnLst>
                                </p:cTn>
                              </p:par>
                            </p:childTnLst>
                          </p:cTn>
                        </p:par>
                      </p:childTnLst>
                    </p:cTn>
                  </p:par>
                  <p:par>
                    <p:cTn id="121" fill="hold">
                      <p:stCondLst>
                        <p:cond delay="indefinite"/>
                      </p:stCondLst>
                      <p:childTnLst>
                        <p:par>
                          <p:cTn id="122" fill="hold">
                            <p:stCondLst>
                              <p:cond delay="0"/>
                            </p:stCondLst>
                            <p:childTnLst>
                              <p:par>
                                <p:cTn id="123" presetID="9" presetClass="exit" presetSubtype="0" fill="hold" grpId="1" nodeType="clickEffect">
                                  <p:stCondLst>
                                    <p:cond delay="0"/>
                                  </p:stCondLst>
                                  <p:childTnLst>
                                    <p:animEffect transition="out" filter="dissolve">
                                      <p:cBhvr>
                                        <p:cTn id="124" dur="500"/>
                                        <p:tgtEl>
                                          <p:spTgt spid="87"/>
                                        </p:tgtEl>
                                      </p:cBhvr>
                                    </p:animEffect>
                                    <p:set>
                                      <p:cBhvr>
                                        <p:cTn id="125" dur="1" fill="hold">
                                          <p:stCondLst>
                                            <p:cond delay="499"/>
                                          </p:stCondLst>
                                        </p:cTn>
                                        <p:tgtEl>
                                          <p:spTgt spid="87"/>
                                        </p:tgtEl>
                                        <p:attrNameLst>
                                          <p:attrName>style.visibility</p:attrName>
                                        </p:attrNameLst>
                                      </p:cBhvr>
                                      <p:to>
                                        <p:strVal val="hidden"/>
                                      </p:to>
                                    </p:set>
                                  </p:childTnLst>
                                </p:cTn>
                              </p:par>
                              <p:par>
                                <p:cTn id="126" presetID="9" presetClass="exit" presetSubtype="0" fill="hold" grpId="1" nodeType="withEffect">
                                  <p:stCondLst>
                                    <p:cond delay="0"/>
                                  </p:stCondLst>
                                  <p:childTnLst>
                                    <p:animEffect transition="out" filter="dissolve">
                                      <p:cBhvr>
                                        <p:cTn id="127" dur="500"/>
                                        <p:tgtEl>
                                          <p:spTgt spid="89"/>
                                        </p:tgtEl>
                                      </p:cBhvr>
                                    </p:animEffect>
                                    <p:set>
                                      <p:cBhvr>
                                        <p:cTn id="128" dur="1" fill="hold">
                                          <p:stCondLst>
                                            <p:cond delay="499"/>
                                          </p:stCondLst>
                                        </p:cTn>
                                        <p:tgtEl>
                                          <p:spTgt spid="89"/>
                                        </p:tgtEl>
                                        <p:attrNameLst>
                                          <p:attrName>style.visibility</p:attrName>
                                        </p:attrNameLst>
                                      </p:cBhvr>
                                      <p:to>
                                        <p:strVal val="hidden"/>
                                      </p:to>
                                    </p:set>
                                  </p:childTnLst>
                                </p:cTn>
                              </p:par>
                            </p:childTnLst>
                          </p:cTn>
                        </p:par>
                        <p:par>
                          <p:cTn id="129" fill="hold">
                            <p:stCondLst>
                              <p:cond delay="500"/>
                            </p:stCondLst>
                            <p:childTnLst>
                              <p:par>
                                <p:cTn id="130" presetID="1" presetClass="entr" presetSubtype="0" fill="hold" nodeType="afterEffect">
                                  <p:stCondLst>
                                    <p:cond delay="0"/>
                                  </p:stCondLst>
                                  <p:childTnLst>
                                    <p:set>
                                      <p:cBhvr>
                                        <p:cTn id="131" dur="1" fill="hold">
                                          <p:stCondLst>
                                            <p:cond delay="0"/>
                                          </p:stCondLst>
                                        </p:cTn>
                                        <p:tgtEl>
                                          <p:spTgt spid="94"/>
                                        </p:tgtEl>
                                        <p:attrNameLst>
                                          <p:attrName>style.visibility</p:attrName>
                                        </p:attrNameLst>
                                      </p:cBhvr>
                                      <p:to>
                                        <p:strVal val="visible"/>
                                      </p:to>
                                    </p:set>
                                  </p:childTnLst>
                                </p:cTn>
                              </p:par>
                              <p:par>
                                <p:cTn id="132" presetID="1" presetClass="entr" presetSubtype="0" fill="hold" nodeType="withEffect">
                                  <p:stCondLst>
                                    <p:cond delay="0"/>
                                  </p:stCondLst>
                                  <p:childTnLst>
                                    <p:set>
                                      <p:cBhvr>
                                        <p:cTn id="133" dur="1" fill="hold">
                                          <p:stCondLst>
                                            <p:cond delay="0"/>
                                          </p:stCondLst>
                                        </p:cTn>
                                        <p:tgtEl>
                                          <p:spTgt spid="91"/>
                                        </p:tgtEl>
                                        <p:attrNameLst>
                                          <p:attrName>style.visibility</p:attrName>
                                        </p:attrNameLst>
                                      </p:cBhvr>
                                      <p:to>
                                        <p:strVal val="visible"/>
                                      </p:to>
                                    </p:set>
                                  </p:childTnLst>
                                </p:cTn>
                              </p:par>
                              <p:par>
                                <p:cTn id="134" presetID="9" presetClass="entr" presetSubtype="0"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dissolve">
                                      <p:cBhvr>
                                        <p:cTn id="136" dur="500"/>
                                        <p:tgtEl>
                                          <p:spTgt spid="43"/>
                                        </p:tgtEl>
                                      </p:cBhvr>
                                    </p:animEffect>
                                  </p:childTnLst>
                                </p:cTn>
                              </p:par>
                              <p:par>
                                <p:cTn id="137" presetID="9" presetClass="entr" presetSubtype="0" fill="hold" grpId="0" nodeType="with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dissolve">
                                      <p:cBhvr>
                                        <p:cTn id="139" dur="500"/>
                                        <p:tgtEl>
                                          <p:spTgt spid="68"/>
                                        </p:tgtEl>
                                      </p:cBhvr>
                                    </p:animEffect>
                                  </p:childTnLst>
                                </p:cTn>
                              </p:par>
                            </p:childTnLst>
                          </p:cTn>
                        </p:par>
                      </p:childTnLst>
                    </p:cTn>
                  </p:par>
                  <p:par>
                    <p:cTn id="140" fill="hold">
                      <p:stCondLst>
                        <p:cond delay="indefinite"/>
                      </p:stCondLst>
                      <p:childTnLst>
                        <p:par>
                          <p:cTn id="141" fill="hold">
                            <p:stCondLst>
                              <p:cond delay="0"/>
                            </p:stCondLst>
                            <p:childTnLst>
                              <p:par>
                                <p:cTn id="142" presetID="9" presetClass="exit" presetSubtype="0" fill="hold" grpId="1" nodeType="clickEffect">
                                  <p:stCondLst>
                                    <p:cond delay="0"/>
                                  </p:stCondLst>
                                  <p:childTnLst>
                                    <p:animEffect transition="out" filter="dissolve">
                                      <p:cBhvr>
                                        <p:cTn id="143" dur="1000"/>
                                        <p:tgtEl>
                                          <p:spTgt spid="68"/>
                                        </p:tgtEl>
                                      </p:cBhvr>
                                    </p:animEffect>
                                    <p:set>
                                      <p:cBhvr>
                                        <p:cTn id="144" dur="1" fill="hold">
                                          <p:stCondLst>
                                            <p:cond delay="999"/>
                                          </p:stCondLst>
                                        </p:cTn>
                                        <p:tgtEl>
                                          <p:spTgt spid="68"/>
                                        </p:tgtEl>
                                        <p:attrNameLst>
                                          <p:attrName>style.visibility</p:attrName>
                                        </p:attrNameLst>
                                      </p:cBhvr>
                                      <p:to>
                                        <p:strVal val="hidden"/>
                                      </p:to>
                                    </p:set>
                                  </p:childTnLst>
                                </p:cTn>
                              </p:par>
                              <p:par>
                                <p:cTn id="145" presetID="9" presetClass="exit" presetSubtype="0" fill="hold" grpId="1" nodeType="withEffect">
                                  <p:stCondLst>
                                    <p:cond delay="0"/>
                                  </p:stCondLst>
                                  <p:childTnLst>
                                    <p:animEffect transition="out" filter="dissolve">
                                      <p:cBhvr>
                                        <p:cTn id="146" dur="1000"/>
                                        <p:tgtEl>
                                          <p:spTgt spid="43"/>
                                        </p:tgtEl>
                                      </p:cBhvr>
                                    </p:animEffect>
                                    <p:set>
                                      <p:cBhvr>
                                        <p:cTn id="147" dur="1" fill="hold">
                                          <p:stCondLst>
                                            <p:cond delay="999"/>
                                          </p:stCondLst>
                                        </p:cTn>
                                        <p:tgtEl>
                                          <p:spTgt spid="43"/>
                                        </p:tgtEl>
                                        <p:attrNameLst>
                                          <p:attrName>style.visibility</p:attrName>
                                        </p:attrNameLst>
                                      </p:cBhvr>
                                      <p:to>
                                        <p:strVal val="hidden"/>
                                      </p:to>
                                    </p:set>
                                  </p:childTnLst>
                                </p:cTn>
                              </p:par>
                            </p:childTnLst>
                          </p:cTn>
                        </p:par>
                        <p:par>
                          <p:cTn id="148" fill="hold">
                            <p:stCondLst>
                              <p:cond delay="1000"/>
                            </p:stCondLst>
                            <p:childTnLst>
                              <p:par>
                                <p:cTn id="149" presetID="9" presetClass="entr" presetSubtype="0" fill="hold" grpId="0" nodeType="afterEffect">
                                  <p:stCondLst>
                                    <p:cond delay="0"/>
                                  </p:stCondLst>
                                  <p:childTnLst>
                                    <p:set>
                                      <p:cBhvr>
                                        <p:cTn id="150" dur="1" fill="hold">
                                          <p:stCondLst>
                                            <p:cond delay="0"/>
                                          </p:stCondLst>
                                        </p:cTn>
                                        <p:tgtEl>
                                          <p:spTgt spid="98"/>
                                        </p:tgtEl>
                                        <p:attrNameLst>
                                          <p:attrName>style.visibility</p:attrName>
                                        </p:attrNameLst>
                                      </p:cBhvr>
                                      <p:to>
                                        <p:strVal val="visible"/>
                                      </p:to>
                                    </p:set>
                                    <p:animEffect transition="in" filter="dissolve">
                                      <p:cBhvr>
                                        <p:cTn id="151" dur="100"/>
                                        <p:tgtEl>
                                          <p:spTgt spid="98"/>
                                        </p:tgtEl>
                                      </p:cBhvr>
                                    </p:animEffect>
                                  </p:childTnLst>
                                </p:cTn>
                              </p:par>
                              <p:par>
                                <p:cTn id="152" presetID="9" presetClass="entr" presetSubtype="0" fill="hold" grpId="0" nodeType="withEffect">
                                  <p:stCondLst>
                                    <p:cond delay="0"/>
                                  </p:stCondLst>
                                  <p:childTnLst>
                                    <p:set>
                                      <p:cBhvr>
                                        <p:cTn id="153" dur="1" fill="hold">
                                          <p:stCondLst>
                                            <p:cond delay="0"/>
                                          </p:stCondLst>
                                        </p:cTn>
                                        <p:tgtEl>
                                          <p:spTgt spid="102"/>
                                        </p:tgtEl>
                                        <p:attrNameLst>
                                          <p:attrName>style.visibility</p:attrName>
                                        </p:attrNameLst>
                                      </p:cBhvr>
                                      <p:to>
                                        <p:strVal val="visible"/>
                                      </p:to>
                                    </p:set>
                                    <p:animEffect transition="in" filter="dissolve">
                                      <p:cBhvr>
                                        <p:cTn id="154" dur="100"/>
                                        <p:tgtEl>
                                          <p:spTgt spid="102"/>
                                        </p:tgtEl>
                                      </p:cBhvr>
                                    </p:animEffect>
                                  </p:childTnLst>
                                </p:cTn>
                              </p:par>
                            </p:childTnLst>
                          </p:cTn>
                        </p:par>
                        <p:par>
                          <p:cTn id="155" fill="hold">
                            <p:stCondLst>
                              <p:cond delay="1100"/>
                            </p:stCondLst>
                            <p:childTnLst>
                              <p:par>
                                <p:cTn id="156" presetID="42" presetClass="path" presetSubtype="0" accel="50000" decel="50000" fill="hold" nodeType="afterEffect">
                                  <p:stCondLst>
                                    <p:cond delay="0"/>
                                  </p:stCondLst>
                                  <p:childTnLst>
                                    <p:animMotion origin="layout" path="M 0.00018 0.00062 L -0.32066 0.26945 " pathEditMode="relative" rAng="0" ptsTypes="AA">
                                      <p:cBhvr>
                                        <p:cTn id="157" dur="2000" fill="hold"/>
                                        <p:tgtEl>
                                          <p:spTgt spid="94"/>
                                        </p:tgtEl>
                                        <p:attrNameLst>
                                          <p:attrName>ppt_x</p:attrName>
                                          <p:attrName>ppt_y</p:attrName>
                                        </p:attrNameLst>
                                      </p:cBhvr>
                                      <p:rCtr x="-16042" y="13426"/>
                                    </p:animMotion>
                                  </p:childTnLst>
                                </p:cTn>
                              </p:par>
                              <p:par>
                                <p:cTn id="158" presetID="42" presetClass="path" presetSubtype="0" accel="50000" decel="50000" fill="hold" nodeType="withEffect">
                                  <p:stCondLst>
                                    <p:cond delay="0"/>
                                  </p:stCondLst>
                                  <p:childTnLst>
                                    <p:animMotion origin="layout" path="M -0.41077 -0.0034 L -0.73559 -0.10031 " pathEditMode="relative" rAng="0" ptsTypes="AA">
                                      <p:cBhvr>
                                        <p:cTn id="159" dur="2000" fill="hold"/>
                                        <p:tgtEl>
                                          <p:spTgt spid="6"/>
                                        </p:tgtEl>
                                        <p:attrNameLst>
                                          <p:attrName>ppt_x</p:attrName>
                                          <p:attrName>ppt_y</p:attrName>
                                        </p:attrNameLst>
                                      </p:cBhvr>
                                      <p:rCtr x="-16250" y="-4846"/>
                                    </p:animMotion>
                                  </p:childTnLst>
                                </p:cTn>
                              </p:par>
                            </p:childTnLst>
                          </p:cTn>
                        </p:par>
                      </p:childTnLst>
                    </p:cTn>
                  </p:par>
                  <p:par>
                    <p:cTn id="160" fill="hold">
                      <p:stCondLst>
                        <p:cond delay="indefinite"/>
                      </p:stCondLst>
                      <p:childTnLst>
                        <p:par>
                          <p:cTn id="161" fill="hold">
                            <p:stCondLst>
                              <p:cond delay="0"/>
                            </p:stCondLst>
                            <p:childTnLst>
                              <p:par>
                                <p:cTn id="162" presetID="9" presetClass="exit" presetSubtype="0" fill="hold" grpId="1" nodeType="clickEffect">
                                  <p:stCondLst>
                                    <p:cond delay="0"/>
                                  </p:stCondLst>
                                  <p:childTnLst>
                                    <p:animEffect transition="out" filter="dissolve">
                                      <p:cBhvr>
                                        <p:cTn id="163" dur="500"/>
                                        <p:tgtEl>
                                          <p:spTgt spid="98"/>
                                        </p:tgtEl>
                                      </p:cBhvr>
                                    </p:animEffect>
                                    <p:set>
                                      <p:cBhvr>
                                        <p:cTn id="164" dur="1" fill="hold">
                                          <p:stCondLst>
                                            <p:cond delay="499"/>
                                          </p:stCondLst>
                                        </p:cTn>
                                        <p:tgtEl>
                                          <p:spTgt spid="98"/>
                                        </p:tgtEl>
                                        <p:attrNameLst>
                                          <p:attrName>style.visibility</p:attrName>
                                        </p:attrNameLst>
                                      </p:cBhvr>
                                      <p:to>
                                        <p:strVal val="hidden"/>
                                      </p:to>
                                    </p:set>
                                  </p:childTnLst>
                                </p:cTn>
                              </p:par>
                              <p:par>
                                <p:cTn id="165" presetID="9" presetClass="exit" presetSubtype="0" fill="hold" grpId="1" nodeType="withEffect">
                                  <p:stCondLst>
                                    <p:cond delay="0"/>
                                  </p:stCondLst>
                                  <p:childTnLst>
                                    <p:animEffect transition="out" filter="dissolve">
                                      <p:cBhvr>
                                        <p:cTn id="166" dur="500"/>
                                        <p:tgtEl>
                                          <p:spTgt spid="102"/>
                                        </p:tgtEl>
                                      </p:cBhvr>
                                    </p:animEffect>
                                    <p:set>
                                      <p:cBhvr>
                                        <p:cTn id="167" dur="1" fill="hold">
                                          <p:stCondLst>
                                            <p:cond delay="499"/>
                                          </p:stCondLst>
                                        </p:cTn>
                                        <p:tgtEl>
                                          <p:spTgt spid="102"/>
                                        </p:tgtEl>
                                        <p:attrNameLst>
                                          <p:attrName>style.visibility</p:attrName>
                                        </p:attrNameLst>
                                      </p:cBhvr>
                                      <p:to>
                                        <p:strVal val="hidden"/>
                                      </p:to>
                                    </p:set>
                                  </p:childTnLst>
                                </p:cTn>
                              </p:par>
                            </p:childTnLst>
                          </p:cTn>
                        </p:par>
                        <p:par>
                          <p:cTn id="168" fill="hold">
                            <p:stCondLst>
                              <p:cond delay="500"/>
                            </p:stCondLst>
                            <p:childTnLst>
                              <p:par>
                                <p:cTn id="169" presetID="9" presetClass="entr" presetSubtype="0" fill="hold" grpId="0" nodeType="afterEffect">
                                  <p:stCondLst>
                                    <p:cond delay="0"/>
                                  </p:stCondLst>
                                  <p:childTnLst>
                                    <p:set>
                                      <p:cBhvr>
                                        <p:cTn id="170" dur="1" fill="hold">
                                          <p:stCondLst>
                                            <p:cond delay="0"/>
                                          </p:stCondLst>
                                        </p:cTn>
                                        <p:tgtEl>
                                          <p:spTgt spid="147"/>
                                        </p:tgtEl>
                                        <p:attrNameLst>
                                          <p:attrName>style.visibility</p:attrName>
                                        </p:attrNameLst>
                                      </p:cBhvr>
                                      <p:to>
                                        <p:strVal val="visible"/>
                                      </p:to>
                                    </p:set>
                                    <p:animEffect transition="in" filter="dissolve">
                                      <p:cBhvr>
                                        <p:cTn id="171" dur="500"/>
                                        <p:tgtEl>
                                          <p:spTgt spid="147"/>
                                        </p:tgtEl>
                                      </p:cBhvr>
                                    </p:animEffect>
                                  </p:childTnLst>
                                </p:cTn>
                              </p:par>
                              <p:par>
                                <p:cTn id="172" presetID="9" presetClass="entr" presetSubtype="0" fill="hold" grpId="0" nodeType="withEffect">
                                  <p:stCondLst>
                                    <p:cond delay="0"/>
                                  </p:stCondLst>
                                  <p:childTnLst>
                                    <p:set>
                                      <p:cBhvr>
                                        <p:cTn id="173" dur="1" fill="hold">
                                          <p:stCondLst>
                                            <p:cond delay="0"/>
                                          </p:stCondLst>
                                        </p:cTn>
                                        <p:tgtEl>
                                          <p:spTgt spid="148"/>
                                        </p:tgtEl>
                                        <p:attrNameLst>
                                          <p:attrName>style.visibility</p:attrName>
                                        </p:attrNameLst>
                                      </p:cBhvr>
                                      <p:to>
                                        <p:strVal val="visible"/>
                                      </p:to>
                                    </p:set>
                                    <p:animEffect transition="in" filter="dissolve">
                                      <p:cBhvr>
                                        <p:cTn id="174" dur="500"/>
                                        <p:tgtEl>
                                          <p:spTgt spid="148"/>
                                        </p:tgtEl>
                                      </p:cBhvr>
                                    </p:animEffec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nodeType="clickEffect">
                                  <p:stCondLst>
                                    <p:cond delay="0"/>
                                  </p:stCondLst>
                                  <p:childTnLst>
                                    <p:set>
                                      <p:cBhvr>
                                        <p:cTn id="178" dur="1" fill="hold">
                                          <p:stCondLst>
                                            <p:cond delay="0"/>
                                          </p:stCondLst>
                                        </p:cTn>
                                        <p:tgtEl>
                                          <p:spTgt spid="11"/>
                                        </p:tgtEl>
                                        <p:attrNameLst>
                                          <p:attrName>style.visibility</p:attrName>
                                        </p:attrNameLst>
                                      </p:cBhvr>
                                      <p:to>
                                        <p:strVal val="visible"/>
                                      </p:to>
                                    </p:set>
                                  </p:childTnLst>
                                </p:cTn>
                              </p:par>
                              <p:par>
                                <p:cTn id="179" presetID="1" presetClass="entr" presetSubtype="0" fill="hold" nodeType="withEffect">
                                  <p:stCondLst>
                                    <p:cond delay="0"/>
                                  </p:stCondLst>
                                  <p:childTnLst>
                                    <p:set>
                                      <p:cBhvr>
                                        <p:cTn id="180" dur="1" fill="hold">
                                          <p:stCondLst>
                                            <p:cond delay="0"/>
                                          </p:stCondLst>
                                        </p:cTn>
                                        <p:tgtEl>
                                          <p:spTgt spid="138"/>
                                        </p:tgtEl>
                                        <p:attrNameLst>
                                          <p:attrName>style.visibility</p:attrName>
                                        </p:attrNameLst>
                                      </p:cBhvr>
                                      <p:to>
                                        <p:strVal val="visible"/>
                                      </p:to>
                                    </p:set>
                                  </p:childTnLst>
                                </p:cTn>
                              </p:par>
                            </p:childTnLst>
                          </p:cTn>
                        </p:par>
                        <p:par>
                          <p:cTn id="181" fill="hold">
                            <p:stCondLst>
                              <p:cond delay="0"/>
                            </p:stCondLst>
                            <p:childTnLst>
                              <p:par>
                                <p:cTn id="182" presetID="9" presetClass="entr" presetSubtype="0" fill="hold" grpId="0" nodeType="afterEffect">
                                  <p:stCondLst>
                                    <p:cond delay="0"/>
                                  </p:stCondLst>
                                  <p:childTnLst>
                                    <p:set>
                                      <p:cBhvr>
                                        <p:cTn id="183" dur="1" fill="hold">
                                          <p:stCondLst>
                                            <p:cond delay="0"/>
                                          </p:stCondLst>
                                        </p:cTn>
                                        <p:tgtEl>
                                          <p:spTgt spid="149"/>
                                        </p:tgtEl>
                                        <p:attrNameLst>
                                          <p:attrName>style.visibility</p:attrName>
                                        </p:attrNameLst>
                                      </p:cBhvr>
                                      <p:to>
                                        <p:strVal val="visible"/>
                                      </p:to>
                                    </p:set>
                                    <p:animEffect transition="in" filter="dissolve">
                                      <p:cBhvr>
                                        <p:cTn id="184" dur="100"/>
                                        <p:tgtEl>
                                          <p:spTgt spid="149"/>
                                        </p:tgtEl>
                                      </p:cBhvr>
                                    </p:animEffect>
                                  </p:childTnLst>
                                </p:cTn>
                              </p:par>
                              <p:par>
                                <p:cTn id="185" presetID="9" presetClass="entr" presetSubtype="0" fill="hold" grpId="0" nodeType="withEffect">
                                  <p:stCondLst>
                                    <p:cond delay="0"/>
                                  </p:stCondLst>
                                  <p:childTnLst>
                                    <p:set>
                                      <p:cBhvr>
                                        <p:cTn id="186" dur="1" fill="hold">
                                          <p:stCondLst>
                                            <p:cond delay="0"/>
                                          </p:stCondLst>
                                        </p:cTn>
                                        <p:tgtEl>
                                          <p:spTgt spid="150"/>
                                        </p:tgtEl>
                                        <p:attrNameLst>
                                          <p:attrName>style.visibility</p:attrName>
                                        </p:attrNameLst>
                                      </p:cBhvr>
                                      <p:to>
                                        <p:strVal val="visible"/>
                                      </p:to>
                                    </p:set>
                                    <p:animEffect transition="in" filter="dissolve">
                                      <p:cBhvr>
                                        <p:cTn id="187" dur="100"/>
                                        <p:tgtEl>
                                          <p:spTgt spid="150"/>
                                        </p:tgtEl>
                                      </p:cBhvr>
                                    </p:animEffect>
                                  </p:childTnLst>
                                </p:cTn>
                              </p:par>
                            </p:childTnLst>
                          </p:cTn>
                        </p:par>
                        <p:par>
                          <p:cTn id="188" fill="hold">
                            <p:stCondLst>
                              <p:cond delay="100"/>
                            </p:stCondLst>
                            <p:childTnLst>
                              <p:par>
                                <p:cTn id="189" presetID="9" presetClass="exit" presetSubtype="0" fill="hold" grpId="1" nodeType="afterEffect">
                                  <p:stCondLst>
                                    <p:cond delay="1000"/>
                                  </p:stCondLst>
                                  <p:childTnLst>
                                    <p:animEffect transition="out" filter="dissolve">
                                      <p:cBhvr>
                                        <p:cTn id="190" dur="1000"/>
                                        <p:tgtEl>
                                          <p:spTgt spid="148"/>
                                        </p:tgtEl>
                                      </p:cBhvr>
                                    </p:animEffect>
                                    <p:set>
                                      <p:cBhvr>
                                        <p:cTn id="191" dur="1" fill="hold">
                                          <p:stCondLst>
                                            <p:cond delay="999"/>
                                          </p:stCondLst>
                                        </p:cTn>
                                        <p:tgtEl>
                                          <p:spTgt spid="148"/>
                                        </p:tgtEl>
                                        <p:attrNameLst>
                                          <p:attrName>style.visibility</p:attrName>
                                        </p:attrNameLst>
                                      </p:cBhvr>
                                      <p:to>
                                        <p:strVal val="hidden"/>
                                      </p:to>
                                    </p:set>
                                  </p:childTnLst>
                                </p:cTn>
                              </p:par>
                              <p:par>
                                <p:cTn id="192" presetID="9" presetClass="exit" presetSubtype="0" fill="hold" grpId="1" nodeType="withEffect">
                                  <p:stCondLst>
                                    <p:cond delay="1000"/>
                                  </p:stCondLst>
                                  <p:childTnLst>
                                    <p:animEffect transition="out" filter="dissolve">
                                      <p:cBhvr>
                                        <p:cTn id="193" dur="1000"/>
                                        <p:tgtEl>
                                          <p:spTgt spid="147"/>
                                        </p:tgtEl>
                                      </p:cBhvr>
                                    </p:animEffect>
                                    <p:set>
                                      <p:cBhvr>
                                        <p:cTn id="194" dur="1" fill="hold">
                                          <p:stCondLst>
                                            <p:cond delay="999"/>
                                          </p:stCondLst>
                                        </p:cTn>
                                        <p:tgtEl>
                                          <p:spTgt spid="147"/>
                                        </p:tgtEl>
                                        <p:attrNameLst>
                                          <p:attrName>style.visibility</p:attrName>
                                        </p:attrNameLst>
                                      </p:cBhvr>
                                      <p:to>
                                        <p:strVal val="hidden"/>
                                      </p:to>
                                    </p:set>
                                  </p:childTnLst>
                                </p:cTn>
                              </p:par>
                            </p:childTnLst>
                          </p:cTn>
                        </p:par>
                      </p:childTnLst>
                    </p:cTn>
                  </p:par>
                  <p:par>
                    <p:cTn id="195" fill="hold">
                      <p:stCondLst>
                        <p:cond delay="indefinite"/>
                      </p:stCondLst>
                      <p:childTnLst>
                        <p:par>
                          <p:cTn id="196" fill="hold">
                            <p:stCondLst>
                              <p:cond delay="0"/>
                            </p:stCondLst>
                            <p:childTnLst>
                              <p:par>
                                <p:cTn id="197" presetID="9" presetClass="entr" presetSubtype="0" fill="hold" grpId="0" nodeType="clickEffect">
                                  <p:stCondLst>
                                    <p:cond delay="0"/>
                                  </p:stCondLst>
                                  <p:childTnLst>
                                    <p:set>
                                      <p:cBhvr>
                                        <p:cTn id="198" dur="1" fill="hold">
                                          <p:stCondLst>
                                            <p:cond delay="0"/>
                                          </p:stCondLst>
                                        </p:cTn>
                                        <p:tgtEl>
                                          <p:spTgt spid="151"/>
                                        </p:tgtEl>
                                        <p:attrNameLst>
                                          <p:attrName>style.visibility</p:attrName>
                                        </p:attrNameLst>
                                      </p:cBhvr>
                                      <p:to>
                                        <p:strVal val="visible"/>
                                      </p:to>
                                    </p:set>
                                    <p:animEffect transition="in" filter="dissolve">
                                      <p:cBhvr>
                                        <p:cTn id="199" dur="100"/>
                                        <p:tgtEl>
                                          <p:spTgt spid="151"/>
                                        </p:tgtEl>
                                      </p:cBhvr>
                                    </p:animEffect>
                                  </p:childTnLst>
                                </p:cTn>
                              </p:par>
                              <p:par>
                                <p:cTn id="200" presetID="9" presetClass="entr" presetSubtype="0" fill="hold" grpId="0" nodeType="withEffect">
                                  <p:stCondLst>
                                    <p:cond delay="0"/>
                                  </p:stCondLst>
                                  <p:childTnLst>
                                    <p:set>
                                      <p:cBhvr>
                                        <p:cTn id="201" dur="1" fill="hold">
                                          <p:stCondLst>
                                            <p:cond delay="0"/>
                                          </p:stCondLst>
                                        </p:cTn>
                                        <p:tgtEl>
                                          <p:spTgt spid="152"/>
                                        </p:tgtEl>
                                        <p:attrNameLst>
                                          <p:attrName>style.visibility</p:attrName>
                                        </p:attrNameLst>
                                      </p:cBhvr>
                                      <p:to>
                                        <p:strVal val="visible"/>
                                      </p:to>
                                    </p:set>
                                    <p:animEffect transition="in" filter="dissolve">
                                      <p:cBhvr>
                                        <p:cTn id="202" dur="100"/>
                                        <p:tgtEl>
                                          <p:spTgt spid="152"/>
                                        </p:tgtEl>
                                      </p:cBhvr>
                                    </p:animEffect>
                                  </p:childTnLst>
                                </p:cTn>
                              </p:par>
                            </p:childTnLst>
                          </p:cTn>
                        </p:par>
                        <p:par>
                          <p:cTn id="203" fill="hold">
                            <p:stCondLst>
                              <p:cond delay="100"/>
                            </p:stCondLst>
                            <p:childTnLst>
                              <p:par>
                                <p:cTn id="204" presetID="9" presetClass="exit" presetSubtype="0" fill="hold" grpId="1" nodeType="afterEffect">
                                  <p:stCondLst>
                                    <p:cond delay="1000"/>
                                  </p:stCondLst>
                                  <p:childTnLst>
                                    <p:animEffect transition="out" filter="dissolve">
                                      <p:cBhvr>
                                        <p:cTn id="205" dur="1000"/>
                                        <p:tgtEl>
                                          <p:spTgt spid="149"/>
                                        </p:tgtEl>
                                      </p:cBhvr>
                                    </p:animEffect>
                                    <p:set>
                                      <p:cBhvr>
                                        <p:cTn id="206" dur="1" fill="hold">
                                          <p:stCondLst>
                                            <p:cond delay="999"/>
                                          </p:stCondLst>
                                        </p:cTn>
                                        <p:tgtEl>
                                          <p:spTgt spid="149"/>
                                        </p:tgtEl>
                                        <p:attrNameLst>
                                          <p:attrName>style.visibility</p:attrName>
                                        </p:attrNameLst>
                                      </p:cBhvr>
                                      <p:to>
                                        <p:strVal val="hidden"/>
                                      </p:to>
                                    </p:set>
                                  </p:childTnLst>
                                </p:cTn>
                              </p:par>
                              <p:par>
                                <p:cTn id="207" presetID="9" presetClass="exit" presetSubtype="0" fill="hold" grpId="1" nodeType="withEffect">
                                  <p:stCondLst>
                                    <p:cond delay="1000"/>
                                  </p:stCondLst>
                                  <p:childTnLst>
                                    <p:animEffect transition="out" filter="dissolve">
                                      <p:cBhvr>
                                        <p:cTn id="208" dur="1000"/>
                                        <p:tgtEl>
                                          <p:spTgt spid="150"/>
                                        </p:tgtEl>
                                      </p:cBhvr>
                                    </p:animEffect>
                                    <p:set>
                                      <p:cBhvr>
                                        <p:cTn id="209" dur="1" fill="hold">
                                          <p:stCondLst>
                                            <p:cond delay="999"/>
                                          </p:stCondLst>
                                        </p:cTn>
                                        <p:tgtEl>
                                          <p:spTgt spid="150"/>
                                        </p:tgtEl>
                                        <p:attrNameLst>
                                          <p:attrName>style.visibility</p:attrName>
                                        </p:attrNameLst>
                                      </p:cBhvr>
                                      <p:to>
                                        <p:strVal val="hidden"/>
                                      </p:to>
                                    </p:set>
                                  </p:childTnLst>
                                </p:cTn>
                              </p:par>
                            </p:childTnLst>
                          </p:cTn>
                        </p:par>
                      </p:childTnLst>
                    </p:cTn>
                  </p:par>
                  <p:par>
                    <p:cTn id="210" fill="hold">
                      <p:stCondLst>
                        <p:cond delay="indefinite"/>
                      </p:stCondLst>
                      <p:childTnLst>
                        <p:par>
                          <p:cTn id="211" fill="hold">
                            <p:stCondLst>
                              <p:cond delay="0"/>
                            </p:stCondLst>
                            <p:childTnLst>
                              <p:par>
                                <p:cTn id="212" presetID="9" presetClass="entr" presetSubtype="0" fill="hold" grpId="0" nodeType="clickEffect">
                                  <p:stCondLst>
                                    <p:cond delay="0"/>
                                  </p:stCondLst>
                                  <p:childTnLst>
                                    <p:set>
                                      <p:cBhvr>
                                        <p:cTn id="213" dur="1" fill="hold">
                                          <p:stCondLst>
                                            <p:cond delay="0"/>
                                          </p:stCondLst>
                                        </p:cTn>
                                        <p:tgtEl>
                                          <p:spTgt spid="88"/>
                                        </p:tgtEl>
                                        <p:attrNameLst>
                                          <p:attrName>style.visibility</p:attrName>
                                        </p:attrNameLst>
                                      </p:cBhvr>
                                      <p:to>
                                        <p:strVal val="visible"/>
                                      </p:to>
                                    </p:set>
                                    <p:animEffect transition="in" filter="dissolve">
                                      <p:cBhvr>
                                        <p:cTn id="214" dur="500"/>
                                        <p:tgtEl>
                                          <p:spTgt spid="88"/>
                                        </p:tgtEl>
                                      </p:cBhvr>
                                    </p:animEffect>
                                  </p:childTnLst>
                                </p:cTn>
                              </p:par>
                              <p:par>
                                <p:cTn id="215" presetID="9" presetClass="entr" presetSubtype="0" fill="hold" grpId="0" nodeType="withEffect">
                                  <p:stCondLst>
                                    <p:cond delay="0"/>
                                  </p:stCondLst>
                                  <p:childTnLst>
                                    <p:set>
                                      <p:cBhvr>
                                        <p:cTn id="216" dur="1" fill="hold">
                                          <p:stCondLst>
                                            <p:cond delay="0"/>
                                          </p:stCondLst>
                                        </p:cTn>
                                        <p:tgtEl>
                                          <p:spTgt spid="76"/>
                                        </p:tgtEl>
                                        <p:attrNameLst>
                                          <p:attrName>style.visibility</p:attrName>
                                        </p:attrNameLst>
                                      </p:cBhvr>
                                      <p:to>
                                        <p:strVal val="visible"/>
                                      </p:to>
                                    </p:set>
                                    <p:animEffect transition="in" filter="dissolve">
                                      <p:cBhvr>
                                        <p:cTn id="217" dur="500"/>
                                        <p:tgtEl>
                                          <p:spTgt spid="76"/>
                                        </p:tgtEl>
                                      </p:cBhvr>
                                    </p:animEffect>
                                  </p:childTnLst>
                                </p:cTn>
                              </p:par>
                            </p:childTnLst>
                          </p:cTn>
                        </p:par>
                        <p:par>
                          <p:cTn id="218" fill="hold">
                            <p:stCondLst>
                              <p:cond delay="500"/>
                            </p:stCondLst>
                            <p:childTnLst>
                              <p:par>
                                <p:cTn id="219" presetID="9" presetClass="exit" presetSubtype="0" fill="hold" grpId="1" nodeType="afterEffect">
                                  <p:stCondLst>
                                    <p:cond delay="1000"/>
                                  </p:stCondLst>
                                  <p:childTnLst>
                                    <p:animEffect transition="out" filter="dissolve">
                                      <p:cBhvr>
                                        <p:cTn id="220" dur="1000"/>
                                        <p:tgtEl>
                                          <p:spTgt spid="151"/>
                                        </p:tgtEl>
                                      </p:cBhvr>
                                    </p:animEffect>
                                    <p:set>
                                      <p:cBhvr>
                                        <p:cTn id="221" dur="1" fill="hold">
                                          <p:stCondLst>
                                            <p:cond delay="999"/>
                                          </p:stCondLst>
                                        </p:cTn>
                                        <p:tgtEl>
                                          <p:spTgt spid="151"/>
                                        </p:tgtEl>
                                        <p:attrNameLst>
                                          <p:attrName>style.visibility</p:attrName>
                                        </p:attrNameLst>
                                      </p:cBhvr>
                                      <p:to>
                                        <p:strVal val="hidden"/>
                                      </p:to>
                                    </p:set>
                                  </p:childTnLst>
                                </p:cTn>
                              </p:par>
                              <p:par>
                                <p:cTn id="222" presetID="9" presetClass="exit" presetSubtype="0" fill="hold" grpId="1" nodeType="withEffect">
                                  <p:stCondLst>
                                    <p:cond delay="1000"/>
                                  </p:stCondLst>
                                  <p:childTnLst>
                                    <p:animEffect transition="out" filter="dissolve">
                                      <p:cBhvr>
                                        <p:cTn id="223" dur="1000"/>
                                        <p:tgtEl>
                                          <p:spTgt spid="152"/>
                                        </p:tgtEl>
                                      </p:cBhvr>
                                    </p:animEffect>
                                    <p:set>
                                      <p:cBhvr>
                                        <p:cTn id="224" dur="1" fill="hold">
                                          <p:stCondLst>
                                            <p:cond delay="999"/>
                                          </p:stCondLst>
                                        </p:cTn>
                                        <p:tgtEl>
                                          <p:spTgt spid="152"/>
                                        </p:tgtEl>
                                        <p:attrNameLst>
                                          <p:attrName>style.visibility</p:attrName>
                                        </p:attrNameLst>
                                      </p:cBhvr>
                                      <p:to>
                                        <p:strVal val="hidden"/>
                                      </p:to>
                                    </p:set>
                                  </p:childTnLst>
                                </p:cTn>
                              </p:par>
                            </p:childTnLst>
                          </p:cTn>
                        </p:par>
                      </p:childTnLst>
                    </p:cTn>
                  </p:par>
                  <p:par>
                    <p:cTn id="225" fill="hold">
                      <p:stCondLst>
                        <p:cond delay="indefinite"/>
                      </p:stCondLst>
                      <p:childTnLst>
                        <p:par>
                          <p:cTn id="226" fill="hold">
                            <p:stCondLst>
                              <p:cond delay="0"/>
                            </p:stCondLst>
                            <p:childTnLst>
                              <p:par>
                                <p:cTn id="227" presetID="9" presetClass="exit" presetSubtype="0" fill="hold" grpId="1" nodeType="clickEffect">
                                  <p:stCondLst>
                                    <p:cond delay="0"/>
                                  </p:stCondLst>
                                  <p:childTnLst>
                                    <p:animEffect transition="out" filter="dissolve">
                                      <p:cBhvr>
                                        <p:cTn id="228" dur="500"/>
                                        <p:tgtEl>
                                          <p:spTgt spid="88"/>
                                        </p:tgtEl>
                                      </p:cBhvr>
                                    </p:animEffect>
                                    <p:set>
                                      <p:cBhvr>
                                        <p:cTn id="229" dur="1" fill="hold">
                                          <p:stCondLst>
                                            <p:cond delay="499"/>
                                          </p:stCondLst>
                                        </p:cTn>
                                        <p:tgtEl>
                                          <p:spTgt spid="88"/>
                                        </p:tgtEl>
                                        <p:attrNameLst>
                                          <p:attrName>style.visibility</p:attrName>
                                        </p:attrNameLst>
                                      </p:cBhvr>
                                      <p:to>
                                        <p:strVal val="hidden"/>
                                      </p:to>
                                    </p:set>
                                  </p:childTnLst>
                                </p:cTn>
                              </p:par>
                              <p:par>
                                <p:cTn id="230" presetID="9" presetClass="exit" presetSubtype="0" fill="hold" grpId="1" nodeType="withEffect">
                                  <p:stCondLst>
                                    <p:cond delay="0"/>
                                  </p:stCondLst>
                                  <p:childTnLst>
                                    <p:animEffect transition="out" filter="dissolve">
                                      <p:cBhvr>
                                        <p:cTn id="231" dur="500"/>
                                        <p:tgtEl>
                                          <p:spTgt spid="76"/>
                                        </p:tgtEl>
                                      </p:cBhvr>
                                    </p:animEffect>
                                    <p:set>
                                      <p:cBhvr>
                                        <p:cTn id="232" dur="1" fill="hold">
                                          <p:stCondLst>
                                            <p:cond delay="499"/>
                                          </p:stCondLst>
                                        </p:cTn>
                                        <p:tgtEl>
                                          <p:spTgt spid="76"/>
                                        </p:tgtEl>
                                        <p:attrNameLst>
                                          <p:attrName>style.visibility</p:attrName>
                                        </p:attrNameLst>
                                      </p:cBhvr>
                                      <p:to>
                                        <p:strVal val="hidden"/>
                                      </p:to>
                                    </p:set>
                                  </p:childTnLst>
                                </p:cTn>
                              </p:par>
                            </p:childTnLst>
                          </p:cTn>
                        </p:par>
                        <p:par>
                          <p:cTn id="233" fill="hold">
                            <p:stCondLst>
                              <p:cond delay="500"/>
                            </p:stCondLst>
                            <p:childTnLst>
                              <p:par>
                                <p:cTn id="234" presetID="9" presetClass="entr" presetSubtype="0" fill="hold" grpId="0" nodeType="afterEffect">
                                  <p:stCondLst>
                                    <p:cond delay="0"/>
                                  </p:stCondLst>
                                  <p:childTnLst>
                                    <p:set>
                                      <p:cBhvr>
                                        <p:cTn id="235" dur="1" fill="hold">
                                          <p:stCondLst>
                                            <p:cond delay="0"/>
                                          </p:stCondLst>
                                        </p:cTn>
                                        <p:tgtEl>
                                          <p:spTgt spid="139"/>
                                        </p:tgtEl>
                                        <p:attrNameLst>
                                          <p:attrName>style.visibility</p:attrName>
                                        </p:attrNameLst>
                                      </p:cBhvr>
                                      <p:to>
                                        <p:strVal val="visible"/>
                                      </p:to>
                                    </p:set>
                                    <p:animEffect transition="in" filter="dissolve">
                                      <p:cBhvr>
                                        <p:cTn id="236" dur="100"/>
                                        <p:tgtEl>
                                          <p:spTgt spid="139"/>
                                        </p:tgtEl>
                                      </p:cBhvr>
                                    </p:animEffect>
                                  </p:childTnLst>
                                </p:cTn>
                              </p:par>
                              <p:par>
                                <p:cTn id="237" presetID="9" presetClass="entr" presetSubtype="0" fill="hold" grpId="0" nodeType="withEffect">
                                  <p:stCondLst>
                                    <p:cond delay="0"/>
                                  </p:stCondLst>
                                  <p:childTnLst>
                                    <p:set>
                                      <p:cBhvr>
                                        <p:cTn id="238" dur="1" fill="hold">
                                          <p:stCondLst>
                                            <p:cond delay="0"/>
                                          </p:stCondLst>
                                        </p:cTn>
                                        <p:tgtEl>
                                          <p:spTgt spid="140"/>
                                        </p:tgtEl>
                                        <p:attrNameLst>
                                          <p:attrName>style.visibility</p:attrName>
                                        </p:attrNameLst>
                                      </p:cBhvr>
                                      <p:to>
                                        <p:strVal val="visible"/>
                                      </p:to>
                                    </p:set>
                                    <p:animEffect transition="in" filter="dissolve">
                                      <p:cBhvr>
                                        <p:cTn id="239" dur="100"/>
                                        <p:tgtEl>
                                          <p:spTgt spid="140"/>
                                        </p:tgtEl>
                                      </p:cBhvr>
                                    </p:animEffect>
                                  </p:childTnLst>
                                </p:cTn>
                              </p:par>
                            </p:childTnLst>
                          </p:cTn>
                        </p:par>
                        <p:par>
                          <p:cTn id="240" fill="hold">
                            <p:stCondLst>
                              <p:cond delay="600"/>
                            </p:stCondLst>
                            <p:childTnLst>
                              <p:par>
                                <p:cTn id="241" presetID="42" presetClass="path" presetSubtype="0" accel="50000" decel="50000" fill="hold" nodeType="afterEffect">
                                  <p:stCondLst>
                                    <p:cond delay="0"/>
                                  </p:stCondLst>
                                  <p:childTnLst>
                                    <p:animMotion origin="layout" path="M -0.45434 0.13457 L -0.73837 -0.11883 " pathEditMode="relative" rAng="0" ptsTypes="AA">
                                      <p:cBhvr>
                                        <p:cTn id="242" dur="2000" fill="hold"/>
                                        <p:tgtEl>
                                          <p:spTgt spid="23"/>
                                        </p:tgtEl>
                                        <p:attrNameLst>
                                          <p:attrName>ppt_x</p:attrName>
                                          <p:attrName>ppt_y</p:attrName>
                                        </p:attrNameLst>
                                      </p:cBhvr>
                                      <p:rCtr x="-14201" y="-12685"/>
                                    </p:animMotion>
                                  </p:childTnLst>
                                </p:cTn>
                              </p:par>
                              <p:par>
                                <p:cTn id="243" presetID="42" presetClass="path" presetSubtype="0" accel="50000" decel="50000" fill="hold" nodeType="withEffect">
                                  <p:stCondLst>
                                    <p:cond delay="0"/>
                                  </p:stCondLst>
                                  <p:childTnLst>
                                    <p:animMotion origin="layout" path="M -0.42847 0.12527 L -0.7401 0.24931 " pathEditMode="relative" rAng="0" ptsTypes="AA">
                                      <p:cBhvr>
                                        <p:cTn id="244" dur="2000" fill="hold"/>
                                        <p:tgtEl>
                                          <p:spTgt spid="143"/>
                                        </p:tgtEl>
                                        <p:attrNameLst>
                                          <p:attrName>ppt_x</p:attrName>
                                          <p:attrName>ppt_y</p:attrName>
                                        </p:attrNameLst>
                                      </p:cBhvr>
                                      <p:rCtr x="-15590" y="6202"/>
                                    </p:animMotion>
                                  </p:childTnLst>
                                </p:cTn>
                              </p:par>
                            </p:childTnLst>
                          </p:cTn>
                        </p:par>
                      </p:childTnLst>
                    </p:cTn>
                  </p:par>
                  <p:par>
                    <p:cTn id="245" fill="hold">
                      <p:stCondLst>
                        <p:cond delay="indefinite"/>
                      </p:stCondLst>
                      <p:childTnLst>
                        <p:par>
                          <p:cTn id="246" fill="hold">
                            <p:stCondLst>
                              <p:cond delay="0"/>
                            </p:stCondLst>
                            <p:childTnLst>
                              <p:par>
                                <p:cTn id="247" presetID="10" presetClass="exit" presetSubtype="0" fill="hold" nodeType="clickEffect">
                                  <p:stCondLst>
                                    <p:cond delay="0"/>
                                  </p:stCondLst>
                                  <p:childTnLst>
                                    <p:animEffect transition="out" filter="fade">
                                      <p:cBhvr>
                                        <p:cTn id="248" dur="1000"/>
                                        <p:tgtEl>
                                          <p:spTgt spid="6"/>
                                        </p:tgtEl>
                                      </p:cBhvr>
                                    </p:animEffect>
                                    <p:set>
                                      <p:cBhvr>
                                        <p:cTn id="249" dur="1" fill="hold">
                                          <p:stCondLst>
                                            <p:cond delay="999"/>
                                          </p:stCondLst>
                                        </p:cTn>
                                        <p:tgtEl>
                                          <p:spTgt spid="6"/>
                                        </p:tgtEl>
                                        <p:attrNameLst>
                                          <p:attrName>style.visibility</p:attrName>
                                        </p:attrNameLst>
                                      </p:cBhvr>
                                      <p:to>
                                        <p:strVal val="hidden"/>
                                      </p:to>
                                    </p:set>
                                  </p:childTnLst>
                                </p:cTn>
                              </p:par>
                              <p:par>
                                <p:cTn id="250" presetID="10" presetClass="exit" presetSubtype="0" fill="hold" nodeType="withEffect">
                                  <p:stCondLst>
                                    <p:cond delay="0"/>
                                  </p:stCondLst>
                                  <p:childTnLst>
                                    <p:animEffect transition="out" filter="fade">
                                      <p:cBhvr>
                                        <p:cTn id="251" dur="1000"/>
                                        <p:tgtEl>
                                          <p:spTgt spid="94"/>
                                        </p:tgtEl>
                                      </p:cBhvr>
                                    </p:animEffect>
                                    <p:set>
                                      <p:cBhvr>
                                        <p:cTn id="252" dur="1" fill="hold">
                                          <p:stCondLst>
                                            <p:cond delay="999"/>
                                          </p:stCondLst>
                                        </p:cTn>
                                        <p:tgtEl>
                                          <p:spTgt spid="94"/>
                                        </p:tgtEl>
                                        <p:attrNameLst>
                                          <p:attrName>style.visibility</p:attrName>
                                        </p:attrNameLst>
                                      </p:cBhvr>
                                      <p:to>
                                        <p:strVal val="hidden"/>
                                      </p:to>
                                    </p:set>
                                  </p:childTnLst>
                                </p:cTn>
                              </p:par>
                            </p:childTnLst>
                          </p:cTn>
                        </p:par>
                        <p:par>
                          <p:cTn id="253" fill="hold">
                            <p:stCondLst>
                              <p:cond delay="1000"/>
                            </p:stCondLst>
                            <p:childTnLst>
                              <p:par>
                                <p:cTn id="254" presetID="9" presetClass="exit" presetSubtype="0" fill="hold" grpId="1" nodeType="afterEffect">
                                  <p:stCondLst>
                                    <p:cond delay="0"/>
                                  </p:stCondLst>
                                  <p:childTnLst>
                                    <p:animEffect transition="out" filter="dissolve">
                                      <p:cBhvr>
                                        <p:cTn id="255" dur="500"/>
                                        <p:tgtEl>
                                          <p:spTgt spid="139"/>
                                        </p:tgtEl>
                                      </p:cBhvr>
                                    </p:animEffect>
                                    <p:set>
                                      <p:cBhvr>
                                        <p:cTn id="256" dur="1" fill="hold">
                                          <p:stCondLst>
                                            <p:cond delay="499"/>
                                          </p:stCondLst>
                                        </p:cTn>
                                        <p:tgtEl>
                                          <p:spTgt spid="139"/>
                                        </p:tgtEl>
                                        <p:attrNameLst>
                                          <p:attrName>style.visibility</p:attrName>
                                        </p:attrNameLst>
                                      </p:cBhvr>
                                      <p:to>
                                        <p:strVal val="hidden"/>
                                      </p:to>
                                    </p:set>
                                  </p:childTnLst>
                                </p:cTn>
                              </p:par>
                              <p:par>
                                <p:cTn id="257" presetID="9" presetClass="exit" presetSubtype="0" fill="hold" grpId="1" nodeType="withEffect">
                                  <p:stCondLst>
                                    <p:cond delay="0"/>
                                  </p:stCondLst>
                                  <p:childTnLst>
                                    <p:animEffect transition="out" filter="dissolve">
                                      <p:cBhvr>
                                        <p:cTn id="258" dur="500"/>
                                        <p:tgtEl>
                                          <p:spTgt spid="140"/>
                                        </p:tgtEl>
                                      </p:cBhvr>
                                    </p:animEffect>
                                    <p:set>
                                      <p:cBhvr>
                                        <p:cTn id="259" dur="1" fill="hold">
                                          <p:stCondLst>
                                            <p:cond delay="499"/>
                                          </p:stCondLst>
                                        </p:cTn>
                                        <p:tgtEl>
                                          <p:spTgt spid="140"/>
                                        </p:tgtEl>
                                        <p:attrNameLst>
                                          <p:attrName>style.visibility</p:attrName>
                                        </p:attrNameLst>
                                      </p:cBhvr>
                                      <p:to>
                                        <p:strVal val="hidden"/>
                                      </p:to>
                                    </p:set>
                                  </p:childTnLst>
                                </p:cTn>
                              </p:par>
                            </p:childTnLst>
                          </p:cTn>
                        </p:par>
                        <p:par>
                          <p:cTn id="260" fill="hold">
                            <p:stCondLst>
                              <p:cond delay="1500"/>
                            </p:stCondLst>
                            <p:childTnLst>
                              <p:par>
                                <p:cTn id="261" presetID="9" presetClass="entr" presetSubtype="0" fill="hold" grpId="0" nodeType="afterEffect">
                                  <p:stCondLst>
                                    <p:cond delay="0"/>
                                  </p:stCondLst>
                                  <p:childTnLst>
                                    <p:set>
                                      <p:cBhvr>
                                        <p:cTn id="262" dur="1" fill="hold">
                                          <p:stCondLst>
                                            <p:cond delay="0"/>
                                          </p:stCondLst>
                                        </p:cTn>
                                        <p:tgtEl>
                                          <p:spTgt spid="70"/>
                                        </p:tgtEl>
                                        <p:attrNameLst>
                                          <p:attrName>style.visibility</p:attrName>
                                        </p:attrNameLst>
                                      </p:cBhvr>
                                      <p:to>
                                        <p:strVal val="visible"/>
                                      </p:to>
                                    </p:set>
                                    <p:animEffect transition="in" filter="dissolve">
                                      <p:cBhvr>
                                        <p:cTn id="263" dur="500"/>
                                        <p:tgtEl>
                                          <p:spTgt spid="70"/>
                                        </p:tgtEl>
                                      </p:cBhvr>
                                    </p:animEffect>
                                  </p:childTnLst>
                                </p:cTn>
                              </p:par>
                              <p:par>
                                <p:cTn id="264" presetID="9" presetClass="entr" presetSubtype="0" fill="hold" nodeType="withEffect">
                                  <p:stCondLst>
                                    <p:cond delay="0"/>
                                  </p:stCondLst>
                                  <p:childTnLst>
                                    <p:set>
                                      <p:cBhvr>
                                        <p:cTn id="265" dur="1" fill="hold">
                                          <p:stCondLst>
                                            <p:cond delay="0"/>
                                          </p:stCondLst>
                                        </p:cTn>
                                        <p:tgtEl>
                                          <p:spTgt spid="69"/>
                                        </p:tgtEl>
                                        <p:attrNameLst>
                                          <p:attrName>style.visibility</p:attrName>
                                        </p:attrNameLst>
                                      </p:cBhvr>
                                      <p:to>
                                        <p:strVal val="visible"/>
                                      </p:to>
                                    </p:set>
                                    <p:animEffect transition="in" filter="dissolve">
                                      <p:cBhvr>
                                        <p:cTn id="266" dur="500"/>
                                        <p:tgtEl>
                                          <p:spTgt spid="69"/>
                                        </p:tgtEl>
                                      </p:cBhvr>
                                    </p:animEffect>
                                  </p:childTnLst>
                                </p:cTn>
                              </p:par>
                              <p:par>
                                <p:cTn id="267" presetID="9" presetClass="entr" presetSubtype="0" fill="hold" grpId="0" nodeType="withEffect">
                                  <p:stCondLst>
                                    <p:cond delay="0"/>
                                  </p:stCondLst>
                                  <p:childTnLst>
                                    <p:set>
                                      <p:cBhvr>
                                        <p:cTn id="268" dur="1" fill="hold">
                                          <p:stCondLst>
                                            <p:cond delay="0"/>
                                          </p:stCondLst>
                                        </p:cTn>
                                        <p:tgtEl>
                                          <p:spTgt spid="93"/>
                                        </p:tgtEl>
                                        <p:attrNameLst>
                                          <p:attrName>style.visibility</p:attrName>
                                        </p:attrNameLst>
                                      </p:cBhvr>
                                      <p:to>
                                        <p:strVal val="visible"/>
                                      </p:to>
                                    </p:set>
                                    <p:animEffect transition="in" filter="dissolve">
                                      <p:cBhvr>
                                        <p:cTn id="269" dur="500"/>
                                        <p:tgtEl>
                                          <p:spTgt spid="93"/>
                                        </p:tgtEl>
                                      </p:cBhvr>
                                    </p:animEffect>
                                  </p:childTnLst>
                                </p:cTn>
                              </p:par>
                              <p:par>
                                <p:cTn id="270" presetID="9" presetClass="entr" presetSubtype="0" fill="hold" nodeType="withEffect">
                                  <p:stCondLst>
                                    <p:cond delay="0"/>
                                  </p:stCondLst>
                                  <p:childTnLst>
                                    <p:set>
                                      <p:cBhvr>
                                        <p:cTn id="271" dur="1" fill="hold">
                                          <p:stCondLst>
                                            <p:cond delay="0"/>
                                          </p:stCondLst>
                                        </p:cTn>
                                        <p:tgtEl>
                                          <p:spTgt spid="90"/>
                                        </p:tgtEl>
                                        <p:attrNameLst>
                                          <p:attrName>style.visibility</p:attrName>
                                        </p:attrNameLst>
                                      </p:cBhvr>
                                      <p:to>
                                        <p:strVal val="visible"/>
                                      </p:to>
                                    </p:set>
                                    <p:animEffect transition="in" filter="dissolve">
                                      <p:cBhvr>
                                        <p:cTn id="272" dur="500"/>
                                        <p:tgtEl>
                                          <p:spTgt spid="90"/>
                                        </p:tgtEl>
                                      </p:cBhvr>
                                    </p:animEffect>
                                  </p:childTnLst>
                                </p:cTn>
                              </p:par>
                            </p:childTnLst>
                          </p:cTn>
                        </p:par>
                        <p:par>
                          <p:cTn id="273" fill="hold">
                            <p:stCondLst>
                              <p:cond delay="2000"/>
                            </p:stCondLst>
                            <p:childTnLst>
                              <p:par>
                                <p:cTn id="274" presetID="8" presetClass="emph" presetSubtype="0" fill="hold" nodeType="afterEffect">
                                  <p:stCondLst>
                                    <p:cond delay="0"/>
                                  </p:stCondLst>
                                  <p:childTnLst>
                                    <p:animRot by="-43200000">
                                      <p:cBhvr>
                                        <p:cTn id="275" dur="2000" fill="hold"/>
                                        <p:tgtEl>
                                          <p:spTgt spid="69"/>
                                        </p:tgtEl>
                                        <p:attrNameLst>
                                          <p:attrName>r</p:attrName>
                                        </p:attrNameLst>
                                      </p:cBhvr>
                                    </p:animRot>
                                  </p:childTnLst>
                                </p:cTn>
                              </p:par>
                              <p:par>
                                <p:cTn id="276" presetID="8" presetClass="emph" presetSubtype="0" fill="hold" nodeType="withEffect">
                                  <p:stCondLst>
                                    <p:cond delay="0"/>
                                  </p:stCondLst>
                                  <p:childTnLst>
                                    <p:animRot by="-43200000">
                                      <p:cBhvr>
                                        <p:cTn id="277" dur="2000" fill="hold"/>
                                        <p:tgtEl>
                                          <p:spTgt spid="90"/>
                                        </p:tgtEl>
                                        <p:attrNameLst>
                                          <p:attrName>r</p:attrName>
                                        </p:attrNameLst>
                                      </p:cBhvr>
                                    </p:animRot>
                                  </p:childTnLst>
                                </p:cTn>
                              </p:par>
                            </p:childTnLst>
                          </p:cTn>
                        </p:par>
                      </p:childTnLst>
                    </p:cTn>
                  </p:par>
                  <p:par>
                    <p:cTn id="278" fill="hold">
                      <p:stCondLst>
                        <p:cond delay="indefinite"/>
                      </p:stCondLst>
                      <p:childTnLst>
                        <p:par>
                          <p:cTn id="279" fill="hold">
                            <p:stCondLst>
                              <p:cond delay="0"/>
                            </p:stCondLst>
                            <p:childTnLst>
                              <p:par>
                                <p:cTn id="280" presetID="9" presetClass="exit" presetSubtype="0" fill="hold" nodeType="clickEffect">
                                  <p:stCondLst>
                                    <p:cond delay="0"/>
                                  </p:stCondLst>
                                  <p:childTnLst>
                                    <p:animEffect transition="out" filter="dissolve">
                                      <p:cBhvr>
                                        <p:cTn id="281" dur="500"/>
                                        <p:tgtEl>
                                          <p:spTgt spid="69"/>
                                        </p:tgtEl>
                                      </p:cBhvr>
                                    </p:animEffect>
                                    <p:set>
                                      <p:cBhvr>
                                        <p:cTn id="282" dur="1" fill="hold">
                                          <p:stCondLst>
                                            <p:cond delay="499"/>
                                          </p:stCondLst>
                                        </p:cTn>
                                        <p:tgtEl>
                                          <p:spTgt spid="69"/>
                                        </p:tgtEl>
                                        <p:attrNameLst>
                                          <p:attrName>style.visibility</p:attrName>
                                        </p:attrNameLst>
                                      </p:cBhvr>
                                      <p:to>
                                        <p:strVal val="hidden"/>
                                      </p:to>
                                    </p:set>
                                  </p:childTnLst>
                                </p:cTn>
                              </p:par>
                              <p:par>
                                <p:cTn id="283" presetID="9" presetClass="exit" presetSubtype="0" fill="hold" nodeType="withEffect">
                                  <p:stCondLst>
                                    <p:cond delay="0"/>
                                  </p:stCondLst>
                                  <p:childTnLst>
                                    <p:animEffect transition="out" filter="dissolve">
                                      <p:cBhvr>
                                        <p:cTn id="284" dur="500"/>
                                        <p:tgtEl>
                                          <p:spTgt spid="90"/>
                                        </p:tgtEl>
                                      </p:cBhvr>
                                    </p:animEffect>
                                    <p:set>
                                      <p:cBhvr>
                                        <p:cTn id="285" dur="1" fill="hold">
                                          <p:stCondLst>
                                            <p:cond delay="499"/>
                                          </p:stCondLst>
                                        </p:cTn>
                                        <p:tgtEl>
                                          <p:spTgt spid="90"/>
                                        </p:tgtEl>
                                        <p:attrNameLst>
                                          <p:attrName>style.visibility</p:attrName>
                                        </p:attrNameLst>
                                      </p:cBhvr>
                                      <p:to>
                                        <p:strVal val="hidden"/>
                                      </p:to>
                                    </p:set>
                                  </p:childTnLst>
                                </p:cTn>
                              </p:par>
                              <p:par>
                                <p:cTn id="286" presetID="9" presetClass="exit" presetSubtype="0" fill="hold" grpId="1" nodeType="withEffect">
                                  <p:stCondLst>
                                    <p:cond delay="0"/>
                                  </p:stCondLst>
                                  <p:childTnLst>
                                    <p:animEffect transition="out" filter="dissolve">
                                      <p:cBhvr>
                                        <p:cTn id="287" dur="500"/>
                                        <p:tgtEl>
                                          <p:spTgt spid="70"/>
                                        </p:tgtEl>
                                      </p:cBhvr>
                                    </p:animEffect>
                                    <p:set>
                                      <p:cBhvr>
                                        <p:cTn id="288" dur="1" fill="hold">
                                          <p:stCondLst>
                                            <p:cond delay="499"/>
                                          </p:stCondLst>
                                        </p:cTn>
                                        <p:tgtEl>
                                          <p:spTgt spid="70"/>
                                        </p:tgtEl>
                                        <p:attrNameLst>
                                          <p:attrName>style.visibility</p:attrName>
                                        </p:attrNameLst>
                                      </p:cBhvr>
                                      <p:to>
                                        <p:strVal val="hidden"/>
                                      </p:to>
                                    </p:set>
                                  </p:childTnLst>
                                </p:cTn>
                              </p:par>
                              <p:par>
                                <p:cTn id="289" presetID="9" presetClass="exit" presetSubtype="0" fill="hold" grpId="1" nodeType="withEffect">
                                  <p:stCondLst>
                                    <p:cond delay="0"/>
                                  </p:stCondLst>
                                  <p:childTnLst>
                                    <p:animEffect transition="out" filter="dissolve">
                                      <p:cBhvr>
                                        <p:cTn id="290" dur="500"/>
                                        <p:tgtEl>
                                          <p:spTgt spid="93"/>
                                        </p:tgtEl>
                                      </p:cBhvr>
                                    </p:animEffect>
                                    <p:set>
                                      <p:cBhvr>
                                        <p:cTn id="291" dur="1" fill="hold">
                                          <p:stCondLst>
                                            <p:cond delay="499"/>
                                          </p:stCondLst>
                                        </p:cTn>
                                        <p:tgtEl>
                                          <p:spTgt spid="93"/>
                                        </p:tgtEl>
                                        <p:attrNameLst>
                                          <p:attrName>style.visibility</p:attrName>
                                        </p:attrNameLst>
                                      </p:cBhvr>
                                      <p:to>
                                        <p:strVal val="hidden"/>
                                      </p:to>
                                    </p:set>
                                  </p:childTnLst>
                                </p:cTn>
                              </p:par>
                            </p:childTnLst>
                          </p:cTn>
                        </p:par>
                        <p:par>
                          <p:cTn id="292" fill="hold">
                            <p:stCondLst>
                              <p:cond delay="500"/>
                            </p:stCondLst>
                            <p:childTnLst>
                              <p:par>
                                <p:cTn id="293" presetID="10" presetClass="entr" presetSubtype="0" fill="hold" nodeType="afterEffect">
                                  <p:stCondLst>
                                    <p:cond delay="0"/>
                                  </p:stCondLst>
                                  <p:childTnLst>
                                    <p:set>
                                      <p:cBhvr>
                                        <p:cTn id="294" dur="1" fill="hold">
                                          <p:stCondLst>
                                            <p:cond delay="0"/>
                                          </p:stCondLst>
                                        </p:cTn>
                                        <p:tgtEl>
                                          <p:spTgt spid="67"/>
                                        </p:tgtEl>
                                        <p:attrNameLst>
                                          <p:attrName>style.visibility</p:attrName>
                                        </p:attrNameLst>
                                      </p:cBhvr>
                                      <p:to>
                                        <p:strVal val="visible"/>
                                      </p:to>
                                    </p:set>
                                    <p:animEffect transition="in" filter="fade">
                                      <p:cBhvr>
                                        <p:cTn id="295" dur="500"/>
                                        <p:tgtEl>
                                          <p:spTgt spid="67"/>
                                        </p:tgtEl>
                                      </p:cBhvr>
                                    </p:animEffect>
                                  </p:childTnLst>
                                </p:cTn>
                              </p:par>
                              <p:par>
                                <p:cTn id="296" presetID="10" presetClass="entr" presetSubtype="0" fill="hold" nodeType="withEffect">
                                  <p:stCondLst>
                                    <p:cond delay="0"/>
                                  </p:stCondLst>
                                  <p:childTnLst>
                                    <p:set>
                                      <p:cBhvr>
                                        <p:cTn id="297" dur="1" fill="hold">
                                          <p:stCondLst>
                                            <p:cond delay="0"/>
                                          </p:stCondLst>
                                        </p:cTn>
                                        <p:tgtEl>
                                          <p:spTgt spid="153"/>
                                        </p:tgtEl>
                                        <p:attrNameLst>
                                          <p:attrName>style.visibility</p:attrName>
                                        </p:attrNameLst>
                                      </p:cBhvr>
                                      <p:to>
                                        <p:strVal val="visible"/>
                                      </p:to>
                                    </p:set>
                                    <p:animEffect transition="in" filter="fade">
                                      <p:cBhvr>
                                        <p:cTn id="298" dur="500"/>
                                        <p:tgtEl>
                                          <p:spTgt spid="153"/>
                                        </p:tgtEl>
                                      </p:cBhvr>
                                    </p:animEffect>
                                  </p:childTnLst>
                                </p:cTn>
                              </p:par>
                            </p:childTnLst>
                          </p:cTn>
                        </p:par>
                        <p:par>
                          <p:cTn id="299" fill="hold">
                            <p:stCondLst>
                              <p:cond delay="1000"/>
                            </p:stCondLst>
                            <p:childTnLst>
                              <p:par>
                                <p:cTn id="300" presetID="9" presetClass="entr" presetSubtype="0" fill="hold" grpId="0" nodeType="afterEffect">
                                  <p:stCondLst>
                                    <p:cond delay="0"/>
                                  </p:stCondLst>
                                  <p:childTnLst>
                                    <p:set>
                                      <p:cBhvr>
                                        <p:cTn id="301" dur="1" fill="hold">
                                          <p:stCondLst>
                                            <p:cond delay="0"/>
                                          </p:stCondLst>
                                        </p:cTn>
                                        <p:tgtEl>
                                          <p:spTgt spid="66"/>
                                        </p:tgtEl>
                                        <p:attrNameLst>
                                          <p:attrName>style.visibility</p:attrName>
                                        </p:attrNameLst>
                                      </p:cBhvr>
                                      <p:to>
                                        <p:strVal val="visible"/>
                                      </p:to>
                                    </p:set>
                                    <p:animEffect transition="in" filter="dissolve">
                                      <p:cBhvr>
                                        <p:cTn id="302" dur="500"/>
                                        <p:tgtEl>
                                          <p:spTgt spid="66"/>
                                        </p:tgtEl>
                                      </p:cBhvr>
                                    </p:animEffect>
                                  </p:childTnLst>
                                </p:cTn>
                              </p:par>
                              <p:par>
                                <p:cTn id="303" presetID="9" presetClass="entr" presetSubtype="0" fill="hold" grpId="0" nodeType="withEffect">
                                  <p:stCondLst>
                                    <p:cond delay="0"/>
                                  </p:stCondLst>
                                  <p:childTnLst>
                                    <p:set>
                                      <p:cBhvr>
                                        <p:cTn id="304" dur="1" fill="hold">
                                          <p:stCondLst>
                                            <p:cond delay="0"/>
                                          </p:stCondLst>
                                        </p:cTn>
                                        <p:tgtEl>
                                          <p:spTgt spid="154"/>
                                        </p:tgtEl>
                                        <p:attrNameLst>
                                          <p:attrName>style.visibility</p:attrName>
                                        </p:attrNameLst>
                                      </p:cBhvr>
                                      <p:to>
                                        <p:strVal val="visible"/>
                                      </p:to>
                                    </p:set>
                                    <p:animEffect transition="in" filter="dissolve">
                                      <p:cBhvr>
                                        <p:cTn id="305" dur="500"/>
                                        <p:tgtEl>
                                          <p:spTgt spid="154"/>
                                        </p:tgtEl>
                                      </p:cBhvr>
                                    </p:animEffect>
                                  </p:childTnLst>
                                </p:cTn>
                              </p:par>
                            </p:childTnLst>
                          </p:cTn>
                        </p:par>
                        <p:par>
                          <p:cTn id="306" fill="hold">
                            <p:stCondLst>
                              <p:cond delay="1500"/>
                            </p:stCondLst>
                            <p:childTnLst>
                              <p:par>
                                <p:cTn id="307" presetID="56" presetClass="path" presetSubtype="0" accel="50000" decel="50000" fill="hold" nodeType="afterEffect">
                                  <p:stCondLst>
                                    <p:cond delay="0"/>
                                  </p:stCondLst>
                                  <p:childTnLst>
                                    <p:animMotion origin="layout" path="M 8.33333E-7 5.58814E-7 L 0.28854 0.15128 " pathEditMode="relative" rAng="0" ptsTypes="AA">
                                      <p:cBhvr>
                                        <p:cTn id="308" dur="2000" fill="hold"/>
                                        <p:tgtEl>
                                          <p:spTgt spid="67"/>
                                        </p:tgtEl>
                                        <p:attrNameLst>
                                          <p:attrName>ppt_x</p:attrName>
                                          <p:attrName>ppt_y</p:attrName>
                                        </p:attrNameLst>
                                      </p:cBhvr>
                                      <p:rCtr x="14427" y="7564"/>
                                    </p:animMotion>
                                  </p:childTnLst>
                                </p:cTn>
                              </p:par>
                              <p:par>
                                <p:cTn id="309" presetID="56" presetClass="path" presetSubtype="0" accel="50000" decel="50000" fill="hold" nodeType="withEffect">
                                  <p:stCondLst>
                                    <p:cond delay="0"/>
                                  </p:stCondLst>
                                  <p:childTnLst>
                                    <p:animMotion origin="layout" path="M -0.01042 0.00926 L 0.2993 -0.19605 " pathEditMode="relative" rAng="0" ptsTypes="AA">
                                      <p:cBhvr>
                                        <p:cTn id="310" dur="2000" fill="hold"/>
                                        <p:tgtEl>
                                          <p:spTgt spid="153"/>
                                        </p:tgtEl>
                                        <p:attrNameLst>
                                          <p:attrName>ppt_x</p:attrName>
                                          <p:attrName>ppt_y</p:attrName>
                                        </p:attrNameLst>
                                      </p:cBhvr>
                                      <p:rCtr x="15486" y="-10281"/>
                                    </p:animMotion>
                                  </p:childTnLst>
                                </p:cTn>
                              </p:par>
                            </p:childTnLst>
                          </p:cTn>
                        </p:par>
                      </p:childTnLst>
                    </p:cTn>
                  </p:par>
                  <p:par>
                    <p:cTn id="311" fill="hold">
                      <p:stCondLst>
                        <p:cond delay="indefinite"/>
                      </p:stCondLst>
                      <p:childTnLst>
                        <p:par>
                          <p:cTn id="312" fill="hold">
                            <p:stCondLst>
                              <p:cond delay="0"/>
                            </p:stCondLst>
                            <p:childTnLst>
                              <p:par>
                                <p:cTn id="313" presetID="9" presetClass="exit" presetSubtype="0" fill="hold" grpId="1" nodeType="clickEffect">
                                  <p:stCondLst>
                                    <p:cond delay="0"/>
                                  </p:stCondLst>
                                  <p:childTnLst>
                                    <p:animEffect transition="out" filter="dissolve">
                                      <p:cBhvr>
                                        <p:cTn id="314" dur="500"/>
                                        <p:tgtEl>
                                          <p:spTgt spid="66"/>
                                        </p:tgtEl>
                                      </p:cBhvr>
                                    </p:animEffect>
                                    <p:set>
                                      <p:cBhvr>
                                        <p:cTn id="315" dur="1" fill="hold">
                                          <p:stCondLst>
                                            <p:cond delay="499"/>
                                          </p:stCondLst>
                                        </p:cTn>
                                        <p:tgtEl>
                                          <p:spTgt spid="66"/>
                                        </p:tgtEl>
                                        <p:attrNameLst>
                                          <p:attrName>style.visibility</p:attrName>
                                        </p:attrNameLst>
                                      </p:cBhvr>
                                      <p:to>
                                        <p:strVal val="hidden"/>
                                      </p:to>
                                    </p:set>
                                  </p:childTnLst>
                                </p:cTn>
                              </p:par>
                              <p:par>
                                <p:cTn id="316" presetID="9" presetClass="exit" presetSubtype="0" fill="hold" grpId="1" nodeType="withEffect">
                                  <p:stCondLst>
                                    <p:cond delay="0"/>
                                  </p:stCondLst>
                                  <p:childTnLst>
                                    <p:animEffect transition="out" filter="dissolve">
                                      <p:cBhvr>
                                        <p:cTn id="317" dur="500"/>
                                        <p:tgtEl>
                                          <p:spTgt spid="154"/>
                                        </p:tgtEl>
                                      </p:cBhvr>
                                    </p:animEffect>
                                    <p:set>
                                      <p:cBhvr>
                                        <p:cTn id="318" dur="1" fill="hold">
                                          <p:stCondLst>
                                            <p:cond delay="499"/>
                                          </p:stCondLst>
                                        </p:cTn>
                                        <p:tgtEl>
                                          <p:spTgt spid="154"/>
                                        </p:tgtEl>
                                        <p:attrNameLst>
                                          <p:attrName>style.visibility</p:attrName>
                                        </p:attrNameLst>
                                      </p:cBhvr>
                                      <p:to>
                                        <p:strVal val="hidden"/>
                                      </p:to>
                                    </p:set>
                                  </p:childTnLst>
                                </p:cTn>
                              </p:par>
                            </p:childTnLst>
                          </p:cTn>
                        </p:par>
                        <p:par>
                          <p:cTn id="319" fill="hold">
                            <p:stCondLst>
                              <p:cond delay="500"/>
                            </p:stCondLst>
                            <p:childTnLst>
                              <p:par>
                                <p:cTn id="320" presetID="9" presetClass="entr" presetSubtype="0" fill="hold" grpId="0" nodeType="afterEffect">
                                  <p:stCondLst>
                                    <p:cond delay="0"/>
                                  </p:stCondLst>
                                  <p:childTnLst>
                                    <p:set>
                                      <p:cBhvr>
                                        <p:cTn id="321" dur="1" fill="hold">
                                          <p:stCondLst>
                                            <p:cond delay="0"/>
                                          </p:stCondLst>
                                        </p:cTn>
                                        <p:tgtEl>
                                          <p:spTgt spid="136"/>
                                        </p:tgtEl>
                                        <p:attrNameLst>
                                          <p:attrName>style.visibility</p:attrName>
                                        </p:attrNameLst>
                                      </p:cBhvr>
                                      <p:to>
                                        <p:strVal val="visible"/>
                                      </p:to>
                                    </p:set>
                                    <p:animEffect transition="in" filter="dissolve">
                                      <p:cBhvr>
                                        <p:cTn id="322" dur="500"/>
                                        <p:tgtEl>
                                          <p:spTgt spid="136"/>
                                        </p:tgtEl>
                                      </p:cBhvr>
                                    </p:animEffect>
                                  </p:childTnLst>
                                </p:cTn>
                              </p:par>
                              <p:par>
                                <p:cTn id="323" presetID="10" presetClass="entr" presetSubtype="0" fill="hold" nodeType="withEffect">
                                  <p:stCondLst>
                                    <p:cond delay="0"/>
                                  </p:stCondLst>
                                  <p:childTnLst>
                                    <p:set>
                                      <p:cBhvr>
                                        <p:cTn id="324" dur="1" fill="hold">
                                          <p:stCondLst>
                                            <p:cond delay="0"/>
                                          </p:stCondLst>
                                        </p:cTn>
                                        <p:tgtEl>
                                          <p:spTgt spid="141"/>
                                        </p:tgtEl>
                                        <p:attrNameLst>
                                          <p:attrName>style.visibility</p:attrName>
                                        </p:attrNameLst>
                                      </p:cBhvr>
                                      <p:to>
                                        <p:strVal val="visible"/>
                                      </p:to>
                                    </p:set>
                                    <p:animEffect transition="in" filter="fade">
                                      <p:cBhvr>
                                        <p:cTn id="325" dur="500"/>
                                        <p:tgtEl>
                                          <p:spTgt spid="141"/>
                                        </p:tgtEl>
                                      </p:cBhvr>
                                    </p:animEffect>
                                  </p:childTnLst>
                                </p:cTn>
                              </p:par>
                              <p:par>
                                <p:cTn id="326" presetID="9" presetClass="entr" presetSubtype="0" fill="hold" grpId="0" nodeType="withEffect">
                                  <p:stCondLst>
                                    <p:cond delay="0"/>
                                  </p:stCondLst>
                                  <p:childTnLst>
                                    <p:set>
                                      <p:cBhvr>
                                        <p:cTn id="327" dur="1" fill="hold">
                                          <p:stCondLst>
                                            <p:cond delay="0"/>
                                          </p:stCondLst>
                                        </p:cTn>
                                        <p:tgtEl>
                                          <p:spTgt spid="64"/>
                                        </p:tgtEl>
                                        <p:attrNameLst>
                                          <p:attrName>style.visibility</p:attrName>
                                        </p:attrNameLst>
                                      </p:cBhvr>
                                      <p:to>
                                        <p:strVal val="visible"/>
                                      </p:to>
                                    </p:set>
                                    <p:animEffect transition="in" filter="dissolve">
                                      <p:cBhvr>
                                        <p:cTn id="328" dur="500"/>
                                        <p:tgtEl>
                                          <p:spTgt spid="64"/>
                                        </p:tgtEl>
                                      </p:cBhvr>
                                    </p:animEffect>
                                  </p:childTnLst>
                                </p:cTn>
                              </p:par>
                            </p:childTnLst>
                          </p:cTn>
                        </p:par>
                        <p:par>
                          <p:cTn id="329" fill="hold">
                            <p:stCondLst>
                              <p:cond delay="1000"/>
                            </p:stCondLst>
                            <p:childTnLst>
                              <p:par>
                                <p:cTn id="330" presetID="42" presetClass="path" presetSubtype="0" accel="50000" decel="50000" fill="hold" nodeType="afterEffect">
                                  <p:stCondLst>
                                    <p:cond delay="0"/>
                                  </p:stCondLst>
                                  <p:childTnLst>
                                    <p:animMotion origin="layout" path="M 0.28855 0.15128 L 0.58577 0.10744 " pathEditMode="relative" rAng="0" ptsTypes="AA">
                                      <p:cBhvr>
                                        <p:cTn id="331" dur="2000" fill="hold"/>
                                        <p:tgtEl>
                                          <p:spTgt spid="67"/>
                                        </p:tgtEl>
                                        <p:attrNameLst>
                                          <p:attrName>ppt_x</p:attrName>
                                          <p:attrName>ppt_y</p:attrName>
                                        </p:attrNameLst>
                                      </p:cBhvr>
                                      <p:rCtr x="14861" y="-2192"/>
                                    </p:animMotion>
                                  </p:childTnLst>
                                </p:cTn>
                              </p:par>
                            </p:childTnLst>
                          </p:cTn>
                        </p:par>
                        <p:par>
                          <p:cTn id="332" fill="hold">
                            <p:stCondLst>
                              <p:cond delay="3000"/>
                            </p:stCondLst>
                            <p:childTnLst>
                              <p:par>
                                <p:cTn id="333" presetID="42" presetClass="path" presetSubtype="0" accel="50000" decel="50000" fill="hold" nodeType="afterEffect">
                                  <p:stCondLst>
                                    <p:cond delay="0"/>
                                  </p:stCondLst>
                                  <p:childTnLst>
                                    <p:animMotion origin="layout" path="M 0.58628 0.10555 L 0.71545 0.10185 " pathEditMode="relative" rAng="0" ptsTypes="AA">
                                      <p:cBhvr>
                                        <p:cTn id="334" dur="2000" fill="hold"/>
                                        <p:tgtEl>
                                          <p:spTgt spid="67"/>
                                        </p:tgtEl>
                                        <p:attrNameLst>
                                          <p:attrName>ppt_x</p:attrName>
                                          <p:attrName>ppt_y</p:attrName>
                                        </p:attrNameLst>
                                      </p:cBhvr>
                                      <p:rCtr x="6458"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9" grpId="0" animBg="1"/>
      <p:bldP spid="139" grpId="1" animBg="1"/>
      <p:bldP spid="140" grpId="0" animBg="1"/>
      <p:bldP spid="140" grpId="1" animBg="1"/>
      <p:bldP spid="57" grpId="0" animBg="1"/>
      <p:bldP spid="57" grpId="1" animBg="1"/>
      <p:bldP spid="98" grpId="0" animBg="1"/>
      <p:bldP spid="98" grpId="1" animBg="1"/>
      <p:bldP spid="96" grpId="0" animBg="1"/>
      <p:bldP spid="96" grpId="1" animBg="1"/>
      <p:bldP spid="93" grpId="0"/>
      <p:bldP spid="93" grpId="1"/>
      <p:bldP spid="88" grpId="0" animBg="1"/>
      <p:bldP spid="88" grpId="1" animBg="1"/>
      <p:bldP spid="43" grpId="0" animBg="1"/>
      <p:bldP spid="43" grpId="1" animBg="1"/>
      <p:bldP spid="70" grpId="0"/>
      <p:bldP spid="70" grpId="1"/>
      <p:bldP spid="68" grpId="0" animBg="1"/>
      <p:bldP spid="68" grpId="1" animBg="1"/>
      <p:bldP spid="64" grpId="0" animBg="1"/>
      <p:bldP spid="81" grpId="0" animBg="1"/>
      <p:bldP spid="81" grpId="1" animBg="1"/>
      <p:bldP spid="106" grpId="0" animBg="1"/>
      <p:bldP spid="106" grpId="1" animBg="1"/>
      <p:bldP spid="66" grpId="0" animBg="1"/>
      <p:bldP spid="66" grpId="1" animBg="1"/>
      <p:bldP spid="107" grpId="0" animBg="1"/>
      <p:bldP spid="107" grpId="1" animBg="1"/>
      <p:bldP spid="76" grpId="0" animBg="1"/>
      <p:bldP spid="76" grpId="1" animBg="1"/>
      <p:bldP spid="87" grpId="0" animBg="1"/>
      <p:bldP spid="87" grpId="1" animBg="1"/>
      <p:bldP spid="89" grpId="0" animBg="1"/>
      <p:bldP spid="89" grpId="1" animBg="1"/>
      <p:bldP spid="102" grpId="0" animBg="1"/>
      <p:bldP spid="102" grpId="1" animBg="1"/>
      <p:bldP spid="147" grpId="0" animBg="1"/>
      <p:bldP spid="147" grpId="1" animBg="1"/>
      <p:bldP spid="148" grpId="0" animBg="1"/>
      <p:bldP spid="148" grpId="1" animBg="1"/>
      <p:bldP spid="149" grpId="0" animBg="1"/>
      <p:bldP spid="149" grpId="1" animBg="1"/>
      <p:bldP spid="150" grpId="0" animBg="1"/>
      <p:bldP spid="150" grpId="1" animBg="1"/>
      <p:bldP spid="151" grpId="0" animBg="1"/>
      <p:bldP spid="151" grpId="1" animBg="1"/>
      <p:bldP spid="152" grpId="0" animBg="1"/>
      <p:bldP spid="152" grpId="1" animBg="1"/>
      <p:bldP spid="154" grpId="0" animBg="1"/>
      <p:bldP spid="15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ctr"/>
            <a:r>
              <a:rPr lang="en-US" sz="2856" dirty="0"/>
              <a:t>How to Sideload Applications on Windows RT</a:t>
            </a:r>
          </a:p>
        </p:txBody>
      </p:sp>
      <p:sp>
        <p:nvSpPr>
          <p:cNvPr id="4" name="Content Placeholder 3"/>
          <p:cNvSpPr>
            <a:spLocks noGrp="1"/>
          </p:cNvSpPr>
          <p:nvPr>
            <p:ph type="body" sz="quarter" idx="10"/>
          </p:nvPr>
        </p:nvSpPr>
        <p:spPr>
          <a:xfrm>
            <a:off x="274638" y="1212850"/>
            <a:ext cx="8512523" cy="2092881"/>
          </a:xfrm>
        </p:spPr>
        <p:txBody>
          <a:bodyPr>
            <a:noAutofit/>
          </a:bodyPr>
          <a:lstStyle/>
          <a:p>
            <a:pPr>
              <a:spcBef>
                <a:spcPts val="612"/>
              </a:spcBef>
              <a:spcAft>
                <a:spcPts val="612"/>
              </a:spcAft>
            </a:pPr>
            <a:r>
              <a:rPr lang="en-US" sz="1836" b="1" u="sng" dirty="0"/>
              <a:t>Sideloading</a:t>
            </a:r>
          </a:p>
          <a:p>
            <a:pPr lvl="1">
              <a:spcBef>
                <a:spcPts val="612"/>
              </a:spcBef>
              <a:spcAft>
                <a:spcPts val="612"/>
              </a:spcAft>
            </a:pPr>
            <a:r>
              <a:rPr lang="en-US" sz="1632" dirty="0">
                <a:latin typeface="+mj-lt"/>
              </a:rPr>
              <a:t>Admin gets side-loading key from Microsoft </a:t>
            </a:r>
            <a:r>
              <a:rPr lang="en-US" sz="1632" u="sng" dirty="0">
                <a:latin typeface="+mj-lt"/>
                <a:hlinkClick r:id="rId3"/>
              </a:rPr>
              <a:t>Volume License Service Center</a:t>
            </a:r>
            <a:r>
              <a:rPr lang="en-US" sz="1632" dirty="0">
                <a:latin typeface="+mj-lt"/>
              </a:rPr>
              <a:t> (VLSC) and uploads it.</a:t>
            </a:r>
          </a:p>
          <a:p>
            <a:pPr>
              <a:spcBef>
                <a:spcPts val="612"/>
              </a:spcBef>
              <a:spcAft>
                <a:spcPts val="612"/>
              </a:spcAft>
            </a:pPr>
            <a:r>
              <a:rPr lang="en-US" sz="1836" b="1" u="sng" dirty="0"/>
              <a:t>Code signing Certificate</a:t>
            </a:r>
          </a:p>
          <a:p>
            <a:pPr lvl="1">
              <a:spcBef>
                <a:spcPts val="612"/>
              </a:spcBef>
              <a:spcAft>
                <a:spcPts val="612"/>
              </a:spcAft>
            </a:pPr>
            <a:r>
              <a:rPr lang="en-US" sz="1632" dirty="0">
                <a:latin typeface="+mj-lt"/>
              </a:rPr>
              <a:t>Admin </a:t>
            </a:r>
            <a:r>
              <a:rPr lang="en-US" sz="1632" dirty="0">
                <a:latin typeface="+mj-lt"/>
                <a:hlinkClick r:id="rId4"/>
              </a:rPr>
              <a:t>acquires</a:t>
            </a:r>
            <a:r>
              <a:rPr lang="en-US" sz="1632" dirty="0">
                <a:latin typeface="+mj-lt"/>
              </a:rPr>
              <a:t> and uploads a code signing certificate as part of Windows Intune Subscription setup for Windows RT</a:t>
            </a:r>
          </a:p>
          <a:p>
            <a:pPr lvl="1">
              <a:spcBef>
                <a:spcPts val="612"/>
              </a:spcBef>
              <a:spcAft>
                <a:spcPts val="612"/>
              </a:spcAft>
            </a:pPr>
            <a:r>
              <a:rPr lang="en-US" sz="1632" dirty="0">
                <a:latin typeface="+mj-lt"/>
              </a:rPr>
              <a:t>Sign the </a:t>
            </a:r>
            <a:r>
              <a:rPr lang="en-US" sz="1632" dirty="0" err="1">
                <a:latin typeface="+mj-lt"/>
              </a:rPr>
              <a:t>appx</a:t>
            </a:r>
            <a:r>
              <a:rPr lang="en-US" sz="1632" dirty="0">
                <a:latin typeface="+mj-lt"/>
              </a:rPr>
              <a:t> file with the code sign certificate</a:t>
            </a:r>
          </a:p>
          <a:p>
            <a:pPr>
              <a:spcBef>
                <a:spcPts val="612"/>
              </a:spcBef>
              <a:spcAft>
                <a:spcPts val="612"/>
              </a:spcAft>
            </a:pPr>
            <a:r>
              <a:rPr lang="en-US" sz="1836" b="1" u="sng" dirty="0"/>
              <a:t>Enroll a Windows RT device</a:t>
            </a:r>
          </a:p>
          <a:p>
            <a:pPr lvl="1">
              <a:spcBef>
                <a:spcPts val="612"/>
              </a:spcBef>
              <a:spcAft>
                <a:spcPts val="612"/>
              </a:spcAft>
            </a:pPr>
            <a:r>
              <a:rPr lang="en-US" sz="1632" dirty="0">
                <a:latin typeface="+mj-lt"/>
              </a:rPr>
              <a:t>CM automatically sets ‘Allow all trusted applications to install’ </a:t>
            </a:r>
            <a:r>
              <a:rPr lang="en-US" sz="1632" dirty="0" err="1">
                <a:latin typeface="+mj-lt"/>
              </a:rPr>
              <a:t>reg</a:t>
            </a:r>
            <a:r>
              <a:rPr lang="en-US" sz="1632" dirty="0">
                <a:latin typeface="+mj-lt"/>
              </a:rPr>
              <a:t> key and activates side loading key </a:t>
            </a:r>
          </a:p>
          <a:p>
            <a:pPr lvl="1">
              <a:spcBef>
                <a:spcPts val="612"/>
              </a:spcBef>
              <a:spcAft>
                <a:spcPts val="612"/>
              </a:spcAft>
            </a:pPr>
            <a:r>
              <a:rPr lang="en-US" sz="1632" dirty="0">
                <a:latin typeface="+mj-lt"/>
              </a:rPr>
              <a:t>CM automatically deploys code sign certificate and activate side-loading product key</a:t>
            </a:r>
          </a:p>
          <a:p>
            <a:pPr>
              <a:lnSpc>
                <a:spcPct val="100000"/>
              </a:lnSpc>
              <a:spcBef>
                <a:spcPts val="612"/>
              </a:spcBef>
              <a:spcAft>
                <a:spcPts val="612"/>
              </a:spcAft>
            </a:pPr>
            <a:r>
              <a:rPr lang="en-US" sz="1836" u="sng" dirty="0"/>
              <a:t>Create Windows app package DT </a:t>
            </a:r>
          </a:p>
          <a:p>
            <a:pPr>
              <a:lnSpc>
                <a:spcPct val="100000"/>
              </a:lnSpc>
              <a:spcBef>
                <a:spcPts val="612"/>
              </a:spcBef>
              <a:spcAft>
                <a:spcPts val="612"/>
              </a:spcAft>
            </a:pPr>
            <a:r>
              <a:rPr lang="en-US" sz="1836" u="sng" dirty="0"/>
              <a:t>Deploy app</a:t>
            </a:r>
          </a:p>
          <a:p>
            <a:pPr lvl="1">
              <a:lnSpc>
                <a:spcPct val="100000"/>
              </a:lnSpc>
              <a:spcBef>
                <a:spcPts val="612"/>
              </a:spcBef>
              <a:spcAft>
                <a:spcPts val="612"/>
              </a:spcAft>
            </a:pPr>
            <a:r>
              <a:rPr lang="en-US" sz="1632" dirty="0">
                <a:latin typeface="+mj-lt"/>
              </a:rPr>
              <a:t>Select  the Windows </a:t>
            </a:r>
            <a:r>
              <a:rPr lang="en-US" sz="1632" dirty="0" err="1">
                <a:latin typeface="+mj-lt"/>
              </a:rPr>
              <a:t>Intune</a:t>
            </a:r>
            <a:r>
              <a:rPr lang="en-US" sz="1632" dirty="0">
                <a:latin typeface="+mj-lt"/>
              </a:rPr>
              <a:t> DP (‘Manage.Microsoft.com’)</a:t>
            </a:r>
          </a:p>
          <a:p>
            <a:endParaRPr lang="en-US" sz="2040" dirty="0"/>
          </a:p>
          <a:p>
            <a:pPr marL="349606" lvl="1" indent="0">
              <a:buNone/>
            </a:pPr>
            <a:endParaRPr lang="en-US" sz="1428" dirty="0">
              <a:latin typeface="+mj-lt"/>
            </a:endParaRPr>
          </a:p>
          <a:p>
            <a:pPr marL="0" indent="0">
              <a:buNone/>
            </a:pPr>
            <a:endParaRPr lang="en-US" sz="2040" dirty="0"/>
          </a:p>
        </p:txBody>
      </p:sp>
      <p:pic>
        <p:nvPicPr>
          <p:cNvPr id="10" name="Picture 9"/>
          <p:cNvPicPr>
            <a:picLocks noChangeAspect="1"/>
          </p:cNvPicPr>
          <p:nvPr/>
        </p:nvPicPr>
        <p:blipFill>
          <a:blip r:embed="rId5"/>
          <a:stretch>
            <a:fillRect/>
          </a:stretch>
        </p:blipFill>
        <p:spPr>
          <a:xfrm>
            <a:off x="8460585" y="2130425"/>
            <a:ext cx="3702276" cy="3042020"/>
          </a:xfrm>
          <a:prstGeom prst="rect">
            <a:avLst/>
          </a:prstGeom>
          <a:effectLst>
            <a:reflection blurRad="6350" stA="50000" endA="300" endPos="38500" dist="50800" dir="5400000" sy="-100000" algn="bl" rotWithShape="0"/>
          </a:effectLst>
          <a:scene3d>
            <a:camera prst="perspectiveHeroicExtremeLeftFacing"/>
            <a:lightRig rig="threePt" dir="t"/>
          </a:scene3d>
        </p:spPr>
      </p:pic>
    </p:spTree>
    <p:extLst>
      <p:ext uri="{BB962C8B-B14F-4D97-AF65-F5344CB8AC3E}">
        <p14:creationId xmlns:p14="http://schemas.microsoft.com/office/powerpoint/2010/main" val="253461309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61" dirty="0"/>
              <a:t>Troubleshooting Windows app package deployment on Windows RT</a:t>
            </a:r>
          </a:p>
        </p:txBody>
      </p:sp>
      <p:sp>
        <p:nvSpPr>
          <p:cNvPr id="3" name="Content Placeholder 2"/>
          <p:cNvSpPr>
            <a:spLocks noGrp="1"/>
          </p:cNvSpPr>
          <p:nvPr>
            <p:ph type="body" sz="quarter" idx="10"/>
          </p:nvPr>
        </p:nvSpPr>
        <p:spPr>
          <a:xfrm>
            <a:off x="274638" y="1212850"/>
            <a:ext cx="7297040" cy="5277160"/>
          </a:xfrm>
        </p:spPr>
        <p:txBody>
          <a:bodyPr/>
          <a:lstStyle/>
          <a:p>
            <a:pPr marL="342900" indent="-342900">
              <a:spcBef>
                <a:spcPts val="612"/>
              </a:spcBef>
              <a:buFont typeface="Arial" panose="020B0604020202020204" pitchFamily="34" charset="0"/>
              <a:buChar char="•"/>
            </a:pPr>
            <a:r>
              <a:rPr lang="en-US" sz="2448" dirty="0"/>
              <a:t>Correct processor architecture</a:t>
            </a:r>
          </a:p>
          <a:p>
            <a:pPr lvl="1">
              <a:spcBef>
                <a:spcPts val="612"/>
              </a:spcBef>
            </a:pPr>
            <a:r>
              <a:rPr lang="en-US" sz="1836" dirty="0">
                <a:latin typeface="+mj-lt"/>
              </a:rPr>
              <a:t>Neutral or ARM</a:t>
            </a:r>
          </a:p>
          <a:p>
            <a:pPr marL="342900" indent="-342900">
              <a:spcBef>
                <a:spcPts val="612"/>
              </a:spcBef>
              <a:buFont typeface="Arial" panose="020B0604020202020204" pitchFamily="34" charset="0"/>
              <a:buChar char="•"/>
            </a:pPr>
            <a:r>
              <a:rPr lang="en-US" sz="2448" dirty="0"/>
              <a:t>Is side-loading enabled?  </a:t>
            </a:r>
          </a:p>
          <a:p>
            <a:pPr lvl="1">
              <a:spcBef>
                <a:spcPts val="612"/>
              </a:spcBef>
            </a:pPr>
            <a:r>
              <a:rPr lang="en-US" sz="1632" dirty="0">
                <a:latin typeface="+mj-lt"/>
              </a:rPr>
              <a:t>Make sure registry is enabled to allow trusted application installation</a:t>
            </a:r>
          </a:p>
          <a:p>
            <a:pPr marL="395973" lvl="2" indent="0">
              <a:spcBef>
                <a:spcPts val="612"/>
              </a:spcBef>
              <a:buNone/>
            </a:pPr>
            <a:r>
              <a:rPr lang="en-US" sz="1632" dirty="0">
                <a:latin typeface="+mj-lt"/>
              </a:rPr>
              <a:t>HKEY_LOCAL_MACHINE\Software\Policies\Microsoft\Windows\</a:t>
            </a:r>
            <a:r>
              <a:rPr lang="en-US" sz="1632" dirty="0" err="1">
                <a:latin typeface="+mj-lt"/>
              </a:rPr>
              <a:t>Appx</a:t>
            </a:r>
            <a:r>
              <a:rPr lang="en-US" sz="1632" dirty="0">
                <a:latin typeface="+mj-lt"/>
              </a:rPr>
              <a:t>\</a:t>
            </a:r>
            <a:r>
              <a:rPr lang="en-US" sz="1632" dirty="0" err="1">
                <a:latin typeface="+mj-lt"/>
              </a:rPr>
              <a:t>AllowAllTrustedApps</a:t>
            </a:r>
            <a:r>
              <a:rPr lang="en-US" sz="1632" dirty="0">
                <a:latin typeface="+mj-lt"/>
              </a:rPr>
              <a:t> = 1</a:t>
            </a:r>
          </a:p>
          <a:p>
            <a:pPr lvl="1">
              <a:spcBef>
                <a:spcPts val="612"/>
              </a:spcBef>
            </a:pPr>
            <a:r>
              <a:rPr lang="en-US" sz="1632" dirty="0">
                <a:latin typeface="+mj-lt"/>
              </a:rPr>
              <a:t>Is it “activated” with a side-loading key?</a:t>
            </a:r>
          </a:p>
          <a:p>
            <a:pPr marL="342900" indent="-342900">
              <a:spcBef>
                <a:spcPts val="612"/>
              </a:spcBef>
              <a:buFont typeface="Arial" panose="020B0604020202020204" pitchFamily="34" charset="0"/>
              <a:buChar char="•"/>
            </a:pPr>
            <a:r>
              <a:rPr lang="en-US" sz="2448" dirty="0"/>
              <a:t>Make sure code signing root certificate is installed on client</a:t>
            </a:r>
          </a:p>
          <a:p>
            <a:pPr lvl="1">
              <a:spcBef>
                <a:spcPts val="612"/>
              </a:spcBef>
            </a:pPr>
            <a:r>
              <a:rPr lang="en-US" sz="1632" dirty="0">
                <a:latin typeface="+mj-lt"/>
              </a:rPr>
              <a:t>“Trusted Root Certification Authorities” store </a:t>
            </a:r>
          </a:p>
          <a:p>
            <a:pPr marL="342900" indent="-342900">
              <a:spcBef>
                <a:spcPts val="612"/>
              </a:spcBef>
              <a:buFont typeface="Arial" panose="020B0604020202020204" pitchFamily="34" charset="0"/>
              <a:buChar char="•"/>
            </a:pPr>
            <a:r>
              <a:rPr lang="en-US" sz="2448" dirty="0"/>
              <a:t>Manually install signed application </a:t>
            </a:r>
          </a:p>
          <a:p>
            <a:pPr lvl="1">
              <a:spcBef>
                <a:spcPts val="612"/>
              </a:spcBef>
            </a:pPr>
            <a:r>
              <a:rPr lang="en-US" sz="1632" dirty="0">
                <a:latin typeface="+mj-lt"/>
              </a:rPr>
              <a:t>add-appxpackage \\fileserver\Contoso_Expense.appx [-DependencyPath &lt;string[]&gt;]</a:t>
            </a:r>
          </a:p>
          <a:p>
            <a:pPr marL="342900" indent="-342900">
              <a:spcBef>
                <a:spcPts val="612"/>
              </a:spcBef>
              <a:buFont typeface="Arial" panose="020B0604020202020204" pitchFamily="34" charset="0"/>
              <a:buChar char="•"/>
            </a:pPr>
            <a:r>
              <a:rPr lang="en-US" sz="2448" dirty="0"/>
              <a:t>Troubleshooting blog</a:t>
            </a:r>
          </a:p>
          <a:p>
            <a:pPr>
              <a:spcBef>
                <a:spcPts val="612"/>
              </a:spcBef>
            </a:pPr>
            <a:r>
              <a:rPr lang="en-US" sz="1632" dirty="0">
                <a:hlinkClick r:id="rId3"/>
              </a:rPr>
              <a:t>http://blogs.technet.com/b/configmgrteam/archive/2013/03/13/troubleshooting-windows-rt-client-software-distribution-issues.aspx</a:t>
            </a:r>
            <a:r>
              <a:rPr lang="en-US" sz="1632" dirty="0"/>
              <a:t> </a:t>
            </a:r>
          </a:p>
          <a:p>
            <a:pPr lvl="1"/>
            <a:endParaRPr lang="en-US" sz="1224" dirty="0"/>
          </a:p>
        </p:txBody>
      </p:sp>
      <p:pic>
        <p:nvPicPr>
          <p:cNvPr id="5" name="Picture 4"/>
          <p:cNvPicPr>
            <a:picLocks noChangeAspect="1"/>
          </p:cNvPicPr>
          <p:nvPr/>
        </p:nvPicPr>
        <p:blipFill>
          <a:blip r:embed="rId4"/>
          <a:stretch>
            <a:fillRect/>
          </a:stretch>
        </p:blipFill>
        <p:spPr>
          <a:xfrm>
            <a:off x="8016986" y="1328423"/>
            <a:ext cx="3417410" cy="5063200"/>
          </a:xfrm>
          <a:prstGeom prst="rect">
            <a:avLst/>
          </a:prstGeom>
        </p:spPr>
      </p:pic>
    </p:spTree>
    <p:extLst>
      <p:ext uri="{BB962C8B-B14F-4D97-AF65-F5344CB8AC3E}">
        <p14:creationId xmlns:p14="http://schemas.microsoft.com/office/powerpoint/2010/main" val="120087890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020726"/>
            <a:ext cx="10559875" cy="2942259"/>
          </a:xfrm>
        </p:spPr>
        <p:txBody>
          <a:bodyPr/>
          <a:lstStyle/>
          <a:p>
            <a:r>
              <a:rPr lang="en-US" sz="4896" dirty="0"/>
              <a:t>Demo – </a:t>
            </a:r>
            <a:r>
              <a:rPr lang="en-US" sz="4896" dirty="0" smtClean="0"/>
              <a:t>Deploy apps to Windows RT</a:t>
            </a:r>
            <a:endParaRPr lang="en-US" sz="4896" dirty="0"/>
          </a:p>
        </p:txBody>
      </p:sp>
      <p:sp>
        <p:nvSpPr>
          <p:cNvPr id="5" name="Text Placeholder 4"/>
          <p:cNvSpPr>
            <a:spLocks noGrp="1"/>
          </p:cNvSpPr>
          <p:nvPr>
            <p:ph type="body" sz="quarter" idx="12"/>
          </p:nvPr>
        </p:nvSpPr>
        <p:spPr/>
        <p:txBody>
          <a:bodyPr/>
          <a:lstStyle/>
          <a:p>
            <a:r>
              <a:rPr lang="en-US" dirty="0" smtClean="0"/>
              <a:t>Adeep Cheema</a:t>
            </a:r>
            <a:endParaRPr lang="en-US" dirty="0"/>
          </a:p>
        </p:txBody>
      </p:sp>
    </p:spTree>
    <p:extLst>
      <p:ext uri="{BB962C8B-B14F-4D97-AF65-F5344CB8AC3E}">
        <p14:creationId xmlns:p14="http://schemas.microsoft.com/office/powerpoint/2010/main" val="22108632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72" dirty="0"/>
              <a:t>How to Sideload Apps on iOS</a:t>
            </a:r>
          </a:p>
        </p:txBody>
      </p:sp>
      <p:sp>
        <p:nvSpPr>
          <p:cNvPr id="3" name="Content Placeholder 2"/>
          <p:cNvSpPr>
            <a:spLocks noGrp="1"/>
          </p:cNvSpPr>
          <p:nvPr>
            <p:ph type="body" sz="quarter" idx="10"/>
          </p:nvPr>
        </p:nvSpPr>
        <p:spPr>
          <a:xfrm>
            <a:off x="274638" y="1212850"/>
            <a:ext cx="11887200" cy="4854311"/>
          </a:xfrm>
        </p:spPr>
        <p:txBody>
          <a:bodyPr>
            <a:normAutofit/>
          </a:bodyPr>
          <a:lstStyle/>
          <a:p>
            <a:pPr marL="457200" indent="-457200">
              <a:buFont typeface="Arial" panose="020B0604020202020204" pitchFamily="34" charset="0"/>
              <a:buChar char="•"/>
            </a:pPr>
            <a:r>
              <a:rPr lang="en-US" sz="2800" dirty="0"/>
              <a:t>Register for the iOS Developer Enterprise Program</a:t>
            </a:r>
          </a:p>
          <a:p>
            <a:pPr marL="457200" indent="-457200">
              <a:buFont typeface="Arial" panose="020B0604020202020204" pitchFamily="34" charset="0"/>
              <a:buChar char="•"/>
            </a:pPr>
            <a:r>
              <a:rPr lang="en-US" sz="2800" dirty="0"/>
              <a:t>Obtain distribution certificate and profile</a:t>
            </a:r>
          </a:p>
          <a:p>
            <a:pPr lvl="1"/>
            <a:r>
              <a:rPr lang="en-US" dirty="0">
                <a:latin typeface="+mj-lt"/>
              </a:rPr>
              <a:t>Upload a Certificate Signing Request (CSR) to the iOS Provisioning Portal </a:t>
            </a:r>
          </a:p>
          <a:p>
            <a:pPr lvl="1"/>
            <a:r>
              <a:rPr lang="en-US" dirty="0">
                <a:latin typeface="+mj-lt"/>
              </a:rPr>
              <a:t>Receive distribution certificate</a:t>
            </a:r>
          </a:p>
          <a:p>
            <a:pPr lvl="1"/>
            <a:r>
              <a:rPr lang="en-US" dirty="0">
                <a:latin typeface="+mj-lt"/>
              </a:rPr>
              <a:t>Enterprise distribution provisioning profile</a:t>
            </a:r>
          </a:p>
          <a:p>
            <a:pPr marL="457200" indent="-457200">
              <a:buFont typeface="Arial" panose="020B0604020202020204" pitchFamily="34" charset="0"/>
              <a:buChar char="•"/>
            </a:pPr>
            <a:r>
              <a:rPr lang="en-US" sz="2800" dirty="0"/>
              <a:t>Sign and Build the app (*.ipa)</a:t>
            </a:r>
          </a:p>
          <a:p>
            <a:pPr lvl="1"/>
            <a:r>
              <a:rPr lang="en-US" dirty="0">
                <a:latin typeface="+mj-lt"/>
              </a:rPr>
              <a:t>With the distribution cert</a:t>
            </a:r>
          </a:p>
          <a:p>
            <a:pPr lvl="1"/>
            <a:r>
              <a:rPr lang="en-US" dirty="0">
                <a:latin typeface="+mj-lt"/>
              </a:rPr>
              <a:t>IPA includes the enterprise distribution provisioning profile</a:t>
            </a:r>
          </a:p>
          <a:p>
            <a:pPr marL="457200" indent="-457200">
              <a:buFont typeface="Arial" panose="020B0604020202020204" pitchFamily="34" charset="0"/>
              <a:buChar char="•"/>
            </a:pPr>
            <a:r>
              <a:rPr lang="en-US" sz="2800" dirty="0"/>
              <a:t>Prepare an XML manifest file (.</a:t>
            </a:r>
            <a:r>
              <a:rPr lang="en-US" sz="2800" dirty="0" err="1"/>
              <a:t>plist</a:t>
            </a:r>
            <a:r>
              <a:rPr lang="en-US" sz="2800" dirty="0"/>
              <a:t>)</a:t>
            </a:r>
          </a:p>
          <a:p>
            <a:pPr marL="457200" indent="-457200">
              <a:buFont typeface="Arial" panose="020B0604020202020204" pitchFamily="34" charset="0"/>
              <a:buChar char="•"/>
            </a:pPr>
            <a:r>
              <a:rPr lang="en-US" sz="2800" dirty="0"/>
              <a:t>Create an app model and deploy </a:t>
            </a:r>
          </a:p>
        </p:txBody>
      </p:sp>
      <p:pic>
        <p:nvPicPr>
          <p:cNvPr id="5" name="Content Placeholder 4"/>
          <p:cNvPicPr>
            <a:picLocks noGrp="1" noChangeAspect="1"/>
          </p:cNvPicPr>
          <p:nvPr>
            <p:ph sz="quarter" idx="4294967295"/>
          </p:nvPr>
        </p:nvPicPr>
        <p:blipFill>
          <a:blip r:embed="rId3"/>
          <a:stretch>
            <a:fillRect/>
          </a:stretch>
        </p:blipFill>
        <p:spPr>
          <a:xfrm>
            <a:off x="9388475" y="1365250"/>
            <a:ext cx="3048000" cy="2044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4"/>
          <a:stretch>
            <a:fillRect/>
          </a:stretch>
        </p:blipFill>
        <p:spPr>
          <a:xfrm>
            <a:off x="8825473" y="2994472"/>
            <a:ext cx="2701221" cy="30726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455730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2856" dirty="0"/>
              <a:t>How to Sideload Apps on Windows Phone 8</a:t>
            </a:r>
          </a:p>
        </p:txBody>
      </p:sp>
      <p:sp>
        <p:nvSpPr>
          <p:cNvPr id="4" name="Content Placeholder 3"/>
          <p:cNvSpPr>
            <a:spLocks noGrp="1"/>
          </p:cNvSpPr>
          <p:nvPr>
            <p:ph type="body" sz="quarter" idx="10"/>
          </p:nvPr>
        </p:nvSpPr>
        <p:spPr/>
        <p:txBody>
          <a:bodyPr>
            <a:noAutofit/>
          </a:bodyPr>
          <a:lstStyle/>
          <a:p>
            <a:pPr fontAlgn="t">
              <a:spcBef>
                <a:spcPts val="612"/>
              </a:spcBef>
              <a:spcAft>
                <a:spcPts val="612"/>
              </a:spcAft>
            </a:pPr>
            <a:r>
              <a:rPr lang="en-US" sz="2448" dirty="0"/>
              <a:t>Register for a company </a:t>
            </a:r>
            <a:r>
              <a:rPr lang="en-US" sz="2448" dirty="0" err="1"/>
              <a:t>Dev</a:t>
            </a:r>
            <a:r>
              <a:rPr lang="en-US" sz="2448" dirty="0"/>
              <a:t> Center account</a:t>
            </a:r>
          </a:p>
          <a:p>
            <a:pPr lvl="1" fontAlgn="t">
              <a:spcBef>
                <a:spcPts val="612"/>
              </a:spcBef>
              <a:spcAft>
                <a:spcPts val="612"/>
              </a:spcAft>
            </a:pPr>
            <a:r>
              <a:rPr lang="en-US" sz="2448" dirty="0">
                <a:gradFill>
                  <a:gsLst>
                    <a:gs pos="1250">
                      <a:schemeClr val="accent3"/>
                    </a:gs>
                    <a:gs pos="99000">
                      <a:schemeClr val="accent3"/>
                    </a:gs>
                  </a:gsLst>
                  <a:lin ang="5400000" scaled="0"/>
                </a:gradFill>
                <a:latin typeface="+mj-lt"/>
              </a:rPr>
              <a:t>Obtain a code signing certificate </a:t>
            </a:r>
          </a:p>
          <a:p>
            <a:pPr lvl="1"/>
            <a:r>
              <a:rPr lang="en-US" sz="1836" dirty="0">
                <a:latin typeface="+mj-lt"/>
              </a:rPr>
              <a:t>Get a Symantec enterprise mobile code signing certificate</a:t>
            </a:r>
          </a:p>
          <a:p>
            <a:pPr lvl="1"/>
            <a:r>
              <a:rPr lang="en-US" sz="1836" dirty="0">
                <a:latin typeface="+mj-lt"/>
              </a:rPr>
              <a:t>Export the private key of the code signing certificate to a PFX file</a:t>
            </a:r>
          </a:p>
          <a:p>
            <a:pPr lvl="1" fontAlgn="t">
              <a:spcBef>
                <a:spcPts val="612"/>
              </a:spcBef>
              <a:spcAft>
                <a:spcPts val="612"/>
              </a:spcAft>
            </a:pPr>
            <a:r>
              <a:rPr lang="en-US" sz="2448" dirty="0">
                <a:gradFill>
                  <a:gsLst>
                    <a:gs pos="1250">
                      <a:schemeClr val="accent3"/>
                    </a:gs>
                    <a:gs pos="99000">
                      <a:schemeClr val="accent3"/>
                    </a:gs>
                  </a:gsLst>
                  <a:lin ang="5400000" scaled="0"/>
                </a:gradFill>
                <a:latin typeface="+mj-lt"/>
              </a:rPr>
              <a:t>Sign the xap file</a:t>
            </a:r>
          </a:p>
          <a:p>
            <a:pPr lvl="1"/>
            <a:r>
              <a:rPr lang="en-US" sz="1836" dirty="0">
                <a:latin typeface="+mj-lt"/>
              </a:rPr>
              <a:t>Download from Microsoft Download Center for Company Portal App</a:t>
            </a:r>
          </a:p>
          <a:p>
            <a:pPr lvl="1"/>
            <a:r>
              <a:rPr lang="en-US" sz="1836" dirty="0">
                <a:latin typeface="+mj-lt"/>
              </a:rPr>
              <a:t>Sign with the </a:t>
            </a:r>
            <a:r>
              <a:rPr lang="en-US" sz="1836" dirty="0" err="1">
                <a:latin typeface="+mj-lt"/>
              </a:rPr>
              <a:t>XapSignTool</a:t>
            </a:r>
            <a:r>
              <a:rPr lang="en-US" sz="1836" dirty="0">
                <a:latin typeface="+mj-lt"/>
              </a:rPr>
              <a:t> from the Windows Phone 8 SDK</a:t>
            </a:r>
          </a:p>
          <a:p>
            <a:pPr lvl="1" fontAlgn="t">
              <a:spcBef>
                <a:spcPts val="612"/>
              </a:spcBef>
              <a:spcAft>
                <a:spcPts val="612"/>
              </a:spcAft>
            </a:pPr>
            <a:r>
              <a:rPr lang="en-US" sz="2448" dirty="0">
                <a:gradFill>
                  <a:gsLst>
                    <a:gs pos="1250">
                      <a:schemeClr val="accent3"/>
                    </a:gs>
                    <a:gs pos="99000">
                      <a:schemeClr val="accent3"/>
                    </a:gs>
                  </a:gsLst>
                  <a:lin ang="5400000" scaled="0"/>
                </a:gradFill>
                <a:latin typeface="+mj-lt"/>
              </a:rPr>
              <a:t>Create an app model</a:t>
            </a:r>
          </a:p>
          <a:p>
            <a:pPr lvl="1"/>
            <a:r>
              <a:rPr lang="en-US" sz="1836" dirty="0">
                <a:latin typeface="+mj-lt"/>
              </a:rPr>
              <a:t>Create the app and underlying xap Deployment Type</a:t>
            </a:r>
          </a:p>
          <a:p>
            <a:pPr lvl="1" fontAlgn="t">
              <a:spcBef>
                <a:spcPts val="612"/>
              </a:spcBef>
              <a:spcAft>
                <a:spcPts val="612"/>
              </a:spcAft>
            </a:pPr>
            <a:r>
              <a:rPr lang="en-US" sz="2448" dirty="0">
                <a:gradFill>
                  <a:gsLst>
                    <a:gs pos="1250">
                      <a:schemeClr val="accent3"/>
                    </a:gs>
                    <a:gs pos="99000">
                      <a:schemeClr val="accent3"/>
                    </a:gs>
                  </a:gsLst>
                  <a:lin ang="5400000" scaled="0"/>
                </a:gradFill>
                <a:latin typeface="+mj-lt"/>
              </a:rPr>
              <a:t>Generate Application Enrollment Token (AET) at Setup time</a:t>
            </a:r>
          </a:p>
          <a:p>
            <a:pPr lvl="1"/>
            <a:endParaRPr lang="en-US" sz="1836" dirty="0">
              <a:latin typeface="+mj-lt"/>
            </a:endParaRPr>
          </a:p>
        </p:txBody>
      </p:sp>
      <p:pic>
        <p:nvPicPr>
          <p:cNvPr id="2" name="Picture 1"/>
          <p:cNvPicPr>
            <a:picLocks noChangeAspect="1"/>
          </p:cNvPicPr>
          <p:nvPr/>
        </p:nvPicPr>
        <p:blipFill>
          <a:blip r:embed="rId3"/>
          <a:stretch>
            <a:fillRect/>
          </a:stretch>
        </p:blipFill>
        <p:spPr>
          <a:xfrm>
            <a:off x="6541992" y="1676868"/>
            <a:ext cx="3100899" cy="2090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4"/>
          <a:stretch>
            <a:fillRect/>
          </a:stretch>
        </p:blipFill>
        <p:spPr>
          <a:xfrm>
            <a:off x="7964649" y="2281049"/>
            <a:ext cx="2768026" cy="21319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Content Placeholder 10" descr="Download Windows Phone 8 Company Portal App from Official Microsoft Download Center - Windows Internet Explorer"/>
          <p:cNvPicPr>
            <a:picLocks noGrp="1" noChangeAspect="1"/>
          </p:cNvPicPr>
          <p:nvPr>
            <p:ph sz="quarter" idx="4294967295"/>
          </p:nvPr>
        </p:nvPicPr>
        <p:blipFill>
          <a:blip r:embed="rId5">
            <a:extLst>
              <a:ext uri="{28A0092B-C50C-407E-A947-70E740481C1C}">
                <a14:useLocalDpi xmlns:a14="http://schemas.microsoft.com/office/drawing/2010/main" val="0"/>
              </a:ext>
            </a:extLst>
          </a:blip>
          <a:stretch>
            <a:fillRect/>
          </a:stretch>
        </p:blipFill>
        <p:spPr>
          <a:xfrm>
            <a:off x="9591675" y="3209925"/>
            <a:ext cx="2844800" cy="21066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38715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xEl>
                                              <p:pRg st="7" end="7"/>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Cloud"/>
          <p:cNvSpPr>
            <a:spLocks noChangeAspect="1" noEditPoints="1" noChangeArrowheads="1"/>
          </p:cNvSpPr>
          <p:nvPr/>
        </p:nvSpPr>
        <p:spPr bwMode="auto">
          <a:xfrm>
            <a:off x="4992030" y="2829938"/>
            <a:ext cx="3087019" cy="269891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1"/>
          </a:solidFill>
          <a:ln w="9525">
            <a:solidFill>
              <a:srgbClr val="000000">
                <a:alpha val="30000"/>
              </a:srgbClr>
            </a:solidFill>
            <a:miter lim="800000"/>
            <a:headEnd/>
            <a:tailEnd/>
          </a:ln>
          <a:effectLst>
            <a:outerShdw dist="107763" dir="2700000" algn="ctr" rotWithShape="0">
              <a:srgbClr val="808080"/>
            </a:outerShdw>
          </a:effectLst>
        </p:spPr>
        <p:txBody>
          <a:bodyPr vert="horz" wrap="square" lIns="124326" tIns="62162" rIns="124326" bIns="62162" numCol="1" anchor="t" anchorCtr="0" compatLnSpc="1">
            <a:prstTxWarp prst="textNoShape">
              <a:avLst/>
            </a:prstTxWarp>
          </a:bodyPr>
          <a:lstStyle/>
          <a:p>
            <a:endParaRPr lang="en-US" sz="1836">
              <a:latin typeface="+mj-lt"/>
            </a:endParaRPr>
          </a:p>
        </p:txBody>
      </p:sp>
      <p:sp>
        <p:nvSpPr>
          <p:cNvPr id="160" name="Right Arrow - Surface SSP login"/>
          <p:cNvSpPr/>
          <p:nvPr/>
        </p:nvSpPr>
        <p:spPr bwMode="auto">
          <a:xfrm rot="1016533">
            <a:off x="1407530" y="3155123"/>
            <a:ext cx="3941171"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Login to Company Portal (Windows RT)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87" name="Left Arrow - WP8 - Windows Intune Login Token"/>
          <p:cNvSpPr/>
          <p:nvPr/>
        </p:nvSpPr>
        <p:spPr bwMode="auto">
          <a:xfrm rot="232567" flipH="1">
            <a:off x="1424678" y="3661477"/>
            <a:ext cx="3775698"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Windows Intune Login Token</a:t>
            </a:r>
          </a:p>
        </p:txBody>
      </p:sp>
      <p:sp>
        <p:nvSpPr>
          <p:cNvPr id="89" name="Left Arrow - iOS - Windows Intune Login Token"/>
          <p:cNvSpPr/>
          <p:nvPr/>
        </p:nvSpPr>
        <p:spPr bwMode="auto">
          <a:xfrm rot="20798225" flipH="1">
            <a:off x="1365679" y="4284344"/>
            <a:ext cx="3881277"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Windows Intune Login Token</a:t>
            </a:r>
          </a:p>
        </p:txBody>
      </p:sp>
      <p:sp>
        <p:nvSpPr>
          <p:cNvPr id="161" name="Left Arrow - Surface - Windows Intune Login Token"/>
          <p:cNvSpPr/>
          <p:nvPr/>
        </p:nvSpPr>
        <p:spPr bwMode="auto">
          <a:xfrm rot="1041141" flipH="1">
            <a:off x="1405833" y="3152484"/>
            <a:ext cx="3945372"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Windows Intune Login Token</a:t>
            </a:r>
          </a:p>
        </p:txBody>
      </p:sp>
      <p:sp>
        <p:nvSpPr>
          <p:cNvPr id="163" name="Left Arrow - Android - Windows Intune Login Token"/>
          <p:cNvSpPr/>
          <p:nvPr/>
        </p:nvSpPr>
        <p:spPr bwMode="auto">
          <a:xfrm rot="19794458" flipH="1">
            <a:off x="1172214" y="4986400"/>
            <a:ext cx="4352234"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Windows Intune Login Token</a:t>
            </a:r>
          </a:p>
        </p:txBody>
      </p:sp>
      <p:grpSp>
        <p:nvGrpSpPr>
          <p:cNvPr id="17" name="Token Group - 1"/>
          <p:cNvGrpSpPr/>
          <p:nvPr/>
        </p:nvGrpSpPr>
        <p:grpSpPr>
          <a:xfrm>
            <a:off x="5207629" y="3872720"/>
            <a:ext cx="578772" cy="371356"/>
            <a:chOff x="2334627" y="1371600"/>
            <a:chExt cx="865773" cy="450202"/>
          </a:xfrm>
        </p:grpSpPr>
        <p:pic>
          <p:nvPicPr>
            <p:cNvPr id="1027" name="Picture - Token Blue Oval"/>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4627" y="1371600"/>
              <a:ext cx="865773" cy="450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 Token Text in Red"/>
            <p:cNvSpPr txBox="1"/>
            <p:nvPr/>
          </p:nvSpPr>
          <p:spPr>
            <a:xfrm>
              <a:off x="2482984" y="1541429"/>
              <a:ext cx="616046" cy="97040"/>
            </a:xfrm>
            <a:prstGeom prst="rect">
              <a:avLst/>
            </a:prstGeom>
            <a:noFill/>
          </p:spPr>
          <p:txBody>
            <a:bodyPr wrap="square" lIns="0" tIns="0" rIns="0" bIns="0" rtlCol="0">
              <a:spAutoFit/>
            </a:bodyPr>
            <a:lstStyle/>
            <a:p>
              <a:r>
                <a:rPr lang="en-US" sz="510" dirty="0">
                  <a:solidFill>
                    <a:srgbClr val="C00000"/>
                  </a:solidFill>
                  <a:latin typeface="+mj-lt"/>
                </a:rPr>
                <a:t>Login Token</a:t>
              </a:r>
            </a:p>
          </p:txBody>
        </p:sp>
      </p:grpSp>
      <p:grpSp>
        <p:nvGrpSpPr>
          <p:cNvPr id="125" name="Token Group - 2"/>
          <p:cNvGrpSpPr/>
          <p:nvPr/>
        </p:nvGrpSpPr>
        <p:grpSpPr>
          <a:xfrm>
            <a:off x="5207629" y="3872720"/>
            <a:ext cx="578772" cy="371356"/>
            <a:chOff x="2334627" y="1371600"/>
            <a:chExt cx="865773" cy="450202"/>
          </a:xfrm>
        </p:grpSpPr>
        <p:pic>
          <p:nvPicPr>
            <p:cNvPr id="126" name="Picture - Token Blue Oval"/>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4627" y="1371600"/>
              <a:ext cx="865773" cy="450202"/>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7" name="TextBox - Token text in Red"/>
            <p:cNvSpPr txBox="1"/>
            <p:nvPr/>
          </p:nvSpPr>
          <p:spPr>
            <a:xfrm>
              <a:off x="2482984" y="1541429"/>
              <a:ext cx="616046" cy="97040"/>
            </a:xfrm>
            <a:prstGeom prst="rect">
              <a:avLst/>
            </a:prstGeom>
            <a:noFill/>
          </p:spPr>
          <p:txBody>
            <a:bodyPr wrap="square" lIns="0" tIns="0" rIns="0" bIns="0" rtlCol="0">
              <a:spAutoFit/>
            </a:bodyPr>
            <a:lstStyle/>
            <a:p>
              <a:r>
                <a:rPr lang="en-US" sz="510" dirty="0">
                  <a:solidFill>
                    <a:srgbClr val="C00000"/>
                  </a:solidFill>
                  <a:latin typeface="+mj-lt"/>
                </a:rPr>
                <a:t>Login Token</a:t>
              </a:r>
            </a:p>
          </p:txBody>
        </p:sp>
      </p:grpSp>
      <p:grpSp>
        <p:nvGrpSpPr>
          <p:cNvPr id="154" name="Token Group - 4"/>
          <p:cNvGrpSpPr/>
          <p:nvPr/>
        </p:nvGrpSpPr>
        <p:grpSpPr>
          <a:xfrm>
            <a:off x="5207629" y="3872720"/>
            <a:ext cx="578772" cy="371356"/>
            <a:chOff x="2334627" y="1371600"/>
            <a:chExt cx="865773" cy="450202"/>
          </a:xfrm>
        </p:grpSpPr>
        <p:pic>
          <p:nvPicPr>
            <p:cNvPr id="155" name="Picture - Token Blue Oval"/>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4627" y="1371600"/>
              <a:ext cx="865773" cy="450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6" name="TextBox - Token Text in Red"/>
            <p:cNvSpPr txBox="1"/>
            <p:nvPr/>
          </p:nvSpPr>
          <p:spPr>
            <a:xfrm>
              <a:off x="2482984" y="1541429"/>
              <a:ext cx="616046" cy="97040"/>
            </a:xfrm>
            <a:prstGeom prst="rect">
              <a:avLst/>
            </a:prstGeom>
            <a:noFill/>
          </p:spPr>
          <p:txBody>
            <a:bodyPr wrap="square" lIns="0" tIns="0" rIns="0" bIns="0" rtlCol="0">
              <a:spAutoFit/>
            </a:bodyPr>
            <a:lstStyle/>
            <a:p>
              <a:r>
                <a:rPr lang="en-US" sz="510" dirty="0">
                  <a:solidFill>
                    <a:srgbClr val="C00000"/>
                  </a:solidFill>
                  <a:latin typeface="+mj-lt"/>
                </a:rPr>
                <a:t>Login Token</a:t>
              </a:r>
            </a:p>
          </p:txBody>
        </p:sp>
      </p:grpSp>
      <p:grpSp>
        <p:nvGrpSpPr>
          <p:cNvPr id="157" name="Token Group - 3"/>
          <p:cNvGrpSpPr/>
          <p:nvPr/>
        </p:nvGrpSpPr>
        <p:grpSpPr>
          <a:xfrm>
            <a:off x="5207629" y="3872720"/>
            <a:ext cx="578772" cy="371356"/>
            <a:chOff x="2334627" y="1371600"/>
            <a:chExt cx="865773" cy="450202"/>
          </a:xfrm>
        </p:grpSpPr>
        <p:pic>
          <p:nvPicPr>
            <p:cNvPr id="158" name="Picture - Token Blue Oval"/>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4627" y="1371600"/>
              <a:ext cx="865773" cy="450202"/>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9" name="TextBox - Token text in Red"/>
            <p:cNvSpPr txBox="1"/>
            <p:nvPr/>
          </p:nvSpPr>
          <p:spPr>
            <a:xfrm>
              <a:off x="2482984" y="1541429"/>
              <a:ext cx="616046" cy="97040"/>
            </a:xfrm>
            <a:prstGeom prst="rect">
              <a:avLst/>
            </a:prstGeom>
            <a:noFill/>
          </p:spPr>
          <p:txBody>
            <a:bodyPr wrap="square" lIns="0" tIns="0" rIns="0" bIns="0" rtlCol="0">
              <a:spAutoFit/>
            </a:bodyPr>
            <a:lstStyle/>
            <a:p>
              <a:r>
                <a:rPr lang="en-US" sz="510" dirty="0">
                  <a:solidFill>
                    <a:srgbClr val="C00000"/>
                  </a:solidFill>
                  <a:latin typeface="+mj-lt"/>
                </a:rPr>
                <a:t>Login Token</a:t>
              </a:r>
            </a:p>
          </p:txBody>
        </p:sp>
      </p:grpSp>
      <p:grpSp>
        <p:nvGrpSpPr>
          <p:cNvPr id="173" name="Group - Windows Phone Store"/>
          <p:cNvGrpSpPr/>
          <p:nvPr/>
        </p:nvGrpSpPr>
        <p:grpSpPr>
          <a:xfrm>
            <a:off x="3004316" y="3041013"/>
            <a:ext cx="1864888" cy="752488"/>
            <a:chOff x="3178034" y="712243"/>
            <a:chExt cx="1371723" cy="553350"/>
          </a:xfrm>
        </p:grpSpPr>
        <p:sp>
          <p:nvSpPr>
            <p:cNvPr id="174" name="Cloud"/>
            <p:cNvSpPr>
              <a:spLocks noChangeAspect="1" noEditPoints="1" noChangeArrowheads="1"/>
            </p:cNvSpPr>
            <p:nvPr/>
          </p:nvSpPr>
          <p:spPr bwMode="auto">
            <a:xfrm>
              <a:off x="3178034" y="712243"/>
              <a:ext cx="1371723" cy="5533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lumMod val="40000"/>
                <a:lumOff val="60000"/>
              </a:schemeClr>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endParaRPr lang="en-US" sz="1632" dirty="0">
                <a:solidFill>
                  <a:schemeClr val="bg2">
                    <a:lumMod val="50000"/>
                  </a:schemeClr>
                </a:solidFill>
                <a:latin typeface="+mj-lt"/>
              </a:endParaRPr>
            </a:p>
          </p:txBody>
        </p:sp>
        <p:sp>
          <p:nvSpPr>
            <p:cNvPr id="175" name="TextBox 174"/>
            <p:cNvSpPr txBox="1"/>
            <p:nvPr/>
          </p:nvSpPr>
          <p:spPr>
            <a:xfrm>
              <a:off x="3305687" y="804773"/>
              <a:ext cx="1116417" cy="353174"/>
            </a:xfrm>
            <a:prstGeom prst="rect">
              <a:avLst/>
            </a:prstGeom>
            <a:noFill/>
          </p:spPr>
          <p:txBody>
            <a:bodyPr wrap="square" lIns="0" tIns="0" rIns="0" bIns="0" rtlCol="0">
              <a:spAutoFit/>
            </a:bodyPr>
            <a:lstStyle/>
            <a:p>
              <a:pPr algn="ctr"/>
              <a:r>
                <a:rPr lang="en-US" sz="1530" dirty="0">
                  <a:solidFill>
                    <a:schemeClr val="bg1"/>
                  </a:solidFill>
                  <a:latin typeface="+mj-lt"/>
                </a:rPr>
                <a:t>Windows Phone Store</a:t>
              </a:r>
            </a:p>
          </p:txBody>
        </p:sp>
      </p:grpSp>
      <p:sp>
        <p:nvSpPr>
          <p:cNvPr id="106" name="Right Arrow - Windows Phone SSP login"/>
          <p:cNvSpPr/>
          <p:nvPr/>
        </p:nvSpPr>
        <p:spPr bwMode="auto">
          <a:xfrm rot="207959">
            <a:off x="1426983" y="3663511"/>
            <a:ext cx="3771678"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Login to Company Portal (WP8)</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107" name="Right Arrow - iOS SSP login"/>
          <p:cNvSpPr/>
          <p:nvPr/>
        </p:nvSpPr>
        <p:spPr bwMode="auto">
          <a:xfrm rot="20793230">
            <a:off x="1365547" y="4279902"/>
            <a:ext cx="3881386" cy="418518"/>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Login to Company Portal (MIWP)</a:t>
            </a:r>
          </a:p>
        </p:txBody>
      </p:sp>
      <p:sp>
        <p:nvSpPr>
          <p:cNvPr id="162" name="Right Arrow - Android SSP login"/>
          <p:cNvSpPr/>
          <p:nvPr/>
        </p:nvSpPr>
        <p:spPr bwMode="auto">
          <a:xfrm rot="19789463">
            <a:off x="1171914" y="4981819"/>
            <a:ext cx="4352355" cy="418518"/>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Login to Company Portal (MIWP)</a:t>
            </a:r>
          </a:p>
        </p:txBody>
      </p:sp>
      <p:sp>
        <p:nvSpPr>
          <p:cNvPr id="150" name="Left Arrow - Surface - App List from Windows Intune"/>
          <p:cNvSpPr/>
          <p:nvPr/>
        </p:nvSpPr>
        <p:spPr bwMode="auto">
          <a:xfrm rot="710375" flipH="1">
            <a:off x="1483522" y="2871904"/>
            <a:ext cx="4678684"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Retrieve App List</a:t>
            </a:r>
          </a:p>
        </p:txBody>
      </p:sp>
      <p:sp>
        <p:nvSpPr>
          <p:cNvPr id="151" name="Right Arrow - Request App List from Surface"/>
          <p:cNvSpPr/>
          <p:nvPr/>
        </p:nvSpPr>
        <p:spPr bwMode="auto">
          <a:xfrm rot="739703">
            <a:off x="1491452" y="2872360"/>
            <a:ext cx="4672069"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List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pic>
        <p:nvPicPr>
          <p:cNvPr id="47" name="Server Icon inside Firewall group" descr="C:\Users\davidra\Documents\ClipArtforPowerpoint\DVD_ART36\Artwork_Imagery\Icons - Illustrations\_ SUPER VISTA STYLE\server.png"/>
          <p:cNvPicPr>
            <a:picLocks noChangeAspect="1" noChangeArrowheads="1"/>
          </p:cNvPicPr>
          <p:nvPr/>
        </p:nvPicPr>
        <p:blipFill>
          <a:blip r:embed="rId5" cstate="print"/>
          <a:srcRect/>
          <a:stretch>
            <a:fillRect/>
          </a:stretch>
        </p:blipFill>
        <p:spPr bwMode="auto">
          <a:xfrm>
            <a:off x="8892628" y="3215929"/>
            <a:ext cx="1096375" cy="935946"/>
          </a:xfrm>
          <a:prstGeom prst="rect">
            <a:avLst/>
          </a:prstGeom>
          <a:noFill/>
        </p:spPr>
      </p:pic>
      <p:sp>
        <p:nvSpPr>
          <p:cNvPr id="98" name="Left Arrow - WP8 - App List from Windows Intune"/>
          <p:cNvSpPr/>
          <p:nvPr/>
        </p:nvSpPr>
        <p:spPr bwMode="auto">
          <a:xfrm flipH="1">
            <a:off x="1417334" y="3467278"/>
            <a:ext cx="4732939"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Retrieve App List</a:t>
            </a:r>
          </a:p>
        </p:txBody>
      </p:sp>
      <p:grpSp>
        <p:nvGrpSpPr>
          <p:cNvPr id="109" name="Primary Site group"/>
          <p:cNvGrpSpPr/>
          <p:nvPr/>
        </p:nvGrpSpPr>
        <p:grpSpPr>
          <a:xfrm>
            <a:off x="10616152" y="3298241"/>
            <a:ext cx="596368" cy="867328"/>
            <a:chOff x="3200400" y="1447800"/>
            <a:chExt cx="687514" cy="1371600"/>
          </a:xfrm>
        </p:grpSpPr>
        <p:pic>
          <p:nvPicPr>
            <p:cNvPr id="112" name="Picture - Primary Site Server" descr="C:\Users\davidra\Documents\ClipArtforPowerpoint\DVD_ART36\Artwork_Imagery\Hardware Photos\OEM HW\SERVERS\HP ProLiant ML115 J5.png"/>
            <p:cNvPicPr>
              <a:picLocks noChangeAspect="1" noChangeArrowheads="1"/>
            </p:cNvPicPr>
            <p:nvPr/>
          </p:nvPicPr>
          <p:blipFill>
            <a:blip r:embed="rId6" cstate="print"/>
            <a:srcRect/>
            <a:stretch>
              <a:fillRect/>
            </a:stretch>
          </p:blipFill>
          <p:spPr bwMode="auto">
            <a:xfrm>
              <a:off x="3200400" y="1447800"/>
              <a:ext cx="687514" cy="1303345"/>
            </a:xfrm>
            <a:prstGeom prst="rect">
              <a:avLst/>
            </a:prstGeom>
            <a:noFill/>
          </p:spPr>
        </p:pic>
        <p:pic>
          <p:nvPicPr>
            <p:cNvPr id="114" name="Picture - Primary Site Globe" descr="C:\Users\davidra\Documents\ClipArtforPowerpoint\DVD_ART36\Artwork_Imagery\Icons - Illustrations\_ XML ICONS\Globe internet world web online.png"/>
            <p:cNvPicPr>
              <a:picLocks noChangeAspect="1" noChangeArrowheads="1"/>
            </p:cNvPicPr>
            <p:nvPr/>
          </p:nvPicPr>
          <p:blipFill>
            <a:blip r:embed="rId7" cstate="print"/>
            <a:srcRect/>
            <a:stretch>
              <a:fillRect/>
            </a:stretch>
          </p:blipFill>
          <p:spPr bwMode="auto">
            <a:xfrm>
              <a:off x="3429000" y="2362200"/>
              <a:ext cx="457200" cy="457200"/>
            </a:xfrm>
            <a:prstGeom prst="rect">
              <a:avLst/>
            </a:prstGeom>
            <a:noFill/>
          </p:spPr>
        </p:pic>
      </p:grpSp>
      <p:sp>
        <p:nvSpPr>
          <p:cNvPr id="38" name="TextBox - On Presmise Site Roles"/>
          <p:cNvSpPr txBox="1"/>
          <p:nvPr/>
        </p:nvSpPr>
        <p:spPr>
          <a:xfrm>
            <a:off x="8356451" y="1383584"/>
            <a:ext cx="3341580" cy="288137"/>
          </a:xfrm>
          <a:prstGeom prst="rect">
            <a:avLst/>
          </a:prstGeom>
          <a:noFill/>
        </p:spPr>
        <p:txBody>
          <a:bodyPr wrap="square" lIns="0" tIns="0" rIns="0" bIns="0" rtlCol="0">
            <a:spAutoFit/>
          </a:bodyPr>
          <a:lstStyle/>
          <a:p>
            <a:pPr algn="ctr" defTabSz="1243194"/>
            <a:r>
              <a:rPr lang="en-US" sz="1836" b="1" dirty="0">
                <a:solidFill>
                  <a:srgbClr val="FFC000"/>
                </a:solidFill>
                <a:latin typeface="+mj-lt"/>
              </a:rPr>
              <a:t>On Premise Site Roles</a:t>
            </a:r>
          </a:p>
        </p:txBody>
      </p:sp>
      <p:sp>
        <p:nvSpPr>
          <p:cNvPr id="93" name="TextBox - Android Install App text"/>
          <p:cNvSpPr txBox="1"/>
          <p:nvPr/>
        </p:nvSpPr>
        <p:spPr>
          <a:xfrm>
            <a:off x="373626" y="5384159"/>
            <a:ext cx="1697842" cy="192135"/>
          </a:xfrm>
          <a:prstGeom prst="rect">
            <a:avLst/>
          </a:prstGeom>
          <a:noFill/>
        </p:spPr>
        <p:txBody>
          <a:bodyPr wrap="square" lIns="0" tIns="0" rIns="0" bIns="0" rtlCol="0">
            <a:spAutoFit/>
          </a:bodyPr>
          <a:lstStyle/>
          <a:p>
            <a:pPr algn="ctr" defTabSz="1243194"/>
            <a:r>
              <a:rPr lang="en-US" sz="1224" dirty="0">
                <a:solidFill>
                  <a:srgbClr val="FFFFFF"/>
                </a:solidFill>
                <a:latin typeface="+mj-lt"/>
                <a:cs typeface="Calibri" pitchFamily="34" charset="0"/>
              </a:rPr>
              <a:t>Install App</a:t>
            </a:r>
          </a:p>
        </p:txBody>
      </p:sp>
      <p:sp>
        <p:nvSpPr>
          <p:cNvPr id="118" name="TextBox - Windows Intune Service"/>
          <p:cNvSpPr txBox="1"/>
          <p:nvPr/>
        </p:nvSpPr>
        <p:spPr>
          <a:xfrm>
            <a:off x="4790018" y="2083274"/>
            <a:ext cx="3810920" cy="256404"/>
          </a:xfrm>
          <a:prstGeom prst="rect">
            <a:avLst/>
          </a:prstGeom>
          <a:noFill/>
        </p:spPr>
        <p:txBody>
          <a:bodyPr wrap="square" lIns="0" tIns="0" rIns="0" bIns="0" rtlCol="0">
            <a:spAutoFit/>
          </a:bodyPr>
          <a:lstStyle/>
          <a:p>
            <a:pPr algn="ctr" defTabSz="1243194"/>
            <a:r>
              <a:rPr lang="en-US" sz="1632" dirty="0">
                <a:latin typeface="+mj-lt"/>
              </a:rPr>
              <a:t>Windows Intune Service</a:t>
            </a:r>
          </a:p>
        </p:txBody>
      </p:sp>
      <p:sp>
        <p:nvSpPr>
          <p:cNvPr id="3" name="TextBox - Primary Site"/>
          <p:cNvSpPr txBox="1"/>
          <p:nvPr/>
        </p:nvSpPr>
        <p:spPr>
          <a:xfrm>
            <a:off x="10346084" y="2573988"/>
            <a:ext cx="1797331" cy="512317"/>
          </a:xfrm>
          <a:prstGeom prst="rect">
            <a:avLst/>
          </a:prstGeom>
          <a:noFill/>
        </p:spPr>
        <p:txBody>
          <a:bodyPr wrap="square" lIns="0" tIns="0" rIns="0" bIns="0" rtlCol="0">
            <a:spAutoFit/>
          </a:bodyPr>
          <a:lstStyle/>
          <a:p>
            <a:pPr algn="ctr" defTabSz="1243194"/>
            <a:r>
              <a:rPr lang="en-US" sz="1632" dirty="0">
                <a:solidFill>
                  <a:srgbClr val="FFFFFF"/>
                </a:solidFill>
                <a:latin typeface="+mj-lt"/>
              </a:rPr>
              <a:t>Central Administration Site</a:t>
            </a:r>
          </a:p>
        </p:txBody>
      </p:sp>
      <p:grpSp>
        <p:nvGrpSpPr>
          <p:cNvPr id="119" name="Monitor next to Administrator - Group"/>
          <p:cNvGrpSpPr/>
          <p:nvPr/>
        </p:nvGrpSpPr>
        <p:grpSpPr>
          <a:xfrm>
            <a:off x="9469778" y="5157304"/>
            <a:ext cx="1347997" cy="1054730"/>
            <a:chOff x="5334000" y="3352800"/>
            <a:chExt cx="2438400" cy="2438400"/>
          </a:xfrm>
        </p:grpSpPr>
        <p:pic>
          <p:nvPicPr>
            <p:cNvPr id="122" name="Picture - Monitor next to Administrator" descr="C:\Users\davidra\Documents\ClipArtforPowerpoint\DVD_ART36\Artwork_Imagery\Icons - Illustrations\_ SEVEN STYLE\lcd monitor tv television screen.png"/>
            <p:cNvPicPr>
              <a:picLocks noChangeAspect="1" noChangeArrowheads="1"/>
            </p:cNvPicPr>
            <p:nvPr/>
          </p:nvPicPr>
          <p:blipFill>
            <a:blip r:embed="rId8" cstate="print"/>
            <a:srcRect/>
            <a:stretch>
              <a:fillRect/>
            </a:stretch>
          </p:blipFill>
          <p:spPr bwMode="auto">
            <a:xfrm>
              <a:off x="5334000" y="3352800"/>
              <a:ext cx="2438400" cy="2438400"/>
            </a:xfrm>
            <a:prstGeom prst="rect">
              <a:avLst/>
            </a:prstGeom>
            <a:noFill/>
          </p:spPr>
        </p:pic>
        <p:pic>
          <p:nvPicPr>
            <p:cNvPr id="123" name="Picture - System Center Text on Monitor" descr="C:\Users\davidra\Documents\ClipArtforPowerpoint\DVD_ART36\Logos\System Center\System Center generic brand Grid v.png"/>
            <p:cNvPicPr>
              <a:picLocks noChangeAspect="1" noChangeArrowheads="1"/>
            </p:cNvPicPr>
            <p:nvPr/>
          </p:nvPicPr>
          <p:blipFill>
            <a:blip r:embed="rId9" cstate="print"/>
            <a:srcRect/>
            <a:stretch>
              <a:fillRect/>
            </a:stretch>
          </p:blipFill>
          <p:spPr bwMode="auto">
            <a:xfrm>
              <a:off x="5562600" y="4419600"/>
              <a:ext cx="957090" cy="614133"/>
            </a:xfrm>
            <a:prstGeom prst="rect">
              <a:avLst/>
            </a:prstGeom>
            <a:noFill/>
          </p:spPr>
        </p:pic>
      </p:grpSp>
      <p:pic>
        <p:nvPicPr>
          <p:cNvPr id="116" name="Picture - Administrator next to the Monitor" descr="C:\Users\davidra\Documents\ClipArtforPowerpoint\DVD_ART36\Artwork_Imagery\Icons - Illustrations\_ REAL VISTA STYLE\people executive icon business man.png"/>
          <p:cNvPicPr>
            <a:picLocks noChangeAspect="1" noChangeArrowheads="1"/>
          </p:cNvPicPr>
          <p:nvPr/>
        </p:nvPicPr>
        <p:blipFill>
          <a:blip r:embed="rId10" cstate="print"/>
          <a:srcRect/>
          <a:stretch>
            <a:fillRect/>
          </a:stretch>
        </p:blipFill>
        <p:spPr bwMode="auto">
          <a:xfrm>
            <a:off x="10301455" y="5209451"/>
            <a:ext cx="1345084" cy="1346751"/>
          </a:xfrm>
          <a:prstGeom prst="rect">
            <a:avLst/>
          </a:prstGeom>
          <a:noFill/>
        </p:spPr>
      </p:pic>
      <p:sp>
        <p:nvSpPr>
          <p:cNvPr id="49" name="TextBox - Windows Intune Connector Site Role"/>
          <p:cNvSpPr txBox="1"/>
          <p:nvPr/>
        </p:nvSpPr>
        <p:spPr>
          <a:xfrm>
            <a:off x="7946458" y="2573988"/>
            <a:ext cx="2771720" cy="512317"/>
          </a:xfrm>
          <a:prstGeom prst="rect">
            <a:avLst/>
          </a:prstGeom>
          <a:noFill/>
        </p:spPr>
        <p:txBody>
          <a:bodyPr wrap="square" lIns="0" tIns="0" rIns="0" bIns="0" rtlCol="0">
            <a:spAutoFit/>
          </a:bodyPr>
          <a:lstStyle/>
          <a:p>
            <a:pPr algn="ctr" defTabSz="1243194"/>
            <a:r>
              <a:rPr lang="en-US" sz="1632" dirty="0">
                <a:solidFill>
                  <a:srgbClr val="FFFFFF"/>
                </a:solidFill>
                <a:latin typeface="+mj-lt"/>
              </a:rPr>
              <a:t>Windows Intune </a:t>
            </a:r>
          </a:p>
          <a:p>
            <a:pPr algn="ctr" defTabSz="1243194"/>
            <a:r>
              <a:rPr lang="en-US" sz="1632" dirty="0">
                <a:solidFill>
                  <a:srgbClr val="FFFFFF"/>
                </a:solidFill>
                <a:latin typeface="+mj-lt"/>
              </a:rPr>
              <a:t>Connector Site Role</a:t>
            </a:r>
          </a:p>
        </p:txBody>
      </p:sp>
      <p:pic>
        <p:nvPicPr>
          <p:cNvPr id="78" name="Picture - Primary Site Database Icon" descr="C:\Users\davidra\Documents\ClipArtforPowerpoint\DVD_ART36\Artwork_Imagery\Icons - Illustrations\_ WINDOWS SERVER ICONS\Misc\Database cylinder.png"/>
          <p:cNvPicPr>
            <a:picLocks noChangeAspect="1" noChangeArrowheads="1"/>
          </p:cNvPicPr>
          <p:nvPr/>
        </p:nvPicPr>
        <p:blipFill>
          <a:blip r:embed="rId11" cstate="print">
            <a:duotone>
              <a:prstClr val="black"/>
              <a:schemeClr val="accent2">
                <a:tint val="45000"/>
                <a:satMod val="400000"/>
              </a:schemeClr>
            </a:duotone>
          </a:blip>
          <a:srcRect/>
          <a:stretch>
            <a:fillRect/>
          </a:stretch>
        </p:blipFill>
        <p:spPr bwMode="auto">
          <a:xfrm flipH="1">
            <a:off x="11142074" y="3779584"/>
            <a:ext cx="293032" cy="378597"/>
          </a:xfrm>
          <a:prstGeom prst="rect">
            <a:avLst/>
          </a:prstGeom>
          <a:noFill/>
        </p:spPr>
      </p:pic>
      <p:sp>
        <p:nvSpPr>
          <p:cNvPr id="43" name="Right Arrow - Request App List from WP8"/>
          <p:cNvSpPr/>
          <p:nvPr/>
        </p:nvSpPr>
        <p:spPr bwMode="auto">
          <a:xfrm rot="29328">
            <a:off x="1419871" y="3472030"/>
            <a:ext cx="4726248"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List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grpSp>
        <p:nvGrpSpPr>
          <p:cNvPr id="2" name="New Application Arrow + Text Group"/>
          <p:cNvGrpSpPr/>
          <p:nvPr/>
        </p:nvGrpSpPr>
        <p:grpSpPr>
          <a:xfrm>
            <a:off x="10139007" y="4366527"/>
            <a:ext cx="1697842" cy="713054"/>
            <a:chOff x="7265139" y="4330064"/>
            <a:chExt cx="1439641" cy="699136"/>
          </a:xfrm>
        </p:grpSpPr>
        <p:sp>
          <p:nvSpPr>
            <p:cNvPr id="45" name="Right Arrow - New Application created by Admin"/>
            <p:cNvSpPr/>
            <p:nvPr/>
          </p:nvSpPr>
          <p:spPr bwMode="auto">
            <a:xfrm rot="16200000">
              <a:off x="7635392" y="4564044"/>
              <a:ext cx="699136" cy="23117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3252" tIns="46627" rIns="93252" bIns="46627" numCol="1" rtlCol="0" anchor="ctr" anchorCtr="0" compatLnSpc="1">
              <a:prstTxWarp prst="textNoShape">
                <a:avLst/>
              </a:prstTxWarp>
            </a:bodyPr>
            <a:lstStyle/>
            <a:p>
              <a:pPr algn="ctr" defTabSz="1242650"/>
              <a:endParaRPr lang="en-US" sz="2754"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54" name="TextBox - New Application"/>
            <p:cNvSpPr txBox="1"/>
            <p:nvPr/>
          </p:nvSpPr>
          <p:spPr>
            <a:xfrm>
              <a:off x="7265139" y="4462692"/>
              <a:ext cx="1439641" cy="282513"/>
            </a:xfrm>
            <a:prstGeom prst="rect">
              <a:avLst/>
            </a:prstGeom>
            <a:noFill/>
          </p:spPr>
          <p:txBody>
            <a:bodyPr wrap="square" lIns="0" tIns="0" rIns="0" bIns="0" rtlCol="0">
              <a:spAutoFit/>
            </a:bodyPr>
            <a:lstStyle/>
            <a:p>
              <a:pPr algn="ctr" defTabSz="1243194"/>
              <a:r>
                <a:rPr lang="en-US" sz="1836" dirty="0">
                  <a:solidFill>
                    <a:srgbClr val="FFFFFF"/>
                  </a:solidFill>
                  <a:latin typeface="+mj-lt"/>
                  <a:cs typeface="Calibri" pitchFamily="34" charset="0"/>
                </a:rPr>
                <a:t>New Application</a:t>
              </a:r>
            </a:p>
          </p:txBody>
        </p:sp>
      </p:grpSp>
      <p:pic>
        <p:nvPicPr>
          <p:cNvPr id="79" name="Picture - Application Icon on Primary site" descr="C:\Users\davidra\Documents\ClipArtforPowerpoint\DVD_ART36\Artwork_Imagery\Icons - Illustrations\_ WINDOWS VISTA ICONS\Software box retail DVD package.png"/>
          <p:cNvPicPr>
            <a:picLocks noChangeAspect="1" noChangeArrowheads="1"/>
          </p:cNvPicPr>
          <p:nvPr/>
        </p:nvPicPr>
        <p:blipFill>
          <a:blip r:embed="rId12" cstate="print"/>
          <a:srcRect/>
          <a:stretch>
            <a:fillRect/>
          </a:stretch>
        </p:blipFill>
        <p:spPr bwMode="auto">
          <a:xfrm>
            <a:off x="10526159" y="3617288"/>
            <a:ext cx="808799" cy="699453"/>
          </a:xfrm>
          <a:prstGeom prst="rect">
            <a:avLst/>
          </a:prstGeom>
          <a:noFill/>
        </p:spPr>
      </p:pic>
      <p:grpSp>
        <p:nvGrpSpPr>
          <p:cNvPr id="84" name="Deploy Application Group"/>
          <p:cNvGrpSpPr/>
          <p:nvPr/>
        </p:nvGrpSpPr>
        <p:grpSpPr>
          <a:xfrm>
            <a:off x="10157148" y="4366527"/>
            <a:ext cx="1697842" cy="713054"/>
            <a:chOff x="7265139" y="4330064"/>
            <a:chExt cx="1439641" cy="699136"/>
          </a:xfrm>
        </p:grpSpPr>
        <p:sp>
          <p:nvSpPr>
            <p:cNvPr id="85" name="Right Arrow - Deploy Application Arrow"/>
            <p:cNvSpPr/>
            <p:nvPr/>
          </p:nvSpPr>
          <p:spPr bwMode="auto">
            <a:xfrm rot="16200000">
              <a:off x="7635392" y="4564044"/>
              <a:ext cx="699136" cy="23117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3252" tIns="46627" rIns="93252" bIns="46627" numCol="1" rtlCol="0" anchor="ctr" anchorCtr="0" compatLnSpc="1">
              <a:prstTxWarp prst="textNoShape">
                <a:avLst/>
              </a:prstTxWarp>
            </a:bodyPr>
            <a:lstStyle/>
            <a:p>
              <a:pPr algn="ctr" defTabSz="1242650"/>
              <a:endParaRPr lang="en-US" sz="2754"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86" name="TextBox - Deploy Application"/>
            <p:cNvSpPr txBox="1"/>
            <p:nvPr/>
          </p:nvSpPr>
          <p:spPr>
            <a:xfrm>
              <a:off x="7265139" y="4462692"/>
              <a:ext cx="1439641" cy="565026"/>
            </a:xfrm>
            <a:prstGeom prst="rect">
              <a:avLst/>
            </a:prstGeom>
            <a:noFill/>
          </p:spPr>
          <p:txBody>
            <a:bodyPr wrap="square" lIns="0" tIns="0" rIns="0" bIns="0" rtlCol="0">
              <a:spAutoFit/>
            </a:bodyPr>
            <a:lstStyle/>
            <a:p>
              <a:pPr algn="ctr" defTabSz="1243194"/>
              <a:r>
                <a:rPr lang="en-US" sz="1836" dirty="0">
                  <a:solidFill>
                    <a:srgbClr val="FFFFFF"/>
                  </a:solidFill>
                  <a:latin typeface="+mj-lt"/>
                  <a:cs typeface="Calibri" pitchFamily="34" charset="0"/>
                </a:rPr>
                <a:t>Deploy Application</a:t>
              </a:r>
            </a:p>
          </p:txBody>
        </p:sp>
      </p:grpSp>
      <p:sp>
        <p:nvSpPr>
          <p:cNvPr id="70" name="TextBox - Install App near Windows Phone"/>
          <p:cNvSpPr txBox="1"/>
          <p:nvPr/>
        </p:nvSpPr>
        <p:spPr>
          <a:xfrm>
            <a:off x="373626" y="2914205"/>
            <a:ext cx="1697842" cy="192135"/>
          </a:xfrm>
          <a:prstGeom prst="rect">
            <a:avLst/>
          </a:prstGeom>
          <a:noFill/>
        </p:spPr>
        <p:txBody>
          <a:bodyPr wrap="square" lIns="0" tIns="0" rIns="0" bIns="0" rtlCol="0">
            <a:spAutoFit/>
          </a:bodyPr>
          <a:lstStyle/>
          <a:p>
            <a:pPr algn="ctr" defTabSz="1243194"/>
            <a:r>
              <a:rPr lang="en-US" sz="1224" dirty="0">
                <a:solidFill>
                  <a:srgbClr val="FFFFFF"/>
                </a:solidFill>
                <a:latin typeface="+mj-lt"/>
                <a:cs typeface="Calibri" pitchFamily="34" charset="0"/>
              </a:rPr>
              <a:t>Install App</a:t>
            </a:r>
          </a:p>
        </p:txBody>
      </p:sp>
      <p:sp>
        <p:nvSpPr>
          <p:cNvPr id="68" name="Right Arrow - Request App List from iOS"/>
          <p:cNvSpPr/>
          <p:nvPr/>
        </p:nvSpPr>
        <p:spPr bwMode="auto">
          <a:xfrm rot="20760000">
            <a:off x="1375700" y="4168504"/>
            <a:ext cx="4779390"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List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grpSp>
        <p:nvGrpSpPr>
          <p:cNvPr id="20" name="Cloud Service Role grouping"/>
          <p:cNvGrpSpPr/>
          <p:nvPr/>
        </p:nvGrpSpPr>
        <p:grpSpPr>
          <a:xfrm>
            <a:off x="5314909" y="3032255"/>
            <a:ext cx="2625985" cy="2305512"/>
            <a:chOff x="2974890" y="1948388"/>
            <a:chExt cx="2264269" cy="1825728"/>
          </a:xfrm>
        </p:grpSpPr>
        <p:sp>
          <p:nvSpPr>
            <p:cNvPr id="121" name="TextBox - IW Service"/>
            <p:cNvSpPr txBox="1"/>
            <p:nvPr/>
          </p:nvSpPr>
          <p:spPr>
            <a:xfrm>
              <a:off x="4158982" y="2627999"/>
              <a:ext cx="1080177" cy="202696"/>
            </a:xfrm>
            <a:prstGeom prst="rect">
              <a:avLst/>
            </a:prstGeom>
            <a:noFill/>
          </p:spPr>
          <p:txBody>
            <a:bodyPr wrap="square" lIns="0" tIns="0" rIns="0" bIns="0" rtlCol="0">
              <a:spAutoFit/>
            </a:bodyPr>
            <a:lstStyle/>
            <a:p>
              <a:pPr algn="ctr" defTabSz="1243194"/>
              <a:r>
                <a:rPr lang="en-US" sz="1632" b="1" dirty="0">
                  <a:solidFill>
                    <a:schemeClr val="bg1"/>
                  </a:solidFill>
                  <a:latin typeface="+mj-lt"/>
                </a:rPr>
                <a:t>IW Service</a:t>
              </a:r>
            </a:p>
          </p:txBody>
        </p:sp>
        <p:pic>
          <p:nvPicPr>
            <p:cNvPr id="115" name="IW Service - Server" descr="C:\Users\davidra\Documents\ClipArtforPowerpoint\DVD_ART36\Artwork_Imagery\Icons - Illustrations\_ SUPER VISTA STYLE\server.png"/>
            <p:cNvPicPr>
              <a:picLocks noChangeAspect="1" noChangeArrowheads="1"/>
            </p:cNvPicPr>
            <p:nvPr/>
          </p:nvPicPr>
          <p:blipFill>
            <a:blip r:embed="rId5" cstate="print"/>
            <a:srcRect/>
            <a:stretch>
              <a:fillRect/>
            </a:stretch>
          </p:blipFill>
          <p:spPr bwMode="auto">
            <a:xfrm>
              <a:off x="4431750" y="2810999"/>
              <a:ext cx="615053" cy="409994"/>
            </a:xfrm>
            <a:prstGeom prst="rect">
              <a:avLst/>
            </a:prstGeom>
            <a:noFill/>
          </p:spPr>
        </p:pic>
        <p:pic>
          <p:nvPicPr>
            <p:cNvPr id="117" name="IW Service Policy Icon" descr="C:\Users\davidra\Documents\ClipArtforPowerpoint\DVD_ART36\Artwork_Imagery\Icons - Illustrations\_ WINDOWS SERVER ICONS\Documents\Document XML file.png"/>
            <p:cNvPicPr>
              <a:picLocks noChangeAspect="1" noChangeArrowheads="1"/>
            </p:cNvPicPr>
            <p:nvPr/>
          </p:nvPicPr>
          <p:blipFill>
            <a:blip r:embed="rId13" cstate="print"/>
            <a:srcRect/>
            <a:stretch>
              <a:fillRect/>
            </a:stretch>
          </p:blipFill>
          <p:spPr bwMode="auto">
            <a:xfrm>
              <a:off x="4715621" y="3063303"/>
              <a:ext cx="183454" cy="157690"/>
            </a:xfrm>
            <a:prstGeom prst="rect">
              <a:avLst/>
            </a:prstGeom>
            <a:noFill/>
          </p:spPr>
        </p:pic>
        <p:pic>
          <p:nvPicPr>
            <p:cNvPr id="51" name="DP Server" descr="C:\Users\davidra\Documents\ClipArtforPowerpoint\DVD_ART36\Artwork_Imagery\Icons - Illustrations\_ SUPER VISTA STYLE\server.png"/>
            <p:cNvPicPr>
              <a:picLocks noChangeAspect="1" noChangeArrowheads="1"/>
            </p:cNvPicPr>
            <p:nvPr/>
          </p:nvPicPr>
          <p:blipFill>
            <a:blip r:embed="rId5" cstate="print"/>
            <a:srcRect/>
            <a:stretch>
              <a:fillRect/>
            </a:stretch>
          </p:blipFill>
          <p:spPr bwMode="auto">
            <a:xfrm>
              <a:off x="3776433" y="3332893"/>
              <a:ext cx="586449" cy="441223"/>
            </a:xfrm>
            <a:prstGeom prst="rect">
              <a:avLst/>
            </a:prstGeom>
            <a:noFill/>
          </p:spPr>
        </p:pic>
        <p:pic>
          <p:nvPicPr>
            <p:cNvPr id="52" name="DP Folder Icon" descr="C:\Users\davidra\Documents\ClipArtforPowerpoint\DVD_ART36\Artwork_Imagery\Icons - Illustrations\_ WINDOWS SERVER ICONS\Documents\Virtual Folder file open.png"/>
            <p:cNvPicPr>
              <a:picLocks noChangeAspect="1" noChangeArrowheads="1"/>
            </p:cNvPicPr>
            <p:nvPr/>
          </p:nvPicPr>
          <p:blipFill>
            <a:blip r:embed="rId14" cstate="print"/>
            <a:srcRect/>
            <a:stretch>
              <a:fillRect/>
            </a:stretch>
          </p:blipFill>
          <p:spPr bwMode="auto">
            <a:xfrm>
              <a:off x="4038843" y="3618207"/>
              <a:ext cx="225558" cy="141417"/>
            </a:xfrm>
            <a:prstGeom prst="rect">
              <a:avLst/>
            </a:prstGeom>
            <a:noFill/>
          </p:spPr>
        </p:pic>
        <p:sp>
          <p:nvSpPr>
            <p:cNvPr id="53" name="TextBox - Distribution Point"/>
            <p:cNvSpPr txBox="1"/>
            <p:nvPr/>
          </p:nvSpPr>
          <p:spPr>
            <a:xfrm>
              <a:off x="3461261" y="3192133"/>
              <a:ext cx="1258321" cy="202851"/>
            </a:xfrm>
            <a:prstGeom prst="rect">
              <a:avLst/>
            </a:prstGeom>
            <a:noFill/>
          </p:spPr>
          <p:txBody>
            <a:bodyPr wrap="square" lIns="0" tIns="0" rIns="0" bIns="0" rtlCol="0">
              <a:spAutoFit/>
            </a:bodyPr>
            <a:lstStyle/>
            <a:p>
              <a:pPr algn="ctr" defTabSz="1243194"/>
              <a:r>
                <a:rPr lang="en-US" sz="1632" b="1" dirty="0">
                  <a:solidFill>
                    <a:schemeClr val="bg1"/>
                  </a:solidFill>
                  <a:latin typeface="+mj-lt"/>
                </a:rPr>
                <a:t>Intune DP</a:t>
              </a:r>
            </a:p>
          </p:txBody>
        </p:sp>
        <p:pic>
          <p:nvPicPr>
            <p:cNvPr id="108" name="MDM Server" descr="C:\Users\davidra\Documents\ClipArtforPowerpoint\DVD_ART36\Artwork_Imagery\Icons - Illustrations\_ SUPER VISTA STYLE\server.png"/>
            <p:cNvPicPr>
              <a:picLocks noChangeAspect="1" noChangeArrowheads="1"/>
            </p:cNvPicPr>
            <p:nvPr/>
          </p:nvPicPr>
          <p:blipFill>
            <a:blip r:embed="rId5" cstate="print"/>
            <a:srcRect/>
            <a:stretch>
              <a:fillRect/>
            </a:stretch>
          </p:blipFill>
          <p:spPr bwMode="auto">
            <a:xfrm>
              <a:off x="3382037" y="2791615"/>
              <a:ext cx="628490" cy="418610"/>
            </a:xfrm>
            <a:prstGeom prst="rect">
              <a:avLst/>
            </a:prstGeom>
            <a:noFill/>
          </p:spPr>
        </p:pic>
        <p:pic>
          <p:nvPicPr>
            <p:cNvPr id="110" name="MDM Policy Icon" descr="C:\Users\davidra\Documents\ClipArtforPowerpoint\DVD_ART36\Artwork_Imagery\Icons - Illustrations\_ WINDOWS SERVER ICONS\Documents\Document XML file.png"/>
            <p:cNvPicPr>
              <a:picLocks noChangeAspect="1" noChangeArrowheads="1"/>
            </p:cNvPicPr>
            <p:nvPr/>
          </p:nvPicPr>
          <p:blipFill>
            <a:blip r:embed="rId13" cstate="print"/>
            <a:srcRect/>
            <a:stretch>
              <a:fillRect/>
            </a:stretch>
          </p:blipFill>
          <p:spPr bwMode="auto">
            <a:xfrm>
              <a:off x="3650158" y="3019009"/>
              <a:ext cx="187462" cy="161004"/>
            </a:xfrm>
            <a:prstGeom prst="rect">
              <a:avLst/>
            </a:prstGeom>
            <a:noFill/>
          </p:spPr>
        </p:pic>
        <p:sp>
          <p:nvSpPr>
            <p:cNvPr id="120" name="TextBox - MDM Gateway"/>
            <p:cNvSpPr txBox="1"/>
            <p:nvPr/>
          </p:nvSpPr>
          <p:spPr>
            <a:xfrm>
              <a:off x="2974890" y="2595832"/>
              <a:ext cx="1258321" cy="202851"/>
            </a:xfrm>
            <a:prstGeom prst="rect">
              <a:avLst/>
            </a:prstGeom>
            <a:noFill/>
          </p:spPr>
          <p:txBody>
            <a:bodyPr wrap="square" lIns="0" tIns="0" rIns="0" bIns="0" rtlCol="0">
              <a:spAutoFit/>
            </a:bodyPr>
            <a:lstStyle/>
            <a:p>
              <a:pPr algn="ctr" defTabSz="1243194"/>
              <a:r>
                <a:rPr lang="en-US" sz="1632" b="1" dirty="0">
                  <a:solidFill>
                    <a:schemeClr val="bg1"/>
                  </a:solidFill>
                  <a:latin typeface="+mj-lt"/>
                </a:rPr>
                <a:t>MDM  Gateway</a:t>
              </a:r>
            </a:p>
          </p:txBody>
        </p:sp>
        <p:sp>
          <p:nvSpPr>
            <p:cNvPr id="124" name="TextBox - Cache"/>
            <p:cNvSpPr txBox="1"/>
            <p:nvPr/>
          </p:nvSpPr>
          <p:spPr>
            <a:xfrm>
              <a:off x="4293076" y="1948388"/>
              <a:ext cx="811288" cy="405702"/>
            </a:xfrm>
            <a:prstGeom prst="rect">
              <a:avLst/>
            </a:prstGeom>
            <a:noFill/>
          </p:spPr>
          <p:txBody>
            <a:bodyPr wrap="square" lIns="0" tIns="0" rIns="0" bIns="0" rtlCol="0">
              <a:spAutoFit/>
            </a:bodyPr>
            <a:lstStyle/>
            <a:p>
              <a:pPr algn="ctr" defTabSz="1243194"/>
              <a:r>
                <a:rPr lang="en-US" sz="1632" b="1" dirty="0">
                  <a:solidFill>
                    <a:schemeClr val="bg1"/>
                  </a:solidFill>
                  <a:latin typeface="+mj-lt"/>
                </a:rPr>
                <a:t>Cache</a:t>
              </a:r>
            </a:p>
            <a:p>
              <a:pPr algn="ctr" defTabSz="1243194"/>
              <a:r>
                <a:rPr lang="en-US" sz="1632" b="1" dirty="0">
                  <a:solidFill>
                    <a:schemeClr val="bg1"/>
                  </a:solidFill>
                  <a:latin typeface="+mj-lt"/>
                </a:rPr>
                <a:t> </a:t>
              </a:r>
            </a:p>
          </p:txBody>
        </p:sp>
        <p:pic>
          <p:nvPicPr>
            <p:cNvPr id="111" name="Cache Server" descr="C:\Users\davidra\Documents\ClipArtforPowerpoint\DVD_ART36\Artwork_Imagery\Icons - Illustrations\_ SUPER VISTA STYLE\server.png"/>
            <p:cNvPicPr>
              <a:picLocks noChangeAspect="1" noChangeArrowheads="1"/>
            </p:cNvPicPr>
            <p:nvPr/>
          </p:nvPicPr>
          <p:blipFill>
            <a:blip r:embed="rId5" cstate="print"/>
            <a:srcRect/>
            <a:stretch>
              <a:fillRect/>
            </a:stretch>
          </p:blipFill>
          <p:spPr bwMode="auto">
            <a:xfrm>
              <a:off x="4380011" y="2078733"/>
              <a:ext cx="684462" cy="501063"/>
            </a:xfrm>
            <a:prstGeom prst="rect">
              <a:avLst/>
            </a:prstGeom>
            <a:noFill/>
          </p:spPr>
        </p:pic>
        <p:pic>
          <p:nvPicPr>
            <p:cNvPr id="82" name="Cache DB Icon" descr="C:\Users\davidra\Documents\ClipArtforPowerpoint\DVD_ART36\Artwork_Imagery\Icons - Illustrations\_ WINDOWS SERVER ICONS\Misc\Database cylinder.png"/>
            <p:cNvPicPr>
              <a:picLocks noChangeAspect="1" noChangeArrowheads="1"/>
            </p:cNvPicPr>
            <p:nvPr/>
          </p:nvPicPr>
          <p:blipFill>
            <a:blip r:embed="rId11" cstate="print">
              <a:duotone>
                <a:prstClr val="black"/>
                <a:schemeClr val="accent2">
                  <a:tint val="45000"/>
                  <a:satMod val="400000"/>
                </a:schemeClr>
              </a:duotone>
            </a:blip>
            <a:srcRect/>
            <a:stretch>
              <a:fillRect/>
            </a:stretch>
          </p:blipFill>
          <p:spPr bwMode="auto">
            <a:xfrm flipH="1">
              <a:off x="4704815" y="2343740"/>
              <a:ext cx="220249" cy="284259"/>
            </a:xfrm>
            <a:prstGeom prst="rect">
              <a:avLst/>
            </a:prstGeom>
            <a:noFill/>
          </p:spPr>
        </p:pic>
        <p:pic>
          <p:nvPicPr>
            <p:cNvPr id="100" name="Picture - Authentication Server" descr="C:\Users\davidra\Documents\ClipArtforPowerpoint\DVD_ART36\Artwork_Imagery\Icons - Illustrations\_ SUPER VISTA STYLE\server.png"/>
            <p:cNvPicPr>
              <a:picLocks noChangeAspect="1" noChangeArrowheads="1"/>
            </p:cNvPicPr>
            <p:nvPr/>
          </p:nvPicPr>
          <p:blipFill>
            <a:blip r:embed="rId5" cstate="print"/>
            <a:srcRect/>
            <a:stretch>
              <a:fillRect/>
            </a:stretch>
          </p:blipFill>
          <p:spPr bwMode="auto">
            <a:xfrm>
              <a:off x="3536003" y="2133251"/>
              <a:ext cx="629432" cy="431058"/>
            </a:xfrm>
            <a:prstGeom prst="rect">
              <a:avLst/>
            </a:prstGeom>
            <a:noFill/>
          </p:spPr>
        </p:pic>
        <p:sp>
          <p:nvSpPr>
            <p:cNvPr id="99" name="TextBox - Authentication text (Org-Id Auth)"/>
            <p:cNvSpPr txBox="1"/>
            <p:nvPr/>
          </p:nvSpPr>
          <p:spPr>
            <a:xfrm>
              <a:off x="3283290" y="1981631"/>
              <a:ext cx="1162967" cy="202851"/>
            </a:xfrm>
            <a:prstGeom prst="rect">
              <a:avLst/>
            </a:prstGeom>
            <a:noFill/>
          </p:spPr>
          <p:txBody>
            <a:bodyPr wrap="square" lIns="0" tIns="0" rIns="0" bIns="0" rtlCol="0">
              <a:spAutoFit/>
            </a:bodyPr>
            <a:lstStyle/>
            <a:p>
              <a:pPr algn="ctr" defTabSz="1243194"/>
              <a:r>
                <a:rPr lang="en-US" sz="1632" b="1" dirty="0">
                  <a:solidFill>
                    <a:schemeClr val="bg1"/>
                  </a:solidFill>
                  <a:latin typeface="+mj-lt"/>
                </a:rPr>
                <a:t>Org-Id Auth</a:t>
              </a:r>
            </a:p>
          </p:txBody>
        </p:sp>
      </p:grpSp>
      <p:sp>
        <p:nvSpPr>
          <p:cNvPr id="92" name="Slide Title - Hybrid MDM Architecture - Software Distribution Windows Phone and Android"/>
          <p:cNvSpPr>
            <a:spLocks noGrp="1"/>
          </p:cNvSpPr>
          <p:nvPr>
            <p:ph type="title"/>
          </p:nvPr>
        </p:nvSpPr>
        <p:spPr/>
        <p:txBody>
          <a:bodyPr/>
          <a:lstStyle/>
          <a:p>
            <a:pPr>
              <a:defRPr/>
            </a:pPr>
            <a:r>
              <a:rPr lang="en-US" sz="3264" dirty="0"/>
              <a:t>Software Distribution – Store Based Applications</a:t>
            </a:r>
            <a:r>
              <a:rPr sz="4896" dirty="0"/>
              <a:t/>
            </a:r>
            <a:br>
              <a:rPr sz="4896" dirty="0"/>
            </a:br>
            <a:endParaRPr sz="3264" dirty="0">
              <a:solidFill>
                <a:schemeClr val="tx2"/>
              </a:solidFill>
            </a:endParaRPr>
          </a:p>
        </p:txBody>
      </p:sp>
      <p:sp>
        <p:nvSpPr>
          <p:cNvPr id="103" name="TextBox - Cloud Service"/>
          <p:cNvSpPr txBox="1"/>
          <p:nvPr/>
        </p:nvSpPr>
        <p:spPr>
          <a:xfrm>
            <a:off x="5633123" y="1383584"/>
            <a:ext cx="2025711" cy="288137"/>
          </a:xfrm>
          <a:prstGeom prst="rect">
            <a:avLst/>
          </a:prstGeom>
          <a:noFill/>
        </p:spPr>
        <p:txBody>
          <a:bodyPr wrap="square" lIns="0" tIns="0" rIns="0" bIns="0" rtlCol="0">
            <a:spAutoFit/>
          </a:bodyPr>
          <a:lstStyle/>
          <a:p>
            <a:pPr algn="ctr" defTabSz="1243194"/>
            <a:r>
              <a:rPr lang="en-US" sz="1836" b="1" dirty="0">
                <a:solidFill>
                  <a:srgbClr val="FFC000"/>
                </a:solidFill>
                <a:latin typeface="+mj-lt"/>
              </a:rPr>
              <a:t>Cloud Service</a:t>
            </a:r>
          </a:p>
        </p:txBody>
      </p:sp>
      <p:sp>
        <p:nvSpPr>
          <p:cNvPr id="113" name="TextBox - BYOD"/>
          <p:cNvSpPr txBox="1"/>
          <p:nvPr/>
        </p:nvSpPr>
        <p:spPr>
          <a:xfrm>
            <a:off x="209692" y="1383584"/>
            <a:ext cx="2025711" cy="288137"/>
          </a:xfrm>
          <a:prstGeom prst="rect">
            <a:avLst/>
          </a:prstGeom>
          <a:noFill/>
        </p:spPr>
        <p:txBody>
          <a:bodyPr wrap="square" lIns="0" tIns="0" rIns="0" bIns="0" rtlCol="0">
            <a:spAutoFit/>
          </a:bodyPr>
          <a:lstStyle/>
          <a:p>
            <a:pPr algn="ctr" defTabSz="1243194"/>
            <a:r>
              <a:rPr lang="en-US" sz="1836" b="1" dirty="0">
                <a:solidFill>
                  <a:srgbClr val="FFC000"/>
                </a:solidFill>
                <a:latin typeface="+mj-lt"/>
              </a:rPr>
              <a:t>BYOD</a:t>
            </a:r>
          </a:p>
        </p:txBody>
      </p:sp>
      <p:sp>
        <p:nvSpPr>
          <p:cNvPr id="102" name="Left Arrow - iOS - App List from Windows Intune"/>
          <p:cNvSpPr/>
          <p:nvPr/>
        </p:nvSpPr>
        <p:spPr bwMode="auto">
          <a:xfrm rot="20760000" flipH="1">
            <a:off x="1373788" y="4165894"/>
            <a:ext cx="4786869"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Retrieve App List</a:t>
            </a:r>
          </a:p>
        </p:txBody>
      </p:sp>
      <p:pic>
        <p:nvPicPr>
          <p:cNvPr id="179" name="Picture - End User" descr="C:\Users\davidra\Documents\ClipArtforPowerpoint\DVD_ART36\Artwork_Imagery\Icons - Illustrations\_ WINDOWS VISTA ICONS\Female User woman people person.png"/>
          <p:cNvPicPr>
            <a:picLocks noChangeAspect="1" noChangeArrowheads="1"/>
          </p:cNvPicPr>
          <p:nvPr/>
        </p:nvPicPr>
        <p:blipFill>
          <a:blip r:embed="rId15" cstate="print"/>
          <a:srcRect/>
          <a:stretch>
            <a:fillRect/>
          </a:stretch>
        </p:blipFill>
        <p:spPr bwMode="auto">
          <a:xfrm>
            <a:off x="106097" y="3766237"/>
            <a:ext cx="895040" cy="1078119"/>
          </a:xfrm>
          <a:prstGeom prst="rect">
            <a:avLst/>
          </a:prstGeom>
          <a:noFill/>
        </p:spPr>
      </p:pic>
      <p:pic>
        <p:nvPicPr>
          <p:cNvPr id="90" name="Picture - Install animation for Android Phone" descr="C:\Users\davidra\Documents\ClipArtforPowerpoint\DVD_ART36\Artwork_Imagery\Shapes\Arrows\Curved\gold arrow cycle.png"/>
          <p:cNvPicPr>
            <a:picLocks noChangeAspect="1" noChangeArrowheads="1"/>
          </p:cNvPicPr>
          <p:nvPr/>
        </p:nvPicPr>
        <p:blipFill>
          <a:blip r:embed="rId16" cstate="print"/>
          <a:srcRect/>
          <a:stretch>
            <a:fillRect/>
          </a:stretch>
        </p:blipFill>
        <p:spPr bwMode="auto">
          <a:xfrm flipH="1">
            <a:off x="961487" y="5514952"/>
            <a:ext cx="522122" cy="523637"/>
          </a:xfrm>
          <a:prstGeom prst="rect">
            <a:avLst/>
          </a:prstGeom>
          <a:noFill/>
        </p:spPr>
      </p:pic>
      <p:pic>
        <p:nvPicPr>
          <p:cNvPr id="69" name="Picture - App Install Animation near WP" descr="C:\Users\davidra\Documents\ClipArtforPowerpoint\DVD_ART36\Artwork_Imagery\Shapes\Arrows\Curved\gold arrow cycle.png"/>
          <p:cNvPicPr>
            <a:picLocks noChangeAspect="1" noChangeArrowheads="1"/>
          </p:cNvPicPr>
          <p:nvPr/>
        </p:nvPicPr>
        <p:blipFill>
          <a:blip r:embed="rId16" cstate="print"/>
          <a:srcRect/>
          <a:stretch>
            <a:fillRect/>
          </a:stretch>
        </p:blipFill>
        <p:spPr bwMode="auto">
          <a:xfrm flipH="1">
            <a:off x="961487" y="3023368"/>
            <a:ext cx="522122" cy="523637"/>
          </a:xfrm>
          <a:prstGeom prst="rect">
            <a:avLst/>
          </a:prstGeom>
          <a:noFill/>
        </p:spPr>
      </p:pic>
      <p:sp>
        <p:nvSpPr>
          <p:cNvPr id="130" name="TextBox - Install App near iOS"/>
          <p:cNvSpPr txBox="1"/>
          <p:nvPr/>
        </p:nvSpPr>
        <p:spPr>
          <a:xfrm>
            <a:off x="373626" y="4140688"/>
            <a:ext cx="1697842" cy="192135"/>
          </a:xfrm>
          <a:prstGeom prst="rect">
            <a:avLst/>
          </a:prstGeom>
          <a:noFill/>
        </p:spPr>
        <p:txBody>
          <a:bodyPr wrap="square" lIns="0" tIns="0" rIns="0" bIns="0" rtlCol="0">
            <a:spAutoFit/>
          </a:bodyPr>
          <a:lstStyle/>
          <a:p>
            <a:pPr algn="ctr" defTabSz="1243194"/>
            <a:r>
              <a:rPr lang="en-US" sz="1224" dirty="0">
                <a:solidFill>
                  <a:srgbClr val="FFFFFF"/>
                </a:solidFill>
                <a:latin typeface="+mj-lt"/>
                <a:cs typeface="Calibri" pitchFamily="34" charset="0"/>
              </a:rPr>
              <a:t>Install App</a:t>
            </a:r>
          </a:p>
        </p:txBody>
      </p:sp>
      <p:pic>
        <p:nvPicPr>
          <p:cNvPr id="137" name="Picture - App Install Animation near iOS" descr="C:\Users\davidra\Documents\ClipArtforPowerpoint\DVD_ART36\Artwork_Imagery\Shapes\Arrows\Curved\gold arrow cycle.png"/>
          <p:cNvPicPr>
            <a:picLocks noChangeAspect="1" noChangeArrowheads="1"/>
          </p:cNvPicPr>
          <p:nvPr/>
        </p:nvPicPr>
        <p:blipFill>
          <a:blip r:embed="rId16" cstate="print"/>
          <a:srcRect/>
          <a:stretch>
            <a:fillRect/>
          </a:stretch>
        </p:blipFill>
        <p:spPr bwMode="auto">
          <a:xfrm flipH="1">
            <a:off x="961487" y="4260695"/>
            <a:ext cx="522122" cy="523637"/>
          </a:xfrm>
          <a:prstGeom prst="rect">
            <a:avLst/>
          </a:prstGeom>
          <a:noFill/>
        </p:spPr>
      </p:pic>
      <p:sp>
        <p:nvSpPr>
          <p:cNvPr id="142" name="TextBox - Install App near Surface"/>
          <p:cNvSpPr txBox="1"/>
          <p:nvPr/>
        </p:nvSpPr>
        <p:spPr>
          <a:xfrm>
            <a:off x="373626" y="1817392"/>
            <a:ext cx="1697842" cy="192135"/>
          </a:xfrm>
          <a:prstGeom prst="rect">
            <a:avLst/>
          </a:prstGeom>
          <a:noFill/>
        </p:spPr>
        <p:txBody>
          <a:bodyPr wrap="square" lIns="0" tIns="0" rIns="0" bIns="0" rtlCol="0">
            <a:spAutoFit/>
          </a:bodyPr>
          <a:lstStyle/>
          <a:p>
            <a:pPr algn="ctr" defTabSz="1243194"/>
            <a:r>
              <a:rPr lang="en-US" sz="1224" dirty="0">
                <a:solidFill>
                  <a:srgbClr val="FFFFFF"/>
                </a:solidFill>
                <a:latin typeface="+mj-lt"/>
                <a:cs typeface="Calibri" pitchFamily="34" charset="0"/>
              </a:rPr>
              <a:t>Install App</a:t>
            </a:r>
          </a:p>
        </p:txBody>
      </p:sp>
      <p:pic>
        <p:nvPicPr>
          <p:cNvPr id="143" name="Picture - App Install Animation near Surface" descr="C:\Users\davidra\Documents\ClipArtforPowerpoint\DVD_ART36\Artwork_Imagery\Shapes\Arrows\Curved\gold arrow cycle.png"/>
          <p:cNvPicPr>
            <a:picLocks noChangeAspect="1" noChangeArrowheads="1"/>
          </p:cNvPicPr>
          <p:nvPr/>
        </p:nvPicPr>
        <p:blipFill>
          <a:blip r:embed="rId16" cstate="print"/>
          <a:srcRect/>
          <a:stretch>
            <a:fillRect/>
          </a:stretch>
        </p:blipFill>
        <p:spPr bwMode="auto">
          <a:xfrm flipH="1">
            <a:off x="961487" y="1937399"/>
            <a:ext cx="522122" cy="523637"/>
          </a:xfrm>
          <a:prstGeom prst="rect">
            <a:avLst/>
          </a:prstGeom>
          <a:noFill/>
        </p:spPr>
      </p:pic>
      <p:sp>
        <p:nvSpPr>
          <p:cNvPr id="81" name="Right Arrow - Sync App Policy in Cache from Primary Site"/>
          <p:cNvSpPr/>
          <p:nvPr/>
        </p:nvSpPr>
        <p:spPr bwMode="auto">
          <a:xfrm flipH="1">
            <a:off x="6399224" y="3481336"/>
            <a:ext cx="4318950" cy="307759"/>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Sync Policy</a:t>
            </a:r>
          </a:p>
        </p:txBody>
      </p:sp>
      <p:grpSp>
        <p:nvGrpSpPr>
          <p:cNvPr id="6" name="Group - App Policies - Main (Ending near Surface)"/>
          <p:cNvGrpSpPr/>
          <p:nvPr/>
        </p:nvGrpSpPr>
        <p:grpSpPr>
          <a:xfrm>
            <a:off x="10418294" y="3367856"/>
            <a:ext cx="718290" cy="553197"/>
            <a:chOff x="5711526" y="1221637"/>
            <a:chExt cx="528340" cy="406799"/>
          </a:xfrm>
        </p:grpSpPr>
        <p:sp>
          <p:nvSpPr>
            <p:cNvPr id="4" name="Parallelogram 3"/>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5" name="TextBox 4"/>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sp>
        <p:nvSpPr>
          <p:cNvPr id="152" name="Right Arrow - Request App List from Android"/>
          <p:cNvSpPr/>
          <p:nvPr/>
        </p:nvSpPr>
        <p:spPr bwMode="auto">
          <a:xfrm rot="19923472">
            <a:off x="1147642" y="4833234"/>
            <a:ext cx="5240217"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 List</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153" name="Left Arrow - Android - App List from Windows Intune"/>
          <p:cNvSpPr/>
          <p:nvPr/>
        </p:nvSpPr>
        <p:spPr bwMode="auto">
          <a:xfrm rot="19927643" flipH="1">
            <a:off x="1145730" y="4830996"/>
            <a:ext cx="5248416"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Retrieve App List</a:t>
            </a:r>
          </a:p>
        </p:txBody>
      </p:sp>
      <p:grpSp>
        <p:nvGrpSpPr>
          <p:cNvPr id="94" name="Group - App Policies - Intune Cloud to WP"/>
          <p:cNvGrpSpPr/>
          <p:nvPr/>
        </p:nvGrpSpPr>
        <p:grpSpPr>
          <a:xfrm>
            <a:off x="6083167" y="3370820"/>
            <a:ext cx="718290" cy="553197"/>
            <a:chOff x="5711526" y="1221637"/>
            <a:chExt cx="528340" cy="406799"/>
          </a:xfrm>
        </p:grpSpPr>
        <p:sp>
          <p:nvSpPr>
            <p:cNvPr id="95" name="Parallelogram 94"/>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97" name="TextBox 96"/>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grpSp>
        <p:nvGrpSpPr>
          <p:cNvPr id="91" name="Group - Permanent App Policies - Intune Cloud"/>
          <p:cNvGrpSpPr/>
          <p:nvPr/>
        </p:nvGrpSpPr>
        <p:grpSpPr>
          <a:xfrm>
            <a:off x="6083167" y="3370820"/>
            <a:ext cx="718290" cy="553197"/>
            <a:chOff x="5711526" y="1221637"/>
            <a:chExt cx="528340" cy="406799"/>
          </a:xfrm>
        </p:grpSpPr>
        <p:sp>
          <p:nvSpPr>
            <p:cNvPr id="104" name="Parallelogram 103"/>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105" name="TextBox 104"/>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grpSp>
        <p:nvGrpSpPr>
          <p:cNvPr id="144" name="Group - App Policies - Intune Cloud to iOS"/>
          <p:cNvGrpSpPr/>
          <p:nvPr/>
        </p:nvGrpSpPr>
        <p:grpSpPr>
          <a:xfrm>
            <a:off x="6083167" y="3370820"/>
            <a:ext cx="718290" cy="553197"/>
            <a:chOff x="5711526" y="1221637"/>
            <a:chExt cx="528340" cy="406799"/>
          </a:xfrm>
        </p:grpSpPr>
        <p:sp>
          <p:nvSpPr>
            <p:cNvPr id="145" name="Parallelogram 144"/>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146" name="TextBox 145"/>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grpSp>
        <p:nvGrpSpPr>
          <p:cNvPr id="147" name="Group - App Policies - Intune Cloud to Android"/>
          <p:cNvGrpSpPr/>
          <p:nvPr/>
        </p:nvGrpSpPr>
        <p:grpSpPr>
          <a:xfrm>
            <a:off x="6083167" y="3370820"/>
            <a:ext cx="718290" cy="553197"/>
            <a:chOff x="5711526" y="1221637"/>
            <a:chExt cx="528340" cy="406799"/>
          </a:xfrm>
        </p:grpSpPr>
        <p:sp>
          <p:nvSpPr>
            <p:cNvPr id="148" name="Parallelogram 147"/>
            <p:cNvSpPr/>
            <p:nvPr/>
          </p:nvSpPr>
          <p:spPr bwMode="auto">
            <a:xfrm>
              <a:off x="5711526" y="1221637"/>
              <a:ext cx="528340" cy="406799"/>
            </a:xfrm>
            <a:prstGeom prst="parallelogram">
              <a:avLst>
                <a:gd name="adj" fmla="val 14115"/>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noAutofit/>
            </a:bodyPr>
            <a:lstStyle/>
            <a:p>
              <a:pPr algn="ctr" defTabSz="1242835" fontAlgn="base">
                <a:spcBef>
                  <a:spcPct val="0"/>
                </a:spcBef>
                <a:spcAft>
                  <a:spcPct val="0"/>
                </a:spcAft>
              </a:pPr>
              <a:endParaRPr lang="en-US" sz="714" i="1" dirty="0">
                <a:solidFill>
                  <a:schemeClr val="bg1"/>
                </a:solidFill>
                <a:latin typeface="+mj-lt"/>
              </a:endParaRPr>
            </a:p>
          </p:txBody>
        </p:sp>
        <p:sp>
          <p:nvSpPr>
            <p:cNvPr id="149" name="TextBox 148"/>
            <p:cNvSpPr txBox="1"/>
            <p:nvPr/>
          </p:nvSpPr>
          <p:spPr>
            <a:xfrm>
              <a:off x="5825734" y="1317314"/>
              <a:ext cx="299924" cy="215444"/>
            </a:xfrm>
            <a:prstGeom prst="rect">
              <a:avLst/>
            </a:prstGeom>
            <a:noFill/>
          </p:spPr>
          <p:txBody>
            <a:bodyPr wrap="square" lIns="0" tIns="0" rIns="0" bIns="0" rtlCol="0">
              <a:spAutoFit/>
            </a:bodyPr>
            <a:lstStyle/>
            <a:p>
              <a:pPr algn="ctr"/>
              <a:r>
                <a:rPr lang="en-US" sz="918" i="1" dirty="0">
                  <a:solidFill>
                    <a:schemeClr val="bg1"/>
                  </a:solidFill>
                  <a:latin typeface="+mj-lt"/>
                </a:rPr>
                <a:t>App </a:t>
              </a:r>
            </a:p>
            <a:p>
              <a:pPr algn="ctr"/>
              <a:r>
                <a:rPr lang="en-US" sz="918" i="1" dirty="0">
                  <a:solidFill>
                    <a:schemeClr val="bg1"/>
                  </a:solidFill>
                  <a:latin typeface="+mj-lt"/>
                </a:rPr>
                <a:t>Policies</a:t>
              </a:r>
            </a:p>
          </p:txBody>
        </p:sp>
      </p:grpSp>
      <p:grpSp>
        <p:nvGrpSpPr>
          <p:cNvPr id="170" name="Group - Google Play"/>
          <p:cNvGrpSpPr/>
          <p:nvPr/>
        </p:nvGrpSpPr>
        <p:grpSpPr>
          <a:xfrm>
            <a:off x="3004316" y="5919440"/>
            <a:ext cx="1864888" cy="752488"/>
            <a:chOff x="1350742" y="4333875"/>
            <a:chExt cx="1371723" cy="553350"/>
          </a:xfrm>
        </p:grpSpPr>
        <p:sp>
          <p:nvSpPr>
            <p:cNvPr id="171" name="Cloud"/>
            <p:cNvSpPr>
              <a:spLocks noChangeAspect="1" noEditPoints="1" noChangeArrowheads="1"/>
            </p:cNvSpPr>
            <p:nvPr/>
          </p:nvSpPr>
          <p:spPr bwMode="auto">
            <a:xfrm>
              <a:off x="1350742" y="4333875"/>
              <a:ext cx="1371723" cy="5533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lumMod val="40000"/>
                <a:lumOff val="60000"/>
              </a:schemeClr>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endParaRPr lang="en-US" sz="1632" dirty="0">
                <a:solidFill>
                  <a:schemeClr val="bg2">
                    <a:lumMod val="50000"/>
                  </a:schemeClr>
                </a:solidFill>
                <a:latin typeface="+mj-lt"/>
              </a:endParaRPr>
            </a:p>
          </p:txBody>
        </p:sp>
        <p:sp>
          <p:nvSpPr>
            <p:cNvPr id="172" name="TextBox 171"/>
            <p:cNvSpPr txBox="1"/>
            <p:nvPr/>
          </p:nvSpPr>
          <p:spPr>
            <a:xfrm>
              <a:off x="1478395" y="4512130"/>
              <a:ext cx="1116417" cy="188369"/>
            </a:xfrm>
            <a:prstGeom prst="rect">
              <a:avLst/>
            </a:prstGeom>
            <a:noFill/>
          </p:spPr>
          <p:txBody>
            <a:bodyPr wrap="square" lIns="0" tIns="0" rIns="0" bIns="0" rtlCol="0">
              <a:spAutoFit/>
            </a:bodyPr>
            <a:lstStyle/>
            <a:p>
              <a:pPr algn="ctr"/>
              <a:r>
                <a:rPr lang="en-US" sz="1632" dirty="0">
                  <a:solidFill>
                    <a:schemeClr val="bg1"/>
                  </a:solidFill>
                  <a:latin typeface="+mj-lt"/>
                </a:rPr>
                <a:t>Google Play</a:t>
              </a:r>
              <a:endParaRPr lang="en-US" sz="1326" dirty="0">
                <a:solidFill>
                  <a:schemeClr val="bg1"/>
                </a:solidFill>
                <a:latin typeface="+mj-lt"/>
              </a:endParaRPr>
            </a:p>
          </p:txBody>
        </p:sp>
      </p:grpSp>
      <p:grpSp>
        <p:nvGrpSpPr>
          <p:cNvPr id="182" name="Group -Windows Store"/>
          <p:cNvGrpSpPr/>
          <p:nvPr/>
        </p:nvGrpSpPr>
        <p:grpSpPr>
          <a:xfrm>
            <a:off x="3004316" y="1891112"/>
            <a:ext cx="1864888" cy="752488"/>
            <a:chOff x="1350742" y="790575"/>
            <a:chExt cx="1371723" cy="553350"/>
          </a:xfrm>
        </p:grpSpPr>
        <p:sp>
          <p:nvSpPr>
            <p:cNvPr id="183" name="Cloud"/>
            <p:cNvSpPr>
              <a:spLocks noChangeAspect="1" noEditPoints="1" noChangeArrowheads="1"/>
            </p:cNvSpPr>
            <p:nvPr/>
          </p:nvSpPr>
          <p:spPr bwMode="auto">
            <a:xfrm>
              <a:off x="1350742" y="790575"/>
              <a:ext cx="1371723" cy="5533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lumMod val="40000"/>
                <a:lumOff val="60000"/>
              </a:schemeClr>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endParaRPr lang="en-US" sz="1632" dirty="0">
                <a:solidFill>
                  <a:schemeClr val="bg2">
                    <a:lumMod val="50000"/>
                  </a:schemeClr>
                </a:solidFill>
                <a:latin typeface="+mj-lt"/>
              </a:endParaRPr>
            </a:p>
          </p:txBody>
        </p:sp>
        <p:sp>
          <p:nvSpPr>
            <p:cNvPr id="184" name="TextBox 183"/>
            <p:cNvSpPr txBox="1"/>
            <p:nvPr/>
          </p:nvSpPr>
          <p:spPr>
            <a:xfrm>
              <a:off x="1478395" y="921205"/>
              <a:ext cx="1116417" cy="188369"/>
            </a:xfrm>
            <a:prstGeom prst="rect">
              <a:avLst/>
            </a:prstGeom>
            <a:noFill/>
          </p:spPr>
          <p:txBody>
            <a:bodyPr wrap="square" lIns="0" tIns="0" rIns="0" bIns="0" rtlCol="0">
              <a:spAutoFit/>
            </a:bodyPr>
            <a:lstStyle/>
            <a:p>
              <a:pPr algn="ctr"/>
              <a:r>
                <a:rPr lang="en-US" sz="1632" dirty="0">
                  <a:solidFill>
                    <a:schemeClr val="bg1"/>
                  </a:solidFill>
                  <a:latin typeface="+mj-lt"/>
                </a:rPr>
                <a:t>Windows Store</a:t>
              </a:r>
              <a:endParaRPr lang="en-US" sz="1326" dirty="0">
                <a:solidFill>
                  <a:schemeClr val="bg1"/>
                </a:solidFill>
                <a:latin typeface="+mj-lt"/>
              </a:endParaRPr>
            </a:p>
          </p:txBody>
        </p:sp>
      </p:grpSp>
      <p:grpSp>
        <p:nvGrpSpPr>
          <p:cNvPr id="188" name="Group - Apple App Store"/>
          <p:cNvGrpSpPr/>
          <p:nvPr/>
        </p:nvGrpSpPr>
        <p:grpSpPr>
          <a:xfrm>
            <a:off x="3004316" y="4593034"/>
            <a:ext cx="1864888" cy="752488"/>
            <a:chOff x="3178034" y="4234788"/>
            <a:chExt cx="1371723" cy="553350"/>
          </a:xfrm>
        </p:grpSpPr>
        <p:sp>
          <p:nvSpPr>
            <p:cNvPr id="189" name="Cloud"/>
            <p:cNvSpPr>
              <a:spLocks noChangeAspect="1" noEditPoints="1" noChangeArrowheads="1"/>
            </p:cNvSpPr>
            <p:nvPr/>
          </p:nvSpPr>
          <p:spPr bwMode="auto">
            <a:xfrm>
              <a:off x="3178034" y="4234788"/>
              <a:ext cx="1371723" cy="5533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2">
                <a:lumMod val="40000"/>
                <a:lumOff val="60000"/>
              </a:schemeClr>
            </a:solidFill>
            <a:ln w="9525">
              <a:solidFill>
                <a:srgbClr val="000000"/>
              </a:solidFill>
              <a:miter lim="800000"/>
              <a:headEnd/>
              <a:tailEnd/>
            </a:ln>
            <a:effectLst>
              <a:outerShdw dist="107763" dir="2700000" algn="ctr" rotWithShape="0">
                <a:srgbClr val="808080"/>
              </a:outerShdw>
            </a:effectLst>
          </p:spPr>
          <p:txBody>
            <a:bodyPr vert="horz" wrap="square" lIns="93260" tIns="46630" rIns="93260" bIns="46630" numCol="1" anchor="t" anchorCtr="0" compatLnSpc="1">
              <a:prstTxWarp prst="textNoShape">
                <a:avLst/>
              </a:prstTxWarp>
            </a:bodyPr>
            <a:lstStyle/>
            <a:p>
              <a:endParaRPr lang="en-US" sz="1632" dirty="0">
                <a:solidFill>
                  <a:schemeClr val="bg2">
                    <a:lumMod val="50000"/>
                  </a:schemeClr>
                </a:solidFill>
                <a:latin typeface="+mj-lt"/>
              </a:endParaRPr>
            </a:p>
          </p:txBody>
        </p:sp>
        <p:sp>
          <p:nvSpPr>
            <p:cNvPr id="190" name="TextBox 189"/>
            <p:cNvSpPr txBox="1"/>
            <p:nvPr/>
          </p:nvSpPr>
          <p:spPr>
            <a:xfrm>
              <a:off x="3305687" y="4441618"/>
              <a:ext cx="1116417" cy="188369"/>
            </a:xfrm>
            <a:prstGeom prst="rect">
              <a:avLst/>
            </a:prstGeom>
            <a:noFill/>
          </p:spPr>
          <p:txBody>
            <a:bodyPr wrap="square" lIns="0" tIns="0" rIns="0" bIns="0" rtlCol="0">
              <a:spAutoFit/>
            </a:bodyPr>
            <a:lstStyle/>
            <a:p>
              <a:pPr algn="ctr"/>
              <a:r>
                <a:rPr lang="en-US" sz="1632" dirty="0">
                  <a:solidFill>
                    <a:schemeClr val="bg1"/>
                  </a:solidFill>
                  <a:latin typeface="+mj-lt"/>
                </a:rPr>
                <a:t>App Store</a:t>
              </a:r>
            </a:p>
          </p:txBody>
        </p:sp>
      </p:grpSp>
      <p:sp>
        <p:nvSpPr>
          <p:cNvPr id="194" name="Left Arrow - Surface - App Download from Windows Store"/>
          <p:cNvSpPr/>
          <p:nvPr/>
        </p:nvSpPr>
        <p:spPr bwMode="auto">
          <a:xfrm flipH="1">
            <a:off x="1625086" y="2387192"/>
            <a:ext cx="1679686"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Download App </a:t>
            </a:r>
          </a:p>
        </p:txBody>
      </p:sp>
      <p:sp>
        <p:nvSpPr>
          <p:cNvPr id="195" name="Right Arrow - Surface Request App"/>
          <p:cNvSpPr/>
          <p:nvPr/>
        </p:nvSpPr>
        <p:spPr bwMode="auto">
          <a:xfrm rot="21574707">
            <a:off x="1622449" y="2393830"/>
            <a:ext cx="1682254"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sp>
        <p:nvSpPr>
          <p:cNvPr id="196" name="Left Arrow - Android - App Download from Google Play"/>
          <p:cNvSpPr/>
          <p:nvPr/>
        </p:nvSpPr>
        <p:spPr bwMode="auto">
          <a:xfrm rot="20989815" flipH="1">
            <a:off x="1425979" y="5917225"/>
            <a:ext cx="1762307"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Download App</a:t>
            </a:r>
          </a:p>
        </p:txBody>
      </p:sp>
      <p:sp>
        <p:nvSpPr>
          <p:cNvPr id="197" name="Right Arrow - Android Request App"/>
          <p:cNvSpPr/>
          <p:nvPr/>
        </p:nvSpPr>
        <p:spPr bwMode="auto">
          <a:xfrm rot="20996948">
            <a:off x="1441086" y="5917225"/>
            <a:ext cx="1732092"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a:t>
            </a:r>
          </a:p>
        </p:txBody>
      </p:sp>
      <p:grpSp>
        <p:nvGrpSpPr>
          <p:cNvPr id="185" name="Group - Windows 8 Content"/>
          <p:cNvGrpSpPr>
            <a:grpSpLocks noChangeAspect="1"/>
          </p:cNvGrpSpPr>
          <p:nvPr/>
        </p:nvGrpSpPr>
        <p:grpSpPr>
          <a:xfrm>
            <a:off x="3293611" y="2319876"/>
            <a:ext cx="584279" cy="497388"/>
            <a:chOff x="7881122" y="1326330"/>
            <a:chExt cx="694944" cy="585216"/>
          </a:xfrm>
        </p:grpSpPr>
        <p:pic>
          <p:nvPicPr>
            <p:cNvPr id="186" name="Picture - Content Ring" descr="C:\Users\davidra\Documents\ClipArtforPowerpoint\DVD_ART36\Artwork_Imagery\Shapes\Circular shapes\Circle\oval circle frame edge.png"/>
            <p:cNvPicPr>
              <a:picLocks noChangeArrowheads="1"/>
            </p:cNvPicPr>
            <p:nvPr/>
          </p:nvPicPr>
          <p:blipFill>
            <a:blip r:embed="rId17" cstate="print"/>
            <a:srcRect/>
            <a:stretch>
              <a:fillRect/>
            </a:stretch>
          </p:blipFill>
          <p:spPr bwMode="auto">
            <a:xfrm>
              <a:off x="7881122" y="1326330"/>
              <a:ext cx="694944" cy="585216"/>
            </a:xfrm>
            <a:prstGeom prst="rect">
              <a:avLst/>
            </a:prstGeom>
            <a:noFill/>
            <a:ln>
              <a:noFill/>
            </a:ln>
          </p:spPr>
        </p:pic>
        <p:pic>
          <p:nvPicPr>
            <p:cNvPr id="187" name="Picture - Windows Logo"/>
            <p:cNvPicPr>
              <a:picLocks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019483" y="1550237"/>
              <a:ext cx="419667" cy="1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7" name="Group - Android Content"/>
          <p:cNvGrpSpPr>
            <a:grpSpLocks noChangeAspect="1"/>
          </p:cNvGrpSpPr>
          <p:nvPr/>
        </p:nvGrpSpPr>
        <p:grpSpPr>
          <a:xfrm>
            <a:off x="3147288" y="5689455"/>
            <a:ext cx="580136" cy="497388"/>
            <a:chOff x="3288841" y="5870504"/>
            <a:chExt cx="597359" cy="682696"/>
          </a:xfrm>
        </p:grpSpPr>
        <p:pic>
          <p:nvPicPr>
            <p:cNvPr id="178" name="Picture 177"/>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288841" y="5870504"/>
              <a:ext cx="597359" cy="682696"/>
            </a:xfrm>
            <a:prstGeom prst="rect">
              <a:avLst/>
            </a:prstGeom>
          </p:spPr>
        </p:pic>
        <p:pic>
          <p:nvPicPr>
            <p:cNvPr id="181" name="Picture 180"/>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460291" y="6048375"/>
              <a:ext cx="277695" cy="307185"/>
            </a:xfrm>
            <a:prstGeom prst="rect">
              <a:avLst/>
            </a:prstGeom>
          </p:spPr>
        </p:pic>
      </p:grpSp>
      <p:sp>
        <p:nvSpPr>
          <p:cNvPr id="139" name="Left Arrow - WP8 - App Download from Windows Phone Store"/>
          <p:cNvSpPr/>
          <p:nvPr/>
        </p:nvSpPr>
        <p:spPr bwMode="auto">
          <a:xfrm flipH="1">
            <a:off x="1467512" y="3573057"/>
            <a:ext cx="1830011" cy="416413"/>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Download App </a:t>
            </a:r>
          </a:p>
        </p:txBody>
      </p:sp>
      <p:sp>
        <p:nvSpPr>
          <p:cNvPr id="88" name="Right Arrow - Windows Phone Request App"/>
          <p:cNvSpPr/>
          <p:nvPr/>
        </p:nvSpPr>
        <p:spPr bwMode="auto">
          <a:xfrm rot="21574707">
            <a:off x="1460772" y="3572711"/>
            <a:ext cx="1832811" cy="416413"/>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a:t>
            </a:r>
            <a:endParaRPr lang="en-US" sz="1836" dirty="0">
              <a:solidFill>
                <a:srgbClr val="FFFFFF"/>
              </a:solidFill>
              <a:effectLst>
                <a:outerShdw blurRad="50800" dist="38100" dir="2700000" algn="tl" rotWithShape="0">
                  <a:prstClr val="black">
                    <a:alpha val="40000"/>
                  </a:prstClr>
                </a:outerShdw>
              </a:effectLst>
              <a:latin typeface="+mj-lt"/>
              <a:cs typeface="Calibri" pitchFamily="34" charset="0"/>
            </a:endParaRPr>
          </a:p>
        </p:txBody>
      </p:sp>
      <p:pic>
        <p:nvPicPr>
          <p:cNvPr id="176" name="Picture - Windows Phone Content"/>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3280130" y="3497846"/>
            <a:ext cx="584279" cy="497388"/>
          </a:xfrm>
          <a:prstGeom prst="rect">
            <a:avLst/>
          </a:prstGeom>
        </p:spPr>
      </p:pic>
      <p:sp>
        <p:nvSpPr>
          <p:cNvPr id="140" name="Left Arrow - iOS - App Download from Apple App Store"/>
          <p:cNvSpPr/>
          <p:nvPr/>
        </p:nvSpPr>
        <p:spPr bwMode="auto">
          <a:xfrm rot="21092713" flipH="1">
            <a:off x="1462305" y="4653282"/>
            <a:ext cx="1693530"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Download App</a:t>
            </a:r>
          </a:p>
        </p:txBody>
      </p:sp>
      <p:sp>
        <p:nvSpPr>
          <p:cNvPr id="76" name="Right Arrow - iOS Request App"/>
          <p:cNvSpPr/>
          <p:nvPr/>
        </p:nvSpPr>
        <p:spPr bwMode="auto">
          <a:xfrm rot="21099846">
            <a:off x="1455482" y="4645175"/>
            <a:ext cx="1691201" cy="410345"/>
          </a:xfrm>
          <a:prstGeom prst="right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124301" tIns="62152" rIns="124301" bIns="62152" numCol="1" rtlCol="0" anchor="ctr" anchorCtr="0" compatLnSpc="1">
            <a:prstTxWarp prst="textNoShape">
              <a:avLst/>
            </a:prstTxWarp>
          </a:bodyPr>
          <a:lstStyle/>
          <a:p>
            <a:pPr algn="ctr" defTabSz="1242650"/>
            <a:r>
              <a:rPr lang="en-US" sz="1632" dirty="0">
                <a:solidFill>
                  <a:srgbClr val="FFFFFF"/>
                </a:solidFill>
                <a:effectLst>
                  <a:outerShdw blurRad="50800" dist="38100" dir="2700000" algn="tl" rotWithShape="0">
                    <a:prstClr val="black">
                      <a:alpha val="40000"/>
                    </a:prstClr>
                  </a:outerShdw>
                </a:effectLst>
                <a:latin typeface="+mj-lt"/>
                <a:cs typeface="Calibri" pitchFamily="34" charset="0"/>
              </a:rPr>
              <a:t>Request App</a:t>
            </a:r>
          </a:p>
        </p:txBody>
      </p:sp>
      <p:grpSp>
        <p:nvGrpSpPr>
          <p:cNvPr id="191" name="Group - iOS Content"/>
          <p:cNvGrpSpPr>
            <a:grpSpLocks noChangeAspect="1"/>
          </p:cNvGrpSpPr>
          <p:nvPr/>
        </p:nvGrpSpPr>
        <p:grpSpPr>
          <a:xfrm>
            <a:off x="3137893" y="4447807"/>
            <a:ext cx="584279" cy="497388"/>
            <a:chOff x="5660069" y="5541317"/>
            <a:chExt cx="600549" cy="685800"/>
          </a:xfrm>
        </p:grpSpPr>
        <p:pic>
          <p:nvPicPr>
            <p:cNvPr id="192" name="Content Ring"/>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5797168" y="5689592"/>
              <a:ext cx="332013" cy="381199"/>
            </a:xfrm>
            <a:prstGeom prst="rect">
              <a:avLst/>
            </a:prstGeom>
            <a:blipFill dpi="0" rotWithShape="1">
              <a:blip r:embed="rId23">
                <a:alphaModFix amt="0"/>
              </a:blip>
              <a:srcRect/>
              <a:tile tx="0" ty="0" sx="100000" sy="100000" flip="none" algn="tl"/>
            </a:blipFill>
            <a:ln>
              <a:noFill/>
            </a:ln>
            <a:effectLst/>
          </p:spPr>
        </p:pic>
        <p:pic>
          <p:nvPicPr>
            <p:cNvPr id="193" name="Apple Logo" descr="C:\Users\davidra\Documents\ClipArtforPowerpoint\DVD_ART36\Artwork_Imagery\Shapes\Circular shapes\Circle\oval circle frame edge.png"/>
            <p:cNvPicPr>
              <a:picLocks noChangeAspect="1" noChangeArrowheads="1"/>
            </p:cNvPicPr>
            <p:nvPr/>
          </p:nvPicPr>
          <p:blipFill>
            <a:blip r:embed="rId17" cstate="print"/>
            <a:srcRect/>
            <a:stretch>
              <a:fillRect/>
            </a:stretch>
          </p:blipFill>
          <p:spPr bwMode="auto">
            <a:xfrm>
              <a:off x="5660069" y="5541317"/>
              <a:ext cx="600549" cy="685800"/>
            </a:xfrm>
            <a:prstGeom prst="rect">
              <a:avLst/>
            </a:prstGeom>
            <a:noFill/>
            <a:ln>
              <a:noFill/>
            </a:ln>
          </p:spPr>
        </p:pic>
      </p:grpSp>
      <p:pic>
        <p:nvPicPr>
          <p:cNvPr id="129" name="Picture - iOS Device"/>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976110" y="4598258"/>
            <a:ext cx="492877" cy="739509"/>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 Surface"/>
          <p:cNvPicPr>
            <a:picLocks noChangeAspect="1" noChangeArrowheads="1"/>
          </p:cNvPicPr>
          <p:nvPr/>
        </p:nvPicPr>
        <p:blipFill>
          <a:blip r:embed="rId2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44220" y="2236151"/>
            <a:ext cx="1356658" cy="742999"/>
          </a:xfrm>
          <a:prstGeom prst="rect">
            <a:avLst/>
          </a:prstGeom>
        </p:spPr>
      </p:pic>
      <p:pic>
        <p:nvPicPr>
          <p:cNvPr id="9218" name="Picture - Android Phone"/>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957090" y="5883171"/>
            <a:ext cx="530917" cy="777153"/>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 Windows Phone"/>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976609" y="3376000"/>
            <a:ext cx="491879" cy="742999"/>
          </a:xfrm>
          <a:prstGeom prst="rect">
            <a:avLst/>
          </a:prstGeom>
        </p:spPr>
      </p:pic>
      <p:sp>
        <p:nvSpPr>
          <p:cNvPr id="131" name="TextBox - Consumer Stores"/>
          <p:cNvSpPr txBox="1"/>
          <p:nvPr/>
        </p:nvSpPr>
        <p:spPr>
          <a:xfrm>
            <a:off x="2925562" y="1387192"/>
            <a:ext cx="2025711" cy="288137"/>
          </a:xfrm>
          <a:prstGeom prst="rect">
            <a:avLst/>
          </a:prstGeom>
          <a:noFill/>
        </p:spPr>
        <p:txBody>
          <a:bodyPr wrap="square" lIns="0" tIns="0" rIns="0" bIns="0" rtlCol="0">
            <a:spAutoFit/>
          </a:bodyPr>
          <a:lstStyle/>
          <a:p>
            <a:pPr algn="ctr" defTabSz="1243194"/>
            <a:r>
              <a:rPr lang="en-US" sz="1836" b="1" dirty="0">
                <a:solidFill>
                  <a:srgbClr val="FFC000"/>
                </a:solidFill>
                <a:latin typeface="+mj-lt"/>
              </a:rPr>
              <a:t>Consumer Stores</a:t>
            </a:r>
          </a:p>
        </p:txBody>
      </p:sp>
    </p:spTree>
    <p:custDataLst>
      <p:tags r:id="rId1"/>
    </p:custDataLst>
    <p:extLst>
      <p:ext uri="{BB962C8B-B14F-4D97-AF65-F5344CB8AC3E}">
        <p14:creationId xmlns:p14="http://schemas.microsoft.com/office/powerpoint/2010/main" val="145831906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0"/>
                                        </p:tgtEl>
                                      </p:cBhvr>
                                    </p:animEffect>
                                    <p:set>
                                      <p:cBhvr>
                                        <p:cTn id="7" dur="1" fill="hold">
                                          <p:stCondLst>
                                            <p:cond delay="999"/>
                                          </p:stCondLst>
                                        </p:cTn>
                                        <p:tgtEl>
                                          <p:spTgt spid="2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p:tgtEl>
                                          <p:spTgt spid="79"/>
                                        </p:tgtEl>
                                        <p:attrNameLst>
                                          <p:attrName>ppt_y</p:attrName>
                                        </p:attrNameLst>
                                      </p:cBhvr>
                                      <p:tavLst>
                                        <p:tav tm="0">
                                          <p:val>
                                            <p:strVal val="#ppt_y+#ppt_h"/>
                                          </p:val>
                                        </p:tav>
                                        <p:tav tm="100000">
                                          <p:val>
                                            <p:strVal val="#ppt_y"/>
                                          </p:val>
                                        </p:tav>
                                      </p:tavLst>
                                    </p:anim>
                                    <p:animEffect transition="in" filter="wipe(up)">
                                      <p:cBhvr>
                                        <p:cTn id="17" dur="500"/>
                                        <p:tgtEl>
                                          <p:spTgt spid="7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nodeType="clickEffect">
                                  <p:stCondLst>
                                    <p:cond delay="0"/>
                                  </p:stCondLst>
                                  <p:childTnLst>
                                    <p:animEffect transition="out" filter="dissolv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dissolve">
                                      <p:cBhvr>
                                        <p:cTn id="26" dur="500"/>
                                        <p:tgtEl>
                                          <p:spTgt spid="84"/>
                                        </p:tgtEl>
                                      </p:cBhvr>
                                    </p:animEffect>
                                  </p:childTnLst>
                                </p:cTn>
                              </p:par>
                            </p:childTnLst>
                          </p:cTn>
                        </p:par>
                        <p:par>
                          <p:cTn id="27" fill="hold">
                            <p:stCondLst>
                              <p:cond delay="1000"/>
                            </p:stCondLst>
                            <p:childTnLst>
                              <p:par>
                                <p:cTn id="28" presetID="1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ppt_y</p:attrName>
                                        </p:attrNameLst>
                                      </p:cBhvr>
                                      <p:tavLst>
                                        <p:tav tm="0">
                                          <p:val>
                                            <p:strVal val="#ppt_y+#ppt_h*1.125000"/>
                                          </p:val>
                                        </p:tav>
                                        <p:tav tm="100000">
                                          <p:val>
                                            <p:strVal val="#ppt_y"/>
                                          </p:val>
                                        </p:tav>
                                      </p:tavLst>
                                    </p:anim>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xit" presetSubtype="0" fill="hold" nodeType="clickEffect">
                                  <p:stCondLst>
                                    <p:cond delay="0"/>
                                  </p:stCondLst>
                                  <p:childTnLst>
                                    <p:animEffect transition="out" filter="dissolve">
                                      <p:cBhvr>
                                        <p:cTn id="35" dur="500"/>
                                        <p:tgtEl>
                                          <p:spTgt spid="84"/>
                                        </p:tgtEl>
                                      </p:cBhvr>
                                    </p:animEffect>
                                    <p:set>
                                      <p:cBhvr>
                                        <p:cTn id="36" dur="1" fill="hold">
                                          <p:stCondLst>
                                            <p:cond delay="499"/>
                                          </p:stCondLst>
                                        </p:cTn>
                                        <p:tgtEl>
                                          <p:spTgt spid="84"/>
                                        </p:tgtEl>
                                        <p:attrNameLst>
                                          <p:attrName>style.visibility</p:attrName>
                                        </p:attrNameLst>
                                      </p:cBhvr>
                                      <p:to>
                                        <p:strVal val="hidden"/>
                                      </p:to>
                                    </p:set>
                                  </p:childTnLst>
                                </p:cTn>
                              </p:par>
                            </p:childTnLst>
                          </p:cTn>
                        </p:par>
                        <p:par>
                          <p:cTn id="37" fill="hold">
                            <p:stCondLst>
                              <p:cond delay="500"/>
                            </p:stCondLst>
                            <p:childTnLst>
                              <p:par>
                                <p:cTn id="38" presetID="9" presetClass="entr" presetSubtype="0"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dissolve">
                                      <p:cBhvr>
                                        <p:cTn id="40" dur="500"/>
                                        <p:tgtEl>
                                          <p:spTgt spid="81"/>
                                        </p:tgtEl>
                                      </p:cBhvr>
                                    </p:animEffect>
                                  </p:childTnLst>
                                </p:cTn>
                              </p:par>
                            </p:childTnLst>
                          </p:cTn>
                        </p:par>
                        <p:par>
                          <p:cTn id="41" fill="hold">
                            <p:stCondLst>
                              <p:cond delay="1000"/>
                            </p:stCondLst>
                            <p:childTnLst>
                              <p:par>
                                <p:cTn id="42" presetID="42" presetClass="path" presetSubtype="0" accel="50000" decel="50000" fill="hold" nodeType="afterEffect">
                                  <p:stCondLst>
                                    <p:cond delay="0"/>
                                  </p:stCondLst>
                                  <p:childTnLst>
                                    <p:animMotion origin="layout" path="M 3.33333E-6 1.49738E-6 L -0.12327 -0.00031 " pathEditMode="relative" rAng="0" ptsTypes="AA">
                                      <p:cBhvr>
                                        <p:cTn id="43" dur="2000" fill="hold"/>
                                        <p:tgtEl>
                                          <p:spTgt spid="6"/>
                                        </p:tgtEl>
                                        <p:attrNameLst>
                                          <p:attrName>ppt_x</p:attrName>
                                          <p:attrName>ppt_y</p:attrName>
                                        </p:attrNameLst>
                                      </p:cBhvr>
                                      <p:rCtr x="-6163" y="-31"/>
                                    </p:animMotion>
                                  </p:childTnLst>
                                </p:cTn>
                              </p:par>
                            </p:childTnLst>
                          </p:cTn>
                        </p:par>
                        <p:par>
                          <p:cTn id="44" fill="hold">
                            <p:stCondLst>
                              <p:cond delay="3000"/>
                            </p:stCondLst>
                            <p:childTnLst>
                              <p:par>
                                <p:cTn id="45" presetID="42" presetClass="path" presetSubtype="0" accel="50000" decel="50000" fill="hold" nodeType="afterEffect">
                                  <p:stCondLst>
                                    <p:cond delay="0"/>
                                  </p:stCondLst>
                                  <p:childTnLst>
                                    <p:animMotion origin="layout" path="M -0.12327 -0.00031 L -0.35 2.34568E-6 " pathEditMode="relative" rAng="0" ptsTypes="AA">
                                      <p:cBhvr>
                                        <p:cTn id="46" dur="2000" fill="hold"/>
                                        <p:tgtEl>
                                          <p:spTgt spid="6"/>
                                        </p:tgtEl>
                                        <p:attrNameLst>
                                          <p:attrName>ppt_x</p:attrName>
                                          <p:attrName>ppt_y</p:attrName>
                                        </p:attrNameLst>
                                      </p:cBhvr>
                                      <p:rCtr x="-11337" y="0"/>
                                    </p:animMotion>
                                  </p:childTnLst>
                                </p:cTn>
                              </p:par>
                            </p:childTnLst>
                          </p:cTn>
                        </p:par>
                      </p:childTnLst>
                    </p:cTn>
                  </p:par>
                  <p:par>
                    <p:cTn id="47" fill="hold">
                      <p:stCondLst>
                        <p:cond delay="indefinite"/>
                      </p:stCondLst>
                      <p:childTnLst>
                        <p:par>
                          <p:cTn id="48" fill="hold">
                            <p:stCondLst>
                              <p:cond delay="0"/>
                            </p:stCondLst>
                            <p:childTnLst>
                              <p:par>
                                <p:cTn id="49" presetID="9" presetClass="exit" presetSubtype="0" fill="hold" grpId="1" nodeType="clickEffect">
                                  <p:stCondLst>
                                    <p:cond delay="0"/>
                                  </p:stCondLst>
                                  <p:childTnLst>
                                    <p:animEffect transition="out" filter="dissolve">
                                      <p:cBhvr>
                                        <p:cTn id="50" dur="500"/>
                                        <p:tgtEl>
                                          <p:spTgt spid="81"/>
                                        </p:tgtEl>
                                      </p:cBhvr>
                                    </p:animEffect>
                                    <p:set>
                                      <p:cBhvr>
                                        <p:cTn id="51" dur="1" fill="hold">
                                          <p:stCondLst>
                                            <p:cond delay="499"/>
                                          </p:stCondLst>
                                        </p:cTn>
                                        <p:tgtEl>
                                          <p:spTgt spid="81"/>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94"/>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144"/>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91"/>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147"/>
                                        </p:tgtEl>
                                        <p:attrNameLst>
                                          <p:attrName>style.visibility</p:attrName>
                                        </p:attrNameLst>
                                      </p:cBhvr>
                                      <p:to>
                                        <p:strVal val="visible"/>
                                      </p:to>
                                    </p:set>
                                  </p:childTnLst>
                                </p:cTn>
                              </p:par>
                            </p:childTnLst>
                          </p:cTn>
                        </p:par>
                        <p:par>
                          <p:cTn id="60" fill="hold">
                            <p:stCondLst>
                              <p:cond delay="500"/>
                            </p:stCondLst>
                            <p:childTnLst>
                              <p:par>
                                <p:cTn id="61" presetID="9" presetClass="entr" presetSubtype="0" fill="hold" grpId="0" nodeType="afterEffect">
                                  <p:stCondLst>
                                    <p:cond delay="0"/>
                                  </p:stCondLst>
                                  <p:childTnLst>
                                    <p:set>
                                      <p:cBhvr>
                                        <p:cTn id="62" dur="1" fill="hold">
                                          <p:stCondLst>
                                            <p:cond delay="0"/>
                                          </p:stCondLst>
                                        </p:cTn>
                                        <p:tgtEl>
                                          <p:spTgt spid="106"/>
                                        </p:tgtEl>
                                        <p:attrNameLst>
                                          <p:attrName>style.visibility</p:attrName>
                                        </p:attrNameLst>
                                      </p:cBhvr>
                                      <p:to>
                                        <p:strVal val="visible"/>
                                      </p:to>
                                    </p:set>
                                    <p:animEffect transition="in" filter="dissolve">
                                      <p:cBhvr>
                                        <p:cTn id="63" dur="500"/>
                                        <p:tgtEl>
                                          <p:spTgt spid="106"/>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160"/>
                                        </p:tgtEl>
                                        <p:attrNameLst>
                                          <p:attrName>style.visibility</p:attrName>
                                        </p:attrNameLst>
                                      </p:cBhvr>
                                      <p:to>
                                        <p:strVal val="visible"/>
                                      </p:to>
                                    </p:set>
                                    <p:animEffect transition="in" filter="dissolve">
                                      <p:cBhvr>
                                        <p:cTn id="66" dur="500"/>
                                        <p:tgtEl>
                                          <p:spTgt spid="160"/>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dissolve">
                                      <p:cBhvr>
                                        <p:cTn id="69" dur="500"/>
                                        <p:tgtEl>
                                          <p:spTgt spid="107"/>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162"/>
                                        </p:tgtEl>
                                        <p:attrNameLst>
                                          <p:attrName>style.visibility</p:attrName>
                                        </p:attrNameLst>
                                      </p:cBhvr>
                                      <p:to>
                                        <p:strVal val="visible"/>
                                      </p:to>
                                    </p:set>
                                    <p:animEffect transition="in" filter="dissolve">
                                      <p:cBhvr>
                                        <p:cTn id="72" dur="500"/>
                                        <p:tgtEl>
                                          <p:spTgt spid="162"/>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xit" presetSubtype="0" fill="hold" grpId="1" nodeType="clickEffect">
                                  <p:stCondLst>
                                    <p:cond delay="500"/>
                                  </p:stCondLst>
                                  <p:childTnLst>
                                    <p:animEffect transition="out" filter="dissolve">
                                      <p:cBhvr>
                                        <p:cTn id="76" dur="500"/>
                                        <p:tgtEl>
                                          <p:spTgt spid="107"/>
                                        </p:tgtEl>
                                      </p:cBhvr>
                                    </p:animEffect>
                                    <p:set>
                                      <p:cBhvr>
                                        <p:cTn id="77" dur="1" fill="hold">
                                          <p:stCondLst>
                                            <p:cond delay="499"/>
                                          </p:stCondLst>
                                        </p:cTn>
                                        <p:tgtEl>
                                          <p:spTgt spid="107"/>
                                        </p:tgtEl>
                                        <p:attrNameLst>
                                          <p:attrName>style.visibility</p:attrName>
                                        </p:attrNameLst>
                                      </p:cBhvr>
                                      <p:to>
                                        <p:strVal val="hidden"/>
                                      </p:to>
                                    </p:set>
                                  </p:childTnLst>
                                </p:cTn>
                              </p:par>
                              <p:par>
                                <p:cTn id="78" presetID="9" presetClass="exit" presetSubtype="0" fill="hold" grpId="1" nodeType="withEffect">
                                  <p:stCondLst>
                                    <p:cond delay="500"/>
                                  </p:stCondLst>
                                  <p:childTnLst>
                                    <p:animEffect transition="out" filter="dissolve">
                                      <p:cBhvr>
                                        <p:cTn id="79" dur="500"/>
                                        <p:tgtEl>
                                          <p:spTgt spid="160"/>
                                        </p:tgtEl>
                                      </p:cBhvr>
                                    </p:animEffect>
                                    <p:set>
                                      <p:cBhvr>
                                        <p:cTn id="80" dur="1" fill="hold">
                                          <p:stCondLst>
                                            <p:cond delay="499"/>
                                          </p:stCondLst>
                                        </p:cTn>
                                        <p:tgtEl>
                                          <p:spTgt spid="160"/>
                                        </p:tgtEl>
                                        <p:attrNameLst>
                                          <p:attrName>style.visibility</p:attrName>
                                        </p:attrNameLst>
                                      </p:cBhvr>
                                      <p:to>
                                        <p:strVal val="hidden"/>
                                      </p:to>
                                    </p:set>
                                  </p:childTnLst>
                                </p:cTn>
                              </p:par>
                              <p:par>
                                <p:cTn id="81" presetID="9" presetClass="exit" presetSubtype="0" fill="hold" grpId="1" nodeType="withEffect">
                                  <p:stCondLst>
                                    <p:cond delay="500"/>
                                  </p:stCondLst>
                                  <p:childTnLst>
                                    <p:animEffect transition="out" filter="dissolve">
                                      <p:cBhvr>
                                        <p:cTn id="82" dur="500"/>
                                        <p:tgtEl>
                                          <p:spTgt spid="162"/>
                                        </p:tgtEl>
                                      </p:cBhvr>
                                    </p:animEffect>
                                    <p:set>
                                      <p:cBhvr>
                                        <p:cTn id="83" dur="1" fill="hold">
                                          <p:stCondLst>
                                            <p:cond delay="499"/>
                                          </p:stCondLst>
                                        </p:cTn>
                                        <p:tgtEl>
                                          <p:spTgt spid="162"/>
                                        </p:tgtEl>
                                        <p:attrNameLst>
                                          <p:attrName>style.visibility</p:attrName>
                                        </p:attrNameLst>
                                      </p:cBhvr>
                                      <p:to>
                                        <p:strVal val="hidden"/>
                                      </p:to>
                                    </p:set>
                                  </p:childTnLst>
                                </p:cTn>
                              </p:par>
                              <p:par>
                                <p:cTn id="84" presetID="9" presetClass="exit" presetSubtype="0" fill="hold" grpId="1" nodeType="withEffect">
                                  <p:stCondLst>
                                    <p:cond delay="500"/>
                                  </p:stCondLst>
                                  <p:childTnLst>
                                    <p:animEffect transition="out" filter="dissolve">
                                      <p:cBhvr>
                                        <p:cTn id="85" dur="500"/>
                                        <p:tgtEl>
                                          <p:spTgt spid="106"/>
                                        </p:tgtEl>
                                      </p:cBhvr>
                                    </p:animEffect>
                                    <p:set>
                                      <p:cBhvr>
                                        <p:cTn id="86" dur="1" fill="hold">
                                          <p:stCondLst>
                                            <p:cond delay="499"/>
                                          </p:stCondLst>
                                        </p:cTn>
                                        <p:tgtEl>
                                          <p:spTgt spid="106"/>
                                        </p:tgtEl>
                                        <p:attrNameLst>
                                          <p:attrName>style.visibility</p:attrName>
                                        </p:attrNameLst>
                                      </p:cBhvr>
                                      <p:to>
                                        <p:strVal val="hidden"/>
                                      </p:to>
                                    </p:set>
                                  </p:childTnLst>
                                </p:cTn>
                              </p:par>
                            </p:childTnLst>
                          </p:cTn>
                        </p:par>
                        <p:par>
                          <p:cTn id="87" fill="hold">
                            <p:stCondLst>
                              <p:cond delay="1000"/>
                            </p:stCondLst>
                            <p:childTnLst>
                              <p:par>
                                <p:cTn id="88" presetID="9" presetClass="entr" presetSubtype="0" fill="hold" grpId="0" nodeType="afterEffect">
                                  <p:stCondLst>
                                    <p:cond delay="0"/>
                                  </p:stCondLst>
                                  <p:childTnLst>
                                    <p:set>
                                      <p:cBhvr>
                                        <p:cTn id="89" dur="1" fill="hold">
                                          <p:stCondLst>
                                            <p:cond delay="0"/>
                                          </p:stCondLst>
                                        </p:cTn>
                                        <p:tgtEl>
                                          <p:spTgt spid="161"/>
                                        </p:tgtEl>
                                        <p:attrNameLst>
                                          <p:attrName>style.visibility</p:attrName>
                                        </p:attrNameLst>
                                      </p:cBhvr>
                                      <p:to>
                                        <p:strVal val="visible"/>
                                      </p:to>
                                    </p:set>
                                    <p:animEffect transition="in" filter="dissolve">
                                      <p:cBhvr>
                                        <p:cTn id="90" dur="500"/>
                                        <p:tgtEl>
                                          <p:spTgt spid="161"/>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dissolve">
                                      <p:cBhvr>
                                        <p:cTn id="93" dur="500"/>
                                        <p:tgtEl>
                                          <p:spTgt spid="87"/>
                                        </p:tgtEl>
                                      </p:cBhvr>
                                    </p:animEffect>
                                  </p:childTnLst>
                                </p:cTn>
                              </p:par>
                              <p:par>
                                <p:cTn id="94" presetID="9" presetClass="entr" presetSubtype="0" fill="hold" grpId="0" nodeType="with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dissolve">
                                      <p:cBhvr>
                                        <p:cTn id="96" dur="500"/>
                                        <p:tgtEl>
                                          <p:spTgt spid="89"/>
                                        </p:tgtEl>
                                      </p:cBhvr>
                                    </p:animEffect>
                                  </p:childTnLst>
                                </p:cTn>
                              </p:par>
                              <p:par>
                                <p:cTn id="97" presetID="9" presetClass="entr" presetSubtype="0" fill="hold" grpId="0" nodeType="withEffect">
                                  <p:stCondLst>
                                    <p:cond delay="0"/>
                                  </p:stCondLst>
                                  <p:childTnLst>
                                    <p:set>
                                      <p:cBhvr>
                                        <p:cTn id="98" dur="1" fill="hold">
                                          <p:stCondLst>
                                            <p:cond delay="0"/>
                                          </p:stCondLst>
                                        </p:cTn>
                                        <p:tgtEl>
                                          <p:spTgt spid="163"/>
                                        </p:tgtEl>
                                        <p:attrNameLst>
                                          <p:attrName>style.visibility</p:attrName>
                                        </p:attrNameLst>
                                      </p:cBhvr>
                                      <p:to>
                                        <p:strVal val="visible"/>
                                      </p:to>
                                    </p:set>
                                    <p:animEffect transition="in" filter="dissolve">
                                      <p:cBhvr>
                                        <p:cTn id="99" dur="500"/>
                                        <p:tgtEl>
                                          <p:spTgt spid="163"/>
                                        </p:tgtEl>
                                      </p:cBhvr>
                                    </p:animEffect>
                                  </p:childTnLst>
                                </p:cTn>
                              </p:par>
                            </p:childTnLst>
                          </p:cTn>
                        </p:par>
                        <p:par>
                          <p:cTn id="100" fill="hold">
                            <p:stCondLst>
                              <p:cond delay="1500"/>
                            </p:stCondLst>
                            <p:childTnLst>
                              <p:par>
                                <p:cTn id="101" presetID="1" presetClass="entr" presetSubtype="0" fill="hold" nodeType="afterEffect">
                                  <p:stCondLst>
                                    <p:cond delay="0"/>
                                  </p:stCondLst>
                                  <p:childTnLst>
                                    <p:set>
                                      <p:cBhvr>
                                        <p:cTn id="102" dur="1" fill="hold">
                                          <p:stCondLst>
                                            <p:cond delay="0"/>
                                          </p:stCondLst>
                                        </p:cTn>
                                        <p:tgtEl>
                                          <p:spTgt spid="17"/>
                                        </p:tgtEl>
                                        <p:attrNameLst>
                                          <p:attrName>style.visibility</p:attrName>
                                        </p:attrNameLst>
                                      </p:cBhvr>
                                      <p:to>
                                        <p:strVal val="visible"/>
                                      </p:to>
                                    </p:set>
                                  </p:childTnLst>
                                </p:cTn>
                              </p:par>
                              <p:par>
                                <p:cTn id="103" presetID="12" presetClass="entr" presetSubtype="4" fill="hold" nodeType="withEffect">
                                  <p:stCondLst>
                                    <p:cond delay="0"/>
                                  </p:stCondLst>
                                  <p:childTnLst>
                                    <p:set>
                                      <p:cBhvr>
                                        <p:cTn id="104" dur="1" fill="hold">
                                          <p:stCondLst>
                                            <p:cond delay="0"/>
                                          </p:stCondLst>
                                        </p:cTn>
                                        <p:tgtEl>
                                          <p:spTgt spid="125"/>
                                        </p:tgtEl>
                                        <p:attrNameLst>
                                          <p:attrName>style.visibility</p:attrName>
                                        </p:attrNameLst>
                                      </p:cBhvr>
                                      <p:to>
                                        <p:strVal val="visible"/>
                                      </p:to>
                                    </p:set>
                                    <p:anim calcmode="lin" valueType="num">
                                      <p:cBhvr additive="base">
                                        <p:cTn id="105" dur="500"/>
                                        <p:tgtEl>
                                          <p:spTgt spid="125"/>
                                        </p:tgtEl>
                                        <p:attrNameLst>
                                          <p:attrName>ppt_y</p:attrName>
                                        </p:attrNameLst>
                                      </p:cBhvr>
                                      <p:tavLst>
                                        <p:tav tm="0">
                                          <p:val>
                                            <p:strVal val="#ppt_y+#ppt_h*1.125000"/>
                                          </p:val>
                                        </p:tav>
                                        <p:tav tm="100000">
                                          <p:val>
                                            <p:strVal val="#ppt_y"/>
                                          </p:val>
                                        </p:tav>
                                      </p:tavLst>
                                    </p:anim>
                                    <p:animEffect transition="in" filter="wipe(up)">
                                      <p:cBhvr>
                                        <p:cTn id="106" dur="500"/>
                                        <p:tgtEl>
                                          <p:spTgt spid="125"/>
                                        </p:tgtEl>
                                      </p:cBhvr>
                                    </p:animEffect>
                                  </p:childTnLst>
                                </p:cTn>
                              </p:par>
                              <p:par>
                                <p:cTn id="107" presetID="12" presetClass="entr" presetSubtype="4" fill="hold" nodeType="withEffect">
                                  <p:stCondLst>
                                    <p:cond delay="0"/>
                                  </p:stCondLst>
                                  <p:childTnLst>
                                    <p:set>
                                      <p:cBhvr>
                                        <p:cTn id="108" dur="1" fill="hold">
                                          <p:stCondLst>
                                            <p:cond delay="0"/>
                                          </p:stCondLst>
                                        </p:cTn>
                                        <p:tgtEl>
                                          <p:spTgt spid="157"/>
                                        </p:tgtEl>
                                        <p:attrNameLst>
                                          <p:attrName>style.visibility</p:attrName>
                                        </p:attrNameLst>
                                      </p:cBhvr>
                                      <p:to>
                                        <p:strVal val="visible"/>
                                      </p:to>
                                    </p:set>
                                    <p:anim calcmode="lin" valueType="num">
                                      <p:cBhvr additive="base">
                                        <p:cTn id="109" dur="500"/>
                                        <p:tgtEl>
                                          <p:spTgt spid="157"/>
                                        </p:tgtEl>
                                        <p:attrNameLst>
                                          <p:attrName>ppt_y</p:attrName>
                                        </p:attrNameLst>
                                      </p:cBhvr>
                                      <p:tavLst>
                                        <p:tav tm="0">
                                          <p:val>
                                            <p:strVal val="#ppt_y+#ppt_h*1.125000"/>
                                          </p:val>
                                        </p:tav>
                                        <p:tav tm="100000">
                                          <p:val>
                                            <p:strVal val="#ppt_y"/>
                                          </p:val>
                                        </p:tav>
                                      </p:tavLst>
                                    </p:anim>
                                    <p:animEffect transition="in" filter="wipe(up)">
                                      <p:cBhvr>
                                        <p:cTn id="110" dur="500"/>
                                        <p:tgtEl>
                                          <p:spTgt spid="157"/>
                                        </p:tgtEl>
                                      </p:cBhvr>
                                    </p:animEffect>
                                  </p:childTnLst>
                                </p:cTn>
                              </p:par>
                              <p:par>
                                <p:cTn id="111" presetID="1" presetClass="entr" presetSubtype="0" fill="hold" nodeType="withEffect">
                                  <p:stCondLst>
                                    <p:cond delay="0"/>
                                  </p:stCondLst>
                                  <p:childTnLst>
                                    <p:set>
                                      <p:cBhvr>
                                        <p:cTn id="112" dur="1" fill="hold">
                                          <p:stCondLst>
                                            <p:cond delay="0"/>
                                          </p:stCondLst>
                                        </p:cTn>
                                        <p:tgtEl>
                                          <p:spTgt spid="154"/>
                                        </p:tgtEl>
                                        <p:attrNameLst>
                                          <p:attrName>style.visibility</p:attrName>
                                        </p:attrNameLst>
                                      </p:cBhvr>
                                      <p:to>
                                        <p:strVal val="visible"/>
                                      </p:to>
                                    </p:set>
                                  </p:childTnLst>
                                </p:cTn>
                              </p:par>
                              <p:par>
                                <p:cTn id="113" presetID="42" presetClass="path" presetSubtype="0" accel="50000" decel="50000" fill="hold" nodeType="withEffect">
                                  <p:stCondLst>
                                    <p:cond delay="0"/>
                                  </p:stCondLst>
                                  <p:childTnLst>
                                    <p:animMotion origin="layout" path="M -3.88889E-6 -2.34568E-6 L -0.32378 -0.18796 " pathEditMode="relative" rAng="0" ptsTypes="AA">
                                      <p:cBhvr>
                                        <p:cTn id="114" dur="2000" fill="hold"/>
                                        <p:tgtEl>
                                          <p:spTgt spid="17"/>
                                        </p:tgtEl>
                                        <p:attrNameLst>
                                          <p:attrName>ppt_x</p:attrName>
                                          <p:attrName>ppt_y</p:attrName>
                                        </p:attrNameLst>
                                      </p:cBhvr>
                                      <p:rCtr x="-16198" y="-9414"/>
                                    </p:animMotion>
                                  </p:childTnLst>
                                </p:cTn>
                              </p:par>
                              <p:par>
                                <p:cTn id="115" presetID="42" presetClass="path" presetSubtype="0" accel="50000" decel="50000" fill="hold" nodeType="withEffect">
                                  <p:stCondLst>
                                    <p:cond delay="0"/>
                                  </p:stCondLst>
                                  <p:childTnLst>
                                    <p:animMotion origin="layout" path="M -3.88889E-6 -2.34568E-6 L -0.33385 0.12593 " pathEditMode="relative" rAng="0" ptsTypes="AA">
                                      <p:cBhvr>
                                        <p:cTn id="116" dur="2000" fill="hold"/>
                                        <p:tgtEl>
                                          <p:spTgt spid="125"/>
                                        </p:tgtEl>
                                        <p:attrNameLst>
                                          <p:attrName>ppt_x</p:attrName>
                                          <p:attrName>ppt_y</p:attrName>
                                        </p:attrNameLst>
                                      </p:cBhvr>
                                      <p:rCtr x="-16701" y="6296"/>
                                    </p:animMotion>
                                  </p:childTnLst>
                                </p:cTn>
                              </p:par>
                              <p:par>
                                <p:cTn id="117" presetID="42" presetClass="path" presetSubtype="0" accel="50000" decel="50000" fill="hold" nodeType="withEffect">
                                  <p:stCondLst>
                                    <p:cond delay="0"/>
                                  </p:stCondLst>
                                  <p:childTnLst>
                                    <p:animMotion origin="layout" path="M -3.88889E-6 -2.34568E-6 L -0.32968 0.32037 " pathEditMode="relative" rAng="0" ptsTypes="AA">
                                      <p:cBhvr>
                                        <p:cTn id="118" dur="2000" fill="hold"/>
                                        <p:tgtEl>
                                          <p:spTgt spid="157"/>
                                        </p:tgtEl>
                                        <p:attrNameLst>
                                          <p:attrName>ppt_x</p:attrName>
                                          <p:attrName>ppt_y</p:attrName>
                                        </p:attrNameLst>
                                      </p:cBhvr>
                                      <p:rCtr x="-16493" y="16019"/>
                                    </p:animMotion>
                                  </p:childTnLst>
                                </p:cTn>
                              </p:par>
                              <p:par>
                                <p:cTn id="119" presetID="42" presetClass="path" presetSubtype="0" accel="50000" decel="50000" fill="hold" nodeType="withEffect">
                                  <p:stCondLst>
                                    <p:cond delay="0"/>
                                  </p:stCondLst>
                                  <p:childTnLst>
                                    <p:animMotion origin="layout" path="M -3.88889E-6 3.08642E-6 L -0.33211 -0.04537 " pathEditMode="relative" rAng="0" ptsTypes="AA">
                                      <p:cBhvr>
                                        <p:cTn id="120" dur="2000" fill="hold"/>
                                        <p:tgtEl>
                                          <p:spTgt spid="154"/>
                                        </p:tgtEl>
                                        <p:attrNameLst>
                                          <p:attrName>ppt_x</p:attrName>
                                          <p:attrName>ppt_y</p:attrName>
                                        </p:attrNameLst>
                                      </p:cBhvr>
                                      <p:rCtr x="-16615" y="-2284"/>
                                    </p:animMotion>
                                  </p:childTnLst>
                                </p:cTn>
                              </p:par>
                            </p:childTnLst>
                          </p:cTn>
                        </p:par>
                      </p:childTnLst>
                    </p:cTn>
                  </p:par>
                  <p:par>
                    <p:cTn id="121" fill="hold">
                      <p:stCondLst>
                        <p:cond delay="indefinite"/>
                      </p:stCondLst>
                      <p:childTnLst>
                        <p:par>
                          <p:cTn id="122" fill="hold">
                            <p:stCondLst>
                              <p:cond delay="0"/>
                            </p:stCondLst>
                            <p:childTnLst>
                              <p:par>
                                <p:cTn id="123" presetID="9" presetClass="exit" presetSubtype="0" fill="hold" grpId="1" nodeType="clickEffect">
                                  <p:stCondLst>
                                    <p:cond delay="0"/>
                                  </p:stCondLst>
                                  <p:childTnLst>
                                    <p:animEffect transition="out" filter="dissolve">
                                      <p:cBhvr>
                                        <p:cTn id="124" dur="500"/>
                                        <p:tgtEl>
                                          <p:spTgt spid="161"/>
                                        </p:tgtEl>
                                      </p:cBhvr>
                                    </p:animEffect>
                                    <p:set>
                                      <p:cBhvr>
                                        <p:cTn id="125" dur="1" fill="hold">
                                          <p:stCondLst>
                                            <p:cond delay="499"/>
                                          </p:stCondLst>
                                        </p:cTn>
                                        <p:tgtEl>
                                          <p:spTgt spid="161"/>
                                        </p:tgtEl>
                                        <p:attrNameLst>
                                          <p:attrName>style.visibility</p:attrName>
                                        </p:attrNameLst>
                                      </p:cBhvr>
                                      <p:to>
                                        <p:strVal val="hidden"/>
                                      </p:to>
                                    </p:set>
                                  </p:childTnLst>
                                </p:cTn>
                              </p:par>
                              <p:par>
                                <p:cTn id="126" presetID="9" presetClass="exit" presetSubtype="0" fill="hold" grpId="1" nodeType="withEffect">
                                  <p:stCondLst>
                                    <p:cond delay="0"/>
                                  </p:stCondLst>
                                  <p:childTnLst>
                                    <p:animEffect transition="out" filter="dissolve">
                                      <p:cBhvr>
                                        <p:cTn id="127" dur="500"/>
                                        <p:tgtEl>
                                          <p:spTgt spid="87"/>
                                        </p:tgtEl>
                                      </p:cBhvr>
                                    </p:animEffect>
                                    <p:set>
                                      <p:cBhvr>
                                        <p:cTn id="128" dur="1" fill="hold">
                                          <p:stCondLst>
                                            <p:cond delay="499"/>
                                          </p:stCondLst>
                                        </p:cTn>
                                        <p:tgtEl>
                                          <p:spTgt spid="87"/>
                                        </p:tgtEl>
                                        <p:attrNameLst>
                                          <p:attrName>style.visibility</p:attrName>
                                        </p:attrNameLst>
                                      </p:cBhvr>
                                      <p:to>
                                        <p:strVal val="hidden"/>
                                      </p:to>
                                    </p:set>
                                  </p:childTnLst>
                                </p:cTn>
                              </p:par>
                              <p:par>
                                <p:cTn id="129" presetID="9" presetClass="exit" presetSubtype="0" fill="hold" grpId="1" nodeType="withEffect">
                                  <p:stCondLst>
                                    <p:cond delay="0"/>
                                  </p:stCondLst>
                                  <p:childTnLst>
                                    <p:animEffect transition="out" filter="dissolve">
                                      <p:cBhvr>
                                        <p:cTn id="130" dur="500"/>
                                        <p:tgtEl>
                                          <p:spTgt spid="89"/>
                                        </p:tgtEl>
                                      </p:cBhvr>
                                    </p:animEffect>
                                    <p:set>
                                      <p:cBhvr>
                                        <p:cTn id="131" dur="1" fill="hold">
                                          <p:stCondLst>
                                            <p:cond delay="499"/>
                                          </p:stCondLst>
                                        </p:cTn>
                                        <p:tgtEl>
                                          <p:spTgt spid="89"/>
                                        </p:tgtEl>
                                        <p:attrNameLst>
                                          <p:attrName>style.visibility</p:attrName>
                                        </p:attrNameLst>
                                      </p:cBhvr>
                                      <p:to>
                                        <p:strVal val="hidden"/>
                                      </p:to>
                                    </p:set>
                                  </p:childTnLst>
                                </p:cTn>
                              </p:par>
                              <p:par>
                                <p:cTn id="132" presetID="9" presetClass="exit" presetSubtype="0" fill="hold" grpId="1" nodeType="withEffect">
                                  <p:stCondLst>
                                    <p:cond delay="0"/>
                                  </p:stCondLst>
                                  <p:childTnLst>
                                    <p:animEffect transition="out" filter="dissolve">
                                      <p:cBhvr>
                                        <p:cTn id="133" dur="500"/>
                                        <p:tgtEl>
                                          <p:spTgt spid="163"/>
                                        </p:tgtEl>
                                      </p:cBhvr>
                                    </p:animEffect>
                                    <p:set>
                                      <p:cBhvr>
                                        <p:cTn id="134" dur="1" fill="hold">
                                          <p:stCondLst>
                                            <p:cond delay="499"/>
                                          </p:stCondLst>
                                        </p:cTn>
                                        <p:tgtEl>
                                          <p:spTgt spid="163"/>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9" presetClass="entr" presetSubtype="0" fill="hold" grpId="0" nodeType="click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dissolve">
                                      <p:cBhvr>
                                        <p:cTn id="139" dur="500"/>
                                        <p:tgtEl>
                                          <p:spTgt spid="43"/>
                                        </p:tgtEl>
                                      </p:cBhvr>
                                    </p:animEffect>
                                  </p:childTnLst>
                                </p:cTn>
                              </p:par>
                              <p:par>
                                <p:cTn id="140" presetID="9" presetClass="entr" presetSubtype="0" fill="hold" grpId="0" nodeType="withEffect">
                                  <p:stCondLst>
                                    <p:cond delay="0"/>
                                  </p:stCondLst>
                                  <p:childTnLst>
                                    <p:set>
                                      <p:cBhvr>
                                        <p:cTn id="141" dur="1" fill="hold">
                                          <p:stCondLst>
                                            <p:cond delay="0"/>
                                          </p:stCondLst>
                                        </p:cTn>
                                        <p:tgtEl>
                                          <p:spTgt spid="68"/>
                                        </p:tgtEl>
                                        <p:attrNameLst>
                                          <p:attrName>style.visibility</p:attrName>
                                        </p:attrNameLst>
                                      </p:cBhvr>
                                      <p:to>
                                        <p:strVal val="visible"/>
                                      </p:to>
                                    </p:set>
                                    <p:animEffect transition="in" filter="dissolve">
                                      <p:cBhvr>
                                        <p:cTn id="142" dur="500"/>
                                        <p:tgtEl>
                                          <p:spTgt spid="68"/>
                                        </p:tgtEl>
                                      </p:cBhvr>
                                    </p:animEffect>
                                  </p:childTnLst>
                                </p:cTn>
                              </p:par>
                              <p:par>
                                <p:cTn id="143" presetID="9" presetClass="entr" presetSubtype="0" fill="hold" grpId="0" nodeType="withEffect">
                                  <p:stCondLst>
                                    <p:cond delay="0"/>
                                  </p:stCondLst>
                                  <p:childTnLst>
                                    <p:set>
                                      <p:cBhvr>
                                        <p:cTn id="144" dur="1" fill="hold">
                                          <p:stCondLst>
                                            <p:cond delay="0"/>
                                          </p:stCondLst>
                                        </p:cTn>
                                        <p:tgtEl>
                                          <p:spTgt spid="151"/>
                                        </p:tgtEl>
                                        <p:attrNameLst>
                                          <p:attrName>style.visibility</p:attrName>
                                        </p:attrNameLst>
                                      </p:cBhvr>
                                      <p:to>
                                        <p:strVal val="visible"/>
                                      </p:to>
                                    </p:set>
                                    <p:animEffect transition="in" filter="dissolve">
                                      <p:cBhvr>
                                        <p:cTn id="145" dur="500"/>
                                        <p:tgtEl>
                                          <p:spTgt spid="151"/>
                                        </p:tgtEl>
                                      </p:cBhvr>
                                    </p:animEffect>
                                  </p:childTnLst>
                                </p:cTn>
                              </p:par>
                              <p:par>
                                <p:cTn id="146" presetID="9" presetClass="entr" presetSubtype="0" fill="hold" grpId="0" nodeType="withEffect">
                                  <p:stCondLst>
                                    <p:cond delay="0"/>
                                  </p:stCondLst>
                                  <p:childTnLst>
                                    <p:set>
                                      <p:cBhvr>
                                        <p:cTn id="147" dur="1" fill="hold">
                                          <p:stCondLst>
                                            <p:cond delay="0"/>
                                          </p:stCondLst>
                                        </p:cTn>
                                        <p:tgtEl>
                                          <p:spTgt spid="152"/>
                                        </p:tgtEl>
                                        <p:attrNameLst>
                                          <p:attrName>style.visibility</p:attrName>
                                        </p:attrNameLst>
                                      </p:cBhvr>
                                      <p:to>
                                        <p:strVal val="visible"/>
                                      </p:to>
                                    </p:set>
                                    <p:animEffect transition="in" filter="dissolve">
                                      <p:cBhvr>
                                        <p:cTn id="148" dur="500"/>
                                        <p:tgtEl>
                                          <p:spTgt spid="152"/>
                                        </p:tgtEl>
                                      </p:cBhvr>
                                    </p:animEffect>
                                  </p:childTnLst>
                                </p:cTn>
                              </p:par>
                            </p:childTnLst>
                          </p:cTn>
                        </p:par>
                      </p:childTnLst>
                    </p:cTn>
                  </p:par>
                  <p:par>
                    <p:cTn id="149" fill="hold">
                      <p:stCondLst>
                        <p:cond delay="indefinite"/>
                      </p:stCondLst>
                      <p:childTnLst>
                        <p:par>
                          <p:cTn id="150" fill="hold">
                            <p:stCondLst>
                              <p:cond delay="0"/>
                            </p:stCondLst>
                            <p:childTnLst>
                              <p:par>
                                <p:cTn id="151" presetID="9" presetClass="exit" presetSubtype="0" fill="hold" grpId="1" nodeType="clickEffect">
                                  <p:stCondLst>
                                    <p:cond delay="0"/>
                                  </p:stCondLst>
                                  <p:childTnLst>
                                    <p:animEffect transition="out" filter="dissolve">
                                      <p:cBhvr>
                                        <p:cTn id="152" dur="1000"/>
                                        <p:tgtEl>
                                          <p:spTgt spid="68"/>
                                        </p:tgtEl>
                                      </p:cBhvr>
                                    </p:animEffect>
                                    <p:set>
                                      <p:cBhvr>
                                        <p:cTn id="153" dur="1" fill="hold">
                                          <p:stCondLst>
                                            <p:cond delay="999"/>
                                          </p:stCondLst>
                                        </p:cTn>
                                        <p:tgtEl>
                                          <p:spTgt spid="68"/>
                                        </p:tgtEl>
                                        <p:attrNameLst>
                                          <p:attrName>style.visibility</p:attrName>
                                        </p:attrNameLst>
                                      </p:cBhvr>
                                      <p:to>
                                        <p:strVal val="hidden"/>
                                      </p:to>
                                    </p:set>
                                  </p:childTnLst>
                                </p:cTn>
                              </p:par>
                              <p:par>
                                <p:cTn id="154" presetID="9" presetClass="exit" presetSubtype="0" fill="hold" grpId="1" nodeType="withEffect">
                                  <p:stCondLst>
                                    <p:cond delay="0"/>
                                  </p:stCondLst>
                                  <p:childTnLst>
                                    <p:animEffect transition="out" filter="dissolve">
                                      <p:cBhvr>
                                        <p:cTn id="155" dur="1000"/>
                                        <p:tgtEl>
                                          <p:spTgt spid="43"/>
                                        </p:tgtEl>
                                      </p:cBhvr>
                                    </p:animEffect>
                                    <p:set>
                                      <p:cBhvr>
                                        <p:cTn id="156" dur="1" fill="hold">
                                          <p:stCondLst>
                                            <p:cond delay="999"/>
                                          </p:stCondLst>
                                        </p:cTn>
                                        <p:tgtEl>
                                          <p:spTgt spid="43"/>
                                        </p:tgtEl>
                                        <p:attrNameLst>
                                          <p:attrName>style.visibility</p:attrName>
                                        </p:attrNameLst>
                                      </p:cBhvr>
                                      <p:to>
                                        <p:strVal val="hidden"/>
                                      </p:to>
                                    </p:set>
                                  </p:childTnLst>
                                </p:cTn>
                              </p:par>
                              <p:par>
                                <p:cTn id="157" presetID="9" presetClass="exit" presetSubtype="0" fill="hold" grpId="1" nodeType="withEffect">
                                  <p:stCondLst>
                                    <p:cond delay="0"/>
                                  </p:stCondLst>
                                  <p:childTnLst>
                                    <p:animEffect transition="out" filter="dissolve">
                                      <p:cBhvr>
                                        <p:cTn id="158" dur="1000"/>
                                        <p:tgtEl>
                                          <p:spTgt spid="151"/>
                                        </p:tgtEl>
                                      </p:cBhvr>
                                    </p:animEffect>
                                    <p:set>
                                      <p:cBhvr>
                                        <p:cTn id="159" dur="1" fill="hold">
                                          <p:stCondLst>
                                            <p:cond delay="999"/>
                                          </p:stCondLst>
                                        </p:cTn>
                                        <p:tgtEl>
                                          <p:spTgt spid="151"/>
                                        </p:tgtEl>
                                        <p:attrNameLst>
                                          <p:attrName>style.visibility</p:attrName>
                                        </p:attrNameLst>
                                      </p:cBhvr>
                                      <p:to>
                                        <p:strVal val="hidden"/>
                                      </p:to>
                                    </p:set>
                                  </p:childTnLst>
                                </p:cTn>
                              </p:par>
                              <p:par>
                                <p:cTn id="160" presetID="9" presetClass="exit" presetSubtype="0" fill="hold" grpId="1" nodeType="withEffect">
                                  <p:stCondLst>
                                    <p:cond delay="0"/>
                                  </p:stCondLst>
                                  <p:childTnLst>
                                    <p:animEffect transition="out" filter="dissolve">
                                      <p:cBhvr>
                                        <p:cTn id="161" dur="1000"/>
                                        <p:tgtEl>
                                          <p:spTgt spid="152"/>
                                        </p:tgtEl>
                                      </p:cBhvr>
                                    </p:animEffect>
                                    <p:set>
                                      <p:cBhvr>
                                        <p:cTn id="162" dur="1" fill="hold">
                                          <p:stCondLst>
                                            <p:cond delay="999"/>
                                          </p:stCondLst>
                                        </p:cTn>
                                        <p:tgtEl>
                                          <p:spTgt spid="152"/>
                                        </p:tgtEl>
                                        <p:attrNameLst>
                                          <p:attrName>style.visibility</p:attrName>
                                        </p:attrNameLst>
                                      </p:cBhvr>
                                      <p:to>
                                        <p:strVal val="hidden"/>
                                      </p:to>
                                    </p:set>
                                  </p:childTnLst>
                                </p:cTn>
                              </p:par>
                            </p:childTnLst>
                          </p:cTn>
                        </p:par>
                        <p:par>
                          <p:cTn id="163" fill="hold">
                            <p:stCondLst>
                              <p:cond delay="1000"/>
                            </p:stCondLst>
                            <p:childTnLst>
                              <p:par>
                                <p:cTn id="164" presetID="9" presetClass="entr" presetSubtype="0" fill="hold" grpId="0" nodeType="afterEffect">
                                  <p:stCondLst>
                                    <p:cond delay="0"/>
                                  </p:stCondLst>
                                  <p:childTnLst>
                                    <p:set>
                                      <p:cBhvr>
                                        <p:cTn id="165" dur="1" fill="hold">
                                          <p:stCondLst>
                                            <p:cond delay="0"/>
                                          </p:stCondLst>
                                        </p:cTn>
                                        <p:tgtEl>
                                          <p:spTgt spid="98"/>
                                        </p:tgtEl>
                                        <p:attrNameLst>
                                          <p:attrName>style.visibility</p:attrName>
                                        </p:attrNameLst>
                                      </p:cBhvr>
                                      <p:to>
                                        <p:strVal val="visible"/>
                                      </p:to>
                                    </p:set>
                                    <p:animEffect transition="in" filter="dissolve">
                                      <p:cBhvr>
                                        <p:cTn id="166" dur="100"/>
                                        <p:tgtEl>
                                          <p:spTgt spid="98"/>
                                        </p:tgtEl>
                                      </p:cBhvr>
                                    </p:animEffect>
                                  </p:childTnLst>
                                </p:cTn>
                              </p:par>
                              <p:par>
                                <p:cTn id="167" presetID="9" presetClass="entr" presetSubtype="0" fill="hold" grpId="0" nodeType="withEffect">
                                  <p:stCondLst>
                                    <p:cond delay="0"/>
                                  </p:stCondLst>
                                  <p:childTnLst>
                                    <p:set>
                                      <p:cBhvr>
                                        <p:cTn id="168" dur="1" fill="hold">
                                          <p:stCondLst>
                                            <p:cond delay="0"/>
                                          </p:stCondLst>
                                        </p:cTn>
                                        <p:tgtEl>
                                          <p:spTgt spid="102"/>
                                        </p:tgtEl>
                                        <p:attrNameLst>
                                          <p:attrName>style.visibility</p:attrName>
                                        </p:attrNameLst>
                                      </p:cBhvr>
                                      <p:to>
                                        <p:strVal val="visible"/>
                                      </p:to>
                                    </p:set>
                                    <p:animEffect transition="in" filter="dissolve">
                                      <p:cBhvr>
                                        <p:cTn id="169" dur="100"/>
                                        <p:tgtEl>
                                          <p:spTgt spid="102"/>
                                        </p:tgtEl>
                                      </p:cBhvr>
                                    </p:animEffect>
                                  </p:childTnLst>
                                </p:cTn>
                              </p:par>
                              <p:par>
                                <p:cTn id="170" presetID="9" presetClass="entr" presetSubtype="0" fill="hold" grpId="0" nodeType="withEffect">
                                  <p:stCondLst>
                                    <p:cond delay="0"/>
                                  </p:stCondLst>
                                  <p:childTnLst>
                                    <p:set>
                                      <p:cBhvr>
                                        <p:cTn id="171" dur="1" fill="hold">
                                          <p:stCondLst>
                                            <p:cond delay="0"/>
                                          </p:stCondLst>
                                        </p:cTn>
                                        <p:tgtEl>
                                          <p:spTgt spid="150"/>
                                        </p:tgtEl>
                                        <p:attrNameLst>
                                          <p:attrName>style.visibility</p:attrName>
                                        </p:attrNameLst>
                                      </p:cBhvr>
                                      <p:to>
                                        <p:strVal val="visible"/>
                                      </p:to>
                                    </p:set>
                                    <p:animEffect transition="in" filter="dissolve">
                                      <p:cBhvr>
                                        <p:cTn id="172" dur="100"/>
                                        <p:tgtEl>
                                          <p:spTgt spid="150"/>
                                        </p:tgtEl>
                                      </p:cBhvr>
                                    </p:animEffect>
                                  </p:childTnLst>
                                </p:cTn>
                              </p:par>
                              <p:par>
                                <p:cTn id="173" presetID="9" presetClass="entr" presetSubtype="0" fill="hold" grpId="0" nodeType="withEffect">
                                  <p:stCondLst>
                                    <p:cond delay="0"/>
                                  </p:stCondLst>
                                  <p:childTnLst>
                                    <p:set>
                                      <p:cBhvr>
                                        <p:cTn id="174" dur="1" fill="hold">
                                          <p:stCondLst>
                                            <p:cond delay="0"/>
                                          </p:stCondLst>
                                        </p:cTn>
                                        <p:tgtEl>
                                          <p:spTgt spid="153"/>
                                        </p:tgtEl>
                                        <p:attrNameLst>
                                          <p:attrName>style.visibility</p:attrName>
                                        </p:attrNameLst>
                                      </p:cBhvr>
                                      <p:to>
                                        <p:strVal val="visible"/>
                                      </p:to>
                                    </p:set>
                                    <p:animEffect transition="in" filter="dissolve">
                                      <p:cBhvr>
                                        <p:cTn id="175" dur="100"/>
                                        <p:tgtEl>
                                          <p:spTgt spid="153"/>
                                        </p:tgtEl>
                                      </p:cBhvr>
                                    </p:animEffect>
                                  </p:childTnLst>
                                </p:cTn>
                              </p:par>
                            </p:childTnLst>
                          </p:cTn>
                        </p:par>
                        <p:par>
                          <p:cTn id="176" fill="hold">
                            <p:stCondLst>
                              <p:cond delay="1100"/>
                            </p:stCondLst>
                            <p:childTnLst>
                              <p:par>
                                <p:cTn id="177" presetID="42" presetClass="path" presetSubtype="0" accel="50000" decel="50000" fill="hold" nodeType="afterEffect">
                                  <p:stCondLst>
                                    <p:cond delay="0"/>
                                  </p:stCondLst>
                                  <p:childTnLst>
                                    <p:animMotion origin="layout" path="M -0.00122 -0.0003 L -0.4033 0.00741 " pathEditMode="relative" rAng="0" ptsTypes="AA">
                                      <p:cBhvr>
                                        <p:cTn id="178" dur="2000" fill="hold"/>
                                        <p:tgtEl>
                                          <p:spTgt spid="94"/>
                                        </p:tgtEl>
                                        <p:attrNameLst>
                                          <p:attrName>ppt_x</p:attrName>
                                          <p:attrName>ppt_y</p:attrName>
                                        </p:attrNameLst>
                                      </p:cBhvr>
                                      <p:rCtr x="-20104" y="370"/>
                                    </p:animMotion>
                                  </p:childTnLst>
                                </p:cTn>
                              </p:par>
                              <p:par>
                                <p:cTn id="179" presetID="42" presetClass="path" presetSubtype="0" accel="50000" decel="50000" fill="hold" nodeType="withEffect">
                                  <p:stCondLst>
                                    <p:cond delay="0"/>
                                  </p:stCondLst>
                                  <p:childTnLst>
                                    <p:animMotion origin="layout" path="M -0.35 -4.44444E-6 L -0.74358 -0.14321 " pathEditMode="relative" rAng="0" ptsTypes="AA">
                                      <p:cBhvr>
                                        <p:cTn id="180" dur="2000" fill="hold"/>
                                        <p:tgtEl>
                                          <p:spTgt spid="6"/>
                                        </p:tgtEl>
                                        <p:attrNameLst>
                                          <p:attrName>ppt_x</p:attrName>
                                          <p:attrName>ppt_y</p:attrName>
                                        </p:attrNameLst>
                                      </p:cBhvr>
                                      <p:rCtr x="-19688" y="-7160"/>
                                    </p:animMotion>
                                  </p:childTnLst>
                                </p:cTn>
                              </p:par>
                              <p:par>
                                <p:cTn id="181" presetID="42" presetClass="path" presetSubtype="0" accel="50000" decel="50000" fill="hold" nodeType="withEffect">
                                  <p:stCondLst>
                                    <p:cond delay="0"/>
                                  </p:stCondLst>
                                  <p:childTnLst>
                                    <p:animMotion origin="layout" path="M -4.16667E-6 9.87654E-7 L -0.40312 0.37068 " pathEditMode="relative" rAng="0" ptsTypes="AA">
                                      <p:cBhvr>
                                        <p:cTn id="182" dur="2000" fill="hold"/>
                                        <p:tgtEl>
                                          <p:spTgt spid="147"/>
                                        </p:tgtEl>
                                        <p:attrNameLst>
                                          <p:attrName>ppt_x</p:attrName>
                                          <p:attrName>ppt_y</p:attrName>
                                        </p:attrNameLst>
                                      </p:cBhvr>
                                      <p:rCtr x="-20156" y="18519"/>
                                    </p:animMotion>
                                  </p:childTnLst>
                                </p:cTn>
                              </p:par>
                              <p:par>
                                <p:cTn id="183" presetID="42" presetClass="path" presetSubtype="0" accel="50000" decel="50000" fill="hold" nodeType="withEffect">
                                  <p:stCondLst>
                                    <p:cond delay="0"/>
                                  </p:stCondLst>
                                  <p:childTnLst>
                                    <p:animMotion origin="layout" path="M -0.00173 -0.00062 L -0.40694 0.18487 " pathEditMode="relative" rAng="0" ptsTypes="AA">
                                      <p:cBhvr>
                                        <p:cTn id="184" dur="2000" fill="hold"/>
                                        <p:tgtEl>
                                          <p:spTgt spid="144"/>
                                        </p:tgtEl>
                                        <p:attrNameLst>
                                          <p:attrName>ppt_x</p:attrName>
                                          <p:attrName>ppt_y</p:attrName>
                                        </p:attrNameLst>
                                      </p:cBhvr>
                                      <p:rCtr x="-20260" y="9259"/>
                                    </p:animMotion>
                                  </p:childTnLst>
                                </p:cTn>
                              </p:par>
                            </p:childTnLst>
                          </p:cTn>
                        </p:par>
                      </p:childTnLst>
                    </p:cTn>
                  </p:par>
                  <p:par>
                    <p:cTn id="185" fill="hold">
                      <p:stCondLst>
                        <p:cond delay="indefinite"/>
                      </p:stCondLst>
                      <p:childTnLst>
                        <p:par>
                          <p:cTn id="186" fill="hold">
                            <p:stCondLst>
                              <p:cond delay="0"/>
                            </p:stCondLst>
                            <p:childTnLst>
                              <p:par>
                                <p:cTn id="187" presetID="9" presetClass="exit" presetSubtype="0" fill="hold" grpId="1" nodeType="clickEffect">
                                  <p:stCondLst>
                                    <p:cond delay="0"/>
                                  </p:stCondLst>
                                  <p:childTnLst>
                                    <p:animEffect transition="out" filter="dissolve">
                                      <p:cBhvr>
                                        <p:cTn id="188" dur="500"/>
                                        <p:tgtEl>
                                          <p:spTgt spid="98"/>
                                        </p:tgtEl>
                                      </p:cBhvr>
                                    </p:animEffect>
                                    <p:set>
                                      <p:cBhvr>
                                        <p:cTn id="189" dur="1" fill="hold">
                                          <p:stCondLst>
                                            <p:cond delay="499"/>
                                          </p:stCondLst>
                                        </p:cTn>
                                        <p:tgtEl>
                                          <p:spTgt spid="98"/>
                                        </p:tgtEl>
                                        <p:attrNameLst>
                                          <p:attrName>style.visibility</p:attrName>
                                        </p:attrNameLst>
                                      </p:cBhvr>
                                      <p:to>
                                        <p:strVal val="hidden"/>
                                      </p:to>
                                    </p:set>
                                  </p:childTnLst>
                                </p:cTn>
                              </p:par>
                              <p:par>
                                <p:cTn id="190" presetID="9" presetClass="exit" presetSubtype="0" fill="hold" grpId="1" nodeType="withEffect">
                                  <p:stCondLst>
                                    <p:cond delay="0"/>
                                  </p:stCondLst>
                                  <p:childTnLst>
                                    <p:animEffect transition="out" filter="dissolve">
                                      <p:cBhvr>
                                        <p:cTn id="191" dur="500"/>
                                        <p:tgtEl>
                                          <p:spTgt spid="102"/>
                                        </p:tgtEl>
                                      </p:cBhvr>
                                    </p:animEffect>
                                    <p:set>
                                      <p:cBhvr>
                                        <p:cTn id="192" dur="1" fill="hold">
                                          <p:stCondLst>
                                            <p:cond delay="499"/>
                                          </p:stCondLst>
                                        </p:cTn>
                                        <p:tgtEl>
                                          <p:spTgt spid="102"/>
                                        </p:tgtEl>
                                        <p:attrNameLst>
                                          <p:attrName>style.visibility</p:attrName>
                                        </p:attrNameLst>
                                      </p:cBhvr>
                                      <p:to>
                                        <p:strVal val="hidden"/>
                                      </p:to>
                                    </p:set>
                                  </p:childTnLst>
                                </p:cTn>
                              </p:par>
                              <p:par>
                                <p:cTn id="193" presetID="9" presetClass="exit" presetSubtype="0" fill="hold" grpId="1" nodeType="withEffect">
                                  <p:stCondLst>
                                    <p:cond delay="0"/>
                                  </p:stCondLst>
                                  <p:childTnLst>
                                    <p:animEffect transition="out" filter="dissolve">
                                      <p:cBhvr>
                                        <p:cTn id="194" dur="500"/>
                                        <p:tgtEl>
                                          <p:spTgt spid="150"/>
                                        </p:tgtEl>
                                      </p:cBhvr>
                                    </p:animEffect>
                                    <p:set>
                                      <p:cBhvr>
                                        <p:cTn id="195" dur="1" fill="hold">
                                          <p:stCondLst>
                                            <p:cond delay="499"/>
                                          </p:stCondLst>
                                        </p:cTn>
                                        <p:tgtEl>
                                          <p:spTgt spid="150"/>
                                        </p:tgtEl>
                                        <p:attrNameLst>
                                          <p:attrName>style.visibility</p:attrName>
                                        </p:attrNameLst>
                                      </p:cBhvr>
                                      <p:to>
                                        <p:strVal val="hidden"/>
                                      </p:to>
                                    </p:set>
                                  </p:childTnLst>
                                </p:cTn>
                              </p:par>
                              <p:par>
                                <p:cTn id="196" presetID="9" presetClass="exit" presetSubtype="0" fill="hold" grpId="1" nodeType="withEffect">
                                  <p:stCondLst>
                                    <p:cond delay="0"/>
                                  </p:stCondLst>
                                  <p:childTnLst>
                                    <p:animEffect transition="out" filter="dissolve">
                                      <p:cBhvr>
                                        <p:cTn id="197" dur="500"/>
                                        <p:tgtEl>
                                          <p:spTgt spid="153"/>
                                        </p:tgtEl>
                                      </p:cBhvr>
                                    </p:animEffect>
                                    <p:set>
                                      <p:cBhvr>
                                        <p:cTn id="198" dur="1" fill="hold">
                                          <p:stCondLst>
                                            <p:cond delay="499"/>
                                          </p:stCondLst>
                                        </p:cTn>
                                        <p:tgtEl>
                                          <p:spTgt spid="153"/>
                                        </p:tgtEl>
                                        <p:attrNameLst>
                                          <p:attrName>style.visibility</p:attrName>
                                        </p:attrNameLst>
                                      </p:cBhvr>
                                      <p:to>
                                        <p:strVal val="hidden"/>
                                      </p:to>
                                    </p:set>
                                  </p:childTnLst>
                                </p:cTn>
                              </p:par>
                            </p:childTnLst>
                          </p:cTn>
                        </p:par>
                        <p:par>
                          <p:cTn id="199" fill="hold">
                            <p:stCondLst>
                              <p:cond delay="500"/>
                            </p:stCondLst>
                            <p:childTnLst>
                              <p:par>
                                <p:cTn id="200" presetID="1" presetClass="entr" presetSubtype="0" fill="hold" nodeType="afterEffect">
                                  <p:stCondLst>
                                    <p:cond delay="0"/>
                                  </p:stCondLst>
                                  <p:childTnLst>
                                    <p:set>
                                      <p:cBhvr>
                                        <p:cTn id="201" dur="1" fill="hold">
                                          <p:stCondLst>
                                            <p:cond delay="0"/>
                                          </p:stCondLst>
                                        </p:cTn>
                                        <p:tgtEl>
                                          <p:spTgt spid="173"/>
                                        </p:tgtEl>
                                        <p:attrNameLst>
                                          <p:attrName>style.visibility</p:attrName>
                                        </p:attrNameLst>
                                      </p:cBhvr>
                                      <p:to>
                                        <p:strVal val="visible"/>
                                      </p:to>
                                    </p:set>
                                  </p:childTnLst>
                                </p:cTn>
                              </p:par>
                              <p:par>
                                <p:cTn id="202" presetID="1" presetClass="entr" presetSubtype="0" fill="hold" nodeType="withEffect">
                                  <p:stCondLst>
                                    <p:cond delay="0"/>
                                  </p:stCondLst>
                                  <p:childTnLst>
                                    <p:set>
                                      <p:cBhvr>
                                        <p:cTn id="203" dur="1" fill="hold">
                                          <p:stCondLst>
                                            <p:cond delay="0"/>
                                          </p:stCondLst>
                                        </p:cTn>
                                        <p:tgtEl>
                                          <p:spTgt spid="170"/>
                                        </p:tgtEl>
                                        <p:attrNameLst>
                                          <p:attrName>style.visibility</p:attrName>
                                        </p:attrNameLst>
                                      </p:cBhvr>
                                      <p:to>
                                        <p:strVal val="visible"/>
                                      </p:to>
                                    </p:set>
                                  </p:childTnLst>
                                </p:cTn>
                              </p:par>
                              <p:par>
                                <p:cTn id="204" presetID="1" presetClass="entr" presetSubtype="0" fill="hold" nodeType="withEffect">
                                  <p:stCondLst>
                                    <p:cond delay="0"/>
                                  </p:stCondLst>
                                  <p:childTnLst>
                                    <p:set>
                                      <p:cBhvr>
                                        <p:cTn id="205" dur="1" fill="hold">
                                          <p:stCondLst>
                                            <p:cond delay="0"/>
                                          </p:stCondLst>
                                        </p:cTn>
                                        <p:tgtEl>
                                          <p:spTgt spid="182"/>
                                        </p:tgtEl>
                                        <p:attrNameLst>
                                          <p:attrName>style.visibility</p:attrName>
                                        </p:attrNameLst>
                                      </p:cBhvr>
                                      <p:to>
                                        <p:strVal val="visible"/>
                                      </p:to>
                                    </p:set>
                                  </p:childTnLst>
                                </p:cTn>
                              </p:par>
                              <p:par>
                                <p:cTn id="206" presetID="1" presetClass="entr" presetSubtype="0" fill="hold" grpId="0" nodeType="withEffect">
                                  <p:stCondLst>
                                    <p:cond delay="0"/>
                                  </p:stCondLst>
                                  <p:childTnLst>
                                    <p:set>
                                      <p:cBhvr>
                                        <p:cTn id="207" dur="1" fill="hold">
                                          <p:stCondLst>
                                            <p:cond delay="0"/>
                                          </p:stCondLst>
                                        </p:cTn>
                                        <p:tgtEl>
                                          <p:spTgt spid="131"/>
                                        </p:tgtEl>
                                        <p:attrNameLst>
                                          <p:attrName>style.visibility</p:attrName>
                                        </p:attrNameLst>
                                      </p:cBhvr>
                                      <p:to>
                                        <p:strVal val="visible"/>
                                      </p:to>
                                    </p:set>
                                  </p:childTnLst>
                                </p:cTn>
                              </p:par>
                              <p:par>
                                <p:cTn id="208" presetID="1" presetClass="entr" presetSubtype="0" fill="hold" nodeType="withEffect">
                                  <p:stCondLst>
                                    <p:cond delay="0"/>
                                  </p:stCondLst>
                                  <p:childTnLst>
                                    <p:set>
                                      <p:cBhvr>
                                        <p:cTn id="209" dur="1" fill="hold">
                                          <p:stCondLst>
                                            <p:cond delay="0"/>
                                          </p:stCondLst>
                                        </p:cTn>
                                        <p:tgtEl>
                                          <p:spTgt spid="188"/>
                                        </p:tgtEl>
                                        <p:attrNameLst>
                                          <p:attrName>style.visibility</p:attrName>
                                        </p:attrNameLst>
                                      </p:cBhvr>
                                      <p:to>
                                        <p:strVal val="visible"/>
                                      </p:to>
                                    </p:set>
                                  </p:childTnLst>
                                </p:cTn>
                              </p:par>
                              <p:par>
                                <p:cTn id="210" presetID="1" presetClass="entr" presetSubtype="0" fill="hold" nodeType="withEffect">
                                  <p:stCondLst>
                                    <p:cond delay="0"/>
                                  </p:stCondLst>
                                  <p:childTnLst>
                                    <p:set>
                                      <p:cBhvr>
                                        <p:cTn id="211" dur="1" fill="hold">
                                          <p:stCondLst>
                                            <p:cond delay="0"/>
                                          </p:stCondLst>
                                        </p:cTn>
                                        <p:tgtEl>
                                          <p:spTgt spid="185"/>
                                        </p:tgtEl>
                                        <p:attrNameLst>
                                          <p:attrName>style.visibility</p:attrName>
                                        </p:attrNameLst>
                                      </p:cBhvr>
                                      <p:to>
                                        <p:strVal val="visible"/>
                                      </p:to>
                                    </p:set>
                                  </p:childTnLst>
                                </p:cTn>
                              </p:par>
                              <p:par>
                                <p:cTn id="212" presetID="1" presetClass="entr" presetSubtype="0" fill="hold" nodeType="withEffect">
                                  <p:stCondLst>
                                    <p:cond delay="0"/>
                                  </p:stCondLst>
                                  <p:childTnLst>
                                    <p:set>
                                      <p:cBhvr>
                                        <p:cTn id="213" dur="1" fill="hold">
                                          <p:stCondLst>
                                            <p:cond delay="0"/>
                                          </p:stCondLst>
                                        </p:cTn>
                                        <p:tgtEl>
                                          <p:spTgt spid="176"/>
                                        </p:tgtEl>
                                        <p:attrNameLst>
                                          <p:attrName>style.visibility</p:attrName>
                                        </p:attrNameLst>
                                      </p:cBhvr>
                                      <p:to>
                                        <p:strVal val="visible"/>
                                      </p:to>
                                    </p:set>
                                  </p:childTnLst>
                                </p:cTn>
                              </p:par>
                              <p:par>
                                <p:cTn id="214" presetID="1" presetClass="entr" presetSubtype="0" fill="hold" nodeType="withEffect">
                                  <p:stCondLst>
                                    <p:cond delay="0"/>
                                  </p:stCondLst>
                                  <p:childTnLst>
                                    <p:set>
                                      <p:cBhvr>
                                        <p:cTn id="215" dur="1" fill="hold">
                                          <p:stCondLst>
                                            <p:cond delay="0"/>
                                          </p:stCondLst>
                                        </p:cTn>
                                        <p:tgtEl>
                                          <p:spTgt spid="191"/>
                                        </p:tgtEl>
                                        <p:attrNameLst>
                                          <p:attrName>style.visibility</p:attrName>
                                        </p:attrNameLst>
                                      </p:cBhvr>
                                      <p:to>
                                        <p:strVal val="visible"/>
                                      </p:to>
                                    </p:set>
                                  </p:childTnLst>
                                </p:cTn>
                              </p:par>
                              <p:par>
                                <p:cTn id="216" presetID="1" presetClass="entr" presetSubtype="0" fill="hold" nodeType="withEffect">
                                  <p:stCondLst>
                                    <p:cond delay="0"/>
                                  </p:stCondLst>
                                  <p:childTnLst>
                                    <p:set>
                                      <p:cBhvr>
                                        <p:cTn id="217" dur="1" fill="hold">
                                          <p:stCondLst>
                                            <p:cond delay="0"/>
                                          </p:stCondLst>
                                        </p:cTn>
                                        <p:tgtEl>
                                          <p:spTgt spid="177"/>
                                        </p:tgtEl>
                                        <p:attrNameLst>
                                          <p:attrName>style.visibility</p:attrName>
                                        </p:attrNameLst>
                                      </p:cBhvr>
                                      <p:to>
                                        <p:strVal val="visible"/>
                                      </p:to>
                                    </p:set>
                                  </p:childTnLst>
                                </p:cTn>
                              </p:par>
                            </p:childTnLst>
                          </p:cTn>
                        </p:par>
                      </p:childTnLst>
                    </p:cTn>
                  </p:par>
                  <p:par>
                    <p:cTn id="218" fill="hold">
                      <p:stCondLst>
                        <p:cond delay="indefinite"/>
                      </p:stCondLst>
                      <p:childTnLst>
                        <p:par>
                          <p:cTn id="219" fill="hold">
                            <p:stCondLst>
                              <p:cond delay="0"/>
                            </p:stCondLst>
                            <p:childTnLst>
                              <p:par>
                                <p:cTn id="220" presetID="9" presetClass="entr" presetSubtype="0" fill="hold" grpId="0" nodeType="clickEffect">
                                  <p:stCondLst>
                                    <p:cond delay="0"/>
                                  </p:stCondLst>
                                  <p:childTnLst>
                                    <p:set>
                                      <p:cBhvr>
                                        <p:cTn id="221" dur="1" fill="hold">
                                          <p:stCondLst>
                                            <p:cond delay="0"/>
                                          </p:stCondLst>
                                        </p:cTn>
                                        <p:tgtEl>
                                          <p:spTgt spid="88"/>
                                        </p:tgtEl>
                                        <p:attrNameLst>
                                          <p:attrName>style.visibility</p:attrName>
                                        </p:attrNameLst>
                                      </p:cBhvr>
                                      <p:to>
                                        <p:strVal val="visible"/>
                                      </p:to>
                                    </p:set>
                                    <p:animEffect transition="in" filter="dissolve">
                                      <p:cBhvr>
                                        <p:cTn id="222" dur="500"/>
                                        <p:tgtEl>
                                          <p:spTgt spid="88"/>
                                        </p:tgtEl>
                                      </p:cBhvr>
                                    </p:animEffect>
                                  </p:childTnLst>
                                </p:cTn>
                              </p:par>
                              <p:par>
                                <p:cTn id="223" presetID="9" presetClass="entr" presetSubtype="0" fill="hold" grpId="0" nodeType="withEffect">
                                  <p:stCondLst>
                                    <p:cond delay="0"/>
                                  </p:stCondLst>
                                  <p:childTnLst>
                                    <p:set>
                                      <p:cBhvr>
                                        <p:cTn id="224" dur="1" fill="hold">
                                          <p:stCondLst>
                                            <p:cond delay="0"/>
                                          </p:stCondLst>
                                        </p:cTn>
                                        <p:tgtEl>
                                          <p:spTgt spid="76"/>
                                        </p:tgtEl>
                                        <p:attrNameLst>
                                          <p:attrName>style.visibility</p:attrName>
                                        </p:attrNameLst>
                                      </p:cBhvr>
                                      <p:to>
                                        <p:strVal val="visible"/>
                                      </p:to>
                                    </p:set>
                                    <p:animEffect transition="in" filter="dissolve">
                                      <p:cBhvr>
                                        <p:cTn id="225" dur="500"/>
                                        <p:tgtEl>
                                          <p:spTgt spid="76"/>
                                        </p:tgtEl>
                                      </p:cBhvr>
                                    </p:animEffect>
                                  </p:childTnLst>
                                </p:cTn>
                              </p:par>
                              <p:par>
                                <p:cTn id="226" presetID="9" presetClass="entr" presetSubtype="0" fill="hold" grpId="0" nodeType="withEffect">
                                  <p:stCondLst>
                                    <p:cond delay="0"/>
                                  </p:stCondLst>
                                  <p:childTnLst>
                                    <p:set>
                                      <p:cBhvr>
                                        <p:cTn id="227" dur="1" fill="hold">
                                          <p:stCondLst>
                                            <p:cond delay="0"/>
                                          </p:stCondLst>
                                        </p:cTn>
                                        <p:tgtEl>
                                          <p:spTgt spid="195"/>
                                        </p:tgtEl>
                                        <p:attrNameLst>
                                          <p:attrName>style.visibility</p:attrName>
                                        </p:attrNameLst>
                                      </p:cBhvr>
                                      <p:to>
                                        <p:strVal val="visible"/>
                                      </p:to>
                                    </p:set>
                                    <p:animEffect transition="in" filter="dissolve">
                                      <p:cBhvr>
                                        <p:cTn id="228" dur="500"/>
                                        <p:tgtEl>
                                          <p:spTgt spid="195"/>
                                        </p:tgtEl>
                                      </p:cBhvr>
                                    </p:animEffect>
                                  </p:childTnLst>
                                </p:cTn>
                              </p:par>
                              <p:par>
                                <p:cTn id="229" presetID="9" presetClass="entr" presetSubtype="0" fill="hold" grpId="0" nodeType="withEffect">
                                  <p:stCondLst>
                                    <p:cond delay="0"/>
                                  </p:stCondLst>
                                  <p:childTnLst>
                                    <p:set>
                                      <p:cBhvr>
                                        <p:cTn id="230" dur="1" fill="hold">
                                          <p:stCondLst>
                                            <p:cond delay="0"/>
                                          </p:stCondLst>
                                        </p:cTn>
                                        <p:tgtEl>
                                          <p:spTgt spid="197"/>
                                        </p:tgtEl>
                                        <p:attrNameLst>
                                          <p:attrName>style.visibility</p:attrName>
                                        </p:attrNameLst>
                                      </p:cBhvr>
                                      <p:to>
                                        <p:strVal val="visible"/>
                                      </p:to>
                                    </p:set>
                                    <p:animEffect transition="in" filter="dissolve">
                                      <p:cBhvr>
                                        <p:cTn id="231" dur="500"/>
                                        <p:tgtEl>
                                          <p:spTgt spid="197"/>
                                        </p:tgtEl>
                                      </p:cBhvr>
                                    </p:animEffect>
                                  </p:childTnLst>
                                </p:cTn>
                              </p:par>
                            </p:childTnLst>
                          </p:cTn>
                        </p:par>
                      </p:childTnLst>
                    </p:cTn>
                  </p:par>
                  <p:par>
                    <p:cTn id="232" fill="hold">
                      <p:stCondLst>
                        <p:cond delay="indefinite"/>
                      </p:stCondLst>
                      <p:childTnLst>
                        <p:par>
                          <p:cTn id="233" fill="hold">
                            <p:stCondLst>
                              <p:cond delay="0"/>
                            </p:stCondLst>
                            <p:childTnLst>
                              <p:par>
                                <p:cTn id="234" presetID="9" presetClass="exit" presetSubtype="0" fill="hold" grpId="1" nodeType="clickEffect">
                                  <p:stCondLst>
                                    <p:cond delay="0"/>
                                  </p:stCondLst>
                                  <p:childTnLst>
                                    <p:animEffect transition="out" filter="dissolve">
                                      <p:cBhvr>
                                        <p:cTn id="235" dur="500"/>
                                        <p:tgtEl>
                                          <p:spTgt spid="88"/>
                                        </p:tgtEl>
                                      </p:cBhvr>
                                    </p:animEffect>
                                    <p:set>
                                      <p:cBhvr>
                                        <p:cTn id="236" dur="1" fill="hold">
                                          <p:stCondLst>
                                            <p:cond delay="499"/>
                                          </p:stCondLst>
                                        </p:cTn>
                                        <p:tgtEl>
                                          <p:spTgt spid="88"/>
                                        </p:tgtEl>
                                        <p:attrNameLst>
                                          <p:attrName>style.visibility</p:attrName>
                                        </p:attrNameLst>
                                      </p:cBhvr>
                                      <p:to>
                                        <p:strVal val="hidden"/>
                                      </p:to>
                                    </p:set>
                                  </p:childTnLst>
                                </p:cTn>
                              </p:par>
                              <p:par>
                                <p:cTn id="237" presetID="9" presetClass="exit" presetSubtype="0" fill="hold" grpId="1" nodeType="withEffect">
                                  <p:stCondLst>
                                    <p:cond delay="0"/>
                                  </p:stCondLst>
                                  <p:childTnLst>
                                    <p:animEffect transition="out" filter="dissolve">
                                      <p:cBhvr>
                                        <p:cTn id="238" dur="500"/>
                                        <p:tgtEl>
                                          <p:spTgt spid="76"/>
                                        </p:tgtEl>
                                      </p:cBhvr>
                                    </p:animEffect>
                                    <p:set>
                                      <p:cBhvr>
                                        <p:cTn id="239" dur="1" fill="hold">
                                          <p:stCondLst>
                                            <p:cond delay="499"/>
                                          </p:stCondLst>
                                        </p:cTn>
                                        <p:tgtEl>
                                          <p:spTgt spid="76"/>
                                        </p:tgtEl>
                                        <p:attrNameLst>
                                          <p:attrName>style.visibility</p:attrName>
                                        </p:attrNameLst>
                                      </p:cBhvr>
                                      <p:to>
                                        <p:strVal val="hidden"/>
                                      </p:to>
                                    </p:set>
                                  </p:childTnLst>
                                </p:cTn>
                              </p:par>
                              <p:par>
                                <p:cTn id="240" presetID="9" presetClass="exit" presetSubtype="0" fill="hold" grpId="1" nodeType="withEffect">
                                  <p:stCondLst>
                                    <p:cond delay="0"/>
                                  </p:stCondLst>
                                  <p:childTnLst>
                                    <p:animEffect transition="out" filter="dissolve">
                                      <p:cBhvr>
                                        <p:cTn id="241" dur="500"/>
                                        <p:tgtEl>
                                          <p:spTgt spid="195"/>
                                        </p:tgtEl>
                                      </p:cBhvr>
                                    </p:animEffect>
                                    <p:set>
                                      <p:cBhvr>
                                        <p:cTn id="242" dur="1" fill="hold">
                                          <p:stCondLst>
                                            <p:cond delay="499"/>
                                          </p:stCondLst>
                                        </p:cTn>
                                        <p:tgtEl>
                                          <p:spTgt spid="195"/>
                                        </p:tgtEl>
                                        <p:attrNameLst>
                                          <p:attrName>style.visibility</p:attrName>
                                        </p:attrNameLst>
                                      </p:cBhvr>
                                      <p:to>
                                        <p:strVal val="hidden"/>
                                      </p:to>
                                    </p:set>
                                  </p:childTnLst>
                                </p:cTn>
                              </p:par>
                              <p:par>
                                <p:cTn id="243" presetID="9" presetClass="exit" presetSubtype="0" fill="hold" grpId="1" nodeType="withEffect">
                                  <p:stCondLst>
                                    <p:cond delay="0"/>
                                  </p:stCondLst>
                                  <p:childTnLst>
                                    <p:animEffect transition="out" filter="dissolve">
                                      <p:cBhvr>
                                        <p:cTn id="244" dur="500"/>
                                        <p:tgtEl>
                                          <p:spTgt spid="197"/>
                                        </p:tgtEl>
                                      </p:cBhvr>
                                    </p:animEffect>
                                    <p:set>
                                      <p:cBhvr>
                                        <p:cTn id="245" dur="1" fill="hold">
                                          <p:stCondLst>
                                            <p:cond delay="499"/>
                                          </p:stCondLst>
                                        </p:cTn>
                                        <p:tgtEl>
                                          <p:spTgt spid="197"/>
                                        </p:tgtEl>
                                        <p:attrNameLst>
                                          <p:attrName>style.visibility</p:attrName>
                                        </p:attrNameLst>
                                      </p:cBhvr>
                                      <p:to>
                                        <p:strVal val="hidden"/>
                                      </p:to>
                                    </p:set>
                                  </p:childTnLst>
                                </p:cTn>
                              </p:par>
                            </p:childTnLst>
                          </p:cTn>
                        </p:par>
                        <p:par>
                          <p:cTn id="246" fill="hold">
                            <p:stCondLst>
                              <p:cond delay="500"/>
                            </p:stCondLst>
                            <p:childTnLst>
                              <p:par>
                                <p:cTn id="247" presetID="9" presetClass="entr" presetSubtype="0" fill="hold" grpId="0" nodeType="afterEffect">
                                  <p:stCondLst>
                                    <p:cond delay="0"/>
                                  </p:stCondLst>
                                  <p:childTnLst>
                                    <p:set>
                                      <p:cBhvr>
                                        <p:cTn id="248" dur="1" fill="hold">
                                          <p:stCondLst>
                                            <p:cond delay="0"/>
                                          </p:stCondLst>
                                        </p:cTn>
                                        <p:tgtEl>
                                          <p:spTgt spid="194"/>
                                        </p:tgtEl>
                                        <p:attrNameLst>
                                          <p:attrName>style.visibility</p:attrName>
                                        </p:attrNameLst>
                                      </p:cBhvr>
                                      <p:to>
                                        <p:strVal val="visible"/>
                                      </p:to>
                                    </p:set>
                                    <p:animEffect transition="in" filter="dissolve">
                                      <p:cBhvr>
                                        <p:cTn id="249" dur="500"/>
                                        <p:tgtEl>
                                          <p:spTgt spid="194"/>
                                        </p:tgtEl>
                                      </p:cBhvr>
                                    </p:animEffect>
                                  </p:childTnLst>
                                </p:cTn>
                              </p:par>
                              <p:par>
                                <p:cTn id="250" presetID="9" presetClass="entr" presetSubtype="0" fill="hold" grpId="0" nodeType="withEffect">
                                  <p:stCondLst>
                                    <p:cond delay="0"/>
                                  </p:stCondLst>
                                  <p:childTnLst>
                                    <p:set>
                                      <p:cBhvr>
                                        <p:cTn id="251" dur="1" fill="hold">
                                          <p:stCondLst>
                                            <p:cond delay="0"/>
                                          </p:stCondLst>
                                        </p:cTn>
                                        <p:tgtEl>
                                          <p:spTgt spid="139"/>
                                        </p:tgtEl>
                                        <p:attrNameLst>
                                          <p:attrName>style.visibility</p:attrName>
                                        </p:attrNameLst>
                                      </p:cBhvr>
                                      <p:to>
                                        <p:strVal val="visible"/>
                                      </p:to>
                                    </p:set>
                                    <p:animEffect transition="in" filter="dissolve">
                                      <p:cBhvr>
                                        <p:cTn id="252" dur="500"/>
                                        <p:tgtEl>
                                          <p:spTgt spid="139"/>
                                        </p:tgtEl>
                                      </p:cBhvr>
                                    </p:animEffect>
                                  </p:childTnLst>
                                </p:cTn>
                              </p:par>
                              <p:par>
                                <p:cTn id="253" presetID="9" presetClass="entr" presetSubtype="0" fill="hold" grpId="0" nodeType="withEffect">
                                  <p:stCondLst>
                                    <p:cond delay="0"/>
                                  </p:stCondLst>
                                  <p:childTnLst>
                                    <p:set>
                                      <p:cBhvr>
                                        <p:cTn id="254" dur="1" fill="hold">
                                          <p:stCondLst>
                                            <p:cond delay="0"/>
                                          </p:stCondLst>
                                        </p:cTn>
                                        <p:tgtEl>
                                          <p:spTgt spid="140"/>
                                        </p:tgtEl>
                                        <p:attrNameLst>
                                          <p:attrName>style.visibility</p:attrName>
                                        </p:attrNameLst>
                                      </p:cBhvr>
                                      <p:to>
                                        <p:strVal val="visible"/>
                                      </p:to>
                                    </p:set>
                                    <p:animEffect transition="in" filter="dissolve">
                                      <p:cBhvr>
                                        <p:cTn id="255" dur="500"/>
                                        <p:tgtEl>
                                          <p:spTgt spid="140"/>
                                        </p:tgtEl>
                                      </p:cBhvr>
                                    </p:animEffect>
                                  </p:childTnLst>
                                </p:cTn>
                              </p:par>
                              <p:par>
                                <p:cTn id="256" presetID="9" presetClass="entr" presetSubtype="0" fill="hold" grpId="0" nodeType="withEffect">
                                  <p:stCondLst>
                                    <p:cond delay="0"/>
                                  </p:stCondLst>
                                  <p:childTnLst>
                                    <p:set>
                                      <p:cBhvr>
                                        <p:cTn id="257" dur="1" fill="hold">
                                          <p:stCondLst>
                                            <p:cond delay="0"/>
                                          </p:stCondLst>
                                        </p:cTn>
                                        <p:tgtEl>
                                          <p:spTgt spid="196"/>
                                        </p:tgtEl>
                                        <p:attrNameLst>
                                          <p:attrName>style.visibility</p:attrName>
                                        </p:attrNameLst>
                                      </p:cBhvr>
                                      <p:to>
                                        <p:strVal val="visible"/>
                                      </p:to>
                                    </p:set>
                                    <p:animEffect transition="in" filter="dissolve">
                                      <p:cBhvr>
                                        <p:cTn id="258" dur="500"/>
                                        <p:tgtEl>
                                          <p:spTgt spid="196"/>
                                        </p:tgtEl>
                                      </p:cBhvr>
                                    </p:animEffect>
                                  </p:childTnLst>
                                </p:cTn>
                              </p:par>
                            </p:childTnLst>
                          </p:cTn>
                        </p:par>
                        <p:par>
                          <p:cTn id="259" fill="hold">
                            <p:stCondLst>
                              <p:cond delay="1000"/>
                            </p:stCondLst>
                            <p:childTnLst>
                              <p:par>
                                <p:cTn id="260" presetID="42" presetClass="path" presetSubtype="0" accel="50000" decel="50000" fill="hold" nodeType="afterEffect">
                                  <p:stCondLst>
                                    <p:cond delay="0"/>
                                  </p:stCondLst>
                                  <p:childTnLst>
                                    <p:animMotion origin="layout" path="M -2.77778E-6 -3.82716E-6 L -0.17291 0.00124 " pathEditMode="relative" rAng="0" ptsTypes="AA">
                                      <p:cBhvr>
                                        <p:cTn id="261" dur="2000" fill="hold"/>
                                        <p:tgtEl>
                                          <p:spTgt spid="176"/>
                                        </p:tgtEl>
                                        <p:attrNameLst>
                                          <p:attrName>ppt_x</p:attrName>
                                          <p:attrName>ppt_y</p:attrName>
                                        </p:attrNameLst>
                                      </p:cBhvr>
                                      <p:rCtr x="-8646" y="62"/>
                                    </p:animMotion>
                                  </p:childTnLst>
                                </p:cTn>
                              </p:par>
                              <p:par>
                                <p:cTn id="262" presetID="42" presetClass="path" presetSubtype="0" accel="50000" decel="50000" fill="hold" nodeType="withEffect">
                                  <p:stCondLst>
                                    <p:cond delay="0"/>
                                  </p:stCondLst>
                                  <p:childTnLst>
                                    <p:animMotion origin="layout" path="M -4.44444E-6 4.5679E-6 L -0.16215 0.04228 " pathEditMode="relative" rAng="0" ptsTypes="AA">
                                      <p:cBhvr>
                                        <p:cTn id="263" dur="2000" fill="hold"/>
                                        <p:tgtEl>
                                          <p:spTgt spid="177"/>
                                        </p:tgtEl>
                                        <p:attrNameLst>
                                          <p:attrName>ppt_x</p:attrName>
                                          <p:attrName>ppt_y</p:attrName>
                                        </p:attrNameLst>
                                      </p:cBhvr>
                                      <p:rCtr x="-8108" y="2099"/>
                                    </p:animMotion>
                                  </p:childTnLst>
                                </p:cTn>
                              </p:par>
                              <p:par>
                                <p:cTn id="264" presetID="42" presetClass="path" presetSubtype="0" accel="50000" decel="50000" fill="hold" nodeType="withEffect">
                                  <p:stCondLst>
                                    <p:cond delay="0"/>
                                  </p:stCondLst>
                                  <p:childTnLst>
                                    <p:animMotion origin="layout" path="M -0.00017 -3.95062E-6 L -0.16527 0.00834 " pathEditMode="relative" rAng="0" ptsTypes="AA">
                                      <p:cBhvr>
                                        <p:cTn id="265" dur="2000" fill="hold"/>
                                        <p:tgtEl>
                                          <p:spTgt spid="185"/>
                                        </p:tgtEl>
                                        <p:attrNameLst>
                                          <p:attrName>ppt_x</p:attrName>
                                          <p:attrName>ppt_y</p:attrName>
                                        </p:attrNameLst>
                                      </p:cBhvr>
                                      <p:rCtr x="-8264" y="401"/>
                                    </p:animMotion>
                                  </p:childTnLst>
                                </p:cTn>
                              </p:par>
                              <p:par>
                                <p:cTn id="266" presetID="42" presetClass="path" presetSubtype="0" accel="50000" decel="50000" fill="hold" nodeType="withEffect">
                                  <p:stCondLst>
                                    <p:cond delay="0"/>
                                  </p:stCondLst>
                                  <p:childTnLst>
                                    <p:animMotion origin="layout" path="M -0.00034 3.7037E-6 L -0.16631 0.03611 " pathEditMode="relative" rAng="0" ptsTypes="AA">
                                      <p:cBhvr>
                                        <p:cTn id="267" dur="2000" fill="hold"/>
                                        <p:tgtEl>
                                          <p:spTgt spid="191"/>
                                        </p:tgtEl>
                                        <p:attrNameLst>
                                          <p:attrName>ppt_x</p:attrName>
                                          <p:attrName>ppt_y</p:attrName>
                                        </p:attrNameLst>
                                      </p:cBhvr>
                                      <p:rCtr x="-8299" y="1790"/>
                                    </p:animMotion>
                                  </p:childTnLst>
                                </p:cTn>
                              </p:par>
                            </p:childTnLst>
                          </p:cTn>
                        </p:par>
                      </p:childTnLst>
                    </p:cTn>
                  </p:par>
                  <p:par>
                    <p:cTn id="268" fill="hold">
                      <p:stCondLst>
                        <p:cond delay="indefinite"/>
                      </p:stCondLst>
                      <p:childTnLst>
                        <p:par>
                          <p:cTn id="269" fill="hold">
                            <p:stCondLst>
                              <p:cond delay="0"/>
                            </p:stCondLst>
                            <p:childTnLst>
                              <p:par>
                                <p:cTn id="270" presetID="10" presetClass="exit" presetSubtype="0" fill="hold" nodeType="clickEffect">
                                  <p:stCondLst>
                                    <p:cond delay="0"/>
                                  </p:stCondLst>
                                  <p:childTnLst>
                                    <p:animEffect transition="out" filter="fade">
                                      <p:cBhvr>
                                        <p:cTn id="271" dur="1000"/>
                                        <p:tgtEl>
                                          <p:spTgt spid="6"/>
                                        </p:tgtEl>
                                      </p:cBhvr>
                                    </p:animEffect>
                                    <p:set>
                                      <p:cBhvr>
                                        <p:cTn id="272" dur="1" fill="hold">
                                          <p:stCondLst>
                                            <p:cond delay="999"/>
                                          </p:stCondLst>
                                        </p:cTn>
                                        <p:tgtEl>
                                          <p:spTgt spid="6"/>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1000"/>
                                        <p:tgtEl>
                                          <p:spTgt spid="94"/>
                                        </p:tgtEl>
                                      </p:cBhvr>
                                    </p:animEffect>
                                    <p:set>
                                      <p:cBhvr>
                                        <p:cTn id="275" dur="1" fill="hold">
                                          <p:stCondLst>
                                            <p:cond delay="999"/>
                                          </p:stCondLst>
                                        </p:cTn>
                                        <p:tgtEl>
                                          <p:spTgt spid="94"/>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1000"/>
                                        <p:tgtEl>
                                          <p:spTgt spid="144"/>
                                        </p:tgtEl>
                                      </p:cBhvr>
                                    </p:animEffect>
                                    <p:set>
                                      <p:cBhvr>
                                        <p:cTn id="278" dur="1" fill="hold">
                                          <p:stCondLst>
                                            <p:cond delay="999"/>
                                          </p:stCondLst>
                                        </p:cTn>
                                        <p:tgtEl>
                                          <p:spTgt spid="144"/>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1000"/>
                                        <p:tgtEl>
                                          <p:spTgt spid="147"/>
                                        </p:tgtEl>
                                      </p:cBhvr>
                                    </p:animEffect>
                                    <p:set>
                                      <p:cBhvr>
                                        <p:cTn id="281" dur="1" fill="hold">
                                          <p:stCondLst>
                                            <p:cond delay="999"/>
                                          </p:stCondLst>
                                        </p:cTn>
                                        <p:tgtEl>
                                          <p:spTgt spid="147"/>
                                        </p:tgtEl>
                                        <p:attrNameLst>
                                          <p:attrName>style.visibility</p:attrName>
                                        </p:attrNameLst>
                                      </p:cBhvr>
                                      <p:to>
                                        <p:strVal val="hidden"/>
                                      </p:to>
                                    </p:set>
                                  </p:childTnLst>
                                </p:cTn>
                              </p:par>
                            </p:childTnLst>
                          </p:cTn>
                        </p:par>
                        <p:par>
                          <p:cTn id="282" fill="hold">
                            <p:stCondLst>
                              <p:cond delay="1000"/>
                            </p:stCondLst>
                            <p:childTnLst>
                              <p:par>
                                <p:cTn id="283" presetID="9" presetClass="exit" presetSubtype="0" fill="hold" grpId="1" nodeType="afterEffect">
                                  <p:stCondLst>
                                    <p:cond delay="0"/>
                                  </p:stCondLst>
                                  <p:childTnLst>
                                    <p:animEffect transition="out" filter="dissolve">
                                      <p:cBhvr>
                                        <p:cTn id="284" dur="500"/>
                                        <p:tgtEl>
                                          <p:spTgt spid="140"/>
                                        </p:tgtEl>
                                      </p:cBhvr>
                                    </p:animEffect>
                                    <p:set>
                                      <p:cBhvr>
                                        <p:cTn id="285" dur="1" fill="hold">
                                          <p:stCondLst>
                                            <p:cond delay="499"/>
                                          </p:stCondLst>
                                        </p:cTn>
                                        <p:tgtEl>
                                          <p:spTgt spid="140"/>
                                        </p:tgtEl>
                                        <p:attrNameLst>
                                          <p:attrName>style.visibility</p:attrName>
                                        </p:attrNameLst>
                                      </p:cBhvr>
                                      <p:to>
                                        <p:strVal val="hidden"/>
                                      </p:to>
                                    </p:set>
                                  </p:childTnLst>
                                </p:cTn>
                              </p:par>
                              <p:par>
                                <p:cTn id="286" presetID="9" presetClass="exit" presetSubtype="0" fill="hold" grpId="1" nodeType="withEffect">
                                  <p:stCondLst>
                                    <p:cond delay="0"/>
                                  </p:stCondLst>
                                  <p:childTnLst>
                                    <p:animEffect transition="out" filter="dissolve">
                                      <p:cBhvr>
                                        <p:cTn id="287" dur="500"/>
                                        <p:tgtEl>
                                          <p:spTgt spid="139"/>
                                        </p:tgtEl>
                                      </p:cBhvr>
                                    </p:animEffect>
                                    <p:set>
                                      <p:cBhvr>
                                        <p:cTn id="288" dur="1" fill="hold">
                                          <p:stCondLst>
                                            <p:cond delay="499"/>
                                          </p:stCondLst>
                                        </p:cTn>
                                        <p:tgtEl>
                                          <p:spTgt spid="139"/>
                                        </p:tgtEl>
                                        <p:attrNameLst>
                                          <p:attrName>style.visibility</p:attrName>
                                        </p:attrNameLst>
                                      </p:cBhvr>
                                      <p:to>
                                        <p:strVal val="hidden"/>
                                      </p:to>
                                    </p:set>
                                  </p:childTnLst>
                                </p:cTn>
                              </p:par>
                              <p:par>
                                <p:cTn id="289" presetID="9" presetClass="exit" presetSubtype="0" fill="hold" grpId="1" nodeType="withEffect">
                                  <p:stCondLst>
                                    <p:cond delay="0"/>
                                  </p:stCondLst>
                                  <p:childTnLst>
                                    <p:animEffect transition="out" filter="dissolve">
                                      <p:cBhvr>
                                        <p:cTn id="290" dur="500"/>
                                        <p:tgtEl>
                                          <p:spTgt spid="194"/>
                                        </p:tgtEl>
                                      </p:cBhvr>
                                    </p:animEffect>
                                    <p:set>
                                      <p:cBhvr>
                                        <p:cTn id="291" dur="1" fill="hold">
                                          <p:stCondLst>
                                            <p:cond delay="499"/>
                                          </p:stCondLst>
                                        </p:cTn>
                                        <p:tgtEl>
                                          <p:spTgt spid="194"/>
                                        </p:tgtEl>
                                        <p:attrNameLst>
                                          <p:attrName>style.visibility</p:attrName>
                                        </p:attrNameLst>
                                      </p:cBhvr>
                                      <p:to>
                                        <p:strVal val="hidden"/>
                                      </p:to>
                                    </p:set>
                                  </p:childTnLst>
                                </p:cTn>
                              </p:par>
                              <p:par>
                                <p:cTn id="292" presetID="9" presetClass="exit" presetSubtype="0" fill="hold" grpId="1" nodeType="withEffect">
                                  <p:stCondLst>
                                    <p:cond delay="0"/>
                                  </p:stCondLst>
                                  <p:childTnLst>
                                    <p:animEffect transition="out" filter="dissolve">
                                      <p:cBhvr>
                                        <p:cTn id="293" dur="500"/>
                                        <p:tgtEl>
                                          <p:spTgt spid="196"/>
                                        </p:tgtEl>
                                      </p:cBhvr>
                                    </p:animEffect>
                                    <p:set>
                                      <p:cBhvr>
                                        <p:cTn id="294" dur="1" fill="hold">
                                          <p:stCondLst>
                                            <p:cond delay="499"/>
                                          </p:stCondLst>
                                        </p:cTn>
                                        <p:tgtEl>
                                          <p:spTgt spid="196"/>
                                        </p:tgtEl>
                                        <p:attrNameLst>
                                          <p:attrName>style.visibility</p:attrName>
                                        </p:attrNameLst>
                                      </p:cBhvr>
                                      <p:to>
                                        <p:strVal val="hidden"/>
                                      </p:to>
                                    </p:set>
                                  </p:childTnLst>
                                </p:cTn>
                              </p:par>
                            </p:childTnLst>
                          </p:cTn>
                        </p:par>
                        <p:par>
                          <p:cTn id="295" fill="hold">
                            <p:stCondLst>
                              <p:cond delay="1500"/>
                            </p:stCondLst>
                            <p:childTnLst>
                              <p:par>
                                <p:cTn id="296" presetID="9" presetClass="entr" presetSubtype="0" fill="hold" grpId="0" nodeType="afterEffect">
                                  <p:stCondLst>
                                    <p:cond delay="0"/>
                                  </p:stCondLst>
                                  <p:childTnLst>
                                    <p:set>
                                      <p:cBhvr>
                                        <p:cTn id="297" dur="1" fill="hold">
                                          <p:stCondLst>
                                            <p:cond delay="0"/>
                                          </p:stCondLst>
                                        </p:cTn>
                                        <p:tgtEl>
                                          <p:spTgt spid="70"/>
                                        </p:tgtEl>
                                        <p:attrNameLst>
                                          <p:attrName>style.visibility</p:attrName>
                                        </p:attrNameLst>
                                      </p:cBhvr>
                                      <p:to>
                                        <p:strVal val="visible"/>
                                      </p:to>
                                    </p:set>
                                    <p:animEffect transition="in" filter="dissolve">
                                      <p:cBhvr>
                                        <p:cTn id="298" dur="500"/>
                                        <p:tgtEl>
                                          <p:spTgt spid="70"/>
                                        </p:tgtEl>
                                      </p:cBhvr>
                                    </p:animEffect>
                                  </p:childTnLst>
                                </p:cTn>
                              </p:par>
                              <p:par>
                                <p:cTn id="299" presetID="9" presetClass="entr" presetSubtype="0" fill="hold" nodeType="withEffect">
                                  <p:stCondLst>
                                    <p:cond delay="0"/>
                                  </p:stCondLst>
                                  <p:childTnLst>
                                    <p:set>
                                      <p:cBhvr>
                                        <p:cTn id="300" dur="1" fill="hold">
                                          <p:stCondLst>
                                            <p:cond delay="0"/>
                                          </p:stCondLst>
                                        </p:cTn>
                                        <p:tgtEl>
                                          <p:spTgt spid="69"/>
                                        </p:tgtEl>
                                        <p:attrNameLst>
                                          <p:attrName>style.visibility</p:attrName>
                                        </p:attrNameLst>
                                      </p:cBhvr>
                                      <p:to>
                                        <p:strVal val="visible"/>
                                      </p:to>
                                    </p:set>
                                    <p:animEffect transition="in" filter="dissolve">
                                      <p:cBhvr>
                                        <p:cTn id="301" dur="500"/>
                                        <p:tgtEl>
                                          <p:spTgt spid="69"/>
                                        </p:tgtEl>
                                      </p:cBhvr>
                                    </p:animEffect>
                                  </p:childTnLst>
                                </p:cTn>
                              </p:par>
                              <p:par>
                                <p:cTn id="302" presetID="9" presetClass="entr" presetSubtype="0" fill="hold" grpId="0" nodeType="withEffect">
                                  <p:stCondLst>
                                    <p:cond delay="0"/>
                                  </p:stCondLst>
                                  <p:childTnLst>
                                    <p:set>
                                      <p:cBhvr>
                                        <p:cTn id="303" dur="1" fill="hold">
                                          <p:stCondLst>
                                            <p:cond delay="0"/>
                                          </p:stCondLst>
                                        </p:cTn>
                                        <p:tgtEl>
                                          <p:spTgt spid="93"/>
                                        </p:tgtEl>
                                        <p:attrNameLst>
                                          <p:attrName>style.visibility</p:attrName>
                                        </p:attrNameLst>
                                      </p:cBhvr>
                                      <p:to>
                                        <p:strVal val="visible"/>
                                      </p:to>
                                    </p:set>
                                    <p:animEffect transition="in" filter="dissolve">
                                      <p:cBhvr>
                                        <p:cTn id="304" dur="500"/>
                                        <p:tgtEl>
                                          <p:spTgt spid="93"/>
                                        </p:tgtEl>
                                      </p:cBhvr>
                                    </p:animEffect>
                                  </p:childTnLst>
                                </p:cTn>
                              </p:par>
                              <p:par>
                                <p:cTn id="305" presetID="9" presetClass="entr" presetSubtype="0" fill="hold" nodeType="withEffect">
                                  <p:stCondLst>
                                    <p:cond delay="0"/>
                                  </p:stCondLst>
                                  <p:childTnLst>
                                    <p:set>
                                      <p:cBhvr>
                                        <p:cTn id="306" dur="1" fill="hold">
                                          <p:stCondLst>
                                            <p:cond delay="0"/>
                                          </p:stCondLst>
                                        </p:cTn>
                                        <p:tgtEl>
                                          <p:spTgt spid="90"/>
                                        </p:tgtEl>
                                        <p:attrNameLst>
                                          <p:attrName>style.visibility</p:attrName>
                                        </p:attrNameLst>
                                      </p:cBhvr>
                                      <p:to>
                                        <p:strVal val="visible"/>
                                      </p:to>
                                    </p:set>
                                    <p:animEffect transition="in" filter="dissolve">
                                      <p:cBhvr>
                                        <p:cTn id="307" dur="500"/>
                                        <p:tgtEl>
                                          <p:spTgt spid="90"/>
                                        </p:tgtEl>
                                      </p:cBhvr>
                                    </p:animEffect>
                                  </p:childTnLst>
                                </p:cTn>
                              </p:par>
                              <p:par>
                                <p:cTn id="308" presetID="9" presetClass="entr" presetSubtype="0" fill="hold" grpId="0" nodeType="withEffect">
                                  <p:stCondLst>
                                    <p:cond delay="0"/>
                                  </p:stCondLst>
                                  <p:childTnLst>
                                    <p:set>
                                      <p:cBhvr>
                                        <p:cTn id="309" dur="1" fill="hold">
                                          <p:stCondLst>
                                            <p:cond delay="0"/>
                                          </p:stCondLst>
                                        </p:cTn>
                                        <p:tgtEl>
                                          <p:spTgt spid="130"/>
                                        </p:tgtEl>
                                        <p:attrNameLst>
                                          <p:attrName>style.visibility</p:attrName>
                                        </p:attrNameLst>
                                      </p:cBhvr>
                                      <p:to>
                                        <p:strVal val="visible"/>
                                      </p:to>
                                    </p:set>
                                    <p:animEffect transition="in" filter="dissolve">
                                      <p:cBhvr>
                                        <p:cTn id="310" dur="500"/>
                                        <p:tgtEl>
                                          <p:spTgt spid="130"/>
                                        </p:tgtEl>
                                      </p:cBhvr>
                                    </p:animEffect>
                                  </p:childTnLst>
                                </p:cTn>
                              </p:par>
                              <p:par>
                                <p:cTn id="311" presetID="9" presetClass="entr" presetSubtype="0" fill="hold" nodeType="withEffect">
                                  <p:stCondLst>
                                    <p:cond delay="0"/>
                                  </p:stCondLst>
                                  <p:childTnLst>
                                    <p:set>
                                      <p:cBhvr>
                                        <p:cTn id="312" dur="1" fill="hold">
                                          <p:stCondLst>
                                            <p:cond delay="0"/>
                                          </p:stCondLst>
                                        </p:cTn>
                                        <p:tgtEl>
                                          <p:spTgt spid="137"/>
                                        </p:tgtEl>
                                        <p:attrNameLst>
                                          <p:attrName>style.visibility</p:attrName>
                                        </p:attrNameLst>
                                      </p:cBhvr>
                                      <p:to>
                                        <p:strVal val="visible"/>
                                      </p:to>
                                    </p:set>
                                    <p:animEffect transition="in" filter="dissolve">
                                      <p:cBhvr>
                                        <p:cTn id="313" dur="500"/>
                                        <p:tgtEl>
                                          <p:spTgt spid="137"/>
                                        </p:tgtEl>
                                      </p:cBhvr>
                                    </p:animEffect>
                                  </p:childTnLst>
                                </p:cTn>
                              </p:par>
                              <p:par>
                                <p:cTn id="314" presetID="9" presetClass="entr" presetSubtype="0" fill="hold" grpId="0" nodeType="withEffect">
                                  <p:stCondLst>
                                    <p:cond delay="0"/>
                                  </p:stCondLst>
                                  <p:childTnLst>
                                    <p:set>
                                      <p:cBhvr>
                                        <p:cTn id="315" dur="1" fill="hold">
                                          <p:stCondLst>
                                            <p:cond delay="0"/>
                                          </p:stCondLst>
                                        </p:cTn>
                                        <p:tgtEl>
                                          <p:spTgt spid="142"/>
                                        </p:tgtEl>
                                        <p:attrNameLst>
                                          <p:attrName>style.visibility</p:attrName>
                                        </p:attrNameLst>
                                      </p:cBhvr>
                                      <p:to>
                                        <p:strVal val="visible"/>
                                      </p:to>
                                    </p:set>
                                    <p:animEffect transition="in" filter="dissolve">
                                      <p:cBhvr>
                                        <p:cTn id="316" dur="500"/>
                                        <p:tgtEl>
                                          <p:spTgt spid="142"/>
                                        </p:tgtEl>
                                      </p:cBhvr>
                                    </p:animEffect>
                                  </p:childTnLst>
                                </p:cTn>
                              </p:par>
                              <p:par>
                                <p:cTn id="317" presetID="9" presetClass="entr" presetSubtype="0" fill="hold" nodeType="withEffect">
                                  <p:stCondLst>
                                    <p:cond delay="0"/>
                                  </p:stCondLst>
                                  <p:childTnLst>
                                    <p:set>
                                      <p:cBhvr>
                                        <p:cTn id="318" dur="1" fill="hold">
                                          <p:stCondLst>
                                            <p:cond delay="0"/>
                                          </p:stCondLst>
                                        </p:cTn>
                                        <p:tgtEl>
                                          <p:spTgt spid="143"/>
                                        </p:tgtEl>
                                        <p:attrNameLst>
                                          <p:attrName>style.visibility</p:attrName>
                                        </p:attrNameLst>
                                      </p:cBhvr>
                                      <p:to>
                                        <p:strVal val="visible"/>
                                      </p:to>
                                    </p:set>
                                    <p:animEffect transition="in" filter="dissolve">
                                      <p:cBhvr>
                                        <p:cTn id="319" dur="500"/>
                                        <p:tgtEl>
                                          <p:spTgt spid="143"/>
                                        </p:tgtEl>
                                      </p:cBhvr>
                                    </p:animEffect>
                                  </p:childTnLst>
                                </p:cTn>
                              </p:par>
                            </p:childTnLst>
                          </p:cTn>
                        </p:par>
                        <p:par>
                          <p:cTn id="320" fill="hold">
                            <p:stCondLst>
                              <p:cond delay="2000"/>
                            </p:stCondLst>
                            <p:childTnLst>
                              <p:par>
                                <p:cTn id="321" presetID="8" presetClass="emph" presetSubtype="0" fill="hold" nodeType="afterEffect">
                                  <p:stCondLst>
                                    <p:cond delay="0"/>
                                  </p:stCondLst>
                                  <p:childTnLst>
                                    <p:animRot by="-43200000">
                                      <p:cBhvr>
                                        <p:cTn id="322" dur="2000" fill="hold"/>
                                        <p:tgtEl>
                                          <p:spTgt spid="69"/>
                                        </p:tgtEl>
                                        <p:attrNameLst>
                                          <p:attrName>r</p:attrName>
                                        </p:attrNameLst>
                                      </p:cBhvr>
                                    </p:animRot>
                                  </p:childTnLst>
                                </p:cTn>
                              </p:par>
                              <p:par>
                                <p:cTn id="323" presetID="8" presetClass="emph" presetSubtype="0" fill="hold" nodeType="withEffect">
                                  <p:stCondLst>
                                    <p:cond delay="0"/>
                                  </p:stCondLst>
                                  <p:childTnLst>
                                    <p:animRot by="-43200000">
                                      <p:cBhvr>
                                        <p:cTn id="324" dur="2000" fill="hold"/>
                                        <p:tgtEl>
                                          <p:spTgt spid="90"/>
                                        </p:tgtEl>
                                        <p:attrNameLst>
                                          <p:attrName>r</p:attrName>
                                        </p:attrNameLst>
                                      </p:cBhvr>
                                    </p:animRot>
                                  </p:childTnLst>
                                </p:cTn>
                              </p:par>
                              <p:par>
                                <p:cTn id="325" presetID="8" presetClass="emph" presetSubtype="0" fill="hold" nodeType="withEffect">
                                  <p:stCondLst>
                                    <p:cond delay="0"/>
                                  </p:stCondLst>
                                  <p:childTnLst>
                                    <p:animRot by="-43200000">
                                      <p:cBhvr>
                                        <p:cTn id="326" dur="2000" fill="hold"/>
                                        <p:tgtEl>
                                          <p:spTgt spid="137"/>
                                        </p:tgtEl>
                                        <p:attrNameLst>
                                          <p:attrName>r</p:attrName>
                                        </p:attrNameLst>
                                      </p:cBhvr>
                                    </p:animRot>
                                  </p:childTnLst>
                                </p:cTn>
                              </p:par>
                              <p:par>
                                <p:cTn id="327" presetID="8" presetClass="emph" presetSubtype="0" fill="hold" nodeType="withEffect">
                                  <p:stCondLst>
                                    <p:cond delay="0"/>
                                  </p:stCondLst>
                                  <p:childTnLst>
                                    <p:animRot by="-43200000">
                                      <p:cBhvr>
                                        <p:cTn id="328" dur="2000" fill="hold"/>
                                        <p:tgtEl>
                                          <p:spTgt spid="143"/>
                                        </p:tgtEl>
                                        <p:attrNameLst>
                                          <p:attrName>r</p:attrName>
                                        </p:attrNameLst>
                                      </p:cBhvr>
                                    </p:animRot>
                                  </p:childTnLst>
                                </p:cTn>
                              </p:par>
                            </p:childTnLst>
                          </p:cTn>
                        </p:par>
                        <p:par>
                          <p:cTn id="329" fill="hold">
                            <p:stCondLst>
                              <p:cond delay="4000"/>
                            </p:stCondLst>
                            <p:childTnLst>
                              <p:par>
                                <p:cTn id="330" presetID="9" presetClass="exit" presetSubtype="0" fill="hold" nodeType="afterEffect">
                                  <p:stCondLst>
                                    <p:cond delay="1500"/>
                                  </p:stCondLst>
                                  <p:childTnLst>
                                    <p:animEffect transition="out" filter="dissolve">
                                      <p:cBhvr>
                                        <p:cTn id="331" dur="500"/>
                                        <p:tgtEl>
                                          <p:spTgt spid="69"/>
                                        </p:tgtEl>
                                      </p:cBhvr>
                                    </p:animEffect>
                                    <p:set>
                                      <p:cBhvr>
                                        <p:cTn id="332" dur="1" fill="hold">
                                          <p:stCondLst>
                                            <p:cond delay="499"/>
                                          </p:stCondLst>
                                        </p:cTn>
                                        <p:tgtEl>
                                          <p:spTgt spid="69"/>
                                        </p:tgtEl>
                                        <p:attrNameLst>
                                          <p:attrName>style.visibility</p:attrName>
                                        </p:attrNameLst>
                                      </p:cBhvr>
                                      <p:to>
                                        <p:strVal val="hidden"/>
                                      </p:to>
                                    </p:set>
                                  </p:childTnLst>
                                </p:cTn>
                              </p:par>
                              <p:par>
                                <p:cTn id="333" presetID="9" presetClass="exit" presetSubtype="0" fill="hold" nodeType="withEffect">
                                  <p:stCondLst>
                                    <p:cond delay="1500"/>
                                  </p:stCondLst>
                                  <p:childTnLst>
                                    <p:animEffect transition="out" filter="dissolve">
                                      <p:cBhvr>
                                        <p:cTn id="334" dur="500"/>
                                        <p:tgtEl>
                                          <p:spTgt spid="90"/>
                                        </p:tgtEl>
                                      </p:cBhvr>
                                    </p:animEffect>
                                    <p:set>
                                      <p:cBhvr>
                                        <p:cTn id="335" dur="1" fill="hold">
                                          <p:stCondLst>
                                            <p:cond delay="499"/>
                                          </p:stCondLst>
                                        </p:cTn>
                                        <p:tgtEl>
                                          <p:spTgt spid="90"/>
                                        </p:tgtEl>
                                        <p:attrNameLst>
                                          <p:attrName>style.visibility</p:attrName>
                                        </p:attrNameLst>
                                      </p:cBhvr>
                                      <p:to>
                                        <p:strVal val="hidden"/>
                                      </p:to>
                                    </p:set>
                                  </p:childTnLst>
                                </p:cTn>
                              </p:par>
                              <p:par>
                                <p:cTn id="336" presetID="9" presetClass="exit" presetSubtype="0" fill="hold" grpId="1" nodeType="withEffect">
                                  <p:stCondLst>
                                    <p:cond delay="1500"/>
                                  </p:stCondLst>
                                  <p:childTnLst>
                                    <p:animEffect transition="out" filter="dissolve">
                                      <p:cBhvr>
                                        <p:cTn id="337" dur="500"/>
                                        <p:tgtEl>
                                          <p:spTgt spid="70"/>
                                        </p:tgtEl>
                                      </p:cBhvr>
                                    </p:animEffect>
                                    <p:set>
                                      <p:cBhvr>
                                        <p:cTn id="338" dur="1" fill="hold">
                                          <p:stCondLst>
                                            <p:cond delay="499"/>
                                          </p:stCondLst>
                                        </p:cTn>
                                        <p:tgtEl>
                                          <p:spTgt spid="70"/>
                                        </p:tgtEl>
                                        <p:attrNameLst>
                                          <p:attrName>style.visibility</p:attrName>
                                        </p:attrNameLst>
                                      </p:cBhvr>
                                      <p:to>
                                        <p:strVal val="hidden"/>
                                      </p:to>
                                    </p:set>
                                  </p:childTnLst>
                                </p:cTn>
                              </p:par>
                              <p:par>
                                <p:cTn id="339" presetID="9" presetClass="exit" presetSubtype="0" fill="hold" grpId="1" nodeType="withEffect">
                                  <p:stCondLst>
                                    <p:cond delay="1500"/>
                                  </p:stCondLst>
                                  <p:childTnLst>
                                    <p:animEffect transition="out" filter="dissolve">
                                      <p:cBhvr>
                                        <p:cTn id="340" dur="500"/>
                                        <p:tgtEl>
                                          <p:spTgt spid="93"/>
                                        </p:tgtEl>
                                      </p:cBhvr>
                                    </p:animEffect>
                                    <p:set>
                                      <p:cBhvr>
                                        <p:cTn id="341" dur="1" fill="hold">
                                          <p:stCondLst>
                                            <p:cond delay="499"/>
                                          </p:stCondLst>
                                        </p:cTn>
                                        <p:tgtEl>
                                          <p:spTgt spid="93"/>
                                        </p:tgtEl>
                                        <p:attrNameLst>
                                          <p:attrName>style.visibility</p:attrName>
                                        </p:attrNameLst>
                                      </p:cBhvr>
                                      <p:to>
                                        <p:strVal val="hidden"/>
                                      </p:to>
                                    </p:set>
                                  </p:childTnLst>
                                </p:cTn>
                              </p:par>
                              <p:par>
                                <p:cTn id="342" presetID="9" presetClass="exit" presetSubtype="0" fill="hold" nodeType="withEffect">
                                  <p:stCondLst>
                                    <p:cond delay="1500"/>
                                  </p:stCondLst>
                                  <p:childTnLst>
                                    <p:animEffect transition="out" filter="dissolve">
                                      <p:cBhvr>
                                        <p:cTn id="343" dur="500"/>
                                        <p:tgtEl>
                                          <p:spTgt spid="137"/>
                                        </p:tgtEl>
                                      </p:cBhvr>
                                    </p:animEffect>
                                    <p:set>
                                      <p:cBhvr>
                                        <p:cTn id="344" dur="1" fill="hold">
                                          <p:stCondLst>
                                            <p:cond delay="499"/>
                                          </p:stCondLst>
                                        </p:cTn>
                                        <p:tgtEl>
                                          <p:spTgt spid="137"/>
                                        </p:tgtEl>
                                        <p:attrNameLst>
                                          <p:attrName>style.visibility</p:attrName>
                                        </p:attrNameLst>
                                      </p:cBhvr>
                                      <p:to>
                                        <p:strVal val="hidden"/>
                                      </p:to>
                                    </p:set>
                                  </p:childTnLst>
                                </p:cTn>
                              </p:par>
                              <p:par>
                                <p:cTn id="345" presetID="9" presetClass="exit" presetSubtype="0" fill="hold" grpId="1" nodeType="withEffect">
                                  <p:stCondLst>
                                    <p:cond delay="1500"/>
                                  </p:stCondLst>
                                  <p:childTnLst>
                                    <p:animEffect transition="out" filter="dissolve">
                                      <p:cBhvr>
                                        <p:cTn id="346" dur="500"/>
                                        <p:tgtEl>
                                          <p:spTgt spid="130"/>
                                        </p:tgtEl>
                                      </p:cBhvr>
                                    </p:animEffect>
                                    <p:set>
                                      <p:cBhvr>
                                        <p:cTn id="347" dur="1" fill="hold">
                                          <p:stCondLst>
                                            <p:cond delay="499"/>
                                          </p:stCondLst>
                                        </p:cTn>
                                        <p:tgtEl>
                                          <p:spTgt spid="130"/>
                                        </p:tgtEl>
                                        <p:attrNameLst>
                                          <p:attrName>style.visibility</p:attrName>
                                        </p:attrNameLst>
                                      </p:cBhvr>
                                      <p:to>
                                        <p:strVal val="hidden"/>
                                      </p:to>
                                    </p:set>
                                  </p:childTnLst>
                                </p:cTn>
                              </p:par>
                              <p:par>
                                <p:cTn id="348" presetID="9" presetClass="exit" presetSubtype="0" fill="hold" nodeType="withEffect">
                                  <p:stCondLst>
                                    <p:cond delay="1500"/>
                                  </p:stCondLst>
                                  <p:childTnLst>
                                    <p:animEffect transition="out" filter="dissolve">
                                      <p:cBhvr>
                                        <p:cTn id="349" dur="500"/>
                                        <p:tgtEl>
                                          <p:spTgt spid="143"/>
                                        </p:tgtEl>
                                      </p:cBhvr>
                                    </p:animEffect>
                                    <p:set>
                                      <p:cBhvr>
                                        <p:cTn id="350" dur="1" fill="hold">
                                          <p:stCondLst>
                                            <p:cond delay="499"/>
                                          </p:stCondLst>
                                        </p:cTn>
                                        <p:tgtEl>
                                          <p:spTgt spid="143"/>
                                        </p:tgtEl>
                                        <p:attrNameLst>
                                          <p:attrName>style.visibility</p:attrName>
                                        </p:attrNameLst>
                                      </p:cBhvr>
                                      <p:to>
                                        <p:strVal val="hidden"/>
                                      </p:to>
                                    </p:set>
                                  </p:childTnLst>
                                </p:cTn>
                              </p:par>
                              <p:par>
                                <p:cTn id="351" presetID="9" presetClass="exit" presetSubtype="0" fill="hold" grpId="1" nodeType="withEffect">
                                  <p:stCondLst>
                                    <p:cond delay="1500"/>
                                  </p:stCondLst>
                                  <p:childTnLst>
                                    <p:animEffect transition="out" filter="dissolve">
                                      <p:cBhvr>
                                        <p:cTn id="352" dur="500"/>
                                        <p:tgtEl>
                                          <p:spTgt spid="142"/>
                                        </p:tgtEl>
                                      </p:cBhvr>
                                    </p:animEffect>
                                    <p:set>
                                      <p:cBhvr>
                                        <p:cTn id="353" dur="1" fill="hold">
                                          <p:stCondLst>
                                            <p:cond delay="499"/>
                                          </p:stCondLst>
                                        </p:cTn>
                                        <p:tgtEl>
                                          <p:spTgt spid="142"/>
                                        </p:tgtEl>
                                        <p:attrNameLst>
                                          <p:attrName>style.visibility</p:attrName>
                                        </p:attrNameLst>
                                      </p:cBhvr>
                                      <p:to>
                                        <p:strVal val="hidden"/>
                                      </p:to>
                                    </p:set>
                                  </p:childTnLst>
                                </p:cTn>
                              </p:par>
                            </p:childTnLst>
                          </p:cTn>
                        </p:par>
                        <p:par>
                          <p:cTn id="354" fill="hold">
                            <p:stCondLst>
                              <p:cond delay="6000"/>
                            </p:stCondLst>
                            <p:childTnLst>
                              <p:par>
                                <p:cTn id="355" presetID="10" presetClass="exit" presetSubtype="0" fill="hold" nodeType="afterEffect">
                                  <p:stCondLst>
                                    <p:cond delay="0"/>
                                  </p:stCondLst>
                                  <p:childTnLst>
                                    <p:animEffect transition="out" filter="fade">
                                      <p:cBhvr>
                                        <p:cTn id="356" dur="500"/>
                                        <p:tgtEl>
                                          <p:spTgt spid="173"/>
                                        </p:tgtEl>
                                      </p:cBhvr>
                                    </p:animEffect>
                                    <p:set>
                                      <p:cBhvr>
                                        <p:cTn id="357" dur="1" fill="hold">
                                          <p:stCondLst>
                                            <p:cond delay="499"/>
                                          </p:stCondLst>
                                        </p:cTn>
                                        <p:tgtEl>
                                          <p:spTgt spid="173"/>
                                        </p:tgtEl>
                                        <p:attrNameLst>
                                          <p:attrName>style.visibility</p:attrName>
                                        </p:attrNameLst>
                                      </p:cBhvr>
                                      <p:to>
                                        <p:strVal val="hidden"/>
                                      </p:to>
                                    </p:set>
                                  </p:childTnLst>
                                </p:cTn>
                              </p:par>
                              <p:par>
                                <p:cTn id="358" presetID="10" presetClass="exit" presetSubtype="0" fill="hold" nodeType="withEffect">
                                  <p:stCondLst>
                                    <p:cond delay="0"/>
                                  </p:stCondLst>
                                  <p:childTnLst>
                                    <p:animEffect transition="out" filter="fade">
                                      <p:cBhvr>
                                        <p:cTn id="359" dur="500"/>
                                        <p:tgtEl>
                                          <p:spTgt spid="170"/>
                                        </p:tgtEl>
                                      </p:cBhvr>
                                    </p:animEffect>
                                    <p:set>
                                      <p:cBhvr>
                                        <p:cTn id="360" dur="1" fill="hold">
                                          <p:stCondLst>
                                            <p:cond delay="499"/>
                                          </p:stCondLst>
                                        </p:cTn>
                                        <p:tgtEl>
                                          <p:spTgt spid="170"/>
                                        </p:tgtEl>
                                        <p:attrNameLst>
                                          <p:attrName>style.visibility</p:attrName>
                                        </p:attrNameLst>
                                      </p:cBhvr>
                                      <p:to>
                                        <p:strVal val="hidden"/>
                                      </p:to>
                                    </p:set>
                                  </p:childTnLst>
                                </p:cTn>
                              </p:par>
                              <p:par>
                                <p:cTn id="361" presetID="10" presetClass="exit" presetSubtype="0" fill="hold" nodeType="withEffect">
                                  <p:stCondLst>
                                    <p:cond delay="0"/>
                                  </p:stCondLst>
                                  <p:childTnLst>
                                    <p:animEffect transition="out" filter="fade">
                                      <p:cBhvr>
                                        <p:cTn id="362" dur="500"/>
                                        <p:tgtEl>
                                          <p:spTgt spid="182"/>
                                        </p:tgtEl>
                                      </p:cBhvr>
                                    </p:animEffect>
                                    <p:set>
                                      <p:cBhvr>
                                        <p:cTn id="363" dur="1" fill="hold">
                                          <p:stCondLst>
                                            <p:cond delay="499"/>
                                          </p:stCondLst>
                                        </p:cTn>
                                        <p:tgtEl>
                                          <p:spTgt spid="182"/>
                                        </p:tgtEl>
                                        <p:attrNameLst>
                                          <p:attrName>style.visibility</p:attrName>
                                        </p:attrNameLst>
                                      </p:cBhvr>
                                      <p:to>
                                        <p:strVal val="hidden"/>
                                      </p:to>
                                    </p:set>
                                  </p:childTnLst>
                                </p:cTn>
                              </p:par>
                              <p:par>
                                <p:cTn id="364" presetID="1" presetClass="exit" presetSubtype="0" fill="hold" grpId="1" nodeType="withEffect">
                                  <p:stCondLst>
                                    <p:cond delay="0"/>
                                  </p:stCondLst>
                                  <p:childTnLst>
                                    <p:set>
                                      <p:cBhvr>
                                        <p:cTn id="365" dur="1" fill="hold">
                                          <p:stCondLst>
                                            <p:cond delay="0"/>
                                          </p:stCondLst>
                                        </p:cTn>
                                        <p:tgtEl>
                                          <p:spTgt spid="131"/>
                                        </p:tgtEl>
                                        <p:attrNameLst>
                                          <p:attrName>style.visibility</p:attrName>
                                        </p:attrNameLst>
                                      </p:cBhvr>
                                      <p:to>
                                        <p:strVal val="hidden"/>
                                      </p:to>
                                    </p:set>
                                  </p:childTnLst>
                                </p:cTn>
                              </p:par>
                              <p:par>
                                <p:cTn id="366" presetID="10" presetClass="exit" presetSubtype="0" fill="hold" nodeType="withEffect">
                                  <p:stCondLst>
                                    <p:cond delay="0"/>
                                  </p:stCondLst>
                                  <p:childTnLst>
                                    <p:animEffect transition="out" filter="fade">
                                      <p:cBhvr>
                                        <p:cTn id="367" dur="500"/>
                                        <p:tgtEl>
                                          <p:spTgt spid="188"/>
                                        </p:tgtEl>
                                      </p:cBhvr>
                                    </p:animEffect>
                                    <p:set>
                                      <p:cBhvr>
                                        <p:cTn id="368" dur="1" fill="hold">
                                          <p:stCondLst>
                                            <p:cond delay="499"/>
                                          </p:stCondLst>
                                        </p:cTn>
                                        <p:tgtEl>
                                          <p:spTgt spid="18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0" grpId="1" animBg="1"/>
      <p:bldP spid="87" grpId="0" animBg="1"/>
      <p:bldP spid="87" grpId="1" animBg="1"/>
      <p:bldP spid="89" grpId="0" animBg="1"/>
      <p:bldP spid="89" grpId="1" animBg="1"/>
      <p:bldP spid="161" grpId="0" animBg="1"/>
      <p:bldP spid="161" grpId="1" animBg="1"/>
      <p:bldP spid="163" grpId="0" animBg="1"/>
      <p:bldP spid="163" grpId="1" animBg="1"/>
      <p:bldP spid="106" grpId="0" animBg="1"/>
      <p:bldP spid="106" grpId="1" animBg="1"/>
      <p:bldP spid="107" grpId="0" animBg="1"/>
      <p:bldP spid="107" grpId="1" animBg="1"/>
      <p:bldP spid="162" grpId="0" animBg="1"/>
      <p:bldP spid="162" grpId="1" animBg="1"/>
      <p:bldP spid="150" grpId="0" animBg="1"/>
      <p:bldP spid="150" grpId="1" animBg="1"/>
      <p:bldP spid="151" grpId="0" animBg="1"/>
      <p:bldP spid="151" grpId="1" animBg="1"/>
      <p:bldP spid="98" grpId="0" animBg="1"/>
      <p:bldP spid="98" grpId="1" animBg="1"/>
      <p:bldP spid="93" grpId="0"/>
      <p:bldP spid="93" grpId="1"/>
      <p:bldP spid="43" grpId="0" animBg="1"/>
      <p:bldP spid="43" grpId="1" animBg="1"/>
      <p:bldP spid="70" grpId="0"/>
      <p:bldP spid="70" grpId="1"/>
      <p:bldP spid="68" grpId="0" animBg="1"/>
      <p:bldP spid="68" grpId="1" animBg="1"/>
      <p:bldP spid="102" grpId="0" animBg="1"/>
      <p:bldP spid="102" grpId="1" animBg="1"/>
      <p:bldP spid="130" grpId="0"/>
      <p:bldP spid="130" grpId="1"/>
      <p:bldP spid="142" grpId="0"/>
      <p:bldP spid="142" grpId="1"/>
      <p:bldP spid="81" grpId="0" animBg="1"/>
      <p:bldP spid="81" grpId="1" animBg="1"/>
      <p:bldP spid="152" grpId="0" animBg="1"/>
      <p:bldP spid="152" grpId="1" animBg="1"/>
      <p:bldP spid="153" grpId="0" animBg="1"/>
      <p:bldP spid="153" grpId="1" animBg="1"/>
      <p:bldP spid="194" grpId="0" animBg="1"/>
      <p:bldP spid="194" grpId="1" animBg="1"/>
      <p:bldP spid="195" grpId="0" animBg="1"/>
      <p:bldP spid="195" grpId="1" animBg="1"/>
      <p:bldP spid="196" grpId="0" animBg="1"/>
      <p:bldP spid="196" grpId="1" animBg="1"/>
      <p:bldP spid="197" grpId="0" animBg="1"/>
      <p:bldP spid="197" grpId="1" animBg="1"/>
      <p:bldP spid="139" grpId="0" animBg="1"/>
      <p:bldP spid="139" grpId="1" animBg="1"/>
      <p:bldP spid="88" grpId="0" animBg="1"/>
      <p:bldP spid="88" grpId="1" animBg="1"/>
      <p:bldP spid="140" grpId="0" animBg="1"/>
      <p:bldP spid="140" grpId="1" animBg="1"/>
      <p:bldP spid="76" grpId="0" animBg="1"/>
      <p:bldP spid="76" grpId="1" animBg="1"/>
      <p:bldP spid="131" grpId="0"/>
      <p:bldP spid="13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Demo – Deploy Apps </a:t>
            </a:r>
            <a:r>
              <a:rPr lang="en-US" sz="4400" dirty="0" smtClean="0"/>
              <a:t>to </a:t>
            </a:r>
            <a:r>
              <a:rPr lang="en-US" sz="4400" dirty="0"/>
              <a:t>iOS </a:t>
            </a:r>
          </a:p>
        </p:txBody>
      </p:sp>
      <p:sp>
        <p:nvSpPr>
          <p:cNvPr id="3" name="Text Placeholder 2"/>
          <p:cNvSpPr>
            <a:spLocks noGrp="1"/>
          </p:cNvSpPr>
          <p:nvPr>
            <p:ph type="body" sz="quarter" idx="12"/>
          </p:nvPr>
        </p:nvSpPr>
        <p:spPr/>
        <p:txBody>
          <a:bodyPr/>
          <a:lstStyle/>
          <a:p>
            <a:r>
              <a:rPr lang="en-US" dirty="0" smtClean="0"/>
              <a:t>Adeep Cheema</a:t>
            </a:r>
            <a:endParaRPr lang="en-US" dirty="0"/>
          </a:p>
        </p:txBody>
      </p:sp>
    </p:spTree>
    <p:extLst>
      <p:ext uri="{BB962C8B-B14F-4D97-AF65-F5344CB8AC3E}">
        <p14:creationId xmlns:p14="http://schemas.microsoft.com/office/powerpoint/2010/main" val="34131310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Session Objectives</a:t>
            </a:r>
            <a:endParaRPr lang="en-US" dirty="0"/>
          </a:p>
        </p:txBody>
      </p:sp>
      <p:sp>
        <p:nvSpPr>
          <p:cNvPr id="2" name="Content Placeholder 1"/>
          <p:cNvSpPr>
            <a:spLocks noGrp="1"/>
          </p:cNvSpPr>
          <p:nvPr>
            <p:ph sz="quarter" idx="10"/>
          </p:nvPr>
        </p:nvSpPr>
        <p:spPr>
          <a:xfrm>
            <a:off x="274638" y="1214438"/>
            <a:ext cx="11887200" cy="5867953"/>
          </a:xfrm>
        </p:spPr>
        <p:txBody>
          <a:bodyPr/>
          <a:lstStyle/>
          <a:p>
            <a:r>
              <a:rPr lang="en-US" sz="2800" dirty="0" smtClean="0">
                <a:latin typeface="+mj-lt"/>
              </a:rPr>
              <a:t>Discuss </a:t>
            </a:r>
            <a:r>
              <a:rPr lang="en-US" sz="2800" dirty="0">
                <a:latin typeface="+mj-lt"/>
              </a:rPr>
              <a:t>emerging trends and challenges in the Application management space</a:t>
            </a:r>
          </a:p>
          <a:p>
            <a:endParaRPr lang="en-US" sz="2800" dirty="0">
              <a:latin typeface="+mj-lt"/>
            </a:endParaRPr>
          </a:p>
          <a:p>
            <a:r>
              <a:rPr lang="en-US" sz="2800" dirty="0">
                <a:latin typeface="+mj-lt"/>
              </a:rPr>
              <a:t>Explain how Configuration Manager 2012 SP1 integrates with Windows </a:t>
            </a:r>
            <a:r>
              <a:rPr lang="en-US" sz="2800" dirty="0" err="1">
                <a:latin typeface="+mj-lt"/>
              </a:rPr>
              <a:t>Intune</a:t>
            </a:r>
            <a:r>
              <a:rPr lang="en-US" sz="2800" dirty="0">
                <a:latin typeface="+mj-lt"/>
              </a:rPr>
              <a:t> to address these challenges</a:t>
            </a:r>
          </a:p>
          <a:p>
            <a:endParaRPr lang="en-US" sz="2800" dirty="0">
              <a:latin typeface="+mj-lt"/>
            </a:endParaRPr>
          </a:p>
          <a:p>
            <a:r>
              <a:rPr lang="en-US" sz="2800" dirty="0">
                <a:latin typeface="+mj-lt"/>
              </a:rPr>
              <a:t>Demonstrate and provide deep technical drill down of new 2012 SP1 features that allows you to deliver applications to heterogeneous mobile and PC platforms</a:t>
            </a:r>
          </a:p>
          <a:p>
            <a:pPr lvl="1"/>
            <a:endParaRPr lang="en-US" sz="2040" dirty="0">
              <a:latin typeface="+mj-lt"/>
            </a:endParaRPr>
          </a:p>
          <a:p>
            <a:endParaRPr lang="en-US" sz="2040" dirty="0"/>
          </a:p>
          <a:p>
            <a:endParaRPr lang="en-US" sz="2040" dirty="0"/>
          </a:p>
          <a:p>
            <a:pPr marL="342900" lvl="1" indent="0">
              <a:buNone/>
            </a:pPr>
            <a:endParaRPr lang="en-US" dirty="0" smtClean="0"/>
          </a:p>
          <a:p>
            <a:pPr lvl="1"/>
            <a:endParaRPr lang="en-US" dirty="0" smtClean="0"/>
          </a:p>
        </p:txBody>
      </p:sp>
    </p:spTree>
    <p:extLst>
      <p:ext uri="{BB962C8B-B14F-4D97-AF65-F5344CB8AC3E}">
        <p14:creationId xmlns:p14="http://schemas.microsoft.com/office/powerpoint/2010/main" val="86479263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with App-V</a:t>
            </a:r>
            <a:endParaRPr lang="en-US" dirty="0"/>
          </a:p>
        </p:txBody>
      </p:sp>
      <p:grpSp>
        <p:nvGrpSpPr>
          <p:cNvPr id="5" name="Group 4"/>
          <p:cNvGrpSpPr/>
          <p:nvPr/>
        </p:nvGrpSpPr>
        <p:grpSpPr>
          <a:xfrm>
            <a:off x="604443" y="3193709"/>
            <a:ext cx="5156783" cy="2324327"/>
            <a:chOff x="1269898" y="1409110"/>
            <a:chExt cx="4754828" cy="1360618"/>
          </a:xfrm>
        </p:grpSpPr>
        <p:sp>
          <p:nvSpPr>
            <p:cNvPr id="6" name="Rectangle 5"/>
            <p:cNvSpPr/>
            <p:nvPr/>
          </p:nvSpPr>
          <p:spPr bwMode="auto">
            <a:xfrm>
              <a:off x="1335371" y="1507882"/>
              <a:ext cx="4619182"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a:lnSpc>
                  <a:spcPct val="80000"/>
                </a:lnSpc>
                <a:spcAft>
                  <a:spcPts val="200"/>
                </a:spcAft>
              </a:pPr>
              <a:endParaRPr lang="en-US" sz="2448" dirty="0">
                <a:latin typeface="+mj-lt"/>
              </a:endParaRPr>
            </a:p>
            <a:p>
              <a:pPr lvl="1"/>
              <a:r>
                <a:rPr lang="en-US" sz="2040" dirty="0">
                  <a:latin typeface="+mj-lt"/>
                </a:rPr>
                <a:t>Needed for Windows 8</a:t>
              </a:r>
            </a:p>
            <a:p>
              <a:pPr lvl="1"/>
              <a:endParaRPr lang="en-US" sz="2040" dirty="0">
                <a:latin typeface="+mj-lt"/>
              </a:endParaRPr>
            </a:p>
            <a:p>
              <a:pPr lvl="1"/>
              <a:r>
                <a:rPr lang="en-US" sz="2040" dirty="0">
                  <a:latin typeface="+mj-lt"/>
                </a:rPr>
                <a:t>Same feature functionality</a:t>
              </a:r>
            </a:p>
            <a:p>
              <a:pPr algn="ctr">
                <a:lnSpc>
                  <a:spcPct val="80000"/>
                </a:lnSpc>
                <a:spcAft>
                  <a:spcPts val="200"/>
                </a:spcAft>
              </a:pPr>
              <a:endParaRPr lang="en-US" sz="2040" dirty="0">
                <a:latin typeface="+mj-lt"/>
              </a:endParaRPr>
            </a:p>
          </p:txBody>
        </p:sp>
        <p:sp>
          <p:nvSpPr>
            <p:cNvPr id="7" name="Rectangle 6"/>
            <p:cNvSpPr/>
            <p:nvPr/>
          </p:nvSpPr>
          <p:spPr bwMode="auto">
            <a:xfrm>
              <a:off x="1269898" y="1409110"/>
              <a:ext cx="4754828" cy="3388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a:lnSpc>
                  <a:spcPct val="83000"/>
                </a:lnSpc>
                <a:spcAft>
                  <a:spcPts val="600"/>
                </a:spcAft>
              </a:pPr>
              <a:r>
                <a:rPr lang="en-US" sz="3198" dirty="0">
                  <a:solidFill>
                    <a:schemeClr val="bg2">
                      <a:lumMod val="75000"/>
                      <a:lumOff val="25000"/>
                    </a:schemeClr>
                  </a:solidFill>
                  <a:latin typeface="+mj-lt"/>
                </a:rPr>
                <a:t>App-V 4.6 SP2</a:t>
              </a:r>
            </a:p>
          </p:txBody>
        </p:sp>
      </p:grpSp>
      <p:grpSp>
        <p:nvGrpSpPr>
          <p:cNvPr id="11" name="Group 10"/>
          <p:cNvGrpSpPr/>
          <p:nvPr/>
        </p:nvGrpSpPr>
        <p:grpSpPr>
          <a:xfrm>
            <a:off x="6084164" y="3201292"/>
            <a:ext cx="5157902" cy="2324328"/>
            <a:chOff x="6424072" y="1355604"/>
            <a:chExt cx="4754828" cy="1360619"/>
          </a:xfrm>
        </p:grpSpPr>
        <p:sp>
          <p:nvSpPr>
            <p:cNvPr id="12" name="Rectangle 11"/>
            <p:cNvSpPr/>
            <p:nvPr/>
          </p:nvSpPr>
          <p:spPr bwMode="auto">
            <a:xfrm>
              <a:off x="6491896" y="1454377"/>
              <a:ext cx="4619182"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a:lnSpc>
                  <a:spcPct val="80000"/>
                </a:lnSpc>
                <a:spcAft>
                  <a:spcPts val="200"/>
                </a:spcAft>
              </a:pPr>
              <a:endParaRPr lang="en-US" sz="2040" dirty="0"/>
            </a:p>
            <a:p>
              <a:pPr lvl="1"/>
              <a:r>
                <a:rPr lang="en-US" sz="2040" dirty="0">
                  <a:latin typeface="+mj-lt"/>
                </a:rPr>
                <a:t>New Deployment Type for App-V 5.0 applications</a:t>
              </a:r>
            </a:p>
            <a:p>
              <a:pPr lvl="1"/>
              <a:endParaRPr lang="en-US" sz="2040" dirty="0">
                <a:latin typeface="+mj-lt"/>
              </a:endParaRPr>
            </a:p>
            <a:p>
              <a:pPr lvl="1"/>
              <a:r>
                <a:rPr lang="en-US" sz="2040" dirty="0">
                  <a:latin typeface="+mj-lt"/>
                </a:rPr>
                <a:t>Virtual connection groups replace dynamic suite composition</a:t>
              </a:r>
            </a:p>
          </p:txBody>
        </p:sp>
        <p:sp>
          <p:nvSpPr>
            <p:cNvPr id="13" name="Rectangle 12"/>
            <p:cNvSpPr/>
            <p:nvPr/>
          </p:nvSpPr>
          <p:spPr bwMode="auto">
            <a:xfrm>
              <a:off x="6424072" y="1355604"/>
              <a:ext cx="4754828" cy="3388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a:r>
                <a:rPr lang="en-US" sz="3198" dirty="0">
                  <a:solidFill>
                    <a:schemeClr val="bg2">
                      <a:lumMod val="75000"/>
                      <a:lumOff val="25000"/>
                    </a:schemeClr>
                  </a:solidFill>
                  <a:latin typeface="+mj-lt"/>
                </a:rPr>
                <a:t>App-V 5.0</a:t>
              </a:r>
            </a:p>
          </p:txBody>
        </p:sp>
      </p:gr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4455" y="1490495"/>
            <a:ext cx="5328838" cy="1434412"/>
          </a:xfrm>
          <a:prstGeom prst="rect">
            <a:avLst/>
          </a:prstGeom>
        </p:spPr>
      </p:pic>
      <p:sp>
        <p:nvSpPr>
          <p:cNvPr id="20" name="Rectangle 19"/>
          <p:cNvSpPr/>
          <p:nvPr/>
        </p:nvSpPr>
        <p:spPr>
          <a:xfrm>
            <a:off x="972234" y="5563388"/>
            <a:ext cx="8682704" cy="596090"/>
          </a:xfrm>
          <a:prstGeom prst="rect">
            <a:avLst/>
          </a:prstGeom>
        </p:spPr>
        <p:txBody>
          <a:bodyPr wrap="none">
            <a:spAutoFit/>
          </a:bodyPr>
          <a:lstStyle/>
          <a:p>
            <a:pPr lvl="1" algn="ctr"/>
            <a:r>
              <a:rPr lang="en-US" sz="3198" dirty="0">
                <a:gradFill>
                  <a:gsLst>
                    <a:gs pos="1250">
                      <a:schemeClr val="accent3"/>
                    </a:gs>
                    <a:gs pos="99000">
                      <a:schemeClr val="accent3"/>
                    </a:gs>
                  </a:gsLst>
                  <a:lin ang="5400000" scaled="0"/>
                </a:gradFill>
                <a:latin typeface="+mj-lt"/>
              </a:rPr>
              <a:t>4.6 SP2 and 5.0 can coexist for easy migration</a:t>
            </a:r>
          </a:p>
        </p:txBody>
      </p:sp>
    </p:spTree>
    <p:extLst>
      <p:ext uri="{BB962C8B-B14F-4D97-AF65-F5344CB8AC3E}">
        <p14:creationId xmlns:p14="http://schemas.microsoft.com/office/powerpoint/2010/main" val="16033760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App-V Connection Groups</a:t>
            </a:r>
            <a:endParaRPr lang="en-US" dirty="0"/>
          </a:p>
        </p:txBody>
      </p:sp>
      <p:sp>
        <p:nvSpPr>
          <p:cNvPr id="3" name="Content Placeholder 2"/>
          <p:cNvSpPr>
            <a:spLocks noGrp="1"/>
          </p:cNvSpPr>
          <p:nvPr>
            <p:ph type="body" sz="quarter" idx="10"/>
          </p:nvPr>
        </p:nvSpPr>
        <p:spPr/>
        <p:txBody>
          <a:bodyPr/>
          <a:lstStyle/>
          <a:p>
            <a:r>
              <a:rPr lang="en-US" dirty="0" smtClean="0"/>
              <a:t>One action versus two</a:t>
            </a:r>
          </a:p>
          <a:p>
            <a:pPr lvl="1"/>
            <a:r>
              <a:rPr lang="en-US" dirty="0" smtClean="0">
                <a:latin typeface="+mj-lt"/>
              </a:rPr>
              <a:t>Connection Group configuration is separate from the packages </a:t>
            </a:r>
          </a:p>
          <a:p>
            <a:pPr lvl="1"/>
            <a:r>
              <a:rPr lang="en-US" dirty="0" smtClean="0">
                <a:latin typeface="+mj-lt"/>
              </a:rPr>
              <a:t>Create relationships between apps in the ConfigMgr console</a:t>
            </a:r>
          </a:p>
          <a:p>
            <a:r>
              <a:rPr lang="en-US" dirty="0" smtClean="0"/>
              <a:t>Connection for optional relationships  </a:t>
            </a:r>
          </a:p>
          <a:p>
            <a:pPr lvl="1"/>
            <a:r>
              <a:rPr lang="en-US" dirty="0" err="1" smtClean="0">
                <a:latin typeface="+mj-lt"/>
              </a:rPr>
              <a:t>ConfigMgr</a:t>
            </a:r>
            <a:r>
              <a:rPr lang="en-US" dirty="0" smtClean="0">
                <a:latin typeface="+mj-lt"/>
              </a:rPr>
              <a:t> will create a connection group only if both are present  </a:t>
            </a:r>
          </a:p>
          <a:p>
            <a:endParaRPr lang="en-US" dirty="0"/>
          </a:p>
        </p:txBody>
      </p:sp>
      <p:graphicFrame>
        <p:nvGraphicFramePr>
          <p:cNvPr id="4" name="Diagram 3"/>
          <p:cNvGraphicFramePr/>
          <p:nvPr>
            <p:extLst/>
          </p:nvPr>
        </p:nvGraphicFramePr>
        <p:xfrm>
          <a:off x="1091149" y="3689834"/>
          <a:ext cx="10080998" cy="26053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2712829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88" dirty="0"/>
              <a:t>Connection Groups in CM 2012 SP1</a:t>
            </a:r>
          </a:p>
        </p:txBody>
      </p:sp>
      <p:pic>
        <p:nvPicPr>
          <p:cNvPr id="1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0301" y="2042688"/>
            <a:ext cx="5435653" cy="3519729"/>
          </a:xfrm>
          <a:prstGeom prst="rect">
            <a:avLst/>
          </a:prstGeom>
          <a:noFill/>
          <a:ln>
            <a:noFill/>
          </a:ln>
          <a:effectLst>
            <a:glow rad="63500">
              <a:schemeClr val="accent1">
                <a:satMod val="175000"/>
                <a:alpha val="40000"/>
              </a:schemeClr>
            </a:glow>
            <a:outerShdw dist="35921" dir="2700000" algn="ctr" rotWithShape="0">
              <a:schemeClr val="bg2"/>
            </a:outerShdw>
            <a:softEdge rad="31750"/>
          </a:effectLst>
          <a:scene3d>
            <a:camera prst="perspectiveHeroicExtremeRigh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400594" y="1789296"/>
            <a:ext cx="5585899" cy="3842377"/>
          </a:xfrm>
          <a:prstGeom prst="rect">
            <a:avLst/>
          </a:prstGeom>
          <a:noFill/>
        </p:spPr>
        <p:txBody>
          <a:bodyPr wrap="square" lIns="186521" tIns="149217" rIns="186521" bIns="149217" rtlCol="0">
            <a:spAutoFit/>
          </a:bodyPr>
          <a:lstStyle/>
          <a:p>
            <a:pPr marL="466298" indent="-466298">
              <a:buFont typeface="Arial" pitchFamily="34" charset="0"/>
              <a:buChar char="•"/>
            </a:pPr>
            <a:r>
              <a:rPr lang="en-US" sz="2856" dirty="0">
                <a:gradFill>
                  <a:gsLst>
                    <a:gs pos="1250">
                      <a:schemeClr val="tx1"/>
                    </a:gs>
                    <a:gs pos="100000">
                      <a:schemeClr val="tx1"/>
                    </a:gs>
                  </a:gsLst>
                  <a:lin ang="5400000" scaled="0"/>
                </a:gradFill>
                <a:latin typeface="+mj-lt"/>
              </a:rPr>
              <a:t>A new App-V Virtual Environments node </a:t>
            </a:r>
          </a:p>
          <a:p>
            <a:pPr marL="466298" indent="-466298">
              <a:buFont typeface="Arial" pitchFamily="34" charset="0"/>
              <a:buChar char="•"/>
            </a:pPr>
            <a:r>
              <a:rPr lang="en-US" sz="2856" dirty="0">
                <a:gradFill>
                  <a:gsLst>
                    <a:gs pos="1250">
                      <a:schemeClr val="tx1"/>
                    </a:gs>
                    <a:gs pos="100000">
                      <a:schemeClr val="tx1"/>
                    </a:gs>
                  </a:gsLst>
                  <a:lin ang="5400000" scaled="0"/>
                </a:gradFill>
                <a:latin typeface="+mj-lt"/>
              </a:rPr>
              <a:t>Define rules to dynamically create App-V connection groups </a:t>
            </a:r>
          </a:p>
          <a:p>
            <a:pPr marL="466298" indent="-466298">
              <a:buFont typeface="Arial" pitchFamily="34" charset="0"/>
              <a:buChar char="•"/>
            </a:pPr>
            <a:r>
              <a:rPr lang="en-US" sz="2856" dirty="0">
                <a:gradFill>
                  <a:gsLst>
                    <a:gs pos="1250">
                      <a:schemeClr val="tx1"/>
                    </a:gs>
                    <a:gs pos="100000">
                      <a:schemeClr val="tx1"/>
                    </a:gs>
                  </a:gsLst>
                  <a:lin ang="5400000" scaled="0"/>
                </a:gradFill>
                <a:latin typeface="+mj-lt"/>
              </a:rPr>
              <a:t>A flexible definition to support available deployments</a:t>
            </a:r>
          </a:p>
          <a:p>
            <a:pPr marL="466298" indent="-466298">
              <a:lnSpc>
                <a:spcPct val="90000"/>
              </a:lnSpc>
              <a:spcAft>
                <a:spcPts val="612"/>
              </a:spcAft>
              <a:buFont typeface="Arial" pitchFamily="34" charset="0"/>
              <a:buChar char="•"/>
            </a:pPr>
            <a:endParaRPr lang="en-US" sz="2856" dirty="0" err="1">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41726426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Applications for Heterogeneous Clients </a:t>
            </a:r>
          </a:p>
        </p:txBody>
      </p:sp>
      <p:sp>
        <p:nvSpPr>
          <p:cNvPr id="3" name="Content Placeholder 2"/>
          <p:cNvSpPr>
            <a:spLocks noGrp="1"/>
          </p:cNvSpPr>
          <p:nvPr>
            <p:ph type="body" sz="quarter" idx="10"/>
          </p:nvPr>
        </p:nvSpPr>
        <p:spPr>
          <a:xfrm>
            <a:off x="274638" y="1212850"/>
            <a:ext cx="5987939" cy="2092881"/>
          </a:xfrm>
          <a:prstGeom prst="rect">
            <a:avLst/>
          </a:prstGeom>
        </p:spPr>
        <p:txBody>
          <a:bodyPr vert="horz" wrap="square" lIns="124326" tIns="62162" rIns="124326" bIns="62162" rtlCol="0">
            <a:noAutofit/>
          </a:bodyPr>
          <a:lstStyle/>
          <a:p>
            <a:r>
              <a:rPr lang="en-US" sz="2856" dirty="0"/>
              <a:t>Deploy required software to Mac OS X systems</a:t>
            </a:r>
          </a:p>
          <a:p>
            <a:pPr marL="346486" lvl="1" indent="0">
              <a:buNone/>
            </a:pPr>
            <a:r>
              <a:rPr lang="en-US" sz="2040" dirty="0">
                <a:latin typeface="+mj-lt"/>
              </a:rPr>
              <a:t>Support for Apps with the following file formats:</a:t>
            </a:r>
          </a:p>
          <a:p>
            <a:pPr marL="530956" lvl="2" indent="0">
              <a:buNone/>
            </a:pPr>
            <a:r>
              <a:rPr lang="en-US" sz="2040" dirty="0">
                <a:latin typeface="+mj-lt"/>
              </a:rPr>
              <a:t>.DMG, .MPKG, .PKG, .APP</a:t>
            </a:r>
          </a:p>
          <a:p>
            <a:pPr marL="530956" lvl="2" indent="0">
              <a:buNone/>
            </a:pPr>
            <a:endParaRPr lang="en-US" sz="2040" dirty="0">
              <a:latin typeface="+mj-lt"/>
            </a:endParaRPr>
          </a:p>
          <a:p>
            <a:r>
              <a:rPr lang="en-US" sz="2856" dirty="0"/>
              <a:t>Deploy required software to UNIX and Linux servers </a:t>
            </a:r>
          </a:p>
          <a:p>
            <a:pPr lvl="2"/>
            <a:r>
              <a:rPr lang="en-US" sz="2040" dirty="0">
                <a:latin typeface="+mj-lt"/>
              </a:rPr>
              <a:t>Linux Server - Red Hat, SUSE</a:t>
            </a:r>
          </a:p>
          <a:p>
            <a:pPr lvl="2"/>
            <a:r>
              <a:rPr lang="en-US" sz="2040" dirty="0">
                <a:latin typeface="+mj-lt"/>
              </a:rPr>
              <a:t>UNIX Server – Solaris</a:t>
            </a:r>
          </a:p>
          <a:p>
            <a:pPr fontAlgn="ctr"/>
            <a:endParaRPr lang="en-US" sz="2040" dirty="0"/>
          </a:p>
          <a:p>
            <a:endParaRPr lang="en-US" sz="2856" dirty="0"/>
          </a:p>
          <a:p>
            <a:endParaRPr lang="en-US" sz="2040" dirty="0"/>
          </a:p>
          <a:p>
            <a:pPr lvl="2"/>
            <a:endParaRPr lang="en-US" sz="1836" dirty="0">
              <a:latin typeface="+mj-lt"/>
            </a:endParaRPr>
          </a:p>
          <a:p>
            <a:pPr lvl="2"/>
            <a:endParaRPr lang="en-US" sz="1836" dirty="0">
              <a:latin typeface="+mj-lt"/>
            </a:endParaRPr>
          </a:p>
          <a:p>
            <a:pPr lvl="2"/>
            <a:endParaRPr lang="en-US" sz="1836" dirty="0">
              <a:latin typeface="+mj-lt"/>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3953" y="1686122"/>
            <a:ext cx="4849189" cy="37415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1964248"/>
      </p:ext>
    </p:extLst>
  </p:cSld>
  <p:clrMapOvr>
    <a:masterClrMapping/>
  </p:clrMapOvr>
  <p:transition advClick="0" advTm="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sz="4488" dirty="0"/>
              <a:t>Mac in CM 2012 SP1</a:t>
            </a:r>
          </a:p>
        </p:txBody>
      </p:sp>
      <p:sp>
        <p:nvSpPr>
          <p:cNvPr id="3" name="Content Placeholder 2"/>
          <p:cNvSpPr>
            <a:spLocks noGrp="1"/>
          </p:cNvSpPr>
          <p:nvPr>
            <p:ph type="body" sz="quarter" idx="10"/>
          </p:nvPr>
        </p:nvSpPr>
        <p:spPr>
          <a:xfrm>
            <a:off x="6598527" y="1631592"/>
            <a:ext cx="5486399" cy="2536079"/>
          </a:xfrm>
          <a:prstGeom prst="rect">
            <a:avLst/>
          </a:prstGeom>
          <a:ln>
            <a:noFill/>
          </a:ln>
        </p:spPr>
        <p:txBody>
          <a:bodyPr>
            <a:noAutofit/>
          </a:bodyPr>
          <a:lstStyle/>
          <a:p>
            <a:pPr marL="0" indent="0">
              <a:buNone/>
            </a:pPr>
            <a:r>
              <a:rPr lang="en-US" sz="3264" dirty="0"/>
              <a:t>Push required software to enrolled Mac OS X systems</a:t>
            </a:r>
          </a:p>
          <a:p>
            <a:pPr marL="0" indent="0">
              <a:buNone/>
            </a:pPr>
            <a:endParaRPr lang="en-US" sz="3264" dirty="0"/>
          </a:p>
          <a:p>
            <a:pPr marL="0" indent="0">
              <a:buNone/>
            </a:pPr>
            <a:r>
              <a:rPr lang="en-US" sz="3264" dirty="0"/>
              <a:t>Supported client platforms</a:t>
            </a:r>
          </a:p>
          <a:p>
            <a:pPr marL="0" lvl="1" indent="0">
              <a:buNone/>
            </a:pPr>
            <a:r>
              <a:rPr lang="en-US" sz="2448" dirty="0">
                <a:latin typeface="+mj-lt"/>
              </a:rPr>
              <a:t>Mac OS X 10.6 (Snow Leopard)</a:t>
            </a:r>
          </a:p>
          <a:p>
            <a:pPr marL="0" lvl="1" indent="0">
              <a:buNone/>
            </a:pPr>
            <a:r>
              <a:rPr lang="en-US" sz="2448" dirty="0">
                <a:latin typeface="+mj-lt"/>
              </a:rPr>
              <a:t>Mac OS X 10.7 (Lion)</a:t>
            </a:r>
          </a:p>
          <a:p>
            <a:pPr marL="0" lvl="1" indent="0">
              <a:buNone/>
            </a:pPr>
            <a:r>
              <a:rPr lang="en-US" sz="2448" dirty="0">
                <a:latin typeface="+mj-lt"/>
              </a:rPr>
              <a:t>Mac OS X 10.8 (Mountain Lion)</a:t>
            </a:r>
          </a:p>
          <a:p>
            <a:endParaRPr lang="en-US" sz="3672" dirty="0"/>
          </a:p>
          <a:p>
            <a:pPr lvl="1"/>
            <a:endParaRPr lang="en-US" sz="2448" dirty="0">
              <a:latin typeface="+mj-lt"/>
            </a:endParaRPr>
          </a:p>
          <a:p>
            <a:pPr lvl="1"/>
            <a:endParaRPr lang="en-US" sz="2448" dirty="0">
              <a:latin typeface="+mj-lt"/>
            </a:endParaRPr>
          </a:p>
          <a:p>
            <a:pPr marL="498286" lvl="1" indent="0">
              <a:buNone/>
            </a:pPr>
            <a:endParaRPr lang="en-US" sz="2448" dirty="0">
              <a:latin typeface="+mj-lt"/>
            </a:endParaRPr>
          </a:p>
        </p:txBody>
      </p:sp>
      <p:sp>
        <p:nvSpPr>
          <p:cNvPr id="5" name="Text Placeholder 4"/>
          <p:cNvSpPr>
            <a:spLocks noGrp="1"/>
          </p:cNvSpPr>
          <p:nvPr>
            <p:ph type="body" sz="quarter" idx="11"/>
          </p:nvPr>
        </p:nvSpPr>
        <p:spPr>
          <a:xfrm>
            <a:off x="531012" y="1494860"/>
            <a:ext cx="5486399" cy="2468368"/>
          </a:xfrm>
          <a:ln>
            <a:noFill/>
          </a:ln>
        </p:spPr>
        <p:txBody>
          <a:bodyPr/>
          <a:lstStyle/>
          <a:p>
            <a:pPr marL="0" lvl="1" indent="0">
              <a:spcBef>
                <a:spcPts val="1224"/>
              </a:spcBef>
              <a:buClr>
                <a:schemeClr val="accent3"/>
              </a:buClr>
              <a:buNone/>
            </a:pPr>
            <a:r>
              <a:rPr lang="en-US" sz="3264" dirty="0">
                <a:gradFill>
                  <a:gsLst>
                    <a:gs pos="1250">
                      <a:schemeClr val="accent3"/>
                    </a:gs>
                    <a:gs pos="99000">
                      <a:schemeClr val="accent3"/>
                    </a:gs>
                  </a:gsLst>
                  <a:lin ang="5400000" scaled="0"/>
                </a:gradFill>
                <a:latin typeface="+mj-lt"/>
              </a:rPr>
              <a:t>A new deployment type </a:t>
            </a:r>
          </a:p>
          <a:p>
            <a:pPr marL="0" lvl="1" indent="0">
              <a:buNone/>
            </a:pPr>
            <a:r>
              <a:rPr lang="en-US" sz="2040" dirty="0">
                <a:latin typeface="+mj-lt"/>
              </a:rPr>
              <a:t>Support for Apps with the following file formats:</a:t>
            </a:r>
          </a:p>
          <a:p>
            <a:pPr marL="530956" lvl="2" indent="0">
              <a:buNone/>
            </a:pPr>
            <a:r>
              <a:rPr lang="en-US" sz="1836" dirty="0">
                <a:latin typeface="+mj-lt"/>
              </a:rPr>
              <a:t>Apple Disk Image (.</a:t>
            </a:r>
            <a:r>
              <a:rPr lang="en-US" sz="1836" dirty="0" err="1">
                <a:latin typeface="+mj-lt"/>
              </a:rPr>
              <a:t>dmg</a:t>
            </a:r>
            <a:r>
              <a:rPr lang="en-US" sz="1836" dirty="0">
                <a:latin typeface="+mj-lt"/>
              </a:rPr>
              <a:t>)</a:t>
            </a:r>
          </a:p>
          <a:p>
            <a:pPr marL="530956" lvl="2" indent="0">
              <a:buNone/>
            </a:pPr>
            <a:r>
              <a:rPr lang="en-US" sz="1836" dirty="0">
                <a:latin typeface="+mj-lt"/>
              </a:rPr>
              <a:t>Meta Package File (.</a:t>
            </a:r>
            <a:r>
              <a:rPr lang="en-US" sz="1836" dirty="0" err="1">
                <a:latin typeface="+mj-lt"/>
              </a:rPr>
              <a:t>mpkg</a:t>
            </a:r>
            <a:r>
              <a:rPr lang="en-US" sz="1836" dirty="0">
                <a:latin typeface="+mj-lt"/>
              </a:rPr>
              <a:t>)</a:t>
            </a:r>
          </a:p>
          <a:p>
            <a:pPr marL="530956" lvl="2" indent="0">
              <a:buNone/>
            </a:pPr>
            <a:r>
              <a:rPr lang="en-US" sz="1836" dirty="0">
                <a:latin typeface="+mj-lt"/>
              </a:rPr>
              <a:t>Mac OS X Installer Package (.</a:t>
            </a:r>
            <a:r>
              <a:rPr lang="en-US" sz="1836" dirty="0" err="1">
                <a:latin typeface="+mj-lt"/>
              </a:rPr>
              <a:t>pkg</a:t>
            </a:r>
            <a:r>
              <a:rPr lang="en-US" sz="1836" dirty="0">
                <a:latin typeface="+mj-lt"/>
              </a:rPr>
              <a:t>)</a:t>
            </a:r>
          </a:p>
          <a:p>
            <a:pPr marL="530956" lvl="2" indent="0">
              <a:buNone/>
            </a:pPr>
            <a:r>
              <a:rPr lang="en-US" sz="1836" dirty="0">
                <a:latin typeface="+mj-lt"/>
              </a:rPr>
              <a:t>Mac OS X Application (.app)</a:t>
            </a:r>
          </a:p>
          <a:p>
            <a:pPr marL="0" lvl="1" indent="0">
              <a:buNone/>
            </a:pPr>
            <a:r>
              <a:rPr lang="en-US" sz="2040" dirty="0">
                <a:latin typeface="+mj-lt"/>
              </a:rPr>
              <a:t>Custom tool </a:t>
            </a:r>
            <a:r>
              <a:rPr lang="en-US" sz="2040" dirty="0" err="1">
                <a:latin typeface="+mj-lt"/>
              </a:rPr>
              <a:t>CMAppUtil</a:t>
            </a:r>
            <a:endParaRPr lang="en-US" sz="2040" dirty="0">
              <a:latin typeface="+mj-lt"/>
            </a:endParaRPr>
          </a:p>
          <a:p>
            <a:pPr marL="530956" lvl="2" indent="0">
              <a:buNone/>
            </a:pPr>
            <a:r>
              <a:rPr lang="en-US" sz="1836" dirty="0">
                <a:latin typeface="+mj-lt"/>
              </a:rPr>
              <a:t>Makes app consumable by </a:t>
            </a:r>
            <a:r>
              <a:rPr lang="en-US" sz="1836" dirty="0" err="1">
                <a:latin typeface="+mj-lt"/>
              </a:rPr>
              <a:t>ConfigMgr</a:t>
            </a:r>
            <a:r>
              <a:rPr lang="en-US" sz="1836" dirty="0">
                <a:latin typeface="+mj-lt"/>
              </a:rPr>
              <a:t> (converts to .</a:t>
            </a:r>
            <a:r>
              <a:rPr lang="en-US" sz="1836" dirty="0" err="1">
                <a:latin typeface="+mj-lt"/>
              </a:rPr>
              <a:t>cmmac</a:t>
            </a:r>
            <a:r>
              <a:rPr lang="en-US" sz="1836" dirty="0">
                <a:latin typeface="+mj-lt"/>
              </a:rPr>
              <a:t> file)</a:t>
            </a:r>
          </a:p>
          <a:p>
            <a:pPr marL="530956" lvl="2" indent="0">
              <a:buNone/>
            </a:pPr>
            <a:r>
              <a:rPr lang="en-US" sz="1836" dirty="0">
                <a:latin typeface="+mj-lt"/>
              </a:rPr>
              <a:t>Extracts detection info from app</a:t>
            </a:r>
          </a:p>
          <a:p>
            <a:pPr marL="0" indent="0">
              <a:buNone/>
            </a:pPr>
            <a:endParaRPr lang="en-US" sz="3264" dirty="0"/>
          </a:p>
        </p:txBody>
      </p:sp>
    </p:spTree>
    <p:extLst>
      <p:ext uri="{BB962C8B-B14F-4D97-AF65-F5344CB8AC3E}">
        <p14:creationId xmlns:p14="http://schemas.microsoft.com/office/powerpoint/2010/main" val="66764362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sz="4080" dirty="0"/>
              <a:t>Linux &amp; UNIX in CM 2012 SP1</a:t>
            </a:r>
            <a:endParaRPr lang="en-US" dirty="0"/>
          </a:p>
        </p:txBody>
      </p:sp>
      <p:grpSp>
        <p:nvGrpSpPr>
          <p:cNvPr id="6" name="Group 5"/>
          <p:cNvGrpSpPr/>
          <p:nvPr/>
        </p:nvGrpSpPr>
        <p:grpSpPr>
          <a:xfrm>
            <a:off x="459896" y="1801367"/>
            <a:ext cx="5460411" cy="1305390"/>
            <a:chOff x="457579" y="1485604"/>
            <a:chExt cx="5462608" cy="1305390"/>
          </a:xfrm>
        </p:grpSpPr>
        <p:sp>
          <p:nvSpPr>
            <p:cNvPr id="10" name="Rectangle 9"/>
            <p:cNvSpPr/>
            <p:nvPr/>
          </p:nvSpPr>
          <p:spPr bwMode="auto">
            <a:xfrm>
              <a:off x="2126981" y="1507882"/>
              <a:ext cx="3793206"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a:lnSpc>
                  <a:spcPct val="80000"/>
                </a:lnSpc>
                <a:spcAft>
                  <a:spcPts val="200"/>
                </a:spcAft>
              </a:pPr>
              <a:r>
                <a:rPr lang="en-US" sz="1836" dirty="0">
                  <a:latin typeface="+mj-lt"/>
                </a:rPr>
                <a:t>Version 4 (x86/x64)</a:t>
              </a:r>
            </a:p>
            <a:p>
              <a:pPr algn="ctr">
                <a:lnSpc>
                  <a:spcPct val="80000"/>
                </a:lnSpc>
                <a:spcAft>
                  <a:spcPts val="200"/>
                </a:spcAft>
              </a:pPr>
              <a:r>
                <a:rPr lang="en-US" sz="1836" dirty="0">
                  <a:latin typeface="+mj-lt"/>
                </a:rPr>
                <a:t>Version 5 (x86/x64)</a:t>
              </a:r>
            </a:p>
            <a:p>
              <a:pPr algn="ctr">
                <a:lnSpc>
                  <a:spcPct val="80000"/>
                </a:lnSpc>
                <a:spcAft>
                  <a:spcPts val="200"/>
                </a:spcAft>
              </a:pPr>
              <a:r>
                <a:rPr lang="en-US" sz="1836" dirty="0">
                  <a:latin typeface="+mj-lt"/>
                </a:rPr>
                <a:t>Version 6 (x86/x64</a:t>
              </a:r>
              <a:r>
                <a:rPr lang="en-US" sz="2040" dirty="0">
                  <a:latin typeface="+mj-lt"/>
                </a:rPr>
                <a:t>)</a:t>
              </a:r>
            </a:p>
          </p:txBody>
        </p:sp>
        <p:sp>
          <p:nvSpPr>
            <p:cNvPr id="15" name="Rectangle 14"/>
            <p:cNvSpPr/>
            <p:nvPr/>
          </p:nvSpPr>
          <p:spPr bwMode="auto">
            <a:xfrm>
              <a:off x="457579" y="1485604"/>
              <a:ext cx="1670773" cy="130539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a:lnSpc>
                  <a:spcPct val="83000"/>
                </a:lnSpc>
                <a:spcAft>
                  <a:spcPts val="600"/>
                </a:spcAft>
              </a:pPr>
              <a:r>
                <a:rPr lang="en-US" sz="2040" dirty="0">
                  <a:solidFill>
                    <a:schemeClr val="bg2">
                      <a:lumMod val="75000"/>
                      <a:lumOff val="25000"/>
                    </a:schemeClr>
                  </a:solidFill>
                  <a:latin typeface="+mj-lt"/>
                </a:rPr>
                <a:t>Red Hat Enterprise Linux</a:t>
              </a:r>
            </a:p>
          </p:txBody>
        </p:sp>
      </p:grpSp>
      <p:sp>
        <p:nvSpPr>
          <p:cNvPr id="5" name="Rectangle 4"/>
          <p:cNvSpPr/>
          <p:nvPr/>
        </p:nvSpPr>
        <p:spPr bwMode="auto">
          <a:xfrm>
            <a:off x="6216479" y="1801366"/>
            <a:ext cx="5666579" cy="3960099"/>
          </a:xfrm>
          <a:prstGeom prst="rect">
            <a:avLst/>
          </a:prstGeom>
          <a:noFill/>
          <a:ln w="31750">
            <a:solidFill>
              <a:schemeClr val="accent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4" rIns="0" bIns="46624" numCol="1" rtlCol="0" anchor="t" anchorCtr="0" compatLnSpc="1">
            <a:prstTxWarp prst="textNoShape">
              <a:avLst/>
            </a:prstTxWarp>
          </a:bodyPr>
          <a:lstStyle/>
          <a:p>
            <a:pPr marL="296294" lvl="1" defTabSz="699106" fontAlgn="base">
              <a:lnSpc>
                <a:spcPct val="90000"/>
              </a:lnSpc>
              <a:spcBef>
                <a:spcPct val="0"/>
              </a:spcBef>
              <a:spcAft>
                <a:spcPct val="0"/>
              </a:spcAft>
            </a:pPr>
            <a:r>
              <a:rPr lang="en-US" sz="3162" dirty="0">
                <a:gradFill>
                  <a:gsLst>
                    <a:gs pos="1250">
                      <a:schemeClr val="accent3"/>
                    </a:gs>
                    <a:gs pos="99000">
                      <a:schemeClr val="accent3"/>
                    </a:gs>
                  </a:gsLst>
                  <a:lin ang="5400000" scaled="0"/>
                </a:gradFill>
                <a:latin typeface="+mj-lt"/>
              </a:rPr>
              <a:t>Software Deployment</a:t>
            </a:r>
          </a:p>
          <a:p>
            <a:pPr marL="296294" lvl="3" defTabSz="699106" fontAlgn="base">
              <a:lnSpc>
                <a:spcPct val="90000"/>
              </a:lnSpc>
              <a:spcBef>
                <a:spcPct val="0"/>
              </a:spcBef>
              <a:spcAft>
                <a:spcPct val="0"/>
              </a:spcAft>
            </a:pPr>
            <a:endParaRPr lang="en-US" sz="510" dirty="0"/>
          </a:p>
          <a:p>
            <a:pPr marL="296294" lvl="2">
              <a:lnSpc>
                <a:spcPct val="85000"/>
              </a:lnSpc>
              <a:spcAft>
                <a:spcPts val="612"/>
              </a:spcAft>
            </a:pPr>
            <a:r>
              <a:rPr lang="en-US" sz="2040" dirty="0">
                <a:latin typeface="+mj-lt"/>
              </a:rPr>
              <a:t>Classic Package and Program model</a:t>
            </a:r>
          </a:p>
          <a:p>
            <a:pPr marL="296294" lvl="2">
              <a:lnSpc>
                <a:spcPct val="85000"/>
              </a:lnSpc>
              <a:spcAft>
                <a:spcPts val="612"/>
              </a:spcAft>
            </a:pPr>
            <a:r>
              <a:rPr lang="en-US" sz="2040" dirty="0">
                <a:latin typeface="+mj-lt"/>
              </a:rPr>
              <a:t>Deploy software to UNIX/Linux servers</a:t>
            </a:r>
          </a:p>
          <a:p>
            <a:pPr marL="296294" lvl="2">
              <a:lnSpc>
                <a:spcPct val="85000"/>
              </a:lnSpc>
              <a:spcAft>
                <a:spcPts val="612"/>
              </a:spcAft>
            </a:pPr>
            <a:r>
              <a:rPr lang="en-US" sz="2040" dirty="0">
                <a:latin typeface="+mj-lt"/>
              </a:rPr>
              <a:t>Deploy software updates to installed software</a:t>
            </a:r>
          </a:p>
          <a:p>
            <a:pPr marL="296294" lvl="2">
              <a:lnSpc>
                <a:spcPct val="85000"/>
              </a:lnSpc>
              <a:spcAft>
                <a:spcPts val="612"/>
              </a:spcAft>
            </a:pPr>
            <a:r>
              <a:rPr lang="en-US" sz="2040" dirty="0">
                <a:latin typeface="+mj-lt"/>
              </a:rPr>
              <a:t>Remove/uninstall software</a:t>
            </a:r>
          </a:p>
          <a:p>
            <a:pPr marL="296294" lvl="2">
              <a:lnSpc>
                <a:spcPct val="85000"/>
              </a:lnSpc>
              <a:spcAft>
                <a:spcPts val="612"/>
              </a:spcAft>
            </a:pPr>
            <a:r>
              <a:rPr lang="en-US" sz="2040" dirty="0">
                <a:latin typeface="+mj-lt"/>
              </a:rPr>
              <a:t>Deploy UNIX/Linux OS patches</a:t>
            </a:r>
          </a:p>
          <a:p>
            <a:pPr marL="296294" lvl="2">
              <a:lnSpc>
                <a:spcPct val="85000"/>
              </a:lnSpc>
              <a:spcAft>
                <a:spcPts val="612"/>
              </a:spcAft>
            </a:pPr>
            <a:r>
              <a:rPr lang="en-US" sz="2040" dirty="0">
                <a:latin typeface="+mj-lt"/>
              </a:rPr>
              <a:t>Run maintenance scripts on UNIX/Linux servers</a:t>
            </a:r>
          </a:p>
          <a:p>
            <a:pPr marL="466279" lvl="2"/>
            <a:endParaRPr lang="en-US" sz="1122" dirty="0">
              <a:latin typeface="+mj-lt"/>
            </a:endParaRPr>
          </a:p>
        </p:txBody>
      </p:sp>
      <p:grpSp>
        <p:nvGrpSpPr>
          <p:cNvPr id="28" name="Group 27"/>
          <p:cNvGrpSpPr/>
          <p:nvPr/>
        </p:nvGrpSpPr>
        <p:grpSpPr>
          <a:xfrm>
            <a:off x="459212" y="3133691"/>
            <a:ext cx="5461095" cy="1305390"/>
            <a:chOff x="304494" y="2665529"/>
            <a:chExt cx="5463293" cy="1305390"/>
          </a:xfrm>
        </p:grpSpPr>
        <p:sp>
          <p:nvSpPr>
            <p:cNvPr id="29" name="Rectangle 28"/>
            <p:cNvSpPr/>
            <p:nvPr/>
          </p:nvSpPr>
          <p:spPr bwMode="auto">
            <a:xfrm>
              <a:off x="1974581" y="2687301"/>
              <a:ext cx="3793206"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a:lnSpc>
                  <a:spcPct val="80000"/>
                </a:lnSpc>
                <a:spcAft>
                  <a:spcPts val="200"/>
                </a:spcAft>
              </a:pPr>
              <a:r>
                <a:rPr lang="en-US" sz="1836" dirty="0">
                  <a:latin typeface="+mj-lt"/>
                </a:rPr>
                <a:t>Version 9 (SPARC)</a:t>
              </a:r>
            </a:p>
            <a:p>
              <a:pPr algn="ctr">
                <a:lnSpc>
                  <a:spcPct val="80000"/>
                </a:lnSpc>
                <a:spcAft>
                  <a:spcPts val="200"/>
                </a:spcAft>
              </a:pPr>
              <a:r>
                <a:rPr lang="en-US" sz="1836" dirty="0">
                  <a:latin typeface="+mj-lt"/>
                </a:rPr>
                <a:t>Version 10 (SPARC/x86)</a:t>
              </a:r>
            </a:p>
          </p:txBody>
        </p:sp>
        <p:sp>
          <p:nvSpPr>
            <p:cNvPr id="30" name="Rectangle 29"/>
            <p:cNvSpPr/>
            <p:nvPr/>
          </p:nvSpPr>
          <p:spPr bwMode="auto">
            <a:xfrm>
              <a:off x="304494" y="2665529"/>
              <a:ext cx="1670773" cy="130539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a:lnSpc>
                  <a:spcPct val="83000"/>
                </a:lnSpc>
                <a:spcAft>
                  <a:spcPts val="600"/>
                </a:spcAft>
              </a:pPr>
              <a:r>
                <a:rPr lang="en-US" sz="2040" dirty="0">
                  <a:solidFill>
                    <a:schemeClr val="bg2">
                      <a:lumMod val="75000"/>
                      <a:lumOff val="25000"/>
                    </a:schemeClr>
                  </a:solidFill>
                  <a:latin typeface="+mj-lt"/>
                </a:rPr>
                <a:t>Solaris</a:t>
              </a:r>
            </a:p>
          </p:txBody>
        </p:sp>
      </p:grpSp>
      <p:grpSp>
        <p:nvGrpSpPr>
          <p:cNvPr id="31" name="Group 30"/>
          <p:cNvGrpSpPr/>
          <p:nvPr/>
        </p:nvGrpSpPr>
        <p:grpSpPr>
          <a:xfrm>
            <a:off x="465959" y="4477847"/>
            <a:ext cx="5461095" cy="1305390"/>
            <a:chOff x="304494" y="2654896"/>
            <a:chExt cx="5463293" cy="1305390"/>
          </a:xfrm>
        </p:grpSpPr>
        <p:sp>
          <p:nvSpPr>
            <p:cNvPr id="32" name="Rectangle 31"/>
            <p:cNvSpPr/>
            <p:nvPr/>
          </p:nvSpPr>
          <p:spPr bwMode="auto">
            <a:xfrm>
              <a:off x="1974581" y="2676668"/>
              <a:ext cx="3793206" cy="12618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a:lnSpc>
                  <a:spcPct val="80000"/>
                </a:lnSpc>
                <a:spcAft>
                  <a:spcPts val="200"/>
                </a:spcAft>
              </a:pPr>
              <a:r>
                <a:rPr lang="en-US" sz="1836" dirty="0">
                  <a:latin typeface="+mj-lt"/>
                </a:rPr>
                <a:t>Version 9 (x86)</a:t>
              </a:r>
            </a:p>
            <a:p>
              <a:pPr algn="ctr">
                <a:lnSpc>
                  <a:spcPct val="80000"/>
                </a:lnSpc>
                <a:spcAft>
                  <a:spcPts val="200"/>
                </a:spcAft>
              </a:pPr>
              <a:r>
                <a:rPr lang="en-US" sz="1836" dirty="0">
                  <a:latin typeface="+mj-lt"/>
                </a:rPr>
                <a:t>Version 10 SP1 (x86/x64)</a:t>
              </a:r>
            </a:p>
            <a:p>
              <a:pPr algn="ctr">
                <a:lnSpc>
                  <a:spcPct val="80000"/>
                </a:lnSpc>
                <a:spcAft>
                  <a:spcPts val="200"/>
                </a:spcAft>
              </a:pPr>
              <a:r>
                <a:rPr lang="en-US" sz="1836" dirty="0">
                  <a:latin typeface="+mj-lt"/>
                </a:rPr>
                <a:t>Version 11 (x86/x64)</a:t>
              </a:r>
            </a:p>
          </p:txBody>
        </p:sp>
        <p:sp>
          <p:nvSpPr>
            <p:cNvPr id="33" name="Rectangle 32"/>
            <p:cNvSpPr/>
            <p:nvPr/>
          </p:nvSpPr>
          <p:spPr bwMode="auto">
            <a:xfrm>
              <a:off x="304494" y="2654896"/>
              <a:ext cx="1670773" cy="130539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a:lnSpc>
                  <a:spcPct val="83000"/>
                </a:lnSpc>
                <a:spcAft>
                  <a:spcPts val="600"/>
                </a:spcAft>
              </a:pPr>
              <a:r>
                <a:rPr lang="en-US" sz="2040" dirty="0">
                  <a:solidFill>
                    <a:schemeClr val="bg2">
                      <a:lumMod val="75000"/>
                      <a:lumOff val="25000"/>
                    </a:schemeClr>
                  </a:solidFill>
                  <a:latin typeface="+mj-lt"/>
                </a:rPr>
                <a:t>SUSE Linux Enterprise Server</a:t>
              </a:r>
            </a:p>
          </p:txBody>
        </p:sp>
      </p:grpSp>
    </p:spTree>
    <p:extLst>
      <p:ext uri="{BB962C8B-B14F-4D97-AF65-F5344CB8AC3E}">
        <p14:creationId xmlns:p14="http://schemas.microsoft.com/office/powerpoint/2010/main" val="26951905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729" y="148041"/>
            <a:ext cx="11889564" cy="917575"/>
          </a:xfrm>
        </p:spPr>
        <p:txBody>
          <a:bodyPr/>
          <a:lstStyle/>
          <a:p>
            <a:r>
              <a:rPr lang="en-US" sz="4896" dirty="0"/>
              <a:t>Application Management – What’s new in R2?</a:t>
            </a:r>
          </a:p>
        </p:txBody>
      </p:sp>
      <p:sp>
        <p:nvSpPr>
          <p:cNvPr id="3" name="Text Placeholder 2"/>
          <p:cNvSpPr>
            <a:spLocks noGrp="1"/>
          </p:cNvSpPr>
          <p:nvPr>
            <p:ph sz="quarter" idx="10"/>
          </p:nvPr>
        </p:nvSpPr>
        <p:spPr>
          <a:xfrm>
            <a:off x="149093" y="1490918"/>
            <a:ext cx="11887200" cy="4431983"/>
          </a:xfrm>
        </p:spPr>
        <p:txBody>
          <a:bodyPr/>
          <a:lstStyle/>
          <a:p>
            <a:r>
              <a:rPr lang="en-US" sz="3600" dirty="0" smtClean="0"/>
              <a:t>Support for Windows Blue Modern applications</a:t>
            </a:r>
          </a:p>
          <a:p>
            <a:pPr marL="342900" lvl="1" indent="-342900"/>
            <a:r>
              <a:rPr lang="en-US" sz="3600" dirty="0" smtClean="0">
                <a:latin typeface="+mj-lt"/>
              </a:rPr>
              <a:t>Web </a:t>
            </a:r>
            <a:r>
              <a:rPr lang="en-US" sz="3600" dirty="0">
                <a:latin typeface="+mj-lt"/>
              </a:rPr>
              <a:t>Applications</a:t>
            </a:r>
          </a:p>
          <a:p>
            <a:pPr lvl="1"/>
            <a:r>
              <a:rPr lang="en-US" sz="2000" dirty="0" smtClean="0"/>
              <a:t>Deploy app short cuts to web applications</a:t>
            </a:r>
          </a:p>
          <a:p>
            <a:pPr lvl="1"/>
            <a:r>
              <a:rPr lang="en-US" sz="2000" dirty="0" smtClean="0"/>
              <a:t>New </a:t>
            </a:r>
            <a:r>
              <a:rPr lang="en-US" sz="2000" dirty="0"/>
              <a:t>Deployment Type in the App </a:t>
            </a:r>
            <a:r>
              <a:rPr lang="en-US" sz="2000" dirty="0" smtClean="0"/>
              <a:t>Model</a:t>
            </a:r>
          </a:p>
          <a:p>
            <a:pPr marL="342900" lvl="1" indent="-342900"/>
            <a:r>
              <a:rPr lang="en-US" sz="3600" dirty="0" smtClean="0">
                <a:latin typeface="+mj-lt"/>
              </a:rPr>
              <a:t>New </a:t>
            </a:r>
            <a:r>
              <a:rPr lang="en-US" sz="3600" dirty="0">
                <a:latin typeface="+mj-lt"/>
              </a:rPr>
              <a:t>Device Ownership attribute and Global Condition: Corporate vs. Personal</a:t>
            </a:r>
          </a:p>
          <a:p>
            <a:pPr lvl="2"/>
            <a:r>
              <a:rPr lang="en-US" sz="2000" dirty="0" smtClean="0"/>
              <a:t>Create a collection based on the attribute</a:t>
            </a:r>
          </a:p>
          <a:p>
            <a:pPr lvl="2"/>
            <a:r>
              <a:rPr lang="en-US" sz="2000" dirty="0" smtClean="0"/>
              <a:t>Push apps only to corporate owned devices and not personal devices</a:t>
            </a:r>
          </a:p>
          <a:p>
            <a:pPr lvl="2"/>
            <a:r>
              <a:rPr lang="en-US" sz="2000" dirty="0" smtClean="0"/>
              <a:t>Requirement rule based on the new Global Condition</a:t>
            </a:r>
          </a:p>
          <a:p>
            <a:endParaRPr lang="en-US" sz="2000" dirty="0" smtClean="0"/>
          </a:p>
        </p:txBody>
      </p:sp>
    </p:spTree>
    <p:extLst>
      <p:ext uri="{BB962C8B-B14F-4D97-AF65-F5344CB8AC3E}">
        <p14:creationId xmlns:p14="http://schemas.microsoft.com/office/powerpoint/2010/main" val="7998427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Application Management – What’s new in R2? (Cont’d)</a:t>
            </a:r>
            <a:endParaRPr lang="en-US" sz="4000" dirty="0"/>
          </a:p>
        </p:txBody>
      </p:sp>
      <p:sp>
        <p:nvSpPr>
          <p:cNvPr id="3" name="Content Placeholder 2"/>
          <p:cNvSpPr>
            <a:spLocks noGrp="1"/>
          </p:cNvSpPr>
          <p:nvPr>
            <p:ph sz="quarter" idx="10"/>
          </p:nvPr>
        </p:nvSpPr>
        <p:spPr>
          <a:xfrm>
            <a:off x="274638" y="1214438"/>
            <a:ext cx="11887200" cy="5964710"/>
          </a:xfrm>
        </p:spPr>
        <p:txBody>
          <a:bodyPr/>
          <a:lstStyle/>
          <a:p>
            <a:r>
              <a:rPr lang="en-US" sz="3600" dirty="0"/>
              <a:t>Push applications to mobile devices</a:t>
            </a:r>
          </a:p>
          <a:p>
            <a:pPr lvl="1"/>
            <a:r>
              <a:rPr lang="en-US" sz="2000" dirty="0"/>
              <a:t>Windows Blue, </a:t>
            </a:r>
            <a:r>
              <a:rPr lang="en-US" sz="2000" dirty="0" err="1"/>
              <a:t>iOS</a:t>
            </a:r>
            <a:r>
              <a:rPr lang="en-US" sz="2000" dirty="0"/>
              <a:t> &amp; Android</a:t>
            </a:r>
          </a:p>
          <a:p>
            <a:r>
              <a:rPr lang="en-US" sz="3600" dirty="0"/>
              <a:t>Mobile applications Uninstall</a:t>
            </a:r>
          </a:p>
          <a:p>
            <a:pPr lvl="1"/>
            <a:r>
              <a:rPr lang="en-US" sz="2000" dirty="0" smtClean="0"/>
              <a:t>Ability to uninstall apps from mobile devices</a:t>
            </a:r>
            <a:endParaRPr lang="en-US" sz="2000" dirty="0"/>
          </a:p>
          <a:p>
            <a:pPr lvl="1"/>
            <a:r>
              <a:rPr lang="en-US" sz="2000" dirty="0"/>
              <a:t>Part of selective wipe </a:t>
            </a:r>
            <a:r>
              <a:rPr lang="en-US" sz="2000" dirty="0" smtClean="0"/>
              <a:t>(Android)</a:t>
            </a:r>
            <a:endParaRPr lang="en-US" dirty="0" smtClean="0"/>
          </a:p>
          <a:p>
            <a:r>
              <a:rPr lang="en-US" dirty="0" smtClean="0"/>
              <a:t>Company Portal Apps</a:t>
            </a:r>
          </a:p>
          <a:p>
            <a:pPr lvl="1"/>
            <a:r>
              <a:rPr lang="en-US" dirty="0" smtClean="0"/>
              <a:t>A new native </a:t>
            </a:r>
            <a:r>
              <a:rPr lang="en-US" dirty="0" err="1" smtClean="0"/>
              <a:t>iOS</a:t>
            </a:r>
            <a:r>
              <a:rPr lang="en-US" dirty="0" smtClean="0"/>
              <a:t> and Android company portal app</a:t>
            </a:r>
          </a:p>
          <a:p>
            <a:pPr lvl="1"/>
            <a:r>
              <a:rPr lang="en-US" dirty="0" smtClean="0"/>
              <a:t>Windows Company Portal App for on-</a:t>
            </a:r>
            <a:r>
              <a:rPr lang="en-US" dirty="0" err="1" smtClean="0"/>
              <a:t>prem</a:t>
            </a:r>
            <a:r>
              <a:rPr lang="en-US" dirty="0" smtClean="0"/>
              <a:t> app store</a:t>
            </a:r>
          </a:p>
          <a:p>
            <a:pPr lvl="1"/>
            <a:r>
              <a:rPr lang="en-US" dirty="0" smtClean="0"/>
              <a:t>App approval workflow added in Windows Phone 8 Company Portal App</a:t>
            </a:r>
          </a:p>
          <a:p>
            <a:pPr lvl="1"/>
            <a:r>
              <a:rPr lang="en-US" dirty="0" smtClean="0"/>
              <a:t>Featured apps and Privacy </a:t>
            </a:r>
            <a:r>
              <a:rPr lang="en-US" dirty="0" err="1" smtClean="0"/>
              <a:t>Url</a:t>
            </a:r>
            <a:endParaRPr lang="en-US" dirty="0"/>
          </a:p>
          <a:p>
            <a:r>
              <a:rPr lang="en-US" dirty="0" smtClean="0"/>
              <a:t>App Triggered VPN</a:t>
            </a:r>
          </a:p>
          <a:p>
            <a:endParaRPr lang="en-US" dirty="0"/>
          </a:p>
        </p:txBody>
      </p:sp>
    </p:spTree>
    <p:extLst>
      <p:ext uri="{BB962C8B-B14F-4D97-AF65-F5344CB8AC3E}">
        <p14:creationId xmlns:p14="http://schemas.microsoft.com/office/powerpoint/2010/main" val="176767820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New R2 App features demo</a:t>
            </a:r>
            <a:endParaRPr lang="en-US" dirty="0"/>
          </a:p>
        </p:txBody>
      </p:sp>
      <p:sp>
        <p:nvSpPr>
          <p:cNvPr id="5" name="Text Placeholder 4"/>
          <p:cNvSpPr>
            <a:spLocks noGrp="1"/>
          </p:cNvSpPr>
          <p:nvPr>
            <p:ph type="body" sz="quarter" idx="12"/>
          </p:nvPr>
        </p:nvSpPr>
        <p:spPr/>
        <p:txBody>
          <a:bodyPr/>
          <a:lstStyle/>
          <a:p>
            <a:r>
              <a:rPr lang="en-US" dirty="0" smtClean="0"/>
              <a:t>Dilip Radhakrishnan</a:t>
            </a:r>
            <a:endParaRPr lang="en-US" dirty="0"/>
          </a:p>
        </p:txBody>
      </p:sp>
    </p:spTree>
    <p:extLst>
      <p:ext uri="{BB962C8B-B14F-4D97-AF65-F5344CB8AC3E}">
        <p14:creationId xmlns:p14="http://schemas.microsoft.com/office/powerpoint/2010/main" val="36252002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Session Objectives</a:t>
            </a:r>
            <a:endParaRPr lang="en-US" dirty="0"/>
          </a:p>
        </p:txBody>
      </p:sp>
      <p:sp>
        <p:nvSpPr>
          <p:cNvPr id="2" name="Content Placeholder 1"/>
          <p:cNvSpPr>
            <a:spLocks noGrp="1"/>
          </p:cNvSpPr>
          <p:nvPr>
            <p:ph type="body" sz="quarter" idx="10"/>
          </p:nvPr>
        </p:nvSpPr>
        <p:spPr>
          <a:xfrm>
            <a:off x="276684" y="1402421"/>
            <a:ext cx="11887200" cy="5176802"/>
          </a:xfrm>
        </p:spPr>
        <p:txBody>
          <a:bodyPr/>
          <a:lstStyle/>
          <a:p>
            <a:pPr marL="342900" lvl="1" indent="-342900">
              <a:buFont typeface="Arial" panose="020B0604020202020204" pitchFamily="34" charset="0"/>
              <a:buChar char="•"/>
            </a:pPr>
            <a:r>
              <a:rPr lang="en-US" sz="2400" dirty="0" smtClean="0">
                <a:latin typeface="+mj-lt"/>
              </a:rPr>
              <a:t>Discuss emerging trends and challenges in the Application management space</a:t>
            </a:r>
          </a:p>
          <a:p>
            <a:pPr marL="342900" lvl="1" indent="-342900">
              <a:buFont typeface="Arial" panose="020B0604020202020204" pitchFamily="34" charset="0"/>
              <a:buChar char="•"/>
            </a:pPr>
            <a:endParaRPr lang="en-US" sz="2400" dirty="0">
              <a:latin typeface="+mj-lt"/>
            </a:endParaRPr>
          </a:p>
          <a:p>
            <a:pPr marL="342900" lvl="1" indent="-342900">
              <a:buFont typeface="Arial" panose="020B0604020202020204" pitchFamily="34" charset="0"/>
              <a:buChar char="•"/>
            </a:pPr>
            <a:r>
              <a:rPr lang="en-US" sz="2400" dirty="0" smtClean="0">
                <a:latin typeface="+mj-lt"/>
              </a:rPr>
              <a:t>Explain how Configuration Manager 2012 SP1 integrates with Windows </a:t>
            </a:r>
            <a:r>
              <a:rPr lang="en-US" sz="2400" dirty="0" err="1" smtClean="0">
                <a:latin typeface="+mj-lt"/>
              </a:rPr>
              <a:t>Intune</a:t>
            </a:r>
            <a:r>
              <a:rPr lang="en-US" sz="2400" dirty="0" smtClean="0">
                <a:latin typeface="+mj-lt"/>
              </a:rPr>
              <a:t> to address these challenges</a:t>
            </a:r>
          </a:p>
          <a:p>
            <a:pPr marL="342900" lvl="1" indent="-342900">
              <a:buFont typeface="Arial" panose="020B0604020202020204" pitchFamily="34" charset="0"/>
              <a:buChar char="•"/>
            </a:pPr>
            <a:endParaRPr lang="en-US" sz="2400" dirty="0" smtClean="0">
              <a:latin typeface="+mj-lt"/>
            </a:endParaRPr>
          </a:p>
          <a:p>
            <a:pPr marL="342900" lvl="1" indent="-342900">
              <a:buFont typeface="Arial" panose="020B0604020202020204" pitchFamily="34" charset="0"/>
              <a:buChar char="•"/>
            </a:pPr>
            <a:r>
              <a:rPr lang="en-US" sz="2400" dirty="0" smtClean="0">
                <a:latin typeface="+mj-lt"/>
              </a:rPr>
              <a:t>Demonstrate and provide deep technical drill down of new 2012 SP1 features that allows you to deliver applications to heterogeneous mobile and PC platforms</a:t>
            </a:r>
          </a:p>
          <a:p>
            <a:pPr marL="342900" lvl="1" indent="-342900">
              <a:buFont typeface="Arial" panose="020B0604020202020204" pitchFamily="34" charset="0"/>
              <a:buChar char="•"/>
            </a:pPr>
            <a:endParaRPr lang="en-US" dirty="0" smtClean="0"/>
          </a:p>
          <a:p>
            <a:endParaRPr lang="en-US" dirty="0" smtClean="0"/>
          </a:p>
          <a:p>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2578613197"/>
      </p:ext>
    </p:extLst>
  </p:cSld>
  <p:clrMapOvr>
    <a:masterClrMapping/>
  </p:clrMapOvr>
  <mc:AlternateContent xmlns:mc="http://schemas.openxmlformats.org/markup-compatibility/2006" xmlns:p14="http://schemas.microsoft.com/office/powerpoint/2010/main">
    <mc:Choice Requires="p14">
      <p:transition spd="med" p14:dur="699" advClick="0" advTm="0">
        <p:fade/>
      </p:transition>
    </mc:Choice>
    <mc:Fallback xmlns="">
      <p:transition spd="med" advClick="0"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Emerging trends</a:t>
            </a:r>
            <a:endParaRPr lang="en-US" dirty="0"/>
          </a:p>
        </p:txBody>
      </p:sp>
      <p:sp>
        <p:nvSpPr>
          <p:cNvPr id="6" name="Text Placeholder 5"/>
          <p:cNvSpPr>
            <a:spLocks noGrp="1"/>
          </p:cNvSpPr>
          <p:nvPr>
            <p:ph type="body" sz="quarter" idx="10"/>
          </p:nvPr>
        </p:nvSpPr>
        <p:spPr/>
        <p:txBody>
          <a:bodyPr>
            <a:normAutofit/>
          </a:bodyPr>
          <a:lstStyle/>
          <a:p>
            <a:r>
              <a:rPr lang="en-US" sz="2448" dirty="0"/>
              <a:t>Full Featured PCs</a:t>
            </a:r>
          </a:p>
        </p:txBody>
      </p:sp>
      <p:sp>
        <p:nvSpPr>
          <p:cNvPr id="8" name="Text Placeholder 7"/>
          <p:cNvSpPr>
            <a:spLocks noGrp="1"/>
          </p:cNvSpPr>
          <p:nvPr>
            <p:ph type="body" sz="quarter" idx="4294967295"/>
          </p:nvPr>
        </p:nvSpPr>
        <p:spPr>
          <a:xfrm>
            <a:off x="6953250" y="1395413"/>
            <a:ext cx="5483225" cy="2535237"/>
          </a:xfrm>
        </p:spPr>
        <p:txBody>
          <a:bodyPr>
            <a:normAutofit/>
          </a:bodyPr>
          <a:lstStyle/>
          <a:p>
            <a:r>
              <a:rPr lang="en-US" sz="2448" dirty="0"/>
              <a:t>“Smart” Devices</a:t>
            </a:r>
          </a:p>
        </p:txBody>
      </p:sp>
      <p:sp>
        <p:nvSpPr>
          <p:cNvPr id="7" name="Content Placeholder 6"/>
          <p:cNvSpPr>
            <a:spLocks noGrp="1"/>
          </p:cNvSpPr>
          <p:nvPr>
            <p:ph sz="half" idx="4294967295"/>
          </p:nvPr>
        </p:nvSpPr>
        <p:spPr>
          <a:xfrm>
            <a:off x="0" y="1974850"/>
            <a:ext cx="4740275" cy="3492500"/>
          </a:xfrm>
        </p:spPr>
        <p:txBody>
          <a:bodyPr/>
          <a:lstStyle/>
          <a:p>
            <a:pPr>
              <a:buClr>
                <a:srgbClr val="00B050"/>
              </a:buClr>
              <a:buFont typeface="Segoe UI" panose="020B0502040204020203" pitchFamily="34" charset="0"/>
              <a:buChar char="⁺"/>
            </a:pPr>
            <a:r>
              <a:rPr lang="en-US" sz="2448" dirty="0"/>
              <a:t>Excellent feature set</a:t>
            </a:r>
          </a:p>
          <a:p>
            <a:pPr>
              <a:buClr>
                <a:srgbClr val="00B050"/>
              </a:buClr>
              <a:buFont typeface="Segoe UI" panose="020B0502040204020203" pitchFamily="34" charset="0"/>
              <a:buChar char="⁺"/>
            </a:pPr>
            <a:r>
              <a:rPr lang="en-US" sz="2448" dirty="0"/>
              <a:t>Mature security and control</a:t>
            </a:r>
          </a:p>
          <a:p>
            <a:pPr>
              <a:buClr>
                <a:srgbClr val="00B050"/>
              </a:buClr>
              <a:buFont typeface="Segoe UI" panose="020B0502040204020203" pitchFamily="34" charset="0"/>
              <a:buChar char="⁺"/>
            </a:pPr>
            <a:r>
              <a:rPr lang="en-US" sz="2448" dirty="0"/>
              <a:t>Platform Flexibility </a:t>
            </a:r>
          </a:p>
          <a:p>
            <a:pPr>
              <a:buClr>
                <a:srgbClr val="FF0000"/>
              </a:buClr>
              <a:buFont typeface="Segoe UI" panose="020B0502040204020203" pitchFamily="34" charset="0"/>
              <a:buChar char="⁻"/>
            </a:pPr>
            <a:r>
              <a:rPr lang="en-US" sz="2448" dirty="0"/>
              <a:t>Increased complexity</a:t>
            </a:r>
          </a:p>
          <a:p>
            <a:pPr>
              <a:buClr>
                <a:srgbClr val="FF0000"/>
              </a:buClr>
              <a:buFont typeface="Segoe UI" panose="020B0502040204020203" pitchFamily="34" charset="0"/>
              <a:buChar char="⁻"/>
            </a:pPr>
            <a:r>
              <a:rPr lang="en-US" sz="2448" dirty="0"/>
              <a:t>Typically higher cost</a:t>
            </a:r>
          </a:p>
          <a:p>
            <a:pPr>
              <a:buClr>
                <a:srgbClr val="FF0000"/>
              </a:buClr>
              <a:buFont typeface="Segoe UI" panose="020B0502040204020203" pitchFamily="34" charset="0"/>
              <a:buChar char="⁻"/>
            </a:pPr>
            <a:r>
              <a:rPr lang="en-US" sz="2448" dirty="0"/>
              <a:t>Limited battery life</a:t>
            </a:r>
          </a:p>
          <a:p>
            <a:pPr marL="0" indent="0" algn="ctr">
              <a:buNone/>
            </a:pPr>
            <a:endParaRPr lang="en-US" sz="2448" dirty="0"/>
          </a:p>
          <a:p>
            <a:pPr marL="0" indent="0" algn="ctr">
              <a:buNone/>
            </a:pPr>
            <a:r>
              <a:rPr lang="en-US" sz="2448" i="1" dirty="0"/>
              <a:t>Trend= Getting cheaper &amp; lighter</a:t>
            </a:r>
          </a:p>
        </p:txBody>
      </p:sp>
      <p:sp>
        <p:nvSpPr>
          <p:cNvPr id="9" name="Content Placeholder 8"/>
          <p:cNvSpPr>
            <a:spLocks noGrp="1"/>
          </p:cNvSpPr>
          <p:nvPr>
            <p:ph sz="quarter" idx="4294967295"/>
          </p:nvPr>
        </p:nvSpPr>
        <p:spPr>
          <a:xfrm>
            <a:off x="7802563" y="2001838"/>
            <a:ext cx="4633912" cy="3838575"/>
          </a:xfrm>
        </p:spPr>
        <p:txBody>
          <a:bodyPr/>
          <a:lstStyle/>
          <a:p>
            <a:pPr>
              <a:buClr>
                <a:srgbClr val="6BBD46"/>
              </a:buClr>
              <a:buFont typeface="Segoe UI" panose="020B0502040204020203" pitchFamily="34" charset="0"/>
              <a:buChar char="⁺"/>
            </a:pPr>
            <a:r>
              <a:rPr lang="en-US" sz="2448" dirty="0"/>
              <a:t>Simplified setup</a:t>
            </a:r>
          </a:p>
          <a:p>
            <a:pPr>
              <a:buClr>
                <a:srgbClr val="6BBD46"/>
              </a:buClr>
              <a:buFont typeface="Segoe UI" panose="020B0502040204020203" pitchFamily="34" charset="0"/>
              <a:buChar char="⁺"/>
            </a:pPr>
            <a:r>
              <a:rPr lang="en-US" sz="2448" dirty="0"/>
              <a:t>Typically lower cost</a:t>
            </a:r>
          </a:p>
          <a:p>
            <a:pPr>
              <a:buClr>
                <a:srgbClr val="6BBD46"/>
              </a:buClr>
              <a:buFont typeface="Segoe UI" panose="020B0502040204020203" pitchFamily="34" charset="0"/>
              <a:buChar char="⁺"/>
            </a:pPr>
            <a:r>
              <a:rPr lang="en-US" sz="2448" dirty="0"/>
              <a:t>Excellent battery life</a:t>
            </a:r>
          </a:p>
          <a:p>
            <a:pPr>
              <a:buClr>
                <a:srgbClr val="FF0000"/>
              </a:buClr>
              <a:buFont typeface="Segoe UI" panose="020B0502040204020203" pitchFamily="34" charset="0"/>
              <a:buChar char="⁻"/>
            </a:pPr>
            <a:r>
              <a:rPr lang="en-US" sz="2448" dirty="0"/>
              <a:t>Limited features</a:t>
            </a:r>
          </a:p>
          <a:p>
            <a:pPr>
              <a:buClr>
                <a:srgbClr val="FF0000"/>
              </a:buClr>
              <a:buFont typeface="Segoe UI" panose="020B0502040204020203" pitchFamily="34" charset="0"/>
              <a:buChar char="⁻"/>
            </a:pPr>
            <a:r>
              <a:rPr lang="en-US" sz="2448" dirty="0"/>
              <a:t>Lack of standards</a:t>
            </a:r>
          </a:p>
          <a:p>
            <a:pPr>
              <a:buClr>
                <a:srgbClr val="FF0000"/>
              </a:buClr>
              <a:buFont typeface="Segoe UI" panose="020B0502040204020203" pitchFamily="34" charset="0"/>
              <a:buChar char="⁻"/>
            </a:pPr>
            <a:r>
              <a:rPr lang="en-US" sz="2448" dirty="0"/>
              <a:t>Rigid platform design</a:t>
            </a:r>
          </a:p>
          <a:p>
            <a:pPr marL="0" indent="0" algn="ctr">
              <a:buNone/>
            </a:pPr>
            <a:endParaRPr lang="en-US" sz="2448" dirty="0"/>
          </a:p>
          <a:p>
            <a:pPr marL="0" indent="0">
              <a:buNone/>
            </a:pPr>
            <a:r>
              <a:rPr lang="en-US" sz="2448" i="1" dirty="0"/>
              <a:t>Trend= Getting smarter &amp; more complex</a:t>
            </a:r>
          </a:p>
        </p:txBody>
      </p:sp>
      <p:grpSp>
        <p:nvGrpSpPr>
          <p:cNvPr id="15" name="Group 14"/>
          <p:cNvGrpSpPr/>
          <p:nvPr/>
        </p:nvGrpSpPr>
        <p:grpSpPr>
          <a:xfrm>
            <a:off x="4935602" y="2561377"/>
            <a:ext cx="2272399" cy="2082057"/>
            <a:chOff x="5077520" y="4545737"/>
            <a:chExt cx="2207206" cy="1828571"/>
          </a:xfrm>
        </p:grpSpPr>
        <p:pic>
          <p:nvPicPr>
            <p:cNvPr id="14" name="Picture 13"/>
            <p:cNvPicPr>
              <a:picLocks noChangeAspect="1"/>
            </p:cNvPicPr>
            <p:nvPr/>
          </p:nvPicPr>
          <p:blipFill>
            <a:blip r:embed="rId3">
              <a:extLst>
                <a:ext uri="{BEBA8EAE-BF5A-486C-A8C5-ECC9F3942E4B}">
                  <a14:imgProps xmlns:a14="http://schemas.microsoft.com/office/drawing/2010/main">
                    <a14:imgLayer r:embed="rId4">
                      <a14:imgEffect>
                        <a14:backgroundRemoval t="9926" b="94789" l="5000" r="90000">
                          <a14:foregroundMark x1="13800" y1="66129" x2="13800" y2="66129"/>
                          <a14:foregroundMark x1="68800" y1="53846" x2="68800" y2="53846"/>
                          <a14:foregroundMark x1="64400" y1="14144" x2="64400" y2="14144"/>
                          <a14:foregroundMark x1="5000" y1="20968" x2="5000" y2="20968"/>
                          <a14:foregroundMark x1="30300" y1="94789" x2="30300" y2="94789"/>
                          <a14:foregroundMark x1="85300" y1="72953" x2="85300" y2="72953"/>
                        </a14:backgroundRemoval>
                      </a14:imgEffect>
                    </a14:imgLayer>
                  </a14:imgProps>
                </a:ext>
                <a:ext uri="{28A0092B-C50C-407E-A947-70E740481C1C}">
                  <a14:useLocalDpi xmlns:a14="http://schemas.microsoft.com/office/drawing/2010/main" val="0"/>
                </a:ext>
              </a:extLst>
            </a:blip>
            <a:stretch>
              <a:fillRect/>
            </a:stretch>
          </p:blipFill>
          <p:spPr>
            <a:xfrm>
              <a:off x="5077520" y="4776922"/>
              <a:ext cx="1086181" cy="875462"/>
            </a:xfrm>
            <a:prstGeom prst="rect">
              <a:avLst/>
            </a:prstGeom>
          </p:spPr>
        </p:pic>
        <p:pic>
          <p:nvPicPr>
            <p:cNvPr id="13" name="Picture 4" descr="HTC 8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86401">
              <a:off x="6403397" y="4980325"/>
              <a:ext cx="881329" cy="77667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3488" y="4545737"/>
              <a:ext cx="1828571" cy="1828571"/>
            </a:xfrm>
            <a:prstGeom prst="rect">
              <a:avLst/>
            </a:prstGeom>
          </p:spPr>
        </p:pic>
      </p:grpSp>
    </p:spTree>
    <p:extLst>
      <p:ext uri="{BB962C8B-B14F-4D97-AF65-F5344CB8AC3E}">
        <p14:creationId xmlns:p14="http://schemas.microsoft.com/office/powerpoint/2010/main" val="1967884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 &amp; A	</a:t>
            </a:r>
            <a:endParaRPr lang="en-US" dirty="0"/>
          </a:p>
        </p:txBody>
      </p:sp>
      <p:sp>
        <p:nvSpPr>
          <p:cNvPr id="2" name="Content Placeholder 1"/>
          <p:cNvSpPr>
            <a:spLocks noGrp="1"/>
          </p:cNvSpPr>
          <p:nvPr>
            <p:ph type="body" sz="quarter" idx="10"/>
          </p:nvPr>
        </p:nvSpPr>
        <p:spPr/>
        <p:txBody>
          <a:bodyPr/>
          <a:lstStyle/>
          <a:p>
            <a:pPr lvl="1"/>
            <a:endParaRPr lang="en-US" dirty="0" smtClean="0"/>
          </a:p>
          <a:p>
            <a:endParaRPr lang="en-US" dirty="0" smtClean="0"/>
          </a:p>
          <a:p>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val="3481192012"/>
      </p:ext>
    </p:extLst>
  </p:cSld>
  <p:clrMapOvr>
    <a:masterClrMapping/>
  </p:clrMapOvr>
  <mc:AlternateContent xmlns:mc="http://schemas.openxmlformats.org/markup-compatibility/2006" xmlns:p14="http://schemas.microsoft.com/office/powerpoint/2010/main">
    <mc:Choice Requires="p14">
      <p:transition spd="med" p14:dur="699" advClick="0" advTm="0">
        <p:fade/>
      </p:transition>
    </mc:Choice>
    <mc:Fallback xmlns="">
      <p:transition spd="med" advClick="0"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t>Windows Enterprise: </a:t>
            </a:r>
            <a:r>
              <a:rPr lang="en-US" sz="3599" u="sng" dirty="0">
                <a:solidFill>
                  <a:srgbClr val="00B0F0"/>
                </a:solidFill>
                <a:hlinkClick r:id="rId4" action="ppaction://hlinkfile"/>
              </a:rPr>
              <a:t>windows.com/enterprise</a:t>
            </a:r>
            <a:r>
              <a:rPr lang="en-US" sz="3599" dirty="0"/>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396591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112839" y="1214472"/>
            <a:ext cx="6024123" cy="6014980"/>
          </a:xfrm>
        </p:spPr>
        <p:txBody>
          <a:bodyPr/>
          <a:lstStyle/>
          <a:p>
            <a:pPr defTabSz="932597">
              <a:spcBef>
                <a:spcPts val="600"/>
              </a:spcBef>
              <a:buSzTx/>
            </a:pPr>
            <a:r>
              <a:rPr lang="en-US" sz="2040" dirty="0">
                <a:solidFill>
                  <a:srgbClr val="FFFFFF"/>
                </a:solidFill>
                <a:latin typeface="Segoe UI"/>
              </a:rPr>
              <a:t>System Center 2012 Configuration Manager</a:t>
            </a:r>
          </a:p>
          <a:p>
            <a:pPr defTabSz="932597">
              <a:spcBef>
                <a:spcPts val="600"/>
              </a:spcBef>
              <a:buSzTx/>
            </a:pPr>
            <a:r>
              <a:rPr lang="en-US" sz="1428" dirty="0">
                <a:solidFill>
                  <a:srgbClr val="FFFFFF"/>
                </a:solidFill>
                <a:latin typeface="Segoe UI"/>
                <a:hlinkClick r:id="rId3" action="ppaction://hlinkfile"/>
              </a:rPr>
              <a:t>http://technet.microsoft.com/en-us/evalcenter/hh667640.aspx?wt.mc_id=TEC_105_1_33</a:t>
            </a:r>
            <a:endParaRPr lang="en-US" sz="1428" dirty="0">
              <a:solidFill>
                <a:srgbClr val="FFFFFF"/>
              </a:solidFill>
              <a:latin typeface="Segoe UI"/>
            </a:endParaRPr>
          </a:p>
          <a:p>
            <a:pPr defTabSz="932597">
              <a:spcBef>
                <a:spcPts val="600"/>
              </a:spcBef>
              <a:buSzTx/>
            </a:pPr>
            <a:endParaRPr lang="en-US" sz="816" dirty="0">
              <a:solidFill>
                <a:srgbClr val="FFFFFF"/>
              </a:solidFill>
              <a:latin typeface="Segoe UI"/>
            </a:endParaRPr>
          </a:p>
          <a:p>
            <a:pPr defTabSz="932597">
              <a:spcBef>
                <a:spcPts val="600"/>
              </a:spcBef>
              <a:buSzTx/>
            </a:pPr>
            <a:r>
              <a:rPr lang="en-US" sz="2040" dirty="0">
                <a:solidFill>
                  <a:srgbClr val="FFFFFF"/>
                </a:solidFill>
                <a:latin typeface="Segoe UI"/>
              </a:rPr>
              <a:t>Windows Intune</a:t>
            </a:r>
          </a:p>
          <a:p>
            <a:pPr defTabSz="932597">
              <a:spcBef>
                <a:spcPts val="600"/>
              </a:spcBef>
              <a:buSzTx/>
            </a:pPr>
            <a:r>
              <a:rPr lang="en-US" sz="1428" dirty="0">
                <a:solidFill>
                  <a:srgbClr val="FFFFFF"/>
                </a:solidFill>
                <a:latin typeface="Segoe UI"/>
                <a:hlinkClick r:id="rId4"/>
              </a:rPr>
              <a:t>http://www.microsoft.com/en-us/windows/windowsintune/try-and-buy</a:t>
            </a:r>
            <a:endParaRPr lang="en-US" sz="1428" dirty="0">
              <a:solidFill>
                <a:srgbClr val="FFFFFF"/>
              </a:solidFill>
              <a:latin typeface="Segoe UI"/>
            </a:endParaRPr>
          </a:p>
          <a:p>
            <a:pPr defTabSz="932597">
              <a:spcBef>
                <a:spcPts val="612"/>
              </a:spcBef>
              <a:buSzTx/>
            </a:pPr>
            <a:endParaRPr lang="en-US" sz="816" dirty="0">
              <a:solidFill>
                <a:srgbClr val="FFFFFF"/>
              </a:solidFill>
              <a:latin typeface="Segoe UI"/>
            </a:endParaRPr>
          </a:p>
          <a:p>
            <a:pPr defTabSz="932597">
              <a:spcBef>
                <a:spcPts val="612"/>
              </a:spcBef>
              <a:buSzTx/>
            </a:pPr>
            <a:r>
              <a:rPr lang="en-US" sz="2040" dirty="0">
                <a:solidFill>
                  <a:srgbClr val="FFFFFF"/>
                </a:solidFill>
                <a:latin typeface="Segoe UI"/>
              </a:rPr>
              <a:t>Windows Server 2012 </a:t>
            </a:r>
          </a:p>
          <a:p>
            <a:pPr defTabSz="932597">
              <a:spcBef>
                <a:spcPts val="612"/>
              </a:spcBef>
              <a:buSzTx/>
            </a:pPr>
            <a:r>
              <a:rPr lang="en-US" sz="1428" u="sng" dirty="0">
                <a:solidFill>
                  <a:srgbClr val="FFFFFF"/>
                </a:solidFill>
                <a:hlinkClick r:id="rId5"/>
              </a:rPr>
              <a:t>http://www.microsoft.com/en-us/server-cloud/windows-server</a:t>
            </a:r>
            <a:r>
              <a:rPr lang="en-US" sz="1428" u="sng" dirty="0">
                <a:solidFill>
                  <a:srgbClr val="FFFFFF"/>
                </a:solidFill>
              </a:rPr>
              <a:t> </a:t>
            </a:r>
          </a:p>
          <a:p>
            <a:pPr defTabSz="932597">
              <a:spcBef>
                <a:spcPts val="612"/>
              </a:spcBef>
              <a:buSzTx/>
            </a:pPr>
            <a:endParaRPr lang="en-US" sz="816" u="sng" dirty="0">
              <a:solidFill>
                <a:srgbClr val="FFFFFF"/>
              </a:solidFill>
            </a:endParaRPr>
          </a:p>
          <a:p>
            <a:pPr defTabSz="932597">
              <a:spcBef>
                <a:spcPts val="612"/>
              </a:spcBef>
              <a:buSzTx/>
            </a:pPr>
            <a:r>
              <a:rPr lang="en-US" sz="2040" dirty="0">
                <a:solidFill>
                  <a:srgbClr val="FFFFFF"/>
                </a:solidFill>
                <a:latin typeface="Segoe UI"/>
              </a:rPr>
              <a:t>Windows Server 2012 VDI and </a:t>
            </a:r>
            <a:br>
              <a:rPr lang="en-US" sz="2040" dirty="0">
                <a:solidFill>
                  <a:srgbClr val="FFFFFF"/>
                </a:solidFill>
                <a:latin typeface="Segoe UI"/>
              </a:rPr>
            </a:br>
            <a:r>
              <a:rPr lang="en-US" sz="2040" dirty="0">
                <a:solidFill>
                  <a:srgbClr val="FFFFFF"/>
                </a:solidFill>
                <a:latin typeface="Segoe UI"/>
              </a:rPr>
              <a:t>Remote Desktop Services</a:t>
            </a:r>
          </a:p>
          <a:p>
            <a:pPr defTabSz="932597">
              <a:spcBef>
                <a:spcPts val="612"/>
              </a:spcBef>
              <a:buSzTx/>
            </a:pPr>
            <a:r>
              <a:rPr lang="en-US" sz="1428" dirty="0">
                <a:solidFill>
                  <a:srgbClr val="000000"/>
                </a:solidFill>
                <a:latin typeface="+mn-lt"/>
                <a:hlinkClick r:id="rId6"/>
              </a:rPr>
              <a:t>http://technet.microsoft.com/en-us/evalcenter/hh670538.aspx?ocid=&amp;wt.mc_id=TEC_108_1_33</a:t>
            </a:r>
            <a:endParaRPr lang="en-US" sz="1428" dirty="0">
              <a:solidFill>
                <a:srgbClr val="000000"/>
              </a:solidFill>
              <a:latin typeface="+mn-lt"/>
            </a:endParaRPr>
          </a:p>
          <a:p>
            <a:pPr defTabSz="932597">
              <a:spcBef>
                <a:spcPts val="612"/>
              </a:spcBef>
              <a:buSzTx/>
            </a:pPr>
            <a:r>
              <a:rPr lang="en-US" sz="1428" dirty="0">
                <a:solidFill>
                  <a:srgbClr val="000000"/>
                </a:solidFill>
                <a:latin typeface="+mn-lt"/>
                <a:hlinkClick r:id="rId7"/>
              </a:rPr>
              <a:t>http://www.microsoft.com/en-us/server-cloud/windows-server/virtual-desktop-infrastructure.aspx</a:t>
            </a:r>
            <a:r>
              <a:rPr lang="en-US" sz="1428" dirty="0">
                <a:solidFill>
                  <a:srgbClr val="000000"/>
                </a:solidFill>
                <a:latin typeface="+mn-lt"/>
              </a:rPr>
              <a:t> </a:t>
            </a:r>
          </a:p>
          <a:p>
            <a:pPr defTabSz="932597">
              <a:spcBef>
                <a:spcPts val="612"/>
              </a:spcBef>
              <a:buSzTx/>
            </a:pPr>
            <a:endParaRPr lang="en-US" sz="816" dirty="0">
              <a:solidFill>
                <a:srgbClr val="000000"/>
              </a:solidFill>
              <a:latin typeface="+mn-lt"/>
            </a:endParaRPr>
          </a:p>
          <a:p>
            <a:pPr defTabSz="932597">
              <a:spcBef>
                <a:spcPts val="612"/>
              </a:spcBef>
              <a:buSzTx/>
            </a:pPr>
            <a:r>
              <a:rPr lang="en-US" sz="2000" dirty="0">
                <a:solidFill>
                  <a:srgbClr val="FFFFFF"/>
                </a:solidFill>
                <a:latin typeface="Segoe UI"/>
              </a:rPr>
              <a:t>More Resources:</a:t>
            </a:r>
          </a:p>
          <a:p>
            <a:pPr lvl="1" defTabSz="932597" fontAlgn="base">
              <a:spcAft>
                <a:spcPts val="408"/>
              </a:spcAft>
              <a:buClr>
                <a:srgbClr val="000000">
                  <a:lumMod val="75000"/>
                  <a:lumOff val="25000"/>
                </a:srgbClr>
              </a:buClr>
              <a:tabLst>
                <a:tab pos="642783" algn="l"/>
              </a:tabLst>
            </a:pPr>
            <a:r>
              <a:rPr lang="en-US" sz="1428" dirty="0">
                <a:solidFill>
                  <a:srgbClr val="000000"/>
                </a:solidFill>
                <a:hlinkClick r:id="rId8"/>
              </a:rPr>
              <a:t>microsoft.com/</a:t>
            </a:r>
            <a:r>
              <a:rPr lang="en-US" sz="1428" b="1" dirty="0" err="1">
                <a:solidFill>
                  <a:srgbClr val="000000"/>
                </a:solidFill>
                <a:hlinkClick r:id="rId8"/>
              </a:rPr>
              <a:t>workstyle</a:t>
            </a:r>
            <a:r>
              <a:rPr lang="en-US" sz="1428" dirty="0">
                <a:solidFill>
                  <a:srgbClr val="000000"/>
                </a:solidFill>
              </a:rPr>
              <a:t/>
            </a:r>
            <a:br>
              <a:rPr lang="en-US" sz="1428" dirty="0">
                <a:solidFill>
                  <a:srgbClr val="000000"/>
                </a:solidFill>
              </a:rPr>
            </a:br>
            <a:r>
              <a:rPr lang="en-US" sz="1428" dirty="0">
                <a:solidFill>
                  <a:srgbClr val="000000"/>
                </a:solidFill>
                <a:hlinkClick r:id="rId9"/>
              </a:rPr>
              <a:t>microsoft.com/</a:t>
            </a:r>
            <a:r>
              <a:rPr lang="en-US" sz="1428" b="1" dirty="0">
                <a:solidFill>
                  <a:srgbClr val="000000"/>
                </a:solidFill>
                <a:hlinkClick r:id="rId9"/>
              </a:rPr>
              <a:t>server-cloud/user-device-management</a:t>
            </a:r>
            <a:endParaRPr lang="en-US" sz="1399" b="1" dirty="0">
              <a:solidFill>
                <a:srgbClr val="000000"/>
              </a:solidFill>
            </a:endParaRPr>
          </a:p>
          <a:p>
            <a:pPr lvl="1" defTabSz="932597" fontAlgn="base">
              <a:spcAft>
                <a:spcPts val="408"/>
              </a:spcAft>
              <a:buClr>
                <a:srgbClr val="000000">
                  <a:lumMod val="75000"/>
                  <a:lumOff val="25000"/>
                </a:srgbClr>
              </a:buClr>
              <a:tabLst>
                <a:tab pos="642783" algn="l"/>
              </a:tabLst>
            </a:pPr>
            <a:endParaRPr lang="en-US" i="1" dirty="0" smtClean="0">
              <a:solidFill>
                <a:srgbClr val="FFFFFF"/>
              </a:solidFill>
            </a:endParaRPr>
          </a:p>
          <a:p>
            <a:pPr lvl="1" defTabSz="932597" fontAlgn="base">
              <a:spcBef>
                <a:spcPts val="0"/>
              </a:spcBef>
              <a:spcAft>
                <a:spcPts val="1248"/>
              </a:spcAft>
              <a:buClr>
                <a:srgbClr val="FFFFFF">
                  <a:lumMod val="75000"/>
                  <a:lumOff val="25000"/>
                </a:srgbClr>
              </a:buClr>
              <a:tabLst>
                <a:tab pos="655700" algn="l"/>
                <a:tab pos="1843224" algn="l"/>
              </a:tabLst>
            </a:pPr>
            <a:endParaRPr lang="en-US" sz="1632" dirty="0">
              <a:solidFill>
                <a:srgbClr val="000000"/>
              </a:solidFill>
            </a:endParaRPr>
          </a:p>
        </p:txBody>
      </p:sp>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3" name="Freeform 9"/>
          <p:cNvSpPr>
            <a:spLocks noEditPoints="1"/>
          </p:cNvSpPr>
          <p:nvPr/>
        </p:nvSpPr>
        <p:spPr bwMode="black">
          <a:xfrm>
            <a:off x="422584" y="5734519"/>
            <a:ext cx="637146"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5" name="Title 4"/>
          <p:cNvSpPr>
            <a:spLocks noGrp="1"/>
          </p:cNvSpPr>
          <p:nvPr>
            <p:ph type="title"/>
          </p:nvPr>
        </p:nvSpPr>
        <p:spPr/>
        <p:txBody>
          <a:bodyPr/>
          <a:lstStyle/>
          <a:p>
            <a:r>
              <a:rPr lang="en-US" sz="4896" dirty="0">
                <a:solidFill>
                  <a:schemeClr val="tx2"/>
                </a:solidFill>
                <a:latin typeface="Segoe UI Light" pitchFamily="34" charset="0"/>
              </a:rPr>
              <a:t>For More Information</a:t>
            </a:r>
            <a:endParaRPr lang="en-US" dirty="0"/>
          </a:p>
        </p:txBody>
      </p:sp>
      <p:sp>
        <p:nvSpPr>
          <p:cNvPr id="11" name="Freeform 9"/>
          <p:cNvSpPr>
            <a:spLocks noEditPoints="1"/>
          </p:cNvSpPr>
          <p:nvPr/>
        </p:nvSpPr>
        <p:spPr bwMode="black">
          <a:xfrm>
            <a:off x="422584" y="130155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422584" y="219028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422584" y="307900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10252632" y="6009852"/>
            <a:ext cx="1569764" cy="336267"/>
          </a:xfrm>
          <a:prstGeom prst="rect">
            <a:avLst/>
          </a:prstGeom>
        </p:spPr>
      </p:pic>
      <p:sp>
        <p:nvSpPr>
          <p:cNvPr id="20" name="Freeform 9"/>
          <p:cNvSpPr>
            <a:spLocks noEditPoints="1"/>
          </p:cNvSpPr>
          <p:nvPr/>
        </p:nvSpPr>
        <p:spPr bwMode="black">
          <a:xfrm>
            <a:off x="422584" y="3967733"/>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nvGrpSpPr>
          <p:cNvPr id="24" name="Group 23"/>
          <p:cNvGrpSpPr/>
          <p:nvPr/>
        </p:nvGrpSpPr>
        <p:grpSpPr>
          <a:xfrm>
            <a:off x="7424749" y="2215415"/>
            <a:ext cx="4709054" cy="2300750"/>
            <a:chOff x="269239" y="2376280"/>
            <a:chExt cx="4617139" cy="2255842"/>
          </a:xfrm>
        </p:grpSpPr>
        <p:sp>
          <p:nvSpPr>
            <p:cNvPr id="25" name="Freeform 9"/>
            <p:cNvSpPr>
              <a:spLocks noEditPoints="1"/>
            </p:cNvSpPr>
            <p:nvPr/>
          </p:nvSpPr>
          <p:spPr bwMode="auto">
            <a:xfrm>
              <a:off x="269240" y="3280554"/>
              <a:ext cx="3828481" cy="399007"/>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6" name="Freeform 5"/>
            <p:cNvSpPr>
              <a:spLocks noEditPoints="1"/>
            </p:cNvSpPr>
            <p:nvPr/>
          </p:nvSpPr>
          <p:spPr bwMode="auto">
            <a:xfrm>
              <a:off x="269408" y="2376280"/>
              <a:ext cx="2801159" cy="406857"/>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27" name="Freeform 13"/>
            <p:cNvSpPr>
              <a:spLocks noEditPoints="1"/>
            </p:cNvSpPr>
            <p:nvPr/>
          </p:nvSpPr>
          <p:spPr bwMode="auto">
            <a:xfrm>
              <a:off x="824453" y="4269317"/>
              <a:ext cx="4061925" cy="313208"/>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9239" y="4219720"/>
              <a:ext cx="412401" cy="412402"/>
            </a:xfrm>
            <a:prstGeom prst="rect">
              <a:avLst/>
            </a:prstGeom>
          </p:spPr>
        </p:pic>
      </p:grpSp>
    </p:spTree>
    <p:extLst>
      <p:ext uri="{BB962C8B-B14F-4D97-AF65-F5344CB8AC3E}">
        <p14:creationId xmlns:p14="http://schemas.microsoft.com/office/powerpoint/2010/main" val="300787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3" name="Table 12"/>
          <p:cNvGraphicFramePr>
            <a:graphicFrameLocks noGrp="1"/>
          </p:cNvGraphicFramePr>
          <p:nvPr>
            <p:extLst/>
          </p:nvPr>
        </p:nvGraphicFramePr>
        <p:xfrm>
          <a:off x="549019" y="1485604"/>
          <a:ext cx="11457119" cy="4432228"/>
        </p:xfrm>
        <a:graphic>
          <a:graphicData uri="http://schemas.openxmlformats.org/drawingml/2006/table">
            <a:tbl>
              <a:tblPr firstRow="1" firstCol="1" bandRow="1">
                <a:tableStyleId>{5C22544A-7EE6-4342-B048-85BDC9FD1C3A}</a:tableStyleId>
              </a:tblPr>
              <a:tblGrid>
                <a:gridCol w="1005146"/>
                <a:gridCol w="5697145"/>
                <a:gridCol w="2377414"/>
                <a:gridCol w="2377414"/>
              </a:tblGrid>
              <a:tr h="355049">
                <a:tc>
                  <a:txBody>
                    <a:bodyPr/>
                    <a:lstStyle/>
                    <a:p>
                      <a:pPr marL="0" marR="0">
                        <a:spcBef>
                          <a:spcPts val="0"/>
                        </a:spcBef>
                        <a:spcAft>
                          <a:spcPts val="0"/>
                        </a:spcAft>
                      </a:pPr>
                      <a:r>
                        <a:rPr lang="en-US" sz="1600" dirty="0" smtClean="0">
                          <a:effectLst/>
                          <a:latin typeface="Calibri"/>
                          <a:ea typeface="Calibri"/>
                          <a:cs typeface="Times New Roman"/>
                        </a:rPr>
                        <a:t>Session</a:t>
                      </a:r>
                      <a:endParaRPr lang="en-US" sz="16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600" dirty="0" smtClean="0">
                          <a:effectLst/>
                          <a:latin typeface="Calibri"/>
                          <a:ea typeface="Calibri"/>
                          <a:cs typeface="Times New Roman"/>
                        </a:rPr>
                        <a:t>Title</a:t>
                      </a:r>
                      <a:endParaRPr lang="en-US" sz="16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600" dirty="0" smtClean="0">
                          <a:effectLst/>
                          <a:latin typeface="Calibri"/>
                          <a:ea typeface="Calibri"/>
                          <a:cs typeface="Times New Roman"/>
                        </a:rPr>
                        <a:t>Speakers</a:t>
                      </a:r>
                      <a:endParaRPr lang="en-US" sz="16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600" dirty="0" smtClean="0">
                          <a:effectLst/>
                          <a:latin typeface="Calibri"/>
                          <a:ea typeface="Calibri"/>
                          <a:cs typeface="Times New Roman"/>
                        </a:rPr>
                        <a:t>Time</a:t>
                      </a:r>
                      <a:endParaRPr lang="en-US" sz="1600" dirty="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WCA-B304</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dirty="0">
                          <a:effectLst/>
                        </a:rPr>
                        <a:t>Application Delivery with Microsoft System Center 2012 SP1 - Configuration Manager and Windows Intune</a:t>
                      </a:r>
                      <a:endParaRPr lang="en-US" sz="1400" dirty="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Adeep Cheema; Dilip Radhakrishnan</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dirty="0">
                          <a:effectLst/>
                        </a:rPr>
                        <a:t>S13 6/5 5:00pm-6:15pm</a:t>
                      </a:r>
                      <a:endParaRPr lang="en-US" sz="1400" dirty="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WCA-B310</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Deploying and Configuring Mobile Device Management Infrastructure with Microsoft System Center 2012 SP1 - Configuration Manager and Windows Intune</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Jim Dempsey</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S06 6/4 1:30pm-2:45pm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WCA-B312</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Deploying and Managing Windows 8 with Microsoft System Center 2012 SP1 - Configuration Manager</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Aaron Czechowski</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S09 6/5 08:30am-9:45am</a:t>
                      </a:r>
                      <a:endParaRPr lang="en-US" sz="1400">
                        <a:effectLst/>
                        <a:latin typeface="Calibri"/>
                        <a:ea typeface="Calibri"/>
                        <a:cs typeface="Times New Roman"/>
                      </a:endParaRPr>
                    </a:p>
                  </a:txBody>
                  <a:tcPr marL="29498" marR="29498" marT="0" marB="0" anchor="b"/>
                </a:tc>
              </a:tr>
              <a:tr h="355049">
                <a:tc>
                  <a:txBody>
                    <a:bodyPr/>
                    <a:lstStyle/>
                    <a:p>
                      <a:pPr marL="0" marR="0">
                        <a:spcBef>
                          <a:spcPts val="0"/>
                        </a:spcBef>
                        <a:spcAft>
                          <a:spcPts val="0"/>
                        </a:spcAft>
                      </a:pPr>
                      <a:r>
                        <a:rPr lang="en-US" sz="1400">
                          <a:effectLst/>
                        </a:rPr>
                        <a:t>WCA-B326</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Managing Embedded Devices with Microsoft System Center 2012 SP1 - Configuration Manager</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Hema Rajalakshmi</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S10 6/5 10:15am-11:30am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WCA-B328</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Microsoft System Center 2012 SP1 - Configuration Manager Overview</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Dilip Radhakrishnan; </a:t>
                      </a:r>
                      <a:endParaRPr lang="en-US" sz="1400" smtClean="0">
                        <a:effectLst/>
                      </a:endParaRPr>
                    </a:p>
                    <a:p>
                      <a:pPr marL="0" marR="0">
                        <a:spcBef>
                          <a:spcPts val="0"/>
                        </a:spcBef>
                        <a:spcAft>
                          <a:spcPts val="0"/>
                        </a:spcAft>
                      </a:pPr>
                      <a:r>
                        <a:rPr lang="en-US" sz="1400" smtClean="0">
                          <a:effectLst/>
                        </a:rPr>
                        <a:t>Jason </a:t>
                      </a:r>
                      <a:r>
                        <a:rPr lang="en-US" sz="1400">
                          <a:effectLst/>
                        </a:rPr>
                        <a:t>Adams (SCCM)</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S02 6/3 03:00pm-4:15pm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WCA-B343</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Unified Modern Device Management with Microsoft System Center 2012 SP1 - Configuration Manager Integrated with Windows Intune</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Martin  Booth</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S11 6/5 1:30pm-2:45pm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WCA-B348</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What's New in Infrastructure: Microsoft System Center 2012 SP1 - Configuration Manager Infrastructure Improvements and Hierarchy Design</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Jason Adams (SCCM)</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S04 6/4 08:30-9:45am</a:t>
                      </a:r>
                      <a:endParaRPr lang="en-US" sz="1400">
                        <a:effectLst/>
                        <a:latin typeface="Calibri"/>
                        <a:ea typeface="Calibri"/>
                        <a:cs typeface="Times New Roman"/>
                      </a:endParaRPr>
                    </a:p>
                  </a:txBody>
                  <a:tcPr marL="29498" marR="29498" marT="0" marB="0" anchor="b"/>
                </a:tc>
              </a:tr>
              <a:tr h="358621">
                <a:tc>
                  <a:txBody>
                    <a:bodyPr/>
                    <a:lstStyle/>
                    <a:p>
                      <a:pPr marL="0" marR="0">
                        <a:spcBef>
                          <a:spcPts val="0"/>
                        </a:spcBef>
                        <a:spcAft>
                          <a:spcPts val="0"/>
                        </a:spcAft>
                      </a:pPr>
                      <a:r>
                        <a:rPr lang="en-US" sz="1400">
                          <a:effectLst/>
                        </a:rPr>
                        <a:t>WCA-B347</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What's New with Microsoft Deployment Toolkit 2012 Update 1</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Aaron Czechowski; </a:t>
                      </a:r>
                      <a:r>
                        <a:rPr lang="en-US" sz="1400" smtClean="0">
                          <a:effectLst/>
                        </a:rPr>
                        <a:t/>
                      </a:r>
                      <a:br>
                        <a:rPr lang="en-US" sz="1400" smtClean="0">
                          <a:effectLst/>
                        </a:rPr>
                      </a:br>
                      <a:r>
                        <a:rPr lang="en-US" sz="1400" smtClean="0">
                          <a:effectLst/>
                        </a:rPr>
                        <a:t>Mike </a:t>
                      </a:r>
                      <a:r>
                        <a:rPr lang="en-US" sz="1400">
                          <a:effectLst/>
                        </a:rPr>
                        <a:t>Niehaus</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S03 6/3 04:45pm-6:00pm</a:t>
                      </a:r>
                      <a:endParaRPr lang="en-US" sz="1400">
                        <a:effectLst/>
                        <a:latin typeface="Calibri"/>
                        <a:ea typeface="Calibri"/>
                        <a:cs typeface="Times New Roman"/>
                      </a:endParaRPr>
                    </a:p>
                  </a:txBody>
                  <a:tcPr marL="29498" marR="29498" marT="0" marB="0" anchor="b"/>
                </a:tc>
              </a:tr>
              <a:tr h="236699">
                <a:tc>
                  <a:txBody>
                    <a:bodyPr/>
                    <a:lstStyle/>
                    <a:p>
                      <a:pPr marL="0" marR="0">
                        <a:spcBef>
                          <a:spcPts val="0"/>
                        </a:spcBef>
                        <a:spcAft>
                          <a:spcPts val="0"/>
                        </a:spcAft>
                      </a:pPr>
                      <a:r>
                        <a:rPr lang="en-US" sz="1400">
                          <a:effectLst/>
                        </a:rPr>
                        <a:t>WCA-B356</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Windows Intune Overview</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a:effectLst/>
                        </a:rPr>
                        <a:t>Martin  Booth</a:t>
                      </a:r>
                      <a:endParaRPr lang="en-US" sz="1400">
                        <a:effectLst/>
                        <a:latin typeface="Calibri"/>
                        <a:ea typeface="Calibri"/>
                        <a:cs typeface="Times New Roman"/>
                      </a:endParaRPr>
                    </a:p>
                  </a:txBody>
                  <a:tcPr marL="29498" marR="29498" marT="0" marB="0" anchor="b"/>
                </a:tc>
                <a:tc>
                  <a:txBody>
                    <a:bodyPr/>
                    <a:lstStyle/>
                    <a:p>
                      <a:pPr marL="0" marR="0">
                        <a:spcBef>
                          <a:spcPts val="0"/>
                        </a:spcBef>
                        <a:spcAft>
                          <a:spcPts val="0"/>
                        </a:spcAft>
                      </a:pPr>
                      <a:r>
                        <a:rPr lang="en-US" sz="1400" dirty="0">
                          <a:effectLst/>
                        </a:rPr>
                        <a:t>S08 6/4 5:00pm-6:15pm</a:t>
                      </a:r>
                      <a:endParaRPr lang="en-US" sz="1400" dirty="0">
                        <a:effectLst/>
                        <a:latin typeface="Calibri"/>
                        <a:ea typeface="Calibri"/>
                        <a:cs typeface="Times New Roman"/>
                      </a:endParaRPr>
                    </a:p>
                  </a:txBody>
                  <a:tcPr marL="29498" marR="29498" marT="0" marB="0" anchor="b"/>
                </a:tc>
              </a:tr>
            </a:tbl>
          </a:graphicData>
        </a:graphic>
      </p:graphicFrame>
    </p:spTree>
    <p:extLst>
      <p:ext uri="{BB962C8B-B14F-4D97-AF65-F5344CB8AC3E}">
        <p14:creationId xmlns:p14="http://schemas.microsoft.com/office/powerpoint/2010/main" val="2632174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MS tag</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3342453"/>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chemeClr val="tx1"/>
                    </a:gs>
                    <a:gs pos="100000">
                      <a:schemeClr val="tx1"/>
                    </a:gs>
                  </a:gsLst>
                  <a:lin ang="5400000" scaled="0"/>
                </a:gradFill>
              </a:rPr>
              <a:t>Scan the Tag</a:t>
            </a:r>
            <a:r>
              <a:rPr lang="en-US" sz="4400" dirty="0" smtClean="0">
                <a:gradFill>
                  <a:gsLst>
                    <a:gs pos="1250">
                      <a:schemeClr val="tx1"/>
                    </a:gs>
                    <a:gs pos="100000">
                      <a:schemeClr val="tx1"/>
                    </a:gs>
                  </a:gsLst>
                  <a:lin ang="5400000" scaled="0"/>
                </a:gradFill>
              </a:rPr>
              <a:t/>
            </a:r>
            <a:br>
              <a:rPr lang="en-US" sz="4400" dirty="0" smtClean="0">
                <a:gradFill>
                  <a:gsLst>
                    <a:gs pos="1250">
                      <a:schemeClr val="tx1"/>
                    </a:gs>
                    <a:gs pos="100000">
                      <a:schemeClr val="tx1"/>
                    </a:gs>
                  </a:gsLst>
                  <a:lin ang="5400000" scaled="0"/>
                </a:gradFill>
              </a:rPr>
            </a:br>
            <a:r>
              <a:rPr lang="en-US" sz="4400" dirty="0" smtClean="0">
                <a:gradFill>
                  <a:gsLst>
                    <a:gs pos="1250">
                      <a:schemeClr val="tx1"/>
                    </a:gs>
                    <a:gs pos="100000">
                      <a:schemeClr val="tx1"/>
                    </a:gs>
                  </a:gsLst>
                  <a:lin ang="5400000" scaled="0"/>
                </a:gradFill>
              </a:rPr>
              <a:t>to evaluate this session now on </a:t>
            </a:r>
            <a:r>
              <a:rPr lang="en-US" sz="4400" b="1" dirty="0" err="1" smtClean="0">
                <a:gradFill>
                  <a:gsLst>
                    <a:gs pos="1250">
                      <a:schemeClr val="tx1"/>
                    </a:gs>
                    <a:gs pos="100000">
                      <a:schemeClr val="tx1"/>
                    </a:gs>
                  </a:gsLst>
                  <a:lin ang="5400000" scaled="0"/>
                </a:gradFill>
              </a:rPr>
              <a:t>myTechEd</a:t>
            </a:r>
            <a:r>
              <a:rPr lang="en-US" sz="4400" b="1" dirty="0" smtClean="0">
                <a:gradFill>
                  <a:gsLst>
                    <a:gs pos="1250">
                      <a:schemeClr val="tx1"/>
                    </a:gs>
                    <a:gs pos="100000">
                      <a:schemeClr val="tx1"/>
                    </a:gs>
                  </a:gsLst>
                  <a:lin ang="5400000" scaled="0"/>
                </a:gradFill>
              </a:rPr>
              <a:t> Mobile</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chemeClr val="tx1">
                    <a:alpha val="99000"/>
                  </a:schemeClr>
                </a:solidFill>
              </a:rPr>
              <a:t>Required Slide </a:t>
            </a:r>
            <a:endParaRPr lang="en-US" sz="2800" b="1" dirty="0" smtClean="0">
              <a:solidFill>
                <a:schemeClr val="tx1">
                  <a:alpha val="99000"/>
                </a:schemeClr>
              </a:solidFill>
            </a:endParaRPr>
          </a:p>
          <a:p>
            <a:pPr lvl="0"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chemeClr val="tx1">
                  <a:alpha val="99000"/>
                </a:schemeClr>
              </a:solidFill>
            </a:endParaRPr>
          </a:p>
          <a:p>
            <a:r>
              <a:rPr lang="en-US" dirty="0">
                <a:solidFill>
                  <a:schemeClr val="tx1">
                    <a:alpha val="99000"/>
                  </a:schemeClr>
                </a:solidFill>
              </a:rPr>
              <a:t>Your MS Tag will be inserted here during the final scrub. </a:t>
            </a:r>
          </a:p>
        </p:txBody>
      </p:sp>
    </p:spTree>
    <p:extLst>
      <p:ext uri="{BB962C8B-B14F-4D97-AF65-F5344CB8AC3E}">
        <p14:creationId xmlns:p14="http://schemas.microsoft.com/office/powerpoint/2010/main" val="37734700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Application Management Challenges</a:t>
            </a:r>
            <a:endParaRPr lang="en-US" dirty="0"/>
          </a:p>
        </p:txBody>
      </p:sp>
      <p:sp>
        <p:nvSpPr>
          <p:cNvPr id="2" name="Content Placeholder 1"/>
          <p:cNvSpPr>
            <a:spLocks noGrp="1"/>
          </p:cNvSpPr>
          <p:nvPr>
            <p:ph sz="quarter" idx="10"/>
          </p:nvPr>
        </p:nvSpPr>
        <p:spPr>
          <a:xfrm>
            <a:off x="274320" y="1415160"/>
            <a:ext cx="11887200" cy="5483225"/>
          </a:xfrm>
        </p:spPr>
        <p:txBody>
          <a:bodyPr>
            <a:noAutofit/>
          </a:bodyPr>
          <a:lstStyle/>
          <a:p>
            <a:r>
              <a:rPr lang="en-US" sz="3200" dirty="0">
                <a:latin typeface="Segoe UI Light" panose="020B0502040204020203" pitchFamily="34" charset="0"/>
              </a:rPr>
              <a:t>Deploy new OS and apps to PCs</a:t>
            </a:r>
          </a:p>
          <a:p>
            <a:pPr lvl="1"/>
            <a:r>
              <a:rPr lang="en-US" sz="2000" dirty="0">
                <a:latin typeface="+mj-lt"/>
              </a:rPr>
              <a:t>New applications for Windows 8</a:t>
            </a:r>
          </a:p>
          <a:p>
            <a:pPr lvl="1"/>
            <a:r>
              <a:rPr lang="en-US" sz="2000" dirty="0">
                <a:latin typeface="+mj-lt"/>
              </a:rPr>
              <a:t>Need to learn new concepts and differences between Windows 8 &amp; Windows RT for both IT Pros and End users</a:t>
            </a:r>
          </a:p>
          <a:p>
            <a:r>
              <a:rPr lang="en-US" sz="3200" dirty="0">
                <a:latin typeface="Segoe UI Light" panose="020B0502040204020203" pitchFamily="34" charset="0"/>
              </a:rPr>
              <a:t>Deploy apps across mobile OS platforms</a:t>
            </a:r>
            <a:endParaRPr lang="en-US" sz="3200" dirty="0"/>
          </a:p>
          <a:p>
            <a:pPr lvl="1"/>
            <a:r>
              <a:rPr lang="en-US" sz="2000" dirty="0">
                <a:latin typeface="+mj-lt"/>
              </a:rPr>
              <a:t>iOS, Android, Windows RT, Windows Phone 8</a:t>
            </a:r>
          </a:p>
          <a:p>
            <a:pPr lvl="1"/>
            <a:r>
              <a:rPr lang="en-US" sz="2000" dirty="0">
                <a:latin typeface="+mj-lt"/>
              </a:rPr>
              <a:t>Deal with unique constraints imposed by each platform’s app concepts</a:t>
            </a:r>
          </a:p>
          <a:p>
            <a:pPr marL="342900" lvl="1" indent="-342900"/>
            <a:r>
              <a:rPr lang="en-US" sz="3200" dirty="0">
                <a:latin typeface="+mj-lt"/>
              </a:rPr>
              <a:t>Application Maintenance</a:t>
            </a:r>
          </a:p>
          <a:p>
            <a:pPr lvl="1"/>
            <a:r>
              <a:rPr lang="en-US" sz="2000" dirty="0">
                <a:latin typeface="+mj-lt"/>
              </a:rPr>
              <a:t>Device switch scenario</a:t>
            </a:r>
          </a:p>
          <a:p>
            <a:pPr lvl="1"/>
            <a:r>
              <a:rPr lang="en-US" sz="2000" dirty="0">
                <a:latin typeface="+mj-lt"/>
              </a:rPr>
              <a:t>Device lost/stolen, User role change/retirement</a:t>
            </a:r>
          </a:p>
          <a:p>
            <a:r>
              <a:rPr lang="en-US" sz="3200" dirty="0"/>
              <a:t>End user experience</a:t>
            </a:r>
          </a:p>
          <a:p>
            <a:pPr lvl="1"/>
            <a:r>
              <a:rPr lang="en-US" sz="2000" dirty="0">
                <a:latin typeface="+mj-lt"/>
              </a:rPr>
              <a:t>App discoverability</a:t>
            </a:r>
          </a:p>
          <a:p>
            <a:pPr lvl="1"/>
            <a:r>
              <a:rPr lang="en-US" sz="2000" dirty="0">
                <a:latin typeface="+mj-lt"/>
              </a:rPr>
              <a:t>Self service</a:t>
            </a:r>
          </a:p>
          <a:p>
            <a:pPr lvl="1"/>
            <a:endParaRPr lang="en-US" sz="1428" dirty="0"/>
          </a:p>
        </p:txBody>
      </p:sp>
    </p:spTree>
    <p:extLst>
      <p:ext uri="{BB962C8B-B14F-4D97-AF65-F5344CB8AC3E}">
        <p14:creationId xmlns:p14="http://schemas.microsoft.com/office/powerpoint/2010/main" val="2819377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Simplifying Management Across Platforms</a:t>
            </a:r>
            <a:endParaRPr lang="en-US" dirty="0"/>
          </a:p>
        </p:txBody>
      </p:sp>
      <p:grpSp>
        <p:nvGrpSpPr>
          <p:cNvPr id="6" name="Group 5"/>
          <p:cNvGrpSpPr/>
          <p:nvPr/>
        </p:nvGrpSpPr>
        <p:grpSpPr>
          <a:xfrm>
            <a:off x="554186" y="1681825"/>
            <a:ext cx="10919047" cy="4413391"/>
            <a:chOff x="552955" y="2023743"/>
            <a:chExt cx="10811250" cy="4503379"/>
          </a:xfrm>
        </p:grpSpPr>
        <p:sp>
          <p:nvSpPr>
            <p:cNvPr id="5" name="Rectangle 4"/>
            <p:cNvSpPr/>
            <p:nvPr/>
          </p:nvSpPr>
          <p:spPr>
            <a:xfrm>
              <a:off x="7177815" y="2023743"/>
              <a:ext cx="4186390" cy="374358"/>
            </a:xfrm>
            <a:prstGeom prst="rect">
              <a:avLst/>
            </a:prstGeom>
            <a:noFill/>
            <a:ln w="12700">
              <a:noFill/>
              <a:prstDash val="sysDot"/>
            </a:ln>
          </p:spPr>
          <p:txBody>
            <a:bodyPr wrap="none" lIns="91403" rIns="137105" anchor="ctr" anchorCtr="0">
              <a:noAutofit/>
            </a:bodyPr>
            <a:lstStyle/>
            <a:p>
              <a:pPr marL="58715" algn="ctr" defTabSz="913737" fontAlgn="base">
                <a:spcBef>
                  <a:spcPct val="0"/>
                </a:spcBef>
                <a:spcAft>
                  <a:spcPct val="0"/>
                </a:spcAft>
              </a:pPr>
              <a:r>
                <a:rPr lang="en-US" sz="1632" dirty="0"/>
                <a:t>Devices &amp; Platforms</a:t>
              </a:r>
            </a:p>
          </p:txBody>
        </p:sp>
        <p:sp>
          <p:nvSpPr>
            <p:cNvPr id="23" name="Freeform 237"/>
            <p:cNvSpPr>
              <a:spLocks noChangeAspect="1"/>
            </p:cNvSpPr>
            <p:nvPr/>
          </p:nvSpPr>
          <p:spPr bwMode="auto">
            <a:xfrm>
              <a:off x="715364" y="5029818"/>
              <a:ext cx="1522625" cy="1360030"/>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rgbClr val="FFFFFF"/>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5" tIns="46615" rIns="46615" bIns="46615" numCol="1" spcCol="0" rtlCol="0" fromWordArt="0" anchor="ctr" anchorCtr="0" forceAA="0" compatLnSpc="1">
              <a:prstTxWarp prst="textNoShape">
                <a:avLst/>
              </a:prstTxWarp>
              <a:noAutofit/>
            </a:bodyPr>
            <a:lstStyle/>
            <a:p>
              <a:pPr algn="ctr" defTabSz="932012" fontAlgn="base">
                <a:spcBef>
                  <a:spcPct val="0"/>
                </a:spcBef>
                <a:spcAft>
                  <a:spcPct val="0"/>
                </a:spcAft>
              </a:pPr>
              <a:endParaRPr lang="en-US" sz="1799">
                <a:gradFill>
                  <a:gsLst>
                    <a:gs pos="0">
                      <a:srgbClr val="FFFFFF"/>
                    </a:gs>
                    <a:gs pos="100000">
                      <a:srgbClr val="FFFFFF"/>
                    </a:gs>
                  </a:gsLst>
                  <a:lin ang="5400000" scaled="0"/>
                </a:gradFill>
                <a:ea typeface="Segoe UI" pitchFamily="34" charset="0"/>
                <a:cs typeface="Segoe UI" pitchFamily="34" charset="0"/>
              </a:endParaRPr>
            </a:p>
          </p:txBody>
        </p:sp>
        <p:sp>
          <p:nvSpPr>
            <p:cNvPr id="24" name="TextBox 23"/>
            <p:cNvSpPr txBox="1"/>
            <p:nvPr/>
          </p:nvSpPr>
          <p:spPr>
            <a:xfrm>
              <a:off x="1170881" y="5879958"/>
              <a:ext cx="611592" cy="647164"/>
            </a:xfrm>
            <a:prstGeom prst="rect">
              <a:avLst/>
            </a:prstGeom>
            <a:noFill/>
          </p:spPr>
          <p:txBody>
            <a:bodyPr wrap="none" lIns="182806" tIns="146246" rIns="182806" bIns="146246" rtlCol="0">
              <a:spAutoFit/>
            </a:bodyPr>
            <a:lstStyle/>
            <a:p>
              <a:pPr algn="ctr">
                <a:lnSpc>
                  <a:spcPct val="90000"/>
                </a:lnSpc>
              </a:pPr>
              <a:r>
                <a:rPr lang="en-US" sz="2399" dirty="0">
                  <a:gradFill>
                    <a:gsLst>
                      <a:gs pos="2917">
                        <a:schemeClr val="tx1"/>
                      </a:gs>
                      <a:gs pos="30000">
                        <a:schemeClr val="tx1"/>
                      </a:gs>
                    </a:gsLst>
                    <a:lin ang="5400000" scaled="0"/>
                  </a:gradFill>
                </a:rPr>
                <a:t>IT</a:t>
              </a:r>
            </a:p>
          </p:txBody>
        </p:sp>
        <p:grpSp>
          <p:nvGrpSpPr>
            <p:cNvPr id="41" name="Group 40"/>
            <p:cNvGrpSpPr/>
            <p:nvPr/>
          </p:nvGrpSpPr>
          <p:grpSpPr>
            <a:xfrm>
              <a:off x="3563643" y="3023729"/>
              <a:ext cx="2876846" cy="2688078"/>
              <a:chOff x="3636048" y="3083757"/>
              <a:chExt cx="2935297" cy="2742694"/>
            </a:xfrm>
          </p:grpSpPr>
          <p:pic>
            <p:nvPicPr>
              <p:cNvPr id="22" name="Picture 21" descr="C:\Users\mflorida.REDMOND\AppData\Local\Microsoft\Windows\Temporary Internet Files\Content.Outlook\CJ3SCPD3\SysCnt12-ConfigMgr_h_rgb_r.png"/>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4209382" y="3083757"/>
                <a:ext cx="2289427" cy="60915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0" name="Freeform 320"/>
              <p:cNvSpPr>
                <a:spLocks/>
              </p:cNvSpPr>
              <p:nvPr/>
            </p:nvSpPr>
            <p:spPr bwMode="auto">
              <a:xfrm>
                <a:off x="4699672" y="4992283"/>
                <a:ext cx="1871673" cy="834168"/>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chemeClr val="tx1"/>
              </a:solidFill>
              <a:ln w="9525" cap="flat" cmpd="sng" algn="ctr">
                <a:noFill/>
                <a:prstDash val="solid"/>
                <a:headEnd type="none" w="med" len="med"/>
                <a:tailEnd type="none" w="med" len="med"/>
              </a:ln>
              <a:effectLst/>
              <a:extLst/>
            </p:spPr>
            <p:txBody>
              <a:bodyPr vert="horz" wrap="square" lIns="113796" tIns="0" rIns="113796" bIns="56898" numCol="1" rtlCol="0" anchor="ctr" anchorCtr="0" compatLnSpc="1">
                <a:prstTxWarp prst="textNoShape">
                  <a:avLst/>
                </a:prstTxWarp>
              </a:bodyPr>
              <a:lstStyle/>
              <a:p>
                <a:pPr defTabSz="1137643" fontAlgn="base">
                  <a:spcBef>
                    <a:spcPct val="0"/>
                  </a:spcBef>
                  <a:spcAft>
                    <a:spcPct val="0"/>
                  </a:spcAft>
                </a:pPr>
                <a:endParaRPr lang="en-US" sz="1399" b="1" kern="0" dirty="0">
                  <a:solidFill>
                    <a:schemeClr val="accent1"/>
                  </a:solidFill>
                  <a:latin typeface="Segoe" pitchFamily="34" charset="0"/>
                </a:endParaRPr>
              </a:p>
              <a:p>
                <a:pPr defTabSz="1137643" fontAlgn="base">
                  <a:spcBef>
                    <a:spcPct val="0"/>
                  </a:spcBef>
                  <a:spcAft>
                    <a:spcPct val="0"/>
                  </a:spcAft>
                </a:pPr>
                <a:r>
                  <a:rPr lang="en-US" sz="1399" b="1" kern="0" dirty="0">
                    <a:solidFill>
                      <a:schemeClr val="accent1"/>
                    </a:solidFill>
                    <a:latin typeface="Segoe" pitchFamily="34" charset="0"/>
                  </a:rPr>
                  <a:t>       </a:t>
                </a:r>
              </a:p>
            </p:txBody>
          </p:sp>
          <p:cxnSp>
            <p:nvCxnSpPr>
              <p:cNvPr id="34" name="Straight Arrow Connector 33"/>
              <p:cNvCxnSpPr/>
              <p:nvPr/>
            </p:nvCxnSpPr>
            <p:spPr>
              <a:xfrm flipH="1">
                <a:off x="3636048" y="3608613"/>
                <a:ext cx="512399" cy="735809"/>
              </a:xfrm>
              <a:prstGeom prst="straightConnector1">
                <a:avLst/>
              </a:prstGeom>
              <a:ln w="19050" cap="rnd" cmpd="sng">
                <a:solidFill>
                  <a:schemeClr val="tx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3636048" y="4659621"/>
                <a:ext cx="512399" cy="584737"/>
              </a:xfrm>
              <a:prstGeom prst="straightConnector1">
                <a:avLst/>
              </a:prstGeom>
              <a:ln w="19050" cap="rnd" cmpd="sng">
                <a:solidFill>
                  <a:schemeClr val="tx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992843" y="3847610"/>
              <a:ext cx="1833926" cy="1047787"/>
              <a:chOff x="2312733" y="3924377"/>
              <a:chExt cx="1871187" cy="1069076"/>
            </a:xfrm>
          </p:grpSpPr>
          <p:pic>
            <p:nvPicPr>
              <p:cNvPr id="39" name="Picture 38"/>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2399333" y="3924377"/>
                <a:ext cx="1368055" cy="1069076"/>
              </a:xfrm>
              <a:prstGeom prst="rect">
                <a:avLst/>
              </a:prstGeom>
            </p:spPr>
          </p:pic>
          <p:sp>
            <p:nvSpPr>
              <p:cNvPr id="25" name="Rectangle 24"/>
              <p:cNvSpPr/>
              <p:nvPr/>
            </p:nvSpPr>
            <p:spPr>
              <a:xfrm>
                <a:off x="2312733" y="4321891"/>
                <a:ext cx="1871187" cy="489945"/>
              </a:xfrm>
              <a:prstGeom prst="rect">
                <a:avLst/>
              </a:prstGeom>
            </p:spPr>
            <p:txBody>
              <a:bodyPr wrap="square">
                <a:spAutoFit/>
              </a:bodyPr>
              <a:lstStyle/>
              <a:p>
                <a:pPr marL="168208" lvl="1"/>
                <a:r>
                  <a:rPr lang="en-US" sz="1199" dirty="0">
                    <a:ea typeface="Calibri"/>
                    <a:cs typeface="Arial" pitchFamily="34" charset="0"/>
                  </a:rPr>
                  <a:t>Single admin</a:t>
                </a:r>
              </a:p>
              <a:p>
                <a:pPr marL="168208" lvl="1"/>
                <a:r>
                  <a:rPr lang="en-US" sz="1199" dirty="0">
                    <a:ea typeface="Calibri"/>
                    <a:cs typeface="Arial" pitchFamily="34" charset="0"/>
                  </a:rPr>
                  <a:t>console</a:t>
                </a:r>
              </a:p>
            </p:txBody>
          </p:sp>
        </p:grpSp>
        <p:cxnSp>
          <p:nvCxnSpPr>
            <p:cNvPr id="29" name="Straight Arrow Connector 28"/>
            <p:cNvCxnSpPr/>
            <p:nvPr/>
          </p:nvCxnSpPr>
          <p:spPr>
            <a:xfrm flipH="1">
              <a:off x="1995923" y="5018615"/>
              <a:ext cx="418322" cy="494193"/>
            </a:xfrm>
            <a:prstGeom prst="straightConnector1">
              <a:avLst/>
            </a:prstGeom>
            <a:ln w="19050" cap="rnd" cmpd="sng">
              <a:solidFill>
                <a:schemeClr val="tx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6922947" y="2790335"/>
              <a:ext cx="4267015" cy="1522420"/>
              <a:chOff x="7063606" y="2845621"/>
              <a:chExt cx="4353711" cy="1553352"/>
            </a:xfrm>
          </p:grpSpPr>
          <p:grpSp>
            <p:nvGrpSpPr>
              <p:cNvPr id="13" name="Group 12"/>
              <p:cNvGrpSpPr/>
              <p:nvPr/>
            </p:nvGrpSpPr>
            <p:grpSpPr>
              <a:xfrm>
                <a:off x="9583894" y="3649365"/>
                <a:ext cx="943970" cy="749608"/>
                <a:chOff x="10242275" y="-961788"/>
                <a:chExt cx="780141" cy="619510"/>
              </a:xfrm>
            </p:grpSpPr>
            <p:sp>
              <p:nvSpPr>
                <p:cNvPr id="64" name="Freeform 7"/>
                <p:cNvSpPr>
                  <a:spLocks noChangeAspect="1" noEditPoints="1"/>
                </p:cNvSpPr>
                <p:nvPr/>
              </p:nvSpPr>
              <p:spPr bwMode="auto">
                <a:xfrm>
                  <a:off x="10242275" y="-961788"/>
                  <a:ext cx="780141" cy="619510"/>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115994" tIns="57998" rIns="115994" bIns="57998" numCol="1" rtlCol="0" anchor="ctr" anchorCtr="0" compatLnSpc="1">
                  <a:prstTxWarp prst="textNoShape">
                    <a:avLst/>
                  </a:prstTxWarp>
                </a:bodyPr>
                <a:lstStyle/>
                <a:p>
                  <a:pPr defTabSz="1043996">
                    <a:defRPr/>
                  </a:pPr>
                  <a:endParaRPr lang="en-US" sz="2799" kern="0" spc="-171">
                    <a:solidFill>
                      <a:schemeClr val="bg2"/>
                    </a:solidFill>
                    <a:latin typeface="Segoe Light" pitchFamily="34" charset="0"/>
                  </a:endParaRPr>
                </a:p>
              </p:txBody>
            </p:sp>
            <p:pic>
              <p:nvPicPr>
                <p:cNvPr id="68" name="Picture 6" descr="http://www.kizel.com/http:/www.kizel.com/wp-content/img/2010/03/Apple-Logo.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548445" y="-786622"/>
                  <a:ext cx="167800" cy="167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7063606" y="2845621"/>
                <a:ext cx="4353711" cy="1507853"/>
                <a:chOff x="7758291" y="2940514"/>
                <a:chExt cx="3271008" cy="1132871"/>
              </a:xfrm>
            </p:grpSpPr>
            <p:sp>
              <p:nvSpPr>
                <p:cNvPr id="21" name="Rectangle 20"/>
                <p:cNvSpPr/>
                <p:nvPr/>
              </p:nvSpPr>
              <p:spPr bwMode="auto">
                <a:xfrm>
                  <a:off x="7758291" y="2948289"/>
                  <a:ext cx="1813443" cy="11250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00" rIns="0" bIns="45700" numCol="1" rtlCol="0" anchor="ctr" anchorCtr="0" compatLnSpc="1">
                  <a:prstTxWarp prst="textNoShape">
                    <a:avLst/>
                  </a:prstTxWarp>
                </a:bodyPr>
                <a:lstStyle/>
                <a:p>
                  <a:pPr algn="ctr" defTabSz="913737" fontAlgn="base">
                    <a:spcBef>
                      <a:spcPct val="0"/>
                    </a:spcBef>
                    <a:spcAft>
                      <a:spcPct val="0"/>
                    </a:spcAft>
                  </a:pPr>
                  <a:r>
                    <a:rPr lang="en-US" sz="1428" b="1" dirty="0">
                      <a:gradFill>
                        <a:gsLst>
                          <a:gs pos="0">
                            <a:srgbClr val="FFFFFF"/>
                          </a:gs>
                          <a:gs pos="100000">
                            <a:srgbClr val="FFFFFF"/>
                          </a:gs>
                        </a:gsLst>
                        <a:lin ang="5400000" scaled="0"/>
                      </a:gradFill>
                    </a:rPr>
                    <a:t>Windows PCs</a:t>
                  </a:r>
                </a:p>
                <a:p>
                  <a:pPr algn="ctr" defTabSz="913737" fontAlgn="base">
                    <a:spcBef>
                      <a:spcPct val="0"/>
                    </a:spcBef>
                    <a:spcAft>
                      <a:spcPct val="0"/>
                    </a:spcAft>
                  </a:pPr>
                  <a:r>
                    <a:rPr lang="en-US" sz="1428" dirty="0">
                      <a:gradFill>
                        <a:gsLst>
                          <a:gs pos="0">
                            <a:srgbClr val="FFFFFF"/>
                          </a:gs>
                          <a:gs pos="100000">
                            <a:srgbClr val="FFFFFF"/>
                          </a:gs>
                        </a:gsLst>
                        <a:lin ang="5400000" scaled="0"/>
                      </a:gradFill>
                    </a:rPr>
                    <a:t>(x86/64, Intel </a:t>
                  </a:r>
                  <a:r>
                    <a:rPr lang="en-US" sz="1428" dirty="0" err="1">
                      <a:gradFill>
                        <a:gsLst>
                          <a:gs pos="0">
                            <a:srgbClr val="FFFFFF"/>
                          </a:gs>
                          <a:gs pos="100000">
                            <a:srgbClr val="FFFFFF"/>
                          </a:gs>
                        </a:gsLst>
                        <a:lin ang="5400000" scaled="0"/>
                      </a:gradFill>
                    </a:rPr>
                    <a:t>SoC</a:t>
                  </a:r>
                  <a:r>
                    <a:rPr lang="en-US" sz="1428" dirty="0">
                      <a:gradFill>
                        <a:gsLst>
                          <a:gs pos="0">
                            <a:srgbClr val="FFFFFF"/>
                          </a:gs>
                          <a:gs pos="100000">
                            <a:srgbClr val="FFFFFF"/>
                          </a:gs>
                        </a:gsLst>
                        <a:lin ang="5400000" scaled="0"/>
                      </a:gradFill>
                    </a:rPr>
                    <a:t>), </a:t>
                  </a:r>
                </a:p>
                <a:p>
                  <a:pPr algn="ctr" defTabSz="913737" fontAlgn="base">
                    <a:spcBef>
                      <a:spcPct val="0"/>
                    </a:spcBef>
                    <a:spcAft>
                      <a:spcPct val="0"/>
                    </a:spcAft>
                  </a:pPr>
                  <a:r>
                    <a:rPr lang="en-US" sz="1428" dirty="0">
                      <a:gradFill>
                        <a:gsLst>
                          <a:gs pos="0">
                            <a:srgbClr val="FFFFFF"/>
                          </a:gs>
                          <a:gs pos="100000">
                            <a:srgbClr val="FFFFFF"/>
                          </a:gs>
                        </a:gsLst>
                        <a:lin ang="5400000" scaled="0"/>
                      </a:gradFill>
                    </a:rPr>
                    <a:t>Windows to Go</a:t>
                  </a:r>
                </a:p>
                <a:p>
                  <a:pPr algn="ctr" defTabSz="913737" fontAlgn="base">
                    <a:spcBef>
                      <a:spcPct val="0"/>
                    </a:spcBef>
                    <a:spcAft>
                      <a:spcPct val="0"/>
                    </a:spcAft>
                  </a:pPr>
                  <a:r>
                    <a:rPr lang="en-US" sz="1428" dirty="0">
                      <a:gradFill>
                        <a:gsLst>
                          <a:gs pos="0">
                            <a:srgbClr val="FFFFFF"/>
                          </a:gs>
                          <a:gs pos="100000">
                            <a:srgbClr val="FFFFFF"/>
                          </a:gs>
                        </a:gsLst>
                        <a:lin ang="5400000" scaled="0"/>
                      </a:gradFill>
                    </a:rPr>
                    <a:t>Windows Embedded</a:t>
                  </a:r>
                </a:p>
                <a:p>
                  <a:pPr algn="ctr" defTabSz="913737" fontAlgn="base">
                    <a:spcBef>
                      <a:spcPct val="0"/>
                    </a:spcBef>
                    <a:spcAft>
                      <a:spcPct val="0"/>
                    </a:spcAft>
                  </a:pPr>
                  <a:endParaRPr lang="en-US" sz="1428" dirty="0">
                    <a:gradFill>
                      <a:gsLst>
                        <a:gs pos="0">
                          <a:srgbClr val="FFFFFF"/>
                        </a:gs>
                        <a:gs pos="100000">
                          <a:srgbClr val="FFFFFF"/>
                        </a:gs>
                      </a:gsLst>
                      <a:lin ang="5400000" scaled="0"/>
                    </a:gradFill>
                  </a:endParaRPr>
                </a:p>
                <a:p>
                  <a:pPr algn="ctr" defTabSz="913737" fontAlgn="base">
                    <a:spcBef>
                      <a:spcPct val="0"/>
                    </a:spcBef>
                    <a:spcAft>
                      <a:spcPct val="0"/>
                    </a:spcAft>
                  </a:pPr>
                  <a:r>
                    <a:rPr lang="en-US" sz="1428" b="1" dirty="0">
                      <a:gradFill>
                        <a:gsLst>
                          <a:gs pos="0">
                            <a:srgbClr val="FFFFFF"/>
                          </a:gs>
                          <a:gs pos="100000">
                            <a:srgbClr val="FFFFFF"/>
                          </a:gs>
                        </a:gsLst>
                        <a:lin ang="5400000" scaled="0"/>
                      </a:gradFill>
                    </a:rPr>
                    <a:t>Mac OS X</a:t>
                  </a:r>
                </a:p>
              </p:txBody>
            </p:sp>
            <p:grpSp>
              <p:nvGrpSpPr>
                <p:cNvPr id="17" name="Group 16"/>
                <p:cNvGrpSpPr/>
                <p:nvPr/>
              </p:nvGrpSpPr>
              <p:grpSpPr>
                <a:xfrm>
                  <a:off x="9731279" y="2940514"/>
                  <a:ext cx="1298020" cy="444195"/>
                  <a:chOff x="10184101" y="2680957"/>
                  <a:chExt cx="1727664" cy="591225"/>
                </a:xfrm>
              </p:grpSpPr>
              <p:grpSp>
                <p:nvGrpSpPr>
                  <p:cNvPr id="63" name="Group 62"/>
                  <p:cNvGrpSpPr/>
                  <p:nvPr/>
                </p:nvGrpSpPr>
                <p:grpSpPr>
                  <a:xfrm>
                    <a:off x="11268143" y="2775926"/>
                    <a:ext cx="643622" cy="496256"/>
                    <a:chOff x="13956664" y="2531689"/>
                    <a:chExt cx="483562" cy="372844"/>
                  </a:xfrm>
                </p:grpSpPr>
                <p:sp>
                  <p:nvSpPr>
                    <p:cNvPr id="76" name="Round Same Side Corner Rectangle 11"/>
                    <p:cNvSpPr/>
                    <p:nvPr/>
                  </p:nvSpPr>
                  <p:spPr>
                    <a:xfrm>
                      <a:off x="13993624" y="2531689"/>
                      <a:ext cx="409640" cy="28388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14037">
                        <a:defRPr/>
                      </a:pPr>
                      <a:endParaRPr lang="en-US" sz="1799" kern="0">
                        <a:solidFill>
                          <a:schemeClr val="bg2"/>
                        </a:solidFill>
                        <a:latin typeface="Segoe UI"/>
                      </a:endParaRPr>
                    </a:p>
                  </p:txBody>
                </p:sp>
                <p:sp>
                  <p:nvSpPr>
                    <p:cNvPr id="77" name="Trapezoid 12"/>
                    <p:cNvSpPr/>
                    <p:nvPr/>
                  </p:nvSpPr>
                  <p:spPr>
                    <a:xfrm>
                      <a:off x="13956664" y="2816992"/>
                      <a:ext cx="483562" cy="66015"/>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914037">
                        <a:defRPr/>
                      </a:pPr>
                      <a:endParaRPr lang="en-US" sz="1799" kern="0">
                        <a:solidFill>
                          <a:schemeClr val="bg2"/>
                        </a:solidFill>
                        <a:latin typeface="Segoe UI"/>
                      </a:endParaRPr>
                    </a:p>
                  </p:txBody>
                </p:sp>
                <p:sp>
                  <p:nvSpPr>
                    <p:cNvPr id="78" name="Rectangle 77"/>
                    <p:cNvSpPr/>
                    <p:nvPr/>
                  </p:nvSpPr>
                  <p:spPr>
                    <a:xfrm>
                      <a:off x="13956878" y="2883007"/>
                      <a:ext cx="483132" cy="21526"/>
                    </a:xfrm>
                    <a:prstGeom prst="rect">
                      <a:avLst/>
                    </a:prstGeom>
                    <a:solidFill>
                      <a:srgbClr val="FFFFFF"/>
                    </a:solidFill>
                    <a:ln w="25400" cap="flat" cmpd="sng" algn="ctr">
                      <a:noFill/>
                      <a:prstDash val="solid"/>
                    </a:ln>
                    <a:effectLst/>
                  </p:spPr>
                  <p:txBody>
                    <a:bodyPr rtlCol="0" anchor="ctr"/>
                    <a:lstStyle/>
                    <a:p>
                      <a:pPr algn="ctr" defTabSz="914037">
                        <a:defRPr/>
                      </a:pPr>
                      <a:endParaRPr lang="en-US" sz="1799" kern="0">
                        <a:solidFill>
                          <a:schemeClr val="bg2"/>
                        </a:solidFill>
                        <a:latin typeface="Segoe UI"/>
                      </a:endParaRPr>
                    </a:p>
                  </p:txBody>
                </p:sp>
              </p:grpSp>
              <p:grpSp>
                <p:nvGrpSpPr>
                  <p:cNvPr id="65" name="Group 64"/>
                  <p:cNvGrpSpPr/>
                  <p:nvPr/>
                </p:nvGrpSpPr>
                <p:grpSpPr>
                  <a:xfrm>
                    <a:off x="10184101" y="2680957"/>
                    <a:ext cx="896614" cy="562248"/>
                    <a:chOff x="2908728" y="2458446"/>
                    <a:chExt cx="551783" cy="346012"/>
                  </a:xfrm>
                </p:grpSpPr>
                <p:sp>
                  <p:nvSpPr>
                    <p:cNvPr id="74" name="Rounded Rectangle 2058"/>
                    <p:cNvSpPr/>
                    <p:nvPr/>
                  </p:nvSpPr>
                  <p:spPr bwMode="auto">
                    <a:xfrm>
                      <a:off x="3293208" y="2458446"/>
                      <a:ext cx="167303" cy="344744"/>
                    </a:xfrm>
                    <a:custGeom>
                      <a:avLst/>
                      <a:gdLst/>
                      <a:ahLst/>
                      <a:cxnLst/>
                      <a:rect l="l" t="t" r="r" b="b"/>
                      <a:pathLst>
                        <a:path w="235932" h="524825">
                          <a:moveTo>
                            <a:pt x="26526" y="453142"/>
                          </a:moveTo>
                          <a:lnTo>
                            <a:pt x="26526" y="471430"/>
                          </a:lnTo>
                          <a:lnTo>
                            <a:pt x="209406" y="471430"/>
                          </a:lnTo>
                          <a:lnTo>
                            <a:pt x="209406" y="453142"/>
                          </a:lnTo>
                          <a:close/>
                          <a:moveTo>
                            <a:pt x="26526" y="412660"/>
                          </a:moveTo>
                          <a:lnTo>
                            <a:pt x="26526" y="430948"/>
                          </a:lnTo>
                          <a:lnTo>
                            <a:pt x="63102" y="430948"/>
                          </a:lnTo>
                          <a:lnTo>
                            <a:pt x="63102" y="412660"/>
                          </a:lnTo>
                          <a:close/>
                          <a:moveTo>
                            <a:pt x="26526" y="372178"/>
                          </a:moveTo>
                          <a:lnTo>
                            <a:pt x="26526" y="390466"/>
                          </a:lnTo>
                          <a:lnTo>
                            <a:pt x="63102" y="390466"/>
                          </a:lnTo>
                          <a:lnTo>
                            <a:pt x="63102" y="372178"/>
                          </a:lnTo>
                          <a:close/>
                          <a:moveTo>
                            <a:pt x="26526" y="97526"/>
                          </a:moveTo>
                          <a:lnTo>
                            <a:pt x="26526" y="124958"/>
                          </a:lnTo>
                          <a:lnTo>
                            <a:pt x="209406" y="124958"/>
                          </a:lnTo>
                          <a:lnTo>
                            <a:pt x="209406" y="97526"/>
                          </a:lnTo>
                          <a:close/>
                          <a:moveTo>
                            <a:pt x="26526" y="53758"/>
                          </a:moveTo>
                          <a:lnTo>
                            <a:pt x="26526" y="72046"/>
                          </a:lnTo>
                          <a:lnTo>
                            <a:pt x="209406" y="72046"/>
                          </a:lnTo>
                          <a:lnTo>
                            <a:pt x="209406" y="53758"/>
                          </a:lnTo>
                          <a:close/>
                          <a:moveTo>
                            <a:pt x="31386" y="0"/>
                          </a:moveTo>
                          <a:lnTo>
                            <a:pt x="204546" y="0"/>
                          </a:lnTo>
                          <a:cubicBezTo>
                            <a:pt x="221880" y="0"/>
                            <a:pt x="235932" y="14052"/>
                            <a:pt x="235932" y="31386"/>
                          </a:cubicBezTo>
                          <a:lnTo>
                            <a:pt x="235932" y="493439"/>
                          </a:lnTo>
                          <a:cubicBezTo>
                            <a:pt x="235932" y="510773"/>
                            <a:pt x="221880" y="524825"/>
                            <a:pt x="204546" y="524825"/>
                          </a:cubicBezTo>
                          <a:lnTo>
                            <a:pt x="31386" y="524825"/>
                          </a:lnTo>
                          <a:cubicBezTo>
                            <a:pt x="14052" y="524825"/>
                            <a:pt x="0" y="510773"/>
                            <a:pt x="0" y="493439"/>
                          </a:cubicBezTo>
                          <a:lnTo>
                            <a:pt x="0" y="31386"/>
                          </a:lnTo>
                          <a:cubicBezTo>
                            <a:pt x="0" y="14052"/>
                            <a:pt x="14052" y="0"/>
                            <a:pt x="31386"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403" tIns="45702" rIns="45702" bIns="91403" numCol="1" spcCol="0" rtlCol="0" fromWordArt="0" anchor="b" anchorCtr="0" forceAA="0" compatLnSpc="1">
                      <a:prstTxWarp prst="textNoShape">
                        <a:avLst/>
                      </a:prstTxWarp>
                      <a:noAutofit/>
                    </a:bodyPr>
                    <a:lstStyle/>
                    <a:p>
                      <a:pPr algn="ctr" defTabSz="913737" fontAlgn="base">
                        <a:spcBef>
                          <a:spcPct val="0"/>
                        </a:spcBef>
                        <a:spcAft>
                          <a:spcPct val="0"/>
                        </a:spcAft>
                        <a:defRPr/>
                      </a:pPr>
                      <a:endParaRPr lang="en-US" sz="1799" kern="0" spc="-50" dirty="0" err="1">
                        <a:solidFill>
                          <a:srgbClr val="FFFFFF"/>
                        </a:solidFill>
                        <a:latin typeface="Segoe UI" pitchFamily="34" charset="0"/>
                        <a:ea typeface="Segoe UI" pitchFamily="34" charset="0"/>
                        <a:cs typeface="Segoe UI" pitchFamily="34" charset="0"/>
                      </a:endParaRPr>
                    </a:p>
                  </p:txBody>
                </p:sp>
                <p:sp>
                  <p:nvSpPr>
                    <p:cNvPr id="75" name="Rounded Rectangle 2060"/>
                    <p:cNvSpPr/>
                    <p:nvPr/>
                  </p:nvSpPr>
                  <p:spPr bwMode="auto">
                    <a:xfrm>
                      <a:off x="2908728" y="2458447"/>
                      <a:ext cx="356324" cy="346011"/>
                    </a:xfrm>
                    <a:custGeom>
                      <a:avLst/>
                      <a:gdLst/>
                      <a:ahLst/>
                      <a:cxnLst/>
                      <a:rect l="l" t="t" r="r" b="b"/>
                      <a:pathLst>
                        <a:path w="542456" h="526753">
                          <a:moveTo>
                            <a:pt x="45804" y="47263"/>
                          </a:moveTo>
                          <a:lnTo>
                            <a:pt x="45804" y="392812"/>
                          </a:lnTo>
                          <a:lnTo>
                            <a:pt x="496653" y="392812"/>
                          </a:lnTo>
                          <a:lnTo>
                            <a:pt x="496653" y="47263"/>
                          </a:lnTo>
                          <a:close/>
                          <a:moveTo>
                            <a:pt x="35310" y="0"/>
                          </a:moveTo>
                          <a:lnTo>
                            <a:pt x="507146" y="0"/>
                          </a:lnTo>
                          <a:cubicBezTo>
                            <a:pt x="526647" y="0"/>
                            <a:pt x="542456" y="15809"/>
                            <a:pt x="542456" y="35310"/>
                          </a:cubicBezTo>
                          <a:lnTo>
                            <a:pt x="542456" y="405128"/>
                          </a:lnTo>
                          <a:cubicBezTo>
                            <a:pt x="542456" y="424629"/>
                            <a:pt x="526647" y="440438"/>
                            <a:pt x="507146" y="440438"/>
                          </a:cubicBezTo>
                          <a:lnTo>
                            <a:pt x="325203" y="440438"/>
                          </a:lnTo>
                          <a:lnTo>
                            <a:pt x="325203" y="485340"/>
                          </a:lnTo>
                          <a:cubicBezTo>
                            <a:pt x="383488" y="490959"/>
                            <a:pt x="432800" y="506124"/>
                            <a:pt x="463161" y="526753"/>
                          </a:cubicBezTo>
                          <a:lnTo>
                            <a:pt x="79298" y="526753"/>
                          </a:lnTo>
                          <a:cubicBezTo>
                            <a:pt x="109659" y="506125"/>
                            <a:pt x="158970" y="490959"/>
                            <a:pt x="217253" y="485341"/>
                          </a:cubicBezTo>
                          <a:lnTo>
                            <a:pt x="217253" y="440438"/>
                          </a:lnTo>
                          <a:lnTo>
                            <a:pt x="35310" y="440438"/>
                          </a:lnTo>
                          <a:cubicBezTo>
                            <a:pt x="15809" y="440438"/>
                            <a:pt x="0" y="424629"/>
                            <a:pt x="0" y="405128"/>
                          </a:cubicBezTo>
                          <a:lnTo>
                            <a:pt x="0" y="35310"/>
                          </a:lnTo>
                          <a:cubicBezTo>
                            <a:pt x="0" y="15809"/>
                            <a:pt x="15809" y="0"/>
                            <a:pt x="35310"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403" tIns="45702" rIns="45702" bIns="91403" numCol="1" spcCol="0" rtlCol="0" fromWordArt="0" anchor="b" anchorCtr="0" forceAA="0" compatLnSpc="1">
                      <a:prstTxWarp prst="textNoShape">
                        <a:avLst/>
                      </a:prstTxWarp>
                      <a:noAutofit/>
                    </a:bodyPr>
                    <a:lstStyle/>
                    <a:p>
                      <a:pPr algn="ctr" defTabSz="913737" fontAlgn="base">
                        <a:spcBef>
                          <a:spcPct val="0"/>
                        </a:spcBef>
                        <a:spcAft>
                          <a:spcPct val="0"/>
                        </a:spcAft>
                        <a:defRPr/>
                      </a:pPr>
                      <a:endParaRPr lang="en-US" sz="1799" kern="0" spc="-50" dirty="0" err="1">
                        <a:solidFill>
                          <a:srgbClr val="FFFFFF"/>
                        </a:solidFill>
                        <a:latin typeface="Segoe UI" pitchFamily="34" charset="0"/>
                        <a:ea typeface="Segoe UI" pitchFamily="34" charset="0"/>
                        <a:cs typeface="Segoe UI" pitchFamily="34" charset="0"/>
                      </a:endParaRPr>
                    </a:p>
                  </p:txBody>
                </p:sp>
              </p:grpSp>
              <p:grpSp>
                <p:nvGrpSpPr>
                  <p:cNvPr id="80" name="Group 79"/>
                  <p:cNvGrpSpPr/>
                  <p:nvPr/>
                </p:nvGrpSpPr>
                <p:grpSpPr>
                  <a:xfrm>
                    <a:off x="10386474" y="2832775"/>
                    <a:ext cx="193434" cy="169468"/>
                    <a:chOff x="3432110" y="2063149"/>
                    <a:chExt cx="3428125" cy="3003387"/>
                  </a:xfrm>
                </p:grpSpPr>
                <p:sp>
                  <p:nvSpPr>
                    <p:cNvPr id="81" name="Freeform 23"/>
                    <p:cNvSpPr>
                      <a:spLocks/>
                    </p:cNvSpPr>
                    <p:nvPr/>
                  </p:nvSpPr>
                  <p:spPr bwMode="auto">
                    <a:xfrm>
                      <a:off x="3867543" y="2063149"/>
                      <a:ext cx="1567240" cy="1341459"/>
                    </a:xfrm>
                    <a:custGeom>
                      <a:avLst/>
                      <a:gdLst>
                        <a:gd name="T0" fmla="*/ 125 w 210"/>
                        <a:gd name="T1" fmla="*/ 0 h 180"/>
                        <a:gd name="T2" fmla="*/ 146 w 210"/>
                        <a:gd name="T3" fmla="*/ 1 h 180"/>
                        <a:gd name="T4" fmla="*/ 164 w 210"/>
                        <a:gd name="T5" fmla="*/ 5 h 180"/>
                        <a:gd name="T6" fmla="*/ 181 w 210"/>
                        <a:gd name="T7" fmla="*/ 12 h 180"/>
                        <a:gd name="T8" fmla="*/ 197 w 210"/>
                        <a:gd name="T9" fmla="*/ 20 h 180"/>
                        <a:gd name="T10" fmla="*/ 210 w 210"/>
                        <a:gd name="T11" fmla="*/ 30 h 180"/>
                        <a:gd name="T12" fmla="*/ 168 w 210"/>
                        <a:gd name="T13" fmla="*/ 180 h 180"/>
                        <a:gd name="T14" fmla="*/ 153 w 210"/>
                        <a:gd name="T15" fmla="*/ 172 h 180"/>
                        <a:gd name="T16" fmla="*/ 137 w 210"/>
                        <a:gd name="T17" fmla="*/ 164 h 180"/>
                        <a:gd name="T18" fmla="*/ 121 w 210"/>
                        <a:gd name="T19" fmla="*/ 157 h 180"/>
                        <a:gd name="T20" fmla="*/ 102 w 210"/>
                        <a:gd name="T21" fmla="*/ 153 h 180"/>
                        <a:gd name="T22" fmla="*/ 81 w 210"/>
                        <a:gd name="T23" fmla="*/ 151 h 180"/>
                        <a:gd name="T24" fmla="*/ 58 w 210"/>
                        <a:gd name="T25" fmla="*/ 154 h 180"/>
                        <a:gd name="T26" fmla="*/ 30 w 210"/>
                        <a:gd name="T27" fmla="*/ 160 h 180"/>
                        <a:gd name="T28" fmla="*/ 0 w 210"/>
                        <a:gd name="T29" fmla="*/ 171 h 180"/>
                        <a:gd name="T30" fmla="*/ 44 w 210"/>
                        <a:gd name="T31" fmla="*/ 19 h 180"/>
                        <a:gd name="T32" fmla="*/ 74 w 210"/>
                        <a:gd name="T33" fmla="*/ 8 h 180"/>
                        <a:gd name="T34" fmla="*/ 102 w 210"/>
                        <a:gd name="T35" fmla="*/ 3 h 180"/>
                        <a:gd name="T36" fmla="*/ 125 w 210"/>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80">
                          <a:moveTo>
                            <a:pt x="125" y="0"/>
                          </a:moveTo>
                          <a:lnTo>
                            <a:pt x="146" y="1"/>
                          </a:lnTo>
                          <a:lnTo>
                            <a:pt x="164" y="5"/>
                          </a:lnTo>
                          <a:lnTo>
                            <a:pt x="181" y="12"/>
                          </a:lnTo>
                          <a:lnTo>
                            <a:pt x="197" y="20"/>
                          </a:lnTo>
                          <a:lnTo>
                            <a:pt x="210" y="30"/>
                          </a:lnTo>
                          <a:lnTo>
                            <a:pt x="168" y="180"/>
                          </a:lnTo>
                          <a:lnTo>
                            <a:pt x="153" y="172"/>
                          </a:lnTo>
                          <a:lnTo>
                            <a:pt x="137" y="164"/>
                          </a:lnTo>
                          <a:lnTo>
                            <a:pt x="121" y="157"/>
                          </a:lnTo>
                          <a:lnTo>
                            <a:pt x="102" y="153"/>
                          </a:lnTo>
                          <a:lnTo>
                            <a:pt x="81" y="151"/>
                          </a:lnTo>
                          <a:lnTo>
                            <a:pt x="58" y="154"/>
                          </a:lnTo>
                          <a:lnTo>
                            <a:pt x="30" y="160"/>
                          </a:lnTo>
                          <a:lnTo>
                            <a:pt x="0" y="171"/>
                          </a:lnTo>
                          <a:lnTo>
                            <a:pt x="44" y="19"/>
                          </a:lnTo>
                          <a:lnTo>
                            <a:pt x="74" y="8"/>
                          </a:lnTo>
                          <a:lnTo>
                            <a:pt x="102" y="3"/>
                          </a:lnTo>
                          <a:lnTo>
                            <a:pt x="125" y="0"/>
                          </a:lnTo>
                          <a:close/>
                        </a:path>
                      </a:pathLst>
                    </a:custGeom>
                    <a:solidFill>
                      <a:srgbClr val="FFFFFF"/>
                    </a:solidFill>
                    <a:ln w="0">
                      <a:noFill/>
                      <a:prstDash val="solid"/>
                      <a:round/>
                      <a:headEnd/>
                      <a:tailEnd/>
                    </a:ln>
                  </p:spPr>
                  <p:txBody>
                    <a:bodyPr vert="horz" wrap="square" lIns="91403" tIns="45702" rIns="91403" bIns="45702" numCol="1" anchor="t" anchorCtr="0" compatLnSpc="1">
                      <a:prstTxWarp prst="textNoShape">
                        <a:avLst/>
                      </a:prstTxWarp>
                    </a:bodyPr>
                    <a:lstStyle/>
                    <a:p>
                      <a:pPr defTabSz="913849"/>
                      <a:endParaRPr lang="en-US" sz="1899">
                        <a:solidFill>
                          <a:srgbClr val="FFFFFF"/>
                        </a:solidFill>
                      </a:endParaRPr>
                    </a:p>
                  </p:txBody>
                </p:sp>
                <p:sp>
                  <p:nvSpPr>
                    <p:cNvPr id="82" name="Freeform 24"/>
                    <p:cNvSpPr>
                      <a:spLocks/>
                    </p:cNvSpPr>
                    <p:nvPr/>
                  </p:nvSpPr>
                  <p:spPr bwMode="auto">
                    <a:xfrm>
                      <a:off x="3432110" y="3322612"/>
                      <a:ext cx="1699343" cy="1475605"/>
                    </a:xfrm>
                    <a:custGeom>
                      <a:avLst/>
                      <a:gdLst>
                        <a:gd name="T0" fmla="*/ 122 w 207"/>
                        <a:gd name="T1" fmla="*/ 0 h 180"/>
                        <a:gd name="T2" fmla="*/ 143 w 207"/>
                        <a:gd name="T3" fmla="*/ 1 h 180"/>
                        <a:gd name="T4" fmla="*/ 161 w 207"/>
                        <a:gd name="T5" fmla="*/ 5 h 180"/>
                        <a:gd name="T6" fmla="*/ 179 w 207"/>
                        <a:gd name="T7" fmla="*/ 12 h 180"/>
                        <a:gd name="T8" fmla="*/ 194 w 207"/>
                        <a:gd name="T9" fmla="*/ 20 h 180"/>
                        <a:gd name="T10" fmla="*/ 207 w 207"/>
                        <a:gd name="T11" fmla="*/ 30 h 180"/>
                        <a:gd name="T12" fmla="*/ 165 w 207"/>
                        <a:gd name="T13" fmla="*/ 180 h 180"/>
                        <a:gd name="T14" fmla="*/ 151 w 207"/>
                        <a:gd name="T15" fmla="*/ 170 h 180"/>
                        <a:gd name="T16" fmla="*/ 136 w 207"/>
                        <a:gd name="T17" fmla="*/ 162 h 180"/>
                        <a:gd name="T18" fmla="*/ 119 w 207"/>
                        <a:gd name="T19" fmla="*/ 157 h 180"/>
                        <a:gd name="T20" fmla="*/ 102 w 207"/>
                        <a:gd name="T21" fmla="*/ 151 h 180"/>
                        <a:gd name="T22" fmla="*/ 81 w 207"/>
                        <a:gd name="T23" fmla="*/ 150 h 180"/>
                        <a:gd name="T24" fmla="*/ 59 w 207"/>
                        <a:gd name="T25" fmla="*/ 151 h 180"/>
                        <a:gd name="T26" fmla="*/ 33 w 207"/>
                        <a:gd name="T27" fmla="*/ 157 h 180"/>
                        <a:gd name="T28" fmla="*/ 4 w 207"/>
                        <a:gd name="T29" fmla="*/ 168 h 180"/>
                        <a:gd name="T30" fmla="*/ 3 w 207"/>
                        <a:gd name="T31" fmla="*/ 168 h 180"/>
                        <a:gd name="T32" fmla="*/ 1 w 207"/>
                        <a:gd name="T33" fmla="*/ 168 h 180"/>
                        <a:gd name="T34" fmla="*/ 0 w 207"/>
                        <a:gd name="T35" fmla="*/ 166 h 180"/>
                        <a:gd name="T36" fmla="*/ 0 w 207"/>
                        <a:gd name="T37" fmla="*/ 163 h 180"/>
                        <a:gd name="T38" fmla="*/ 0 w 207"/>
                        <a:gd name="T39" fmla="*/ 163 h 180"/>
                        <a:gd name="T40" fmla="*/ 41 w 207"/>
                        <a:gd name="T41" fmla="*/ 19 h 180"/>
                        <a:gd name="T42" fmla="*/ 71 w 207"/>
                        <a:gd name="T43" fmla="*/ 8 h 180"/>
                        <a:gd name="T44" fmla="*/ 99 w 207"/>
                        <a:gd name="T45" fmla="*/ 2 h 180"/>
                        <a:gd name="T46" fmla="*/ 122 w 207"/>
                        <a:gd name="T4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7" h="180">
                          <a:moveTo>
                            <a:pt x="122" y="0"/>
                          </a:moveTo>
                          <a:lnTo>
                            <a:pt x="143" y="1"/>
                          </a:lnTo>
                          <a:lnTo>
                            <a:pt x="161" y="5"/>
                          </a:lnTo>
                          <a:lnTo>
                            <a:pt x="179" y="12"/>
                          </a:lnTo>
                          <a:lnTo>
                            <a:pt x="194" y="20"/>
                          </a:lnTo>
                          <a:lnTo>
                            <a:pt x="207" y="30"/>
                          </a:lnTo>
                          <a:lnTo>
                            <a:pt x="165" y="180"/>
                          </a:lnTo>
                          <a:lnTo>
                            <a:pt x="151" y="170"/>
                          </a:lnTo>
                          <a:lnTo>
                            <a:pt x="136" y="162"/>
                          </a:lnTo>
                          <a:lnTo>
                            <a:pt x="119" y="157"/>
                          </a:lnTo>
                          <a:lnTo>
                            <a:pt x="102" y="151"/>
                          </a:lnTo>
                          <a:lnTo>
                            <a:pt x="81" y="150"/>
                          </a:lnTo>
                          <a:lnTo>
                            <a:pt x="59" y="151"/>
                          </a:lnTo>
                          <a:lnTo>
                            <a:pt x="33" y="157"/>
                          </a:lnTo>
                          <a:lnTo>
                            <a:pt x="4" y="168"/>
                          </a:lnTo>
                          <a:lnTo>
                            <a:pt x="3" y="168"/>
                          </a:lnTo>
                          <a:lnTo>
                            <a:pt x="1" y="168"/>
                          </a:lnTo>
                          <a:lnTo>
                            <a:pt x="0" y="166"/>
                          </a:lnTo>
                          <a:lnTo>
                            <a:pt x="0" y="163"/>
                          </a:lnTo>
                          <a:lnTo>
                            <a:pt x="0" y="163"/>
                          </a:lnTo>
                          <a:lnTo>
                            <a:pt x="41" y="19"/>
                          </a:lnTo>
                          <a:lnTo>
                            <a:pt x="71" y="8"/>
                          </a:lnTo>
                          <a:lnTo>
                            <a:pt x="99" y="2"/>
                          </a:lnTo>
                          <a:lnTo>
                            <a:pt x="122" y="0"/>
                          </a:lnTo>
                          <a:close/>
                        </a:path>
                      </a:pathLst>
                    </a:custGeom>
                    <a:solidFill>
                      <a:srgbClr val="FFFFFF"/>
                    </a:solidFill>
                    <a:ln w="0">
                      <a:noFill/>
                      <a:prstDash val="solid"/>
                      <a:round/>
                      <a:headEnd/>
                      <a:tailEnd/>
                    </a:ln>
                  </p:spPr>
                  <p:txBody>
                    <a:bodyPr vert="horz" wrap="square" lIns="91403" tIns="45702" rIns="91403" bIns="45702" numCol="1" anchor="t" anchorCtr="0" compatLnSpc="1">
                      <a:prstTxWarp prst="textNoShape">
                        <a:avLst/>
                      </a:prstTxWarp>
                    </a:bodyPr>
                    <a:lstStyle/>
                    <a:p>
                      <a:pPr defTabSz="913849"/>
                      <a:endParaRPr lang="en-US" sz="1899">
                        <a:solidFill>
                          <a:srgbClr val="FFFFFF"/>
                        </a:solidFill>
                      </a:endParaRPr>
                    </a:p>
                  </p:txBody>
                </p:sp>
                <p:sp>
                  <p:nvSpPr>
                    <p:cNvPr id="83" name="Freeform 25"/>
                    <p:cNvSpPr>
                      <a:spLocks/>
                    </p:cNvSpPr>
                    <p:nvPr/>
                  </p:nvSpPr>
                  <p:spPr bwMode="auto">
                    <a:xfrm>
                      <a:off x="4904914" y="3725077"/>
                      <a:ext cx="1574708" cy="1341459"/>
                    </a:xfrm>
                    <a:custGeom>
                      <a:avLst/>
                      <a:gdLst>
                        <a:gd name="T0" fmla="*/ 44 w 211"/>
                        <a:gd name="T1" fmla="*/ 0 h 180"/>
                        <a:gd name="T2" fmla="*/ 58 w 211"/>
                        <a:gd name="T3" fmla="*/ 10 h 180"/>
                        <a:gd name="T4" fmla="*/ 73 w 211"/>
                        <a:gd name="T5" fmla="*/ 18 h 180"/>
                        <a:gd name="T6" fmla="*/ 91 w 211"/>
                        <a:gd name="T7" fmla="*/ 23 h 180"/>
                        <a:gd name="T8" fmla="*/ 108 w 211"/>
                        <a:gd name="T9" fmla="*/ 29 h 180"/>
                        <a:gd name="T10" fmla="*/ 129 w 211"/>
                        <a:gd name="T11" fmla="*/ 29 h 180"/>
                        <a:gd name="T12" fmla="*/ 154 w 211"/>
                        <a:gd name="T13" fmla="*/ 28 h 180"/>
                        <a:gd name="T14" fmla="*/ 180 w 211"/>
                        <a:gd name="T15" fmla="*/ 21 h 180"/>
                        <a:gd name="T16" fmla="*/ 211 w 211"/>
                        <a:gd name="T17" fmla="*/ 10 h 180"/>
                        <a:gd name="T18" fmla="*/ 167 w 211"/>
                        <a:gd name="T19" fmla="*/ 161 h 180"/>
                        <a:gd name="T20" fmla="*/ 137 w 211"/>
                        <a:gd name="T21" fmla="*/ 172 h 180"/>
                        <a:gd name="T22" fmla="*/ 110 w 211"/>
                        <a:gd name="T23" fmla="*/ 178 h 180"/>
                        <a:gd name="T24" fmla="*/ 86 w 211"/>
                        <a:gd name="T25" fmla="*/ 180 h 180"/>
                        <a:gd name="T26" fmla="*/ 66 w 211"/>
                        <a:gd name="T27" fmla="*/ 179 h 180"/>
                        <a:gd name="T28" fmla="*/ 47 w 211"/>
                        <a:gd name="T29" fmla="*/ 175 h 180"/>
                        <a:gd name="T30" fmla="*/ 30 w 211"/>
                        <a:gd name="T31" fmla="*/ 168 h 180"/>
                        <a:gd name="T32" fmla="*/ 15 w 211"/>
                        <a:gd name="T33" fmla="*/ 160 h 180"/>
                        <a:gd name="T34" fmla="*/ 0 w 211"/>
                        <a:gd name="T35" fmla="*/ 150 h 180"/>
                        <a:gd name="T36" fmla="*/ 44 w 211"/>
                        <a:gd name="T3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0">
                          <a:moveTo>
                            <a:pt x="44" y="0"/>
                          </a:moveTo>
                          <a:lnTo>
                            <a:pt x="58" y="10"/>
                          </a:lnTo>
                          <a:lnTo>
                            <a:pt x="73" y="18"/>
                          </a:lnTo>
                          <a:lnTo>
                            <a:pt x="91" y="23"/>
                          </a:lnTo>
                          <a:lnTo>
                            <a:pt x="108" y="29"/>
                          </a:lnTo>
                          <a:lnTo>
                            <a:pt x="129" y="29"/>
                          </a:lnTo>
                          <a:lnTo>
                            <a:pt x="154" y="28"/>
                          </a:lnTo>
                          <a:lnTo>
                            <a:pt x="180" y="21"/>
                          </a:lnTo>
                          <a:lnTo>
                            <a:pt x="211" y="10"/>
                          </a:lnTo>
                          <a:lnTo>
                            <a:pt x="167" y="161"/>
                          </a:lnTo>
                          <a:lnTo>
                            <a:pt x="137" y="172"/>
                          </a:lnTo>
                          <a:lnTo>
                            <a:pt x="110" y="178"/>
                          </a:lnTo>
                          <a:lnTo>
                            <a:pt x="86" y="180"/>
                          </a:lnTo>
                          <a:lnTo>
                            <a:pt x="66" y="179"/>
                          </a:lnTo>
                          <a:lnTo>
                            <a:pt x="47" y="175"/>
                          </a:lnTo>
                          <a:lnTo>
                            <a:pt x="30" y="168"/>
                          </a:lnTo>
                          <a:lnTo>
                            <a:pt x="15" y="160"/>
                          </a:lnTo>
                          <a:lnTo>
                            <a:pt x="0" y="150"/>
                          </a:lnTo>
                          <a:lnTo>
                            <a:pt x="44" y="0"/>
                          </a:lnTo>
                          <a:close/>
                        </a:path>
                      </a:pathLst>
                    </a:custGeom>
                    <a:solidFill>
                      <a:srgbClr val="FFFFFF"/>
                    </a:solidFill>
                    <a:ln w="0">
                      <a:noFill/>
                      <a:prstDash val="solid"/>
                      <a:round/>
                      <a:headEnd/>
                      <a:tailEnd/>
                    </a:ln>
                  </p:spPr>
                  <p:txBody>
                    <a:bodyPr vert="horz" wrap="square" lIns="91403" tIns="45702" rIns="91403" bIns="45702" numCol="1" anchor="t" anchorCtr="0" compatLnSpc="1">
                      <a:prstTxWarp prst="textNoShape">
                        <a:avLst/>
                      </a:prstTxWarp>
                    </a:bodyPr>
                    <a:lstStyle/>
                    <a:p>
                      <a:pPr defTabSz="913849"/>
                      <a:endParaRPr lang="en-US" sz="1899">
                        <a:solidFill>
                          <a:srgbClr val="FFFFFF"/>
                        </a:solidFill>
                      </a:endParaRPr>
                    </a:p>
                  </p:txBody>
                </p:sp>
                <p:sp>
                  <p:nvSpPr>
                    <p:cNvPr id="84" name="Freeform 26"/>
                    <p:cNvSpPr>
                      <a:spLocks/>
                    </p:cNvSpPr>
                    <p:nvPr/>
                  </p:nvSpPr>
                  <p:spPr bwMode="auto">
                    <a:xfrm>
                      <a:off x="5285527" y="2398516"/>
                      <a:ext cx="1574708" cy="1356367"/>
                    </a:xfrm>
                    <a:custGeom>
                      <a:avLst/>
                      <a:gdLst>
                        <a:gd name="T0" fmla="*/ 44 w 211"/>
                        <a:gd name="T1" fmla="*/ 0 h 182"/>
                        <a:gd name="T2" fmla="*/ 57 w 211"/>
                        <a:gd name="T3" fmla="*/ 10 h 182"/>
                        <a:gd name="T4" fmla="*/ 72 w 211"/>
                        <a:gd name="T5" fmla="*/ 18 h 182"/>
                        <a:gd name="T6" fmla="*/ 89 w 211"/>
                        <a:gd name="T7" fmla="*/ 25 h 182"/>
                        <a:gd name="T8" fmla="*/ 108 w 211"/>
                        <a:gd name="T9" fmla="*/ 29 h 182"/>
                        <a:gd name="T10" fmla="*/ 129 w 211"/>
                        <a:gd name="T11" fmla="*/ 31 h 182"/>
                        <a:gd name="T12" fmla="*/ 152 w 211"/>
                        <a:gd name="T13" fmla="*/ 28 h 182"/>
                        <a:gd name="T14" fmla="*/ 180 w 211"/>
                        <a:gd name="T15" fmla="*/ 22 h 182"/>
                        <a:gd name="T16" fmla="*/ 211 w 211"/>
                        <a:gd name="T17" fmla="*/ 11 h 182"/>
                        <a:gd name="T18" fmla="*/ 167 w 211"/>
                        <a:gd name="T19" fmla="*/ 161 h 182"/>
                        <a:gd name="T20" fmla="*/ 137 w 211"/>
                        <a:gd name="T21" fmla="*/ 172 h 182"/>
                        <a:gd name="T22" fmla="*/ 110 w 211"/>
                        <a:gd name="T23" fmla="*/ 179 h 182"/>
                        <a:gd name="T24" fmla="*/ 86 w 211"/>
                        <a:gd name="T25" fmla="*/ 182 h 182"/>
                        <a:gd name="T26" fmla="*/ 66 w 211"/>
                        <a:gd name="T27" fmla="*/ 181 h 182"/>
                        <a:gd name="T28" fmla="*/ 46 w 211"/>
                        <a:gd name="T29" fmla="*/ 175 h 182"/>
                        <a:gd name="T30" fmla="*/ 30 w 211"/>
                        <a:gd name="T31" fmla="*/ 170 h 182"/>
                        <a:gd name="T32" fmla="*/ 15 w 211"/>
                        <a:gd name="T33" fmla="*/ 161 h 182"/>
                        <a:gd name="T34" fmla="*/ 0 w 211"/>
                        <a:gd name="T35" fmla="*/ 152 h 182"/>
                        <a:gd name="T36" fmla="*/ 44 w 211"/>
                        <a:gd name="T3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82">
                          <a:moveTo>
                            <a:pt x="44" y="0"/>
                          </a:moveTo>
                          <a:lnTo>
                            <a:pt x="57" y="10"/>
                          </a:lnTo>
                          <a:lnTo>
                            <a:pt x="72" y="18"/>
                          </a:lnTo>
                          <a:lnTo>
                            <a:pt x="89" y="25"/>
                          </a:lnTo>
                          <a:lnTo>
                            <a:pt x="108" y="29"/>
                          </a:lnTo>
                          <a:lnTo>
                            <a:pt x="129" y="31"/>
                          </a:lnTo>
                          <a:lnTo>
                            <a:pt x="152" y="28"/>
                          </a:lnTo>
                          <a:lnTo>
                            <a:pt x="180" y="22"/>
                          </a:lnTo>
                          <a:lnTo>
                            <a:pt x="211" y="11"/>
                          </a:lnTo>
                          <a:lnTo>
                            <a:pt x="167" y="161"/>
                          </a:lnTo>
                          <a:lnTo>
                            <a:pt x="137" y="172"/>
                          </a:lnTo>
                          <a:lnTo>
                            <a:pt x="110" y="179"/>
                          </a:lnTo>
                          <a:lnTo>
                            <a:pt x="86" y="182"/>
                          </a:lnTo>
                          <a:lnTo>
                            <a:pt x="66" y="181"/>
                          </a:lnTo>
                          <a:lnTo>
                            <a:pt x="46" y="175"/>
                          </a:lnTo>
                          <a:lnTo>
                            <a:pt x="30" y="170"/>
                          </a:lnTo>
                          <a:lnTo>
                            <a:pt x="15" y="161"/>
                          </a:lnTo>
                          <a:lnTo>
                            <a:pt x="0" y="152"/>
                          </a:lnTo>
                          <a:lnTo>
                            <a:pt x="44" y="0"/>
                          </a:lnTo>
                          <a:close/>
                        </a:path>
                      </a:pathLst>
                    </a:custGeom>
                    <a:solidFill>
                      <a:srgbClr val="FFFFFF"/>
                    </a:solidFill>
                    <a:ln w="0">
                      <a:noFill/>
                      <a:prstDash val="solid"/>
                      <a:round/>
                      <a:headEnd/>
                      <a:tailEnd/>
                    </a:ln>
                  </p:spPr>
                  <p:txBody>
                    <a:bodyPr vert="horz" wrap="square" lIns="91403" tIns="45702" rIns="91403" bIns="45702" numCol="1" anchor="t" anchorCtr="0" compatLnSpc="1">
                      <a:prstTxWarp prst="textNoShape">
                        <a:avLst/>
                      </a:prstTxWarp>
                    </a:bodyPr>
                    <a:lstStyle/>
                    <a:p>
                      <a:pPr defTabSz="913849"/>
                      <a:endParaRPr lang="en-US" sz="1899">
                        <a:solidFill>
                          <a:srgbClr val="FFFFFF"/>
                        </a:solidFill>
                      </a:endParaRPr>
                    </a:p>
                  </p:txBody>
                </p:sp>
              </p:grpSp>
              <p:pic>
                <p:nvPicPr>
                  <p:cNvPr id="85" name="Picture 84"/>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1390729" y="2804954"/>
                    <a:ext cx="309407" cy="358603"/>
                  </a:xfrm>
                  <a:prstGeom prst="rect">
                    <a:avLst/>
                  </a:prstGeom>
                  <a:noFill/>
                  <a:extLst>
                    <a:ext uri="{909E8E84-426E-40DD-AFC4-6F175D3DCCD1}">
                      <a14:hiddenFill xmlns:a14="http://schemas.microsoft.com/office/drawing/2010/main">
                        <a:solidFill>
                          <a:srgbClr val="FFFFFF"/>
                        </a:solidFill>
                      </a14:hiddenFill>
                    </a:ext>
                  </a:extLst>
                </p:spPr>
              </p:pic>
            </p:grpSp>
          </p:grpSp>
          <p:cxnSp>
            <p:nvCxnSpPr>
              <p:cNvPr id="16" name="Straight Connector 15"/>
              <p:cNvCxnSpPr/>
              <p:nvPr/>
            </p:nvCxnSpPr>
            <p:spPr>
              <a:xfrm>
                <a:off x="7173065" y="2908729"/>
                <a:ext cx="0" cy="1264790"/>
              </a:xfrm>
              <a:prstGeom prst="line">
                <a:avLst/>
              </a:prstGeom>
              <a:ln w="19050" cap="rnd" cmpd="sng">
                <a:solidFill>
                  <a:schemeClr val="tx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cxnSp>
          <p:nvCxnSpPr>
            <p:cNvPr id="88" name="Straight Arrow Connector 87"/>
            <p:cNvCxnSpPr/>
            <p:nvPr/>
          </p:nvCxnSpPr>
          <p:spPr>
            <a:xfrm>
              <a:off x="6558115" y="3415883"/>
              <a:ext cx="282263" cy="0"/>
            </a:xfrm>
            <a:prstGeom prst="straightConnector1">
              <a:avLst/>
            </a:prstGeom>
            <a:ln w="19050" cap="rnd" cmpd="sng">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6558115" y="5404479"/>
              <a:ext cx="282263" cy="0"/>
            </a:xfrm>
            <a:prstGeom prst="straightConnector1">
              <a:avLst/>
            </a:prstGeom>
            <a:ln w="19050" cap="rnd" cmpd="sng">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6787574" y="4778966"/>
              <a:ext cx="4335881" cy="1467684"/>
              <a:chOff x="6925482" y="4874656"/>
              <a:chExt cx="4423977" cy="1497504"/>
            </a:xfrm>
          </p:grpSpPr>
          <p:sp>
            <p:nvSpPr>
              <p:cNvPr id="19" name="Rectangle 18"/>
              <p:cNvSpPr/>
              <p:nvPr/>
            </p:nvSpPr>
            <p:spPr bwMode="auto">
              <a:xfrm>
                <a:off x="6925482" y="4874656"/>
                <a:ext cx="2639187" cy="149750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00" rIns="0" bIns="45700" numCol="1" rtlCol="0" anchor="ctr" anchorCtr="0" compatLnSpc="1">
                <a:prstTxWarp prst="textNoShape">
                  <a:avLst/>
                </a:prstTxWarp>
              </a:bodyPr>
              <a:lstStyle/>
              <a:p>
                <a:pPr algn="ctr" defTabSz="913737" fontAlgn="base">
                  <a:spcBef>
                    <a:spcPct val="0"/>
                  </a:spcBef>
                  <a:spcAft>
                    <a:spcPct val="0"/>
                  </a:spcAft>
                </a:pPr>
                <a:r>
                  <a:rPr lang="en-US" sz="1399" b="1" dirty="0">
                    <a:gradFill>
                      <a:gsLst>
                        <a:gs pos="0">
                          <a:srgbClr val="FFFFFF"/>
                        </a:gs>
                        <a:gs pos="100000">
                          <a:srgbClr val="FFFFFF"/>
                        </a:gs>
                      </a:gsLst>
                      <a:lin ang="5400000" scaled="0"/>
                    </a:gradFill>
                  </a:rPr>
                  <a:t>Windows RT </a:t>
                </a:r>
                <a:r>
                  <a:rPr lang="en-US" sz="1399" dirty="0">
                    <a:gradFill>
                      <a:gsLst>
                        <a:gs pos="0">
                          <a:srgbClr val="FFFFFF"/>
                        </a:gs>
                        <a:gs pos="100000">
                          <a:srgbClr val="FFFFFF"/>
                        </a:gs>
                      </a:gsLst>
                      <a:lin ang="5400000" scaled="0"/>
                    </a:gradFill>
                  </a:rPr>
                  <a:t/>
                </a:r>
                <a:br>
                  <a:rPr lang="en-US" sz="1399" dirty="0">
                    <a:gradFill>
                      <a:gsLst>
                        <a:gs pos="0">
                          <a:srgbClr val="FFFFFF"/>
                        </a:gs>
                        <a:gs pos="100000">
                          <a:srgbClr val="FFFFFF"/>
                        </a:gs>
                      </a:gsLst>
                      <a:lin ang="5400000" scaled="0"/>
                    </a:gradFill>
                  </a:rPr>
                </a:br>
                <a:r>
                  <a:rPr lang="en-US" sz="1399" b="1" dirty="0">
                    <a:gradFill>
                      <a:gsLst>
                        <a:gs pos="0">
                          <a:srgbClr val="FFFFFF"/>
                        </a:gs>
                        <a:gs pos="100000">
                          <a:srgbClr val="FFFFFF"/>
                        </a:gs>
                      </a:gsLst>
                      <a:lin ang="5400000" scaled="0"/>
                    </a:gradFill>
                  </a:rPr>
                  <a:t>Windows Phone 8</a:t>
                </a:r>
                <a:br>
                  <a:rPr lang="en-US" sz="1399" b="1" dirty="0">
                    <a:gradFill>
                      <a:gsLst>
                        <a:gs pos="0">
                          <a:srgbClr val="FFFFFF"/>
                        </a:gs>
                        <a:gs pos="100000">
                          <a:srgbClr val="FFFFFF"/>
                        </a:gs>
                      </a:gsLst>
                      <a:lin ang="5400000" scaled="0"/>
                    </a:gradFill>
                  </a:rPr>
                </a:br>
                <a:r>
                  <a:rPr lang="en-US" sz="1399" b="1" dirty="0" err="1">
                    <a:gradFill>
                      <a:gsLst>
                        <a:gs pos="0">
                          <a:srgbClr val="FFFFFF"/>
                        </a:gs>
                        <a:gs pos="100000">
                          <a:srgbClr val="FFFFFF"/>
                        </a:gs>
                      </a:gsLst>
                      <a:lin ang="5400000" scaled="0"/>
                    </a:gradFill>
                  </a:rPr>
                  <a:t>iOS</a:t>
                </a:r>
                <a:endParaRPr lang="en-US" sz="1399" b="1" dirty="0">
                  <a:gradFill>
                    <a:gsLst>
                      <a:gs pos="0">
                        <a:srgbClr val="FFFFFF"/>
                      </a:gs>
                      <a:gs pos="100000">
                        <a:srgbClr val="FFFFFF"/>
                      </a:gs>
                    </a:gsLst>
                    <a:lin ang="5400000" scaled="0"/>
                  </a:gradFill>
                </a:endParaRPr>
              </a:p>
              <a:p>
                <a:pPr algn="ctr" defTabSz="913737" fontAlgn="base">
                  <a:spcBef>
                    <a:spcPct val="0"/>
                  </a:spcBef>
                  <a:spcAft>
                    <a:spcPct val="0"/>
                  </a:spcAft>
                </a:pPr>
                <a:r>
                  <a:rPr lang="en-US" sz="1399" b="1" dirty="0">
                    <a:gradFill>
                      <a:gsLst>
                        <a:gs pos="0">
                          <a:srgbClr val="FFFFFF"/>
                        </a:gs>
                        <a:gs pos="100000">
                          <a:srgbClr val="FFFFFF"/>
                        </a:gs>
                      </a:gsLst>
                      <a:lin ang="5400000" scaled="0"/>
                    </a:gradFill>
                  </a:rPr>
                  <a:t>Android</a:t>
                </a:r>
              </a:p>
            </p:txBody>
          </p:sp>
          <p:cxnSp>
            <p:nvCxnSpPr>
              <p:cNvPr id="86" name="Straight Connector 85"/>
              <p:cNvCxnSpPr/>
              <p:nvPr/>
            </p:nvCxnSpPr>
            <p:spPr>
              <a:xfrm>
                <a:off x="7173065" y="5055459"/>
                <a:ext cx="0" cy="950255"/>
              </a:xfrm>
              <a:prstGeom prst="line">
                <a:avLst/>
              </a:prstGeom>
              <a:ln w="19050" cap="rnd" cmpd="sng">
                <a:solidFill>
                  <a:schemeClr val="tx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9298704" y="5386947"/>
                <a:ext cx="2050755" cy="584290"/>
                <a:chOff x="9298704" y="5386947"/>
                <a:chExt cx="2050755" cy="584290"/>
              </a:xfrm>
            </p:grpSpPr>
            <p:grpSp>
              <p:nvGrpSpPr>
                <p:cNvPr id="10" name="Group 9"/>
                <p:cNvGrpSpPr/>
                <p:nvPr/>
              </p:nvGrpSpPr>
              <p:grpSpPr>
                <a:xfrm>
                  <a:off x="9298704" y="5386947"/>
                  <a:ext cx="363464" cy="552246"/>
                  <a:chOff x="9707868" y="5386947"/>
                  <a:chExt cx="363464" cy="552246"/>
                </a:xfrm>
              </p:grpSpPr>
              <p:sp>
                <p:nvSpPr>
                  <p:cNvPr id="62"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6000" tIns="58000" rIns="116000" bIns="58000" numCol="1" anchor="t" anchorCtr="0" compatLnSpc="1">
                    <a:prstTxWarp prst="textNoShape">
                      <a:avLst/>
                    </a:prstTxWarp>
                  </a:bodyPr>
                  <a:lstStyle/>
                  <a:p>
                    <a:pPr defTabSz="914037">
                      <a:defRPr/>
                    </a:pPr>
                    <a:endParaRPr lang="en-US" sz="1799" kern="0" dirty="0">
                      <a:solidFill>
                        <a:schemeClr val="bg2"/>
                      </a:solidFill>
                      <a:latin typeface="Segoe UI" pitchFamily="34" charset="0"/>
                    </a:endParaRPr>
                  </a:p>
                </p:txBody>
              </p:sp>
              <p:pic>
                <p:nvPicPr>
                  <p:cNvPr id="69" name="Picture 68"/>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9725325" y="5386951"/>
                  <a:ext cx="357943" cy="552244"/>
                  <a:chOff x="10261489" y="5386951"/>
                  <a:chExt cx="357943" cy="552244"/>
                </a:xfrm>
              </p:grpSpPr>
              <p:sp>
                <p:nvSpPr>
                  <p:cNvPr id="66"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6000" tIns="58000" rIns="116000" bIns="58000" numCol="1" anchor="t" anchorCtr="0" compatLnSpc="1">
                    <a:prstTxWarp prst="textNoShape">
                      <a:avLst/>
                    </a:prstTxWarp>
                  </a:bodyPr>
                  <a:lstStyle/>
                  <a:p>
                    <a:pPr defTabSz="914037">
                      <a:defRPr/>
                    </a:pPr>
                    <a:endParaRPr lang="en-US" sz="1799" kern="0" dirty="0">
                      <a:solidFill>
                        <a:schemeClr val="bg2"/>
                      </a:solidFill>
                      <a:latin typeface="Segoe UI" pitchFamily="34" charset="0"/>
                    </a:endParaRPr>
                  </a:p>
                </p:txBody>
              </p:sp>
              <p:pic>
                <p:nvPicPr>
                  <p:cNvPr id="79" name="Picture 6" descr="http://www.kizel.com/http:/www.kizel.com/wp-content/img/2010/03/Apple-Logo.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10131476" y="5386952"/>
                  <a:ext cx="357943" cy="552244"/>
                  <a:chOff x="10693040" y="5386952"/>
                  <a:chExt cx="357943" cy="552244"/>
                </a:xfrm>
              </p:grpSpPr>
              <p:pic>
                <p:nvPicPr>
                  <p:cNvPr id="52" name="Picture 3" descr="F:\MyPhotos\Logos\Android_B_withBug_060311.png"/>
                  <p:cNvPicPr>
                    <a:picLocks noChangeAspect="1" noChangeArrowheads="1"/>
                  </p:cNvPicPr>
                  <p:nvPr/>
                </p:nvPicPr>
                <p:blipFill rotWithShape="1">
                  <a:blip r:embed="rId10"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53"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16000" tIns="58000" rIns="116000" bIns="58000" numCol="1" anchor="t" anchorCtr="0" compatLnSpc="1">
                    <a:prstTxWarp prst="textNoShape">
                      <a:avLst/>
                    </a:prstTxWarp>
                  </a:bodyPr>
                  <a:lstStyle/>
                  <a:p>
                    <a:pPr defTabSz="914037">
                      <a:defRPr/>
                    </a:pPr>
                    <a:endParaRPr lang="en-US" sz="1799" kern="0" dirty="0">
                      <a:solidFill>
                        <a:schemeClr val="bg2"/>
                      </a:solidFill>
                      <a:latin typeface="Segoe UI" pitchFamily="34" charset="0"/>
                    </a:endParaRPr>
                  </a:p>
                </p:txBody>
              </p:sp>
            </p:grpSp>
            <p:grpSp>
              <p:nvGrpSpPr>
                <p:cNvPr id="30" name="Group 29"/>
                <p:cNvGrpSpPr/>
                <p:nvPr/>
              </p:nvGrpSpPr>
              <p:grpSpPr>
                <a:xfrm>
                  <a:off x="11178846" y="5553468"/>
                  <a:ext cx="170613" cy="360571"/>
                  <a:chOff x="11178846" y="5553468"/>
                  <a:chExt cx="170613" cy="360571"/>
                </a:xfrm>
              </p:grpSpPr>
              <p:pic>
                <p:nvPicPr>
                  <p:cNvPr id="57" name="Picture 3" descr="F:\MyPhotos\Logos\Android_B_withBug_060311.png"/>
                  <p:cNvPicPr>
                    <a:picLocks noChangeAspect="1" noChangeArrowheads="1"/>
                  </p:cNvPicPr>
                  <p:nvPr/>
                </p:nvPicPr>
                <p:blipFill rotWithShape="1">
                  <a:blip r:embed="rId10"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57"/>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31" name="Group 30"/>
                <p:cNvGrpSpPr/>
                <p:nvPr/>
              </p:nvGrpSpPr>
              <p:grpSpPr>
                <a:xfrm>
                  <a:off x="10908518" y="5535431"/>
                  <a:ext cx="179783" cy="379950"/>
                  <a:chOff x="10908518" y="5535431"/>
                  <a:chExt cx="179783" cy="379950"/>
                </a:xfrm>
              </p:grpSpPr>
              <p:grpSp>
                <p:nvGrpSpPr>
                  <p:cNvPr id="27" name="Group 26"/>
                  <p:cNvGrpSpPr/>
                  <p:nvPr/>
                </p:nvGrpSpPr>
                <p:grpSpPr>
                  <a:xfrm>
                    <a:off x="10908518" y="5535431"/>
                    <a:ext cx="179783" cy="379950"/>
                    <a:chOff x="13012681" y="-1062706"/>
                    <a:chExt cx="2684519" cy="5673423"/>
                  </a:xfrm>
                </p:grpSpPr>
                <p:pic>
                  <p:nvPicPr>
                    <p:cNvPr id="61" name="Picture 60"/>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14" name="Rectangle 13"/>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70" name="Picture 6" descr="http://www.kizel.com/http:/www.kizel.com/wp-content/img/2010/03/Apple-Logo.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p:cNvGrpSpPr/>
                <p:nvPr/>
              </p:nvGrpSpPr>
              <p:grpSpPr>
                <a:xfrm>
                  <a:off x="10542520" y="5495239"/>
                  <a:ext cx="351824" cy="475998"/>
                  <a:chOff x="10540711" y="3570924"/>
                  <a:chExt cx="1778289" cy="2405920"/>
                </a:xfrm>
              </p:grpSpPr>
              <p:pic>
                <p:nvPicPr>
                  <p:cNvPr id="51" name="Picture 2" descr="\\MAGNUM\Projects\Microsoft\Cloud Power FY12\Design\ICONS_PNG\Devices.png"/>
                  <p:cNvPicPr>
                    <a:picLocks noChangeAspect="1" noChangeArrowheads="1"/>
                  </p:cNvPicPr>
                  <p:nvPr/>
                </p:nvPicPr>
                <p:blipFill>
                  <a:blip r:embed="rId13" cstate="print">
                    <a:biLevel thresh="50000"/>
                  </a:blip>
                  <a:srcRect l="56000" t="50000" r="10000" b="4000"/>
                  <a:stretch>
                    <a:fillRect/>
                  </a:stretch>
                </p:blipFill>
                <p:spPr bwMode="auto">
                  <a:xfrm>
                    <a:off x="10540711" y="3570924"/>
                    <a:ext cx="1778289" cy="2405920"/>
                  </a:xfrm>
                  <a:prstGeom prst="rect">
                    <a:avLst/>
                  </a:prstGeom>
                  <a:noFill/>
                  <a:ln>
                    <a:noFill/>
                  </a:ln>
                </p:spPr>
              </p:pic>
              <p:sp>
                <p:nvSpPr>
                  <p:cNvPr id="32" name="Rectangle 31"/>
                  <p:cNvSpPr/>
                  <p:nvPr/>
                </p:nvSpPr>
                <p:spPr bwMode="auto">
                  <a:xfrm>
                    <a:off x="11095506" y="4165052"/>
                    <a:ext cx="664694" cy="1235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pic>
                <p:nvPicPr>
                  <p:cNvPr id="71" name="Picture 70"/>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0946134" y="4129352"/>
                    <a:ext cx="882770" cy="1125452"/>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72" name="Picture 2"/>
            <p:cNvPicPr>
              <a:picLocks noChangeAspect="1" noChangeArrowheads="1"/>
            </p:cNvPicPr>
            <p:nvPr/>
          </p:nvPicPr>
          <p:blipFill>
            <a:blip r:embed="rId14">
              <a:biLevel thresh="50000"/>
              <a:extLst>
                <a:ext uri="{28A0092B-C50C-407E-A947-70E740481C1C}">
                  <a14:useLocalDpi xmlns:a14="http://schemas.microsoft.com/office/drawing/2010/main" val="0"/>
                </a:ext>
              </a:extLst>
            </a:blip>
            <a:srcRect/>
            <a:stretch>
              <a:fillRect/>
            </a:stretch>
          </p:blipFill>
          <p:spPr bwMode="auto">
            <a:xfrm>
              <a:off x="4367743" y="5731190"/>
              <a:ext cx="2168709" cy="456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72" descr="C:\Users\mflorida.REDMOND\AppData\Local\Microsoft\Windows\Temporary Internet Files\Content.Outlook\CJ3SCPD3\SysCnt12-ConfigMgr_h_rgb_r.png"/>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552955" y="4192360"/>
              <a:ext cx="1462933" cy="389247"/>
            </a:xfrm>
            <a:prstGeom prst="rect">
              <a:avLst/>
            </a:prstGeom>
            <a:noFill/>
            <a:ln>
              <a:no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587629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ConfigMgr 2012 Application Model</a:t>
            </a:r>
            <a:endParaRPr lang="en-US" dirty="0"/>
          </a:p>
        </p:txBody>
      </p:sp>
      <p:pic>
        <p:nvPicPr>
          <p:cNvPr id="4" name="Picture 3" descr="E:\slides\icons\software boxes\box 1a.png"/>
          <p:cNvPicPr>
            <a:picLocks noChangeAspect="1" noChangeArrowheads="1"/>
          </p:cNvPicPr>
          <p:nvPr/>
        </p:nvPicPr>
        <p:blipFill>
          <a:blip r:embed="rId4" cstate="print"/>
          <a:srcRect/>
          <a:stretch>
            <a:fillRect/>
          </a:stretch>
        </p:blipFill>
        <p:spPr bwMode="auto">
          <a:xfrm>
            <a:off x="1759728" y="2011533"/>
            <a:ext cx="1181779" cy="1020035"/>
          </a:xfrm>
          <a:prstGeom prst="rect">
            <a:avLst/>
          </a:prstGeom>
          <a:noFill/>
        </p:spPr>
      </p:pic>
      <p:sp>
        <p:nvSpPr>
          <p:cNvPr id="5" name="TextBox 4"/>
          <p:cNvSpPr txBox="1"/>
          <p:nvPr/>
        </p:nvSpPr>
        <p:spPr>
          <a:xfrm>
            <a:off x="3747800" y="1856097"/>
            <a:ext cx="5867761" cy="1246721"/>
          </a:xfrm>
          <a:prstGeom prst="rect">
            <a:avLst/>
          </a:prstGeom>
          <a:noFill/>
        </p:spPr>
        <p:txBody>
          <a:bodyPr wrap="square" rtlCol="0">
            <a:spAutoFit/>
          </a:bodyPr>
          <a:lstStyle/>
          <a:p>
            <a:pPr marL="111718" lvl="1" indent="-111718">
              <a:buFont typeface="Arial" pitchFamily="34" charset="0"/>
              <a:buChar char="•"/>
            </a:pPr>
            <a:r>
              <a:rPr lang="en-US" sz="1836" dirty="0"/>
              <a:t>Metadata about the application, information that is used to display the application in the Portal</a:t>
            </a:r>
          </a:p>
          <a:p>
            <a:pPr marL="116575" lvl="1" indent="-116575">
              <a:buFont typeface="Arial" pitchFamily="34" charset="0"/>
              <a:buChar char="•"/>
            </a:pPr>
            <a:r>
              <a:rPr lang="en-US" sz="1836" dirty="0"/>
              <a:t>Deployed to machine and user collections</a:t>
            </a:r>
          </a:p>
          <a:p>
            <a:pPr marL="116575" lvl="1" indent="-116575">
              <a:buFont typeface="Arial" pitchFamily="34" charset="0"/>
              <a:buChar char="•"/>
            </a:pPr>
            <a:r>
              <a:rPr lang="en-US" sz="1836" dirty="0"/>
              <a:t>Contains a set of Deployment Types</a:t>
            </a:r>
          </a:p>
        </p:txBody>
      </p:sp>
      <p:pic>
        <p:nvPicPr>
          <p:cNvPr id="6" name="Picture 7" descr="C:\Users\williama.NTDEV\AppData\Local\Microsoft\Windows\Temporary Internet Files\Content.IE5\6EV0NYLH\MCj04039910000[1].wmf"/>
          <p:cNvPicPr>
            <a:picLocks noChangeAspect="1" noChangeArrowheads="1"/>
          </p:cNvPicPr>
          <p:nvPr/>
        </p:nvPicPr>
        <p:blipFill>
          <a:blip r:embed="rId5" cstate="print"/>
          <a:srcRect/>
          <a:stretch>
            <a:fillRect/>
          </a:stretch>
        </p:blipFill>
        <p:spPr bwMode="auto">
          <a:xfrm>
            <a:off x="209234" y="4930106"/>
            <a:ext cx="1455741" cy="1094514"/>
          </a:xfrm>
          <a:prstGeom prst="rect">
            <a:avLst/>
          </a:prstGeom>
          <a:noFill/>
        </p:spPr>
      </p:pic>
      <p:sp>
        <p:nvSpPr>
          <p:cNvPr id="7" name="TextBox 6"/>
          <p:cNvSpPr txBox="1"/>
          <p:nvPr/>
        </p:nvSpPr>
        <p:spPr>
          <a:xfrm>
            <a:off x="2501" y="6052814"/>
            <a:ext cx="2170691" cy="670445"/>
          </a:xfrm>
          <a:prstGeom prst="rect">
            <a:avLst/>
          </a:prstGeom>
          <a:noFill/>
        </p:spPr>
        <p:txBody>
          <a:bodyPr wrap="square" rtlCol="0">
            <a:spAutoFit/>
          </a:bodyPr>
          <a:lstStyle/>
          <a:p>
            <a:pPr algn="ctr"/>
            <a:r>
              <a:rPr lang="en-US" sz="1836" dirty="0"/>
              <a:t>Adobe Reader</a:t>
            </a:r>
          </a:p>
          <a:p>
            <a:pPr algn="ctr"/>
            <a:r>
              <a:rPr lang="en-US" sz="1836" dirty="0"/>
              <a:t>(MSI)</a:t>
            </a:r>
          </a:p>
        </p:txBody>
      </p:sp>
      <p:sp>
        <p:nvSpPr>
          <p:cNvPr id="8" name="TextBox 7"/>
          <p:cNvSpPr txBox="1"/>
          <p:nvPr/>
        </p:nvSpPr>
        <p:spPr>
          <a:xfrm>
            <a:off x="3717534" y="1467513"/>
            <a:ext cx="4022936" cy="414353"/>
          </a:xfrm>
          <a:prstGeom prst="rect">
            <a:avLst/>
          </a:prstGeom>
          <a:noFill/>
        </p:spPr>
        <p:txBody>
          <a:bodyPr wrap="none" rtlCol="0">
            <a:spAutoFit/>
          </a:bodyPr>
          <a:lstStyle/>
          <a:p>
            <a:r>
              <a:rPr lang="en-US" sz="2040" b="1" dirty="0"/>
              <a:t>Application </a:t>
            </a:r>
            <a:r>
              <a:rPr lang="en-US" sz="2040" dirty="0"/>
              <a:t>(e.g. Adobe Reader)</a:t>
            </a:r>
            <a:endParaRPr lang="en-US" sz="2040" b="1" dirty="0"/>
          </a:p>
        </p:txBody>
      </p:sp>
      <p:pic>
        <p:nvPicPr>
          <p:cNvPr id="9" name="Picture 7" descr="C:\Users\williama.NTDEV\AppData\Local\Microsoft\Windows\Temporary Internet Files\Content.IE5\6EV0NYLH\MCj04039910000[1].wmf"/>
          <p:cNvPicPr>
            <a:picLocks noChangeAspect="1" noChangeArrowheads="1"/>
          </p:cNvPicPr>
          <p:nvPr/>
        </p:nvPicPr>
        <p:blipFill>
          <a:blip r:embed="rId5" cstate="print"/>
          <a:srcRect/>
          <a:stretch>
            <a:fillRect/>
          </a:stretch>
        </p:blipFill>
        <p:spPr bwMode="auto">
          <a:xfrm>
            <a:off x="3724077" y="4964775"/>
            <a:ext cx="1455741" cy="1094514"/>
          </a:xfrm>
          <a:prstGeom prst="rect">
            <a:avLst/>
          </a:prstGeom>
          <a:noFill/>
        </p:spPr>
      </p:pic>
      <p:sp>
        <p:nvSpPr>
          <p:cNvPr id="10" name="TextBox 9"/>
          <p:cNvSpPr txBox="1"/>
          <p:nvPr/>
        </p:nvSpPr>
        <p:spPr>
          <a:xfrm>
            <a:off x="3553972" y="6052814"/>
            <a:ext cx="2790497" cy="657359"/>
          </a:xfrm>
          <a:prstGeom prst="rect">
            <a:avLst/>
          </a:prstGeom>
          <a:noFill/>
        </p:spPr>
        <p:txBody>
          <a:bodyPr wrap="square" rtlCol="0">
            <a:spAutoFit/>
          </a:bodyPr>
          <a:lstStyle/>
          <a:p>
            <a:pPr algn="ctr"/>
            <a:r>
              <a:rPr lang="en-US" sz="1836" dirty="0" err="1"/>
              <a:t>XenApp</a:t>
            </a:r>
            <a:endParaRPr lang="en-US" sz="1836" dirty="0"/>
          </a:p>
          <a:p>
            <a:pPr algn="ctr"/>
            <a:r>
              <a:rPr lang="en-US" sz="1836" dirty="0"/>
              <a:t>(with </a:t>
            </a:r>
            <a:r>
              <a:rPr lang="en-US" sz="1836" dirty="0" err="1"/>
              <a:t>XenApp</a:t>
            </a:r>
            <a:r>
              <a:rPr lang="en-US" sz="1836" dirty="0"/>
              <a:t> Connector)</a:t>
            </a:r>
          </a:p>
        </p:txBody>
      </p:sp>
      <p:cxnSp>
        <p:nvCxnSpPr>
          <p:cNvPr id="11" name="Straight Arrow Connector 10"/>
          <p:cNvCxnSpPr/>
          <p:nvPr/>
        </p:nvCxnSpPr>
        <p:spPr>
          <a:xfrm flipV="1">
            <a:off x="937105" y="3021853"/>
            <a:ext cx="1413513" cy="1898540"/>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9" idx="0"/>
            <a:endCxn id="4" idx="2"/>
          </p:cNvCxnSpPr>
          <p:nvPr/>
        </p:nvCxnSpPr>
        <p:spPr>
          <a:xfrm flipH="1" flipV="1">
            <a:off x="2350617" y="3031568"/>
            <a:ext cx="2101330" cy="1933209"/>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043344" y="3999264"/>
            <a:ext cx="319135" cy="382308"/>
          </a:xfrm>
          <a:prstGeom prst="rect">
            <a:avLst/>
          </a:prstGeom>
        </p:spPr>
        <p:txBody>
          <a:bodyPr wrap="none">
            <a:spAutoFit/>
          </a:bodyPr>
          <a:lstStyle/>
          <a:p>
            <a:r>
              <a:rPr lang="en-US" sz="1836" dirty="0"/>
              <a:t>  </a:t>
            </a:r>
          </a:p>
        </p:txBody>
      </p:sp>
      <p:sp>
        <p:nvSpPr>
          <p:cNvPr id="14" name="Rectangle 13"/>
          <p:cNvSpPr/>
          <p:nvPr/>
        </p:nvSpPr>
        <p:spPr>
          <a:xfrm>
            <a:off x="6043346" y="3999264"/>
            <a:ext cx="253739" cy="382308"/>
          </a:xfrm>
          <a:prstGeom prst="rect">
            <a:avLst/>
          </a:prstGeom>
        </p:spPr>
        <p:txBody>
          <a:bodyPr wrap="none">
            <a:spAutoFit/>
          </a:bodyPr>
          <a:lstStyle/>
          <a:p>
            <a:r>
              <a:rPr lang="en-US" sz="1836" dirty="0"/>
              <a:t> </a:t>
            </a:r>
          </a:p>
        </p:txBody>
      </p:sp>
      <p:pic>
        <p:nvPicPr>
          <p:cNvPr id="15" name="Picture 7" descr="C:\Users\williama.NTDEV\AppData\Local\Microsoft\Windows\Temporary Internet Files\Content.IE5\6EV0NYLH\MCj04039910000[1].wmf"/>
          <p:cNvPicPr>
            <a:picLocks noChangeAspect="1" noChangeArrowheads="1"/>
          </p:cNvPicPr>
          <p:nvPr/>
        </p:nvPicPr>
        <p:blipFill>
          <a:blip r:embed="rId5" cstate="print"/>
          <a:srcRect/>
          <a:stretch>
            <a:fillRect/>
          </a:stretch>
        </p:blipFill>
        <p:spPr bwMode="auto">
          <a:xfrm>
            <a:off x="7341895" y="4964775"/>
            <a:ext cx="1455741" cy="1094514"/>
          </a:xfrm>
          <a:prstGeom prst="rect">
            <a:avLst/>
          </a:prstGeom>
          <a:noFill/>
        </p:spPr>
      </p:pic>
      <p:sp>
        <p:nvSpPr>
          <p:cNvPr id="16" name="TextBox 15"/>
          <p:cNvSpPr txBox="1"/>
          <p:nvPr/>
        </p:nvSpPr>
        <p:spPr>
          <a:xfrm>
            <a:off x="6532176" y="6052813"/>
            <a:ext cx="3083385" cy="939873"/>
          </a:xfrm>
          <a:prstGeom prst="rect">
            <a:avLst/>
          </a:prstGeom>
          <a:noFill/>
        </p:spPr>
        <p:txBody>
          <a:bodyPr wrap="square" rtlCol="0">
            <a:spAutoFit/>
          </a:bodyPr>
          <a:lstStyle/>
          <a:p>
            <a:pPr algn="ctr"/>
            <a:r>
              <a:rPr lang="en-US" sz="1836" dirty="0"/>
              <a:t>Adobe Reader</a:t>
            </a:r>
          </a:p>
          <a:p>
            <a:pPr algn="ctr"/>
            <a:r>
              <a:rPr lang="en-US" sz="1836" dirty="0"/>
              <a:t>(APPX/ Windows Store Link)</a:t>
            </a:r>
          </a:p>
          <a:p>
            <a:pPr algn="ctr"/>
            <a:endParaRPr lang="en-US" sz="1836" dirty="0"/>
          </a:p>
        </p:txBody>
      </p:sp>
      <p:cxnSp>
        <p:nvCxnSpPr>
          <p:cNvPr id="17" name="Straight Arrow Connector 16"/>
          <p:cNvCxnSpPr>
            <a:endCxn id="4" idx="2"/>
          </p:cNvCxnSpPr>
          <p:nvPr/>
        </p:nvCxnSpPr>
        <p:spPr>
          <a:xfrm flipH="1" flipV="1">
            <a:off x="2350618" y="3031568"/>
            <a:ext cx="5719148" cy="1933209"/>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04230" y="2788702"/>
            <a:ext cx="6736406" cy="1170308"/>
          </a:xfrm>
          <a:prstGeom prst="rect">
            <a:avLst/>
          </a:prstGeom>
          <a:noFill/>
        </p:spPr>
        <p:txBody>
          <a:bodyPr spcFirstLastPara="1" wrap="none" lIns="93260" tIns="46630" rIns="93260" bIns="46630" numCol="1">
            <a:prstTxWarp prst="textArchDown">
              <a:avLst/>
            </a:prstTxWarp>
            <a:spAutoFit/>
          </a:bodyPr>
          <a:lstStyle/>
          <a:p>
            <a:pPr algn="ctr"/>
            <a:r>
              <a:rPr lang="en-US" sz="2856"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Deployment Types</a:t>
            </a:r>
          </a:p>
        </p:txBody>
      </p:sp>
      <p:sp>
        <p:nvSpPr>
          <p:cNvPr id="19" name="TextBox 18"/>
          <p:cNvSpPr txBox="1"/>
          <p:nvPr/>
        </p:nvSpPr>
        <p:spPr>
          <a:xfrm>
            <a:off x="8797637" y="2322431"/>
            <a:ext cx="3313327" cy="2143176"/>
          </a:xfrm>
          <a:prstGeom prst="rect">
            <a:avLst/>
          </a:prstGeom>
          <a:noFill/>
        </p:spPr>
        <p:txBody>
          <a:bodyPr wrap="square" rtlCol="0">
            <a:spAutoFit/>
          </a:bodyPr>
          <a:lstStyle/>
          <a:p>
            <a:r>
              <a:rPr lang="en-US" sz="2040" b="1" dirty="0"/>
              <a:t>Deployment Types</a:t>
            </a:r>
          </a:p>
          <a:p>
            <a:pPr marL="291436" indent="-291436">
              <a:buFont typeface="Arial" pitchFamily="34" charset="0"/>
              <a:buChar char="•"/>
            </a:pPr>
            <a:r>
              <a:rPr lang="en-US" sz="1836" dirty="0"/>
              <a:t>Windows Installer (MSI)</a:t>
            </a:r>
          </a:p>
          <a:p>
            <a:pPr marL="291436" indent="-291436">
              <a:buFont typeface="Arial" pitchFamily="34" charset="0"/>
              <a:buChar char="•"/>
            </a:pPr>
            <a:r>
              <a:rPr lang="en-US" sz="1836" dirty="0"/>
              <a:t>App-V  </a:t>
            </a:r>
          </a:p>
          <a:p>
            <a:pPr marL="291436" indent="-291436">
              <a:buFont typeface="Arial" pitchFamily="34" charset="0"/>
              <a:buChar char="•"/>
            </a:pPr>
            <a:r>
              <a:rPr lang="en-US" sz="1836" dirty="0"/>
              <a:t>Windows Script</a:t>
            </a:r>
          </a:p>
          <a:p>
            <a:pPr marL="291436" indent="-291436">
              <a:buFont typeface="Arial" pitchFamily="34" charset="0"/>
              <a:buChar char="•"/>
            </a:pPr>
            <a:r>
              <a:rPr lang="en-US" sz="1836" dirty="0"/>
              <a:t>Windows Mobile (CAB)</a:t>
            </a:r>
          </a:p>
          <a:p>
            <a:pPr marL="291436" indent="-291436">
              <a:buFont typeface="Arial" pitchFamily="34" charset="0"/>
              <a:buChar char="•"/>
            </a:pPr>
            <a:r>
              <a:rPr lang="en-US" sz="1836" dirty="0"/>
              <a:t>Nokia (SISX)</a:t>
            </a:r>
          </a:p>
          <a:p>
            <a:pPr marL="291436" indent="-291436">
              <a:buFont typeface="Arial" pitchFamily="34" charset="0"/>
              <a:buChar char="•"/>
            </a:pPr>
            <a:r>
              <a:rPr lang="en-US" sz="1836" dirty="0" err="1"/>
              <a:t>XenApp</a:t>
            </a:r>
            <a:r>
              <a:rPr lang="en-US" sz="1836" dirty="0"/>
              <a:t> (from Citrix)</a:t>
            </a:r>
          </a:p>
        </p:txBody>
      </p:sp>
      <p:sp>
        <p:nvSpPr>
          <p:cNvPr id="20" name="TextBox 19"/>
          <p:cNvSpPr txBox="1"/>
          <p:nvPr/>
        </p:nvSpPr>
        <p:spPr>
          <a:xfrm>
            <a:off x="8797637" y="4288710"/>
            <a:ext cx="3313327" cy="1822995"/>
          </a:xfrm>
          <a:prstGeom prst="rect">
            <a:avLst/>
          </a:prstGeom>
          <a:noFill/>
        </p:spPr>
        <p:txBody>
          <a:bodyPr wrap="square" rtlCol="0">
            <a:spAutoFit/>
          </a:bodyPr>
          <a:lstStyle/>
          <a:p>
            <a:pPr marL="291436" indent="-291436">
              <a:buFont typeface="Arial" pitchFamily="34" charset="0"/>
              <a:buChar char="•"/>
            </a:pPr>
            <a:r>
              <a:rPr lang="en-US" sz="1836" dirty="0"/>
              <a:t>Windows app packages</a:t>
            </a:r>
          </a:p>
          <a:p>
            <a:pPr marL="291436" indent="-291436">
              <a:buFont typeface="Arial" pitchFamily="34" charset="0"/>
              <a:buChar char="•"/>
            </a:pPr>
            <a:r>
              <a:rPr lang="en-US" sz="1836" dirty="0"/>
              <a:t>Windows Phone</a:t>
            </a:r>
          </a:p>
          <a:p>
            <a:pPr marL="291436" indent="-291436">
              <a:buFont typeface="Arial" pitchFamily="34" charset="0"/>
              <a:buChar char="•"/>
            </a:pPr>
            <a:r>
              <a:rPr lang="en-US" sz="1836" dirty="0"/>
              <a:t>App-V 5.0</a:t>
            </a:r>
          </a:p>
          <a:p>
            <a:pPr marL="291436" indent="-291436">
              <a:buFont typeface="Arial" pitchFamily="34" charset="0"/>
              <a:buChar char="•"/>
            </a:pPr>
            <a:r>
              <a:rPr lang="en-US" sz="1836" dirty="0" err="1"/>
              <a:t>iOS</a:t>
            </a:r>
            <a:endParaRPr lang="en-US" sz="1836" dirty="0"/>
          </a:p>
          <a:p>
            <a:pPr marL="291436" indent="-291436">
              <a:buFont typeface="Arial" pitchFamily="34" charset="0"/>
              <a:buChar char="•"/>
            </a:pPr>
            <a:r>
              <a:rPr lang="en-US" sz="1836" dirty="0"/>
              <a:t>Android</a:t>
            </a:r>
          </a:p>
          <a:p>
            <a:pPr marL="291436" indent="-291436">
              <a:buFont typeface="Arial" pitchFamily="34" charset="0"/>
              <a:buChar char="•"/>
            </a:pPr>
            <a:r>
              <a:rPr lang="en-US" sz="1836" dirty="0"/>
              <a:t>Mac OS X</a:t>
            </a:r>
          </a:p>
        </p:txBody>
      </p:sp>
      <p:pic>
        <p:nvPicPr>
          <p:cNvPr id="21" name="Picture 7" descr="C:\Users\williama.NTDEV\AppData\Local\Microsoft\Windows\Temporary Internet Files\Content.IE5\6EV0NYLH\MCj04039910000[1].wmf"/>
          <p:cNvPicPr>
            <a:picLocks noChangeAspect="1" noChangeArrowheads="1"/>
          </p:cNvPicPr>
          <p:nvPr/>
        </p:nvPicPr>
        <p:blipFill>
          <a:blip r:embed="rId5" cstate="print"/>
          <a:srcRect/>
          <a:stretch>
            <a:fillRect/>
          </a:stretch>
        </p:blipFill>
        <p:spPr bwMode="auto">
          <a:xfrm>
            <a:off x="1966461" y="4964776"/>
            <a:ext cx="1455741" cy="1094514"/>
          </a:xfrm>
          <a:prstGeom prst="rect">
            <a:avLst/>
          </a:prstGeom>
          <a:noFill/>
        </p:spPr>
      </p:pic>
      <p:sp>
        <p:nvSpPr>
          <p:cNvPr id="22" name="TextBox 21"/>
          <p:cNvSpPr txBox="1"/>
          <p:nvPr/>
        </p:nvSpPr>
        <p:spPr>
          <a:xfrm>
            <a:off x="1759728" y="6087484"/>
            <a:ext cx="1957806" cy="670445"/>
          </a:xfrm>
          <a:prstGeom prst="rect">
            <a:avLst/>
          </a:prstGeom>
          <a:noFill/>
        </p:spPr>
        <p:txBody>
          <a:bodyPr wrap="square" rtlCol="0">
            <a:spAutoFit/>
          </a:bodyPr>
          <a:lstStyle/>
          <a:p>
            <a:pPr algn="ctr"/>
            <a:r>
              <a:rPr lang="en-US" sz="1836" dirty="0"/>
              <a:t>Adobe Reader</a:t>
            </a:r>
          </a:p>
          <a:p>
            <a:pPr algn="ctr"/>
            <a:r>
              <a:rPr lang="en-US" sz="1836" dirty="0"/>
              <a:t> (App-V)</a:t>
            </a:r>
          </a:p>
        </p:txBody>
      </p:sp>
      <p:cxnSp>
        <p:nvCxnSpPr>
          <p:cNvPr id="23" name="Straight Arrow Connector 22"/>
          <p:cNvCxnSpPr>
            <a:endCxn id="4" idx="2"/>
          </p:cNvCxnSpPr>
          <p:nvPr/>
        </p:nvCxnSpPr>
        <p:spPr>
          <a:xfrm flipH="1" flipV="1">
            <a:off x="2350618" y="3031567"/>
            <a:ext cx="343714" cy="1923496"/>
          </a:xfrm>
          <a:prstGeom prst="straightConnector1">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85327525"/>
      </p:ext>
    </p:extLst>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ox(in)">
                                      <p:cBhvr>
                                        <p:cTn id="10" dur="500"/>
                                        <p:tgtEl>
                                          <p:spTgt spid="16"/>
                                        </p:tgtEl>
                                      </p:cBhvr>
                                    </p:animEffect>
                                  </p:childTnLst>
                                </p:cTn>
                              </p:par>
                              <p:par>
                                <p:cTn id="11" presetID="4" presetClass="entr" presetSubtype="16"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ox(in)">
                                      <p:cBhvr>
                                        <p:cTn id="13" dur="500"/>
                                        <p:tgtEl>
                                          <p:spTgt spid="17"/>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nvPr>
        </p:nvGraphicFramePr>
        <p:xfrm>
          <a:off x="837643" y="1881293"/>
          <a:ext cx="10490932" cy="3804082"/>
        </p:xfrm>
        <a:graphic>
          <a:graphicData uri="http://schemas.openxmlformats.org/drawingml/2006/table">
            <a:tbl>
              <a:tblPr firstRow="1" bandRow="1">
                <a:tableStyleId>{2D5ABB26-0587-4C30-8999-92F81FD0307C}</a:tableStyleId>
              </a:tblPr>
              <a:tblGrid>
                <a:gridCol w="1439075"/>
                <a:gridCol w="2081111"/>
                <a:gridCol w="1607852"/>
                <a:gridCol w="1803897"/>
                <a:gridCol w="1733947"/>
                <a:gridCol w="1825050"/>
              </a:tblGrid>
              <a:tr h="1562111">
                <a:tc>
                  <a:txBody>
                    <a:bodyPr/>
                    <a:lstStyle/>
                    <a:p>
                      <a:pPr algn="l"/>
                      <a:endParaRPr lang="en-US" sz="1400" b="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smtClean="0">
                          <a:solidFill>
                            <a:schemeClr val="tx1"/>
                          </a:solidFill>
                          <a:latin typeface="+mj-lt"/>
                        </a:rPr>
                        <a:t>Windows8/Windows RT</a:t>
                      </a:r>
                    </a:p>
                    <a:p>
                      <a:endParaRPr lang="en-US" sz="1600" b="0" dirty="0" smtClean="0">
                        <a:solidFill>
                          <a:schemeClr val="tx1"/>
                        </a:solidFill>
                        <a:latin typeface="+mj-lt"/>
                      </a:endParaRPr>
                    </a:p>
                    <a:p>
                      <a:endParaRPr lang="en-US" sz="1600" b="0" dirty="0" smtClean="0">
                        <a:solidFill>
                          <a:schemeClr val="tx1"/>
                        </a:solidFill>
                        <a:latin typeface="+mj-lt"/>
                      </a:endParaRPr>
                    </a:p>
                    <a:p>
                      <a:endParaRPr lang="en-US" sz="1600" b="0" dirty="0" smtClean="0">
                        <a:solidFill>
                          <a:schemeClr val="tx1"/>
                        </a:solidFill>
                        <a:latin typeface="+mj-lt"/>
                      </a:endParaRPr>
                    </a:p>
                    <a:p>
                      <a:endParaRPr lang="en-US" sz="1600" b="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dirty="0" smtClean="0">
                          <a:solidFill>
                            <a:schemeClr val="tx1"/>
                          </a:solidFill>
                          <a:latin typeface="+mj-lt"/>
                        </a:rPr>
                        <a:t>Windows Phone 8</a:t>
                      </a:r>
                      <a:endParaRPr lang="en-US" sz="1400" b="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err="1" smtClean="0">
                          <a:solidFill>
                            <a:schemeClr val="tx1"/>
                          </a:solidFill>
                          <a:latin typeface="+mj-lt"/>
                        </a:rPr>
                        <a:t>iOS</a:t>
                      </a:r>
                      <a:endParaRPr lang="en-US" sz="1600" b="0" dirty="0" smtClean="0">
                        <a:solidFill>
                          <a:schemeClr val="tx1"/>
                        </a:solidFill>
                        <a:latin typeface="+mj-lt"/>
                      </a:endParaRPr>
                    </a:p>
                    <a:p>
                      <a:endParaRPr lang="en-US" sz="1600" b="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smtClean="0">
                          <a:solidFill>
                            <a:schemeClr val="tx1"/>
                          </a:solidFill>
                          <a:latin typeface="+mj-lt"/>
                        </a:rPr>
                        <a:t> Android</a:t>
                      </a:r>
                      <a:endParaRPr lang="en-US" sz="1600" b="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smtClean="0">
                          <a:solidFill>
                            <a:schemeClr val="tx1"/>
                          </a:solidFill>
                          <a:latin typeface="+mj-lt"/>
                        </a:rPr>
                        <a:t>Mac OS X</a:t>
                      </a:r>
                      <a:endParaRPr lang="en-US" sz="1600" b="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998362">
                <a:tc>
                  <a:txBody>
                    <a:bodyPr/>
                    <a:lstStyle/>
                    <a:p>
                      <a:r>
                        <a:rPr lang="en-US" sz="1600" dirty="0" smtClean="0">
                          <a:solidFill>
                            <a:schemeClr val="tx1"/>
                          </a:solidFill>
                          <a:latin typeface="+mj-lt"/>
                        </a:rPr>
                        <a:t>Install</a:t>
                      </a:r>
                      <a:r>
                        <a:rPr lang="en-US" sz="1600" baseline="0" dirty="0" smtClean="0">
                          <a:solidFill>
                            <a:schemeClr val="tx1"/>
                          </a:solidFill>
                          <a:latin typeface="+mj-lt"/>
                        </a:rPr>
                        <a:t> </a:t>
                      </a:r>
                      <a:endParaRPr lang="en-US" sz="160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smtClean="0">
                          <a:solidFill>
                            <a:schemeClr val="tx1"/>
                          </a:solidFill>
                          <a:latin typeface="+mj-lt"/>
                        </a:rPr>
                        <a:t>*.</a:t>
                      </a:r>
                      <a:r>
                        <a:rPr lang="en-US" sz="1600" dirty="0" err="1" smtClean="0">
                          <a:solidFill>
                            <a:schemeClr val="tx1"/>
                          </a:solidFill>
                          <a:latin typeface="+mj-lt"/>
                        </a:rPr>
                        <a:t>appx</a:t>
                      </a:r>
                      <a:endParaRPr lang="en-US" sz="160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smtClean="0">
                          <a:solidFill>
                            <a:schemeClr val="tx1"/>
                          </a:solidFill>
                          <a:latin typeface="+mj-lt"/>
                        </a:rPr>
                        <a:t>*.</a:t>
                      </a:r>
                      <a:r>
                        <a:rPr lang="en-US" sz="1600" dirty="0" err="1" smtClean="0">
                          <a:solidFill>
                            <a:schemeClr val="tx1"/>
                          </a:solidFill>
                          <a:latin typeface="+mj-lt"/>
                        </a:rPr>
                        <a:t>xap</a:t>
                      </a:r>
                      <a:endParaRPr lang="en-US" sz="160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smtClean="0">
                          <a:solidFill>
                            <a:schemeClr val="tx1"/>
                          </a:solidFill>
                          <a:latin typeface="+mj-lt"/>
                        </a:rPr>
                        <a:t>*.</a:t>
                      </a:r>
                      <a:r>
                        <a:rPr lang="en-US" sz="1600" dirty="0" err="1" smtClean="0">
                          <a:solidFill>
                            <a:schemeClr val="tx1"/>
                          </a:solidFill>
                          <a:latin typeface="+mj-lt"/>
                        </a:rPr>
                        <a:t>ipa</a:t>
                      </a:r>
                      <a:endParaRPr lang="en-US" sz="160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smtClean="0">
                          <a:solidFill>
                            <a:schemeClr val="tx1"/>
                          </a:solidFill>
                          <a:latin typeface="+mj-lt"/>
                        </a:rPr>
                        <a:t>*.</a:t>
                      </a:r>
                      <a:r>
                        <a:rPr lang="en-US" sz="1600" dirty="0" err="1" smtClean="0">
                          <a:solidFill>
                            <a:schemeClr val="tx1"/>
                          </a:solidFill>
                          <a:latin typeface="+mj-lt"/>
                        </a:rPr>
                        <a:t>apk</a:t>
                      </a:r>
                      <a:endParaRPr lang="en-US" sz="160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1"/>
                      <a:r>
                        <a:rPr lang="en-US" sz="1400" kern="1200" dirty="0" smtClean="0">
                          <a:solidFill>
                            <a:schemeClr val="tx1"/>
                          </a:solidFill>
                          <a:latin typeface="+mj-lt"/>
                          <a:ea typeface="+mn-ea"/>
                          <a:cs typeface="+mn-cs"/>
                        </a:rPr>
                        <a:t>*.DMG</a:t>
                      </a:r>
                    </a:p>
                    <a:p>
                      <a:pPr lvl="1"/>
                      <a:r>
                        <a:rPr lang="en-US" sz="1400" kern="1200" dirty="0" smtClean="0">
                          <a:solidFill>
                            <a:schemeClr val="tx1"/>
                          </a:solidFill>
                          <a:latin typeface="+mj-lt"/>
                          <a:ea typeface="+mn-ea"/>
                          <a:cs typeface="+mn-cs"/>
                        </a:rPr>
                        <a:t>*.MPKG</a:t>
                      </a:r>
                    </a:p>
                    <a:p>
                      <a:pPr lvl="1"/>
                      <a:r>
                        <a:rPr lang="en-US" sz="1400" kern="1200" dirty="0" smtClean="0">
                          <a:solidFill>
                            <a:schemeClr val="tx1"/>
                          </a:solidFill>
                          <a:latin typeface="+mj-lt"/>
                          <a:ea typeface="+mn-ea"/>
                          <a:cs typeface="+mn-cs"/>
                        </a:rPr>
                        <a:t>*.PKG</a:t>
                      </a:r>
                    </a:p>
                    <a:p>
                      <a:pPr lvl="1"/>
                      <a:r>
                        <a:rPr lang="en-US" sz="1400" kern="1200" dirty="0" smtClean="0">
                          <a:solidFill>
                            <a:schemeClr val="tx1"/>
                          </a:solidFill>
                          <a:latin typeface="+mj-lt"/>
                          <a:ea typeface="+mn-ea"/>
                          <a:cs typeface="+mn-cs"/>
                        </a:rPr>
                        <a:t>*. APP</a:t>
                      </a: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1243609">
                <a:tc>
                  <a:txBody>
                    <a:bodyPr/>
                    <a:lstStyle/>
                    <a:p>
                      <a:r>
                        <a:rPr lang="en-US" sz="1600" dirty="0" smtClean="0">
                          <a:solidFill>
                            <a:schemeClr val="tx1"/>
                          </a:solidFill>
                          <a:latin typeface="+mj-lt"/>
                        </a:rPr>
                        <a:t>Deep</a:t>
                      </a:r>
                      <a:r>
                        <a:rPr lang="en-US" sz="1600" baseline="0" dirty="0" smtClean="0">
                          <a:solidFill>
                            <a:schemeClr val="tx1"/>
                          </a:solidFill>
                          <a:latin typeface="+mj-lt"/>
                        </a:rPr>
                        <a:t> links to the store</a:t>
                      </a:r>
                      <a:endParaRPr lang="en-US" sz="1600" dirty="0">
                        <a:solidFill>
                          <a:schemeClr val="tx1"/>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solidFill>
                          <a:schemeClr val="tx2"/>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solidFill>
                          <a:schemeClr val="tx2"/>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solidFill>
                          <a:schemeClr val="tx2"/>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solidFill>
                          <a:schemeClr val="tx2"/>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solidFill>
                          <a:schemeClr val="tx2"/>
                        </a:solidFill>
                        <a:latin typeface="+mj-lt"/>
                      </a:endParaRPr>
                    </a:p>
                  </a:txBody>
                  <a:tcPr marL="69945" marR="69945" marT="34973" marB="34973">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Title 1"/>
          <p:cNvSpPr>
            <a:spLocks noGrp="1"/>
          </p:cNvSpPr>
          <p:nvPr>
            <p:ph type="title"/>
          </p:nvPr>
        </p:nvSpPr>
        <p:spPr/>
        <p:txBody>
          <a:bodyPr>
            <a:noAutofit/>
          </a:bodyPr>
          <a:lstStyle/>
          <a:p>
            <a:pPr lvl="0"/>
            <a:r>
              <a:rPr lang="en-GB" sz="3264" dirty="0"/>
              <a:t>Application Model Changes in SP1</a:t>
            </a:r>
          </a:p>
        </p:txBody>
      </p:sp>
      <p:grpSp>
        <p:nvGrpSpPr>
          <p:cNvPr id="2" name="Group 1"/>
          <p:cNvGrpSpPr/>
          <p:nvPr/>
        </p:nvGrpSpPr>
        <p:grpSpPr>
          <a:xfrm>
            <a:off x="2463717" y="2412331"/>
            <a:ext cx="6468621" cy="3235528"/>
            <a:chOff x="2261440" y="2388808"/>
            <a:chExt cx="6342361" cy="3172374"/>
          </a:xfrm>
        </p:grpSpPr>
        <p:pic>
          <p:nvPicPr>
            <p:cNvPr id="4" name="Picture 3" descr="Windows Phone is the only phone with Live Tiles that come alive with the information that’s important to you. Pin what matters most and arrange your Start screen to create a phone that’s unmistakably yours."/>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29464" r="73393">
                          <a14:foregroundMark x1="34821" y1="10238" x2="34821" y2="10238"/>
                          <a14:foregroundMark x1="68036" y1="8333" x2="66786" y2="8333"/>
                          <a14:foregroundMark x1="33393" y1="93571" x2="33393" y2="93571"/>
                          <a14:foregroundMark x1="66786" y1="90000" x2="66786" y2="90000"/>
                        </a14:backgroundRemoval>
                      </a14:imgEffect>
                    </a14:imgLayer>
                  </a14:imgProps>
                </a:ext>
                <a:ext uri="{28A0092B-C50C-407E-A947-70E740481C1C}">
                  <a14:useLocalDpi xmlns:a14="http://schemas.microsoft.com/office/drawing/2010/main" val="0"/>
                </a:ext>
              </a:extLst>
            </a:blip>
            <a:srcRect/>
            <a:stretch>
              <a:fillRect/>
            </a:stretch>
          </p:blipFill>
          <p:spPr bwMode="auto">
            <a:xfrm>
              <a:off x="4393239" y="2446596"/>
              <a:ext cx="814087" cy="61056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402" b="99145" l="9453" r="94030">
                          <a14:foregroundMark x1="44776" y1="13675" x2="44776" y2="13675"/>
                          <a14:foregroundMark x1="94527" y1="10256" x2="94527" y2="10256"/>
                          <a14:foregroundMark x1="66169" y1="99145" x2="66169" y2="99145"/>
                          <a14:foregroundMark x1="13433" y1="77778" x2="13433" y2="77778"/>
                        </a14:backgroundRemoval>
                      </a14:imgEffect>
                    </a14:imgLayer>
                  </a14:imgProps>
                </a:ext>
                <a:ext uri="{28A0092B-C50C-407E-A947-70E740481C1C}">
                  <a14:useLocalDpi xmlns:a14="http://schemas.microsoft.com/office/drawing/2010/main" val="0"/>
                </a:ext>
              </a:extLst>
            </a:blip>
            <a:srcRect/>
            <a:stretch>
              <a:fillRect/>
            </a:stretch>
          </p:blipFill>
          <p:spPr bwMode="auto">
            <a:xfrm>
              <a:off x="2261440" y="2450186"/>
              <a:ext cx="1112187" cy="646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000">
                          <a14:foregroundMark x1="13372" y1="16667" x2="13372" y2="16667"/>
                          <a14:foregroundMark x1="77326" y1="16667" x2="77326" y2="16667"/>
                          <a14:foregroundMark x1="31977" y1="84667" x2="31977" y2="84667"/>
                          <a14:foregroundMark x1="84884" y1="77333" x2="84884" y2="77333"/>
                        </a14:backgroundRemoval>
                      </a14:imgEffect>
                    </a14:imgLayer>
                  </a14:imgProps>
                </a:ext>
                <a:ext uri="{28A0092B-C50C-407E-A947-70E740481C1C}">
                  <a14:useLocalDpi xmlns:a14="http://schemas.microsoft.com/office/drawing/2010/main" val="0"/>
                </a:ext>
              </a:extLst>
            </a:blip>
            <a:srcRect/>
            <a:stretch>
              <a:fillRect/>
            </a:stretch>
          </p:blipFill>
          <p:spPr bwMode="auto">
            <a:xfrm>
              <a:off x="6063725" y="2388808"/>
              <a:ext cx="883181" cy="769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0000">
                          <a14:foregroundMark x1="31429" y1="17143" x2="31429" y2="17143"/>
                          <a14:foregroundMark x1="66429" y1="14286" x2="66429" y2="14286"/>
                          <a14:foregroundMark x1="28571" y1="82857" x2="28571" y2="82857"/>
                          <a14:foregroundMark x1="63571" y1="82857" x2="63571" y2="82857"/>
                        </a14:backgroundRemoval>
                      </a14:imgEffect>
                    </a14:imgLayer>
                  </a14:imgProps>
                </a:ext>
                <a:ext uri="{28A0092B-C50C-407E-A947-70E740481C1C}">
                  <a14:useLocalDpi xmlns:a14="http://schemas.microsoft.com/office/drawing/2010/main" val="0"/>
                </a:ext>
              </a:extLst>
            </a:blip>
            <a:srcRect/>
            <a:stretch>
              <a:fillRect/>
            </a:stretch>
          </p:blipFill>
          <p:spPr bwMode="auto">
            <a:xfrm>
              <a:off x="7828728" y="2420552"/>
              <a:ext cx="775073" cy="775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26633" y="4539663"/>
              <a:ext cx="547292" cy="9728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17207" y="4539663"/>
              <a:ext cx="1367060" cy="10215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2059" name="Picture 11" descr="http://alpha-techs.co.uk/files/roms/ultima/Screenshots/Google_Play_Store.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20402" y="4570485"/>
              <a:ext cx="552551" cy="9823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grpSp>
      <p:sp>
        <p:nvSpPr>
          <p:cNvPr id="5" name="Rectangle 4"/>
          <p:cNvSpPr/>
          <p:nvPr/>
        </p:nvSpPr>
        <p:spPr>
          <a:xfrm>
            <a:off x="837642" y="1396126"/>
            <a:ext cx="8119864" cy="382308"/>
          </a:xfrm>
          <a:prstGeom prst="rect">
            <a:avLst/>
          </a:prstGeom>
        </p:spPr>
        <p:txBody>
          <a:bodyPr wrap="square">
            <a:spAutoFit/>
          </a:bodyPr>
          <a:lstStyle/>
          <a:p>
            <a:r>
              <a:rPr lang="en-GB" sz="1836" dirty="0">
                <a:latin typeface="+mj-lt"/>
              </a:rPr>
              <a:t>New Deployment Types for New OS Platforms</a:t>
            </a:r>
            <a:endParaRPr lang="en-US" sz="1836" dirty="0">
              <a:latin typeface="+mj-lt"/>
            </a:endParaRPr>
          </a:p>
        </p:txBody>
      </p:sp>
      <p:sp>
        <p:nvSpPr>
          <p:cNvPr id="14" name="Rectangle 13"/>
          <p:cNvSpPr/>
          <p:nvPr/>
        </p:nvSpPr>
        <p:spPr>
          <a:xfrm>
            <a:off x="1039078" y="5781699"/>
            <a:ext cx="8119864" cy="670445"/>
          </a:xfrm>
          <a:prstGeom prst="rect">
            <a:avLst/>
          </a:prstGeom>
        </p:spPr>
        <p:txBody>
          <a:bodyPr wrap="square">
            <a:spAutoFit/>
          </a:bodyPr>
          <a:lstStyle/>
          <a:p>
            <a:r>
              <a:rPr lang="en-GB" sz="1836" dirty="0">
                <a:latin typeface="+mj-lt"/>
              </a:rPr>
              <a:t>Other enhancements</a:t>
            </a:r>
          </a:p>
          <a:p>
            <a:r>
              <a:rPr lang="en-GB" sz="1836" dirty="0">
                <a:latin typeface="+mj-lt"/>
              </a:rPr>
              <a:t>	Support for App v 5.0</a:t>
            </a:r>
            <a:endParaRPr lang="en-US" sz="1836" dirty="0">
              <a:latin typeface="+mj-lt"/>
            </a:endParaRPr>
          </a:p>
        </p:txBody>
      </p:sp>
      <p:pic>
        <p:nvPicPr>
          <p:cNvPr id="1026" name="Picture 2"/>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9896" b="85417" l="3223" r="96094">
                        <a14:foregroundMark x1="6836" y1="78385" x2="6836" y2="78385"/>
                      </a14:backgroundRemoval>
                    </a14:imgEffect>
                  </a14:imgLayer>
                </a14:imgProps>
              </a:ext>
              <a:ext uri="{28A0092B-C50C-407E-A947-70E740481C1C}">
                <a14:useLocalDpi xmlns:a14="http://schemas.microsoft.com/office/drawing/2010/main" val="0"/>
              </a:ext>
            </a:extLst>
          </a:blip>
          <a:srcRect/>
          <a:stretch>
            <a:fillRect/>
          </a:stretch>
        </p:blipFill>
        <p:spPr bwMode="auto">
          <a:xfrm>
            <a:off x="9879109" y="2359002"/>
            <a:ext cx="1292160" cy="969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16"/>
          <a:stretch>
            <a:fillRect/>
          </a:stretch>
        </p:blipFill>
        <p:spPr>
          <a:xfrm>
            <a:off x="2401818" y="4599304"/>
            <a:ext cx="1775780" cy="9988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7088831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End User Experience</a:t>
            </a:r>
            <a:endParaRPr lang="en-US" dirty="0"/>
          </a:p>
        </p:txBody>
      </p:sp>
      <p:sp>
        <p:nvSpPr>
          <p:cNvPr id="2" name="Content Placeholder 1"/>
          <p:cNvSpPr>
            <a:spLocks noGrp="1"/>
          </p:cNvSpPr>
          <p:nvPr>
            <p:ph type="body" sz="quarter" idx="10"/>
          </p:nvPr>
        </p:nvSpPr>
        <p:spPr/>
        <p:txBody>
          <a:bodyPr/>
          <a:lstStyle/>
          <a:p>
            <a:r>
              <a:rPr lang="en-US" sz="2448" dirty="0"/>
              <a:t>Consistent self service experience for end user across mobile platforms</a:t>
            </a:r>
            <a:endParaRPr lang="en-US" sz="3672" dirty="0"/>
          </a:p>
        </p:txBody>
      </p:sp>
      <p:cxnSp>
        <p:nvCxnSpPr>
          <p:cNvPr id="9" name="Straight Connector 8"/>
          <p:cNvCxnSpPr/>
          <p:nvPr/>
        </p:nvCxnSpPr>
        <p:spPr>
          <a:xfrm>
            <a:off x="1728919" y="5093102"/>
            <a:ext cx="3328204" cy="0"/>
          </a:xfrm>
          <a:prstGeom prst="line">
            <a:avLst/>
          </a:prstGeom>
          <a:ln w="19050" cap="flat" cmpd="sng" algn="ctr">
            <a:gradFill flip="none" rotWithShape="1">
              <a:gsLst>
                <a:gs pos="12000">
                  <a:schemeClr val="accent1">
                    <a:tint val="66000"/>
                    <a:satMod val="160000"/>
                    <a:alpha val="0"/>
                  </a:schemeClr>
                </a:gs>
                <a:gs pos="50000">
                  <a:schemeClr val="tx1">
                    <a:lumMod val="75000"/>
                    <a:lumOff val="25000"/>
                  </a:schemeClr>
                </a:gs>
                <a:gs pos="88000">
                  <a:schemeClr val="accent1">
                    <a:tint val="23500"/>
                    <a:satMod val="160000"/>
                    <a:alpha val="0"/>
                  </a:schemeClr>
                </a:gs>
              </a:gsLst>
              <a:lin ang="0" scaled="1"/>
              <a:tileRect/>
            </a:gra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621749" y="5093102"/>
            <a:ext cx="3328204" cy="0"/>
          </a:xfrm>
          <a:prstGeom prst="line">
            <a:avLst/>
          </a:prstGeom>
          <a:ln w="19050" cap="flat" cmpd="sng" algn="ctr">
            <a:gradFill flip="none" rotWithShape="1">
              <a:gsLst>
                <a:gs pos="12000">
                  <a:schemeClr val="accent1">
                    <a:tint val="66000"/>
                    <a:satMod val="160000"/>
                    <a:alpha val="0"/>
                  </a:schemeClr>
                </a:gs>
                <a:gs pos="50000">
                  <a:schemeClr val="tx1">
                    <a:lumMod val="75000"/>
                    <a:lumOff val="25000"/>
                  </a:schemeClr>
                </a:gs>
                <a:gs pos="88000">
                  <a:schemeClr val="accent1">
                    <a:tint val="23500"/>
                    <a:satMod val="160000"/>
                    <a:alpha val="0"/>
                  </a:schemeClr>
                </a:gs>
              </a:gsLst>
              <a:lin ang="0" scaled="1"/>
              <a:tileRect/>
            </a:gra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514577" y="5093102"/>
            <a:ext cx="3328204" cy="0"/>
          </a:xfrm>
          <a:prstGeom prst="line">
            <a:avLst/>
          </a:prstGeom>
          <a:ln w="19050" cap="flat" cmpd="sng" algn="ctr">
            <a:gradFill flip="none" rotWithShape="1">
              <a:gsLst>
                <a:gs pos="12000">
                  <a:schemeClr val="accent1">
                    <a:tint val="66000"/>
                    <a:satMod val="160000"/>
                    <a:alpha val="0"/>
                  </a:schemeClr>
                </a:gs>
                <a:gs pos="50000">
                  <a:schemeClr val="tx1">
                    <a:lumMod val="75000"/>
                    <a:lumOff val="25000"/>
                  </a:schemeClr>
                </a:gs>
                <a:gs pos="88000">
                  <a:schemeClr val="accent1">
                    <a:tint val="23500"/>
                    <a:satMod val="160000"/>
                    <a:alpha val="0"/>
                  </a:schemeClr>
                </a:gs>
              </a:gsLst>
              <a:lin ang="0" scaled="1"/>
              <a:tileRect/>
            </a:gra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auto">
          <a:xfrm>
            <a:off x="7845349" y="2071596"/>
            <a:ext cx="2712348" cy="3945059"/>
          </a:xfrm>
          <a:prstGeom prst="rect">
            <a:avLst/>
          </a:prstGeom>
          <a:gradFill flip="none" rotWithShape="1">
            <a:gsLst>
              <a:gs pos="0">
                <a:schemeClr val="accent4">
                  <a:lumMod val="50000"/>
                  <a:alpha val="0"/>
                </a:schemeClr>
              </a:gs>
              <a:gs pos="33000">
                <a:schemeClr val="bg1"/>
              </a:gs>
              <a:gs pos="100000">
                <a:schemeClr val="accent4">
                  <a:alpha val="0"/>
                </a:schemeClr>
              </a:gs>
            </a:gsLst>
            <a:lin ang="16200000" scaled="1"/>
            <a:tileRect/>
          </a:gradFill>
          <a:ln>
            <a:solidFill>
              <a:srgbClr val="00B0F0"/>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69939" tIns="34970" rIns="69939" bIns="34970" numCol="1" rtlCol="0" anchor="ctr" anchorCtr="0" compatLnSpc="1">
            <a:prstTxWarp prst="textNoShape">
              <a:avLst/>
            </a:prstTxWarp>
          </a:bodyPr>
          <a:lstStyle/>
          <a:p>
            <a:pPr algn="ctr" defTabSz="699188"/>
            <a:endParaRPr lang="en-US" sz="1428" dirty="0">
              <a:solidFill>
                <a:srgbClr val="000000"/>
              </a:solidFill>
              <a:effectLst>
                <a:outerShdw blurRad="38100" dist="38100" dir="2700000" algn="tl">
                  <a:srgbClr val="000000">
                    <a:alpha val="43137"/>
                  </a:srgbClr>
                </a:outerShdw>
              </a:effectLst>
              <a:latin typeface="+mj-l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2138" y="2815624"/>
            <a:ext cx="993083" cy="1762723"/>
          </a:xfrm>
          <a:prstGeom prst="rect">
            <a:avLst/>
          </a:prstGeom>
        </p:spPr>
      </p:pic>
      <p:sp>
        <p:nvSpPr>
          <p:cNvPr id="7" name="Rectangle 6"/>
          <p:cNvSpPr/>
          <p:nvPr/>
        </p:nvSpPr>
        <p:spPr bwMode="auto">
          <a:xfrm>
            <a:off x="2116207" y="2058781"/>
            <a:ext cx="2639788" cy="3957873"/>
          </a:xfrm>
          <a:prstGeom prst="rect">
            <a:avLst/>
          </a:prstGeom>
          <a:gradFill flip="none" rotWithShape="1">
            <a:gsLst>
              <a:gs pos="0">
                <a:schemeClr val="accent4">
                  <a:lumMod val="50000"/>
                  <a:alpha val="0"/>
                </a:schemeClr>
              </a:gs>
              <a:gs pos="33000">
                <a:schemeClr val="bg1"/>
              </a:gs>
              <a:gs pos="100000">
                <a:schemeClr val="accent4">
                  <a:alpha val="0"/>
                </a:schemeClr>
              </a:gs>
            </a:gsLst>
            <a:lin ang="16200000" scaled="1"/>
            <a:tileRect/>
          </a:gradFill>
          <a:ln>
            <a:solidFill>
              <a:srgbClr val="00B0F0"/>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69939" tIns="34970" rIns="69939" bIns="34970" numCol="1" rtlCol="0" anchor="ctr" anchorCtr="0" compatLnSpc="1">
            <a:prstTxWarp prst="textNoShape">
              <a:avLst/>
            </a:prstTxWarp>
          </a:bodyPr>
          <a:lstStyle/>
          <a:p>
            <a:pPr algn="ctr" defTabSz="699188"/>
            <a:endParaRPr lang="en-US" sz="1428" dirty="0">
              <a:solidFill>
                <a:srgbClr val="000000"/>
              </a:solidFill>
              <a:effectLst>
                <a:outerShdw blurRad="38100" dist="38100" dir="2700000" algn="tl">
                  <a:srgbClr val="000000">
                    <a:alpha val="43137"/>
                  </a:srgbClr>
                </a:outerShdw>
              </a:effectLst>
              <a:latin typeface="+mj-lt"/>
            </a:endParaRPr>
          </a:p>
        </p:txBody>
      </p:sp>
      <p:sp>
        <p:nvSpPr>
          <p:cNvPr id="8" name="Rectangle 7"/>
          <p:cNvSpPr/>
          <p:nvPr/>
        </p:nvSpPr>
        <p:spPr>
          <a:xfrm>
            <a:off x="2151072" y="5087365"/>
            <a:ext cx="2623000" cy="967082"/>
          </a:xfrm>
          <a:prstGeom prst="rect">
            <a:avLst/>
          </a:prstGeom>
        </p:spPr>
        <p:txBody>
          <a:bodyPr wrap="square" lIns="69942" tIns="34972" rIns="69942" bIns="34972">
            <a:spAutoFit/>
          </a:bodyPr>
          <a:lstStyle/>
          <a:p>
            <a:pPr marL="262293" indent="-262293" defTabSz="699419">
              <a:buFont typeface="Wingdings" pitchFamily="2" charset="2"/>
              <a:buChar char="§"/>
            </a:pPr>
            <a:r>
              <a:rPr lang="en-US" sz="1428" dirty="0">
                <a:latin typeface="+mj-lt"/>
              </a:rPr>
              <a:t>Native Windows app package (.</a:t>
            </a:r>
            <a:r>
              <a:rPr lang="en-US" sz="1428" dirty="0" err="1">
                <a:latin typeface="+mj-lt"/>
              </a:rPr>
              <a:t>appx</a:t>
            </a:r>
            <a:r>
              <a:rPr lang="en-US" sz="1428" dirty="0">
                <a:latin typeface="+mj-lt"/>
              </a:rPr>
              <a:t>)</a:t>
            </a:r>
          </a:p>
          <a:p>
            <a:pPr marL="262293" indent="-262293" defTabSz="699419">
              <a:buFont typeface="Wingdings" pitchFamily="2" charset="2"/>
              <a:buChar char="§"/>
            </a:pPr>
            <a:r>
              <a:rPr lang="en-US" sz="1428" dirty="0">
                <a:latin typeface="+mj-lt"/>
              </a:rPr>
              <a:t>Available in the Windows Store</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585" y="2851926"/>
            <a:ext cx="2602146" cy="1462993"/>
          </a:xfrm>
          <a:prstGeom prst="rect">
            <a:avLst/>
          </a:prstGeom>
        </p:spPr>
      </p:pic>
      <p:sp>
        <p:nvSpPr>
          <p:cNvPr id="13" name="Rectangle 12"/>
          <p:cNvSpPr/>
          <p:nvPr/>
        </p:nvSpPr>
        <p:spPr bwMode="auto">
          <a:xfrm>
            <a:off x="4972564" y="2069303"/>
            <a:ext cx="2674293" cy="3947352"/>
          </a:xfrm>
          <a:prstGeom prst="rect">
            <a:avLst/>
          </a:prstGeom>
          <a:gradFill flip="none" rotWithShape="1">
            <a:gsLst>
              <a:gs pos="0">
                <a:schemeClr val="accent4">
                  <a:lumMod val="50000"/>
                  <a:alpha val="0"/>
                </a:schemeClr>
              </a:gs>
              <a:gs pos="33000">
                <a:schemeClr val="bg1"/>
              </a:gs>
              <a:gs pos="100000">
                <a:schemeClr val="accent4">
                  <a:alpha val="0"/>
                </a:schemeClr>
              </a:gs>
            </a:gsLst>
            <a:lin ang="16200000" scaled="1"/>
            <a:tileRect/>
          </a:gradFill>
          <a:ln>
            <a:solidFill>
              <a:srgbClr val="00B0F0"/>
            </a:solid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69939" tIns="34970" rIns="69939" bIns="34970" numCol="1" rtlCol="0" anchor="ctr" anchorCtr="0" compatLnSpc="1">
            <a:prstTxWarp prst="textNoShape">
              <a:avLst/>
            </a:prstTxWarp>
          </a:bodyPr>
          <a:lstStyle/>
          <a:p>
            <a:pPr algn="ctr" defTabSz="699188"/>
            <a:endParaRPr lang="en-US" sz="1428" dirty="0">
              <a:solidFill>
                <a:srgbClr val="000000"/>
              </a:solidFill>
              <a:effectLst>
                <a:outerShdw blurRad="38100" dist="38100" dir="2700000" algn="tl">
                  <a:srgbClr val="000000">
                    <a:alpha val="43137"/>
                  </a:srgbClr>
                </a:outerShdw>
              </a:effectLst>
              <a:latin typeface="+mj-lt"/>
            </a:endParaRPr>
          </a:p>
        </p:txBody>
      </p:sp>
      <p:sp>
        <p:nvSpPr>
          <p:cNvPr id="15" name="TextBox 14"/>
          <p:cNvSpPr txBox="1"/>
          <p:nvPr/>
        </p:nvSpPr>
        <p:spPr>
          <a:xfrm>
            <a:off x="4885612" y="2196346"/>
            <a:ext cx="2681933" cy="742969"/>
          </a:xfrm>
          <a:prstGeom prst="rect">
            <a:avLst/>
          </a:prstGeom>
          <a:noFill/>
        </p:spPr>
        <p:txBody>
          <a:bodyPr wrap="square" lIns="69942" tIns="34972" rIns="69942" bIns="34972" rtlCol="0">
            <a:spAutoFit/>
          </a:bodyPr>
          <a:lstStyle/>
          <a:p>
            <a:pPr algn="ctr" defTabSz="699419"/>
            <a:r>
              <a:rPr lang="en-US" sz="1428" dirty="0">
                <a:latin typeface="+mj-lt"/>
                <a:ea typeface="Segoe UI" pitchFamily="34" charset="0"/>
                <a:cs typeface="Segoe UI" pitchFamily="34" charset="0"/>
              </a:rPr>
              <a:t>Windows Phone 8 </a:t>
            </a:r>
          </a:p>
          <a:p>
            <a:pPr algn="ctr" defTabSz="699419"/>
            <a:r>
              <a:rPr lang="en-US" sz="1428" dirty="0">
                <a:latin typeface="+mj-lt"/>
                <a:ea typeface="Segoe UI" pitchFamily="34" charset="0"/>
                <a:cs typeface="Segoe UI" pitchFamily="34" charset="0"/>
              </a:rPr>
              <a:t>Company Portal</a:t>
            </a:r>
          </a:p>
          <a:p>
            <a:pPr algn="ctr" defTabSz="699419"/>
            <a:endParaRPr lang="en-US" sz="1428" dirty="0">
              <a:latin typeface="+mj-lt"/>
              <a:ea typeface="Segoe UI" pitchFamily="34" charset="0"/>
              <a:cs typeface="Segoe UI" pitchFamily="34" charset="0"/>
            </a:endParaRPr>
          </a:p>
        </p:txBody>
      </p:sp>
      <p:sp>
        <p:nvSpPr>
          <p:cNvPr id="16" name="TextBox 15"/>
          <p:cNvSpPr txBox="1"/>
          <p:nvPr/>
        </p:nvSpPr>
        <p:spPr>
          <a:xfrm>
            <a:off x="7841533" y="2196346"/>
            <a:ext cx="2681933" cy="742969"/>
          </a:xfrm>
          <a:prstGeom prst="rect">
            <a:avLst/>
          </a:prstGeom>
          <a:noFill/>
        </p:spPr>
        <p:txBody>
          <a:bodyPr wrap="square" lIns="69942" tIns="34972" rIns="69942" bIns="34972" rtlCol="0">
            <a:spAutoFit/>
          </a:bodyPr>
          <a:lstStyle/>
          <a:p>
            <a:pPr algn="ctr" defTabSz="699419"/>
            <a:r>
              <a:rPr lang="en-US" sz="1428" dirty="0" err="1">
                <a:latin typeface="+mj-lt"/>
                <a:ea typeface="Segoe UI" pitchFamily="34" charset="0"/>
                <a:cs typeface="Segoe UI" pitchFamily="34" charset="0"/>
              </a:rPr>
              <a:t>iOS</a:t>
            </a:r>
            <a:r>
              <a:rPr lang="en-US" sz="1428" dirty="0">
                <a:latin typeface="+mj-lt"/>
                <a:ea typeface="Segoe UI" pitchFamily="34" charset="0"/>
                <a:cs typeface="Segoe UI" pitchFamily="34" charset="0"/>
              </a:rPr>
              <a:t>/Android </a:t>
            </a:r>
          </a:p>
          <a:p>
            <a:pPr algn="ctr" defTabSz="699419"/>
            <a:r>
              <a:rPr lang="en-US" sz="1428" dirty="0">
                <a:latin typeface="+mj-lt"/>
                <a:ea typeface="Segoe UI" pitchFamily="34" charset="0"/>
                <a:cs typeface="Segoe UI" pitchFamily="34" charset="0"/>
              </a:rPr>
              <a:t>Company Portal</a:t>
            </a:r>
          </a:p>
          <a:p>
            <a:pPr algn="ctr" defTabSz="699419"/>
            <a:endParaRPr lang="en-US" sz="1428" dirty="0">
              <a:latin typeface="+mj-lt"/>
              <a:ea typeface="Segoe UI" pitchFamily="34" charset="0"/>
              <a:cs typeface="Segoe UI" pitchFamily="34" charset="0"/>
            </a:endParaRPr>
          </a:p>
        </p:txBody>
      </p:sp>
      <p:sp>
        <p:nvSpPr>
          <p:cNvPr id="20" name="Rectangle 19"/>
          <p:cNvSpPr/>
          <p:nvPr/>
        </p:nvSpPr>
        <p:spPr>
          <a:xfrm>
            <a:off x="4972564" y="5059692"/>
            <a:ext cx="2623000" cy="742969"/>
          </a:xfrm>
          <a:prstGeom prst="rect">
            <a:avLst/>
          </a:prstGeom>
        </p:spPr>
        <p:txBody>
          <a:bodyPr wrap="square" lIns="69942" tIns="34972" rIns="69942" bIns="34972">
            <a:spAutoFit/>
          </a:bodyPr>
          <a:lstStyle/>
          <a:p>
            <a:pPr marL="262293" indent="-262293" defTabSz="699419">
              <a:buFont typeface="Wingdings" pitchFamily="2" charset="2"/>
              <a:buChar char="§"/>
            </a:pPr>
            <a:r>
              <a:rPr lang="en-US" sz="1428" dirty="0">
                <a:latin typeface="+mj-lt"/>
              </a:rPr>
              <a:t>Native Windows Phone 8 app (.</a:t>
            </a:r>
            <a:r>
              <a:rPr lang="en-US" sz="1428" dirty="0" err="1">
                <a:latin typeface="+mj-lt"/>
              </a:rPr>
              <a:t>xap</a:t>
            </a:r>
            <a:r>
              <a:rPr lang="en-US" sz="1428" dirty="0">
                <a:latin typeface="+mj-lt"/>
              </a:rPr>
              <a:t>)</a:t>
            </a:r>
          </a:p>
          <a:p>
            <a:pPr marL="262293" indent="-262293" defTabSz="699419">
              <a:buFont typeface="Wingdings" pitchFamily="2" charset="2"/>
              <a:buChar char="§"/>
            </a:pPr>
            <a:r>
              <a:rPr lang="en-US" sz="1428" dirty="0">
                <a:latin typeface="+mj-lt"/>
              </a:rPr>
              <a:t>Needs to be </a:t>
            </a:r>
            <a:r>
              <a:rPr lang="en-US" sz="1428" dirty="0" err="1">
                <a:latin typeface="+mj-lt"/>
              </a:rPr>
              <a:t>sideloaded</a:t>
            </a:r>
            <a:endParaRPr lang="en-US" sz="1428" dirty="0">
              <a:latin typeface="+mj-lt"/>
            </a:endParaRPr>
          </a:p>
        </p:txBody>
      </p:sp>
      <p:sp>
        <p:nvSpPr>
          <p:cNvPr id="21" name="Rectangle 20"/>
          <p:cNvSpPr/>
          <p:nvPr/>
        </p:nvSpPr>
        <p:spPr>
          <a:xfrm>
            <a:off x="7934697" y="5137193"/>
            <a:ext cx="2623000" cy="518854"/>
          </a:xfrm>
          <a:prstGeom prst="rect">
            <a:avLst/>
          </a:prstGeom>
        </p:spPr>
        <p:txBody>
          <a:bodyPr wrap="square" lIns="69942" tIns="34972" rIns="69942" bIns="34972">
            <a:spAutoFit/>
          </a:bodyPr>
          <a:lstStyle/>
          <a:p>
            <a:pPr marL="262293" indent="-262293" defTabSz="699419">
              <a:buFont typeface="Wingdings" pitchFamily="2" charset="2"/>
              <a:buChar char="§"/>
            </a:pPr>
            <a:r>
              <a:rPr lang="en-US" sz="1428" dirty="0">
                <a:latin typeface="+mj-lt"/>
              </a:rPr>
              <a:t>Web based portal</a:t>
            </a:r>
          </a:p>
          <a:p>
            <a:pPr marL="262293" indent="-262293" defTabSz="699419">
              <a:buFont typeface="Wingdings" pitchFamily="2" charset="2"/>
              <a:buChar char="§"/>
            </a:pPr>
            <a:r>
              <a:rPr lang="en-US" sz="1428" dirty="0">
                <a:latin typeface="+mj-lt"/>
              </a:rPr>
              <a:t>Hosted in Windows Intune </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6230" y="2825232"/>
            <a:ext cx="1000695" cy="1667826"/>
          </a:xfrm>
          <a:prstGeom prst="rect">
            <a:avLst/>
          </a:prstGeom>
        </p:spPr>
      </p:pic>
      <p:sp>
        <p:nvSpPr>
          <p:cNvPr id="22" name="TextBox 21"/>
          <p:cNvSpPr txBox="1"/>
          <p:nvPr/>
        </p:nvSpPr>
        <p:spPr>
          <a:xfrm>
            <a:off x="2156529" y="2199976"/>
            <a:ext cx="2681933" cy="518854"/>
          </a:xfrm>
          <a:prstGeom prst="rect">
            <a:avLst/>
          </a:prstGeom>
          <a:noFill/>
        </p:spPr>
        <p:txBody>
          <a:bodyPr wrap="square" lIns="69942" tIns="34972" rIns="69942" bIns="34972" rtlCol="0">
            <a:spAutoFit/>
          </a:bodyPr>
          <a:lstStyle/>
          <a:p>
            <a:pPr algn="ctr" defTabSz="699419"/>
            <a:r>
              <a:rPr lang="en-US" sz="1428" dirty="0">
                <a:latin typeface="+mj-lt"/>
                <a:ea typeface="Segoe UI" pitchFamily="34" charset="0"/>
                <a:cs typeface="Segoe UI" pitchFamily="34" charset="0"/>
              </a:rPr>
              <a:t>Windows RT</a:t>
            </a:r>
          </a:p>
          <a:p>
            <a:pPr algn="ctr" defTabSz="699419"/>
            <a:r>
              <a:rPr lang="en-US" sz="1428" dirty="0">
                <a:latin typeface="+mj-lt"/>
                <a:ea typeface="Segoe UI" pitchFamily="34" charset="0"/>
                <a:cs typeface="Segoe UI" pitchFamily="34" charset="0"/>
              </a:rPr>
              <a:t>Company Portal</a:t>
            </a:r>
          </a:p>
        </p:txBody>
      </p:sp>
    </p:spTree>
    <p:extLst>
      <p:ext uri="{BB962C8B-B14F-4D97-AF65-F5344CB8AC3E}">
        <p14:creationId xmlns:p14="http://schemas.microsoft.com/office/powerpoint/2010/main" val="2596980146"/>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8.7"/>
</p:tagLst>
</file>

<file path=ppt/tags/tag2.xml><?xml version="1.0" encoding="utf-8"?>
<p:tagLst xmlns:a="http://schemas.openxmlformats.org/drawingml/2006/main" xmlns:r="http://schemas.openxmlformats.org/officeDocument/2006/relationships" xmlns:p="http://schemas.openxmlformats.org/presentationml/2006/main">
  <p:tag name="TIMING" val="|8|.5|11.7|2|2|2|5.4|.5|3.9|.5|2|2|4.4|2|23.9|2|.5|3.3|2"/>
</p:tagLst>
</file>

<file path=ppt/tags/tag3.xml><?xml version="1.0" encoding="utf-8"?>
<p:tagLst xmlns:a="http://schemas.openxmlformats.org/drawingml/2006/main" xmlns:r="http://schemas.openxmlformats.org/officeDocument/2006/relationships" xmlns:p="http://schemas.openxmlformats.org/presentationml/2006/main">
  <p:tag name="TIMING" val="|8|.5|11.7|2|2|2|5.4|.5|3.9|.5|2|2|4.4|2|23.9|2|.5|3.3|2"/>
</p:tagLst>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Speaker_PPT_Template [Read-Only]" id="{1AEC8A84-3C78-450C-93ED-A69D99A5D7B0}" vid="{F68474EE-7227-4236-A7EA-AFEC086D756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B0E7E46444004D9D85B2EDB9215618" ma:contentTypeVersion="0" ma:contentTypeDescription="Create a new document." ma:contentTypeScope="" ma:versionID="3b260da1e13990388490d0ad0c7102ae">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CCFC49-DC14-4187-8677-46D034F649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243</TotalTime>
  <Words>6299</Words>
  <Application>Microsoft Office PowerPoint</Application>
  <PresentationFormat>Custom</PresentationFormat>
  <Paragraphs>798</Paragraphs>
  <Slides>47</Slides>
  <Notes>41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Arial</vt:lpstr>
      <vt:lpstr>Calibri</vt:lpstr>
      <vt:lpstr>Consolas</vt:lpstr>
      <vt:lpstr>Segoe</vt:lpstr>
      <vt:lpstr>Segoe Light</vt:lpstr>
      <vt:lpstr>Segoe UI</vt:lpstr>
      <vt:lpstr>Segoe UI Light</vt:lpstr>
      <vt:lpstr>Times New Roman</vt:lpstr>
      <vt:lpstr>Wingdings</vt:lpstr>
      <vt:lpstr>TechEd_2013_Template_16x9</vt:lpstr>
      <vt:lpstr>PowerPoint Presentation</vt:lpstr>
      <vt:lpstr>Application Delivery with System Center 2012 Configuration Manager SP1 and Windows Intune</vt:lpstr>
      <vt:lpstr>Session Objectives</vt:lpstr>
      <vt:lpstr>Emerging trends</vt:lpstr>
      <vt:lpstr>Application Management Challenges</vt:lpstr>
      <vt:lpstr>Simplifying Management Across Platforms</vt:lpstr>
      <vt:lpstr>ConfigMgr 2012 Application Model</vt:lpstr>
      <vt:lpstr>Application Model Changes in SP1</vt:lpstr>
      <vt:lpstr>End User Experience</vt:lpstr>
      <vt:lpstr>Deploying Applications to Windows 8</vt:lpstr>
      <vt:lpstr>Windows 8 Terminology / Concepts</vt:lpstr>
      <vt:lpstr>Windows 8 Side-loading Requirements</vt:lpstr>
      <vt:lpstr>Build and Deploy Win 8 LOB Application </vt:lpstr>
      <vt:lpstr>Deployment Steps to Side-load Windows 8 Application</vt:lpstr>
      <vt:lpstr>Windows app package Deployment Type</vt:lpstr>
      <vt:lpstr>Demo – App deployment to Windows 8 PCs </vt:lpstr>
      <vt:lpstr>Recap - Troubleshooting Windows App Deployment on Windows 8</vt:lpstr>
      <vt:lpstr>PowerShell Module</vt:lpstr>
      <vt:lpstr>Powershell Cmdlets</vt:lpstr>
      <vt:lpstr>Deploying Applications to Mobile devices</vt:lpstr>
      <vt:lpstr>Mobile Device Application Delivery </vt:lpstr>
      <vt:lpstr>Publishing Applications to Windows RT and iOS </vt:lpstr>
      <vt:lpstr>How to Sideload Applications on Windows RT</vt:lpstr>
      <vt:lpstr>Troubleshooting Windows app package deployment on Windows RT</vt:lpstr>
      <vt:lpstr>Demo – Deploy apps to Windows RT</vt:lpstr>
      <vt:lpstr>How to Sideload Apps on iOS</vt:lpstr>
      <vt:lpstr>How to Sideload Apps on Windows Phone 8</vt:lpstr>
      <vt:lpstr>Software Distribution – Store Based Applications </vt:lpstr>
      <vt:lpstr>Demo – Deploy Apps to iOS </vt:lpstr>
      <vt:lpstr>Integration with App-V</vt:lpstr>
      <vt:lpstr>App-V Connection Groups</vt:lpstr>
      <vt:lpstr>Connection Groups in CM 2012 SP1</vt:lpstr>
      <vt:lpstr>Applications for Heterogeneous Clients </vt:lpstr>
      <vt:lpstr> Mac in CM 2012 SP1</vt:lpstr>
      <vt:lpstr> Linux &amp; UNIX in CM 2012 SP1</vt:lpstr>
      <vt:lpstr>Application Management – What’s new in R2?</vt:lpstr>
      <vt:lpstr>Application Management – What’s new in R2? (Cont’d)</vt:lpstr>
      <vt:lpstr>New R2 App features demo</vt:lpstr>
      <vt:lpstr>Session Objectives</vt:lpstr>
      <vt:lpstr>Q &amp; A </vt:lpstr>
      <vt:lpstr>Windows Track Resources</vt:lpstr>
      <vt:lpstr>For More Information</vt:lpstr>
      <vt:lpstr>Related content</vt:lpstr>
      <vt:lpstr>Resources</vt:lpstr>
      <vt:lpstr>Complete an evaluation on CommNet and enter to win!</vt:lpstr>
      <vt:lpstr>MS tag</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WCA-B304 Application Delivery with System Center 2012 Configuration Manager SP1 and Windows Intune</dc:title>
  <dc:subject>TechEd 2013</dc:subject>
  <dc:creator>Dilip Radhakrishnan;Adeep Cheema</dc:creator>
  <cp:keywords>TechEd 2013</cp:keywords>
  <dc:description>Template by: Jordan Cayabyab, Artitudes Design, Inc.
Formatting by: Brett Perry, Silver Fox Productions, Inc.
Audience Type: Internal/External</dc:description>
  <cp:lastModifiedBy>Shows</cp:lastModifiedBy>
  <cp:revision>29</cp:revision>
  <dcterms:created xsi:type="dcterms:W3CDTF">2013-05-29T00:52:16Z</dcterms:created>
  <dcterms:modified xsi:type="dcterms:W3CDTF">2013-06-05T23:35:45Z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0x01010025B0E7E46444004D9D85B2EDB9215618</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4;#TechEd 2013|273a37fe-f12d-481b-821a-69b382120b4f</vt:lpwstr>
  </property>
  <property fmtid="{D5CDD505-2E9C-101B-9397-08002B2CF9AE}" pid="7" name="TaxCatchAll">
    <vt:lpwstr>4;#TechEd 2013</vt:lpwstr>
  </property>
  <property fmtid="{D5CDD505-2E9C-101B-9397-08002B2CF9AE}" pid="8" name="TaxKeywordTaxHTField">
    <vt:lpwstr>TechEd 2013|273a37fe-f12d-481b-821a-69b382120b4f</vt:lpwstr>
  </property>
</Properties>
</file>