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7" r:id="rId5"/>
    <p:sldMasterId id="2147484222" r:id="rId6"/>
  </p:sldMasterIdLst>
  <p:notesMasterIdLst>
    <p:notesMasterId r:id="rId51"/>
  </p:notesMasterIdLst>
  <p:handoutMasterIdLst>
    <p:handoutMasterId r:id="rId52"/>
  </p:handoutMasterIdLst>
  <p:sldIdLst>
    <p:sldId id="1135" r:id="rId7"/>
    <p:sldId id="1054" r:id="rId8"/>
    <p:sldId id="1158" r:id="rId9"/>
    <p:sldId id="1159" r:id="rId10"/>
    <p:sldId id="1160" r:id="rId11"/>
    <p:sldId id="1161" r:id="rId12"/>
    <p:sldId id="1162" r:id="rId13"/>
    <p:sldId id="1163" r:id="rId14"/>
    <p:sldId id="1164" r:id="rId15"/>
    <p:sldId id="1165" r:id="rId16"/>
    <p:sldId id="1166" r:id="rId17"/>
    <p:sldId id="1167" r:id="rId18"/>
    <p:sldId id="1168" r:id="rId19"/>
    <p:sldId id="1169" r:id="rId20"/>
    <p:sldId id="1170" r:id="rId21"/>
    <p:sldId id="1201" r:id="rId22"/>
    <p:sldId id="1172" r:id="rId23"/>
    <p:sldId id="1173" r:id="rId24"/>
    <p:sldId id="1174" r:id="rId25"/>
    <p:sldId id="1175" r:id="rId26"/>
    <p:sldId id="1176" r:id="rId27"/>
    <p:sldId id="1177" r:id="rId28"/>
    <p:sldId id="1202" r:id="rId29"/>
    <p:sldId id="1179" r:id="rId30"/>
    <p:sldId id="1180" r:id="rId31"/>
    <p:sldId id="1181" r:id="rId32"/>
    <p:sldId id="1182" r:id="rId33"/>
    <p:sldId id="1183" r:id="rId34"/>
    <p:sldId id="1184" r:id="rId35"/>
    <p:sldId id="1185" r:id="rId36"/>
    <p:sldId id="1186" r:id="rId37"/>
    <p:sldId id="1187" r:id="rId38"/>
    <p:sldId id="1188" r:id="rId39"/>
    <p:sldId id="1189" r:id="rId40"/>
    <p:sldId id="1190" r:id="rId41"/>
    <p:sldId id="1191" r:id="rId42"/>
    <p:sldId id="1192" r:id="rId43"/>
    <p:sldId id="1193" r:id="rId44"/>
    <p:sldId id="1206" r:id="rId45"/>
    <p:sldId id="1204" r:id="rId46"/>
    <p:sldId id="1199" r:id="rId47"/>
    <p:sldId id="1200" r:id="rId48"/>
    <p:sldId id="1205" r:id="rId49"/>
    <p:sldId id="1196"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8"/>
            <p14:sldId id="1159"/>
            <p14:sldId id="1160"/>
            <p14:sldId id="1161"/>
            <p14:sldId id="1162"/>
            <p14:sldId id="1163"/>
            <p14:sldId id="1164"/>
            <p14:sldId id="1165"/>
            <p14:sldId id="1166"/>
            <p14:sldId id="1167"/>
            <p14:sldId id="1168"/>
            <p14:sldId id="1169"/>
            <p14:sldId id="1170"/>
            <p14:sldId id="1201"/>
            <p14:sldId id="1172"/>
            <p14:sldId id="1173"/>
            <p14:sldId id="1174"/>
            <p14:sldId id="1175"/>
            <p14:sldId id="1176"/>
            <p14:sldId id="1177"/>
            <p14:sldId id="1202"/>
            <p14:sldId id="1179"/>
            <p14:sldId id="1180"/>
            <p14:sldId id="1181"/>
            <p14:sldId id="1182"/>
            <p14:sldId id="1183"/>
            <p14:sldId id="1184"/>
            <p14:sldId id="1185"/>
            <p14:sldId id="1186"/>
            <p14:sldId id="1187"/>
            <p14:sldId id="1188"/>
            <p14:sldId id="1189"/>
            <p14:sldId id="1190"/>
            <p14:sldId id="1191"/>
            <p14:sldId id="1192"/>
            <p14:sldId id="1193"/>
            <p14:sldId id="1206"/>
            <p14:sldId id="1204"/>
            <p14:sldId id="1199"/>
            <p14:sldId id="1200"/>
            <p14:sldId id="1205"/>
            <p14:sldId id="119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6305" autoAdjust="0"/>
  </p:normalViewPr>
  <p:slideViewPr>
    <p:cSldViewPr snapToGrid="0">
      <p:cViewPr varScale="1">
        <p:scale>
          <a:sx n="111" d="100"/>
          <a:sy n="111" d="100"/>
        </p:scale>
        <p:origin x="84" y="10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4:04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4:04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4:04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8C61EE5-B33D-47E1-9014-F5B6F00BF94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722101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8C61EE5-B33D-47E1-9014-F5B6F00BF94B}"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555272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6AA284-0A5B-4DAC-81EB-A6761D68760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283017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6AA284-0A5B-4DAC-81EB-A6761D68760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853175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547410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6/6/2013 4:04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476830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4:04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333271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4:04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3374200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4:04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945749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6/6/2013 4:04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505357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4:04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pPr/>
              <a:t>6/6/2013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328531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C477386-5932-4D40-BBD5-C9342017EC9E}"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10734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5E90D4E-3004-43D5-84A1-596D155AD373}"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471806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2BD584-64AD-4CB7-8EB5-647955320A96}"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4188902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A8B9AD-0F57-49C0-BAC9-E0C80B997451}"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344005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8BF9FF9-0354-4FB5-858A-D9CB0BEB2C59}"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117005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B54B4E5-9B06-47A6-8DC8-7436C258B17A}"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1152053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grpSp>
        <p:nvGrpSpPr>
          <p:cNvPr id="19" name="Group 18"/>
          <p:cNvGrpSpPr/>
          <p:nvPr userDrawn="1"/>
        </p:nvGrpSpPr>
        <p:grpSpPr>
          <a:xfrm>
            <a:off x="0"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 name="Rectangle 3"/>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09316" cy="748169"/>
          </a:xfrm>
        </p:spPr>
        <p:txBody>
          <a:bodyPr anchor="t" anchorCtr="0"/>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395736"/>
            <a:ext cx="11598707" cy="1914370"/>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Right Triangle 25"/>
          <p:cNvSpPr/>
          <p:nvPr userDrawn="1"/>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947613638"/>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Section Title Accent Color 1">
    <p:bg>
      <p:bgPr>
        <a:solidFill>
          <a:schemeClr val="bg2"/>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0" y="0"/>
            <a:ext cx="12436475" cy="6994525"/>
            <a:chOff x="0" y="0"/>
            <a:chExt cx="12436475" cy="6994525"/>
          </a:xfrm>
          <a:solidFill>
            <a:schemeClr val="tx1"/>
          </a:solidFill>
        </p:grpSpPr>
        <p:grpSp>
          <p:nvGrpSpPr>
            <p:cNvPr id="4" name="Group 3"/>
            <p:cNvGrpSpPr/>
            <p:nvPr userDrawn="1"/>
          </p:nvGrpSpPr>
          <p:grpSpPr>
            <a:xfrm>
              <a:off x="0" y="0"/>
              <a:ext cx="12436475" cy="6994525"/>
              <a:chOff x="0" y="0"/>
              <a:chExt cx="12436475" cy="6994525"/>
            </a:xfrm>
            <a:grpFill/>
          </p:grpSpPr>
          <p:sp>
            <p:nvSpPr>
              <p:cNvPr id="6" name="Frame 5"/>
              <p:cNvSpPr/>
              <p:nvPr userDrawn="1"/>
            </p:nvSpPr>
            <p:spPr bwMode="auto">
              <a:xfrm>
                <a:off x="0" y="0"/>
                <a:ext cx="12436475" cy="6994525"/>
              </a:xfrm>
              <a:prstGeom prst="frame">
                <a:avLst>
                  <a:gd name="adj1" fmla="val 3785"/>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userDrawn="1"/>
            </p:nvGrpSpPr>
            <p:grpSpPr>
              <a:xfrm>
                <a:off x="182886" y="190969"/>
                <a:ext cx="12118113" cy="6607864"/>
                <a:chOff x="182886" y="190969"/>
                <a:chExt cx="12118113" cy="6607864"/>
              </a:xfrm>
              <a:grpFill/>
            </p:grpSpPr>
            <p:sp>
              <p:nvSpPr>
                <p:cNvPr id="8" name="Rectangle 7"/>
                <p:cNvSpPr/>
                <p:nvPr userDrawn="1"/>
              </p:nvSpPr>
              <p:spPr bwMode="auto">
                <a:xfrm>
                  <a:off x="236668" y="6702014"/>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182886" y="190969"/>
                  <a:ext cx="12064331" cy="968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5" name="Rectangle 4"/>
            <p:cNvSpPr/>
            <p:nvPr userDrawn="1"/>
          </p:nvSpPr>
          <p:spPr bwMode="auto">
            <a:xfrm>
              <a:off x="12161837" y="190969"/>
              <a:ext cx="85380" cy="660786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0" name="Right Triangle 9"/>
          <p:cNvSpPr/>
          <p:nvPr userDrawn="1"/>
        </p:nvSpPr>
        <p:spPr bwMode="auto">
          <a:xfrm rot="10800000" flipH="1">
            <a:off x="12161838" y="5783261"/>
            <a:ext cx="274638" cy="237147"/>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userDrawn="1"/>
        </p:nvSpPr>
        <p:spPr bwMode="gray">
          <a:xfrm>
            <a:off x="1205347" y="3940191"/>
            <a:ext cx="11231128" cy="1843071"/>
          </a:xfrm>
          <a:prstGeom prst="rect">
            <a:avLst/>
          </a:prstGeom>
          <a:solidFill>
            <a:srgbClr val="00BCF2">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9"/>
          <p:cNvSpPr>
            <a:spLocks noEditPoints="1"/>
          </p:cNvSpPr>
          <p:nvPr userDrawn="1"/>
        </p:nvSpPr>
        <p:spPr bwMode="black">
          <a:xfrm>
            <a:off x="11671609"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hasCustomPrompt="1"/>
          </p:nvPr>
        </p:nvSpPr>
        <p:spPr>
          <a:xfrm>
            <a:off x="1205347" y="3951287"/>
            <a:ext cx="1030303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910688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with 2 lines of text">
    <p:spTree>
      <p:nvGrpSpPr>
        <p:cNvPr id="1" name=""/>
        <p:cNvGrpSpPr/>
        <p:nvPr/>
      </p:nvGrpSpPr>
      <p:grpSpPr>
        <a:xfrm>
          <a:off x="0" y="0"/>
          <a:ext cx="0" cy="0"/>
          <a:chOff x="0" y="0"/>
          <a:chExt cx="0" cy="0"/>
        </a:xfrm>
      </p:grpSpPr>
      <p:grpSp>
        <p:nvGrpSpPr>
          <p:cNvPr id="13" name="Group 12"/>
          <p:cNvGrpSpPr/>
          <p:nvPr userDrawn="1"/>
        </p:nvGrpSpPr>
        <p:grpSpPr>
          <a:xfrm>
            <a:off x="0"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userDrawn="1"/>
        </p:nvSpPr>
        <p:spPr bwMode="auto">
          <a:xfrm>
            <a:off x="-1"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3"/>
          <p:cNvSpPr>
            <a:spLocks noGrp="1"/>
          </p:cNvSpPr>
          <p:nvPr>
            <p:ph type="body" sz="quarter" idx="10"/>
          </p:nvPr>
        </p:nvSpPr>
        <p:spPr>
          <a:xfrm>
            <a:off x="274637" y="1406494"/>
            <a:ext cx="11644835" cy="1778949"/>
          </a:xfrm>
        </p:spPr>
        <p:txBody>
          <a:bodyPr wrap="square">
            <a:spAutoFit/>
          </a:bodyPr>
          <a:lstStyle>
            <a:lvl1pPr>
              <a:buClr>
                <a:schemeClr val="accent3"/>
              </a:buClr>
              <a:defRPr>
                <a:gradFill>
                  <a:gsLst>
                    <a:gs pos="1250">
                      <a:schemeClr val="accent3"/>
                    </a:gs>
                    <a:gs pos="99000">
                      <a:schemeClr val="accent3"/>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274320" y="471031"/>
            <a:ext cx="10816814" cy="748169"/>
          </a:xfrm>
        </p:spPr>
        <p:txBody>
          <a:bodyPr anchor="t" anchorCtr="0"/>
          <a:lstStyle/>
          <a:p>
            <a:r>
              <a:rPr lang="en-US" dirty="0" smtClean="0"/>
              <a:t>Click to edit Master title style</a:t>
            </a:r>
            <a:endParaRPr lang="en-US" dirty="0"/>
          </a:p>
        </p:txBody>
      </p:sp>
      <p:sp>
        <p:nvSpPr>
          <p:cNvPr id="22" name="Right Triangle 21"/>
          <p:cNvSpPr/>
          <p:nvPr userDrawn="1"/>
        </p:nvSpPr>
        <p:spPr bwMode="auto">
          <a:xfrm rot="10800000">
            <a:off x="-2"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userDrawn="1"/>
        </p:nvSpPr>
        <p:spPr bwMode="black">
          <a:xfrm>
            <a:off x="11578360"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612417349"/>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330654000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14916549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3205022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608943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046626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0481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663410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6466514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775120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63775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050116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5648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153316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930295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594135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58894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029250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0120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05536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492420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701312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305492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2" y="1476625"/>
            <a:ext cx="5597871" cy="1940531"/>
          </a:xfrm>
        </p:spPr>
        <p:txBody>
          <a:bodyPr/>
          <a:lstStyle>
            <a:lvl1pPr marL="346713" indent="-346713">
              <a:lnSpc>
                <a:spcPct val="90000"/>
              </a:lnSpc>
              <a:defRPr sz="2900"/>
            </a:lvl1pPr>
            <a:lvl2pPr marL="686682" indent="-331873">
              <a:lnSpc>
                <a:spcPct val="90000"/>
              </a:lnSpc>
              <a:defRPr sz="2400"/>
            </a:lvl2pPr>
            <a:lvl3pPr marL="972686" indent="-294099">
              <a:lnSpc>
                <a:spcPct val="90000"/>
              </a:lnSpc>
              <a:defRPr sz="2000"/>
            </a:lvl3pPr>
            <a:lvl4pPr marL="1251946" indent="-279260">
              <a:lnSpc>
                <a:spcPct val="90000"/>
              </a:lnSpc>
              <a:defRPr sz="1800"/>
            </a:lvl4pPr>
            <a:lvl5pPr marL="1546045" indent="-2860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476625"/>
            <a:ext cx="5597871" cy="1940531"/>
          </a:xfrm>
        </p:spPr>
        <p:txBody>
          <a:bodyPr/>
          <a:lstStyle>
            <a:lvl1pPr marL="354809" indent="-354809">
              <a:lnSpc>
                <a:spcPct val="90000"/>
              </a:lnSpc>
              <a:defRPr sz="2900"/>
            </a:lvl1pPr>
            <a:lvl2pPr marL="686682" indent="-346713">
              <a:lnSpc>
                <a:spcPct val="90000"/>
              </a:lnSpc>
              <a:defRPr sz="2400"/>
            </a:lvl2pPr>
            <a:lvl3pPr marL="980781" indent="-308940">
              <a:lnSpc>
                <a:spcPct val="90000"/>
              </a:lnSpc>
              <a:defRPr sz="2000"/>
            </a:lvl3pPr>
            <a:lvl4pPr marL="1251946" indent="-271165">
              <a:lnSpc>
                <a:spcPct val="90000"/>
              </a:lnSpc>
              <a:defRPr sz="1800"/>
            </a:lvl4pPr>
            <a:lvl5pPr marL="1546045" indent="-279260">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246289652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329" y="233153"/>
            <a:ext cx="11375536" cy="47674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266557143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46814264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4459008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0348295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14543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921571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31186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894886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043379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0807309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977084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466696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940349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827481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71838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494934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5245835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18214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55233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807501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708407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053019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350251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116524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theme" Target="../theme/theme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4" r:id="rId23"/>
    <p:sldLayoutId id="2147484195" r:id="rId24"/>
    <p:sldLayoutId id="2147484196"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8503431"/>
      </p:ext>
    </p:extLst>
  </p:cSld>
  <p:clrMap bg1="dk1" tx1="lt1" bg2="dk2" tx2="lt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 id="2147484218" r:id="rId21"/>
    <p:sldLayoutId id="2147484219" r:id="rId22"/>
    <p:sldLayoutId id="2147484220" r:id="rId23"/>
    <p:sldLayoutId id="2147484221" r:id="rId2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917928"/>
      </p:ext>
    </p:extLst>
  </p:cSld>
  <p:clrMap bg1="dk1" tx1="lt1" bg2="dk2" tx2="lt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42" r:id="rId20"/>
    <p:sldLayoutId id="2147484243" r:id="rId21"/>
    <p:sldLayoutId id="2147484244" r:id="rId22"/>
    <p:sldLayoutId id="214748424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technet.microsoft.com/en-us/library/gg682168.aspx"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8.pn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2.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30.png"/><Relationship Id="rId2" Type="http://schemas.openxmlformats.org/officeDocument/2006/relationships/image" Target="../media/image47.png"/><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hyperlink" Target="/wikipedia/en/9/9f/Apple-logo.sv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microsoft.com/office/2007/relationships/hdphoto" Target="../media/hdphoto4.wdp"/><Relationship Id="rId7" Type="http://schemas.openxmlformats.org/officeDocument/2006/relationships/image" Target="../media/image32.png"/><Relationship Id="rId2"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50.png"/><Relationship Id="rId5" Type="http://schemas.openxmlformats.org/officeDocument/2006/relationships/image" Target="../media/image25.emf"/><Relationship Id="rId4" Type="http://schemas.openxmlformats.org/officeDocument/2006/relationships/image" Target="../media/image17.png"/><Relationship Id="rId9"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hyperlink" Target="http://support.microsoft.com/kb/2817245"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hyperlink" Target="http://www.microsoft.com/en-us/download/details.aspx?id=36213&amp;WT.mc_id=rss_alldownloads_all" TargetMode="External"/><Relationship Id="rId4" Type="http://schemas.openxmlformats.org/officeDocument/2006/relationships/hyperlink" Target="http://technet.microsoft.com/en-us/library/jj821831.aspx"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drv.ms/10f5g2y"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hyperlink" Target="http://msdn.microsoft.com/en-us/library/windows/desktop/hh446767(v=vs.85).aspx" TargetMode="External"/><Relationship Id="rId4" Type="http://schemas.openxmlformats.org/officeDocument/2006/relationships/hyperlink" Target="http://sdrv.ms/10f5s1M"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hyperlink" Target="http://blogs.technet.com/b/system_center_in_action"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hyperlink" Target="http://technet.microsoft.com/en-us/library/hh925141.aspx" TargetMode="External"/><Relationship Id="rId4" Type="http://schemas.openxmlformats.org/officeDocument/2006/relationships/hyperlink" Target="http://technet.microsoft.com/en-us/library/hh913620.aspx"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53.png"/><Relationship Id="rId5" Type="http://schemas.openxmlformats.org/officeDocument/2006/relationships/hyperlink" Target="http://www.microsoft.com/en-us/server-cloud/windows-server" TargetMode="External"/><Relationship Id="rId10" Type="http://schemas.openxmlformats.org/officeDocument/2006/relationships/image" Target="../media/image52.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54.png"/><Relationship Id="rId7" Type="http://schemas.openxmlformats.org/officeDocument/2006/relationships/hyperlink" Target="microsoft.com/dv" TargetMode="External"/><Relationship Id="rId2" Type="http://schemas.openxmlformats.org/officeDocument/2006/relationships/notesSlide" Target="../notesSlides/notesSlide15.xml"/><Relationship Id="rId1" Type="http://schemas.openxmlformats.org/officeDocument/2006/relationships/slideLayout" Target="../slideLayouts/slideLayout41.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png"/><Relationship Id="rId7" Type="http://schemas.openxmlformats.org/officeDocument/2006/relationships/image" Target="../media/image60.jpe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png"/><Relationship Id="rId9" Type="http://schemas.openxmlformats.org/officeDocument/2006/relationships/image" Target="../media/image62.jpe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65.xml"/><Relationship Id="rId5" Type="http://schemas.openxmlformats.org/officeDocument/2006/relationships/image" Target="../media/image65.png"/><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microsoft.com/office/2007/relationships/hdphoto" Target="../media/hdphoto2.wdp"/><Relationship Id="rId2" Type="http://schemas.openxmlformats.org/officeDocument/2006/relationships/image" Target="../media/image12.png"/><Relationship Id="rId16" Type="http://schemas.openxmlformats.org/officeDocument/2006/relationships/image" Target="../media/image24.png"/><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3.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hyperlink" Target="http://blogs.technet.com/b/configmgrteam/archive/2013/01/31/new-distribution-points-in-configuration-manager-sp1.aspx" TargetMode="External"/><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508447"/>
            <a:ext cx="10210800" cy="610140"/>
          </a:xfrm>
        </p:spPr>
        <p:txBody>
          <a:bodyPr/>
          <a:lstStyle/>
          <a:p>
            <a:r>
              <a:rPr lang="en-US" sz="3600" dirty="0" smtClean="0"/>
              <a:t>       Software Update Point and Network Load </a:t>
            </a:r>
            <a:r>
              <a:rPr lang="en-US" sz="3600" dirty="0"/>
              <a:t>Balancer</a:t>
            </a:r>
            <a:r>
              <a:rPr lang="en-US" sz="3600" spc="0" dirty="0" smtClean="0">
                <a:gradFill>
                  <a:gsLst>
                    <a:gs pos="1250">
                      <a:schemeClr val="tx2"/>
                    </a:gs>
                    <a:gs pos="99000">
                      <a:schemeClr val="tx2"/>
                    </a:gs>
                  </a:gsLst>
                  <a:lin ang="5400000" scaled="0"/>
                </a:gradFill>
                <a:cs typeface="+mn-cs"/>
              </a:rPr>
              <a:t> </a:t>
            </a:r>
            <a:endParaRPr lang="en-US" sz="4800" spc="0" dirty="0">
              <a:solidFill>
                <a:schemeClr val="tx1"/>
              </a:solidFill>
              <a:cs typeface="+mn-cs"/>
            </a:endParaRPr>
          </a:p>
        </p:txBody>
      </p:sp>
      <p:sp>
        <p:nvSpPr>
          <p:cNvPr id="11" name="Text Placeholder 4"/>
          <p:cNvSpPr>
            <a:spLocks noGrp="1"/>
          </p:cNvSpPr>
          <p:nvPr>
            <p:ph sz="quarter" idx="10"/>
          </p:nvPr>
        </p:nvSpPr>
        <p:spPr>
          <a:xfrm>
            <a:off x="503237" y="2227547"/>
            <a:ext cx="5334000" cy="3174715"/>
          </a:xfrm>
        </p:spPr>
        <p:txBody>
          <a:bodyPr/>
          <a:lstStyle/>
          <a:p>
            <a:pPr marL="0" lvl="1" indent="0">
              <a:buNone/>
            </a:pPr>
            <a:r>
              <a:rPr lang="en-US" sz="3200" dirty="0" smtClean="0">
                <a:gradFill>
                  <a:gsLst>
                    <a:gs pos="1250">
                      <a:schemeClr val="tx2"/>
                    </a:gs>
                    <a:gs pos="99000">
                      <a:schemeClr val="tx2"/>
                    </a:gs>
                  </a:gsLst>
                  <a:lin ang="5400000" scaled="0"/>
                </a:gradFill>
                <a:latin typeface="+mj-lt"/>
              </a:rPr>
              <a:t>Note Worthy Items</a:t>
            </a:r>
          </a:p>
          <a:p>
            <a:pPr marL="0" lvl="1" indent="0">
              <a:buNone/>
            </a:pPr>
            <a:endParaRPr lang="en-US" sz="400" dirty="0" smtClean="0">
              <a:gradFill>
                <a:gsLst>
                  <a:gs pos="1250">
                    <a:schemeClr val="tx2"/>
                  </a:gs>
                  <a:gs pos="99000">
                    <a:schemeClr val="tx2"/>
                  </a:gs>
                </a:gsLst>
                <a:lin ang="5400000" scaled="0"/>
              </a:gradFill>
              <a:latin typeface="+mj-lt"/>
            </a:endParaRPr>
          </a:p>
          <a:p>
            <a:pPr marL="346075" lvl="2" indent="-342900"/>
            <a:r>
              <a:rPr lang="en-US" dirty="0">
                <a:latin typeface="+mj-lt"/>
              </a:rPr>
              <a:t>Software u</a:t>
            </a:r>
            <a:r>
              <a:rPr lang="en-US" dirty="0" smtClean="0">
                <a:latin typeface="+mj-lt"/>
              </a:rPr>
              <a:t>pdate points redesigned </a:t>
            </a:r>
            <a:r>
              <a:rPr lang="en-US" dirty="0">
                <a:latin typeface="+mj-lt"/>
              </a:rPr>
              <a:t>in </a:t>
            </a:r>
            <a:r>
              <a:rPr lang="en-US" dirty="0" smtClean="0">
                <a:latin typeface="+mj-lt"/>
              </a:rPr>
              <a:t>SP1</a:t>
            </a:r>
          </a:p>
          <a:p>
            <a:pPr marL="3175" lvl="2" indent="0"/>
            <a:endParaRPr lang="en-US" sz="1000" dirty="0">
              <a:latin typeface="+mj-lt"/>
            </a:endParaRPr>
          </a:p>
          <a:p>
            <a:pPr marL="346075" lvl="2" indent="-342900"/>
            <a:r>
              <a:rPr lang="en-US" dirty="0">
                <a:latin typeface="+mj-lt"/>
              </a:rPr>
              <a:t>Multiple software update point </a:t>
            </a:r>
            <a:r>
              <a:rPr lang="en-US" dirty="0" smtClean="0">
                <a:latin typeface="+mj-lt"/>
              </a:rPr>
              <a:t>sites </a:t>
            </a:r>
            <a:r>
              <a:rPr lang="en-US" dirty="0">
                <a:latin typeface="+mj-lt"/>
              </a:rPr>
              <a:t>in the same forest or </a:t>
            </a:r>
            <a:r>
              <a:rPr lang="en-US" dirty="0" smtClean="0">
                <a:latin typeface="+mj-lt"/>
              </a:rPr>
              <a:t>in </a:t>
            </a:r>
            <a:r>
              <a:rPr lang="en-US" dirty="0">
                <a:latin typeface="+mj-lt"/>
              </a:rPr>
              <a:t>a different forest </a:t>
            </a:r>
            <a:r>
              <a:rPr lang="en-US" dirty="0" smtClean="0">
                <a:latin typeface="+mj-lt"/>
              </a:rPr>
              <a:t>are supported</a:t>
            </a:r>
          </a:p>
          <a:p>
            <a:pPr marL="3175" lvl="2" indent="0"/>
            <a:endParaRPr lang="en-US" sz="1000" dirty="0">
              <a:latin typeface="+mj-lt"/>
            </a:endParaRPr>
          </a:p>
          <a:p>
            <a:pPr marL="346075" lvl="2" indent="-342900"/>
            <a:r>
              <a:rPr lang="en-US" dirty="0" smtClean="0">
                <a:latin typeface="+mj-lt"/>
              </a:rPr>
              <a:t>You no </a:t>
            </a:r>
            <a:r>
              <a:rPr lang="en-US" dirty="0">
                <a:latin typeface="+mj-lt"/>
              </a:rPr>
              <a:t>longer have the option to configure a software update point as an </a:t>
            </a:r>
            <a:r>
              <a:rPr lang="en-US" dirty="0" smtClean="0">
                <a:latin typeface="+mj-lt"/>
              </a:rPr>
              <a:t>network load balancer via </a:t>
            </a:r>
            <a:r>
              <a:rPr lang="en-US" dirty="0">
                <a:latin typeface="+mj-lt"/>
              </a:rPr>
              <a:t>the </a:t>
            </a:r>
            <a:r>
              <a:rPr lang="en-US" dirty="0" smtClean="0">
                <a:latin typeface="+mj-lt"/>
              </a:rPr>
              <a:t>console</a:t>
            </a:r>
            <a:endParaRPr lang="en-US" dirty="0">
              <a:latin typeface="+mj-lt"/>
            </a:endParaRPr>
          </a:p>
        </p:txBody>
      </p:sp>
      <p:grpSp>
        <p:nvGrpSpPr>
          <p:cNvPr id="31" name="Group 30"/>
          <p:cNvGrpSpPr/>
          <p:nvPr/>
        </p:nvGrpSpPr>
        <p:grpSpPr>
          <a:xfrm>
            <a:off x="6751637" y="5393332"/>
            <a:ext cx="5562600" cy="923330"/>
            <a:chOff x="7197365" y="5097462"/>
            <a:chExt cx="5332885" cy="923330"/>
          </a:xfrm>
        </p:grpSpPr>
        <p:sp>
          <p:nvSpPr>
            <p:cNvPr id="7" name="Rectangle 6"/>
            <p:cNvSpPr/>
            <p:nvPr/>
          </p:nvSpPr>
          <p:spPr>
            <a:xfrm>
              <a:off x="8035565" y="5097462"/>
              <a:ext cx="4494685" cy="923330"/>
            </a:xfrm>
            <a:prstGeom prst="rect">
              <a:avLst/>
            </a:prstGeom>
          </p:spPr>
          <p:txBody>
            <a:bodyPr wrap="square">
              <a:spAutoFit/>
            </a:bodyPr>
            <a:lstStyle/>
            <a:p>
              <a:pPr>
                <a:buClr>
                  <a:schemeClr val="tx1">
                    <a:lumMod val="50000"/>
                  </a:schemeClr>
                </a:buClr>
                <a:buSzPct val="100000"/>
              </a:pPr>
              <a:r>
                <a:rPr lang="en-US" dirty="0" smtClean="0"/>
                <a:t>More info </a:t>
              </a:r>
              <a:r>
                <a:rPr lang="en-US" dirty="0"/>
                <a:t>available here: </a:t>
              </a:r>
              <a:endParaRPr lang="en-US" dirty="0" smtClean="0"/>
            </a:p>
            <a:p>
              <a:pPr>
                <a:buClr>
                  <a:schemeClr val="tx1">
                    <a:lumMod val="50000"/>
                  </a:schemeClr>
                </a:buClr>
                <a:buSzPct val="100000"/>
              </a:pPr>
              <a:r>
                <a:rPr lang="en-US" dirty="0" smtClean="0">
                  <a:hlinkClick r:id="rId2"/>
                </a:rPr>
                <a:t>http</a:t>
              </a:r>
              <a:r>
                <a:rPr lang="en-US" dirty="0">
                  <a:hlinkClick r:id="rId2"/>
                </a:rPr>
                <a:t>://</a:t>
              </a:r>
              <a:r>
                <a:rPr lang="en-US" dirty="0" smtClean="0">
                  <a:hlinkClick r:id="rId2"/>
                </a:rPr>
                <a:t>technet.microsoft.com/en-us/library/gg682168.aspx</a:t>
              </a:r>
              <a:r>
                <a:rPr lang="en-US" dirty="0" smtClean="0"/>
                <a:t> </a:t>
              </a:r>
            </a:p>
          </p:txBody>
        </p:sp>
        <p:pic>
          <p:nvPicPr>
            <p:cNvPr id="8" name="Picture 16" descr="MSN icon info button"/>
            <p:cNvPicPr>
              <a:picLocks noChangeAspect="1" noChangeArrowheads="1"/>
            </p:cNvPicPr>
            <p:nvPr/>
          </p:nvPicPr>
          <p:blipFill>
            <a:blip r:embed="rId3" cstate="print"/>
            <a:srcRect/>
            <a:stretch>
              <a:fillRect/>
            </a:stretch>
          </p:blipFill>
          <p:spPr bwMode="auto">
            <a:xfrm>
              <a:off x="7197365" y="5190021"/>
              <a:ext cx="762000" cy="745641"/>
            </a:xfrm>
            <a:prstGeom prst="rect">
              <a:avLst/>
            </a:prstGeom>
            <a:noFill/>
          </p:spPr>
        </p:pic>
      </p:grpSp>
      <p:sp>
        <p:nvSpPr>
          <p:cNvPr id="12" name="Text Placeholder 4"/>
          <p:cNvSpPr txBox="1">
            <a:spLocks/>
          </p:cNvSpPr>
          <p:nvPr/>
        </p:nvSpPr>
        <p:spPr>
          <a:xfrm>
            <a:off x="6446837" y="2227547"/>
            <a:ext cx="5715000" cy="265842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sz="3200" dirty="0" smtClean="0">
                <a:gradFill>
                  <a:gsLst>
                    <a:gs pos="1250">
                      <a:schemeClr val="tx2"/>
                    </a:gs>
                    <a:gs pos="99000">
                      <a:schemeClr val="tx2"/>
                    </a:gs>
                  </a:gsLst>
                  <a:lin ang="5400000" scaled="0"/>
                </a:gradFill>
                <a:latin typeface="+mj-lt"/>
              </a:rPr>
              <a:t>Pre &amp; Post Upgrade</a:t>
            </a:r>
          </a:p>
          <a:p>
            <a:pPr marL="3175" lvl="2" indent="0">
              <a:buNone/>
            </a:pPr>
            <a:endParaRPr lang="en-US" sz="400" dirty="0" smtClean="0"/>
          </a:p>
          <a:p>
            <a:pPr marL="346075" lvl="2" indent="-342900"/>
            <a:r>
              <a:rPr lang="en-US" u="sng" dirty="0" smtClean="0">
                <a:latin typeface="+mj-lt"/>
              </a:rPr>
              <a:t>Pre Upgrade</a:t>
            </a:r>
            <a:r>
              <a:rPr lang="en-US" dirty="0" smtClean="0">
                <a:latin typeface="+mj-lt"/>
              </a:rPr>
              <a:t>: Required to remove the network load balancer for your active software update points</a:t>
            </a:r>
            <a:endParaRPr lang="en-US" sz="2400" dirty="0" smtClean="0">
              <a:latin typeface="+mj-lt"/>
            </a:endParaRPr>
          </a:p>
          <a:p>
            <a:pPr marL="171450" lvl="1" indent="-171450"/>
            <a:endParaRPr lang="en-US" sz="1000" dirty="0" smtClean="0">
              <a:gradFill>
                <a:gsLst>
                  <a:gs pos="1250">
                    <a:schemeClr val="tx2"/>
                  </a:gs>
                  <a:gs pos="99000">
                    <a:schemeClr val="tx2"/>
                  </a:gs>
                </a:gsLst>
                <a:lin ang="5400000" scaled="0"/>
              </a:gradFill>
              <a:latin typeface="+mj-lt"/>
            </a:endParaRPr>
          </a:p>
          <a:p>
            <a:pPr marL="346075" lvl="2" indent="-342900"/>
            <a:r>
              <a:rPr lang="en-US" u="sng" dirty="0" smtClean="0">
                <a:latin typeface="+mj-lt"/>
              </a:rPr>
              <a:t>Post Upgrade</a:t>
            </a:r>
            <a:r>
              <a:rPr lang="en-US" dirty="0" smtClean="0">
                <a:latin typeface="+mj-lt"/>
              </a:rPr>
              <a:t>: Admin has option to reconfigure NLB by using </a:t>
            </a:r>
            <a:r>
              <a:rPr lang="en-US" dirty="0" smtClean="0">
                <a:latin typeface="Consolas" panose="020B0609020204030204" pitchFamily="49" charset="0"/>
                <a:cs typeface="Consolas" panose="020B0609020204030204" pitchFamily="49" charset="0"/>
              </a:rPr>
              <a:t>Set-CMSoftwareUpdatePoint</a:t>
            </a:r>
            <a:r>
              <a:rPr lang="en-US" dirty="0" smtClean="0">
                <a:latin typeface="+mj-lt"/>
              </a:rPr>
              <a:t> PowerShell cmdlet</a:t>
            </a:r>
            <a:endParaRPr lang="en-US" dirty="0">
              <a:latin typeface="+mj-lt"/>
            </a:endParaRPr>
          </a:p>
        </p:txBody>
      </p:sp>
      <p:cxnSp>
        <p:nvCxnSpPr>
          <p:cNvPr id="27" name="Straight Connector 26"/>
          <p:cNvCxnSpPr/>
          <p:nvPr/>
        </p:nvCxnSpPr>
        <p:spPr>
          <a:xfrm>
            <a:off x="6142037" y="2118233"/>
            <a:ext cx="0" cy="3741229"/>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bwMode="black">
          <a:xfrm>
            <a:off x="289287" y="534833"/>
            <a:ext cx="642153" cy="661092"/>
            <a:chOff x="3422650" y="3467100"/>
            <a:chExt cx="533400" cy="549275"/>
          </a:xfrm>
          <a:solidFill>
            <a:srgbClr val="FFFFFF"/>
          </a:solidFill>
        </p:grpSpPr>
        <p:sp>
          <p:nvSpPr>
            <p:cNvPr id="14"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5"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4" name="TextBox 3"/>
          <p:cNvSpPr txBox="1"/>
          <p:nvPr/>
        </p:nvSpPr>
        <p:spPr>
          <a:xfrm>
            <a:off x="491871" y="1286391"/>
            <a:ext cx="11197243"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If you are using SUP with NLB and SUP based client installation then this is MUST to know!!</a:t>
            </a:r>
          </a:p>
        </p:txBody>
      </p:sp>
    </p:spTree>
    <p:extLst>
      <p:ext uri="{BB962C8B-B14F-4D97-AF65-F5344CB8AC3E}">
        <p14:creationId xmlns:p14="http://schemas.microsoft.com/office/powerpoint/2010/main" val="4097670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1000" fill="hold"/>
                                        <p:tgtEl>
                                          <p:spTgt spid="31"/>
                                        </p:tgtEl>
                                        <p:attrNameLst>
                                          <p:attrName>ppt_x</p:attrName>
                                        </p:attrNameLst>
                                      </p:cBhvr>
                                      <p:tavLst>
                                        <p:tav tm="0">
                                          <p:val>
                                            <p:strVal val="1+#ppt_w/2"/>
                                          </p:val>
                                        </p:tav>
                                        <p:tav tm="100000">
                                          <p:val>
                                            <p:strVal val="#ppt_x"/>
                                          </p:val>
                                        </p:tav>
                                      </p:tavLst>
                                    </p:anim>
                                    <p:anim calcmode="lin" valueType="num">
                                      <p:cBhvr additive="base">
                                        <p:cTn id="15"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0080" y="508646"/>
            <a:ext cx="12268200" cy="778816"/>
          </a:xfrm>
        </p:spPr>
        <p:txBody>
          <a:bodyPr/>
          <a:lstStyle/>
          <a:p>
            <a:r>
              <a:rPr lang="en-US" sz="3500" dirty="0" smtClean="0"/>
              <a:t>          Software </a:t>
            </a:r>
            <a:r>
              <a:rPr lang="en-US" sz="3500" dirty="0"/>
              <a:t>Update Point and </a:t>
            </a:r>
            <a:r>
              <a:rPr lang="en-US" sz="3500" dirty="0" smtClean="0"/>
              <a:t>NLB Walkthrough</a:t>
            </a:r>
            <a:endParaRPr lang="en-US" sz="3500" spc="0" dirty="0">
              <a:solidFill>
                <a:schemeClr val="tx1"/>
              </a:solidFill>
              <a:cs typeface="+mn-cs"/>
            </a:endParaRPr>
          </a:p>
        </p:txBody>
      </p:sp>
      <p:sp>
        <p:nvSpPr>
          <p:cNvPr id="11" name="Text Placeholder 4"/>
          <p:cNvSpPr>
            <a:spLocks noGrp="1"/>
          </p:cNvSpPr>
          <p:nvPr>
            <p:ph sz="quarter" idx="10"/>
          </p:nvPr>
        </p:nvSpPr>
        <p:spPr>
          <a:xfrm>
            <a:off x="350837" y="1287462"/>
            <a:ext cx="8610600" cy="5490244"/>
          </a:xfrm>
        </p:spPr>
        <p:txBody>
          <a:bodyPr/>
          <a:lstStyle/>
          <a:p>
            <a:pPr marL="0" lvl="1" indent="0">
              <a:buNone/>
            </a:pPr>
            <a:endParaRPr lang="en-US" sz="400" dirty="0" smtClean="0">
              <a:gradFill>
                <a:gsLst>
                  <a:gs pos="1250">
                    <a:schemeClr val="tx2"/>
                  </a:gs>
                  <a:gs pos="99000">
                    <a:schemeClr val="tx2"/>
                  </a:gs>
                </a:gsLst>
                <a:lin ang="5400000" scaled="0"/>
              </a:gradFill>
              <a:latin typeface="+mj-lt"/>
            </a:endParaRPr>
          </a:p>
          <a:p>
            <a:pPr marL="460375" lvl="2" indent="-457200">
              <a:buFont typeface="+mj-lt"/>
              <a:buAutoNum type="arabicPeriod"/>
            </a:pPr>
            <a:r>
              <a:rPr lang="en-US" sz="2400" dirty="0" smtClean="0"/>
              <a:t>Remove </a:t>
            </a:r>
            <a:r>
              <a:rPr lang="en-US" sz="2400" dirty="0"/>
              <a:t>the network load balancer </a:t>
            </a:r>
            <a:r>
              <a:rPr lang="en-US" sz="2400" dirty="0" smtClean="0"/>
              <a:t>as pre-upgrade for </a:t>
            </a:r>
            <a:r>
              <a:rPr lang="en-US" sz="2400" dirty="0"/>
              <a:t>your active software update points</a:t>
            </a:r>
          </a:p>
          <a:p>
            <a:pPr marL="460375" lvl="2" indent="-457200">
              <a:buFont typeface="+mj-lt"/>
              <a:buAutoNum type="arabicPeriod"/>
            </a:pPr>
            <a:r>
              <a:rPr lang="en-US" sz="2400" dirty="0"/>
              <a:t>Post SP1 upgrade you have the option to reconfigure the NLB </a:t>
            </a:r>
            <a:endParaRPr lang="en-US" sz="2400" dirty="0" smtClean="0"/>
          </a:p>
          <a:p>
            <a:pPr marL="460375" lvl="2" indent="-457200">
              <a:buFont typeface="+mj-lt"/>
              <a:buAutoNum type="arabicPeriod"/>
            </a:pPr>
            <a:r>
              <a:rPr lang="en-US" sz="2400" dirty="0" smtClean="0"/>
              <a:t>Connect Windows PowerShell via ConfigMgr Console</a:t>
            </a:r>
          </a:p>
          <a:p>
            <a:pPr marL="460375" lvl="2" indent="-457200">
              <a:buFont typeface="+mj-lt"/>
              <a:buAutoNum type="arabicPeriod"/>
            </a:pPr>
            <a:r>
              <a:rPr lang="en-US" sz="2400" dirty="0" smtClean="0"/>
              <a:t>Use “Set-CMSoftwareUpdatePoint” </a:t>
            </a:r>
            <a:r>
              <a:rPr lang="en-US" sz="2400" dirty="0"/>
              <a:t>PowerShell </a:t>
            </a:r>
            <a:r>
              <a:rPr lang="en-US" sz="2400" dirty="0" smtClean="0"/>
              <a:t>cmdlet for configuring the NLB</a:t>
            </a:r>
          </a:p>
          <a:p>
            <a:pPr marL="457200" indent="0">
              <a:buNone/>
            </a:pPr>
            <a:r>
              <a:rPr lang="en-US" sz="1400" dirty="0">
                <a:latin typeface="Consolas" panose="020B0609020204030204" pitchFamily="49" charset="0"/>
                <a:cs typeface="Consolas" panose="020B0609020204030204" pitchFamily="49" charset="0"/>
              </a:rPr>
              <a:t>Set-CMSoftwareUpdatepoint -SiteSystemServerName &lt;your.SUPserver.fqdn&gt; virtualIP &lt;nlb.fqdn&gt; -confirm</a:t>
            </a:r>
          </a:p>
          <a:p>
            <a:pPr marL="457200" indent="0">
              <a:buNone/>
            </a:pPr>
            <a:r>
              <a:rPr lang="en-US" sz="1400" dirty="0">
                <a:latin typeface="Consolas" panose="020B0609020204030204" pitchFamily="49" charset="0"/>
                <a:cs typeface="Consolas" panose="020B0609020204030204" pitchFamily="49" charset="0"/>
              </a:rPr>
              <a:t>Or</a:t>
            </a:r>
          </a:p>
          <a:p>
            <a:pPr marL="457200" indent="0">
              <a:buNone/>
            </a:pPr>
            <a:r>
              <a:rPr lang="en-US" sz="1400" dirty="0">
                <a:latin typeface="Consolas" panose="020B0609020204030204" pitchFamily="49" charset="0"/>
                <a:cs typeface="Consolas" panose="020B0609020204030204" pitchFamily="49" charset="0"/>
              </a:rPr>
              <a:t>Set-CMSoftwareUpdatepoint -SiteSystemServerName &lt;your.SUPserver.fqdn&gt; virtualIP &lt;nlb ipaddress&gt; -confirm</a:t>
            </a:r>
          </a:p>
          <a:p>
            <a:pPr marL="460375" lvl="2" indent="-457200">
              <a:buFont typeface="+mj-lt"/>
              <a:buAutoNum type="arabicPeriod" startAt="5"/>
            </a:pPr>
            <a:r>
              <a:rPr lang="en-US" sz="2400" dirty="0" smtClean="0"/>
              <a:t>You can </a:t>
            </a:r>
            <a:r>
              <a:rPr lang="en-US" sz="2400" dirty="0"/>
              <a:t>verify it by running the following query:</a:t>
            </a:r>
          </a:p>
          <a:p>
            <a:pPr marL="511175" lvl="2" indent="0">
              <a:buNone/>
            </a:pPr>
            <a:r>
              <a:rPr lang="en-US" sz="1400" dirty="0">
                <a:latin typeface="Consolas" panose="020B0609020204030204" pitchFamily="49" charset="0"/>
                <a:cs typeface="Consolas" panose="020B0609020204030204" pitchFamily="49" charset="0"/>
              </a:rPr>
              <a:t>select * from SC_SysResUse_Property p</a:t>
            </a:r>
          </a:p>
          <a:p>
            <a:pPr marL="511175" lvl="2" indent="0">
              <a:buNone/>
            </a:pPr>
            <a:r>
              <a:rPr lang="en-US" sz="1400" dirty="0">
                <a:latin typeface="Consolas" panose="020B0609020204030204" pitchFamily="49" charset="0"/>
                <a:cs typeface="Consolas" panose="020B0609020204030204" pitchFamily="49" charset="0"/>
              </a:rPr>
              <a:t>                  inner join SC_SysResUse s on s.ID = p.SysResUseID</a:t>
            </a:r>
          </a:p>
          <a:p>
            <a:pPr marL="511175" lvl="2" indent="0">
              <a:buNone/>
            </a:pPr>
            <a:r>
              <a:rPr lang="en-US" sz="1400" dirty="0">
                <a:latin typeface="Consolas" panose="020B0609020204030204" pitchFamily="49" charset="0"/>
                <a:cs typeface="Consolas" panose="020B0609020204030204" pitchFamily="49" charset="0"/>
              </a:rPr>
              <a:t>                  where s.RoleTypeID in </a:t>
            </a:r>
            <a:r>
              <a:rPr lang="en-US" sz="1400" dirty="0" smtClean="0">
                <a:latin typeface="Consolas" panose="020B0609020204030204" pitchFamily="49" charset="0"/>
                <a:cs typeface="Consolas" panose="020B0609020204030204" pitchFamily="49" charset="0"/>
              </a:rPr>
              <a:t>(select </a:t>
            </a:r>
            <a:r>
              <a:rPr lang="en-US" sz="1400" dirty="0">
                <a:latin typeface="Consolas" panose="020B0609020204030204" pitchFamily="49" charset="0"/>
                <a:cs typeface="Consolas" panose="020B0609020204030204" pitchFamily="49" charset="0"/>
              </a:rPr>
              <a:t>RoleTypeID from SC_RoleType</a:t>
            </a:r>
          </a:p>
          <a:p>
            <a:pPr marL="511175" lvl="2" indent="0">
              <a:buNone/>
            </a:pPr>
            <a:r>
              <a:rPr lang="en-US" sz="1400" dirty="0">
                <a:latin typeface="Consolas" panose="020B0609020204030204" pitchFamily="49" charset="0"/>
                <a:cs typeface="Consolas" panose="020B0609020204030204" pitchFamily="49" charset="0"/>
              </a:rPr>
              <a:t>                        where RoleName='SMS Software Update Point</a:t>
            </a:r>
            <a:r>
              <a:rPr lang="en-US" sz="1400" dirty="0" smtClean="0">
                <a:latin typeface="Consolas" panose="020B0609020204030204" pitchFamily="49" charset="0"/>
                <a:cs typeface="Consolas" panose="020B0609020204030204" pitchFamily="49" charset="0"/>
              </a:rPr>
              <a:t>') </a:t>
            </a:r>
            <a:r>
              <a:rPr lang="en-US" sz="1400" dirty="0">
                <a:latin typeface="Consolas" panose="020B0609020204030204" pitchFamily="49" charset="0"/>
                <a:cs typeface="Consolas" panose="020B0609020204030204" pitchFamily="49" charset="0"/>
              </a:rPr>
              <a:t>and p.Name='NLBVIP' OR p.Name='PublicVIP'</a:t>
            </a:r>
          </a:p>
        </p:txBody>
      </p:sp>
      <p:pic>
        <p:nvPicPr>
          <p:cNvPr id="5" name="Picture 4"/>
          <p:cNvPicPr>
            <a:picLocks noChangeAspect="1"/>
          </p:cNvPicPr>
          <p:nvPr/>
        </p:nvPicPr>
        <p:blipFill rotWithShape="1">
          <a:blip r:embed="rId2"/>
          <a:srcRect l="9169" r="3725"/>
          <a:stretch/>
        </p:blipFill>
        <p:spPr>
          <a:xfrm>
            <a:off x="9432354" y="1766657"/>
            <a:ext cx="2277293" cy="38884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Group 5"/>
          <p:cNvGrpSpPr/>
          <p:nvPr/>
        </p:nvGrpSpPr>
        <p:grpSpPr bwMode="black">
          <a:xfrm>
            <a:off x="389040" y="511126"/>
            <a:ext cx="642153" cy="661092"/>
            <a:chOff x="3422650" y="3467100"/>
            <a:chExt cx="533400" cy="549275"/>
          </a:xfrm>
          <a:solidFill>
            <a:srgbClr val="FFFFFF"/>
          </a:solidFill>
        </p:grpSpPr>
        <p:sp>
          <p:nvSpPr>
            <p:cNvPr id="7"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8"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29137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fade">
                                      <p:cBhvr>
                                        <p:cTn id="14" dur="1000"/>
                                        <p:tgtEl>
                                          <p:spTgt spid="11">
                                            <p:txEl>
                                              <p:pRg st="2" end="2"/>
                                            </p:txEl>
                                          </p:spTgt>
                                        </p:tgtEl>
                                      </p:cBhvr>
                                    </p:animEffect>
                                    <p:anim calcmode="lin" valueType="num">
                                      <p:cBhvr>
                                        <p:cTn id="15"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xEl>
                                              <p:pRg st="3" end="3"/>
                                            </p:txEl>
                                          </p:spTgt>
                                        </p:tgtEl>
                                        <p:attrNameLst>
                                          <p:attrName>style.visibility</p:attrName>
                                        </p:attrNameLst>
                                      </p:cBhvr>
                                      <p:to>
                                        <p:strVal val="visible"/>
                                      </p:to>
                                    </p:set>
                                    <p:animEffect transition="in" filter="fade">
                                      <p:cBhvr>
                                        <p:cTn id="21" dur="1000"/>
                                        <p:tgtEl>
                                          <p:spTgt spid="11">
                                            <p:txEl>
                                              <p:pRg st="3" end="3"/>
                                            </p:txEl>
                                          </p:spTgt>
                                        </p:tgtEl>
                                      </p:cBhvr>
                                    </p:animEffect>
                                    <p:anim calcmode="lin" valueType="num">
                                      <p:cBhvr>
                                        <p:cTn id="22"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1">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xEl>
                                              <p:pRg st="4" end="4"/>
                                            </p:txEl>
                                          </p:spTgt>
                                        </p:tgtEl>
                                        <p:attrNameLst>
                                          <p:attrName>style.visibility</p:attrName>
                                        </p:attrNameLst>
                                      </p:cBhvr>
                                      <p:to>
                                        <p:strVal val="visible"/>
                                      </p:to>
                                    </p:set>
                                    <p:animEffect transition="in" filter="fade">
                                      <p:cBhvr>
                                        <p:cTn id="33" dur="1000"/>
                                        <p:tgtEl>
                                          <p:spTgt spid="11">
                                            <p:txEl>
                                              <p:pRg st="4" end="4"/>
                                            </p:txEl>
                                          </p:spTgt>
                                        </p:tgtEl>
                                      </p:cBhvr>
                                    </p:animEffect>
                                    <p:anim calcmode="lin" valueType="num">
                                      <p:cBhvr>
                                        <p:cTn id="34"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11">
                                            <p:txEl>
                                              <p:pRg st="4" end="4"/>
                                            </p:txEl>
                                          </p:spTgt>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11">
                                            <p:txEl>
                                              <p:pRg st="5" end="5"/>
                                            </p:txEl>
                                          </p:spTgt>
                                        </p:tgtEl>
                                        <p:attrNameLst>
                                          <p:attrName>style.visibility</p:attrName>
                                        </p:attrNameLst>
                                      </p:cBhvr>
                                      <p:to>
                                        <p:strVal val="visible"/>
                                      </p:to>
                                    </p:set>
                                    <p:animEffect transition="in" filter="fade">
                                      <p:cBhvr>
                                        <p:cTn id="38" dur="500"/>
                                        <p:tgtEl>
                                          <p:spTgt spid="11">
                                            <p:txEl>
                                              <p:pRg st="5" end="5"/>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xEl>
                                              <p:pRg st="6" end="6"/>
                                            </p:txEl>
                                          </p:spTgt>
                                        </p:tgtEl>
                                        <p:attrNameLst>
                                          <p:attrName>style.visibility</p:attrName>
                                        </p:attrNameLst>
                                      </p:cBhvr>
                                      <p:to>
                                        <p:strVal val="visible"/>
                                      </p:to>
                                    </p:set>
                                    <p:animEffect transition="in" filter="fade">
                                      <p:cBhvr>
                                        <p:cTn id="41" dur="500"/>
                                        <p:tgtEl>
                                          <p:spTgt spid="11">
                                            <p:txEl>
                                              <p:pRg st="6" end="6"/>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xEl>
                                              <p:pRg st="7" end="7"/>
                                            </p:txEl>
                                          </p:spTgt>
                                        </p:tgtEl>
                                        <p:attrNameLst>
                                          <p:attrName>style.visibility</p:attrName>
                                        </p:attrNameLst>
                                      </p:cBhvr>
                                      <p:to>
                                        <p:strVal val="visible"/>
                                      </p:to>
                                    </p:set>
                                    <p:animEffect transition="in" filter="fade">
                                      <p:cBhvr>
                                        <p:cTn id="44" dur="500"/>
                                        <p:tgtEl>
                                          <p:spTgt spid="11">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xEl>
                                              <p:pRg st="8" end="8"/>
                                            </p:txEl>
                                          </p:spTgt>
                                        </p:tgtEl>
                                        <p:attrNameLst>
                                          <p:attrName>style.visibility</p:attrName>
                                        </p:attrNameLst>
                                      </p:cBhvr>
                                      <p:to>
                                        <p:strVal val="visible"/>
                                      </p:to>
                                    </p:set>
                                    <p:animEffect transition="in" filter="fade">
                                      <p:cBhvr>
                                        <p:cTn id="49" dur="1000"/>
                                        <p:tgtEl>
                                          <p:spTgt spid="11">
                                            <p:txEl>
                                              <p:pRg st="8" end="8"/>
                                            </p:txEl>
                                          </p:spTgt>
                                        </p:tgtEl>
                                      </p:cBhvr>
                                    </p:animEffect>
                                    <p:anim calcmode="lin" valueType="num">
                                      <p:cBhvr>
                                        <p:cTn id="50" dur="1000" fill="hold"/>
                                        <p:tgtEl>
                                          <p:spTgt spid="11">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11">
                                            <p:txEl>
                                              <p:pRg st="8" end="8"/>
                                            </p:txEl>
                                          </p:spTgt>
                                        </p:tgtEl>
                                        <p:attrNameLst>
                                          <p:attrName>ppt_y</p:attrName>
                                        </p:attrNameLst>
                                      </p:cBhvr>
                                      <p:tavLst>
                                        <p:tav tm="0">
                                          <p:val>
                                            <p:strVal val="#ppt_y+.1"/>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11">
                                            <p:txEl>
                                              <p:pRg st="9" end="9"/>
                                            </p:txEl>
                                          </p:spTgt>
                                        </p:tgtEl>
                                        <p:attrNameLst>
                                          <p:attrName>style.visibility</p:attrName>
                                        </p:attrNameLst>
                                      </p:cBhvr>
                                      <p:to>
                                        <p:strVal val="visible"/>
                                      </p:to>
                                    </p:set>
                                    <p:animEffect transition="in" filter="fade">
                                      <p:cBhvr>
                                        <p:cTn id="54" dur="500"/>
                                        <p:tgtEl>
                                          <p:spTgt spid="11">
                                            <p:txEl>
                                              <p:pRg st="9" end="9"/>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11">
                                            <p:txEl>
                                              <p:pRg st="10" end="10"/>
                                            </p:txEl>
                                          </p:spTgt>
                                        </p:tgtEl>
                                        <p:attrNameLst>
                                          <p:attrName>style.visibility</p:attrName>
                                        </p:attrNameLst>
                                      </p:cBhvr>
                                      <p:to>
                                        <p:strVal val="visible"/>
                                      </p:to>
                                    </p:set>
                                    <p:animEffect transition="in" filter="fade">
                                      <p:cBhvr>
                                        <p:cTn id="57" dur="500"/>
                                        <p:tgtEl>
                                          <p:spTgt spid="11">
                                            <p:txEl>
                                              <p:pRg st="10" end="10"/>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11">
                                            <p:txEl>
                                              <p:pRg st="11" end="11"/>
                                            </p:txEl>
                                          </p:spTgt>
                                        </p:tgtEl>
                                        <p:attrNameLst>
                                          <p:attrName>style.visibility</p:attrName>
                                        </p:attrNameLst>
                                      </p:cBhvr>
                                      <p:to>
                                        <p:strVal val="visible"/>
                                      </p:to>
                                    </p:set>
                                    <p:animEffect transition="in" filter="fade">
                                      <p:cBhvr>
                                        <p:cTn id="60" dur="500"/>
                                        <p:tgtEl>
                                          <p:spTgt spid="11">
                                            <p:txEl>
                                              <p:pRg st="11" end="11"/>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11">
                                            <p:txEl>
                                              <p:pRg st="12" end="12"/>
                                            </p:txEl>
                                          </p:spTgt>
                                        </p:tgtEl>
                                        <p:attrNameLst>
                                          <p:attrName>style.visibility</p:attrName>
                                        </p:attrNameLst>
                                      </p:cBhvr>
                                      <p:to>
                                        <p:strVal val="visible"/>
                                      </p:to>
                                    </p:set>
                                    <p:animEffect transition="in" filter="fade">
                                      <p:cBhvr>
                                        <p:cTn id="63"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t>Client </a:t>
            </a:r>
            <a:r>
              <a:rPr lang="en-US" sz="6000" dirty="0"/>
              <a:t>Upgrade Experiences</a:t>
            </a:r>
            <a:br>
              <a:rPr lang="en-US" sz="6000" dirty="0"/>
            </a:br>
            <a:r>
              <a:rPr lang="en-US" sz="6000" dirty="0" smtClean="0"/>
              <a:t/>
            </a:r>
            <a:br>
              <a:rPr lang="en-US" sz="6000" dirty="0" smtClean="0"/>
            </a:br>
            <a:r>
              <a:rPr lang="en-US" sz="3600" dirty="0" smtClean="0"/>
              <a:t>Marc </a:t>
            </a:r>
            <a:r>
              <a:rPr lang="en-US" sz="3600" dirty="0"/>
              <a:t>Hurley</a:t>
            </a:r>
            <a:r>
              <a:rPr lang="en-US" sz="6000" dirty="0"/>
              <a:t/>
            </a:r>
            <a:br>
              <a:rPr lang="en-US" sz="6000" dirty="0"/>
            </a:br>
            <a:endParaRPr lang="en-US" sz="6000" dirty="0">
              <a:solidFill>
                <a:schemeClr val="tx1"/>
              </a:solidFill>
            </a:endParaRPr>
          </a:p>
        </p:txBody>
      </p:sp>
      <p:sp>
        <p:nvSpPr>
          <p:cNvPr id="3" name="Freeform 78"/>
          <p:cNvSpPr>
            <a:spLocks noEditPoints="1"/>
          </p:cNvSpPr>
          <p:nvPr/>
        </p:nvSpPr>
        <p:spPr bwMode="black">
          <a:xfrm>
            <a:off x="9176263" y="2125662"/>
            <a:ext cx="1128681" cy="1042188"/>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73312752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Arrow Connector 26"/>
          <p:cNvCxnSpPr/>
          <p:nvPr/>
        </p:nvCxnSpPr>
        <p:spPr>
          <a:xfrm flipH="1" flipV="1">
            <a:off x="3246437" y="3841531"/>
            <a:ext cx="1173150" cy="609600"/>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386476" y="3841529"/>
            <a:ext cx="1227769" cy="609602"/>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4389437" y="4427705"/>
            <a:ext cx="1210291" cy="489669"/>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75" name="Oval 74"/>
          <p:cNvSpPr/>
          <p:nvPr/>
        </p:nvSpPr>
        <p:spPr bwMode="auto">
          <a:xfrm>
            <a:off x="3322638" y="4864256"/>
            <a:ext cx="2184260" cy="766606"/>
          </a:xfrm>
          <a:prstGeom prst="ellipse">
            <a:avLst/>
          </a:prstGeom>
          <a:solidFill>
            <a:schemeClr val="accent1">
              <a:lumMod val="50000"/>
            </a:schemeClr>
          </a:solidFill>
          <a:ln>
            <a:solidFill>
              <a:schemeClr val="tx1"/>
            </a:solid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Rectangle 29"/>
          <p:cNvSpPr/>
          <p:nvPr/>
        </p:nvSpPr>
        <p:spPr>
          <a:xfrm flipH="1">
            <a:off x="227471" y="1516062"/>
            <a:ext cx="8352966" cy="4572001"/>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7160" tIns="137160" rtlCol="0" anchor="t" anchorCtr="0"/>
          <a:lstStyle/>
          <a:p>
            <a:endParaRPr lang="en-US" sz="1400" dirty="0">
              <a:solidFill>
                <a:schemeClr val="bg1"/>
              </a:solidFill>
              <a:latin typeface="Segoe UI" pitchFamily="34" charset="0"/>
              <a:ea typeface="Segoe UI" pitchFamily="34" charset="0"/>
              <a:cs typeface="Segoe UI" pitchFamily="34" charset="0"/>
            </a:endParaRPr>
          </a:p>
          <a:p>
            <a:endParaRPr lang="en-US" sz="1400" dirty="0" smtClean="0">
              <a:solidFill>
                <a:schemeClr val="bg1"/>
              </a:solidFill>
              <a:latin typeface="Segoe UI" pitchFamily="34" charset="0"/>
              <a:ea typeface="Segoe UI" pitchFamily="34" charset="0"/>
              <a:cs typeface="Segoe UI" pitchFamily="34" charset="0"/>
            </a:endParaRPr>
          </a:p>
          <a:p>
            <a:pPr marL="233363" indent="-233363">
              <a:buFont typeface="Arial" pitchFamily="34" charset="0"/>
              <a:buChar char="•"/>
            </a:pPr>
            <a:endParaRPr lang="en-US" sz="1400" dirty="0">
              <a:solidFill>
                <a:schemeClr val="bg1"/>
              </a:solidFill>
              <a:latin typeface="Segoe UI" pitchFamily="34" charset="0"/>
              <a:ea typeface="Segoe UI" pitchFamily="34" charset="0"/>
              <a:cs typeface="Segoe UI" pitchFamily="34" charset="0"/>
            </a:endParaRPr>
          </a:p>
        </p:txBody>
      </p:sp>
      <p:cxnSp>
        <p:nvCxnSpPr>
          <p:cNvPr id="55" name="Straight Arrow Connector 54"/>
          <p:cNvCxnSpPr/>
          <p:nvPr/>
        </p:nvCxnSpPr>
        <p:spPr>
          <a:xfrm flipV="1">
            <a:off x="4389437" y="3465368"/>
            <a:ext cx="0" cy="1138163"/>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grpSp>
        <p:nvGrpSpPr>
          <p:cNvPr id="150" name="Group 149"/>
          <p:cNvGrpSpPr/>
          <p:nvPr/>
        </p:nvGrpSpPr>
        <p:grpSpPr>
          <a:xfrm>
            <a:off x="8793797" y="1516061"/>
            <a:ext cx="3291840" cy="4572001"/>
            <a:chOff x="8793797" y="1516061"/>
            <a:chExt cx="3291840" cy="4572001"/>
          </a:xfrm>
          <a:solidFill>
            <a:schemeClr val="accent3"/>
          </a:solidFill>
        </p:grpSpPr>
        <p:sp>
          <p:nvSpPr>
            <p:cNvPr id="22" name="Rectangle 21"/>
            <p:cNvSpPr/>
            <p:nvPr/>
          </p:nvSpPr>
          <p:spPr>
            <a:xfrm flipH="1">
              <a:off x="8793797" y="2354261"/>
              <a:ext cx="3291840" cy="3733801"/>
            </a:xfrm>
            <a:prstGeom prst="rect">
              <a:avLst/>
            </a:prstGeom>
            <a:grpFill/>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137160" tIns="137160" rtlCol="0" anchor="t" anchorCtr="0"/>
            <a:lstStyle/>
            <a:p>
              <a:endParaRPr lang="en-US" dirty="0">
                <a:solidFill>
                  <a:schemeClr val="bg1"/>
                </a:solidFill>
                <a:latin typeface="Segoe UI Light" pitchFamily="34" charset="0"/>
                <a:ea typeface="Segoe UI" pitchFamily="34" charset="0"/>
                <a:cs typeface="Segoe UI" pitchFamily="34" charset="0"/>
              </a:endParaRPr>
            </a:p>
          </p:txBody>
        </p:sp>
        <p:sp>
          <p:nvSpPr>
            <p:cNvPr id="21" name="Rectangle 20"/>
            <p:cNvSpPr/>
            <p:nvPr/>
          </p:nvSpPr>
          <p:spPr>
            <a:xfrm>
              <a:off x="8793797" y="1516061"/>
              <a:ext cx="3291840" cy="762001"/>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latin typeface="+mj-lt"/>
                </a:rPr>
                <a:t>Key Benefits</a:t>
              </a:r>
              <a:endParaRPr lang="en-US" sz="3200" dirty="0">
                <a:latin typeface="+mj-lt"/>
              </a:endParaRPr>
            </a:p>
          </p:txBody>
        </p:sp>
      </p:grpSp>
      <p:cxnSp>
        <p:nvCxnSpPr>
          <p:cNvPr id="25" name="Straight Arrow Connector 24"/>
          <p:cNvCxnSpPr/>
          <p:nvPr/>
        </p:nvCxnSpPr>
        <p:spPr>
          <a:xfrm flipH="1">
            <a:off x="3189993" y="4427705"/>
            <a:ext cx="1229594" cy="489669"/>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3322639" y="4984531"/>
            <a:ext cx="2184260" cy="615553"/>
          </a:xfrm>
          <a:prstGeom prst="rect">
            <a:avLst/>
          </a:prstGeom>
        </p:spPr>
        <p:txBody>
          <a:bodyPr wrap="square">
            <a:spAutoFit/>
          </a:bodyPr>
          <a:lstStyle/>
          <a:p>
            <a:pPr algn="ctr"/>
            <a:r>
              <a:rPr lang="en-US" sz="1700" b="1" dirty="0"/>
              <a:t>Automatic </a:t>
            </a:r>
            <a:r>
              <a:rPr lang="en-US" sz="1700" b="1" dirty="0" smtClean="0"/>
              <a:t>Client Upgrade</a:t>
            </a:r>
            <a:endParaRPr lang="en-US" sz="1700" b="1" dirty="0"/>
          </a:p>
        </p:txBody>
      </p:sp>
      <p:sp useBgFill="1">
        <p:nvSpPr>
          <p:cNvPr id="76" name="Rectangle 75"/>
          <p:cNvSpPr/>
          <p:nvPr/>
        </p:nvSpPr>
        <p:spPr bwMode="auto">
          <a:xfrm>
            <a:off x="3997668" y="4298731"/>
            <a:ext cx="505220" cy="62670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9" name="Picture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487198" y="4427705"/>
            <a:ext cx="427530" cy="528832"/>
          </a:xfrm>
          <a:prstGeom prst="rect">
            <a:avLst/>
          </a:prstGeom>
        </p:spPr>
      </p:pic>
      <p:pic>
        <p:nvPicPr>
          <p:cNvPr id="10" name="Picture 9"/>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3997668" y="4254656"/>
            <a:ext cx="535563" cy="727247"/>
          </a:xfrm>
          <a:prstGeom prst="rect">
            <a:avLst/>
          </a:prstGeom>
          <a:noFill/>
          <a:ln>
            <a:noFill/>
          </a:ln>
        </p:spPr>
      </p:pic>
      <p:grpSp>
        <p:nvGrpSpPr>
          <p:cNvPr id="151" name="Group 150"/>
          <p:cNvGrpSpPr/>
          <p:nvPr/>
        </p:nvGrpSpPr>
        <p:grpSpPr>
          <a:xfrm>
            <a:off x="350837" y="4377020"/>
            <a:ext cx="2709268" cy="1096836"/>
            <a:chOff x="350837" y="4377020"/>
            <a:chExt cx="2709268" cy="1096836"/>
          </a:xfrm>
        </p:grpSpPr>
        <p:sp>
          <p:nvSpPr>
            <p:cNvPr id="95" name="Rounded Rectangle 94"/>
            <p:cNvSpPr/>
            <p:nvPr/>
          </p:nvSpPr>
          <p:spPr bwMode="auto">
            <a:xfrm>
              <a:off x="350837" y="4377020"/>
              <a:ext cx="2156316" cy="1096836"/>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chemeClr val="tx1"/>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8" name="Rectangle 77"/>
            <p:cNvSpPr/>
            <p:nvPr/>
          </p:nvSpPr>
          <p:spPr>
            <a:xfrm>
              <a:off x="357326" y="4476002"/>
              <a:ext cx="2149827" cy="954107"/>
            </a:xfrm>
            <a:prstGeom prst="rect">
              <a:avLst/>
            </a:prstGeom>
          </p:spPr>
          <p:txBody>
            <a:bodyPr wrap="square">
              <a:spAutoFit/>
            </a:bodyPr>
            <a:lstStyle/>
            <a:p>
              <a:pPr algn="ctr"/>
              <a:r>
                <a:rPr lang="en-US" sz="1400" dirty="0"/>
                <a:t>Provide </a:t>
              </a:r>
              <a:r>
                <a:rPr lang="en-US" sz="1400" dirty="0" smtClean="0"/>
                <a:t>an </a:t>
              </a:r>
              <a:r>
                <a:rPr lang="en-US" sz="1400" dirty="0"/>
                <a:t>automatic deployment mechanism to distribute client language packs</a:t>
              </a:r>
            </a:p>
          </p:txBody>
        </p:sp>
        <p:sp>
          <p:nvSpPr>
            <p:cNvPr id="11" name="Oval 10"/>
            <p:cNvSpPr/>
            <p:nvPr/>
          </p:nvSpPr>
          <p:spPr>
            <a:xfrm>
              <a:off x="2507153" y="4665692"/>
              <a:ext cx="552952" cy="503364"/>
            </a:xfrm>
            <a:prstGeom prst="ellipse">
              <a:avLst/>
            </a:prstGeom>
            <a:solidFill>
              <a:srgbClr val="0070C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7" name="Picture 2" descr="\\MAGNUM\Projects\Microsoft\Cloud Power FY12\Design\ICONS_PNG\Next_Gen_Application.png"/>
            <p:cNvPicPr>
              <a:picLocks noChangeAspect="1" noChangeArrowheads="1"/>
            </p:cNvPicPr>
            <p:nvPr/>
          </p:nvPicPr>
          <p:blipFill>
            <a:blip r:embed="rId5" cstate="print">
              <a:lum bright="100000"/>
            </a:blip>
            <a:srcRect/>
            <a:stretch>
              <a:fillRect/>
            </a:stretch>
          </p:blipFill>
          <p:spPr bwMode="auto">
            <a:xfrm>
              <a:off x="2560956" y="4753641"/>
              <a:ext cx="398930" cy="398825"/>
            </a:xfrm>
            <a:prstGeom prst="rect">
              <a:avLst/>
            </a:prstGeom>
            <a:noFill/>
          </p:spPr>
        </p:pic>
      </p:grpSp>
      <p:grpSp>
        <p:nvGrpSpPr>
          <p:cNvPr id="155" name="Group 154"/>
          <p:cNvGrpSpPr/>
          <p:nvPr/>
        </p:nvGrpSpPr>
        <p:grpSpPr>
          <a:xfrm>
            <a:off x="5705884" y="4377020"/>
            <a:ext cx="2722153" cy="1096836"/>
            <a:chOff x="5705884" y="4377020"/>
            <a:chExt cx="2722153" cy="1096836"/>
          </a:xfrm>
        </p:grpSpPr>
        <p:sp>
          <p:nvSpPr>
            <p:cNvPr id="96" name="Rounded Rectangle 95"/>
            <p:cNvSpPr/>
            <p:nvPr/>
          </p:nvSpPr>
          <p:spPr bwMode="auto">
            <a:xfrm>
              <a:off x="6260525" y="4377020"/>
              <a:ext cx="2156316" cy="1096836"/>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chemeClr val="tx1"/>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1" name="Rectangle 90"/>
            <p:cNvSpPr/>
            <p:nvPr/>
          </p:nvSpPr>
          <p:spPr>
            <a:xfrm>
              <a:off x="6278210" y="4665692"/>
              <a:ext cx="2149827" cy="584775"/>
            </a:xfrm>
            <a:prstGeom prst="rect">
              <a:avLst/>
            </a:prstGeom>
          </p:spPr>
          <p:txBody>
            <a:bodyPr wrap="square">
              <a:spAutoFit/>
            </a:bodyPr>
            <a:lstStyle/>
            <a:p>
              <a:pPr algn="ctr"/>
              <a:r>
                <a:rPr lang="en-US" sz="1600" dirty="0"/>
                <a:t>Simple, </a:t>
              </a:r>
              <a:r>
                <a:rPr lang="en-US" sz="1600" dirty="0" smtClean="0"/>
                <a:t>Easy</a:t>
              </a:r>
              <a:r>
                <a:rPr lang="en-US" sz="1600" dirty="0"/>
                <a:t>, and </a:t>
              </a:r>
              <a:r>
                <a:rPr lang="en-US" sz="1600" dirty="0" smtClean="0"/>
                <a:t>Automatic</a:t>
              </a:r>
              <a:endParaRPr lang="en-US" sz="1600" dirty="0"/>
            </a:p>
          </p:txBody>
        </p:sp>
        <p:sp>
          <p:nvSpPr>
            <p:cNvPr id="131" name="Oval 130"/>
            <p:cNvSpPr/>
            <p:nvPr/>
          </p:nvSpPr>
          <p:spPr>
            <a:xfrm>
              <a:off x="5705884" y="4665692"/>
              <a:ext cx="552952" cy="503364"/>
            </a:xfrm>
            <a:prstGeom prst="ellipse">
              <a:avLst/>
            </a:prstGeom>
            <a:solidFill>
              <a:srgbClr val="0070C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0" name="Picture 69"/>
            <p:cNvPicPr>
              <a:picLocks noChangeAspect="1"/>
            </p:cNvPicPr>
            <p:nvPr/>
          </p:nvPicPr>
          <p:blipFill rotWithShape="1">
            <a:blip r:embed="rId6" cstate="print">
              <a:extLst>
                <a:ext uri="{28A0092B-C50C-407E-A947-70E740481C1C}">
                  <a14:useLocalDpi xmlns:a14="http://schemas.microsoft.com/office/drawing/2010/main" val="0"/>
                </a:ext>
              </a:extLst>
            </a:blip>
            <a:srcRect l="-11712" t="-1" r="-11019" b="-19481"/>
            <a:stretch/>
          </p:blipFill>
          <p:spPr>
            <a:xfrm>
              <a:off x="5836222" y="4789199"/>
              <a:ext cx="371367" cy="327711"/>
            </a:xfrm>
            <a:prstGeom prst="rect">
              <a:avLst/>
            </a:prstGeom>
          </p:spPr>
        </p:pic>
      </p:grpSp>
      <p:grpSp>
        <p:nvGrpSpPr>
          <p:cNvPr id="154" name="Group 153"/>
          <p:cNvGrpSpPr/>
          <p:nvPr/>
        </p:nvGrpSpPr>
        <p:grpSpPr>
          <a:xfrm>
            <a:off x="5337769" y="2883056"/>
            <a:ext cx="2709268" cy="1096836"/>
            <a:chOff x="5337769" y="2883056"/>
            <a:chExt cx="2709268" cy="1096836"/>
          </a:xfrm>
        </p:grpSpPr>
        <p:sp>
          <p:nvSpPr>
            <p:cNvPr id="94" name="Rounded Rectangle 93"/>
            <p:cNvSpPr/>
            <p:nvPr/>
          </p:nvSpPr>
          <p:spPr bwMode="auto">
            <a:xfrm>
              <a:off x="5890721" y="2883056"/>
              <a:ext cx="2156316" cy="1096836"/>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chemeClr val="tx1"/>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6" name="Rectangle 85"/>
            <p:cNvSpPr/>
            <p:nvPr/>
          </p:nvSpPr>
          <p:spPr>
            <a:xfrm>
              <a:off x="5890721" y="2959256"/>
              <a:ext cx="2149827" cy="954107"/>
            </a:xfrm>
            <a:prstGeom prst="rect">
              <a:avLst/>
            </a:prstGeom>
          </p:spPr>
          <p:txBody>
            <a:bodyPr wrap="square">
              <a:spAutoFit/>
            </a:bodyPr>
            <a:lstStyle/>
            <a:p>
              <a:pPr algn="ctr"/>
              <a:r>
                <a:rPr lang="en-US" sz="1400" dirty="0"/>
                <a:t>Upgrades any clients less than hierarchy version to minimum client version</a:t>
              </a:r>
            </a:p>
          </p:txBody>
        </p:sp>
        <p:sp>
          <p:nvSpPr>
            <p:cNvPr id="123" name="Oval 122"/>
            <p:cNvSpPr/>
            <p:nvPr/>
          </p:nvSpPr>
          <p:spPr>
            <a:xfrm>
              <a:off x="5337769" y="3176442"/>
              <a:ext cx="552952" cy="503364"/>
            </a:xfrm>
            <a:prstGeom prst="ellipse">
              <a:avLst/>
            </a:prstGeom>
            <a:solidFill>
              <a:srgbClr val="0070C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5478953" y="3333223"/>
              <a:ext cx="248388" cy="206171"/>
              <a:chOff x="5989378" y="4883293"/>
              <a:chExt cx="1018306" cy="846343"/>
            </a:xfrm>
          </p:grpSpPr>
          <p:sp>
            <p:nvSpPr>
              <p:cNvPr id="47" name="Rounded Rectangle 48"/>
              <p:cNvSpPr/>
              <p:nvPr/>
            </p:nvSpPr>
            <p:spPr>
              <a:xfrm rot="16200000">
                <a:off x="6075359" y="4797312"/>
                <a:ext cx="846343" cy="1018306"/>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03942" y="5020400"/>
                <a:ext cx="763978" cy="524768"/>
              </a:xfrm>
              <a:prstGeom prst="rect">
                <a:avLst/>
              </a:prstGeom>
            </p:spPr>
          </p:pic>
        </p:grpSp>
      </p:grpSp>
      <p:grpSp>
        <p:nvGrpSpPr>
          <p:cNvPr id="153" name="Group 152"/>
          <p:cNvGrpSpPr/>
          <p:nvPr/>
        </p:nvGrpSpPr>
        <p:grpSpPr>
          <a:xfrm>
            <a:off x="3322637" y="1707931"/>
            <a:ext cx="2156316" cy="1612387"/>
            <a:chOff x="3322637" y="1707931"/>
            <a:chExt cx="2156316" cy="1612387"/>
          </a:xfrm>
        </p:grpSpPr>
        <p:sp>
          <p:nvSpPr>
            <p:cNvPr id="92" name="Rounded Rectangle 91"/>
            <p:cNvSpPr/>
            <p:nvPr/>
          </p:nvSpPr>
          <p:spPr bwMode="auto">
            <a:xfrm>
              <a:off x="3322637" y="1707931"/>
              <a:ext cx="2156316" cy="1096836"/>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chemeClr val="tx1"/>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4" name="Rectangle 83"/>
            <p:cNvSpPr/>
            <p:nvPr/>
          </p:nvSpPr>
          <p:spPr>
            <a:xfrm>
              <a:off x="3322637" y="1776549"/>
              <a:ext cx="2156316" cy="954107"/>
            </a:xfrm>
            <a:prstGeom prst="rect">
              <a:avLst/>
            </a:prstGeom>
          </p:spPr>
          <p:txBody>
            <a:bodyPr wrap="square">
              <a:spAutoFit/>
            </a:bodyPr>
            <a:lstStyle/>
            <a:p>
              <a:pPr algn="ctr"/>
              <a:r>
                <a:rPr lang="en-US" sz="1400" dirty="0"/>
                <a:t>Both Client Push and Software Distribution based upgrades have Administrator overhead</a:t>
              </a:r>
            </a:p>
          </p:txBody>
        </p:sp>
        <p:sp>
          <p:nvSpPr>
            <p:cNvPr id="121" name="Oval 120"/>
            <p:cNvSpPr/>
            <p:nvPr/>
          </p:nvSpPr>
          <p:spPr>
            <a:xfrm>
              <a:off x="4101414" y="2816954"/>
              <a:ext cx="552952" cy="503364"/>
            </a:xfrm>
            <a:prstGeom prst="ellipse">
              <a:avLst/>
            </a:prstGeom>
            <a:solidFill>
              <a:srgbClr val="0070C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8" name="Picture 2" descr="\\MAGNUM\Projects\Microsoft\Cloud Power FY12\Design\ICONS_PNG\Devices.png"/>
            <p:cNvPicPr>
              <a:picLocks noChangeAspect="1" noChangeArrowheads="1"/>
            </p:cNvPicPr>
            <p:nvPr/>
          </p:nvPicPr>
          <p:blipFill>
            <a:blip r:embed="rId8" cstate="print">
              <a:lum bright="100000" contrast="100000"/>
            </a:blip>
            <a:stretch>
              <a:fillRect/>
            </a:stretch>
          </p:blipFill>
          <p:spPr bwMode="auto">
            <a:xfrm>
              <a:off x="4202747" y="2895691"/>
              <a:ext cx="373380" cy="373283"/>
            </a:xfrm>
            <a:prstGeom prst="rect">
              <a:avLst/>
            </a:prstGeom>
            <a:noFill/>
            <a:ln>
              <a:noFill/>
            </a:ln>
          </p:spPr>
        </p:pic>
      </p:grpSp>
      <p:grpSp>
        <p:nvGrpSpPr>
          <p:cNvPr id="152" name="Group 151"/>
          <p:cNvGrpSpPr/>
          <p:nvPr/>
        </p:nvGrpSpPr>
        <p:grpSpPr>
          <a:xfrm>
            <a:off x="731837" y="2883056"/>
            <a:ext cx="2714876" cy="1096836"/>
            <a:chOff x="731837" y="2883056"/>
            <a:chExt cx="2714876" cy="1096836"/>
          </a:xfrm>
        </p:grpSpPr>
        <p:sp>
          <p:nvSpPr>
            <p:cNvPr id="93" name="Rounded Rectangle 92"/>
            <p:cNvSpPr/>
            <p:nvPr/>
          </p:nvSpPr>
          <p:spPr bwMode="auto">
            <a:xfrm>
              <a:off x="731837" y="2883056"/>
              <a:ext cx="2156316" cy="1096836"/>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solidFill>
                <a:schemeClr val="tx1"/>
              </a:solidFill>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2" name="Rectangle 81"/>
            <p:cNvSpPr/>
            <p:nvPr/>
          </p:nvSpPr>
          <p:spPr>
            <a:xfrm>
              <a:off x="731837" y="3104956"/>
              <a:ext cx="2156315" cy="738664"/>
            </a:xfrm>
            <a:prstGeom prst="rect">
              <a:avLst/>
            </a:prstGeom>
          </p:spPr>
          <p:txBody>
            <a:bodyPr wrap="square">
              <a:spAutoFit/>
            </a:bodyPr>
            <a:lstStyle/>
            <a:p>
              <a:pPr algn="ctr"/>
              <a:r>
                <a:rPr lang="en-US" sz="1400" dirty="0"/>
                <a:t>Publishing new client via WSUS may cause server overload</a:t>
              </a:r>
            </a:p>
          </p:txBody>
        </p:sp>
        <p:sp>
          <p:nvSpPr>
            <p:cNvPr id="115" name="Oval 114"/>
            <p:cNvSpPr/>
            <p:nvPr/>
          </p:nvSpPr>
          <p:spPr>
            <a:xfrm>
              <a:off x="2893761" y="3176442"/>
              <a:ext cx="552952" cy="503364"/>
            </a:xfrm>
            <a:prstGeom prst="ellipse">
              <a:avLst/>
            </a:prstGeom>
            <a:solidFill>
              <a:srgbClr val="0070C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Freeform 78"/>
            <p:cNvSpPr>
              <a:spLocks noEditPoints="1"/>
            </p:cNvSpPr>
            <p:nvPr/>
          </p:nvSpPr>
          <p:spPr bwMode="black">
            <a:xfrm>
              <a:off x="3017837" y="3289616"/>
              <a:ext cx="304800" cy="293386"/>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050" dirty="0"/>
            </a:p>
          </p:txBody>
        </p:sp>
      </p:grpSp>
      <p:sp>
        <p:nvSpPr>
          <p:cNvPr id="156" name="Rectangle 155"/>
          <p:cNvSpPr/>
          <p:nvPr/>
        </p:nvSpPr>
        <p:spPr>
          <a:xfrm>
            <a:off x="8961437" y="2518598"/>
            <a:ext cx="2971800" cy="2862322"/>
          </a:xfrm>
          <a:prstGeom prst="rect">
            <a:avLst/>
          </a:prstGeom>
        </p:spPr>
        <p:txBody>
          <a:bodyPr wrap="square">
            <a:spAutoFit/>
          </a:bodyPr>
          <a:lstStyle/>
          <a:p>
            <a:r>
              <a:rPr lang="en-US" dirty="0">
                <a:latin typeface="Segoe UI Light" pitchFamily="34" charset="0"/>
                <a:ea typeface="Segoe UI" pitchFamily="34" charset="0"/>
                <a:cs typeface="Segoe UI" pitchFamily="34" charset="0"/>
              </a:rPr>
              <a:t>Provided a simple and automatic method for upgrading clients </a:t>
            </a:r>
          </a:p>
          <a:p>
            <a:pPr marL="233363" indent="-233363">
              <a:buFont typeface="Arial" pitchFamily="34" charset="0"/>
              <a:buChar char="•"/>
            </a:pPr>
            <a:endParaRPr lang="en-US" dirty="0">
              <a:latin typeface="Segoe UI Light" pitchFamily="34" charset="0"/>
              <a:ea typeface="Segoe UI" pitchFamily="34" charset="0"/>
              <a:cs typeface="Segoe UI" pitchFamily="34" charset="0"/>
            </a:endParaRPr>
          </a:p>
          <a:p>
            <a:r>
              <a:rPr lang="en-US" dirty="0">
                <a:latin typeface="Segoe UI Light" pitchFamily="34" charset="0"/>
                <a:ea typeface="Segoe UI" pitchFamily="34" charset="0"/>
                <a:cs typeface="Segoe UI" pitchFamily="34" charset="0"/>
              </a:rPr>
              <a:t>Ensured clients remained at a minimum baseline client version </a:t>
            </a:r>
          </a:p>
          <a:p>
            <a:pPr marL="233363" indent="-233363">
              <a:buFont typeface="Arial" pitchFamily="34" charset="0"/>
              <a:buChar char="•"/>
            </a:pPr>
            <a:endParaRPr lang="en-US" dirty="0">
              <a:latin typeface="Segoe UI Light" pitchFamily="34" charset="0"/>
              <a:ea typeface="Segoe UI" pitchFamily="34" charset="0"/>
              <a:cs typeface="Segoe UI" pitchFamily="34" charset="0"/>
            </a:endParaRPr>
          </a:p>
          <a:p>
            <a:r>
              <a:rPr lang="en-US" dirty="0" smtClean="0">
                <a:latin typeface="Segoe UI Light" pitchFamily="34" charset="0"/>
                <a:ea typeface="Segoe UI" pitchFamily="34" charset="0"/>
                <a:cs typeface="Segoe UI" pitchFamily="34" charset="0"/>
              </a:rPr>
              <a:t>Ensured pre-</a:t>
            </a:r>
            <a:r>
              <a:rPr lang="en-US" dirty="0" err="1" smtClean="0">
                <a:latin typeface="Segoe UI Light" pitchFamily="34" charset="0"/>
                <a:ea typeface="Segoe UI" pitchFamily="34" charset="0"/>
                <a:cs typeface="Segoe UI" pitchFamily="34" charset="0"/>
              </a:rPr>
              <a:t>reqs</a:t>
            </a:r>
            <a:r>
              <a:rPr lang="en-US" dirty="0" smtClean="0">
                <a:latin typeface="Segoe UI Light" pitchFamily="34" charset="0"/>
                <a:ea typeface="Segoe UI" pitchFamily="34" charset="0"/>
                <a:cs typeface="Segoe UI" pitchFamily="34" charset="0"/>
              </a:rPr>
              <a:t> and language packs serviceability</a:t>
            </a:r>
            <a:endParaRPr lang="en-US" dirty="0">
              <a:latin typeface="Segoe UI Light" pitchFamily="34" charset="0"/>
              <a:ea typeface="Segoe UI" pitchFamily="34" charset="0"/>
              <a:cs typeface="Segoe UI" pitchFamily="34" charset="0"/>
            </a:endParaRPr>
          </a:p>
        </p:txBody>
      </p:sp>
      <p:cxnSp>
        <p:nvCxnSpPr>
          <p:cNvPr id="163" name="Straight Connector 162"/>
          <p:cNvCxnSpPr/>
          <p:nvPr/>
        </p:nvCxnSpPr>
        <p:spPr>
          <a:xfrm>
            <a:off x="8580437" y="4598965"/>
            <a:ext cx="3505200" cy="0"/>
          </a:xfrm>
          <a:prstGeom prst="line">
            <a:avLst/>
          </a:prstGeom>
          <a:noFill/>
          <a:ln w="3175" cap="flat" cmpd="sng" algn="ctr">
            <a:gradFill flip="none" rotWithShape="1">
              <a:gsLst>
                <a:gs pos="12000">
                  <a:srgbClr val="4B92DB">
                    <a:tint val="66000"/>
                    <a:satMod val="160000"/>
                    <a:alpha val="0"/>
                  </a:srgbClr>
                </a:gs>
                <a:gs pos="50000">
                  <a:srgbClr val="FFFFFF">
                    <a:lumMod val="75000"/>
                    <a:lumOff val="25000"/>
                  </a:srgbClr>
                </a:gs>
                <a:gs pos="88000">
                  <a:srgbClr val="4B92DB">
                    <a:tint val="23500"/>
                    <a:satMod val="160000"/>
                    <a:alpha val="0"/>
                  </a:srgbClr>
                </a:gs>
              </a:gsLst>
              <a:lin ang="0" scaled="1"/>
              <a:tileRect/>
            </a:gradFill>
            <a:prstDash val="solid"/>
            <a:round/>
            <a:headEnd type="none" w="med" len="med"/>
            <a:tailEnd type="none" w="med" len="med"/>
          </a:ln>
          <a:effectLst/>
        </p:spPr>
      </p:cxnSp>
      <p:cxnSp>
        <p:nvCxnSpPr>
          <p:cNvPr id="166" name="Straight Connector 165"/>
          <p:cNvCxnSpPr/>
          <p:nvPr/>
        </p:nvCxnSpPr>
        <p:spPr>
          <a:xfrm>
            <a:off x="8580437" y="3497262"/>
            <a:ext cx="3505200" cy="0"/>
          </a:xfrm>
          <a:prstGeom prst="line">
            <a:avLst/>
          </a:prstGeom>
          <a:noFill/>
          <a:ln w="3175" cap="flat" cmpd="sng" algn="ctr">
            <a:gradFill flip="none" rotWithShape="1">
              <a:gsLst>
                <a:gs pos="12000">
                  <a:srgbClr val="4B92DB">
                    <a:tint val="66000"/>
                    <a:satMod val="160000"/>
                    <a:alpha val="0"/>
                  </a:srgbClr>
                </a:gs>
                <a:gs pos="50000">
                  <a:srgbClr val="FFFFFF">
                    <a:lumMod val="75000"/>
                    <a:lumOff val="25000"/>
                  </a:srgbClr>
                </a:gs>
                <a:gs pos="88000">
                  <a:srgbClr val="4B92DB">
                    <a:tint val="23500"/>
                    <a:satMod val="160000"/>
                    <a:alpha val="0"/>
                  </a:srgbClr>
                </a:gs>
              </a:gsLst>
              <a:lin ang="0" scaled="1"/>
              <a:tileRect/>
            </a:gradFill>
            <a:prstDash val="solid"/>
            <a:round/>
            <a:headEnd type="none" w="med" len="med"/>
            <a:tailEnd type="none" w="med" len="med"/>
          </a:ln>
          <a:effectLst/>
        </p:spPr>
      </p:cxnSp>
      <p:sp>
        <p:nvSpPr>
          <p:cNvPr id="49" name="Title 1"/>
          <p:cNvSpPr txBox="1">
            <a:spLocks/>
          </p:cNvSpPr>
          <p:nvPr/>
        </p:nvSpPr>
        <p:spPr>
          <a:xfrm>
            <a:off x="262807" y="466866"/>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solidFill>
                  <a:schemeClr val="tx1"/>
                </a:solidFill>
              </a:rPr>
              <a:t>     Automatic Client Upgrades</a:t>
            </a:r>
            <a:endParaRPr lang="en-US" sz="4800" dirty="0"/>
          </a:p>
        </p:txBody>
      </p:sp>
      <p:sp>
        <p:nvSpPr>
          <p:cNvPr id="50" name="Freeform 78"/>
          <p:cNvSpPr>
            <a:spLocks noEditPoints="1"/>
          </p:cNvSpPr>
          <p:nvPr/>
        </p:nvSpPr>
        <p:spPr bwMode="black">
          <a:xfrm>
            <a:off x="357326" y="536436"/>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566149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fade">
                                      <p:cBhvr>
                                        <p:cTn id="15" dur="500"/>
                                        <p:tgtEl>
                                          <p:spTgt spid="15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Effect transition="in" filter="fade">
                                      <p:cBhvr>
                                        <p:cTn id="23" dur="500"/>
                                        <p:tgtEl>
                                          <p:spTgt spid="15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up)">
                                      <p:cBhvr>
                                        <p:cTn id="27" dur="500"/>
                                        <p:tgtEl>
                                          <p:spTgt spid="5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fade">
                                      <p:cBhvr>
                                        <p:cTn id="31" dur="500"/>
                                        <p:tgtEl>
                                          <p:spTgt spid="154"/>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500"/>
                                        <p:tgtEl>
                                          <p:spTgt spid="2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5"/>
                                        </p:tgtEl>
                                        <p:attrNameLst>
                                          <p:attrName>style.visibility</p:attrName>
                                        </p:attrNameLst>
                                      </p:cBhvr>
                                      <p:to>
                                        <p:strVal val="visible"/>
                                      </p:to>
                                    </p:set>
                                    <p:animEffect transition="in" filter="fade">
                                      <p:cBhvr>
                                        <p:cTn id="39" dur="500"/>
                                        <p:tgtEl>
                                          <p:spTgt spid="155"/>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11"/>
                                        </p:tgtEl>
                                        <p:attrNameLst>
                                          <p:attrName>style.visibility</p:attrName>
                                        </p:attrNameLst>
                                      </p:cBhvr>
                                      <p:to>
                                        <p:strVal val="visible"/>
                                      </p:to>
                                    </p:set>
                                    <p:animEffect transition="in" filter="wipe(right)">
                                      <p:cBhvr>
                                        <p:cTn id="43" dur="500"/>
                                        <p:tgtEl>
                                          <p:spTgt spid="1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0"/>
                                        </p:tgtEl>
                                        <p:attrNameLst>
                                          <p:attrName>style.visibility</p:attrName>
                                        </p:attrNameLst>
                                      </p:cBhvr>
                                      <p:to>
                                        <p:strVal val="visible"/>
                                      </p:to>
                                    </p:set>
                                    <p:animEffect transition="in" filter="fade">
                                      <p:cBhvr>
                                        <p:cTn id="48" dur="500"/>
                                        <p:tgtEl>
                                          <p:spTgt spid="150"/>
                                        </p:tgtEl>
                                      </p:cBhvr>
                                    </p:animEffect>
                                  </p:childTnLst>
                                </p:cTn>
                              </p:par>
                            </p:childTnLst>
                          </p:cTn>
                        </p:par>
                        <p:par>
                          <p:cTn id="49" fill="hold">
                            <p:stCondLst>
                              <p:cond delay="500"/>
                            </p:stCondLst>
                            <p:childTnLst>
                              <p:par>
                                <p:cTn id="50" presetID="42" presetClass="entr" presetSubtype="0" fill="hold" nodeType="afterEffect">
                                  <p:stCondLst>
                                    <p:cond delay="0"/>
                                  </p:stCondLst>
                                  <p:childTnLst>
                                    <p:set>
                                      <p:cBhvr>
                                        <p:cTn id="51" dur="1" fill="hold">
                                          <p:stCondLst>
                                            <p:cond delay="0"/>
                                          </p:stCondLst>
                                        </p:cTn>
                                        <p:tgtEl>
                                          <p:spTgt spid="156">
                                            <p:txEl>
                                              <p:pRg st="0" end="0"/>
                                            </p:txEl>
                                          </p:spTgt>
                                        </p:tgtEl>
                                        <p:attrNameLst>
                                          <p:attrName>style.visibility</p:attrName>
                                        </p:attrNameLst>
                                      </p:cBhvr>
                                      <p:to>
                                        <p:strVal val="visible"/>
                                      </p:to>
                                    </p:set>
                                    <p:animEffect transition="in" filter="fade">
                                      <p:cBhvr>
                                        <p:cTn id="52" dur="500"/>
                                        <p:tgtEl>
                                          <p:spTgt spid="156">
                                            <p:txEl>
                                              <p:pRg st="0" end="0"/>
                                            </p:txEl>
                                          </p:spTgt>
                                        </p:tgtEl>
                                      </p:cBhvr>
                                    </p:animEffect>
                                    <p:anim calcmode="lin" valueType="num">
                                      <p:cBhvr>
                                        <p:cTn id="53" dur="500" fill="hold"/>
                                        <p:tgtEl>
                                          <p:spTgt spid="156">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156">
                                            <p:txEl>
                                              <p:pRg st="0" end="0"/>
                                            </p:txEl>
                                          </p:spTgt>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10" presetClass="entr" presetSubtype="0"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fade">
                                      <p:cBhvr>
                                        <p:cTn id="58" dur="500"/>
                                        <p:tgtEl>
                                          <p:spTgt spid="166"/>
                                        </p:tgtEl>
                                      </p:cBhvr>
                                    </p:animEffect>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156">
                                            <p:txEl>
                                              <p:pRg st="2" end="2"/>
                                            </p:txEl>
                                          </p:spTgt>
                                        </p:tgtEl>
                                        <p:attrNameLst>
                                          <p:attrName>style.visibility</p:attrName>
                                        </p:attrNameLst>
                                      </p:cBhvr>
                                      <p:to>
                                        <p:strVal val="visible"/>
                                      </p:to>
                                    </p:set>
                                    <p:animEffect transition="in" filter="fade">
                                      <p:cBhvr>
                                        <p:cTn id="62" dur="500"/>
                                        <p:tgtEl>
                                          <p:spTgt spid="156">
                                            <p:txEl>
                                              <p:pRg st="2" end="2"/>
                                            </p:txEl>
                                          </p:spTgt>
                                        </p:tgtEl>
                                      </p:cBhvr>
                                    </p:animEffect>
                                    <p:anim calcmode="lin" valueType="num">
                                      <p:cBhvr>
                                        <p:cTn id="63" dur="500" fill="hold"/>
                                        <p:tgtEl>
                                          <p:spTgt spid="156">
                                            <p:txEl>
                                              <p:pRg st="2" end="2"/>
                                            </p:txEl>
                                          </p:spTgt>
                                        </p:tgtEl>
                                        <p:attrNameLst>
                                          <p:attrName>ppt_x</p:attrName>
                                        </p:attrNameLst>
                                      </p:cBhvr>
                                      <p:tavLst>
                                        <p:tav tm="0">
                                          <p:val>
                                            <p:strVal val="#ppt_x"/>
                                          </p:val>
                                        </p:tav>
                                        <p:tav tm="100000">
                                          <p:val>
                                            <p:strVal val="#ppt_x"/>
                                          </p:val>
                                        </p:tav>
                                      </p:tavLst>
                                    </p:anim>
                                    <p:anim calcmode="lin" valueType="num">
                                      <p:cBhvr>
                                        <p:cTn id="64" dur="500" fill="hold"/>
                                        <p:tgtEl>
                                          <p:spTgt spid="156">
                                            <p:txEl>
                                              <p:pRg st="2" end="2"/>
                                            </p:txEl>
                                          </p:spTgt>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10" presetClass="entr" presetSubtype="0" fill="hold" nodeType="afterEffect">
                                  <p:stCondLst>
                                    <p:cond delay="0"/>
                                  </p:stCondLst>
                                  <p:childTnLst>
                                    <p:set>
                                      <p:cBhvr>
                                        <p:cTn id="67" dur="1" fill="hold">
                                          <p:stCondLst>
                                            <p:cond delay="0"/>
                                          </p:stCondLst>
                                        </p:cTn>
                                        <p:tgtEl>
                                          <p:spTgt spid="163"/>
                                        </p:tgtEl>
                                        <p:attrNameLst>
                                          <p:attrName>style.visibility</p:attrName>
                                        </p:attrNameLst>
                                      </p:cBhvr>
                                      <p:to>
                                        <p:strVal val="visible"/>
                                      </p:to>
                                    </p:set>
                                    <p:animEffect transition="in" filter="fade">
                                      <p:cBhvr>
                                        <p:cTn id="68" dur="500"/>
                                        <p:tgtEl>
                                          <p:spTgt spid="163"/>
                                        </p:tgtEl>
                                      </p:cBhvr>
                                    </p:animEffect>
                                  </p:childTnLst>
                                </p:cTn>
                              </p:par>
                            </p:childTnLst>
                          </p:cTn>
                        </p:par>
                        <p:par>
                          <p:cTn id="69" fill="hold">
                            <p:stCondLst>
                              <p:cond delay="2500"/>
                            </p:stCondLst>
                            <p:childTnLst>
                              <p:par>
                                <p:cTn id="70" presetID="42" presetClass="entr" presetSubtype="0" fill="hold" nodeType="afterEffect">
                                  <p:stCondLst>
                                    <p:cond delay="0"/>
                                  </p:stCondLst>
                                  <p:childTnLst>
                                    <p:set>
                                      <p:cBhvr>
                                        <p:cTn id="71" dur="1" fill="hold">
                                          <p:stCondLst>
                                            <p:cond delay="0"/>
                                          </p:stCondLst>
                                        </p:cTn>
                                        <p:tgtEl>
                                          <p:spTgt spid="156">
                                            <p:txEl>
                                              <p:pRg st="4" end="4"/>
                                            </p:txEl>
                                          </p:spTgt>
                                        </p:tgtEl>
                                        <p:attrNameLst>
                                          <p:attrName>style.visibility</p:attrName>
                                        </p:attrNameLst>
                                      </p:cBhvr>
                                      <p:to>
                                        <p:strVal val="visible"/>
                                      </p:to>
                                    </p:set>
                                    <p:animEffect transition="in" filter="fade">
                                      <p:cBhvr>
                                        <p:cTn id="72" dur="500"/>
                                        <p:tgtEl>
                                          <p:spTgt spid="156">
                                            <p:txEl>
                                              <p:pRg st="4" end="4"/>
                                            </p:txEl>
                                          </p:spTgt>
                                        </p:tgtEl>
                                      </p:cBhvr>
                                    </p:animEffect>
                                    <p:anim calcmode="lin" valueType="num">
                                      <p:cBhvr>
                                        <p:cTn id="73" dur="500" fill="hold"/>
                                        <p:tgtEl>
                                          <p:spTgt spid="156">
                                            <p:txEl>
                                              <p:pRg st="4" end="4"/>
                                            </p:txEl>
                                          </p:spTgt>
                                        </p:tgtEl>
                                        <p:attrNameLst>
                                          <p:attrName>ppt_x</p:attrName>
                                        </p:attrNameLst>
                                      </p:cBhvr>
                                      <p:tavLst>
                                        <p:tav tm="0">
                                          <p:val>
                                            <p:strVal val="#ppt_x"/>
                                          </p:val>
                                        </p:tav>
                                        <p:tav tm="100000">
                                          <p:val>
                                            <p:strVal val="#ppt_x"/>
                                          </p:val>
                                        </p:tav>
                                      </p:tavLst>
                                    </p:anim>
                                    <p:anim calcmode="lin" valueType="num">
                                      <p:cBhvr>
                                        <p:cTn id="74" dur="500" fill="hold"/>
                                        <p:tgtEl>
                                          <p:spTgt spid="15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a:solidFill>
                  <a:schemeClr val="tx1"/>
                </a:solidFill>
              </a:rPr>
              <a:t>Automatic Client Upgrades Enabled </a:t>
            </a:r>
            <a:r>
              <a:rPr lang="en-US" dirty="0"/>
              <a:t/>
            </a:r>
            <a:br>
              <a:rPr lang="en-US" dirty="0"/>
            </a:br>
            <a:endParaRPr lang="en-US" dirty="0"/>
          </a:p>
        </p:txBody>
      </p:sp>
      <p:sp>
        <p:nvSpPr>
          <p:cNvPr id="6" name="Freeform 78"/>
          <p:cNvSpPr>
            <a:spLocks noEditPoints="1"/>
          </p:cNvSpPr>
          <p:nvPr/>
        </p:nvSpPr>
        <p:spPr bwMode="black">
          <a:xfrm>
            <a:off x="357326" y="536436"/>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463" y="1679545"/>
            <a:ext cx="6190455" cy="4239116"/>
          </a:xfrm>
          <a:prstGeom prst="rect">
            <a:avLst/>
          </a:prstGeom>
          <a:ln>
            <a:noFill/>
          </a:ln>
          <a:effectLst>
            <a:outerShdw dist="35921" dir="2700000" algn="ctr" rotWithShape="0">
              <a:schemeClr val="bg2"/>
            </a:outerShdw>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Placeholder 4"/>
          <p:cNvSpPr txBox="1">
            <a:spLocks/>
          </p:cNvSpPr>
          <p:nvPr/>
        </p:nvSpPr>
        <p:spPr>
          <a:xfrm>
            <a:off x="7132637" y="1820862"/>
            <a:ext cx="5181600" cy="25908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Font typeface="Arial" pitchFamily="34" charset="0"/>
              <a:buNone/>
            </a:pPr>
            <a:r>
              <a:rPr lang="en-US" sz="3600" dirty="0" smtClean="0">
                <a:gradFill>
                  <a:gsLst>
                    <a:gs pos="1250">
                      <a:schemeClr val="tx2"/>
                    </a:gs>
                    <a:gs pos="99000">
                      <a:schemeClr val="tx2"/>
                    </a:gs>
                  </a:gsLst>
                  <a:lin ang="5400000" scaled="0"/>
                </a:gradFill>
                <a:latin typeface="+mj-lt"/>
              </a:rPr>
              <a:t>Status</a:t>
            </a:r>
            <a:r>
              <a:rPr lang="en-US" sz="3600" dirty="0">
                <a:gradFill>
                  <a:gsLst>
                    <a:gs pos="1250">
                      <a:schemeClr val="tx2"/>
                    </a:gs>
                    <a:gs pos="99000">
                      <a:schemeClr val="tx2"/>
                    </a:gs>
                  </a:gsLst>
                  <a:lin ang="5400000" scaled="0"/>
                </a:gradFill>
                <a:latin typeface="+mj-lt"/>
              </a:rPr>
              <a:t> </a:t>
            </a:r>
            <a:r>
              <a:rPr lang="en-US" sz="3600" dirty="0" smtClean="0">
                <a:gradFill>
                  <a:gsLst>
                    <a:gs pos="1250">
                      <a:schemeClr val="tx2"/>
                    </a:gs>
                    <a:gs pos="99000">
                      <a:schemeClr val="tx2"/>
                    </a:gs>
                  </a:gsLst>
                  <a:lin ang="5400000" scaled="0"/>
                </a:gradFill>
                <a:latin typeface="+mj-lt"/>
              </a:rPr>
              <a:t>via Console</a:t>
            </a:r>
          </a:p>
          <a:p>
            <a:pPr marL="0" lvl="1" indent="0">
              <a:buFont typeface="Arial" pitchFamily="34" charset="0"/>
              <a:buNone/>
            </a:pPr>
            <a:endParaRPr lang="en-US" sz="800" dirty="0" smtClean="0">
              <a:gradFill>
                <a:gsLst>
                  <a:gs pos="1250">
                    <a:schemeClr val="tx2"/>
                  </a:gs>
                  <a:gs pos="99000">
                    <a:schemeClr val="tx2"/>
                  </a:gs>
                </a:gsLst>
                <a:lin ang="5400000" scaled="0"/>
              </a:gradFill>
              <a:latin typeface="+mj-lt"/>
            </a:endParaRPr>
          </a:p>
          <a:p>
            <a:pPr marL="236538" lvl="2" indent="0">
              <a:buNone/>
            </a:pPr>
            <a:r>
              <a:rPr lang="en-US" sz="2800" dirty="0" smtClean="0">
                <a:latin typeface="+mj-lt"/>
              </a:rPr>
              <a:t>Numbers of days allotted</a:t>
            </a:r>
          </a:p>
          <a:p>
            <a:pPr marL="236538" lvl="2" indent="0">
              <a:buNone/>
            </a:pPr>
            <a:endParaRPr lang="en-US" sz="1200" dirty="0" smtClean="0">
              <a:latin typeface="+mj-lt"/>
            </a:endParaRPr>
          </a:p>
          <a:p>
            <a:pPr marL="236538" lvl="2" indent="0">
              <a:buNone/>
            </a:pPr>
            <a:r>
              <a:rPr lang="en-US" sz="2800" dirty="0" smtClean="0">
                <a:latin typeface="+mj-lt"/>
              </a:rPr>
              <a:t>When: Modified Date</a:t>
            </a:r>
          </a:p>
          <a:p>
            <a:pPr marL="236538" lvl="2" indent="0"/>
            <a:endParaRPr lang="en-US" sz="1200" dirty="0" smtClean="0">
              <a:latin typeface="+mj-lt"/>
            </a:endParaRPr>
          </a:p>
          <a:p>
            <a:pPr marL="236538" lvl="2" indent="0">
              <a:buNone/>
            </a:pPr>
            <a:r>
              <a:rPr lang="en-US" sz="2800" dirty="0" smtClean="0">
                <a:latin typeface="+mj-lt"/>
              </a:rPr>
              <a:t>Who: Modified By</a:t>
            </a:r>
          </a:p>
          <a:p>
            <a:pPr marL="236538" lvl="2" indent="0"/>
            <a:endParaRPr lang="en-US" sz="1400" dirty="0" smtClean="0">
              <a:latin typeface="+mj-lt"/>
            </a:endParaRPr>
          </a:p>
          <a:p>
            <a:pPr marL="236538" lvl="2" indent="0">
              <a:buNone/>
            </a:pPr>
            <a:r>
              <a:rPr lang="en-US" sz="2800" dirty="0" smtClean="0">
                <a:latin typeface="+mj-lt"/>
              </a:rPr>
              <a:t>What: Client Version Baseline</a:t>
            </a:r>
            <a:endParaRPr lang="en-US" sz="2800" dirty="0">
              <a:latin typeface="+mj-lt"/>
            </a:endParaRPr>
          </a:p>
        </p:txBody>
      </p:sp>
    </p:spTree>
    <p:extLst>
      <p:ext uri="{BB962C8B-B14F-4D97-AF65-F5344CB8AC3E}">
        <p14:creationId xmlns:p14="http://schemas.microsoft.com/office/powerpoint/2010/main" val="353109352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bwMode="auto">
          <a:xfrm>
            <a:off x="579437" y="1757900"/>
            <a:ext cx="11353801" cy="380999"/>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0800000" scaled="1"/>
            <a:tileRect/>
          </a:gradFill>
          <a:ln w="3175">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Rectangle 37"/>
          <p:cNvSpPr/>
          <p:nvPr/>
        </p:nvSpPr>
        <p:spPr bwMode="auto">
          <a:xfrm>
            <a:off x="579437" y="3586699"/>
            <a:ext cx="11277600" cy="68580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0800000" scaled="1"/>
            <a:tileRect/>
          </a:gradFill>
          <a:ln w="3175">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Rectangle 35"/>
          <p:cNvSpPr/>
          <p:nvPr/>
        </p:nvSpPr>
        <p:spPr bwMode="auto">
          <a:xfrm>
            <a:off x="579438" y="2596099"/>
            <a:ext cx="11353800" cy="91440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0800000" scaled="1"/>
            <a:tileRect/>
          </a:gradFill>
          <a:ln w="3175">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sz="quarter" idx="10"/>
          </p:nvPr>
        </p:nvSpPr>
        <p:spPr>
          <a:xfrm>
            <a:off x="655638" y="1681699"/>
            <a:ext cx="6172199" cy="5092163"/>
          </a:xfrm>
        </p:spPr>
        <p:txBody>
          <a:bodyPr/>
          <a:lstStyle/>
          <a:p>
            <a:pPr>
              <a:buFont typeface="+mj-lt"/>
              <a:buAutoNum type="arabicPeriod"/>
            </a:pPr>
            <a:r>
              <a:rPr lang="en-US" sz="2000" dirty="0"/>
              <a:t>Enable Client Automatic </a:t>
            </a:r>
            <a:r>
              <a:rPr lang="en-US" sz="2000" dirty="0" smtClean="0"/>
              <a:t>Upgrade</a:t>
            </a:r>
          </a:p>
          <a:p>
            <a:pPr>
              <a:buFont typeface="+mj-lt"/>
              <a:buAutoNum type="arabicPeriod"/>
            </a:pPr>
            <a:endParaRPr lang="en-US" sz="700" dirty="0"/>
          </a:p>
          <a:p>
            <a:pPr>
              <a:buFont typeface="+mj-lt"/>
              <a:buAutoNum type="arabicPeriod"/>
            </a:pPr>
            <a:r>
              <a:rPr lang="en-US" sz="2000" dirty="0"/>
              <a:t>All systems receive new </a:t>
            </a:r>
            <a:r>
              <a:rPr lang="en-US" sz="2000" dirty="0" smtClean="0"/>
              <a:t>policy</a:t>
            </a:r>
          </a:p>
          <a:p>
            <a:pPr>
              <a:buFont typeface="+mj-lt"/>
              <a:buAutoNum type="arabicPeriod"/>
            </a:pPr>
            <a:endParaRPr lang="en-US" sz="700" dirty="0"/>
          </a:p>
          <a:p>
            <a:pPr>
              <a:buFont typeface="+mj-lt"/>
              <a:buAutoNum type="arabicPeriod"/>
            </a:pPr>
            <a:r>
              <a:rPr lang="en-US" sz="2000" dirty="0"/>
              <a:t>All systems run required (hidden) deployment for upgrade package “Ccmsetup.exe /autoupgrade”, only this package is downloaded which is &lt;</a:t>
            </a:r>
            <a:r>
              <a:rPr lang="en-US" sz="2000" dirty="0" smtClean="0"/>
              <a:t>1mb</a:t>
            </a:r>
          </a:p>
          <a:p>
            <a:pPr>
              <a:buFont typeface="+mj-lt"/>
              <a:buAutoNum type="arabicPeriod"/>
            </a:pPr>
            <a:endParaRPr lang="en-US" sz="700" dirty="0"/>
          </a:p>
          <a:p>
            <a:pPr>
              <a:buFont typeface="+mj-lt"/>
              <a:buAutoNum type="arabicPeriod"/>
            </a:pPr>
            <a:r>
              <a:rPr lang="en-US" sz="2000" dirty="0"/>
              <a:t>Ccmsetup create scheduled task to execute based on “days to upgrade” value specified in </a:t>
            </a:r>
            <a:r>
              <a:rPr lang="en-US" sz="2000" dirty="0" smtClean="0"/>
              <a:t>console</a:t>
            </a:r>
          </a:p>
          <a:p>
            <a:pPr>
              <a:buFont typeface="+mj-lt"/>
              <a:buAutoNum type="arabicPeriod"/>
            </a:pPr>
            <a:endParaRPr lang="en-US" sz="600" dirty="0"/>
          </a:p>
          <a:p>
            <a:pPr>
              <a:buFont typeface="+mj-lt"/>
              <a:buAutoNum type="arabicPeriod"/>
            </a:pPr>
            <a:r>
              <a:rPr lang="en-US" sz="2000" dirty="0"/>
              <a:t>Schedule task executes with callback to ccmsetup, if prereqs are needed it is at this time they are </a:t>
            </a:r>
            <a:r>
              <a:rPr lang="en-US" sz="2000" dirty="0" smtClean="0"/>
              <a:t>downloaded</a:t>
            </a:r>
          </a:p>
          <a:p>
            <a:pPr>
              <a:buFont typeface="+mj-lt"/>
              <a:buAutoNum type="arabicPeriod"/>
            </a:pPr>
            <a:endParaRPr lang="en-US" sz="600" dirty="0"/>
          </a:p>
          <a:p>
            <a:pPr>
              <a:buFont typeface="+mj-lt"/>
              <a:buAutoNum type="arabicPeriod"/>
            </a:pPr>
            <a:r>
              <a:rPr lang="en-US" sz="2000" dirty="0"/>
              <a:t>Ccmsetup executes performing upgrade using last executed command lines </a:t>
            </a:r>
            <a:r>
              <a:rPr lang="en-US" sz="2000" dirty="0" smtClean="0"/>
              <a:t>parameters</a:t>
            </a:r>
          </a:p>
          <a:p>
            <a:pPr>
              <a:buFont typeface="+mj-lt"/>
              <a:buAutoNum type="arabicPeriod"/>
            </a:pPr>
            <a:endParaRPr lang="en-US" sz="600" dirty="0"/>
          </a:p>
          <a:p>
            <a:pPr>
              <a:buFont typeface="+mj-lt"/>
              <a:buAutoNum type="arabicPeriod"/>
            </a:pPr>
            <a:r>
              <a:rPr lang="en-US" sz="2000" dirty="0"/>
              <a:t>Scheduled task deleted, ccmsetup.exe and ccmsetup.cab moved to cache </a:t>
            </a:r>
            <a:r>
              <a:rPr lang="en-US" sz="2000" dirty="0" smtClean="0"/>
              <a:t>folder</a:t>
            </a:r>
            <a:endParaRPr lang="en-US" sz="2000" dirty="0"/>
          </a:p>
        </p:txBody>
      </p:sp>
      <p:sp>
        <p:nvSpPr>
          <p:cNvPr id="9" name="Title 1"/>
          <p:cNvSpPr txBox="1">
            <a:spLocks/>
          </p:cNvSpPr>
          <p:nvPr/>
        </p:nvSpPr>
        <p:spPr>
          <a:xfrm>
            <a:off x="424672" y="417923"/>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solidFill>
                  <a:schemeClr val="tx1"/>
                </a:solidFill>
              </a:rPr>
              <a:t>   Sequence of Events</a:t>
            </a:r>
            <a:endParaRPr lang="en-US" sz="4800" dirty="0"/>
          </a:p>
        </p:txBody>
      </p:sp>
      <p:grpSp>
        <p:nvGrpSpPr>
          <p:cNvPr id="25" name="Group 24"/>
          <p:cNvGrpSpPr/>
          <p:nvPr/>
        </p:nvGrpSpPr>
        <p:grpSpPr>
          <a:xfrm>
            <a:off x="7470600" y="1604442"/>
            <a:ext cx="4843637" cy="597420"/>
            <a:chOff x="7056437" y="1375843"/>
            <a:chExt cx="5257800" cy="597420"/>
          </a:xfrm>
        </p:grpSpPr>
        <p:sp>
          <p:nvSpPr>
            <p:cNvPr id="16" name="Rectangle 15"/>
            <p:cNvSpPr/>
            <p:nvPr/>
          </p:nvSpPr>
          <p:spPr bwMode="auto">
            <a:xfrm>
              <a:off x="7056437" y="1375843"/>
              <a:ext cx="5257800" cy="597420"/>
            </a:xfrm>
            <a:prstGeom prst="rect">
              <a:avLst/>
            </a:prstGeom>
            <a:solidFill>
              <a:schemeClr val="accent1">
                <a:lumMod val="50000"/>
              </a:schemeClr>
            </a:solidFill>
            <a:ln w="3175">
              <a:solidFill>
                <a:schemeClr val="tx1"/>
              </a:solidFill>
              <a:prstDash val="sysDot"/>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cv</a:t>
              </a:r>
              <a:endParaRPr lang="en-US" sz="2000" dirty="0">
                <a:gradFill>
                  <a:gsLst>
                    <a:gs pos="0">
                      <a:srgbClr val="FFFFFF"/>
                    </a:gs>
                    <a:gs pos="100000">
                      <a:srgbClr val="FFFFFF"/>
                    </a:gs>
                  </a:gsLst>
                  <a:lin ang="5400000" scaled="0"/>
                </a:gradFill>
              </a:endParaRPr>
            </a:p>
          </p:txBody>
        </p:sp>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2637" y="1470005"/>
              <a:ext cx="5146527" cy="427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Group 28"/>
          <p:cNvGrpSpPr/>
          <p:nvPr/>
        </p:nvGrpSpPr>
        <p:grpSpPr>
          <a:xfrm>
            <a:off x="7470600" y="2332203"/>
            <a:ext cx="4843637" cy="1102096"/>
            <a:chOff x="7077000" y="2166566"/>
            <a:chExt cx="5257800" cy="1178296"/>
          </a:xfrm>
        </p:grpSpPr>
        <p:sp>
          <p:nvSpPr>
            <p:cNvPr id="30" name="Rectangle 29"/>
            <p:cNvSpPr/>
            <p:nvPr/>
          </p:nvSpPr>
          <p:spPr bwMode="auto">
            <a:xfrm>
              <a:off x="7077000" y="2166566"/>
              <a:ext cx="5257800" cy="1178296"/>
            </a:xfrm>
            <a:prstGeom prst="rect">
              <a:avLst/>
            </a:prstGeom>
            <a:solidFill>
              <a:schemeClr val="accent1">
                <a:lumMod val="50000"/>
              </a:schemeClr>
            </a:solidFill>
            <a:ln w="3175">
              <a:solidFill>
                <a:schemeClr val="tx1"/>
              </a:solidFill>
              <a:prstDash val="sysDot"/>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2637" y="2278062"/>
              <a:ext cx="5151958"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24" name="Group 1023"/>
          <p:cNvGrpSpPr/>
          <p:nvPr/>
        </p:nvGrpSpPr>
        <p:grpSpPr>
          <a:xfrm>
            <a:off x="7470599" y="3510499"/>
            <a:ext cx="4843637" cy="1143000"/>
            <a:chOff x="7056437" y="3497262"/>
            <a:chExt cx="5257800" cy="1143000"/>
          </a:xfrm>
        </p:grpSpPr>
        <p:sp>
          <p:nvSpPr>
            <p:cNvPr id="31" name="Rectangle 30"/>
            <p:cNvSpPr/>
            <p:nvPr/>
          </p:nvSpPr>
          <p:spPr bwMode="auto">
            <a:xfrm>
              <a:off x="7056437" y="3497262"/>
              <a:ext cx="5257800" cy="1143000"/>
            </a:xfrm>
            <a:prstGeom prst="rect">
              <a:avLst/>
            </a:prstGeom>
            <a:solidFill>
              <a:schemeClr val="accent1">
                <a:lumMod val="50000"/>
              </a:schemeClr>
            </a:solidFill>
            <a:ln w="3175">
              <a:solidFill>
                <a:schemeClr val="tx1"/>
              </a:solidFill>
              <a:prstDash val="sysDot"/>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2637" y="3588826"/>
              <a:ext cx="5146530" cy="97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30" name="Dodecagon 1029"/>
          <p:cNvSpPr/>
          <p:nvPr/>
        </p:nvSpPr>
        <p:spPr bwMode="auto">
          <a:xfrm>
            <a:off x="7163110" y="1765097"/>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1</a:t>
            </a:r>
            <a:endParaRPr lang="en-US" sz="1600" dirty="0">
              <a:gradFill>
                <a:gsLst>
                  <a:gs pos="0">
                    <a:srgbClr val="FFFFFF"/>
                  </a:gs>
                  <a:gs pos="100000">
                    <a:srgbClr val="FFFFFF"/>
                  </a:gs>
                </a:gsLst>
                <a:lin ang="5400000" scaled="0"/>
              </a:gradFill>
            </a:endParaRPr>
          </a:p>
        </p:txBody>
      </p:sp>
      <p:sp>
        <p:nvSpPr>
          <p:cNvPr id="44" name="Dodecagon 43"/>
          <p:cNvSpPr/>
          <p:nvPr/>
        </p:nvSpPr>
        <p:spPr bwMode="auto">
          <a:xfrm>
            <a:off x="7163110" y="2752002"/>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3</a:t>
            </a:r>
            <a:endParaRPr lang="en-US" sz="1600" dirty="0">
              <a:gradFill>
                <a:gsLst>
                  <a:gs pos="0">
                    <a:srgbClr val="FFFFFF"/>
                  </a:gs>
                  <a:gs pos="100000">
                    <a:srgbClr val="FFFFFF"/>
                  </a:gs>
                </a:gsLst>
                <a:lin ang="5400000" scaled="0"/>
              </a:gradFill>
            </a:endParaRPr>
          </a:p>
        </p:txBody>
      </p:sp>
      <p:sp>
        <p:nvSpPr>
          <p:cNvPr id="45" name="Dodecagon 44"/>
          <p:cNvSpPr/>
          <p:nvPr/>
        </p:nvSpPr>
        <p:spPr bwMode="auto">
          <a:xfrm>
            <a:off x="7163110" y="3739099"/>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4</a:t>
            </a:r>
            <a:endParaRPr lang="en-US" sz="1600" dirty="0">
              <a:gradFill>
                <a:gsLst>
                  <a:gs pos="0">
                    <a:srgbClr val="FFFFFF"/>
                  </a:gs>
                  <a:gs pos="100000">
                    <a:srgbClr val="FFFFFF"/>
                  </a:gs>
                </a:gsLst>
                <a:lin ang="5400000" scaled="0"/>
              </a:gradFill>
            </a:endParaRPr>
          </a:p>
        </p:txBody>
      </p:sp>
      <p:sp>
        <p:nvSpPr>
          <p:cNvPr id="46" name="Dodecagon 45"/>
          <p:cNvSpPr/>
          <p:nvPr/>
        </p:nvSpPr>
        <p:spPr bwMode="auto">
          <a:xfrm>
            <a:off x="655637" y="1744662"/>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1</a:t>
            </a:r>
            <a:endParaRPr lang="en-US" sz="1600" dirty="0">
              <a:gradFill>
                <a:gsLst>
                  <a:gs pos="0">
                    <a:srgbClr val="FFFFFF"/>
                  </a:gs>
                  <a:gs pos="100000">
                    <a:srgbClr val="FFFFFF"/>
                  </a:gs>
                </a:gsLst>
                <a:lin ang="5400000" scaled="0"/>
              </a:gradFill>
            </a:endParaRPr>
          </a:p>
        </p:txBody>
      </p:sp>
      <p:sp>
        <p:nvSpPr>
          <p:cNvPr id="47" name="Dodecagon 46"/>
          <p:cNvSpPr/>
          <p:nvPr/>
        </p:nvSpPr>
        <p:spPr bwMode="auto">
          <a:xfrm>
            <a:off x="655637" y="2659062"/>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3</a:t>
            </a:r>
            <a:endParaRPr lang="en-US" sz="1600" dirty="0">
              <a:gradFill>
                <a:gsLst>
                  <a:gs pos="0">
                    <a:srgbClr val="FFFFFF"/>
                  </a:gs>
                  <a:gs pos="100000">
                    <a:srgbClr val="FFFFFF"/>
                  </a:gs>
                </a:gsLst>
                <a:lin ang="5400000" scaled="0"/>
              </a:gradFill>
            </a:endParaRPr>
          </a:p>
        </p:txBody>
      </p:sp>
      <p:sp>
        <p:nvSpPr>
          <p:cNvPr id="48" name="Dodecagon 47"/>
          <p:cNvSpPr/>
          <p:nvPr/>
        </p:nvSpPr>
        <p:spPr bwMode="auto">
          <a:xfrm>
            <a:off x="655637" y="3649662"/>
            <a:ext cx="381000" cy="304800"/>
          </a:xfrm>
          <a:prstGeom prst="dodecagon">
            <a:avLst/>
          </a:prstGeom>
          <a:solidFill>
            <a:srgbClr val="0070C0"/>
          </a:solidFill>
          <a:ln w="3175">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4</a:t>
            </a:r>
            <a:endParaRPr lang="en-US" sz="1600" dirty="0">
              <a:gradFill>
                <a:gsLst>
                  <a:gs pos="0">
                    <a:srgbClr val="FFFFFF"/>
                  </a:gs>
                  <a:gs pos="100000">
                    <a:srgbClr val="FFFFFF"/>
                  </a:gs>
                </a:gsLst>
                <a:lin ang="5400000" scaled="0"/>
              </a:gradFill>
            </a:endParaRPr>
          </a:p>
        </p:txBody>
      </p:sp>
      <p:sp>
        <p:nvSpPr>
          <p:cNvPr id="1031" name="Rectangle 1030"/>
          <p:cNvSpPr/>
          <p:nvPr/>
        </p:nvSpPr>
        <p:spPr>
          <a:xfrm>
            <a:off x="424672" y="1115169"/>
            <a:ext cx="2743200" cy="584775"/>
          </a:xfrm>
          <a:prstGeom prst="rect">
            <a:avLst/>
          </a:prstGeom>
        </p:spPr>
        <p:txBody>
          <a:bodyPr wrap="square">
            <a:spAutoFit/>
          </a:bodyPr>
          <a:lstStyle/>
          <a:p>
            <a:r>
              <a:rPr lang="en-US" sz="3200" dirty="0">
                <a:gradFill>
                  <a:gsLst>
                    <a:gs pos="1250">
                      <a:schemeClr val="tx2"/>
                    </a:gs>
                    <a:gs pos="99000">
                      <a:schemeClr val="tx2"/>
                    </a:gs>
                  </a:gsLst>
                  <a:lin ang="5400000" scaled="0"/>
                </a:gradFill>
                <a:latin typeface="+mj-lt"/>
              </a:rPr>
              <a:t>Detailed Steps</a:t>
            </a:r>
          </a:p>
        </p:txBody>
      </p:sp>
      <p:cxnSp>
        <p:nvCxnSpPr>
          <p:cNvPr id="53" name="Straight Arrow Connector 52"/>
          <p:cNvCxnSpPr/>
          <p:nvPr/>
        </p:nvCxnSpPr>
        <p:spPr>
          <a:xfrm flipV="1">
            <a:off x="8504237" y="4348699"/>
            <a:ext cx="381000" cy="901163"/>
          </a:xfrm>
          <a:prstGeom prst="straightConnector1">
            <a:avLst/>
          </a:prstGeom>
          <a:ln w="28575" cap="rnd">
            <a:solidFill>
              <a:srgbClr val="FF0000"/>
            </a:solidFill>
            <a:prstDash val="sysDot"/>
            <a:tailEnd type="triangle" w="sm" len="sm"/>
          </a:ln>
        </p:spPr>
        <p:style>
          <a:lnRef idx="1">
            <a:schemeClr val="accent1"/>
          </a:lnRef>
          <a:fillRef idx="0">
            <a:schemeClr val="accent1"/>
          </a:fillRef>
          <a:effectRef idx="0">
            <a:schemeClr val="accent1"/>
          </a:effectRef>
          <a:fontRef idx="minor">
            <a:schemeClr val="tx1"/>
          </a:fontRef>
        </p:style>
      </p:cxnSp>
      <p:grpSp>
        <p:nvGrpSpPr>
          <p:cNvPr id="1040" name="Group 1039"/>
          <p:cNvGrpSpPr/>
          <p:nvPr/>
        </p:nvGrpSpPr>
        <p:grpSpPr>
          <a:xfrm>
            <a:off x="7437437" y="5249862"/>
            <a:ext cx="2286001" cy="614065"/>
            <a:chOff x="7437437" y="5249862"/>
            <a:chExt cx="2286001" cy="614065"/>
          </a:xfrm>
        </p:grpSpPr>
        <p:sp>
          <p:nvSpPr>
            <p:cNvPr id="1038" name="Rounded Rectangle 1037"/>
            <p:cNvSpPr/>
            <p:nvPr/>
          </p:nvSpPr>
          <p:spPr bwMode="auto">
            <a:xfrm>
              <a:off x="7437437" y="5249862"/>
              <a:ext cx="2286000" cy="614065"/>
            </a:xfrm>
            <a:prstGeom prst="roundRect">
              <a:avLst/>
            </a:prstGeom>
            <a:solidFill>
              <a:srgbClr val="0070C0"/>
            </a:solidFill>
            <a:ln>
              <a:solidFill>
                <a:srgbClr val="FF0000"/>
              </a:solidFill>
              <a:prstDash val="sysDot"/>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33" name="Rectangle 1032"/>
            <p:cNvSpPr/>
            <p:nvPr/>
          </p:nvSpPr>
          <p:spPr>
            <a:xfrm>
              <a:off x="7437437" y="5326062"/>
              <a:ext cx="2286001" cy="461665"/>
            </a:xfrm>
            <a:prstGeom prst="rect">
              <a:avLst/>
            </a:prstGeom>
            <a:ln>
              <a:noFill/>
            </a:ln>
          </p:spPr>
          <p:txBody>
            <a:bodyPr wrap="square">
              <a:spAutoFit/>
            </a:bodyPr>
            <a:lstStyle/>
            <a:p>
              <a:pPr algn="ctr"/>
              <a:r>
                <a:rPr lang="en-US" sz="2400" b="1" dirty="0" smtClean="0">
                  <a:latin typeface="+mj-lt"/>
                </a:rPr>
                <a:t>Scheduled Task </a:t>
              </a:r>
              <a:endParaRPr lang="en-US" sz="2400" b="1" dirty="0">
                <a:latin typeface="+mj-lt"/>
              </a:endParaRPr>
            </a:p>
          </p:txBody>
        </p:sp>
      </p:grpSp>
      <p:sp>
        <p:nvSpPr>
          <p:cNvPr id="35" name="Freeform 78"/>
          <p:cNvSpPr>
            <a:spLocks noEditPoints="1"/>
          </p:cNvSpPr>
          <p:nvPr/>
        </p:nvSpPr>
        <p:spPr bwMode="black">
          <a:xfrm>
            <a:off x="357326" y="536436"/>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3009276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500"/>
                                        <p:tgtEl>
                                          <p:spTgt spid="1040"/>
                                        </p:tgtEl>
                                      </p:cBhvr>
                                    </p:animEffect>
                                  </p:childTnLst>
                                </p:cTn>
                              </p:par>
                              <p:par>
                                <p:cTn id="8" presetID="22" presetClass="entr" presetSubtype="8"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ipe(left)">
                                      <p:cBhvr>
                                        <p:cTn id="1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smtClean="0"/>
              <a:t>Demo: Client Upgrades Using Auto Deployments</a:t>
            </a:r>
            <a:endParaRPr lang="en-US" sz="6000" dirty="0"/>
          </a:p>
        </p:txBody>
      </p:sp>
      <p:sp>
        <p:nvSpPr>
          <p:cNvPr id="5" name="Text Placeholder 4"/>
          <p:cNvSpPr>
            <a:spLocks noGrp="1"/>
          </p:cNvSpPr>
          <p:nvPr>
            <p:ph type="body" sz="quarter" idx="12"/>
          </p:nvPr>
        </p:nvSpPr>
        <p:spPr/>
        <p:txBody>
          <a:bodyPr/>
          <a:lstStyle/>
          <a:p>
            <a:r>
              <a:rPr lang="en-US" dirty="0" smtClean="0"/>
              <a:t>Marc Hurley</a:t>
            </a:r>
            <a:endParaRPr lang="en-US" dirty="0"/>
          </a:p>
        </p:txBody>
      </p:sp>
    </p:spTree>
    <p:extLst>
      <p:ext uri="{BB962C8B-B14F-4D97-AF65-F5344CB8AC3E}">
        <p14:creationId xmlns:p14="http://schemas.microsoft.com/office/powerpoint/2010/main" val="21908124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23" t="5928" r="3886" b="2052"/>
          <a:stretch/>
        </p:blipFill>
        <p:spPr bwMode="auto">
          <a:xfrm>
            <a:off x="350837" y="1373279"/>
            <a:ext cx="5922963" cy="3276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351" t="5278" r="6071" b="2385"/>
          <a:stretch/>
        </p:blipFill>
        <p:spPr bwMode="auto">
          <a:xfrm>
            <a:off x="6339214" y="3823516"/>
            <a:ext cx="5607839" cy="2743200"/>
          </a:xfrm>
          <a:prstGeom prst="roundRect">
            <a:avLst>
              <a:gd name="adj" fmla="val 8594"/>
            </a:avLst>
          </a:prstGeom>
          <a:solidFill>
            <a:srgbClr val="FFFFFF">
              <a:shade val="85000"/>
            </a:srgbClr>
          </a:solidFill>
          <a:ln>
            <a:noFill/>
          </a:ln>
          <a:effectLst>
            <a:reflection blurRad="12700" stA="28000" endPos="10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7437437" y="1592262"/>
            <a:ext cx="4572000" cy="2062103"/>
          </a:xfrm>
          <a:prstGeom prst="rect">
            <a:avLst/>
          </a:prstGeom>
        </p:spPr>
        <p:txBody>
          <a:bodyPr wrap="square">
            <a:spAutoFit/>
          </a:bodyPr>
          <a:lstStyle/>
          <a:p>
            <a:r>
              <a:rPr lang="en-US" sz="3200" dirty="0" smtClean="0">
                <a:latin typeface="+mj-lt"/>
              </a:rPr>
              <a:t>Enabled for ~270,000 clients geographically distributed across five primary sites</a:t>
            </a:r>
            <a:endParaRPr lang="en-US" sz="3200" dirty="0">
              <a:latin typeface="+mj-lt"/>
            </a:endParaRPr>
          </a:p>
        </p:txBody>
      </p:sp>
      <p:sp>
        <p:nvSpPr>
          <p:cNvPr id="16" name="Title 1"/>
          <p:cNvSpPr txBox="1">
            <a:spLocks/>
          </p:cNvSpPr>
          <p:nvPr/>
        </p:nvSpPr>
        <p:spPr>
          <a:xfrm>
            <a:off x="285422" y="454216"/>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solidFill>
                  <a:schemeClr val="tx1"/>
                </a:solidFill>
              </a:rPr>
              <a:t>    Automatic Client Upgrades @ Microsoft IT</a:t>
            </a:r>
            <a:endParaRPr lang="en-US" sz="4800" dirty="0"/>
          </a:p>
        </p:txBody>
      </p:sp>
      <p:sp>
        <p:nvSpPr>
          <p:cNvPr id="6" name="Freeform 78"/>
          <p:cNvSpPr>
            <a:spLocks noEditPoints="1"/>
          </p:cNvSpPr>
          <p:nvPr/>
        </p:nvSpPr>
        <p:spPr bwMode="black">
          <a:xfrm>
            <a:off x="357326" y="536436"/>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792510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350837" y="388847"/>
            <a:ext cx="11734798" cy="917575"/>
          </a:xfrm>
        </p:spPr>
        <p:txBody>
          <a:bodyPr/>
          <a:lstStyle/>
          <a:p>
            <a:r>
              <a:rPr lang="en-US" sz="4800" dirty="0" smtClean="0"/>
              <a:t>    Auto Client Upgrades</a:t>
            </a:r>
            <a:r>
              <a:rPr lang="en-US" sz="4000" dirty="0">
                <a:gradFill>
                  <a:gsLst>
                    <a:gs pos="1250">
                      <a:schemeClr val="tx2"/>
                    </a:gs>
                    <a:gs pos="99000">
                      <a:schemeClr val="tx2"/>
                    </a:gs>
                  </a:gsLst>
                  <a:lin ang="5400000" scaled="0"/>
                </a:gradFill>
              </a:rPr>
              <a:t/>
            </a:r>
            <a:br>
              <a:rPr lang="en-US" sz="4000" dirty="0">
                <a:gradFill>
                  <a:gsLst>
                    <a:gs pos="1250">
                      <a:schemeClr val="tx2"/>
                    </a:gs>
                    <a:gs pos="99000">
                      <a:schemeClr val="tx2"/>
                    </a:gs>
                  </a:gsLst>
                  <a:lin ang="5400000" scaled="0"/>
                </a:gradFill>
              </a:rPr>
            </a:br>
            <a:endParaRPr lang="en-US" sz="4000" spc="0" dirty="0">
              <a:cs typeface="+mn-cs"/>
            </a:endParaRPr>
          </a:p>
        </p:txBody>
      </p:sp>
      <p:sp>
        <p:nvSpPr>
          <p:cNvPr id="7" name="Text Placeholder 6"/>
          <p:cNvSpPr>
            <a:spLocks noGrp="1"/>
          </p:cNvSpPr>
          <p:nvPr>
            <p:ph sz="quarter" idx="10"/>
          </p:nvPr>
        </p:nvSpPr>
        <p:spPr>
          <a:xfrm>
            <a:off x="503236" y="1728346"/>
            <a:ext cx="11582399" cy="5059847"/>
          </a:xfrm>
        </p:spPr>
        <p:txBody>
          <a:bodyPr/>
          <a:lstStyle/>
          <a:p>
            <a:pPr>
              <a:lnSpc>
                <a:spcPct val="100000"/>
              </a:lnSpc>
            </a:pPr>
            <a:r>
              <a:rPr lang="en-US" sz="2200" dirty="0">
                <a:latin typeface="+mj-lt"/>
              </a:rPr>
              <a:t>If the scheduled task executes while device is disconnected then the task will fail </a:t>
            </a:r>
          </a:p>
          <a:p>
            <a:pPr>
              <a:lnSpc>
                <a:spcPct val="100000"/>
              </a:lnSpc>
            </a:pPr>
            <a:r>
              <a:rPr lang="en-US" sz="2200" dirty="0">
                <a:latin typeface="+mj-lt"/>
              </a:rPr>
              <a:t>The last successfully executed command line will run </a:t>
            </a:r>
          </a:p>
          <a:p>
            <a:pPr>
              <a:lnSpc>
                <a:spcPct val="100000"/>
              </a:lnSpc>
            </a:pPr>
            <a:r>
              <a:rPr lang="en-US" sz="2200" dirty="0">
                <a:latin typeface="+mj-lt"/>
              </a:rPr>
              <a:t>Client health remediation will not cause pending auto upgrade to cancel.  Only another client deployment request will cause scheduled tasks to </a:t>
            </a:r>
            <a:r>
              <a:rPr lang="en-US" sz="2200" dirty="0" smtClean="0">
                <a:latin typeface="+mj-lt"/>
              </a:rPr>
              <a:t>cancel</a:t>
            </a:r>
            <a:endParaRPr lang="en-US" sz="2200" dirty="0">
              <a:latin typeface="+mj-lt"/>
            </a:endParaRPr>
          </a:p>
          <a:p>
            <a:pPr>
              <a:lnSpc>
                <a:spcPct val="100000"/>
              </a:lnSpc>
            </a:pPr>
            <a:r>
              <a:rPr lang="en-US" sz="2200" dirty="0">
                <a:latin typeface="+mj-lt"/>
              </a:rPr>
              <a:t>Auto upgrade will not run if system is on </a:t>
            </a:r>
            <a:r>
              <a:rPr lang="en-US" sz="2200" dirty="0" smtClean="0">
                <a:latin typeface="+mj-lt"/>
              </a:rPr>
              <a:t>a slow </a:t>
            </a:r>
            <a:r>
              <a:rPr lang="en-US" sz="2200" dirty="0">
                <a:latin typeface="+mj-lt"/>
              </a:rPr>
              <a:t>or unreliable </a:t>
            </a:r>
            <a:r>
              <a:rPr lang="en-US" sz="2200" dirty="0" smtClean="0">
                <a:latin typeface="+mj-lt"/>
              </a:rPr>
              <a:t>network. It will </a:t>
            </a:r>
            <a:r>
              <a:rPr lang="en-US" sz="2200" dirty="0">
                <a:latin typeface="+mj-lt"/>
              </a:rPr>
              <a:t>show as waiting for </a:t>
            </a:r>
            <a:r>
              <a:rPr lang="en-US" sz="2200" dirty="0" smtClean="0">
                <a:latin typeface="+mj-lt"/>
              </a:rPr>
              <a:t>content</a:t>
            </a:r>
            <a:endParaRPr lang="en-US" sz="2200" dirty="0">
              <a:latin typeface="+mj-lt"/>
            </a:endParaRPr>
          </a:p>
          <a:p>
            <a:pPr>
              <a:lnSpc>
                <a:spcPct val="100000"/>
              </a:lnSpc>
            </a:pPr>
            <a:r>
              <a:rPr lang="en-US" sz="2200" dirty="0">
                <a:latin typeface="+mj-lt"/>
              </a:rPr>
              <a:t>Client automatic upgrade can not be used to deploy </a:t>
            </a:r>
            <a:r>
              <a:rPr lang="en-US" sz="2200" dirty="0" smtClean="0">
                <a:latin typeface="+mj-lt"/>
              </a:rPr>
              <a:t>Configuration Manager </a:t>
            </a:r>
            <a:r>
              <a:rPr lang="en-US" sz="2200" dirty="0">
                <a:latin typeface="+mj-lt"/>
              </a:rPr>
              <a:t>updates </a:t>
            </a:r>
          </a:p>
          <a:p>
            <a:pPr>
              <a:lnSpc>
                <a:spcPct val="100000"/>
              </a:lnSpc>
            </a:pPr>
            <a:r>
              <a:rPr lang="en-US" sz="2200" dirty="0">
                <a:latin typeface="+mj-lt"/>
              </a:rPr>
              <a:t>If days to upgrade are past </a:t>
            </a:r>
            <a:r>
              <a:rPr lang="en-US" sz="2200" dirty="0" smtClean="0">
                <a:latin typeface="+mj-lt"/>
              </a:rPr>
              <a:t>the deadline </a:t>
            </a:r>
            <a:r>
              <a:rPr lang="en-US" sz="2200" dirty="0">
                <a:latin typeface="+mj-lt"/>
              </a:rPr>
              <a:t>then all clients past the days to upgrade will upgrade within 24 hours </a:t>
            </a:r>
          </a:p>
          <a:p>
            <a:pPr>
              <a:lnSpc>
                <a:spcPct val="100000"/>
              </a:lnSpc>
            </a:pPr>
            <a:r>
              <a:rPr lang="en-US" sz="2200" dirty="0">
                <a:latin typeface="+mj-lt"/>
              </a:rPr>
              <a:t>Automatic client upgrade schedule will adhere to the maintenance windows if they are being </a:t>
            </a:r>
            <a:r>
              <a:rPr lang="en-US" sz="2200" dirty="0" smtClean="0">
                <a:latin typeface="+mj-lt"/>
              </a:rPr>
              <a:t>utilized</a:t>
            </a:r>
            <a:endParaRPr lang="en-US" sz="2200" dirty="0">
              <a:latin typeface="+mj-lt"/>
            </a:endParaRPr>
          </a:p>
          <a:p>
            <a:pPr>
              <a:lnSpc>
                <a:spcPct val="100000"/>
              </a:lnSpc>
            </a:pPr>
            <a:r>
              <a:rPr lang="en-US" sz="2200" dirty="0">
                <a:latin typeface="+mj-lt"/>
              </a:rPr>
              <a:t>If an Embedded system goes into </a:t>
            </a:r>
            <a:r>
              <a:rPr lang="en-US" sz="2200" dirty="0" smtClean="0">
                <a:latin typeface="+mj-lt"/>
              </a:rPr>
              <a:t>a servicing </a:t>
            </a:r>
            <a:r>
              <a:rPr lang="en-US" sz="2200" dirty="0">
                <a:latin typeface="+mj-lt"/>
              </a:rPr>
              <a:t>maintenance window the client will be upgraded for those systems that have write filters enabled</a:t>
            </a:r>
          </a:p>
        </p:txBody>
      </p:sp>
      <p:sp>
        <p:nvSpPr>
          <p:cNvPr id="12" name="Rectangle 11"/>
          <p:cNvSpPr/>
          <p:nvPr/>
        </p:nvSpPr>
        <p:spPr>
          <a:xfrm>
            <a:off x="579437" y="1195054"/>
            <a:ext cx="6477000" cy="584775"/>
          </a:xfrm>
          <a:prstGeom prst="rect">
            <a:avLst/>
          </a:prstGeom>
        </p:spPr>
        <p:txBody>
          <a:bodyPr wrap="square">
            <a:spAutoFit/>
          </a:bodyPr>
          <a:lstStyle/>
          <a:p>
            <a:r>
              <a:rPr lang="en-US" sz="3200" b="1" dirty="0" smtClean="0">
                <a:gradFill>
                  <a:gsLst>
                    <a:gs pos="1250">
                      <a:schemeClr val="tx2"/>
                    </a:gs>
                    <a:gs pos="99000">
                      <a:schemeClr val="tx2"/>
                    </a:gs>
                  </a:gsLst>
                  <a:lin ang="5400000" scaled="0"/>
                </a:gradFill>
                <a:latin typeface="+mj-lt"/>
              </a:rPr>
              <a:t>Note Worthy Items</a:t>
            </a:r>
            <a:endParaRPr lang="en-US" sz="3200" b="1" dirty="0">
              <a:gradFill>
                <a:gsLst>
                  <a:gs pos="1250">
                    <a:schemeClr val="tx2"/>
                  </a:gs>
                  <a:gs pos="99000">
                    <a:schemeClr val="tx2"/>
                  </a:gs>
                </a:gsLst>
                <a:lin ang="5400000" scaled="0"/>
              </a:gradFill>
              <a:latin typeface="+mj-lt"/>
            </a:endParaRPr>
          </a:p>
        </p:txBody>
      </p:sp>
      <p:sp>
        <p:nvSpPr>
          <p:cNvPr id="8" name="Freeform 78"/>
          <p:cNvSpPr>
            <a:spLocks noEditPoints="1"/>
          </p:cNvSpPr>
          <p:nvPr/>
        </p:nvSpPr>
        <p:spPr bwMode="black">
          <a:xfrm>
            <a:off x="357326" y="536436"/>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66847893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t>Application </a:t>
            </a:r>
            <a:r>
              <a:rPr lang="en-US" sz="6000" dirty="0" smtClean="0"/>
              <a:t>Management</a:t>
            </a:r>
            <a:endParaRPr lang="en-US" sz="6000" dirty="0">
              <a:solidFill>
                <a:schemeClr val="tx1"/>
              </a:solidFill>
            </a:endParaRPr>
          </a:p>
        </p:txBody>
      </p:sp>
      <p:sp>
        <p:nvSpPr>
          <p:cNvPr id="6" name="Freeform 23"/>
          <p:cNvSpPr>
            <a:spLocks noEditPoints="1"/>
          </p:cNvSpPr>
          <p:nvPr/>
        </p:nvSpPr>
        <p:spPr bwMode="black">
          <a:xfrm>
            <a:off x="8676100" y="2304102"/>
            <a:ext cx="919513" cy="737547"/>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17491774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How </a:t>
            </a:r>
            <a:r>
              <a:rPr lang="en-US" sz="4800" dirty="0"/>
              <a:t>Microsoft IT Uses System Center 2012 Configuration </a:t>
            </a:r>
            <a:r>
              <a:rPr lang="en-US" sz="4800" dirty="0" smtClean="0"/>
              <a:t>Manager</a:t>
            </a:r>
            <a:endParaRPr lang="en-US" sz="4800" dirty="0"/>
          </a:p>
        </p:txBody>
      </p:sp>
      <p:sp>
        <p:nvSpPr>
          <p:cNvPr id="5" name="Text Placeholder 4"/>
          <p:cNvSpPr>
            <a:spLocks noGrp="1"/>
          </p:cNvSpPr>
          <p:nvPr>
            <p:ph type="body" sz="quarter" idx="12"/>
          </p:nvPr>
        </p:nvSpPr>
        <p:spPr/>
        <p:txBody>
          <a:bodyPr/>
          <a:lstStyle/>
          <a:p>
            <a:r>
              <a:rPr lang="en-US" dirty="0"/>
              <a:t>Arun Ramakrishnan</a:t>
            </a:r>
          </a:p>
          <a:p>
            <a:r>
              <a:rPr lang="en-US" dirty="0"/>
              <a:t>Marc Hurley</a:t>
            </a:r>
          </a:p>
          <a:p>
            <a:endParaRPr lang="en-US" dirty="0"/>
          </a:p>
        </p:txBody>
      </p:sp>
      <p:sp>
        <p:nvSpPr>
          <p:cNvPr id="14" name="Text Placeholder 13"/>
          <p:cNvSpPr>
            <a:spLocks noGrp="1"/>
          </p:cNvSpPr>
          <p:nvPr>
            <p:ph type="body" sz="quarter" idx="13"/>
          </p:nvPr>
        </p:nvSpPr>
        <p:spPr/>
        <p:txBody>
          <a:bodyPr/>
          <a:lstStyle/>
          <a:p>
            <a:r>
              <a:rPr lang="en-US" smtClean="0"/>
              <a:t>WCA-B307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470" y="415737"/>
            <a:ext cx="11370961" cy="918629"/>
          </a:xfrm>
        </p:spPr>
        <p:txBody>
          <a:bodyPr>
            <a:noAutofit/>
          </a:bodyPr>
          <a:lstStyle/>
          <a:p>
            <a:r>
              <a:rPr lang="en-US" sz="4400" dirty="0" smtClean="0"/>
              <a:t>   Modern Application Delivery</a:t>
            </a:r>
            <a:endParaRPr lang="en-US" sz="4400" dirty="0"/>
          </a:p>
        </p:txBody>
      </p:sp>
      <p:sp>
        <p:nvSpPr>
          <p:cNvPr id="44" name="Text Placeholder 2"/>
          <p:cNvSpPr>
            <a:spLocks noGrp="1"/>
          </p:cNvSpPr>
          <p:nvPr>
            <p:ph sz="quarter" idx="10"/>
          </p:nvPr>
        </p:nvSpPr>
        <p:spPr>
          <a:xfrm>
            <a:off x="5989637" y="1643328"/>
            <a:ext cx="5211916" cy="1015663"/>
          </a:xfrm>
        </p:spPr>
        <p:txBody>
          <a:bodyPr/>
          <a:lstStyle/>
          <a:p>
            <a:pPr marL="0" indent="0">
              <a:buNone/>
            </a:pPr>
            <a:r>
              <a:rPr lang="en-US" sz="2000" dirty="0" smtClean="0"/>
              <a:t>Native management </a:t>
            </a:r>
            <a:r>
              <a:rPr lang="en-US" sz="2000" dirty="0"/>
              <a:t>of Windows </a:t>
            </a:r>
            <a:r>
              <a:rPr lang="en-US" sz="2000" dirty="0" smtClean="0"/>
              <a:t>RT, Windows </a:t>
            </a:r>
            <a:r>
              <a:rPr lang="en-US" sz="2000" dirty="0"/>
              <a:t>Phone 8 </a:t>
            </a:r>
            <a:r>
              <a:rPr lang="en-US" sz="2000" dirty="0" smtClean="0"/>
              <a:t>and iOS through </a:t>
            </a:r>
            <a:r>
              <a:rPr lang="en-US" sz="2000" dirty="0"/>
              <a:t>Windows Intune Unified </a:t>
            </a:r>
            <a:r>
              <a:rPr lang="en-US" sz="2000" dirty="0" smtClean="0"/>
              <a:t>Device Management</a:t>
            </a:r>
            <a:endParaRPr lang="en-US" sz="2000" dirty="0"/>
          </a:p>
        </p:txBody>
      </p:sp>
      <p:graphicFrame>
        <p:nvGraphicFramePr>
          <p:cNvPr id="45" name="Table 44"/>
          <p:cNvGraphicFramePr>
            <a:graphicFrameLocks noGrp="1"/>
          </p:cNvGraphicFramePr>
          <p:nvPr>
            <p:extLst/>
          </p:nvPr>
        </p:nvGraphicFramePr>
        <p:xfrm>
          <a:off x="620032" y="4716462"/>
          <a:ext cx="10246405" cy="17678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574990"/>
                <a:gridCol w="1863465"/>
                <a:gridCol w="2522393"/>
                <a:gridCol w="1285557"/>
              </a:tblGrid>
              <a:tr h="297668">
                <a:tc>
                  <a:txBody>
                    <a:bodyPr/>
                    <a:lstStyle/>
                    <a:p>
                      <a:r>
                        <a:rPr lang="en-US" sz="1800" b="0" dirty="0" smtClean="0">
                          <a:latin typeface="+mn-lt"/>
                        </a:rPr>
                        <a:t>Administration</a:t>
                      </a:r>
                      <a:endParaRPr lang="en-US" sz="1800" b="0" dirty="0">
                        <a:latin typeface="+mn-lt"/>
                      </a:endParaRPr>
                    </a:p>
                  </a:txBody>
                  <a:tcPr marL="91403" marR="91403">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3366"/>
                    </a:solidFill>
                  </a:tcPr>
                </a:tc>
                <a:tc>
                  <a:txBody>
                    <a:bodyPr/>
                    <a:lstStyle/>
                    <a:p>
                      <a:pPr algn="ctr"/>
                      <a:r>
                        <a:rPr lang="en-US" sz="2000" b="0" kern="1200" spc="-70" baseline="0" dirty="0" smtClean="0">
                          <a:gradFill>
                            <a:gsLst>
                              <a:gs pos="1250">
                                <a:schemeClr val="tx1"/>
                              </a:gs>
                              <a:gs pos="100000">
                                <a:schemeClr val="tx1"/>
                              </a:gs>
                            </a:gsLst>
                            <a:lin ang="5400000" scaled="0"/>
                          </a:gradFill>
                          <a:latin typeface="+mn-lt"/>
                          <a:ea typeface="+mn-ea"/>
                          <a:cs typeface="+mn-cs"/>
                        </a:rPr>
                        <a:t>Windows RT</a:t>
                      </a:r>
                      <a:endParaRPr lang="en-US" sz="2000" b="0" kern="1200" spc="-70" baseline="0" dirty="0">
                        <a:gradFill>
                          <a:gsLst>
                            <a:gs pos="1250">
                              <a:schemeClr val="tx1"/>
                            </a:gs>
                            <a:gs pos="100000">
                              <a:schemeClr val="tx1"/>
                            </a:gs>
                          </a:gsLst>
                          <a:lin ang="5400000" scaled="0"/>
                        </a:gradFill>
                        <a:latin typeface="+mn-lt"/>
                        <a:ea typeface="+mn-ea"/>
                        <a:cs typeface="+mn-cs"/>
                      </a:endParaRPr>
                    </a:p>
                  </a:txBody>
                  <a:tcPr marL="91403" marR="91403">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003366"/>
                    </a:solidFill>
                  </a:tcPr>
                </a:tc>
                <a:tc>
                  <a:txBody>
                    <a:bodyPr/>
                    <a:lstStyle/>
                    <a:p>
                      <a:pPr algn="ctr"/>
                      <a:r>
                        <a:rPr lang="en-US" sz="2000" b="0" kern="1200" spc="-70" baseline="0" dirty="0" smtClean="0">
                          <a:gradFill>
                            <a:gsLst>
                              <a:gs pos="1250">
                                <a:schemeClr val="tx1"/>
                              </a:gs>
                              <a:gs pos="100000">
                                <a:schemeClr val="tx1"/>
                              </a:gs>
                            </a:gsLst>
                            <a:lin ang="5400000" scaled="0"/>
                          </a:gradFill>
                          <a:latin typeface="+mn-lt"/>
                          <a:ea typeface="+mn-ea"/>
                          <a:cs typeface="+mn-cs"/>
                        </a:rPr>
                        <a:t>Windows Phone 8</a:t>
                      </a:r>
                      <a:endParaRPr lang="en-US" sz="2000" b="0" kern="1200" spc="-70" baseline="0" dirty="0">
                        <a:gradFill>
                          <a:gsLst>
                            <a:gs pos="1250">
                              <a:schemeClr val="tx1"/>
                            </a:gs>
                            <a:gs pos="100000">
                              <a:schemeClr val="tx1"/>
                            </a:gs>
                          </a:gsLst>
                          <a:lin ang="5400000" scaled="0"/>
                        </a:gradFill>
                        <a:latin typeface="+mn-lt"/>
                        <a:ea typeface="+mn-ea"/>
                        <a:cs typeface="+mn-cs"/>
                      </a:endParaRPr>
                    </a:p>
                  </a:txBody>
                  <a:tcPr marL="91403" marR="91403">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solidFill>
                      <a:srgbClr val="003366"/>
                    </a:solidFill>
                  </a:tcPr>
                </a:tc>
                <a:tc>
                  <a:txBody>
                    <a:bodyPr/>
                    <a:lstStyle/>
                    <a:p>
                      <a:pPr algn="ctr"/>
                      <a:r>
                        <a:rPr lang="en-US" sz="2000" b="0" kern="1200" spc="-70" baseline="0" dirty="0" smtClean="0">
                          <a:gradFill>
                            <a:gsLst>
                              <a:gs pos="1250">
                                <a:schemeClr val="tx1"/>
                              </a:gs>
                              <a:gs pos="100000">
                                <a:schemeClr val="tx1"/>
                              </a:gs>
                            </a:gsLst>
                            <a:lin ang="5400000" scaled="0"/>
                          </a:gradFill>
                          <a:latin typeface="+mn-lt"/>
                          <a:ea typeface="+mn-ea"/>
                          <a:cs typeface="+mn-cs"/>
                        </a:rPr>
                        <a:t>iOS</a:t>
                      </a:r>
                      <a:endParaRPr lang="en-US" sz="2000" b="0" kern="1200" spc="-70" baseline="0" dirty="0">
                        <a:gradFill>
                          <a:gsLst>
                            <a:gs pos="1250">
                              <a:schemeClr val="tx1"/>
                            </a:gs>
                            <a:gs pos="100000">
                              <a:schemeClr val="tx1"/>
                            </a:gs>
                          </a:gsLst>
                          <a:lin ang="5400000" scaled="0"/>
                        </a:gradFill>
                        <a:latin typeface="+mn-lt"/>
                        <a:ea typeface="+mn-ea"/>
                        <a:cs typeface="+mn-cs"/>
                      </a:endParaRPr>
                    </a:p>
                  </a:txBody>
                  <a:tcPr marL="91403" marR="91403">
                    <a:lnB w="12700" cap="flat" cmpd="sng" algn="ctr">
                      <a:solidFill>
                        <a:schemeClr val="tx1"/>
                      </a:solidFill>
                      <a:prstDash val="sysDot"/>
                      <a:round/>
                      <a:headEnd type="none" w="med" len="med"/>
                      <a:tailEnd type="none" w="med" len="med"/>
                    </a:lnB>
                    <a:solidFill>
                      <a:srgbClr val="003366"/>
                    </a:solidFill>
                  </a:tcPr>
                </a:tc>
              </a:tr>
              <a:tr h="350610">
                <a:tc>
                  <a:txBody>
                    <a:bodyPr/>
                    <a:lstStyle/>
                    <a:p>
                      <a:r>
                        <a:rPr lang="en-US" sz="2000" dirty="0" smtClean="0">
                          <a:solidFill>
                            <a:schemeClr val="tx1"/>
                          </a:solidFill>
                          <a:latin typeface="+mn-lt"/>
                        </a:rPr>
                        <a:t>Available user targeted apps</a:t>
                      </a:r>
                      <a:endParaRPr lang="en-US" sz="2000" dirty="0">
                        <a:solidFill>
                          <a:schemeClr val="tx1"/>
                        </a:solidFill>
                        <a:latin typeface="+mn-lt"/>
                      </a:endParaRPr>
                    </a:p>
                  </a:txBody>
                  <a:tcPr marL="91403" marR="91403">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343463">
                <a:tc>
                  <a:txBody>
                    <a:bodyPr/>
                    <a:lstStyle/>
                    <a:p>
                      <a:r>
                        <a:rPr lang="en-US" sz="2000" dirty="0" smtClean="0">
                          <a:solidFill>
                            <a:schemeClr val="tx1"/>
                          </a:solidFill>
                          <a:latin typeface="+mn-lt"/>
                        </a:rPr>
                        <a:t>DeepLink support  </a:t>
                      </a:r>
                      <a:endParaRPr lang="en-US" sz="2000" dirty="0">
                        <a:solidFill>
                          <a:schemeClr val="tx1"/>
                        </a:solidFill>
                        <a:latin typeface="+mn-lt"/>
                      </a:endParaRPr>
                    </a:p>
                  </a:txBody>
                  <a:tcPr marL="91403" marR="91403">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350610">
                <a:tc>
                  <a:txBody>
                    <a:bodyPr/>
                    <a:lstStyle/>
                    <a:p>
                      <a:r>
                        <a:rPr lang="en-US" sz="2000" dirty="0" smtClean="0">
                          <a:solidFill>
                            <a:schemeClr val="tx1"/>
                          </a:solidFill>
                          <a:latin typeface="+mn-lt"/>
                        </a:rPr>
                        <a:t>In console deployment </a:t>
                      </a:r>
                      <a:r>
                        <a:rPr lang="en-US" sz="2000" baseline="0" dirty="0" smtClean="0">
                          <a:solidFill>
                            <a:schemeClr val="tx1"/>
                          </a:solidFill>
                          <a:latin typeface="+mn-lt"/>
                        </a:rPr>
                        <a:t>m</a:t>
                      </a:r>
                      <a:r>
                        <a:rPr lang="en-US" sz="2000" dirty="0" smtClean="0">
                          <a:solidFill>
                            <a:schemeClr val="tx1"/>
                          </a:solidFill>
                          <a:latin typeface="+mn-lt"/>
                        </a:rPr>
                        <a:t>onitoring </a:t>
                      </a:r>
                      <a:endParaRPr lang="en-US" sz="2000" dirty="0">
                        <a:solidFill>
                          <a:schemeClr val="tx1"/>
                        </a:solidFill>
                        <a:latin typeface="+mn-lt"/>
                      </a:endParaRPr>
                    </a:p>
                  </a:txBody>
                  <a:tcPr marL="91403" marR="91403">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effectLst>
                            <a:outerShdw blurRad="50800" dist="38100" dir="2700000" algn="tl" rotWithShape="0">
                              <a:prstClr val="black">
                                <a:alpha val="40000"/>
                              </a:prstClr>
                            </a:outerShdw>
                          </a:effectLst>
                          <a:latin typeface="+mn-lt"/>
                          <a:sym typeface="Wingdings"/>
                        </a:rPr>
                        <a:t></a:t>
                      </a:r>
                      <a:endParaRPr lang="en-US" sz="2400" b="1" dirty="0" smtClean="0">
                        <a:solidFill>
                          <a:schemeClr val="tx1"/>
                        </a:solidFill>
                        <a:effectLst>
                          <a:outerShdw blurRad="50800" dist="38100" dir="2700000" algn="tl" rotWithShape="0">
                            <a:prstClr val="black">
                              <a:alpha val="40000"/>
                            </a:prstClr>
                          </a:outerShdw>
                        </a:effectLst>
                        <a:latin typeface="+mn-lt"/>
                      </a:endParaRPr>
                    </a:p>
                  </a:txBody>
                  <a:tcPr marL="91403" marR="91403"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cxnSp>
        <p:nvCxnSpPr>
          <p:cNvPr id="54" name="Straight Arrow Connector 53"/>
          <p:cNvCxnSpPr/>
          <p:nvPr/>
        </p:nvCxnSpPr>
        <p:spPr>
          <a:xfrm>
            <a:off x="4887231" y="2103487"/>
            <a:ext cx="1026206" cy="0"/>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4887231" y="3687762"/>
            <a:ext cx="1026206" cy="0"/>
          </a:xfrm>
          <a:prstGeom prst="straightConnector1">
            <a:avLst/>
          </a:prstGeom>
          <a:ln w="38100" cap="rnd">
            <a:solidFill>
              <a:schemeClr val="tx1"/>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989637" y="3239083"/>
            <a:ext cx="4983316" cy="923330"/>
          </a:xfrm>
          <a:prstGeom prst="rect">
            <a:avLst/>
          </a:prstGeom>
        </p:spPr>
        <p:txBody>
          <a:bodyPr wrap="square">
            <a:spAutoFit/>
          </a:bodyPr>
          <a:lstStyle/>
          <a:p>
            <a:pPr marL="0" lvl="1">
              <a:lnSpc>
                <a:spcPct val="90000"/>
              </a:lnSpc>
              <a:spcBef>
                <a:spcPct val="20000"/>
              </a:spcBef>
              <a:buSzPct val="90000"/>
            </a:pPr>
            <a:r>
              <a:rPr lang="en-US" sz="2000" spc="-70" dirty="0">
                <a:gradFill>
                  <a:gsLst>
                    <a:gs pos="1250">
                      <a:srgbClr val="FFFFFF"/>
                    </a:gs>
                    <a:gs pos="100000">
                      <a:srgbClr val="FFFFFF"/>
                    </a:gs>
                  </a:gsLst>
                  <a:lin ang="5400000" scaled="0"/>
                </a:gradFill>
                <a:latin typeface="Segoe UI Light"/>
              </a:rPr>
              <a:t>Single pane of glass: </a:t>
            </a:r>
            <a:r>
              <a:rPr lang="en-US" sz="2000" spc="-70" dirty="0" smtClean="0">
                <a:gradFill>
                  <a:gsLst>
                    <a:gs pos="1250">
                      <a:srgbClr val="FFFFFF"/>
                    </a:gs>
                    <a:gs pos="100000">
                      <a:srgbClr val="FFFFFF"/>
                    </a:gs>
                  </a:gsLst>
                  <a:lin ang="5400000" scaled="0"/>
                </a:gradFill>
                <a:latin typeface="Segoe UI Light"/>
              </a:rPr>
              <a:t>Manage app deployments to modern devices  </a:t>
            </a:r>
            <a:r>
              <a:rPr lang="en-US" sz="2000" spc="-70" dirty="0">
                <a:gradFill>
                  <a:gsLst>
                    <a:gs pos="1250">
                      <a:srgbClr val="FFFFFF"/>
                    </a:gs>
                    <a:gs pos="100000">
                      <a:srgbClr val="FFFFFF"/>
                    </a:gs>
                  </a:gsLst>
                  <a:lin ang="5400000" scaled="0"/>
                </a:gradFill>
                <a:latin typeface="Segoe UI Light"/>
              </a:rPr>
              <a:t>through integration with the ConfigMgr SP1 admin console</a:t>
            </a:r>
          </a:p>
        </p:txBody>
      </p:sp>
      <p:grpSp>
        <p:nvGrpSpPr>
          <p:cNvPr id="4" name="Group 3"/>
          <p:cNvGrpSpPr/>
          <p:nvPr/>
        </p:nvGrpSpPr>
        <p:grpSpPr>
          <a:xfrm>
            <a:off x="655637" y="2963862"/>
            <a:ext cx="4191000" cy="1447800"/>
            <a:chOff x="655637" y="2963862"/>
            <a:chExt cx="4191000" cy="1447800"/>
          </a:xfrm>
        </p:grpSpPr>
        <p:grpSp>
          <p:nvGrpSpPr>
            <p:cNvPr id="55" name="Group 54"/>
            <p:cNvGrpSpPr/>
            <p:nvPr/>
          </p:nvGrpSpPr>
          <p:grpSpPr>
            <a:xfrm>
              <a:off x="655637" y="2963862"/>
              <a:ext cx="4191000" cy="1447800"/>
              <a:chOff x="427037" y="1668462"/>
              <a:chExt cx="5334000" cy="2049517"/>
            </a:xfrm>
          </p:grpSpPr>
          <p:sp>
            <p:nvSpPr>
              <p:cNvPr id="56" name="Rectangle 55"/>
              <p:cNvSpPr/>
              <p:nvPr/>
            </p:nvSpPr>
            <p:spPr bwMode="auto">
              <a:xfrm>
                <a:off x="427037" y="1668462"/>
                <a:ext cx="5334000" cy="204951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7" name="Rectangle 56"/>
              <p:cNvSpPr/>
              <p:nvPr/>
            </p:nvSpPr>
            <p:spPr>
              <a:xfrm>
                <a:off x="2865437" y="1884201"/>
                <a:ext cx="2743199" cy="1437780"/>
              </a:xfrm>
              <a:prstGeom prst="rect">
                <a:avLst/>
              </a:prstGeom>
            </p:spPr>
            <p:txBody>
              <a:bodyPr wrap="square">
                <a:spAutoFit/>
              </a:bodyPr>
              <a:lstStyle/>
              <a:p>
                <a:r>
                  <a:rPr lang="en-US" sz="2000" dirty="0" smtClean="0">
                    <a:latin typeface="+mj-lt"/>
                  </a:rPr>
                  <a:t>Simplified Administration Experience</a:t>
                </a:r>
                <a:endParaRPr lang="en-US" sz="2000" dirty="0">
                  <a:latin typeface="+mj-lt"/>
                </a:endParaRPr>
              </a:p>
            </p:txBody>
          </p:sp>
        </p:grpSp>
        <p:sp>
          <p:nvSpPr>
            <p:cNvPr id="68" name="Rectangle 67"/>
            <p:cNvSpPr/>
            <p:nvPr/>
          </p:nvSpPr>
          <p:spPr bwMode="auto">
            <a:xfrm>
              <a:off x="655637" y="2965449"/>
              <a:ext cx="1600200" cy="1446213"/>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9" name="Group 68"/>
            <p:cNvGrpSpPr/>
            <p:nvPr/>
          </p:nvGrpSpPr>
          <p:grpSpPr>
            <a:xfrm>
              <a:off x="922337" y="3239084"/>
              <a:ext cx="1066800" cy="808298"/>
              <a:chOff x="8761051" y="3074863"/>
              <a:chExt cx="1830963" cy="1127039"/>
            </a:xfrm>
          </p:grpSpPr>
          <p:pic>
            <p:nvPicPr>
              <p:cNvPr id="70" name="Picture 69"/>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761051" y="3360496"/>
                <a:ext cx="768100" cy="841406"/>
              </a:xfrm>
              <a:prstGeom prst="rect">
                <a:avLst/>
              </a:prstGeom>
            </p:spPr>
          </p:pic>
          <p:grpSp>
            <p:nvGrpSpPr>
              <p:cNvPr id="71" name="Group 70"/>
              <p:cNvGrpSpPr/>
              <p:nvPr/>
            </p:nvGrpSpPr>
            <p:grpSpPr>
              <a:xfrm>
                <a:off x="9570413" y="3074863"/>
                <a:ext cx="1021601" cy="757950"/>
                <a:chOff x="9570413" y="2902735"/>
                <a:chExt cx="1021601" cy="757950"/>
              </a:xfrm>
            </p:grpSpPr>
            <p:pic>
              <p:nvPicPr>
                <p:cNvPr id="72" name="Picture 7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9570413" y="2902735"/>
                  <a:ext cx="1021601" cy="757950"/>
                </a:xfrm>
                <a:prstGeom prst="rect">
                  <a:avLst/>
                </a:prstGeom>
                <a:ln>
                  <a:solidFill>
                    <a:schemeClr val="tx1"/>
                  </a:solidFill>
                  <a:prstDash val="solid"/>
                </a:ln>
              </p:spPr>
            </p:pic>
            <p:cxnSp>
              <p:nvCxnSpPr>
                <p:cNvPr id="73" name="Straight Connector 72"/>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grpSp>
        <p:nvGrpSpPr>
          <p:cNvPr id="3" name="Group 2"/>
          <p:cNvGrpSpPr/>
          <p:nvPr/>
        </p:nvGrpSpPr>
        <p:grpSpPr>
          <a:xfrm>
            <a:off x="655637" y="1363662"/>
            <a:ext cx="4191000" cy="1447800"/>
            <a:chOff x="655637" y="1363662"/>
            <a:chExt cx="4191000" cy="1447800"/>
          </a:xfrm>
        </p:grpSpPr>
        <p:grpSp>
          <p:nvGrpSpPr>
            <p:cNvPr id="50" name="Group 49"/>
            <p:cNvGrpSpPr/>
            <p:nvPr/>
          </p:nvGrpSpPr>
          <p:grpSpPr>
            <a:xfrm>
              <a:off x="655637" y="1363662"/>
              <a:ext cx="4191000" cy="1447800"/>
              <a:chOff x="427037" y="1668462"/>
              <a:chExt cx="5334000" cy="2049517"/>
            </a:xfrm>
          </p:grpSpPr>
          <p:sp>
            <p:nvSpPr>
              <p:cNvPr id="51" name="Rectangle 50"/>
              <p:cNvSpPr/>
              <p:nvPr/>
            </p:nvSpPr>
            <p:spPr bwMode="auto">
              <a:xfrm>
                <a:off x="427037" y="1668462"/>
                <a:ext cx="5334000" cy="204951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52" name="Rectangle 51"/>
              <p:cNvSpPr/>
              <p:nvPr/>
            </p:nvSpPr>
            <p:spPr>
              <a:xfrm>
                <a:off x="2920856" y="1956591"/>
                <a:ext cx="2743199" cy="1437780"/>
              </a:xfrm>
              <a:prstGeom prst="rect">
                <a:avLst/>
              </a:prstGeom>
            </p:spPr>
            <p:txBody>
              <a:bodyPr wrap="square">
                <a:spAutoFit/>
              </a:bodyPr>
              <a:lstStyle/>
              <a:p>
                <a:r>
                  <a:rPr lang="en-US" sz="2000" dirty="0" smtClean="0">
                    <a:latin typeface="+mj-lt"/>
                  </a:rPr>
                  <a:t>Advanced Modern Device Management</a:t>
                </a:r>
                <a:endParaRPr lang="en-US" sz="2000" dirty="0">
                  <a:latin typeface="+mj-lt"/>
                </a:endParaRPr>
              </a:p>
            </p:txBody>
          </p:sp>
        </p:grpSp>
        <p:sp>
          <p:nvSpPr>
            <p:cNvPr id="8" name="Rectangle 7"/>
            <p:cNvSpPr/>
            <p:nvPr/>
          </p:nvSpPr>
          <p:spPr bwMode="auto">
            <a:xfrm>
              <a:off x="655637" y="1365248"/>
              <a:ext cx="1600200" cy="1446213"/>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7" name="Picture 2" descr="\\MAGNUM\Projects\Microsoft\Cloud Power FY12\Design\ICONS_PNG\Devices.png"/>
            <p:cNvPicPr>
              <a:picLocks noChangeAspect="1" noChangeArrowheads="1"/>
            </p:cNvPicPr>
            <p:nvPr/>
          </p:nvPicPr>
          <p:blipFill>
            <a:blip r:embed="rId4" cstate="print">
              <a:lum bright="100000"/>
            </a:blip>
            <a:srcRect/>
            <a:stretch>
              <a:fillRect/>
            </a:stretch>
          </p:blipFill>
          <p:spPr bwMode="auto">
            <a:xfrm>
              <a:off x="897487" y="1516062"/>
              <a:ext cx="1129750" cy="1066800"/>
            </a:xfrm>
            <a:prstGeom prst="rect">
              <a:avLst/>
            </a:prstGeom>
            <a:noFill/>
          </p:spPr>
        </p:pic>
      </p:grpSp>
      <p:sp>
        <p:nvSpPr>
          <p:cNvPr id="27" name="Freeform 23"/>
          <p:cNvSpPr>
            <a:spLocks noEditPoints="1"/>
          </p:cNvSpPr>
          <p:nvPr/>
        </p:nvSpPr>
        <p:spPr bwMode="black">
          <a:xfrm>
            <a:off x="377470" y="576071"/>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6115669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593" y="401829"/>
            <a:ext cx="11370961" cy="1258296"/>
          </a:xfrm>
        </p:spPr>
        <p:txBody>
          <a:bodyPr>
            <a:noAutofit/>
          </a:bodyPr>
          <a:lstStyle/>
          <a:p>
            <a:r>
              <a:rPr lang="en-US" sz="4400" dirty="0" smtClean="0"/>
              <a:t>   Windows 8 Side-Loading Requirements</a:t>
            </a:r>
            <a:endParaRPr lang="en-US" sz="4400" dirty="0"/>
          </a:p>
        </p:txBody>
      </p:sp>
      <p:sp>
        <p:nvSpPr>
          <p:cNvPr id="3" name="Content Placeholder 2"/>
          <p:cNvSpPr>
            <a:spLocks noGrp="1"/>
          </p:cNvSpPr>
          <p:nvPr>
            <p:ph sz="quarter" idx="10"/>
          </p:nvPr>
        </p:nvSpPr>
        <p:spPr>
          <a:xfrm>
            <a:off x="483271" y="1245782"/>
            <a:ext cx="11389730" cy="4947586"/>
          </a:xfrm>
        </p:spPr>
        <p:txBody>
          <a:bodyPr>
            <a:normAutofit lnSpcReduction="10000"/>
          </a:bodyPr>
          <a:lstStyle/>
          <a:p>
            <a:pPr marL="0" indent="0">
              <a:buNone/>
            </a:pPr>
            <a:r>
              <a:rPr lang="en-US" sz="3500" dirty="0">
                <a:gradFill>
                  <a:gsLst>
                    <a:gs pos="1250">
                      <a:schemeClr val="tx2"/>
                    </a:gs>
                    <a:gs pos="99000">
                      <a:schemeClr val="tx2"/>
                    </a:gs>
                  </a:gsLst>
                  <a:lin ang="5400000" scaled="0"/>
                </a:gradFill>
              </a:rPr>
              <a:t>Enterprise Client SKU</a:t>
            </a:r>
          </a:p>
          <a:p>
            <a:r>
              <a:rPr lang="en-US" sz="2200" dirty="0">
                <a:latin typeface="+mj-lt"/>
              </a:rPr>
              <a:t>Machine must be domain joined </a:t>
            </a:r>
            <a:r>
              <a:rPr lang="en-US" sz="2200" b="1" dirty="0">
                <a:latin typeface="+mj-lt"/>
              </a:rPr>
              <a:t>OR</a:t>
            </a:r>
            <a:r>
              <a:rPr lang="en-US" sz="2200" dirty="0">
                <a:latin typeface="+mj-lt"/>
              </a:rPr>
              <a:t> requires special key to enable side-loading</a:t>
            </a:r>
          </a:p>
          <a:p>
            <a:r>
              <a:rPr lang="en-US" sz="2200" dirty="0">
                <a:latin typeface="+mj-lt"/>
              </a:rPr>
              <a:t>Enable policy (GP) for “Allow all trusted apps to install”</a:t>
            </a:r>
          </a:p>
          <a:p>
            <a:pPr lvl="1"/>
            <a:endParaRPr lang="en-US" sz="1200" dirty="0"/>
          </a:p>
          <a:p>
            <a:pPr marL="0" indent="0">
              <a:buNone/>
            </a:pPr>
            <a:r>
              <a:rPr lang="en-US" sz="3500" dirty="0">
                <a:gradFill>
                  <a:gsLst>
                    <a:gs pos="1250">
                      <a:schemeClr val="tx2"/>
                    </a:gs>
                    <a:gs pos="99000">
                      <a:schemeClr val="tx2"/>
                    </a:gs>
                  </a:gsLst>
                  <a:lin ang="5400000" scaled="0"/>
                </a:gradFill>
              </a:rPr>
              <a:t>Other Client SKUs (Windows 8 Pro &amp; Windows RT)</a:t>
            </a:r>
          </a:p>
          <a:p>
            <a:r>
              <a:rPr lang="en-US" sz="2200" dirty="0">
                <a:latin typeface="+mj-lt"/>
              </a:rPr>
              <a:t>Requires special key to enable side-loading</a:t>
            </a:r>
          </a:p>
          <a:p>
            <a:r>
              <a:rPr lang="en-US" sz="2200" dirty="0">
                <a:latin typeface="+mj-lt"/>
              </a:rPr>
              <a:t>Enable policy (GP) for “Allow all trusted apps to install”</a:t>
            </a:r>
          </a:p>
          <a:p>
            <a:r>
              <a:rPr lang="en-US" sz="2200" dirty="0">
                <a:latin typeface="+mj-lt"/>
              </a:rPr>
              <a:t>Domain join on the Pro SKU does nothing for side-loading</a:t>
            </a:r>
          </a:p>
          <a:p>
            <a:pPr lvl="1"/>
            <a:endParaRPr lang="en-US" sz="1400" dirty="0"/>
          </a:p>
          <a:p>
            <a:pPr marL="0" indent="0">
              <a:buNone/>
            </a:pPr>
            <a:r>
              <a:rPr lang="en-US" sz="3500" dirty="0">
                <a:gradFill>
                  <a:gsLst>
                    <a:gs pos="1250">
                      <a:schemeClr val="tx2"/>
                    </a:gs>
                    <a:gs pos="99000">
                      <a:schemeClr val="tx2"/>
                    </a:gs>
                  </a:gsLst>
                  <a:lin ang="5400000" scaled="0"/>
                </a:gradFill>
              </a:rPr>
              <a:t>All Server SKU’s</a:t>
            </a:r>
          </a:p>
          <a:p>
            <a:r>
              <a:rPr lang="en-US" sz="2200" dirty="0">
                <a:latin typeface="+mj-lt"/>
              </a:rPr>
              <a:t>Machine must be domain joined – no separate “activation” via special key supported currently</a:t>
            </a:r>
          </a:p>
          <a:p>
            <a:r>
              <a:rPr lang="en-US" sz="2200" dirty="0">
                <a:latin typeface="+mj-lt"/>
              </a:rPr>
              <a:t>Enable policy (GP) for “Allow all trusted apps to install”</a:t>
            </a:r>
          </a:p>
        </p:txBody>
      </p:sp>
      <p:sp>
        <p:nvSpPr>
          <p:cNvPr id="4" name="Freeform 23"/>
          <p:cNvSpPr>
            <a:spLocks noEditPoints="1"/>
          </p:cNvSpPr>
          <p:nvPr/>
        </p:nvSpPr>
        <p:spPr bwMode="black">
          <a:xfrm>
            <a:off x="368593" y="578040"/>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41656653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550" y="430195"/>
            <a:ext cx="11370961" cy="749509"/>
          </a:xfrm>
        </p:spPr>
        <p:txBody>
          <a:bodyPr>
            <a:noAutofit/>
          </a:bodyPr>
          <a:lstStyle/>
          <a:p>
            <a:r>
              <a:rPr lang="en-US" sz="4400" dirty="0" smtClean="0"/>
              <a:t>   Building and Deploying Windows 8 LOB</a:t>
            </a:r>
            <a:endParaRPr lang="en-US" sz="4400" dirty="0"/>
          </a:p>
        </p:txBody>
      </p:sp>
      <p:grpSp>
        <p:nvGrpSpPr>
          <p:cNvPr id="68" name="Group 67"/>
          <p:cNvGrpSpPr/>
          <p:nvPr/>
        </p:nvGrpSpPr>
        <p:grpSpPr>
          <a:xfrm>
            <a:off x="503238" y="1558052"/>
            <a:ext cx="5475603" cy="1852072"/>
            <a:chOff x="285435" y="1576178"/>
            <a:chExt cx="5475603" cy="1852072"/>
          </a:xfrm>
        </p:grpSpPr>
        <p:sp>
          <p:nvSpPr>
            <p:cNvPr id="19" name="Rectangle 18"/>
            <p:cNvSpPr/>
            <p:nvPr/>
          </p:nvSpPr>
          <p:spPr bwMode="auto">
            <a:xfrm>
              <a:off x="503237" y="1751849"/>
              <a:ext cx="5257801" cy="1676400"/>
            </a:xfrm>
            <a:prstGeom prst="rect">
              <a:avLst/>
            </a:prstGeom>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ectangle 23"/>
            <p:cNvSpPr/>
            <p:nvPr/>
          </p:nvSpPr>
          <p:spPr>
            <a:xfrm>
              <a:off x="1949868" y="2361449"/>
              <a:ext cx="3582567" cy="646331"/>
            </a:xfrm>
            <a:prstGeom prst="rect">
              <a:avLst/>
            </a:prstGeom>
          </p:spPr>
          <p:txBody>
            <a:bodyPr wrap="square">
              <a:spAutoFit/>
            </a:bodyPr>
            <a:lstStyle/>
            <a:p>
              <a:pPr marL="0" lvl="1"/>
              <a:r>
                <a:rPr lang="en-US" dirty="0">
                  <a:solidFill>
                    <a:srgbClr val="FFFFFF"/>
                  </a:solidFill>
                  <a:latin typeface="Segoe UI Light"/>
                </a:rPr>
                <a:t>Enterprise </a:t>
              </a:r>
              <a:r>
                <a:rPr lang="en-US" b="1" dirty="0">
                  <a:solidFill>
                    <a:srgbClr val="FFFFFF"/>
                  </a:solidFill>
                  <a:latin typeface="Segoe UI Light"/>
                </a:rPr>
                <a:t>builds</a:t>
              </a:r>
              <a:r>
                <a:rPr lang="en-US" dirty="0">
                  <a:solidFill>
                    <a:srgbClr val="FFFFFF"/>
                  </a:solidFill>
                  <a:latin typeface="Segoe UI Light"/>
                </a:rPr>
                <a:t> LOB app or gets app from ISV outside of the store</a:t>
              </a:r>
            </a:p>
          </p:txBody>
        </p:sp>
        <p:sp>
          <p:nvSpPr>
            <p:cNvPr id="23" name="TextBox 22"/>
            <p:cNvSpPr txBox="1"/>
            <p:nvPr/>
          </p:nvSpPr>
          <p:spPr>
            <a:xfrm>
              <a:off x="1949868" y="1762788"/>
              <a:ext cx="2438400" cy="724246"/>
            </a:xfrm>
            <a:prstGeom prst="rect">
              <a:avLst/>
            </a:prstGeom>
            <a:noFill/>
          </p:spPr>
          <p:txBody>
            <a:bodyPr wrap="square" lIns="0" tIns="143407" rIns="0" bIns="143407" rtlCol="0">
              <a:spAutoFit/>
            </a:bodyPr>
            <a:lstStyle/>
            <a:p>
              <a:pPr>
                <a:lnSpc>
                  <a:spcPct val="90000"/>
                </a:lnSpc>
                <a:spcAft>
                  <a:spcPts val="588"/>
                </a:spcAft>
              </a:pPr>
              <a:r>
                <a:rPr lang="en-US" sz="3100" spc="300" dirty="0">
                  <a:latin typeface="+mj-lt"/>
                </a:rPr>
                <a:t>Build</a:t>
              </a:r>
            </a:p>
          </p:txBody>
        </p:sp>
        <p:sp>
          <p:nvSpPr>
            <p:cNvPr id="38" name="Rectangle 37"/>
            <p:cNvSpPr/>
            <p:nvPr/>
          </p:nvSpPr>
          <p:spPr bwMode="auto">
            <a:xfrm>
              <a:off x="503237" y="1751850"/>
              <a:ext cx="1219198" cy="1676400"/>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5" name="Picture 2" descr="C:\Users\mitchellg\Desktop\Software.png"/>
            <p:cNvPicPr>
              <a:picLocks noChangeAspect="1" noChangeArrowheads="1"/>
            </p:cNvPicPr>
            <p:nvPr/>
          </p:nvPicPr>
          <p:blipFill>
            <a:blip r:embed="rId3" cstate="print">
              <a:lum bright="100000"/>
            </a:blip>
            <a:srcRect/>
            <a:stretch>
              <a:fillRect/>
            </a:stretch>
          </p:blipFill>
          <p:spPr bwMode="auto">
            <a:xfrm>
              <a:off x="514035" y="1984374"/>
              <a:ext cx="1208402" cy="1208088"/>
            </a:xfrm>
            <a:prstGeom prst="rect">
              <a:avLst/>
            </a:prstGeom>
            <a:noFill/>
          </p:spPr>
        </p:pic>
        <p:sp>
          <p:nvSpPr>
            <p:cNvPr id="64" name="Dodecagon 63"/>
            <p:cNvSpPr/>
            <p:nvPr/>
          </p:nvSpPr>
          <p:spPr bwMode="auto">
            <a:xfrm>
              <a:off x="285435" y="1576178"/>
              <a:ext cx="457200" cy="373219"/>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1</a:t>
              </a:r>
              <a:endParaRPr lang="en-US" dirty="0">
                <a:gradFill>
                  <a:gsLst>
                    <a:gs pos="0">
                      <a:srgbClr val="FFFFFF"/>
                    </a:gs>
                    <a:gs pos="100000">
                      <a:srgbClr val="FFFFFF"/>
                    </a:gs>
                  </a:gsLst>
                  <a:lin ang="5400000" scaled="0"/>
                </a:gradFill>
              </a:endParaRPr>
            </a:p>
          </p:txBody>
        </p:sp>
      </p:grpSp>
      <p:grpSp>
        <p:nvGrpSpPr>
          <p:cNvPr id="69" name="Group 68"/>
          <p:cNvGrpSpPr/>
          <p:nvPr/>
        </p:nvGrpSpPr>
        <p:grpSpPr>
          <a:xfrm>
            <a:off x="503238" y="3767852"/>
            <a:ext cx="5638800" cy="1870198"/>
            <a:chOff x="6065837" y="1558052"/>
            <a:chExt cx="5638800" cy="1870198"/>
          </a:xfrm>
        </p:grpSpPr>
        <p:sp>
          <p:nvSpPr>
            <p:cNvPr id="21" name="Rectangle 20"/>
            <p:cNvSpPr/>
            <p:nvPr/>
          </p:nvSpPr>
          <p:spPr bwMode="auto">
            <a:xfrm>
              <a:off x="6294436" y="1751849"/>
              <a:ext cx="5257802" cy="1676400"/>
            </a:xfrm>
            <a:prstGeom prst="rect">
              <a:avLst/>
            </a:prstGeom>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TextBox 26"/>
            <p:cNvSpPr txBox="1"/>
            <p:nvPr/>
          </p:nvSpPr>
          <p:spPr>
            <a:xfrm>
              <a:off x="7742235" y="1744662"/>
              <a:ext cx="3208944" cy="724246"/>
            </a:xfrm>
            <a:prstGeom prst="rect">
              <a:avLst/>
            </a:prstGeom>
            <a:noFill/>
          </p:spPr>
          <p:txBody>
            <a:bodyPr wrap="square" lIns="0" tIns="143407" rIns="0" bIns="143407" rtlCol="0">
              <a:spAutoFit/>
            </a:bodyPr>
            <a:lstStyle/>
            <a:p>
              <a:pPr>
                <a:lnSpc>
                  <a:spcPct val="90000"/>
                </a:lnSpc>
                <a:spcAft>
                  <a:spcPts val="588"/>
                </a:spcAft>
              </a:pPr>
              <a:r>
                <a:rPr lang="en-US" sz="3100" spc="300" dirty="0">
                  <a:latin typeface="+mj-lt"/>
                </a:rPr>
                <a:t>Sign</a:t>
              </a:r>
            </a:p>
          </p:txBody>
        </p:sp>
        <p:sp>
          <p:nvSpPr>
            <p:cNvPr id="28" name="Rectangle 27"/>
            <p:cNvSpPr/>
            <p:nvPr/>
          </p:nvSpPr>
          <p:spPr>
            <a:xfrm>
              <a:off x="7742235" y="2361449"/>
              <a:ext cx="3962402" cy="921502"/>
            </a:xfrm>
            <a:prstGeom prst="rect">
              <a:avLst/>
            </a:prstGeom>
          </p:spPr>
          <p:txBody>
            <a:bodyPr wrap="square" lIns="89629" tIns="44815" rIns="89629" bIns="44815">
              <a:spAutoFit/>
            </a:bodyPr>
            <a:lstStyle/>
            <a:p>
              <a:r>
                <a:rPr lang="en-US" b="1" dirty="0">
                  <a:latin typeface="+mj-lt"/>
                </a:rPr>
                <a:t>Sign</a:t>
              </a:r>
              <a:r>
                <a:rPr lang="en-US" dirty="0">
                  <a:latin typeface="+mj-lt"/>
                </a:rPr>
                <a:t> </a:t>
              </a:r>
              <a:r>
                <a:rPr lang="en-US" dirty="0" smtClean="0">
                  <a:latin typeface="+mj-lt"/>
                </a:rPr>
                <a:t>with Enterprise </a:t>
              </a:r>
              <a:r>
                <a:rPr lang="en-US" dirty="0">
                  <a:latin typeface="+mj-lt"/>
                </a:rPr>
                <a:t>trusted </a:t>
              </a:r>
              <a:r>
                <a:rPr lang="en-US" dirty="0" smtClean="0">
                  <a:latin typeface="+mj-lt"/>
                </a:rPr>
                <a:t>cert </a:t>
              </a:r>
              <a:endParaRPr lang="en-US" dirty="0">
                <a:latin typeface="+mj-lt"/>
              </a:endParaRPr>
            </a:p>
            <a:p>
              <a:r>
                <a:rPr lang="en-US" dirty="0">
                  <a:latin typeface="+mj-lt"/>
                </a:rPr>
                <a:t>Publisher name in the certificate and package </a:t>
              </a:r>
              <a:r>
                <a:rPr lang="en-US" u="sng" dirty="0">
                  <a:latin typeface="+mj-lt"/>
                </a:rPr>
                <a:t>must</a:t>
              </a:r>
              <a:r>
                <a:rPr lang="en-US" dirty="0">
                  <a:latin typeface="+mj-lt"/>
                </a:rPr>
                <a:t> match </a:t>
              </a:r>
            </a:p>
          </p:txBody>
        </p:sp>
        <p:sp>
          <p:nvSpPr>
            <p:cNvPr id="40" name="Rectangle 39"/>
            <p:cNvSpPr/>
            <p:nvPr/>
          </p:nvSpPr>
          <p:spPr bwMode="auto">
            <a:xfrm>
              <a:off x="6294436" y="1751850"/>
              <a:ext cx="1219198" cy="1676400"/>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9792" y="2201862"/>
              <a:ext cx="921445" cy="882870"/>
            </a:xfrm>
            <a:prstGeom prst="rect">
              <a:avLst/>
            </a:prstGeom>
          </p:spPr>
        </p:pic>
        <p:sp>
          <p:nvSpPr>
            <p:cNvPr id="65" name="Dodecagon 64"/>
            <p:cNvSpPr/>
            <p:nvPr/>
          </p:nvSpPr>
          <p:spPr bwMode="auto">
            <a:xfrm>
              <a:off x="6065837" y="1558052"/>
              <a:ext cx="457200" cy="373219"/>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3</a:t>
              </a:r>
              <a:endParaRPr lang="en-US" dirty="0">
                <a:gradFill>
                  <a:gsLst>
                    <a:gs pos="0">
                      <a:srgbClr val="FFFFFF"/>
                    </a:gs>
                    <a:gs pos="100000">
                      <a:srgbClr val="FFFFFF"/>
                    </a:gs>
                  </a:gsLst>
                  <a:lin ang="5400000" scaled="0"/>
                </a:gradFill>
              </a:endParaRPr>
            </a:p>
          </p:txBody>
        </p:sp>
      </p:grpSp>
      <p:grpSp>
        <p:nvGrpSpPr>
          <p:cNvPr id="71" name="Group 70"/>
          <p:cNvGrpSpPr/>
          <p:nvPr/>
        </p:nvGrpSpPr>
        <p:grpSpPr>
          <a:xfrm>
            <a:off x="6370637" y="3767852"/>
            <a:ext cx="5486401" cy="1863010"/>
            <a:chOff x="6065837" y="3440228"/>
            <a:chExt cx="5486401" cy="1863010"/>
          </a:xfrm>
        </p:grpSpPr>
        <p:sp>
          <p:nvSpPr>
            <p:cNvPr id="22" name="Rectangle 21"/>
            <p:cNvSpPr/>
            <p:nvPr/>
          </p:nvSpPr>
          <p:spPr bwMode="auto">
            <a:xfrm>
              <a:off x="6294436" y="3626044"/>
              <a:ext cx="5257802" cy="1676400"/>
            </a:xfrm>
            <a:prstGeom prst="rect">
              <a:avLst/>
            </a:prstGeom>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9" name="TextBox 28"/>
            <p:cNvSpPr txBox="1"/>
            <p:nvPr/>
          </p:nvSpPr>
          <p:spPr>
            <a:xfrm>
              <a:off x="7740719" y="3603744"/>
              <a:ext cx="2904145" cy="677413"/>
            </a:xfrm>
            <a:prstGeom prst="rect">
              <a:avLst/>
            </a:prstGeom>
            <a:noFill/>
          </p:spPr>
          <p:txBody>
            <a:bodyPr wrap="square" lIns="0" tIns="143407" rIns="0" bIns="143407" rtlCol="0">
              <a:spAutoFit/>
            </a:bodyPr>
            <a:lstStyle/>
            <a:p>
              <a:pPr>
                <a:lnSpc>
                  <a:spcPct val="90000"/>
                </a:lnSpc>
                <a:spcAft>
                  <a:spcPts val="588"/>
                </a:spcAft>
              </a:pPr>
              <a:r>
                <a:rPr lang="en-US" sz="2800" spc="300" dirty="0">
                  <a:latin typeface="+mj-lt"/>
                </a:rPr>
                <a:t>Deploy</a:t>
              </a:r>
            </a:p>
          </p:txBody>
        </p:sp>
        <p:sp>
          <p:nvSpPr>
            <p:cNvPr id="30" name="Rectangle 29"/>
            <p:cNvSpPr/>
            <p:nvPr/>
          </p:nvSpPr>
          <p:spPr>
            <a:xfrm>
              <a:off x="7740719" y="4257087"/>
              <a:ext cx="3430516" cy="644503"/>
            </a:xfrm>
            <a:prstGeom prst="rect">
              <a:avLst/>
            </a:prstGeom>
          </p:spPr>
          <p:txBody>
            <a:bodyPr wrap="square" lIns="89629" tIns="44815" rIns="89629" bIns="44815">
              <a:spAutoFit/>
            </a:bodyPr>
            <a:lstStyle/>
            <a:p>
              <a:r>
                <a:rPr lang="en-US" b="1" dirty="0">
                  <a:latin typeface="+mj-lt"/>
                </a:rPr>
                <a:t>Deploy</a:t>
              </a:r>
              <a:r>
                <a:rPr lang="en-US" dirty="0">
                  <a:latin typeface="+mj-lt"/>
                </a:rPr>
                <a:t> using System Center 2012 </a:t>
              </a:r>
              <a:r>
                <a:rPr lang="en-US" dirty="0" smtClean="0">
                  <a:latin typeface="+mj-lt"/>
                </a:rPr>
                <a:t>Configuration Manager SP1 </a:t>
              </a:r>
              <a:endParaRPr lang="en-US" dirty="0">
                <a:latin typeface="+mj-lt"/>
              </a:endParaRPr>
            </a:p>
          </p:txBody>
        </p:sp>
        <p:sp>
          <p:nvSpPr>
            <p:cNvPr id="41" name="Rectangle 40"/>
            <p:cNvSpPr/>
            <p:nvPr/>
          </p:nvSpPr>
          <p:spPr bwMode="auto">
            <a:xfrm>
              <a:off x="6294436" y="3626838"/>
              <a:ext cx="1219198" cy="1676400"/>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3" name="Group 62"/>
            <p:cNvGrpSpPr/>
            <p:nvPr/>
          </p:nvGrpSpPr>
          <p:grpSpPr>
            <a:xfrm>
              <a:off x="6425538" y="4079574"/>
              <a:ext cx="1011899" cy="865488"/>
              <a:chOff x="7666037" y="5766045"/>
              <a:chExt cx="1308011" cy="855417"/>
            </a:xfrm>
          </p:grpSpPr>
          <p:grpSp>
            <p:nvGrpSpPr>
              <p:cNvPr id="49" name="Group 48"/>
              <p:cNvGrpSpPr/>
              <p:nvPr/>
            </p:nvGrpSpPr>
            <p:grpSpPr>
              <a:xfrm>
                <a:off x="7666037" y="5766045"/>
                <a:ext cx="989623" cy="719895"/>
                <a:chOff x="7054613" y="4879568"/>
                <a:chExt cx="1071526" cy="764004"/>
              </a:xfrm>
            </p:grpSpPr>
            <p:grpSp>
              <p:nvGrpSpPr>
                <p:cNvPr id="50" name="Group 49"/>
                <p:cNvGrpSpPr>
                  <a:grpSpLocks noChangeAspect="1"/>
                </p:cNvGrpSpPr>
                <p:nvPr/>
              </p:nvGrpSpPr>
              <p:grpSpPr>
                <a:xfrm>
                  <a:off x="7054613" y="4879568"/>
                  <a:ext cx="1071526" cy="764004"/>
                  <a:chOff x="1919150" y="3044497"/>
                  <a:chExt cx="666391" cy="475140"/>
                </a:xfrm>
              </p:grpSpPr>
              <p:sp>
                <p:nvSpPr>
                  <p:cNvPr id="52" name="Round Same Side Corner Rectangle 11"/>
                  <p:cNvSpPr/>
                  <p:nvPr/>
                </p:nvSpPr>
                <p:spPr>
                  <a:xfrm>
                    <a:off x="1970085" y="3044497"/>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3"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4" name="Rectangle 53"/>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grpSp>
            <p:pic>
              <p:nvPicPr>
                <p:cNvPr id="51" name="Picture 50"/>
                <p:cNvPicPr>
                  <a:picLocks noChangeAspect="1"/>
                </p:cNvPicPr>
                <p:nvPr/>
              </p:nvPicPr>
              <p:blipFill rotWithShape="1">
                <a:blip r:embed="rId5" cstate="print">
                  <a:extLst>
                    <a:ext uri="{28A0092B-C50C-407E-A947-70E740481C1C}">
                      <a14:useLocalDpi xmlns:a14="http://schemas.microsoft.com/office/drawing/2010/main" val="0"/>
                    </a:ext>
                  </a:extLst>
                </a:blip>
                <a:srcRect l="-11712" t="-1" r="-11019" b="-19481"/>
                <a:stretch/>
              </p:blipFill>
              <p:spPr>
                <a:xfrm>
                  <a:off x="7366575" y="4988119"/>
                  <a:ext cx="450038" cy="365869"/>
                </a:xfrm>
                <a:prstGeom prst="rect">
                  <a:avLst/>
                </a:prstGeom>
              </p:spPr>
            </p:pic>
          </p:grpSp>
          <p:pic>
            <p:nvPicPr>
              <p:cNvPr id="56" name="Picture 55"/>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643643" y="6223245"/>
                <a:ext cx="330405" cy="398217"/>
              </a:xfrm>
              <a:prstGeom prst="rect">
                <a:avLst/>
              </a:prstGeom>
            </p:spPr>
          </p:pic>
        </p:grpSp>
        <p:sp>
          <p:nvSpPr>
            <p:cNvPr id="66" name="Dodecagon 65"/>
            <p:cNvSpPr/>
            <p:nvPr/>
          </p:nvSpPr>
          <p:spPr bwMode="auto">
            <a:xfrm>
              <a:off x="6065837" y="3440228"/>
              <a:ext cx="457200" cy="373219"/>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4</a:t>
              </a:r>
              <a:endParaRPr lang="en-US" dirty="0">
                <a:gradFill>
                  <a:gsLst>
                    <a:gs pos="0">
                      <a:srgbClr val="FFFFFF"/>
                    </a:gs>
                    <a:gs pos="100000">
                      <a:srgbClr val="FFFFFF"/>
                    </a:gs>
                  </a:gsLst>
                  <a:lin ang="5400000" scaled="0"/>
                </a:gradFill>
              </a:endParaRPr>
            </a:p>
          </p:txBody>
        </p:sp>
      </p:grpSp>
      <p:grpSp>
        <p:nvGrpSpPr>
          <p:cNvPr id="70" name="Group 69"/>
          <p:cNvGrpSpPr/>
          <p:nvPr/>
        </p:nvGrpSpPr>
        <p:grpSpPr>
          <a:xfrm>
            <a:off x="6370637" y="1558052"/>
            <a:ext cx="5791199" cy="1862217"/>
            <a:chOff x="274637" y="3440228"/>
            <a:chExt cx="5791199" cy="1862217"/>
          </a:xfrm>
        </p:grpSpPr>
        <p:sp>
          <p:nvSpPr>
            <p:cNvPr id="20" name="Rectangle 19"/>
            <p:cNvSpPr/>
            <p:nvPr/>
          </p:nvSpPr>
          <p:spPr bwMode="auto">
            <a:xfrm>
              <a:off x="503238" y="3626044"/>
              <a:ext cx="5257800" cy="1676400"/>
            </a:xfrm>
            <a:prstGeom prst="rect">
              <a:avLst/>
            </a:prstGeom>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5" name="TextBox 24"/>
            <p:cNvSpPr txBox="1"/>
            <p:nvPr/>
          </p:nvSpPr>
          <p:spPr>
            <a:xfrm>
              <a:off x="1951032" y="3626044"/>
              <a:ext cx="1523999" cy="677413"/>
            </a:xfrm>
            <a:prstGeom prst="rect">
              <a:avLst/>
            </a:prstGeom>
            <a:noFill/>
          </p:spPr>
          <p:txBody>
            <a:bodyPr wrap="square" lIns="0" tIns="143407" rIns="0" bIns="143407" rtlCol="0">
              <a:spAutoFit/>
            </a:bodyPr>
            <a:lstStyle/>
            <a:p>
              <a:pPr>
                <a:lnSpc>
                  <a:spcPct val="90000"/>
                </a:lnSpc>
                <a:spcAft>
                  <a:spcPts val="588"/>
                </a:spcAft>
              </a:pPr>
              <a:r>
                <a:rPr lang="en-US" sz="2800" spc="300" dirty="0">
                  <a:latin typeface="+mj-lt"/>
                </a:rPr>
                <a:t>Certify</a:t>
              </a:r>
            </a:p>
          </p:txBody>
        </p:sp>
        <p:sp>
          <p:nvSpPr>
            <p:cNvPr id="26" name="Rectangle 25"/>
            <p:cNvSpPr/>
            <p:nvPr/>
          </p:nvSpPr>
          <p:spPr>
            <a:xfrm>
              <a:off x="1951032" y="4257087"/>
              <a:ext cx="4114804" cy="690670"/>
            </a:xfrm>
            <a:prstGeom prst="rect">
              <a:avLst/>
            </a:prstGeom>
          </p:spPr>
          <p:txBody>
            <a:bodyPr wrap="square" lIns="89629" tIns="44815" rIns="89629" bIns="44815">
              <a:spAutoFit/>
            </a:bodyPr>
            <a:lstStyle/>
            <a:p>
              <a:r>
                <a:rPr lang="en-US" b="1" dirty="0">
                  <a:latin typeface="+mj-lt"/>
                </a:rPr>
                <a:t>Certify</a:t>
              </a:r>
              <a:r>
                <a:rPr lang="en-US" dirty="0">
                  <a:latin typeface="+mj-lt"/>
                </a:rPr>
                <a:t> </a:t>
              </a:r>
              <a:r>
                <a:rPr lang="en-US" dirty="0" smtClean="0">
                  <a:latin typeface="+mj-lt"/>
                </a:rPr>
                <a:t>LOB </a:t>
              </a:r>
              <a:r>
                <a:rPr lang="en-US" dirty="0">
                  <a:latin typeface="+mj-lt"/>
                </a:rPr>
                <a:t>app using Windows App Certification kit </a:t>
              </a:r>
            </a:p>
            <a:p>
              <a:endParaRPr lang="en-US" sz="300" dirty="0">
                <a:latin typeface="+mj-lt"/>
              </a:endParaRPr>
            </a:p>
          </p:txBody>
        </p:sp>
        <p:sp>
          <p:nvSpPr>
            <p:cNvPr id="39" name="Rectangle 38"/>
            <p:cNvSpPr/>
            <p:nvPr/>
          </p:nvSpPr>
          <p:spPr bwMode="auto">
            <a:xfrm>
              <a:off x="503237" y="3626045"/>
              <a:ext cx="1219198" cy="1676400"/>
            </a:xfrm>
            <a:prstGeom prst="rect">
              <a:avLst/>
            </a:prstGeom>
            <a:solidFill>
              <a:srgbClr val="003366"/>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2" descr="\\MAGNUM\Projects\Microsoft\Cloud Power FY12\Design\ICONS_PNG\Devices.png"/>
            <p:cNvPicPr>
              <a:picLocks noChangeAspect="1" noChangeArrowheads="1"/>
            </p:cNvPicPr>
            <p:nvPr/>
          </p:nvPicPr>
          <p:blipFill>
            <a:blip r:embed="rId7" cstate="print">
              <a:lum bright="100000" contrast="100000"/>
            </a:blip>
            <a:stretch>
              <a:fillRect/>
            </a:stretch>
          </p:blipFill>
          <p:spPr bwMode="auto">
            <a:xfrm>
              <a:off x="503237" y="3878262"/>
              <a:ext cx="1219198" cy="1143059"/>
            </a:xfrm>
            <a:prstGeom prst="rect">
              <a:avLst/>
            </a:prstGeom>
            <a:noFill/>
            <a:ln>
              <a:noFill/>
            </a:ln>
          </p:spPr>
        </p:pic>
        <p:sp>
          <p:nvSpPr>
            <p:cNvPr id="67" name="Dodecagon 66"/>
            <p:cNvSpPr/>
            <p:nvPr/>
          </p:nvSpPr>
          <p:spPr bwMode="auto">
            <a:xfrm>
              <a:off x="274637" y="3440228"/>
              <a:ext cx="457200" cy="373219"/>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a:gradFill>
                    <a:gsLst>
                      <a:gs pos="0">
                        <a:srgbClr val="FFFFFF"/>
                      </a:gs>
                      <a:gs pos="100000">
                        <a:srgbClr val="FFFFFF"/>
                      </a:gs>
                    </a:gsLst>
                    <a:lin ang="5400000" scaled="0"/>
                  </a:gradFill>
                </a:rPr>
                <a:t>2</a:t>
              </a:r>
            </a:p>
          </p:txBody>
        </p:sp>
      </p:grpSp>
      <p:sp>
        <p:nvSpPr>
          <p:cNvPr id="42" name="Freeform 23"/>
          <p:cNvSpPr>
            <a:spLocks noEditPoints="1"/>
          </p:cNvSpPr>
          <p:nvPr/>
        </p:nvSpPr>
        <p:spPr bwMode="black">
          <a:xfrm>
            <a:off x="257408" y="577703"/>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2418287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000" dirty="0" smtClean="0"/>
              <a:t>Demo: Modern Apps</a:t>
            </a:r>
            <a:endParaRPr lang="en-US" sz="6000" dirty="0"/>
          </a:p>
        </p:txBody>
      </p:sp>
      <p:sp>
        <p:nvSpPr>
          <p:cNvPr id="5" name="Text Placeholder 4"/>
          <p:cNvSpPr>
            <a:spLocks noGrp="1"/>
          </p:cNvSpPr>
          <p:nvPr>
            <p:ph type="body" sz="quarter" idx="12"/>
          </p:nvPr>
        </p:nvSpPr>
        <p:spPr/>
        <p:txBody>
          <a:bodyPr/>
          <a:lstStyle/>
          <a:p>
            <a:r>
              <a:rPr lang="en-US" dirty="0" smtClean="0"/>
              <a:t>Marc Hurley</a:t>
            </a:r>
            <a:endParaRPr lang="en-US" dirty="0"/>
          </a:p>
        </p:txBody>
      </p:sp>
    </p:spTree>
    <p:extLst>
      <p:ext uri="{BB962C8B-B14F-4D97-AF65-F5344CB8AC3E}">
        <p14:creationId xmlns:p14="http://schemas.microsoft.com/office/powerpoint/2010/main" val="34473212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143" y="392610"/>
            <a:ext cx="11370961" cy="1243058"/>
          </a:xfrm>
        </p:spPr>
        <p:txBody>
          <a:bodyPr>
            <a:noAutofit/>
          </a:bodyPr>
          <a:lstStyle/>
          <a:p>
            <a:r>
              <a:rPr lang="en-US" sz="4400" dirty="0" smtClean="0"/>
              <a:t>   Application Virtualization @ Microsoft IT</a:t>
            </a:r>
            <a:endParaRPr lang="en-US" sz="4400" dirty="0"/>
          </a:p>
        </p:txBody>
      </p:sp>
      <p:grpSp>
        <p:nvGrpSpPr>
          <p:cNvPr id="6" name="Group 5"/>
          <p:cNvGrpSpPr/>
          <p:nvPr/>
        </p:nvGrpSpPr>
        <p:grpSpPr>
          <a:xfrm>
            <a:off x="698026" y="5579486"/>
            <a:ext cx="3767611" cy="584775"/>
            <a:chOff x="1325151" y="5726396"/>
            <a:chExt cx="3767611" cy="584775"/>
          </a:xfrm>
        </p:grpSpPr>
        <p:sp>
          <p:nvSpPr>
            <p:cNvPr id="4" name="Rectangle 3"/>
            <p:cNvSpPr/>
            <p:nvPr/>
          </p:nvSpPr>
          <p:spPr>
            <a:xfrm>
              <a:off x="1566533" y="5726396"/>
              <a:ext cx="3526229" cy="584775"/>
            </a:xfrm>
            <a:prstGeom prst="rect">
              <a:avLst/>
            </a:prstGeom>
          </p:spPr>
          <p:txBody>
            <a:bodyPr wrap="square">
              <a:spAutoFit/>
            </a:bodyPr>
            <a:lstStyle/>
            <a:p>
              <a:pPr marL="346486" lvl="1" indent="0">
                <a:buNone/>
              </a:pPr>
              <a:r>
                <a:rPr lang="en-US" sz="1600" b="1" dirty="0" smtClean="0">
                  <a:latin typeface="+mj-lt"/>
                </a:rPr>
                <a:t>App-V 4.6 </a:t>
              </a:r>
              <a:r>
                <a:rPr lang="en-US" sz="1600" b="1" dirty="0">
                  <a:latin typeface="+mj-lt"/>
                </a:rPr>
                <a:t>SP2 and </a:t>
              </a:r>
              <a:r>
                <a:rPr lang="en-US" sz="1600" b="1" dirty="0" smtClean="0">
                  <a:latin typeface="+mj-lt"/>
                </a:rPr>
                <a:t>App-V 5.0 </a:t>
              </a:r>
              <a:r>
                <a:rPr lang="en-US" sz="1600" b="1" dirty="0">
                  <a:latin typeface="+mj-lt"/>
                </a:rPr>
                <a:t>can coexist for easy migration! </a:t>
              </a:r>
            </a:p>
          </p:txBody>
        </p:sp>
        <p:pic>
          <p:nvPicPr>
            <p:cNvPr id="5" name="Picture 16" descr="MSN icon info button"/>
            <p:cNvPicPr>
              <a:picLocks noChangeAspect="1" noChangeArrowheads="1"/>
            </p:cNvPicPr>
            <p:nvPr/>
          </p:nvPicPr>
          <p:blipFill>
            <a:blip r:embed="rId2" cstate="print"/>
            <a:srcRect/>
            <a:stretch>
              <a:fillRect/>
            </a:stretch>
          </p:blipFill>
          <p:spPr bwMode="auto">
            <a:xfrm>
              <a:off x="1325151" y="5752726"/>
              <a:ext cx="567211" cy="532113"/>
            </a:xfrm>
            <a:prstGeom prst="rect">
              <a:avLst/>
            </a:prstGeom>
            <a:noFill/>
          </p:spPr>
        </p:pic>
      </p:grpSp>
      <p:sp>
        <p:nvSpPr>
          <p:cNvPr id="36" name="Text Placeholder 4"/>
          <p:cNvSpPr txBox="1">
            <a:spLocks/>
          </p:cNvSpPr>
          <p:nvPr/>
        </p:nvSpPr>
        <p:spPr>
          <a:xfrm>
            <a:off x="450044" y="1990558"/>
            <a:ext cx="4091793" cy="329320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sz="2800" dirty="0">
                <a:gradFill>
                  <a:gsLst>
                    <a:gs pos="1250">
                      <a:schemeClr val="tx2"/>
                    </a:gs>
                    <a:gs pos="99000">
                      <a:schemeClr val="tx2"/>
                    </a:gs>
                  </a:gsLst>
                  <a:lin ang="5400000" scaled="0"/>
                </a:gradFill>
                <a:latin typeface="+mj-lt"/>
              </a:rPr>
              <a:t>App-V 4.6 SP2 </a:t>
            </a:r>
            <a:r>
              <a:rPr lang="en-US" sz="2800" dirty="0" smtClean="0">
                <a:gradFill>
                  <a:gsLst>
                    <a:gs pos="1250">
                      <a:schemeClr val="tx2"/>
                    </a:gs>
                    <a:gs pos="99000">
                      <a:schemeClr val="tx2"/>
                    </a:gs>
                  </a:gsLst>
                  <a:lin ang="5400000" scaled="0"/>
                </a:gradFill>
                <a:latin typeface="+mj-lt"/>
              </a:rPr>
              <a:t>Support</a:t>
            </a:r>
            <a:endParaRPr lang="en-US" sz="2800" dirty="0">
              <a:gradFill>
                <a:gsLst>
                  <a:gs pos="1250">
                    <a:schemeClr val="tx2"/>
                  </a:gs>
                  <a:gs pos="99000">
                    <a:schemeClr val="tx2"/>
                  </a:gs>
                </a:gsLst>
                <a:lin ang="5400000" scaled="0"/>
              </a:gradFill>
              <a:latin typeface="+mj-lt"/>
            </a:endParaRPr>
          </a:p>
          <a:p>
            <a:pPr marL="0" lvl="1" indent="0">
              <a:buFont typeface="Arial" pitchFamily="34" charset="0"/>
              <a:buNone/>
            </a:pPr>
            <a:endParaRPr lang="en-US" sz="200" dirty="0" smtClean="0">
              <a:gradFill>
                <a:gsLst>
                  <a:gs pos="1250">
                    <a:schemeClr val="tx2"/>
                  </a:gs>
                  <a:gs pos="99000">
                    <a:schemeClr val="tx2"/>
                  </a:gs>
                </a:gsLst>
                <a:lin ang="5400000" scaled="0"/>
              </a:gradFill>
              <a:latin typeface="+mj-lt"/>
            </a:endParaRPr>
          </a:p>
          <a:p>
            <a:pPr marL="346075" lvl="2" indent="-342900"/>
            <a:r>
              <a:rPr lang="en-US" dirty="0">
                <a:latin typeface="+mj-lt"/>
              </a:rPr>
              <a:t>Needed for Windows </a:t>
            </a:r>
            <a:r>
              <a:rPr lang="en-US" dirty="0" smtClean="0">
                <a:latin typeface="+mj-lt"/>
              </a:rPr>
              <a:t>8</a:t>
            </a:r>
          </a:p>
          <a:p>
            <a:pPr marL="346075" lvl="2" indent="-342900"/>
            <a:endParaRPr lang="en-US" sz="100" dirty="0">
              <a:latin typeface="+mj-lt"/>
            </a:endParaRPr>
          </a:p>
          <a:p>
            <a:pPr marL="346075" lvl="2" indent="-342900"/>
            <a:r>
              <a:rPr lang="en-US" dirty="0">
                <a:latin typeface="+mj-lt"/>
              </a:rPr>
              <a:t>Same </a:t>
            </a:r>
            <a:r>
              <a:rPr lang="en-US" dirty="0" smtClean="0">
                <a:latin typeface="+mj-lt"/>
              </a:rPr>
              <a:t>Feature Functionality</a:t>
            </a:r>
          </a:p>
          <a:p>
            <a:pPr marL="346075" lvl="2" indent="-342900"/>
            <a:endParaRPr lang="en-US" sz="1400" dirty="0"/>
          </a:p>
          <a:p>
            <a:pPr marL="0" lvl="1" indent="0">
              <a:buNone/>
            </a:pPr>
            <a:r>
              <a:rPr lang="en-US" sz="2800" dirty="0">
                <a:gradFill>
                  <a:gsLst>
                    <a:gs pos="1250">
                      <a:schemeClr val="tx2"/>
                    </a:gs>
                    <a:gs pos="99000">
                      <a:schemeClr val="tx2"/>
                    </a:gs>
                  </a:gsLst>
                  <a:lin ang="5400000" scaled="0"/>
                </a:gradFill>
                <a:latin typeface="+mj-lt"/>
              </a:rPr>
              <a:t>App-V 5.0</a:t>
            </a:r>
          </a:p>
          <a:p>
            <a:pPr marL="3175" lvl="2" indent="0">
              <a:buNone/>
            </a:pPr>
            <a:endParaRPr lang="en-US" sz="200" dirty="0"/>
          </a:p>
          <a:p>
            <a:pPr lvl="1"/>
            <a:r>
              <a:rPr lang="en-US" sz="2000" dirty="0">
                <a:latin typeface="+mj-lt"/>
              </a:rPr>
              <a:t>New Deployment Type for App-V 5.0 </a:t>
            </a:r>
            <a:r>
              <a:rPr lang="en-US" sz="2000" dirty="0" smtClean="0">
                <a:latin typeface="+mj-lt"/>
              </a:rPr>
              <a:t>Applications</a:t>
            </a:r>
          </a:p>
          <a:p>
            <a:pPr lvl="1"/>
            <a:endParaRPr lang="en-US" sz="100" dirty="0">
              <a:latin typeface="+mj-lt"/>
            </a:endParaRPr>
          </a:p>
          <a:p>
            <a:pPr lvl="1"/>
            <a:r>
              <a:rPr lang="en-US" sz="2000" dirty="0">
                <a:latin typeface="+mj-lt"/>
              </a:rPr>
              <a:t>Integrated with App-V </a:t>
            </a:r>
            <a:r>
              <a:rPr lang="en-US" sz="2000" dirty="0" smtClean="0">
                <a:latin typeface="+mj-lt"/>
              </a:rPr>
              <a:t>Virtual Environment</a:t>
            </a:r>
            <a:endParaRPr lang="en-US" sz="2000" dirty="0">
              <a:latin typeface="+mj-lt"/>
            </a:endParaRPr>
          </a:p>
        </p:txBody>
      </p:sp>
      <p:sp>
        <p:nvSpPr>
          <p:cNvPr id="37" name="Rectangle 36"/>
          <p:cNvSpPr/>
          <p:nvPr/>
        </p:nvSpPr>
        <p:spPr bwMode="auto">
          <a:xfrm>
            <a:off x="450044" y="1912435"/>
            <a:ext cx="4091793" cy="4330867"/>
          </a:xfrm>
          <a:prstGeom prst="rect">
            <a:avLst/>
          </a:prstGeom>
          <a:no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38" name="Rectangle 37"/>
          <p:cNvSpPr/>
          <p:nvPr/>
        </p:nvSpPr>
        <p:spPr>
          <a:xfrm>
            <a:off x="450043" y="1363661"/>
            <a:ext cx="4091793" cy="47301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latin typeface="+mj-lt"/>
              </a:rPr>
              <a:t>App-V in ConfigMgr SP1</a:t>
            </a:r>
            <a:endParaRPr lang="en-US" sz="2800" dirty="0">
              <a:latin typeface="+mj-lt"/>
            </a:endParaRPr>
          </a:p>
        </p:txBody>
      </p:sp>
      <p:grpSp>
        <p:nvGrpSpPr>
          <p:cNvPr id="44" name="Group 43"/>
          <p:cNvGrpSpPr/>
          <p:nvPr/>
        </p:nvGrpSpPr>
        <p:grpSpPr>
          <a:xfrm>
            <a:off x="5076704" y="1897063"/>
            <a:ext cx="7162800" cy="1043550"/>
            <a:chOff x="503237" y="1897062"/>
            <a:chExt cx="7162800" cy="1043550"/>
          </a:xfrm>
        </p:grpSpPr>
        <p:sp>
          <p:nvSpPr>
            <p:cNvPr id="45" name="Rectangle 44"/>
            <p:cNvSpPr/>
            <p:nvPr/>
          </p:nvSpPr>
          <p:spPr bwMode="auto">
            <a:xfrm>
              <a:off x="503237" y="1897062"/>
              <a:ext cx="2590800" cy="1043550"/>
            </a:xfrm>
            <a:prstGeom prst="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3" tIns="46626" rIns="93252" bIns="46626" anchor="ctr"/>
            <a:lstStyle/>
            <a:p>
              <a:pPr defTabSz="932559"/>
              <a:r>
                <a:rPr lang="en-US" sz="1600" dirty="0">
                  <a:solidFill>
                    <a:schemeClr val="tx1"/>
                  </a:solidFill>
                  <a:latin typeface="+mj-lt"/>
                </a:rPr>
                <a:t>Next Generation DSC</a:t>
              </a:r>
            </a:p>
          </p:txBody>
        </p:sp>
        <p:pic>
          <p:nvPicPr>
            <p:cNvPr id="46" name="Picture 45" descr="NextGenDSC.png"/>
            <p:cNvPicPr>
              <a:picLocks noChangeAspect="1"/>
            </p:cNvPicPr>
            <p:nvPr/>
          </p:nvPicPr>
          <p:blipFill>
            <a:blip r:embed="rId3"/>
            <a:stretch>
              <a:fillRect/>
            </a:stretch>
          </p:blipFill>
          <p:spPr>
            <a:xfrm>
              <a:off x="571239" y="2052497"/>
              <a:ext cx="605920" cy="695700"/>
            </a:xfrm>
            <a:prstGeom prst="rect">
              <a:avLst/>
            </a:prstGeom>
            <a:noFill/>
            <a:ln>
              <a:noFill/>
              <a:headEnd type="none" w="med" len="med"/>
              <a:tailEnd type="none" w="med" len="med"/>
            </a:ln>
            <a:effectLst/>
          </p:spPr>
        </p:pic>
        <p:sp>
          <p:nvSpPr>
            <p:cNvPr id="47" name="Rectangle 46"/>
            <p:cNvSpPr/>
            <p:nvPr/>
          </p:nvSpPr>
          <p:spPr bwMode="auto">
            <a:xfrm>
              <a:off x="3111264" y="1897062"/>
              <a:ext cx="4472793" cy="1043550"/>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48" name="Rectangle 47"/>
            <p:cNvSpPr/>
            <p:nvPr/>
          </p:nvSpPr>
          <p:spPr>
            <a:xfrm>
              <a:off x="3118512" y="1939718"/>
              <a:ext cx="4547525" cy="969496"/>
            </a:xfrm>
            <a:prstGeom prst="rect">
              <a:avLst/>
            </a:prstGeom>
          </p:spPr>
          <p:txBody>
            <a:bodyPr wrap="square">
              <a:spAutoFit/>
            </a:bodyPr>
            <a:lstStyle/>
            <a:p>
              <a:pPr marL="285750" indent="-285750">
                <a:buFont typeface="Arial" pitchFamily="34" charset="0"/>
                <a:buChar char="•"/>
              </a:pPr>
              <a:r>
                <a:rPr lang="en-US" dirty="0" smtClean="0">
                  <a:latin typeface="+mj-lt"/>
                </a:rPr>
                <a:t>Packages </a:t>
              </a:r>
              <a:r>
                <a:rPr lang="en-US" dirty="0">
                  <a:latin typeface="+mj-lt"/>
                </a:rPr>
                <a:t>can be deployed in multiple </a:t>
              </a:r>
              <a:br>
                <a:rPr lang="en-US" dirty="0">
                  <a:latin typeface="+mj-lt"/>
                </a:rPr>
              </a:br>
              <a:r>
                <a:rPr lang="en-US" dirty="0">
                  <a:latin typeface="+mj-lt"/>
                </a:rPr>
                <a:t>Virtual </a:t>
              </a:r>
              <a:r>
                <a:rPr lang="en-US" dirty="0" smtClean="0">
                  <a:latin typeface="+mj-lt"/>
                </a:rPr>
                <a:t>Application Virtual Environments</a:t>
              </a:r>
            </a:p>
            <a:p>
              <a:pPr marL="285750" indent="-285750">
                <a:buFont typeface="Arial" pitchFamily="34" charset="0"/>
                <a:buChar char="•"/>
              </a:pPr>
              <a:endParaRPr lang="en-US" sz="300" dirty="0">
                <a:latin typeface="+mj-lt"/>
              </a:endParaRPr>
            </a:p>
            <a:p>
              <a:pPr marL="285750" indent="-285750">
                <a:buFont typeface="Arial" pitchFamily="34" charset="0"/>
                <a:buChar char="•"/>
              </a:pPr>
              <a:r>
                <a:rPr lang="en-US" dirty="0">
                  <a:latin typeface="+mj-lt"/>
                </a:rPr>
                <a:t>Configuration is separate from </a:t>
              </a:r>
              <a:r>
                <a:rPr lang="en-US" dirty="0" smtClean="0">
                  <a:latin typeface="+mj-lt"/>
                </a:rPr>
                <a:t>packages</a:t>
              </a:r>
              <a:endParaRPr lang="en-US" dirty="0">
                <a:latin typeface="+mj-lt"/>
              </a:endParaRPr>
            </a:p>
          </p:txBody>
        </p:sp>
      </p:grpSp>
      <p:grpSp>
        <p:nvGrpSpPr>
          <p:cNvPr id="49" name="Group 48"/>
          <p:cNvGrpSpPr/>
          <p:nvPr/>
        </p:nvGrpSpPr>
        <p:grpSpPr>
          <a:xfrm>
            <a:off x="5076704" y="3006519"/>
            <a:ext cx="7086600" cy="1043550"/>
            <a:chOff x="503237" y="3006518"/>
            <a:chExt cx="7086600" cy="1043550"/>
          </a:xfrm>
        </p:grpSpPr>
        <p:sp>
          <p:nvSpPr>
            <p:cNvPr id="50" name="Rectangle 49"/>
            <p:cNvSpPr/>
            <p:nvPr/>
          </p:nvSpPr>
          <p:spPr bwMode="auto">
            <a:xfrm>
              <a:off x="503237" y="3006518"/>
              <a:ext cx="2590800" cy="1043550"/>
            </a:xfrm>
            <a:prstGeom prst="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3" tIns="46626" rIns="93252" bIns="46626" anchor="ctr"/>
            <a:lstStyle/>
            <a:p>
              <a:pPr defTabSz="932559"/>
              <a:r>
                <a:rPr lang="en-US" sz="1600" dirty="0">
                  <a:solidFill>
                    <a:schemeClr val="tx1"/>
                  </a:solidFill>
                  <a:latin typeface="+mj-lt"/>
                </a:rPr>
                <a:t>Integrated </a:t>
              </a:r>
              <a:r>
                <a:rPr lang="en-US" sz="1600" dirty="0" smtClean="0">
                  <a:solidFill>
                    <a:schemeClr val="tx1"/>
                  </a:solidFill>
                  <a:latin typeface="+mj-lt"/>
                </a:rPr>
                <a:t>w/ </a:t>
              </a:r>
              <a:r>
                <a:rPr lang="en-US" sz="1600" dirty="0">
                  <a:solidFill>
                    <a:schemeClr val="tx1"/>
                  </a:solidFill>
                  <a:latin typeface="+mj-lt"/>
                </a:rPr>
                <a:t>App-V </a:t>
              </a:r>
              <a:r>
                <a:rPr lang="en-US" sz="1600" dirty="0" smtClean="0">
                  <a:solidFill>
                    <a:schemeClr val="tx1"/>
                  </a:solidFill>
                  <a:latin typeface="+mj-lt"/>
                </a:rPr>
                <a:t>Mgmt. Server </a:t>
              </a:r>
              <a:r>
                <a:rPr lang="en-US" sz="1600" dirty="0">
                  <a:solidFill>
                    <a:schemeClr val="tx1"/>
                  </a:solidFill>
                  <a:latin typeface="+mj-lt"/>
                </a:rPr>
                <a:t>and </a:t>
              </a:r>
              <a:r>
                <a:rPr lang="en-US" sz="1600" dirty="0" smtClean="0">
                  <a:solidFill>
                    <a:schemeClr val="tx1"/>
                  </a:solidFill>
                  <a:latin typeface="+mj-lt"/>
                </a:rPr>
                <a:t>ConfigMgr</a:t>
              </a:r>
              <a:endParaRPr lang="en-US" sz="1600" dirty="0">
                <a:solidFill>
                  <a:schemeClr val="tx1"/>
                </a:solidFill>
                <a:latin typeface="+mj-lt"/>
              </a:endParaRPr>
            </a:p>
          </p:txBody>
        </p:sp>
        <p:pic>
          <p:nvPicPr>
            <p:cNvPr id="51" name="Picture 30" descr="settings.png"/>
            <p:cNvPicPr>
              <a:picLocks noChangeAspect="1"/>
            </p:cNvPicPr>
            <p:nvPr/>
          </p:nvPicPr>
          <p:blipFill>
            <a:blip r:embed="rId4" cstate="print"/>
            <a:srcRect/>
            <a:stretch>
              <a:fillRect/>
            </a:stretch>
          </p:blipFill>
          <p:spPr bwMode="auto">
            <a:xfrm>
              <a:off x="812706" y="3544517"/>
              <a:ext cx="294233" cy="337830"/>
            </a:xfrm>
            <a:prstGeom prst="rect">
              <a:avLst/>
            </a:prstGeom>
            <a:noFill/>
            <a:ln w="9525">
              <a:noFill/>
              <a:miter lim="800000"/>
              <a:headEnd/>
              <a:tailEnd/>
            </a:ln>
          </p:spPr>
        </p:pic>
        <p:pic>
          <p:nvPicPr>
            <p:cNvPr id="52" name="Picture 31" descr="settings.png"/>
            <p:cNvPicPr>
              <a:picLocks noChangeAspect="1"/>
            </p:cNvPicPr>
            <p:nvPr/>
          </p:nvPicPr>
          <p:blipFill>
            <a:blip r:embed="rId5" cstate="print"/>
            <a:srcRect/>
            <a:stretch>
              <a:fillRect/>
            </a:stretch>
          </p:blipFill>
          <p:spPr bwMode="auto">
            <a:xfrm>
              <a:off x="574015" y="3219714"/>
              <a:ext cx="340940" cy="391458"/>
            </a:xfrm>
            <a:prstGeom prst="rect">
              <a:avLst/>
            </a:prstGeom>
            <a:noFill/>
            <a:ln w="9525">
              <a:noFill/>
              <a:miter lim="800000"/>
              <a:headEnd/>
              <a:tailEnd/>
            </a:ln>
          </p:spPr>
        </p:pic>
        <p:sp>
          <p:nvSpPr>
            <p:cNvPr id="53" name="Rectangle 52"/>
            <p:cNvSpPr/>
            <p:nvPr/>
          </p:nvSpPr>
          <p:spPr bwMode="auto">
            <a:xfrm>
              <a:off x="3117044" y="3006518"/>
              <a:ext cx="4472793" cy="1043550"/>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54" name="Rectangle 53"/>
            <p:cNvSpPr/>
            <p:nvPr/>
          </p:nvSpPr>
          <p:spPr>
            <a:xfrm>
              <a:off x="3118512" y="3016022"/>
              <a:ext cx="4014125" cy="969496"/>
            </a:xfrm>
            <a:prstGeom prst="rect">
              <a:avLst/>
            </a:prstGeom>
          </p:spPr>
          <p:txBody>
            <a:bodyPr wrap="square">
              <a:spAutoFit/>
            </a:bodyPr>
            <a:lstStyle/>
            <a:p>
              <a:pPr marL="285750" indent="-285750">
                <a:buFont typeface="Arial" pitchFamily="34" charset="0"/>
                <a:buChar char="•"/>
              </a:pPr>
              <a:r>
                <a:rPr lang="en-US" dirty="0">
                  <a:latin typeface="+mj-lt"/>
                </a:rPr>
                <a:t>Create and configure via Server User Interface or </a:t>
              </a:r>
              <a:r>
                <a:rPr lang="en-US" dirty="0" smtClean="0">
                  <a:latin typeface="+mj-lt"/>
                </a:rPr>
                <a:t>PowerShell</a:t>
              </a:r>
            </a:p>
            <a:p>
              <a:pPr marL="285750" indent="-285750">
                <a:buFont typeface="Arial" pitchFamily="34" charset="0"/>
                <a:buChar char="•"/>
              </a:pPr>
              <a:endParaRPr lang="en-US" sz="300" dirty="0">
                <a:latin typeface="+mj-lt"/>
              </a:endParaRPr>
            </a:p>
            <a:p>
              <a:pPr marL="285750" indent="-285750">
                <a:buFont typeface="Arial" pitchFamily="34" charset="0"/>
                <a:buChar char="•"/>
              </a:pPr>
              <a:r>
                <a:rPr lang="en-US" dirty="0">
                  <a:latin typeface="+mj-lt"/>
                </a:rPr>
                <a:t>Know the dependencies</a:t>
              </a:r>
            </a:p>
          </p:txBody>
        </p:sp>
      </p:grpSp>
      <p:grpSp>
        <p:nvGrpSpPr>
          <p:cNvPr id="55" name="Group 54"/>
          <p:cNvGrpSpPr/>
          <p:nvPr/>
        </p:nvGrpSpPr>
        <p:grpSpPr>
          <a:xfrm>
            <a:off x="5076704" y="4091612"/>
            <a:ext cx="7086600" cy="1048624"/>
            <a:chOff x="503237" y="4091611"/>
            <a:chExt cx="7086600" cy="1048624"/>
          </a:xfrm>
        </p:grpSpPr>
        <p:sp>
          <p:nvSpPr>
            <p:cNvPr id="56" name="Rectangle 55"/>
            <p:cNvSpPr/>
            <p:nvPr/>
          </p:nvSpPr>
          <p:spPr bwMode="auto">
            <a:xfrm>
              <a:off x="503237" y="4096685"/>
              <a:ext cx="2590800" cy="1043550"/>
            </a:xfrm>
            <a:prstGeom prst="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3" tIns="46626" rIns="93252" bIns="46626" anchor="ctr"/>
            <a:lstStyle/>
            <a:p>
              <a:pPr defTabSz="932559"/>
              <a:r>
                <a:rPr lang="en-US" sz="1600" dirty="0">
                  <a:solidFill>
                    <a:schemeClr val="tx1"/>
                  </a:solidFill>
                  <a:latin typeface="+mj-lt"/>
                </a:rPr>
                <a:t>Manage in </a:t>
              </a:r>
              <a:br>
                <a:rPr lang="en-US" sz="1600" dirty="0">
                  <a:solidFill>
                    <a:schemeClr val="tx1"/>
                  </a:solidFill>
                  <a:latin typeface="+mj-lt"/>
                </a:rPr>
              </a:br>
              <a:r>
                <a:rPr lang="en-US" sz="1600" dirty="0">
                  <a:solidFill>
                    <a:schemeClr val="tx1"/>
                  </a:solidFill>
                  <a:latin typeface="+mj-lt"/>
                </a:rPr>
                <a:t>Standalone Mode</a:t>
              </a:r>
            </a:p>
          </p:txBody>
        </p:sp>
        <p:sp>
          <p:nvSpPr>
            <p:cNvPr id="57" name="Freeform 83"/>
            <p:cNvSpPr>
              <a:spLocks noEditPoints="1"/>
            </p:cNvSpPr>
            <p:nvPr/>
          </p:nvSpPr>
          <p:spPr bwMode="black">
            <a:xfrm>
              <a:off x="648955" y="4407554"/>
              <a:ext cx="400009" cy="484827"/>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400" dirty="0">
                <a:latin typeface="+mj-lt"/>
              </a:endParaRPr>
            </a:p>
          </p:txBody>
        </p:sp>
        <p:sp>
          <p:nvSpPr>
            <p:cNvPr id="58" name="Rectangle 57"/>
            <p:cNvSpPr/>
            <p:nvPr/>
          </p:nvSpPr>
          <p:spPr bwMode="auto">
            <a:xfrm>
              <a:off x="3117044" y="4091611"/>
              <a:ext cx="4472793" cy="1043550"/>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59" name="Rectangle 58"/>
            <p:cNvSpPr/>
            <p:nvPr/>
          </p:nvSpPr>
          <p:spPr>
            <a:xfrm>
              <a:off x="3118512" y="4124672"/>
              <a:ext cx="4166525" cy="646331"/>
            </a:xfrm>
            <a:prstGeom prst="rect">
              <a:avLst/>
            </a:prstGeom>
          </p:spPr>
          <p:txBody>
            <a:bodyPr wrap="square">
              <a:spAutoFit/>
            </a:bodyPr>
            <a:lstStyle/>
            <a:p>
              <a:pPr marL="285750" indent="-285750">
                <a:buFont typeface="Arial" pitchFamily="34" charset="0"/>
                <a:buChar char="•"/>
              </a:pPr>
              <a:r>
                <a:rPr lang="en-US" dirty="0">
                  <a:latin typeface="+mj-lt"/>
                </a:rPr>
                <a:t>Can use PowerShell to create and manage</a:t>
              </a:r>
            </a:p>
          </p:txBody>
        </p:sp>
      </p:grpSp>
      <p:grpSp>
        <p:nvGrpSpPr>
          <p:cNvPr id="60" name="Group 59"/>
          <p:cNvGrpSpPr/>
          <p:nvPr/>
        </p:nvGrpSpPr>
        <p:grpSpPr>
          <a:xfrm>
            <a:off x="5075237" y="5199755"/>
            <a:ext cx="7088067" cy="1043550"/>
            <a:chOff x="501770" y="5199754"/>
            <a:chExt cx="7088067" cy="1043550"/>
          </a:xfrm>
        </p:grpSpPr>
        <p:sp>
          <p:nvSpPr>
            <p:cNvPr id="61" name="Rectangle 60"/>
            <p:cNvSpPr/>
            <p:nvPr/>
          </p:nvSpPr>
          <p:spPr bwMode="auto">
            <a:xfrm>
              <a:off x="501770" y="5199754"/>
              <a:ext cx="2590800" cy="1043550"/>
            </a:xfrm>
            <a:prstGeom prst="rect">
              <a:avLst/>
            </a:prstGeom>
            <a:noFill/>
            <a:ln>
              <a:solidFill>
                <a:schemeClr val="tx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3" tIns="46626" rIns="93252" bIns="46626" anchor="ctr"/>
            <a:lstStyle/>
            <a:p>
              <a:pPr defTabSz="932559"/>
              <a:r>
                <a:rPr lang="en-US" sz="1600" dirty="0">
                  <a:solidFill>
                    <a:schemeClr val="tx1"/>
                  </a:solidFill>
                  <a:latin typeface="+mj-lt"/>
                </a:rPr>
                <a:t>Supported Configurations</a:t>
              </a:r>
            </a:p>
          </p:txBody>
        </p:sp>
        <p:grpSp>
          <p:nvGrpSpPr>
            <p:cNvPr id="62" name="Group 61"/>
            <p:cNvGrpSpPr/>
            <p:nvPr/>
          </p:nvGrpSpPr>
          <p:grpSpPr bwMode="black">
            <a:xfrm>
              <a:off x="647489" y="5464296"/>
              <a:ext cx="522887" cy="568156"/>
              <a:chOff x="8587169" y="5108012"/>
              <a:chExt cx="1184275" cy="1214438"/>
            </a:xfrm>
            <a:solidFill>
              <a:schemeClr val="tx1"/>
            </a:solidFill>
          </p:grpSpPr>
          <p:sp>
            <p:nvSpPr>
              <p:cNvPr id="65" name="Freeform 43"/>
              <p:cNvSpPr>
                <a:spLocks noEditPoints="1"/>
              </p:cNvSpPr>
              <p:nvPr/>
            </p:nvSpPr>
            <p:spPr bwMode="black">
              <a:xfrm>
                <a:off x="8587169" y="5108012"/>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endParaRPr lang="en-US" sz="1400" dirty="0">
                  <a:latin typeface="+mj-lt"/>
                </a:endParaRPr>
              </a:p>
            </p:txBody>
          </p:sp>
          <p:sp>
            <p:nvSpPr>
              <p:cNvPr id="66" name="Freeform 44"/>
              <p:cNvSpPr>
                <a:spLocks noEditPoints="1"/>
              </p:cNvSpPr>
              <p:nvPr/>
            </p:nvSpPr>
            <p:spPr bwMode="black">
              <a:xfrm>
                <a:off x="8863394" y="5414400"/>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defTabSz="932559"/>
                <a:endParaRPr lang="en-US" sz="1400" dirty="0">
                  <a:latin typeface="+mj-lt"/>
                </a:endParaRPr>
              </a:p>
            </p:txBody>
          </p:sp>
        </p:grpSp>
        <p:sp>
          <p:nvSpPr>
            <p:cNvPr id="63" name="Rectangle 62"/>
            <p:cNvSpPr/>
            <p:nvPr/>
          </p:nvSpPr>
          <p:spPr bwMode="auto">
            <a:xfrm>
              <a:off x="3117044" y="5199754"/>
              <a:ext cx="4472793" cy="1043550"/>
            </a:xfrm>
            <a:prstGeom prst="rect">
              <a:avLst/>
            </a:prstGeom>
            <a:solidFill>
              <a:schemeClr val="accent1">
                <a:lumMod val="50000"/>
              </a:schemeClr>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latin typeface="+mj-lt"/>
              </a:endParaRPr>
            </a:p>
          </p:txBody>
        </p:sp>
        <p:sp>
          <p:nvSpPr>
            <p:cNvPr id="64" name="Rectangle 63"/>
            <p:cNvSpPr/>
            <p:nvPr/>
          </p:nvSpPr>
          <p:spPr>
            <a:xfrm>
              <a:off x="3117045" y="5255659"/>
              <a:ext cx="3633126" cy="923330"/>
            </a:xfrm>
            <a:prstGeom prst="rect">
              <a:avLst/>
            </a:prstGeom>
          </p:spPr>
          <p:txBody>
            <a:bodyPr wrap="square">
              <a:spAutoFit/>
            </a:bodyPr>
            <a:lstStyle/>
            <a:p>
              <a:pPr marL="285750" indent="-285750">
                <a:buFont typeface="Arial" pitchFamily="34" charset="0"/>
                <a:buChar char="•"/>
              </a:pPr>
              <a:r>
                <a:rPr lang="fr-FR" dirty="0">
                  <a:latin typeface="+mj-lt"/>
                </a:rPr>
                <a:t>Applications + Plugins</a:t>
              </a:r>
            </a:p>
            <a:p>
              <a:pPr marL="285750" indent="-285750">
                <a:buFont typeface="Arial" pitchFamily="34" charset="0"/>
                <a:buChar char="•"/>
              </a:pPr>
              <a:r>
                <a:rPr lang="fr-FR" dirty="0">
                  <a:latin typeface="+mj-lt"/>
                </a:rPr>
                <a:t>Applications + Middleware</a:t>
              </a:r>
            </a:p>
            <a:p>
              <a:pPr marL="285750" indent="-285750">
                <a:buFont typeface="Arial" pitchFamily="34" charset="0"/>
                <a:buChar char="•"/>
              </a:pPr>
              <a:r>
                <a:rPr lang="fr-FR" dirty="0">
                  <a:latin typeface="+mj-lt"/>
                </a:rPr>
                <a:t>Applications + Applications</a:t>
              </a:r>
            </a:p>
          </p:txBody>
        </p:sp>
      </p:grpSp>
      <p:sp>
        <p:nvSpPr>
          <p:cNvPr id="67" name="Rectangle 66"/>
          <p:cNvSpPr/>
          <p:nvPr/>
        </p:nvSpPr>
        <p:spPr>
          <a:xfrm>
            <a:off x="5076704" y="1363662"/>
            <a:ext cx="7080820" cy="47301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latin typeface="+mj-lt"/>
              </a:rPr>
              <a:t>Virtual Application Connection</a:t>
            </a:r>
            <a:endParaRPr lang="en-US" sz="2800" dirty="0">
              <a:latin typeface="+mj-lt"/>
            </a:endParaRPr>
          </a:p>
        </p:txBody>
      </p:sp>
      <p:sp>
        <p:nvSpPr>
          <p:cNvPr id="33" name="Freeform 23"/>
          <p:cNvSpPr>
            <a:spLocks noEditPoints="1"/>
          </p:cNvSpPr>
          <p:nvPr/>
        </p:nvSpPr>
        <p:spPr bwMode="black">
          <a:xfrm>
            <a:off x="335143" y="587303"/>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28599146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520819" y="1614386"/>
            <a:ext cx="8651881" cy="804709"/>
          </a:xfrm>
          <a:prstGeom prst="rect">
            <a:avLst/>
          </a:prstGeom>
          <a:solidFill>
            <a:srgbClr val="0070C0"/>
          </a:solid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1520818" y="2532607"/>
            <a:ext cx="8651881" cy="804709"/>
          </a:xfrm>
          <a:prstGeom prst="rect">
            <a:avLst/>
          </a:prstGeom>
          <a:solidFill>
            <a:srgbClr val="0070C0"/>
          </a:solid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520819" y="3453974"/>
            <a:ext cx="8651881" cy="804709"/>
          </a:xfrm>
          <a:prstGeom prst="rect">
            <a:avLst/>
          </a:prstGeom>
          <a:solidFill>
            <a:srgbClr val="0070C0"/>
          </a:solid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1520819" y="4361407"/>
            <a:ext cx="8651881" cy="804709"/>
          </a:xfrm>
          <a:prstGeom prst="rect">
            <a:avLst/>
          </a:prstGeom>
          <a:solidFill>
            <a:srgbClr val="0070C0"/>
          </a:solid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1528756" y="5275807"/>
            <a:ext cx="8651881" cy="804709"/>
          </a:xfrm>
          <a:prstGeom prst="rect">
            <a:avLst/>
          </a:prstGeom>
          <a:solidFill>
            <a:srgbClr val="0070C0"/>
          </a:solid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794822" y="412733"/>
            <a:ext cx="11152638" cy="1361745"/>
          </a:xfrm>
        </p:spPr>
        <p:txBody>
          <a:bodyPr/>
          <a:lstStyle/>
          <a:p>
            <a:r>
              <a:rPr lang="en-US" sz="3700" dirty="0" smtClean="0"/>
              <a:t>Migration </a:t>
            </a:r>
            <a:r>
              <a:rPr lang="en-US" sz="3700" dirty="0"/>
              <a:t>from App-V 4.6 </a:t>
            </a:r>
            <a:r>
              <a:rPr lang="en-US" sz="3700" dirty="0" smtClean="0"/>
              <a:t>and</a:t>
            </a:r>
            <a:r>
              <a:rPr lang="en-US" sz="3700" dirty="0"/>
              <a:t> </a:t>
            </a:r>
            <a:r>
              <a:rPr lang="en-US" sz="3700" dirty="0" smtClean="0"/>
              <a:t>Configuration Manager SP1</a:t>
            </a:r>
            <a:endParaRPr lang="en-US" sz="3700" dirty="0"/>
          </a:p>
        </p:txBody>
      </p:sp>
      <p:sp>
        <p:nvSpPr>
          <p:cNvPr id="4" name="Rectangle 3"/>
          <p:cNvSpPr/>
          <p:nvPr/>
        </p:nvSpPr>
        <p:spPr>
          <a:xfrm>
            <a:off x="1609519" y="1766785"/>
            <a:ext cx="5438980" cy="461665"/>
          </a:xfrm>
          <a:prstGeom prst="rect">
            <a:avLst/>
          </a:prstGeom>
        </p:spPr>
        <p:txBody>
          <a:bodyPr wrap="square">
            <a:spAutoFit/>
          </a:bodyPr>
          <a:lstStyle/>
          <a:p>
            <a:pPr lvl="0"/>
            <a:r>
              <a:rPr lang="en-US" sz="2400" dirty="0">
                <a:latin typeface="+mj-lt"/>
              </a:rPr>
              <a:t>Convert Packages to App-V 5.0</a:t>
            </a:r>
          </a:p>
        </p:txBody>
      </p:sp>
      <p:sp>
        <p:nvSpPr>
          <p:cNvPr id="5" name="Rectangle 4"/>
          <p:cNvSpPr/>
          <p:nvPr/>
        </p:nvSpPr>
        <p:spPr>
          <a:xfrm>
            <a:off x="1620647" y="2762356"/>
            <a:ext cx="8171052" cy="461665"/>
          </a:xfrm>
          <a:prstGeom prst="rect">
            <a:avLst/>
          </a:prstGeom>
        </p:spPr>
        <p:txBody>
          <a:bodyPr wrap="square">
            <a:spAutoFit/>
          </a:bodyPr>
          <a:lstStyle/>
          <a:p>
            <a:pPr lvl="0" defTabSz="914400"/>
            <a:r>
              <a:rPr lang="en-US" sz="2400" kern="0" dirty="0">
                <a:solidFill>
                  <a:srgbClr val="FFFFFF"/>
                </a:solidFill>
                <a:latin typeface="Segoe UI Light"/>
              </a:rPr>
              <a:t>Deploy the App-V 5.0 client via Configuration Manager </a:t>
            </a:r>
          </a:p>
        </p:txBody>
      </p:sp>
      <p:sp>
        <p:nvSpPr>
          <p:cNvPr id="6" name="Rectangle 5"/>
          <p:cNvSpPr/>
          <p:nvPr/>
        </p:nvSpPr>
        <p:spPr>
          <a:xfrm>
            <a:off x="1620647" y="3586768"/>
            <a:ext cx="8559990" cy="461665"/>
          </a:xfrm>
          <a:prstGeom prst="rect">
            <a:avLst/>
          </a:prstGeom>
        </p:spPr>
        <p:txBody>
          <a:bodyPr wrap="square">
            <a:spAutoFit/>
          </a:bodyPr>
          <a:lstStyle/>
          <a:p>
            <a:pPr lvl="0" defTabSz="914400"/>
            <a:r>
              <a:rPr lang="en-US" sz="2400" kern="0" dirty="0">
                <a:solidFill>
                  <a:srgbClr val="FFFFFF"/>
                </a:solidFill>
                <a:latin typeface="Segoe UI Light"/>
              </a:rPr>
              <a:t>Copy App-V </a:t>
            </a:r>
            <a:r>
              <a:rPr lang="en-US" sz="2400" kern="0" dirty="0" smtClean="0">
                <a:solidFill>
                  <a:srgbClr val="FFFFFF"/>
                </a:solidFill>
                <a:latin typeface="Segoe UI Light"/>
              </a:rPr>
              <a:t>apps, </a:t>
            </a:r>
            <a:r>
              <a:rPr lang="en-US" sz="2400" kern="0" dirty="0">
                <a:solidFill>
                  <a:srgbClr val="FFFFFF"/>
                </a:solidFill>
                <a:latin typeface="Segoe UI Light"/>
              </a:rPr>
              <a:t>create App-V 5.0 DTs and supersede 	</a:t>
            </a:r>
          </a:p>
        </p:txBody>
      </p:sp>
      <p:sp>
        <p:nvSpPr>
          <p:cNvPr id="7" name="Rectangle 6"/>
          <p:cNvSpPr/>
          <p:nvPr/>
        </p:nvSpPr>
        <p:spPr>
          <a:xfrm>
            <a:off x="1609518" y="4506721"/>
            <a:ext cx="8105981" cy="461665"/>
          </a:xfrm>
          <a:prstGeom prst="rect">
            <a:avLst/>
          </a:prstGeom>
        </p:spPr>
        <p:txBody>
          <a:bodyPr wrap="square">
            <a:spAutoFit/>
          </a:bodyPr>
          <a:lstStyle/>
          <a:p>
            <a:pPr lvl="0" defTabSz="914400"/>
            <a:r>
              <a:rPr lang="en-US" sz="2400" kern="0" dirty="0">
                <a:solidFill>
                  <a:srgbClr val="FFFFFF"/>
                </a:solidFill>
                <a:latin typeface="Segoe UI Light"/>
              </a:rPr>
              <a:t>Create Virtual Environments	</a:t>
            </a:r>
          </a:p>
        </p:txBody>
      </p:sp>
      <p:sp>
        <p:nvSpPr>
          <p:cNvPr id="11" name="Rectangle 10"/>
          <p:cNvSpPr/>
          <p:nvPr/>
        </p:nvSpPr>
        <p:spPr bwMode="auto">
          <a:xfrm>
            <a:off x="703258" y="1614386"/>
            <a:ext cx="796923" cy="804709"/>
          </a:xfrm>
          <a:prstGeom prst="rect">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703259" y="2532606"/>
            <a:ext cx="796923" cy="804709"/>
          </a:xfrm>
          <a:prstGeom prst="rect">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a:t>
            </a: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703259" y="3447006"/>
            <a:ext cx="796923" cy="804709"/>
          </a:xfrm>
          <a:prstGeom prst="rect">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3</a:t>
            </a: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703259" y="4361406"/>
            <a:ext cx="796923" cy="804709"/>
          </a:xfrm>
          <a:prstGeom prst="rect">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4</a:t>
            </a:r>
            <a:endParaRPr lang="en-US" sz="2000" dirty="0">
              <a:gradFill>
                <a:gsLst>
                  <a:gs pos="0">
                    <a:srgbClr val="FFFFFF"/>
                  </a:gs>
                  <a:gs pos="100000">
                    <a:srgbClr val="FFFFFF"/>
                  </a:gs>
                </a:gsLst>
                <a:lin ang="5400000" scaled="0"/>
              </a:gradFill>
            </a:endParaRPr>
          </a:p>
        </p:txBody>
      </p:sp>
      <p:sp>
        <p:nvSpPr>
          <p:cNvPr id="15" name="Rectangle 14"/>
          <p:cNvSpPr/>
          <p:nvPr/>
        </p:nvSpPr>
        <p:spPr>
          <a:xfrm>
            <a:off x="1617455" y="5421121"/>
            <a:ext cx="4676979" cy="461665"/>
          </a:xfrm>
          <a:prstGeom prst="rect">
            <a:avLst/>
          </a:prstGeom>
        </p:spPr>
        <p:txBody>
          <a:bodyPr wrap="square">
            <a:spAutoFit/>
          </a:bodyPr>
          <a:lstStyle/>
          <a:p>
            <a:pPr lvl="0" defTabSz="914400"/>
            <a:r>
              <a:rPr lang="en-US" sz="2400" kern="0" dirty="0">
                <a:solidFill>
                  <a:srgbClr val="FFFFFF"/>
                </a:solidFill>
                <a:latin typeface="Segoe UI Light"/>
              </a:rPr>
              <a:t>Deploy App-V apps </a:t>
            </a:r>
          </a:p>
        </p:txBody>
      </p:sp>
      <p:sp>
        <p:nvSpPr>
          <p:cNvPr id="17" name="Rectangle 16"/>
          <p:cNvSpPr/>
          <p:nvPr/>
        </p:nvSpPr>
        <p:spPr bwMode="auto">
          <a:xfrm>
            <a:off x="711196" y="5275806"/>
            <a:ext cx="796923" cy="804709"/>
          </a:xfrm>
          <a:prstGeom prst="rect">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5</a:t>
            </a:r>
            <a:endParaRPr lang="en-US" sz="2000" dirty="0">
              <a:gradFill>
                <a:gsLst>
                  <a:gs pos="0">
                    <a:srgbClr val="FFFFFF"/>
                  </a:gs>
                  <a:gs pos="100000">
                    <a:srgbClr val="FFFFFF"/>
                  </a:gs>
                </a:gsLst>
                <a:lin ang="5400000" scaled="0"/>
              </a:gradFill>
            </a:endParaRPr>
          </a:p>
        </p:txBody>
      </p:sp>
      <p:sp>
        <p:nvSpPr>
          <p:cNvPr id="18" name="Freeform 23"/>
          <p:cNvSpPr>
            <a:spLocks noEditPoints="1"/>
          </p:cNvSpPr>
          <p:nvPr/>
        </p:nvSpPr>
        <p:spPr bwMode="black">
          <a:xfrm>
            <a:off x="303163" y="501518"/>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32102574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gradFill>
                  <a:gsLst>
                    <a:gs pos="2917">
                      <a:schemeClr val="tx1"/>
                    </a:gs>
                    <a:gs pos="30000">
                      <a:schemeClr val="tx1"/>
                    </a:gs>
                  </a:gsLst>
                  <a:lin ang="5400000" scaled="0"/>
                </a:gradFill>
              </a:rPr>
              <a:t>MAC and Device </a:t>
            </a:r>
            <a:r>
              <a:rPr lang="en-US" sz="6000" dirty="0" smtClean="0">
                <a:gradFill>
                  <a:gsLst>
                    <a:gs pos="2917">
                      <a:schemeClr val="tx1"/>
                    </a:gs>
                    <a:gs pos="30000">
                      <a:schemeClr val="tx1"/>
                    </a:gs>
                  </a:gsLst>
                  <a:lin ang="5400000" scaled="0"/>
                </a:gradFill>
              </a:rPr>
              <a:t>Management</a:t>
            </a:r>
            <a:br>
              <a:rPr lang="en-US" sz="6000" dirty="0" smtClean="0">
                <a:gradFill>
                  <a:gsLst>
                    <a:gs pos="2917">
                      <a:schemeClr val="tx1"/>
                    </a:gs>
                    <a:gs pos="30000">
                      <a:schemeClr val="tx1"/>
                    </a:gs>
                  </a:gsLst>
                  <a:lin ang="5400000" scaled="0"/>
                </a:gradFill>
              </a:rPr>
            </a:br>
            <a:r>
              <a:rPr lang="en-US" sz="6000" dirty="0" smtClean="0">
                <a:gradFill>
                  <a:gsLst>
                    <a:gs pos="2917">
                      <a:schemeClr val="tx1"/>
                    </a:gs>
                    <a:gs pos="30000">
                      <a:schemeClr val="tx1"/>
                    </a:gs>
                  </a:gsLst>
                  <a:lin ang="5400000" scaled="0"/>
                </a:gradFill>
              </a:rPr>
              <a:t/>
            </a:r>
            <a:br>
              <a:rPr lang="en-US" sz="6000" dirty="0" smtClean="0">
                <a:gradFill>
                  <a:gsLst>
                    <a:gs pos="2917">
                      <a:schemeClr val="tx1"/>
                    </a:gs>
                    <a:gs pos="30000">
                      <a:schemeClr val="tx1"/>
                    </a:gs>
                  </a:gsLst>
                  <a:lin ang="5400000" scaled="0"/>
                </a:gradFill>
              </a:rPr>
            </a:br>
            <a:r>
              <a:rPr lang="en-US" sz="3600" dirty="0" smtClean="0">
                <a:gradFill>
                  <a:gsLst>
                    <a:gs pos="2917">
                      <a:schemeClr val="tx1"/>
                    </a:gs>
                    <a:gs pos="30000">
                      <a:schemeClr val="tx1"/>
                    </a:gs>
                  </a:gsLst>
                  <a:lin ang="5400000" scaled="0"/>
                </a:gradFill>
              </a:rPr>
              <a:t>Arun Ramakrishnan</a:t>
            </a:r>
            <a:endParaRPr lang="en-US" sz="3600" dirty="0">
              <a:solidFill>
                <a:schemeClr val="tx1"/>
              </a:solidFill>
            </a:endParaRPr>
          </a:p>
        </p:txBody>
      </p:sp>
      <p:sp>
        <p:nvSpPr>
          <p:cNvPr id="4" name="Rounded Rectangle 6"/>
          <p:cNvSpPr/>
          <p:nvPr/>
        </p:nvSpPr>
        <p:spPr bwMode="black">
          <a:xfrm rot="16200000">
            <a:off x="10509986" y="2035717"/>
            <a:ext cx="794098" cy="1217766"/>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350736075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598" y="296897"/>
            <a:ext cx="11295285" cy="917575"/>
          </a:xfrm>
        </p:spPr>
        <p:txBody>
          <a:bodyPr/>
          <a:lstStyle/>
          <a:p>
            <a:r>
              <a:rPr lang="en-US" sz="4800" dirty="0" smtClean="0">
                <a:solidFill>
                  <a:schemeClr val="tx1"/>
                </a:solidFill>
              </a:rPr>
              <a:t>Mac Management @ Microsoft IT</a:t>
            </a:r>
            <a:endParaRPr lang="en-US" sz="4800" dirty="0"/>
          </a:p>
        </p:txBody>
      </p:sp>
      <p:sp>
        <p:nvSpPr>
          <p:cNvPr id="3" name="Text Placeholder 2"/>
          <p:cNvSpPr>
            <a:spLocks noGrp="1"/>
          </p:cNvSpPr>
          <p:nvPr>
            <p:ph sz="quarter" idx="10"/>
          </p:nvPr>
        </p:nvSpPr>
        <p:spPr>
          <a:xfrm>
            <a:off x="274638" y="1214438"/>
            <a:ext cx="11887200" cy="1677382"/>
          </a:xfrm>
        </p:spPr>
        <p:txBody>
          <a:bodyPr/>
          <a:lstStyle/>
          <a:p>
            <a:pPr marL="0" lvl="0" indent="0">
              <a:buNone/>
            </a:pPr>
            <a:r>
              <a:rPr lang="en-US" sz="3200" dirty="0" smtClean="0"/>
              <a:t>Pilot Overview</a:t>
            </a:r>
          </a:p>
          <a:p>
            <a:pPr lvl="0"/>
            <a:endParaRPr lang="en-US" sz="200" dirty="0" smtClean="0"/>
          </a:p>
          <a:p>
            <a:pPr marL="285750" indent="-285750">
              <a:buFont typeface="Arial" pitchFamily="34" charset="0"/>
              <a:buChar char="•"/>
            </a:pPr>
            <a:r>
              <a:rPr lang="en-US" sz="2000" dirty="0" smtClean="0">
                <a:solidFill>
                  <a:schemeClr val="tx1"/>
                </a:solidFill>
              </a:rPr>
              <a:t>Collaborated </a:t>
            </a:r>
            <a:r>
              <a:rPr lang="en-US" sz="2000" dirty="0">
                <a:solidFill>
                  <a:schemeClr val="tx1"/>
                </a:solidFill>
              </a:rPr>
              <a:t>with Microsoft IT certificate team </a:t>
            </a:r>
            <a:r>
              <a:rPr lang="en-US" sz="2000" dirty="0" smtClean="0">
                <a:solidFill>
                  <a:schemeClr val="tx1"/>
                </a:solidFill>
              </a:rPr>
              <a:t>to obtain </a:t>
            </a:r>
            <a:r>
              <a:rPr lang="en-US" sz="2000" dirty="0">
                <a:solidFill>
                  <a:schemeClr val="tx1"/>
                </a:solidFill>
              </a:rPr>
              <a:t>appropriate user cert </a:t>
            </a:r>
            <a:endParaRPr lang="en-US" sz="2000" dirty="0" smtClean="0">
              <a:solidFill>
                <a:schemeClr val="tx1"/>
              </a:solidFill>
            </a:endParaRPr>
          </a:p>
          <a:p>
            <a:pPr marL="285750" indent="-285750">
              <a:buFont typeface="Arial" pitchFamily="34" charset="0"/>
              <a:buChar char="•"/>
            </a:pPr>
            <a:r>
              <a:rPr lang="en-US" sz="2000" dirty="0" smtClean="0">
                <a:solidFill>
                  <a:schemeClr val="tx1"/>
                </a:solidFill>
              </a:rPr>
              <a:t>Leveraged </a:t>
            </a:r>
            <a:r>
              <a:rPr lang="en-US" sz="2000" dirty="0">
                <a:solidFill>
                  <a:schemeClr val="tx1"/>
                </a:solidFill>
              </a:rPr>
              <a:t>user </a:t>
            </a:r>
            <a:r>
              <a:rPr lang="en-US" sz="2000" dirty="0" smtClean="0">
                <a:solidFill>
                  <a:schemeClr val="tx1"/>
                </a:solidFill>
              </a:rPr>
              <a:t>enrollment </a:t>
            </a:r>
            <a:r>
              <a:rPr lang="en-US" sz="2000" dirty="0">
                <a:solidFill>
                  <a:schemeClr val="tx1"/>
                </a:solidFill>
              </a:rPr>
              <a:t>model for Mac agent installation</a:t>
            </a:r>
          </a:p>
          <a:p>
            <a:pPr marL="285750" indent="-285750">
              <a:buFont typeface="Arial" pitchFamily="34" charset="0"/>
              <a:buChar char="•"/>
            </a:pPr>
            <a:r>
              <a:rPr lang="en-US" sz="2000" dirty="0" smtClean="0">
                <a:solidFill>
                  <a:schemeClr val="tx1"/>
                </a:solidFill>
              </a:rPr>
              <a:t>Automated ConfigMgr </a:t>
            </a:r>
            <a:r>
              <a:rPr lang="en-US" sz="2000" dirty="0">
                <a:solidFill>
                  <a:schemeClr val="tx1"/>
                </a:solidFill>
              </a:rPr>
              <a:t>SP1 agent installation using a custom script to reduce actions from user </a:t>
            </a:r>
            <a:r>
              <a:rPr lang="en-US" sz="2000" dirty="0" smtClean="0">
                <a:solidFill>
                  <a:schemeClr val="tx1"/>
                </a:solidFill>
              </a:rPr>
              <a:t>side</a:t>
            </a:r>
          </a:p>
        </p:txBody>
      </p:sp>
      <p:sp>
        <p:nvSpPr>
          <p:cNvPr id="5" name="Rectangle 1"/>
          <p:cNvSpPr>
            <a:spLocks noChangeArrowheads="1"/>
          </p:cNvSpPr>
          <p:nvPr/>
        </p:nvSpPr>
        <p:spPr bwMode="auto">
          <a:xfrm>
            <a:off x="4019550" y="161925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525252"/>
                </a:solidFill>
                <a:effectLst/>
                <a:latin typeface="Trebuchet MS" pitchFamily="34" charset="0"/>
                <a:ea typeface="Times New Roman" pitchFamily="18" charset="0"/>
                <a:cs typeface="Calibri" pitchFamily="34"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7" name="Group 16"/>
          <p:cNvGrpSpPr/>
          <p:nvPr/>
        </p:nvGrpSpPr>
        <p:grpSpPr>
          <a:xfrm>
            <a:off x="868599" y="2832629"/>
            <a:ext cx="3516311" cy="838200"/>
            <a:chOff x="1036637" y="4868862"/>
            <a:chExt cx="3516311" cy="942975"/>
          </a:xfrm>
        </p:grpSpPr>
        <p:grpSp>
          <p:nvGrpSpPr>
            <p:cNvPr id="13" name="Group 12"/>
            <p:cNvGrpSpPr/>
            <p:nvPr/>
          </p:nvGrpSpPr>
          <p:grpSpPr>
            <a:xfrm>
              <a:off x="1265235" y="5021262"/>
              <a:ext cx="3287713" cy="790575"/>
              <a:chOff x="1265235" y="4945062"/>
              <a:chExt cx="3287713" cy="790575"/>
            </a:xfrm>
          </p:grpSpPr>
          <p:sp>
            <p:nvSpPr>
              <p:cNvPr id="12" name="Flowchart: Delay 11"/>
              <p:cNvSpPr/>
              <p:nvPr/>
            </p:nvSpPr>
            <p:spPr bwMode="auto">
              <a:xfrm>
                <a:off x="1265237" y="4945062"/>
                <a:ext cx="838200" cy="790575"/>
              </a:xfrm>
              <a:prstGeom prst="flowChartDelay">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4" name="Flowchart: Stored Data 3"/>
              <p:cNvSpPr/>
              <p:nvPr/>
            </p:nvSpPr>
            <p:spPr bwMode="auto">
              <a:xfrm flipH="1">
                <a:off x="1265235" y="4945062"/>
                <a:ext cx="3287713" cy="790575"/>
              </a:xfrm>
              <a:prstGeom prst="flowChartOnlineStorag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Agent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Installation</a:t>
                </a:r>
                <a:endParaRPr lang="en-US" sz="2000" dirty="0">
                  <a:gradFill>
                    <a:gsLst>
                      <a:gs pos="0">
                        <a:srgbClr val="FFFFFF"/>
                      </a:gs>
                      <a:gs pos="100000">
                        <a:srgbClr val="FFFFFF"/>
                      </a:gs>
                    </a:gsLst>
                    <a:lin ang="5400000" scaled="0"/>
                  </a:gradFill>
                  <a:latin typeface="+mj-lt"/>
                </a:endParaRPr>
              </a:p>
            </p:txBody>
          </p:sp>
        </p:grpSp>
        <p:sp>
          <p:nvSpPr>
            <p:cNvPr id="14" name="Dodecagon 13"/>
            <p:cNvSpPr/>
            <p:nvPr/>
          </p:nvSpPr>
          <p:spPr bwMode="auto">
            <a:xfrm>
              <a:off x="1036637" y="4868862"/>
              <a:ext cx="457200" cy="457200"/>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tx1"/>
                  </a:solidFill>
                </a:rPr>
                <a:t>1</a:t>
              </a:r>
              <a:endParaRPr lang="en-US" dirty="0">
                <a:solidFill>
                  <a:schemeClr val="tx1"/>
                </a:solidFill>
              </a:endParaRPr>
            </a:p>
          </p:txBody>
        </p:sp>
      </p:grpSp>
      <p:grpSp>
        <p:nvGrpSpPr>
          <p:cNvPr id="18" name="Group 17"/>
          <p:cNvGrpSpPr/>
          <p:nvPr/>
        </p:nvGrpSpPr>
        <p:grpSpPr>
          <a:xfrm>
            <a:off x="4297599" y="2832629"/>
            <a:ext cx="3363910" cy="838200"/>
            <a:chOff x="4465637" y="4868862"/>
            <a:chExt cx="3363910" cy="942975"/>
          </a:xfrm>
        </p:grpSpPr>
        <p:sp>
          <p:nvSpPr>
            <p:cNvPr id="8" name="Flowchart: Stored Data 7"/>
            <p:cNvSpPr/>
            <p:nvPr/>
          </p:nvSpPr>
          <p:spPr bwMode="auto">
            <a:xfrm flipH="1">
              <a:off x="4541834" y="5021262"/>
              <a:ext cx="3287713" cy="790575"/>
            </a:xfrm>
            <a:prstGeom prst="flowChartOnlineStorag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Certificate Enrollment</a:t>
              </a:r>
              <a:endParaRPr lang="en-US" sz="2000" dirty="0">
                <a:gradFill>
                  <a:gsLst>
                    <a:gs pos="0">
                      <a:srgbClr val="FFFFFF"/>
                    </a:gs>
                    <a:gs pos="100000">
                      <a:srgbClr val="FFFFFF"/>
                    </a:gs>
                  </a:gsLst>
                  <a:lin ang="5400000" scaled="0"/>
                </a:gradFill>
                <a:latin typeface="+mj-lt"/>
              </a:endParaRPr>
            </a:p>
          </p:txBody>
        </p:sp>
        <p:sp>
          <p:nvSpPr>
            <p:cNvPr id="15" name="Dodecagon 14"/>
            <p:cNvSpPr/>
            <p:nvPr/>
          </p:nvSpPr>
          <p:spPr bwMode="auto">
            <a:xfrm>
              <a:off x="4465637" y="4868862"/>
              <a:ext cx="457200" cy="457200"/>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tx1"/>
                  </a:solidFill>
                </a:rPr>
                <a:t>2</a:t>
              </a:r>
              <a:endParaRPr lang="en-US" dirty="0">
                <a:solidFill>
                  <a:schemeClr val="tx1"/>
                </a:solidFill>
              </a:endParaRPr>
            </a:p>
          </p:txBody>
        </p:sp>
      </p:grpSp>
      <p:grpSp>
        <p:nvGrpSpPr>
          <p:cNvPr id="19" name="Group 18"/>
          <p:cNvGrpSpPr/>
          <p:nvPr/>
        </p:nvGrpSpPr>
        <p:grpSpPr>
          <a:xfrm>
            <a:off x="7574197" y="2832629"/>
            <a:ext cx="3287713" cy="838200"/>
            <a:chOff x="7742235" y="4868862"/>
            <a:chExt cx="3287713" cy="942975"/>
          </a:xfrm>
        </p:grpSpPr>
        <p:sp>
          <p:nvSpPr>
            <p:cNvPr id="9" name="Flowchart: Stored Data 8"/>
            <p:cNvSpPr/>
            <p:nvPr/>
          </p:nvSpPr>
          <p:spPr bwMode="auto">
            <a:xfrm flipH="1">
              <a:off x="7742235" y="5021262"/>
              <a:ext cx="3287713" cy="790575"/>
            </a:xfrm>
            <a:prstGeom prst="flowChartOnlineStorag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Machine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latin typeface="+mj-lt"/>
                </a:rPr>
                <a:t>Reboot</a:t>
              </a:r>
              <a:endParaRPr lang="en-US" sz="2000" dirty="0">
                <a:gradFill>
                  <a:gsLst>
                    <a:gs pos="0">
                      <a:srgbClr val="FFFFFF"/>
                    </a:gs>
                    <a:gs pos="100000">
                      <a:srgbClr val="FFFFFF"/>
                    </a:gs>
                  </a:gsLst>
                  <a:lin ang="5400000" scaled="0"/>
                </a:gradFill>
                <a:latin typeface="+mj-lt"/>
              </a:endParaRPr>
            </a:p>
          </p:txBody>
        </p:sp>
        <p:sp>
          <p:nvSpPr>
            <p:cNvPr id="16" name="Dodecagon 15"/>
            <p:cNvSpPr/>
            <p:nvPr/>
          </p:nvSpPr>
          <p:spPr bwMode="auto">
            <a:xfrm>
              <a:off x="7742237" y="4868862"/>
              <a:ext cx="457200" cy="457200"/>
            </a:xfrm>
            <a:prstGeom prst="dodecagon">
              <a:avLst/>
            </a:prstGeom>
            <a:solidFill>
              <a:srgbClr val="00336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solidFill>
                    <a:schemeClr val="tx1"/>
                  </a:solidFill>
                </a:rPr>
                <a:t>3</a:t>
              </a:r>
              <a:endParaRPr lang="en-US" dirty="0">
                <a:solidFill>
                  <a:schemeClr val="tx1"/>
                </a:solidFill>
              </a:endParaRPr>
            </a:p>
          </p:txBody>
        </p:sp>
      </p:grpSp>
      <p:sp>
        <p:nvSpPr>
          <p:cNvPr id="20" name="Rectangle 19"/>
          <p:cNvSpPr/>
          <p:nvPr/>
        </p:nvSpPr>
        <p:spPr>
          <a:xfrm>
            <a:off x="503237" y="4087752"/>
            <a:ext cx="9982200" cy="400110"/>
          </a:xfrm>
          <a:prstGeom prst="rect">
            <a:avLst/>
          </a:prstGeom>
        </p:spPr>
        <p:txBody>
          <a:bodyPr wrap="square">
            <a:spAutoFit/>
          </a:bodyPr>
          <a:lstStyle/>
          <a:p>
            <a:pPr marL="285750" lvl="0" indent="-285750">
              <a:buFont typeface="Arial" pitchFamily="34" charset="0"/>
              <a:buChar char="•"/>
            </a:pPr>
            <a:r>
              <a:rPr lang="en-US" sz="2000" dirty="0">
                <a:latin typeface="+mj-lt"/>
              </a:rPr>
              <a:t>Deployed below </a:t>
            </a:r>
            <a:r>
              <a:rPr lang="en-US" sz="2000" dirty="0" smtClean="0">
                <a:latin typeface="+mj-lt"/>
              </a:rPr>
              <a:t>Microsoft IT security policies </a:t>
            </a:r>
            <a:r>
              <a:rPr lang="en-US" sz="2000" dirty="0">
                <a:latin typeface="+mj-lt"/>
              </a:rPr>
              <a:t>to </a:t>
            </a:r>
            <a:r>
              <a:rPr lang="en-US" sz="2000" dirty="0" smtClean="0">
                <a:latin typeface="+mj-lt"/>
              </a:rPr>
              <a:t>all enrolled Mac machines</a:t>
            </a:r>
            <a:endParaRPr lang="en-US" sz="2000" dirty="0">
              <a:latin typeface="+mj-lt"/>
            </a:endParaRPr>
          </a:p>
        </p:txBody>
      </p:sp>
      <p:graphicFrame>
        <p:nvGraphicFramePr>
          <p:cNvPr id="21" name="Table 20"/>
          <p:cNvGraphicFramePr>
            <a:graphicFrameLocks noGrp="1"/>
          </p:cNvGraphicFramePr>
          <p:nvPr>
            <p:extLst/>
          </p:nvPr>
        </p:nvGraphicFramePr>
        <p:xfrm>
          <a:off x="1646237" y="4550393"/>
          <a:ext cx="6172200" cy="1824181"/>
        </p:xfrm>
        <a:graphic>
          <a:graphicData uri="http://schemas.openxmlformats.org/drawingml/2006/table">
            <a:tbl>
              <a:tblPr firstRow="1" firstCol="1" bandRow="1">
                <a:tableStyleId>{5C22544A-7EE6-4342-B048-85BDC9FD1C3A}</a:tableStyleId>
              </a:tblPr>
              <a:tblGrid>
                <a:gridCol w="2895600"/>
                <a:gridCol w="3276600"/>
              </a:tblGrid>
              <a:tr h="318469">
                <a:tc>
                  <a:txBody>
                    <a:bodyPr/>
                    <a:lstStyle/>
                    <a:p>
                      <a:pPr marL="0" marR="0" algn="l">
                        <a:lnSpc>
                          <a:spcPct val="105000"/>
                        </a:lnSpc>
                        <a:spcBef>
                          <a:spcPts val="0"/>
                        </a:spcBef>
                        <a:spcAft>
                          <a:spcPts val="0"/>
                        </a:spcAft>
                      </a:pPr>
                      <a:r>
                        <a:rPr lang="en-US" sz="1600" b="0" dirty="0">
                          <a:effectLst/>
                          <a:latin typeface="+mn-lt"/>
                        </a:rPr>
                        <a:t>Policy</a:t>
                      </a:r>
                      <a:endParaRPr lang="en-US" sz="1600" b="0" dirty="0">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marR="0" algn="l">
                        <a:lnSpc>
                          <a:spcPct val="105000"/>
                        </a:lnSpc>
                        <a:spcBef>
                          <a:spcPts val="0"/>
                        </a:spcBef>
                        <a:spcAft>
                          <a:spcPts val="0"/>
                        </a:spcAft>
                      </a:pPr>
                      <a:r>
                        <a:rPr lang="en-US" sz="1600" b="0" dirty="0">
                          <a:effectLst/>
                          <a:latin typeface="+mn-lt"/>
                        </a:rPr>
                        <a:t>Setting</a:t>
                      </a:r>
                      <a:endParaRPr lang="en-US" sz="1600" b="0" dirty="0">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70C0"/>
                    </a:solidFill>
                  </a:tcPr>
                </a:tc>
              </a:tr>
              <a:tr h="304800">
                <a:tc>
                  <a:txBody>
                    <a:bodyPr/>
                    <a:lstStyle/>
                    <a:p>
                      <a:pPr marL="0" marR="0" algn="l">
                        <a:lnSpc>
                          <a:spcPct val="105000"/>
                        </a:lnSpc>
                        <a:spcBef>
                          <a:spcPts val="0"/>
                        </a:spcBef>
                        <a:spcAft>
                          <a:spcPts val="0"/>
                        </a:spcAft>
                      </a:pPr>
                      <a:r>
                        <a:rPr lang="en-US" sz="1400" b="0" dirty="0">
                          <a:effectLst/>
                          <a:latin typeface="+mn-lt"/>
                        </a:rPr>
                        <a:t>Screen Saver Idle Time </a:t>
                      </a: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5000"/>
                        </a:lnSpc>
                        <a:spcBef>
                          <a:spcPts val="0"/>
                        </a:spcBef>
                        <a:spcAft>
                          <a:spcPts val="0"/>
                        </a:spcAft>
                      </a:pPr>
                      <a:r>
                        <a:rPr lang="en-US" sz="1400" b="0" dirty="0" smtClean="0">
                          <a:solidFill>
                            <a:schemeClr val="tx1"/>
                          </a:solidFill>
                          <a:effectLst/>
                          <a:latin typeface="+mn-lt"/>
                        </a:rPr>
                        <a:t>900 (Seconds)</a:t>
                      </a:r>
                      <a:endParaRPr lang="en-US" sz="1400" b="0" dirty="0">
                        <a:solidFill>
                          <a:schemeClr val="tx1"/>
                        </a:solidFill>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lgn="l">
                        <a:lnSpc>
                          <a:spcPct val="105000"/>
                        </a:lnSpc>
                        <a:spcBef>
                          <a:spcPts val="0"/>
                        </a:spcBef>
                        <a:spcAft>
                          <a:spcPts val="0"/>
                        </a:spcAft>
                      </a:pPr>
                      <a:r>
                        <a:rPr lang="en-US" sz="1400" b="0" dirty="0">
                          <a:effectLst/>
                          <a:latin typeface="+mn-lt"/>
                        </a:rPr>
                        <a:t>Require Password at </a:t>
                      </a:r>
                      <a:r>
                        <a:rPr lang="en-US" sz="1400" b="0" dirty="0" smtClean="0">
                          <a:effectLst/>
                          <a:latin typeface="+mn-lt"/>
                        </a:rPr>
                        <a:t>Screen </a:t>
                      </a:r>
                      <a:r>
                        <a:rPr lang="en-US" sz="1400" b="0" dirty="0">
                          <a:effectLst/>
                          <a:latin typeface="+mn-lt"/>
                        </a:rPr>
                        <a:t>S</a:t>
                      </a:r>
                      <a:r>
                        <a:rPr lang="en-US" sz="1400" b="0" dirty="0" smtClean="0">
                          <a:effectLst/>
                          <a:latin typeface="+mn-lt"/>
                        </a:rPr>
                        <a:t>aver</a:t>
                      </a:r>
                      <a:r>
                        <a:rPr lang="en-US" sz="1400" b="0" dirty="0">
                          <a:effectLst/>
                          <a:latin typeface="+mn-lt"/>
                        </a:rPr>
                        <a:t>  </a:t>
                      </a: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5000"/>
                        </a:lnSpc>
                        <a:spcBef>
                          <a:spcPts val="0"/>
                        </a:spcBef>
                        <a:spcAft>
                          <a:spcPts val="0"/>
                        </a:spcAft>
                      </a:pPr>
                      <a:r>
                        <a:rPr lang="en-US" sz="1400" b="0" dirty="0">
                          <a:solidFill>
                            <a:schemeClr val="tx1"/>
                          </a:solidFill>
                          <a:effectLst/>
                          <a:latin typeface="+mn-lt"/>
                        </a:rPr>
                        <a:t>Yes</a:t>
                      </a:r>
                      <a:endParaRPr lang="en-US" sz="1400" b="0" dirty="0">
                        <a:solidFill>
                          <a:schemeClr val="tx1"/>
                        </a:solidFill>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78864">
                <a:tc>
                  <a:txBody>
                    <a:bodyPr/>
                    <a:lstStyle/>
                    <a:p>
                      <a:pPr marL="0" marR="0" algn="l">
                        <a:lnSpc>
                          <a:spcPct val="105000"/>
                        </a:lnSpc>
                        <a:spcBef>
                          <a:spcPts val="0"/>
                        </a:spcBef>
                        <a:spcAft>
                          <a:spcPts val="0"/>
                        </a:spcAft>
                      </a:pPr>
                      <a:r>
                        <a:rPr lang="en-US" sz="1400" b="0" dirty="0">
                          <a:effectLst/>
                          <a:latin typeface="+mn-lt"/>
                        </a:rPr>
                        <a:t>Password Strength</a:t>
                      </a:r>
                      <a:endParaRPr lang="en-US" sz="1400" b="0" dirty="0">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05000"/>
                        </a:lnSpc>
                        <a:spcBef>
                          <a:spcPts val="0"/>
                        </a:spcBef>
                        <a:spcAft>
                          <a:spcPts val="0"/>
                        </a:spcAft>
                      </a:pPr>
                      <a:r>
                        <a:rPr lang="en-US" sz="1400" b="0" dirty="0">
                          <a:solidFill>
                            <a:schemeClr val="tx1"/>
                          </a:solidFill>
                          <a:effectLst/>
                          <a:latin typeface="+mn-lt"/>
                        </a:rPr>
                        <a:t>Alphanumeric Required: </a:t>
                      </a:r>
                      <a:r>
                        <a:rPr lang="en-US" sz="1400" b="0" dirty="0" smtClean="0">
                          <a:solidFill>
                            <a:schemeClr val="tx1"/>
                          </a:solidFill>
                          <a:effectLst/>
                          <a:latin typeface="+mn-lt"/>
                        </a:rPr>
                        <a:t>Yes   </a:t>
                      </a:r>
                    </a:p>
                    <a:p>
                      <a:pPr marL="0" marR="0" algn="l">
                        <a:lnSpc>
                          <a:spcPct val="105000"/>
                        </a:lnSpc>
                        <a:spcBef>
                          <a:spcPts val="0"/>
                        </a:spcBef>
                        <a:spcAft>
                          <a:spcPts val="0"/>
                        </a:spcAft>
                      </a:pPr>
                      <a:r>
                        <a:rPr lang="en-US" sz="1400" b="0" dirty="0" smtClean="0">
                          <a:solidFill>
                            <a:schemeClr val="tx1"/>
                          </a:solidFill>
                          <a:effectLst/>
                          <a:latin typeface="+mn-lt"/>
                        </a:rPr>
                        <a:t>MinChars=8</a:t>
                      </a:r>
                    </a:p>
                    <a:p>
                      <a:pPr marL="0" marR="0" algn="l">
                        <a:lnSpc>
                          <a:spcPct val="105000"/>
                        </a:lnSpc>
                        <a:spcBef>
                          <a:spcPts val="0"/>
                        </a:spcBef>
                        <a:spcAft>
                          <a:spcPts val="0"/>
                        </a:spcAft>
                      </a:pPr>
                      <a:r>
                        <a:rPr lang="en-US" sz="1400" b="0" dirty="0" smtClean="0">
                          <a:solidFill>
                            <a:schemeClr val="tx1"/>
                          </a:solidFill>
                          <a:effectLst/>
                          <a:latin typeface="+mn-lt"/>
                        </a:rPr>
                        <a:t>MaxFailedLoginAttemps=8  </a:t>
                      </a:r>
                    </a:p>
                    <a:p>
                      <a:pPr marL="0" marR="0" algn="l">
                        <a:lnSpc>
                          <a:spcPct val="105000"/>
                        </a:lnSpc>
                        <a:spcBef>
                          <a:spcPts val="0"/>
                        </a:spcBef>
                        <a:spcAft>
                          <a:spcPts val="0"/>
                        </a:spcAft>
                      </a:pPr>
                      <a:r>
                        <a:rPr lang="en-US" sz="1400" b="0" dirty="0" smtClean="0">
                          <a:solidFill>
                            <a:schemeClr val="tx1"/>
                          </a:solidFill>
                          <a:effectLst/>
                          <a:latin typeface="+mn-lt"/>
                        </a:rPr>
                        <a:t>MaxDaysUntilChangePassword=70</a:t>
                      </a:r>
                      <a:endParaRPr lang="en-US" sz="1400" b="0" dirty="0">
                        <a:solidFill>
                          <a:schemeClr val="tx1"/>
                        </a:solidFill>
                        <a:effectLst/>
                        <a:latin typeface="+mn-lt"/>
                        <a:ea typeface="Times New Roman"/>
                        <a:cs typeface="Times New Roman"/>
                      </a:endParaRPr>
                    </a:p>
                  </a:txBody>
                  <a:tcPr marL="68580" marR="68580" marT="0" marB="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2" name="Rectangle 21"/>
          <p:cNvSpPr/>
          <p:nvPr/>
        </p:nvSpPr>
        <p:spPr>
          <a:xfrm>
            <a:off x="503237" y="3706752"/>
            <a:ext cx="7460376" cy="400110"/>
          </a:xfrm>
          <a:prstGeom prst="rect">
            <a:avLst/>
          </a:prstGeom>
        </p:spPr>
        <p:txBody>
          <a:bodyPr wrap="none">
            <a:spAutoFit/>
          </a:bodyPr>
          <a:lstStyle/>
          <a:p>
            <a:pPr marL="285750" lvl="0" indent="-285750">
              <a:buFont typeface="Arial" pitchFamily="34" charset="0"/>
              <a:buChar char="•"/>
            </a:pPr>
            <a:r>
              <a:rPr lang="en-US" sz="2000" dirty="0">
                <a:solidFill>
                  <a:srgbClr val="FFFFFF"/>
                </a:solidFill>
                <a:latin typeface="Segoe UI Light"/>
              </a:rPr>
              <a:t>Deployed </a:t>
            </a:r>
            <a:r>
              <a:rPr lang="en-US" sz="2000" dirty="0" smtClean="0">
                <a:solidFill>
                  <a:srgbClr val="FFFFFF"/>
                </a:solidFill>
                <a:latin typeface="Segoe UI Light"/>
              </a:rPr>
              <a:t>Skype </a:t>
            </a:r>
            <a:r>
              <a:rPr lang="en-US" sz="2000" dirty="0">
                <a:solidFill>
                  <a:srgbClr val="FFFFFF"/>
                </a:solidFill>
                <a:latin typeface="Segoe UI Light"/>
              </a:rPr>
              <a:t>and SCEP </a:t>
            </a:r>
            <a:r>
              <a:rPr lang="en-US" sz="2000" dirty="0" smtClean="0">
                <a:solidFill>
                  <a:srgbClr val="FFFFFF"/>
                </a:solidFill>
                <a:latin typeface="Segoe UI Light"/>
              </a:rPr>
              <a:t>via Software Distribution deployments</a:t>
            </a:r>
            <a:endParaRPr lang="en-US" sz="2000" dirty="0">
              <a:solidFill>
                <a:srgbClr val="FFFFFF"/>
              </a:solidFill>
              <a:latin typeface="Segoe UI Light"/>
            </a:endParaRPr>
          </a:p>
        </p:txBody>
      </p:sp>
      <p:sp>
        <p:nvSpPr>
          <p:cNvPr id="23" name="Rounded Rectangle 6"/>
          <p:cNvSpPr/>
          <p:nvPr/>
        </p:nvSpPr>
        <p:spPr bwMode="black">
          <a:xfrm rot="16200000">
            <a:off x="249377" y="267525"/>
            <a:ext cx="570332" cy="853020"/>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2208965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750" fill="hold"/>
                                        <p:tgtEl>
                                          <p:spTgt spid="18"/>
                                        </p:tgtEl>
                                        <p:attrNameLst>
                                          <p:attrName>ppt_x</p:attrName>
                                        </p:attrNameLst>
                                      </p:cBhvr>
                                      <p:tavLst>
                                        <p:tav tm="0">
                                          <p:val>
                                            <p:strVal val="0-#ppt_w/2"/>
                                          </p:val>
                                        </p:tav>
                                        <p:tav tm="100000">
                                          <p:val>
                                            <p:strVal val="#ppt_x"/>
                                          </p:val>
                                        </p:tav>
                                      </p:tavLst>
                                    </p:anim>
                                    <p:anim calcmode="lin" valueType="num">
                                      <p:cBhvr additive="base">
                                        <p:cTn id="13" dur="75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0-#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9086" y="296897"/>
            <a:ext cx="11314798" cy="917575"/>
          </a:xfrm>
        </p:spPr>
        <p:txBody>
          <a:bodyPr/>
          <a:lstStyle/>
          <a:p>
            <a:r>
              <a:rPr lang="en-US" sz="4800" dirty="0" smtClean="0">
                <a:solidFill>
                  <a:schemeClr val="tx1"/>
                </a:solidFill>
              </a:rPr>
              <a:t>Mac Management Food For Thought</a:t>
            </a:r>
            <a:endParaRPr lang="en-US" sz="4800" dirty="0"/>
          </a:p>
        </p:txBody>
      </p:sp>
      <p:sp>
        <p:nvSpPr>
          <p:cNvPr id="5" name="Rectangle 1"/>
          <p:cNvSpPr>
            <a:spLocks noChangeArrowheads="1"/>
          </p:cNvSpPr>
          <p:nvPr/>
        </p:nvSpPr>
        <p:spPr bwMode="auto">
          <a:xfrm>
            <a:off x="4019550" y="161925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rgbClr val="525252"/>
                </a:solidFill>
                <a:effectLst/>
                <a:latin typeface="Trebuchet MS" pitchFamily="34" charset="0"/>
                <a:ea typeface="Times New Roman" pitchFamily="18" charset="0"/>
                <a:cs typeface="Calibri" pitchFamily="34"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579438" y="3378884"/>
            <a:ext cx="8840789" cy="2785378"/>
          </a:xfrm>
          <a:prstGeom prst="rect">
            <a:avLst/>
          </a:prstGeom>
        </p:spPr>
        <p:txBody>
          <a:bodyPr wrap="square">
            <a:spAutoFit/>
          </a:bodyPr>
          <a:lstStyle/>
          <a:p>
            <a:pPr lvl="0"/>
            <a:r>
              <a:rPr lang="en-US" sz="3200" dirty="0" smtClean="0">
                <a:gradFill>
                  <a:gsLst>
                    <a:gs pos="1250">
                      <a:schemeClr val="tx2"/>
                    </a:gs>
                    <a:gs pos="99000">
                      <a:schemeClr val="tx2"/>
                    </a:gs>
                  </a:gsLst>
                  <a:lin ang="5400000" scaled="0"/>
                </a:gradFill>
                <a:latin typeface="+mj-lt"/>
              </a:rPr>
              <a:t>Note Worthy Items</a:t>
            </a:r>
            <a:endParaRPr lang="en-US" sz="1200" dirty="0">
              <a:gradFill>
                <a:gsLst>
                  <a:gs pos="1250">
                    <a:schemeClr val="tx2"/>
                  </a:gs>
                  <a:gs pos="99000">
                    <a:schemeClr val="tx2"/>
                  </a:gs>
                </a:gsLst>
                <a:lin ang="5400000" scaled="0"/>
              </a:gradFill>
              <a:latin typeface="+mj-lt"/>
            </a:endParaRPr>
          </a:p>
          <a:p>
            <a:pPr marL="285750" lvl="0" indent="-285750">
              <a:buFont typeface="Arial" pitchFamily="34" charset="0"/>
              <a:buChar char="•"/>
            </a:pPr>
            <a:r>
              <a:rPr lang="en-US" sz="2000" dirty="0" smtClean="0">
                <a:latin typeface="+mj-lt"/>
              </a:rPr>
              <a:t>Mac’s </a:t>
            </a:r>
            <a:r>
              <a:rPr lang="en-US" sz="2000" dirty="0">
                <a:latin typeface="+mj-lt"/>
              </a:rPr>
              <a:t>in </a:t>
            </a:r>
            <a:r>
              <a:rPr lang="en-US" sz="2000" dirty="0" smtClean="0">
                <a:latin typeface="+mj-lt"/>
              </a:rPr>
              <a:t>Microsoft IT </a:t>
            </a:r>
            <a:r>
              <a:rPr lang="en-US" sz="2000" dirty="0">
                <a:latin typeface="+mj-lt"/>
              </a:rPr>
              <a:t>are not domain joined </a:t>
            </a:r>
            <a:endParaRPr lang="en-US" sz="2000" dirty="0" smtClean="0">
              <a:latin typeface="+mj-lt"/>
            </a:endParaRPr>
          </a:p>
          <a:p>
            <a:pPr marL="285750" lvl="0" indent="-285750">
              <a:buFont typeface="Arial" pitchFamily="34" charset="0"/>
              <a:buChar char="•"/>
            </a:pPr>
            <a:endParaRPr lang="en-US" sz="500" dirty="0">
              <a:latin typeface="+mj-lt"/>
            </a:endParaRPr>
          </a:p>
          <a:p>
            <a:pPr marL="285750" lvl="0" indent="-285750">
              <a:buFont typeface="Arial" pitchFamily="34" charset="0"/>
              <a:buChar char="•"/>
            </a:pPr>
            <a:r>
              <a:rPr lang="en-US" sz="2000" dirty="0" smtClean="0">
                <a:latin typeface="+mj-lt"/>
              </a:rPr>
              <a:t>Devices </a:t>
            </a:r>
            <a:r>
              <a:rPr lang="en-US" sz="2000" dirty="0">
                <a:latin typeface="+mj-lt"/>
              </a:rPr>
              <a:t>need to </a:t>
            </a:r>
            <a:r>
              <a:rPr lang="en-US" sz="2000" dirty="0" smtClean="0">
                <a:latin typeface="+mj-lt"/>
              </a:rPr>
              <a:t>be corpnet connected</a:t>
            </a:r>
          </a:p>
          <a:p>
            <a:pPr marL="285750" lvl="0" indent="-285750">
              <a:buFont typeface="Arial" pitchFamily="34" charset="0"/>
              <a:buChar char="•"/>
            </a:pPr>
            <a:endParaRPr lang="en-US" sz="500" dirty="0">
              <a:latin typeface="+mj-lt"/>
            </a:endParaRPr>
          </a:p>
          <a:p>
            <a:pPr marL="285750" lvl="0" indent="-285750">
              <a:buFont typeface="Arial" pitchFamily="34" charset="0"/>
              <a:buChar char="•"/>
            </a:pPr>
            <a:r>
              <a:rPr lang="en-US" sz="2000" dirty="0">
                <a:latin typeface="+mj-lt"/>
              </a:rPr>
              <a:t>Published </a:t>
            </a:r>
            <a:r>
              <a:rPr lang="en-US" sz="2000" dirty="0" smtClean="0">
                <a:latin typeface="+mj-lt"/>
              </a:rPr>
              <a:t>Mac </a:t>
            </a:r>
            <a:r>
              <a:rPr lang="en-US" sz="2000" dirty="0">
                <a:latin typeface="+mj-lt"/>
              </a:rPr>
              <a:t>agent bits and script on boundary </a:t>
            </a:r>
            <a:r>
              <a:rPr lang="en-US" sz="2000" dirty="0" smtClean="0">
                <a:latin typeface="+mj-lt"/>
              </a:rPr>
              <a:t>servers</a:t>
            </a:r>
          </a:p>
          <a:p>
            <a:pPr marL="285750" lvl="0" indent="-285750">
              <a:buFont typeface="Arial" pitchFamily="34" charset="0"/>
              <a:buChar char="•"/>
            </a:pPr>
            <a:endParaRPr lang="en-US" sz="500" dirty="0">
              <a:latin typeface="+mj-lt"/>
            </a:endParaRPr>
          </a:p>
          <a:p>
            <a:pPr marL="285750" lvl="0" indent="-285750">
              <a:buFont typeface="Arial" pitchFamily="34" charset="0"/>
              <a:buChar char="•"/>
            </a:pPr>
            <a:r>
              <a:rPr lang="en-US" sz="2000" dirty="0">
                <a:latin typeface="+mj-lt"/>
              </a:rPr>
              <a:t>Changed client settings using </a:t>
            </a:r>
            <a:r>
              <a:rPr lang="en-US" sz="2000" dirty="0" smtClean="0">
                <a:latin typeface="+mj-lt"/>
              </a:rPr>
              <a:t>Settings Management</a:t>
            </a:r>
          </a:p>
          <a:p>
            <a:pPr marL="285750" lvl="0" indent="-285750">
              <a:buFont typeface="Arial" pitchFamily="34" charset="0"/>
              <a:buChar char="•"/>
            </a:pPr>
            <a:endParaRPr lang="en-US" sz="400" dirty="0">
              <a:latin typeface="+mj-lt"/>
            </a:endParaRPr>
          </a:p>
          <a:p>
            <a:pPr marL="980721" lvl="3" indent="-285750">
              <a:buFont typeface="Arial" pitchFamily="34" charset="0"/>
              <a:buChar char="•"/>
            </a:pPr>
            <a:r>
              <a:rPr lang="en-US" sz="2000" dirty="0" smtClean="0">
                <a:latin typeface="+mj-lt"/>
              </a:rPr>
              <a:t>Deadline time for software distribution: </a:t>
            </a:r>
            <a:r>
              <a:rPr lang="en-US" sz="2000" dirty="0">
                <a:latin typeface="+mj-lt"/>
              </a:rPr>
              <a:t>120 </a:t>
            </a:r>
            <a:r>
              <a:rPr lang="en-US" sz="2000" dirty="0" smtClean="0">
                <a:latin typeface="+mj-lt"/>
              </a:rPr>
              <a:t>minutes</a:t>
            </a:r>
          </a:p>
          <a:p>
            <a:pPr marL="980721" lvl="3" indent="-285750">
              <a:buFont typeface="Arial" pitchFamily="34" charset="0"/>
              <a:buChar char="•"/>
            </a:pPr>
            <a:endParaRPr lang="en-US" sz="400" dirty="0">
              <a:latin typeface="+mj-lt"/>
            </a:endParaRPr>
          </a:p>
          <a:p>
            <a:pPr marL="980721" lvl="3" indent="-285750">
              <a:buFont typeface="Arial" pitchFamily="34" charset="0"/>
              <a:buChar char="•"/>
            </a:pPr>
            <a:r>
              <a:rPr lang="en-US" sz="2000" dirty="0" smtClean="0">
                <a:latin typeface="+mj-lt"/>
              </a:rPr>
              <a:t>Reboot delay: </a:t>
            </a:r>
            <a:r>
              <a:rPr lang="en-US" sz="2000" dirty="0">
                <a:latin typeface="+mj-lt"/>
              </a:rPr>
              <a:t>60 minutes</a:t>
            </a:r>
          </a:p>
        </p:txBody>
      </p:sp>
      <p:sp>
        <p:nvSpPr>
          <p:cNvPr id="7" name="Rectangle 6"/>
          <p:cNvSpPr/>
          <p:nvPr/>
        </p:nvSpPr>
        <p:spPr>
          <a:xfrm>
            <a:off x="546736" y="1126632"/>
            <a:ext cx="9018586" cy="2277547"/>
          </a:xfrm>
          <a:prstGeom prst="rect">
            <a:avLst/>
          </a:prstGeom>
        </p:spPr>
        <p:txBody>
          <a:bodyPr wrap="square">
            <a:spAutoFit/>
          </a:bodyPr>
          <a:lstStyle/>
          <a:p>
            <a:pPr lvl="0"/>
            <a:r>
              <a:rPr lang="en-US" sz="3200" dirty="0">
                <a:gradFill>
                  <a:gsLst>
                    <a:gs pos="1250">
                      <a:schemeClr val="tx2"/>
                    </a:gs>
                    <a:gs pos="99000">
                      <a:schemeClr val="tx2"/>
                    </a:gs>
                  </a:gsLst>
                  <a:lin ang="5400000" scaled="0"/>
                </a:gradFill>
                <a:latin typeface="+mj-lt"/>
              </a:rPr>
              <a:t>Key Benefits</a:t>
            </a:r>
          </a:p>
          <a:p>
            <a:pPr marL="285750" lvl="0" indent="-285750">
              <a:buFont typeface="Arial" pitchFamily="34" charset="0"/>
              <a:buChar char="•"/>
            </a:pPr>
            <a:r>
              <a:rPr lang="en-US" sz="2000" dirty="0">
                <a:latin typeface="+mj-lt"/>
              </a:rPr>
              <a:t>Provides </a:t>
            </a:r>
            <a:r>
              <a:rPr lang="en-US" sz="2000" dirty="0" smtClean="0">
                <a:latin typeface="+mj-lt"/>
              </a:rPr>
              <a:t>Microsoft </a:t>
            </a:r>
            <a:r>
              <a:rPr lang="en-US" sz="2000" dirty="0">
                <a:latin typeface="+mj-lt"/>
              </a:rPr>
              <a:t>IT </a:t>
            </a:r>
            <a:r>
              <a:rPr lang="en-US" sz="2000" dirty="0" smtClean="0">
                <a:latin typeface="+mj-lt"/>
              </a:rPr>
              <a:t>an </a:t>
            </a:r>
            <a:r>
              <a:rPr lang="en-US" sz="2000" dirty="0">
                <a:latin typeface="+mj-lt"/>
              </a:rPr>
              <a:t>on-prem native </a:t>
            </a:r>
            <a:r>
              <a:rPr lang="en-US" sz="2000" dirty="0" smtClean="0">
                <a:latin typeface="+mj-lt"/>
              </a:rPr>
              <a:t>management </a:t>
            </a:r>
            <a:r>
              <a:rPr lang="en-US" sz="2000" dirty="0">
                <a:latin typeface="+mj-lt"/>
              </a:rPr>
              <a:t>solution </a:t>
            </a:r>
            <a:r>
              <a:rPr lang="en-US" sz="2000" dirty="0" smtClean="0">
                <a:latin typeface="+mj-lt"/>
              </a:rPr>
              <a:t>for </a:t>
            </a:r>
            <a:r>
              <a:rPr lang="en-US" sz="2000" dirty="0">
                <a:latin typeface="+mj-lt"/>
              </a:rPr>
              <a:t>managing Mac’s across the Yammer, Skype and MacBU/Apex business </a:t>
            </a:r>
            <a:r>
              <a:rPr lang="en-US" sz="2000" dirty="0" smtClean="0">
                <a:latin typeface="+mj-lt"/>
              </a:rPr>
              <a:t>groups</a:t>
            </a:r>
          </a:p>
          <a:p>
            <a:pPr marL="285750" lvl="0" indent="-285750">
              <a:buFont typeface="Arial" pitchFamily="34" charset="0"/>
              <a:buChar char="•"/>
            </a:pPr>
            <a:endParaRPr lang="en-US" sz="500" dirty="0">
              <a:latin typeface="+mj-lt"/>
            </a:endParaRPr>
          </a:p>
          <a:p>
            <a:pPr marL="285750" lvl="0" indent="-285750">
              <a:buFont typeface="Arial" pitchFamily="34" charset="0"/>
              <a:buChar char="•"/>
            </a:pPr>
            <a:r>
              <a:rPr lang="en-US" sz="2000" dirty="0">
                <a:latin typeface="+mj-lt"/>
              </a:rPr>
              <a:t>Less complex network design as Device Management Point is not internet </a:t>
            </a:r>
            <a:r>
              <a:rPr lang="en-US" sz="2000" dirty="0" smtClean="0">
                <a:latin typeface="+mj-lt"/>
              </a:rPr>
              <a:t>facing</a:t>
            </a:r>
          </a:p>
          <a:p>
            <a:pPr marL="285750" lvl="0" indent="-285750">
              <a:buFont typeface="Arial" pitchFamily="34" charset="0"/>
              <a:buChar char="•"/>
            </a:pPr>
            <a:endParaRPr lang="en-US" sz="500" dirty="0">
              <a:latin typeface="+mj-lt"/>
            </a:endParaRPr>
          </a:p>
          <a:p>
            <a:pPr marL="285750" indent="-285750">
              <a:buFont typeface="Arial" pitchFamily="34" charset="0"/>
              <a:buChar char="•"/>
            </a:pPr>
            <a:r>
              <a:rPr lang="en-US" sz="2000" dirty="0" smtClean="0">
                <a:latin typeface="+mj-lt"/>
              </a:rPr>
              <a:t>Met Corp Security requirements by driving the </a:t>
            </a:r>
            <a:r>
              <a:rPr lang="en-US" sz="2000" dirty="0">
                <a:latin typeface="+mj-lt"/>
              </a:rPr>
              <a:t>P</a:t>
            </a:r>
            <a:r>
              <a:rPr lang="en-US" sz="2000" dirty="0" smtClean="0">
                <a:latin typeface="+mj-lt"/>
              </a:rPr>
              <a:t>roduct Team to leverage user </a:t>
            </a:r>
            <a:r>
              <a:rPr lang="en-US" sz="2000" dirty="0">
                <a:latin typeface="+mj-lt"/>
              </a:rPr>
              <a:t>cert based enrollment </a:t>
            </a:r>
            <a:r>
              <a:rPr lang="en-US" sz="2000" dirty="0" smtClean="0">
                <a:latin typeface="+mj-lt"/>
              </a:rPr>
              <a:t>vs. machine cert based enrollment </a:t>
            </a:r>
            <a:endParaRPr lang="en-US" sz="2000" dirty="0">
              <a:latin typeface="+mj-lt"/>
            </a:endParaRPr>
          </a:p>
        </p:txBody>
      </p:sp>
      <p:sp>
        <p:nvSpPr>
          <p:cNvPr id="9" name="Rounded Rectangle 6"/>
          <p:cNvSpPr/>
          <p:nvPr/>
        </p:nvSpPr>
        <p:spPr bwMode="black">
          <a:xfrm rot="16200000">
            <a:off x="249377" y="267525"/>
            <a:ext cx="570332" cy="853020"/>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336852604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4871" y="296897"/>
            <a:ext cx="11346171" cy="917575"/>
          </a:xfrm>
        </p:spPr>
        <p:txBody>
          <a:bodyPr/>
          <a:lstStyle/>
          <a:p>
            <a:r>
              <a:rPr lang="en-US" sz="4800" dirty="0" smtClean="0">
                <a:solidFill>
                  <a:schemeClr val="tx1"/>
                </a:solidFill>
              </a:rPr>
              <a:t>Unified Device Management Scope @ MSIT</a:t>
            </a:r>
            <a:endParaRPr lang="en-US" sz="4800" dirty="0"/>
          </a:p>
        </p:txBody>
      </p:sp>
      <p:grpSp>
        <p:nvGrpSpPr>
          <p:cNvPr id="13" name="Group 12"/>
          <p:cNvGrpSpPr/>
          <p:nvPr/>
        </p:nvGrpSpPr>
        <p:grpSpPr>
          <a:xfrm>
            <a:off x="655637" y="4025758"/>
            <a:ext cx="2789238" cy="934676"/>
            <a:chOff x="655637" y="4025758"/>
            <a:chExt cx="2789238" cy="934676"/>
          </a:xfrm>
        </p:grpSpPr>
        <p:sp>
          <p:nvSpPr>
            <p:cNvPr id="14" name="TextBox 13"/>
            <p:cNvSpPr txBox="1"/>
            <p:nvPr/>
          </p:nvSpPr>
          <p:spPr>
            <a:xfrm>
              <a:off x="1701923" y="4089426"/>
              <a:ext cx="1742952" cy="871008"/>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chemeClr val="tx1"/>
                      </a:gs>
                      <a:gs pos="30000">
                        <a:schemeClr val="tx1"/>
                      </a:gs>
                    </a:gsLst>
                    <a:lin ang="5400000" scaled="0"/>
                  </a:gradFill>
                </a:rPr>
                <a:t>Android</a:t>
              </a:r>
            </a:p>
            <a:p>
              <a:pPr algn="ctr">
                <a:lnSpc>
                  <a:spcPct val="90000"/>
                </a:lnSpc>
                <a:spcAft>
                  <a:spcPts val="600"/>
                </a:spcAft>
              </a:pPr>
              <a:r>
                <a:rPr lang="en-US" dirty="0" smtClean="0">
                  <a:gradFill>
                    <a:gsLst>
                      <a:gs pos="2917">
                        <a:schemeClr val="tx1"/>
                      </a:gs>
                      <a:gs pos="30000">
                        <a:schemeClr val="tx1"/>
                      </a:gs>
                    </a:gsLst>
                    <a:lin ang="5400000" scaled="0"/>
                  </a:gradFill>
                </a:rPr>
                <a:t>EAS Only</a:t>
              </a:r>
            </a:p>
          </p:txBody>
        </p:sp>
        <p:pic>
          <p:nvPicPr>
            <p:cNvPr id="21" name="Picture 2" descr="http://www.boerner.net/jboerner/wp-content/uploads/2010/04/Android_logo.svg_.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t="1" b="19332"/>
            <a:stretch/>
          </p:blipFill>
          <p:spPr bwMode="auto">
            <a:xfrm>
              <a:off x="655637" y="4025758"/>
              <a:ext cx="1239871" cy="93183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999882" y="4150097"/>
              <a:ext cx="532002" cy="535299"/>
              <a:chOff x="5647242" y="5512325"/>
              <a:chExt cx="319466" cy="423337"/>
            </a:xfrm>
          </p:grpSpPr>
          <p:cxnSp>
            <p:nvCxnSpPr>
              <p:cNvPr id="24" name="Straight Connector 23"/>
              <p:cNvCxnSpPr/>
              <p:nvPr/>
            </p:nvCxnSpPr>
            <p:spPr>
              <a:xfrm>
                <a:off x="5647242" y="5512325"/>
                <a:ext cx="319465" cy="423337"/>
              </a:xfrm>
              <a:prstGeom prst="line">
                <a:avLst/>
              </a:prstGeom>
              <a:ln w="1905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647242" y="5512325"/>
                <a:ext cx="319466" cy="423337"/>
              </a:xfrm>
              <a:prstGeom prst="line">
                <a:avLst/>
              </a:prstGeom>
              <a:ln w="1905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2" name="Group 11"/>
          <p:cNvGrpSpPr/>
          <p:nvPr/>
        </p:nvGrpSpPr>
        <p:grpSpPr>
          <a:xfrm>
            <a:off x="349249" y="1439862"/>
            <a:ext cx="4421188" cy="3747868"/>
            <a:chOff x="349249" y="1439862"/>
            <a:chExt cx="4421188" cy="3747868"/>
          </a:xfrm>
        </p:grpSpPr>
        <p:pic>
          <p:nvPicPr>
            <p:cNvPr id="22" name="Picture 2" descr="File:Apple-logo.svg">
              <a:hlinkClick r:id="rId4"/>
            </p:cNvPr>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3746561" y="2645098"/>
              <a:ext cx="761803" cy="93183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817713" y="2574968"/>
              <a:ext cx="904724" cy="1272228"/>
              <a:chOff x="8495568" y="2794040"/>
              <a:chExt cx="543285" cy="769883"/>
            </a:xfrm>
          </p:grpSpPr>
          <p:sp>
            <p:nvSpPr>
              <p:cNvPr id="27" name="Rounded Rectangle 6"/>
              <p:cNvSpPr/>
              <p:nvPr/>
            </p:nvSpPr>
            <p:spPr bwMode="black">
              <a:xfrm>
                <a:off x="8495568" y="2794040"/>
                <a:ext cx="543285" cy="76988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56" tIns="41978" rIns="83956" bIns="41978" numCol="1" rtlCol="0" anchor="ctr" anchorCtr="0" compatLnSpc="1">
                <a:prstTxWarp prst="textNoShape">
                  <a:avLst/>
                </a:prstTxWarp>
              </a:bodyPr>
              <a:lstStyle/>
              <a:p>
                <a:pPr defTabSz="755629"/>
                <a:endParaRPr lang="en-US" spc="-124" dirty="0">
                  <a:solidFill>
                    <a:schemeClr val="tx1"/>
                  </a:solidFill>
                  <a:latin typeface="Segoe Light" pitchFamily="34" charset="0"/>
                </a:endParaRPr>
              </a:p>
            </p:txBody>
          </p:sp>
          <p:pic>
            <p:nvPicPr>
              <p:cNvPr id="2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65621" y="2877302"/>
                <a:ext cx="403179" cy="59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Group 28"/>
            <p:cNvGrpSpPr/>
            <p:nvPr/>
          </p:nvGrpSpPr>
          <p:grpSpPr>
            <a:xfrm>
              <a:off x="1838075" y="2645098"/>
              <a:ext cx="1713162" cy="1096899"/>
              <a:chOff x="4094222" y="2900138"/>
              <a:chExt cx="1028750" cy="663784"/>
            </a:xfrm>
          </p:grpSpPr>
          <p:sp>
            <p:nvSpPr>
              <p:cNvPr id="30" name="Rounded Rectangle 48"/>
              <p:cNvSpPr/>
              <p:nvPr/>
            </p:nvSpPr>
            <p:spPr>
              <a:xfrm rot="16200000">
                <a:off x="4276705" y="2717655"/>
                <a:ext cx="663784" cy="1028750"/>
              </a:xfrm>
              <a:custGeom>
                <a:avLst/>
                <a:gdLst/>
                <a:ahLst/>
                <a:cxnLst/>
                <a:rect l="l" t="t" r="r" b="b"/>
                <a:pathLst>
                  <a:path w="736600" h="929111">
                    <a:moveTo>
                      <a:pt x="163799" y="872703"/>
                    </a:moveTo>
                    <a:lnTo>
                      <a:pt x="163799" y="907053"/>
                    </a:lnTo>
                    <a:lnTo>
                      <a:pt x="198149" y="907053"/>
                    </a:lnTo>
                    <a:lnTo>
                      <a:pt x="198149" y="872703"/>
                    </a:lnTo>
                    <a:close/>
                    <a:moveTo>
                      <a:pt x="103474" y="872703"/>
                    </a:moveTo>
                    <a:lnTo>
                      <a:pt x="103474" y="907053"/>
                    </a:lnTo>
                    <a:lnTo>
                      <a:pt x="137824" y="907053"/>
                    </a:lnTo>
                    <a:lnTo>
                      <a:pt x="137824" y="872703"/>
                    </a:lnTo>
                    <a:close/>
                    <a:moveTo>
                      <a:pt x="85808" y="64817"/>
                    </a:moveTo>
                    <a:cubicBezTo>
                      <a:pt x="69794" y="64817"/>
                      <a:pt x="56812" y="79948"/>
                      <a:pt x="56812" y="98612"/>
                    </a:cubicBezTo>
                    <a:lnTo>
                      <a:pt x="56812" y="819588"/>
                    </a:lnTo>
                    <a:cubicBezTo>
                      <a:pt x="56812" y="838252"/>
                      <a:pt x="69794" y="853383"/>
                      <a:pt x="85808" y="853383"/>
                    </a:cubicBezTo>
                    <a:lnTo>
                      <a:pt x="652992" y="853383"/>
                    </a:lnTo>
                    <a:cubicBezTo>
                      <a:pt x="669005" y="853383"/>
                      <a:pt x="681988" y="838252"/>
                      <a:pt x="681988" y="819588"/>
                    </a:cubicBezTo>
                    <a:lnTo>
                      <a:pt x="681988" y="98612"/>
                    </a:lnTo>
                    <a:cubicBezTo>
                      <a:pt x="681988" y="79948"/>
                      <a:pt x="669005" y="64817"/>
                      <a:pt x="652992" y="64817"/>
                    </a:cubicBezTo>
                    <a:close/>
                    <a:moveTo>
                      <a:pt x="34164" y="0"/>
                    </a:moveTo>
                    <a:lnTo>
                      <a:pt x="702437" y="0"/>
                    </a:lnTo>
                    <a:cubicBezTo>
                      <a:pt x="721305" y="0"/>
                      <a:pt x="736600" y="17827"/>
                      <a:pt x="736600" y="39818"/>
                    </a:cubicBezTo>
                    <a:lnTo>
                      <a:pt x="736600" y="889293"/>
                    </a:lnTo>
                    <a:cubicBezTo>
                      <a:pt x="736600" y="911284"/>
                      <a:pt x="721305" y="929111"/>
                      <a:pt x="702437" y="929111"/>
                    </a:cubicBezTo>
                    <a:lnTo>
                      <a:pt x="34164" y="929111"/>
                    </a:lnTo>
                    <a:cubicBezTo>
                      <a:pt x="15296" y="929111"/>
                      <a:pt x="0" y="911284"/>
                      <a:pt x="0" y="889293"/>
                    </a:cubicBezTo>
                    <a:lnTo>
                      <a:pt x="0" y="39818"/>
                    </a:lnTo>
                    <a:cubicBezTo>
                      <a:pt x="0" y="17827"/>
                      <a:pt x="15296" y="0"/>
                      <a:pt x="3416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dirty="0">
                  <a:solidFill>
                    <a:schemeClr val="tx1"/>
                  </a:solidFill>
                </a:endParaRPr>
              </a:p>
            </p:txBody>
          </p:sp>
          <p:pic>
            <p:nvPicPr>
              <p:cNvPr id="31"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2959" y="2995737"/>
                <a:ext cx="913911" cy="45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 name="Rectangle 10"/>
            <p:cNvSpPr/>
            <p:nvPr/>
          </p:nvSpPr>
          <p:spPr bwMode="auto">
            <a:xfrm>
              <a:off x="350837" y="1973262"/>
              <a:ext cx="4419600" cy="3214468"/>
            </a:xfrm>
            <a:prstGeom prst="rect">
              <a:avLst/>
            </a:prstGeom>
            <a:no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Rectangle 38"/>
            <p:cNvSpPr/>
            <p:nvPr/>
          </p:nvSpPr>
          <p:spPr>
            <a:xfrm>
              <a:off x="349249" y="1439862"/>
              <a:ext cx="4421188" cy="47301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latin typeface="+mj-lt"/>
                </a:rPr>
                <a:t>N</a:t>
              </a:r>
              <a:r>
                <a:rPr lang="en-US" sz="2800" dirty="0" smtClean="0">
                  <a:latin typeface="+mj-lt"/>
                </a:rPr>
                <a:t>ative Management Scope</a:t>
              </a:r>
              <a:endParaRPr lang="en-US" sz="2800" dirty="0">
                <a:latin typeface="+mj-lt"/>
              </a:endParaRPr>
            </a:p>
          </p:txBody>
        </p:sp>
      </p:grpSp>
      <p:grpSp>
        <p:nvGrpSpPr>
          <p:cNvPr id="15" name="Group 14"/>
          <p:cNvGrpSpPr/>
          <p:nvPr/>
        </p:nvGrpSpPr>
        <p:grpSpPr>
          <a:xfrm>
            <a:off x="4825999" y="1439862"/>
            <a:ext cx="6650038" cy="3747868"/>
            <a:chOff x="4825999" y="1439862"/>
            <a:chExt cx="6650038" cy="3747868"/>
          </a:xfrm>
        </p:grpSpPr>
        <p:sp>
          <p:nvSpPr>
            <p:cNvPr id="10" name="Rectangle 9"/>
            <p:cNvSpPr/>
            <p:nvPr/>
          </p:nvSpPr>
          <p:spPr bwMode="auto">
            <a:xfrm>
              <a:off x="4825999" y="1973262"/>
              <a:ext cx="3276600" cy="15691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ectangle 31"/>
            <p:cNvSpPr/>
            <p:nvPr/>
          </p:nvSpPr>
          <p:spPr bwMode="auto">
            <a:xfrm>
              <a:off x="8199437" y="1983013"/>
              <a:ext cx="3276600" cy="15691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TextBox 32"/>
            <p:cNvSpPr txBox="1"/>
            <p:nvPr/>
          </p:nvSpPr>
          <p:spPr>
            <a:xfrm>
              <a:off x="4990616" y="2018396"/>
              <a:ext cx="3035783"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latin typeface="+mj-lt"/>
                </a:rPr>
                <a:t>Windows Phone 8</a:t>
              </a:r>
            </a:p>
            <a:p>
              <a:pPr marL="342900" indent="-342900">
                <a:lnSpc>
                  <a:spcPct val="90000"/>
                </a:lnSpc>
                <a:spcAft>
                  <a:spcPts val="600"/>
                </a:spcAft>
                <a:buFont typeface="Arial" pitchFamily="34" charset="0"/>
                <a:buChar char="•"/>
              </a:pPr>
              <a:r>
                <a:rPr lang="en-US" sz="2400" dirty="0" smtClean="0">
                  <a:latin typeface="+mj-lt"/>
                </a:rPr>
                <a:t>Current: 350</a:t>
              </a:r>
            </a:p>
            <a:p>
              <a:pPr marL="342900" indent="-342900">
                <a:lnSpc>
                  <a:spcPct val="90000"/>
                </a:lnSpc>
                <a:spcAft>
                  <a:spcPts val="600"/>
                </a:spcAft>
                <a:buFont typeface="Arial" pitchFamily="34" charset="0"/>
                <a:buChar char="•"/>
              </a:pPr>
              <a:r>
                <a:rPr lang="en-US" sz="2400" dirty="0" smtClean="0">
                  <a:latin typeface="+mj-lt"/>
                </a:rPr>
                <a:t>Planned: 60k</a:t>
              </a:r>
              <a:endParaRPr lang="en-US" sz="2400" dirty="0">
                <a:latin typeface="+mj-lt"/>
              </a:endParaRPr>
            </a:p>
          </p:txBody>
        </p:sp>
        <p:sp>
          <p:nvSpPr>
            <p:cNvPr id="34" name="TextBox 33"/>
            <p:cNvSpPr txBox="1"/>
            <p:nvPr/>
          </p:nvSpPr>
          <p:spPr>
            <a:xfrm>
              <a:off x="8319845" y="2044305"/>
              <a:ext cx="3035783"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latin typeface="+mj-lt"/>
                </a:rPr>
                <a:t>Windows RT</a:t>
              </a:r>
            </a:p>
            <a:p>
              <a:pPr marL="342900" indent="-342900">
                <a:lnSpc>
                  <a:spcPct val="90000"/>
                </a:lnSpc>
                <a:spcAft>
                  <a:spcPts val="600"/>
                </a:spcAft>
                <a:buFont typeface="Arial" pitchFamily="34" charset="0"/>
                <a:buChar char="•"/>
              </a:pPr>
              <a:r>
                <a:rPr lang="en-US" sz="2400" dirty="0" smtClean="0">
                  <a:latin typeface="+mj-lt"/>
                </a:rPr>
                <a:t>Current: 140</a:t>
              </a:r>
            </a:p>
            <a:p>
              <a:pPr marL="342900" indent="-342900">
                <a:lnSpc>
                  <a:spcPct val="90000"/>
                </a:lnSpc>
                <a:spcAft>
                  <a:spcPts val="600"/>
                </a:spcAft>
                <a:buFont typeface="Arial" pitchFamily="34" charset="0"/>
                <a:buChar char="•"/>
              </a:pPr>
              <a:r>
                <a:rPr lang="en-US" sz="2400" dirty="0" smtClean="0">
                  <a:latin typeface="+mj-lt"/>
                </a:rPr>
                <a:t>Planned: 25k</a:t>
              </a:r>
              <a:endParaRPr lang="en-US" sz="2400" dirty="0">
                <a:latin typeface="+mj-lt"/>
              </a:endParaRPr>
            </a:p>
          </p:txBody>
        </p:sp>
        <p:sp>
          <p:nvSpPr>
            <p:cNvPr id="35" name="Rectangle 34"/>
            <p:cNvSpPr/>
            <p:nvPr/>
          </p:nvSpPr>
          <p:spPr bwMode="auto">
            <a:xfrm>
              <a:off x="4825999" y="3618596"/>
              <a:ext cx="3276600" cy="15691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TextBox 35"/>
            <p:cNvSpPr txBox="1"/>
            <p:nvPr/>
          </p:nvSpPr>
          <p:spPr>
            <a:xfrm>
              <a:off x="4990616" y="3663730"/>
              <a:ext cx="3035783"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latin typeface="+mj-lt"/>
                </a:rPr>
                <a:t>Apps Published</a:t>
              </a:r>
            </a:p>
            <a:p>
              <a:pPr marL="342900" indent="-342900">
                <a:lnSpc>
                  <a:spcPct val="90000"/>
                </a:lnSpc>
                <a:spcAft>
                  <a:spcPts val="600"/>
                </a:spcAft>
                <a:buFont typeface="Arial" pitchFamily="34" charset="0"/>
                <a:buChar char="•"/>
              </a:pPr>
              <a:r>
                <a:rPr lang="en-US" sz="2400" dirty="0" smtClean="0">
                  <a:latin typeface="+mj-lt"/>
                </a:rPr>
                <a:t>9 WP8 LOB </a:t>
              </a:r>
            </a:p>
            <a:p>
              <a:pPr marL="342900" indent="-342900">
                <a:lnSpc>
                  <a:spcPct val="90000"/>
                </a:lnSpc>
                <a:spcAft>
                  <a:spcPts val="600"/>
                </a:spcAft>
                <a:buFont typeface="Arial" pitchFamily="34" charset="0"/>
                <a:buChar char="•"/>
              </a:pPr>
              <a:r>
                <a:rPr lang="en-US" sz="2400" dirty="0" smtClean="0">
                  <a:latin typeface="+mj-lt"/>
                </a:rPr>
                <a:t>1 Deep Linked </a:t>
              </a:r>
              <a:endParaRPr lang="en-US" sz="2400" dirty="0">
                <a:latin typeface="+mj-lt"/>
              </a:endParaRPr>
            </a:p>
          </p:txBody>
        </p:sp>
        <p:sp>
          <p:nvSpPr>
            <p:cNvPr id="37" name="Rectangle 36"/>
            <p:cNvSpPr/>
            <p:nvPr/>
          </p:nvSpPr>
          <p:spPr bwMode="auto">
            <a:xfrm>
              <a:off x="8178799" y="3618596"/>
              <a:ext cx="3276600" cy="1569134"/>
            </a:xfrm>
            <a:prstGeom prst="rect">
              <a:avLst/>
            </a:prstGeom>
            <a:solidFill>
              <a:srgbClr val="00396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TextBox 37"/>
            <p:cNvSpPr txBox="1"/>
            <p:nvPr/>
          </p:nvSpPr>
          <p:spPr>
            <a:xfrm>
              <a:off x="8343416" y="3663730"/>
              <a:ext cx="3035783"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latin typeface="+mj-lt"/>
                </a:rPr>
                <a:t>Apps Published</a:t>
              </a:r>
            </a:p>
            <a:p>
              <a:pPr marL="342900" indent="-342900">
                <a:lnSpc>
                  <a:spcPct val="90000"/>
                </a:lnSpc>
                <a:spcAft>
                  <a:spcPts val="600"/>
                </a:spcAft>
                <a:buFont typeface="Arial" pitchFamily="34" charset="0"/>
                <a:buChar char="•"/>
              </a:pPr>
              <a:r>
                <a:rPr lang="en-US" sz="2400" dirty="0" smtClean="0">
                  <a:latin typeface="+mj-lt"/>
                </a:rPr>
                <a:t>76 WinRT Apps </a:t>
              </a:r>
            </a:p>
            <a:p>
              <a:pPr marL="342900" indent="-342900">
                <a:lnSpc>
                  <a:spcPct val="90000"/>
                </a:lnSpc>
                <a:spcAft>
                  <a:spcPts val="600"/>
                </a:spcAft>
                <a:buFont typeface="Arial" pitchFamily="34" charset="0"/>
                <a:buChar char="•"/>
              </a:pPr>
              <a:r>
                <a:rPr lang="en-US" sz="2400" dirty="0">
                  <a:latin typeface="+mj-lt"/>
                </a:rPr>
                <a:t>2</a:t>
              </a:r>
              <a:r>
                <a:rPr lang="en-US" sz="2400" dirty="0" smtClean="0">
                  <a:latin typeface="+mj-lt"/>
                </a:rPr>
                <a:t> Deep Linked </a:t>
              </a:r>
              <a:endParaRPr lang="en-US" sz="2400" dirty="0">
                <a:latin typeface="+mj-lt"/>
              </a:endParaRPr>
            </a:p>
          </p:txBody>
        </p:sp>
        <p:sp>
          <p:nvSpPr>
            <p:cNvPr id="40" name="Rectangle 39"/>
            <p:cNvSpPr/>
            <p:nvPr/>
          </p:nvSpPr>
          <p:spPr>
            <a:xfrm>
              <a:off x="4825999" y="1439862"/>
              <a:ext cx="6650038" cy="473015"/>
            </a:xfrm>
            <a:prstGeom prst="rect">
              <a:avLst/>
            </a:prstGeom>
            <a:solidFill>
              <a:schemeClr val="accent1"/>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latin typeface="+mj-lt"/>
                </a:rPr>
                <a:t>Device Enrollments and Modern Apps</a:t>
              </a:r>
              <a:endParaRPr lang="en-US" sz="2800" dirty="0">
                <a:latin typeface="+mj-lt"/>
              </a:endParaRPr>
            </a:p>
          </p:txBody>
        </p:sp>
      </p:grpSp>
      <p:sp>
        <p:nvSpPr>
          <p:cNvPr id="41" name="Rounded Rectangle 6"/>
          <p:cNvSpPr/>
          <p:nvPr/>
        </p:nvSpPr>
        <p:spPr bwMode="black">
          <a:xfrm rot="16200000">
            <a:off x="249377" y="267525"/>
            <a:ext cx="570332" cy="853020"/>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15377833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a:t>
            </a:r>
            <a:r>
              <a:rPr lang="en-US" dirty="0" smtClean="0"/>
              <a:t>nd </a:t>
            </a:r>
            <a:r>
              <a:rPr lang="en-US" dirty="0"/>
              <a:t>Takeaways</a:t>
            </a:r>
          </a:p>
        </p:txBody>
      </p:sp>
      <p:sp>
        <p:nvSpPr>
          <p:cNvPr id="5" name="Text Placeholder 4"/>
          <p:cNvSpPr>
            <a:spLocks noGrp="1"/>
          </p:cNvSpPr>
          <p:nvPr>
            <p:ph type="body" sz="quarter" idx="4294967295"/>
          </p:nvPr>
        </p:nvSpPr>
        <p:spPr>
          <a:xfrm>
            <a:off x="274320" y="1211263"/>
            <a:ext cx="11612879" cy="5669244"/>
          </a:xfrm>
        </p:spPr>
        <p:txBody>
          <a:bodyPr/>
          <a:lstStyle/>
          <a:p>
            <a:pPr marL="0" indent="0">
              <a:buNone/>
            </a:pPr>
            <a:r>
              <a:rPr lang="en-US" dirty="0"/>
              <a:t>Session </a:t>
            </a:r>
            <a:r>
              <a:rPr lang="en-US" dirty="0" smtClean="0"/>
              <a:t>Objectives </a:t>
            </a:r>
            <a:endParaRPr lang="en-US" dirty="0"/>
          </a:p>
          <a:p>
            <a:pPr marL="469900" lvl="1" indent="-457200"/>
            <a:r>
              <a:rPr lang="en-US" sz="2800" dirty="0" smtClean="0">
                <a:latin typeface="+mj-lt"/>
              </a:rPr>
              <a:t>Share real world deployment experiences of System Center 2012 SP1 Configuration Manger </a:t>
            </a:r>
          </a:p>
          <a:p>
            <a:pPr marL="469900" lvl="1" indent="-457200"/>
            <a:r>
              <a:rPr lang="en-US" sz="2800" dirty="0" smtClean="0">
                <a:latin typeface="+mj-lt"/>
              </a:rPr>
              <a:t>Explain </a:t>
            </a:r>
            <a:r>
              <a:rPr lang="en-US" sz="2800" dirty="0">
                <a:latin typeface="+mj-lt"/>
              </a:rPr>
              <a:t>how Microsoft uses the new features in System Center 2012 SP1 </a:t>
            </a:r>
            <a:r>
              <a:rPr lang="en-US" sz="2800" dirty="0" smtClean="0">
                <a:latin typeface="+mj-lt"/>
              </a:rPr>
              <a:t>Configuration Manager</a:t>
            </a:r>
          </a:p>
          <a:p>
            <a:pPr marL="685800" lvl="2" indent="-457200"/>
            <a:endParaRPr lang="en-US" sz="2800" dirty="0">
              <a:gradFill>
                <a:gsLst>
                  <a:gs pos="1250">
                    <a:schemeClr val="tx2"/>
                  </a:gs>
                  <a:gs pos="99000">
                    <a:schemeClr val="tx2"/>
                  </a:gs>
                </a:gsLst>
                <a:lin ang="5400000" scaled="0"/>
              </a:gradFill>
              <a:latin typeface="+mj-lt"/>
            </a:endParaRPr>
          </a:p>
          <a:p>
            <a:pPr marL="0" lvl="2" indent="0">
              <a:buNone/>
            </a:pPr>
            <a:r>
              <a:rPr lang="en-US" sz="4000" dirty="0">
                <a:latin typeface="+mj-lt"/>
              </a:rPr>
              <a:t>Key Takeaways</a:t>
            </a:r>
          </a:p>
          <a:p>
            <a:pPr marL="469900" lvl="1" indent="-457200"/>
            <a:r>
              <a:rPr lang="en-US" sz="2800" dirty="0" smtClean="0">
                <a:latin typeface="+mj-lt"/>
              </a:rPr>
              <a:t>Lessons learned from deploying System Center 2012 SP1 Configuration Manager</a:t>
            </a:r>
          </a:p>
          <a:p>
            <a:pPr marL="469900" lvl="1" indent="-457200"/>
            <a:r>
              <a:rPr lang="en-US" sz="2800" dirty="0" smtClean="0">
                <a:latin typeface="+mj-lt"/>
              </a:rPr>
              <a:t>Understand the value of new features in System </a:t>
            </a:r>
            <a:r>
              <a:rPr lang="en-US" sz="2800" dirty="0">
                <a:latin typeface="+mj-lt"/>
              </a:rPr>
              <a:t>Center 2012 SP1 </a:t>
            </a:r>
            <a:r>
              <a:rPr lang="en-US" sz="2800" dirty="0" smtClean="0">
                <a:latin typeface="+mj-lt"/>
              </a:rPr>
              <a:t>Configuration Manager</a:t>
            </a:r>
            <a:r>
              <a:rPr lang="en-US" dirty="0">
                <a:latin typeface="+mj-lt"/>
              </a:rPr>
              <a:t/>
            </a:r>
            <a:br>
              <a:rPr lang="en-US" dirty="0">
                <a:latin typeface="+mj-lt"/>
              </a:rPr>
            </a:br>
            <a:endParaRPr lang="en-US" dirty="0">
              <a:latin typeface="+mj-lt"/>
            </a:endParaRPr>
          </a:p>
        </p:txBody>
      </p:sp>
    </p:spTree>
    <p:extLst>
      <p:ext uri="{BB962C8B-B14F-4D97-AF65-F5344CB8AC3E}">
        <p14:creationId xmlns:p14="http://schemas.microsoft.com/office/powerpoint/2010/main" val="415182976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972" y="296897"/>
            <a:ext cx="11321912" cy="917575"/>
          </a:xfrm>
        </p:spPr>
        <p:txBody>
          <a:bodyPr/>
          <a:lstStyle/>
          <a:p>
            <a:r>
              <a:rPr lang="en-US" sz="4800" dirty="0" smtClean="0">
                <a:solidFill>
                  <a:schemeClr val="tx1"/>
                </a:solidFill>
              </a:rPr>
              <a:t>Unified Device Management Solution @ MSIT</a:t>
            </a:r>
            <a:endParaRPr lang="en-US" sz="4800" dirty="0"/>
          </a:p>
        </p:txBody>
      </p:sp>
      <p:sp>
        <p:nvSpPr>
          <p:cNvPr id="324" name="Text Placeholder 2"/>
          <p:cNvSpPr>
            <a:spLocks noGrp="1"/>
          </p:cNvSpPr>
          <p:nvPr>
            <p:ph sz="quarter" idx="10"/>
          </p:nvPr>
        </p:nvSpPr>
        <p:spPr>
          <a:xfrm>
            <a:off x="274638" y="1549399"/>
            <a:ext cx="4490184" cy="4835170"/>
          </a:xfrm>
        </p:spPr>
        <p:txBody>
          <a:bodyPr/>
          <a:lstStyle/>
          <a:p>
            <a:pPr marL="0" lvl="0" indent="0">
              <a:buNone/>
            </a:pPr>
            <a:r>
              <a:rPr lang="en-US" sz="2400" b="1" dirty="0" smtClean="0"/>
              <a:t>Device Management</a:t>
            </a:r>
            <a:endParaRPr lang="en-US" sz="2400" dirty="0" smtClean="0"/>
          </a:p>
          <a:p>
            <a:pPr marL="228600" indent="-228600">
              <a:buFont typeface="Arial" pitchFamily="34" charset="0"/>
              <a:buChar char="•"/>
            </a:pPr>
            <a:r>
              <a:rPr lang="en-US" sz="1900" dirty="0" smtClean="0">
                <a:solidFill>
                  <a:schemeClr val="tx1"/>
                </a:solidFill>
              </a:rPr>
              <a:t>Windows PCs, Mac’s: ConfigMgr SP1</a:t>
            </a:r>
          </a:p>
          <a:p>
            <a:pPr marL="228600" indent="-228600">
              <a:buFont typeface="Arial" pitchFamily="34" charset="0"/>
              <a:buChar char="•"/>
            </a:pPr>
            <a:r>
              <a:rPr lang="en-US" sz="1900" dirty="0" smtClean="0">
                <a:solidFill>
                  <a:schemeClr val="tx1"/>
                </a:solidFill>
              </a:rPr>
              <a:t>WP, Android</a:t>
            </a:r>
            <a:r>
              <a:rPr lang="en-US" sz="1900" dirty="0">
                <a:solidFill>
                  <a:schemeClr val="tx1"/>
                </a:solidFill>
              </a:rPr>
              <a:t>, </a:t>
            </a:r>
            <a:r>
              <a:rPr lang="en-US" sz="1900" dirty="0" smtClean="0">
                <a:solidFill>
                  <a:schemeClr val="tx1"/>
                </a:solidFill>
              </a:rPr>
              <a:t>Smart Phones, etc: EAS </a:t>
            </a:r>
            <a:endParaRPr lang="en-US" sz="1900" dirty="0">
              <a:solidFill>
                <a:schemeClr val="tx1"/>
              </a:solidFill>
            </a:endParaRPr>
          </a:p>
          <a:p>
            <a:pPr marL="228600" indent="-228600">
              <a:buFont typeface="Arial" pitchFamily="34" charset="0"/>
              <a:buChar char="•"/>
            </a:pPr>
            <a:r>
              <a:rPr lang="en-US" sz="1900" dirty="0" smtClean="0">
                <a:solidFill>
                  <a:schemeClr val="tx1"/>
                </a:solidFill>
              </a:rPr>
              <a:t>WP8, WinRT, iOS: Intune (native mgmt.)</a:t>
            </a:r>
          </a:p>
          <a:p>
            <a:pPr lvl="0"/>
            <a:endParaRPr lang="en-US" sz="1200" dirty="0" smtClean="0"/>
          </a:p>
          <a:p>
            <a:pPr marL="0" lvl="0" indent="0">
              <a:buNone/>
            </a:pPr>
            <a:r>
              <a:rPr lang="en-US" sz="2400" b="1" dirty="0" smtClean="0"/>
              <a:t>Unified Management</a:t>
            </a:r>
          </a:p>
          <a:p>
            <a:pPr marL="228600" indent="-228600">
              <a:buFont typeface="Arial" pitchFamily="34" charset="0"/>
              <a:buChar char="•"/>
            </a:pPr>
            <a:r>
              <a:rPr lang="en-US" sz="1900" dirty="0" smtClean="0">
                <a:solidFill>
                  <a:schemeClr val="tx1"/>
                </a:solidFill>
              </a:rPr>
              <a:t>ConfigMgr 2012 SP1 on-prem </a:t>
            </a:r>
            <a:r>
              <a:rPr lang="en-US" sz="1900" dirty="0">
                <a:solidFill>
                  <a:schemeClr val="tx1"/>
                </a:solidFill>
              </a:rPr>
              <a:t>i</a:t>
            </a:r>
            <a:r>
              <a:rPr lang="en-US" sz="1900" dirty="0" smtClean="0">
                <a:solidFill>
                  <a:schemeClr val="tx1"/>
                </a:solidFill>
              </a:rPr>
              <a:t>nfra</a:t>
            </a:r>
          </a:p>
          <a:p>
            <a:pPr marL="228600" indent="-228600">
              <a:buFont typeface="Arial" pitchFamily="34" charset="0"/>
              <a:buChar char="•"/>
            </a:pPr>
            <a:r>
              <a:rPr lang="en-US" sz="1900" dirty="0" smtClean="0">
                <a:solidFill>
                  <a:schemeClr val="tx1"/>
                </a:solidFill>
              </a:rPr>
              <a:t>Windows Intune</a:t>
            </a:r>
          </a:p>
          <a:p>
            <a:pPr marL="228600" indent="-228600">
              <a:buFont typeface="Arial" pitchFamily="34" charset="0"/>
              <a:buChar char="•"/>
            </a:pPr>
            <a:r>
              <a:rPr lang="en-US" sz="1900" dirty="0" smtClean="0">
                <a:solidFill>
                  <a:schemeClr val="tx1"/>
                </a:solidFill>
              </a:rPr>
              <a:t>Exchange connector (reporting)</a:t>
            </a:r>
          </a:p>
          <a:p>
            <a:pPr marL="228600" indent="-228600">
              <a:buFont typeface="Arial" pitchFamily="34" charset="0"/>
              <a:buChar char="•"/>
            </a:pPr>
            <a:endParaRPr lang="en-US" sz="1200" b="1" dirty="0" smtClean="0"/>
          </a:p>
          <a:p>
            <a:pPr marL="0" lvl="0" indent="0">
              <a:buNone/>
            </a:pPr>
            <a:r>
              <a:rPr lang="en-US" sz="2400" b="1" dirty="0" smtClean="0"/>
              <a:t>Administrative Experience</a:t>
            </a:r>
            <a:endParaRPr lang="en-US" sz="2400" dirty="0" smtClean="0"/>
          </a:p>
          <a:p>
            <a:pPr marL="228600" indent="-228600">
              <a:buFont typeface="Arial" pitchFamily="34" charset="0"/>
              <a:buChar char="•"/>
            </a:pPr>
            <a:r>
              <a:rPr lang="en-US" sz="1900" dirty="0" smtClean="0">
                <a:solidFill>
                  <a:schemeClr val="tx1"/>
                </a:solidFill>
              </a:rPr>
              <a:t>Single pane of glass and simplified administration </a:t>
            </a:r>
          </a:p>
          <a:p>
            <a:pPr marL="228600" indent="-228600">
              <a:buFont typeface="Arial" pitchFamily="34" charset="0"/>
              <a:buChar char="•"/>
            </a:pPr>
            <a:r>
              <a:rPr lang="en-US" sz="1900" dirty="0" smtClean="0">
                <a:solidFill>
                  <a:schemeClr val="tx1"/>
                </a:solidFill>
              </a:rPr>
              <a:t>Managed via ConfigMgr console</a:t>
            </a:r>
            <a:endParaRPr lang="en-US" sz="1900" dirty="0">
              <a:solidFill>
                <a:schemeClr val="tx1"/>
              </a:solidFill>
            </a:endParaRPr>
          </a:p>
        </p:txBody>
      </p:sp>
      <p:pic>
        <p:nvPicPr>
          <p:cNvPr id="9" name="Picture 8"/>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7611720" y="3035932"/>
            <a:ext cx="719785" cy="842332"/>
          </a:xfrm>
          <a:prstGeom prst="rect">
            <a:avLst/>
          </a:prstGeom>
          <a:noFill/>
          <a:ln>
            <a:noFill/>
          </a:ln>
        </p:spPr>
      </p:pic>
      <p:cxnSp>
        <p:nvCxnSpPr>
          <p:cNvPr id="10" name="Straight Arrow Connector 9"/>
          <p:cNvCxnSpPr/>
          <p:nvPr/>
        </p:nvCxnSpPr>
        <p:spPr>
          <a:xfrm flipH="1">
            <a:off x="8179105" y="2449603"/>
            <a:ext cx="76200" cy="590461"/>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7844842" y="4723158"/>
            <a:ext cx="0" cy="567939"/>
          </a:xfrm>
          <a:prstGeom prst="straightConnector1">
            <a:avLst/>
          </a:prstGeom>
          <a:ln w="2540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846430" y="3878262"/>
            <a:ext cx="2641259" cy="1387464"/>
          </a:xfrm>
          <a:prstGeom prst="straightConnector1">
            <a:avLst/>
          </a:prstGeom>
          <a:ln w="25400">
            <a:solidFill>
              <a:schemeClr val="tx1"/>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7417105" y="2449603"/>
            <a:ext cx="381000" cy="590461"/>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rot="19928658">
            <a:off x="8159337" y="4479051"/>
            <a:ext cx="2582851"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Single pane of glass</a:t>
            </a:r>
          </a:p>
        </p:txBody>
      </p:sp>
      <p:grpSp>
        <p:nvGrpSpPr>
          <p:cNvPr id="63" name="Group 62"/>
          <p:cNvGrpSpPr/>
          <p:nvPr/>
        </p:nvGrpSpPr>
        <p:grpSpPr>
          <a:xfrm>
            <a:off x="10765179" y="5247856"/>
            <a:ext cx="1071526" cy="764006"/>
            <a:chOff x="10424733" y="5157800"/>
            <a:chExt cx="1071526" cy="764006"/>
          </a:xfrm>
        </p:grpSpPr>
        <p:grpSp>
          <p:nvGrpSpPr>
            <p:cNvPr id="53" name="Group 52"/>
            <p:cNvGrpSpPr>
              <a:grpSpLocks noChangeAspect="1"/>
            </p:cNvGrpSpPr>
            <p:nvPr/>
          </p:nvGrpSpPr>
          <p:grpSpPr>
            <a:xfrm>
              <a:off x="10424733" y="5157800"/>
              <a:ext cx="1071526" cy="764006"/>
              <a:chOff x="1919150" y="3044496"/>
              <a:chExt cx="666391" cy="475141"/>
            </a:xfrm>
          </p:grpSpPr>
          <p:sp>
            <p:nvSpPr>
              <p:cNvPr id="54"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5"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6" name="Rectangle 55"/>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grpSp>
        <p:pic>
          <p:nvPicPr>
            <p:cNvPr id="61" name="Picture 60" descr="\\showsrus\images\MS_LOGOS_PACKAGING\CURRENT - Sept2010\Logos\Windows Intune\Win-Intune_h_r.png"/>
            <p:cNvPicPr>
              <a:picLocks noChangeAspect="1" noChangeArrowheads="1"/>
            </p:cNvPicPr>
            <p:nvPr/>
          </p:nvPicPr>
          <p:blipFill rotWithShape="1">
            <a:blip r:embed="rId4">
              <a:extLst>
                <a:ext uri="{28A0092B-C50C-407E-A947-70E740481C1C}">
                  <a14:useLocalDpi xmlns:a14="http://schemas.microsoft.com/office/drawing/2010/main" val="0"/>
                </a:ext>
              </a:extLst>
            </a:blip>
            <a:srcRect l="13789" t="3791" b="1"/>
            <a:stretch/>
          </p:blipFill>
          <p:spPr bwMode="auto">
            <a:xfrm>
              <a:off x="10609665" y="5402262"/>
              <a:ext cx="713972" cy="152400"/>
            </a:xfrm>
            <a:prstGeom prst="rect">
              <a:avLst/>
            </a:prstGeom>
            <a:noFill/>
            <a:extLst>
              <a:ext uri="{909E8E84-426E-40DD-AFC4-6F175D3DCCD1}">
                <a14:hiddenFill xmlns:a14="http://schemas.microsoft.com/office/drawing/2010/main">
                  <a:solidFill>
                    <a:srgbClr val="FFFFFF"/>
                  </a:solidFill>
                </a14:hiddenFill>
              </a:ext>
            </a:extLst>
          </p:spPr>
        </p:pic>
      </p:grpSp>
      <p:pic>
        <p:nvPicPr>
          <p:cNvPr id="67" name="Picture 66"/>
          <p:cNvPicPr>
            <a:picLocks noChangeAspect="1"/>
          </p:cNvPicPr>
          <p:nvPr/>
        </p:nvPicPr>
        <p:blipFill rotWithShape="1">
          <a:blip r:embed="rId5" cstate="email">
            <a:extLst>
              <a:ext uri="{28A0092B-C50C-407E-A947-70E740481C1C}">
                <a14:useLocalDpi xmlns:a14="http://schemas.microsoft.com/office/drawing/2010/main"/>
              </a:ext>
            </a:extLst>
          </a:blip>
          <a:srcRect l="67536"/>
          <a:stretch/>
        </p:blipFill>
        <p:spPr>
          <a:xfrm>
            <a:off x="9169705" y="3115007"/>
            <a:ext cx="399910" cy="688315"/>
          </a:xfrm>
          <a:prstGeom prst="rect">
            <a:avLst/>
          </a:prstGeom>
          <a:noFill/>
          <a:effectLst/>
        </p:spPr>
      </p:pic>
      <p:cxnSp>
        <p:nvCxnSpPr>
          <p:cNvPr id="69" name="Straight Arrow Connector 68"/>
          <p:cNvCxnSpPr/>
          <p:nvPr/>
        </p:nvCxnSpPr>
        <p:spPr>
          <a:xfrm flipH="1">
            <a:off x="8398272" y="3496017"/>
            <a:ext cx="727250" cy="1247"/>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8407705" y="3192464"/>
            <a:ext cx="708384"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EAS</a:t>
            </a:r>
          </a:p>
        </p:txBody>
      </p:sp>
      <p:cxnSp>
        <p:nvCxnSpPr>
          <p:cNvPr id="111" name="Straight Arrow Connector 110"/>
          <p:cNvCxnSpPr/>
          <p:nvPr/>
        </p:nvCxnSpPr>
        <p:spPr>
          <a:xfrm flipH="1">
            <a:off x="9703105" y="3497264"/>
            <a:ext cx="685800"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9680521" y="3193711"/>
            <a:ext cx="708384"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EAS</a:t>
            </a:r>
          </a:p>
        </p:txBody>
      </p:sp>
      <p:cxnSp>
        <p:nvCxnSpPr>
          <p:cNvPr id="146" name="Straight Arrow Connector 145"/>
          <p:cNvCxnSpPr/>
          <p:nvPr/>
        </p:nvCxnSpPr>
        <p:spPr>
          <a:xfrm>
            <a:off x="9387192" y="2441711"/>
            <a:ext cx="0" cy="590461"/>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flipV="1">
            <a:off x="11283083" y="4030662"/>
            <a:ext cx="0" cy="114300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216" name="Group 215"/>
          <p:cNvGrpSpPr/>
          <p:nvPr/>
        </p:nvGrpSpPr>
        <p:grpSpPr>
          <a:xfrm>
            <a:off x="6840348" y="4030662"/>
            <a:ext cx="1719757" cy="655670"/>
            <a:chOff x="6094443" y="4125645"/>
            <a:chExt cx="1913069" cy="407818"/>
          </a:xfrm>
        </p:grpSpPr>
        <p:pic>
          <p:nvPicPr>
            <p:cNvPr id="214" name="Picture 213" descr="C:\Users\mflorida.REDMOND\AppData\Local\Microsoft\Windows\Temporary Internet Files\Content.Outlook\CJ3SCPD3\SysCnt12-ConfigMgr_h_rgb_r.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094443" y="4125645"/>
              <a:ext cx="1645549" cy="4064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5" name="TextBox 214"/>
            <p:cNvSpPr txBox="1"/>
            <p:nvPr/>
          </p:nvSpPr>
          <p:spPr>
            <a:xfrm>
              <a:off x="7728832" y="4412937"/>
              <a:ext cx="278680" cy="120526"/>
            </a:xfrm>
            <a:prstGeom prst="rect">
              <a:avLst/>
            </a:prstGeom>
            <a:noFill/>
          </p:spPr>
          <p:txBody>
            <a:bodyPr wrap="square" lIns="0" tIns="0" rIns="0" bIns="0" rtlCol="0">
              <a:spAutoFit/>
            </a:bodyPr>
            <a:lstStyle/>
            <a:p>
              <a:r>
                <a:rPr lang="en-US" sz="1100" spc="-70" dirty="0" smtClean="0">
                  <a:gradFill>
                    <a:gsLst>
                      <a:gs pos="2917">
                        <a:schemeClr val="tx1"/>
                      </a:gs>
                      <a:gs pos="30000">
                        <a:schemeClr val="tx1"/>
                      </a:gs>
                    </a:gsLst>
                    <a:lin ang="5400000" scaled="0"/>
                  </a:gradFill>
                </a:rPr>
                <a:t>SP1</a:t>
              </a:r>
            </a:p>
          </p:txBody>
        </p:sp>
      </p:grpSp>
      <p:cxnSp>
        <p:nvCxnSpPr>
          <p:cNvPr id="230" name="Straight Arrow Connector 229"/>
          <p:cNvCxnSpPr/>
          <p:nvPr/>
        </p:nvCxnSpPr>
        <p:spPr>
          <a:xfrm flipH="1" flipV="1">
            <a:off x="7844842" y="3951884"/>
            <a:ext cx="1588" cy="23118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7264702" y="5282844"/>
            <a:ext cx="1071526" cy="764004"/>
            <a:chOff x="7054613" y="4879568"/>
            <a:chExt cx="1071526" cy="764004"/>
          </a:xfrm>
        </p:grpSpPr>
        <p:grpSp>
          <p:nvGrpSpPr>
            <p:cNvPr id="37" name="Group 36"/>
            <p:cNvGrpSpPr>
              <a:grpSpLocks noChangeAspect="1"/>
            </p:cNvGrpSpPr>
            <p:nvPr/>
          </p:nvGrpSpPr>
          <p:grpSpPr>
            <a:xfrm>
              <a:off x="7054613" y="4879568"/>
              <a:ext cx="1071526" cy="764004"/>
              <a:chOff x="1919150" y="3044497"/>
              <a:chExt cx="666391" cy="475140"/>
            </a:xfrm>
          </p:grpSpPr>
          <p:sp>
            <p:nvSpPr>
              <p:cNvPr id="38" name="Round Same Side Corner Rectangle 11"/>
              <p:cNvSpPr/>
              <p:nvPr/>
            </p:nvSpPr>
            <p:spPr>
              <a:xfrm>
                <a:off x="1970085" y="3044497"/>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39"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40" name="Rectangle 39"/>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grpSp>
        <p:pic>
          <p:nvPicPr>
            <p:cNvPr id="41" name="Picture 40"/>
            <p:cNvPicPr>
              <a:picLocks noChangeAspect="1"/>
            </p:cNvPicPr>
            <p:nvPr/>
          </p:nvPicPr>
          <p:blipFill rotWithShape="1">
            <a:blip r:embed="rId7" cstate="print">
              <a:extLst>
                <a:ext uri="{28A0092B-C50C-407E-A947-70E740481C1C}">
                  <a14:useLocalDpi xmlns:a14="http://schemas.microsoft.com/office/drawing/2010/main" val="0"/>
                </a:ext>
              </a:extLst>
            </a:blip>
            <a:srcRect l="-11712" t="-1" r="-11019" b="-19481"/>
            <a:stretch/>
          </p:blipFill>
          <p:spPr>
            <a:xfrm>
              <a:off x="7375267" y="4980477"/>
              <a:ext cx="441346" cy="432492"/>
            </a:xfrm>
            <a:prstGeom prst="rect">
              <a:avLst/>
            </a:prstGeom>
          </p:spPr>
        </p:pic>
      </p:grpSp>
      <p:grpSp>
        <p:nvGrpSpPr>
          <p:cNvPr id="206" name="Group 205"/>
          <p:cNvGrpSpPr/>
          <p:nvPr/>
        </p:nvGrpSpPr>
        <p:grpSpPr>
          <a:xfrm>
            <a:off x="8382095" y="5630862"/>
            <a:ext cx="787607" cy="533400"/>
            <a:chOff x="8761051" y="3074863"/>
            <a:chExt cx="1830963" cy="1127039"/>
          </a:xfrm>
        </p:grpSpPr>
        <p:pic>
          <p:nvPicPr>
            <p:cNvPr id="207" name="Picture 206"/>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8761051" y="3360496"/>
              <a:ext cx="768100" cy="841406"/>
            </a:xfrm>
            <a:prstGeom prst="rect">
              <a:avLst/>
            </a:prstGeom>
          </p:spPr>
        </p:pic>
        <p:grpSp>
          <p:nvGrpSpPr>
            <p:cNvPr id="208" name="Group 207"/>
            <p:cNvGrpSpPr/>
            <p:nvPr/>
          </p:nvGrpSpPr>
          <p:grpSpPr>
            <a:xfrm>
              <a:off x="9570413" y="3074863"/>
              <a:ext cx="1021601" cy="757950"/>
              <a:chOff x="9570413" y="2902735"/>
              <a:chExt cx="1021601" cy="757950"/>
            </a:xfrm>
          </p:grpSpPr>
          <p:pic>
            <p:nvPicPr>
              <p:cNvPr id="209" name="Picture 208"/>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9570413" y="2902735"/>
                <a:ext cx="1021601" cy="757950"/>
              </a:xfrm>
              <a:prstGeom prst="rect">
                <a:avLst/>
              </a:prstGeom>
              <a:ln>
                <a:solidFill>
                  <a:schemeClr val="tx1"/>
                </a:solidFill>
                <a:prstDash val="dash"/>
              </a:ln>
            </p:spPr>
          </p:pic>
          <p:cxnSp>
            <p:nvCxnSpPr>
              <p:cNvPr id="210" name="Straight Connector 209"/>
              <p:cNvCxnSpPr/>
              <p:nvPr/>
            </p:nvCxnSpPr>
            <p:spPr>
              <a:xfrm>
                <a:off x="9763539" y="32004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a:off x="9763539" y="32766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2" name="Straight Connector 211"/>
              <p:cNvCxnSpPr/>
              <p:nvPr/>
            </p:nvCxnSpPr>
            <p:spPr>
              <a:xfrm>
                <a:off x="9763539" y="33528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3" name="Straight Connector 212"/>
              <p:cNvCxnSpPr/>
              <p:nvPr/>
            </p:nvCxnSpPr>
            <p:spPr>
              <a:xfrm>
                <a:off x="9763539" y="3429000"/>
                <a:ext cx="45388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nvGrpSpPr>
          <p:cNvPr id="280" name="Group 279"/>
          <p:cNvGrpSpPr/>
          <p:nvPr/>
        </p:nvGrpSpPr>
        <p:grpSpPr>
          <a:xfrm>
            <a:off x="7188505" y="5249862"/>
            <a:ext cx="2057397" cy="1146119"/>
            <a:chOff x="7361232" y="5339210"/>
            <a:chExt cx="2250279" cy="1146119"/>
          </a:xfrm>
        </p:grpSpPr>
        <p:sp>
          <p:nvSpPr>
            <p:cNvPr id="279" name="Rectangle 278"/>
            <p:cNvSpPr/>
            <p:nvPr/>
          </p:nvSpPr>
          <p:spPr bwMode="auto">
            <a:xfrm>
              <a:off x="7361232" y="5339210"/>
              <a:ext cx="2250279" cy="1143000"/>
            </a:xfrm>
            <a:prstGeom prst="rect">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78" name="TextBox 277"/>
            <p:cNvSpPr txBox="1"/>
            <p:nvPr/>
          </p:nvSpPr>
          <p:spPr>
            <a:xfrm>
              <a:off x="7361233" y="6192941"/>
              <a:ext cx="2250278" cy="292388"/>
            </a:xfrm>
            <a:prstGeom prst="rect">
              <a:avLst/>
            </a:prstGeom>
            <a:noFill/>
          </p:spPr>
          <p:txBody>
            <a:bodyPr wrap="square" rtlCol="0">
              <a:spAutoFit/>
            </a:bodyPr>
            <a:lstStyle/>
            <a:p>
              <a:pPr algn="ctr"/>
              <a:r>
                <a:rPr lang="en-US" sz="1300" dirty="0" smtClean="0">
                  <a:solidFill>
                    <a:srgbClr val="FFFFFF"/>
                  </a:solidFill>
                  <a:cs typeface="Arial" pitchFamily="34" charset="0"/>
                </a:rPr>
                <a:t>Simplified Administration</a:t>
              </a:r>
              <a:endParaRPr lang="en-US" sz="1300" dirty="0">
                <a:solidFill>
                  <a:srgbClr val="FFFFFF"/>
                </a:solidFill>
                <a:cs typeface="Arial" pitchFamily="34" charset="0"/>
              </a:endParaRPr>
            </a:p>
          </p:txBody>
        </p:sp>
      </p:grpSp>
      <p:grpSp>
        <p:nvGrpSpPr>
          <p:cNvPr id="296" name="Group 295"/>
          <p:cNvGrpSpPr/>
          <p:nvPr/>
        </p:nvGrpSpPr>
        <p:grpSpPr>
          <a:xfrm>
            <a:off x="10487689" y="2963860"/>
            <a:ext cx="1577616" cy="990602"/>
            <a:chOff x="10508018" y="2582862"/>
            <a:chExt cx="1577616" cy="990602"/>
          </a:xfrm>
        </p:grpSpPr>
        <p:grpSp>
          <p:nvGrpSpPr>
            <p:cNvPr id="106" name="Group 105"/>
            <p:cNvGrpSpPr/>
            <p:nvPr/>
          </p:nvGrpSpPr>
          <p:grpSpPr>
            <a:xfrm>
              <a:off x="10508018" y="2582862"/>
              <a:ext cx="1577616" cy="990602"/>
              <a:chOff x="10583091" y="3511742"/>
              <a:chExt cx="1578746" cy="854787"/>
            </a:xfrm>
          </p:grpSpPr>
          <p:sp>
            <p:nvSpPr>
              <p:cNvPr id="5" name="Rounded Rectangle 13341"/>
              <p:cNvSpPr/>
              <p:nvPr/>
            </p:nvSpPr>
            <p:spPr>
              <a:xfrm>
                <a:off x="10583091" y="3511742"/>
                <a:ext cx="1578746" cy="854787"/>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chemeClr val="tx1"/>
                  </a:solidFill>
                </a:endParaRPr>
              </a:p>
            </p:txBody>
          </p:sp>
          <p:pic>
            <p:nvPicPr>
              <p:cNvPr id="6" name="Picture 5" descr="\\showsrus\images\MS_LOGOS_PACKAGING\CURRENT - Sept2010\Logos\Windows Intune\Win-Intune_h_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9258" y="4001645"/>
                <a:ext cx="1254915" cy="167624"/>
              </a:xfrm>
              <a:prstGeom prst="rect">
                <a:avLst/>
              </a:prstGeom>
              <a:noFill/>
              <a:extLst>
                <a:ext uri="{909E8E84-426E-40DD-AFC4-6F175D3DCCD1}">
                  <a14:hiddenFill xmlns:a14="http://schemas.microsoft.com/office/drawing/2010/main">
                    <a:solidFill>
                      <a:srgbClr val="FFFFFF"/>
                    </a:solidFill>
                  </a14:hiddenFill>
                </a:ext>
              </a:extLst>
            </p:spPr>
          </p:pic>
        </p:grpSp>
        <p:sp>
          <p:nvSpPr>
            <p:cNvPr id="295" name="TextBox 294"/>
            <p:cNvSpPr txBox="1"/>
            <p:nvPr/>
          </p:nvSpPr>
          <p:spPr>
            <a:xfrm>
              <a:off x="10790237" y="3344862"/>
              <a:ext cx="990600" cy="184666"/>
            </a:xfrm>
            <a:prstGeom prst="rect">
              <a:avLst/>
            </a:prstGeom>
            <a:noFill/>
          </p:spPr>
          <p:txBody>
            <a:bodyPr wrap="square" lIns="0" tIns="0" rIns="0" bIns="0" rtlCol="0">
              <a:spAutoFit/>
            </a:bodyPr>
            <a:lstStyle/>
            <a:p>
              <a:pPr algn="ctr"/>
              <a:endParaRPr lang="en-US" sz="1200" spc="-70" dirty="0" smtClean="0">
                <a:gradFill>
                  <a:gsLst>
                    <a:gs pos="2917">
                      <a:schemeClr val="tx1"/>
                    </a:gs>
                    <a:gs pos="30000">
                      <a:schemeClr val="tx1"/>
                    </a:gs>
                  </a:gsLst>
                  <a:lin ang="5400000" scaled="0"/>
                </a:gradFill>
              </a:endParaRPr>
            </a:p>
          </p:txBody>
        </p:sp>
      </p:grpSp>
      <p:cxnSp>
        <p:nvCxnSpPr>
          <p:cNvPr id="305" name="Straight Arrow Connector 304"/>
          <p:cNvCxnSpPr/>
          <p:nvPr/>
        </p:nvCxnSpPr>
        <p:spPr>
          <a:xfrm>
            <a:off x="11274909" y="2507871"/>
            <a:ext cx="1588" cy="379791"/>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315" name="Group 314"/>
          <p:cNvGrpSpPr/>
          <p:nvPr/>
        </p:nvGrpSpPr>
        <p:grpSpPr>
          <a:xfrm>
            <a:off x="5151435" y="3032171"/>
            <a:ext cx="1447801" cy="1651945"/>
            <a:chOff x="4680932" y="2573743"/>
            <a:chExt cx="1308705" cy="738664"/>
          </a:xfrm>
        </p:grpSpPr>
        <p:sp>
          <p:nvSpPr>
            <p:cNvPr id="32" name="Rectangle 31"/>
            <p:cNvSpPr/>
            <p:nvPr/>
          </p:nvSpPr>
          <p:spPr bwMode="auto">
            <a:xfrm>
              <a:off x="4680932" y="2573743"/>
              <a:ext cx="1308705" cy="738664"/>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09" name="TextBox 308"/>
            <p:cNvSpPr txBox="1"/>
            <p:nvPr/>
          </p:nvSpPr>
          <p:spPr>
            <a:xfrm>
              <a:off x="4694237" y="2747635"/>
              <a:ext cx="1295400" cy="495438"/>
            </a:xfrm>
            <a:prstGeom prst="rect">
              <a:avLst/>
            </a:prstGeom>
            <a:noFill/>
          </p:spPr>
          <p:txBody>
            <a:bodyPr wrap="square" lIns="0" tIns="0" rIns="0" bIns="0" rtlCol="0">
              <a:spAutoFit/>
            </a:bodyPr>
            <a:lstStyle/>
            <a:p>
              <a:pPr algn="ctr"/>
              <a:r>
                <a:rPr lang="en-US" spc="-70" dirty="0" smtClean="0">
                  <a:gradFill>
                    <a:gsLst>
                      <a:gs pos="2917">
                        <a:schemeClr val="tx1"/>
                      </a:gs>
                      <a:gs pos="30000">
                        <a:schemeClr val="tx1"/>
                      </a:gs>
                    </a:gsLst>
                    <a:lin ang="5400000" scaled="0"/>
                  </a:gradFill>
                  <a:latin typeface="+mj-lt"/>
                </a:rPr>
                <a:t>Microsoft IT Unified Management Infrastructure</a:t>
              </a:r>
            </a:p>
          </p:txBody>
        </p:sp>
      </p:grpSp>
      <p:grpSp>
        <p:nvGrpSpPr>
          <p:cNvPr id="317" name="Group 316"/>
          <p:cNvGrpSpPr/>
          <p:nvPr/>
        </p:nvGrpSpPr>
        <p:grpSpPr>
          <a:xfrm>
            <a:off x="5151435" y="5249862"/>
            <a:ext cx="1447801" cy="998338"/>
            <a:chOff x="4725684" y="4764339"/>
            <a:chExt cx="1308705" cy="738664"/>
          </a:xfrm>
        </p:grpSpPr>
        <p:sp>
          <p:nvSpPr>
            <p:cNvPr id="312" name="Rectangle 311"/>
            <p:cNvSpPr/>
            <p:nvPr/>
          </p:nvSpPr>
          <p:spPr bwMode="auto">
            <a:xfrm>
              <a:off x="4725684" y="4764339"/>
              <a:ext cx="1308705" cy="738664"/>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10" name="TextBox 309"/>
            <p:cNvSpPr txBox="1"/>
            <p:nvPr/>
          </p:nvSpPr>
          <p:spPr>
            <a:xfrm>
              <a:off x="4725684" y="4909819"/>
              <a:ext cx="1308705" cy="409900"/>
            </a:xfrm>
            <a:prstGeom prst="rect">
              <a:avLst/>
            </a:prstGeom>
            <a:noFill/>
          </p:spPr>
          <p:txBody>
            <a:bodyPr wrap="square" lIns="0" tIns="0" rIns="0" bIns="0" rtlCol="0">
              <a:spAutoFit/>
            </a:bodyPr>
            <a:lstStyle/>
            <a:p>
              <a:pPr algn="ctr"/>
              <a:r>
                <a:rPr lang="en-US" spc="-70" dirty="0" smtClean="0">
                  <a:gradFill>
                    <a:gsLst>
                      <a:gs pos="2917">
                        <a:schemeClr val="tx1"/>
                      </a:gs>
                      <a:gs pos="30000">
                        <a:schemeClr val="tx1"/>
                      </a:gs>
                    </a:gsLst>
                    <a:lin ang="5400000" scaled="0"/>
                  </a:gradFill>
                  <a:latin typeface="+mj-lt"/>
                </a:rPr>
                <a:t>Administrative Experience</a:t>
              </a:r>
            </a:p>
          </p:txBody>
        </p:sp>
      </p:grpSp>
      <p:sp>
        <p:nvSpPr>
          <p:cNvPr id="321" name="Rectangle 320"/>
          <p:cNvSpPr/>
          <p:nvPr/>
        </p:nvSpPr>
        <p:spPr bwMode="auto">
          <a:xfrm>
            <a:off x="4999037" y="1592262"/>
            <a:ext cx="7239000" cy="502920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58" name="Straight Arrow Connector 157"/>
          <p:cNvCxnSpPr/>
          <p:nvPr/>
        </p:nvCxnSpPr>
        <p:spPr>
          <a:xfrm>
            <a:off x="11341009" y="1744662"/>
            <a:ext cx="396" cy="360681"/>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298" name="Group 297"/>
          <p:cNvGrpSpPr/>
          <p:nvPr/>
        </p:nvGrpSpPr>
        <p:grpSpPr>
          <a:xfrm>
            <a:off x="10388905" y="1744662"/>
            <a:ext cx="1711220" cy="765232"/>
            <a:chOff x="10409237" y="1358073"/>
            <a:chExt cx="1711220" cy="765232"/>
          </a:xfrm>
        </p:grpSpPr>
        <p:sp>
          <p:nvSpPr>
            <p:cNvPr id="13" name="Rectangle 12"/>
            <p:cNvSpPr/>
            <p:nvPr/>
          </p:nvSpPr>
          <p:spPr bwMode="auto">
            <a:xfrm>
              <a:off x="10409237" y="1363662"/>
              <a:ext cx="1711220" cy="759643"/>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297" name="TextBox 296"/>
            <p:cNvSpPr txBox="1"/>
            <p:nvPr/>
          </p:nvSpPr>
          <p:spPr>
            <a:xfrm>
              <a:off x="10409237" y="1358073"/>
              <a:ext cx="1711219" cy="738664"/>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Windows RT, Windows Phone 8, iOS</a:t>
              </a:r>
            </a:p>
          </p:txBody>
        </p:sp>
      </p:grpSp>
      <p:grpSp>
        <p:nvGrpSpPr>
          <p:cNvPr id="301" name="Group 300"/>
          <p:cNvGrpSpPr/>
          <p:nvPr/>
        </p:nvGrpSpPr>
        <p:grpSpPr>
          <a:xfrm>
            <a:off x="8788705" y="1744662"/>
            <a:ext cx="1524000" cy="759641"/>
            <a:chOff x="8809037" y="1363662"/>
            <a:chExt cx="1398408" cy="759641"/>
          </a:xfrm>
        </p:grpSpPr>
        <p:sp>
          <p:nvSpPr>
            <p:cNvPr id="73" name="Rectangle 72"/>
            <p:cNvSpPr/>
            <p:nvPr/>
          </p:nvSpPr>
          <p:spPr bwMode="auto">
            <a:xfrm>
              <a:off x="8809037" y="1363662"/>
              <a:ext cx="1398408" cy="759641"/>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500" dirty="0">
                <a:gradFill>
                  <a:gsLst>
                    <a:gs pos="0">
                      <a:srgbClr val="FFFFFF"/>
                    </a:gs>
                    <a:gs pos="100000">
                      <a:srgbClr val="FFFFFF"/>
                    </a:gs>
                  </a:gsLst>
                  <a:lin ang="5400000" scaled="0"/>
                </a:gradFill>
              </a:endParaRPr>
            </a:p>
          </p:txBody>
        </p:sp>
        <p:sp>
          <p:nvSpPr>
            <p:cNvPr id="299" name="TextBox 298"/>
            <p:cNvSpPr txBox="1"/>
            <p:nvPr/>
          </p:nvSpPr>
          <p:spPr>
            <a:xfrm>
              <a:off x="8809037" y="1373159"/>
              <a:ext cx="1398408" cy="738664"/>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Windows Phone, Android, Smart </a:t>
              </a:r>
              <a:r>
                <a:rPr lang="en-US" sz="1600" spc="-70" dirty="0">
                  <a:gradFill>
                    <a:gsLst>
                      <a:gs pos="2917">
                        <a:schemeClr val="tx1"/>
                      </a:gs>
                      <a:gs pos="30000">
                        <a:schemeClr val="tx1"/>
                      </a:gs>
                    </a:gsLst>
                    <a:lin ang="5400000" scaled="0"/>
                  </a:gradFill>
                </a:rPr>
                <a:t>P</a:t>
              </a:r>
              <a:r>
                <a:rPr lang="en-US" sz="1600" spc="-70" dirty="0" smtClean="0">
                  <a:gradFill>
                    <a:gsLst>
                      <a:gs pos="2917">
                        <a:schemeClr val="tx1"/>
                      </a:gs>
                      <a:gs pos="30000">
                        <a:schemeClr val="tx1"/>
                      </a:gs>
                    </a:gsLst>
                    <a:lin ang="5400000" scaled="0"/>
                  </a:gradFill>
                </a:rPr>
                <a:t>hones, etc</a:t>
              </a:r>
            </a:p>
          </p:txBody>
        </p:sp>
      </p:grpSp>
      <p:grpSp>
        <p:nvGrpSpPr>
          <p:cNvPr id="304" name="Group 303"/>
          <p:cNvGrpSpPr/>
          <p:nvPr/>
        </p:nvGrpSpPr>
        <p:grpSpPr>
          <a:xfrm>
            <a:off x="7874305" y="1744662"/>
            <a:ext cx="838196" cy="759643"/>
            <a:chOff x="8047037" y="1358073"/>
            <a:chExt cx="838196" cy="759643"/>
          </a:xfrm>
        </p:grpSpPr>
        <p:sp>
          <p:nvSpPr>
            <p:cNvPr id="18" name="Rectangle 17"/>
            <p:cNvSpPr/>
            <p:nvPr/>
          </p:nvSpPr>
          <p:spPr bwMode="auto">
            <a:xfrm>
              <a:off x="8047037" y="1358073"/>
              <a:ext cx="838196" cy="759643"/>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00" name="TextBox 299"/>
            <p:cNvSpPr txBox="1"/>
            <p:nvPr/>
          </p:nvSpPr>
          <p:spPr>
            <a:xfrm>
              <a:off x="8047037" y="1592262"/>
              <a:ext cx="838196"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Mac OS</a:t>
              </a:r>
            </a:p>
          </p:txBody>
        </p:sp>
      </p:grpSp>
      <p:grpSp>
        <p:nvGrpSpPr>
          <p:cNvPr id="303" name="Group 302"/>
          <p:cNvGrpSpPr/>
          <p:nvPr/>
        </p:nvGrpSpPr>
        <p:grpSpPr>
          <a:xfrm>
            <a:off x="6731305" y="1744662"/>
            <a:ext cx="1066800" cy="759643"/>
            <a:chOff x="6904037" y="1358073"/>
            <a:chExt cx="1066800" cy="759643"/>
          </a:xfrm>
        </p:grpSpPr>
        <p:sp>
          <p:nvSpPr>
            <p:cNvPr id="16" name="Rectangle 15"/>
            <p:cNvSpPr/>
            <p:nvPr/>
          </p:nvSpPr>
          <p:spPr bwMode="auto">
            <a:xfrm>
              <a:off x="6904037" y="1358073"/>
              <a:ext cx="1066800" cy="759643"/>
            </a:xfrm>
            <a:prstGeom prst="rect">
              <a:avLst/>
            </a:prstGeom>
            <a:solidFill>
              <a:srgbClr val="00336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02" name="TextBox 301"/>
            <p:cNvSpPr txBox="1"/>
            <p:nvPr/>
          </p:nvSpPr>
          <p:spPr>
            <a:xfrm>
              <a:off x="6904037" y="1480819"/>
              <a:ext cx="1066800" cy="492443"/>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Windows PCs</a:t>
              </a:r>
              <a:r>
                <a:rPr lang="en-US" sz="1600" spc="-70" dirty="0">
                  <a:gradFill>
                    <a:gsLst>
                      <a:gs pos="2917">
                        <a:schemeClr val="tx1"/>
                      </a:gs>
                      <a:gs pos="30000">
                        <a:schemeClr val="tx1"/>
                      </a:gs>
                    </a:gsLst>
                    <a:lin ang="5400000" scaled="0"/>
                  </a:gradFill>
                </a:rPr>
                <a:t> </a:t>
              </a:r>
              <a:r>
                <a:rPr lang="en-US" sz="1600" spc="-70" dirty="0" smtClean="0">
                  <a:gradFill>
                    <a:gsLst>
                      <a:gs pos="2917">
                        <a:schemeClr val="tx1"/>
                      </a:gs>
                      <a:gs pos="30000">
                        <a:schemeClr val="tx1"/>
                      </a:gs>
                    </a:gsLst>
                    <a:lin ang="5400000" scaled="0"/>
                  </a:gradFill>
                </a:rPr>
                <a:t>(x86/64)</a:t>
              </a:r>
            </a:p>
          </p:txBody>
        </p:sp>
      </p:grpSp>
      <p:grpSp>
        <p:nvGrpSpPr>
          <p:cNvPr id="316" name="Group 315"/>
          <p:cNvGrpSpPr/>
          <p:nvPr/>
        </p:nvGrpSpPr>
        <p:grpSpPr>
          <a:xfrm>
            <a:off x="5151435" y="1760740"/>
            <a:ext cx="1447802" cy="738664"/>
            <a:chOff x="2941636" y="1469151"/>
            <a:chExt cx="1308706" cy="738664"/>
          </a:xfrm>
        </p:grpSpPr>
        <p:sp>
          <p:nvSpPr>
            <p:cNvPr id="314" name="Rectangle 313"/>
            <p:cNvSpPr/>
            <p:nvPr/>
          </p:nvSpPr>
          <p:spPr bwMode="auto">
            <a:xfrm>
              <a:off x="2941637" y="1469151"/>
              <a:ext cx="1308705" cy="738664"/>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11" name="TextBox 310"/>
            <p:cNvSpPr txBox="1"/>
            <p:nvPr/>
          </p:nvSpPr>
          <p:spPr>
            <a:xfrm>
              <a:off x="2941636" y="1675936"/>
              <a:ext cx="1308705" cy="276999"/>
            </a:xfrm>
            <a:prstGeom prst="rect">
              <a:avLst/>
            </a:prstGeom>
            <a:noFill/>
          </p:spPr>
          <p:txBody>
            <a:bodyPr wrap="square" lIns="0" tIns="0" rIns="0" bIns="0" rtlCol="0">
              <a:spAutoFit/>
            </a:bodyPr>
            <a:lstStyle/>
            <a:p>
              <a:pPr algn="ctr"/>
              <a:r>
                <a:rPr lang="en-US" spc="-70" dirty="0" smtClean="0">
                  <a:gradFill>
                    <a:gsLst>
                      <a:gs pos="2917">
                        <a:schemeClr val="tx1"/>
                      </a:gs>
                      <a:gs pos="30000">
                        <a:schemeClr val="tx1"/>
                      </a:gs>
                    </a:gsLst>
                    <a:lin ang="5400000" scaled="0"/>
                  </a:gradFill>
                  <a:latin typeface="+mj-lt"/>
                </a:rPr>
                <a:t>Devices</a:t>
              </a:r>
            </a:p>
          </p:txBody>
        </p:sp>
      </p:grpSp>
      <p:sp>
        <p:nvSpPr>
          <p:cNvPr id="323" name="Rectangle 322"/>
          <p:cNvSpPr/>
          <p:nvPr/>
        </p:nvSpPr>
        <p:spPr>
          <a:xfrm>
            <a:off x="4999037" y="1122235"/>
            <a:ext cx="7239000" cy="473014"/>
          </a:xfrm>
          <a:prstGeom prst="rect">
            <a:avLst/>
          </a:prstGeom>
          <a:solidFill>
            <a:srgbClr val="0070C0"/>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latin typeface="+mj-lt"/>
              </a:rPr>
              <a:t>Unified Device Management Architecture</a:t>
            </a:r>
            <a:endParaRPr lang="en-US" sz="2400" dirty="0">
              <a:latin typeface="+mj-lt"/>
            </a:endParaRPr>
          </a:p>
        </p:txBody>
      </p:sp>
      <p:sp>
        <p:nvSpPr>
          <p:cNvPr id="325" name="Rectangle 324"/>
          <p:cNvSpPr/>
          <p:nvPr/>
        </p:nvSpPr>
        <p:spPr>
          <a:xfrm>
            <a:off x="221137" y="1119248"/>
            <a:ext cx="4543685" cy="473014"/>
          </a:xfrm>
          <a:prstGeom prst="rect">
            <a:avLst/>
          </a:prstGeom>
          <a:solidFill>
            <a:srgbClr val="0070C0"/>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latin typeface="+mj-lt"/>
              </a:rPr>
              <a:t>Unified Management @ MSIT</a:t>
            </a:r>
            <a:endParaRPr lang="en-US" sz="2400" dirty="0">
              <a:latin typeface="+mj-lt"/>
            </a:endParaRPr>
          </a:p>
        </p:txBody>
      </p:sp>
      <p:sp>
        <p:nvSpPr>
          <p:cNvPr id="326" name="Rectangle 325"/>
          <p:cNvSpPr/>
          <p:nvPr/>
        </p:nvSpPr>
        <p:spPr bwMode="auto">
          <a:xfrm>
            <a:off x="213027" y="1592262"/>
            <a:ext cx="4557410" cy="502920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6" name="Rounded Rectangle 6"/>
          <p:cNvSpPr/>
          <p:nvPr/>
        </p:nvSpPr>
        <p:spPr bwMode="black">
          <a:xfrm rot="16200000">
            <a:off x="249377" y="267525"/>
            <a:ext cx="570332" cy="853020"/>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3848562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4">
                                            <p:txEl>
                                              <p:pRg st="0" end="0"/>
                                            </p:txEl>
                                          </p:spTgt>
                                        </p:tgtEl>
                                        <p:attrNameLst>
                                          <p:attrName>style.visibility</p:attrName>
                                        </p:attrNameLst>
                                      </p:cBhvr>
                                      <p:to>
                                        <p:strVal val="visible"/>
                                      </p:to>
                                    </p:set>
                                    <p:animEffect transition="in" filter="fade">
                                      <p:cBhvr>
                                        <p:cTn id="7" dur="500"/>
                                        <p:tgtEl>
                                          <p:spTgt spid="32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4">
                                            <p:txEl>
                                              <p:pRg st="1" end="1"/>
                                            </p:txEl>
                                          </p:spTgt>
                                        </p:tgtEl>
                                        <p:attrNameLst>
                                          <p:attrName>style.visibility</p:attrName>
                                        </p:attrNameLst>
                                      </p:cBhvr>
                                      <p:to>
                                        <p:strVal val="visible"/>
                                      </p:to>
                                    </p:set>
                                    <p:animEffect transition="in" filter="fade">
                                      <p:cBhvr>
                                        <p:cTn id="10" dur="500"/>
                                        <p:tgtEl>
                                          <p:spTgt spid="32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24">
                                            <p:txEl>
                                              <p:pRg st="2" end="2"/>
                                            </p:txEl>
                                          </p:spTgt>
                                        </p:tgtEl>
                                        <p:attrNameLst>
                                          <p:attrName>style.visibility</p:attrName>
                                        </p:attrNameLst>
                                      </p:cBhvr>
                                      <p:to>
                                        <p:strVal val="visible"/>
                                      </p:to>
                                    </p:set>
                                    <p:animEffect transition="in" filter="fade">
                                      <p:cBhvr>
                                        <p:cTn id="13" dur="500"/>
                                        <p:tgtEl>
                                          <p:spTgt spid="32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24">
                                            <p:txEl>
                                              <p:pRg st="3" end="3"/>
                                            </p:txEl>
                                          </p:spTgt>
                                        </p:tgtEl>
                                        <p:attrNameLst>
                                          <p:attrName>style.visibility</p:attrName>
                                        </p:attrNameLst>
                                      </p:cBhvr>
                                      <p:to>
                                        <p:strVal val="visible"/>
                                      </p:to>
                                    </p:set>
                                    <p:animEffect transition="in" filter="fade">
                                      <p:cBhvr>
                                        <p:cTn id="16" dur="500"/>
                                        <p:tgtEl>
                                          <p:spTgt spid="32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fade">
                                      <p:cBhvr>
                                        <p:cTn id="19" dur="500"/>
                                        <p:tgtEl>
                                          <p:spTgt spid="158"/>
                                        </p:tgtEl>
                                      </p:cBhvr>
                                    </p:animEffect>
                                  </p:childTnLst>
                                </p:cTn>
                              </p:par>
                              <p:par>
                                <p:cTn id="20" presetID="10" presetClass="entr" presetSubtype="0" fill="hold" nodeType="withEffect">
                                  <p:stCondLst>
                                    <p:cond delay="0"/>
                                  </p:stCondLst>
                                  <p:childTnLst>
                                    <p:set>
                                      <p:cBhvr>
                                        <p:cTn id="21" dur="1" fill="hold">
                                          <p:stCondLst>
                                            <p:cond delay="0"/>
                                          </p:stCondLst>
                                        </p:cTn>
                                        <p:tgtEl>
                                          <p:spTgt spid="298"/>
                                        </p:tgtEl>
                                        <p:attrNameLst>
                                          <p:attrName>style.visibility</p:attrName>
                                        </p:attrNameLst>
                                      </p:cBhvr>
                                      <p:to>
                                        <p:strVal val="visible"/>
                                      </p:to>
                                    </p:set>
                                    <p:animEffect transition="in" filter="fade">
                                      <p:cBhvr>
                                        <p:cTn id="22" dur="500"/>
                                        <p:tgtEl>
                                          <p:spTgt spid="298"/>
                                        </p:tgtEl>
                                      </p:cBhvr>
                                    </p:animEffect>
                                  </p:childTnLst>
                                </p:cTn>
                              </p:par>
                              <p:par>
                                <p:cTn id="23" presetID="10" presetClass="entr" presetSubtype="0" fill="hold" nodeType="withEffect">
                                  <p:stCondLst>
                                    <p:cond delay="0"/>
                                  </p:stCondLst>
                                  <p:childTnLst>
                                    <p:set>
                                      <p:cBhvr>
                                        <p:cTn id="24" dur="1" fill="hold">
                                          <p:stCondLst>
                                            <p:cond delay="0"/>
                                          </p:stCondLst>
                                        </p:cTn>
                                        <p:tgtEl>
                                          <p:spTgt spid="301"/>
                                        </p:tgtEl>
                                        <p:attrNameLst>
                                          <p:attrName>style.visibility</p:attrName>
                                        </p:attrNameLst>
                                      </p:cBhvr>
                                      <p:to>
                                        <p:strVal val="visible"/>
                                      </p:to>
                                    </p:set>
                                    <p:animEffect transition="in" filter="fade">
                                      <p:cBhvr>
                                        <p:cTn id="25" dur="500"/>
                                        <p:tgtEl>
                                          <p:spTgt spid="301"/>
                                        </p:tgtEl>
                                      </p:cBhvr>
                                    </p:animEffect>
                                  </p:childTnLst>
                                </p:cTn>
                              </p:par>
                              <p:par>
                                <p:cTn id="26" presetID="10" presetClass="entr" presetSubtype="0" fill="hold" nodeType="withEffect">
                                  <p:stCondLst>
                                    <p:cond delay="0"/>
                                  </p:stCondLst>
                                  <p:childTnLst>
                                    <p:set>
                                      <p:cBhvr>
                                        <p:cTn id="27" dur="1" fill="hold">
                                          <p:stCondLst>
                                            <p:cond delay="0"/>
                                          </p:stCondLst>
                                        </p:cTn>
                                        <p:tgtEl>
                                          <p:spTgt spid="304"/>
                                        </p:tgtEl>
                                        <p:attrNameLst>
                                          <p:attrName>style.visibility</p:attrName>
                                        </p:attrNameLst>
                                      </p:cBhvr>
                                      <p:to>
                                        <p:strVal val="visible"/>
                                      </p:to>
                                    </p:set>
                                    <p:animEffect transition="in" filter="fade">
                                      <p:cBhvr>
                                        <p:cTn id="28" dur="500"/>
                                        <p:tgtEl>
                                          <p:spTgt spid="304"/>
                                        </p:tgtEl>
                                      </p:cBhvr>
                                    </p:animEffect>
                                  </p:childTnLst>
                                </p:cTn>
                              </p:par>
                              <p:par>
                                <p:cTn id="29" presetID="10" presetClass="entr" presetSubtype="0" fill="hold" nodeType="withEffect">
                                  <p:stCondLst>
                                    <p:cond delay="0"/>
                                  </p:stCondLst>
                                  <p:childTnLst>
                                    <p:set>
                                      <p:cBhvr>
                                        <p:cTn id="30" dur="1" fill="hold">
                                          <p:stCondLst>
                                            <p:cond delay="0"/>
                                          </p:stCondLst>
                                        </p:cTn>
                                        <p:tgtEl>
                                          <p:spTgt spid="303"/>
                                        </p:tgtEl>
                                        <p:attrNameLst>
                                          <p:attrName>style.visibility</p:attrName>
                                        </p:attrNameLst>
                                      </p:cBhvr>
                                      <p:to>
                                        <p:strVal val="visible"/>
                                      </p:to>
                                    </p:set>
                                    <p:animEffect transition="in" filter="fade">
                                      <p:cBhvr>
                                        <p:cTn id="31" dur="500"/>
                                        <p:tgtEl>
                                          <p:spTgt spid="303"/>
                                        </p:tgtEl>
                                      </p:cBhvr>
                                    </p:animEffect>
                                  </p:childTnLst>
                                </p:cTn>
                              </p:par>
                              <p:par>
                                <p:cTn id="32" presetID="10" presetClass="entr" presetSubtype="0" fill="hold" nodeType="withEffect">
                                  <p:stCondLst>
                                    <p:cond delay="0"/>
                                  </p:stCondLst>
                                  <p:childTnLst>
                                    <p:set>
                                      <p:cBhvr>
                                        <p:cTn id="33" dur="1" fill="hold">
                                          <p:stCondLst>
                                            <p:cond delay="0"/>
                                          </p:stCondLst>
                                        </p:cTn>
                                        <p:tgtEl>
                                          <p:spTgt spid="316"/>
                                        </p:tgtEl>
                                        <p:attrNameLst>
                                          <p:attrName>style.visibility</p:attrName>
                                        </p:attrNameLst>
                                      </p:cBhvr>
                                      <p:to>
                                        <p:strVal val="visible"/>
                                      </p:to>
                                    </p:set>
                                    <p:animEffect transition="in" filter="fade">
                                      <p:cBhvr>
                                        <p:cTn id="34" dur="500"/>
                                        <p:tgtEl>
                                          <p:spTgt spid="3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24">
                                            <p:txEl>
                                              <p:pRg st="5" end="5"/>
                                            </p:txEl>
                                          </p:spTgt>
                                        </p:tgtEl>
                                        <p:attrNameLst>
                                          <p:attrName>style.visibility</p:attrName>
                                        </p:attrNameLst>
                                      </p:cBhvr>
                                      <p:to>
                                        <p:strVal val="visible"/>
                                      </p:to>
                                    </p:set>
                                    <p:animEffect transition="in" filter="fade">
                                      <p:cBhvr>
                                        <p:cTn id="39" dur="500"/>
                                        <p:tgtEl>
                                          <p:spTgt spid="324">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24">
                                            <p:txEl>
                                              <p:pRg st="6" end="6"/>
                                            </p:txEl>
                                          </p:spTgt>
                                        </p:tgtEl>
                                        <p:attrNameLst>
                                          <p:attrName>style.visibility</p:attrName>
                                        </p:attrNameLst>
                                      </p:cBhvr>
                                      <p:to>
                                        <p:strVal val="visible"/>
                                      </p:to>
                                    </p:set>
                                    <p:animEffect transition="in" filter="fade">
                                      <p:cBhvr>
                                        <p:cTn id="42" dur="500"/>
                                        <p:tgtEl>
                                          <p:spTgt spid="324">
                                            <p:txEl>
                                              <p:pRg st="6" end="6"/>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24">
                                            <p:txEl>
                                              <p:pRg st="7" end="7"/>
                                            </p:txEl>
                                          </p:spTgt>
                                        </p:tgtEl>
                                        <p:attrNameLst>
                                          <p:attrName>style.visibility</p:attrName>
                                        </p:attrNameLst>
                                      </p:cBhvr>
                                      <p:to>
                                        <p:strVal val="visible"/>
                                      </p:to>
                                    </p:set>
                                    <p:animEffect transition="in" filter="fade">
                                      <p:cBhvr>
                                        <p:cTn id="45" dur="500"/>
                                        <p:tgtEl>
                                          <p:spTgt spid="324">
                                            <p:txEl>
                                              <p:pRg st="7" end="7"/>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24">
                                            <p:txEl>
                                              <p:pRg st="8" end="8"/>
                                            </p:txEl>
                                          </p:spTgt>
                                        </p:tgtEl>
                                        <p:attrNameLst>
                                          <p:attrName>style.visibility</p:attrName>
                                        </p:attrNameLst>
                                      </p:cBhvr>
                                      <p:to>
                                        <p:strVal val="visible"/>
                                      </p:to>
                                    </p:set>
                                    <p:animEffect transition="in" filter="fade">
                                      <p:cBhvr>
                                        <p:cTn id="48" dur="500"/>
                                        <p:tgtEl>
                                          <p:spTgt spid="324">
                                            <p:txEl>
                                              <p:pRg st="8" end="8"/>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500"/>
                                        <p:tgtEl>
                                          <p:spTgt spid="67"/>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nodeType="withEffect">
                                  <p:stCondLst>
                                    <p:cond delay="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500"/>
                                        <p:tgtEl>
                                          <p:spTgt spid="1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2"/>
                                        </p:tgtEl>
                                        <p:attrNameLst>
                                          <p:attrName>style.visibility</p:attrName>
                                        </p:attrNameLst>
                                      </p:cBhvr>
                                      <p:to>
                                        <p:strVal val="visible"/>
                                      </p:to>
                                    </p:set>
                                    <p:animEffect transition="in" filter="fade">
                                      <p:cBhvr>
                                        <p:cTn id="66" dur="500"/>
                                        <p:tgtEl>
                                          <p:spTgt spid="112"/>
                                        </p:tgtEl>
                                      </p:cBhvr>
                                    </p:animEffect>
                                  </p:childTnLst>
                                </p:cTn>
                              </p:par>
                              <p:par>
                                <p:cTn id="67" presetID="10" presetClass="entr" presetSubtype="0" fill="hold" nodeType="withEffect">
                                  <p:stCondLst>
                                    <p:cond delay="0"/>
                                  </p:stCondLst>
                                  <p:childTnLst>
                                    <p:set>
                                      <p:cBhvr>
                                        <p:cTn id="68" dur="1" fill="hold">
                                          <p:stCondLst>
                                            <p:cond delay="0"/>
                                          </p:stCondLst>
                                        </p:cTn>
                                        <p:tgtEl>
                                          <p:spTgt spid="216"/>
                                        </p:tgtEl>
                                        <p:attrNameLst>
                                          <p:attrName>style.visibility</p:attrName>
                                        </p:attrNameLst>
                                      </p:cBhvr>
                                      <p:to>
                                        <p:strVal val="visible"/>
                                      </p:to>
                                    </p:set>
                                    <p:animEffect transition="in" filter="fade">
                                      <p:cBhvr>
                                        <p:cTn id="69" dur="500"/>
                                        <p:tgtEl>
                                          <p:spTgt spid="216"/>
                                        </p:tgtEl>
                                      </p:cBhvr>
                                    </p:animEffect>
                                  </p:childTnLst>
                                </p:cTn>
                              </p:par>
                              <p:par>
                                <p:cTn id="70" presetID="10" presetClass="entr" presetSubtype="0" fill="hold" nodeType="withEffect">
                                  <p:stCondLst>
                                    <p:cond delay="0"/>
                                  </p:stCondLst>
                                  <p:childTnLst>
                                    <p:set>
                                      <p:cBhvr>
                                        <p:cTn id="71" dur="1" fill="hold">
                                          <p:stCondLst>
                                            <p:cond delay="0"/>
                                          </p:stCondLst>
                                        </p:cTn>
                                        <p:tgtEl>
                                          <p:spTgt spid="296"/>
                                        </p:tgtEl>
                                        <p:attrNameLst>
                                          <p:attrName>style.visibility</p:attrName>
                                        </p:attrNameLst>
                                      </p:cBhvr>
                                      <p:to>
                                        <p:strVal val="visible"/>
                                      </p:to>
                                    </p:set>
                                    <p:animEffect transition="in" filter="fade">
                                      <p:cBhvr>
                                        <p:cTn id="72" dur="500"/>
                                        <p:tgtEl>
                                          <p:spTgt spid="296"/>
                                        </p:tgtEl>
                                      </p:cBhvr>
                                    </p:animEffect>
                                  </p:childTnLst>
                                </p:cTn>
                              </p:par>
                              <p:par>
                                <p:cTn id="73" presetID="10" presetClass="entr" presetSubtype="0" fill="hold" nodeType="withEffect">
                                  <p:stCondLst>
                                    <p:cond delay="0"/>
                                  </p:stCondLst>
                                  <p:childTnLst>
                                    <p:set>
                                      <p:cBhvr>
                                        <p:cTn id="74" dur="1" fill="hold">
                                          <p:stCondLst>
                                            <p:cond delay="0"/>
                                          </p:stCondLst>
                                        </p:cTn>
                                        <p:tgtEl>
                                          <p:spTgt spid="315"/>
                                        </p:tgtEl>
                                        <p:attrNameLst>
                                          <p:attrName>style.visibility</p:attrName>
                                        </p:attrNameLst>
                                      </p:cBhvr>
                                      <p:to>
                                        <p:strVal val="visible"/>
                                      </p:to>
                                    </p:set>
                                    <p:animEffect transition="in" filter="fade">
                                      <p:cBhvr>
                                        <p:cTn id="75" dur="500"/>
                                        <p:tgtEl>
                                          <p:spTgt spid="315"/>
                                        </p:tgtEl>
                                      </p:cBhvr>
                                    </p:animEffect>
                                  </p:childTnLst>
                                </p:cTn>
                              </p:par>
                            </p:childTnLst>
                          </p:cTn>
                        </p:par>
                        <p:par>
                          <p:cTn id="76" fill="hold">
                            <p:stCondLst>
                              <p:cond delay="500"/>
                            </p:stCondLst>
                            <p:childTnLst>
                              <p:par>
                                <p:cTn id="77" presetID="53" presetClass="entr" presetSubtype="16"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par>
                                <p:cTn id="82" presetID="53" presetClass="entr" presetSubtype="16" fill="hold"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par>
                                <p:cTn id="87" presetID="53" presetClass="entr" presetSubtype="16" fill="hold" nodeType="withEffect">
                                  <p:stCondLst>
                                    <p:cond delay="0"/>
                                  </p:stCondLst>
                                  <p:childTnLst>
                                    <p:set>
                                      <p:cBhvr>
                                        <p:cTn id="88" dur="1" fill="hold">
                                          <p:stCondLst>
                                            <p:cond delay="0"/>
                                          </p:stCondLst>
                                        </p:cTn>
                                        <p:tgtEl>
                                          <p:spTgt spid="146"/>
                                        </p:tgtEl>
                                        <p:attrNameLst>
                                          <p:attrName>style.visibility</p:attrName>
                                        </p:attrNameLst>
                                      </p:cBhvr>
                                      <p:to>
                                        <p:strVal val="visible"/>
                                      </p:to>
                                    </p:set>
                                    <p:anim calcmode="lin" valueType="num">
                                      <p:cBhvr>
                                        <p:cTn id="89" dur="500" fill="hold"/>
                                        <p:tgtEl>
                                          <p:spTgt spid="146"/>
                                        </p:tgtEl>
                                        <p:attrNameLst>
                                          <p:attrName>ppt_w</p:attrName>
                                        </p:attrNameLst>
                                      </p:cBhvr>
                                      <p:tavLst>
                                        <p:tav tm="0">
                                          <p:val>
                                            <p:fltVal val="0"/>
                                          </p:val>
                                        </p:tav>
                                        <p:tav tm="100000">
                                          <p:val>
                                            <p:strVal val="#ppt_w"/>
                                          </p:val>
                                        </p:tav>
                                      </p:tavLst>
                                    </p:anim>
                                    <p:anim calcmode="lin" valueType="num">
                                      <p:cBhvr>
                                        <p:cTn id="90" dur="500" fill="hold"/>
                                        <p:tgtEl>
                                          <p:spTgt spid="146"/>
                                        </p:tgtEl>
                                        <p:attrNameLst>
                                          <p:attrName>ppt_h</p:attrName>
                                        </p:attrNameLst>
                                      </p:cBhvr>
                                      <p:tavLst>
                                        <p:tav tm="0">
                                          <p:val>
                                            <p:fltVal val="0"/>
                                          </p:val>
                                        </p:tav>
                                        <p:tav tm="100000">
                                          <p:val>
                                            <p:strVal val="#ppt_h"/>
                                          </p:val>
                                        </p:tav>
                                      </p:tavLst>
                                    </p:anim>
                                    <p:animEffect transition="in" filter="fade">
                                      <p:cBhvr>
                                        <p:cTn id="91" dur="500"/>
                                        <p:tgtEl>
                                          <p:spTgt spid="146"/>
                                        </p:tgtEl>
                                      </p:cBhvr>
                                    </p:animEffect>
                                  </p:childTnLst>
                                </p:cTn>
                              </p:par>
                              <p:par>
                                <p:cTn id="92" presetID="53" presetClass="entr" presetSubtype="16" fill="hold" nodeType="withEffect">
                                  <p:stCondLst>
                                    <p:cond delay="0"/>
                                  </p:stCondLst>
                                  <p:childTnLst>
                                    <p:set>
                                      <p:cBhvr>
                                        <p:cTn id="93" dur="1" fill="hold">
                                          <p:stCondLst>
                                            <p:cond delay="0"/>
                                          </p:stCondLst>
                                        </p:cTn>
                                        <p:tgtEl>
                                          <p:spTgt spid="305"/>
                                        </p:tgtEl>
                                        <p:attrNameLst>
                                          <p:attrName>style.visibility</p:attrName>
                                        </p:attrNameLst>
                                      </p:cBhvr>
                                      <p:to>
                                        <p:strVal val="visible"/>
                                      </p:to>
                                    </p:set>
                                    <p:anim calcmode="lin" valueType="num">
                                      <p:cBhvr>
                                        <p:cTn id="94" dur="500" fill="hold"/>
                                        <p:tgtEl>
                                          <p:spTgt spid="305"/>
                                        </p:tgtEl>
                                        <p:attrNameLst>
                                          <p:attrName>ppt_w</p:attrName>
                                        </p:attrNameLst>
                                      </p:cBhvr>
                                      <p:tavLst>
                                        <p:tav tm="0">
                                          <p:val>
                                            <p:fltVal val="0"/>
                                          </p:val>
                                        </p:tav>
                                        <p:tav tm="100000">
                                          <p:val>
                                            <p:strVal val="#ppt_w"/>
                                          </p:val>
                                        </p:tav>
                                      </p:tavLst>
                                    </p:anim>
                                    <p:anim calcmode="lin" valueType="num">
                                      <p:cBhvr>
                                        <p:cTn id="95" dur="500" fill="hold"/>
                                        <p:tgtEl>
                                          <p:spTgt spid="305"/>
                                        </p:tgtEl>
                                        <p:attrNameLst>
                                          <p:attrName>ppt_h</p:attrName>
                                        </p:attrNameLst>
                                      </p:cBhvr>
                                      <p:tavLst>
                                        <p:tav tm="0">
                                          <p:val>
                                            <p:fltVal val="0"/>
                                          </p:val>
                                        </p:tav>
                                        <p:tav tm="100000">
                                          <p:val>
                                            <p:strVal val="#ppt_h"/>
                                          </p:val>
                                        </p:tav>
                                      </p:tavLst>
                                    </p:anim>
                                    <p:animEffect transition="in" filter="fade">
                                      <p:cBhvr>
                                        <p:cTn id="96" dur="500"/>
                                        <p:tgtEl>
                                          <p:spTgt spid="30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24">
                                            <p:txEl>
                                              <p:pRg st="10" end="10"/>
                                            </p:txEl>
                                          </p:spTgt>
                                        </p:tgtEl>
                                        <p:attrNameLst>
                                          <p:attrName>style.visibility</p:attrName>
                                        </p:attrNameLst>
                                      </p:cBhvr>
                                      <p:to>
                                        <p:strVal val="visible"/>
                                      </p:to>
                                    </p:set>
                                    <p:animEffect transition="in" filter="fade">
                                      <p:cBhvr>
                                        <p:cTn id="101" dur="500"/>
                                        <p:tgtEl>
                                          <p:spTgt spid="324">
                                            <p:txEl>
                                              <p:pRg st="10" end="10"/>
                                            </p:txEl>
                                          </p:spTgt>
                                        </p:tgtEl>
                                      </p:cBhvr>
                                    </p:animEffect>
                                  </p:childTnLst>
                                </p:cTn>
                              </p:par>
                              <p:par>
                                <p:cTn id="102" presetID="10" presetClass="entr" presetSubtype="0" fill="hold" nodeType="withEffect">
                                  <p:stCondLst>
                                    <p:cond delay="0"/>
                                  </p:stCondLst>
                                  <p:childTnLst>
                                    <p:set>
                                      <p:cBhvr>
                                        <p:cTn id="103" dur="1" fill="hold">
                                          <p:stCondLst>
                                            <p:cond delay="0"/>
                                          </p:stCondLst>
                                        </p:cTn>
                                        <p:tgtEl>
                                          <p:spTgt spid="324">
                                            <p:txEl>
                                              <p:pRg st="11" end="11"/>
                                            </p:txEl>
                                          </p:spTgt>
                                        </p:tgtEl>
                                        <p:attrNameLst>
                                          <p:attrName>style.visibility</p:attrName>
                                        </p:attrNameLst>
                                      </p:cBhvr>
                                      <p:to>
                                        <p:strVal val="visible"/>
                                      </p:to>
                                    </p:set>
                                    <p:animEffect transition="in" filter="fade">
                                      <p:cBhvr>
                                        <p:cTn id="104" dur="500"/>
                                        <p:tgtEl>
                                          <p:spTgt spid="324">
                                            <p:txEl>
                                              <p:pRg st="11" end="11"/>
                                            </p:txEl>
                                          </p:spTgt>
                                        </p:tgtEl>
                                      </p:cBhvr>
                                    </p:animEffect>
                                  </p:childTnLst>
                                </p:cTn>
                              </p:par>
                              <p:par>
                                <p:cTn id="105" presetID="10" presetClass="entr" presetSubtype="0" fill="hold" nodeType="withEffect">
                                  <p:stCondLst>
                                    <p:cond delay="0"/>
                                  </p:stCondLst>
                                  <p:childTnLst>
                                    <p:set>
                                      <p:cBhvr>
                                        <p:cTn id="106" dur="1" fill="hold">
                                          <p:stCondLst>
                                            <p:cond delay="0"/>
                                          </p:stCondLst>
                                        </p:cTn>
                                        <p:tgtEl>
                                          <p:spTgt spid="324">
                                            <p:txEl>
                                              <p:pRg st="12" end="12"/>
                                            </p:txEl>
                                          </p:spTgt>
                                        </p:tgtEl>
                                        <p:attrNameLst>
                                          <p:attrName>style.visibility</p:attrName>
                                        </p:attrNameLst>
                                      </p:cBhvr>
                                      <p:to>
                                        <p:strVal val="visible"/>
                                      </p:to>
                                    </p:set>
                                    <p:animEffect transition="in" filter="fade">
                                      <p:cBhvr>
                                        <p:cTn id="107" dur="500"/>
                                        <p:tgtEl>
                                          <p:spTgt spid="324">
                                            <p:txEl>
                                              <p:pRg st="12" end="12"/>
                                            </p:txEl>
                                          </p:spTgt>
                                        </p:tgtEl>
                                      </p:cBhvr>
                                    </p:animEffect>
                                  </p:childTnLst>
                                </p:cTn>
                              </p:par>
                              <p:par>
                                <p:cTn id="108" presetID="10" presetClass="entr" presetSubtype="0" fill="hold" nodeType="with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childTnLst>
                                </p:cTn>
                              </p:par>
                              <p:par>
                                <p:cTn id="111" presetID="10" presetClass="entr" presetSubtype="0" fill="hold" nodeType="with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fade">
                                      <p:cBhvr>
                                        <p:cTn id="113" dur="500"/>
                                        <p:tgtEl>
                                          <p:spTgt spid="66"/>
                                        </p:tgtEl>
                                      </p:cBhvr>
                                    </p:animEffect>
                                  </p:childTnLst>
                                </p:cTn>
                              </p:par>
                              <p:par>
                                <p:cTn id="114" presetID="10" presetClass="entr" presetSubtype="0" fill="hold" nodeType="withEffect">
                                  <p:stCondLst>
                                    <p:cond delay="0"/>
                                  </p:stCondLst>
                                  <p:childTnLst>
                                    <p:set>
                                      <p:cBhvr>
                                        <p:cTn id="115" dur="1" fill="hold">
                                          <p:stCondLst>
                                            <p:cond delay="0"/>
                                          </p:stCondLst>
                                        </p:cTn>
                                        <p:tgtEl>
                                          <p:spTgt spid="206"/>
                                        </p:tgtEl>
                                        <p:attrNameLst>
                                          <p:attrName>style.visibility</p:attrName>
                                        </p:attrNameLst>
                                      </p:cBhvr>
                                      <p:to>
                                        <p:strVal val="visible"/>
                                      </p:to>
                                    </p:set>
                                    <p:animEffect transition="in" filter="fade">
                                      <p:cBhvr>
                                        <p:cTn id="116" dur="500"/>
                                        <p:tgtEl>
                                          <p:spTgt spid="206"/>
                                        </p:tgtEl>
                                      </p:cBhvr>
                                    </p:animEffect>
                                  </p:childTnLst>
                                </p:cTn>
                              </p:par>
                              <p:par>
                                <p:cTn id="117" presetID="10" presetClass="entr" presetSubtype="0" fill="hold" nodeType="withEffect">
                                  <p:stCondLst>
                                    <p:cond delay="0"/>
                                  </p:stCondLst>
                                  <p:childTnLst>
                                    <p:set>
                                      <p:cBhvr>
                                        <p:cTn id="118" dur="1" fill="hold">
                                          <p:stCondLst>
                                            <p:cond delay="0"/>
                                          </p:stCondLst>
                                        </p:cTn>
                                        <p:tgtEl>
                                          <p:spTgt spid="280"/>
                                        </p:tgtEl>
                                        <p:attrNameLst>
                                          <p:attrName>style.visibility</p:attrName>
                                        </p:attrNameLst>
                                      </p:cBhvr>
                                      <p:to>
                                        <p:strVal val="visible"/>
                                      </p:to>
                                    </p:set>
                                    <p:animEffect transition="in" filter="fade">
                                      <p:cBhvr>
                                        <p:cTn id="119" dur="500"/>
                                        <p:tgtEl>
                                          <p:spTgt spid="280"/>
                                        </p:tgtEl>
                                      </p:cBhvr>
                                    </p:animEffect>
                                  </p:childTnLst>
                                </p:cTn>
                              </p:par>
                              <p:par>
                                <p:cTn id="120" presetID="10" presetClass="entr" presetSubtype="0" fill="hold" nodeType="withEffect">
                                  <p:stCondLst>
                                    <p:cond delay="0"/>
                                  </p:stCondLst>
                                  <p:childTnLst>
                                    <p:set>
                                      <p:cBhvr>
                                        <p:cTn id="121" dur="1" fill="hold">
                                          <p:stCondLst>
                                            <p:cond delay="0"/>
                                          </p:stCondLst>
                                        </p:cTn>
                                        <p:tgtEl>
                                          <p:spTgt spid="317"/>
                                        </p:tgtEl>
                                        <p:attrNameLst>
                                          <p:attrName>style.visibility</p:attrName>
                                        </p:attrNameLst>
                                      </p:cBhvr>
                                      <p:to>
                                        <p:strVal val="visible"/>
                                      </p:to>
                                    </p:set>
                                    <p:animEffect transition="in" filter="fade">
                                      <p:cBhvr>
                                        <p:cTn id="122" dur="500"/>
                                        <p:tgtEl>
                                          <p:spTgt spid="317"/>
                                        </p:tgtEl>
                                      </p:cBhvr>
                                    </p:animEffect>
                                  </p:childTnLst>
                                </p:cTn>
                              </p:par>
                            </p:childTnLst>
                          </p:cTn>
                        </p:par>
                        <p:par>
                          <p:cTn id="123" fill="hold">
                            <p:stCondLst>
                              <p:cond delay="500"/>
                            </p:stCondLst>
                            <p:childTnLst>
                              <p:par>
                                <p:cTn id="124" presetID="22" presetClass="entr" presetSubtype="4" fill="hold" nodeType="afterEffect">
                                  <p:stCondLst>
                                    <p:cond delay="0"/>
                                  </p:stCondLst>
                                  <p:childTnLst>
                                    <p:set>
                                      <p:cBhvr>
                                        <p:cTn id="125" dur="1" fill="hold">
                                          <p:stCondLst>
                                            <p:cond delay="0"/>
                                          </p:stCondLst>
                                        </p:cTn>
                                        <p:tgtEl>
                                          <p:spTgt spid="174"/>
                                        </p:tgtEl>
                                        <p:attrNameLst>
                                          <p:attrName>style.visibility</p:attrName>
                                        </p:attrNameLst>
                                      </p:cBhvr>
                                      <p:to>
                                        <p:strVal val="visible"/>
                                      </p:to>
                                    </p:set>
                                    <p:animEffect transition="in" filter="wipe(down)">
                                      <p:cBhvr>
                                        <p:cTn id="126" dur="500"/>
                                        <p:tgtEl>
                                          <p:spTgt spid="174"/>
                                        </p:tgtEl>
                                      </p:cBhvr>
                                    </p:animEffect>
                                  </p:childTnLst>
                                </p:cTn>
                              </p:par>
                              <p:par>
                                <p:cTn id="127" presetID="22" presetClass="entr" presetSubtype="4" fill="hold" nodeType="withEffect">
                                  <p:stCondLst>
                                    <p:cond delay="0"/>
                                  </p:stCondLst>
                                  <p:childTnLst>
                                    <p:set>
                                      <p:cBhvr>
                                        <p:cTn id="128" dur="1" fill="hold">
                                          <p:stCondLst>
                                            <p:cond delay="0"/>
                                          </p:stCondLst>
                                        </p:cTn>
                                        <p:tgtEl>
                                          <p:spTgt spid="12"/>
                                        </p:tgtEl>
                                        <p:attrNameLst>
                                          <p:attrName>style.visibility</p:attrName>
                                        </p:attrNameLst>
                                      </p:cBhvr>
                                      <p:to>
                                        <p:strVal val="visible"/>
                                      </p:to>
                                    </p:set>
                                    <p:animEffect transition="in" filter="wipe(down)">
                                      <p:cBhvr>
                                        <p:cTn id="129" dur="500"/>
                                        <p:tgtEl>
                                          <p:spTgt spid="12"/>
                                        </p:tgtEl>
                                      </p:cBhvr>
                                    </p:animEffect>
                                  </p:childTnLst>
                                </p:cTn>
                              </p:par>
                              <p:par>
                                <p:cTn id="130" presetID="22" presetClass="entr" presetSubtype="4" fill="hold" nodeType="withEffect">
                                  <p:stCondLst>
                                    <p:cond delay="0"/>
                                  </p:stCondLst>
                                  <p:childTnLst>
                                    <p:set>
                                      <p:cBhvr>
                                        <p:cTn id="131" dur="1" fill="hold">
                                          <p:stCondLst>
                                            <p:cond delay="0"/>
                                          </p:stCondLst>
                                        </p:cTn>
                                        <p:tgtEl>
                                          <p:spTgt spid="230"/>
                                        </p:tgtEl>
                                        <p:attrNameLst>
                                          <p:attrName>style.visibility</p:attrName>
                                        </p:attrNameLst>
                                      </p:cBhvr>
                                      <p:to>
                                        <p:strVal val="visible"/>
                                      </p:to>
                                    </p:set>
                                    <p:animEffect transition="in" filter="wipe(down)">
                                      <p:cBhvr>
                                        <p:cTn id="132" dur="500"/>
                                        <p:tgtEl>
                                          <p:spTgt spid="230"/>
                                        </p:tgtEl>
                                      </p:cBhvr>
                                    </p:animEffect>
                                  </p:childTnLst>
                                </p:cTn>
                              </p:par>
                              <p:par>
                                <p:cTn id="133" presetID="22" presetClass="entr" presetSubtype="4" fill="hold" nodeType="with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down)">
                                      <p:cBhvr>
                                        <p:cTn id="135" dur="500"/>
                                        <p:tgtEl>
                                          <p:spTgt spid="1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0"/>
                                        </p:tgtEl>
                                        <p:attrNameLst>
                                          <p:attrName>style.visibility</p:attrName>
                                        </p:attrNameLst>
                                      </p:cBhvr>
                                      <p:to>
                                        <p:strVal val="visible"/>
                                      </p:to>
                                    </p:set>
                                    <p:animEffect transition="in" filter="wipe(down)">
                                      <p:cBhvr>
                                        <p:cTn id="1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0" grpId="0"/>
      <p:bldP spid="1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972" y="296897"/>
            <a:ext cx="11321912" cy="917575"/>
          </a:xfrm>
        </p:spPr>
        <p:txBody>
          <a:bodyPr/>
          <a:lstStyle/>
          <a:p>
            <a:pPr lvl="0"/>
            <a:r>
              <a:rPr lang="en-US" sz="4800" dirty="0" smtClean="0">
                <a:solidFill>
                  <a:schemeClr val="tx1"/>
                </a:solidFill>
              </a:rPr>
              <a:t>Unified Device Management</a:t>
            </a:r>
            <a:br>
              <a:rPr lang="en-US" sz="4800" dirty="0" smtClean="0">
                <a:solidFill>
                  <a:schemeClr val="tx1"/>
                </a:solidFill>
              </a:rPr>
            </a:br>
            <a:r>
              <a:rPr lang="en-US" sz="4000" dirty="0">
                <a:gradFill>
                  <a:gsLst>
                    <a:gs pos="1250">
                      <a:srgbClr val="9DD7FC"/>
                    </a:gs>
                    <a:gs pos="99000">
                      <a:srgbClr val="9DD7FC"/>
                    </a:gs>
                  </a:gsLst>
                  <a:lin ang="5400000" scaled="0"/>
                </a:gradFill>
              </a:rPr>
              <a:t/>
            </a:r>
            <a:br>
              <a:rPr lang="en-US" sz="4000" dirty="0">
                <a:gradFill>
                  <a:gsLst>
                    <a:gs pos="1250">
                      <a:srgbClr val="9DD7FC"/>
                    </a:gs>
                    <a:gs pos="99000">
                      <a:srgbClr val="9DD7FC"/>
                    </a:gs>
                  </a:gsLst>
                  <a:lin ang="5400000" scaled="0"/>
                </a:gradFill>
              </a:rPr>
            </a:br>
            <a:endParaRPr lang="en-US" sz="4000" dirty="0"/>
          </a:p>
        </p:txBody>
      </p:sp>
      <p:sp>
        <p:nvSpPr>
          <p:cNvPr id="11" name="Rectangle 10"/>
          <p:cNvSpPr/>
          <p:nvPr/>
        </p:nvSpPr>
        <p:spPr>
          <a:xfrm>
            <a:off x="731837" y="1668462"/>
            <a:ext cx="11277600" cy="3379387"/>
          </a:xfrm>
          <a:prstGeom prst="rect">
            <a:avLst/>
          </a:prstGeom>
        </p:spPr>
        <p:txBody>
          <a:bodyPr wrap="square">
            <a:spAutoFit/>
          </a:bodyPr>
          <a:lstStyle/>
          <a:p>
            <a:pPr lvl="0">
              <a:lnSpc>
                <a:spcPct val="90000"/>
              </a:lnSpc>
              <a:spcBef>
                <a:spcPct val="20000"/>
              </a:spcBef>
              <a:buSzPct val="90000"/>
            </a:pPr>
            <a:r>
              <a:rPr lang="en-US" sz="3200" spc="-102" dirty="0" smtClean="0">
                <a:ln w="3175">
                  <a:noFill/>
                </a:ln>
                <a:latin typeface="+mj-lt"/>
                <a:cs typeface="Segoe UI" pitchFamily="34" charset="0"/>
              </a:rPr>
              <a:t>Note Worthy Items</a:t>
            </a:r>
          </a:p>
          <a:p>
            <a:pPr lvl="0">
              <a:lnSpc>
                <a:spcPct val="90000"/>
              </a:lnSpc>
              <a:spcBef>
                <a:spcPct val="20000"/>
              </a:spcBef>
              <a:buSzPct val="90000"/>
            </a:pPr>
            <a:endParaRPr lang="en-US" sz="800" b="1" spc="-102" dirty="0">
              <a:ln w="3175">
                <a:noFill/>
              </a:ln>
              <a:gradFill>
                <a:gsLst>
                  <a:gs pos="1250">
                    <a:srgbClr val="9DD7FC"/>
                  </a:gs>
                  <a:gs pos="99000">
                    <a:srgbClr val="9DD7FC"/>
                  </a:gs>
                </a:gsLst>
                <a:lin ang="5400000" scaled="0"/>
              </a:gradFill>
              <a:latin typeface="+mj-lt"/>
              <a:cs typeface="Segoe UI" pitchFamily="34" charset="0"/>
            </a:endParaRPr>
          </a:p>
          <a:p>
            <a:pPr marL="228600" lvl="0" indent="-228600">
              <a:lnSpc>
                <a:spcPct val="90000"/>
              </a:lnSpc>
              <a:spcBef>
                <a:spcPct val="20000"/>
              </a:spcBef>
              <a:buSzPct val="90000"/>
              <a:buFont typeface="Arial" pitchFamily="34" charset="0"/>
              <a:buChar char="•"/>
            </a:pPr>
            <a:r>
              <a:rPr lang="en-US" sz="2000" dirty="0" smtClean="0">
                <a:solidFill>
                  <a:srgbClr val="FFFFFF"/>
                </a:solidFill>
                <a:latin typeface="Segoe UI Light"/>
              </a:rPr>
              <a:t>Device scale – 100k user limit</a:t>
            </a:r>
            <a:endParaRPr lang="en-US" sz="500" dirty="0">
              <a:solidFill>
                <a:srgbClr val="FFFFFF"/>
              </a:solidFill>
              <a:latin typeface="Segoe UI Light"/>
            </a:endParaRPr>
          </a:p>
          <a:p>
            <a:pPr marL="228600" lvl="0" indent="-228600">
              <a:lnSpc>
                <a:spcPct val="90000"/>
              </a:lnSpc>
              <a:spcBef>
                <a:spcPct val="20000"/>
              </a:spcBef>
              <a:buSzPct val="90000"/>
              <a:buFont typeface="Arial" pitchFamily="34" charset="0"/>
              <a:buChar char="•"/>
            </a:pPr>
            <a:r>
              <a:rPr lang="en-US" sz="2000" dirty="0">
                <a:solidFill>
                  <a:srgbClr val="FFFFFF"/>
                </a:solidFill>
                <a:latin typeface="Segoe UI Light"/>
              </a:rPr>
              <a:t>Company portal </a:t>
            </a:r>
            <a:r>
              <a:rPr lang="en-US" sz="2000" dirty="0" smtClean="0">
                <a:solidFill>
                  <a:srgbClr val="FFFFFF"/>
                </a:solidFill>
                <a:latin typeface="Segoe UI Light"/>
              </a:rPr>
              <a:t>and WIPE scenarios </a:t>
            </a:r>
            <a:r>
              <a:rPr lang="en-US" sz="2000" dirty="0">
                <a:solidFill>
                  <a:srgbClr val="FFFFFF"/>
                </a:solidFill>
                <a:latin typeface="Segoe UI Light"/>
              </a:rPr>
              <a:t>evaluated </a:t>
            </a:r>
            <a:r>
              <a:rPr lang="en-US" sz="2000" dirty="0" smtClean="0">
                <a:solidFill>
                  <a:srgbClr val="FFFFFF"/>
                </a:solidFill>
                <a:latin typeface="Segoe UI Light"/>
              </a:rPr>
              <a:t>for Windows Phone 8 and Windows RT devices</a:t>
            </a:r>
            <a:endParaRPr lang="en-US" sz="500" dirty="0">
              <a:solidFill>
                <a:srgbClr val="FFFFFF"/>
              </a:solidFill>
              <a:latin typeface="Segoe UI Light"/>
            </a:endParaRPr>
          </a:p>
          <a:p>
            <a:pPr marL="228600" lvl="0" indent="-228600">
              <a:lnSpc>
                <a:spcPct val="90000"/>
              </a:lnSpc>
              <a:spcBef>
                <a:spcPct val="20000"/>
              </a:spcBef>
              <a:buSzPct val="90000"/>
              <a:buFont typeface="Arial" pitchFamily="34" charset="0"/>
              <a:buChar char="•"/>
            </a:pPr>
            <a:r>
              <a:rPr lang="en-US" sz="2000" dirty="0" smtClean="0">
                <a:solidFill>
                  <a:srgbClr val="FFFFFF"/>
                </a:solidFill>
                <a:latin typeface="Segoe UI Light"/>
              </a:rPr>
              <a:t>Corporate Security EAS policies </a:t>
            </a:r>
            <a:r>
              <a:rPr lang="en-US" sz="2000" dirty="0">
                <a:solidFill>
                  <a:srgbClr val="FFFFFF"/>
                </a:solidFill>
                <a:latin typeface="Segoe UI Light"/>
              </a:rPr>
              <a:t>enforced via S</a:t>
            </a:r>
            <a:r>
              <a:rPr lang="en-US" sz="2000" dirty="0" smtClean="0">
                <a:solidFill>
                  <a:srgbClr val="FFFFFF"/>
                </a:solidFill>
                <a:latin typeface="Segoe UI Light"/>
              </a:rPr>
              <a:t>ettings </a:t>
            </a:r>
            <a:r>
              <a:rPr lang="en-US" sz="2000" dirty="0">
                <a:solidFill>
                  <a:srgbClr val="FFFFFF"/>
                </a:solidFill>
                <a:latin typeface="Segoe UI Light"/>
              </a:rPr>
              <a:t>M</a:t>
            </a:r>
            <a:r>
              <a:rPr lang="en-US" sz="2000" dirty="0" smtClean="0">
                <a:solidFill>
                  <a:srgbClr val="FFFFFF"/>
                </a:solidFill>
                <a:latin typeface="Segoe UI Light"/>
              </a:rPr>
              <a:t>anagement </a:t>
            </a:r>
            <a:endParaRPr lang="en-US" sz="500" dirty="0">
              <a:solidFill>
                <a:srgbClr val="FFFFFF"/>
              </a:solidFill>
              <a:latin typeface="Segoe UI Light"/>
            </a:endParaRPr>
          </a:p>
          <a:p>
            <a:pPr marL="228600" indent="-228600">
              <a:lnSpc>
                <a:spcPct val="90000"/>
              </a:lnSpc>
              <a:spcBef>
                <a:spcPct val="20000"/>
              </a:spcBef>
              <a:buSzPct val="90000"/>
              <a:buFont typeface="Arial" pitchFamily="34" charset="0"/>
              <a:buChar char="•"/>
            </a:pPr>
            <a:r>
              <a:rPr lang="en-US" sz="2000" dirty="0">
                <a:solidFill>
                  <a:srgbClr val="FFFFFF"/>
                </a:solidFill>
                <a:latin typeface="Segoe UI Light"/>
              </a:rPr>
              <a:t>Exchange </a:t>
            </a:r>
            <a:r>
              <a:rPr lang="en-US" sz="2000" dirty="0" smtClean="0">
                <a:solidFill>
                  <a:srgbClr val="FFFFFF"/>
                </a:solidFill>
                <a:latin typeface="Segoe UI Light"/>
              </a:rPr>
              <a:t>connector used to consolidate </a:t>
            </a:r>
            <a:r>
              <a:rPr lang="en-US" sz="2000" dirty="0">
                <a:solidFill>
                  <a:srgbClr val="FFFFFF"/>
                </a:solidFill>
                <a:latin typeface="Segoe UI Light"/>
              </a:rPr>
              <a:t>inventory and merge device </a:t>
            </a:r>
            <a:r>
              <a:rPr lang="en-US" sz="2000" dirty="0" smtClean="0">
                <a:solidFill>
                  <a:srgbClr val="FFFFFF"/>
                </a:solidFill>
                <a:latin typeface="Segoe UI Light"/>
              </a:rPr>
              <a:t>records</a:t>
            </a:r>
          </a:p>
          <a:p>
            <a:pPr marL="228600" indent="-228600">
              <a:lnSpc>
                <a:spcPct val="90000"/>
              </a:lnSpc>
              <a:spcBef>
                <a:spcPct val="20000"/>
              </a:spcBef>
              <a:buSzPct val="90000"/>
              <a:buFont typeface="Arial" pitchFamily="34" charset="0"/>
              <a:buChar char="•"/>
            </a:pPr>
            <a:r>
              <a:rPr lang="en-US" sz="2000" dirty="0" smtClean="0">
                <a:solidFill>
                  <a:srgbClr val="FFFFFF"/>
                </a:solidFill>
                <a:latin typeface="Segoe UI Light"/>
              </a:rPr>
              <a:t>End </a:t>
            </a:r>
            <a:r>
              <a:rPr lang="en-US" sz="2000" dirty="0">
                <a:solidFill>
                  <a:srgbClr val="FFFFFF"/>
                </a:solidFill>
                <a:latin typeface="Segoe UI Light"/>
              </a:rPr>
              <a:t>user education provided via </a:t>
            </a:r>
            <a:r>
              <a:rPr lang="en-US" sz="2000" dirty="0" smtClean="0">
                <a:solidFill>
                  <a:srgbClr val="FFFFFF"/>
                </a:solidFill>
                <a:latin typeface="Segoe UI Light"/>
              </a:rPr>
              <a:t>enrollment and Microsoft IT work smart guides</a:t>
            </a:r>
            <a:endParaRPr lang="en-US" sz="500" dirty="0">
              <a:solidFill>
                <a:srgbClr val="FFFFFF"/>
              </a:solidFill>
              <a:latin typeface="Segoe UI Light"/>
            </a:endParaRPr>
          </a:p>
          <a:p>
            <a:pPr marL="228600" lvl="0" indent="-228600">
              <a:lnSpc>
                <a:spcPct val="90000"/>
              </a:lnSpc>
              <a:spcBef>
                <a:spcPct val="20000"/>
              </a:spcBef>
              <a:buSzPct val="90000"/>
              <a:buFont typeface="Arial" pitchFamily="34" charset="0"/>
              <a:buChar char="•"/>
            </a:pPr>
            <a:r>
              <a:rPr lang="en-US" sz="2000" dirty="0">
                <a:solidFill>
                  <a:srgbClr val="FFFFFF"/>
                </a:solidFill>
                <a:latin typeface="Segoe UI Light"/>
              </a:rPr>
              <a:t>Created </a:t>
            </a:r>
            <a:r>
              <a:rPr lang="en-US" sz="2000" dirty="0" smtClean="0">
                <a:solidFill>
                  <a:srgbClr val="FFFFFF"/>
                </a:solidFill>
                <a:latin typeface="Segoe UI Light"/>
              </a:rPr>
              <a:t>FAQs and </a:t>
            </a:r>
            <a:r>
              <a:rPr lang="en-US" sz="2000" dirty="0">
                <a:solidFill>
                  <a:srgbClr val="FFFFFF"/>
                </a:solidFill>
                <a:latin typeface="Segoe UI Light"/>
              </a:rPr>
              <a:t>support guides for </a:t>
            </a:r>
            <a:r>
              <a:rPr lang="en-US" sz="2000" dirty="0" smtClean="0">
                <a:solidFill>
                  <a:srgbClr val="FFFFFF"/>
                </a:solidFill>
                <a:latin typeface="Segoe UI Light"/>
              </a:rPr>
              <a:t>Help Desk and Microsoft Tier 2 support teams</a:t>
            </a:r>
            <a:endParaRPr lang="en-US" sz="500" dirty="0">
              <a:solidFill>
                <a:srgbClr val="FFFFFF"/>
              </a:solidFill>
              <a:latin typeface="Segoe UI Light"/>
            </a:endParaRPr>
          </a:p>
          <a:p>
            <a:pPr marL="228600" lvl="0" indent="-228600">
              <a:lnSpc>
                <a:spcPct val="90000"/>
              </a:lnSpc>
              <a:spcBef>
                <a:spcPct val="20000"/>
              </a:spcBef>
              <a:buSzPct val="90000"/>
              <a:buFont typeface="Arial" pitchFamily="34" charset="0"/>
              <a:buChar char="•"/>
            </a:pPr>
            <a:r>
              <a:rPr lang="en-US" sz="2000" dirty="0">
                <a:solidFill>
                  <a:srgbClr val="FFFFFF"/>
                </a:solidFill>
                <a:latin typeface="Segoe UI Light"/>
              </a:rPr>
              <a:t>Developed custom inventory reports </a:t>
            </a:r>
            <a:r>
              <a:rPr lang="en-US" sz="2000" dirty="0" smtClean="0">
                <a:solidFill>
                  <a:srgbClr val="FFFFFF"/>
                </a:solidFill>
                <a:latin typeface="Segoe UI Light"/>
              </a:rPr>
              <a:t>to provide a consolidated view of enrolled devices</a:t>
            </a:r>
            <a:endParaRPr lang="en-US" sz="500" dirty="0">
              <a:solidFill>
                <a:srgbClr val="FFFFFF"/>
              </a:solidFill>
              <a:latin typeface="Segoe UI Light"/>
            </a:endParaRPr>
          </a:p>
          <a:p>
            <a:pPr marL="228600" lvl="0" indent="-228600">
              <a:lnSpc>
                <a:spcPct val="90000"/>
              </a:lnSpc>
              <a:spcBef>
                <a:spcPct val="20000"/>
              </a:spcBef>
              <a:buSzPct val="90000"/>
              <a:buFont typeface="Arial" pitchFamily="34" charset="0"/>
              <a:buChar char="•"/>
            </a:pPr>
            <a:r>
              <a:rPr lang="en-US" sz="2000" dirty="0" smtClean="0">
                <a:solidFill>
                  <a:srgbClr val="FFFFFF"/>
                </a:solidFill>
                <a:latin typeface="Segoe UI Light"/>
              </a:rPr>
              <a:t>Microsoft IT broad device management communications/enrollments planned for June 2013</a:t>
            </a:r>
            <a:endParaRPr lang="en-US" sz="2000" dirty="0">
              <a:solidFill>
                <a:srgbClr val="FFFFFF"/>
              </a:solidFill>
              <a:latin typeface="Segoe UI Light"/>
            </a:endParaRPr>
          </a:p>
        </p:txBody>
      </p:sp>
      <p:grpSp>
        <p:nvGrpSpPr>
          <p:cNvPr id="10" name="Group 9"/>
          <p:cNvGrpSpPr/>
          <p:nvPr/>
        </p:nvGrpSpPr>
        <p:grpSpPr>
          <a:xfrm>
            <a:off x="503237" y="5402262"/>
            <a:ext cx="6172200" cy="993324"/>
            <a:chOff x="-124705" y="5827448"/>
            <a:chExt cx="6172200" cy="993324"/>
          </a:xfrm>
        </p:grpSpPr>
        <p:sp>
          <p:nvSpPr>
            <p:cNvPr id="12" name="Rectangle 11"/>
            <p:cNvSpPr/>
            <p:nvPr/>
          </p:nvSpPr>
          <p:spPr>
            <a:xfrm>
              <a:off x="578835" y="6082108"/>
              <a:ext cx="5468660" cy="738664"/>
            </a:xfrm>
            <a:prstGeom prst="rect">
              <a:avLst/>
            </a:prstGeom>
          </p:spPr>
          <p:txBody>
            <a:bodyPr wrap="square">
              <a:spAutoFit/>
            </a:bodyPr>
            <a:lstStyle/>
            <a:p>
              <a:pPr marL="171450" indent="-171450">
                <a:buClr>
                  <a:schemeClr val="tx1"/>
                </a:buClr>
                <a:buSzPct val="100000"/>
                <a:buFont typeface="Wingdings" pitchFamily="2" charset="2"/>
                <a:buChar char="§"/>
              </a:pPr>
              <a:r>
                <a:rPr lang="en-US" sz="1400" dirty="0" smtClean="0"/>
                <a:t>Thursday, June 6, 2013 | 8:30 </a:t>
              </a:r>
              <a:r>
                <a:rPr lang="en-US" sz="1400" dirty="0"/>
                <a:t>A</a:t>
              </a:r>
              <a:r>
                <a:rPr lang="en-US" sz="1400" dirty="0" smtClean="0"/>
                <a:t>M – 9:45 </a:t>
              </a:r>
              <a:r>
                <a:rPr lang="en-US" sz="1400" dirty="0"/>
                <a:t>A</a:t>
              </a:r>
              <a:r>
                <a:rPr lang="en-US" sz="1400" dirty="0" smtClean="0"/>
                <a:t>M</a:t>
              </a:r>
            </a:p>
            <a:p>
              <a:pPr marL="171450" indent="-171450">
                <a:buClr>
                  <a:schemeClr val="tx1"/>
                </a:buClr>
                <a:buSzPct val="100000"/>
                <a:buFont typeface="Wingdings" pitchFamily="2" charset="2"/>
                <a:buChar char="§"/>
              </a:pPr>
              <a:r>
                <a:rPr lang="en-US" sz="1400" b="1" dirty="0" smtClean="0"/>
                <a:t>WCA-B313</a:t>
              </a:r>
              <a:r>
                <a:rPr lang="en-US" sz="1400" dirty="0" smtClean="0"/>
                <a:t>- </a:t>
              </a:r>
              <a:r>
                <a:rPr lang="en-US" sz="1400" dirty="0"/>
                <a:t>Deploying </a:t>
              </a:r>
              <a:r>
                <a:rPr lang="en-US" sz="1400" dirty="0" smtClean="0"/>
                <a:t>Microsoft System </a:t>
              </a:r>
              <a:r>
                <a:rPr lang="en-US" sz="1400" dirty="0"/>
                <a:t>Center 2012 Configuration Manager SP1 With Windows Intune </a:t>
              </a:r>
              <a:r>
                <a:rPr lang="en-US" sz="1400" dirty="0" smtClean="0"/>
                <a:t>at Microsoft</a:t>
              </a:r>
              <a:endParaRPr lang="en-US" sz="1400" dirty="0"/>
            </a:p>
          </p:txBody>
        </p:sp>
        <p:pic>
          <p:nvPicPr>
            <p:cNvPr id="13" name="Picture 16" descr="MSN icon info button"/>
            <p:cNvPicPr>
              <a:picLocks noChangeAspect="1" noChangeArrowheads="1"/>
            </p:cNvPicPr>
            <p:nvPr/>
          </p:nvPicPr>
          <p:blipFill>
            <a:blip r:embed="rId3" cstate="print"/>
            <a:srcRect/>
            <a:stretch>
              <a:fillRect/>
            </a:stretch>
          </p:blipFill>
          <p:spPr bwMode="auto">
            <a:xfrm>
              <a:off x="-124705" y="5996726"/>
              <a:ext cx="711294" cy="662666"/>
            </a:xfrm>
            <a:prstGeom prst="rect">
              <a:avLst/>
            </a:prstGeom>
            <a:noFill/>
          </p:spPr>
        </p:pic>
        <p:sp>
          <p:nvSpPr>
            <p:cNvPr id="14" name="Rectangle 13"/>
            <p:cNvSpPr/>
            <p:nvPr/>
          </p:nvSpPr>
          <p:spPr>
            <a:xfrm>
              <a:off x="520272" y="5827448"/>
              <a:ext cx="3577390" cy="338554"/>
            </a:xfrm>
            <a:prstGeom prst="rect">
              <a:avLst/>
            </a:prstGeom>
          </p:spPr>
          <p:txBody>
            <a:bodyPr wrap="none">
              <a:spAutoFit/>
            </a:bodyPr>
            <a:lstStyle/>
            <a:p>
              <a:r>
                <a:rPr lang="en-US" sz="1600" b="1" dirty="0"/>
                <a:t>More I</a:t>
              </a:r>
              <a:r>
                <a:rPr lang="en-US" sz="1600" b="1" dirty="0" smtClean="0"/>
                <a:t>n Depth Session:  WCA-B313</a:t>
              </a:r>
              <a:endParaRPr lang="en-US" sz="1600" b="1" dirty="0"/>
            </a:p>
          </p:txBody>
        </p:sp>
      </p:grpSp>
      <p:sp>
        <p:nvSpPr>
          <p:cNvPr id="15" name="Rounded Rectangle 6"/>
          <p:cNvSpPr/>
          <p:nvPr/>
        </p:nvSpPr>
        <p:spPr bwMode="black">
          <a:xfrm rot="16200000">
            <a:off x="249377" y="267525"/>
            <a:ext cx="570332" cy="853020"/>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Tree>
    <p:extLst>
      <p:ext uri="{BB962C8B-B14F-4D97-AF65-F5344CB8AC3E}">
        <p14:creationId xmlns:p14="http://schemas.microsoft.com/office/powerpoint/2010/main" val="598369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gradFill>
                  <a:gsLst>
                    <a:gs pos="2917">
                      <a:schemeClr val="tx1"/>
                    </a:gs>
                    <a:gs pos="30000">
                      <a:schemeClr val="tx1"/>
                    </a:gs>
                  </a:gsLst>
                  <a:lin ang="5400000" scaled="0"/>
                </a:gradFill>
              </a:rPr>
              <a:t>Wake </a:t>
            </a:r>
            <a:r>
              <a:rPr lang="en-US" sz="6000" dirty="0">
                <a:gradFill>
                  <a:gsLst>
                    <a:gs pos="2917">
                      <a:schemeClr val="tx1"/>
                    </a:gs>
                    <a:gs pos="30000">
                      <a:schemeClr val="tx1"/>
                    </a:gs>
                  </a:gsLst>
                  <a:lin ang="5400000" scaled="0"/>
                </a:gradFill>
              </a:rPr>
              <a:t>U</a:t>
            </a:r>
            <a:r>
              <a:rPr lang="en-US" sz="6000" dirty="0" smtClean="0">
                <a:gradFill>
                  <a:gsLst>
                    <a:gs pos="2917">
                      <a:schemeClr val="tx1"/>
                    </a:gs>
                    <a:gs pos="30000">
                      <a:schemeClr val="tx1"/>
                    </a:gs>
                  </a:gsLst>
                  <a:lin ang="5400000" scaled="0"/>
                </a:gradFill>
              </a:rPr>
              <a:t>p Proxy Implementation</a:t>
            </a:r>
            <a:br>
              <a:rPr lang="en-US" sz="6000" dirty="0" smtClean="0">
                <a:gradFill>
                  <a:gsLst>
                    <a:gs pos="2917">
                      <a:schemeClr val="tx1"/>
                    </a:gs>
                    <a:gs pos="30000">
                      <a:schemeClr val="tx1"/>
                    </a:gs>
                  </a:gsLst>
                  <a:lin ang="5400000" scaled="0"/>
                </a:gradFill>
              </a:rPr>
            </a:br>
            <a:r>
              <a:rPr lang="en-US" sz="6000" dirty="0" smtClean="0">
                <a:gradFill>
                  <a:gsLst>
                    <a:gs pos="2917">
                      <a:schemeClr val="tx1"/>
                    </a:gs>
                    <a:gs pos="30000">
                      <a:schemeClr val="tx1"/>
                    </a:gs>
                  </a:gsLst>
                  <a:lin ang="5400000" scaled="0"/>
                </a:gradFill>
              </a:rPr>
              <a:t/>
            </a:r>
            <a:br>
              <a:rPr lang="en-US" sz="6000" dirty="0" smtClean="0">
                <a:gradFill>
                  <a:gsLst>
                    <a:gs pos="2917">
                      <a:schemeClr val="tx1"/>
                    </a:gs>
                    <a:gs pos="30000">
                      <a:schemeClr val="tx1"/>
                    </a:gs>
                  </a:gsLst>
                  <a:lin ang="5400000" scaled="0"/>
                </a:gradFill>
              </a:rPr>
            </a:br>
            <a:r>
              <a:rPr lang="en-US" sz="3600" dirty="0" smtClean="0">
                <a:gradFill>
                  <a:gsLst>
                    <a:gs pos="2917">
                      <a:schemeClr val="tx1"/>
                    </a:gs>
                    <a:gs pos="30000">
                      <a:schemeClr val="tx1"/>
                    </a:gs>
                  </a:gsLst>
                  <a:lin ang="5400000" scaled="0"/>
                </a:gradFill>
              </a:rPr>
              <a:t>Marc Hurley</a:t>
            </a:r>
            <a:endParaRPr lang="en-US" sz="3600" dirty="0">
              <a:solidFill>
                <a:schemeClr val="tx1"/>
              </a:solidFill>
            </a:endParaRPr>
          </a:p>
        </p:txBody>
      </p:sp>
    </p:spTree>
    <p:extLst>
      <p:ext uri="{BB962C8B-B14F-4D97-AF65-F5344CB8AC3E}">
        <p14:creationId xmlns:p14="http://schemas.microsoft.com/office/powerpoint/2010/main" val="311766946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614132" y="1588494"/>
            <a:ext cx="5295149" cy="4428497"/>
          </a:xfrm>
          <a:prstGeom prst="rect">
            <a:avLst/>
          </a:prstGeom>
        </p:spPr>
      </p:pic>
      <p:sp>
        <p:nvSpPr>
          <p:cNvPr id="6" name="Rectangle 5"/>
          <p:cNvSpPr/>
          <p:nvPr/>
        </p:nvSpPr>
        <p:spPr bwMode="auto">
          <a:xfrm>
            <a:off x="1274602" y="1516425"/>
            <a:ext cx="5120207" cy="78889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8" name="Rectangle 7"/>
          <p:cNvSpPr/>
          <p:nvPr/>
        </p:nvSpPr>
        <p:spPr>
          <a:xfrm>
            <a:off x="1361557" y="1665828"/>
            <a:ext cx="4585038" cy="633625"/>
          </a:xfrm>
          <a:prstGeom prst="rect">
            <a:avLst/>
          </a:prstGeom>
        </p:spPr>
        <p:txBody>
          <a:bodyPr wrap="square">
            <a:spAutoFit/>
          </a:bodyPr>
          <a:lstStyle/>
          <a:p>
            <a:r>
              <a:rPr lang="en-US" sz="1765" dirty="0">
                <a:latin typeface="+mj-lt"/>
              </a:rPr>
              <a:t>Enabled Wake Up Proxy agent installation using custom client agent setting</a:t>
            </a:r>
          </a:p>
        </p:txBody>
      </p:sp>
      <p:sp>
        <p:nvSpPr>
          <p:cNvPr id="9" name="Rectangle 8"/>
          <p:cNvSpPr/>
          <p:nvPr/>
        </p:nvSpPr>
        <p:spPr>
          <a:xfrm>
            <a:off x="1372465" y="2567125"/>
            <a:ext cx="4556509" cy="362072"/>
          </a:xfrm>
          <a:prstGeom prst="rect">
            <a:avLst/>
          </a:prstGeom>
        </p:spPr>
        <p:txBody>
          <a:bodyPr wrap="square">
            <a:spAutoFit/>
          </a:bodyPr>
          <a:lstStyle/>
          <a:p>
            <a:r>
              <a:rPr lang="en-US" sz="1765" dirty="0">
                <a:latin typeface="+mj-lt"/>
              </a:rPr>
              <a:t>Identified DA gateway address and configured </a:t>
            </a:r>
          </a:p>
        </p:txBody>
      </p:sp>
      <p:sp>
        <p:nvSpPr>
          <p:cNvPr id="10" name="Rectangle 9"/>
          <p:cNvSpPr/>
          <p:nvPr/>
        </p:nvSpPr>
        <p:spPr>
          <a:xfrm>
            <a:off x="1372466" y="3300630"/>
            <a:ext cx="4561546" cy="633625"/>
          </a:xfrm>
          <a:prstGeom prst="rect">
            <a:avLst/>
          </a:prstGeom>
        </p:spPr>
        <p:txBody>
          <a:bodyPr wrap="square">
            <a:spAutoFit/>
          </a:bodyPr>
          <a:lstStyle/>
          <a:p>
            <a:pPr lvl="0"/>
            <a:r>
              <a:rPr lang="en-US" sz="1765" dirty="0">
                <a:latin typeface="+mj-lt"/>
              </a:rPr>
              <a:t>Traced network  performance after Wake Up Proxy agent installation during pilot</a:t>
            </a:r>
          </a:p>
        </p:txBody>
      </p:sp>
      <p:sp>
        <p:nvSpPr>
          <p:cNvPr id="11" name="Rectangle 10"/>
          <p:cNvSpPr/>
          <p:nvPr/>
        </p:nvSpPr>
        <p:spPr>
          <a:xfrm>
            <a:off x="1361556" y="4127796"/>
            <a:ext cx="4585039" cy="633625"/>
          </a:xfrm>
          <a:prstGeom prst="rect">
            <a:avLst/>
          </a:prstGeom>
        </p:spPr>
        <p:txBody>
          <a:bodyPr wrap="square">
            <a:spAutoFit/>
          </a:bodyPr>
          <a:lstStyle/>
          <a:p>
            <a:r>
              <a:rPr lang="en-US" sz="1765" dirty="0">
                <a:latin typeface="+mj-lt"/>
              </a:rPr>
              <a:t>Targeted Wake Up Proxy agent on regions having high opt out: 16k machines</a:t>
            </a:r>
          </a:p>
        </p:txBody>
      </p:sp>
      <p:sp>
        <p:nvSpPr>
          <p:cNvPr id="12" name="Rectangle 11"/>
          <p:cNvSpPr/>
          <p:nvPr/>
        </p:nvSpPr>
        <p:spPr bwMode="auto">
          <a:xfrm>
            <a:off x="1274601" y="2341893"/>
            <a:ext cx="5120207" cy="78889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13" name="Rectangle 12"/>
          <p:cNvSpPr/>
          <p:nvPr/>
        </p:nvSpPr>
        <p:spPr bwMode="auto">
          <a:xfrm>
            <a:off x="1274602" y="3170446"/>
            <a:ext cx="5120207" cy="78889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14" name="Rectangle 13"/>
          <p:cNvSpPr/>
          <p:nvPr/>
        </p:nvSpPr>
        <p:spPr bwMode="auto">
          <a:xfrm>
            <a:off x="1274602" y="3985339"/>
            <a:ext cx="5120207" cy="788890"/>
          </a:xfrm>
          <a:prstGeom prst="rect">
            <a:avLst/>
          </a:prstGeom>
          <a:noFill/>
          <a:ln w="6350">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15" name="Rectangle 14"/>
          <p:cNvSpPr/>
          <p:nvPr/>
        </p:nvSpPr>
        <p:spPr bwMode="auto">
          <a:xfrm>
            <a:off x="473111" y="1516425"/>
            <a:ext cx="781257" cy="78889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1961" dirty="0">
                <a:gradFill>
                  <a:gsLst>
                    <a:gs pos="0">
                      <a:srgbClr val="FFFFFF"/>
                    </a:gs>
                    <a:gs pos="100000">
                      <a:srgbClr val="FFFFFF"/>
                    </a:gs>
                  </a:gsLst>
                  <a:lin ang="5400000" scaled="0"/>
                </a:gradFill>
              </a:rPr>
              <a:t>1</a:t>
            </a:r>
          </a:p>
        </p:txBody>
      </p:sp>
      <p:sp>
        <p:nvSpPr>
          <p:cNvPr id="16" name="Rectangle 15"/>
          <p:cNvSpPr/>
          <p:nvPr/>
        </p:nvSpPr>
        <p:spPr bwMode="auto">
          <a:xfrm>
            <a:off x="473112" y="2341892"/>
            <a:ext cx="781257" cy="78889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1961" dirty="0">
                <a:gradFill>
                  <a:gsLst>
                    <a:gs pos="0">
                      <a:srgbClr val="FFFFFF"/>
                    </a:gs>
                    <a:gs pos="100000">
                      <a:srgbClr val="FFFFFF"/>
                    </a:gs>
                  </a:gsLst>
                  <a:lin ang="5400000" scaled="0"/>
                </a:gradFill>
              </a:rPr>
              <a:t>2</a:t>
            </a:r>
          </a:p>
        </p:txBody>
      </p:sp>
      <p:sp>
        <p:nvSpPr>
          <p:cNvPr id="17" name="Rectangle 16"/>
          <p:cNvSpPr/>
          <p:nvPr/>
        </p:nvSpPr>
        <p:spPr bwMode="auto">
          <a:xfrm>
            <a:off x="473112" y="3163615"/>
            <a:ext cx="781257" cy="78889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1961" dirty="0">
                <a:gradFill>
                  <a:gsLst>
                    <a:gs pos="0">
                      <a:srgbClr val="FFFFFF"/>
                    </a:gs>
                    <a:gs pos="100000">
                      <a:srgbClr val="FFFFFF"/>
                    </a:gs>
                  </a:gsLst>
                  <a:lin ang="5400000" scaled="0"/>
                </a:gradFill>
              </a:rPr>
              <a:t>3</a:t>
            </a:r>
          </a:p>
        </p:txBody>
      </p:sp>
      <p:sp>
        <p:nvSpPr>
          <p:cNvPr id="18" name="Rectangle 17"/>
          <p:cNvSpPr/>
          <p:nvPr/>
        </p:nvSpPr>
        <p:spPr bwMode="auto">
          <a:xfrm>
            <a:off x="473112" y="3985338"/>
            <a:ext cx="781257" cy="78889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1961" dirty="0">
                <a:gradFill>
                  <a:gsLst>
                    <a:gs pos="0">
                      <a:srgbClr val="FFFFFF"/>
                    </a:gs>
                    <a:gs pos="100000">
                      <a:srgbClr val="FFFFFF"/>
                    </a:gs>
                  </a:gsLst>
                  <a:lin ang="5400000" scaled="0"/>
                </a:gradFill>
              </a:rPr>
              <a:t>4</a:t>
            </a:r>
          </a:p>
        </p:txBody>
      </p:sp>
      <p:grpSp>
        <p:nvGrpSpPr>
          <p:cNvPr id="19" name="Group 18"/>
          <p:cNvGrpSpPr/>
          <p:nvPr/>
        </p:nvGrpSpPr>
        <p:grpSpPr>
          <a:xfrm>
            <a:off x="473111" y="4878017"/>
            <a:ext cx="5921698" cy="1568743"/>
            <a:chOff x="482598" y="4640262"/>
            <a:chExt cx="6040440" cy="1600200"/>
          </a:xfrm>
        </p:grpSpPr>
        <p:sp>
          <p:nvSpPr>
            <p:cNvPr id="20" name="Rectangle 19"/>
            <p:cNvSpPr/>
            <p:nvPr/>
          </p:nvSpPr>
          <p:spPr bwMode="auto">
            <a:xfrm>
              <a:off x="482598" y="4640262"/>
              <a:ext cx="6040440" cy="1600200"/>
            </a:xfrm>
            <a:prstGeom prst="rect">
              <a:avLst/>
            </a:prstGeom>
            <a:solidFill>
              <a:schemeClr val="accent3"/>
            </a:solidFill>
            <a:ln>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sp>
          <p:nvSpPr>
            <p:cNvPr id="21" name="Text Placeholder 4"/>
            <p:cNvSpPr txBox="1">
              <a:spLocks/>
            </p:cNvSpPr>
            <p:nvPr/>
          </p:nvSpPr>
          <p:spPr>
            <a:xfrm>
              <a:off x="1079666" y="5021262"/>
              <a:ext cx="4572000" cy="10668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765" dirty="0" smtClean="0">
                  <a:solidFill>
                    <a:srgbClr val="FFFFFF"/>
                  </a:solidFill>
                </a:rPr>
                <a:t>3 random machines will always be awake</a:t>
              </a:r>
              <a:endParaRPr lang="en-US" sz="1765" dirty="0">
                <a:solidFill>
                  <a:srgbClr val="FFFFFF"/>
                </a:solidFill>
              </a:endParaRPr>
            </a:p>
            <a:p>
              <a:pPr marL="0" indent="0">
                <a:lnSpc>
                  <a:spcPct val="150000"/>
                </a:lnSpc>
                <a:buNone/>
              </a:pPr>
              <a:r>
                <a:rPr lang="en-US" sz="1765" dirty="0" smtClean="0">
                  <a:solidFill>
                    <a:srgbClr val="FFFFFF"/>
                  </a:solidFill>
                </a:rPr>
                <a:t>Ping </a:t>
              </a:r>
              <a:r>
                <a:rPr lang="en-US" sz="1765" dirty="0">
                  <a:solidFill>
                    <a:srgbClr val="FFFFFF"/>
                  </a:solidFill>
                </a:rPr>
                <a:t>should be enabled in the network</a:t>
              </a:r>
            </a:p>
          </p:txBody>
        </p:sp>
        <p:sp>
          <p:nvSpPr>
            <p:cNvPr id="22" name="Rectangle 21"/>
            <p:cNvSpPr/>
            <p:nvPr/>
          </p:nvSpPr>
          <p:spPr>
            <a:xfrm>
              <a:off x="678086" y="4640262"/>
              <a:ext cx="2528264" cy="463532"/>
            </a:xfrm>
            <a:prstGeom prst="rect">
              <a:avLst/>
            </a:prstGeom>
          </p:spPr>
          <p:txBody>
            <a:bodyPr wrap="none">
              <a:spAutoFit/>
            </a:bodyPr>
            <a:lstStyle/>
            <a:p>
              <a:r>
                <a:rPr lang="en-US" sz="2353" dirty="0">
                  <a:solidFill>
                    <a:srgbClr val="FFFFFF"/>
                  </a:solidFill>
                  <a:latin typeface="+mj-lt"/>
                </a:rPr>
                <a:t>Food For Thought</a:t>
              </a:r>
            </a:p>
          </p:txBody>
        </p:sp>
      </p:grpSp>
      <p:sp>
        <p:nvSpPr>
          <p:cNvPr id="24" name="Title 1"/>
          <p:cNvSpPr txBox="1">
            <a:spLocks/>
          </p:cNvSpPr>
          <p:nvPr/>
        </p:nvSpPr>
        <p:spPr>
          <a:xfrm>
            <a:off x="253441" y="402102"/>
            <a:ext cx="11655840" cy="899537"/>
          </a:xfrm>
          <a:prstGeom prst="rect">
            <a:avLst/>
          </a:prstGeom>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705" dirty="0" smtClean="0"/>
              <a:t>Wake Up Proxy - Implementation</a:t>
            </a:r>
            <a:endParaRPr lang="en-US" sz="4705" dirty="0"/>
          </a:p>
        </p:txBody>
      </p:sp>
    </p:spTree>
    <p:extLst>
      <p:ext uri="{BB962C8B-B14F-4D97-AF65-F5344CB8AC3E}">
        <p14:creationId xmlns:p14="http://schemas.microsoft.com/office/powerpoint/2010/main" val="39125282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Food For Thought</a:t>
            </a:r>
            <a:endParaRPr lang="en-US" sz="4800" dirty="0"/>
          </a:p>
        </p:txBody>
      </p:sp>
      <p:sp>
        <p:nvSpPr>
          <p:cNvPr id="3" name="Text Placeholder 2"/>
          <p:cNvSpPr>
            <a:spLocks noGrp="1"/>
          </p:cNvSpPr>
          <p:nvPr>
            <p:ph sz="quarter" idx="10"/>
          </p:nvPr>
        </p:nvSpPr>
        <p:spPr>
          <a:xfrm>
            <a:off x="274638" y="1214438"/>
            <a:ext cx="11887200" cy="4753609"/>
          </a:xfrm>
        </p:spPr>
        <p:txBody>
          <a:bodyPr/>
          <a:lstStyle/>
          <a:p>
            <a:pPr marL="0" indent="0">
              <a:buNone/>
            </a:pPr>
            <a:r>
              <a:rPr lang="en-US" sz="2800" dirty="0" smtClean="0"/>
              <a:t>Additional Useful Information &amp; Resources</a:t>
            </a:r>
          </a:p>
          <a:p>
            <a:endParaRPr lang="en-US" sz="700" dirty="0" smtClean="0">
              <a:solidFill>
                <a:schemeClr val="tx1"/>
              </a:solidFill>
            </a:endParaRPr>
          </a:p>
          <a:p>
            <a:r>
              <a:rPr lang="en-US" sz="2200" dirty="0">
                <a:solidFill>
                  <a:schemeClr val="tx1"/>
                </a:solidFill>
              </a:rPr>
              <a:t>ConfigMgr 2012 SP1 is now supported on SQL 2012 with a minimum cumulative update of CU2 and not supported in SQL 2012 SP1 </a:t>
            </a:r>
            <a:r>
              <a:rPr lang="en-US" sz="2200" dirty="0">
                <a:solidFill>
                  <a:schemeClr val="tx1"/>
                </a:solidFill>
                <a:hlinkClick r:id="rId3"/>
              </a:rPr>
              <a:t>http://</a:t>
            </a:r>
            <a:r>
              <a:rPr lang="en-US" sz="2200" dirty="0" smtClean="0">
                <a:solidFill>
                  <a:schemeClr val="tx1"/>
                </a:solidFill>
                <a:hlinkClick r:id="rId3"/>
              </a:rPr>
              <a:t>support.microsoft.com/kb/2817245</a:t>
            </a:r>
            <a:r>
              <a:rPr lang="en-US" sz="2200" dirty="0" smtClean="0">
                <a:solidFill>
                  <a:schemeClr val="tx1"/>
                </a:solidFill>
              </a:rPr>
              <a:t> </a:t>
            </a:r>
          </a:p>
          <a:p>
            <a:r>
              <a:rPr lang="en-US" sz="2200" dirty="0">
                <a:solidFill>
                  <a:schemeClr val="tx1"/>
                </a:solidFill>
              </a:rPr>
              <a:t>Cumulative Update 1 for System Center 2012 Configuration Manager Service Pack </a:t>
            </a:r>
            <a:r>
              <a:rPr lang="en-US" sz="2200" dirty="0" smtClean="0">
                <a:solidFill>
                  <a:schemeClr val="tx1"/>
                </a:solidFill>
              </a:rPr>
              <a:t>1 - </a:t>
            </a:r>
            <a:r>
              <a:rPr lang="en-US" sz="2200" dirty="0">
                <a:solidFill>
                  <a:schemeClr val="tx1"/>
                </a:solidFill>
                <a:hlinkClick r:id="rId3"/>
              </a:rPr>
              <a:t>http://support.microsoft.com/kb/2817245</a:t>
            </a:r>
            <a:r>
              <a:rPr lang="en-US" sz="2200" dirty="0">
                <a:solidFill>
                  <a:schemeClr val="tx1"/>
                </a:solidFill>
              </a:rPr>
              <a:t> </a:t>
            </a:r>
            <a:endParaRPr lang="en-US" sz="2200" dirty="0" smtClean="0">
              <a:solidFill>
                <a:schemeClr val="tx1"/>
              </a:solidFill>
            </a:endParaRPr>
          </a:p>
          <a:p>
            <a:r>
              <a:rPr lang="en-US" sz="2200" dirty="0" smtClean="0">
                <a:solidFill>
                  <a:schemeClr val="tx1"/>
                </a:solidFill>
              </a:rPr>
              <a:t>Reports </a:t>
            </a:r>
            <a:r>
              <a:rPr lang="en-US" sz="2200" dirty="0">
                <a:solidFill>
                  <a:schemeClr val="tx1"/>
                </a:solidFill>
              </a:rPr>
              <a:t>improvement in SP1 for using role based administration defined in console</a:t>
            </a:r>
          </a:p>
          <a:p>
            <a:r>
              <a:rPr lang="en-US" sz="2200" dirty="0" smtClean="0">
                <a:solidFill>
                  <a:schemeClr val="tx1"/>
                </a:solidFill>
              </a:rPr>
              <a:t>If you love automation, then don’t forget to check out 471 Configuration </a:t>
            </a:r>
            <a:r>
              <a:rPr lang="en-US" sz="2200" dirty="0">
                <a:solidFill>
                  <a:schemeClr val="tx1"/>
                </a:solidFill>
              </a:rPr>
              <a:t>Manager SP1 </a:t>
            </a:r>
            <a:r>
              <a:rPr lang="en-US" sz="2200" dirty="0" smtClean="0">
                <a:solidFill>
                  <a:schemeClr val="tx1"/>
                </a:solidFill>
              </a:rPr>
              <a:t>PowerShell Cmdlet </a:t>
            </a:r>
            <a:r>
              <a:rPr lang="en-US" sz="2200" dirty="0">
                <a:solidFill>
                  <a:schemeClr val="tx1"/>
                </a:solidFill>
              </a:rPr>
              <a:t>available here </a:t>
            </a:r>
            <a:r>
              <a:rPr lang="en-US" sz="2200" b="1" dirty="0">
                <a:hlinkClick r:id="rId4"/>
              </a:rPr>
              <a:t>http://</a:t>
            </a:r>
            <a:r>
              <a:rPr lang="en-US" sz="2200" b="1" dirty="0" smtClean="0">
                <a:hlinkClick r:id="rId4"/>
              </a:rPr>
              <a:t>technet.microsoft.com/en-us/library/jj821831.aspx</a:t>
            </a:r>
            <a:endParaRPr lang="en-US" sz="2200" b="1" dirty="0"/>
          </a:p>
          <a:p>
            <a:r>
              <a:rPr lang="en-US" sz="2200" dirty="0" smtClean="0">
                <a:solidFill>
                  <a:schemeClr val="tx1"/>
                </a:solidFill>
              </a:rPr>
              <a:t>Explore Pull Distribution Point for Content Management and to save WAN traffic cost for sites saving large distribution points</a:t>
            </a:r>
          </a:p>
          <a:p>
            <a:r>
              <a:rPr lang="en-US" sz="2200" dirty="0" smtClean="0">
                <a:solidFill>
                  <a:schemeClr val="tx1"/>
                </a:solidFill>
              </a:rPr>
              <a:t>New updated toolkit for SP1 for additional add on such as content library transfer etc. </a:t>
            </a:r>
            <a:r>
              <a:rPr lang="en-US" sz="2200" dirty="0">
                <a:solidFill>
                  <a:schemeClr val="tx1"/>
                </a:solidFill>
              </a:rPr>
              <a:t>download from here:</a:t>
            </a:r>
            <a:r>
              <a:rPr lang="en-US" sz="2200" b="1" dirty="0"/>
              <a:t> </a:t>
            </a:r>
            <a:r>
              <a:rPr lang="en-US" sz="2200" b="1" dirty="0">
                <a:hlinkClick r:id="rId5"/>
              </a:rPr>
              <a:t>http://</a:t>
            </a:r>
            <a:r>
              <a:rPr lang="en-US" sz="2200" b="1" dirty="0" smtClean="0">
                <a:hlinkClick r:id="rId5"/>
              </a:rPr>
              <a:t>www.microsoft.com/en-us/download/details.aspx?id=36213&amp;WT.mc_id=rss_alldownloads_all</a:t>
            </a:r>
            <a:r>
              <a:rPr lang="en-US" sz="2200" b="1" dirty="0" smtClean="0"/>
              <a:t> </a:t>
            </a:r>
          </a:p>
        </p:txBody>
      </p:sp>
    </p:spTree>
    <p:extLst>
      <p:ext uri="{BB962C8B-B14F-4D97-AF65-F5344CB8AC3E}">
        <p14:creationId xmlns:p14="http://schemas.microsoft.com/office/powerpoint/2010/main" val="2406416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Resources</a:t>
            </a:r>
            <a:endParaRPr lang="en-US" sz="4800" dirty="0"/>
          </a:p>
        </p:txBody>
      </p:sp>
      <p:sp>
        <p:nvSpPr>
          <p:cNvPr id="3" name="Text Placeholder 2"/>
          <p:cNvSpPr>
            <a:spLocks noGrp="1"/>
          </p:cNvSpPr>
          <p:nvPr>
            <p:ph sz="quarter" idx="10"/>
          </p:nvPr>
        </p:nvSpPr>
        <p:spPr>
          <a:xfrm>
            <a:off x="274638" y="1214438"/>
            <a:ext cx="11887200" cy="2671501"/>
          </a:xfrm>
        </p:spPr>
        <p:txBody>
          <a:bodyPr/>
          <a:lstStyle/>
          <a:p>
            <a:pPr marL="0" indent="0">
              <a:buNone/>
            </a:pPr>
            <a:r>
              <a:rPr lang="en-US" sz="2800" dirty="0" smtClean="0"/>
              <a:t>Additional Resources</a:t>
            </a:r>
          </a:p>
          <a:p>
            <a:r>
              <a:rPr lang="en-US" sz="2200" dirty="0" smtClean="0">
                <a:solidFill>
                  <a:schemeClr val="tx1"/>
                </a:solidFill>
              </a:rPr>
              <a:t>Microsoft </a:t>
            </a:r>
            <a:r>
              <a:rPr lang="en-US" sz="2200" dirty="0">
                <a:solidFill>
                  <a:schemeClr val="tx1"/>
                </a:solidFill>
              </a:rPr>
              <a:t>IT Windows Phone 8, Windows RT and iOS enrollment guides: </a:t>
            </a:r>
            <a:r>
              <a:rPr lang="en-US" sz="2200" dirty="0">
                <a:solidFill>
                  <a:schemeClr val="tx1"/>
                </a:solidFill>
                <a:hlinkClick r:id="rId3"/>
              </a:rPr>
              <a:t>http://</a:t>
            </a:r>
            <a:r>
              <a:rPr lang="en-US" sz="2200" dirty="0" smtClean="0">
                <a:solidFill>
                  <a:schemeClr val="tx1"/>
                </a:solidFill>
                <a:hlinkClick r:id="rId3"/>
              </a:rPr>
              <a:t>sdrv.ms/10f5g2y</a:t>
            </a:r>
            <a:r>
              <a:rPr lang="en-US" sz="2200" dirty="0" smtClean="0">
                <a:solidFill>
                  <a:schemeClr val="tx1"/>
                </a:solidFill>
              </a:rPr>
              <a:t> </a:t>
            </a:r>
            <a:endParaRPr lang="en-US" sz="2200" dirty="0">
              <a:solidFill>
                <a:schemeClr val="tx1"/>
              </a:solidFill>
            </a:endParaRPr>
          </a:p>
          <a:p>
            <a:r>
              <a:rPr lang="en-US" sz="2200" dirty="0">
                <a:solidFill>
                  <a:schemeClr val="tx1"/>
                </a:solidFill>
              </a:rPr>
              <a:t>Microsoft IT Mac enrollment script: </a:t>
            </a:r>
            <a:r>
              <a:rPr lang="en-US" sz="2200" dirty="0">
                <a:solidFill>
                  <a:schemeClr val="tx1"/>
                </a:solidFill>
                <a:hlinkClick r:id="rId4"/>
              </a:rPr>
              <a:t>http://</a:t>
            </a:r>
            <a:r>
              <a:rPr lang="en-US" sz="2200" dirty="0" smtClean="0">
                <a:solidFill>
                  <a:schemeClr val="tx1"/>
                </a:solidFill>
                <a:hlinkClick r:id="rId4"/>
              </a:rPr>
              <a:t>sdrv.ms/10f5s1M</a:t>
            </a:r>
            <a:endParaRPr lang="en-US" sz="2200" dirty="0" smtClean="0">
              <a:solidFill>
                <a:schemeClr val="tx1"/>
              </a:solidFill>
            </a:endParaRPr>
          </a:p>
          <a:p>
            <a:r>
              <a:rPr lang="en-US" sz="2200" dirty="0" err="1" smtClean="0">
                <a:solidFill>
                  <a:schemeClr val="tx1"/>
                </a:solidFill>
              </a:rPr>
              <a:t>Makeappx</a:t>
            </a:r>
            <a:r>
              <a:rPr lang="en-US" sz="2200" dirty="0" smtClean="0">
                <a:solidFill>
                  <a:schemeClr val="tx1"/>
                </a:solidFill>
              </a:rPr>
              <a:t> and </a:t>
            </a:r>
            <a:r>
              <a:rPr lang="en-US" sz="2200" dirty="0" err="1" smtClean="0">
                <a:solidFill>
                  <a:schemeClr val="tx1"/>
                </a:solidFill>
              </a:rPr>
              <a:t>signtool</a:t>
            </a:r>
            <a:r>
              <a:rPr lang="en-US" sz="2200" dirty="0" smtClean="0">
                <a:solidFill>
                  <a:schemeClr val="tx1"/>
                </a:solidFill>
              </a:rPr>
              <a:t> article </a:t>
            </a:r>
            <a:r>
              <a:rPr lang="en-US" sz="2200" dirty="0">
                <a:solidFill>
                  <a:schemeClr val="tx1"/>
                </a:solidFill>
              </a:rPr>
              <a:t>: </a:t>
            </a:r>
            <a:r>
              <a:rPr lang="en-US" sz="2200" dirty="0">
                <a:solidFill>
                  <a:schemeClr val="tx1"/>
                </a:solidFill>
                <a:hlinkClick r:id="rId5"/>
              </a:rPr>
              <a:t>http://</a:t>
            </a:r>
            <a:r>
              <a:rPr lang="en-US" sz="2200" dirty="0" smtClean="0">
                <a:solidFill>
                  <a:schemeClr val="tx1"/>
                </a:solidFill>
                <a:hlinkClick r:id="rId5"/>
              </a:rPr>
              <a:t>msdn.microsoft.com/en-us/library/windows/desktop/hh446767(v=vs.85</a:t>
            </a:r>
            <a:r>
              <a:rPr lang="en-US" sz="2200" dirty="0">
                <a:solidFill>
                  <a:schemeClr val="tx1"/>
                </a:solidFill>
                <a:hlinkClick r:id="rId5"/>
              </a:rPr>
              <a:t>).</a:t>
            </a:r>
            <a:r>
              <a:rPr lang="en-US" sz="2200" dirty="0" smtClean="0">
                <a:solidFill>
                  <a:schemeClr val="tx1"/>
                </a:solidFill>
                <a:hlinkClick r:id="rId5"/>
              </a:rPr>
              <a:t>aspx</a:t>
            </a:r>
            <a:r>
              <a:rPr lang="en-US" sz="2200" dirty="0" smtClean="0">
                <a:solidFill>
                  <a:schemeClr val="tx1"/>
                </a:solidFill>
              </a:rPr>
              <a:t>  </a:t>
            </a:r>
          </a:p>
          <a:p>
            <a:pPr marL="457200" indent="-457200">
              <a:buFont typeface="Wingdings" pitchFamily="2" charset="2"/>
              <a:buChar char="§"/>
            </a:pPr>
            <a:endParaRPr lang="en-US" dirty="0">
              <a:solidFill>
                <a:schemeClr val="tx1"/>
              </a:solidFill>
            </a:endParaRPr>
          </a:p>
        </p:txBody>
      </p:sp>
    </p:spTree>
    <p:extLst>
      <p:ext uri="{BB962C8B-B14F-4D97-AF65-F5344CB8AC3E}">
        <p14:creationId xmlns:p14="http://schemas.microsoft.com/office/powerpoint/2010/main" val="2378718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Review</a:t>
            </a:r>
            <a:endParaRPr lang="en-US" dirty="0"/>
          </a:p>
        </p:txBody>
      </p:sp>
      <p:sp>
        <p:nvSpPr>
          <p:cNvPr id="3" name="Content Placeholder 2"/>
          <p:cNvSpPr>
            <a:spLocks noGrp="1"/>
          </p:cNvSpPr>
          <p:nvPr>
            <p:ph sz="quarter" idx="10"/>
          </p:nvPr>
        </p:nvSpPr>
        <p:spPr>
          <a:xfrm>
            <a:off x="274320" y="1505751"/>
            <a:ext cx="5911478" cy="4481227"/>
          </a:xfrm>
        </p:spPr>
        <p:txBody>
          <a:bodyPr/>
          <a:lstStyle/>
          <a:p>
            <a:pPr marL="0" indent="0">
              <a:buNone/>
            </a:pPr>
            <a:r>
              <a:rPr lang="en-US" b="1" dirty="0" smtClean="0"/>
              <a:t>Session Objective</a:t>
            </a:r>
          </a:p>
          <a:p>
            <a:pPr marL="355600" lvl="1" indent="-342900"/>
            <a:r>
              <a:rPr lang="en-US" sz="3200" dirty="0">
                <a:gradFill>
                  <a:gsLst>
                    <a:gs pos="1250">
                      <a:schemeClr val="tx1"/>
                    </a:gs>
                    <a:gs pos="99000">
                      <a:schemeClr val="tx1"/>
                    </a:gs>
                  </a:gsLst>
                  <a:lin ang="5400000" scaled="0"/>
                </a:gradFill>
                <a:latin typeface="+mj-lt"/>
              </a:rPr>
              <a:t>Share real world deployment experiences of System Center 2012 SP1 Configuration Manger </a:t>
            </a:r>
          </a:p>
          <a:p>
            <a:pPr marL="355600" lvl="1" indent="-342900"/>
            <a:r>
              <a:rPr lang="en-US" sz="3200" dirty="0">
                <a:gradFill>
                  <a:gsLst>
                    <a:gs pos="1250">
                      <a:schemeClr val="tx1"/>
                    </a:gs>
                    <a:gs pos="99000">
                      <a:schemeClr val="tx1"/>
                    </a:gs>
                  </a:gsLst>
                  <a:lin ang="5400000" scaled="0"/>
                </a:gradFill>
                <a:latin typeface="+mj-lt"/>
              </a:rPr>
              <a:t>Explain how Microsoft uses the new features in System Center 2012 SP1 Configuration Manager</a:t>
            </a:r>
          </a:p>
        </p:txBody>
      </p:sp>
      <p:cxnSp>
        <p:nvCxnSpPr>
          <p:cNvPr id="4" name="Straight Connector 3"/>
          <p:cNvCxnSpPr/>
          <p:nvPr/>
        </p:nvCxnSpPr>
        <p:spPr>
          <a:xfrm>
            <a:off x="6181107" y="1505750"/>
            <a:ext cx="0" cy="4114800"/>
          </a:xfrm>
          <a:prstGeom prst="line">
            <a:avLst/>
          </a:prstGeom>
          <a:ln>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6185798" y="1505750"/>
            <a:ext cx="6090383" cy="448122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000" b="1" dirty="0" smtClean="0"/>
              <a:t>  Key Take Away</a:t>
            </a:r>
            <a:endParaRPr lang="en-US" sz="4000" b="1" dirty="0"/>
          </a:p>
          <a:p>
            <a:pPr marL="739775"/>
            <a:r>
              <a:rPr lang="en-US" dirty="0" smtClean="0"/>
              <a:t>Apply lessons </a:t>
            </a:r>
            <a:r>
              <a:rPr lang="en-US" dirty="0"/>
              <a:t>learned from deploying System Center 2012 SP1 Configuration Manager</a:t>
            </a:r>
          </a:p>
          <a:p>
            <a:pPr marL="739775"/>
            <a:r>
              <a:rPr lang="en-US" dirty="0" smtClean="0"/>
              <a:t>Plan to implement new </a:t>
            </a:r>
            <a:r>
              <a:rPr lang="en-US" dirty="0"/>
              <a:t>features in System Center 2012 SP1 Configuration Manager</a:t>
            </a:r>
            <a:endParaRPr lang="en-US" dirty="0" smtClean="0"/>
          </a:p>
        </p:txBody>
      </p:sp>
    </p:spTree>
    <p:extLst>
      <p:ext uri="{BB962C8B-B14F-4D97-AF65-F5344CB8AC3E}">
        <p14:creationId xmlns:p14="http://schemas.microsoft.com/office/powerpoint/2010/main" val="93952070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 from Microsoft IT</a:t>
            </a:r>
            <a:endParaRPr lang="en-US" dirty="0"/>
          </a:p>
        </p:txBody>
      </p:sp>
      <p:sp>
        <p:nvSpPr>
          <p:cNvPr id="3" name="Text Placeholder 5"/>
          <p:cNvSpPr txBox="1">
            <a:spLocks/>
          </p:cNvSpPr>
          <p:nvPr/>
        </p:nvSpPr>
        <p:spPr>
          <a:xfrm>
            <a:off x="533940" y="1212849"/>
            <a:ext cx="11370961" cy="255454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93056" indent="-293056">
              <a:spcBef>
                <a:spcPts val="1224"/>
              </a:spcBef>
            </a:pPr>
            <a:r>
              <a:rPr lang="en-US" b="1" dirty="0" smtClean="0">
                <a:gradFill>
                  <a:gsLst>
                    <a:gs pos="1250">
                      <a:schemeClr val="tx1"/>
                    </a:gs>
                    <a:gs pos="99000">
                      <a:schemeClr val="tx1"/>
                    </a:gs>
                  </a:gsLst>
                  <a:lin ang="5400000" scaled="0"/>
                </a:gradFill>
              </a:rPr>
              <a:t>WCA-B313</a:t>
            </a:r>
            <a:r>
              <a:rPr lang="en-US" dirty="0" smtClean="0">
                <a:gradFill>
                  <a:gsLst>
                    <a:gs pos="1250">
                      <a:schemeClr val="tx1"/>
                    </a:gs>
                    <a:gs pos="99000">
                      <a:schemeClr val="tx1"/>
                    </a:gs>
                  </a:gsLst>
                  <a:lin ang="5400000" scaled="0"/>
                </a:gradFill>
              </a:rPr>
              <a:t> </a:t>
            </a:r>
            <a:r>
              <a:rPr lang="en-US" dirty="0"/>
              <a:t>D</a:t>
            </a:r>
            <a:r>
              <a:rPr lang="en-US" dirty="0" smtClean="0"/>
              <a:t>eploying Microsoft System Center 2012 SP1 – Configuration Manager with Windows Intune at Microsoft </a:t>
            </a:r>
            <a:endParaRPr lang="en-US" dirty="0">
              <a:gradFill>
                <a:gsLst>
                  <a:gs pos="1250">
                    <a:schemeClr val="tx1"/>
                  </a:gs>
                  <a:gs pos="99000">
                    <a:schemeClr val="tx1"/>
                  </a:gs>
                </a:gsLst>
                <a:lin ang="5400000" scaled="0"/>
              </a:gradFill>
            </a:endParaRPr>
          </a:p>
          <a:p>
            <a:pPr marL="293056" indent="-293056">
              <a:spcBef>
                <a:spcPts val="1224"/>
              </a:spcBef>
            </a:pPr>
            <a:r>
              <a:rPr lang="en-US" b="1" dirty="0" smtClean="0">
                <a:gradFill>
                  <a:gsLst>
                    <a:gs pos="1250">
                      <a:schemeClr val="tx1"/>
                    </a:gs>
                    <a:gs pos="99000">
                      <a:schemeClr val="tx1"/>
                    </a:gs>
                  </a:gsLst>
                  <a:lin ang="5400000" scaled="0"/>
                </a:gradFill>
              </a:rPr>
              <a:t>WCA-B327 </a:t>
            </a:r>
            <a:r>
              <a:rPr lang="en-US" dirty="0" smtClean="0">
                <a:gradFill>
                  <a:gsLst>
                    <a:gs pos="1250">
                      <a:schemeClr val="tx1"/>
                    </a:gs>
                    <a:gs pos="99000">
                      <a:schemeClr val="tx1"/>
                    </a:gs>
                  </a:gsLst>
                  <a:lin ang="5400000" scaled="0"/>
                </a:gradFill>
              </a:rPr>
              <a:t>Microsoft IT: How We Upgrade Microsoft System Center – Configuration Manager Hierarchy (Almost) Every Month Using Orchestrator Automation</a:t>
            </a:r>
            <a:endParaRPr lang="en-US" dirty="0">
              <a:gradFill>
                <a:gsLst>
                  <a:gs pos="1250">
                    <a:schemeClr val="tx1"/>
                  </a:gs>
                  <a:gs pos="99000">
                    <a:schemeClr val="tx1"/>
                  </a:gs>
                </a:gsLst>
                <a:lin ang="5400000" scaled="0"/>
              </a:gradFill>
            </a:endParaRPr>
          </a:p>
        </p:txBody>
      </p:sp>
    </p:spTree>
    <p:extLst>
      <p:ext uri="{BB962C8B-B14F-4D97-AF65-F5344CB8AC3E}">
        <p14:creationId xmlns:p14="http://schemas.microsoft.com/office/powerpoint/2010/main" val="15861296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More Information</a:t>
            </a:r>
            <a:endParaRPr lang="en-US" dirty="0"/>
          </a:p>
        </p:txBody>
      </p:sp>
      <p:sp>
        <p:nvSpPr>
          <p:cNvPr id="3" name="Text Placeholder 5"/>
          <p:cNvSpPr txBox="1">
            <a:spLocks/>
          </p:cNvSpPr>
          <p:nvPr/>
        </p:nvSpPr>
        <p:spPr>
          <a:xfrm>
            <a:off x="533940" y="1212849"/>
            <a:ext cx="11370961" cy="3511731"/>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System Center in Action Site</a:t>
            </a:r>
          </a:p>
          <a:p>
            <a:pPr marL="630619" lvl="2" indent="-388591"/>
            <a:r>
              <a:rPr lang="en-US" dirty="0">
                <a:hlinkClick r:id="rId3"/>
              </a:rPr>
              <a:t>http://</a:t>
            </a:r>
            <a:r>
              <a:rPr lang="en-US" dirty="0" smtClean="0">
                <a:hlinkClick r:id="rId3"/>
              </a:rPr>
              <a:t>blogs.technet.com/b/system_center_in_action</a:t>
            </a:r>
            <a:r>
              <a:rPr lang="en-US" dirty="0" smtClean="0"/>
              <a:t> </a:t>
            </a:r>
            <a:endParaRPr lang="en-US" dirty="0"/>
          </a:p>
          <a:p>
            <a:pPr marL="0" indent="0">
              <a:buNone/>
            </a:pPr>
            <a:r>
              <a:rPr lang="en-US" b="1" dirty="0"/>
              <a:t>Technical Case Study: How Microsoft IT Deployed System Center 2012 Configuration Manager</a:t>
            </a:r>
          </a:p>
          <a:p>
            <a:pPr marL="630619" lvl="2" indent="-388591"/>
            <a:r>
              <a:rPr lang="en-US" dirty="0">
                <a:hlinkClick r:id="rId4"/>
              </a:rPr>
              <a:t>http://technet.microsoft.com/en-us/library/hh913620.aspx</a:t>
            </a:r>
            <a:r>
              <a:rPr lang="en-US" dirty="0"/>
              <a:t> </a:t>
            </a:r>
          </a:p>
          <a:p>
            <a:pPr marL="0" indent="0">
              <a:buNone/>
            </a:pPr>
            <a:r>
              <a:rPr lang="en-US" b="1" dirty="0"/>
              <a:t>Technical Case Study: User-Centric Client Management with System Center 2012 Configuration Manager in Microsoft IT</a:t>
            </a:r>
          </a:p>
          <a:p>
            <a:pPr marL="630619" lvl="2" indent="-388591"/>
            <a:r>
              <a:rPr lang="en-US" dirty="0">
                <a:hlinkClick r:id="rId5"/>
              </a:rPr>
              <a:t>http://technet.microsoft.com/en-us/library/hh925141.aspx</a:t>
            </a:r>
            <a:r>
              <a:rPr lang="en-US" dirty="0"/>
              <a:t> </a:t>
            </a:r>
          </a:p>
        </p:txBody>
      </p:sp>
    </p:spTree>
    <p:extLst>
      <p:ext uri="{BB962C8B-B14F-4D97-AF65-F5344CB8AC3E}">
        <p14:creationId xmlns:p14="http://schemas.microsoft.com/office/powerpoint/2010/main" val="209964315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122068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503236" y="2661839"/>
            <a:ext cx="5257800" cy="837214"/>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2" name="Title 1"/>
          <p:cNvSpPr>
            <a:spLocks noGrp="1"/>
          </p:cNvSpPr>
          <p:nvPr>
            <p:ph type="title"/>
          </p:nvPr>
        </p:nvSpPr>
        <p:spPr/>
        <p:txBody>
          <a:bodyPr/>
          <a:lstStyle/>
          <a:p>
            <a:r>
              <a:rPr lang="en-US" sz="4800" dirty="0" smtClean="0">
                <a:solidFill>
                  <a:schemeClr val="tx1"/>
                </a:solidFill>
              </a:rPr>
              <a:t>Features and Solutions Used</a:t>
            </a:r>
            <a:endParaRPr lang="en-US" sz="4800" dirty="0"/>
          </a:p>
        </p:txBody>
      </p:sp>
      <p:sp>
        <p:nvSpPr>
          <p:cNvPr id="42" name="Rectangle 41"/>
          <p:cNvSpPr/>
          <p:nvPr/>
        </p:nvSpPr>
        <p:spPr bwMode="auto">
          <a:xfrm>
            <a:off x="503236" y="2661839"/>
            <a:ext cx="762000" cy="842665"/>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grpSp>
        <p:nvGrpSpPr>
          <p:cNvPr id="11" name="Group 10"/>
          <p:cNvGrpSpPr/>
          <p:nvPr/>
        </p:nvGrpSpPr>
        <p:grpSpPr>
          <a:xfrm>
            <a:off x="503237" y="4631332"/>
            <a:ext cx="5257800" cy="842665"/>
            <a:chOff x="503237" y="4035127"/>
            <a:chExt cx="5257800" cy="690265"/>
          </a:xfrm>
        </p:grpSpPr>
        <p:sp>
          <p:nvSpPr>
            <p:cNvPr id="36" name="Rectangle 35"/>
            <p:cNvSpPr/>
            <p:nvPr/>
          </p:nvSpPr>
          <p:spPr bwMode="auto">
            <a:xfrm>
              <a:off x="503237" y="4039592"/>
              <a:ext cx="5257800" cy="685800"/>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7" name="Rectangle 16"/>
            <p:cNvSpPr/>
            <p:nvPr/>
          </p:nvSpPr>
          <p:spPr bwMode="auto">
            <a:xfrm>
              <a:off x="1265237" y="4035127"/>
              <a:ext cx="4495800" cy="690265"/>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20" name="Rectangle 19"/>
            <p:cNvSpPr/>
            <p:nvPr/>
          </p:nvSpPr>
          <p:spPr>
            <a:xfrm>
              <a:off x="1341436" y="4149426"/>
              <a:ext cx="4419600" cy="378171"/>
            </a:xfrm>
            <a:prstGeom prst="rect">
              <a:avLst/>
            </a:prstGeom>
          </p:spPr>
          <p:txBody>
            <a:bodyPr wrap="square">
              <a:spAutoFit/>
            </a:bodyPr>
            <a:lstStyle/>
            <a:p>
              <a:r>
                <a:rPr lang="en-US" sz="2400" dirty="0">
                  <a:latin typeface="+mj-lt"/>
                </a:rPr>
                <a:t>User Centric Application Delivery</a:t>
              </a:r>
            </a:p>
          </p:txBody>
        </p:sp>
        <p:pic>
          <p:nvPicPr>
            <p:cNvPr id="47" name="Picture 2" descr="\\MAGNUM\Projects\Microsoft\Cloud Power FY12\Design\ICONS_PNG\Devices.png"/>
            <p:cNvPicPr>
              <a:picLocks noChangeAspect="1" noChangeArrowheads="1"/>
            </p:cNvPicPr>
            <p:nvPr/>
          </p:nvPicPr>
          <p:blipFill>
            <a:blip r:embed="rId3" cstate="print">
              <a:lum bright="100000" contrast="100000"/>
            </a:blip>
            <a:stretch>
              <a:fillRect/>
            </a:stretch>
          </p:blipFill>
          <p:spPr bwMode="auto">
            <a:xfrm>
              <a:off x="650902" y="4180871"/>
              <a:ext cx="502786" cy="409240"/>
            </a:xfrm>
            <a:prstGeom prst="rect">
              <a:avLst/>
            </a:prstGeom>
            <a:noFill/>
            <a:ln>
              <a:noFill/>
            </a:ln>
          </p:spPr>
        </p:pic>
      </p:grpSp>
      <p:pic>
        <p:nvPicPr>
          <p:cNvPr id="48" name="Picture 2" descr="C:\Users\chrisw\Desktop\Cloud Services 3.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650902" y="2869040"/>
            <a:ext cx="467247" cy="393306"/>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6580186" y="2657325"/>
            <a:ext cx="5257800" cy="846148"/>
            <a:chOff x="6580186" y="3273127"/>
            <a:chExt cx="5257800" cy="693118"/>
          </a:xfrm>
        </p:grpSpPr>
        <p:sp>
          <p:nvSpPr>
            <p:cNvPr id="30" name="Rectangle 29"/>
            <p:cNvSpPr/>
            <p:nvPr/>
          </p:nvSpPr>
          <p:spPr bwMode="auto">
            <a:xfrm>
              <a:off x="6580186" y="3273127"/>
              <a:ext cx="5257800" cy="68580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25" name="Rectangle 24"/>
            <p:cNvSpPr/>
            <p:nvPr/>
          </p:nvSpPr>
          <p:spPr>
            <a:xfrm>
              <a:off x="7437437" y="3389122"/>
              <a:ext cx="4124847" cy="378171"/>
            </a:xfrm>
            <a:prstGeom prst="rect">
              <a:avLst/>
            </a:prstGeom>
          </p:spPr>
          <p:txBody>
            <a:bodyPr wrap="none">
              <a:spAutoFit/>
            </a:bodyPr>
            <a:lstStyle/>
            <a:p>
              <a:r>
                <a:rPr lang="en-US" sz="2400" dirty="0">
                  <a:latin typeface="+mj-lt"/>
                </a:rPr>
                <a:t>Macintosh Client Management</a:t>
              </a:r>
            </a:p>
          </p:txBody>
        </p:sp>
        <p:sp>
          <p:nvSpPr>
            <p:cNvPr id="40" name="Rectangle 39"/>
            <p:cNvSpPr/>
            <p:nvPr/>
          </p:nvSpPr>
          <p:spPr bwMode="auto">
            <a:xfrm>
              <a:off x="6580186" y="3275980"/>
              <a:ext cx="762000" cy="690265"/>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grpSp>
          <p:nvGrpSpPr>
            <p:cNvPr id="50" name="Group 49"/>
            <p:cNvGrpSpPr>
              <a:grpSpLocks noChangeAspect="1"/>
            </p:cNvGrpSpPr>
            <p:nvPr/>
          </p:nvGrpSpPr>
          <p:grpSpPr>
            <a:xfrm>
              <a:off x="6757399" y="3475811"/>
              <a:ext cx="407573" cy="290603"/>
              <a:chOff x="1919150" y="3044496"/>
              <a:chExt cx="666391" cy="475141"/>
            </a:xfrm>
          </p:grpSpPr>
          <p:sp>
            <p:nvSpPr>
              <p:cNvPr id="51"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2"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53" name="Rectangle 52"/>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grpSp>
      </p:grpSp>
      <p:grpSp>
        <p:nvGrpSpPr>
          <p:cNvPr id="3" name="Group 2"/>
          <p:cNvGrpSpPr/>
          <p:nvPr/>
        </p:nvGrpSpPr>
        <p:grpSpPr>
          <a:xfrm>
            <a:off x="503237" y="1672927"/>
            <a:ext cx="5257800" cy="837214"/>
            <a:chOff x="503237" y="1749127"/>
            <a:chExt cx="5257800" cy="685800"/>
          </a:xfrm>
        </p:grpSpPr>
        <p:sp>
          <p:nvSpPr>
            <p:cNvPr id="5" name="Rectangle 4"/>
            <p:cNvSpPr/>
            <p:nvPr/>
          </p:nvSpPr>
          <p:spPr bwMode="auto">
            <a:xfrm>
              <a:off x="503237" y="1749127"/>
              <a:ext cx="5257800" cy="685800"/>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3" name="Rectangle 32"/>
            <p:cNvSpPr/>
            <p:nvPr/>
          </p:nvSpPr>
          <p:spPr bwMode="auto">
            <a:xfrm>
              <a:off x="1265236" y="1755581"/>
              <a:ext cx="4495799" cy="675628"/>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1" name="Rectangle 30"/>
            <p:cNvSpPr/>
            <p:nvPr/>
          </p:nvSpPr>
          <p:spPr>
            <a:xfrm>
              <a:off x="1341436" y="1862563"/>
              <a:ext cx="4122801" cy="378171"/>
            </a:xfrm>
            <a:prstGeom prst="rect">
              <a:avLst/>
            </a:prstGeom>
          </p:spPr>
          <p:txBody>
            <a:bodyPr wrap="square">
              <a:spAutoFit/>
            </a:bodyPr>
            <a:lstStyle/>
            <a:p>
              <a:r>
                <a:rPr lang="en-US" sz="2400" dirty="0" smtClean="0">
                  <a:latin typeface="+mj-lt"/>
                </a:rPr>
                <a:t>Orchestrator Runbooks </a:t>
              </a:r>
              <a:endParaRPr lang="en-US" sz="2400" dirty="0">
                <a:latin typeface="+mj-lt"/>
              </a:endParaRPr>
            </a:p>
          </p:txBody>
        </p:sp>
        <p:pic>
          <p:nvPicPr>
            <p:cNvPr id="59" name="Picture 2" descr="\\MAGNUM\Projects\Microsoft\Cloud Power FY12\Design\ICONS_PNG\Next_Gen_Application.png"/>
            <p:cNvPicPr>
              <a:picLocks noChangeAspect="1" noChangeArrowheads="1"/>
            </p:cNvPicPr>
            <p:nvPr/>
          </p:nvPicPr>
          <p:blipFill>
            <a:blip r:embed="rId6" cstate="print">
              <a:lum bright="100000"/>
            </a:blip>
            <a:srcRect/>
            <a:stretch>
              <a:fillRect/>
            </a:stretch>
          </p:blipFill>
          <p:spPr bwMode="auto">
            <a:xfrm>
              <a:off x="657206" y="1917080"/>
              <a:ext cx="467828" cy="391224"/>
            </a:xfrm>
            <a:prstGeom prst="rect">
              <a:avLst/>
            </a:prstGeom>
            <a:noFill/>
          </p:spPr>
        </p:pic>
      </p:grpSp>
      <p:grpSp>
        <p:nvGrpSpPr>
          <p:cNvPr id="12" name="Group 11"/>
          <p:cNvGrpSpPr/>
          <p:nvPr/>
        </p:nvGrpSpPr>
        <p:grpSpPr>
          <a:xfrm>
            <a:off x="6580186" y="3652390"/>
            <a:ext cx="5257800" cy="842665"/>
            <a:chOff x="503237" y="4792662"/>
            <a:chExt cx="5257800" cy="690265"/>
          </a:xfrm>
        </p:grpSpPr>
        <p:sp>
          <p:nvSpPr>
            <p:cNvPr id="28" name="Rectangle 27"/>
            <p:cNvSpPr/>
            <p:nvPr/>
          </p:nvSpPr>
          <p:spPr bwMode="auto">
            <a:xfrm>
              <a:off x="503237" y="4797127"/>
              <a:ext cx="5257800" cy="685800"/>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7" name="Rectangle 36"/>
            <p:cNvSpPr/>
            <p:nvPr/>
          </p:nvSpPr>
          <p:spPr bwMode="auto">
            <a:xfrm>
              <a:off x="1265235" y="4792662"/>
              <a:ext cx="4495800" cy="690265"/>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21" name="Rectangle 20"/>
            <p:cNvSpPr/>
            <p:nvPr/>
          </p:nvSpPr>
          <p:spPr>
            <a:xfrm>
              <a:off x="1341436" y="4909195"/>
              <a:ext cx="4419600" cy="378171"/>
            </a:xfrm>
            <a:prstGeom prst="rect">
              <a:avLst/>
            </a:prstGeom>
          </p:spPr>
          <p:txBody>
            <a:bodyPr wrap="square">
              <a:spAutoFit/>
            </a:bodyPr>
            <a:lstStyle/>
            <a:p>
              <a:r>
                <a:rPr lang="en-US" sz="2400" dirty="0">
                  <a:gradFill>
                    <a:gsLst>
                      <a:gs pos="1250">
                        <a:schemeClr val="tx1"/>
                      </a:gs>
                      <a:gs pos="100000">
                        <a:schemeClr val="tx1"/>
                      </a:gs>
                    </a:gsLst>
                    <a:lin ang="5400000" scaled="0"/>
                  </a:gradFill>
                  <a:latin typeface="+mj-lt"/>
                </a:rPr>
                <a:t>Modern Application Distribution</a:t>
              </a:r>
              <a:endParaRPr lang="en-US" sz="2400" dirty="0">
                <a:latin typeface="+mj-lt"/>
              </a:endParaRPr>
            </a:p>
          </p:txBody>
        </p:sp>
        <p:pic>
          <p:nvPicPr>
            <p:cNvPr id="62" name="Picture 2" descr="C:\Users\mitchellg\Desktop\Software.png"/>
            <p:cNvPicPr>
              <a:picLocks noChangeAspect="1" noChangeArrowheads="1"/>
            </p:cNvPicPr>
            <p:nvPr/>
          </p:nvPicPr>
          <p:blipFill>
            <a:blip r:embed="rId7" cstate="print">
              <a:lum bright="100000"/>
            </a:blip>
            <a:srcRect/>
            <a:stretch>
              <a:fillRect/>
            </a:stretch>
          </p:blipFill>
          <p:spPr bwMode="auto">
            <a:xfrm>
              <a:off x="655903" y="4964188"/>
              <a:ext cx="415894" cy="360793"/>
            </a:xfrm>
            <a:prstGeom prst="rect">
              <a:avLst/>
            </a:prstGeom>
            <a:noFill/>
          </p:spPr>
        </p:pic>
      </p:grpSp>
      <p:grpSp>
        <p:nvGrpSpPr>
          <p:cNvPr id="13" name="Group 12"/>
          <p:cNvGrpSpPr/>
          <p:nvPr/>
        </p:nvGrpSpPr>
        <p:grpSpPr>
          <a:xfrm>
            <a:off x="6580186" y="1668463"/>
            <a:ext cx="5276851" cy="842665"/>
            <a:chOff x="6580186" y="1744663"/>
            <a:chExt cx="5276851" cy="690265"/>
          </a:xfrm>
        </p:grpSpPr>
        <p:sp>
          <p:nvSpPr>
            <p:cNvPr id="7" name="Rectangle 6"/>
            <p:cNvSpPr/>
            <p:nvPr/>
          </p:nvSpPr>
          <p:spPr bwMode="auto">
            <a:xfrm>
              <a:off x="6580186" y="1749127"/>
              <a:ext cx="5257800" cy="68580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2" name="Rectangle 31"/>
            <p:cNvSpPr/>
            <p:nvPr/>
          </p:nvSpPr>
          <p:spPr>
            <a:xfrm>
              <a:off x="7437437" y="1862563"/>
              <a:ext cx="4419600" cy="378171"/>
            </a:xfrm>
            <a:prstGeom prst="rect">
              <a:avLst/>
            </a:prstGeom>
          </p:spPr>
          <p:txBody>
            <a:bodyPr wrap="square">
              <a:spAutoFit/>
            </a:bodyPr>
            <a:lstStyle/>
            <a:p>
              <a:r>
                <a:rPr lang="en-US" sz="2400" dirty="0" smtClean="0">
                  <a:latin typeface="+mj-lt"/>
                </a:rPr>
                <a:t>Software Update List</a:t>
              </a:r>
              <a:endParaRPr lang="en-US" sz="2400" dirty="0">
                <a:latin typeface="+mj-lt"/>
              </a:endParaRPr>
            </a:p>
          </p:txBody>
        </p:sp>
        <p:sp>
          <p:nvSpPr>
            <p:cNvPr id="38" name="Rectangle 37"/>
            <p:cNvSpPr/>
            <p:nvPr/>
          </p:nvSpPr>
          <p:spPr bwMode="auto">
            <a:xfrm>
              <a:off x="6580186" y="1744663"/>
              <a:ext cx="762000" cy="690265"/>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pic>
          <p:nvPicPr>
            <p:cNvPr id="65" name="Picture 3" descr="\\MAGNUM\Projects\Microsoft\Cloud Power FY12\Design\ICONS_PNG\Document.png"/>
            <p:cNvPicPr>
              <a:picLocks noChangeAspect="1" noChangeArrowheads="1"/>
            </p:cNvPicPr>
            <p:nvPr/>
          </p:nvPicPr>
          <p:blipFill>
            <a:blip r:embed="rId8" cstate="print">
              <a:lum bright="100000"/>
            </a:blip>
            <a:stretch>
              <a:fillRect/>
            </a:stretch>
          </p:blipFill>
          <p:spPr bwMode="auto">
            <a:xfrm>
              <a:off x="6671303" y="1973262"/>
              <a:ext cx="234495" cy="234434"/>
            </a:xfrm>
            <a:prstGeom prst="rect">
              <a:avLst/>
            </a:prstGeom>
            <a:noFill/>
          </p:spPr>
        </p:pic>
        <p:grpSp>
          <p:nvGrpSpPr>
            <p:cNvPr id="66" name="Group 65"/>
            <p:cNvGrpSpPr>
              <a:grpSpLocks noChangeAspect="1"/>
            </p:cNvGrpSpPr>
            <p:nvPr/>
          </p:nvGrpSpPr>
          <p:grpSpPr>
            <a:xfrm>
              <a:off x="6860451" y="2043272"/>
              <a:ext cx="312155" cy="222569"/>
              <a:chOff x="1919150" y="3044496"/>
              <a:chExt cx="666391" cy="475141"/>
            </a:xfrm>
          </p:grpSpPr>
          <p:sp>
            <p:nvSpPr>
              <p:cNvPr id="67"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68"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sp>
            <p:nvSpPr>
              <p:cNvPr id="69" name="Rectangle 68"/>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685891">
                  <a:defRPr/>
                </a:pPr>
                <a:endParaRPr lang="en-US" sz="1400" kern="0" dirty="0">
                  <a:solidFill>
                    <a:srgbClr val="FFFFFF"/>
                  </a:solidFill>
                  <a:latin typeface="Segoe"/>
                </a:endParaRPr>
              </a:p>
            </p:txBody>
          </p:sp>
        </p:grpSp>
      </p:grpSp>
      <p:grpSp>
        <p:nvGrpSpPr>
          <p:cNvPr id="9" name="Group 8"/>
          <p:cNvGrpSpPr/>
          <p:nvPr/>
        </p:nvGrpSpPr>
        <p:grpSpPr>
          <a:xfrm>
            <a:off x="503237" y="3640732"/>
            <a:ext cx="5257800" cy="837214"/>
            <a:chOff x="503237" y="3273127"/>
            <a:chExt cx="5257800" cy="685800"/>
          </a:xfrm>
        </p:grpSpPr>
        <p:sp>
          <p:nvSpPr>
            <p:cNvPr id="27" name="Rectangle 26"/>
            <p:cNvSpPr/>
            <p:nvPr/>
          </p:nvSpPr>
          <p:spPr bwMode="auto">
            <a:xfrm>
              <a:off x="503237" y="3273127"/>
              <a:ext cx="5257800" cy="685800"/>
            </a:xfrm>
            <a:prstGeom prst="rect">
              <a:avLst/>
            </a:prstGeom>
            <a:solidFill>
              <a:schemeClr val="accent1">
                <a:lumMod val="50000"/>
              </a:schemeClr>
            </a:soli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35" name="Rectangle 34"/>
            <p:cNvSpPr/>
            <p:nvPr/>
          </p:nvSpPr>
          <p:spPr bwMode="auto">
            <a:xfrm>
              <a:off x="1265237" y="3273127"/>
              <a:ext cx="4495798" cy="68580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31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9" name="Rectangle 18"/>
            <p:cNvSpPr/>
            <p:nvPr/>
          </p:nvSpPr>
          <p:spPr>
            <a:xfrm>
              <a:off x="1341436" y="3385195"/>
              <a:ext cx="4419601" cy="378171"/>
            </a:xfrm>
            <a:prstGeom prst="rect">
              <a:avLst/>
            </a:prstGeom>
          </p:spPr>
          <p:txBody>
            <a:bodyPr wrap="square">
              <a:spAutoFit/>
            </a:bodyPr>
            <a:lstStyle/>
            <a:p>
              <a:r>
                <a:rPr lang="en-US" sz="2400" dirty="0">
                  <a:latin typeface="+mj-lt"/>
                </a:rPr>
                <a:t>Automatic Deployment</a:t>
              </a:r>
            </a:p>
          </p:txBody>
        </p:sp>
        <p:pic>
          <p:nvPicPr>
            <p:cNvPr id="70" name="Picture 5" descr="\\MAGNUM\Projects\Microsoft\Cloud Power FY12\Design\Icons\PNGs\Stop_watch.png"/>
            <p:cNvPicPr>
              <a:picLocks noChangeAspect="1" noChangeArrowheads="1"/>
            </p:cNvPicPr>
            <p:nvPr/>
          </p:nvPicPr>
          <p:blipFill>
            <a:blip r:embed="rId9" cstate="print">
              <a:lum bright="100000"/>
            </a:blip>
            <a:srcRect/>
            <a:stretch>
              <a:fillRect/>
            </a:stretch>
          </p:blipFill>
          <p:spPr bwMode="auto">
            <a:xfrm>
              <a:off x="616260" y="3371981"/>
              <a:ext cx="549720" cy="470242"/>
            </a:xfrm>
            <a:prstGeom prst="rect">
              <a:avLst/>
            </a:prstGeom>
            <a:noFill/>
          </p:spPr>
        </p:pic>
      </p:grpSp>
      <p:sp>
        <p:nvSpPr>
          <p:cNvPr id="44" name="Rectangle 43"/>
          <p:cNvSpPr/>
          <p:nvPr/>
        </p:nvSpPr>
        <p:spPr>
          <a:xfrm>
            <a:off x="1344620" y="2797858"/>
            <a:ext cx="4122801" cy="461665"/>
          </a:xfrm>
          <a:prstGeom prst="rect">
            <a:avLst/>
          </a:prstGeom>
        </p:spPr>
        <p:txBody>
          <a:bodyPr wrap="square">
            <a:spAutoFit/>
          </a:bodyPr>
          <a:lstStyle/>
          <a:p>
            <a:r>
              <a:rPr lang="en-US" sz="2400" dirty="0" smtClean="0">
                <a:latin typeface="+mj-lt"/>
              </a:rPr>
              <a:t>Intune Connector </a:t>
            </a:r>
            <a:endParaRPr lang="en-US" sz="2400" dirty="0">
              <a:latin typeface="+mj-lt"/>
            </a:endParaRPr>
          </a:p>
        </p:txBody>
      </p:sp>
    </p:spTree>
    <p:extLst>
      <p:ext uri="{BB962C8B-B14F-4D97-AF65-F5344CB8AC3E}">
        <p14:creationId xmlns:p14="http://schemas.microsoft.com/office/powerpoint/2010/main" val="153363229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17463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122015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17923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672" y="1214472"/>
            <a:ext cx="4762500" cy="4762500"/>
          </a:xfrm>
          <a:prstGeom prst="rect">
            <a:avLst/>
          </a:prstGeom>
        </p:spPr>
      </p:pic>
    </p:spTree>
    <p:extLst>
      <p:ext uri="{BB962C8B-B14F-4D97-AF65-F5344CB8AC3E}">
        <p14:creationId xmlns:p14="http://schemas.microsoft.com/office/powerpoint/2010/main" val="266551328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47925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solidFill>
                  <a:schemeClr val="tx1"/>
                </a:solidFill>
              </a:rPr>
              <a:t>Infrastructure Experiences</a:t>
            </a:r>
            <a:br>
              <a:rPr lang="en-US" sz="6000" dirty="0">
                <a:solidFill>
                  <a:schemeClr val="tx1"/>
                </a:solidFill>
              </a:rPr>
            </a:br>
            <a:r>
              <a:rPr lang="en-US" sz="6000" spc="0" dirty="0">
                <a:solidFill>
                  <a:schemeClr val="tx1"/>
                </a:solidFill>
              </a:rPr>
              <a:t>Real World @ Microsoft IT</a:t>
            </a:r>
            <a:endParaRPr lang="en-US" sz="6000" dirty="0">
              <a:solidFill>
                <a:schemeClr val="tx1"/>
              </a:solidFill>
            </a:endParaRPr>
          </a:p>
        </p:txBody>
      </p:sp>
      <p:grpSp>
        <p:nvGrpSpPr>
          <p:cNvPr id="3" name="Group 2"/>
          <p:cNvGrpSpPr/>
          <p:nvPr/>
        </p:nvGrpSpPr>
        <p:grpSpPr bwMode="black">
          <a:xfrm>
            <a:off x="9271984" y="2486670"/>
            <a:ext cx="1277833" cy="1109957"/>
            <a:chOff x="3422650" y="3467100"/>
            <a:chExt cx="533400" cy="549275"/>
          </a:xfrm>
          <a:solidFill>
            <a:srgbClr val="FFFFFF"/>
          </a:solidFill>
        </p:grpSpPr>
        <p:sp>
          <p:nvSpPr>
            <p:cNvPr id="4"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5"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76126984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    </a:t>
            </a:r>
            <a:r>
              <a:rPr lang="en-US" sz="4400" dirty="0" smtClean="0"/>
              <a:t>Unified Management Infrastructure @ Microsoft IT</a:t>
            </a:r>
            <a:endParaRPr lang="en-US" sz="4400" dirty="0"/>
          </a:p>
        </p:txBody>
      </p:sp>
      <p:cxnSp>
        <p:nvCxnSpPr>
          <p:cNvPr id="3" name="Straight Connector 2"/>
          <p:cNvCxnSpPr/>
          <p:nvPr/>
        </p:nvCxnSpPr>
        <p:spPr>
          <a:xfrm>
            <a:off x="5075237" y="4139335"/>
            <a:ext cx="1981200" cy="70271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980007" y="4181844"/>
            <a:ext cx="1120282" cy="75140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922837" y="4127828"/>
            <a:ext cx="0" cy="88263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Oval 5"/>
          <p:cNvSpPr/>
          <p:nvPr/>
        </p:nvSpPr>
        <p:spPr bwMode="auto">
          <a:xfrm>
            <a:off x="2930103"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7" name="Oval 6"/>
          <p:cNvSpPr/>
          <p:nvPr/>
        </p:nvSpPr>
        <p:spPr bwMode="auto">
          <a:xfrm>
            <a:off x="1634703" y="5528664"/>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8" name="Rectangle 7"/>
          <p:cNvSpPr/>
          <p:nvPr/>
        </p:nvSpPr>
        <p:spPr>
          <a:xfrm>
            <a:off x="1700735" y="5670331"/>
            <a:ext cx="1064958" cy="646331"/>
          </a:xfrm>
          <a:prstGeom prst="rect">
            <a:avLst/>
          </a:prstGeom>
        </p:spPr>
        <p:txBody>
          <a:bodyPr wrap="square">
            <a:spAutoFit/>
          </a:bodyPr>
          <a:lstStyle/>
          <a:p>
            <a:pPr algn="ctr"/>
            <a:r>
              <a:rPr lang="en-US" sz="1200" b="1" dirty="0" smtClean="0"/>
              <a:t>Redmond Site 1</a:t>
            </a:r>
            <a:endParaRPr lang="en-US" sz="900" b="1" dirty="0" smtClean="0"/>
          </a:p>
          <a:p>
            <a:pPr algn="ctr"/>
            <a:r>
              <a:rPr lang="en-US" sz="1200" b="1" dirty="0" smtClean="0"/>
              <a:t>75k Clients</a:t>
            </a:r>
          </a:p>
        </p:txBody>
      </p:sp>
      <p:sp>
        <p:nvSpPr>
          <p:cNvPr id="9" name="Rectangle 8"/>
          <p:cNvSpPr/>
          <p:nvPr/>
        </p:nvSpPr>
        <p:spPr>
          <a:xfrm>
            <a:off x="2996135" y="5670331"/>
            <a:ext cx="1064958" cy="646331"/>
          </a:xfrm>
          <a:prstGeom prst="rect">
            <a:avLst/>
          </a:prstGeom>
        </p:spPr>
        <p:txBody>
          <a:bodyPr wrap="square">
            <a:spAutoFit/>
          </a:bodyPr>
          <a:lstStyle/>
          <a:p>
            <a:pPr algn="ctr"/>
            <a:r>
              <a:rPr lang="en-US" sz="1200" b="1" dirty="0" smtClean="0"/>
              <a:t>Redmond Site 2</a:t>
            </a:r>
            <a:endParaRPr lang="en-US" sz="900" b="1" dirty="0" smtClean="0"/>
          </a:p>
          <a:p>
            <a:pPr algn="ctr"/>
            <a:r>
              <a:rPr lang="en-US" sz="1200" b="1" dirty="0" smtClean="0"/>
              <a:t>75k Clients</a:t>
            </a:r>
          </a:p>
        </p:txBody>
      </p:sp>
      <p:sp>
        <p:nvSpPr>
          <p:cNvPr id="10" name="Oval 9"/>
          <p:cNvSpPr/>
          <p:nvPr/>
        </p:nvSpPr>
        <p:spPr bwMode="auto">
          <a:xfrm>
            <a:off x="4225503" y="5523896"/>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1" name="Rectangle 10"/>
          <p:cNvSpPr/>
          <p:nvPr/>
        </p:nvSpPr>
        <p:spPr>
          <a:xfrm>
            <a:off x="4155070" y="5670331"/>
            <a:ext cx="1371599" cy="646331"/>
          </a:xfrm>
          <a:prstGeom prst="rect">
            <a:avLst/>
          </a:prstGeom>
        </p:spPr>
        <p:txBody>
          <a:bodyPr wrap="square">
            <a:spAutoFit/>
          </a:bodyPr>
          <a:lstStyle/>
          <a:p>
            <a:pPr algn="ctr"/>
            <a:r>
              <a:rPr lang="en-US" sz="1200" b="1" dirty="0" smtClean="0"/>
              <a:t>North &amp; South  America</a:t>
            </a:r>
            <a:endParaRPr lang="en-US" sz="900" b="1" dirty="0" smtClean="0"/>
          </a:p>
          <a:p>
            <a:pPr algn="ctr"/>
            <a:r>
              <a:rPr lang="en-US" sz="1200" b="1" dirty="0" smtClean="0"/>
              <a:t>35k Clients</a:t>
            </a:r>
          </a:p>
        </p:txBody>
      </p:sp>
      <p:sp>
        <p:nvSpPr>
          <p:cNvPr id="12" name="Oval 11"/>
          <p:cNvSpPr/>
          <p:nvPr/>
        </p:nvSpPr>
        <p:spPr bwMode="auto">
          <a:xfrm>
            <a:off x="5526670"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3" name="Rectangle 12"/>
          <p:cNvSpPr/>
          <p:nvPr/>
        </p:nvSpPr>
        <p:spPr>
          <a:xfrm>
            <a:off x="5540149" y="5670331"/>
            <a:ext cx="1281921" cy="646331"/>
          </a:xfrm>
          <a:prstGeom prst="rect">
            <a:avLst/>
          </a:prstGeom>
        </p:spPr>
        <p:txBody>
          <a:bodyPr wrap="square">
            <a:spAutoFit/>
          </a:bodyPr>
          <a:lstStyle/>
          <a:p>
            <a:pPr algn="ctr"/>
            <a:r>
              <a:rPr lang="en-US" sz="1200" b="1" dirty="0" smtClean="0"/>
              <a:t>Europe, MidEast, Africa </a:t>
            </a:r>
            <a:endParaRPr lang="en-US" sz="900" b="1" dirty="0" smtClean="0"/>
          </a:p>
          <a:p>
            <a:pPr algn="ctr"/>
            <a:r>
              <a:rPr lang="en-US" sz="1200" b="1" dirty="0" smtClean="0"/>
              <a:t>40k Clients</a:t>
            </a:r>
          </a:p>
        </p:txBody>
      </p:sp>
      <p:sp>
        <p:nvSpPr>
          <p:cNvPr id="14" name="Oval 13"/>
          <p:cNvSpPr/>
          <p:nvPr/>
        </p:nvSpPr>
        <p:spPr bwMode="auto">
          <a:xfrm>
            <a:off x="6822070" y="5524199"/>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5" name="Rectangle 14"/>
          <p:cNvSpPr/>
          <p:nvPr/>
        </p:nvSpPr>
        <p:spPr>
          <a:xfrm>
            <a:off x="6876568" y="5670331"/>
            <a:ext cx="1158935" cy="646331"/>
          </a:xfrm>
          <a:prstGeom prst="rect">
            <a:avLst/>
          </a:prstGeom>
        </p:spPr>
        <p:txBody>
          <a:bodyPr wrap="square">
            <a:spAutoFit/>
          </a:bodyPr>
          <a:lstStyle/>
          <a:p>
            <a:pPr algn="ctr"/>
            <a:r>
              <a:rPr lang="en-US" sz="1200" b="1" dirty="0" smtClean="0"/>
              <a:t>Australia &amp; Asia </a:t>
            </a:r>
            <a:endParaRPr lang="en-US" sz="900" b="1" dirty="0" smtClean="0"/>
          </a:p>
          <a:p>
            <a:pPr algn="ctr"/>
            <a:r>
              <a:rPr lang="en-US" sz="1200" b="1" dirty="0"/>
              <a:t>7</a:t>
            </a:r>
            <a:r>
              <a:rPr lang="en-US" sz="1200" b="1" dirty="0" smtClean="0"/>
              <a:t>5k Clients</a:t>
            </a:r>
          </a:p>
        </p:txBody>
      </p:sp>
      <p:cxnSp>
        <p:nvCxnSpPr>
          <p:cNvPr id="16" name="Straight Connector 15"/>
          <p:cNvCxnSpPr/>
          <p:nvPr/>
        </p:nvCxnSpPr>
        <p:spPr>
          <a:xfrm flipH="1">
            <a:off x="2622461" y="4131213"/>
            <a:ext cx="2185444" cy="71083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3876178" y="4168824"/>
            <a:ext cx="965524" cy="67322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1836169" y="4737428"/>
            <a:ext cx="990600" cy="1065229"/>
            <a:chOff x="6775361" y="3268661"/>
            <a:chExt cx="990600" cy="1065229"/>
          </a:xfrm>
        </p:grpSpPr>
        <p:pic>
          <p:nvPicPr>
            <p:cNvPr id="19"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6775361" y="3268661"/>
              <a:ext cx="990600" cy="1065229"/>
            </a:xfrm>
            <a:prstGeom prst="rect">
              <a:avLst/>
            </a:prstGeom>
            <a:noFill/>
            <a:ln>
              <a:noFill/>
            </a:ln>
          </p:spPr>
        </p:pic>
        <p:pic>
          <p:nvPicPr>
            <p:cNvPr id="20"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7169014" y="3807117"/>
              <a:ext cx="271364" cy="359914"/>
            </a:xfrm>
            <a:prstGeom prst="rect">
              <a:avLst/>
            </a:prstGeom>
            <a:noFill/>
          </p:spPr>
        </p:pic>
      </p:grpSp>
      <p:grpSp>
        <p:nvGrpSpPr>
          <p:cNvPr id="21" name="Group 20"/>
          <p:cNvGrpSpPr/>
          <p:nvPr/>
        </p:nvGrpSpPr>
        <p:grpSpPr>
          <a:xfrm>
            <a:off x="3094037" y="4737428"/>
            <a:ext cx="990600" cy="1065229"/>
            <a:chOff x="7765961" y="3268661"/>
            <a:chExt cx="990600" cy="1065229"/>
          </a:xfrm>
        </p:grpSpPr>
        <p:pic>
          <p:nvPicPr>
            <p:cNvPr id="22"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7765961" y="3268661"/>
              <a:ext cx="990600" cy="1065229"/>
            </a:xfrm>
            <a:prstGeom prst="rect">
              <a:avLst/>
            </a:prstGeom>
            <a:noFill/>
            <a:ln>
              <a:noFill/>
            </a:ln>
          </p:spPr>
        </p:pic>
        <p:pic>
          <p:nvPicPr>
            <p:cNvPr id="23"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8200538" y="3789267"/>
              <a:ext cx="271364" cy="359914"/>
            </a:xfrm>
            <a:prstGeom prst="rect">
              <a:avLst/>
            </a:prstGeom>
            <a:noFill/>
          </p:spPr>
        </p:pic>
      </p:grpSp>
      <p:grpSp>
        <p:nvGrpSpPr>
          <p:cNvPr id="24" name="Group 23"/>
          <p:cNvGrpSpPr/>
          <p:nvPr/>
        </p:nvGrpSpPr>
        <p:grpSpPr>
          <a:xfrm>
            <a:off x="4401164" y="4737428"/>
            <a:ext cx="990600" cy="1065229"/>
            <a:chOff x="8768288" y="3268661"/>
            <a:chExt cx="990600" cy="1065229"/>
          </a:xfrm>
        </p:grpSpPr>
        <p:pic>
          <p:nvPicPr>
            <p:cNvPr id="25"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8768288" y="3268661"/>
              <a:ext cx="990600" cy="1065229"/>
            </a:xfrm>
            <a:prstGeom prst="rect">
              <a:avLst/>
            </a:prstGeom>
            <a:noFill/>
            <a:ln>
              <a:noFill/>
            </a:ln>
          </p:spPr>
        </p:pic>
        <p:pic>
          <p:nvPicPr>
            <p:cNvPr id="26"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183740" y="3785340"/>
              <a:ext cx="271364" cy="359914"/>
            </a:xfrm>
            <a:prstGeom prst="rect">
              <a:avLst/>
            </a:prstGeom>
            <a:noFill/>
          </p:spPr>
        </p:pic>
      </p:grpSp>
      <p:grpSp>
        <p:nvGrpSpPr>
          <p:cNvPr id="27" name="Group 26"/>
          <p:cNvGrpSpPr/>
          <p:nvPr/>
        </p:nvGrpSpPr>
        <p:grpSpPr>
          <a:xfrm>
            <a:off x="5690604" y="4737428"/>
            <a:ext cx="990600" cy="1065229"/>
            <a:chOff x="9747161" y="3268661"/>
            <a:chExt cx="990600" cy="1065229"/>
          </a:xfrm>
        </p:grpSpPr>
        <p:pic>
          <p:nvPicPr>
            <p:cNvPr id="28"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9747161" y="3268661"/>
              <a:ext cx="990600" cy="1065229"/>
            </a:xfrm>
            <a:prstGeom prst="rect">
              <a:avLst/>
            </a:prstGeom>
            <a:noFill/>
            <a:ln>
              <a:noFill/>
            </a:ln>
          </p:spPr>
        </p:pic>
        <p:pic>
          <p:nvPicPr>
            <p:cNvPr id="29"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162613" y="3790486"/>
              <a:ext cx="271364" cy="359914"/>
            </a:xfrm>
            <a:prstGeom prst="rect">
              <a:avLst/>
            </a:prstGeom>
            <a:noFill/>
          </p:spPr>
        </p:pic>
      </p:grpSp>
      <p:grpSp>
        <p:nvGrpSpPr>
          <p:cNvPr id="30" name="Group 29"/>
          <p:cNvGrpSpPr/>
          <p:nvPr/>
        </p:nvGrpSpPr>
        <p:grpSpPr>
          <a:xfrm>
            <a:off x="6986004" y="4737428"/>
            <a:ext cx="990600" cy="1065229"/>
            <a:chOff x="10737761" y="3268661"/>
            <a:chExt cx="990600" cy="1065229"/>
          </a:xfrm>
        </p:grpSpPr>
        <p:pic>
          <p:nvPicPr>
            <p:cNvPr id="31"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737761" y="3268661"/>
              <a:ext cx="990600" cy="1065229"/>
            </a:xfrm>
            <a:prstGeom prst="rect">
              <a:avLst/>
            </a:prstGeom>
            <a:noFill/>
            <a:ln>
              <a:noFill/>
            </a:ln>
          </p:spPr>
        </p:pic>
        <p:pic>
          <p:nvPicPr>
            <p:cNvPr id="32"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1153213" y="3747493"/>
              <a:ext cx="271364" cy="359914"/>
            </a:xfrm>
            <a:prstGeom prst="rect">
              <a:avLst/>
            </a:prstGeom>
            <a:noFill/>
          </p:spPr>
        </p:pic>
      </p:grpSp>
      <p:grpSp>
        <p:nvGrpSpPr>
          <p:cNvPr id="33" name="Group 68"/>
          <p:cNvGrpSpPr/>
          <p:nvPr/>
        </p:nvGrpSpPr>
        <p:grpSpPr>
          <a:xfrm>
            <a:off x="4606221" y="3244762"/>
            <a:ext cx="630382" cy="1028837"/>
            <a:chOff x="3200400" y="1447800"/>
            <a:chExt cx="687514" cy="1371600"/>
          </a:xfrm>
        </p:grpSpPr>
        <p:pic>
          <p:nvPicPr>
            <p:cNvPr id="34" name="Picture 5" descr="C:\Users\davidra\Documents\ClipArtforPowerpoint\DVD_ART36\Artwork_Imagery\Hardware Photos\OEM HW\SERVERS\HP ProLiant ML115 J5.png"/>
            <p:cNvPicPr>
              <a:picLocks noChangeAspect="1" noChangeArrowheads="1"/>
            </p:cNvPicPr>
            <p:nvPr/>
          </p:nvPicPr>
          <p:blipFill>
            <a:blip r:embed="rId4" cstate="print"/>
            <a:srcRect/>
            <a:stretch>
              <a:fillRect/>
            </a:stretch>
          </p:blipFill>
          <p:spPr bwMode="auto">
            <a:xfrm>
              <a:off x="3200400" y="1447800"/>
              <a:ext cx="687514" cy="1303345"/>
            </a:xfrm>
            <a:prstGeom prst="rect">
              <a:avLst/>
            </a:prstGeom>
            <a:noFill/>
            <a:ln>
              <a:noFill/>
            </a:ln>
          </p:spPr>
        </p:pic>
        <p:pic>
          <p:nvPicPr>
            <p:cNvPr id="35" name="Picture 2" descr="C:\Users\davidra\Documents\ClipArtforPowerpoint\DVD_ART36\Artwork_Imagery\Icons - Illustrations\_ XML ICONS\Globe internet world web online.png"/>
            <p:cNvPicPr>
              <a:picLocks noChangeAspect="1" noChangeArrowheads="1"/>
            </p:cNvPicPr>
            <p:nvPr/>
          </p:nvPicPr>
          <p:blipFill>
            <a:blip r:embed="rId5" cstate="print"/>
            <a:srcRect/>
            <a:stretch>
              <a:fillRect/>
            </a:stretch>
          </p:blipFill>
          <p:spPr bwMode="auto">
            <a:xfrm>
              <a:off x="3429000" y="2362200"/>
              <a:ext cx="457200" cy="457200"/>
            </a:xfrm>
            <a:prstGeom prst="rect">
              <a:avLst/>
            </a:prstGeom>
            <a:noFill/>
            <a:ln>
              <a:noFill/>
            </a:ln>
          </p:spPr>
        </p:pic>
      </p:grpSp>
      <p:grpSp>
        <p:nvGrpSpPr>
          <p:cNvPr id="36" name="Group 35"/>
          <p:cNvGrpSpPr/>
          <p:nvPr/>
        </p:nvGrpSpPr>
        <p:grpSpPr>
          <a:xfrm>
            <a:off x="1836169" y="4737428"/>
            <a:ext cx="990600" cy="1065229"/>
            <a:chOff x="6599237" y="3268662"/>
            <a:chExt cx="990600" cy="1065229"/>
          </a:xfrm>
        </p:grpSpPr>
        <p:pic>
          <p:nvPicPr>
            <p:cNvPr id="37"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6599237" y="3268662"/>
              <a:ext cx="990600" cy="1065229"/>
            </a:xfrm>
            <a:prstGeom prst="rect">
              <a:avLst/>
            </a:prstGeom>
            <a:noFill/>
            <a:ln>
              <a:noFill/>
            </a:ln>
          </p:spPr>
        </p:pic>
        <p:pic>
          <p:nvPicPr>
            <p:cNvPr id="38"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6992890" y="3807118"/>
              <a:ext cx="271364" cy="359914"/>
            </a:xfrm>
            <a:prstGeom prst="rect">
              <a:avLst/>
            </a:prstGeom>
            <a:noFill/>
          </p:spPr>
        </p:pic>
      </p:grpSp>
      <p:grpSp>
        <p:nvGrpSpPr>
          <p:cNvPr id="39" name="Group 38"/>
          <p:cNvGrpSpPr/>
          <p:nvPr/>
        </p:nvGrpSpPr>
        <p:grpSpPr>
          <a:xfrm>
            <a:off x="3094037" y="4737428"/>
            <a:ext cx="990600" cy="1065229"/>
            <a:chOff x="7589837" y="3268662"/>
            <a:chExt cx="990600" cy="1065229"/>
          </a:xfrm>
        </p:grpSpPr>
        <p:pic>
          <p:nvPicPr>
            <p:cNvPr id="40"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7589837" y="3268662"/>
              <a:ext cx="990600" cy="1065229"/>
            </a:xfrm>
            <a:prstGeom prst="rect">
              <a:avLst/>
            </a:prstGeom>
            <a:noFill/>
            <a:ln>
              <a:noFill/>
            </a:ln>
          </p:spPr>
        </p:pic>
        <p:pic>
          <p:nvPicPr>
            <p:cNvPr id="41"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8024414" y="3789268"/>
              <a:ext cx="271364" cy="359914"/>
            </a:xfrm>
            <a:prstGeom prst="rect">
              <a:avLst/>
            </a:prstGeom>
            <a:noFill/>
          </p:spPr>
        </p:pic>
      </p:grpSp>
      <p:grpSp>
        <p:nvGrpSpPr>
          <p:cNvPr id="42" name="Group 41"/>
          <p:cNvGrpSpPr/>
          <p:nvPr/>
        </p:nvGrpSpPr>
        <p:grpSpPr>
          <a:xfrm>
            <a:off x="4401164" y="4737428"/>
            <a:ext cx="990600" cy="1065229"/>
            <a:chOff x="8592164" y="3268662"/>
            <a:chExt cx="990600" cy="1065229"/>
          </a:xfrm>
        </p:grpSpPr>
        <p:pic>
          <p:nvPicPr>
            <p:cNvPr id="43"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8592164" y="3268662"/>
              <a:ext cx="990600" cy="1065229"/>
            </a:xfrm>
            <a:prstGeom prst="rect">
              <a:avLst/>
            </a:prstGeom>
            <a:noFill/>
            <a:ln>
              <a:noFill/>
            </a:ln>
          </p:spPr>
        </p:pic>
        <p:pic>
          <p:nvPicPr>
            <p:cNvPr id="44"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007616" y="3785341"/>
              <a:ext cx="271364" cy="359914"/>
            </a:xfrm>
            <a:prstGeom prst="rect">
              <a:avLst/>
            </a:prstGeom>
            <a:noFill/>
          </p:spPr>
        </p:pic>
      </p:grpSp>
      <p:grpSp>
        <p:nvGrpSpPr>
          <p:cNvPr id="45" name="Group 44"/>
          <p:cNvGrpSpPr/>
          <p:nvPr/>
        </p:nvGrpSpPr>
        <p:grpSpPr>
          <a:xfrm>
            <a:off x="5690604" y="4737428"/>
            <a:ext cx="990600" cy="1065229"/>
            <a:chOff x="9571037" y="3268662"/>
            <a:chExt cx="990600" cy="1065229"/>
          </a:xfrm>
        </p:grpSpPr>
        <p:pic>
          <p:nvPicPr>
            <p:cNvPr id="46"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9571037" y="3268662"/>
              <a:ext cx="990600" cy="1065229"/>
            </a:xfrm>
            <a:prstGeom prst="rect">
              <a:avLst/>
            </a:prstGeom>
            <a:noFill/>
            <a:ln>
              <a:noFill/>
            </a:ln>
          </p:spPr>
        </p:pic>
        <p:pic>
          <p:nvPicPr>
            <p:cNvPr id="47"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9986489" y="3790487"/>
              <a:ext cx="271364" cy="359914"/>
            </a:xfrm>
            <a:prstGeom prst="rect">
              <a:avLst/>
            </a:prstGeom>
            <a:noFill/>
          </p:spPr>
        </p:pic>
      </p:grpSp>
      <p:grpSp>
        <p:nvGrpSpPr>
          <p:cNvPr id="48" name="Group 47"/>
          <p:cNvGrpSpPr/>
          <p:nvPr/>
        </p:nvGrpSpPr>
        <p:grpSpPr>
          <a:xfrm>
            <a:off x="6986004" y="4737428"/>
            <a:ext cx="990600" cy="1065229"/>
            <a:chOff x="10561637" y="3268662"/>
            <a:chExt cx="990600" cy="1065229"/>
          </a:xfrm>
        </p:grpSpPr>
        <p:pic>
          <p:nvPicPr>
            <p:cNvPr id="49"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561637" y="3268662"/>
              <a:ext cx="990600" cy="1065229"/>
            </a:xfrm>
            <a:prstGeom prst="rect">
              <a:avLst/>
            </a:prstGeom>
            <a:noFill/>
            <a:ln>
              <a:noFill/>
            </a:ln>
          </p:spPr>
        </p:pic>
        <p:pic>
          <p:nvPicPr>
            <p:cNvPr id="50"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977089" y="3747494"/>
              <a:ext cx="271364" cy="359914"/>
            </a:xfrm>
            <a:prstGeom prst="rect">
              <a:avLst/>
            </a:prstGeom>
            <a:noFill/>
          </p:spPr>
        </p:pic>
      </p:grpSp>
      <p:grpSp>
        <p:nvGrpSpPr>
          <p:cNvPr id="51" name="Group 50"/>
          <p:cNvGrpSpPr/>
          <p:nvPr/>
        </p:nvGrpSpPr>
        <p:grpSpPr>
          <a:xfrm>
            <a:off x="2361599" y="5021970"/>
            <a:ext cx="291988" cy="503668"/>
            <a:chOff x="1554558" y="1413150"/>
            <a:chExt cx="288454" cy="533400"/>
          </a:xfrm>
        </p:grpSpPr>
        <p:pic>
          <p:nvPicPr>
            <p:cNvPr id="5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53"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5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55" name="Group 54"/>
          <p:cNvGrpSpPr/>
          <p:nvPr/>
        </p:nvGrpSpPr>
        <p:grpSpPr>
          <a:xfrm>
            <a:off x="4922837" y="5006187"/>
            <a:ext cx="291988" cy="503668"/>
            <a:chOff x="1554558" y="1413150"/>
            <a:chExt cx="288454" cy="533400"/>
          </a:xfrm>
        </p:grpSpPr>
        <p:pic>
          <p:nvPicPr>
            <p:cNvPr id="5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5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5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59" name="Group 58"/>
          <p:cNvGrpSpPr/>
          <p:nvPr/>
        </p:nvGrpSpPr>
        <p:grpSpPr>
          <a:xfrm>
            <a:off x="6300204" y="4984056"/>
            <a:ext cx="291988" cy="503668"/>
            <a:chOff x="1554558" y="1413150"/>
            <a:chExt cx="288454" cy="533400"/>
          </a:xfrm>
        </p:grpSpPr>
        <p:pic>
          <p:nvPicPr>
            <p:cNvPr id="6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61"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6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63" name="Group 62"/>
          <p:cNvGrpSpPr/>
          <p:nvPr/>
        </p:nvGrpSpPr>
        <p:grpSpPr>
          <a:xfrm>
            <a:off x="7519404" y="4963186"/>
            <a:ext cx="291988" cy="503668"/>
            <a:chOff x="1554558" y="1413150"/>
            <a:chExt cx="288454" cy="533400"/>
          </a:xfrm>
        </p:grpSpPr>
        <p:pic>
          <p:nvPicPr>
            <p:cNvPr id="6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65"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6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67" name="Group 66"/>
          <p:cNvGrpSpPr/>
          <p:nvPr/>
        </p:nvGrpSpPr>
        <p:grpSpPr>
          <a:xfrm>
            <a:off x="3640250" y="5014788"/>
            <a:ext cx="291988" cy="503668"/>
            <a:chOff x="1554558" y="1413150"/>
            <a:chExt cx="288454" cy="533400"/>
          </a:xfrm>
        </p:grpSpPr>
        <p:pic>
          <p:nvPicPr>
            <p:cNvPr id="6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6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7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grpSp>
        <p:nvGrpSpPr>
          <p:cNvPr id="71" name="Group 68"/>
          <p:cNvGrpSpPr/>
          <p:nvPr/>
        </p:nvGrpSpPr>
        <p:grpSpPr>
          <a:xfrm>
            <a:off x="4606221" y="3213665"/>
            <a:ext cx="630382" cy="1028837"/>
            <a:chOff x="3200400" y="1447800"/>
            <a:chExt cx="687514" cy="1371600"/>
          </a:xfrm>
        </p:grpSpPr>
        <p:pic>
          <p:nvPicPr>
            <p:cNvPr id="72" name="Picture 5" descr="C:\Users\davidra\Documents\ClipArtforPowerpoint\DVD_ART36\Artwork_Imagery\Hardware Photos\OEM HW\SERVERS\HP ProLiant ML115 J5.png"/>
            <p:cNvPicPr>
              <a:picLocks noChangeAspect="1" noChangeArrowheads="1"/>
            </p:cNvPicPr>
            <p:nvPr/>
          </p:nvPicPr>
          <p:blipFill>
            <a:blip r:embed="rId4" cstate="print"/>
            <a:srcRect/>
            <a:stretch>
              <a:fillRect/>
            </a:stretch>
          </p:blipFill>
          <p:spPr bwMode="auto">
            <a:xfrm>
              <a:off x="3200400" y="1447800"/>
              <a:ext cx="687514" cy="1303345"/>
            </a:xfrm>
            <a:prstGeom prst="rect">
              <a:avLst/>
            </a:prstGeom>
            <a:noFill/>
            <a:ln>
              <a:noFill/>
            </a:ln>
          </p:spPr>
        </p:pic>
        <p:pic>
          <p:nvPicPr>
            <p:cNvPr id="73" name="Picture 2" descr="C:\Users\davidra\Documents\ClipArtforPowerpoint\DVD_ART36\Artwork_Imagery\Icons - Illustrations\_ XML ICONS\Globe internet world web online.png"/>
            <p:cNvPicPr>
              <a:picLocks noChangeAspect="1" noChangeArrowheads="1"/>
            </p:cNvPicPr>
            <p:nvPr/>
          </p:nvPicPr>
          <p:blipFill>
            <a:blip r:embed="rId5" cstate="print"/>
            <a:srcRect/>
            <a:stretch>
              <a:fillRect/>
            </a:stretch>
          </p:blipFill>
          <p:spPr bwMode="auto">
            <a:xfrm>
              <a:off x="3429000" y="2362200"/>
              <a:ext cx="457200" cy="457200"/>
            </a:xfrm>
            <a:prstGeom prst="rect">
              <a:avLst/>
            </a:prstGeom>
            <a:noFill/>
            <a:ln>
              <a:noFill/>
            </a:ln>
          </p:spPr>
        </p:pic>
      </p:grpSp>
      <p:sp>
        <p:nvSpPr>
          <p:cNvPr id="80" name="Oval 79"/>
          <p:cNvSpPr/>
          <p:nvPr/>
        </p:nvSpPr>
        <p:spPr bwMode="auto">
          <a:xfrm>
            <a:off x="274637" y="5549454"/>
            <a:ext cx="1224967" cy="57502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81" name="Rectangle 80"/>
          <p:cNvSpPr/>
          <p:nvPr/>
        </p:nvSpPr>
        <p:spPr>
          <a:xfrm>
            <a:off x="329135" y="5695586"/>
            <a:ext cx="1244492" cy="830997"/>
          </a:xfrm>
          <a:prstGeom prst="rect">
            <a:avLst/>
          </a:prstGeom>
        </p:spPr>
        <p:txBody>
          <a:bodyPr wrap="square">
            <a:spAutoFit/>
          </a:bodyPr>
          <a:lstStyle/>
          <a:p>
            <a:pPr algn="ctr"/>
            <a:r>
              <a:rPr lang="en-US" sz="1200" b="1" dirty="0" smtClean="0"/>
              <a:t>Unified Device </a:t>
            </a:r>
            <a:r>
              <a:rPr lang="en-US" sz="1200" b="1" dirty="0" err="1" smtClean="0"/>
              <a:t>Mgmt</a:t>
            </a:r>
            <a:endParaRPr lang="en-US" sz="1200" b="1" dirty="0" smtClean="0"/>
          </a:p>
          <a:p>
            <a:pPr algn="ctr"/>
            <a:r>
              <a:rPr lang="en-US" sz="1200" b="1" dirty="0" smtClean="0"/>
              <a:t>Site</a:t>
            </a:r>
          </a:p>
          <a:p>
            <a:pPr algn="ctr"/>
            <a:r>
              <a:rPr lang="en-US" sz="1200" b="1" dirty="0" smtClean="0"/>
              <a:t>~98K devices *</a:t>
            </a:r>
          </a:p>
        </p:txBody>
      </p:sp>
      <p:grpSp>
        <p:nvGrpSpPr>
          <p:cNvPr id="82" name="Group 81"/>
          <p:cNvGrpSpPr/>
          <p:nvPr/>
        </p:nvGrpSpPr>
        <p:grpSpPr>
          <a:xfrm>
            <a:off x="438571" y="4762683"/>
            <a:ext cx="990600" cy="1065229"/>
            <a:chOff x="10737761" y="3268661"/>
            <a:chExt cx="990600" cy="1065229"/>
          </a:xfrm>
        </p:grpSpPr>
        <p:pic>
          <p:nvPicPr>
            <p:cNvPr id="83"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737761" y="3268661"/>
              <a:ext cx="990600" cy="1065229"/>
            </a:xfrm>
            <a:prstGeom prst="rect">
              <a:avLst/>
            </a:prstGeom>
            <a:noFill/>
            <a:ln>
              <a:noFill/>
            </a:ln>
          </p:spPr>
        </p:pic>
        <p:pic>
          <p:nvPicPr>
            <p:cNvPr id="84"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1153213" y="3747493"/>
              <a:ext cx="271364" cy="359914"/>
            </a:xfrm>
            <a:prstGeom prst="rect">
              <a:avLst/>
            </a:prstGeom>
            <a:noFill/>
          </p:spPr>
        </p:pic>
      </p:grpSp>
      <p:grpSp>
        <p:nvGrpSpPr>
          <p:cNvPr id="85" name="Group 84"/>
          <p:cNvGrpSpPr/>
          <p:nvPr/>
        </p:nvGrpSpPr>
        <p:grpSpPr>
          <a:xfrm>
            <a:off x="438571" y="4762683"/>
            <a:ext cx="990600" cy="1065229"/>
            <a:chOff x="10561637" y="3268662"/>
            <a:chExt cx="990600" cy="1065229"/>
          </a:xfrm>
        </p:grpSpPr>
        <p:pic>
          <p:nvPicPr>
            <p:cNvPr id="86" name="Picture 2" descr="C:\Users\davidra\Documents\ClipArtforPowerpoint\DVD_ART36\Artwork_Imagery\Icons - Illustrations\_ SUPER VISTA STYLE\server.png"/>
            <p:cNvPicPr>
              <a:picLocks noChangeAspect="1" noChangeArrowheads="1"/>
            </p:cNvPicPr>
            <p:nvPr/>
          </p:nvPicPr>
          <p:blipFill>
            <a:blip r:embed="rId2" cstate="print"/>
            <a:srcRect/>
            <a:stretch>
              <a:fillRect/>
            </a:stretch>
          </p:blipFill>
          <p:spPr bwMode="auto">
            <a:xfrm>
              <a:off x="10561637" y="3268662"/>
              <a:ext cx="990600" cy="1065229"/>
            </a:xfrm>
            <a:prstGeom prst="rect">
              <a:avLst/>
            </a:prstGeom>
            <a:noFill/>
            <a:ln>
              <a:noFill/>
            </a:ln>
          </p:spPr>
        </p:pic>
        <p:pic>
          <p:nvPicPr>
            <p:cNvPr id="87" name="Picture 5" descr="C:\Users\davidra\Documents\ClipArtforPowerpoint\DVD_ART36\Artwork_Imagery\Icons - Illustrations\_ xMAC STYLE\database.png"/>
            <p:cNvPicPr>
              <a:picLocks noChangeAspect="1" noChangeArrowheads="1"/>
            </p:cNvPicPr>
            <p:nvPr/>
          </p:nvPicPr>
          <p:blipFill>
            <a:blip r:embed="rId3" cstate="print">
              <a:duotone>
                <a:prstClr val="black"/>
                <a:srgbClr val="3A94D2">
                  <a:tint val="45000"/>
                  <a:satMod val="400000"/>
                </a:srgbClr>
              </a:duotone>
            </a:blip>
            <a:stretch>
              <a:fillRect/>
            </a:stretch>
          </p:blipFill>
          <p:spPr bwMode="auto">
            <a:xfrm>
              <a:off x="10977089" y="3747494"/>
              <a:ext cx="271364" cy="359914"/>
            </a:xfrm>
            <a:prstGeom prst="rect">
              <a:avLst/>
            </a:prstGeom>
            <a:noFill/>
          </p:spPr>
        </p:pic>
      </p:grpSp>
      <p:grpSp>
        <p:nvGrpSpPr>
          <p:cNvPr id="88" name="Group 87"/>
          <p:cNvGrpSpPr/>
          <p:nvPr/>
        </p:nvGrpSpPr>
        <p:grpSpPr>
          <a:xfrm>
            <a:off x="990852" y="4997488"/>
            <a:ext cx="291988" cy="503668"/>
            <a:chOff x="1554558" y="1413150"/>
            <a:chExt cx="288454" cy="533400"/>
          </a:xfrm>
        </p:grpSpPr>
        <p:pic>
          <p:nvPicPr>
            <p:cNvPr id="8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413150"/>
              <a:ext cx="288454" cy="217311"/>
            </a:xfrm>
            <a:prstGeom prst="rect">
              <a:avLst/>
            </a:prstGeom>
            <a:noFill/>
          </p:spPr>
        </p:pic>
        <p:pic>
          <p:nvPicPr>
            <p:cNvPr id="9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561317"/>
              <a:ext cx="288454" cy="217311"/>
            </a:xfrm>
            <a:prstGeom prst="rect">
              <a:avLst/>
            </a:prstGeom>
            <a:noFill/>
          </p:spPr>
        </p:pic>
        <p:pic>
          <p:nvPicPr>
            <p:cNvPr id="91"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1554558" y="1729239"/>
              <a:ext cx="288454" cy="217311"/>
            </a:xfrm>
            <a:prstGeom prst="rect">
              <a:avLst/>
            </a:prstGeom>
            <a:noFill/>
          </p:spPr>
        </p:pic>
      </p:grpSp>
      <p:cxnSp>
        <p:nvCxnSpPr>
          <p:cNvPr id="94" name="Straight Connector 93"/>
          <p:cNvCxnSpPr>
            <a:endCxn id="86" idx="0"/>
          </p:cNvCxnSpPr>
          <p:nvPr/>
        </p:nvCxnSpPr>
        <p:spPr>
          <a:xfrm flipH="1">
            <a:off x="933871" y="4168824"/>
            <a:ext cx="3874034" cy="5938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9799637" y="4431971"/>
            <a:ext cx="2118964" cy="1462990"/>
            <a:chOff x="10583091" y="3511742"/>
            <a:chExt cx="1578746" cy="854787"/>
          </a:xfrm>
        </p:grpSpPr>
        <p:sp>
          <p:nvSpPr>
            <p:cNvPr id="100" name="Rounded Rectangle 13341"/>
            <p:cNvSpPr/>
            <p:nvPr/>
          </p:nvSpPr>
          <p:spPr>
            <a:xfrm>
              <a:off x="10583091" y="3511742"/>
              <a:ext cx="1578746" cy="854787"/>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solidFill>
              <a:schemeClr val="accent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chemeClr val="tx1"/>
                </a:solidFill>
              </a:endParaRPr>
            </a:p>
          </p:txBody>
        </p:sp>
        <p:pic>
          <p:nvPicPr>
            <p:cNvPr id="101" name="Picture 100" descr="\\showsrus\images\MS_LOGOS_PACKAGING\CURRENT - Sept2010\Logos\Windows Intune\Win-Intune_h_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27646" y="4094264"/>
              <a:ext cx="1254915" cy="16762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02" name="Straight Connector 101"/>
          <p:cNvCxnSpPr/>
          <p:nvPr/>
        </p:nvCxnSpPr>
        <p:spPr>
          <a:xfrm>
            <a:off x="8504237" y="1426882"/>
            <a:ext cx="0" cy="4889780"/>
          </a:xfrm>
          <a:prstGeom prst="line">
            <a:avLst/>
          </a:prstGeom>
          <a:ln w="3175">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4" name="Group 103"/>
          <p:cNvGrpSpPr/>
          <p:nvPr/>
        </p:nvGrpSpPr>
        <p:grpSpPr>
          <a:xfrm>
            <a:off x="9875837" y="1222329"/>
            <a:ext cx="2057400" cy="1398470"/>
            <a:chOff x="6437949" y="1363662"/>
            <a:chExt cx="2971800" cy="2043993"/>
          </a:xfrm>
        </p:grpSpPr>
        <p:sp>
          <p:nvSpPr>
            <p:cNvPr id="105" name="Rounded Rectangle 13341"/>
            <p:cNvSpPr/>
            <p:nvPr/>
          </p:nvSpPr>
          <p:spPr>
            <a:xfrm>
              <a:off x="6437949" y="1363662"/>
              <a:ext cx="2971800" cy="1967131"/>
            </a:xfrm>
            <a:custGeom>
              <a:avLst/>
              <a:gdLst/>
              <a:ahLst/>
              <a:cxnLst/>
              <a:rect l="l" t="t" r="r" b="b"/>
              <a:pathLst>
                <a:path w="1236869" h="694313">
                  <a:moveTo>
                    <a:pt x="697593" y="0"/>
                  </a:moveTo>
                  <a:cubicBezTo>
                    <a:pt x="817346" y="0"/>
                    <a:pt x="918190" y="75049"/>
                    <a:pt x="947314" y="177497"/>
                  </a:cubicBezTo>
                  <a:cubicBezTo>
                    <a:pt x="950712" y="176593"/>
                    <a:pt x="954153" y="176535"/>
                    <a:pt x="957608" y="176535"/>
                  </a:cubicBezTo>
                  <a:cubicBezTo>
                    <a:pt x="1111840" y="176535"/>
                    <a:pt x="1236869" y="292444"/>
                    <a:pt x="1236869" y="435424"/>
                  </a:cubicBezTo>
                  <a:cubicBezTo>
                    <a:pt x="1236869" y="577344"/>
                    <a:pt x="1113687" y="692593"/>
                    <a:pt x="961030" y="693993"/>
                  </a:cubicBezTo>
                  <a:cubicBezTo>
                    <a:pt x="960777" y="694311"/>
                    <a:pt x="960518" y="694313"/>
                    <a:pt x="960258" y="694313"/>
                  </a:cubicBezTo>
                  <a:lnTo>
                    <a:pt x="957608" y="694313"/>
                  </a:lnTo>
                  <a:lnTo>
                    <a:pt x="184523" y="694313"/>
                  </a:lnTo>
                  <a:lnTo>
                    <a:pt x="178794" y="691940"/>
                  </a:lnTo>
                  <a:cubicBezTo>
                    <a:pt x="79577" y="690311"/>
                    <a:pt x="0" y="614974"/>
                    <a:pt x="0" y="522406"/>
                  </a:cubicBezTo>
                  <a:cubicBezTo>
                    <a:pt x="0" y="428246"/>
                    <a:pt x="82338" y="351915"/>
                    <a:pt x="183907" y="351915"/>
                  </a:cubicBezTo>
                  <a:lnTo>
                    <a:pt x="216369" y="355909"/>
                  </a:lnTo>
                  <a:cubicBezTo>
                    <a:pt x="238387" y="285587"/>
                    <a:pt x="308559" y="234589"/>
                    <a:pt x="391580" y="234589"/>
                  </a:cubicBezTo>
                  <a:lnTo>
                    <a:pt x="437816" y="243242"/>
                  </a:lnTo>
                  <a:cubicBezTo>
                    <a:pt x="437581" y="242513"/>
                    <a:pt x="437577" y="241781"/>
                    <a:pt x="437577" y="241048"/>
                  </a:cubicBezTo>
                  <a:cubicBezTo>
                    <a:pt x="437577" y="107921"/>
                    <a:pt x="553990" y="0"/>
                    <a:pt x="697593" y="0"/>
                  </a:cubicBezTo>
                  <a:close/>
                </a:path>
              </a:pathLst>
            </a:cu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000" b="1" dirty="0">
                <a:solidFill>
                  <a:schemeClr val="tx1"/>
                </a:solidFill>
              </a:endParaRPr>
            </a:p>
          </p:txBody>
        </p:sp>
        <p:sp>
          <p:nvSpPr>
            <p:cNvPr id="106" name="TextBox 105"/>
            <p:cNvSpPr txBox="1"/>
            <p:nvPr/>
          </p:nvSpPr>
          <p:spPr>
            <a:xfrm>
              <a:off x="6717827" y="2247057"/>
              <a:ext cx="2603611" cy="1160598"/>
            </a:xfrm>
            <a:prstGeom prst="rect">
              <a:avLst/>
            </a:prstGeom>
            <a:noFill/>
          </p:spPr>
          <p:txBody>
            <a:bodyPr wrap="square" lIns="182880" tIns="146304" rIns="182880" bIns="146304" rtlCol="0">
              <a:spAutoFit/>
            </a:bodyPr>
            <a:lstStyle/>
            <a:p>
              <a:pPr algn="ctr">
                <a:lnSpc>
                  <a:spcPct val="90000"/>
                </a:lnSpc>
                <a:spcAft>
                  <a:spcPts val="588"/>
                </a:spcAft>
              </a:pPr>
              <a:r>
                <a:rPr lang="en-US" sz="1200" b="1" dirty="0"/>
                <a:t>MS Online Directory </a:t>
              </a:r>
              <a:r>
                <a:rPr lang="en-US" sz="1200" b="1" dirty="0" smtClean="0"/>
                <a:t>Services (MSODS)</a:t>
              </a:r>
              <a:endParaRPr lang="en-US" sz="1200" b="1" dirty="0"/>
            </a:p>
          </p:txBody>
        </p:sp>
      </p:grpSp>
      <p:sp>
        <p:nvSpPr>
          <p:cNvPr id="110" name="Rounded Rectangle 109"/>
          <p:cNvSpPr/>
          <p:nvPr/>
        </p:nvSpPr>
        <p:spPr>
          <a:xfrm>
            <a:off x="7159607" y="1374729"/>
            <a:ext cx="1011582" cy="557919"/>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2002" rtlCol="0" anchor="b"/>
          <a:lstStyle/>
          <a:p>
            <a:pPr algn="ctr" defTabSz="1194801"/>
            <a:r>
              <a:rPr lang="en-US" sz="1100" dirty="0">
                <a:solidFill>
                  <a:schemeClr val="tx2">
                    <a:lumMod val="20000"/>
                    <a:lumOff val="80000"/>
                  </a:schemeClr>
                </a:solidFill>
              </a:rPr>
              <a:t>Active Directory Federation Server 2.0</a:t>
            </a:r>
          </a:p>
        </p:txBody>
      </p:sp>
      <p:sp>
        <p:nvSpPr>
          <p:cNvPr id="111" name="Rounded Rectangle 110"/>
          <p:cNvSpPr/>
          <p:nvPr/>
        </p:nvSpPr>
        <p:spPr>
          <a:xfrm>
            <a:off x="7216759" y="2329556"/>
            <a:ext cx="954430" cy="569173"/>
          </a:xfrm>
          <a:prstGeom prst="roundRect">
            <a:avLst>
              <a:gd name="adj" fmla="val 0"/>
            </a:avLst>
          </a:prstGeom>
          <a:ln/>
        </p:spPr>
        <p:style>
          <a:lnRef idx="0">
            <a:schemeClr val="accent6"/>
          </a:lnRef>
          <a:fillRef idx="3">
            <a:schemeClr val="accent6"/>
          </a:fillRef>
          <a:effectRef idx="3">
            <a:schemeClr val="accent6"/>
          </a:effectRef>
          <a:fontRef idx="minor">
            <a:schemeClr val="lt1"/>
          </a:fontRef>
        </p:style>
        <p:txBody>
          <a:bodyPr lIns="0" tIns="0" rIns="0" bIns="32002" rtlCol="0" anchor="b"/>
          <a:lstStyle/>
          <a:p>
            <a:pPr algn="ctr" defTabSz="1194801"/>
            <a:r>
              <a:rPr lang="en-US" sz="1100" dirty="0">
                <a:solidFill>
                  <a:schemeClr val="tx2">
                    <a:lumMod val="20000"/>
                    <a:lumOff val="80000"/>
                  </a:schemeClr>
                </a:solidFill>
              </a:rPr>
              <a:t>MS Online Directory Sync (DirSync)</a:t>
            </a:r>
          </a:p>
        </p:txBody>
      </p:sp>
      <p:cxnSp>
        <p:nvCxnSpPr>
          <p:cNvPr id="112" name="Elbow Connector 9"/>
          <p:cNvCxnSpPr/>
          <p:nvPr/>
        </p:nvCxnSpPr>
        <p:spPr>
          <a:xfrm flipV="1">
            <a:off x="8171189" y="2329556"/>
            <a:ext cx="1704648" cy="283270"/>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3" name="Elbow Connector 9"/>
          <p:cNvCxnSpPr/>
          <p:nvPr/>
        </p:nvCxnSpPr>
        <p:spPr>
          <a:xfrm flipH="1">
            <a:off x="8171191" y="1478207"/>
            <a:ext cx="2448591" cy="175481"/>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114" name="Elbow Connector 9"/>
          <p:cNvCxnSpPr/>
          <p:nvPr/>
        </p:nvCxnSpPr>
        <p:spPr>
          <a:xfrm>
            <a:off x="5375072" y="1607685"/>
            <a:ext cx="1841687" cy="863506"/>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5" name="Elbow Connector 9"/>
          <p:cNvCxnSpPr/>
          <p:nvPr/>
        </p:nvCxnSpPr>
        <p:spPr>
          <a:xfrm flipV="1">
            <a:off x="5383098" y="1478206"/>
            <a:ext cx="1776509" cy="1"/>
          </a:xfrm>
          <a:prstGeom prst="straightConnector1">
            <a:avLst/>
          </a:prstGeom>
          <a:ln w="19050">
            <a:solidFill>
              <a:schemeClr val="tx1"/>
            </a:solidFill>
            <a:tailEnd type="arrow"/>
          </a:ln>
        </p:spPr>
        <p:style>
          <a:lnRef idx="2">
            <a:schemeClr val="accent1"/>
          </a:lnRef>
          <a:fillRef idx="0">
            <a:schemeClr val="accent1"/>
          </a:fillRef>
          <a:effectRef idx="1">
            <a:schemeClr val="accent1"/>
          </a:effectRef>
          <a:fontRef idx="minor">
            <a:schemeClr val="tx1"/>
          </a:fontRef>
        </p:style>
      </p:cxnSp>
      <p:grpSp>
        <p:nvGrpSpPr>
          <p:cNvPr id="107" name="Group 106"/>
          <p:cNvGrpSpPr/>
          <p:nvPr/>
        </p:nvGrpSpPr>
        <p:grpSpPr>
          <a:xfrm>
            <a:off x="4833523" y="1394798"/>
            <a:ext cx="616947" cy="931152"/>
            <a:chOff x="2160508" y="1908862"/>
            <a:chExt cx="864760" cy="1113679"/>
          </a:xfrm>
        </p:grpSpPr>
        <p:pic>
          <p:nvPicPr>
            <p:cNvPr id="108" name="Picture 107"/>
            <p:cNvPicPr>
              <a:picLocks noChangeAspect="1"/>
            </p:cNvPicPr>
            <p:nvPr/>
          </p:nvPicPr>
          <p:blipFill>
            <a:blip r:embed="rId8"/>
            <a:stretch>
              <a:fillRect/>
            </a:stretch>
          </p:blipFill>
          <p:spPr>
            <a:xfrm>
              <a:off x="2181921" y="1908862"/>
              <a:ext cx="843347" cy="699799"/>
            </a:xfrm>
            <a:prstGeom prst="rect">
              <a:avLst/>
            </a:prstGeom>
          </p:spPr>
        </p:pic>
        <p:sp>
          <p:nvSpPr>
            <p:cNvPr id="109" name="TextBox 108"/>
            <p:cNvSpPr txBox="1"/>
            <p:nvPr/>
          </p:nvSpPr>
          <p:spPr>
            <a:xfrm>
              <a:off x="2160508" y="2205342"/>
              <a:ext cx="848861" cy="817199"/>
            </a:xfrm>
            <a:prstGeom prst="rect">
              <a:avLst/>
            </a:prstGeom>
            <a:noFill/>
          </p:spPr>
          <p:txBody>
            <a:bodyPr wrap="square" lIns="182880" tIns="146304" rIns="182880" bIns="146304" rtlCol="0">
              <a:spAutoFit/>
            </a:bodyPr>
            <a:lstStyle/>
            <a:p>
              <a:pPr>
                <a:lnSpc>
                  <a:spcPct val="90000"/>
                </a:lnSpc>
                <a:spcAft>
                  <a:spcPts val="588"/>
                </a:spcAft>
              </a:pPr>
              <a:r>
                <a:rPr lang="en-US" sz="1400" dirty="0" smtClean="0">
                  <a:solidFill>
                    <a:schemeClr val="tx2">
                      <a:lumMod val="20000"/>
                      <a:lumOff val="80000"/>
                    </a:schemeClr>
                  </a:solidFill>
                </a:rPr>
                <a:t> AD</a:t>
              </a:r>
            </a:p>
          </p:txBody>
        </p:sp>
      </p:grpSp>
      <p:cxnSp>
        <p:nvCxnSpPr>
          <p:cNvPr id="121" name="Elbow Connector 120"/>
          <p:cNvCxnSpPr/>
          <p:nvPr/>
        </p:nvCxnSpPr>
        <p:spPr>
          <a:xfrm rot="10800000" flipV="1">
            <a:off x="4607901" y="1607685"/>
            <a:ext cx="288563" cy="1921052"/>
          </a:xfrm>
          <a:prstGeom prst="bentConnector3">
            <a:avLst>
              <a:gd name="adj1" fmla="val 17922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4429658" y="2150442"/>
            <a:ext cx="1618263" cy="683264"/>
            <a:chOff x="6700724" y="2120707"/>
            <a:chExt cx="1618263" cy="683264"/>
          </a:xfrm>
        </p:grpSpPr>
        <p:sp>
          <p:nvSpPr>
            <p:cNvPr id="119" name="Rectangle 118"/>
            <p:cNvSpPr/>
            <p:nvPr/>
          </p:nvSpPr>
          <p:spPr bwMode="auto">
            <a:xfrm>
              <a:off x="6760517" y="2176177"/>
              <a:ext cx="1367604" cy="5511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tx2">
                    <a:lumMod val="20000"/>
                    <a:lumOff val="80000"/>
                  </a:schemeClr>
                </a:solidFill>
              </a:endParaRPr>
            </a:p>
          </p:txBody>
        </p:sp>
        <p:sp>
          <p:nvSpPr>
            <p:cNvPr id="120" name="TextBox 119"/>
            <p:cNvSpPr txBox="1"/>
            <p:nvPr/>
          </p:nvSpPr>
          <p:spPr>
            <a:xfrm>
              <a:off x="6700724" y="2120707"/>
              <a:ext cx="1618263" cy="683264"/>
            </a:xfrm>
            <a:prstGeom prst="rect">
              <a:avLst/>
            </a:prstGeom>
            <a:noFill/>
          </p:spPr>
          <p:txBody>
            <a:bodyPr wrap="square" lIns="182880" tIns="146304" rIns="182880" bIns="146304" rtlCol="0">
              <a:spAutoFit/>
            </a:bodyPr>
            <a:lstStyle/>
            <a:p>
              <a:pPr>
                <a:lnSpc>
                  <a:spcPct val="90000"/>
                </a:lnSpc>
                <a:spcAft>
                  <a:spcPts val="588"/>
                </a:spcAft>
              </a:pPr>
              <a:r>
                <a:rPr lang="en-US" sz="1400" dirty="0">
                  <a:solidFill>
                    <a:schemeClr val="tx2">
                      <a:lumMod val="20000"/>
                      <a:lumOff val="80000"/>
                    </a:schemeClr>
                  </a:solidFill>
                </a:rPr>
                <a:t>User Discovery </a:t>
              </a:r>
              <a:r>
                <a:rPr lang="en-US" sz="1400" dirty="0" smtClean="0">
                  <a:solidFill>
                    <a:schemeClr val="tx2">
                      <a:lumMod val="20000"/>
                      <a:lumOff val="80000"/>
                    </a:schemeClr>
                  </a:solidFill>
                </a:rPr>
                <a:t> </a:t>
              </a:r>
              <a:r>
                <a:rPr lang="en-US" sz="1400" dirty="0">
                  <a:solidFill>
                    <a:schemeClr val="tx2">
                      <a:lumMod val="20000"/>
                      <a:lumOff val="80000"/>
                    </a:schemeClr>
                  </a:solidFill>
                </a:rPr>
                <a:t>corp domains</a:t>
              </a:r>
            </a:p>
          </p:txBody>
        </p:sp>
      </p:grpSp>
      <p:grpSp>
        <p:nvGrpSpPr>
          <p:cNvPr id="123" name="Group 122"/>
          <p:cNvGrpSpPr/>
          <p:nvPr/>
        </p:nvGrpSpPr>
        <p:grpSpPr>
          <a:xfrm>
            <a:off x="5347154" y="2887662"/>
            <a:ext cx="1506269" cy="627864"/>
            <a:chOff x="2822700" y="3719793"/>
            <a:chExt cx="1679777" cy="609581"/>
          </a:xfrm>
        </p:grpSpPr>
        <p:pic>
          <p:nvPicPr>
            <p:cNvPr id="124" name="Picture 1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22700" y="3812546"/>
              <a:ext cx="435677" cy="435678"/>
            </a:xfrm>
            <a:prstGeom prst="rect">
              <a:avLst/>
            </a:prstGeom>
          </p:spPr>
        </p:pic>
        <p:sp>
          <p:nvSpPr>
            <p:cNvPr id="125" name="TextBox 124"/>
            <p:cNvSpPr txBox="1"/>
            <p:nvPr/>
          </p:nvSpPr>
          <p:spPr>
            <a:xfrm>
              <a:off x="3052756" y="3719793"/>
              <a:ext cx="1449721" cy="609581"/>
            </a:xfrm>
            <a:prstGeom prst="rect">
              <a:avLst/>
            </a:prstGeom>
            <a:noFill/>
          </p:spPr>
          <p:txBody>
            <a:bodyPr wrap="square" lIns="182880" tIns="146304" rIns="182880" bIns="146304" rtlCol="0">
              <a:spAutoFit/>
            </a:bodyPr>
            <a:lstStyle/>
            <a:p>
              <a:pPr algn="ctr">
                <a:lnSpc>
                  <a:spcPct val="90000"/>
                </a:lnSpc>
                <a:spcAft>
                  <a:spcPts val="588"/>
                </a:spcAft>
              </a:pPr>
              <a:r>
                <a:rPr lang="en-US" sz="1200" dirty="0"/>
                <a:t>Intune Subscription</a:t>
              </a:r>
            </a:p>
          </p:txBody>
        </p:sp>
      </p:grpSp>
      <p:grpSp>
        <p:nvGrpSpPr>
          <p:cNvPr id="126" name="Group 125"/>
          <p:cNvGrpSpPr/>
          <p:nvPr/>
        </p:nvGrpSpPr>
        <p:grpSpPr>
          <a:xfrm>
            <a:off x="4999037" y="3497262"/>
            <a:ext cx="1336207" cy="732600"/>
            <a:chOff x="2673708" y="4605569"/>
            <a:chExt cx="1490125" cy="711269"/>
          </a:xfrm>
        </p:grpSpPr>
        <p:pic>
          <p:nvPicPr>
            <p:cNvPr id="127" name="Picture 1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15818" y="4605569"/>
              <a:ext cx="438150" cy="253280"/>
            </a:xfrm>
            <a:prstGeom prst="rect">
              <a:avLst/>
            </a:prstGeom>
          </p:spPr>
        </p:pic>
        <p:sp>
          <p:nvSpPr>
            <p:cNvPr id="128" name="TextBox 127"/>
            <p:cNvSpPr txBox="1"/>
            <p:nvPr/>
          </p:nvSpPr>
          <p:spPr>
            <a:xfrm>
              <a:off x="2673708" y="4707256"/>
              <a:ext cx="1490125" cy="609582"/>
            </a:xfrm>
            <a:prstGeom prst="rect">
              <a:avLst/>
            </a:prstGeom>
            <a:noFill/>
          </p:spPr>
          <p:txBody>
            <a:bodyPr wrap="square" lIns="182880" tIns="146304" rIns="182880" bIns="146304" rtlCol="0">
              <a:spAutoFit/>
            </a:bodyPr>
            <a:lstStyle/>
            <a:p>
              <a:pPr algn="ctr">
                <a:lnSpc>
                  <a:spcPct val="90000"/>
                </a:lnSpc>
                <a:spcAft>
                  <a:spcPts val="588"/>
                </a:spcAft>
              </a:pPr>
              <a:r>
                <a:rPr lang="en-US" sz="1200" dirty="0"/>
                <a:t>Connector Site role</a:t>
              </a:r>
            </a:p>
          </p:txBody>
        </p:sp>
      </p:grpSp>
      <p:cxnSp>
        <p:nvCxnSpPr>
          <p:cNvPr id="130" name="Straight Arrow Connector 129"/>
          <p:cNvCxnSpPr/>
          <p:nvPr/>
        </p:nvCxnSpPr>
        <p:spPr>
          <a:xfrm>
            <a:off x="5214825" y="4107894"/>
            <a:ext cx="5323162" cy="62953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2" name="Rounded Rectangle 6"/>
          <p:cNvSpPr/>
          <p:nvPr/>
        </p:nvSpPr>
        <p:spPr bwMode="black">
          <a:xfrm rot="16200000">
            <a:off x="10854957" y="4621461"/>
            <a:ext cx="292757" cy="51636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82302" tIns="41151" rIns="82302" bIns="41151" numCol="1" rtlCol="0" anchor="ctr" anchorCtr="0" compatLnSpc="1">
            <a:prstTxWarp prst="textNoShape">
              <a:avLst/>
            </a:prstTxWarp>
          </a:bodyPr>
          <a:lstStyle/>
          <a:p>
            <a:pPr defTabSz="740740"/>
            <a:endParaRPr lang="en-US" sz="900" spc="-122" dirty="0">
              <a:solidFill>
                <a:schemeClr val="tx1"/>
              </a:solidFill>
              <a:latin typeface="Segoe Light" pitchFamily="34" charset="0"/>
            </a:endParaRPr>
          </a:p>
        </p:txBody>
      </p:sp>
      <p:pic>
        <p:nvPicPr>
          <p:cNvPr id="133" name="Picture 132"/>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456193" y="5070907"/>
            <a:ext cx="163589" cy="314218"/>
          </a:xfrm>
          <a:prstGeom prst="rect">
            <a:avLst/>
          </a:prstGeom>
        </p:spPr>
      </p:pic>
      <p:sp>
        <p:nvSpPr>
          <p:cNvPr id="134" name="Freeform 12"/>
          <p:cNvSpPr>
            <a:spLocks noChangeAspect="1"/>
          </p:cNvSpPr>
          <p:nvPr/>
        </p:nvSpPr>
        <p:spPr bwMode="black">
          <a:xfrm>
            <a:off x="11304464" y="5094754"/>
            <a:ext cx="252366" cy="350576"/>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ln/>
          <a:extLst/>
        </p:spPr>
        <p:style>
          <a:lnRef idx="2">
            <a:schemeClr val="accent2"/>
          </a:lnRef>
          <a:fillRef idx="1">
            <a:schemeClr val="lt1"/>
          </a:fillRef>
          <a:effectRef idx="0">
            <a:schemeClr val="accent2"/>
          </a:effectRef>
          <a:fontRef idx="minor">
            <a:schemeClr val="dk1"/>
          </a:fontRef>
        </p:style>
        <p:txBody>
          <a:bodyPr vert="horz" wrap="square" lIns="82305" tIns="41153" rIns="82305" bIns="41153" numCol="1" anchor="t" anchorCtr="0" compatLnSpc="1">
            <a:prstTxWarp prst="textNoShape">
              <a:avLst/>
            </a:prstTxWarp>
          </a:bodyPr>
          <a:lstStyle/>
          <a:p>
            <a:endParaRPr lang="en-US" sz="1050"/>
          </a:p>
        </p:txBody>
      </p:sp>
      <p:cxnSp>
        <p:nvCxnSpPr>
          <p:cNvPr id="140" name="Elbow Connector 9"/>
          <p:cNvCxnSpPr/>
          <p:nvPr/>
        </p:nvCxnSpPr>
        <p:spPr>
          <a:xfrm>
            <a:off x="10942637" y="2580565"/>
            <a:ext cx="0" cy="1842096"/>
          </a:xfrm>
          <a:prstGeom prst="straightConnector1">
            <a:avLst/>
          </a:prstGeom>
          <a:ln w="19050">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pic>
        <p:nvPicPr>
          <p:cNvPr id="131" name="Picture 5" descr="\\MAGNUM\Projects\Microsoft\Cloud Power FY12\Design\ICONS_PNG\Layer-79.png"/>
          <p:cNvPicPr>
            <a:picLocks noChangeAspect="1" noChangeArrowheads="1"/>
          </p:cNvPicPr>
          <p:nvPr/>
        </p:nvPicPr>
        <p:blipFill>
          <a:blip r:embed="rId13" cstate="print">
            <a:duotone>
              <a:schemeClr val="bg2">
                <a:shade val="45000"/>
                <a:satMod val="135000"/>
              </a:schemeClr>
              <a:prstClr val="white"/>
            </a:duotone>
            <a:extLst>
              <a:ext uri="{BEBA8EAE-BF5A-486C-A8C5-ECC9F3942E4B}">
                <a14:imgProps xmlns:a14="http://schemas.microsoft.com/office/drawing/2010/main">
                  <a14:imgLayer r:embed="rId14">
                    <a14:imgEffect>
                      <a14:colorTemperature colorTemp="11200"/>
                    </a14:imgEffect>
                  </a14:imgLayer>
                </a14:imgProps>
              </a:ext>
            </a:extLst>
          </a:blip>
          <a:srcRect/>
          <a:stretch>
            <a:fillRect/>
          </a:stretch>
        </p:blipFill>
        <p:spPr bwMode="auto">
          <a:xfrm>
            <a:off x="870563" y="1824552"/>
            <a:ext cx="664480" cy="607763"/>
          </a:xfrm>
          <a:prstGeom prst="rect">
            <a:avLst/>
          </a:prstGeom>
          <a:noFill/>
        </p:spPr>
      </p:pic>
      <p:sp>
        <p:nvSpPr>
          <p:cNvPr id="137" name="Rectangle 136"/>
          <p:cNvSpPr/>
          <p:nvPr/>
        </p:nvSpPr>
        <p:spPr>
          <a:xfrm>
            <a:off x="1554844" y="1566586"/>
            <a:ext cx="2400066" cy="954107"/>
          </a:xfrm>
          <a:prstGeom prst="rect">
            <a:avLst/>
          </a:prstGeom>
        </p:spPr>
        <p:txBody>
          <a:bodyPr wrap="square">
            <a:spAutoFit/>
          </a:bodyPr>
          <a:lstStyle/>
          <a:p>
            <a:pPr marL="235314" indent="-235314"/>
            <a:r>
              <a:rPr lang="en-US" sz="1400" b="1" dirty="0">
                <a:latin typeface="+mj-lt"/>
              </a:rPr>
              <a:t>Infrastructure</a:t>
            </a:r>
          </a:p>
          <a:p>
            <a:pPr marL="235314" indent="-235314">
              <a:buFont typeface="Arial" pitchFamily="34" charset="0"/>
              <a:buChar char="•"/>
            </a:pPr>
            <a:r>
              <a:rPr lang="en-US" sz="1400" dirty="0" smtClean="0">
                <a:latin typeface="+mj-lt"/>
              </a:rPr>
              <a:t>6 </a:t>
            </a:r>
            <a:r>
              <a:rPr lang="en-US" sz="1400" dirty="0">
                <a:latin typeface="+mj-lt"/>
              </a:rPr>
              <a:t>Primary Sites</a:t>
            </a:r>
          </a:p>
          <a:p>
            <a:pPr marL="235314" indent="-235314">
              <a:buFont typeface="Arial" pitchFamily="34" charset="0"/>
              <a:buChar char="•"/>
            </a:pPr>
            <a:r>
              <a:rPr lang="en-US" sz="1400" dirty="0">
                <a:latin typeface="+mj-lt"/>
              </a:rPr>
              <a:t>13 Secondary Sites</a:t>
            </a:r>
          </a:p>
          <a:p>
            <a:pPr marL="235314" indent="-235314">
              <a:buFont typeface="Arial" pitchFamily="34" charset="0"/>
              <a:buChar char="•"/>
            </a:pPr>
            <a:r>
              <a:rPr lang="en-US" sz="1400" dirty="0" smtClean="0">
                <a:latin typeface="+mj-lt"/>
              </a:rPr>
              <a:t>250 </a:t>
            </a:r>
            <a:r>
              <a:rPr lang="en-US" sz="1400" dirty="0">
                <a:latin typeface="+mj-lt"/>
              </a:rPr>
              <a:t>Distribution Points</a:t>
            </a:r>
          </a:p>
        </p:txBody>
      </p:sp>
      <p:sp>
        <p:nvSpPr>
          <p:cNvPr id="143" name="Rectangle 142"/>
          <p:cNvSpPr/>
          <p:nvPr/>
        </p:nvSpPr>
        <p:spPr>
          <a:xfrm>
            <a:off x="1549173" y="2481070"/>
            <a:ext cx="2400065" cy="738664"/>
          </a:xfrm>
          <a:prstGeom prst="rect">
            <a:avLst/>
          </a:prstGeom>
        </p:spPr>
        <p:txBody>
          <a:bodyPr wrap="square">
            <a:spAutoFit/>
          </a:bodyPr>
          <a:lstStyle/>
          <a:p>
            <a:pPr marL="235314" indent="-235314"/>
            <a:r>
              <a:rPr lang="en-US" sz="1400" b="1" dirty="0" smtClean="0">
                <a:latin typeface="+mj-lt"/>
              </a:rPr>
              <a:t>PCs &amp; Devices</a:t>
            </a:r>
          </a:p>
          <a:p>
            <a:pPr marL="235314" indent="-235314">
              <a:buFont typeface="Arial" pitchFamily="34" charset="0"/>
              <a:buChar char="•"/>
            </a:pPr>
            <a:r>
              <a:rPr lang="en-US" sz="1400" dirty="0" smtClean="0">
                <a:latin typeface="+mj-lt"/>
              </a:rPr>
              <a:t>~300,000 clients</a:t>
            </a:r>
          </a:p>
          <a:p>
            <a:pPr marL="235314" indent="-235314">
              <a:buFont typeface="Arial" pitchFamily="34" charset="0"/>
              <a:buChar char="•"/>
            </a:pPr>
            <a:r>
              <a:rPr lang="en-US" sz="1400" dirty="0" smtClean="0">
                <a:latin typeface="+mj-lt"/>
              </a:rPr>
              <a:t>~125k mobile devices</a:t>
            </a:r>
            <a:endParaRPr lang="en-US" sz="1400" dirty="0">
              <a:latin typeface="+mj-lt"/>
            </a:endParaRPr>
          </a:p>
        </p:txBody>
      </p:sp>
      <p:pic>
        <p:nvPicPr>
          <p:cNvPr id="144" name="Picture 2" descr="\\MAGNUM\Projects\Microsoft\Cloud Power FY12\Design\ICONS_PNG\Devices.png"/>
          <p:cNvPicPr>
            <a:picLocks noChangeAspect="1" noChangeArrowheads="1"/>
          </p:cNvPicPr>
          <p:nvPr/>
        </p:nvPicPr>
        <p:blipFill>
          <a:blip r:embed="rId15" cstate="print">
            <a:duotone>
              <a:schemeClr val="bg2">
                <a:shade val="45000"/>
                <a:satMod val="135000"/>
              </a:schemeClr>
              <a:prstClr val="white"/>
            </a:duotone>
          </a:blip>
          <a:srcRect/>
          <a:stretch>
            <a:fillRect/>
          </a:stretch>
        </p:blipFill>
        <p:spPr bwMode="auto">
          <a:xfrm>
            <a:off x="1006426" y="2686741"/>
            <a:ext cx="487471" cy="460308"/>
          </a:xfrm>
          <a:prstGeom prst="rect">
            <a:avLst/>
          </a:prstGeom>
          <a:noFill/>
        </p:spPr>
      </p:pic>
      <p:sp>
        <p:nvSpPr>
          <p:cNvPr id="149" name="Rectangle 148"/>
          <p:cNvSpPr/>
          <p:nvPr/>
        </p:nvSpPr>
        <p:spPr>
          <a:xfrm>
            <a:off x="1590642" y="3146966"/>
            <a:ext cx="2195602" cy="738664"/>
          </a:xfrm>
          <a:prstGeom prst="rect">
            <a:avLst/>
          </a:prstGeom>
        </p:spPr>
        <p:txBody>
          <a:bodyPr wrap="square">
            <a:spAutoFit/>
          </a:bodyPr>
          <a:lstStyle/>
          <a:p>
            <a:pPr marL="235314" indent="-235314"/>
            <a:r>
              <a:rPr lang="en-US" sz="1400" b="1" dirty="0">
                <a:latin typeface="+mj-lt"/>
              </a:rPr>
              <a:t>Users</a:t>
            </a:r>
          </a:p>
          <a:p>
            <a:pPr marL="235314" indent="-235314">
              <a:buFont typeface="Arial" pitchFamily="34" charset="0"/>
              <a:buChar char="•"/>
            </a:pPr>
            <a:r>
              <a:rPr lang="en-US" sz="1400" dirty="0">
                <a:latin typeface="+mj-lt"/>
              </a:rPr>
              <a:t>~98k FTEs</a:t>
            </a:r>
          </a:p>
          <a:p>
            <a:pPr marL="235314" indent="-235314">
              <a:buFont typeface="Arial" pitchFamily="34" charset="0"/>
              <a:buChar char="•"/>
            </a:pPr>
            <a:r>
              <a:rPr lang="en-US" sz="1400" dirty="0">
                <a:latin typeface="+mj-lt"/>
              </a:rPr>
              <a:t>~82k Vendors</a:t>
            </a:r>
          </a:p>
        </p:txBody>
      </p:sp>
      <p:pic>
        <p:nvPicPr>
          <p:cNvPr id="150" name="Picture 3" descr="\\MAGNUM\Projects\Microsoft\Cloud Power FY12\Design\ICONS_PNG\User.png"/>
          <p:cNvPicPr>
            <a:picLocks noChangeAspect="1" noChangeArrowheads="1"/>
          </p:cNvPicPr>
          <p:nvPr/>
        </p:nvPicPr>
        <p:blipFill>
          <a:blip r:embed="rId16" cstate="print">
            <a:duotone>
              <a:schemeClr val="bg2">
                <a:shade val="45000"/>
                <a:satMod val="135000"/>
              </a:schemeClr>
              <a:prstClr val="white"/>
            </a:duotone>
          </a:blip>
          <a:srcRect/>
          <a:stretch>
            <a:fillRect/>
          </a:stretch>
        </p:blipFill>
        <p:spPr bwMode="auto">
          <a:xfrm>
            <a:off x="1010587" y="3285618"/>
            <a:ext cx="541955" cy="484565"/>
          </a:xfrm>
          <a:prstGeom prst="rect">
            <a:avLst/>
          </a:prstGeom>
          <a:noFill/>
        </p:spPr>
      </p:pic>
      <p:sp>
        <p:nvSpPr>
          <p:cNvPr id="74" name="TextBox 73"/>
          <p:cNvSpPr txBox="1"/>
          <p:nvPr/>
        </p:nvSpPr>
        <p:spPr>
          <a:xfrm>
            <a:off x="1384736" y="6314903"/>
            <a:ext cx="3614301" cy="461665"/>
          </a:xfrm>
          <a:prstGeom prst="rect">
            <a:avLst/>
          </a:prstGeom>
          <a:noFill/>
        </p:spPr>
        <p:txBody>
          <a:bodyPr wrap="square" lIns="182880" tIns="146304" rIns="182880" bIns="146304" rtlCol="0">
            <a:spAutoFit/>
          </a:bodyPr>
          <a:lstStyle/>
          <a:p>
            <a:pPr>
              <a:lnSpc>
                <a:spcPct val="90000"/>
              </a:lnSpc>
              <a:spcAft>
                <a:spcPts val="600"/>
              </a:spcAft>
            </a:pPr>
            <a:r>
              <a:rPr lang="en-US" sz="1200" b="1" i="1" dirty="0" smtClean="0">
                <a:gradFill>
                  <a:gsLst>
                    <a:gs pos="2917">
                      <a:schemeClr val="tx1"/>
                    </a:gs>
                    <a:gs pos="30000">
                      <a:schemeClr val="tx1"/>
                    </a:gs>
                  </a:gsLst>
                  <a:lin ang="5400000" scaled="0"/>
                </a:gradFill>
              </a:rPr>
              <a:t>*projected device count</a:t>
            </a:r>
          </a:p>
        </p:txBody>
      </p:sp>
      <p:grpSp>
        <p:nvGrpSpPr>
          <p:cNvPr id="129" name="Group 128"/>
          <p:cNvGrpSpPr/>
          <p:nvPr/>
        </p:nvGrpSpPr>
        <p:grpSpPr bwMode="black">
          <a:xfrm>
            <a:off x="274637" y="468891"/>
            <a:ext cx="642153" cy="661092"/>
            <a:chOff x="3422650" y="3467100"/>
            <a:chExt cx="533400" cy="549275"/>
          </a:xfrm>
          <a:solidFill>
            <a:srgbClr val="FFFFFF"/>
          </a:solidFill>
        </p:grpSpPr>
        <p:sp>
          <p:nvSpPr>
            <p:cNvPr id="135"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136"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05937947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tx1"/>
                </a:solidFill>
              </a:rPr>
              <a:t>     </a:t>
            </a:r>
            <a:r>
              <a:rPr lang="en-US" sz="4400" dirty="0" smtClean="0">
                <a:solidFill>
                  <a:schemeClr val="tx1"/>
                </a:solidFill>
              </a:rPr>
              <a:t>SP1 Infrastructure Upgrade High level Overview</a:t>
            </a:r>
            <a:endParaRPr lang="en-US" sz="4400" dirty="0"/>
          </a:p>
        </p:txBody>
      </p:sp>
      <p:cxnSp>
        <p:nvCxnSpPr>
          <p:cNvPr id="18" name="Straight Arrow Connector 17"/>
          <p:cNvCxnSpPr/>
          <p:nvPr/>
        </p:nvCxnSpPr>
        <p:spPr>
          <a:xfrm>
            <a:off x="4999037" y="4487862"/>
            <a:ext cx="1239842" cy="0"/>
          </a:xfrm>
          <a:prstGeom prst="straightConnector1">
            <a:avLst/>
          </a:prstGeom>
          <a:ln w="38100" cap="rnd">
            <a:solidFill>
              <a:schemeClr val="tx1"/>
            </a:solidFill>
            <a:prstDash val="sysDot"/>
            <a:tailEnd type="oval"/>
          </a:ln>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999037" y="2278061"/>
            <a:ext cx="1239842" cy="1"/>
          </a:xfrm>
          <a:prstGeom prst="straightConnector1">
            <a:avLst/>
          </a:prstGeom>
          <a:ln w="38100" cap="rnd">
            <a:solidFill>
              <a:schemeClr val="tx1"/>
            </a:solidFill>
            <a:prstDash val="sysDot"/>
            <a:tailEnd type="oval"/>
          </a:ln>
          <a:effectLst/>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6446838" y="1439862"/>
            <a:ext cx="5867399" cy="1431161"/>
          </a:xfrm>
          <a:prstGeom prst="rect">
            <a:avLst/>
          </a:prstGeom>
        </p:spPr>
        <p:txBody>
          <a:bodyPr wrap="square">
            <a:spAutoFit/>
          </a:bodyPr>
          <a:lstStyle/>
          <a:p>
            <a:r>
              <a:rPr lang="en-US" sz="2000" b="1" dirty="0" smtClean="0">
                <a:gradFill>
                  <a:gsLst>
                    <a:gs pos="1250">
                      <a:schemeClr val="tx1"/>
                    </a:gs>
                    <a:gs pos="100000">
                      <a:schemeClr val="tx1"/>
                    </a:gs>
                  </a:gsLst>
                  <a:lin ang="5400000" scaled="0"/>
                </a:gradFill>
                <a:latin typeface="+mj-lt"/>
              </a:rPr>
              <a:t>Almost </a:t>
            </a:r>
            <a:r>
              <a:rPr lang="en-US" sz="2000" b="1" dirty="0">
                <a:gradFill>
                  <a:gsLst>
                    <a:gs pos="1250">
                      <a:schemeClr val="tx1"/>
                    </a:gs>
                    <a:gs pos="100000">
                      <a:schemeClr val="tx1"/>
                    </a:gs>
                  </a:gsLst>
                  <a:lin ang="5400000" scaled="0"/>
                </a:gradFill>
                <a:latin typeface="+mj-lt"/>
              </a:rPr>
              <a:t>zero touch upgrade </a:t>
            </a:r>
            <a:r>
              <a:rPr lang="en-US" sz="2000" b="1" dirty="0" smtClean="0">
                <a:gradFill>
                  <a:gsLst>
                    <a:gs pos="1250">
                      <a:schemeClr val="tx1"/>
                    </a:gs>
                    <a:gs pos="100000">
                      <a:schemeClr val="tx1"/>
                    </a:gs>
                  </a:gsLst>
                  <a:lin ang="5400000" scaled="0"/>
                </a:gradFill>
                <a:latin typeface="+mj-lt"/>
              </a:rPr>
              <a:t>experience</a:t>
            </a:r>
            <a:endParaRPr lang="en-US" sz="2000" b="1" dirty="0" smtClean="0">
              <a:latin typeface="+mj-lt"/>
            </a:endParaRPr>
          </a:p>
          <a:p>
            <a:pPr marL="342900" indent="-342900">
              <a:buFont typeface="Arial" pitchFamily="34" charset="0"/>
              <a:buChar char="•"/>
            </a:pPr>
            <a:r>
              <a:rPr lang="en-US" sz="2000" dirty="0" smtClean="0">
                <a:latin typeface="+mj-lt"/>
              </a:rPr>
              <a:t>To kick </a:t>
            </a:r>
            <a:r>
              <a:rPr lang="en-US" sz="2000" dirty="0">
                <a:latin typeface="+mj-lt"/>
              </a:rPr>
              <a:t>off &amp; monitor execution units (tasks) on </a:t>
            </a:r>
            <a:r>
              <a:rPr lang="en-US" sz="2000" dirty="0" smtClean="0">
                <a:latin typeface="+mj-lt"/>
              </a:rPr>
              <a:t>target servers </a:t>
            </a:r>
            <a:r>
              <a:rPr lang="en-US" sz="2000" dirty="0">
                <a:latin typeface="+mj-lt"/>
              </a:rPr>
              <a:t>to be </a:t>
            </a:r>
            <a:r>
              <a:rPr lang="en-US" sz="2000" dirty="0" smtClean="0">
                <a:latin typeface="+mj-lt"/>
              </a:rPr>
              <a:t>upgraded</a:t>
            </a:r>
          </a:p>
          <a:p>
            <a:pPr marL="342900" indent="-342900">
              <a:buFont typeface="Arial" pitchFamily="34" charset="0"/>
              <a:buChar char="•"/>
            </a:pPr>
            <a:endParaRPr lang="en-US" sz="500" dirty="0" smtClean="0">
              <a:latin typeface="+mj-lt"/>
            </a:endParaRPr>
          </a:p>
          <a:p>
            <a:pPr marL="342900" indent="-342900">
              <a:buFont typeface="Arial" pitchFamily="34" charset="0"/>
              <a:buChar char="•"/>
            </a:pPr>
            <a:r>
              <a:rPr lang="en-US" sz="2000" dirty="0" smtClean="0">
                <a:latin typeface="+mj-lt"/>
              </a:rPr>
              <a:t>To </a:t>
            </a:r>
            <a:r>
              <a:rPr lang="en-US" sz="2000" dirty="0">
                <a:latin typeface="+mj-lt"/>
              </a:rPr>
              <a:t>leverage existing scripts &amp; create new ones</a:t>
            </a:r>
          </a:p>
        </p:txBody>
      </p:sp>
      <p:sp>
        <p:nvSpPr>
          <p:cNvPr id="23" name="Rectangle 22"/>
          <p:cNvSpPr/>
          <p:nvPr/>
        </p:nvSpPr>
        <p:spPr>
          <a:xfrm>
            <a:off x="6446838" y="3344862"/>
            <a:ext cx="5867400" cy="1923604"/>
          </a:xfrm>
          <a:prstGeom prst="rect">
            <a:avLst/>
          </a:prstGeom>
        </p:spPr>
        <p:txBody>
          <a:bodyPr wrap="square">
            <a:spAutoFit/>
          </a:bodyPr>
          <a:lstStyle/>
          <a:p>
            <a:pPr marL="0" lvl="1"/>
            <a:r>
              <a:rPr lang="en-US" sz="1900" b="1" dirty="0">
                <a:latin typeface="+mj-lt"/>
              </a:rPr>
              <a:t>Task Configuration File</a:t>
            </a:r>
          </a:p>
          <a:p>
            <a:pPr marL="342900" lvl="3" indent="-342900">
              <a:buFont typeface="Arial" pitchFamily="34" charset="0"/>
              <a:buChar char="•"/>
            </a:pPr>
            <a:r>
              <a:rPr lang="en-US" sz="1900" dirty="0" smtClean="0">
                <a:latin typeface="+mj-lt"/>
              </a:rPr>
              <a:t>Run </a:t>
            </a:r>
            <a:r>
              <a:rPr lang="en-US" sz="1900" dirty="0">
                <a:latin typeface="+mj-lt"/>
              </a:rPr>
              <a:t>(Task Location, Command, Parameter Variables), </a:t>
            </a:r>
            <a:r>
              <a:rPr lang="en-US" sz="1900" dirty="0" smtClean="0">
                <a:latin typeface="+mj-lt"/>
              </a:rPr>
              <a:t>Expected </a:t>
            </a:r>
            <a:r>
              <a:rPr lang="en-US" sz="1900" dirty="0">
                <a:latin typeface="+mj-lt"/>
              </a:rPr>
              <a:t>Output, Run Order, Success Criteria </a:t>
            </a:r>
            <a:endParaRPr lang="en-US" sz="1900" dirty="0" smtClean="0">
              <a:latin typeface="+mj-lt"/>
            </a:endParaRPr>
          </a:p>
          <a:p>
            <a:pPr marL="342900" lvl="3" indent="-342900">
              <a:buFont typeface="Arial" pitchFamily="34" charset="0"/>
              <a:buChar char="•"/>
            </a:pPr>
            <a:endParaRPr lang="en-US" sz="500" dirty="0">
              <a:latin typeface="+mj-lt"/>
            </a:endParaRPr>
          </a:p>
          <a:p>
            <a:pPr marL="342900" lvl="3" indent="-342900">
              <a:buFont typeface="Arial" pitchFamily="34" charset="0"/>
              <a:buChar char="•"/>
            </a:pPr>
            <a:r>
              <a:rPr lang="en-US" sz="1900" dirty="0" smtClean="0">
                <a:latin typeface="+mj-lt"/>
              </a:rPr>
              <a:t>One time creation of automation types / versions </a:t>
            </a:r>
            <a:r>
              <a:rPr lang="en-US" sz="1900" dirty="0">
                <a:latin typeface="+mj-lt"/>
              </a:rPr>
              <a:t>of </a:t>
            </a:r>
            <a:r>
              <a:rPr lang="en-US" sz="1900" dirty="0" smtClean="0">
                <a:latin typeface="+mj-lt"/>
              </a:rPr>
              <a:t>product </a:t>
            </a:r>
            <a:r>
              <a:rPr lang="en-US" sz="1900" dirty="0">
                <a:latin typeface="+mj-lt"/>
              </a:rPr>
              <a:t>(</a:t>
            </a:r>
            <a:r>
              <a:rPr lang="en-US" dirty="0" smtClean="0">
                <a:latin typeface="+mj-lt"/>
              </a:rPr>
              <a:t>CM12 SP1 </a:t>
            </a:r>
            <a:r>
              <a:rPr lang="en-US" dirty="0">
                <a:latin typeface="+mj-lt"/>
              </a:rPr>
              <a:t>Upgrade, New CM07 </a:t>
            </a:r>
            <a:r>
              <a:rPr lang="en-US" dirty="0" smtClean="0">
                <a:latin typeface="+mj-lt"/>
              </a:rPr>
              <a:t>Infra w/WSUS 3.0 </a:t>
            </a:r>
            <a:r>
              <a:rPr lang="en-US" dirty="0">
                <a:latin typeface="+mj-lt"/>
              </a:rPr>
              <a:t>SP2</a:t>
            </a:r>
            <a:r>
              <a:rPr lang="en-US" dirty="0" smtClean="0">
                <a:latin typeface="+mj-lt"/>
              </a:rPr>
              <a:t>, New CM12 SP1 Infra</a:t>
            </a:r>
            <a:r>
              <a:rPr lang="en-US" sz="1900" dirty="0" smtClean="0">
                <a:latin typeface="+mj-lt"/>
              </a:rPr>
              <a:t>)</a:t>
            </a:r>
            <a:endParaRPr lang="en-US" sz="1900" dirty="0">
              <a:latin typeface="+mj-lt"/>
            </a:endParaRPr>
          </a:p>
        </p:txBody>
      </p:sp>
      <p:sp>
        <p:nvSpPr>
          <p:cNvPr id="24" name="Rectangle 23"/>
          <p:cNvSpPr/>
          <p:nvPr/>
        </p:nvSpPr>
        <p:spPr>
          <a:xfrm>
            <a:off x="6446838" y="5270966"/>
            <a:ext cx="5867399" cy="969496"/>
          </a:xfrm>
          <a:prstGeom prst="rect">
            <a:avLst/>
          </a:prstGeom>
        </p:spPr>
        <p:txBody>
          <a:bodyPr wrap="square">
            <a:spAutoFit/>
          </a:bodyPr>
          <a:lstStyle/>
          <a:p>
            <a:pPr marL="0" lvl="1"/>
            <a:r>
              <a:rPr lang="en-US" sz="1900" b="1" dirty="0">
                <a:latin typeface="+mj-lt"/>
              </a:rPr>
              <a:t>Build Configuration File </a:t>
            </a:r>
          </a:p>
          <a:p>
            <a:pPr marL="342900" lvl="3" indent="-342900">
              <a:buFont typeface="Arial" pitchFamily="34" charset="0"/>
              <a:buChar char="•"/>
            </a:pPr>
            <a:r>
              <a:rPr lang="en-US" sz="1900" dirty="0">
                <a:latin typeface="+mj-lt"/>
              </a:rPr>
              <a:t>Where to run, Parameters, Start Task ID, Stop Task ID, Execute (Yes/No)</a:t>
            </a:r>
          </a:p>
        </p:txBody>
      </p:sp>
      <p:grpSp>
        <p:nvGrpSpPr>
          <p:cNvPr id="34" name="Group 33"/>
          <p:cNvGrpSpPr/>
          <p:nvPr/>
        </p:nvGrpSpPr>
        <p:grpSpPr>
          <a:xfrm>
            <a:off x="277657" y="1439862"/>
            <a:ext cx="4721126" cy="1713433"/>
            <a:chOff x="277657" y="1438777"/>
            <a:chExt cx="4721126" cy="1713433"/>
          </a:xfrm>
        </p:grpSpPr>
        <p:grpSp>
          <p:nvGrpSpPr>
            <p:cNvPr id="33" name="Group 32"/>
            <p:cNvGrpSpPr/>
            <p:nvPr/>
          </p:nvGrpSpPr>
          <p:grpSpPr>
            <a:xfrm>
              <a:off x="277657" y="1438777"/>
              <a:ext cx="4721126" cy="1713433"/>
              <a:chOff x="277657" y="1438777"/>
              <a:chExt cx="4721126" cy="1713433"/>
            </a:xfrm>
          </p:grpSpPr>
          <p:sp>
            <p:nvSpPr>
              <p:cNvPr id="16" name="Rounded Rectangle 15"/>
              <p:cNvSpPr/>
              <p:nvPr/>
            </p:nvSpPr>
            <p:spPr bwMode="auto">
              <a:xfrm>
                <a:off x="2287047" y="1438777"/>
                <a:ext cx="2711736" cy="1713433"/>
              </a:xfrm>
              <a:prstGeom prst="roundRect">
                <a:avLst>
                  <a:gd name="adj" fmla="val 0"/>
                </a:avLst>
              </a:prstGeom>
              <a:solidFill>
                <a:schemeClr val="accent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7" name="Rectangle 16"/>
              <p:cNvSpPr/>
              <p:nvPr/>
            </p:nvSpPr>
            <p:spPr>
              <a:xfrm>
                <a:off x="2374539" y="1743317"/>
                <a:ext cx="2319697" cy="1200329"/>
              </a:xfrm>
              <a:prstGeom prst="rect">
                <a:avLst/>
              </a:prstGeom>
            </p:spPr>
            <p:txBody>
              <a:bodyPr wrap="square">
                <a:spAutoFit/>
              </a:bodyPr>
              <a:lstStyle/>
              <a:p>
                <a:r>
                  <a:rPr lang="en-US" sz="2400" dirty="0">
                    <a:latin typeface="+mj-lt"/>
                  </a:rPr>
                  <a:t>Used Orchestrator Runbooks </a:t>
                </a:r>
              </a:p>
            </p:txBody>
          </p:sp>
          <p:sp>
            <p:nvSpPr>
              <p:cNvPr id="32" name="Rectangle 31"/>
              <p:cNvSpPr/>
              <p:nvPr/>
            </p:nvSpPr>
            <p:spPr bwMode="auto">
              <a:xfrm>
                <a:off x="277657" y="1438777"/>
                <a:ext cx="2014110" cy="1713433"/>
              </a:xfrm>
              <a:prstGeom prst="rect">
                <a:avLst/>
              </a:prstGeom>
              <a:solidFill>
                <a:schemeClr val="accent1">
                  <a:lumMod val="50000"/>
                </a:schemeClr>
              </a:solidFill>
              <a:ln w="63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26" name="Picture 2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31193" y="1693122"/>
              <a:ext cx="527956" cy="381158"/>
            </a:xfrm>
            <a:prstGeom prst="rect">
              <a:avLst/>
            </a:prstGeom>
          </p:spPr>
        </p:pic>
        <p:pic>
          <p:nvPicPr>
            <p:cNvPr id="27" name="Picture 2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3237" y="2506504"/>
              <a:ext cx="527956" cy="381158"/>
            </a:xfrm>
            <a:prstGeom prst="rect">
              <a:avLst/>
            </a:prstGeom>
          </p:spPr>
        </p:pic>
        <p:pic>
          <p:nvPicPr>
            <p:cNvPr id="28" name="Picture 2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78660" y="2506504"/>
              <a:ext cx="527956" cy="381158"/>
            </a:xfrm>
            <a:prstGeom prst="rect">
              <a:avLst/>
            </a:prstGeom>
          </p:spPr>
        </p:pic>
        <p:cxnSp>
          <p:nvCxnSpPr>
            <p:cNvPr id="29" name="Straight Connector 28"/>
            <p:cNvCxnSpPr/>
            <p:nvPr/>
          </p:nvCxnSpPr>
          <p:spPr>
            <a:xfrm>
              <a:off x="1640107" y="2011068"/>
              <a:ext cx="150845" cy="338291"/>
            </a:xfrm>
            <a:prstGeom prst="line">
              <a:avLst/>
            </a:prstGeom>
            <a:noFill/>
            <a:ln w="19050" cap="rnd" cmpd="sng" algn="ctr">
              <a:solidFill>
                <a:srgbClr val="FFFFFF"/>
              </a:solidFill>
              <a:prstDash val="sysDot"/>
              <a:headEnd type="none"/>
              <a:tailEnd type="none"/>
            </a:ln>
            <a:effectLst/>
          </p:spPr>
        </p:cxnSp>
        <p:cxnSp>
          <p:nvCxnSpPr>
            <p:cNvPr id="30" name="Straight Connector 29"/>
            <p:cNvCxnSpPr/>
            <p:nvPr/>
          </p:nvCxnSpPr>
          <p:spPr>
            <a:xfrm flipH="1" flipV="1">
              <a:off x="1087105" y="2697083"/>
              <a:ext cx="377112" cy="1"/>
            </a:xfrm>
            <a:prstGeom prst="line">
              <a:avLst/>
            </a:prstGeom>
            <a:noFill/>
            <a:ln w="19050" cap="rnd" cmpd="sng" algn="ctr">
              <a:solidFill>
                <a:srgbClr val="FFFFFF"/>
              </a:solidFill>
              <a:prstDash val="sysDot"/>
              <a:headEnd type="none"/>
              <a:tailEnd type="none"/>
            </a:ln>
            <a:effectLst/>
          </p:spPr>
        </p:cxnSp>
        <p:cxnSp>
          <p:nvCxnSpPr>
            <p:cNvPr id="31" name="Straight Connector 30"/>
            <p:cNvCxnSpPr/>
            <p:nvPr/>
          </p:nvCxnSpPr>
          <p:spPr>
            <a:xfrm flipH="1">
              <a:off x="784103" y="2011068"/>
              <a:ext cx="150845" cy="338291"/>
            </a:xfrm>
            <a:prstGeom prst="line">
              <a:avLst/>
            </a:prstGeom>
            <a:noFill/>
            <a:ln w="19050" cap="rnd" cmpd="sng" algn="ctr">
              <a:solidFill>
                <a:srgbClr val="FFFFFF"/>
              </a:solidFill>
              <a:prstDash val="sysDot"/>
              <a:headEnd type="none"/>
              <a:tailEnd type="none"/>
            </a:ln>
            <a:effectLst/>
          </p:spPr>
        </p:cxnSp>
      </p:grpSp>
      <p:cxnSp>
        <p:nvCxnSpPr>
          <p:cNvPr id="35" name="Straight Connector 34"/>
          <p:cNvCxnSpPr/>
          <p:nvPr/>
        </p:nvCxnSpPr>
        <p:spPr>
          <a:xfrm>
            <a:off x="1640106" y="2002032"/>
            <a:ext cx="150845" cy="338291"/>
          </a:xfrm>
          <a:prstGeom prst="line">
            <a:avLst/>
          </a:prstGeom>
          <a:noFill/>
          <a:ln w="38100" cap="rnd" cmpd="sng" algn="ctr">
            <a:solidFill>
              <a:srgbClr val="00B050"/>
            </a:solidFill>
            <a:prstDash val="sysDot"/>
            <a:headEnd type="none"/>
            <a:tailEnd type="none"/>
          </a:ln>
          <a:effectLst/>
        </p:spPr>
      </p:cxnSp>
      <p:cxnSp>
        <p:nvCxnSpPr>
          <p:cNvPr id="36" name="Straight Connector 35"/>
          <p:cNvCxnSpPr/>
          <p:nvPr/>
        </p:nvCxnSpPr>
        <p:spPr>
          <a:xfrm flipH="1" flipV="1">
            <a:off x="1087104" y="2688047"/>
            <a:ext cx="377112" cy="1"/>
          </a:xfrm>
          <a:prstGeom prst="line">
            <a:avLst/>
          </a:prstGeom>
          <a:noFill/>
          <a:ln w="38100" cap="rnd" cmpd="sng" algn="ctr">
            <a:solidFill>
              <a:srgbClr val="00B050"/>
            </a:solidFill>
            <a:prstDash val="sysDot"/>
            <a:headEnd type="none"/>
            <a:tailEnd type="none"/>
          </a:ln>
          <a:effectLst/>
        </p:spPr>
      </p:cxnSp>
      <p:cxnSp>
        <p:nvCxnSpPr>
          <p:cNvPr id="37" name="Straight Connector 36"/>
          <p:cNvCxnSpPr/>
          <p:nvPr/>
        </p:nvCxnSpPr>
        <p:spPr>
          <a:xfrm flipH="1">
            <a:off x="784102" y="2002032"/>
            <a:ext cx="150845" cy="338291"/>
          </a:xfrm>
          <a:prstGeom prst="line">
            <a:avLst/>
          </a:prstGeom>
          <a:noFill/>
          <a:ln w="38100" cap="rnd" cmpd="sng" algn="ctr">
            <a:solidFill>
              <a:srgbClr val="00B050"/>
            </a:solidFill>
            <a:prstDash val="sysDot"/>
            <a:headEnd type="none"/>
            <a:tailEnd type="none"/>
          </a:ln>
          <a:effectLst/>
        </p:spPr>
      </p:cxnSp>
      <p:grpSp>
        <p:nvGrpSpPr>
          <p:cNvPr id="49" name="Group 48"/>
          <p:cNvGrpSpPr/>
          <p:nvPr/>
        </p:nvGrpSpPr>
        <p:grpSpPr>
          <a:xfrm>
            <a:off x="273191" y="3573462"/>
            <a:ext cx="4725846" cy="1714289"/>
            <a:chOff x="273191" y="3862197"/>
            <a:chExt cx="4725846" cy="1714289"/>
          </a:xfrm>
        </p:grpSpPr>
        <p:sp>
          <p:nvSpPr>
            <p:cNvPr id="11" name="Rounded Rectangle 10"/>
            <p:cNvSpPr/>
            <p:nvPr/>
          </p:nvSpPr>
          <p:spPr bwMode="auto">
            <a:xfrm>
              <a:off x="2287301" y="3862197"/>
              <a:ext cx="2711736" cy="1713433"/>
            </a:xfrm>
            <a:prstGeom prst="roundRect">
              <a:avLst>
                <a:gd name="adj" fmla="val 0"/>
              </a:avLst>
            </a:prstGeom>
            <a:solidFill>
              <a:schemeClr val="accent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2" name="Rectangle 11"/>
            <p:cNvSpPr/>
            <p:nvPr/>
          </p:nvSpPr>
          <p:spPr>
            <a:xfrm>
              <a:off x="2374795" y="4006826"/>
              <a:ext cx="2624242" cy="1569660"/>
            </a:xfrm>
            <a:prstGeom prst="rect">
              <a:avLst/>
            </a:prstGeom>
          </p:spPr>
          <p:txBody>
            <a:bodyPr wrap="square">
              <a:spAutoFit/>
            </a:bodyPr>
            <a:lstStyle/>
            <a:p>
              <a:r>
                <a:rPr lang="en-US" sz="2400" dirty="0">
                  <a:latin typeface="Segoe UI Light" pitchFamily="34" charset="0"/>
                </a:rPr>
                <a:t>Used Configuration Files as Input for </a:t>
              </a:r>
              <a:r>
                <a:rPr lang="en-US" sz="2400" dirty="0" smtClean="0">
                  <a:latin typeface="Segoe UI Light" pitchFamily="34" charset="0"/>
                </a:rPr>
                <a:t>Runbook</a:t>
              </a:r>
              <a:endParaRPr lang="en-US" sz="2400" dirty="0">
                <a:latin typeface="Segoe UI Light" pitchFamily="34" charset="0"/>
              </a:endParaRPr>
            </a:p>
          </p:txBody>
        </p:sp>
        <p:sp>
          <p:nvSpPr>
            <p:cNvPr id="38" name="Rectangle 37"/>
            <p:cNvSpPr/>
            <p:nvPr/>
          </p:nvSpPr>
          <p:spPr bwMode="auto">
            <a:xfrm>
              <a:off x="273191" y="3863053"/>
              <a:ext cx="2014110" cy="1713433"/>
            </a:xfrm>
            <a:prstGeom prst="rect">
              <a:avLst/>
            </a:prstGeom>
            <a:solidFill>
              <a:schemeClr val="accent1">
                <a:lumMod val="50000"/>
              </a:schemeClr>
            </a:solidFill>
            <a:ln w="63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9" name="Group 38"/>
            <p:cNvGrpSpPr>
              <a:grpSpLocks noChangeAspect="1"/>
            </p:cNvGrpSpPr>
            <p:nvPr/>
          </p:nvGrpSpPr>
          <p:grpSpPr>
            <a:xfrm>
              <a:off x="1298332" y="4474937"/>
              <a:ext cx="391351" cy="504825"/>
              <a:chOff x="5404688" y="2619375"/>
              <a:chExt cx="391351" cy="504825"/>
            </a:xfrm>
          </p:grpSpPr>
          <p:sp>
            <p:nvSpPr>
              <p:cNvPr id="40" name="TextBox 39"/>
              <p:cNvSpPr txBox="1"/>
              <p:nvPr/>
            </p:nvSpPr>
            <p:spPr>
              <a:xfrm>
                <a:off x="5404688" y="2693903"/>
                <a:ext cx="391351" cy="246221"/>
              </a:xfrm>
              <a:prstGeom prst="rect">
                <a:avLst/>
              </a:prstGeom>
              <a:noFill/>
            </p:spPr>
            <p:txBody>
              <a:bodyPr wrap="square" lIns="0" tIns="0" rIns="0" bIns="0" rtlCol="0">
                <a:spAutoFit/>
              </a:bodyPr>
              <a:lstStyle/>
              <a:p>
                <a:pPr algn="ctr"/>
                <a:r>
                  <a:rPr lang="en-US" sz="1600" dirty="0" smtClean="0">
                    <a:latin typeface="+mj-lt"/>
                  </a:rPr>
                  <a:t>&lt;</a:t>
                </a:r>
                <a:r>
                  <a:rPr lang="en-US" sz="1600" dirty="0" smtClean="0">
                    <a:solidFill>
                      <a:schemeClr val="bg1"/>
                    </a:solidFill>
                    <a:latin typeface="+mj-lt"/>
                  </a:rPr>
                  <a:t>  </a:t>
                </a:r>
                <a:r>
                  <a:rPr lang="en-US" sz="1600" dirty="0" smtClean="0">
                    <a:latin typeface="+mj-lt"/>
                  </a:rPr>
                  <a:t>&gt;</a:t>
                </a:r>
              </a:p>
            </p:txBody>
          </p:sp>
          <p:sp>
            <p:nvSpPr>
              <p:cNvPr id="41" name="Flowchart: Card 40"/>
              <p:cNvSpPr/>
              <p:nvPr/>
            </p:nvSpPr>
            <p:spPr bwMode="auto">
              <a:xfrm flipH="1">
                <a:off x="5404688" y="2619375"/>
                <a:ext cx="391351" cy="504825"/>
              </a:xfrm>
              <a:prstGeom prst="flowChartPunchedCard">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91440" tIns="91440" rIns="91440" bIns="91440" rtlCol="0" anchor="ctr" anchorCtr="0"/>
              <a:lstStyle/>
              <a:p>
                <a:pPr algn="ctr"/>
                <a:endParaRPr lang="en-US" sz="1400" dirty="0">
                  <a:solidFill>
                    <a:schemeClr val="tx1"/>
                  </a:solidFill>
                  <a:latin typeface="Segoe UI" pitchFamily="34" charset="0"/>
                  <a:ea typeface="Segoe UI" pitchFamily="34" charset="0"/>
                  <a:cs typeface="Segoe UI" pitchFamily="34" charset="0"/>
                </a:endParaRPr>
              </a:p>
            </p:txBody>
          </p:sp>
          <p:sp>
            <p:nvSpPr>
              <p:cNvPr id="42" name="Isosceles Triangle 41"/>
              <p:cNvSpPr/>
              <p:nvPr/>
            </p:nvSpPr>
            <p:spPr bwMode="auto">
              <a:xfrm rot="3138243" flipH="1" flipV="1">
                <a:off x="5672563" y="2656268"/>
                <a:ext cx="132992" cy="60390"/>
              </a:xfrm>
              <a:prstGeom prst="triangle">
                <a:avLst>
                  <a:gd name="adj" fmla="val 3570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solidFill>
                    <a:schemeClr val="tx1"/>
                  </a:solidFill>
                  <a:latin typeface="+mj-lt"/>
                </a:endParaRPr>
              </a:p>
            </p:txBody>
          </p:sp>
          <p:pic>
            <p:nvPicPr>
              <p:cNvPr id="43" name="Picture 4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5521270" y="2744609"/>
                <a:ext cx="162200" cy="162200"/>
              </a:xfrm>
              <a:prstGeom prst="rect">
                <a:avLst/>
              </a:prstGeom>
            </p:spPr>
          </p:pic>
          <p:cxnSp>
            <p:nvCxnSpPr>
              <p:cNvPr id="44" name="Straight Connector 43"/>
              <p:cNvCxnSpPr/>
              <p:nvPr/>
            </p:nvCxnSpPr>
            <p:spPr>
              <a:xfrm>
                <a:off x="5463988" y="2940124"/>
                <a:ext cx="257736" cy="0"/>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463988" y="3048000"/>
                <a:ext cx="257736" cy="0"/>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463988" y="2994062"/>
                <a:ext cx="257736" cy="0"/>
              </a:xfrm>
              <a:prstGeom prst="line">
                <a:avLst/>
              </a:prstGeom>
              <a:ln w="9525">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47" name="Picture 46"/>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60628" y="4277948"/>
              <a:ext cx="548640" cy="678639"/>
            </a:xfrm>
            <a:prstGeom prst="rect">
              <a:avLst/>
            </a:prstGeom>
          </p:spPr>
        </p:pic>
      </p:grpSp>
      <p:grpSp>
        <p:nvGrpSpPr>
          <p:cNvPr id="55" name="Group 54"/>
          <p:cNvGrpSpPr/>
          <p:nvPr/>
        </p:nvGrpSpPr>
        <p:grpSpPr>
          <a:xfrm>
            <a:off x="326057" y="5601825"/>
            <a:ext cx="4272576" cy="1270323"/>
            <a:chOff x="2915" y="5827448"/>
            <a:chExt cx="4272576" cy="1270323"/>
          </a:xfrm>
        </p:grpSpPr>
        <p:sp>
          <p:nvSpPr>
            <p:cNvPr id="52" name="Rectangle 51"/>
            <p:cNvSpPr/>
            <p:nvPr/>
          </p:nvSpPr>
          <p:spPr>
            <a:xfrm>
              <a:off x="578835" y="6082108"/>
              <a:ext cx="3696656" cy="1015663"/>
            </a:xfrm>
            <a:prstGeom prst="rect">
              <a:avLst/>
            </a:prstGeom>
          </p:spPr>
          <p:txBody>
            <a:bodyPr wrap="square">
              <a:spAutoFit/>
            </a:bodyPr>
            <a:lstStyle/>
            <a:p>
              <a:pPr marL="171450" indent="-171450">
                <a:buClr>
                  <a:schemeClr val="tx1"/>
                </a:buClr>
                <a:buSzPct val="100000"/>
                <a:buFont typeface="Wingdings" pitchFamily="2" charset="2"/>
                <a:buChar char="§"/>
              </a:pPr>
              <a:r>
                <a:rPr lang="en-US" sz="1200" dirty="0" smtClean="0"/>
                <a:t>Wednesday, June 5, 2013 | 3:15 PM- 4:30 </a:t>
              </a:r>
              <a:r>
                <a:rPr lang="en-US" sz="1200" dirty="0"/>
                <a:t>PM </a:t>
              </a:r>
              <a:endParaRPr lang="en-US" sz="1200" dirty="0" smtClean="0"/>
            </a:p>
            <a:p>
              <a:pPr marL="171450" indent="-171450">
                <a:buClr>
                  <a:schemeClr val="tx1"/>
                </a:buClr>
                <a:buSzPct val="100000"/>
                <a:buFont typeface="Wingdings" pitchFamily="2" charset="2"/>
                <a:buChar char="§"/>
              </a:pPr>
              <a:r>
                <a:rPr lang="en-US" sz="1200" b="1" dirty="0" smtClean="0"/>
                <a:t>WCA-B327</a:t>
              </a:r>
              <a:r>
                <a:rPr lang="en-US" sz="1200" dirty="0" smtClean="0"/>
                <a:t>- </a:t>
              </a:r>
              <a:r>
                <a:rPr lang="en-US" sz="1200" dirty="0"/>
                <a:t>Microsoft IT: How We Upgrade Microsoft System Center - Configuration Manager Hierarchy (Almost) Every Month Using Orchestrator Automation</a:t>
              </a:r>
            </a:p>
          </p:txBody>
        </p:sp>
        <p:pic>
          <p:nvPicPr>
            <p:cNvPr id="53" name="Picture 16" descr="MSN icon info button"/>
            <p:cNvPicPr>
              <a:picLocks noChangeAspect="1" noChangeArrowheads="1"/>
            </p:cNvPicPr>
            <p:nvPr/>
          </p:nvPicPr>
          <p:blipFill>
            <a:blip r:embed="rId5" cstate="print"/>
            <a:srcRect/>
            <a:stretch>
              <a:fillRect/>
            </a:stretch>
          </p:blipFill>
          <p:spPr bwMode="auto">
            <a:xfrm>
              <a:off x="2915" y="6068382"/>
              <a:ext cx="634379" cy="591009"/>
            </a:xfrm>
            <a:prstGeom prst="rect">
              <a:avLst/>
            </a:prstGeom>
            <a:noFill/>
          </p:spPr>
        </p:pic>
        <p:sp>
          <p:nvSpPr>
            <p:cNvPr id="54" name="Rectangle 53"/>
            <p:cNvSpPr/>
            <p:nvPr/>
          </p:nvSpPr>
          <p:spPr>
            <a:xfrm>
              <a:off x="520272" y="5827448"/>
              <a:ext cx="3155929" cy="307777"/>
            </a:xfrm>
            <a:prstGeom prst="rect">
              <a:avLst/>
            </a:prstGeom>
          </p:spPr>
          <p:txBody>
            <a:bodyPr wrap="none">
              <a:spAutoFit/>
            </a:bodyPr>
            <a:lstStyle/>
            <a:p>
              <a:r>
                <a:rPr lang="en-US" sz="1400" b="1" dirty="0"/>
                <a:t>More I</a:t>
              </a:r>
              <a:r>
                <a:rPr lang="en-US" sz="1400" b="1" dirty="0" smtClean="0"/>
                <a:t>n Depth Session:  </a:t>
              </a:r>
              <a:r>
                <a:rPr lang="en-US" sz="1400" b="1" dirty="0"/>
                <a:t>WCA-B327</a:t>
              </a:r>
            </a:p>
          </p:txBody>
        </p:sp>
      </p:grpSp>
      <p:cxnSp>
        <p:nvCxnSpPr>
          <p:cNvPr id="57" name="Straight Connector 56"/>
          <p:cNvCxnSpPr/>
          <p:nvPr/>
        </p:nvCxnSpPr>
        <p:spPr>
          <a:xfrm>
            <a:off x="6418880" y="1744662"/>
            <a:ext cx="0" cy="9906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18880" y="3649662"/>
            <a:ext cx="0" cy="228748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bwMode="black">
          <a:xfrm>
            <a:off x="389040" y="483967"/>
            <a:ext cx="642153" cy="661092"/>
            <a:chOff x="3422650" y="3467100"/>
            <a:chExt cx="533400" cy="549275"/>
          </a:xfrm>
          <a:solidFill>
            <a:srgbClr val="FFFFFF"/>
          </a:solidFill>
        </p:grpSpPr>
        <p:sp>
          <p:nvSpPr>
            <p:cNvPr id="50"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51"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4165321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0-#ppt_w/2"/>
                                          </p:val>
                                        </p:tav>
                                        <p:tav tm="100000">
                                          <p:val>
                                            <p:strVal val="#ppt_x"/>
                                          </p:val>
                                        </p:tav>
                                      </p:tavLst>
                                    </p:anim>
                                    <p:anim calcmode="lin" valueType="num">
                                      <p:cBhvr additive="base">
                                        <p:cTn id="8" dur="10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53" presetClass="entr" presetSubtype="16" repeatCount="indefinite"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750" fill="hold"/>
                                        <p:tgtEl>
                                          <p:spTgt spid="35"/>
                                        </p:tgtEl>
                                        <p:attrNameLst>
                                          <p:attrName>ppt_w</p:attrName>
                                        </p:attrNameLst>
                                      </p:cBhvr>
                                      <p:tavLst>
                                        <p:tav tm="0">
                                          <p:val>
                                            <p:fltVal val="0"/>
                                          </p:val>
                                        </p:tav>
                                        <p:tav tm="100000">
                                          <p:val>
                                            <p:strVal val="#ppt_w"/>
                                          </p:val>
                                        </p:tav>
                                      </p:tavLst>
                                    </p:anim>
                                    <p:anim calcmode="lin" valueType="num">
                                      <p:cBhvr>
                                        <p:cTn id="24" dur="750" fill="hold"/>
                                        <p:tgtEl>
                                          <p:spTgt spid="35"/>
                                        </p:tgtEl>
                                        <p:attrNameLst>
                                          <p:attrName>ppt_h</p:attrName>
                                        </p:attrNameLst>
                                      </p:cBhvr>
                                      <p:tavLst>
                                        <p:tav tm="0">
                                          <p:val>
                                            <p:fltVal val="0"/>
                                          </p:val>
                                        </p:tav>
                                        <p:tav tm="100000">
                                          <p:val>
                                            <p:strVal val="#ppt_h"/>
                                          </p:val>
                                        </p:tav>
                                      </p:tavLst>
                                    </p:anim>
                                    <p:animEffect transition="in" filter="fade">
                                      <p:cBhvr>
                                        <p:cTn id="25" dur="750"/>
                                        <p:tgtEl>
                                          <p:spTgt spid="35"/>
                                        </p:tgtEl>
                                      </p:cBhvr>
                                    </p:animEffect>
                                  </p:childTnLst>
                                </p:cTn>
                              </p:par>
                              <p:par>
                                <p:cTn id="26" presetID="53" presetClass="entr" presetSubtype="16" repeatCount="indefinite" fill="hold" nodeType="withEffect">
                                  <p:stCondLst>
                                    <p:cond delay="250"/>
                                  </p:stCondLst>
                                  <p:childTnLst>
                                    <p:set>
                                      <p:cBhvr>
                                        <p:cTn id="27" dur="1" fill="hold">
                                          <p:stCondLst>
                                            <p:cond delay="0"/>
                                          </p:stCondLst>
                                        </p:cTn>
                                        <p:tgtEl>
                                          <p:spTgt spid="36"/>
                                        </p:tgtEl>
                                        <p:attrNameLst>
                                          <p:attrName>style.visibility</p:attrName>
                                        </p:attrNameLst>
                                      </p:cBhvr>
                                      <p:to>
                                        <p:strVal val="visible"/>
                                      </p:to>
                                    </p:set>
                                    <p:anim calcmode="lin" valueType="num">
                                      <p:cBhvr>
                                        <p:cTn id="28" dur="750" fill="hold"/>
                                        <p:tgtEl>
                                          <p:spTgt spid="36"/>
                                        </p:tgtEl>
                                        <p:attrNameLst>
                                          <p:attrName>ppt_w</p:attrName>
                                        </p:attrNameLst>
                                      </p:cBhvr>
                                      <p:tavLst>
                                        <p:tav tm="0">
                                          <p:val>
                                            <p:fltVal val="0"/>
                                          </p:val>
                                        </p:tav>
                                        <p:tav tm="100000">
                                          <p:val>
                                            <p:strVal val="#ppt_w"/>
                                          </p:val>
                                        </p:tav>
                                      </p:tavLst>
                                    </p:anim>
                                    <p:anim calcmode="lin" valueType="num">
                                      <p:cBhvr>
                                        <p:cTn id="29" dur="750" fill="hold"/>
                                        <p:tgtEl>
                                          <p:spTgt spid="36"/>
                                        </p:tgtEl>
                                        <p:attrNameLst>
                                          <p:attrName>ppt_h</p:attrName>
                                        </p:attrNameLst>
                                      </p:cBhvr>
                                      <p:tavLst>
                                        <p:tav tm="0">
                                          <p:val>
                                            <p:fltVal val="0"/>
                                          </p:val>
                                        </p:tav>
                                        <p:tav tm="100000">
                                          <p:val>
                                            <p:strVal val="#ppt_h"/>
                                          </p:val>
                                        </p:tav>
                                      </p:tavLst>
                                    </p:anim>
                                    <p:animEffect transition="in" filter="fade">
                                      <p:cBhvr>
                                        <p:cTn id="30" dur="750"/>
                                        <p:tgtEl>
                                          <p:spTgt spid="36"/>
                                        </p:tgtEl>
                                      </p:cBhvr>
                                    </p:animEffect>
                                  </p:childTnLst>
                                </p:cTn>
                              </p:par>
                              <p:par>
                                <p:cTn id="31" presetID="53" presetClass="entr" presetSubtype="16" repeatCount="indefinite"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p:cTn id="33" dur="750" fill="hold"/>
                                        <p:tgtEl>
                                          <p:spTgt spid="37"/>
                                        </p:tgtEl>
                                        <p:attrNameLst>
                                          <p:attrName>ppt_w</p:attrName>
                                        </p:attrNameLst>
                                      </p:cBhvr>
                                      <p:tavLst>
                                        <p:tav tm="0">
                                          <p:val>
                                            <p:fltVal val="0"/>
                                          </p:val>
                                        </p:tav>
                                        <p:tav tm="100000">
                                          <p:val>
                                            <p:strVal val="#ppt_w"/>
                                          </p:val>
                                        </p:tav>
                                      </p:tavLst>
                                    </p:anim>
                                    <p:anim calcmode="lin" valueType="num">
                                      <p:cBhvr>
                                        <p:cTn id="34" dur="750" fill="hold"/>
                                        <p:tgtEl>
                                          <p:spTgt spid="37"/>
                                        </p:tgtEl>
                                        <p:attrNameLst>
                                          <p:attrName>ppt_h</p:attrName>
                                        </p:attrNameLst>
                                      </p:cBhvr>
                                      <p:tavLst>
                                        <p:tav tm="0">
                                          <p:val>
                                            <p:fltVal val="0"/>
                                          </p:val>
                                        </p:tav>
                                        <p:tav tm="100000">
                                          <p:val>
                                            <p:strVal val="#ppt_h"/>
                                          </p:val>
                                        </p:tav>
                                      </p:tavLst>
                                    </p:anim>
                                    <p:animEffect transition="in" filter="fade">
                                      <p:cBhvr>
                                        <p:cTn id="35" dur="75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1000" fill="hold"/>
                                        <p:tgtEl>
                                          <p:spTgt spid="49"/>
                                        </p:tgtEl>
                                        <p:attrNameLst>
                                          <p:attrName>ppt_x</p:attrName>
                                        </p:attrNameLst>
                                      </p:cBhvr>
                                      <p:tavLst>
                                        <p:tav tm="0">
                                          <p:val>
                                            <p:strVal val="0-#ppt_w/2"/>
                                          </p:val>
                                        </p:tav>
                                        <p:tav tm="100000">
                                          <p:val>
                                            <p:strVal val="#ppt_x"/>
                                          </p:val>
                                        </p:tav>
                                      </p:tavLst>
                                    </p:anim>
                                    <p:anim calcmode="lin" valueType="num">
                                      <p:cBhvr additive="base">
                                        <p:cTn id="41" dur="1000" fill="hold"/>
                                        <p:tgtEl>
                                          <p:spTgt spid="49"/>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12" fill="hold" nodeType="click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1000" fill="hold"/>
                                        <p:tgtEl>
                                          <p:spTgt spid="55"/>
                                        </p:tgtEl>
                                        <p:attrNameLst>
                                          <p:attrName>ppt_x</p:attrName>
                                        </p:attrNameLst>
                                      </p:cBhvr>
                                      <p:tavLst>
                                        <p:tav tm="0">
                                          <p:val>
                                            <p:strVal val="0-#ppt_w/2"/>
                                          </p:val>
                                        </p:tav>
                                        <p:tav tm="100000">
                                          <p:val>
                                            <p:strVal val="#ppt_x"/>
                                          </p:val>
                                        </p:tav>
                                      </p:tavLst>
                                    </p:anim>
                                    <p:anim calcmode="lin" valueType="num">
                                      <p:cBhvr additive="base">
                                        <p:cTn id="61"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solidFill>
                  <a:schemeClr val="tx1"/>
                </a:solidFill>
              </a:rPr>
              <a:t>Upgrade Tasks Automated</a:t>
            </a:r>
            <a:r>
              <a:rPr lang="en-US" b="1" dirty="0" smtClean="0">
                <a:latin typeface="Segoe UI Light" pitchFamily="34" charset="0"/>
              </a:rPr>
              <a:t>…</a:t>
            </a:r>
            <a:endParaRPr lang="en-US" dirty="0"/>
          </a:p>
        </p:txBody>
      </p:sp>
      <p:graphicFrame>
        <p:nvGraphicFramePr>
          <p:cNvPr id="6" name="Table 5"/>
          <p:cNvGraphicFramePr>
            <a:graphicFrameLocks noGrp="1"/>
          </p:cNvGraphicFramePr>
          <p:nvPr>
            <p:extLst/>
          </p:nvPr>
        </p:nvGraphicFramePr>
        <p:xfrm>
          <a:off x="464387" y="1328747"/>
          <a:ext cx="7948094" cy="4933690"/>
        </p:xfrm>
        <a:graphic>
          <a:graphicData uri="http://schemas.openxmlformats.org/drawingml/2006/table">
            <a:tbl>
              <a:tblPr firstRow="1" bandRow="1">
                <a:tableStyleId>{5C22544A-7EE6-4342-B048-85BDC9FD1C3A}</a:tableStyleId>
              </a:tblPr>
              <a:tblGrid>
                <a:gridCol w="2039732"/>
                <a:gridCol w="5908362"/>
              </a:tblGrid>
              <a:tr h="476120">
                <a:tc>
                  <a:txBody>
                    <a:bodyPr/>
                    <a:lstStyle/>
                    <a:p>
                      <a:r>
                        <a:rPr lang="en-US" sz="2100" dirty="0" smtClean="0">
                          <a:latin typeface="+mj-lt"/>
                        </a:rPr>
                        <a:t>Task</a:t>
                      </a:r>
                      <a:r>
                        <a:rPr lang="en-US" sz="2100" baseline="0" dirty="0" smtClean="0">
                          <a:latin typeface="+mj-lt"/>
                        </a:rPr>
                        <a:t> Type</a:t>
                      </a:r>
                      <a:endParaRPr lang="en-US" sz="2100" dirty="0">
                        <a:latin typeface="+mj-lt"/>
                      </a:endParaRPr>
                    </a:p>
                  </a:txBody>
                  <a:tcPr marL="68570" marR="68570" marT="34285" marB="34285">
                    <a:gradFill flip="none" rotWithShape="1">
                      <a:gsLst>
                        <a:gs pos="0">
                          <a:schemeClr val="tx2">
                            <a:lumMod val="25000"/>
                            <a:shade val="30000"/>
                            <a:satMod val="115000"/>
                          </a:schemeClr>
                        </a:gs>
                        <a:gs pos="50000">
                          <a:schemeClr val="tx2">
                            <a:lumMod val="25000"/>
                            <a:shade val="67500"/>
                            <a:satMod val="115000"/>
                          </a:schemeClr>
                        </a:gs>
                        <a:gs pos="100000">
                          <a:schemeClr val="tx2">
                            <a:lumMod val="25000"/>
                            <a:shade val="100000"/>
                            <a:satMod val="115000"/>
                          </a:schemeClr>
                        </a:gs>
                      </a:gsLst>
                      <a:lin ang="5400000" scaled="1"/>
                      <a:tileRect/>
                    </a:gradFill>
                  </a:tcPr>
                </a:tc>
                <a:tc>
                  <a:txBody>
                    <a:bodyPr/>
                    <a:lstStyle/>
                    <a:p>
                      <a:r>
                        <a:rPr lang="en-US" sz="2100" dirty="0" smtClean="0">
                          <a:latin typeface="+mj-lt"/>
                        </a:rPr>
                        <a:t>Description</a:t>
                      </a:r>
                      <a:endParaRPr lang="en-US" sz="2100" dirty="0">
                        <a:latin typeface="+mj-lt"/>
                      </a:endParaRPr>
                    </a:p>
                  </a:txBody>
                  <a:tcPr marL="68570" marR="68570" marT="34285" marB="34285">
                    <a:gradFill flip="none" rotWithShape="1">
                      <a:gsLst>
                        <a:gs pos="0">
                          <a:schemeClr val="tx2">
                            <a:lumMod val="25000"/>
                            <a:shade val="30000"/>
                            <a:satMod val="115000"/>
                          </a:schemeClr>
                        </a:gs>
                        <a:gs pos="50000">
                          <a:schemeClr val="tx2">
                            <a:lumMod val="25000"/>
                            <a:shade val="67500"/>
                            <a:satMod val="115000"/>
                          </a:schemeClr>
                        </a:gs>
                        <a:gs pos="100000">
                          <a:schemeClr val="tx2">
                            <a:lumMod val="25000"/>
                            <a:shade val="100000"/>
                            <a:satMod val="115000"/>
                          </a:schemeClr>
                        </a:gs>
                      </a:gsLst>
                      <a:lin ang="5400000" scaled="1"/>
                      <a:tileRect/>
                    </a:gradFill>
                  </a:tcPr>
                </a:tc>
              </a:tr>
              <a:tr h="340022">
                <a:tc>
                  <a:txBody>
                    <a:bodyPr/>
                    <a:lstStyle/>
                    <a:p>
                      <a:r>
                        <a:rPr lang="en-US" sz="1800" dirty="0" smtClean="0">
                          <a:solidFill>
                            <a:srgbClr val="000000"/>
                          </a:solidFill>
                          <a:latin typeface="+mn-lt"/>
                        </a:rPr>
                        <a:t>Test DB 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Backup DB, Copy &amp; Restore DB</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Test DB 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Run</a:t>
                      </a:r>
                      <a:r>
                        <a:rPr lang="en-US" sz="1800" baseline="0" dirty="0" smtClean="0">
                          <a:solidFill>
                            <a:srgbClr val="000000"/>
                          </a:solidFill>
                          <a:latin typeface="+mn-lt"/>
                        </a:rPr>
                        <a:t> Test DB Upgrade</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Backup old CM Logs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Copy Source Bits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Run QC Checks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Disable SQL Agent Jobs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Upgrade CAS, Primary, Secondary Sites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Import MOF Customizations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Re-Enable Application Catalog Performance Counters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Re-Apply Custom Share Permissions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Upgrade</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Run Post QC checks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Common</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Monitor Logs</a:t>
                      </a:r>
                      <a:endParaRPr lang="en-US" sz="1800" dirty="0">
                        <a:solidFill>
                          <a:srgbClr val="000000"/>
                        </a:solidFill>
                        <a:latin typeface="+mn-lt"/>
                      </a:endParaRPr>
                    </a:p>
                  </a:txBody>
                  <a:tcPr marL="68570" marR="68570" marT="34285" marB="34285"/>
                </a:tc>
              </a:tr>
              <a:tr h="340022">
                <a:tc>
                  <a:txBody>
                    <a:bodyPr/>
                    <a:lstStyle/>
                    <a:p>
                      <a:r>
                        <a:rPr lang="en-US" sz="1800" dirty="0" smtClean="0">
                          <a:solidFill>
                            <a:srgbClr val="000000"/>
                          </a:solidFill>
                          <a:latin typeface="+mn-lt"/>
                        </a:rPr>
                        <a:t>Common</a:t>
                      </a:r>
                      <a:endParaRPr lang="en-US" sz="1800" dirty="0">
                        <a:solidFill>
                          <a:srgbClr val="000000"/>
                        </a:solidFill>
                        <a:latin typeface="+mn-lt"/>
                      </a:endParaRPr>
                    </a:p>
                  </a:txBody>
                  <a:tcPr marL="68570" marR="68570" marT="34285" marB="34285"/>
                </a:tc>
                <a:tc>
                  <a:txBody>
                    <a:bodyPr/>
                    <a:lstStyle/>
                    <a:p>
                      <a:r>
                        <a:rPr lang="en-US" sz="1800" dirty="0" smtClean="0">
                          <a:solidFill>
                            <a:srgbClr val="000000"/>
                          </a:solidFill>
                          <a:latin typeface="+mn-lt"/>
                        </a:rPr>
                        <a:t>Execute SQL Script files</a:t>
                      </a:r>
                      <a:endParaRPr lang="en-US" sz="1800" dirty="0">
                        <a:solidFill>
                          <a:srgbClr val="000000"/>
                        </a:solidFill>
                        <a:latin typeface="+mn-lt"/>
                      </a:endParaRPr>
                    </a:p>
                  </a:txBody>
                  <a:tcPr marL="68570" marR="68570" marT="34285" marB="34285"/>
                </a:tc>
              </a:tr>
            </a:tbl>
          </a:graphicData>
        </a:graphic>
      </p:graphicFrame>
      <p:sp>
        <p:nvSpPr>
          <p:cNvPr id="7" name="TextBox 6"/>
          <p:cNvSpPr txBox="1"/>
          <p:nvPr/>
        </p:nvSpPr>
        <p:spPr>
          <a:xfrm>
            <a:off x="8901404" y="4136469"/>
            <a:ext cx="3262479" cy="1702004"/>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US" sz="3200" dirty="0" smtClean="0">
                <a:gradFill>
                  <a:gsLst>
                    <a:gs pos="2917">
                      <a:schemeClr val="tx1"/>
                    </a:gs>
                    <a:gs pos="30000">
                      <a:schemeClr val="tx1"/>
                    </a:gs>
                  </a:gsLst>
                  <a:lin ang="5400000" scaled="0"/>
                </a:gradFill>
              </a:rPr>
              <a:t>Entire hierarchy upgraded in </a:t>
            </a:r>
          </a:p>
          <a:p>
            <a:pPr algn="ctr">
              <a:lnSpc>
                <a:spcPct val="90000"/>
              </a:lnSpc>
              <a:spcAft>
                <a:spcPts val="600"/>
              </a:spcAft>
            </a:pPr>
            <a:r>
              <a:rPr lang="en-US" sz="3200" b="1" dirty="0" smtClean="0">
                <a:gradFill>
                  <a:gsLst>
                    <a:gs pos="2917">
                      <a:schemeClr val="tx1"/>
                    </a:gs>
                    <a:gs pos="30000">
                      <a:schemeClr val="tx1"/>
                    </a:gs>
                  </a:gsLst>
                  <a:lin ang="5400000" scaled="0"/>
                </a:gradFill>
              </a:rPr>
              <a:t>24 hours</a:t>
            </a:r>
          </a:p>
        </p:txBody>
      </p:sp>
      <p:sp>
        <p:nvSpPr>
          <p:cNvPr id="5" name="TextBox 4"/>
          <p:cNvSpPr txBox="1"/>
          <p:nvPr/>
        </p:nvSpPr>
        <p:spPr>
          <a:xfrm>
            <a:off x="8901403" y="1824468"/>
            <a:ext cx="3262479" cy="1883593"/>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US" sz="2600" b="1" dirty="0" smtClean="0">
                <a:gradFill>
                  <a:gsLst>
                    <a:gs pos="2917">
                      <a:schemeClr val="tx1"/>
                    </a:gs>
                    <a:gs pos="30000">
                      <a:schemeClr val="tx1"/>
                    </a:gs>
                  </a:gsLst>
                  <a:lin ang="5400000" scaled="0"/>
                </a:gradFill>
              </a:rPr>
              <a:t>Time to Upgrade?</a:t>
            </a:r>
          </a:p>
          <a:p>
            <a:pPr marL="514350" indent="-514350">
              <a:lnSpc>
                <a:spcPct val="90000"/>
              </a:lnSpc>
              <a:spcAft>
                <a:spcPts val="600"/>
              </a:spcAft>
              <a:buFont typeface="+mj-lt"/>
              <a:buAutoNum type="alphaLcParenR"/>
            </a:pPr>
            <a:r>
              <a:rPr lang="en-US" sz="2400" dirty="0" smtClean="0">
                <a:gradFill>
                  <a:gsLst>
                    <a:gs pos="2917">
                      <a:schemeClr val="tx1"/>
                    </a:gs>
                    <a:gs pos="30000">
                      <a:schemeClr val="tx1"/>
                    </a:gs>
                  </a:gsLst>
                  <a:lin ang="5400000" scaled="0"/>
                </a:gradFill>
              </a:rPr>
              <a:t>1 week</a:t>
            </a:r>
          </a:p>
          <a:p>
            <a:pPr marL="514350" indent="-514350">
              <a:lnSpc>
                <a:spcPct val="90000"/>
              </a:lnSpc>
              <a:spcAft>
                <a:spcPts val="600"/>
              </a:spcAft>
              <a:buFont typeface="+mj-lt"/>
              <a:buAutoNum type="alphaLcParenR"/>
            </a:pPr>
            <a:r>
              <a:rPr lang="en-US" sz="2400" dirty="0" smtClean="0">
                <a:gradFill>
                  <a:gsLst>
                    <a:gs pos="2917">
                      <a:schemeClr val="tx1"/>
                    </a:gs>
                    <a:gs pos="30000">
                      <a:schemeClr val="tx1"/>
                    </a:gs>
                  </a:gsLst>
                  <a:lin ang="5400000" scaled="0"/>
                </a:gradFill>
              </a:rPr>
              <a:t>3 days</a:t>
            </a:r>
          </a:p>
          <a:p>
            <a:pPr marL="514350" indent="-514350">
              <a:lnSpc>
                <a:spcPct val="90000"/>
              </a:lnSpc>
              <a:spcAft>
                <a:spcPts val="600"/>
              </a:spcAft>
              <a:buFont typeface="+mj-lt"/>
              <a:buAutoNum type="alphaLcParenR"/>
            </a:pPr>
            <a:r>
              <a:rPr lang="en-US" sz="2400" dirty="0" smtClean="0">
                <a:gradFill>
                  <a:gsLst>
                    <a:gs pos="2917">
                      <a:schemeClr val="tx1"/>
                    </a:gs>
                    <a:gs pos="30000">
                      <a:schemeClr val="tx1"/>
                    </a:gs>
                  </a:gsLst>
                  <a:lin ang="5400000" scaled="0"/>
                </a:gradFill>
              </a:rPr>
              <a:t>24 hours</a:t>
            </a:r>
          </a:p>
        </p:txBody>
      </p:sp>
    </p:spTree>
    <p:extLst>
      <p:ext uri="{BB962C8B-B14F-4D97-AF65-F5344CB8AC3E}">
        <p14:creationId xmlns:p14="http://schemas.microsoft.com/office/powerpoint/2010/main" val="2164971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5342" y="413002"/>
            <a:ext cx="11889564" cy="917575"/>
          </a:xfrm>
        </p:spPr>
        <p:txBody>
          <a:bodyPr/>
          <a:lstStyle/>
          <a:p>
            <a:r>
              <a:rPr lang="en-US" sz="4800" dirty="0" smtClean="0"/>
              <a:t>      Cloud Based Distribution Point </a:t>
            </a:r>
            <a:endParaRPr lang="en-US" sz="4800" dirty="0"/>
          </a:p>
        </p:txBody>
      </p:sp>
      <p:sp>
        <p:nvSpPr>
          <p:cNvPr id="2" name="Text Placeholder 1"/>
          <p:cNvSpPr>
            <a:spLocks noGrp="1"/>
          </p:cNvSpPr>
          <p:nvPr>
            <p:ph sz="quarter" idx="10"/>
          </p:nvPr>
        </p:nvSpPr>
        <p:spPr>
          <a:xfrm>
            <a:off x="310931" y="1314178"/>
            <a:ext cx="6547302" cy="4659737"/>
          </a:xfrm>
        </p:spPr>
        <p:txBody>
          <a:bodyPr/>
          <a:lstStyle/>
          <a:p>
            <a:pPr marL="0" indent="0">
              <a:buNone/>
            </a:pPr>
            <a:r>
              <a:rPr lang="en-US" sz="2800" dirty="0">
                <a:gradFill>
                  <a:gsLst>
                    <a:gs pos="1250">
                      <a:schemeClr val="tx2"/>
                    </a:gs>
                    <a:gs pos="99000">
                      <a:schemeClr val="tx2"/>
                    </a:gs>
                  </a:gsLst>
                  <a:lin ang="5400000" scaled="0"/>
                </a:gradFill>
                <a:latin typeface="+mn-lt"/>
              </a:rPr>
              <a:t>Microsoft IT Evaluation</a:t>
            </a:r>
          </a:p>
          <a:p>
            <a:pPr marL="685800">
              <a:buFont typeface="Courier New" panose="02070309020205020404" pitchFamily="49" charset="0"/>
              <a:buChar char="o"/>
            </a:pPr>
            <a:r>
              <a:rPr lang="en-US" sz="2000" dirty="0">
                <a:latin typeface="+mn-lt"/>
              </a:rPr>
              <a:t>Did not find a location at Microsoft IT that meets requirements to deploy</a:t>
            </a:r>
          </a:p>
          <a:p>
            <a:pPr marL="685800">
              <a:buFont typeface="Courier New" panose="02070309020205020404" pitchFamily="49" charset="0"/>
              <a:buChar char="o"/>
            </a:pPr>
            <a:r>
              <a:rPr lang="en-US" sz="2000" dirty="0" smtClean="0">
                <a:latin typeface="+mn-lt"/>
              </a:rPr>
              <a:t>Provisioned </a:t>
            </a:r>
            <a:r>
              <a:rPr lang="en-US" sz="2000" dirty="0">
                <a:latin typeface="+mn-lt"/>
              </a:rPr>
              <a:t>in LAB for </a:t>
            </a:r>
            <a:r>
              <a:rPr lang="en-US" sz="2000" dirty="0" smtClean="0">
                <a:latin typeface="+mn-lt"/>
              </a:rPr>
              <a:t>validation </a:t>
            </a:r>
            <a:r>
              <a:rPr lang="en-US" sz="2000" dirty="0">
                <a:latin typeface="+mn-lt"/>
              </a:rPr>
              <a:t>purposes</a:t>
            </a:r>
          </a:p>
          <a:p>
            <a:pPr marL="0" indent="0">
              <a:buNone/>
            </a:pPr>
            <a:r>
              <a:rPr lang="en-US" sz="2800" dirty="0" smtClean="0">
                <a:gradFill>
                  <a:gsLst>
                    <a:gs pos="1250">
                      <a:schemeClr val="tx2"/>
                    </a:gs>
                    <a:gs pos="99000">
                      <a:schemeClr val="tx2"/>
                    </a:gs>
                  </a:gsLst>
                  <a:lin ang="5400000" scaled="0"/>
                </a:gradFill>
                <a:latin typeface="+mn-lt"/>
              </a:rPr>
              <a:t>Pros</a:t>
            </a:r>
            <a:endParaRPr lang="en-US" sz="2800" dirty="0">
              <a:gradFill>
                <a:gsLst>
                  <a:gs pos="1250">
                    <a:schemeClr val="tx2"/>
                  </a:gs>
                  <a:gs pos="99000">
                    <a:schemeClr val="tx2"/>
                  </a:gs>
                </a:gsLst>
                <a:lin ang="5400000" scaled="0"/>
              </a:gradFill>
              <a:latin typeface="+mn-lt"/>
            </a:endParaRPr>
          </a:p>
          <a:p>
            <a:pPr lvl="1">
              <a:buFont typeface="Courier New" panose="02070309020205020404" pitchFamily="49" charset="0"/>
              <a:buChar char="o"/>
            </a:pPr>
            <a:r>
              <a:rPr lang="en-US" sz="2000" dirty="0" smtClean="0"/>
              <a:t>Content is encrypted </a:t>
            </a:r>
            <a:r>
              <a:rPr lang="en-US" sz="2000" dirty="0"/>
              <a:t>by </a:t>
            </a:r>
            <a:r>
              <a:rPr lang="en-US" sz="2000" dirty="0" smtClean="0"/>
              <a:t>CM </a:t>
            </a:r>
            <a:r>
              <a:rPr lang="en-US" sz="2000" dirty="0"/>
              <a:t>site before being sent</a:t>
            </a:r>
          </a:p>
          <a:p>
            <a:pPr lvl="1">
              <a:buFont typeface="Courier New" panose="02070309020205020404" pitchFamily="49" charset="0"/>
              <a:buChar char="o"/>
            </a:pPr>
            <a:r>
              <a:rPr lang="en-US" sz="2000" dirty="0" smtClean="0"/>
              <a:t>Cloud DPs can </a:t>
            </a:r>
            <a:r>
              <a:rPr lang="en-US" sz="2000" dirty="0"/>
              <a:t>be scaled up/down to meet </a:t>
            </a:r>
            <a:r>
              <a:rPr lang="en-US" sz="2000" dirty="0" smtClean="0"/>
              <a:t>current demand with high availability </a:t>
            </a:r>
            <a:endParaRPr lang="en-US" sz="2000" dirty="0"/>
          </a:p>
          <a:p>
            <a:pPr lvl="1">
              <a:buFont typeface="Courier New" panose="02070309020205020404" pitchFamily="49" charset="0"/>
              <a:buChar char="o"/>
            </a:pPr>
            <a:r>
              <a:rPr lang="en-US" sz="2000" dirty="0" smtClean="0"/>
              <a:t>Supports </a:t>
            </a:r>
            <a:r>
              <a:rPr lang="en-US" sz="2000" dirty="0"/>
              <a:t>BranchCache </a:t>
            </a:r>
            <a:r>
              <a:rPr lang="en-US" sz="2000" dirty="0" smtClean="0"/>
              <a:t>clients to control cost</a:t>
            </a:r>
            <a:endParaRPr lang="en-US" sz="2000" dirty="0"/>
          </a:p>
          <a:p>
            <a:pPr marL="0" indent="0">
              <a:buNone/>
            </a:pPr>
            <a:r>
              <a:rPr lang="en-US" sz="2800" dirty="0">
                <a:gradFill>
                  <a:gsLst>
                    <a:gs pos="1250">
                      <a:schemeClr val="tx2"/>
                    </a:gs>
                    <a:gs pos="99000">
                      <a:schemeClr val="tx2"/>
                    </a:gs>
                  </a:gsLst>
                  <a:lin ang="5400000" scaled="0"/>
                </a:gradFill>
                <a:latin typeface="+mn-lt"/>
              </a:rPr>
              <a:t>Cons</a:t>
            </a:r>
          </a:p>
          <a:p>
            <a:pPr lvl="1">
              <a:buFont typeface="Courier New" panose="02070309020205020404" pitchFamily="49" charset="0"/>
              <a:buChar char="o"/>
            </a:pPr>
            <a:r>
              <a:rPr lang="en-US" sz="2000" dirty="0" smtClean="0"/>
              <a:t>Cloud DP </a:t>
            </a:r>
            <a:r>
              <a:rPr lang="en-US" sz="2000" dirty="0"/>
              <a:t>does not support PXE, multicast, OSD, A</a:t>
            </a:r>
            <a:r>
              <a:rPr lang="en-US" sz="2000" dirty="0" smtClean="0"/>
              <a:t>pp-v </a:t>
            </a:r>
            <a:r>
              <a:rPr lang="en-US" sz="2000" dirty="0"/>
              <a:t>streaming, t</a:t>
            </a:r>
            <a:r>
              <a:rPr lang="en-US" sz="2000" dirty="0" smtClean="0"/>
              <a:t>ask sequences</a:t>
            </a:r>
            <a:r>
              <a:rPr lang="en-US" sz="2000" dirty="0"/>
              <a:t>, packages that run from </a:t>
            </a:r>
            <a:r>
              <a:rPr lang="en-US" sz="2000" dirty="0" smtClean="0"/>
              <a:t>cloud DP</a:t>
            </a:r>
          </a:p>
        </p:txBody>
      </p:sp>
      <p:grpSp>
        <p:nvGrpSpPr>
          <p:cNvPr id="49" name="Group 48"/>
          <p:cNvGrpSpPr/>
          <p:nvPr/>
        </p:nvGrpSpPr>
        <p:grpSpPr>
          <a:xfrm>
            <a:off x="355596" y="5898931"/>
            <a:ext cx="5862641" cy="646331"/>
            <a:chOff x="198437" y="6011862"/>
            <a:chExt cx="5862641" cy="646331"/>
          </a:xfrm>
        </p:grpSpPr>
        <p:sp>
          <p:nvSpPr>
            <p:cNvPr id="7" name="Rectangle 6"/>
            <p:cNvSpPr/>
            <p:nvPr/>
          </p:nvSpPr>
          <p:spPr>
            <a:xfrm>
              <a:off x="727077" y="6011862"/>
              <a:ext cx="5334001" cy="646331"/>
            </a:xfrm>
            <a:prstGeom prst="rect">
              <a:avLst/>
            </a:prstGeom>
          </p:spPr>
          <p:txBody>
            <a:bodyPr wrap="square">
              <a:spAutoFit/>
            </a:bodyPr>
            <a:lstStyle/>
            <a:p>
              <a:pPr>
                <a:buClr>
                  <a:schemeClr val="tx1">
                    <a:lumMod val="50000"/>
                  </a:schemeClr>
                </a:buClr>
                <a:buSzPct val="100000"/>
              </a:pPr>
              <a:r>
                <a:rPr lang="en-US" sz="1200" b="1" dirty="0" smtClean="0"/>
                <a:t>More info </a:t>
              </a:r>
              <a:r>
                <a:rPr lang="en-US" sz="1200" b="1" dirty="0"/>
                <a:t>available here: </a:t>
              </a:r>
              <a:r>
                <a:rPr lang="en-US" sz="1200" dirty="0">
                  <a:hlinkClick r:id="rId3"/>
                </a:rPr>
                <a:t>http://</a:t>
              </a:r>
              <a:r>
                <a:rPr lang="en-US" sz="1200" dirty="0" smtClean="0">
                  <a:hlinkClick r:id="rId3"/>
                </a:rPr>
                <a:t>blogs.technet.com/b/configmgrteam/archive/2013/01/31/new-distribution-points-in-configuration-manager-sp1.aspx</a:t>
              </a:r>
              <a:r>
                <a:rPr lang="en-US" sz="1200" dirty="0" smtClean="0"/>
                <a:t> </a:t>
              </a:r>
            </a:p>
          </p:txBody>
        </p:sp>
        <p:pic>
          <p:nvPicPr>
            <p:cNvPr id="8" name="Picture 16" descr="MSN icon info button"/>
            <p:cNvPicPr>
              <a:picLocks noChangeAspect="1" noChangeArrowheads="1"/>
            </p:cNvPicPr>
            <p:nvPr/>
          </p:nvPicPr>
          <p:blipFill>
            <a:blip r:embed="rId4" cstate="print"/>
            <a:srcRect/>
            <a:stretch>
              <a:fillRect/>
            </a:stretch>
          </p:blipFill>
          <p:spPr bwMode="auto">
            <a:xfrm>
              <a:off x="198437" y="6116613"/>
              <a:ext cx="528641" cy="481513"/>
            </a:xfrm>
            <a:prstGeom prst="rect">
              <a:avLst/>
            </a:prstGeom>
            <a:noFill/>
          </p:spPr>
        </p:pic>
      </p:grpSp>
      <p:grpSp>
        <p:nvGrpSpPr>
          <p:cNvPr id="5" name="Group 4"/>
          <p:cNvGrpSpPr/>
          <p:nvPr/>
        </p:nvGrpSpPr>
        <p:grpSpPr>
          <a:xfrm>
            <a:off x="6565446" y="1553591"/>
            <a:ext cx="5366142" cy="4472753"/>
            <a:chOff x="6599237" y="1292584"/>
            <a:chExt cx="5638800" cy="4719278"/>
          </a:xfrm>
        </p:grpSpPr>
        <p:pic>
          <p:nvPicPr>
            <p:cNvPr id="9" name="Picture 8"/>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9839096" y="2037260"/>
              <a:ext cx="570141" cy="774202"/>
            </a:xfrm>
            <a:prstGeom prst="rect">
              <a:avLst/>
            </a:prstGeom>
            <a:noFill/>
            <a:ln>
              <a:noFill/>
            </a:ln>
          </p:spPr>
        </p:pic>
        <p:sp>
          <p:nvSpPr>
            <p:cNvPr id="10" name="TextBox 9"/>
            <p:cNvSpPr txBox="1"/>
            <p:nvPr/>
          </p:nvSpPr>
          <p:spPr>
            <a:xfrm>
              <a:off x="8928839" y="5796418"/>
              <a:ext cx="304571" cy="215444"/>
            </a:xfrm>
            <a:prstGeom prst="rect">
              <a:avLst/>
            </a:prstGeom>
            <a:noFill/>
          </p:spPr>
          <p:txBody>
            <a:bodyPr wrap="none" lIns="0" tIns="0" rIns="0" bIns="0" rtlCol="0">
              <a:spAutoFit/>
            </a:bodyPr>
            <a:lstStyle/>
            <a:p>
              <a:pPr defTabSz="914363"/>
              <a:r>
                <a:rPr lang="en-US" sz="1400" dirty="0"/>
                <a:t>PR1</a:t>
              </a:r>
              <a:endParaRPr lang="en-US" sz="2800" dirty="0"/>
            </a:p>
          </p:txBody>
        </p:sp>
        <p:sp>
          <p:nvSpPr>
            <p:cNvPr id="11" name="TextBox 10"/>
            <p:cNvSpPr txBox="1"/>
            <p:nvPr/>
          </p:nvSpPr>
          <p:spPr>
            <a:xfrm>
              <a:off x="8774745" y="4138725"/>
              <a:ext cx="262892" cy="215444"/>
            </a:xfrm>
            <a:prstGeom prst="rect">
              <a:avLst/>
            </a:prstGeom>
            <a:noFill/>
          </p:spPr>
          <p:txBody>
            <a:bodyPr wrap="none" lIns="0" tIns="0" rIns="0" bIns="0" rtlCol="0">
              <a:spAutoFit/>
            </a:bodyPr>
            <a:lstStyle/>
            <a:p>
              <a:pPr defTabSz="914363"/>
              <a:r>
                <a:rPr lang="en-US" sz="1400" dirty="0"/>
                <a:t>MP</a:t>
              </a:r>
              <a:endParaRPr lang="en-US" sz="2800" dirty="0"/>
            </a:p>
          </p:txBody>
        </p:sp>
        <p:pic>
          <p:nvPicPr>
            <p:cNvPr id="12"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r="32960"/>
            <a:stretch/>
          </p:blipFill>
          <p:spPr bwMode="auto">
            <a:xfrm>
              <a:off x="8771088" y="4980023"/>
              <a:ext cx="674312" cy="826617"/>
            </a:xfrm>
            <a:prstGeom prst="rect">
              <a:avLst/>
            </a:prstGeom>
            <a:noFill/>
            <a:ln>
              <a:noFill/>
            </a:ln>
          </p:spPr>
        </p:pic>
        <p:grpSp>
          <p:nvGrpSpPr>
            <p:cNvPr id="13" name="Group 12"/>
            <p:cNvGrpSpPr>
              <a:grpSpLocks noChangeAspect="1"/>
            </p:cNvGrpSpPr>
            <p:nvPr/>
          </p:nvGrpSpPr>
          <p:grpSpPr>
            <a:xfrm>
              <a:off x="7773939" y="2741516"/>
              <a:ext cx="701858" cy="500430"/>
              <a:chOff x="1596718" y="2765463"/>
              <a:chExt cx="1546415" cy="1102607"/>
            </a:xfrm>
            <a:solidFill>
              <a:schemeClr val="accent1"/>
            </a:solidFill>
          </p:grpSpPr>
          <p:sp>
            <p:nvSpPr>
              <p:cNvPr id="14" name="Round Same Side Corner Rectangle 11"/>
              <p:cNvSpPr/>
              <p:nvPr/>
            </p:nvSpPr>
            <p:spPr>
              <a:xfrm>
                <a:off x="1714917" y="2765463"/>
                <a:ext cx="1310015" cy="839533"/>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effectLst/>
                  <a:uLnTx/>
                  <a:uFillTx/>
                  <a:latin typeface="Segoe"/>
                  <a:ea typeface="+mn-ea"/>
                  <a:cs typeface="+mn-cs"/>
                </a:endParaRPr>
              </a:p>
            </p:txBody>
          </p:sp>
          <p:sp>
            <p:nvSpPr>
              <p:cNvPr id="15" name="Trapezoid 12"/>
              <p:cNvSpPr/>
              <p:nvPr/>
            </p:nvSpPr>
            <p:spPr>
              <a:xfrm>
                <a:off x="1596718" y="3609187"/>
                <a:ext cx="1546415" cy="195224"/>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effectLst/>
                  <a:uLnTx/>
                  <a:uFillTx/>
                  <a:latin typeface="Segoe"/>
                  <a:ea typeface="+mn-ea"/>
                  <a:cs typeface="+mn-cs"/>
                </a:endParaRPr>
              </a:p>
            </p:txBody>
          </p:sp>
          <p:sp>
            <p:nvSpPr>
              <p:cNvPr id="16" name="Rectangle 15"/>
              <p:cNvSpPr/>
              <p:nvPr/>
            </p:nvSpPr>
            <p:spPr>
              <a:xfrm>
                <a:off x="1597405" y="3804412"/>
                <a:ext cx="1545039" cy="63658"/>
              </a:xfrm>
              <a:prstGeom prst="rect">
                <a:avLst/>
              </a:prstGeom>
              <a:solidFill>
                <a:schemeClr val="tx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effectLst/>
                  <a:uLnTx/>
                  <a:uFillTx/>
                  <a:latin typeface="Segoe"/>
                  <a:ea typeface="+mn-ea"/>
                  <a:cs typeface="+mn-cs"/>
                </a:endParaRPr>
              </a:p>
            </p:txBody>
          </p:sp>
        </p:grpSp>
        <p:pic>
          <p:nvPicPr>
            <p:cNvPr id="17"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35178" y="2777397"/>
              <a:ext cx="557239" cy="275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Cloud 17"/>
            <p:cNvSpPr/>
            <p:nvPr/>
          </p:nvSpPr>
          <p:spPr bwMode="auto">
            <a:xfrm>
              <a:off x="8923639" y="1352179"/>
              <a:ext cx="3314398" cy="2042167"/>
            </a:xfrm>
            <a:prstGeom prst="cloud">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TextBox 18"/>
            <p:cNvSpPr txBox="1"/>
            <p:nvPr/>
          </p:nvSpPr>
          <p:spPr>
            <a:xfrm>
              <a:off x="9606194" y="5796418"/>
              <a:ext cx="262892" cy="215444"/>
            </a:xfrm>
            <a:prstGeom prst="rect">
              <a:avLst/>
            </a:prstGeom>
            <a:noFill/>
          </p:spPr>
          <p:txBody>
            <a:bodyPr wrap="none" lIns="0" tIns="0" rIns="0" bIns="0" rtlCol="0">
              <a:spAutoFit/>
            </a:bodyPr>
            <a:lstStyle/>
            <a:p>
              <a:pPr defTabSz="914363"/>
              <a:r>
                <a:rPr lang="en-US" sz="1400" dirty="0"/>
                <a:t>MP</a:t>
              </a:r>
              <a:endParaRPr lang="en-US" sz="2800" dirty="0"/>
            </a:p>
          </p:txBody>
        </p:sp>
        <p:sp>
          <p:nvSpPr>
            <p:cNvPr id="20" name="TextBox 19"/>
            <p:cNvSpPr txBox="1"/>
            <p:nvPr/>
          </p:nvSpPr>
          <p:spPr>
            <a:xfrm>
              <a:off x="10112164" y="5787323"/>
              <a:ext cx="227626" cy="215444"/>
            </a:xfrm>
            <a:prstGeom prst="rect">
              <a:avLst/>
            </a:prstGeom>
            <a:noFill/>
          </p:spPr>
          <p:txBody>
            <a:bodyPr wrap="none" lIns="0" tIns="0" rIns="0" bIns="0" rtlCol="0">
              <a:spAutoFit/>
            </a:bodyPr>
            <a:lstStyle/>
            <a:p>
              <a:pPr defTabSz="914363"/>
              <a:r>
                <a:rPr lang="en-US" sz="1400" dirty="0"/>
                <a:t>DP</a:t>
              </a:r>
              <a:endParaRPr lang="en-US" sz="2800" dirty="0"/>
            </a:p>
          </p:txBody>
        </p:sp>
        <p:pic>
          <p:nvPicPr>
            <p:cNvPr id="21" name="Picture 20"/>
            <p:cNvPicPr>
              <a:picLocks noChangeAspect="1"/>
            </p:cNvPicPr>
            <p:nvPr/>
          </p:nvPicPr>
          <p:blipFill rotWithShape="1">
            <a:blip r:embed="rId8" cstate="email">
              <a:extLst>
                <a:ext uri="{28A0092B-C50C-407E-A947-70E740481C1C}">
                  <a14:useLocalDpi xmlns:a14="http://schemas.microsoft.com/office/drawing/2010/main"/>
                </a:ext>
              </a:extLst>
            </a:blip>
            <a:srcRect l="67536"/>
            <a:stretch/>
          </p:blipFill>
          <p:spPr>
            <a:xfrm>
              <a:off x="9559413" y="5299346"/>
              <a:ext cx="365760" cy="510735"/>
            </a:xfrm>
            <a:prstGeom prst="rect">
              <a:avLst/>
            </a:prstGeom>
            <a:noFill/>
            <a:effectLst/>
          </p:spPr>
        </p:pic>
        <p:pic>
          <p:nvPicPr>
            <p:cNvPr id="22" name="Picture 21"/>
            <p:cNvPicPr>
              <a:picLocks noChangeAspect="1"/>
            </p:cNvPicPr>
            <p:nvPr/>
          </p:nvPicPr>
          <p:blipFill rotWithShape="1">
            <a:blip r:embed="rId8" cstate="email">
              <a:extLst>
                <a:ext uri="{28A0092B-C50C-407E-A947-70E740481C1C}">
                  <a14:useLocalDpi xmlns:a14="http://schemas.microsoft.com/office/drawing/2010/main"/>
                </a:ext>
              </a:extLst>
            </a:blip>
            <a:srcRect l="67536"/>
            <a:stretch/>
          </p:blipFill>
          <p:spPr>
            <a:xfrm>
              <a:off x="10062422" y="5299346"/>
              <a:ext cx="365760" cy="507295"/>
            </a:xfrm>
            <a:prstGeom prst="rect">
              <a:avLst/>
            </a:prstGeom>
            <a:noFill/>
            <a:effectLst/>
          </p:spPr>
        </p:pic>
        <p:pic>
          <p:nvPicPr>
            <p:cNvPr id="23" name="Picture 22"/>
            <p:cNvPicPr>
              <a:picLocks noChangeAspect="1"/>
            </p:cNvPicPr>
            <p:nvPr/>
          </p:nvPicPr>
          <p:blipFill rotWithShape="1">
            <a:blip r:embed="rId8" cstate="email">
              <a:extLst>
                <a:ext uri="{28A0092B-C50C-407E-A947-70E740481C1C}">
                  <a14:useLocalDpi xmlns:a14="http://schemas.microsoft.com/office/drawing/2010/main"/>
                </a:ext>
              </a:extLst>
            </a:blip>
            <a:srcRect l="67536"/>
            <a:stretch/>
          </p:blipFill>
          <p:spPr>
            <a:xfrm>
              <a:off x="8367904" y="3971864"/>
              <a:ext cx="365760" cy="516750"/>
            </a:xfrm>
            <a:prstGeom prst="rect">
              <a:avLst/>
            </a:prstGeom>
            <a:ln w="19050">
              <a:prstDash val="dash"/>
            </a:ln>
            <a:effectLst>
              <a:glow rad="139700">
                <a:schemeClr val="bg1">
                  <a:alpha val="40000"/>
                </a:schemeClr>
              </a:glow>
            </a:effectLst>
          </p:spPr>
        </p:pic>
        <p:sp>
          <p:nvSpPr>
            <p:cNvPr id="24" name="TextBox 23"/>
            <p:cNvSpPr txBox="1"/>
            <p:nvPr/>
          </p:nvSpPr>
          <p:spPr>
            <a:xfrm>
              <a:off x="9977455" y="1663792"/>
              <a:ext cx="1955782" cy="307777"/>
            </a:xfrm>
            <a:prstGeom prst="rect">
              <a:avLst/>
            </a:prstGeom>
            <a:noFill/>
          </p:spPr>
          <p:txBody>
            <a:bodyPr wrap="square" lIns="0" tIns="0" rIns="0" bIns="0" rtlCol="0">
              <a:spAutoFit/>
            </a:bodyPr>
            <a:lstStyle/>
            <a:p>
              <a:pPr algn="ctr"/>
              <a:r>
                <a:rPr lang="en-US" sz="2000" spc="-70" dirty="0" smtClean="0"/>
                <a:t>Windows Azure</a:t>
              </a:r>
            </a:p>
          </p:txBody>
        </p:sp>
        <p:cxnSp>
          <p:nvCxnSpPr>
            <p:cNvPr id="25" name="Straight Connector 24"/>
            <p:cNvCxnSpPr/>
            <p:nvPr/>
          </p:nvCxnSpPr>
          <p:spPr>
            <a:xfrm>
              <a:off x="8535000" y="4496886"/>
              <a:ext cx="177148" cy="650060"/>
            </a:xfrm>
            <a:prstGeom prst="line">
              <a:avLst/>
            </a:prstGeom>
            <a:noFill/>
            <a:ln w="19050" cap="rnd" cmpd="sng" algn="ctr">
              <a:solidFill>
                <a:srgbClr val="FFFFFF"/>
              </a:solidFill>
              <a:prstDash val="sysDot"/>
              <a:headEnd type="none"/>
              <a:tailEnd type="none"/>
            </a:ln>
            <a:effectLst/>
          </p:spPr>
        </p:cxnSp>
        <p:sp>
          <p:nvSpPr>
            <p:cNvPr id="26" name="TextBox 25"/>
            <p:cNvSpPr txBox="1"/>
            <p:nvPr/>
          </p:nvSpPr>
          <p:spPr>
            <a:xfrm>
              <a:off x="9113837" y="2793841"/>
              <a:ext cx="2590800"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Distribution Point</a:t>
              </a:r>
            </a:p>
          </p:txBody>
        </p:sp>
        <p:sp>
          <p:nvSpPr>
            <p:cNvPr id="27" name="Cloud 26"/>
            <p:cNvSpPr/>
            <p:nvPr/>
          </p:nvSpPr>
          <p:spPr bwMode="auto">
            <a:xfrm>
              <a:off x="6782171" y="1292584"/>
              <a:ext cx="2106014" cy="910891"/>
            </a:xfrm>
            <a:prstGeom prst="cloud">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TextBox 27"/>
            <p:cNvSpPr txBox="1"/>
            <p:nvPr/>
          </p:nvSpPr>
          <p:spPr>
            <a:xfrm>
              <a:off x="7048489" y="1479675"/>
              <a:ext cx="1624405" cy="246221"/>
            </a:xfrm>
            <a:prstGeom prst="rect">
              <a:avLst/>
            </a:prstGeom>
            <a:noFill/>
          </p:spPr>
          <p:txBody>
            <a:bodyPr wrap="square" lIns="0" tIns="0" rIns="0" bIns="0" rtlCol="0">
              <a:spAutoFit/>
            </a:bodyPr>
            <a:lstStyle/>
            <a:p>
              <a:pPr algn="ctr"/>
              <a:r>
                <a:rPr lang="en-US" sz="1600" spc="-70" dirty="0" smtClean="0">
                  <a:gradFill>
                    <a:gsLst>
                      <a:gs pos="2917">
                        <a:schemeClr val="tx1"/>
                      </a:gs>
                      <a:gs pos="30000">
                        <a:schemeClr val="tx1"/>
                      </a:gs>
                    </a:gsLst>
                    <a:lin ang="5400000" scaled="0"/>
                  </a:gradFill>
                </a:rPr>
                <a:t>Microsoft Update</a:t>
              </a:r>
            </a:p>
          </p:txBody>
        </p:sp>
        <p:cxnSp>
          <p:nvCxnSpPr>
            <p:cNvPr id="29" name="Straight Connector 28"/>
            <p:cNvCxnSpPr/>
            <p:nvPr/>
          </p:nvCxnSpPr>
          <p:spPr>
            <a:xfrm flipH="1">
              <a:off x="8550784" y="2510195"/>
              <a:ext cx="1191509" cy="405105"/>
            </a:xfrm>
            <a:prstGeom prst="line">
              <a:avLst/>
            </a:prstGeom>
            <a:noFill/>
            <a:ln w="19050" cap="rnd" cmpd="sng" algn="ctr">
              <a:solidFill>
                <a:srgbClr val="FFFFFF"/>
              </a:solidFill>
              <a:prstDash val="sysDot"/>
              <a:headEnd type="none"/>
              <a:tailEnd type="triangle"/>
            </a:ln>
            <a:effectLst/>
          </p:spPr>
        </p:cxnSp>
        <p:sp>
          <p:nvSpPr>
            <p:cNvPr id="30" name="TextBox 29"/>
            <p:cNvSpPr txBox="1"/>
            <p:nvPr/>
          </p:nvSpPr>
          <p:spPr>
            <a:xfrm>
              <a:off x="8504237" y="3464252"/>
              <a:ext cx="697414" cy="26161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45720" tIns="45720" rIns="45720" rtlCol="0" anchor="ctr" anchorCtr="0">
              <a:spAutoFit/>
            </a:bodyPr>
            <a:lstStyle>
              <a:defPPr>
                <a:defRPr lang="en-US"/>
              </a:defPPr>
              <a:lvl1pPr marL="173038" indent="-173038">
                <a:buFont typeface="Arial" pitchFamily="34" charset="0"/>
                <a:buChar char="•"/>
                <a:defRPr sz="1600" b="1">
                  <a:solidFill>
                    <a:schemeClr val="bg1"/>
                  </a:solidFill>
                  <a:latin typeface="+mn-lt"/>
                  <a:ea typeface="Segoe UI" pitchFamily="34" charset="0"/>
                </a:defRPr>
              </a:lvl1pPr>
              <a:lvl2pPr>
                <a:defRPr>
                  <a:latin typeface="+mn-lt"/>
                  <a:cs typeface="+mn-cs"/>
                </a:defRPr>
              </a:lvl2pPr>
              <a:lvl3pPr>
                <a:defRPr>
                  <a:latin typeface="+mn-lt"/>
                  <a:cs typeface="+mn-cs"/>
                </a:defRPr>
              </a:lvl3pPr>
              <a:lvl4pPr>
                <a:defRPr>
                  <a:latin typeface="+mn-lt"/>
                  <a:cs typeface="+mn-cs"/>
                </a:defRPr>
              </a:lvl4pPr>
              <a:lvl5pPr>
                <a:defRPr>
                  <a:latin typeface="+mn-lt"/>
                  <a:cs typeface="+mn-cs"/>
                </a:defRPr>
              </a:lvl5pPr>
              <a:lvl6pPr>
                <a:defRPr>
                  <a:latin typeface="+mn-lt"/>
                  <a:cs typeface="+mn-cs"/>
                </a:defRPr>
              </a:lvl6pPr>
              <a:lvl7pPr>
                <a:defRPr>
                  <a:latin typeface="+mn-lt"/>
                  <a:cs typeface="+mn-cs"/>
                </a:defRPr>
              </a:lvl7pPr>
              <a:lvl8pPr>
                <a:defRPr>
                  <a:latin typeface="+mn-lt"/>
                  <a:cs typeface="+mn-cs"/>
                </a:defRPr>
              </a:lvl8pPr>
              <a:lvl9pPr>
                <a:defRPr>
                  <a:latin typeface="+mn-lt"/>
                  <a:cs typeface="+mn-cs"/>
                </a:defRPr>
              </a:lvl9pPr>
            </a:lstStyle>
            <a:p>
              <a:pPr marL="0" indent="0" algn="ctr">
                <a:buFont typeface="Arial" pitchFamily="34" charset="0"/>
                <a:buNone/>
              </a:pPr>
              <a:r>
                <a:rPr lang="en-US" sz="1100" b="0" dirty="0" smtClean="0">
                  <a:solidFill>
                    <a:srgbClr val="FFFFFF"/>
                  </a:solidFill>
                </a:rPr>
                <a:t>Policy</a:t>
              </a:r>
              <a:endParaRPr lang="en-US" sz="1100" b="0" dirty="0">
                <a:solidFill>
                  <a:srgbClr val="FFFFFF"/>
                </a:solidFill>
              </a:endParaRPr>
            </a:p>
          </p:txBody>
        </p:sp>
        <p:cxnSp>
          <p:nvCxnSpPr>
            <p:cNvPr id="31" name="Straight Connector 30"/>
            <p:cNvCxnSpPr/>
            <p:nvPr/>
          </p:nvCxnSpPr>
          <p:spPr>
            <a:xfrm flipH="1" flipV="1">
              <a:off x="8124868" y="3318146"/>
              <a:ext cx="375721" cy="591670"/>
            </a:xfrm>
            <a:prstGeom prst="line">
              <a:avLst/>
            </a:prstGeom>
            <a:noFill/>
            <a:ln w="19050" cap="rnd" cmpd="sng" algn="ctr">
              <a:solidFill>
                <a:srgbClr val="FFFFFF"/>
              </a:solidFill>
              <a:prstDash val="sysDot"/>
              <a:headEnd type="none"/>
              <a:tailEnd type="triangle"/>
            </a:ln>
            <a:effectLst/>
          </p:spPr>
        </p:cxnSp>
        <p:sp>
          <p:nvSpPr>
            <p:cNvPr id="32" name="TextBox 31"/>
            <p:cNvSpPr txBox="1"/>
            <p:nvPr/>
          </p:nvSpPr>
          <p:spPr>
            <a:xfrm>
              <a:off x="8084637" y="2379390"/>
              <a:ext cx="697414" cy="261610"/>
            </a:xfrm>
            <a:prstGeom prst="rect">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lIns="45720" tIns="45720" rIns="45720" rtlCol="0" anchor="ctr" anchorCtr="0">
              <a:spAutoFit/>
            </a:bodyPr>
            <a:lstStyle>
              <a:defPPr>
                <a:defRPr lang="en-US"/>
              </a:defPPr>
              <a:lvl1pPr marL="173038" indent="-173038">
                <a:buFont typeface="Arial" pitchFamily="34" charset="0"/>
                <a:buChar char="•"/>
                <a:defRPr sz="1600" b="1">
                  <a:solidFill>
                    <a:schemeClr val="bg1"/>
                  </a:solidFill>
                  <a:latin typeface="+mn-lt"/>
                  <a:ea typeface="Segoe UI" pitchFamily="34" charset="0"/>
                </a:defRPr>
              </a:lvl1pPr>
              <a:lvl2pPr>
                <a:defRPr>
                  <a:latin typeface="+mn-lt"/>
                  <a:cs typeface="+mn-cs"/>
                </a:defRPr>
              </a:lvl2pPr>
              <a:lvl3pPr>
                <a:defRPr>
                  <a:latin typeface="+mn-lt"/>
                  <a:cs typeface="+mn-cs"/>
                </a:defRPr>
              </a:lvl3pPr>
              <a:lvl4pPr>
                <a:defRPr>
                  <a:latin typeface="+mn-lt"/>
                  <a:cs typeface="+mn-cs"/>
                </a:defRPr>
              </a:lvl4pPr>
              <a:lvl5pPr>
                <a:defRPr>
                  <a:latin typeface="+mn-lt"/>
                  <a:cs typeface="+mn-cs"/>
                </a:defRPr>
              </a:lvl5pPr>
              <a:lvl6pPr>
                <a:defRPr>
                  <a:latin typeface="+mn-lt"/>
                  <a:cs typeface="+mn-cs"/>
                </a:defRPr>
              </a:lvl6pPr>
              <a:lvl7pPr>
                <a:defRPr>
                  <a:latin typeface="+mn-lt"/>
                  <a:cs typeface="+mn-cs"/>
                </a:defRPr>
              </a:lvl7pPr>
              <a:lvl8pPr>
                <a:defRPr>
                  <a:latin typeface="+mn-lt"/>
                  <a:cs typeface="+mn-cs"/>
                </a:defRPr>
              </a:lvl8pPr>
              <a:lvl9pPr>
                <a:defRPr>
                  <a:latin typeface="+mn-lt"/>
                  <a:cs typeface="+mn-cs"/>
                </a:defRPr>
              </a:lvl9pPr>
            </a:lstStyle>
            <a:p>
              <a:pPr marL="0" indent="0" algn="ctr">
                <a:buFont typeface="Arial" pitchFamily="34" charset="0"/>
                <a:buNone/>
              </a:pPr>
              <a:r>
                <a:rPr lang="en-US" sz="1100" b="0" dirty="0" smtClean="0">
                  <a:solidFill>
                    <a:srgbClr val="FFFFFF"/>
                  </a:solidFill>
                </a:rPr>
                <a:t>Content</a:t>
              </a:r>
              <a:endParaRPr lang="en-US" sz="1100" b="0" dirty="0">
                <a:solidFill>
                  <a:srgbClr val="FFFFFF"/>
                </a:solidFill>
              </a:endParaRPr>
            </a:p>
          </p:txBody>
        </p:sp>
        <p:cxnSp>
          <p:nvCxnSpPr>
            <p:cNvPr id="33" name="Straight Connector 32"/>
            <p:cNvCxnSpPr/>
            <p:nvPr/>
          </p:nvCxnSpPr>
          <p:spPr>
            <a:xfrm>
              <a:off x="7663563" y="1783876"/>
              <a:ext cx="297469" cy="925580"/>
            </a:xfrm>
            <a:prstGeom prst="line">
              <a:avLst/>
            </a:prstGeom>
            <a:noFill/>
            <a:ln w="19050" cap="rnd" cmpd="sng" algn="ctr">
              <a:solidFill>
                <a:srgbClr val="FFFFFF"/>
              </a:solidFill>
              <a:prstDash val="sysDot"/>
              <a:headEnd type="none"/>
              <a:tailEnd type="triangle"/>
            </a:ln>
            <a:effectLst/>
          </p:spPr>
        </p:cxnSp>
        <p:grpSp>
          <p:nvGrpSpPr>
            <p:cNvPr id="34" name="Group 86"/>
            <p:cNvGrpSpPr/>
            <p:nvPr/>
          </p:nvGrpSpPr>
          <p:grpSpPr>
            <a:xfrm>
              <a:off x="6599237" y="4384946"/>
              <a:ext cx="2128651" cy="282877"/>
              <a:chOff x="6842542" y="3644557"/>
              <a:chExt cx="2697185" cy="684439"/>
            </a:xfrm>
            <a:solidFill>
              <a:srgbClr val="FFFFFF">
                <a:alpha val="56078"/>
              </a:srgbClr>
            </a:solidFill>
            <a:scene3d>
              <a:camera prst="isometricOffAxis1Left"/>
              <a:lightRig rig="threePt" dir="t"/>
            </a:scene3d>
          </p:grpSpPr>
          <p:sp>
            <p:nvSpPr>
              <p:cNvPr id="35" name="Rectangle 34"/>
              <p:cNvSpPr/>
              <p:nvPr/>
            </p:nvSpPr>
            <p:spPr>
              <a:xfrm rot="16200000">
                <a:off x="7909280" y="2577819"/>
                <a:ext cx="563709" cy="2697185"/>
              </a:xfrm>
              <a:prstGeom prst="rect">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36" name="TextBox 35"/>
              <p:cNvSpPr txBox="1"/>
              <p:nvPr/>
            </p:nvSpPr>
            <p:spPr>
              <a:xfrm>
                <a:off x="6970074" y="3790996"/>
                <a:ext cx="2442121" cy="538000"/>
              </a:xfrm>
              <a:prstGeom prst="rect">
                <a:avLst/>
              </a:prstGeom>
              <a:noFill/>
              <a:sp3d/>
            </p:spPr>
            <p:txBody>
              <a:bodyPr wrap="square" lIns="76188" tIns="38093" rIns="76188" bIns="38093" rtlCol="0">
                <a:spAutoFit/>
              </a:bodyPr>
              <a:lstStyle/>
              <a:p>
                <a:pPr algn="ctr" defTabSz="912663" eaLnBrk="0" hangingPunct="0">
                  <a:lnSpc>
                    <a:spcPct val="90000"/>
                  </a:lnSpc>
                  <a:spcBef>
                    <a:spcPct val="30000"/>
                  </a:spcBef>
                  <a:buClr>
                    <a:srgbClr val="1F497D"/>
                  </a:buClr>
                  <a:buSzPct val="95000"/>
                  <a:defRPr/>
                </a:pPr>
                <a:endParaRPr lang="en-US" sz="1050" dirty="0">
                  <a:ea typeface="Segoe UI" pitchFamily="34" charset="0"/>
                  <a:cs typeface="Segoe UI" pitchFamily="34" charset="0"/>
                </a:endParaRPr>
              </a:p>
            </p:txBody>
          </p:sp>
        </p:grpSp>
        <p:grpSp>
          <p:nvGrpSpPr>
            <p:cNvPr id="37" name="Group 92"/>
            <p:cNvGrpSpPr/>
            <p:nvPr/>
          </p:nvGrpSpPr>
          <p:grpSpPr>
            <a:xfrm>
              <a:off x="8150392" y="4679458"/>
              <a:ext cx="3630508" cy="238888"/>
              <a:chOff x="6842542" y="3644555"/>
              <a:chExt cx="3892567" cy="825719"/>
            </a:xfrm>
            <a:solidFill>
              <a:schemeClr val="tx1"/>
            </a:solidFill>
          </p:grpSpPr>
          <p:sp>
            <p:nvSpPr>
              <p:cNvPr id="38" name="Rectangle 37"/>
              <p:cNvSpPr/>
              <p:nvPr/>
            </p:nvSpPr>
            <p:spPr>
              <a:xfrm rot="16200000">
                <a:off x="8375966" y="2111131"/>
                <a:ext cx="825719" cy="38925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50000"/>
                    </a:schemeClr>
                  </a:solidFill>
                </a:endParaRPr>
              </a:p>
            </p:txBody>
          </p:sp>
          <p:sp>
            <p:nvSpPr>
              <p:cNvPr id="39" name="TextBox 38"/>
              <p:cNvSpPr txBox="1"/>
              <p:nvPr/>
            </p:nvSpPr>
            <p:spPr>
              <a:xfrm>
                <a:off x="7567764" y="3725639"/>
                <a:ext cx="2442120" cy="744634"/>
              </a:xfrm>
              <a:prstGeom prst="rect">
                <a:avLst/>
              </a:prstGeom>
              <a:grpFill/>
            </p:spPr>
            <p:txBody>
              <a:bodyPr wrap="square" lIns="76188" tIns="38093" rIns="76188" bIns="38093" rtlCol="0">
                <a:spAutoFit/>
              </a:bodyPr>
              <a:lstStyle/>
              <a:p>
                <a:pPr algn="ctr" defTabSz="912663" eaLnBrk="0" hangingPunct="0">
                  <a:lnSpc>
                    <a:spcPct val="90000"/>
                  </a:lnSpc>
                  <a:spcBef>
                    <a:spcPct val="30000"/>
                  </a:spcBef>
                  <a:buClr>
                    <a:srgbClr val="1F497D"/>
                  </a:buClr>
                  <a:buSzPct val="95000"/>
                  <a:defRPr/>
                </a:pPr>
                <a:r>
                  <a:rPr lang="en-US" sz="1000" b="1" dirty="0" smtClean="0">
                    <a:solidFill>
                      <a:schemeClr val="bg1">
                        <a:lumMod val="50000"/>
                      </a:schemeClr>
                    </a:solidFill>
                    <a:ea typeface="Segoe UI" pitchFamily="34" charset="0"/>
                    <a:cs typeface="Segoe UI" pitchFamily="34" charset="0"/>
                  </a:rPr>
                  <a:t>FIREWALL</a:t>
                </a:r>
                <a:endParaRPr lang="en-US" sz="1000" b="1" dirty="0">
                  <a:solidFill>
                    <a:schemeClr val="bg1">
                      <a:lumMod val="50000"/>
                    </a:schemeClr>
                  </a:solidFill>
                  <a:ea typeface="Segoe UI" pitchFamily="34" charset="0"/>
                  <a:cs typeface="Segoe UI" pitchFamily="34" charset="0"/>
                </a:endParaRPr>
              </a:p>
            </p:txBody>
          </p:sp>
        </p:grpSp>
        <p:sp>
          <p:nvSpPr>
            <p:cNvPr id="40" name="TextBox 39"/>
            <p:cNvSpPr txBox="1"/>
            <p:nvPr/>
          </p:nvSpPr>
          <p:spPr>
            <a:xfrm>
              <a:off x="9855281" y="4945062"/>
              <a:ext cx="1925619" cy="215444"/>
            </a:xfrm>
            <a:prstGeom prst="rect">
              <a:avLst/>
            </a:prstGeom>
            <a:noFill/>
          </p:spPr>
          <p:txBody>
            <a:bodyPr wrap="square" lIns="0" tIns="0" rIns="0" bIns="0" rtlCol="0">
              <a:spAutoFit/>
            </a:bodyPr>
            <a:lstStyle/>
            <a:p>
              <a:r>
                <a:rPr lang="en-US" sz="1400" spc="-70" dirty="0" smtClean="0">
                  <a:gradFill>
                    <a:gsLst>
                      <a:gs pos="2917">
                        <a:schemeClr val="tx1"/>
                      </a:gs>
                      <a:gs pos="30000">
                        <a:schemeClr val="tx1"/>
                      </a:gs>
                    </a:gsLst>
                    <a:lin ang="5400000" scaled="0"/>
                  </a:gradFill>
                </a:rPr>
                <a:t>Corporate Network</a:t>
              </a:r>
            </a:p>
          </p:txBody>
        </p:sp>
      </p:grpSp>
      <p:cxnSp>
        <p:nvCxnSpPr>
          <p:cNvPr id="51" name="Straight Connector 50"/>
          <p:cNvCxnSpPr/>
          <p:nvPr/>
        </p:nvCxnSpPr>
        <p:spPr>
          <a:xfrm>
            <a:off x="6739534" y="1525962"/>
            <a:ext cx="0" cy="4724952"/>
          </a:xfrm>
          <a:prstGeom prst="line">
            <a:avLst/>
          </a:prstGeom>
          <a:ln w="3175">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bwMode="black">
          <a:xfrm>
            <a:off x="419549" y="518966"/>
            <a:ext cx="642153" cy="661092"/>
            <a:chOff x="3422650" y="3467100"/>
            <a:chExt cx="533400" cy="549275"/>
          </a:xfrm>
          <a:solidFill>
            <a:srgbClr val="FFFFFF"/>
          </a:solidFill>
        </p:grpSpPr>
        <p:sp>
          <p:nvSpPr>
            <p:cNvPr id="42"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43"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3586110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750"/>
                                        <p:tgtEl>
                                          <p:spTgt spid="2">
                                            <p:txEl>
                                              <p:pRg st="0" end="0"/>
                                            </p:txEl>
                                          </p:spTgt>
                                        </p:tgtEl>
                                      </p:cBhvr>
                                    </p:animEffect>
                                    <p:anim calcmode="lin" valueType="num">
                                      <p:cBhvr>
                                        <p:cTn id="15" dur="7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75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750"/>
                                        <p:tgtEl>
                                          <p:spTgt spid="2">
                                            <p:txEl>
                                              <p:pRg st="1" end="1"/>
                                            </p:txEl>
                                          </p:spTgt>
                                        </p:tgtEl>
                                      </p:cBhvr>
                                    </p:animEffect>
                                    <p:anim calcmode="lin" valueType="num">
                                      <p:cBhvr>
                                        <p:cTn id="20" dur="75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75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750"/>
                                        <p:tgtEl>
                                          <p:spTgt spid="2">
                                            <p:txEl>
                                              <p:pRg st="2" end="2"/>
                                            </p:txEl>
                                          </p:spTgt>
                                        </p:tgtEl>
                                      </p:cBhvr>
                                    </p:animEffect>
                                    <p:anim calcmode="lin" valueType="num">
                                      <p:cBhvr>
                                        <p:cTn id="25" dur="7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7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750"/>
                                        <p:tgtEl>
                                          <p:spTgt spid="2">
                                            <p:txEl>
                                              <p:pRg st="3" end="3"/>
                                            </p:txEl>
                                          </p:spTgt>
                                        </p:tgtEl>
                                      </p:cBhvr>
                                    </p:animEffect>
                                    <p:anim calcmode="lin" valueType="num">
                                      <p:cBhvr>
                                        <p:cTn id="32" dur="75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3" dur="750" fill="hold"/>
                                        <p:tgtEl>
                                          <p:spTgt spid="2">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Effect transition="in" filter="fade">
                                      <p:cBhvr>
                                        <p:cTn id="36" dur="750"/>
                                        <p:tgtEl>
                                          <p:spTgt spid="2">
                                            <p:txEl>
                                              <p:pRg st="4" end="4"/>
                                            </p:txEl>
                                          </p:spTgt>
                                        </p:tgtEl>
                                      </p:cBhvr>
                                    </p:animEffect>
                                    <p:anim calcmode="lin" valueType="num">
                                      <p:cBhvr>
                                        <p:cTn id="37" dur="75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8" dur="750" fill="hold"/>
                                        <p:tgtEl>
                                          <p:spTgt spid="2">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Effect transition="in" filter="fade">
                                      <p:cBhvr>
                                        <p:cTn id="41" dur="750"/>
                                        <p:tgtEl>
                                          <p:spTgt spid="2">
                                            <p:txEl>
                                              <p:pRg st="5" end="5"/>
                                            </p:txEl>
                                          </p:spTgt>
                                        </p:tgtEl>
                                      </p:cBhvr>
                                    </p:animEffect>
                                    <p:anim calcmode="lin" valueType="num">
                                      <p:cBhvr>
                                        <p:cTn id="42" dur="75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3" dur="750" fill="hold"/>
                                        <p:tgtEl>
                                          <p:spTgt spid="2">
                                            <p:txEl>
                                              <p:pRg st="5" end="5"/>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
                                            <p:txEl>
                                              <p:pRg st="6" end="6"/>
                                            </p:txEl>
                                          </p:spTgt>
                                        </p:tgtEl>
                                        <p:attrNameLst>
                                          <p:attrName>style.visibility</p:attrName>
                                        </p:attrNameLst>
                                      </p:cBhvr>
                                      <p:to>
                                        <p:strVal val="visible"/>
                                      </p:to>
                                    </p:set>
                                    <p:animEffect transition="in" filter="fade">
                                      <p:cBhvr>
                                        <p:cTn id="46" dur="750"/>
                                        <p:tgtEl>
                                          <p:spTgt spid="2">
                                            <p:txEl>
                                              <p:pRg st="6" end="6"/>
                                            </p:txEl>
                                          </p:spTgt>
                                        </p:tgtEl>
                                      </p:cBhvr>
                                    </p:animEffect>
                                    <p:anim calcmode="lin" valueType="num">
                                      <p:cBhvr>
                                        <p:cTn id="47" dur="75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8" dur="75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Effect transition="in" filter="fade">
                                      <p:cBhvr>
                                        <p:cTn id="53" dur="750"/>
                                        <p:tgtEl>
                                          <p:spTgt spid="2">
                                            <p:txEl>
                                              <p:pRg st="7" end="7"/>
                                            </p:txEl>
                                          </p:spTgt>
                                        </p:tgtEl>
                                      </p:cBhvr>
                                    </p:animEffect>
                                    <p:anim calcmode="lin" valueType="num">
                                      <p:cBhvr>
                                        <p:cTn id="54" dur="75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5" dur="750" fill="hold"/>
                                        <p:tgtEl>
                                          <p:spTgt spid="2">
                                            <p:txEl>
                                              <p:pRg st="7" end="7"/>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
                                            <p:txEl>
                                              <p:pRg st="8" end="8"/>
                                            </p:txEl>
                                          </p:spTgt>
                                        </p:tgtEl>
                                        <p:attrNameLst>
                                          <p:attrName>style.visibility</p:attrName>
                                        </p:attrNameLst>
                                      </p:cBhvr>
                                      <p:to>
                                        <p:strVal val="visible"/>
                                      </p:to>
                                    </p:set>
                                    <p:animEffect transition="in" filter="fade">
                                      <p:cBhvr>
                                        <p:cTn id="58" dur="750"/>
                                        <p:tgtEl>
                                          <p:spTgt spid="2">
                                            <p:txEl>
                                              <p:pRg st="8" end="8"/>
                                            </p:txEl>
                                          </p:spTgt>
                                        </p:tgtEl>
                                      </p:cBhvr>
                                    </p:animEffect>
                                    <p:anim calcmode="lin" valueType="num">
                                      <p:cBhvr>
                                        <p:cTn id="59" dur="75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60" dur="75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12" fill="hold" nodeType="click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additive="base">
                                        <p:cTn id="65" dur="750" fill="hold"/>
                                        <p:tgtEl>
                                          <p:spTgt spid="49"/>
                                        </p:tgtEl>
                                        <p:attrNameLst>
                                          <p:attrName>ppt_x</p:attrName>
                                        </p:attrNameLst>
                                      </p:cBhvr>
                                      <p:tavLst>
                                        <p:tav tm="0">
                                          <p:val>
                                            <p:strVal val="0-#ppt_w/2"/>
                                          </p:val>
                                        </p:tav>
                                        <p:tav tm="100000">
                                          <p:val>
                                            <p:strVal val="#ppt_x"/>
                                          </p:val>
                                        </p:tav>
                                      </p:tavLst>
                                    </p:anim>
                                    <p:anim calcmode="lin" valueType="num">
                                      <p:cBhvr additive="base">
                                        <p:cTn id="66"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 [Read-Only]" id="{C42414CE-F6A4-4F37-9D58-5A7E0B5E2AE3}" vid="{E1649A4A-A5A5-440D-98EC-E93219B3D312}"/>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577</TotalTime>
  <Words>4831</Words>
  <Application>Microsoft Office PowerPoint</Application>
  <PresentationFormat>Custom</PresentationFormat>
  <Paragraphs>585</Paragraphs>
  <Slides>44</Slides>
  <Notes>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44</vt:i4>
      </vt:variant>
    </vt:vector>
  </HeadingPairs>
  <TitlesOfParts>
    <vt:vector size="58" baseType="lpstr">
      <vt:lpstr>Arial</vt:lpstr>
      <vt:lpstr>Calibri</vt:lpstr>
      <vt:lpstr>Consolas</vt:lpstr>
      <vt:lpstr>Courier New</vt:lpstr>
      <vt:lpstr>Segoe</vt:lpstr>
      <vt:lpstr>Segoe Light</vt:lpstr>
      <vt:lpstr>Segoe UI</vt:lpstr>
      <vt:lpstr>Segoe UI Light</vt:lpstr>
      <vt:lpstr>Times New Roman</vt:lpstr>
      <vt:lpstr>Trebuchet MS</vt:lpstr>
      <vt:lpstr>Wingdings</vt:lpstr>
      <vt:lpstr>TechEd_2013_Template_16x9</vt:lpstr>
      <vt:lpstr>1_TechEd_2013_Template_16x9</vt:lpstr>
      <vt:lpstr>2_TechEd_2013_Template_16x9</vt:lpstr>
      <vt:lpstr>PowerPoint Presentation</vt:lpstr>
      <vt:lpstr>How Microsoft IT Uses System Center 2012 Configuration Manager</vt:lpstr>
      <vt:lpstr>Session Objectives and Takeaways</vt:lpstr>
      <vt:lpstr>Features and Solutions Used</vt:lpstr>
      <vt:lpstr>Infrastructure Experiences Real World @ Microsoft IT</vt:lpstr>
      <vt:lpstr>    Unified Management Infrastructure @ Microsoft IT</vt:lpstr>
      <vt:lpstr>     SP1 Infrastructure Upgrade High level Overview</vt:lpstr>
      <vt:lpstr>Upgrade Tasks Automated…</vt:lpstr>
      <vt:lpstr>      Cloud Based Distribution Point </vt:lpstr>
      <vt:lpstr>       Software Update Point and Network Load Balancer </vt:lpstr>
      <vt:lpstr>          Software Update Point and NLB Walkthrough</vt:lpstr>
      <vt:lpstr>Client Upgrade Experiences  Marc Hurley </vt:lpstr>
      <vt:lpstr>PowerPoint Presentation</vt:lpstr>
      <vt:lpstr>     Automatic Client Upgrades Enabled  </vt:lpstr>
      <vt:lpstr>PowerPoint Presentation</vt:lpstr>
      <vt:lpstr>Demo: Client Upgrades Using Auto Deployments</vt:lpstr>
      <vt:lpstr>PowerPoint Presentation</vt:lpstr>
      <vt:lpstr>    Auto Client Upgrades </vt:lpstr>
      <vt:lpstr>Application Management</vt:lpstr>
      <vt:lpstr>   Modern Application Delivery</vt:lpstr>
      <vt:lpstr>   Windows 8 Side-Loading Requirements</vt:lpstr>
      <vt:lpstr>   Building and Deploying Windows 8 LOB</vt:lpstr>
      <vt:lpstr>Demo: Modern Apps</vt:lpstr>
      <vt:lpstr>   Application Virtualization @ Microsoft IT</vt:lpstr>
      <vt:lpstr>Migration from App-V 4.6 and Configuration Manager SP1</vt:lpstr>
      <vt:lpstr>MAC and Device Management  Arun Ramakrishnan</vt:lpstr>
      <vt:lpstr>Mac Management @ Microsoft IT</vt:lpstr>
      <vt:lpstr>Mac Management Food For Thought</vt:lpstr>
      <vt:lpstr>Unified Device Management Scope @ MSIT</vt:lpstr>
      <vt:lpstr>Unified Device Management Solution @ MSIT</vt:lpstr>
      <vt:lpstr>Unified Device Management  </vt:lpstr>
      <vt:lpstr>Wake Up Proxy Implementation  Marc Hurley</vt:lpstr>
      <vt:lpstr>PowerPoint Presentation</vt:lpstr>
      <vt:lpstr>Food For Thought</vt:lpstr>
      <vt:lpstr>Resources</vt:lpstr>
      <vt:lpstr>In Review</vt:lpstr>
      <vt:lpstr>Related Content from Microsoft IT</vt:lpstr>
      <vt:lpstr>More Information</vt:lpstr>
      <vt:lpstr>For More Information</vt:lpstr>
      <vt:lpstr>Windows 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UD-B307 How Microsoft IT Uses System Center 2012 Configuration Manager</dc:title>
  <dc:subject>TechEd 2013</dc:subject>
  <dc:creator>Arun Ramakrishnan</dc:creator>
  <cp:keywords>TechEd 2013</cp:keywords>
  <dc:description>Template by: Jordan Cayabyab, Artitudes Design, Inc.
Formatting by: Ryan Gordon, Silver Fox Productions, Inc. 
Audience Type: Internal/External</dc:description>
  <cp:lastModifiedBy>Shows</cp:lastModifiedBy>
  <cp:revision>92</cp:revision>
  <dcterms:created xsi:type="dcterms:W3CDTF">2013-04-23T17:53:56Z</dcterms:created>
  <dcterms:modified xsi:type="dcterms:W3CDTF">2013-06-06T21:04:20Z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