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3.xml" ContentType="application/vnd.openxmlformats-officedocument.presentationml.tags+xml"/>
  <Override PartName="/ppt/notesSlides/notesSlide19.xml" ContentType="application/vnd.openxmlformats-officedocument.presentationml.notesSlide+xml"/>
  <Override PartName="/ppt/tags/tag4.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44"/>
  </p:notesMasterIdLst>
  <p:handoutMasterIdLst>
    <p:handoutMasterId r:id="rId45"/>
  </p:handoutMasterIdLst>
  <p:sldIdLst>
    <p:sldId id="1135" r:id="rId5"/>
    <p:sldId id="1156" r:id="rId6"/>
    <p:sldId id="1158" r:id="rId7"/>
    <p:sldId id="1159" r:id="rId8"/>
    <p:sldId id="1198" r:id="rId9"/>
    <p:sldId id="1160" r:id="rId10"/>
    <p:sldId id="1161" r:id="rId11"/>
    <p:sldId id="1162" r:id="rId12"/>
    <p:sldId id="1163" r:id="rId13"/>
    <p:sldId id="1200" r:id="rId14"/>
    <p:sldId id="1164" r:id="rId15"/>
    <p:sldId id="1165" r:id="rId16"/>
    <p:sldId id="1166" r:id="rId17"/>
    <p:sldId id="1167" r:id="rId18"/>
    <p:sldId id="1173" r:id="rId19"/>
    <p:sldId id="1174" r:id="rId20"/>
    <p:sldId id="1204" r:id="rId21"/>
    <p:sldId id="1205" r:id="rId22"/>
    <p:sldId id="1176" r:id="rId23"/>
    <p:sldId id="1177" r:id="rId24"/>
    <p:sldId id="1178" r:id="rId25"/>
    <p:sldId id="1206" r:id="rId26"/>
    <p:sldId id="1179" r:id="rId27"/>
    <p:sldId id="1207" r:id="rId28"/>
    <p:sldId id="1180" r:id="rId29"/>
    <p:sldId id="1181" r:id="rId30"/>
    <p:sldId id="1182" r:id="rId31"/>
    <p:sldId id="1168" r:id="rId32"/>
    <p:sldId id="1169" r:id="rId33"/>
    <p:sldId id="1170" r:id="rId34"/>
    <p:sldId id="1171" r:id="rId35"/>
    <p:sldId id="1172" r:id="rId36"/>
    <p:sldId id="1183" r:id="rId37"/>
    <p:sldId id="1189" r:id="rId38"/>
    <p:sldId id="1199" r:id="rId39"/>
    <p:sldId id="1192" r:id="rId40"/>
    <p:sldId id="1193" r:id="rId41"/>
    <p:sldId id="1208" r:id="rId42"/>
    <p:sldId id="1195" r:id="rId43"/>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135"/>
            <p14:sldId id="1156"/>
            <p14:sldId id="1158"/>
            <p14:sldId id="1159"/>
            <p14:sldId id="1198"/>
            <p14:sldId id="1160"/>
            <p14:sldId id="1161"/>
            <p14:sldId id="1162"/>
            <p14:sldId id="1163"/>
            <p14:sldId id="1200"/>
            <p14:sldId id="1164"/>
            <p14:sldId id="1165"/>
            <p14:sldId id="1166"/>
            <p14:sldId id="1167"/>
            <p14:sldId id="1173"/>
            <p14:sldId id="1174"/>
            <p14:sldId id="1204"/>
            <p14:sldId id="1205"/>
            <p14:sldId id="1176"/>
            <p14:sldId id="1177"/>
            <p14:sldId id="1178"/>
            <p14:sldId id="1206"/>
            <p14:sldId id="1179"/>
            <p14:sldId id="1207"/>
            <p14:sldId id="1180"/>
            <p14:sldId id="1181"/>
            <p14:sldId id="1182"/>
            <p14:sldId id="1168"/>
            <p14:sldId id="1169"/>
            <p14:sldId id="1170"/>
            <p14:sldId id="1171"/>
            <p14:sldId id="1172"/>
            <p14:sldId id="1183"/>
            <p14:sldId id="1189"/>
            <p14:sldId id="1199"/>
            <p14:sldId id="1192"/>
            <p14:sldId id="1193"/>
            <p14:sldId id="1208"/>
            <p14:sldId id="1195"/>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BA00"/>
    <a:srgbClr val="007233"/>
    <a:srgbClr val="0072C6"/>
    <a:srgbClr val="B4009E"/>
    <a:srgbClr val="B0B186"/>
    <a:srgbClr val="FF66FF"/>
    <a:srgbClr val="000000"/>
    <a:srgbClr val="33CC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9" autoAdjust="0"/>
    <p:restoredTop sz="93785" autoAdjust="0"/>
  </p:normalViewPr>
  <p:slideViewPr>
    <p:cSldViewPr snapToGrid="0">
      <p:cViewPr varScale="1">
        <p:scale>
          <a:sx n="113" d="100"/>
          <a:sy n="113" d="100"/>
        </p:scale>
        <p:origin x="84" y="102"/>
      </p:cViewPr>
      <p:guideLst>
        <p:guide orient="horz" pos="2203"/>
        <p:guide pos="3917"/>
      </p:guideLst>
    </p:cSldViewPr>
  </p:slideViewPr>
  <p:outlineViewPr>
    <p:cViewPr>
      <p:scale>
        <a:sx n="33" d="100"/>
        <a:sy n="33" d="100"/>
      </p:scale>
      <p:origin x="0" y="-12222"/>
    </p:cViewPr>
  </p:outlineViewPr>
  <p:notesTextViewPr>
    <p:cViewPr>
      <p:scale>
        <a:sx n="3" d="2"/>
        <a:sy n="3" d="2"/>
      </p:scale>
      <p:origin x="0" y="0"/>
    </p:cViewPr>
  </p:notesTextViewPr>
  <p:sorterViewPr>
    <p:cViewPr>
      <p:scale>
        <a:sx n="50" d="100"/>
        <a:sy n="50" d="100"/>
      </p:scale>
      <p:origin x="0" y="0"/>
    </p:cViewPr>
  </p:sorterViewPr>
  <p:notesViewPr>
    <p:cSldViewPr snapToGrid="0" showGuides="1">
      <p:cViewPr>
        <p:scale>
          <a:sx n="41" d="100"/>
          <a:sy n="41" d="100"/>
        </p:scale>
        <p:origin x="-3792" y="-84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'Sheet3 (2)'!$P$7</c:f>
          <c:strCache>
            <c:ptCount val="1"/>
            <c:pt idx="0">
              <c:v>Hurricane and Flood related disasters in the United States </c:v>
            </c:pt>
          </c:strCache>
        </c:strRef>
      </c:tx>
      <c:overlay val="0"/>
      <c:spPr>
        <a:noFill/>
        <a:ln>
          <a:noFill/>
        </a:ln>
        <a:effectLst/>
      </c:spPr>
      <c:txPr>
        <a:bodyPr rot="0" spcFirstLastPara="1" vertOverflow="ellipsis" vert="horz" wrap="square" anchor="ctr" anchorCtr="1"/>
        <a:lstStyle/>
        <a:p>
          <a:pPr>
            <a:defRPr sz="2800" b="0"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barChart>
        <c:barDir val="col"/>
        <c:grouping val="stacked"/>
        <c:varyColors val="0"/>
        <c:ser>
          <c:idx val="0"/>
          <c:order val="0"/>
          <c:tx>
            <c:strRef>
              <c:f>'Sheet3 (2)'!$H$3</c:f>
              <c:strCache>
                <c:ptCount val="1"/>
                <c:pt idx="0">
                  <c:v>http://en.wikipedia.org/wiki/List_of_natural_disasters_in_the_United_States</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'Sheet3 (2)'!$I$4:$I$9</c:f>
              <c:strCache>
                <c:ptCount val="6"/>
                <c:pt idx="0">
                  <c:v>&lt;=1890</c:v>
                </c:pt>
                <c:pt idx="1">
                  <c:v>1891-1920</c:v>
                </c:pt>
                <c:pt idx="2">
                  <c:v>1921-1950</c:v>
                </c:pt>
                <c:pt idx="3">
                  <c:v>1951-1980</c:v>
                </c:pt>
                <c:pt idx="4">
                  <c:v>1981-2010</c:v>
                </c:pt>
                <c:pt idx="5">
                  <c:v>2011-2040</c:v>
                </c:pt>
              </c:strCache>
            </c:strRef>
          </c:cat>
          <c:val>
            <c:numRef>
              <c:f>'Sheet3 (2)'!$H$4:$H$9</c:f>
              <c:numCache>
                <c:formatCode>General</c:formatCode>
                <c:ptCount val="6"/>
                <c:pt idx="0">
                  <c:v>1</c:v>
                </c:pt>
                <c:pt idx="1">
                  <c:v>7</c:v>
                </c:pt>
                <c:pt idx="2">
                  <c:v>10</c:v>
                </c:pt>
                <c:pt idx="3">
                  <c:v>11</c:v>
                </c:pt>
                <c:pt idx="4">
                  <c:v>17</c:v>
                </c:pt>
                <c:pt idx="5">
                  <c:v>4</c:v>
                </c:pt>
              </c:numCache>
            </c:numRef>
          </c:val>
        </c:ser>
        <c:ser>
          <c:idx val="1"/>
          <c:order val="1"/>
          <c:tx>
            <c:strRef>
              <c:f>'Sheet3 (2)'!$G$3</c:f>
              <c:strCache>
                <c:ptCount val="1"/>
                <c:pt idx="0">
                  <c:v>Forecast</c:v>
                </c:pt>
              </c:strCache>
            </c:strRef>
          </c:tx>
          <c:spPr>
            <a:gradFill>
              <a:gsLst>
                <a:gs pos="0">
                  <a:schemeClr val="accent2"/>
                </a:gs>
                <a:gs pos="100000">
                  <a:schemeClr val="accent2">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'Sheet3 (2)'!$I$4:$I$9</c:f>
              <c:strCache>
                <c:ptCount val="6"/>
                <c:pt idx="0">
                  <c:v>&lt;=1890</c:v>
                </c:pt>
                <c:pt idx="1">
                  <c:v>1891-1920</c:v>
                </c:pt>
                <c:pt idx="2">
                  <c:v>1921-1950</c:v>
                </c:pt>
                <c:pt idx="3">
                  <c:v>1951-1980</c:v>
                </c:pt>
                <c:pt idx="4">
                  <c:v>1981-2010</c:v>
                </c:pt>
                <c:pt idx="5">
                  <c:v>2011-2040</c:v>
                </c:pt>
              </c:strCache>
            </c:strRef>
          </c:cat>
          <c:val>
            <c:numRef>
              <c:f>'Sheet3 (2)'!$G$4:$G$9</c:f>
              <c:numCache>
                <c:formatCode>General</c:formatCode>
                <c:ptCount val="6"/>
                <c:pt idx="0">
                  <c:v>#N/A</c:v>
                </c:pt>
                <c:pt idx="1">
                  <c:v>#N/A</c:v>
                </c:pt>
                <c:pt idx="2">
                  <c:v>#N/A</c:v>
                </c:pt>
                <c:pt idx="3">
                  <c:v>#N/A</c:v>
                </c:pt>
                <c:pt idx="4">
                  <c:v>#N/A</c:v>
                </c:pt>
                <c:pt idx="5">
                  <c:v>16</c:v>
                </c:pt>
              </c:numCache>
            </c:numRef>
          </c:val>
        </c:ser>
        <c:dLbls>
          <c:dLblPos val="inEnd"/>
          <c:showLegendKey val="0"/>
          <c:showVal val="1"/>
          <c:showCatName val="0"/>
          <c:showSerName val="0"/>
          <c:showPercent val="0"/>
          <c:showBubbleSize val="0"/>
        </c:dLbls>
        <c:gapWidth val="41"/>
        <c:overlap val="100"/>
        <c:axId val="421999672"/>
        <c:axId val="422001240"/>
      </c:barChart>
      <c:catAx>
        <c:axId val="4219996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dk1">
                    <a:lumMod val="65000"/>
                    <a:lumOff val="35000"/>
                  </a:schemeClr>
                </a:solidFill>
                <a:effectLst/>
                <a:latin typeface="+mn-lt"/>
                <a:ea typeface="+mn-ea"/>
                <a:cs typeface="+mn-cs"/>
              </a:defRPr>
            </a:pPr>
            <a:endParaRPr lang="en-US"/>
          </a:p>
        </c:txPr>
        <c:crossAx val="422001240"/>
        <c:crosses val="autoZero"/>
        <c:auto val="1"/>
        <c:lblAlgn val="ctr"/>
        <c:lblOffset val="100"/>
        <c:noMultiLvlLbl val="0"/>
      </c:catAx>
      <c:valAx>
        <c:axId val="422001240"/>
        <c:scaling>
          <c:orientation val="minMax"/>
        </c:scaling>
        <c:delete val="1"/>
        <c:axPos val="l"/>
        <c:title>
          <c:tx>
            <c:rich>
              <a:bodyPr rot="-5400000" spcFirstLastPara="1" vertOverflow="ellipsis" vert="horz" wrap="square" anchor="ctr" anchorCtr="1"/>
              <a:lstStyle/>
              <a:p>
                <a:pPr>
                  <a:defRPr sz="2000" b="1" i="0" u="none" strike="noStrike" kern="1200" baseline="0">
                    <a:solidFill>
                      <a:schemeClr val="dk1">
                        <a:lumMod val="65000"/>
                        <a:lumOff val="35000"/>
                      </a:schemeClr>
                    </a:solidFill>
                    <a:latin typeface="+mn-lt"/>
                    <a:ea typeface="+mn-ea"/>
                    <a:cs typeface="+mn-cs"/>
                  </a:defRPr>
                </a:pPr>
                <a:r>
                  <a:rPr lang="en-US" sz="2000"/>
                  <a:t># Events</a:t>
                </a: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421999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6/5/2013 3:17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6/5/2013 3:17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6/5/2013 3:17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BC4371-4866-417F-B9A7-5D3992DAAF9D}" type="slidenum">
              <a:rPr lang="en-US" smtClean="0"/>
              <a:t>10</a:t>
            </a:fld>
            <a:endParaRPr lang="en-US"/>
          </a:p>
        </p:txBody>
      </p:sp>
    </p:spTree>
    <p:extLst>
      <p:ext uri="{BB962C8B-B14F-4D97-AF65-F5344CB8AC3E}">
        <p14:creationId xmlns:p14="http://schemas.microsoft.com/office/powerpoint/2010/main" val="429422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BC4371-4866-417F-B9A7-5D3992DAAF9D}" type="slidenum">
              <a:rPr lang="en-US" smtClean="0"/>
              <a:t>11</a:t>
            </a:fld>
            <a:endParaRPr lang="en-US"/>
          </a:p>
        </p:txBody>
      </p:sp>
    </p:spTree>
    <p:extLst>
      <p:ext uri="{BB962C8B-B14F-4D97-AF65-F5344CB8AC3E}">
        <p14:creationId xmlns:p14="http://schemas.microsoft.com/office/powerpoint/2010/main" val="3055816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BC4371-4866-417F-B9A7-5D3992DAAF9D}" type="slidenum">
              <a:rPr lang="en-US" smtClean="0"/>
              <a:t>12</a:t>
            </a:fld>
            <a:endParaRPr lang="en-US"/>
          </a:p>
        </p:txBody>
      </p:sp>
    </p:spTree>
    <p:extLst>
      <p:ext uri="{BB962C8B-B14F-4D97-AF65-F5344CB8AC3E}">
        <p14:creationId xmlns:p14="http://schemas.microsoft.com/office/powerpoint/2010/main" val="3188508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BC4371-4866-417F-B9A7-5D3992DAAF9D}" type="slidenum">
              <a:rPr lang="en-US" smtClean="0"/>
              <a:t>13</a:t>
            </a:fld>
            <a:endParaRPr lang="en-US"/>
          </a:p>
        </p:txBody>
      </p:sp>
    </p:spTree>
    <p:extLst>
      <p:ext uri="{BB962C8B-B14F-4D97-AF65-F5344CB8AC3E}">
        <p14:creationId xmlns:p14="http://schemas.microsoft.com/office/powerpoint/2010/main" val="3959769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634239-C46D-4509-87D8-54E714009FF5}" type="datetime1">
              <a:rPr lang="en-US" smtClean="0"/>
              <a:t>6/5/2013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2334411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0906AC5-3AB1-4C66-9CEA-887B6E732716}" type="datetime1">
              <a:rPr lang="en-US" smtClean="0"/>
              <a:t>6/5/2013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15472957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ABBBFAB7-1DC7-418F-A68C-80A58EEDEBCA}" type="datetime1">
              <a:rPr lang="en-US" smtClean="0"/>
              <a:t>6/5/2013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19862311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E7D3438-CD75-4ED6-AE2D-922EDF69A106}" type="datetime1">
              <a:rPr lang="en-US" smtClean="0"/>
              <a:t>6/5/2013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26854411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E7D3438-CD75-4ED6-AE2D-922EDF69A106}" type="datetime1">
              <a:rPr lang="en-US" smtClean="0"/>
              <a:t>6/5/2013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40661229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2AD288B-5382-4FE4-818D-55D3322E59DB}" type="datetime1">
              <a:rPr lang="en-US" smtClean="0"/>
              <a:t>6/5/2013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1789769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6/5/2013 3:17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2114507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D6F1521-EF3C-4369-8F66-2871DCD187E3}" type="datetime1">
              <a:rPr lang="en-US" smtClean="0"/>
              <a:t>6/5/2013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21982322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F09B4AD-657E-434E-BD44-F168D0E3A6E5}" type="datetime1">
              <a:rPr lang="en-US" smtClean="0"/>
              <a:t>6/5/2013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27685936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E7D3438-CD75-4ED6-AE2D-922EDF69A106}" type="datetime1">
              <a:rPr lang="en-US" smtClean="0"/>
              <a:t>6/5/2013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1584505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F09B4AD-657E-434E-BD44-F168D0E3A6E5}" type="datetime1">
              <a:rPr lang="en-US" smtClean="0"/>
              <a:t>6/5/2013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42351029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E7D3438-CD75-4ED6-AE2D-922EDF69A106}" type="datetime1">
              <a:rPr lang="en-US" smtClean="0"/>
              <a:t>6/5/2013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25194333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A7090BD-3644-4742-A089-4B373BDDF3F8}" type="datetime1">
              <a:rPr lang="en-US" smtClean="0"/>
              <a:t>6/5/2013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13257824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E7D3438-CD75-4ED6-AE2D-922EDF69A106}" type="datetime1">
              <a:rPr lang="en-US" smtClean="0"/>
              <a:t>6/5/2013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26</a:t>
            </a:fld>
            <a:endParaRPr lang="en-US" dirty="0"/>
          </a:p>
        </p:txBody>
      </p:sp>
    </p:spTree>
    <p:extLst>
      <p:ext uri="{BB962C8B-B14F-4D97-AF65-F5344CB8AC3E}">
        <p14:creationId xmlns:p14="http://schemas.microsoft.com/office/powerpoint/2010/main" val="19670361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634239-C46D-4509-87D8-54E714009FF5}" type="datetime1">
              <a:rPr lang="en-US" smtClean="0"/>
              <a:t>6/5/2013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27</a:t>
            </a:fld>
            <a:endParaRPr lang="en-US" dirty="0"/>
          </a:p>
        </p:txBody>
      </p:sp>
    </p:spTree>
    <p:extLst>
      <p:ext uri="{BB962C8B-B14F-4D97-AF65-F5344CB8AC3E}">
        <p14:creationId xmlns:p14="http://schemas.microsoft.com/office/powerpoint/2010/main" val="9147603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0906AC5-3AB1-4C66-9CEA-887B6E732716}" type="datetime1">
              <a:rPr lang="en-US" smtClean="0"/>
              <a:t>6/5/2013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28</a:t>
            </a:fld>
            <a:endParaRPr lang="en-US" dirty="0"/>
          </a:p>
        </p:txBody>
      </p:sp>
    </p:spTree>
    <p:extLst>
      <p:ext uri="{BB962C8B-B14F-4D97-AF65-F5344CB8AC3E}">
        <p14:creationId xmlns:p14="http://schemas.microsoft.com/office/powerpoint/2010/main" val="19007602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ABBBFAB7-1DC7-418F-A68C-80A58EEDEBCA}" type="datetime1">
              <a:rPr lang="en-US" smtClean="0"/>
              <a:t>6/5/2013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29</a:t>
            </a:fld>
            <a:endParaRPr lang="en-US" dirty="0"/>
          </a:p>
        </p:txBody>
      </p:sp>
    </p:spTree>
    <p:extLst>
      <p:ext uri="{BB962C8B-B14F-4D97-AF65-F5344CB8AC3E}">
        <p14:creationId xmlns:p14="http://schemas.microsoft.com/office/powerpoint/2010/main" val="521266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5" name="Date Placeholder 4"/>
          <p:cNvSpPr>
            <a:spLocks noGrp="1"/>
          </p:cNvSpPr>
          <p:nvPr>
            <p:ph type="dt" idx="10"/>
          </p:nvPr>
        </p:nvSpPr>
        <p:spPr/>
        <p:txBody>
          <a:bodyPr/>
          <a:lstStyle/>
          <a:p>
            <a:fld id="{F22B3E36-5CE0-4CB7-82DE-38A88C71BFA8}" type="datetime1">
              <a:rPr lang="en-US" smtClean="0"/>
              <a:pPr/>
              <a:t>6/5/2013</a:t>
            </a:fld>
            <a:endParaRPr lang="en-US" dirty="0"/>
          </a:p>
        </p:txBody>
      </p:sp>
      <p:sp>
        <p:nvSpPr>
          <p:cNvPr id="6" name="Footer Placeholder 5"/>
          <p:cNvSpPr>
            <a:spLocks noGrp="1"/>
          </p:cNvSpPr>
          <p:nvPr>
            <p:ph type="ftr" sz="quarter" idx="11"/>
          </p:nvPr>
        </p:nvSpPr>
        <p:spPr/>
        <p:txBody>
          <a:bodyPr/>
          <a:lstStyle/>
          <a:p>
            <a:pPr defTabSz="9329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329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pPr/>
              <a:t>3</a:t>
            </a:fld>
            <a:endParaRPr lang="en-US" dirty="0"/>
          </a:p>
        </p:txBody>
      </p:sp>
      <p:sp>
        <p:nvSpPr>
          <p:cNvPr id="8" name="Header Placeholder 7"/>
          <p:cNvSpPr>
            <a:spLocks noGrp="1"/>
          </p:cNvSpPr>
          <p:nvPr>
            <p:ph type="hdr" sz="quarter" idx="13"/>
          </p:nvPr>
        </p:nvSpPr>
        <p:spPr/>
        <p:txBody>
          <a:bodyPr/>
          <a:lstStyle/>
          <a:p>
            <a:r>
              <a:rPr lang="en-US" dirty="0"/>
              <a:t>Tech Ready 15</a:t>
            </a:r>
          </a:p>
        </p:txBody>
      </p:sp>
    </p:spTree>
    <p:extLst>
      <p:ext uri="{BB962C8B-B14F-4D97-AF65-F5344CB8AC3E}">
        <p14:creationId xmlns:p14="http://schemas.microsoft.com/office/powerpoint/2010/main" val="4612672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E7D3438-CD75-4ED6-AE2D-922EDF69A106}" type="datetime1">
              <a:rPr lang="en-US" smtClean="0"/>
              <a:t>6/5/2013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30</a:t>
            </a:fld>
            <a:endParaRPr lang="en-US" dirty="0"/>
          </a:p>
        </p:txBody>
      </p:sp>
    </p:spTree>
    <p:extLst>
      <p:ext uri="{BB962C8B-B14F-4D97-AF65-F5344CB8AC3E}">
        <p14:creationId xmlns:p14="http://schemas.microsoft.com/office/powerpoint/2010/main" val="28984488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88284FD-01FA-4DF5-9FBB-63A56E5D1B90}" type="datetime1">
              <a:rPr lang="en-US" smtClean="0"/>
              <a:t>6/5/2013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31</a:t>
            </a:fld>
            <a:endParaRPr lang="en-US" dirty="0"/>
          </a:p>
        </p:txBody>
      </p:sp>
    </p:spTree>
    <p:extLst>
      <p:ext uri="{BB962C8B-B14F-4D97-AF65-F5344CB8AC3E}">
        <p14:creationId xmlns:p14="http://schemas.microsoft.com/office/powerpoint/2010/main" val="34105478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634239-C46D-4509-87D8-54E714009FF5}" type="datetime1">
              <a:rPr lang="en-US" smtClean="0"/>
              <a:t>6/5/2013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32</a:t>
            </a:fld>
            <a:endParaRPr lang="en-US" dirty="0"/>
          </a:p>
        </p:txBody>
      </p:sp>
    </p:spTree>
    <p:extLst>
      <p:ext uri="{BB962C8B-B14F-4D97-AF65-F5344CB8AC3E}">
        <p14:creationId xmlns:p14="http://schemas.microsoft.com/office/powerpoint/2010/main" val="35827988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5" name="Date Placeholder 4"/>
          <p:cNvSpPr>
            <a:spLocks noGrp="1"/>
          </p:cNvSpPr>
          <p:nvPr>
            <p:ph type="dt" idx="10"/>
          </p:nvPr>
        </p:nvSpPr>
        <p:spPr/>
        <p:txBody>
          <a:bodyPr/>
          <a:lstStyle/>
          <a:p>
            <a:fld id="{F22B3E36-5CE0-4CB7-82DE-38A88C71BFA8}" type="datetime1">
              <a:rPr lang="en-US" smtClean="0"/>
              <a:pPr/>
              <a:t>6/5/2013</a:t>
            </a:fld>
            <a:endParaRPr lang="en-US" dirty="0"/>
          </a:p>
        </p:txBody>
      </p:sp>
      <p:sp>
        <p:nvSpPr>
          <p:cNvPr id="6" name="Footer Placeholder 5"/>
          <p:cNvSpPr>
            <a:spLocks noGrp="1"/>
          </p:cNvSpPr>
          <p:nvPr>
            <p:ph type="ftr" sz="quarter" idx="11"/>
          </p:nvPr>
        </p:nvSpPr>
        <p:spPr/>
        <p:txBody>
          <a:bodyPr/>
          <a:lstStyle/>
          <a:p>
            <a:pPr defTabSz="9329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329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pPr/>
              <a:t>34</a:t>
            </a:fld>
            <a:endParaRPr lang="en-US" dirty="0"/>
          </a:p>
        </p:txBody>
      </p:sp>
      <p:sp>
        <p:nvSpPr>
          <p:cNvPr id="8" name="Header Placeholder 7"/>
          <p:cNvSpPr>
            <a:spLocks noGrp="1"/>
          </p:cNvSpPr>
          <p:nvPr>
            <p:ph type="hdr" sz="quarter" idx="13"/>
          </p:nvPr>
        </p:nvSpPr>
        <p:spPr/>
        <p:txBody>
          <a:bodyPr/>
          <a:lstStyle/>
          <a:p>
            <a:r>
              <a:rPr lang="en-US" dirty="0"/>
              <a:t>Tech Ready 15</a:t>
            </a:r>
          </a:p>
        </p:txBody>
      </p:sp>
    </p:spTree>
    <p:extLst>
      <p:ext uri="{BB962C8B-B14F-4D97-AF65-F5344CB8AC3E}">
        <p14:creationId xmlns:p14="http://schemas.microsoft.com/office/powerpoint/2010/main" val="8031172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solidFill>
                  <a:prstClr val="black"/>
                </a:solidFill>
              </a:rPr>
              <a:pPr/>
              <a:t>35</a:t>
            </a:fld>
            <a:endParaRPr lang="en-US" dirty="0">
              <a:solidFill>
                <a:prstClr val="black"/>
              </a:solidFill>
            </a:endParaRPr>
          </a:p>
        </p:txBody>
      </p:sp>
      <p:sp>
        <p:nvSpPr>
          <p:cNvPr id="12" name="Date Placeholder 11"/>
          <p:cNvSpPr>
            <a:spLocks noGrp="1"/>
          </p:cNvSpPr>
          <p:nvPr>
            <p:ph type="dt" idx="14"/>
          </p:nvPr>
        </p:nvSpPr>
        <p:spPr/>
        <p:txBody>
          <a:bodyPr/>
          <a:lstStyle/>
          <a:p>
            <a:fld id="{64DAA8B1-71E0-4ED8-9A80-C398012240B1}" type="datetime8">
              <a:rPr lang="en-US" smtClean="0">
                <a:solidFill>
                  <a:prstClr val="black"/>
                </a:solidFill>
              </a:rPr>
              <a:pPr/>
              <a:t>6/5/2013 3:18 PM</a:t>
            </a:fld>
            <a:endParaRPr lang="en-US" dirty="0">
              <a:solidFill>
                <a:prstClr val="black"/>
              </a:solidFill>
            </a:endParaRPr>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gradFill>
                <a:gsLst>
                  <a:gs pos="1250">
                    <a:prstClr val="black"/>
                  </a:gs>
                  <a:gs pos="100000">
                    <a:prstClr val="black"/>
                  </a:gs>
                </a:gsLst>
                <a:lin ang="5400000" scaled="0"/>
              </a:gradFill>
            </a:endParaRPr>
          </a:p>
        </p:txBody>
      </p:sp>
    </p:spTree>
    <p:extLst>
      <p:ext uri="{BB962C8B-B14F-4D97-AF65-F5344CB8AC3E}">
        <p14:creationId xmlns:p14="http://schemas.microsoft.com/office/powerpoint/2010/main" val="29156804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6/5/2013 3:18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36</a:t>
            </a:fld>
            <a:endParaRPr lang="en-US" dirty="0"/>
          </a:p>
        </p:txBody>
      </p:sp>
    </p:spTree>
    <p:extLst>
      <p:ext uri="{BB962C8B-B14F-4D97-AF65-F5344CB8AC3E}">
        <p14:creationId xmlns:p14="http://schemas.microsoft.com/office/powerpoint/2010/main" val="40874878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6/5/2013 3:18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37</a:t>
            </a:fld>
            <a:endParaRPr lang="en-US" dirty="0"/>
          </a:p>
        </p:txBody>
      </p:sp>
    </p:spTree>
    <p:extLst>
      <p:ext uri="{BB962C8B-B14F-4D97-AF65-F5344CB8AC3E}">
        <p14:creationId xmlns:p14="http://schemas.microsoft.com/office/powerpoint/2010/main" val="23587773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6/5/2013 3:18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23718115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39</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6/5/2013 3:18 PM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2806684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F81E257-69F4-433C-A5C3-97F042C8A2BB}" type="datetime1">
              <a:rPr lang="en-US" smtClean="0"/>
              <a:t>6/5/2013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717921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6/5/2013 3:17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3898026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endParaRPr lang="en-US" dirty="0"/>
          </a:p>
        </p:txBody>
      </p:sp>
      <p:sp>
        <p:nvSpPr>
          <p:cNvPr id="1126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8FBA217-23F0-0749-BF51-26805ADC9EEC}" type="slidenum">
              <a:rPr lang="en-US">
                <a:solidFill>
                  <a:srgbClr val="000000"/>
                </a:solidFill>
                <a:ea typeface="ＭＳ Ｐゴシック" pitchFamily="-103" charset="-128"/>
                <a:cs typeface="ＭＳ Ｐゴシック" pitchFamily="-103" charset="-128"/>
              </a:rPr>
              <a:pPr fontAlgn="base">
                <a:spcBef>
                  <a:spcPct val="0"/>
                </a:spcBef>
                <a:spcAft>
                  <a:spcPct val="0"/>
                </a:spcAft>
              </a:pPr>
              <a:t>6</a:t>
            </a:fld>
            <a:endParaRPr lang="en-US">
              <a:solidFill>
                <a:srgbClr val="000000"/>
              </a:solidFill>
              <a:ea typeface="ＭＳ Ｐゴシック" pitchFamily="-103" charset="-128"/>
              <a:cs typeface="ＭＳ Ｐゴシック" pitchFamily="-103" charset="-128"/>
            </a:endParaRPr>
          </a:p>
        </p:txBody>
      </p:sp>
    </p:spTree>
    <p:extLst>
      <p:ext uri="{BB962C8B-B14F-4D97-AF65-F5344CB8AC3E}">
        <p14:creationId xmlns:p14="http://schemas.microsoft.com/office/powerpoint/2010/main" val="2828948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87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70BA0F4-134D-EC43-96B8-05C94FC9BBE9}" type="slidenum">
              <a:rPr lang="en-US">
                <a:solidFill>
                  <a:srgbClr val="000000"/>
                </a:solidFill>
                <a:ea typeface="ＭＳ Ｐゴシック" pitchFamily="-103" charset="-128"/>
                <a:cs typeface="ＭＳ Ｐゴシック" pitchFamily="-103" charset="-128"/>
              </a:rPr>
              <a:pPr fontAlgn="base">
                <a:spcBef>
                  <a:spcPct val="0"/>
                </a:spcBef>
                <a:spcAft>
                  <a:spcPct val="0"/>
                </a:spcAft>
              </a:pPr>
              <a:t>7</a:t>
            </a:fld>
            <a:endParaRPr lang="en-US">
              <a:solidFill>
                <a:srgbClr val="000000"/>
              </a:solidFill>
              <a:ea typeface="ＭＳ Ｐゴシック" pitchFamily="-103" charset="-128"/>
              <a:cs typeface="ＭＳ Ｐゴシック" pitchFamily="-103" charset="-128"/>
            </a:endParaRPr>
          </a:p>
        </p:txBody>
      </p:sp>
    </p:spTree>
    <p:extLst>
      <p:ext uri="{BB962C8B-B14F-4D97-AF65-F5344CB8AC3E}">
        <p14:creationId xmlns:p14="http://schemas.microsoft.com/office/powerpoint/2010/main" val="4100404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3620301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BC4371-4866-417F-B9A7-5D3992DAAF9D}" type="slidenum">
              <a:rPr lang="en-US" smtClean="0"/>
              <a:t>9</a:t>
            </a:fld>
            <a:endParaRPr lang="en-US"/>
          </a:p>
        </p:txBody>
      </p:sp>
    </p:spTree>
    <p:extLst>
      <p:ext uri="{BB962C8B-B14F-4D97-AF65-F5344CB8AC3E}">
        <p14:creationId xmlns:p14="http://schemas.microsoft.com/office/powerpoint/2010/main" val="1808910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a:xfrm>
            <a:off x="274320" y="471031"/>
            <a:ext cx="10809316" cy="748169"/>
          </a:xfrm>
        </p:spPr>
        <p:txBody>
          <a:bodyPr anchor="t" anchorCtr="0"/>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395736"/>
            <a:ext cx="11598707" cy="1914370"/>
          </a:xfrm>
        </p:spPr>
        <p:txBody>
          <a:bodyPr/>
          <a:lstStyle>
            <a:lvl1pPr marL="0" indent="0">
              <a:buNone/>
              <a:defRPr>
                <a:gradFill>
                  <a:gsLst>
                    <a:gs pos="1250">
                      <a:schemeClr val="accent3"/>
                    </a:gs>
                    <a:gs pos="99000">
                      <a:schemeClr val="accent3"/>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29446627"/>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529661" y="233152"/>
            <a:ext cx="11375536" cy="762786"/>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29661" y="1476622"/>
            <a:ext cx="11375536" cy="1147686"/>
          </a:xfrm>
        </p:spPr>
        <p:txBody>
          <a:bodyPr/>
          <a:lstStyle>
            <a:lvl1pPr marL="0" indent="0">
              <a:spcBef>
                <a:spcPts val="0"/>
              </a:spcBef>
              <a:spcAft>
                <a:spcPts val="918"/>
              </a:spcAft>
              <a:buNone/>
              <a:defRPr sz="4080" spc="-102" baseline="0">
                <a:latin typeface="Segoe UI Light" pitchFamily="34" charset="0"/>
              </a:defRPr>
            </a:lvl1pPr>
            <a:lvl2pPr marL="0" indent="0">
              <a:spcBef>
                <a:spcPts val="0"/>
              </a:spcBef>
              <a:spcAft>
                <a:spcPts val="408"/>
              </a:spcAft>
              <a:buNone/>
              <a:defRPr sz="2040" spc="-51" baseline="0"/>
            </a:lvl2pPr>
            <a:lvl3pPr marL="0" indent="0">
              <a:spcBef>
                <a:spcPts val="0"/>
              </a:spcBef>
              <a:spcAft>
                <a:spcPts val="408"/>
              </a:spcAft>
              <a:buNone/>
              <a:defRPr sz="2040"/>
            </a:lvl3pPr>
            <a:lvl4pPr marL="0" indent="0">
              <a:spcBef>
                <a:spcPts val="0"/>
              </a:spcBef>
              <a:spcAft>
                <a:spcPts val="408"/>
              </a:spcAft>
              <a:buNone/>
              <a:defRPr/>
            </a:lvl4pPr>
            <a:lvl5pPr marL="0" indent="0">
              <a:spcBef>
                <a:spcPts val="0"/>
              </a:spcBef>
              <a:spcAft>
                <a:spcPts val="408"/>
              </a:spcAft>
              <a:buNone/>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455698638"/>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_Section Title 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05347" y="3951287"/>
            <a:ext cx="1030303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69647389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 id="2147484193" r:id="rId23"/>
    <p:sldLayoutId id="2147484194" r:id="rId24"/>
    <p:sldLayoutId id="2147484195" r:id="rId25"/>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13.xml"/><Relationship Id="rId7" Type="http://schemas.openxmlformats.org/officeDocument/2006/relationships/image" Target="../media/image20.png"/><Relationship Id="rId2" Type="http://schemas.openxmlformats.org/officeDocument/2006/relationships/slideLayout" Target="../slideLayouts/slideLayout24.xml"/><Relationship Id="rId1" Type="http://schemas.openxmlformats.org/officeDocument/2006/relationships/tags" Target="../tags/tag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3.xml"/><Relationship Id="rId1" Type="http://schemas.openxmlformats.org/officeDocument/2006/relationships/tags" Target="../tags/tag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3.xml"/><Relationship Id="rId1" Type="http://schemas.openxmlformats.org/officeDocument/2006/relationships/tags" Target="../tags/tag4.xml"/><Relationship Id="rId4" Type="http://schemas.openxmlformats.org/officeDocument/2006/relationships/hyperlink" Target="http://aka.ms/PoSHDaRTImage"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23.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aka.ms/mdopspringboard" TargetMode="External"/><Relationship Id="rId2" Type="http://schemas.openxmlformats.org/officeDocument/2006/relationships/hyperlink" Target="http://aka.ms/dartforum" TargetMode="External"/><Relationship Id="rId1" Type="http://schemas.openxmlformats.org/officeDocument/2006/relationships/slideLayout" Target="../slideLayouts/slideLayout12.xml"/><Relationship Id="rId4" Type="http://schemas.openxmlformats.org/officeDocument/2006/relationships/hyperlink" Target="http://aka.ms/dart8deploy"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37.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png"/><Relationship Id="rId7" Type="http://schemas.openxmlformats.org/officeDocument/2006/relationships/image" Target="../media/image34.jpeg"/><Relationship Id="rId2" Type="http://schemas.openxmlformats.org/officeDocument/2006/relationships/notesSlide" Target="../notesSlides/notesSlide36.xml"/><Relationship Id="rId1" Type="http://schemas.openxmlformats.org/officeDocument/2006/relationships/slideLayout" Target="../slideLayouts/slideLayout16.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png"/><Relationship Id="rId9" Type="http://schemas.openxmlformats.org/officeDocument/2006/relationships/image" Target="../media/image36.jpeg"/></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16.xml"/><Relationship Id="rId5" Type="http://schemas.openxmlformats.org/officeDocument/2006/relationships/image" Target="../media/image39.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notesSlide" Target="../notesSlides/notesSlide6.xml"/><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slideLayout" Target="../slideLayouts/slideLayout17.xml"/><Relationship Id="rId1" Type="http://schemas.openxmlformats.org/officeDocument/2006/relationships/tags" Target="../tags/tag1.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DaRT Tools</a:t>
            </a:r>
          </a:p>
        </p:txBody>
      </p:sp>
      <p:sp>
        <p:nvSpPr>
          <p:cNvPr id="5" name="Content Placeholder 2"/>
          <p:cNvSpPr txBox="1">
            <a:spLocks/>
          </p:cNvSpPr>
          <p:nvPr/>
        </p:nvSpPr>
        <p:spPr>
          <a:xfrm>
            <a:off x="5530039" y="569441"/>
            <a:ext cx="3148245" cy="258971"/>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836" dirty="0"/>
          </a:p>
        </p:txBody>
      </p:sp>
      <p:sp>
        <p:nvSpPr>
          <p:cNvPr id="7" name="Rectangle 6"/>
          <p:cNvSpPr/>
          <p:nvPr/>
        </p:nvSpPr>
        <p:spPr bwMode="auto">
          <a:xfrm>
            <a:off x="524242" y="1713881"/>
            <a:ext cx="3865891" cy="368941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 name="Rectangle 2"/>
          <p:cNvSpPr/>
          <p:nvPr/>
        </p:nvSpPr>
        <p:spPr>
          <a:xfrm>
            <a:off x="4404749" y="1721013"/>
            <a:ext cx="6407361" cy="3936351"/>
          </a:xfrm>
          <a:prstGeom prst="rect">
            <a:avLst/>
          </a:prstGeom>
        </p:spPr>
        <p:txBody>
          <a:bodyPr wrap="square">
            <a:spAutoFit/>
          </a:bodyPr>
          <a:lstStyle/>
          <a:p>
            <a:pPr lvl="1"/>
            <a:r>
              <a:rPr lang="en-US" sz="4080" dirty="0">
                <a:solidFill>
                  <a:schemeClr val="tx2"/>
                </a:solidFill>
                <a:latin typeface="+mj-lt"/>
              </a:rPr>
              <a:t>Disk Commander</a:t>
            </a:r>
          </a:p>
          <a:p>
            <a:pPr lvl="1"/>
            <a:r>
              <a:rPr lang="en-US" sz="4080" dirty="0">
                <a:solidFill>
                  <a:schemeClr val="tx2"/>
                </a:solidFill>
                <a:latin typeface="+mj-lt"/>
              </a:rPr>
              <a:t>Disk Wipe</a:t>
            </a:r>
          </a:p>
          <a:p>
            <a:pPr lvl="1"/>
            <a:r>
              <a:rPr lang="en-US" sz="4080" dirty="0">
                <a:solidFill>
                  <a:schemeClr val="tx2"/>
                </a:solidFill>
                <a:latin typeface="+mj-lt"/>
              </a:rPr>
              <a:t>Explorer</a:t>
            </a:r>
          </a:p>
          <a:p>
            <a:pPr lvl="1"/>
            <a:r>
              <a:rPr lang="en-US" sz="4080" dirty="0">
                <a:solidFill>
                  <a:schemeClr val="tx2"/>
                </a:solidFill>
                <a:latin typeface="+mj-lt"/>
              </a:rPr>
              <a:t>File Restore</a:t>
            </a:r>
          </a:p>
          <a:p>
            <a:pPr lvl="1"/>
            <a:r>
              <a:rPr lang="en-US" sz="4080" dirty="0">
                <a:solidFill>
                  <a:schemeClr val="tx2"/>
                </a:solidFill>
                <a:latin typeface="+mj-lt"/>
              </a:rPr>
              <a:t>Search</a:t>
            </a:r>
          </a:p>
          <a:p>
            <a:pPr lvl="1"/>
            <a:r>
              <a:rPr lang="en-US" sz="4080" dirty="0">
                <a:solidFill>
                  <a:schemeClr val="tx2"/>
                </a:solidFill>
                <a:latin typeface="+mj-lt"/>
              </a:rPr>
              <a:t>SFC Scan </a:t>
            </a:r>
          </a:p>
        </p:txBody>
      </p:sp>
      <p:sp>
        <p:nvSpPr>
          <p:cNvPr id="9" name="Rectangle 8"/>
          <p:cNvSpPr/>
          <p:nvPr/>
        </p:nvSpPr>
        <p:spPr>
          <a:xfrm>
            <a:off x="541876" y="1929483"/>
            <a:ext cx="3254629" cy="1823192"/>
          </a:xfrm>
          <a:prstGeom prst="rect">
            <a:avLst/>
          </a:prstGeom>
        </p:spPr>
        <p:txBody>
          <a:bodyPr wrap="square">
            <a:spAutoFit/>
          </a:bodyPr>
          <a:lstStyle/>
          <a:p>
            <a:r>
              <a:rPr lang="en-US" sz="3672" dirty="0">
                <a:solidFill>
                  <a:schemeClr val="tx2"/>
                </a:solidFill>
                <a:latin typeface="+mj-lt"/>
              </a:rPr>
              <a:t>Disk and File</a:t>
            </a:r>
          </a:p>
          <a:p>
            <a:r>
              <a:rPr lang="en-US" sz="3672" dirty="0">
                <a:solidFill>
                  <a:schemeClr val="bg1"/>
                </a:solidFill>
                <a:latin typeface="+mj-lt"/>
              </a:rPr>
              <a:t>Administrative</a:t>
            </a:r>
          </a:p>
          <a:p>
            <a:pPr>
              <a:spcAft>
                <a:spcPts val="918"/>
              </a:spcAft>
            </a:pPr>
            <a:r>
              <a:rPr lang="en-US" sz="3672" dirty="0">
                <a:solidFill>
                  <a:schemeClr val="bg1"/>
                </a:solidFill>
                <a:latin typeface="+mj-lt"/>
              </a:rPr>
              <a:t>Recovery</a:t>
            </a:r>
          </a:p>
        </p:txBody>
      </p:sp>
    </p:spTree>
    <p:extLst>
      <p:ext uri="{BB962C8B-B14F-4D97-AF65-F5344CB8AC3E}">
        <p14:creationId xmlns:p14="http://schemas.microsoft.com/office/powerpoint/2010/main" val="381126991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146304" tIns="91440" rIns="146304" bIns="91440" rtlCol="0" anchor="t">
            <a:noAutofit/>
          </a:bodyPr>
          <a:lstStyle/>
          <a:p>
            <a:r>
              <a:rPr lang="en-US" dirty="0"/>
              <a:t>DaRT Tools</a:t>
            </a:r>
          </a:p>
        </p:txBody>
      </p:sp>
      <p:sp>
        <p:nvSpPr>
          <p:cNvPr id="5" name="Content Placeholder 2"/>
          <p:cNvSpPr txBox="1">
            <a:spLocks/>
          </p:cNvSpPr>
          <p:nvPr/>
        </p:nvSpPr>
        <p:spPr>
          <a:xfrm>
            <a:off x="5530039" y="569441"/>
            <a:ext cx="3148245" cy="258971"/>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836" dirty="0"/>
          </a:p>
        </p:txBody>
      </p:sp>
      <p:sp>
        <p:nvSpPr>
          <p:cNvPr id="7" name="Rectangle 6"/>
          <p:cNvSpPr/>
          <p:nvPr/>
        </p:nvSpPr>
        <p:spPr bwMode="auto">
          <a:xfrm>
            <a:off x="524242" y="1713881"/>
            <a:ext cx="3865891" cy="368941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6" name="Rectangle 5"/>
          <p:cNvSpPr/>
          <p:nvPr/>
        </p:nvSpPr>
        <p:spPr>
          <a:xfrm>
            <a:off x="541876" y="1929483"/>
            <a:ext cx="3254629" cy="1787605"/>
          </a:xfrm>
          <a:prstGeom prst="rect">
            <a:avLst/>
          </a:prstGeom>
        </p:spPr>
        <p:txBody>
          <a:bodyPr wrap="square">
            <a:spAutoFit/>
          </a:bodyPr>
          <a:lstStyle/>
          <a:p>
            <a:r>
              <a:rPr lang="en-US" sz="3672" dirty="0">
                <a:solidFill>
                  <a:schemeClr val="bg1"/>
                </a:solidFill>
                <a:latin typeface="+mj-lt"/>
              </a:rPr>
              <a:t>Disk and </a:t>
            </a:r>
            <a:r>
              <a:rPr lang="en-US" sz="3672" dirty="0" smtClean="0">
                <a:solidFill>
                  <a:schemeClr val="bg1"/>
                </a:solidFill>
                <a:latin typeface="+mj-lt"/>
              </a:rPr>
              <a:t>File</a:t>
            </a:r>
          </a:p>
          <a:p>
            <a:r>
              <a:rPr lang="en-US" sz="3672" spc="-102" dirty="0" smtClean="0">
                <a:solidFill>
                  <a:schemeClr val="tx2"/>
                </a:solidFill>
                <a:latin typeface="Segoe UI Light" pitchFamily="34" charset="0"/>
              </a:rPr>
              <a:t>Administrative</a:t>
            </a:r>
            <a:endParaRPr lang="en-US" sz="3672" spc="-102" dirty="0">
              <a:solidFill>
                <a:schemeClr val="tx2"/>
              </a:solidFill>
              <a:latin typeface="Segoe UI Light" pitchFamily="34" charset="0"/>
            </a:endParaRPr>
          </a:p>
          <a:p>
            <a:pPr>
              <a:spcAft>
                <a:spcPts val="918"/>
              </a:spcAft>
            </a:pPr>
            <a:r>
              <a:rPr lang="en-US" sz="3672" dirty="0">
                <a:solidFill>
                  <a:schemeClr val="bg1"/>
                </a:solidFill>
                <a:latin typeface="+mj-lt"/>
              </a:rPr>
              <a:t>Recovery</a:t>
            </a:r>
          </a:p>
        </p:txBody>
      </p:sp>
      <p:sp>
        <p:nvSpPr>
          <p:cNvPr id="3" name="Rectangle 2"/>
          <p:cNvSpPr/>
          <p:nvPr/>
        </p:nvSpPr>
        <p:spPr>
          <a:xfrm>
            <a:off x="4404749" y="1721013"/>
            <a:ext cx="6407361" cy="2655625"/>
          </a:xfrm>
          <a:prstGeom prst="rect">
            <a:avLst/>
          </a:prstGeom>
        </p:spPr>
        <p:txBody>
          <a:bodyPr wrap="square">
            <a:spAutoFit/>
          </a:bodyPr>
          <a:lstStyle/>
          <a:p>
            <a:pPr lvl="1"/>
            <a:r>
              <a:rPr lang="en-US" sz="4080" dirty="0">
                <a:solidFill>
                  <a:schemeClr val="tx2"/>
                </a:solidFill>
                <a:latin typeface="+mj-lt"/>
              </a:rPr>
              <a:t>Computer Management</a:t>
            </a:r>
          </a:p>
          <a:p>
            <a:pPr lvl="1"/>
            <a:r>
              <a:rPr lang="en-US" sz="4080" dirty="0">
                <a:solidFill>
                  <a:schemeClr val="tx2"/>
                </a:solidFill>
                <a:latin typeface="+mj-lt"/>
              </a:rPr>
              <a:t>Registry Editor</a:t>
            </a:r>
          </a:p>
          <a:p>
            <a:pPr lvl="1"/>
            <a:r>
              <a:rPr lang="en-US" sz="4080" dirty="0">
                <a:solidFill>
                  <a:schemeClr val="tx2"/>
                </a:solidFill>
                <a:latin typeface="+mj-lt"/>
              </a:rPr>
              <a:t>TCP/IP </a:t>
            </a:r>
            <a:r>
              <a:rPr lang="en-US" sz="4080" dirty="0" err="1">
                <a:solidFill>
                  <a:schemeClr val="tx2"/>
                </a:solidFill>
                <a:latin typeface="+mj-lt"/>
              </a:rPr>
              <a:t>Config</a:t>
            </a:r>
            <a:endParaRPr lang="en-US" sz="4080" dirty="0">
              <a:solidFill>
                <a:schemeClr val="tx2"/>
              </a:solidFill>
              <a:latin typeface="+mj-lt"/>
            </a:endParaRPr>
          </a:p>
          <a:p>
            <a:pPr lvl="1"/>
            <a:r>
              <a:rPr lang="en-US" sz="4080" dirty="0">
                <a:solidFill>
                  <a:schemeClr val="tx2"/>
                </a:solidFill>
                <a:latin typeface="+mj-lt"/>
              </a:rPr>
              <a:t>Remote Connection</a:t>
            </a:r>
          </a:p>
        </p:txBody>
      </p:sp>
    </p:spTree>
    <p:extLst>
      <p:ext uri="{BB962C8B-B14F-4D97-AF65-F5344CB8AC3E}">
        <p14:creationId xmlns:p14="http://schemas.microsoft.com/office/powerpoint/2010/main" val="389103476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146304" tIns="91440" rIns="146304" bIns="91440" rtlCol="0" anchor="t">
            <a:noAutofit/>
          </a:bodyPr>
          <a:lstStyle/>
          <a:p>
            <a:r>
              <a:rPr lang="en-US" dirty="0"/>
              <a:t>DaRT Tools</a:t>
            </a:r>
          </a:p>
        </p:txBody>
      </p:sp>
      <p:sp>
        <p:nvSpPr>
          <p:cNvPr id="5" name="Content Placeholder 2"/>
          <p:cNvSpPr txBox="1">
            <a:spLocks/>
          </p:cNvSpPr>
          <p:nvPr/>
        </p:nvSpPr>
        <p:spPr>
          <a:xfrm>
            <a:off x="5530039" y="569441"/>
            <a:ext cx="3148245" cy="258971"/>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836" dirty="0"/>
          </a:p>
        </p:txBody>
      </p:sp>
      <p:sp>
        <p:nvSpPr>
          <p:cNvPr id="3" name="Rectangle 2"/>
          <p:cNvSpPr/>
          <p:nvPr/>
        </p:nvSpPr>
        <p:spPr>
          <a:xfrm>
            <a:off x="4404749" y="1721013"/>
            <a:ext cx="6407361" cy="2655625"/>
          </a:xfrm>
          <a:prstGeom prst="rect">
            <a:avLst/>
          </a:prstGeom>
        </p:spPr>
        <p:txBody>
          <a:bodyPr wrap="square">
            <a:spAutoFit/>
          </a:bodyPr>
          <a:lstStyle/>
          <a:p>
            <a:pPr lvl="1"/>
            <a:r>
              <a:rPr lang="en-US" sz="4080" dirty="0">
                <a:solidFill>
                  <a:schemeClr val="tx2"/>
                </a:solidFill>
                <a:latin typeface="+mj-lt"/>
              </a:rPr>
              <a:t>Crash Analyzer</a:t>
            </a:r>
          </a:p>
          <a:p>
            <a:pPr lvl="1"/>
            <a:r>
              <a:rPr lang="en-US" sz="4080" dirty="0">
                <a:solidFill>
                  <a:schemeClr val="tx2"/>
                </a:solidFill>
                <a:latin typeface="+mj-lt"/>
              </a:rPr>
              <a:t>Defender</a:t>
            </a:r>
          </a:p>
          <a:p>
            <a:pPr lvl="1"/>
            <a:r>
              <a:rPr lang="en-US" sz="4080" dirty="0">
                <a:solidFill>
                  <a:schemeClr val="tx2"/>
                </a:solidFill>
                <a:latin typeface="+mj-lt"/>
              </a:rPr>
              <a:t>Locksmith</a:t>
            </a:r>
          </a:p>
          <a:p>
            <a:pPr lvl="1"/>
            <a:r>
              <a:rPr lang="en-US" sz="4080" dirty="0">
                <a:solidFill>
                  <a:schemeClr val="tx2"/>
                </a:solidFill>
                <a:latin typeface="+mj-lt"/>
              </a:rPr>
              <a:t>Hotfix Uninstall</a:t>
            </a:r>
          </a:p>
        </p:txBody>
      </p:sp>
      <p:sp>
        <p:nvSpPr>
          <p:cNvPr id="8" name="Rectangle 7"/>
          <p:cNvSpPr/>
          <p:nvPr/>
        </p:nvSpPr>
        <p:spPr bwMode="auto">
          <a:xfrm>
            <a:off x="524242" y="1713881"/>
            <a:ext cx="3865891" cy="368941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9" name="Rectangle 8"/>
          <p:cNvSpPr/>
          <p:nvPr/>
        </p:nvSpPr>
        <p:spPr>
          <a:xfrm>
            <a:off x="541876" y="1929483"/>
            <a:ext cx="3254629" cy="1787605"/>
          </a:xfrm>
          <a:prstGeom prst="rect">
            <a:avLst/>
          </a:prstGeom>
        </p:spPr>
        <p:txBody>
          <a:bodyPr wrap="square">
            <a:spAutoFit/>
          </a:bodyPr>
          <a:lstStyle/>
          <a:p>
            <a:pPr>
              <a:spcAft>
                <a:spcPts val="918"/>
              </a:spcAft>
            </a:pPr>
            <a:r>
              <a:rPr lang="en-US" sz="3672" dirty="0">
                <a:solidFill>
                  <a:schemeClr val="bg1"/>
                </a:solidFill>
                <a:latin typeface="+mj-lt"/>
              </a:rPr>
              <a:t>Disk and File</a:t>
            </a:r>
            <a:br>
              <a:rPr lang="en-US" sz="3672" dirty="0">
                <a:solidFill>
                  <a:schemeClr val="bg1"/>
                </a:solidFill>
                <a:latin typeface="+mj-lt"/>
              </a:rPr>
            </a:br>
            <a:r>
              <a:rPr lang="en-US" sz="3672" dirty="0">
                <a:solidFill>
                  <a:schemeClr val="bg1"/>
                </a:solidFill>
                <a:latin typeface="+mj-lt"/>
              </a:rPr>
              <a:t>Administrative</a:t>
            </a:r>
            <a:r>
              <a:rPr lang="en-US" sz="3672" spc="-102" dirty="0" smtClean="0">
                <a:solidFill>
                  <a:schemeClr val="bg1"/>
                </a:solidFill>
                <a:latin typeface="Segoe UI Light" pitchFamily="34" charset="0"/>
              </a:rPr>
              <a:t/>
            </a:r>
            <a:br>
              <a:rPr lang="en-US" sz="3672" spc="-102" dirty="0" smtClean="0">
                <a:solidFill>
                  <a:schemeClr val="bg1"/>
                </a:solidFill>
                <a:latin typeface="Segoe UI Light" pitchFamily="34" charset="0"/>
              </a:rPr>
            </a:br>
            <a:r>
              <a:rPr lang="en-US" sz="3672" dirty="0" smtClean="0">
                <a:solidFill>
                  <a:schemeClr val="tx2"/>
                </a:solidFill>
                <a:latin typeface="+mj-lt"/>
              </a:rPr>
              <a:t>Recovery</a:t>
            </a:r>
            <a:endParaRPr lang="en-US" sz="3672" dirty="0">
              <a:solidFill>
                <a:schemeClr val="tx2"/>
              </a:solidFill>
              <a:latin typeface="+mj-lt"/>
            </a:endParaRPr>
          </a:p>
        </p:txBody>
      </p:sp>
    </p:spTree>
    <p:extLst>
      <p:ext uri="{BB962C8B-B14F-4D97-AF65-F5344CB8AC3E}">
        <p14:creationId xmlns:p14="http://schemas.microsoft.com/office/powerpoint/2010/main" val="1077892430"/>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606029" y="1897506"/>
            <a:ext cx="3476409" cy="347640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8" name="DV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840" y="1897506"/>
            <a:ext cx="3476409" cy="3476409"/>
          </a:xfrm>
          <a:prstGeom prst="rect">
            <a:avLst/>
          </a:prstGeom>
          <a:effectLst>
            <a:outerShdw blurRad="50800" dist="38100" dir="5400000" algn="t" rotWithShape="0">
              <a:prstClr val="black">
                <a:alpha val="40000"/>
              </a:prstClr>
            </a:outerShdw>
          </a:effectLst>
        </p:spPr>
      </p:pic>
      <p:pic>
        <p:nvPicPr>
          <p:cNvPr id="7" name="USB"/>
          <p:cNvPicPr>
            <a:picLocks noChangeAspect="1"/>
          </p:cNvPicPr>
          <p:nvPr/>
        </p:nvPicPr>
        <p:blipFill rotWithShape="1">
          <a:blip r:embed="rId5">
            <a:extLst>
              <a:ext uri="{28A0092B-C50C-407E-A947-70E740481C1C}">
                <a14:useLocalDpi xmlns:a14="http://schemas.microsoft.com/office/drawing/2010/main" val="0"/>
              </a:ext>
            </a:extLst>
          </a:blip>
          <a:srcRect l="-75789" t="-8890" r="-77267" b="-8876"/>
          <a:stretch/>
        </p:blipFill>
        <p:spPr>
          <a:xfrm>
            <a:off x="606029" y="1897061"/>
            <a:ext cx="3478608" cy="3476853"/>
          </a:xfrm>
          <a:prstGeom prst="rect">
            <a:avLst/>
          </a:prstGeom>
          <a:solidFill>
            <a:schemeClr val="accent1"/>
          </a:solidFill>
          <a:effectLst/>
        </p:spPr>
      </p:pic>
      <p:pic>
        <p:nvPicPr>
          <p:cNvPr id="6" name="network" descr="shutterstock_71238205.jp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96840" y="1897506"/>
            <a:ext cx="3485599" cy="3476409"/>
          </a:xfrm>
          <a:prstGeom prst="rect">
            <a:avLst/>
          </a:prstGeom>
        </p:spPr>
      </p:pic>
      <p:pic>
        <p:nvPicPr>
          <p:cNvPr id="11" name="HD"/>
          <p:cNvPicPr>
            <a:picLocks noChangeAspect="1"/>
          </p:cNvPicPr>
          <p:nvPr/>
        </p:nvPicPr>
        <p:blipFill rotWithShape="1">
          <a:blip r:embed="rId7" cstate="screen">
            <a:extLst>
              <a:ext uri="{28A0092B-C50C-407E-A947-70E740481C1C}">
                <a14:useLocalDpi xmlns:a14="http://schemas.microsoft.com/office/drawing/2010/main"/>
              </a:ext>
            </a:extLst>
          </a:blip>
          <a:srcRect l="-16386" t="-1868" r="-21849"/>
          <a:stretch/>
        </p:blipFill>
        <p:spPr>
          <a:xfrm>
            <a:off x="579437" y="1897062"/>
            <a:ext cx="3505200" cy="3476853"/>
          </a:xfrm>
          <a:prstGeom prst="rect">
            <a:avLst/>
          </a:prstGeom>
          <a:solidFill>
            <a:schemeClr val="accent1"/>
          </a:solidFill>
          <a:effectLst/>
        </p:spPr>
      </p:pic>
      <p:sp>
        <p:nvSpPr>
          <p:cNvPr id="4" name="Title 3"/>
          <p:cNvSpPr>
            <a:spLocks noGrp="1"/>
          </p:cNvSpPr>
          <p:nvPr>
            <p:ph type="title"/>
          </p:nvPr>
        </p:nvSpPr>
        <p:spPr>
          <a:xfrm>
            <a:off x="530467" y="233152"/>
            <a:ext cx="11373923" cy="776911"/>
          </a:xfrm>
        </p:spPr>
        <p:txBody>
          <a:bodyPr/>
          <a:lstStyle/>
          <a:p>
            <a:r>
              <a:rPr lang="en-US" dirty="0"/>
              <a:t>Deploying </a:t>
            </a:r>
            <a:r>
              <a:rPr lang="en-US" dirty="0" err="1"/>
              <a:t>DaRT</a:t>
            </a:r>
            <a:r>
              <a:rPr lang="en-US" dirty="0"/>
              <a:t> Image</a:t>
            </a:r>
          </a:p>
        </p:txBody>
      </p:sp>
      <p:sp>
        <p:nvSpPr>
          <p:cNvPr id="5" name="Text Placeholder 4"/>
          <p:cNvSpPr>
            <a:spLocks noGrp="1"/>
          </p:cNvSpPr>
          <p:nvPr>
            <p:ph type="body" sz="quarter" idx="10"/>
          </p:nvPr>
        </p:nvSpPr>
        <p:spPr>
          <a:xfrm>
            <a:off x="4371959" y="1744662"/>
            <a:ext cx="5503877" cy="3920817"/>
          </a:xfrm>
        </p:spPr>
        <p:txBody>
          <a:bodyPr numCol="1"/>
          <a:lstStyle/>
          <a:p>
            <a:r>
              <a:rPr lang="en-US" sz="6119" dirty="0" smtClean="0">
                <a:gradFill>
                  <a:gsLst>
                    <a:gs pos="0">
                      <a:schemeClr val="tx2"/>
                    </a:gs>
                    <a:gs pos="100000">
                      <a:schemeClr val="tx2"/>
                    </a:gs>
                  </a:gsLst>
                  <a:lin ang="5400000" scaled="1"/>
                </a:gradFill>
              </a:rPr>
              <a:t>CD/DVD</a:t>
            </a:r>
          </a:p>
          <a:p>
            <a:r>
              <a:rPr lang="en-US" sz="6119" dirty="0" smtClean="0">
                <a:gradFill>
                  <a:gsLst>
                    <a:gs pos="0">
                      <a:schemeClr val="tx2"/>
                    </a:gs>
                    <a:gs pos="100000">
                      <a:schemeClr val="tx2"/>
                    </a:gs>
                  </a:gsLst>
                  <a:lin ang="5400000" scaled="1"/>
                </a:gradFill>
              </a:rPr>
              <a:t>USB</a:t>
            </a:r>
          </a:p>
          <a:p>
            <a:r>
              <a:rPr lang="en-US" sz="6119" dirty="0" smtClean="0">
                <a:gradFill>
                  <a:gsLst>
                    <a:gs pos="0">
                      <a:schemeClr val="tx2"/>
                    </a:gs>
                    <a:gs pos="100000">
                      <a:schemeClr val="tx2"/>
                    </a:gs>
                  </a:gsLst>
                  <a:lin ang="5400000" scaled="1"/>
                </a:gradFill>
              </a:rPr>
              <a:t>Network boot</a:t>
            </a:r>
          </a:p>
          <a:p>
            <a:r>
              <a:rPr lang="en-US" sz="6119" dirty="0" smtClean="0">
                <a:gradFill>
                  <a:gsLst>
                    <a:gs pos="0">
                      <a:schemeClr val="tx2"/>
                    </a:gs>
                    <a:gs pos="100000">
                      <a:schemeClr val="tx2"/>
                    </a:gs>
                  </a:gsLst>
                  <a:lin ang="5400000" scaled="1"/>
                </a:gradFill>
              </a:rPr>
              <a:t>Local install</a:t>
            </a:r>
          </a:p>
        </p:txBody>
      </p:sp>
      <p:sp useBgFill="1">
        <p:nvSpPr>
          <p:cNvPr id="17" name="Rectangle 16"/>
          <p:cNvSpPr/>
          <p:nvPr/>
        </p:nvSpPr>
        <p:spPr bwMode="auto">
          <a:xfrm>
            <a:off x="0" y="5373915"/>
            <a:ext cx="4371959" cy="162061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9437" y="5728533"/>
            <a:ext cx="3493812" cy="899837"/>
          </a:xfrm>
          <a:prstGeom prst="rect">
            <a:avLst/>
          </a:prstGeom>
        </p:spPr>
      </p:pic>
    </p:spTree>
    <p:custDataLst>
      <p:tags r:id="rId1"/>
    </p:custDataLst>
    <p:extLst>
      <p:ext uri="{BB962C8B-B14F-4D97-AF65-F5344CB8AC3E}">
        <p14:creationId xmlns:p14="http://schemas.microsoft.com/office/powerpoint/2010/main" val="41512234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750" fill="hold"/>
                                        <p:tgtEl>
                                          <p:spTgt spid="13"/>
                                        </p:tgtEl>
                                        <p:attrNameLst>
                                          <p:attrName>ppt_x</p:attrName>
                                        </p:attrNameLst>
                                      </p:cBhvr>
                                      <p:tavLst>
                                        <p:tav tm="0">
                                          <p:val>
                                            <p:strVal val="#ppt_x"/>
                                          </p:val>
                                        </p:tav>
                                        <p:tav tm="100000">
                                          <p:val>
                                            <p:strVal val="#ppt_x"/>
                                          </p:val>
                                        </p:tav>
                                      </p:tavLst>
                                    </p:anim>
                                    <p:anim calcmode="lin" valueType="num">
                                      <p:cBhvr additive="base">
                                        <p:cTn id="8" dur="75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750"/>
                                        <p:tgtEl>
                                          <p:spTgt spid="5">
                                            <p:txEl>
                                              <p:pRg st="0" end="0"/>
                                            </p:txEl>
                                          </p:spTgt>
                                        </p:tgtEl>
                                      </p:cBhvr>
                                    </p:animEffect>
                                    <p:anim calcmode="lin" valueType="num">
                                      <p:cBhvr>
                                        <p:cTn id="13" dur="75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750" fill="hold"/>
                                        <p:tgtEl>
                                          <p:spTgt spid="5">
                                            <p:txEl>
                                              <p:pRg st="0" end="0"/>
                                            </p:txEl>
                                          </p:spTgt>
                                        </p:tgtEl>
                                        <p:attrNameLst>
                                          <p:attrName>ppt_y</p:attrName>
                                        </p:attrNameLst>
                                      </p:cBhvr>
                                      <p:tavLst>
                                        <p:tav tm="0">
                                          <p:val>
                                            <p:strVal val="#ppt_y+.1"/>
                                          </p:val>
                                        </p:tav>
                                        <p:tav tm="100000">
                                          <p:val>
                                            <p:strVal val="#ppt_y"/>
                                          </p:val>
                                        </p:tav>
                                      </p:tavLst>
                                    </p:anim>
                                  </p:childTnLst>
                                </p:cTn>
                              </p:par>
                              <p:par>
                                <p:cTn id="15" presetID="2" presetClass="entr" presetSubtype="4" decel="10000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750" fill="hold"/>
                                        <p:tgtEl>
                                          <p:spTgt spid="8"/>
                                        </p:tgtEl>
                                        <p:attrNameLst>
                                          <p:attrName>ppt_x</p:attrName>
                                        </p:attrNameLst>
                                      </p:cBhvr>
                                      <p:tavLst>
                                        <p:tav tm="0">
                                          <p:val>
                                            <p:strVal val="#ppt_x"/>
                                          </p:val>
                                        </p:tav>
                                        <p:tav tm="100000">
                                          <p:val>
                                            <p:strVal val="#ppt_x"/>
                                          </p:val>
                                        </p:tav>
                                      </p:tavLst>
                                    </p:anim>
                                    <p:anim calcmode="lin" valueType="num">
                                      <p:cBhvr additive="base">
                                        <p:cTn id="18" dur="75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fade">
                                      <p:cBhvr>
                                        <p:cTn id="23" dur="750"/>
                                        <p:tgtEl>
                                          <p:spTgt spid="5">
                                            <p:txEl>
                                              <p:pRg st="1" end="1"/>
                                            </p:txEl>
                                          </p:spTgt>
                                        </p:tgtEl>
                                      </p:cBhvr>
                                    </p:animEffect>
                                    <p:anim calcmode="lin" valueType="num">
                                      <p:cBhvr>
                                        <p:cTn id="24" dur="75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5" dur="750" fill="hold"/>
                                        <p:tgtEl>
                                          <p:spTgt spid="5">
                                            <p:txEl>
                                              <p:pRg st="1" end="1"/>
                                            </p:txEl>
                                          </p:spTgt>
                                        </p:tgtEl>
                                        <p:attrNameLst>
                                          <p:attrName>ppt_y</p:attrName>
                                        </p:attrNameLst>
                                      </p:cBhvr>
                                      <p:tavLst>
                                        <p:tav tm="0">
                                          <p:val>
                                            <p:strVal val="#ppt_y+.1"/>
                                          </p:val>
                                        </p:tav>
                                        <p:tav tm="100000">
                                          <p:val>
                                            <p:strVal val="#ppt_y"/>
                                          </p:val>
                                        </p:tav>
                                      </p:tavLst>
                                    </p:anim>
                                  </p:childTnLst>
                                </p:cTn>
                              </p:par>
                              <p:par>
                                <p:cTn id="26" presetID="2" presetClass="entr" presetSubtype="4" decel="10000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ppt_x"/>
                                          </p:val>
                                        </p:tav>
                                        <p:tav tm="100000">
                                          <p:val>
                                            <p:strVal val="#ppt_x"/>
                                          </p:val>
                                        </p:tav>
                                      </p:tavLst>
                                    </p:anim>
                                    <p:anim calcmode="lin" valueType="num">
                                      <p:cBhvr additive="base">
                                        <p:cTn id="29" dur="7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5">
                                            <p:txEl>
                                              <p:pRg st="2" end="2"/>
                                            </p:txEl>
                                          </p:spTgt>
                                        </p:tgtEl>
                                        <p:attrNameLst>
                                          <p:attrName>style.visibility</p:attrName>
                                        </p:attrNameLst>
                                      </p:cBhvr>
                                      <p:to>
                                        <p:strVal val="visible"/>
                                      </p:to>
                                    </p:set>
                                    <p:animEffect transition="in" filter="fade">
                                      <p:cBhvr>
                                        <p:cTn id="34" dur="750"/>
                                        <p:tgtEl>
                                          <p:spTgt spid="5">
                                            <p:txEl>
                                              <p:pRg st="2" end="2"/>
                                            </p:txEl>
                                          </p:spTgt>
                                        </p:tgtEl>
                                      </p:cBhvr>
                                    </p:animEffect>
                                    <p:anim calcmode="lin" valueType="num">
                                      <p:cBhvr>
                                        <p:cTn id="35" dur="75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6" dur="750" fill="hold"/>
                                        <p:tgtEl>
                                          <p:spTgt spid="5">
                                            <p:txEl>
                                              <p:pRg st="2" end="2"/>
                                            </p:txEl>
                                          </p:spTgt>
                                        </p:tgtEl>
                                        <p:attrNameLst>
                                          <p:attrName>ppt_y</p:attrName>
                                        </p:attrNameLst>
                                      </p:cBhvr>
                                      <p:tavLst>
                                        <p:tav tm="0">
                                          <p:val>
                                            <p:strVal val="#ppt_y+.1"/>
                                          </p:val>
                                        </p:tav>
                                        <p:tav tm="100000">
                                          <p:val>
                                            <p:strVal val="#ppt_y"/>
                                          </p:val>
                                        </p:tav>
                                      </p:tavLst>
                                    </p:anim>
                                  </p:childTnLst>
                                </p:cTn>
                              </p:par>
                              <p:par>
                                <p:cTn id="37" presetID="2" presetClass="entr" presetSubtype="4" decel="10000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750" fill="hold"/>
                                        <p:tgtEl>
                                          <p:spTgt spid="6"/>
                                        </p:tgtEl>
                                        <p:attrNameLst>
                                          <p:attrName>ppt_x</p:attrName>
                                        </p:attrNameLst>
                                      </p:cBhvr>
                                      <p:tavLst>
                                        <p:tav tm="0">
                                          <p:val>
                                            <p:strVal val="#ppt_x"/>
                                          </p:val>
                                        </p:tav>
                                        <p:tav tm="100000">
                                          <p:val>
                                            <p:strVal val="#ppt_x"/>
                                          </p:val>
                                        </p:tav>
                                      </p:tavLst>
                                    </p:anim>
                                    <p:anim calcmode="lin" valueType="num">
                                      <p:cBhvr additive="base">
                                        <p:cTn id="40" dur="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5">
                                            <p:txEl>
                                              <p:pRg st="3" end="3"/>
                                            </p:txEl>
                                          </p:spTgt>
                                        </p:tgtEl>
                                        <p:attrNameLst>
                                          <p:attrName>style.visibility</p:attrName>
                                        </p:attrNameLst>
                                      </p:cBhvr>
                                      <p:to>
                                        <p:strVal val="visible"/>
                                      </p:to>
                                    </p:set>
                                    <p:animEffect transition="in" filter="fade">
                                      <p:cBhvr>
                                        <p:cTn id="45" dur="750"/>
                                        <p:tgtEl>
                                          <p:spTgt spid="5">
                                            <p:txEl>
                                              <p:pRg st="3" end="3"/>
                                            </p:txEl>
                                          </p:spTgt>
                                        </p:tgtEl>
                                      </p:cBhvr>
                                    </p:animEffect>
                                    <p:anim calcmode="lin" valueType="num">
                                      <p:cBhvr>
                                        <p:cTn id="46" dur="75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7" dur="750" fill="hold"/>
                                        <p:tgtEl>
                                          <p:spTgt spid="5">
                                            <p:txEl>
                                              <p:pRg st="3" end="3"/>
                                            </p:txEl>
                                          </p:spTgt>
                                        </p:tgtEl>
                                        <p:attrNameLst>
                                          <p:attrName>ppt_y</p:attrName>
                                        </p:attrNameLst>
                                      </p:cBhvr>
                                      <p:tavLst>
                                        <p:tav tm="0">
                                          <p:val>
                                            <p:strVal val="#ppt_y+.1"/>
                                          </p:val>
                                        </p:tav>
                                        <p:tav tm="100000">
                                          <p:val>
                                            <p:strVal val="#ppt_y"/>
                                          </p:val>
                                        </p:tav>
                                      </p:tavLst>
                                    </p:anim>
                                  </p:childTnLst>
                                </p:cTn>
                              </p:par>
                              <p:par>
                                <p:cTn id="48" presetID="2" presetClass="entr" presetSubtype="4" decel="100000" fill="hold" nodeType="with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750" fill="hold"/>
                                        <p:tgtEl>
                                          <p:spTgt spid="11"/>
                                        </p:tgtEl>
                                        <p:attrNameLst>
                                          <p:attrName>ppt_x</p:attrName>
                                        </p:attrNameLst>
                                      </p:cBhvr>
                                      <p:tavLst>
                                        <p:tav tm="0">
                                          <p:val>
                                            <p:strVal val="#ppt_x"/>
                                          </p:val>
                                        </p:tav>
                                        <p:tav tm="100000">
                                          <p:val>
                                            <p:strVal val="#ppt_x"/>
                                          </p:val>
                                        </p:tav>
                                      </p:tavLst>
                                    </p:anim>
                                    <p:anim calcmode="lin" valueType="num">
                                      <p:cBhvr additive="base">
                                        <p:cTn id="51"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6600" dirty="0"/>
              <a:t>DaRT Tools Demo</a:t>
            </a:r>
            <a:br>
              <a:rPr lang="en-US" sz="6600" dirty="0"/>
            </a:br>
            <a:endParaRPr lang="en-US" sz="6600" dirty="0"/>
          </a:p>
        </p:txBody>
      </p:sp>
      <p:sp>
        <p:nvSpPr>
          <p:cNvPr id="2" name="Text Placeholder 1"/>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5615043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Automating DaRT</a:t>
            </a:r>
            <a:endParaRPr lang="en-US" dirty="0"/>
          </a:p>
        </p:txBody>
      </p:sp>
    </p:spTree>
    <p:extLst>
      <p:ext uri="{BB962C8B-B14F-4D97-AF65-F5344CB8AC3E}">
        <p14:creationId xmlns:p14="http://schemas.microsoft.com/office/powerpoint/2010/main" val="2360881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Common Org Goals</a:t>
            </a:r>
            <a:endParaRPr lang="en-US" dirty="0"/>
          </a:p>
        </p:txBody>
      </p:sp>
      <p:sp>
        <p:nvSpPr>
          <p:cNvPr id="5" name="Text Placeholder 4"/>
          <p:cNvSpPr>
            <a:spLocks noGrp="1"/>
          </p:cNvSpPr>
          <p:nvPr>
            <p:ph type="body" sz="quarter" idx="10"/>
          </p:nvPr>
        </p:nvSpPr>
        <p:spPr>
          <a:xfrm>
            <a:off x="274321" y="1212849"/>
            <a:ext cx="11887518" cy="3816429"/>
          </a:xfrm>
        </p:spPr>
        <p:txBody>
          <a:bodyPr/>
          <a:lstStyle/>
          <a:p>
            <a:pPr marL="0" indent="0">
              <a:lnSpc>
                <a:spcPct val="150000"/>
              </a:lnSpc>
              <a:spcBef>
                <a:spcPts val="600"/>
              </a:spcBef>
              <a:buNone/>
            </a:pPr>
            <a:r>
              <a:rPr lang="en-US" sz="4000" dirty="0" smtClean="0"/>
              <a:t>Monitor and fix </a:t>
            </a:r>
            <a:r>
              <a:rPr lang="en-US" sz="4000" dirty="0"/>
              <a:t>m</a:t>
            </a:r>
            <a:r>
              <a:rPr lang="en-US" sz="4000" dirty="0" smtClean="0"/>
              <a:t>alware and viruses </a:t>
            </a:r>
            <a:r>
              <a:rPr lang="en-US" sz="4000" dirty="0"/>
              <a:t>r</a:t>
            </a:r>
            <a:r>
              <a:rPr lang="en-US" sz="4000" dirty="0" smtClean="0"/>
              <a:t>egularly</a:t>
            </a:r>
          </a:p>
          <a:p>
            <a:pPr marL="0" indent="0">
              <a:lnSpc>
                <a:spcPct val="150000"/>
              </a:lnSpc>
              <a:spcBef>
                <a:spcPts val="600"/>
              </a:spcBef>
              <a:buNone/>
            </a:pPr>
            <a:r>
              <a:rPr lang="en-US" sz="4000" dirty="0" smtClean="0"/>
              <a:t>Assure management that their machines are clean</a:t>
            </a:r>
          </a:p>
          <a:p>
            <a:pPr marL="0" indent="0">
              <a:lnSpc>
                <a:spcPct val="150000"/>
              </a:lnSpc>
              <a:spcBef>
                <a:spcPts val="600"/>
              </a:spcBef>
              <a:buNone/>
            </a:pPr>
            <a:r>
              <a:rPr lang="en-US" sz="4000" dirty="0" smtClean="0"/>
              <a:t>Minimize user impact</a:t>
            </a:r>
          </a:p>
          <a:p>
            <a:pPr marL="0" indent="0">
              <a:buNone/>
            </a:pPr>
            <a:endParaRPr lang="en-US" sz="4000" dirty="0" smtClean="0"/>
          </a:p>
        </p:txBody>
      </p:sp>
    </p:spTree>
    <p:extLst>
      <p:ext uri="{BB962C8B-B14F-4D97-AF65-F5344CB8AC3E}">
        <p14:creationId xmlns:p14="http://schemas.microsoft.com/office/powerpoint/2010/main" val="1062277188"/>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a:t>
            </a:r>
            <a:endParaRPr lang="en-US" dirty="0"/>
          </a:p>
        </p:txBody>
      </p:sp>
      <p:sp>
        <p:nvSpPr>
          <p:cNvPr id="7" name="Text Placeholder 2"/>
          <p:cNvSpPr>
            <a:spLocks noGrp="1"/>
          </p:cNvSpPr>
          <p:nvPr>
            <p:ph type="body" sz="quarter" idx="10"/>
          </p:nvPr>
        </p:nvSpPr>
        <p:spPr>
          <a:xfrm>
            <a:off x="274320" y="2019673"/>
            <a:ext cx="11887200" cy="2225225"/>
          </a:xfrm>
        </p:spPr>
        <p:txBody>
          <a:bodyPr/>
          <a:lstStyle/>
          <a:p>
            <a:pPr>
              <a:spcBef>
                <a:spcPts val="0"/>
              </a:spcBef>
              <a:spcAft>
                <a:spcPts val="1800"/>
              </a:spcAft>
            </a:pPr>
            <a:r>
              <a:rPr lang="en-US" sz="3800" dirty="0" smtClean="0">
                <a:solidFill>
                  <a:schemeClr val="tx2"/>
                </a:solidFill>
                <a:latin typeface="+mn-lt"/>
              </a:rPr>
              <a:t>Create </a:t>
            </a:r>
            <a:r>
              <a:rPr lang="en-US" sz="3800" dirty="0">
                <a:solidFill>
                  <a:schemeClr val="tx2"/>
                </a:solidFill>
                <a:latin typeface="+mn-lt"/>
              </a:rPr>
              <a:t>DaRT Image (WIM) with latest WDO </a:t>
            </a:r>
            <a:r>
              <a:rPr lang="en-US" sz="3800" dirty="0" smtClean="0">
                <a:solidFill>
                  <a:schemeClr val="tx2"/>
                </a:solidFill>
                <a:latin typeface="+mn-lt"/>
              </a:rPr>
              <a:t>Definitions</a:t>
            </a:r>
            <a:endParaRPr lang="en-US" sz="3800" dirty="0">
              <a:solidFill>
                <a:schemeClr val="tx2"/>
              </a:solidFill>
              <a:latin typeface="+mn-lt"/>
            </a:endParaRPr>
          </a:p>
          <a:p>
            <a:pPr>
              <a:spcBef>
                <a:spcPts val="0"/>
              </a:spcBef>
              <a:spcAft>
                <a:spcPts val="1800"/>
              </a:spcAft>
            </a:pPr>
            <a:r>
              <a:rPr lang="en-US" sz="3800" dirty="0">
                <a:solidFill>
                  <a:schemeClr val="tx2"/>
                </a:solidFill>
                <a:latin typeface="+mn-lt"/>
              </a:rPr>
              <a:t>Deploy and start DaRT remotely (recommend CM)</a:t>
            </a:r>
          </a:p>
          <a:p>
            <a:pPr>
              <a:spcBef>
                <a:spcPts val="0"/>
              </a:spcBef>
              <a:spcAft>
                <a:spcPts val="1800"/>
              </a:spcAft>
            </a:pPr>
            <a:r>
              <a:rPr lang="en-US" sz="3800" dirty="0" smtClean="0">
                <a:solidFill>
                  <a:schemeClr val="tx2"/>
                </a:solidFill>
                <a:latin typeface="+mn-lt"/>
              </a:rPr>
              <a:t>Analyze </a:t>
            </a:r>
            <a:r>
              <a:rPr lang="en-US" sz="3800" dirty="0">
                <a:solidFill>
                  <a:schemeClr val="tx2"/>
                </a:solidFill>
                <a:latin typeface="+mn-lt"/>
              </a:rPr>
              <a:t>Reports (weekly)</a:t>
            </a:r>
          </a:p>
        </p:txBody>
      </p:sp>
    </p:spTree>
    <p:extLst>
      <p:ext uri="{BB962C8B-B14F-4D97-AF65-F5344CB8AC3E}">
        <p14:creationId xmlns:p14="http://schemas.microsoft.com/office/powerpoint/2010/main" val="110413405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a:t>
            </a:r>
            <a:endParaRPr lang="en-US" dirty="0"/>
          </a:p>
        </p:txBody>
      </p:sp>
      <p:sp>
        <p:nvSpPr>
          <p:cNvPr id="7" name="Text Placeholder 2"/>
          <p:cNvSpPr>
            <a:spLocks noGrp="1"/>
          </p:cNvSpPr>
          <p:nvPr>
            <p:ph type="body" sz="quarter" idx="10"/>
          </p:nvPr>
        </p:nvSpPr>
        <p:spPr>
          <a:xfrm>
            <a:off x="274320" y="2019673"/>
            <a:ext cx="11887200" cy="2225225"/>
          </a:xfrm>
        </p:spPr>
        <p:txBody>
          <a:bodyPr/>
          <a:lstStyle/>
          <a:p>
            <a:pPr>
              <a:spcBef>
                <a:spcPts val="0"/>
              </a:spcBef>
              <a:spcAft>
                <a:spcPts val="1800"/>
              </a:spcAft>
            </a:pPr>
            <a:r>
              <a:rPr lang="en-US" sz="3800" dirty="0" smtClean="0">
                <a:solidFill>
                  <a:schemeClr val="accent5"/>
                </a:solidFill>
                <a:latin typeface="+mn-lt"/>
              </a:rPr>
              <a:t>Create </a:t>
            </a:r>
            <a:r>
              <a:rPr lang="en-US" sz="3800" dirty="0">
                <a:solidFill>
                  <a:schemeClr val="accent5"/>
                </a:solidFill>
                <a:latin typeface="+mn-lt"/>
              </a:rPr>
              <a:t>DaRT Image (WIM) with latest WDO </a:t>
            </a:r>
            <a:r>
              <a:rPr lang="en-US" sz="3800" dirty="0" smtClean="0">
                <a:solidFill>
                  <a:schemeClr val="accent5"/>
                </a:solidFill>
                <a:latin typeface="+mn-lt"/>
              </a:rPr>
              <a:t>Definitions</a:t>
            </a:r>
            <a:endParaRPr lang="en-US" sz="3800" dirty="0">
              <a:solidFill>
                <a:schemeClr val="accent5"/>
              </a:solidFill>
              <a:latin typeface="+mn-lt"/>
            </a:endParaRPr>
          </a:p>
          <a:p>
            <a:pPr>
              <a:spcBef>
                <a:spcPts val="0"/>
              </a:spcBef>
              <a:spcAft>
                <a:spcPts val="1800"/>
              </a:spcAft>
            </a:pPr>
            <a:r>
              <a:rPr lang="en-US" sz="3800" dirty="0">
                <a:solidFill>
                  <a:schemeClr val="accent3">
                    <a:lumMod val="60000"/>
                    <a:lumOff val="40000"/>
                  </a:schemeClr>
                </a:solidFill>
                <a:latin typeface="+mn-lt"/>
              </a:rPr>
              <a:t>Deploy and start DaRT remotely (recommend CM)</a:t>
            </a:r>
          </a:p>
          <a:p>
            <a:pPr>
              <a:spcBef>
                <a:spcPts val="0"/>
              </a:spcBef>
              <a:spcAft>
                <a:spcPts val="1800"/>
              </a:spcAft>
            </a:pPr>
            <a:r>
              <a:rPr lang="en-US" sz="3800" dirty="0" smtClean="0">
                <a:solidFill>
                  <a:schemeClr val="accent3">
                    <a:lumMod val="60000"/>
                    <a:lumOff val="40000"/>
                  </a:schemeClr>
                </a:solidFill>
                <a:latin typeface="+mn-lt"/>
              </a:rPr>
              <a:t>Analyze </a:t>
            </a:r>
            <a:r>
              <a:rPr lang="en-US" sz="3800" dirty="0">
                <a:solidFill>
                  <a:schemeClr val="accent3">
                    <a:lumMod val="60000"/>
                    <a:lumOff val="40000"/>
                  </a:schemeClr>
                </a:solidFill>
                <a:latin typeface="+mn-lt"/>
              </a:rPr>
              <a:t>Reports (weekly)</a:t>
            </a:r>
          </a:p>
        </p:txBody>
      </p:sp>
    </p:spTree>
    <p:extLst>
      <p:ext uri="{BB962C8B-B14F-4D97-AF65-F5344CB8AC3E}">
        <p14:creationId xmlns:p14="http://schemas.microsoft.com/office/powerpoint/2010/main" val="53978489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Create DaRT image w/ Latest Definitions</a:t>
            </a:r>
            <a:endParaRPr lang="en-US" sz="4800" dirty="0"/>
          </a:p>
        </p:txBody>
      </p:sp>
      <p:sp>
        <p:nvSpPr>
          <p:cNvPr id="3" name="Text Placeholder 2"/>
          <p:cNvSpPr>
            <a:spLocks noGrp="1"/>
          </p:cNvSpPr>
          <p:nvPr>
            <p:ph type="body" sz="quarter" idx="10"/>
          </p:nvPr>
        </p:nvSpPr>
        <p:spPr>
          <a:xfrm>
            <a:off x="274638" y="1395736"/>
            <a:ext cx="11598707" cy="2308324"/>
          </a:xfrm>
        </p:spPr>
        <p:txBody>
          <a:bodyPr/>
          <a:lstStyle/>
          <a:p>
            <a:r>
              <a:rPr lang="en-US" dirty="0">
                <a:solidFill>
                  <a:schemeClr val="tx1"/>
                </a:solidFill>
              </a:rPr>
              <a:t>Install DaRT 8</a:t>
            </a:r>
          </a:p>
          <a:p>
            <a:r>
              <a:rPr lang="en-US" dirty="0">
                <a:solidFill>
                  <a:schemeClr val="tx1"/>
                </a:solidFill>
              </a:rPr>
              <a:t>Launch Recovery </a:t>
            </a:r>
            <a:br>
              <a:rPr lang="en-US" dirty="0">
                <a:solidFill>
                  <a:schemeClr val="tx1"/>
                </a:solidFill>
              </a:rPr>
            </a:br>
            <a:r>
              <a:rPr lang="en-US" dirty="0">
                <a:solidFill>
                  <a:schemeClr val="tx1"/>
                </a:solidFill>
              </a:rPr>
              <a:t>Image Wizard</a:t>
            </a:r>
          </a:p>
          <a:p>
            <a:pPr lvl="1"/>
            <a:endParaRPr lang="en-US" dirty="0"/>
          </a:p>
        </p:txBody>
      </p:sp>
      <p:grpSp>
        <p:nvGrpSpPr>
          <p:cNvPr id="10" name="Group 9"/>
          <p:cNvGrpSpPr/>
          <p:nvPr/>
        </p:nvGrpSpPr>
        <p:grpSpPr>
          <a:xfrm>
            <a:off x="5117444" y="1389715"/>
            <a:ext cx="7086563" cy="5435130"/>
            <a:chOff x="5913437" y="1187593"/>
            <a:chExt cx="5043170" cy="3914775"/>
          </a:xfrm>
        </p:grpSpPr>
        <p:pic>
          <p:nvPicPr>
            <p:cNvPr id="5" name="Picture 4"/>
            <p:cNvPicPr/>
            <p:nvPr/>
          </p:nvPicPr>
          <p:blipFill>
            <a:blip r:embed="rId4"/>
            <a:stretch>
              <a:fillRect/>
            </a:stretch>
          </p:blipFill>
          <p:spPr>
            <a:xfrm>
              <a:off x="5913437" y="1187593"/>
              <a:ext cx="5043170" cy="3914775"/>
            </a:xfrm>
            <a:prstGeom prst="rect">
              <a:avLst/>
            </a:prstGeom>
          </p:spPr>
        </p:pic>
        <p:sp>
          <p:nvSpPr>
            <p:cNvPr id="7" name="Rectangle 6"/>
            <p:cNvSpPr/>
            <p:nvPr/>
          </p:nvSpPr>
          <p:spPr bwMode="auto">
            <a:xfrm>
              <a:off x="7321550" y="2430462"/>
              <a:ext cx="3011487" cy="152400"/>
            </a:xfrm>
            <a:prstGeom prst="rect">
              <a:avLst/>
            </a:prstGeom>
            <a:noFill/>
            <a:ln>
              <a:solidFill>
                <a:schemeClr val="accent3"/>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grpSp>
        <p:nvGrpSpPr>
          <p:cNvPr id="11" name="Group 10"/>
          <p:cNvGrpSpPr/>
          <p:nvPr/>
        </p:nvGrpSpPr>
        <p:grpSpPr>
          <a:xfrm>
            <a:off x="5125564" y="1389715"/>
            <a:ext cx="7077358" cy="5436418"/>
            <a:chOff x="7321550" y="2582862"/>
            <a:chExt cx="5114925" cy="3971925"/>
          </a:xfrm>
        </p:grpSpPr>
        <p:pic>
          <p:nvPicPr>
            <p:cNvPr id="4" name="Picture 3"/>
            <p:cNvPicPr/>
            <p:nvPr/>
          </p:nvPicPr>
          <p:blipFill>
            <a:blip r:embed="rId5"/>
            <a:stretch>
              <a:fillRect/>
            </a:stretch>
          </p:blipFill>
          <p:spPr>
            <a:xfrm>
              <a:off x="7321550" y="2582862"/>
              <a:ext cx="5114925" cy="3971925"/>
            </a:xfrm>
            <a:prstGeom prst="rect">
              <a:avLst/>
            </a:prstGeom>
            <a:ln>
              <a:noFill/>
            </a:ln>
          </p:spPr>
        </p:pic>
        <p:sp>
          <p:nvSpPr>
            <p:cNvPr id="8" name="Rectangle 7"/>
            <p:cNvSpPr/>
            <p:nvPr/>
          </p:nvSpPr>
          <p:spPr bwMode="auto">
            <a:xfrm>
              <a:off x="8759030" y="3876675"/>
              <a:ext cx="3011487" cy="152400"/>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grpSp>
        <p:nvGrpSpPr>
          <p:cNvPr id="12" name="Group 11"/>
          <p:cNvGrpSpPr/>
          <p:nvPr/>
        </p:nvGrpSpPr>
        <p:grpSpPr>
          <a:xfrm>
            <a:off x="5120715" y="1388579"/>
            <a:ext cx="7113282" cy="5435130"/>
            <a:chOff x="8961437" y="4411662"/>
            <a:chExt cx="5039360" cy="3895725"/>
          </a:xfrm>
        </p:grpSpPr>
        <p:pic>
          <p:nvPicPr>
            <p:cNvPr id="6" name="Picture 5"/>
            <p:cNvPicPr/>
            <p:nvPr/>
          </p:nvPicPr>
          <p:blipFill>
            <a:blip r:embed="rId6"/>
            <a:stretch>
              <a:fillRect/>
            </a:stretch>
          </p:blipFill>
          <p:spPr>
            <a:xfrm>
              <a:off x="8961437" y="4411662"/>
              <a:ext cx="5039360" cy="3895725"/>
            </a:xfrm>
            <a:prstGeom prst="rect">
              <a:avLst/>
            </a:prstGeom>
          </p:spPr>
        </p:pic>
        <p:sp>
          <p:nvSpPr>
            <p:cNvPr id="9" name="Rectangle 8"/>
            <p:cNvSpPr/>
            <p:nvPr/>
          </p:nvSpPr>
          <p:spPr bwMode="auto">
            <a:xfrm>
              <a:off x="10207150" y="5981698"/>
              <a:ext cx="2107088" cy="258764"/>
            </a:xfrm>
            <a:prstGeom prst="rect">
              <a:avLst/>
            </a:prstGeom>
            <a:noFill/>
            <a:ln>
              <a:solidFill>
                <a:schemeClr val="accent3"/>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sp>
        <p:nvSpPr>
          <p:cNvPr id="13" name="TextBox 12"/>
          <p:cNvSpPr txBox="1"/>
          <p:nvPr/>
        </p:nvSpPr>
        <p:spPr>
          <a:xfrm>
            <a:off x="275851" y="3354357"/>
            <a:ext cx="4310860"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On Tools Tab select Defender</a:t>
            </a:r>
          </a:p>
        </p:txBody>
      </p:sp>
      <p:sp>
        <p:nvSpPr>
          <p:cNvPr id="14" name="TextBox 13"/>
          <p:cNvSpPr txBox="1"/>
          <p:nvPr/>
        </p:nvSpPr>
        <p:spPr>
          <a:xfrm>
            <a:off x="275851" y="3900666"/>
            <a:ext cx="5408986" cy="1403461"/>
          </a:xfrm>
          <a:prstGeom prst="rect">
            <a:avLst/>
          </a:prstGeom>
          <a:noFill/>
        </p:spPr>
        <p:txBody>
          <a:bodyPr wrap="square" lIns="182880" tIns="146304" rIns="182880" bIns="146304" rtlCol="0">
            <a:spAutoFit/>
          </a:bodyPr>
          <a:lstStyle/>
          <a:p>
            <a:r>
              <a:rPr lang="en-US" sz="2400" dirty="0"/>
              <a:t>On Advanced Options-&gt; Defender Tab, select </a:t>
            </a:r>
            <a:r>
              <a:rPr lang="en-US" sz="2400" dirty="0" smtClean="0"/>
              <a:t>download </a:t>
            </a:r>
            <a:r>
              <a:rPr lang="en-US" sz="2400" dirty="0"/>
              <a:t>the latest definitions (Recommended)</a:t>
            </a:r>
          </a:p>
        </p:txBody>
      </p:sp>
      <p:sp>
        <p:nvSpPr>
          <p:cNvPr id="15" name="TextBox 14"/>
          <p:cNvSpPr txBox="1"/>
          <p:nvPr/>
        </p:nvSpPr>
        <p:spPr>
          <a:xfrm>
            <a:off x="274640" y="5222571"/>
            <a:ext cx="5410198" cy="1034129"/>
          </a:xfrm>
          <a:prstGeom prst="rect">
            <a:avLst/>
          </a:prstGeom>
          <a:noFill/>
        </p:spPr>
        <p:txBody>
          <a:bodyPr wrap="square" lIns="182880" tIns="146304" rIns="182880" bIns="146304" rtlCol="0">
            <a:spAutoFit/>
          </a:bodyPr>
          <a:lstStyle/>
          <a:p>
            <a:r>
              <a:rPr lang="en-US" sz="2400" dirty="0"/>
              <a:t>For CM, on Create Image Tab -&gt; Ensure Create </a:t>
            </a:r>
            <a:r>
              <a:rPr lang="en-US" sz="2400" dirty="0" smtClean="0"/>
              <a:t>WIM </a:t>
            </a:r>
            <a:r>
              <a:rPr lang="en-US" sz="2400" dirty="0"/>
              <a:t>is checked.</a:t>
            </a:r>
          </a:p>
        </p:txBody>
      </p:sp>
    </p:spTree>
    <p:custDataLst>
      <p:tags r:id="rId1"/>
    </p:custDataLst>
    <p:extLst>
      <p:ext uri="{BB962C8B-B14F-4D97-AF65-F5344CB8AC3E}">
        <p14:creationId xmlns:p14="http://schemas.microsoft.com/office/powerpoint/2010/main" val="12548129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a:t>Making PC Recovery Easier with the Microsoft Diagnostics and Recovery Toolset </a:t>
            </a:r>
            <a:r>
              <a:rPr lang="en-US" sz="4400" dirty="0" smtClean="0"/>
              <a:t>(DaRT)</a:t>
            </a:r>
            <a:endParaRPr lang="en-US" sz="4400" dirty="0"/>
          </a:p>
        </p:txBody>
      </p:sp>
      <p:sp>
        <p:nvSpPr>
          <p:cNvPr id="2" name="Text Placeholder 1"/>
          <p:cNvSpPr>
            <a:spLocks noGrp="1"/>
          </p:cNvSpPr>
          <p:nvPr>
            <p:ph type="body" sz="quarter" idx="12"/>
          </p:nvPr>
        </p:nvSpPr>
        <p:spPr/>
        <p:txBody>
          <a:bodyPr/>
          <a:lstStyle/>
          <a:p>
            <a:r>
              <a:rPr lang="en-US" sz="3200" dirty="0" smtClean="0"/>
              <a:t>Aaron Ruckman – </a:t>
            </a:r>
          </a:p>
          <a:p>
            <a:r>
              <a:rPr lang="en-US" sz="3200" dirty="0" smtClean="0"/>
              <a:t>Program Manager</a:t>
            </a:r>
          </a:p>
        </p:txBody>
      </p:sp>
      <p:sp>
        <p:nvSpPr>
          <p:cNvPr id="4" name="Text Placeholder 3"/>
          <p:cNvSpPr>
            <a:spLocks noGrp="1"/>
          </p:cNvSpPr>
          <p:nvPr>
            <p:ph type="body" sz="quarter" idx="13"/>
          </p:nvPr>
        </p:nvSpPr>
        <p:spPr/>
        <p:txBody>
          <a:bodyPr/>
          <a:lstStyle/>
          <a:p>
            <a:r>
              <a:rPr lang="en-US" dirty="0"/>
              <a:t>WCA-B325</a:t>
            </a:r>
          </a:p>
        </p:txBody>
      </p:sp>
    </p:spTree>
    <p:extLst>
      <p:ext uri="{BB962C8B-B14F-4D97-AF65-F5344CB8AC3E}">
        <p14:creationId xmlns:p14="http://schemas.microsoft.com/office/powerpoint/2010/main" val="215765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Image via PowerShell Scripts</a:t>
            </a:r>
            <a:endParaRPr lang="en-US" dirty="0"/>
          </a:p>
        </p:txBody>
      </p:sp>
      <p:sp>
        <p:nvSpPr>
          <p:cNvPr id="3" name="Text Placeholder 2"/>
          <p:cNvSpPr>
            <a:spLocks noGrp="1"/>
          </p:cNvSpPr>
          <p:nvPr>
            <p:ph type="body" sz="quarter" idx="10"/>
          </p:nvPr>
        </p:nvSpPr>
        <p:spPr>
          <a:xfrm>
            <a:off x="274638" y="1395736"/>
            <a:ext cx="11598707" cy="3299365"/>
          </a:xfrm>
        </p:spPr>
        <p:txBody>
          <a:bodyPr/>
          <a:lstStyle/>
          <a:p>
            <a:pPr marL="0" indent="0">
              <a:buNone/>
            </a:pPr>
            <a:r>
              <a:rPr lang="en-US" dirty="0" smtClean="0">
                <a:solidFill>
                  <a:schemeClr val="tx1"/>
                </a:solidFill>
              </a:rPr>
              <a:t>General Steps:</a:t>
            </a:r>
          </a:p>
          <a:p>
            <a:pPr marL="342900" lvl="1" indent="0">
              <a:buNone/>
            </a:pPr>
            <a:r>
              <a:rPr lang="en-US" sz="2400" dirty="0" smtClean="0"/>
              <a:t>Import modules</a:t>
            </a:r>
          </a:p>
          <a:p>
            <a:pPr marL="342900" lvl="1" indent="0">
              <a:buNone/>
            </a:pPr>
            <a:r>
              <a:rPr lang="en-US" sz="2400" dirty="0" smtClean="0"/>
              <a:t>Set target and destination Windows 8 media location</a:t>
            </a:r>
          </a:p>
          <a:p>
            <a:pPr marL="342900" lvl="1" indent="0">
              <a:buNone/>
            </a:pPr>
            <a:r>
              <a:rPr lang="en-US" sz="2400" dirty="0" smtClean="0"/>
              <a:t>Create copy of WIM and remove read only Flag</a:t>
            </a:r>
          </a:p>
          <a:p>
            <a:pPr marL="342900" lvl="1" indent="0">
              <a:buNone/>
            </a:pPr>
            <a:r>
              <a:rPr lang="en-US" sz="2400" dirty="0" smtClean="0"/>
              <a:t>Mount new image</a:t>
            </a:r>
          </a:p>
          <a:p>
            <a:pPr marL="342900" lvl="1" indent="0">
              <a:buNone/>
            </a:pPr>
            <a:r>
              <a:rPr lang="en-US" sz="2400" dirty="0" smtClean="0"/>
              <a:t>Save and dismount the image</a:t>
            </a:r>
          </a:p>
          <a:p>
            <a:pPr lvl="1"/>
            <a:endParaRPr lang="en-US" sz="2800" dirty="0" smtClean="0"/>
          </a:p>
        </p:txBody>
      </p:sp>
      <p:sp>
        <p:nvSpPr>
          <p:cNvPr id="4" name="TextBox 5"/>
          <p:cNvSpPr txBox="1"/>
          <p:nvPr/>
        </p:nvSpPr>
        <p:spPr>
          <a:xfrm>
            <a:off x="5649181" y="6067490"/>
            <a:ext cx="6055825" cy="1037207"/>
          </a:xfrm>
          <a:prstGeom prst="rect">
            <a:avLst/>
          </a:prstGeom>
          <a:noFill/>
        </p:spPr>
        <p:txBody>
          <a:bodyPr wrap="none" lIns="182880" tIns="146304" rIns="182880" bIns="146304" rtlCol="0">
            <a:spAutoFit/>
          </a:bodyPr>
          <a:lstStyle/>
          <a:p>
            <a:pPr>
              <a:lnSpc>
                <a:spcPct val="90000"/>
              </a:lnSpc>
              <a:spcAft>
                <a:spcPts val="600"/>
              </a:spcAft>
            </a:pPr>
            <a:r>
              <a:rPr lang="en-US" sz="2400" dirty="0"/>
              <a:t>More info: </a:t>
            </a:r>
            <a:r>
              <a:rPr lang="en-US" sz="2400" dirty="0">
                <a:solidFill>
                  <a:schemeClr val="bg1">
                    <a:lumMod val="60000"/>
                    <a:lumOff val="40000"/>
                  </a:schemeClr>
                </a:solidFill>
                <a:hlinkClick r:id="rId4"/>
              </a:rPr>
              <a:t>http://aka.ms/PoSHDaRTImage</a:t>
            </a:r>
            <a:endParaRPr lang="en-US" sz="2400" dirty="0">
              <a:solidFill>
                <a:schemeClr val="bg1">
                  <a:lumMod val="60000"/>
                  <a:lumOff val="40000"/>
                </a:schemeClr>
              </a:solidFill>
            </a:endParaRPr>
          </a:p>
          <a:p>
            <a:pPr>
              <a:lnSpc>
                <a:spcPct val="90000"/>
              </a:lnSpc>
              <a:spcAft>
                <a:spcPts val="600"/>
              </a:spcAft>
            </a:pPr>
            <a:endParaRPr lang="en-US" sz="2400" dirty="0" smtClean="0">
              <a:solidFill>
                <a:schemeClr val="bg1">
                  <a:lumMod val="60000"/>
                  <a:lumOff val="40000"/>
                </a:schemeClr>
              </a:solidFill>
            </a:endParaRPr>
          </a:p>
        </p:txBody>
      </p:sp>
      <p:sp>
        <p:nvSpPr>
          <p:cNvPr id="5" name="TextBox 4"/>
          <p:cNvSpPr txBox="1"/>
          <p:nvPr/>
        </p:nvSpPr>
        <p:spPr>
          <a:xfrm rot="20273135">
            <a:off x="4036643" y="4654688"/>
            <a:ext cx="4894289" cy="627864"/>
          </a:xfrm>
          <a:prstGeom prst="rect">
            <a:avLst/>
          </a:prstGeom>
          <a:solidFill>
            <a:schemeClr val="accent2"/>
          </a:solid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WDO definitions choice persisted</a:t>
            </a:r>
          </a:p>
        </p:txBody>
      </p:sp>
      <p:sp>
        <p:nvSpPr>
          <p:cNvPr id="6" name="TextBox 5"/>
          <p:cNvSpPr txBox="1"/>
          <p:nvPr/>
        </p:nvSpPr>
        <p:spPr>
          <a:xfrm rot="20273135">
            <a:off x="5730680" y="4381562"/>
            <a:ext cx="6485558" cy="627864"/>
          </a:xfrm>
          <a:prstGeom prst="rect">
            <a:avLst/>
          </a:prstGeom>
          <a:solidFill>
            <a:schemeClr val="accent2"/>
          </a:solid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Can add manual user-specific customizations</a:t>
            </a:r>
          </a:p>
        </p:txBody>
      </p:sp>
    </p:spTree>
    <p:custDataLst>
      <p:tags r:id="rId1"/>
    </p:custDataLst>
    <p:extLst>
      <p:ext uri="{BB962C8B-B14F-4D97-AF65-F5344CB8AC3E}">
        <p14:creationId xmlns:p14="http://schemas.microsoft.com/office/powerpoint/2010/main" val="34282769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PowerShell </a:t>
            </a:r>
            <a:r>
              <a:rPr lang="en-US" dirty="0" err="1" smtClean="0"/>
              <a:t>cmdlets</a:t>
            </a:r>
            <a:endParaRPr lang="en-US" dirty="0"/>
          </a:p>
        </p:txBody>
      </p:sp>
      <p:sp>
        <p:nvSpPr>
          <p:cNvPr id="3" name="Text Placeholder 2"/>
          <p:cNvSpPr>
            <a:spLocks noGrp="1"/>
          </p:cNvSpPr>
          <p:nvPr>
            <p:ph type="body" sz="quarter" idx="10"/>
          </p:nvPr>
        </p:nvSpPr>
        <p:spPr>
          <a:xfrm>
            <a:off x="274638" y="1395736"/>
            <a:ext cx="11598707" cy="738664"/>
          </a:xfrm>
        </p:spPr>
        <p:txBody>
          <a:bodyPr/>
          <a:lstStyle/>
          <a:p>
            <a:pPr marL="0" indent="0">
              <a:buNone/>
            </a:pPr>
            <a:r>
              <a:rPr lang="en-US" dirty="0" smtClean="0">
                <a:solidFill>
                  <a:schemeClr val="tx1"/>
                </a:solidFill>
              </a:rPr>
              <a:t>From Power Shell: Import </a:t>
            </a:r>
            <a:r>
              <a:rPr lang="en-US" dirty="0" err="1" smtClean="0">
                <a:solidFill>
                  <a:schemeClr val="tx1"/>
                </a:solidFill>
              </a:rPr>
              <a:t>Microsoft.Dart</a:t>
            </a:r>
            <a:r>
              <a:rPr lang="en-US" dirty="0" smtClean="0">
                <a:solidFill>
                  <a:schemeClr val="tx1"/>
                </a:solidFill>
              </a:rPr>
              <a:t> Module</a:t>
            </a:r>
          </a:p>
        </p:txBody>
      </p:sp>
      <p:graphicFrame>
        <p:nvGraphicFramePr>
          <p:cNvPr id="5" name="Table 4"/>
          <p:cNvGraphicFramePr>
            <a:graphicFrameLocks noGrp="1"/>
          </p:cNvGraphicFramePr>
          <p:nvPr>
            <p:extLst>
              <p:ext uri="{D42A27DB-BD31-4B8C-83A1-F6EECF244321}">
                <p14:modId xmlns:p14="http://schemas.microsoft.com/office/powerpoint/2010/main" val="1249037874"/>
              </p:ext>
            </p:extLst>
          </p:nvPr>
        </p:nvGraphicFramePr>
        <p:xfrm>
          <a:off x="350837" y="2125662"/>
          <a:ext cx="11506200" cy="4295300"/>
        </p:xfrm>
        <a:graphic>
          <a:graphicData uri="http://schemas.openxmlformats.org/drawingml/2006/table">
            <a:tbl>
              <a:tblPr/>
              <a:tblGrid>
                <a:gridCol w="3429000"/>
                <a:gridCol w="8077200"/>
              </a:tblGrid>
              <a:tr h="444894">
                <a:tc>
                  <a:txBody>
                    <a:bodyPr/>
                    <a:lstStyle/>
                    <a:p>
                      <a:r>
                        <a:rPr lang="en-US" sz="2400" dirty="0">
                          <a:solidFill>
                            <a:schemeClr val="tx1"/>
                          </a:solidFill>
                        </a:rPr>
                        <a:t>Name </a:t>
                      </a:r>
                    </a:p>
                  </a:txBody>
                  <a:tcPr marL="65385" marR="65385" marT="32693" marB="32693" anchor="ctr">
                    <a:lnL>
                      <a:noFill/>
                    </a:lnL>
                    <a:lnR>
                      <a:noFill/>
                    </a:lnR>
                    <a:lnT>
                      <a:noFill/>
                    </a:lnT>
                    <a:lnB>
                      <a:noFill/>
                    </a:lnB>
                  </a:tcPr>
                </a:tc>
                <a:tc>
                  <a:txBody>
                    <a:bodyPr/>
                    <a:lstStyle/>
                    <a:p>
                      <a:r>
                        <a:rPr lang="en-US" sz="2400" dirty="0">
                          <a:solidFill>
                            <a:schemeClr val="tx1"/>
                          </a:solidFill>
                        </a:rPr>
                        <a:t>Description </a:t>
                      </a:r>
                    </a:p>
                  </a:txBody>
                  <a:tcPr marL="65385" marR="65385" marT="32693" marB="32693" anchor="ctr">
                    <a:lnL>
                      <a:noFill/>
                    </a:lnL>
                    <a:lnR>
                      <a:noFill/>
                    </a:lnR>
                    <a:lnT>
                      <a:noFill/>
                    </a:lnT>
                    <a:lnB>
                      <a:noFill/>
                    </a:lnB>
                  </a:tcPr>
                </a:tc>
              </a:tr>
              <a:tr h="606289">
                <a:tc>
                  <a:txBody>
                    <a:bodyPr/>
                    <a:lstStyle/>
                    <a:p>
                      <a:r>
                        <a:rPr lang="en-US" sz="2400" dirty="0"/>
                        <a:t>Copy-</a:t>
                      </a:r>
                      <a:r>
                        <a:rPr lang="en-US" sz="2400" dirty="0" err="1"/>
                        <a:t>DartImage</a:t>
                      </a:r>
                      <a:endParaRPr lang="en-US" sz="2400" dirty="0"/>
                    </a:p>
                  </a:txBody>
                  <a:tcPr marL="65385" marR="65385" marT="32693" marB="32693" anchor="ctr">
                    <a:lnL>
                      <a:noFill/>
                    </a:lnL>
                    <a:lnR>
                      <a:noFill/>
                    </a:lnR>
                    <a:lnT>
                      <a:noFill/>
                    </a:lnT>
                    <a:lnB>
                      <a:noFill/>
                    </a:lnB>
                  </a:tcPr>
                </a:tc>
                <a:tc>
                  <a:txBody>
                    <a:bodyPr/>
                    <a:lstStyle/>
                    <a:p>
                      <a:pPr>
                        <a:spcAft>
                          <a:spcPts val="1800"/>
                        </a:spcAft>
                      </a:pPr>
                      <a:r>
                        <a:rPr lang="en-US" sz="2400" dirty="0">
                          <a:solidFill>
                            <a:schemeClr val="accent5"/>
                          </a:solidFill>
                        </a:rPr>
                        <a:t>Burns an ISO to a CD, DVD, or USB drive.</a:t>
                      </a:r>
                    </a:p>
                  </a:txBody>
                  <a:tcPr marL="65385" marR="65385" marT="32693" marB="32693" anchor="ctr">
                    <a:lnL>
                      <a:noFill/>
                    </a:lnL>
                    <a:lnR>
                      <a:noFill/>
                    </a:lnR>
                    <a:lnT>
                      <a:noFill/>
                    </a:lnT>
                    <a:lnB>
                      <a:noFill/>
                    </a:lnB>
                  </a:tcPr>
                </a:tc>
              </a:tr>
              <a:tr h="1022188">
                <a:tc>
                  <a:txBody>
                    <a:bodyPr/>
                    <a:lstStyle/>
                    <a:p>
                      <a:r>
                        <a:rPr lang="en-US" sz="2400" dirty="0"/>
                        <a:t>Export-</a:t>
                      </a:r>
                      <a:r>
                        <a:rPr lang="en-US" sz="2400" dirty="0" err="1"/>
                        <a:t>DartImage</a:t>
                      </a:r>
                      <a:endParaRPr lang="en-US" sz="2400" dirty="0"/>
                    </a:p>
                  </a:txBody>
                  <a:tcPr marL="65385" marR="65385" marT="32693" marB="32693" anchor="ctr">
                    <a:lnL>
                      <a:noFill/>
                    </a:lnL>
                    <a:lnR>
                      <a:noFill/>
                    </a:lnR>
                    <a:lnT>
                      <a:noFill/>
                    </a:lnT>
                    <a:lnB>
                      <a:noFill/>
                    </a:lnB>
                  </a:tcPr>
                </a:tc>
                <a:tc>
                  <a:txBody>
                    <a:bodyPr/>
                    <a:lstStyle/>
                    <a:p>
                      <a:pPr>
                        <a:spcAft>
                          <a:spcPts val="1800"/>
                        </a:spcAft>
                      </a:pPr>
                      <a:r>
                        <a:rPr lang="en-US" sz="2400" dirty="0">
                          <a:solidFill>
                            <a:schemeClr val="accent5"/>
                          </a:solidFill>
                        </a:rPr>
                        <a:t>Allows the source WIM file, which contains a DaRT image, to be converted into an ISO file.</a:t>
                      </a:r>
                    </a:p>
                  </a:txBody>
                  <a:tcPr marL="65385" marR="65385" marT="32693" marB="32693" anchor="ctr">
                    <a:lnL>
                      <a:noFill/>
                    </a:lnL>
                    <a:lnR>
                      <a:noFill/>
                    </a:lnR>
                    <a:lnT>
                      <a:noFill/>
                    </a:lnT>
                    <a:lnB>
                      <a:noFill/>
                    </a:lnB>
                  </a:tcPr>
                </a:tc>
              </a:tr>
              <a:tr h="1022188">
                <a:tc>
                  <a:txBody>
                    <a:bodyPr/>
                    <a:lstStyle/>
                    <a:p>
                      <a:r>
                        <a:rPr lang="en-US" sz="2400" dirty="0"/>
                        <a:t>New-</a:t>
                      </a:r>
                      <a:r>
                        <a:rPr lang="en-US" sz="2400" dirty="0" err="1"/>
                        <a:t>DartConfiguration</a:t>
                      </a:r>
                      <a:endParaRPr lang="en-US" sz="2400" dirty="0"/>
                    </a:p>
                  </a:txBody>
                  <a:tcPr marL="65385" marR="65385" marT="32693" marB="32693" anchor="ctr">
                    <a:lnL>
                      <a:noFill/>
                    </a:lnL>
                    <a:lnR>
                      <a:noFill/>
                    </a:lnR>
                    <a:lnT>
                      <a:noFill/>
                    </a:lnT>
                    <a:lnB>
                      <a:noFill/>
                    </a:lnB>
                  </a:tcPr>
                </a:tc>
                <a:tc>
                  <a:txBody>
                    <a:bodyPr/>
                    <a:lstStyle/>
                    <a:p>
                      <a:pPr>
                        <a:spcAft>
                          <a:spcPts val="1800"/>
                        </a:spcAft>
                      </a:pPr>
                      <a:r>
                        <a:rPr lang="en-US" sz="2400" dirty="0">
                          <a:solidFill>
                            <a:schemeClr val="accent5"/>
                          </a:solidFill>
                        </a:rPr>
                        <a:t>Creates a DaRT configuration object that is needed to apply a DaRT toolset to a Windows Image.</a:t>
                      </a:r>
                    </a:p>
                  </a:txBody>
                  <a:tcPr marL="65385" marR="65385" marT="32693" marB="32693" anchor="ctr">
                    <a:lnL>
                      <a:noFill/>
                    </a:lnL>
                    <a:lnR>
                      <a:noFill/>
                    </a:lnR>
                    <a:lnT>
                      <a:noFill/>
                    </a:lnT>
                    <a:lnB>
                      <a:noFill/>
                    </a:lnB>
                  </a:tcPr>
                </a:tc>
              </a:tr>
              <a:tr h="1199741">
                <a:tc>
                  <a:txBody>
                    <a:bodyPr/>
                    <a:lstStyle/>
                    <a:p>
                      <a:r>
                        <a:rPr lang="en-US" sz="2400" dirty="0"/>
                        <a:t>Set-</a:t>
                      </a:r>
                      <a:r>
                        <a:rPr lang="en-US" sz="2400" dirty="0" err="1"/>
                        <a:t>DartImage</a:t>
                      </a:r>
                      <a:endParaRPr lang="en-US" sz="2400" dirty="0"/>
                    </a:p>
                  </a:txBody>
                  <a:tcPr marL="65385" marR="65385" marT="32693" marB="32693" anchor="ctr">
                    <a:lnL>
                      <a:noFill/>
                    </a:lnL>
                    <a:lnR>
                      <a:noFill/>
                    </a:lnR>
                    <a:lnT>
                      <a:noFill/>
                    </a:lnT>
                    <a:lnB>
                      <a:noFill/>
                    </a:lnB>
                  </a:tcPr>
                </a:tc>
                <a:tc>
                  <a:txBody>
                    <a:bodyPr/>
                    <a:lstStyle/>
                    <a:p>
                      <a:pPr>
                        <a:spcAft>
                          <a:spcPts val="1800"/>
                        </a:spcAft>
                      </a:pPr>
                      <a:r>
                        <a:rPr lang="en-US" sz="2400" dirty="0">
                          <a:solidFill>
                            <a:schemeClr val="accent5"/>
                          </a:solidFill>
                        </a:rPr>
                        <a:t>Applies a </a:t>
                      </a:r>
                      <a:r>
                        <a:rPr lang="en-US" sz="2400" dirty="0" err="1">
                          <a:solidFill>
                            <a:schemeClr val="accent5"/>
                          </a:solidFill>
                        </a:rPr>
                        <a:t>DartConfiguration</a:t>
                      </a:r>
                      <a:r>
                        <a:rPr lang="en-US" sz="2400" dirty="0">
                          <a:solidFill>
                            <a:schemeClr val="accent5"/>
                          </a:solidFill>
                        </a:rPr>
                        <a:t> object to a mounted Windows Image. This includes adding all files, configuration, and package dependencies</a:t>
                      </a:r>
                    </a:p>
                  </a:txBody>
                  <a:tcPr marL="65385" marR="65385" marT="32693" marB="32693" anchor="ctr">
                    <a:lnL>
                      <a:noFill/>
                    </a:lnL>
                    <a:lnR>
                      <a:noFill/>
                    </a:lnR>
                    <a:lnT>
                      <a:noFill/>
                    </a:lnT>
                    <a:lnB>
                      <a:noFill/>
                    </a:lnB>
                  </a:tcPr>
                </a:tc>
              </a:tr>
            </a:tbl>
          </a:graphicData>
        </a:graphic>
      </p:graphicFrame>
    </p:spTree>
    <p:extLst>
      <p:ext uri="{BB962C8B-B14F-4D97-AF65-F5344CB8AC3E}">
        <p14:creationId xmlns:p14="http://schemas.microsoft.com/office/powerpoint/2010/main" val="1644509323"/>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a:t>
            </a:r>
            <a:endParaRPr lang="en-US" dirty="0"/>
          </a:p>
        </p:txBody>
      </p:sp>
      <p:sp>
        <p:nvSpPr>
          <p:cNvPr id="7" name="Text Placeholder 2"/>
          <p:cNvSpPr>
            <a:spLocks noGrp="1"/>
          </p:cNvSpPr>
          <p:nvPr>
            <p:ph type="body" sz="quarter" idx="10"/>
          </p:nvPr>
        </p:nvSpPr>
        <p:spPr>
          <a:xfrm>
            <a:off x="274320" y="2019673"/>
            <a:ext cx="11887200" cy="2225225"/>
          </a:xfrm>
        </p:spPr>
        <p:txBody>
          <a:bodyPr/>
          <a:lstStyle/>
          <a:p>
            <a:pPr>
              <a:spcBef>
                <a:spcPts val="0"/>
              </a:spcBef>
              <a:spcAft>
                <a:spcPts val="1800"/>
              </a:spcAft>
            </a:pPr>
            <a:r>
              <a:rPr lang="en-US" sz="3800" dirty="0" smtClean="0">
                <a:solidFill>
                  <a:schemeClr val="tx2"/>
                </a:solidFill>
                <a:latin typeface="+mn-lt"/>
              </a:rPr>
              <a:t>Create </a:t>
            </a:r>
            <a:r>
              <a:rPr lang="en-US" sz="3800" dirty="0">
                <a:solidFill>
                  <a:schemeClr val="tx2"/>
                </a:solidFill>
                <a:latin typeface="+mn-lt"/>
              </a:rPr>
              <a:t>DaRT Image (WIM) with latest WDO </a:t>
            </a:r>
            <a:r>
              <a:rPr lang="en-US" sz="3800" dirty="0" smtClean="0">
                <a:solidFill>
                  <a:schemeClr val="tx2"/>
                </a:solidFill>
                <a:latin typeface="+mn-lt"/>
              </a:rPr>
              <a:t>Definitions</a:t>
            </a:r>
            <a:endParaRPr lang="en-US" sz="3800" dirty="0">
              <a:solidFill>
                <a:schemeClr val="tx2"/>
              </a:solidFill>
              <a:latin typeface="+mn-lt"/>
            </a:endParaRPr>
          </a:p>
          <a:p>
            <a:pPr>
              <a:spcBef>
                <a:spcPts val="0"/>
              </a:spcBef>
              <a:spcAft>
                <a:spcPts val="1800"/>
              </a:spcAft>
            </a:pPr>
            <a:r>
              <a:rPr lang="en-US" sz="3800" dirty="0">
                <a:solidFill>
                  <a:schemeClr val="accent5"/>
                </a:solidFill>
                <a:latin typeface="+mn-lt"/>
              </a:rPr>
              <a:t>Deploy and start DaRT remotely (recommend CM)</a:t>
            </a:r>
          </a:p>
          <a:p>
            <a:pPr>
              <a:spcBef>
                <a:spcPts val="0"/>
              </a:spcBef>
              <a:spcAft>
                <a:spcPts val="1800"/>
              </a:spcAft>
            </a:pPr>
            <a:r>
              <a:rPr lang="en-US" sz="3800" dirty="0" smtClean="0">
                <a:solidFill>
                  <a:schemeClr val="accent3">
                    <a:lumMod val="60000"/>
                    <a:lumOff val="40000"/>
                  </a:schemeClr>
                </a:solidFill>
                <a:latin typeface="+mn-lt"/>
              </a:rPr>
              <a:t>Analyze </a:t>
            </a:r>
            <a:r>
              <a:rPr lang="en-US" sz="3800" dirty="0">
                <a:solidFill>
                  <a:schemeClr val="accent3">
                    <a:lumMod val="60000"/>
                    <a:lumOff val="40000"/>
                  </a:schemeClr>
                </a:solidFill>
                <a:latin typeface="+mn-lt"/>
              </a:rPr>
              <a:t>Reports (weekly)</a:t>
            </a:r>
          </a:p>
        </p:txBody>
      </p:sp>
    </p:spTree>
    <p:extLst>
      <p:ext uri="{BB962C8B-B14F-4D97-AF65-F5344CB8AC3E}">
        <p14:creationId xmlns:p14="http://schemas.microsoft.com/office/powerpoint/2010/main" val="2949444130"/>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Launching DaRT via </a:t>
            </a:r>
            <a:r>
              <a:rPr lang="en-US" dirty="0" err="1" smtClean="0"/>
              <a:t>Config</a:t>
            </a:r>
            <a:r>
              <a:rPr lang="en-US" dirty="0" smtClean="0"/>
              <a:t> Manager</a:t>
            </a:r>
            <a:endParaRPr lang="en-US" dirty="0"/>
          </a:p>
        </p:txBody>
      </p:sp>
      <p:sp>
        <p:nvSpPr>
          <p:cNvPr id="3" name="Text Placeholder 2"/>
          <p:cNvSpPr>
            <a:spLocks noGrp="1"/>
          </p:cNvSpPr>
          <p:nvPr>
            <p:ph type="body" sz="quarter" idx="10"/>
          </p:nvPr>
        </p:nvSpPr>
        <p:spPr>
          <a:xfrm>
            <a:off x="274638" y="1395736"/>
            <a:ext cx="11598707" cy="3785652"/>
          </a:xfrm>
        </p:spPr>
        <p:txBody>
          <a:bodyPr/>
          <a:lstStyle/>
          <a:p>
            <a:pPr marL="0" indent="0">
              <a:buNone/>
            </a:pPr>
            <a:r>
              <a:rPr lang="en-US" dirty="0">
                <a:solidFill>
                  <a:schemeClr val="tx1"/>
                </a:solidFill>
              </a:rPr>
              <a:t>Import DaRT WIM as a boot image</a:t>
            </a:r>
          </a:p>
          <a:p>
            <a:pPr marL="0" indent="0">
              <a:buNone/>
            </a:pPr>
            <a:endParaRPr lang="en-US" dirty="0">
              <a:solidFill>
                <a:schemeClr val="tx1"/>
              </a:solidFill>
            </a:endParaRPr>
          </a:p>
          <a:p>
            <a:pPr marL="0" indent="0">
              <a:buNone/>
            </a:pPr>
            <a:r>
              <a:rPr lang="en-US" dirty="0">
                <a:solidFill>
                  <a:schemeClr val="tx1"/>
                </a:solidFill>
              </a:rPr>
              <a:t>Build the Task Sequence</a:t>
            </a:r>
          </a:p>
          <a:p>
            <a:pPr marL="342900" lvl="1" indent="0">
              <a:buNone/>
            </a:pPr>
            <a:r>
              <a:rPr lang="en-US" dirty="0">
                <a:solidFill>
                  <a:schemeClr val="accent5"/>
                </a:solidFill>
              </a:rPr>
              <a:t>"%</a:t>
            </a:r>
            <a:r>
              <a:rPr lang="en-US" dirty="0" err="1">
                <a:solidFill>
                  <a:schemeClr val="accent5"/>
                </a:solidFill>
              </a:rPr>
              <a:t>ProgramFiles</a:t>
            </a:r>
            <a:r>
              <a:rPr lang="en-US" dirty="0">
                <a:solidFill>
                  <a:schemeClr val="accent5"/>
                </a:solidFill>
              </a:rPr>
              <a:t>%\Microsoft Security Client\OfflineScannerShell.exe" /</a:t>
            </a:r>
            <a:r>
              <a:rPr lang="en-US" dirty="0" err="1">
                <a:solidFill>
                  <a:schemeClr val="accent5"/>
                </a:solidFill>
              </a:rPr>
              <a:t>autoscan</a:t>
            </a:r>
            <a:endParaRPr lang="en-US" dirty="0">
              <a:solidFill>
                <a:schemeClr val="accent5"/>
              </a:solidFill>
            </a:endParaRPr>
          </a:p>
          <a:p>
            <a:pPr marL="342900" lvl="1" indent="0">
              <a:buNone/>
            </a:pPr>
            <a:endParaRPr lang="en-US" dirty="0">
              <a:solidFill>
                <a:schemeClr val="tx1"/>
              </a:solidFill>
            </a:endParaRPr>
          </a:p>
          <a:p>
            <a:pPr marL="342900" lvl="1" indent="0">
              <a:buNone/>
            </a:pPr>
            <a:endParaRPr lang="en-US" dirty="0">
              <a:solidFill>
                <a:schemeClr val="tx1"/>
              </a:solidFill>
            </a:endParaRPr>
          </a:p>
          <a:p>
            <a:pPr marL="0" indent="0">
              <a:buNone/>
            </a:pPr>
            <a:r>
              <a:rPr lang="en-US" dirty="0">
                <a:solidFill>
                  <a:schemeClr val="tx1"/>
                </a:solidFill>
              </a:rPr>
              <a:t>Deploy the Task Sequence, Validate &amp; Roll-out</a:t>
            </a:r>
          </a:p>
        </p:txBody>
      </p:sp>
    </p:spTree>
    <p:extLst>
      <p:ext uri="{BB962C8B-B14F-4D97-AF65-F5344CB8AC3E}">
        <p14:creationId xmlns:p14="http://schemas.microsoft.com/office/powerpoint/2010/main" val="2503315743"/>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a:t>
            </a:r>
            <a:endParaRPr lang="en-US" dirty="0"/>
          </a:p>
        </p:txBody>
      </p:sp>
      <p:sp>
        <p:nvSpPr>
          <p:cNvPr id="7" name="Text Placeholder 2"/>
          <p:cNvSpPr>
            <a:spLocks noGrp="1"/>
          </p:cNvSpPr>
          <p:nvPr>
            <p:ph type="body" sz="quarter" idx="10"/>
          </p:nvPr>
        </p:nvSpPr>
        <p:spPr>
          <a:xfrm>
            <a:off x="274320" y="2019673"/>
            <a:ext cx="11887200" cy="2225225"/>
          </a:xfrm>
        </p:spPr>
        <p:txBody>
          <a:bodyPr/>
          <a:lstStyle/>
          <a:p>
            <a:pPr>
              <a:spcBef>
                <a:spcPts val="0"/>
              </a:spcBef>
              <a:spcAft>
                <a:spcPts val="1800"/>
              </a:spcAft>
            </a:pPr>
            <a:r>
              <a:rPr lang="en-US" sz="3800" dirty="0" smtClean="0">
                <a:solidFill>
                  <a:schemeClr val="tx2"/>
                </a:solidFill>
                <a:latin typeface="+mn-lt"/>
              </a:rPr>
              <a:t>Create </a:t>
            </a:r>
            <a:r>
              <a:rPr lang="en-US" sz="3800" dirty="0">
                <a:solidFill>
                  <a:schemeClr val="tx2"/>
                </a:solidFill>
                <a:latin typeface="+mn-lt"/>
              </a:rPr>
              <a:t>DaRT Image (WIM) with latest WDO </a:t>
            </a:r>
            <a:r>
              <a:rPr lang="en-US" sz="3800" dirty="0" smtClean="0">
                <a:solidFill>
                  <a:schemeClr val="tx2"/>
                </a:solidFill>
                <a:latin typeface="+mn-lt"/>
              </a:rPr>
              <a:t>Definitions</a:t>
            </a:r>
            <a:endParaRPr lang="en-US" sz="3800" dirty="0">
              <a:solidFill>
                <a:schemeClr val="tx2"/>
              </a:solidFill>
              <a:latin typeface="+mn-lt"/>
            </a:endParaRPr>
          </a:p>
          <a:p>
            <a:pPr>
              <a:spcBef>
                <a:spcPts val="0"/>
              </a:spcBef>
              <a:spcAft>
                <a:spcPts val="1800"/>
              </a:spcAft>
            </a:pPr>
            <a:r>
              <a:rPr lang="en-US" sz="3800" dirty="0">
                <a:solidFill>
                  <a:schemeClr val="tx2"/>
                </a:solidFill>
                <a:latin typeface="+mn-lt"/>
              </a:rPr>
              <a:t>Deploy and start DaRT remotely (recommend CM)</a:t>
            </a:r>
          </a:p>
          <a:p>
            <a:pPr>
              <a:spcBef>
                <a:spcPts val="0"/>
              </a:spcBef>
              <a:spcAft>
                <a:spcPts val="1800"/>
              </a:spcAft>
            </a:pPr>
            <a:r>
              <a:rPr lang="en-US" sz="3800" dirty="0" smtClean="0">
                <a:solidFill>
                  <a:schemeClr val="accent5"/>
                </a:solidFill>
                <a:latin typeface="+mn-lt"/>
              </a:rPr>
              <a:t>Analyze </a:t>
            </a:r>
            <a:r>
              <a:rPr lang="en-US" sz="3800" dirty="0">
                <a:solidFill>
                  <a:schemeClr val="accent5"/>
                </a:solidFill>
                <a:latin typeface="+mn-lt"/>
              </a:rPr>
              <a:t>Reports (weekly)</a:t>
            </a:r>
          </a:p>
        </p:txBody>
      </p:sp>
    </p:spTree>
    <p:extLst>
      <p:ext uri="{BB962C8B-B14F-4D97-AF65-F5344CB8AC3E}">
        <p14:creationId xmlns:p14="http://schemas.microsoft.com/office/powerpoint/2010/main" val="426708730"/>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Analyze Reports</a:t>
            </a:r>
            <a:endParaRPr lang="en-US" dirty="0"/>
          </a:p>
        </p:txBody>
      </p:sp>
      <p:sp>
        <p:nvSpPr>
          <p:cNvPr id="2" name="Text Placeholder 1"/>
          <p:cNvSpPr>
            <a:spLocks noGrp="1"/>
          </p:cNvSpPr>
          <p:nvPr>
            <p:ph sz="quarter" idx="10"/>
          </p:nvPr>
        </p:nvSpPr>
        <p:spPr>
          <a:xfrm>
            <a:off x="274638" y="1214438"/>
            <a:ext cx="11887200" cy="4942892"/>
          </a:xfrm>
        </p:spPr>
        <p:txBody>
          <a:bodyPr/>
          <a:lstStyle/>
          <a:p>
            <a:pPr marL="0" indent="0">
              <a:buNone/>
            </a:pPr>
            <a:r>
              <a:rPr lang="en-US" dirty="0" smtClean="0"/>
              <a:t>On drive of OS that was scanned, Logs can be found:</a:t>
            </a:r>
          </a:p>
          <a:p>
            <a:pPr marL="0" indent="0">
              <a:buNone/>
            </a:pPr>
            <a:r>
              <a:rPr lang="en-US" sz="2400" dirty="0" smtClean="0">
                <a:solidFill>
                  <a:schemeClr val="accent5"/>
                </a:solidFill>
                <a:latin typeface="+mn-lt"/>
              </a:rPr>
              <a:t>C:\windows\Microsoft antimalware\support\</a:t>
            </a:r>
            <a:r>
              <a:rPr lang="en-US" sz="2400" dirty="0" err="1" smtClean="0">
                <a:solidFill>
                  <a:schemeClr val="accent5"/>
                </a:solidFill>
                <a:latin typeface="+mn-lt"/>
              </a:rPr>
              <a:t>mpdetections</a:t>
            </a:r>
            <a:r>
              <a:rPr lang="en-US" sz="2400" dirty="0" smtClean="0">
                <a:solidFill>
                  <a:schemeClr val="accent5"/>
                </a:solidFill>
                <a:latin typeface="+mn-lt"/>
              </a:rPr>
              <a:t>*</a:t>
            </a:r>
          </a:p>
          <a:p>
            <a:pPr marL="0" indent="0">
              <a:buNone/>
            </a:pPr>
            <a:r>
              <a:rPr lang="en-US" dirty="0" smtClean="0"/>
              <a:t>Copy these to a central location</a:t>
            </a:r>
          </a:p>
          <a:p>
            <a:pPr marL="0" indent="0">
              <a:buNone/>
            </a:pPr>
            <a:r>
              <a:rPr lang="en-US" i="1" dirty="0" smtClean="0"/>
              <a:t>Tip: </a:t>
            </a:r>
            <a:r>
              <a:rPr lang="en-US" dirty="0" smtClean="0"/>
              <a:t>Find “Detect” in </a:t>
            </a:r>
            <a:r>
              <a:rPr lang="en-US" dirty="0" err="1" smtClean="0"/>
              <a:t>mpdetections</a:t>
            </a:r>
            <a:r>
              <a:rPr lang="en-US" dirty="0" smtClean="0"/>
              <a:t> for issues.</a:t>
            </a:r>
          </a:p>
          <a:p>
            <a:pPr marL="0" indent="0">
              <a:buNone/>
            </a:pPr>
            <a:endParaRPr lang="en-US" dirty="0" smtClean="0"/>
          </a:p>
          <a:p>
            <a:pPr marL="0" indent="0">
              <a:buNone/>
            </a:pPr>
            <a:r>
              <a:rPr lang="en-US" dirty="0" smtClean="0"/>
              <a:t>Example </a:t>
            </a:r>
            <a:r>
              <a:rPr lang="en-US" dirty="0"/>
              <a:t>of </a:t>
            </a:r>
            <a:r>
              <a:rPr lang="en-US" dirty="0" smtClean="0"/>
              <a:t>MPDetections-XXXX.log</a:t>
            </a:r>
            <a:endParaRPr lang="en-US" sz="2000" dirty="0" smtClean="0">
              <a:solidFill>
                <a:schemeClr val="tx1"/>
              </a:solidFill>
              <a:latin typeface="+mn-lt"/>
            </a:endParaRPr>
          </a:p>
          <a:p>
            <a:pPr marL="0" indent="0">
              <a:buNone/>
            </a:pPr>
            <a:r>
              <a:rPr lang="en-US" sz="2000" dirty="0" smtClean="0">
                <a:solidFill>
                  <a:schemeClr val="tx1"/>
                </a:solidFill>
                <a:latin typeface="+mn-lt"/>
              </a:rPr>
              <a:t>2013-02-04T21:57:37.857Z </a:t>
            </a:r>
            <a:r>
              <a:rPr lang="en-US" sz="2000" dirty="0">
                <a:solidFill>
                  <a:schemeClr val="tx1"/>
                </a:solidFill>
                <a:latin typeface="+mn-lt"/>
              </a:rPr>
              <a:t>Version: Product 4.2.223.0 Service 4.2.223.0 Engine 1.1.9103.0 AS 1.143.1499.0 AV </a:t>
            </a:r>
            <a:r>
              <a:rPr lang="en-US" sz="2000" dirty="0" smtClean="0">
                <a:solidFill>
                  <a:schemeClr val="tx1"/>
                </a:solidFill>
                <a:latin typeface="+mn-lt"/>
              </a:rPr>
              <a:t>1.143.1499.0</a:t>
            </a:r>
          </a:p>
          <a:p>
            <a:endParaRPr lang="en-US" sz="800" dirty="0">
              <a:solidFill>
                <a:schemeClr val="tx1"/>
              </a:solidFill>
              <a:latin typeface="+mn-lt"/>
            </a:endParaRPr>
          </a:p>
          <a:p>
            <a:pPr marL="0" indent="0">
              <a:buNone/>
            </a:pPr>
            <a:r>
              <a:rPr lang="en-US" sz="2000" dirty="0" smtClean="0">
                <a:solidFill>
                  <a:schemeClr val="tx1"/>
                </a:solidFill>
                <a:latin typeface="+mn-lt"/>
              </a:rPr>
              <a:t>2013-02-04T22:04:11.068Z </a:t>
            </a:r>
            <a:r>
              <a:rPr lang="en-US" sz="2000" dirty="0">
                <a:solidFill>
                  <a:schemeClr val="accent5"/>
                </a:solidFill>
                <a:latin typeface="+mn-lt"/>
              </a:rPr>
              <a:t>DETECTION Virus:DOS/</a:t>
            </a:r>
            <a:r>
              <a:rPr lang="en-US" sz="2000" dirty="0" err="1">
                <a:solidFill>
                  <a:schemeClr val="accent5"/>
                </a:solidFill>
                <a:latin typeface="+mn-lt"/>
              </a:rPr>
              <a:t>EICAR_Test_File</a:t>
            </a:r>
            <a:r>
              <a:rPr lang="en-US" sz="2000" dirty="0">
                <a:solidFill>
                  <a:schemeClr val="accent5"/>
                </a:solidFill>
                <a:latin typeface="+mn-lt"/>
              </a:rPr>
              <a:t> </a:t>
            </a:r>
            <a:r>
              <a:rPr lang="en-US" sz="2000" dirty="0">
                <a:solidFill>
                  <a:schemeClr val="tx1"/>
                </a:solidFill>
                <a:latin typeface="+mn-lt"/>
              </a:rPr>
              <a:t>file:C:\eicar_utf8.txt-&gt;(UTF-8</a:t>
            </a:r>
            <a:r>
              <a:rPr lang="en-US" sz="2000" dirty="0" smtClean="0">
                <a:solidFill>
                  <a:schemeClr val="tx1"/>
                </a:solidFill>
                <a:latin typeface="+mn-lt"/>
              </a:rPr>
              <a:t>)</a:t>
            </a:r>
            <a:endParaRPr lang="en-US" sz="2000" dirty="0">
              <a:solidFill>
                <a:schemeClr val="tx1"/>
              </a:solidFill>
              <a:latin typeface="+mn-lt"/>
            </a:endParaRPr>
          </a:p>
        </p:txBody>
      </p:sp>
    </p:spTree>
    <p:extLst>
      <p:ext uri="{BB962C8B-B14F-4D97-AF65-F5344CB8AC3E}">
        <p14:creationId xmlns:p14="http://schemas.microsoft.com/office/powerpoint/2010/main" val="1821551400"/>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Review - Solution </a:t>
            </a:r>
            <a:endParaRPr lang="en-US" dirty="0"/>
          </a:p>
        </p:txBody>
      </p:sp>
      <p:sp>
        <p:nvSpPr>
          <p:cNvPr id="7" name="Text Placeholder 2"/>
          <p:cNvSpPr>
            <a:spLocks noGrp="1"/>
          </p:cNvSpPr>
          <p:nvPr>
            <p:ph type="body" sz="quarter" idx="10"/>
          </p:nvPr>
        </p:nvSpPr>
        <p:spPr>
          <a:xfrm>
            <a:off x="274320" y="2019673"/>
            <a:ext cx="11887200" cy="2225225"/>
          </a:xfrm>
        </p:spPr>
        <p:txBody>
          <a:bodyPr/>
          <a:lstStyle/>
          <a:p>
            <a:pPr>
              <a:spcBef>
                <a:spcPts val="0"/>
              </a:spcBef>
              <a:spcAft>
                <a:spcPts val="1800"/>
              </a:spcAft>
            </a:pPr>
            <a:r>
              <a:rPr lang="en-US" sz="3800" dirty="0" smtClean="0">
                <a:solidFill>
                  <a:schemeClr val="tx2"/>
                </a:solidFill>
                <a:latin typeface="+mn-lt"/>
              </a:rPr>
              <a:t>Create </a:t>
            </a:r>
            <a:r>
              <a:rPr lang="en-US" sz="3800" dirty="0">
                <a:solidFill>
                  <a:schemeClr val="tx2"/>
                </a:solidFill>
                <a:latin typeface="+mn-lt"/>
              </a:rPr>
              <a:t>DaRT Image (WIM) with latest WDO </a:t>
            </a:r>
            <a:r>
              <a:rPr lang="en-US" sz="3800" dirty="0" smtClean="0">
                <a:solidFill>
                  <a:schemeClr val="tx2"/>
                </a:solidFill>
                <a:latin typeface="+mn-lt"/>
              </a:rPr>
              <a:t>Definitions</a:t>
            </a:r>
            <a:endParaRPr lang="en-US" sz="3800" dirty="0">
              <a:solidFill>
                <a:schemeClr val="tx2"/>
              </a:solidFill>
              <a:latin typeface="+mn-lt"/>
            </a:endParaRPr>
          </a:p>
          <a:p>
            <a:pPr>
              <a:spcBef>
                <a:spcPts val="0"/>
              </a:spcBef>
              <a:spcAft>
                <a:spcPts val="1800"/>
              </a:spcAft>
            </a:pPr>
            <a:r>
              <a:rPr lang="en-US" sz="3800" dirty="0">
                <a:solidFill>
                  <a:schemeClr val="tx2"/>
                </a:solidFill>
                <a:latin typeface="+mn-lt"/>
              </a:rPr>
              <a:t>Deploy and start DaRT remotely (recommend CM)</a:t>
            </a:r>
          </a:p>
          <a:p>
            <a:pPr>
              <a:spcBef>
                <a:spcPts val="0"/>
              </a:spcBef>
              <a:spcAft>
                <a:spcPts val="1800"/>
              </a:spcAft>
            </a:pPr>
            <a:r>
              <a:rPr lang="en-US" sz="3800" dirty="0" smtClean="0">
                <a:solidFill>
                  <a:schemeClr val="tx2"/>
                </a:solidFill>
                <a:latin typeface="+mn-lt"/>
              </a:rPr>
              <a:t>Analyze </a:t>
            </a:r>
            <a:r>
              <a:rPr lang="en-US" sz="3800" dirty="0">
                <a:solidFill>
                  <a:schemeClr val="tx2"/>
                </a:solidFill>
                <a:latin typeface="+mn-lt"/>
              </a:rPr>
              <a:t>Reports (weekly)</a:t>
            </a:r>
          </a:p>
        </p:txBody>
      </p:sp>
    </p:spTree>
    <p:extLst>
      <p:ext uri="{BB962C8B-B14F-4D97-AF65-F5344CB8AC3E}">
        <p14:creationId xmlns:p14="http://schemas.microsoft.com/office/powerpoint/2010/main" val="1438019845"/>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Weekly WDO Scans – </a:t>
            </a:r>
            <a:r>
              <a:rPr lang="en-US" dirty="0" smtClean="0"/>
              <a:t>Demo</a:t>
            </a:r>
            <a:endParaRPr lang="en-US" dirty="0"/>
          </a:p>
        </p:txBody>
      </p:sp>
      <p:sp>
        <p:nvSpPr>
          <p:cNvPr id="2" name="Text Placeholder 1"/>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9418124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Remote Connection</a:t>
            </a:r>
            <a:endParaRPr lang="en-US" dirty="0"/>
          </a:p>
        </p:txBody>
      </p:sp>
    </p:spTree>
    <p:extLst>
      <p:ext uri="{BB962C8B-B14F-4D97-AF65-F5344CB8AC3E}">
        <p14:creationId xmlns:p14="http://schemas.microsoft.com/office/powerpoint/2010/main" val="3228613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New set of Org Goals</a:t>
            </a:r>
            <a:endParaRPr lang="en-US" dirty="0"/>
          </a:p>
        </p:txBody>
      </p:sp>
      <p:sp>
        <p:nvSpPr>
          <p:cNvPr id="5" name="Text Placeholder 4"/>
          <p:cNvSpPr>
            <a:spLocks noGrp="1"/>
          </p:cNvSpPr>
          <p:nvPr>
            <p:ph type="body" sz="quarter" idx="10"/>
          </p:nvPr>
        </p:nvSpPr>
        <p:spPr>
          <a:xfrm>
            <a:off x="274321" y="1212849"/>
            <a:ext cx="11887518" cy="3262432"/>
          </a:xfrm>
        </p:spPr>
        <p:txBody>
          <a:bodyPr/>
          <a:lstStyle/>
          <a:p>
            <a:pPr marL="0" indent="0">
              <a:buNone/>
            </a:pPr>
            <a:r>
              <a:rPr lang="en-US" sz="4000" dirty="0" smtClean="0"/>
              <a:t>Org’s on cost cutting spree and need to repurpose machines</a:t>
            </a:r>
          </a:p>
          <a:p>
            <a:pPr marL="0" indent="0">
              <a:buNone/>
            </a:pPr>
            <a:r>
              <a:rPr lang="en-US" sz="4000" dirty="0" smtClean="0"/>
              <a:t>Assure Management that their machines don’t lose data</a:t>
            </a:r>
          </a:p>
          <a:p>
            <a:pPr marL="0" indent="0">
              <a:buNone/>
            </a:pPr>
            <a:r>
              <a:rPr lang="en-US" sz="4000" dirty="0"/>
              <a:t>Unable to log in with local admin </a:t>
            </a:r>
            <a:r>
              <a:rPr lang="en-US" sz="4000" dirty="0" err="1" smtClean="0"/>
              <a:t>creds</a:t>
            </a:r>
            <a:endParaRPr lang="en-US" sz="4000" dirty="0"/>
          </a:p>
        </p:txBody>
      </p:sp>
    </p:spTree>
    <p:extLst>
      <p:ext uri="{BB962C8B-B14F-4D97-AF65-F5344CB8AC3E}">
        <p14:creationId xmlns:p14="http://schemas.microsoft.com/office/powerpoint/2010/main" val="143555540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Session Objectives </a:t>
            </a:r>
            <a:r>
              <a:rPr lang="en-US" dirty="0" smtClean="0"/>
              <a:t>And </a:t>
            </a:r>
            <a:r>
              <a:rPr lang="en-US" dirty="0"/>
              <a:t>Takeaways</a:t>
            </a:r>
          </a:p>
        </p:txBody>
      </p:sp>
      <p:sp>
        <p:nvSpPr>
          <p:cNvPr id="5" name="Text Placeholder 4"/>
          <p:cNvSpPr>
            <a:spLocks noGrp="1"/>
          </p:cNvSpPr>
          <p:nvPr>
            <p:ph sz="quarter" idx="10"/>
          </p:nvPr>
        </p:nvSpPr>
        <p:spPr>
          <a:xfrm>
            <a:off x="274638" y="1214438"/>
            <a:ext cx="11887200" cy="4342727"/>
          </a:xfrm>
        </p:spPr>
        <p:txBody>
          <a:bodyPr/>
          <a:lstStyle/>
          <a:p>
            <a:pPr marL="0" indent="0">
              <a:buNone/>
            </a:pPr>
            <a:r>
              <a:rPr lang="en-US" dirty="0" smtClean="0">
                <a:gradFill>
                  <a:gsLst>
                    <a:gs pos="1250">
                      <a:schemeClr val="tx1"/>
                    </a:gs>
                    <a:gs pos="99000">
                      <a:schemeClr val="tx1"/>
                    </a:gs>
                  </a:gsLst>
                  <a:lin ang="5400000" scaled="0"/>
                </a:gradFill>
              </a:rPr>
              <a:t>Objectives: </a:t>
            </a:r>
            <a:endParaRPr lang="en-US" dirty="0">
              <a:gradFill>
                <a:gsLst>
                  <a:gs pos="1250">
                    <a:schemeClr val="tx1"/>
                  </a:gs>
                  <a:gs pos="99000">
                    <a:schemeClr val="tx1"/>
                  </a:gs>
                </a:gsLst>
                <a:lin ang="5400000" scaled="0"/>
              </a:gradFill>
            </a:endParaRPr>
          </a:p>
          <a:p>
            <a:pPr marL="241300" lvl="1" indent="0">
              <a:buNone/>
            </a:pPr>
            <a:r>
              <a:rPr lang="en-US" dirty="0" smtClean="0"/>
              <a:t>Explain how Microsoft Diagnostics and Recovery Toolset (DaRT) can be used by enterprise customers.</a:t>
            </a:r>
          </a:p>
          <a:p>
            <a:pPr marL="241300" lvl="1" indent="0">
              <a:buNone/>
            </a:pPr>
            <a:r>
              <a:rPr lang="en-US" dirty="0"/>
              <a:t>Identify the options for deploying DaRT across an enterprise.</a:t>
            </a:r>
          </a:p>
          <a:p>
            <a:pPr marL="241300" lvl="1" indent="0">
              <a:buNone/>
            </a:pPr>
            <a:r>
              <a:rPr lang="en-US" dirty="0" smtClean="0"/>
              <a:t>Describe how advanced scenarios can be leveraged in the enterprise.</a:t>
            </a:r>
          </a:p>
          <a:p>
            <a:pPr marL="241300" lvl="1" indent="0">
              <a:buNone/>
            </a:pPr>
            <a:endParaRPr lang="en-US" dirty="0" smtClean="0"/>
          </a:p>
          <a:p>
            <a:pPr marL="0" indent="0">
              <a:buNone/>
            </a:pPr>
            <a:r>
              <a:rPr lang="en-US" dirty="0" smtClean="0">
                <a:gradFill>
                  <a:gsLst>
                    <a:gs pos="1250">
                      <a:schemeClr val="tx1"/>
                    </a:gs>
                    <a:gs pos="99000">
                      <a:schemeClr val="tx1"/>
                    </a:gs>
                  </a:gsLst>
                  <a:lin ang="5400000" scaled="0"/>
                </a:gradFill>
                <a:latin typeface="+mj-lt"/>
              </a:rPr>
              <a:t>Takeaways: </a:t>
            </a:r>
            <a:endParaRPr lang="en-US" dirty="0">
              <a:gradFill>
                <a:gsLst>
                  <a:gs pos="1250">
                    <a:schemeClr val="tx1"/>
                  </a:gs>
                  <a:gs pos="99000">
                    <a:schemeClr val="tx1"/>
                  </a:gs>
                </a:gsLst>
                <a:lin ang="5400000" scaled="0"/>
              </a:gradFill>
              <a:latin typeface="+mj-lt"/>
            </a:endParaRPr>
          </a:p>
          <a:p>
            <a:pPr marL="241300" lvl="1" indent="0">
              <a:spcAft>
                <a:spcPts val="1800"/>
              </a:spcAft>
              <a:buNone/>
            </a:pPr>
            <a:r>
              <a:rPr lang="en-US" dirty="0">
                <a:gradFill>
                  <a:gsLst>
                    <a:gs pos="1250">
                      <a:schemeClr val="tx1"/>
                    </a:gs>
                    <a:gs pos="99000">
                      <a:schemeClr val="tx1"/>
                    </a:gs>
                  </a:gsLst>
                  <a:lin ang="5400000" scaled="0"/>
                </a:gradFill>
              </a:rPr>
              <a:t>DaRT meets machine recovery needs of a highly productive global workforce.</a:t>
            </a:r>
          </a:p>
          <a:p>
            <a:pPr marL="241300" lvl="1" indent="0">
              <a:spcBef>
                <a:spcPts val="0"/>
              </a:spcBef>
              <a:spcAft>
                <a:spcPts val="1800"/>
              </a:spcAft>
              <a:buNone/>
            </a:pPr>
            <a:r>
              <a:rPr lang="en-US" dirty="0">
                <a:gradFill>
                  <a:gsLst>
                    <a:gs pos="1250">
                      <a:schemeClr val="tx1"/>
                    </a:gs>
                    <a:gs pos="99000">
                      <a:schemeClr val="tx1"/>
                    </a:gs>
                  </a:gsLst>
                  <a:lin ang="5400000" scaled="0"/>
                </a:gradFill>
              </a:rPr>
              <a:t>DaRT tool automation is seamless and robust.</a:t>
            </a:r>
          </a:p>
        </p:txBody>
      </p:sp>
    </p:spTree>
    <p:extLst>
      <p:ext uri="{BB962C8B-B14F-4D97-AF65-F5344CB8AC3E}">
        <p14:creationId xmlns:p14="http://schemas.microsoft.com/office/powerpoint/2010/main" val="1172391237"/>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Remote Connection </a:t>
            </a:r>
            <a:endParaRPr lang="en-US" dirty="0"/>
          </a:p>
        </p:txBody>
      </p:sp>
      <p:sp>
        <p:nvSpPr>
          <p:cNvPr id="3" name="Text Placeholder 2"/>
          <p:cNvSpPr>
            <a:spLocks noGrp="1"/>
          </p:cNvSpPr>
          <p:nvPr>
            <p:ph type="body" sz="quarter" idx="10"/>
          </p:nvPr>
        </p:nvSpPr>
        <p:spPr>
          <a:xfrm>
            <a:off x="274638" y="1395736"/>
            <a:ext cx="5181599" cy="5309146"/>
          </a:xfrm>
        </p:spPr>
        <p:txBody>
          <a:bodyPr/>
          <a:lstStyle/>
          <a:p>
            <a:pPr>
              <a:spcBef>
                <a:spcPts val="0"/>
              </a:spcBef>
              <a:spcAft>
                <a:spcPts val="1800"/>
              </a:spcAft>
            </a:pPr>
            <a:r>
              <a:rPr lang="en-US" dirty="0">
                <a:solidFill>
                  <a:schemeClr val="tx1"/>
                </a:solidFill>
              </a:rPr>
              <a:t>Must enable in DaRT image</a:t>
            </a:r>
          </a:p>
          <a:p>
            <a:pPr>
              <a:spcBef>
                <a:spcPts val="0"/>
              </a:spcBef>
              <a:spcAft>
                <a:spcPts val="1800"/>
              </a:spcAft>
            </a:pPr>
            <a:r>
              <a:rPr lang="en-US" dirty="0">
                <a:solidFill>
                  <a:schemeClr val="tx1"/>
                </a:solidFill>
              </a:rPr>
              <a:t>Random or defined port number</a:t>
            </a:r>
          </a:p>
          <a:p>
            <a:pPr>
              <a:spcBef>
                <a:spcPts val="0"/>
              </a:spcBef>
              <a:spcAft>
                <a:spcPts val="1800"/>
              </a:spcAft>
            </a:pPr>
            <a:r>
              <a:rPr lang="en-US" dirty="0">
                <a:solidFill>
                  <a:schemeClr val="tx1"/>
                </a:solidFill>
              </a:rPr>
              <a:t>Create a custom message for users</a:t>
            </a:r>
          </a:p>
          <a:p>
            <a:pPr>
              <a:spcBef>
                <a:spcPts val="0"/>
              </a:spcBef>
              <a:spcAft>
                <a:spcPts val="1800"/>
              </a:spcAft>
            </a:pPr>
            <a:r>
              <a:rPr lang="en-US" dirty="0">
                <a:solidFill>
                  <a:schemeClr val="tx1"/>
                </a:solidFill>
              </a:rPr>
              <a:t>Can be used to lock down tools</a:t>
            </a:r>
          </a:p>
        </p:txBody>
      </p:sp>
      <p:pic>
        <p:nvPicPr>
          <p:cNvPr id="5" name="Picture 4"/>
          <p:cNvPicPr/>
          <p:nvPr/>
        </p:nvPicPr>
        <p:blipFill>
          <a:blip r:embed="rId3"/>
          <a:stretch>
            <a:fillRect/>
          </a:stretch>
        </p:blipFill>
        <p:spPr>
          <a:xfrm>
            <a:off x="5250803" y="1395736"/>
            <a:ext cx="7048148" cy="5472857"/>
          </a:xfrm>
          <a:prstGeom prst="rect">
            <a:avLst/>
          </a:prstGeom>
        </p:spPr>
      </p:pic>
    </p:spTree>
    <p:extLst>
      <p:ext uri="{BB962C8B-B14F-4D97-AF65-F5344CB8AC3E}">
        <p14:creationId xmlns:p14="http://schemas.microsoft.com/office/powerpoint/2010/main" val="2734752628"/>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DaRT Tool – Remote Connection</a:t>
            </a:r>
            <a:endParaRPr lang="en-US" dirty="0"/>
          </a:p>
        </p:txBody>
      </p:sp>
      <p:sp>
        <p:nvSpPr>
          <p:cNvPr id="3" name="Text Placeholder 2"/>
          <p:cNvSpPr>
            <a:spLocks noGrp="1"/>
          </p:cNvSpPr>
          <p:nvPr>
            <p:ph type="body" sz="quarter" idx="10"/>
          </p:nvPr>
        </p:nvSpPr>
        <p:spPr>
          <a:xfrm>
            <a:off x="274638" y="1212850"/>
            <a:ext cx="5867399" cy="4418012"/>
          </a:xfrm>
        </p:spPr>
        <p:txBody>
          <a:bodyPr/>
          <a:lstStyle/>
          <a:p>
            <a:endParaRPr lang="en-US" dirty="0"/>
          </a:p>
        </p:txBody>
      </p:sp>
      <p:pic>
        <p:nvPicPr>
          <p:cNvPr id="5" name="Picture 4"/>
          <p:cNvPicPr>
            <a:picLocks noChangeAspect="1"/>
          </p:cNvPicPr>
          <p:nvPr/>
        </p:nvPicPr>
        <p:blipFill rotWithShape="1">
          <a:blip r:embed="rId3"/>
          <a:srcRect l="638" t="992" b="794"/>
          <a:stretch/>
        </p:blipFill>
        <p:spPr>
          <a:xfrm>
            <a:off x="350837" y="1363662"/>
            <a:ext cx="5960991" cy="5029200"/>
          </a:xfrm>
          <a:prstGeom prst="rect">
            <a:avLst/>
          </a:prstGeom>
        </p:spPr>
      </p:pic>
      <p:pic>
        <p:nvPicPr>
          <p:cNvPr id="6" name="Picture 5"/>
          <p:cNvPicPr>
            <a:picLocks noChangeAspect="1"/>
          </p:cNvPicPr>
          <p:nvPr/>
        </p:nvPicPr>
        <p:blipFill>
          <a:blip r:embed="rId4"/>
          <a:stretch>
            <a:fillRect/>
          </a:stretch>
        </p:blipFill>
        <p:spPr>
          <a:xfrm>
            <a:off x="6451788" y="1395947"/>
            <a:ext cx="5112641" cy="4983480"/>
          </a:xfrm>
          <a:prstGeom prst="rect">
            <a:avLst/>
          </a:prstGeom>
        </p:spPr>
      </p:pic>
    </p:spTree>
    <p:extLst>
      <p:ext uri="{BB962C8B-B14F-4D97-AF65-F5344CB8AC3E}">
        <p14:creationId xmlns:p14="http://schemas.microsoft.com/office/powerpoint/2010/main" val="3300846596"/>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Remote Connection Demo</a:t>
            </a:r>
            <a:r>
              <a:rPr lang="en-US" sz="6600" dirty="0"/>
              <a:t/>
            </a:r>
            <a:br>
              <a:rPr lang="en-US" sz="6600" dirty="0"/>
            </a:br>
            <a:endParaRPr lang="en-US" sz="6600" dirty="0"/>
          </a:p>
        </p:txBody>
      </p:sp>
      <p:sp>
        <p:nvSpPr>
          <p:cNvPr id="2" name="Text Placeholder 1"/>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031039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learn more About DaRT</a:t>
            </a:r>
            <a:endParaRPr lang="en-US" dirty="0"/>
          </a:p>
        </p:txBody>
      </p:sp>
      <p:sp>
        <p:nvSpPr>
          <p:cNvPr id="3" name="Text Placeholder 2"/>
          <p:cNvSpPr>
            <a:spLocks noGrp="1"/>
          </p:cNvSpPr>
          <p:nvPr>
            <p:ph sz="quarter" idx="10"/>
          </p:nvPr>
        </p:nvSpPr>
        <p:spPr>
          <a:xfrm>
            <a:off x="274638" y="1214438"/>
            <a:ext cx="11887200" cy="4124206"/>
          </a:xfrm>
        </p:spPr>
        <p:txBody>
          <a:bodyPr/>
          <a:lstStyle/>
          <a:p>
            <a:pPr marL="0" indent="0">
              <a:buNone/>
            </a:pPr>
            <a:r>
              <a:rPr lang="en-US" dirty="0" smtClean="0"/>
              <a:t>TechNet </a:t>
            </a:r>
            <a:r>
              <a:rPr lang="en-US" dirty="0"/>
              <a:t>Forum: </a:t>
            </a:r>
          </a:p>
          <a:p>
            <a:pPr marL="241300" lvl="1" indent="0">
              <a:buNone/>
            </a:pPr>
            <a:r>
              <a:rPr lang="en-US" dirty="0">
                <a:solidFill>
                  <a:srgbClr val="FFFFFF"/>
                </a:solidFill>
                <a:hlinkClick r:id="rId2"/>
              </a:rPr>
              <a:t>http://</a:t>
            </a:r>
            <a:r>
              <a:rPr lang="en-US" dirty="0" smtClean="0">
                <a:solidFill>
                  <a:srgbClr val="FFFFFF"/>
                </a:solidFill>
                <a:hlinkClick r:id="rId2"/>
              </a:rPr>
              <a:t>aka.ms/dartforum</a:t>
            </a:r>
            <a:endParaRPr lang="en-US" dirty="0" smtClean="0">
              <a:solidFill>
                <a:srgbClr val="FFFFFF"/>
              </a:solidFill>
            </a:endParaRPr>
          </a:p>
          <a:p>
            <a:pPr marL="241300" lvl="1" indent="0">
              <a:buNone/>
            </a:pPr>
            <a:endParaRPr lang="en-US" dirty="0"/>
          </a:p>
          <a:p>
            <a:pPr marL="0" indent="0">
              <a:buNone/>
            </a:pPr>
            <a:r>
              <a:rPr lang="en-US" dirty="0"/>
              <a:t>Springboard: </a:t>
            </a:r>
          </a:p>
          <a:p>
            <a:pPr marL="241300" lvl="1" indent="0">
              <a:buNone/>
            </a:pPr>
            <a:r>
              <a:rPr lang="en-US" dirty="0">
                <a:hlinkClick r:id="rId3"/>
              </a:rPr>
              <a:t>http://</a:t>
            </a:r>
            <a:r>
              <a:rPr lang="en-US" dirty="0" smtClean="0">
                <a:hlinkClick r:id="rId3"/>
              </a:rPr>
              <a:t>aka.ms/mdopspringboard</a:t>
            </a:r>
            <a:r>
              <a:rPr lang="en-US" dirty="0" smtClean="0"/>
              <a:t> </a:t>
            </a:r>
          </a:p>
          <a:p>
            <a:pPr marL="241300" lvl="1" indent="0">
              <a:buNone/>
            </a:pPr>
            <a:endParaRPr lang="en-US" dirty="0"/>
          </a:p>
          <a:p>
            <a:pPr marL="0" indent="0">
              <a:buNone/>
            </a:pPr>
            <a:r>
              <a:rPr lang="en-US" dirty="0"/>
              <a:t>Deployment Guide: </a:t>
            </a:r>
          </a:p>
          <a:p>
            <a:pPr marL="241300" lvl="1" indent="0">
              <a:buNone/>
            </a:pPr>
            <a:r>
              <a:rPr lang="en-US" dirty="0">
                <a:hlinkClick r:id="rId4"/>
              </a:rPr>
              <a:t>http://aka.ms/dart8deploy</a:t>
            </a:r>
            <a:r>
              <a:rPr lang="en-US" dirty="0"/>
              <a:t> </a:t>
            </a:r>
          </a:p>
        </p:txBody>
      </p:sp>
    </p:spTree>
    <p:extLst>
      <p:ext uri="{BB962C8B-B14F-4D97-AF65-F5344CB8AC3E}">
        <p14:creationId xmlns:p14="http://schemas.microsoft.com/office/powerpoint/2010/main" val="4180410536"/>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Session Objectives </a:t>
            </a:r>
            <a:r>
              <a:rPr lang="en-US" dirty="0" smtClean="0"/>
              <a:t>And </a:t>
            </a:r>
            <a:r>
              <a:rPr lang="en-US" dirty="0"/>
              <a:t>Takeaways</a:t>
            </a:r>
          </a:p>
        </p:txBody>
      </p:sp>
      <p:sp>
        <p:nvSpPr>
          <p:cNvPr id="5" name="Text Placeholder 4"/>
          <p:cNvSpPr>
            <a:spLocks noGrp="1"/>
          </p:cNvSpPr>
          <p:nvPr>
            <p:ph sz="quarter" idx="10"/>
          </p:nvPr>
        </p:nvSpPr>
        <p:spPr>
          <a:xfrm>
            <a:off x="274638" y="1214438"/>
            <a:ext cx="11887200" cy="4305794"/>
          </a:xfrm>
        </p:spPr>
        <p:txBody>
          <a:bodyPr/>
          <a:lstStyle/>
          <a:p>
            <a:pPr marL="0" indent="0">
              <a:buNone/>
            </a:pPr>
            <a:r>
              <a:rPr lang="en-US" dirty="0">
                <a:gradFill>
                  <a:gsLst>
                    <a:gs pos="1250">
                      <a:schemeClr val="tx1"/>
                    </a:gs>
                    <a:gs pos="99000">
                      <a:schemeClr val="tx1"/>
                    </a:gs>
                  </a:gsLst>
                  <a:lin ang="5400000" scaled="0"/>
                </a:gradFill>
              </a:rPr>
              <a:t>Session Objective(s): </a:t>
            </a:r>
          </a:p>
          <a:p>
            <a:pPr marL="241300" lvl="1" indent="0">
              <a:buNone/>
            </a:pPr>
            <a:r>
              <a:rPr lang="en-US" dirty="0" smtClean="0"/>
              <a:t>Explain how Microsoft Diagnostics and Recovery Toolset (DaRT) can be used by enterprise customers.</a:t>
            </a:r>
          </a:p>
          <a:p>
            <a:pPr marL="241300" lvl="1" indent="0">
              <a:buNone/>
            </a:pPr>
            <a:r>
              <a:rPr lang="en-US" dirty="0" smtClean="0"/>
              <a:t>Describe how advanced scenarios can be leveraged in the enterprise.</a:t>
            </a:r>
          </a:p>
          <a:p>
            <a:pPr marL="241300" lvl="1" indent="0">
              <a:buNone/>
            </a:pPr>
            <a:r>
              <a:rPr lang="en-US" dirty="0" smtClean="0"/>
              <a:t>Identify </a:t>
            </a:r>
            <a:r>
              <a:rPr lang="en-US" dirty="0"/>
              <a:t>the options for deploying DaRT across an enterprise</a:t>
            </a:r>
            <a:r>
              <a:rPr lang="en-US" dirty="0" smtClean="0"/>
              <a:t>.</a:t>
            </a:r>
            <a:endParaRPr lang="en-US" dirty="0"/>
          </a:p>
          <a:p>
            <a:pPr marL="0" indent="0">
              <a:spcAft>
                <a:spcPts val="1800"/>
              </a:spcAft>
              <a:buNone/>
            </a:pPr>
            <a:r>
              <a:rPr lang="en-US" dirty="0">
                <a:gradFill>
                  <a:gsLst>
                    <a:gs pos="1250">
                      <a:schemeClr val="tx1"/>
                    </a:gs>
                    <a:gs pos="99000">
                      <a:schemeClr val="tx1"/>
                    </a:gs>
                  </a:gsLst>
                  <a:lin ang="5400000" scaled="0"/>
                </a:gradFill>
              </a:rPr>
              <a:t>DaRT meets machine recovery needs of a highly productive global workforce.</a:t>
            </a:r>
          </a:p>
          <a:p>
            <a:pPr marL="0" indent="0">
              <a:spcBef>
                <a:spcPts val="0"/>
              </a:spcBef>
              <a:spcAft>
                <a:spcPts val="1800"/>
              </a:spcAft>
              <a:buNone/>
            </a:pPr>
            <a:r>
              <a:rPr lang="en-US" dirty="0">
                <a:gradFill>
                  <a:gsLst>
                    <a:gs pos="1250">
                      <a:schemeClr val="tx1"/>
                    </a:gs>
                    <a:gs pos="99000">
                      <a:schemeClr val="tx1"/>
                    </a:gs>
                  </a:gsLst>
                  <a:lin ang="5400000" scaled="0"/>
                </a:gradFill>
              </a:rPr>
              <a:t>DaRT tool automation is seamless and robust.</a:t>
            </a:r>
          </a:p>
        </p:txBody>
      </p:sp>
    </p:spTree>
    <p:extLst>
      <p:ext uri="{BB962C8B-B14F-4D97-AF65-F5344CB8AC3E}">
        <p14:creationId xmlns:p14="http://schemas.microsoft.com/office/powerpoint/2010/main" val="3868528246"/>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content</a:t>
            </a:r>
            <a:endParaRPr lang="en-US" dirty="0"/>
          </a:p>
        </p:txBody>
      </p:sp>
      <p:sp>
        <p:nvSpPr>
          <p:cNvPr id="6" name="Rectangle 5"/>
          <p:cNvSpPr/>
          <p:nvPr/>
        </p:nvSpPr>
        <p:spPr bwMode="auto">
          <a:xfrm>
            <a:off x="275163" y="1214797"/>
            <a:ext cx="11885832" cy="5482413"/>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2499" y="1396286"/>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latin typeface="Segoe UI Light"/>
              </a:rPr>
              <a:t>Breakout Sessions</a:t>
            </a:r>
          </a:p>
        </p:txBody>
      </p:sp>
      <p:sp useBgFill="1">
        <p:nvSpPr>
          <p:cNvPr id="11" name="Freeform 10"/>
          <p:cNvSpPr/>
          <p:nvPr/>
        </p:nvSpPr>
        <p:spPr bwMode="auto">
          <a:xfrm>
            <a:off x="883" y="497"/>
            <a:ext cx="12434711" cy="6993533"/>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01873519"/>
              </p:ext>
            </p:extLst>
          </p:nvPr>
        </p:nvGraphicFramePr>
        <p:xfrm>
          <a:off x="676215" y="1987134"/>
          <a:ext cx="11162479" cy="3052610"/>
        </p:xfrm>
        <a:graphic>
          <a:graphicData uri="http://schemas.openxmlformats.org/drawingml/2006/table">
            <a:tbl>
              <a:tblPr>
                <a:tableStyleId>{616DA210-FB5B-4158-B5E0-FEB733F419BA}</a:tableStyleId>
              </a:tblPr>
              <a:tblGrid>
                <a:gridCol w="1254190"/>
                <a:gridCol w="7666496"/>
                <a:gridCol w="2241793"/>
              </a:tblGrid>
              <a:tr h="337304">
                <a:tc>
                  <a:txBody>
                    <a:bodyPr/>
                    <a:lstStyle/>
                    <a:p>
                      <a:pPr marL="0" marR="0" fontAlgn="t">
                        <a:spcBef>
                          <a:spcPts val="0"/>
                        </a:spcBef>
                        <a:spcAft>
                          <a:spcPts val="0"/>
                        </a:spcAft>
                      </a:pPr>
                      <a:r>
                        <a:rPr lang="en-US" sz="1600" kern="1200" dirty="0" smtClean="0">
                          <a:ln>
                            <a:noFill/>
                          </a:ln>
                        </a:rPr>
                        <a:t>WCA-B208</a:t>
                      </a:r>
                      <a:endParaRPr lang="en-US" sz="1600" kern="1200" dirty="0">
                        <a:ln>
                          <a:noFill/>
                        </a:ln>
                        <a:solidFill>
                          <a:schemeClr val="tx1"/>
                        </a:solidFill>
                        <a:latin typeface="+mj-lt"/>
                        <a:ea typeface="+mn-ea"/>
                        <a:cs typeface="+mn-cs"/>
                      </a:endParaRPr>
                    </a:p>
                  </a:txBody>
                  <a:tcPr marL="44305" marR="44305" marT="44305" marB="44305"/>
                </a:tc>
                <a:tc>
                  <a:txBody>
                    <a:bodyPr/>
                    <a:lstStyle/>
                    <a:p>
                      <a:pPr marL="0" marR="0" fontAlgn="t">
                        <a:spcBef>
                          <a:spcPts val="0"/>
                        </a:spcBef>
                        <a:spcAft>
                          <a:spcPts val="0"/>
                        </a:spcAft>
                      </a:pPr>
                      <a:r>
                        <a:rPr lang="en-US" sz="1600" kern="1200" dirty="0">
                          <a:ln>
                            <a:noFill/>
                          </a:ln>
                        </a:rPr>
                        <a:t>Microsoft Application Virtualization 5.0 migration and co-existence with 4.6</a:t>
                      </a:r>
                      <a:endParaRPr lang="en-US" sz="1600" kern="1200" dirty="0">
                        <a:ln>
                          <a:noFill/>
                        </a:ln>
                        <a:solidFill>
                          <a:schemeClr val="tx1"/>
                        </a:solidFill>
                        <a:latin typeface="+mj-lt"/>
                        <a:ea typeface="+mn-ea"/>
                        <a:cs typeface="+mn-cs"/>
                      </a:endParaRPr>
                    </a:p>
                  </a:txBody>
                  <a:tcPr marL="44305" marR="44305" marT="44305" marB="44305"/>
                </a:tc>
                <a:tc>
                  <a:txBody>
                    <a:bodyPr/>
                    <a:lstStyle/>
                    <a:p>
                      <a:pPr marL="0" marR="0" fontAlgn="t">
                        <a:spcBef>
                          <a:spcPts val="0"/>
                        </a:spcBef>
                        <a:spcAft>
                          <a:spcPts val="0"/>
                        </a:spcAft>
                      </a:pPr>
                      <a:r>
                        <a:rPr lang="en-US" sz="1400" kern="1200" dirty="0">
                          <a:ln>
                            <a:noFill/>
                          </a:ln>
                        </a:rPr>
                        <a:t>6/3 Monday 1:15-2:30</a:t>
                      </a:r>
                      <a:endParaRPr lang="en-US" sz="1400" kern="1200" dirty="0">
                        <a:ln>
                          <a:noFill/>
                        </a:ln>
                        <a:solidFill>
                          <a:schemeClr val="tx1"/>
                        </a:solidFill>
                        <a:latin typeface="+mj-lt"/>
                        <a:ea typeface="+mn-ea"/>
                        <a:cs typeface="+mn-cs"/>
                      </a:endParaRPr>
                    </a:p>
                  </a:txBody>
                  <a:tcPr marL="44305" marR="44305" marT="44305" marB="44305"/>
                </a:tc>
              </a:tr>
              <a:tr h="523824">
                <a:tc>
                  <a:txBody>
                    <a:bodyPr/>
                    <a:lstStyle/>
                    <a:p>
                      <a:pPr marL="0" marR="0" indent="0" algn="l" defTabSz="914367" rtl="0" eaLnBrk="1" fontAlgn="t" latinLnBrk="0" hangingPunct="1">
                        <a:lnSpc>
                          <a:spcPct val="100000"/>
                        </a:lnSpc>
                        <a:spcBef>
                          <a:spcPts val="0"/>
                        </a:spcBef>
                        <a:spcAft>
                          <a:spcPts val="0"/>
                        </a:spcAft>
                        <a:buClrTx/>
                        <a:buSzTx/>
                        <a:buFontTx/>
                        <a:buNone/>
                        <a:tabLst/>
                        <a:defRPr/>
                      </a:pPr>
                      <a:r>
                        <a:rPr lang="en-US" sz="1600" kern="1200" dirty="0" smtClean="0">
                          <a:ln>
                            <a:noFill/>
                          </a:ln>
                        </a:rPr>
                        <a:t>WCA-B203</a:t>
                      </a:r>
                    </a:p>
                    <a:p>
                      <a:pPr marL="0" marR="0" fontAlgn="t">
                        <a:spcBef>
                          <a:spcPts val="0"/>
                        </a:spcBef>
                        <a:spcAft>
                          <a:spcPts val="0"/>
                        </a:spcAft>
                      </a:pPr>
                      <a:endParaRPr lang="en-US" sz="1600" kern="1200" dirty="0">
                        <a:ln>
                          <a:noFill/>
                        </a:ln>
                        <a:solidFill>
                          <a:schemeClr val="tx1"/>
                        </a:solidFill>
                        <a:latin typeface="+mj-lt"/>
                        <a:ea typeface="+mn-ea"/>
                        <a:cs typeface="+mn-cs"/>
                      </a:endParaRPr>
                    </a:p>
                  </a:txBody>
                  <a:tcPr marL="44305" marR="44305" marT="44305" marB="44305"/>
                </a:tc>
                <a:tc>
                  <a:txBody>
                    <a:bodyPr/>
                    <a:lstStyle/>
                    <a:p>
                      <a:pPr marL="0" marR="0" fontAlgn="t">
                        <a:spcBef>
                          <a:spcPts val="0"/>
                        </a:spcBef>
                        <a:spcAft>
                          <a:spcPts val="0"/>
                        </a:spcAft>
                      </a:pPr>
                      <a:r>
                        <a:rPr lang="en-US" sz="1600" kern="1200" dirty="0" err="1" smtClean="0">
                          <a:ln>
                            <a:noFill/>
                          </a:ln>
                        </a:rPr>
                        <a:t>App-V</a:t>
                      </a:r>
                      <a:r>
                        <a:rPr lang="en-US" sz="1600" kern="1200" dirty="0" smtClean="0">
                          <a:ln>
                            <a:noFill/>
                          </a:ln>
                        </a:rPr>
                        <a:t> </a:t>
                      </a:r>
                      <a:r>
                        <a:rPr lang="en-US" sz="1600" kern="1200" dirty="0">
                          <a:ln>
                            <a:noFill/>
                          </a:ln>
                        </a:rPr>
                        <a:t>5.0 and Office: Better Together</a:t>
                      </a:r>
                      <a:endParaRPr lang="en-US" sz="1600" kern="1200" dirty="0">
                        <a:ln>
                          <a:noFill/>
                        </a:ln>
                        <a:solidFill>
                          <a:schemeClr val="tx1"/>
                        </a:solidFill>
                        <a:latin typeface="+mj-lt"/>
                        <a:ea typeface="+mn-ea"/>
                        <a:cs typeface="+mn-cs"/>
                      </a:endParaRPr>
                    </a:p>
                  </a:txBody>
                  <a:tcPr marL="44305" marR="44305" marT="44305" marB="44305"/>
                </a:tc>
                <a:tc>
                  <a:txBody>
                    <a:bodyPr/>
                    <a:lstStyle/>
                    <a:p>
                      <a:pPr marL="0" marR="0" fontAlgn="t">
                        <a:spcBef>
                          <a:spcPts val="0"/>
                        </a:spcBef>
                        <a:spcAft>
                          <a:spcPts val="0"/>
                        </a:spcAft>
                      </a:pPr>
                      <a:r>
                        <a:rPr lang="en-US" sz="1400" kern="1200" dirty="0">
                          <a:ln>
                            <a:noFill/>
                          </a:ln>
                        </a:rPr>
                        <a:t>6/3 Monday 4:45-6:00</a:t>
                      </a:r>
                      <a:endParaRPr lang="en-US" sz="1400" kern="1200" dirty="0">
                        <a:ln>
                          <a:noFill/>
                        </a:ln>
                        <a:solidFill>
                          <a:schemeClr val="tx1"/>
                        </a:solidFill>
                        <a:latin typeface="+mj-lt"/>
                        <a:ea typeface="+mn-ea"/>
                        <a:cs typeface="+mn-cs"/>
                      </a:endParaRPr>
                    </a:p>
                  </a:txBody>
                  <a:tcPr marL="44305" marR="44305" marT="44305" marB="44305"/>
                </a:tc>
              </a:tr>
              <a:tr h="381022">
                <a:tc>
                  <a:txBody>
                    <a:bodyPr/>
                    <a:lstStyle/>
                    <a:p>
                      <a:pPr marL="0" marR="0" fontAlgn="t">
                        <a:spcBef>
                          <a:spcPts val="0"/>
                        </a:spcBef>
                        <a:spcAft>
                          <a:spcPts val="0"/>
                        </a:spcAft>
                      </a:pPr>
                      <a:r>
                        <a:rPr lang="en-US" sz="1600" kern="1200" dirty="0" smtClean="0">
                          <a:ln>
                            <a:noFill/>
                          </a:ln>
                        </a:rPr>
                        <a:t>WCA-B209</a:t>
                      </a:r>
                      <a:endParaRPr lang="en-US" sz="1600" kern="1200" dirty="0">
                        <a:ln>
                          <a:noFill/>
                        </a:ln>
                        <a:solidFill>
                          <a:schemeClr val="tx1"/>
                        </a:solidFill>
                        <a:latin typeface="+mj-lt"/>
                        <a:ea typeface="+mn-ea"/>
                        <a:cs typeface="+mn-cs"/>
                      </a:endParaRPr>
                    </a:p>
                  </a:txBody>
                  <a:tcPr marL="44305" marR="44305" marT="44305" marB="44305"/>
                </a:tc>
                <a:tc>
                  <a:txBody>
                    <a:bodyPr/>
                    <a:lstStyle/>
                    <a:p>
                      <a:pPr marL="0" marR="0" fontAlgn="t">
                        <a:spcBef>
                          <a:spcPts val="0"/>
                        </a:spcBef>
                        <a:spcAft>
                          <a:spcPts val="0"/>
                        </a:spcAft>
                      </a:pPr>
                      <a:r>
                        <a:rPr lang="en-US" sz="1600" kern="1200" dirty="0">
                          <a:ln>
                            <a:noFill/>
                          </a:ln>
                        </a:rPr>
                        <a:t>Microsoft BitLocker Administration and Monitoring (MBAM) v2</a:t>
                      </a:r>
                      <a:endParaRPr lang="en-US" sz="1600" kern="1200" dirty="0">
                        <a:ln>
                          <a:noFill/>
                        </a:ln>
                        <a:solidFill>
                          <a:schemeClr val="tx1"/>
                        </a:solidFill>
                        <a:latin typeface="+mj-lt"/>
                        <a:ea typeface="+mn-ea"/>
                        <a:cs typeface="+mn-cs"/>
                      </a:endParaRPr>
                    </a:p>
                  </a:txBody>
                  <a:tcPr marL="44305" marR="44305" marT="44305" marB="44305"/>
                </a:tc>
                <a:tc>
                  <a:txBody>
                    <a:bodyPr/>
                    <a:lstStyle/>
                    <a:p>
                      <a:pPr marL="0" marR="0" fontAlgn="t">
                        <a:spcBef>
                          <a:spcPts val="0"/>
                        </a:spcBef>
                        <a:spcAft>
                          <a:spcPts val="0"/>
                        </a:spcAft>
                      </a:pPr>
                      <a:r>
                        <a:rPr lang="en-US" sz="1400" kern="1200" dirty="0">
                          <a:ln>
                            <a:noFill/>
                          </a:ln>
                        </a:rPr>
                        <a:t>6/4 Tuesday 10:15-11:30</a:t>
                      </a:r>
                      <a:endParaRPr lang="en-US" sz="1400" kern="1200" dirty="0">
                        <a:ln>
                          <a:noFill/>
                        </a:ln>
                        <a:solidFill>
                          <a:schemeClr val="tx1"/>
                        </a:solidFill>
                        <a:latin typeface="+mj-lt"/>
                        <a:ea typeface="+mn-ea"/>
                        <a:cs typeface="+mn-cs"/>
                      </a:endParaRPr>
                    </a:p>
                  </a:txBody>
                  <a:tcPr marL="44305" marR="44305" marT="44305" marB="44305"/>
                </a:tc>
              </a:tr>
              <a:tr h="585998">
                <a:tc>
                  <a:txBody>
                    <a:bodyPr/>
                    <a:lstStyle/>
                    <a:p>
                      <a:pPr marL="0" marR="0" fontAlgn="t">
                        <a:spcBef>
                          <a:spcPts val="0"/>
                        </a:spcBef>
                        <a:spcAft>
                          <a:spcPts val="0"/>
                        </a:spcAft>
                      </a:pPr>
                      <a:r>
                        <a:rPr lang="en-US" sz="1600" kern="1200" dirty="0" smtClean="0">
                          <a:ln>
                            <a:noFill/>
                          </a:ln>
                        </a:rPr>
                        <a:t>WCA-B311</a:t>
                      </a:r>
                      <a:endParaRPr lang="en-US" sz="1600" kern="1200" dirty="0">
                        <a:ln>
                          <a:noFill/>
                        </a:ln>
                        <a:solidFill>
                          <a:schemeClr val="tx1"/>
                        </a:solidFill>
                        <a:latin typeface="+mj-lt"/>
                        <a:ea typeface="+mn-ea"/>
                        <a:cs typeface="+mn-cs"/>
                      </a:endParaRPr>
                    </a:p>
                  </a:txBody>
                  <a:tcPr marL="44305" marR="44305" marT="44305" marB="44305"/>
                </a:tc>
                <a:tc>
                  <a:txBody>
                    <a:bodyPr/>
                    <a:lstStyle/>
                    <a:p>
                      <a:pPr marL="0" marR="0" fontAlgn="t">
                        <a:spcBef>
                          <a:spcPts val="0"/>
                        </a:spcBef>
                        <a:spcAft>
                          <a:spcPts val="0"/>
                        </a:spcAft>
                      </a:pPr>
                      <a:r>
                        <a:rPr lang="en-US" sz="1600" kern="1200" dirty="0">
                          <a:ln>
                            <a:noFill/>
                          </a:ln>
                        </a:rPr>
                        <a:t>Deploying and Managing Virtual Applications and Settings with System Center Configuration Manager 2012 SP1 and MDOP</a:t>
                      </a:r>
                      <a:endParaRPr lang="en-US" sz="1600" kern="1200" dirty="0">
                        <a:ln>
                          <a:noFill/>
                        </a:ln>
                        <a:solidFill>
                          <a:schemeClr val="tx1"/>
                        </a:solidFill>
                        <a:latin typeface="+mj-lt"/>
                        <a:ea typeface="+mn-ea"/>
                        <a:cs typeface="+mn-cs"/>
                      </a:endParaRPr>
                    </a:p>
                  </a:txBody>
                  <a:tcPr marL="44305" marR="44305" marT="44305" marB="44305"/>
                </a:tc>
                <a:tc>
                  <a:txBody>
                    <a:bodyPr/>
                    <a:lstStyle/>
                    <a:p>
                      <a:pPr marL="0" marR="0" fontAlgn="t">
                        <a:spcBef>
                          <a:spcPts val="0"/>
                        </a:spcBef>
                        <a:spcAft>
                          <a:spcPts val="0"/>
                        </a:spcAft>
                      </a:pPr>
                      <a:r>
                        <a:rPr lang="en-US" sz="1400" kern="1200" dirty="0">
                          <a:ln>
                            <a:noFill/>
                          </a:ln>
                        </a:rPr>
                        <a:t>6/4 Tuesday 1:30-2:45</a:t>
                      </a:r>
                      <a:endParaRPr lang="en-US" sz="1400" kern="1200" dirty="0">
                        <a:ln>
                          <a:noFill/>
                        </a:ln>
                        <a:solidFill>
                          <a:schemeClr val="tx1"/>
                        </a:solidFill>
                        <a:latin typeface="+mj-lt"/>
                        <a:ea typeface="+mn-ea"/>
                        <a:cs typeface="+mn-cs"/>
                      </a:endParaRPr>
                    </a:p>
                  </a:txBody>
                  <a:tcPr marL="44305" marR="44305" marT="44305" marB="44305"/>
                </a:tc>
              </a:tr>
              <a:tr h="585998">
                <a:tc>
                  <a:txBody>
                    <a:bodyPr/>
                    <a:lstStyle/>
                    <a:p>
                      <a:pPr marL="0" marR="0" fontAlgn="t">
                        <a:spcBef>
                          <a:spcPts val="0"/>
                        </a:spcBef>
                        <a:spcAft>
                          <a:spcPts val="0"/>
                        </a:spcAft>
                      </a:pPr>
                      <a:r>
                        <a:rPr lang="en-US" sz="1600" kern="1200" dirty="0" smtClean="0">
                          <a:ln>
                            <a:noFill/>
                          </a:ln>
                        </a:rPr>
                        <a:t>WCA-B359</a:t>
                      </a:r>
                      <a:endParaRPr lang="en-US" sz="1600" kern="1200" dirty="0">
                        <a:ln>
                          <a:noFill/>
                        </a:ln>
                        <a:solidFill>
                          <a:schemeClr val="tx1"/>
                        </a:solidFill>
                        <a:latin typeface="+mj-lt"/>
                        <a:ea typeface="+mn-ea"/>
                        <a:cs typeface="+mn-cs"/>
                      </a:endParaRPr>
                    </a:p>
                  </a:txBody>
                  <a:tcPr marL="44305" marR="44305" marT="44305" marB="44305"/>
                </a:tc>
                <a:tc>
                  <a:txBody>
                    <a:bodyPr/>
                    <a:lstStyle/>
                    <a:p>
                      <a:pPr marL="0" marR="0" fontAlgn="t">
                        <a:spcBef>
                          <a:spcPts val="0"/>
                        </a:spcBef>
                        <a:spcAft>
                          <a:spcPts val="0"/>
                        </a:spcAft>
                      </a:pPr>
                      <a:r>
                        <a:rPr lang="en-US" sz="1600" kern="1200" dirty="0">
                          <a:ln>
                            <a:noFill/>
                          </a:ln>
                        </a:rPr>
                        <a:t>Microsoft User Experience Virtualization (UE-V): How to manage and deploy UE-V across an enterprise</a:t>
                      </a:r>
                      <a:endParaRPr lang="en-US" sz="1600" kern="1200" dirty="0">
                        <a:ln>
                          <a:noFill/>
                        </a:ln>
                        <a:solidFill>
                          <a:schemeClr val="tx1"/>
                        </a:solidFill>
                        <a:latin typeface="+mj-lt"/>
                        <a:ea typeface="+mn-ea"/>
                        <a:cs typeface="+mn-cs"/>
                      </a:endParaRPr>
                    </a:p>
                  </a:txBody>
                  <a:tcPr marL="44305" marR="44305" marT="44305" marB="44305"/>
                </a:tc>
                <a:tc>
                  <a:txBody>
                    <a:bodyPr/>
                    <a:lstStyle/>
                    <a:p>
                      <a:pPr marL="0" marR="0" fontAlgn="t">
                        <a:spcBef>
                          <a:spcPts val="0"/>
                        </a:spcBef>
                        <a:spcAft>
                          <a:spcPts val="0"/>
                        </a:spcAft>
                      </a:pPr>
                      <a:r>
                        <a:rPr lang="en-US" sz="1400" kern="1200" dirty="0">
                          <a:ln>
                            <a:noFill/>
                          </a:ln>
                        </a:rPr>
                        <a:t>6/5 Wednesday 8:30-9:45</a:t>
                      </a:r>
                      <a:endParaRPr lang="en-US" sz="1400" kern="1200" dirty="0">
                        <a:ln>
                          <a:noFill/>
                        </a:ln>
                        <a:solidFill>
                          <a:schemeClr val="tx1"/>
                        </a:solidFill>
                        <a:latin typeface="+mj-lt"/>
                        <a:ea typeface="+mn-ea"/>
                        <a:cs typeface="+mn-cs"/>
                      </a:endParaRPr>
                    </a:p>
                  </a:txBody>
                  <a:tcPr marL="44305" marR="44305" marT="44305" marB="44305"/>
                </a:tc>
              </a:tr>
              <a:tr h="585998">
                <a:tc>
                  <a:txBody>
                    <a:bodyPr/>
                    <a:lstStyle/>
                    <a:p>
                      <a:pPr marL="0" marR="0" algn="l" defTabSz="932742" rtl="0" eaLnBrk="1" fontAlgn="t" latinLnBrk="0" hangingPunct="1">
                        <a:spcBef>
                          <a:spcPts val="0"/>
                        </a:spcBef>
                        <a:spcAft>
                          <a:spcPts val="0"/>
                        </a:spcAft>
                      </a:pPr>
                      <a:r>
                        <a:rPr lang="en-US" sz="1600" kern="1200" dirty="0" smtClean="0">
                          <a:ln>
                            <a:noFill/>
                          </a:ln>
                          <a:solidFill>
                            <a:schemeClr val="tx1"/>
                          </a:solidFill>
                          <a:latin typeface="+mn-lt"/>
                          <a:ea typeface="+mn-ea"/>
                          <a:cs typeface="+mn-cs"/>
                        </a:rPr>
                        <a:t>WCA-H206</a:t>
                      </a:r>
                      <a:endParaRPr lang="en-US" sz="1600" kern="1200" dirty="0">
                        <a:ln>
                          <a:noFill/>
                        </a:ln>
                        <a:solidFill>
                          <a:schemeClr val="tx1"/>
                        </a:solidFill>
                        <a:latin typeface="+mn-lt"/>
                        <a:ea typeface="+mn-ea"/>
                        <a:cs typeface="+mn-cs"/>
                      </a:endParaRPr>
                    </a:p>
                  </a:txBody>
                  <a:tcPr marL="44305" marR="44305" marT="44305" marB="44305"/>
                </a:tc>
                <a:tc>
                  <a:txBody>
                    <a:bodyPr/>
                    <a:lstStyle/>
                    <a:p>
                      <a:pPr marL="0" marR="0" algn="l" defTabSz="932742" rtl="0" eaLnBrk="1" fontAlgn="t" latinLnBrk="0" hangingPunct="1">
                        <a:spcBef>
                          <a:spcPts val="0"/>
                        </a:spcBef>
                        <a:spcAft>
                          <a:spcPts val="0"/>
                        </a:spcAft>
                      </a:pPr>
                      <a:r>
                        <a:rPr lang="en-US" sz="1600" kern="1200" dirty="0" smtClean="0">
                          <a:ln>
                            <a:noFill/>
                          </a:ln>
                          <a:solidFill>
                            <a:schemeClr val="tx1"/>
                          </a:solidFill>
                          <a:latin typeface="+mn-lt"/>
                          <a:ea typeface="+mn-ea"/>
                          <a:cs typeface="+mn-cs"/>
                        </a:rPr>
                        <a:t>Microsoft Diagnostics and Recovery Toolset (DaRT)</a:t>
                      </a:r>
                      <a:endParaRPr lang="en-US" sz="1600" kern="1200" dirty="0">
                        <a:ln>
                          <a:noFill/>
                        </a:ln>
                        <a:solidFill>
                          <a:schemeClr val="tx1"/>
                        </a:solidFill>
                        <a:latin typeface="+mn-lt"/>
                        <a:ea typeface="+mn-ea"/>
                        <a:cs typeface="+mn-cs"/>
                      </a:endParaRPr>
                    </a:p>
                  </a:txBody>
                  <a:tcPr marL="44305" marR="44305" marT="44305" marB="44305"/>
                </a:tc>
                <a:tc>
                  <a:txBody>
                    <a:bodyPr/>
                    <a:lstStyle/>
                    <a:p>
                      <a:pPr marL="0" marR="0" fontAlgn="t">
                        <a:spcBef>
                          <a:spcPts val="0"/>
                        </a:spcBef>
                        <a:spcAft>
                          <a:spcPts val="0"/>
                        </a:spcAft>
                      </a:pPr>
                      <a:r>
                        <a:rPr lang="en-US" sz="1400" kern="1200" dirty="0" smtClean="0">
                          <a:ln>
                            <a:noFill/>
                          </a:ln>
                          <a:solidFill>
                            <a:schemeClr val="tx1"/>
                          </a:solidFill>
                          <a:latin typeface="+mn-lt"/>
                          <a:ea typeface="+mn-ea"/>
                          <a:cs typeface="+mn-cs"/>
                        </a:rPr>
                        <a:t>HOL</a:t>
                      </a:r>
                      <a:endParaRPr lang="en-US" sz="1400" kern="1200" dirty="0">
                        <a:ln>
                          <a:noFill/>
                        </a:ln>
                        <a:solidFill>
                          <a:schemeClr val="tx1"/>
                        </a:solidFill>
                        <a:latin typeface="+mn-lt"/>
                        <a:ea typeface="+mn-ea"/>
                        <a:cs typeface="+mn-cs"/>
                      </a:endParaRPr>
                    </a:p>
                  </a:txBody>
                  <a:tcPr marL="44305" marR="44305" marT="44305" marB="44305"/>
                </a:tc>
              </a:tr>
            </a:tbl>
          </a:graphicData>
        </a:graphic>
      </p:graphicFrame>
      <p:sp>
        <p:nvSpPr>
          <p:cNvPr id="13" name="Rectangle 12"/>
          <p:cNvSpPr/>
          <p:nvPr/>
        </p:nvSpPr>
        <p:spPr bwMode="invGray">
          <a:xfrm>
            <a:off x="372499" y="5373060"/>
            <a:ext cx="11788497" cy="602564"/>
          </a:xfrm>
          <a:prstGeom prst="rect">
            <a:avLst/>
          </a:prstGeom>
        </p:spPr>
        <p:txBody>
          <a:bodyPr wrap="square">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571390" indent="-571390">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latin typeface="Segoe UI Light"/>
              </a:rPr>
              <a:t>Visit the Windows Client Booth in the Expo Hall.</a:t>
            </a:r>
          </a:p>
        </p:txBody>
      </p:sp>
    </p:spTree>
    <p:extLst>
      <p:ext uri="{BB962C8B-B14F-4D97-AF65-F5344CB8AC3E}">
        <p14:creationId xmlns:p14="http://schemas.microsoft.com/office/powerpoint/2010/main" val="2350643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3918502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an evaluation on CommNet and enter to win!</a:t>
            </a:r>
            <a:endParaRPr lang="en-US" dirty="0"/>
          </a:p>
        </p:txBody>
      </p:sp>
      <p:sp>
        <p:nvSpPr>
          <p:cNvPr id="5" name="Rectangle 4"/>
          <p:cNvSpPr/>
          <p:nvPr/>
        </p:nvSpPr>
        <p:spPr bwMode="auto">
          <a:xfrm>
            <a:off x="4459854" y="2125662"/>
            <a:ext cx="7701983"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6" name="Best Buy gc" descr="\\192.168.1.51\Shared\ADI_Projects\Microsoft\MS_11-01457_TechEd_2012_Template\Working_Art\Eval-prizes\bestbuy-gc.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77148" y="2607703"/>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a:off x="274638" y="2125663"/>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8" name="Xbox kinect" descr="\\192.168.1.51\Shared\ADI_Projects\Microsoft\MS_11-01457_TechEd_2012_Template\Working_Art\Eval-prizes\Xbox360_Matte_Sensor_7-8View.png"/>
          <p:cNvPicPr>
            <a:picLocks noChangeAspect="1" noChangeArrowheads="1"/>
          </p:cNvPicPr>
          <p:nvPr/>
        </p:nvPicPr>
        <p:blipFill rotWithShape="1">
          <a:blip r:embed="rId4" cstate="email">
            <a:extLst>
              <a:ext uri="{28A0092B-C50C-407E-A947-70E740481C1C}">
                <a14:useLocalDpi xmlns:a14="http://schemas.microsoft.com/office/drawing/2010/main"/>
              </a:ext>
            </a:extLst>
          </a:blip>
          <a:stretch/>
        </p:blipFill>
        <p:spPr bwMode="auto">
          <a:xfrm>
            <a:off x="483655" y="2529186"/>
            <a:ext cx="3620005" cy="3896269"/>
          </a:xfrm>
          <a:prstGeom prst="rect">
            <a:avLst/>
          </a:prstGeom>
          <a:noFill/>
          <a:extLst>
            <a:ext uri="{909E8E84-426E-40DD-AFC4-6F175D3DCCD1}">
              <a14:hiddenFill xmlns:a14="http://schemas.microsoft.com/office/drawing/2010/main">
                <a:solidFill>
                  <a:srgbClr val="FFFFFF"/>
                </a:solidFill>
              </a14:hiddenFill>
            </a:ext>
          </a:extLst>
        </p:spPr>
      </p:pic>
      <p:pic>
        <p:nvPicPr>
          <p:cNvPr id="9"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12535" y="4750235"/>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0"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892060" y="4750234"/>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1"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683123" y="4766996"/>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2"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683123" y="2372973"/>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986190" y="2372974"/>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8"/>
          <p:cNvSpPr/>
          <p:nvPr/>
        </p:nvSpPr>
        <p:spPr bwMode="auto">
          <a:xfrm>
            <a:off x="0" y="0"/>
            <a:ext cx="12436475" cy="6994525"/>
          </a:xfrm>
          <a:custGeom>
            <a:avLst/>
            <a:gdLst>
              <a:gd name="connsiteX0" fmla="*/ 4459854 w 12436475"/>
              <a:gd name="connsiteY0" fmla="*/ 4500064 h 6994525"/>
              <a:gd name="connsiteX1" fmla="*/ 4459854 w 12436475"/>
              <a:gd name="connsiteY1" fmla="*/ 6697663 h 6994525"/>
              <a:gd name="connsiteX2" fmla="*/ 12161837 w 12436475"/>
              <a:gd name="connsiteY2" fmla="*/ 6697663 h 6994525"/>
              <a:gd name="connsiteX3" fmla="*/ 12161837 w 12436475"/>
              <a:gd name="connsiteY3" fmla="*/ 4500064 h 6994525"/>
              <a:gd name="connsiteX4" fmla="*/ 0 w 12436475"/>
              <a:gd name="connsiteY4" fmla="*/ 0 h 6994525"/>
              <a:gd name="connsiteX5" fmla="*/ 274638 w 12436475"/>
              <a:gd name="connsiteY5" fmla="*/ 0 h 6994525"/>
              <a:gd name="connsiteX6" fmla="*/ 274638 w 12436475"/>
              <a:gd name="connsiteY6" fmla="*/ 6697663 h 6994525"/>
              <a:gd name="connsiteX7" fmla="*/ 4307455 w 12436475"/>
              <a:gd name="connsiteY7" fmla="*/ 6697663 h 6994525"/>
              <a:gd name="connsiteX8" fmla="*/ 4307455 w 12436475"/>
              <a:gd name="connsiteY8" fmla="*/ 4500064 h 6994525"/>
              <a:gd name="connsiteX9" fmla="*/ 4307455 w 12436475"/>
              <a:gd name="connsiteY9" fmla="*/ 4320223 h 6994525"/>
              <a:gd name="connsiteX10" fmla="*/ 4307455 w 12436475"/>
              <a:gd name="connsiteY10" fmla="*/ 2125663 h 6994525"/>
              <a:gd name="connsiteX11" fmla="*/ 4459854 w 12436475"/>
              <a:gd name="connsiteY11" fmla="*/ 2125663 h 6994525"/>
              <a:gd name="connsiteX12" fmla="*/ 4459854 w 12436475"/>
              <a:gd name="connsiteY12" fmla="*/ 4320223 h 6994525"/>
              <a:gd name="connsiteX13" fmla="*/ 12161837 w 12436475"/>
              <a:gd name="connsiteY13" fmla="*/ 4320223 h 6994525"/>
              <a:gd name="connsiteX14" fmla="*/ 12161837 w 12436475"/>
              <a:gd name="connsiteY14" fmla="*/ 0 h 6994525"/>
              <a:gd name="connsiteX15" fmla="*/ 12436475 w 12436475"/>
              <a:gd name="connsiteY15" fmla="*/ 0 h 6994525"/>
              <a:gd name="connsiteX16" fmla="*/ 12436475 w 12436475"/>
              <a:gd name="connsiteY16" fmla="*/ 4320223 h 6994525"/>
              <a:gd name="connsiteX17" fmla="*/ 12436475 w 12436475"/>
              <a:gd name="connsiteY17" fmla="*/ 4500064 h 6994525"/>
              <a:gd name="connsiteX18" fmla="*/ 12436475 w 12436475"/>
              <a:gd name="connsiteY18" fmla="*/ 6697663 h 6994525"/>
              <a:gd name="connsiteX19" fmla="*/ 12436475 w 12436475"/>
              <a:gd name="connsiteY19" fmla="*/ 6994525 h 6994525"/>
              <a:gd name="connsiteX20" fmla="*/ 12161837 w 12436475"/>
              <a:gd name="connsiteY20" fmla="*/ 6994525 h 6994525"/>
              <a:gd name="connsiteX21" fmla="*/ 4459854 w 12436475"/>
              <a:gd name="connsiteY21" fmla="*/ 6994525 h 6994525"/>
              <a:gd name="connsiteX22" fmla="*/ 4307455 w 12436475"/>
              <a:gd name="connsiteY22" fmla="*/ 6994525 h 6994525"/>
              <a:gd name="connsiteX23" fmla="*/ 274638 w 12436475"/>
              <a:gd name="connsiteY23" fmla="*/ 6994525 h 6994525"/>
              <a:gd name="connsiteX24" fmla="*/ 1 w 12436475"/>
              <a:gd name="connsiteY24" fmla="*/ 6994525 h 6994525"/>
              <a:gd name="connsiteX25" fmla="*/ 0 w 12436475"/>
              <a:gd name="connsiteY25"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475" h="6994525">
                <a:moveTo>
                  <a:pt x="4459854" y="4500064"/>
                </a:moveTo>
                <a:lnTo>
                  <a:pt x="4459854" y="6697663"/>
                </a:lnTo>
                <a:lnTo>
                  <a:pt x="12161837" y="6697663"/>
                </a:lnTo>
                <a:lnTo>
                  <a:pt x="12161837" y="4500064"/>
                </a:lnTo>
                <a:close/>
                <a:moveTo>
                  <a:pt x="0" y="0"/>
                </a:moveTo>
                <a:lnTo>
                  <a:pt x="274638" y="0"/>
                </a:lnTo>
                <a:lnTo>
                  <a:pt x="274638" y="6697663"/>
                </a:lnTo>
                <a:lnTo>
                  <a:pt x="4307455" y="6697663"/>
                </a:lnTo>
                <a:lnTo>
                  <a:pt x="4307455" y="4500064"/>
                </a:lnTo>
                <a:lnTo>
                  <a:pt x="4307455" y="4320223"/>
                </a:lnTo>
                <a:lnTo>
                  <a:pt x="4307455" y="2125663"/>
                </a:lnTo>
                <a:lnTo>
                  <a:pt x="4459854" y="2125663"/>
                </a:lnTo>
                <a:lnTo>
                  <a:pt x="4459854" y="4320223"/>
                </a:lnTo>
                <a:lnTo>
                  <a:pt x="12161837" y="4320223"/>
                </a:lnTo>
                <a:lnTo>
                  <a:pt x="12161837" y="0"/>
                </a:lnTo>
                <a:lnTo>
                  <a:pt x="12436475" y="0"/>
                </a:lnTo>
                <a:lnTo>
                  <a:pt x="12436475" y="4320223"/>
                </a:lnTo>
                <a:lnTo>
                  <a:pt x="12436475" y="4500064"/>
                </a:lnTo>
                <a:lnTo>
                  <a:pt x="12436475" y="6697663"/>
                </a:lnTo>
                <a:lnTo>
                  <a:pt x="12436475" y="6994525"/>
                </a:lnTo>
                <a:lnTo>
                  <a:pt x="12161837" y="6994525"/>
                </a:lnTo>
                <a:lnTo>
                  <a:pt x="4459854" y="6994525"/>
                </a:lnTo>
                <a:lnTo>
                  <a:pt x="4307455" y="6994525"/>
                </a:lnTo>
                <a:lnTo>
                  <a:pt x="274638" y="6994525"/>
                </a:lnTo>
                <a:lnTo>
                  <a:pt x="1" y="6994525"/>
                </a:lnTo>
                <a:lnTo>
                  <a:pt x="0" y="6994525"/>
                </a:lnTo>
                <a:close/>
              </a:path>
            </a:pathLst>
          </a:cu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0913771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6" decel="100000" fill="hold" grpId="0" nodeType="withEffect">
                                  <p:stCondLst>
                                    <p:cond delay="1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2" decel="100000" fill="hold" nodeType="withEffect">
                                  <p:stCondLst>
                                    <p:cond delay="15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1+#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4" decel="100000" fill="hold" nodeType="withEffect">
                                  <p:stCondLst>
                                    <p:cond delay="1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2" decel="100000" fill="hold" nodeType="withEffect">
                                  <p:stCondLst>
                                    <p:cond delay="17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1+#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4" decel="100000" fill="hold" nodeType="withEffect">
                                  <p:stCondLst>
                                    <p:cond delay="175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2" decel="100000" fill="hold" nodeType="withEffect">
                                  <p:stCondLst>
                                    <p:cond delay="200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000" fill="hold"/>
                                        <p:tgtEl>
                                          <p:spTgt spid="13"/>
                                        </p:tgtEl>
                                        <p:attrNameLst>
                                          <p:attrName>ppt_x</p:attrName>
                                        </p:attrNameLst>
                                      </p:cBhvr>
                                      <p:tavLst>
                                        <p:tav tm="0">
                                          <p:val>
                                            <p:strVal val="1+#ppt_w/2"/>
                                          </p:val>
                                        </p:tav>
                                        <p:tav tm="100000">
                                          <p:val>
                                            <p:strVal val="#ppt_x"/>
                                          </p:val>
                                        </p:tav>
                                      </p:tavLst>
                                    </p:anim>
                                    <p:anim calcmode="lin" valueType="num">
                                      <p:cBhvr additive="base">
                                        <p:cTn id="36" dur="10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4" decel="100000" fill="hold" nodeType="withEffect">
                                  <p:stCondLst>
                                    <p:cond delay="20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000" fill="hold"/>
                                        <p:tgtEl>
                                          <p:spTgt spid="10"/>
                                        </p:tgtEl>
                                        <p:attrNameLst>
                                          <p:attrName>ppt_x</p:attrName>
                                        </p:attrNameLst>
                                      </p:cBhvr>
                                      <p:tavLst>
                                        <p:tav tm="0">
                                          <p:val>
                                            <p:strVal val="#ppt_x"/>
                                          </p:val>
                                        </p:tav>
                                        <p:tav tm="100000">
                                          <p:val>
                                            <p:strVal val="#ppt_x"/>
                                          </p:val>
                                        </p:tav>
                                      </p:tavLst>
                                    </p:anim>
                                    <p:anim calcmode="lin" valueType="num">
                                      <p:cBhvr additive="base">
                                        <p:cTn id="40"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6638" y="1214472"/>
            <a:ext cx="4572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2249" y="2143592"/>
            <a:ext cx="4572318" cy="4561249"/>
          </a:xfrm>
          <a:prstGeom prst="rect">
            <a:avLst/>
          </a:prstGeom>
          <a:noFill/>
        </p:spPr>
        <p:txBody>
          <a:bodyPr wrap="square" lIns="182880" tIns="146304" rIns="182880" bIns="146304" rtlCol="0">
            <a:spAutoFit/>
          </a:bodyPr>
          <a:lstStyle/>
          <a:p>
            <a:pPr>
              <a:lnSpc>
                <a:spcPct val="90000"/>
              </a:lnSpc>
              <a:spcAft>
                <a:spcPts val="600"/>
              </a:spcAft>
            </a:pPr>
            <a:r>
              <a:rPr lang="en-US" sz="4400" b="1" dirty="0" smtClean="0">
                <a:gradFill>
                  <a:gsLst>
                    <a:gs pos="1250">
                      <a:srgbClr val="FFFFFF"/>
                    </a:gs>
                    <a:gs pos="100000">
                      <a:srgbClr val="FFFFFF"/>
                    </a:gs>
                  </a:gsLst>
                  <a:lin ang="5400000" scaled="0"/>
                </a:gradFill>
              </a:rPr>
              <a:t>Scan this QR code </a:t>
            </a:r>
            <a:r>
              <a:rPr lang="en-US" sz="4400" dirty="0" smtClean="0">
                <a:gradFill>
                  <a:gsLst>
                    <a:gs pos="1250">
                      <a:srgbClr val="FFFFFF"/>
                    </a:gs>
                    <a:gs pos="100000">
                      <a:srgbClr val="FFFFFF"/>
                    </a:gs>
                  </a:gsLst>
                  <a:lin ang="5400000" scaled="0"/>
                </a:gradFill>
              </a:rPr>
              <a:t>to evaluate this session and be automatically entered in a drawing to </a:t>
            </a:r>
            <a:br>
              <a:rPr lang="en-US" sz="4400" dirty="0" smtClean="0">
                <a:gradFill>
                  <a:gsLst>
                    <a:gs pos="1250">
                      <a:srgbClr val="FFFFFF"/>
                    </a:gs>
                    <a:gs pos="100000">
                      <a:srgbClr val="FFFFFF"/>
                    </a:gs>
                  </a:gsLst>
                  <a:lin ang="5400000" scaled="0"/>
                </a:gradFill>
              </a:rPr>
            </a:br>
            <a:r>
              <a:rPr lang="en-US" sz="4400" dirty="0" smtClean="0">
                <a:gradFill>
                  <a:gsLst>
                    <a:gs pos="1250">
                      <a:srgbClr val="FFFFFF"/>
                    </a:gs>
                    <a:gs pos="100000">
                      <a:srgbClr val="FFFFFF"/>
                    </a:gs>
                  </a:gsLst>
                  <a:lin ang="5400000" scaled="0"/>
                </a:gradFill>
              </a:rPr>
              <a:t>win a prize</a:t>
            </a:r>
            <a:endParaRPr lang="en-US" sz="4400" b="1" dirty="0" smtClean="0">
              <a:gradFill>
                <a:gsLst>
                  <a:gs pos="1250">
                    <a:srgbClr val="FFFFFF"/>
                  </a:gs>
                  <a:gs pos="100000">
                    <a:srgbClr val="FFFFFF"/>
                  </a:gs>
                </a:gsLst>
                <a:lin ang="5400000" scaled="0"/>
              </a:gradFill>
            </a:endParaRP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spTree>
    <p:extLst>
      <p:ext uri="{BB962C8B-B14F-4D97-AF65-F5344CB8AC3E}">
        <p14:creationId xmlns:p14="http://schemas.microsoft.com/office/powerpoint/2010/main" val="3876000322"/>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164056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DaRT Whirlwind Tour</a:t>
            </a:r>
            <a:endParaRPr lang="en-US" dirty="0"/>
          </a:p>
        </p:txBody>
      </p:sp>
    </p:spTree>
    <p:extLst>
      <p:ext uri="{BB962C8B-B14F-4D97-AF65-F5344CB8AC3E}">
        <p14:creationId xmlns:p14="http://schemas.microsoft.com/office/powerpoint/2010/main" val="46375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sz="quarter" idx="10"/>
            <p:extLst>
              <p:ext uri="{D42A27DB-BD31-4B8C-83A1-F6EECF244321}">
                <p14:modId xmlns:p14="http://schemas.microsoft.com/office/powerpoint/2010/main" val="3909966409"/>
              </p:ext>
            </p:extLst>
          </p:nvPr>
        </p:nvGraphicFramePr>
        <p:xfrm>
          <a:off x="274320" y="1214472"/>
          <a:ext cx="11887200" cy="548322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Most Costly Hurricane in US history?</a:t>
            </a:r>
            <a:endParaRPr lang="en-US" dirty="0"/>
          </a:p>
        </p:txBody>
      </p:sp>
      <p:sp>
        <p:nvSpPr>
          <p:cNvPr id="9" name="TextBox 8"/>
          <p:cNvSpPr txBox="1"/>
          <p:nvPr/>
        </p:nvSpPr>
        <p:spPr>
          <a:xfrm rot="19331650">
            <a:off x="8800455" y="4060349"/>
            <a:ext cx="3429000" cy="960263"/>
          </a:xfrm>
          <a:prstGeom prst="rect">
            <a:avLst/>
          </a:prstGeom>
          <a:solidFill>
            <a:schemeClr val="bg2"/>
          </a:solid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Hurricane Sandy (2012) - $75 Billion+</a:t>
            </a:r>
          </a:p>
        </p:txBody>
      </p:sp>
      <p:sp>
        <p:nvSpPr>
          <p:cNvPr id="10" name="TextBox 9"/>
          <p:cNvSpPr txBox="1"/>
          <p:nvPr/>
        </p:nvSpPr>
        <p:spPr>
          <a:xfrm rot="19331650">
            <a:off x="7516784" y="3746024"/>
            <a:ext cx="3429000" cy="960263"/>
          </a:xfrm>
          <a:prstGeom prst="rect">
            <a:avLst/>
          </a:prstGeom>
          <a:solidFill>
            <a:schemeClr val="bg2"/>
          </a:solid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Hurricane Katrina (2005) - $84 Billion</a:t>
            </a:r>
          </a:p>
        </p:txBody>
      </p:sp>
      <p:sp>
        <p:nvSpPr>
          <p:cNvPr id="12" name="TextBox 11"/>
          <p:cNvSpPr txBox="1"/>
          <p:nvPr/>
        </p:nvSpPr>
        <p:spPr>
          <a:xfrm>
            <a:off x="1376934" y="2463834"/>
            <a:ext cx="5253233" cy="1292662"/>
          </a:xfrm>
          <a:prstGeom prst="rect">
            <a:avLst/>
          </a:prstGeom>
          <a:solidFill>
            <a:srgbClr val="FF0000"/>
          </a:solidFill>
        </p:spPr>
        <p:txBody>
          <a:bodyPr wrap="square" lIns="182880" tIns="146304" rIns="182880" bIns="146304" rtlCol="0">
            <a:spAutoFit/>
          </a:bodyPr>
          <a:lstStyle/>
          <a:p>
            <a:pPr>
              <a:lnSpc>
                <a:spcPct val="90000"/>
              </a:lnSpc>
              <a:spcAft>
                <a:spcPts val="600"/>
              </a:spcAft>
            </a:pPr>
            <a:r>
              <a:rPr lang="en-US" sz="3600" dirty="0" smtClean="0">
                <a:gradFill>
                  <a:gsLst>
                    <a:gs pos="2917">
                      <a:schemeClr val="tx1"/>
                    </a:gs>
                    <a:gs pos="30000">
                      <a:schemeClr val="tx1"/>
                    </a:gs>
                  </a:gsLst>
                  <a:lin ang="5400000" scaled="0"/>
                </a:gradFill>
              </a:rPr>
              <a:t>What IT disasters have impacted your Org?</a:t>
            </a:r>
          </a:p>
        </p:txBody>
      </p:sp>
    </p:spTree>
    <p:extLst>
      <p:ext uri="{BB962C8B-B14F-4D97-AF65-F5344CB8AC3E}">
        <p14:creationId xmlns:p14="http://schemas.microsoft.com/office/powerpoint/2010/main" val="35810908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3"/>
          <p:cNvPicPr>
            <a:picLocks noChangeAspect="1" noChangeArrowheads="1"/>
          </p:cNvPicPr>
          <p:nvPr/>
        </p:nvPicPr>
        <p:blipFill>
          <a:blip r:embed="rId4"/>
          <a:srcRect/>
          <a:stretch>
            <a:fillRect/>
          </a:stretch>
        </p:blipFill>
        <p:spPr bwMode="auto">
          <a:xfrm>
            <a:off x="882" y="-1"/>
            <a:ext cx="12447664" cy="6994525"/>
          </a:xfrm>
          <a:prstGeom prst="rect">
            <a:avLst/>
          </a:prstGeom>
          <a:noFill/>
          <a:ln w="9525">
            <a:noFill/>
            <a:miter lim="800000"/>
            <a:headEnd/>
            <a:tailEnd/>
          </a:ln>
        </p:spPr>
      </p:pic>
      <p:sp>
        <p:nvSpPr>
          <p:cNvPr id="9" name="TextBox 8"/>
          <p:cNvSpPr txBox="1">
            <a:spLocks noChangeArrowheads="1"/>
          </p:cNvSpPr>
          <p:nvPr/>
        </p:nvSpPr>
        <p:spPr bwMode="auto">
          <a:xfrm>
            <a:off x="197334" y="686500"/>
            <a:ext cx="2167439" cy="1120312"/>
          </a:xfrm>
          <a:prstGeom prst="rect">
            <a:avLst/>
          </a:prstGeom>
          <a:noFill/>
          <a:ln w="9525">
            <a:noFill/>
            <a:miter lim="800000"/>
            <a:headEnd/>
            <a:tailEnd/>
          </a:ln>
        </p:spPr>
        <p:txBody>
          <a:bodyPr lIns="94752" tIns="47377" rIns="94752" bIns="47377">
            <a:prstTxWarp prst="textNoShape">
              <a:avLst/>
            </a:prstTxWarp>
            <a:spAutoFit/>
          </a:bodyPr>
          <a:lstStyle/>
          <a:p>
            <a:pPr algn="ctr"/>
            <a:r>
              <a:rPr lang="en-US" sz="3264" dirty="0">
                <a:solidFill>
                  <a:srgbClr val="FFFFFF"/>
                </a:solidFill>
                <a:latin typeface="Segoe UI Light" pitchFamily="-103" charset="0"/>
              </a:rPr>
              <a:t>Lost Data and Files</a:t>
            </a:r>
          </a:p>
        </p:txBody>
      </p:sp>
      <p:sp>
        <p:nvSpPr>
          <p:cNvPr id="25" name="TextBox 24"/>
          <p:cNvSpPr txBox="1">
            <a:spLocks noChangeArrowheads="1"/>
          </p:cNvSpPr>
          <p:nvPr/>
        </p:nvSpPr>
        <p:spPr bwMode="auto">
          <a:xfrm>
            <a:off x="9935698" y="682183"/>
            <a:ext cx="2247316" cy="1120312"/>
          </a:xfrm>
          <a:prstGeom prst="rect">
            <a:avLst/>
          </a:prstGeom>
          <a:noFill/>
          <a:ln w="9525">
            <a:noFill/>
            <a:miter lim="800000"/>
            <a:headEnd/>
            <a:tailEnd/>
          </a:ln>
        </p:spPr>
        <p:txBody>
          <a:bodyPr lIns="94752" tIns="47377" rIns="94752" bIns="47377">
            <a:prstTxWarp prst="textNoShape">
              <a:avLst/>
            </a:prstTxWarp>
            <a:spAutoFit/>
          </a:bodyPr>
          <a:lstStyle/>
          <a:p>
            <a:pPr algn="ctr"/>
            <a:r>
              <a:rPr lang="en-US" sz="3264" dirty="0">
                <a:solidFill>
                  <a:srgbClr val="FFFFFF"/>
                </a:solidFill>
                <a:latin typeface="Segoe UI Light" pitchFamily="-103" charset="0"/>
              </a:rPr>
              <a:t>Recovery Planning</a:t>
            </a:r>
          </a:p>
        </p:txBody>
      </p:sp>
      <p:sp>
        <p:nvSpPr>
          <p:cNvPr id="27" name="TextBox 26"/>
          <p:cNvSpPr txBox="1">
            <a:spLocks noChangeArrowheads="1"/>
          </p:cNvSpPr>
          <p:nvPr/>
        </p:nvSpPr>
        <p:spPr bwMode="auto">
          <a:xfrm>
            <a:off x="7390469" y="2964039"/>
            <a:ext cx="2379002" cy="1120312"/>
          </a:xfrm>
          <a:prstGeom prst="rect">
            <a:avLst/>
          </a:prstGeom>
          <a:noFill/>
          <a:ln w="9525">
            <a:noFill/>
            <a:miter lim="800000"/>
            <a:headEnd/>
            <a:tailEnd/>
          </a:ln>
        </p:spPr>
        <p:txBody>
          <a:bodyPr lIns="94752" tIns="47377" rIns="94752" bIns="47377">
            <a:prstTxWarp prst="textNoShape">
              <a:avLst/>
            </a:prstTxWarp>
            <a:spAutoFit/>
          </a:bodyPr>
          <a:lstStyle/>
          <a:p>
            <a:pPr algn="ctr"/>
            <a:r>
              <a:rPr lang="en-US" sz="3264" dirty="0">
                <a:solidFill>
                  <a:srgbClr val="FFFFFF"/>
                </a:solidFill>
                <a:latin typeface="Segoe UI Light" pitchFamily="-103" charset="0"/>
              </a:rPr>
              <a:t>Distributed  Workforce</a:t>
            </a:r>
          </a:p>
        </p:txBody>
      </p:sp>
      <p:sp>
        <p:nvSpPr>
          <p:cNvPr id="28" name="TextBox 27"/>
          <p:cNvSpPr txBox="1">
            <a:spLocks noChangeArrowheads="1"/>
          </p:cNvSpPr>
          <p:nvPr/>
        </p:nvSpPr>
        <p:spPr bwMode="auto">
          <a:xfrm>
            <a:off x="2595765" y="2948927"/>
            <a:ext cx="2482625" cy="1120312"/>
          </a:xfrm>
          <a:prstGeom prst="rect">
            <a:avLst/>
          </a:prstGeom>
          <a:noFill/>
          <a:ln w="9525">
            <a:noFill/>
            <a:miter lim="800000"/>
            <a:headEnd/>
            <a:tailEnd/>
          </a:ln>
        </p:spPr>
        <p:txBody>
          <a:bodyPr lIns="94752" tIns="47377" rIns="94752" bIns="47377">
            <a:prstTxWarp prst="textNoShape">
              <a:avLst/>
            </a:prstTxWarp>
            <a:spAutoFit/>
          </a:bodyPr>
          <a:lstStyle/>
          <a:p>
            <a:pPr algn="ctr"/>
            <a:r>
              <a:rPr lang="en-US" sz="3264" dirty="0">
                <a:solidFill>
                  <a:srgbClr val="FFFFFF"/>
                </a:solidFill>
                <a:latin typeface="Segoe UI Light" pitchFamily="-103" charset="0"/>
              </a:rPr>
              <a:t>System Failures</a:t>
            </a:r>
          </a:p>
        </p:txBody>
      </p:sp>
      <p:pic>
        <p:nvPicPr>
          <p:cNvPr id="2" name="Picture 1"/>
          <p:cNvPicPr>
            <a:picLocks noChangeAspect="1"/>
          </p:cNvPicPr>
          <p:nvPr/>
        </p:nvPicPr>
        <p:blipFill>
          <a:blip r:embed="rId5"/>
          <a:srcRect t="7301" b="29324"/>
          <a:stretch>
            <a:fillRect/>
          </a:stretch>
        </p:blipFill>
        <p:spPr bwMode="auto">
          <a:xfrm>
            <a:off x="5078390" y="2448083"/>
            <a:ext cx="2266744" cy="2098358"/>
          </a:xfrm>
          <a:prstGeom prst="rect">
            <a:avLst/>
          </a:prstGeom>
          <a:noFill/>
          <a:ln w="9525">
            <a:noFill/>
            <a:miter lim="800000"/>
            <a:headEnd/>
            <a:tailEnd/>
          </a:ln>
        </p:spPr>
      </p:pic>
      <p:pic>
        <p:nvPicPr>
          <p:cNvPr id="5" name="Picture 4"/>
          <p:cNvPicPr>
            <a:picLocks noChangeAspect="1"/>
          </p:cNvPicPr>
          <p:nvPr/>
        </p:nvPicPr>
        <p:blipFill>
          <a:blip r:embed="rId6"/>
          <a:srcRect l="1192" t="8653" r="-2" b="9843"/>
          <a:stretch>
            <a:fillRect/>
          </a:stretch>
        </p:blipFill>
        <p:spPr bwMode="auto">
          <a:xfrm>
            <a:off x="5078390" y="181339"/>
            <a:ext cx="2286174" cy="2100517"/>
          </a:xfrm>
          <a:prstGeom prst="rect">
            <a:avLst/>
          </a:prstGeom>
          <a:noFill/>
          <a:ln w="9525">
            <a:noFill/>
            <a:miter lim="800000"/>
            <a:headEnd/>
            <a:tailEnd/>
          </a:ln>
        </p:spPr>
      </p:pic>
      <p:pic>
        <p:nvPicPr>
          <p:cNvPr id="10" name="Picture 9"/>
          <p:cNvPicPr>
            <a:picLocks noChangeAspect="1"/>
          </p:cNvPicPr>
          <p:nvPr/>
        </p:nvPicPr>
        <p:blipFill>
          <a:blip r:embed="rId7"/>
          <a:srcRect t="10954" b="6561"/>
          <a:stretch>
            <a:fillRect/>
          </a:stretch>
        </p:blipFill>
        <p:spPr bwMode="auto">
          <a:xfrm>
            <a:off x="7500568" y="181339"/>
            <a:ext cx="2275380" cy="2100517"/>
          </a:xfrm>
          <a:prstGeom prst="rect">
            <a:avLst/>
          </a:prstGeom>
          <a:noFill/>
          <a:ln w="9525">
            <a:noFill/>
            <a:miter lim="800000"/>
            <a:headEnd/>
            <a:tailEnd/>
          </a:ln>
        </p:spPr>
      </p:pic>
      <p:pic>
        <p:nvPicPr>
          <p:cNvPr id="11" name="Picture 10"/>
          <p:cNvPicPr>
            <a:picLocks noChangeAspect="1"/>
          </p:cNvPicPr>
          <p:nvPr/>
        </p:nvPicPr>
        <p:blipFill>
          <a:blip r:embed="rId8"/>
          <a:srcRect t="4202" r="27745"/>
          <a:stretch>
            <a:fillRect/>
          </a:stretch>
        </p:blipFill>
        <p:spPr bwMode="auto">
          <a:xfrm>
            <a:off x="197335" y="2448083"/>
            <a:ext cx="2439448" cy="2098358"/>
          </a:xfrm>
          <a:prstGeom prst="rect">
            <a:avLst/>
          </a:prstGeom>
          <a:noFill/>
          <a:ln w="9525">
            <a:noFill/>
            <a:miter lim="800000"/>
            <a:headEnd/>
            <a:tailEnd/>
          </a:ln>
        </p:spPr>
      </p:pic>
      <p:pic>
        <p:nvPicPr>
          <p:cNvPr id="15" name="Picture 14"/>
          <p:cNvPicPr>
            <a:picLocks noChangeAspect="1"/>
          </p:cNvPicPr>
          <p:nvPr/>
        </p:nvPicPr>
        <p:blipFill>
          <a:blip r:embed="rId9"/>
          <a:srcRect b="17711"/>
          <a:stretch>
            <a:fillRect/>
          </a:stretch>
        </p:blipFill>
        <p:spPr bwMode="auto">
          <a:xfrm>
            <a:off x="2636783" y="4727781"/>
            <a:ext cx="2251632" cy="2085405"/>
          </a:xfrm>
          <a:prstGeom prst="rect">
            <a:avLst/>
          </a:prstGeom>
          <a:noFill/>
          <a:ln w="9525">
            <a:noFill/>
            <a:miter lim="800000"/>
            <a:headEnd/>
            <a:tailEnd/>
          </a:ln>
        </p:spPr>
      </p:pic>
      <p:pic>
        <p:nvPicPr>
          <p:cNvPr id="16" name="Picture 15"/>
          <p:cNvPicPr>
            <a:picLocks noChangeAspect="1"/>
          </p:cNvPicPr>
          <p:nvPr/>
        </p:nvPicPr>
        <p:blipFill>
          <a:blip r:embed="rId10"/>
          <a:srcRect t="755" b="1770"/>
          <a:stretch>
            <a:fillRect/>
          </a:stretch>
        </p:blipFill>
        <p:spPr bwMode="auto">
          <a:xfrm>
            <a:off x="2636783" y="181339"/>
            <a:ext cx="2251632" cy="2100517"/>
          </a:xfrm>
          <a:prstGeom prst="rect">
            <a:avLst/>
          </a:prstGeom>
          <a:noFill/>
          <a:ln w="9525">
            <a:noFill/>
            <a:miter lim="800000"/>
            <a:headEnd/>
            <a:tailEnd/>
          </a:ln>
        </p:spPr>
      </p:pic>
      <p:pic>
        <p:nvPicPr>
          <p:cNvPr id="17" name="Picture 16"/>
          <p:cNvPicPr>
            <a:picLocks noChangeAspect="1"/>
          </p:cNvPicPr>
          <p:nvPr/>
        </p:nvPicPr>
        <p:blipFill>
          <a:blip r:embed="rId11"/>
          <a:srcRect b="17480"/>
          <a:stretch>
            <a:fillRect/>
          </a:stretch>
        </p:blipFill>
        <p:spPr bwMode="auto">
          <a:xfrm>
            <a:off x="5097820" y="4721306"/>
            <a:ext cx="2247314" cy="2091880"/>
          </a:xfrm>
          <a:prstGeom prst="rect">
            <a:avLst/>
          </a:prstGeom>
          <a:noFill/>
          <a:ln w="9525">
            <a:noFill/>
            <a:miter lim="800000"/>
            <a:headEnd/>
            <a:tailEnd/>
          </a:ln>
        </p:spPr>
      </p:pic>
      <p:pic>
        <p:nvPicPr>
          <p:cNvPr id="32" name="Picture 10"/>
          <p:cNvPicPr>
            <a:picLocks noChangeAspect="1" noChangeArrowheads="1"/>
          </p:cNvPicPr>
          <p:nvPr/>
        </p:nvPicPr>
        <p:blipFill>
          <a:blip r:embed="rId12"/>
          <a:srcRect t="6183" r="8224" b="17058"/>
          <a:stretch>
            <a:fillRect/>
          </a:stretch>
        </p:blipFill>
        <p:spPr bwMode="auto">
          <a:xfrm>
            <a:off x="9935698" y="2448083"/>
            <a:ext cx="2247316" cy="2098358"/>
          </a:xfrm>
          <a:prstGeom prst="rect">
            <a:avLst/>
          </a:prstGeom>
          <a:noFill/>
          <a:ln w="9525">
            <a:noFill/>
            <a:miter lim="800000"/>
            <a:headEnd/>
            <a:tailEnd/>
          </a:ln>
        </p:spPr>
      </p:pic>
      <p:pic>
        <p:nvPicPr>
          <p:cNvPr id="19" name="Picture 18"/>
          <p:cNvPicPr>
            <a:picLocks noChangeAspect="1"/>
          </p:cNvPicPr>
          <p:nvPr/>
        </p:nvPicPr>
        <p:blipFill>
          <a:blip r:embed="rId13"/>
          <a:srcRect l="18958" r="10699"/>
          <a:stretch>
            <a:fillRect/>
          </a:stretch>
        </p:blipFill>
        <p:spPr bwMode="auto">
          <a:xfrm>
            <a:off x="7504886" y="4727780"/>
            <a:ext cx="2271061" cy="2098358"/>
          </a:xfrm>
          <a:prstGeom prst="rect">
            <a:avLst/>
          </a:prstGeom>
          <a:noFill/>
          <a:ln w="9525">
            <a:noFill/>
            <a:miter lim="800000"/>
            <a:headEnd/>
            <a:tailEnd/>
          </a:ln>
        </p:spPr>
      </p:pic>
      <p:sp>
        <p:nvSpPr>
          <p:cNvPr id="18" name="Rounded Rectangle 17"/>
          <p:cNvSpPr/>
          <p:nvPr/>
        </p:nvSpPr>
        <p:spPr>
          <a:xfrm>
            <a:off x="9517" y="4716987"/>
            <a:ext cx="12434711" cy="2106993"/>
          </a:xfrm>
          <a:prstGeom prst="roundRect">
            <a:avLst>
              <a:gd name="adj" fmla="val 4102"/>
            </a:avLst>
          </a:prstGeom>
          <a:solidFill>
            <a:srgbClr val="0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r>
              <a:rPr lang="en-US" sz="4080" b="1" dirty="0">
                <a:solidFill>
                  <a:srgbClr val="FFFFFF"/>
                </a:solidFill>
                <a:latin typeface="Segoe UI Light" pitchFamily="-103" charset="0"/>
              </a:rPr>
              <a:t>Traditional approaches to machine recovery don’t meet the needs of a highly productive global workforce</a:t>
            </a:r>
          </a:p>
        </p:txBody>
      </p:sp>
    </p:spTree>
    <p:custDataLst>
      <p:tags r:id="rId1"/>
    </p:custDataLst>
    <p:extLst>
      <p:ext uri="{BB962C8B-B14F-4D97-AF65-F5344CB8AC3E}">
        <p14:creationId xmlns:p14="http://schemas.microsoft.com/office/powerpoint/2010/main" val="147823014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50"/>
                                        <p:tgtEl>
                                          <p:spTgt spid="9"/>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250"/>
                                        <p:tgtEl>
                                          <p:spTgt spid="16"/>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50"/>
                                        <p:tgtEl>
                                          <p:spTgt spid="11"/>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50"/>
                                        <p:tgtEl>
                                          <p:spTgt spid="10"/>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250"/>
                                        <p:tgtEl>
                                          <p:spTgt spid="27"/>
                                        </p:tgtEl>
                                      </p:cBhvr>
                                    </p:animEffect>
                                  </p:childTnLst>
                                </p:cTn>
                              </p:par>
                            </p:childTnLst>
                          </p:cTn>
                        </p:par>
                        <p:par>
                          <p:cTn id="24" fill="hold">
                            <p:stCondLst>
                              <p:cond delay="1250"/>
                            </p:stCondLst>
                            <p:childTnLst>
                              <p:par>
                                <p:cTn id="25" presetID="10" presetClass="entr" presetSubtype="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250"/>
                                        <p:tgtEl>
                                          <p:spTgt spid="15"/>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250"/>
                                        <p:tgtEl>
                                          <p:spTgt spid="5"/>
                                        </p:tgtEl>
                                      </p:cBhvr>
                                    </p:animEffect>
                                  </p:childTnLst>
                                </p:cTn>
                              </p:par>
                            </p:childTnLst>
                          </p:cTn>
                        </p:par>
                        <p:par>
                          <p:cTn id="32" fill="hold">
                            <p:stCondLst>
                              <p:cond delay="1750"/>
                            </p:stCondLst>
                            <p:childTnLst>
                              <p:par>
                                <p:cTn id="33" presetID="10" presetClass="entr" presetSubtype="0"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250"/>
                                        <p:tgtEl>
                                          <p:spTgt spid="2"/>
                                        </p:tgtEl>
                                      </p:cBhvr>
                                    </p:animEffect>
                                  </p:childTnLst>
                                </p:cTn>
                              </p:par>
                            </p:childTnLst>
                          </p:cTn>
                        </p:par>
                        <p:par>
                          <p:cTn id="36" fill="hold">
                            <p:stCondLst>
                              <p:cond delay="2000"/>
                            </p:stCondLst>
                            <p:childTnLst>
                              <p:par>
                                <p:cTn id="37" presetID="10"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250"/>
                                        <p:tgtEl>
                                          <p:spTgt spid="17"/>
                                        </p:tgtEl>
                                      </p:cBhvr>
                                    </p:animEffect>
                                  </p:childTnLst>
                                </p:cTn>
                              </p:par>
                            </p:childTnLst>
                          </p:cTn>
                        </p:par>
                        <p:par>
                          <p:cTn id="40" fill="hold">
                            <p:stCondLst>
                              <p:cond delay="2250"/>
                            </p:stCondLst>
                            <p:childTnLst>
                              <p:par>
                                <p:cTn id="41" presetID="10" presetClass="entr" presetSubtype="0"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250"/>
                                        <p:tgtEl>
                                          <p:spTgt spid="25"/>
                                        </p:tgtEl>
                                      </p:cBhvr>
                                    </p:animEffect>
                                  </p:childTnLst>
                                </p:cTn>
                              </p:par>
                            </p:childTnLst>
                          </p:cTn>
                        </p:par>
                        <p:par>
                          <p:cTn id="44" fill="hold">
                            <p:stCondLst>
                              <p:cond delay="2500"/>
                            </p:stCondLst>
                            <p:childTnLst>
                              <p:par>
                                <p:cTn id="45" presetID="10"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250"/>
                                        <p:tgtEl>
                                          <p:spTgt spid="28"/>
                                        </p:tgtEl>
                                      </p:cBhvr>
                                    </p:animEffect>
                                  </p:childTnLst>
                                </p:cTn>
                              </p:par>
                            </p:childTnLst>
                          </p:cTn>
                        </p:par>
                        <p:par>
                          <p:cTn id="48" fill="hold">
                            <p:stCondLst>
                              <p:cond delay="2750"/>
                            </p:stCondLst>
                            <p:childTnLst>
                              <p:par>
                                <p:cTn id="49" presetID="10" presetClass="entr" presetSubtype="0"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fade">
                                      <p:cBhvr>
                                        <p:cTn id="51" dur="250"/>
                                        <p:tgtEl>
                                          <p:spTgt spid="32"/>
                                        </p:tgtEl>
                                      </p:cBhvr>
                                    </p:animEffect>
                                  </p:childTnLst>
                                </p:cTn>
                              </p:par>
                            </p:childTnLst>
                          </p:cTn>
                        </p:par>
                        <p:par>
                          <p:cTn id="52" fill="hold">
                            <p:stCondLst>
                              <p:cond delay="3000"/>
                            </p:stCondLst>
                            <p:childTnLst>
                              <p:par>
                                <p:cTn id="53" presetID="10"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25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5" grpId="0"/>
      <p:bldP spid="27" grpId="0"/>
      <p:bldP spid="28" grpId="0"/>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Tguys.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82" y="1"/>
            <a:ext cx="12434711" cy="6994525"/>
          </a:xfrm>
          <a:prstGeom prst="rect">
            <a:avLst/>
          </a:prstGeom>
        </p:spPr>
      </p:pic>
      <p:sp>
        <p:nvSpPr>
          <p:cNvPr id="4" name="Rectangle 3"/>
          <p:cNvSpPr/>
          <p:nvPr/>
        </p:nvSpPr>
        <p:spPr bwMode="auto">
          <a:xfrm>
            <a:off x="-196995" y="0"/>
            <a:ext cx="12632587" cy="1709273"/>
          </a:xfrm>
          <a:prstGeom prst="rect">
            <a:avLst/>
          </a:prstGeom>
          <a:gradFill flip="none" rotWithShape="1">
            <a:gsLst>
              <a:gs pos="0">
                <a:schemeClr val="tx1"/>
              </a:gs>
              <a:gs pos="100000">
                <a:schemeClr val="tx1">
                  <a:alpha val="0"/>
                </a:schemeClr>
              </a:gs>
            </a:gsLst>
            <a:lin ang="540000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7" name="Title 6"/>
          <p:cNvSpPr>
            <a:spLocks noGrp="1"/>
          </p:cNvSpPr>
          <p:nvPr>
            <p:ph type="title"/>
          </p:nvPr>
        </p:nvSpPr>
        <p:spPr>
          <a:xfrm>
            <a:off x="530467" y="233152"/>
            <a:ext cx="11373923" cy="633039"/>
          </a:xfrm>
        </p:spPr>
        <p:txBody>
          <a:bodyPr/>
          <a:lstStyle/>
          <a:p>
            <a:r>
              <a:rPr lang="en-US" sz="4488" dirty="0">
                <a:solidFill>
                  <a:schemeClr val="bg1"/>
                </a:solidFill>
              </a:rPr>
              <a:t>Accelerate Desktop Repair Onsite and Remotely</a:t>
            </a:r>
          </a:p>
        </p:txBody>
      </p:sp>
      <p:sp>
        <p:nvSpPr>
          <p:cNvPr id="13" name="Rectangle 12"/>
          <p:cNvSpPr/>
          <p:nvPr/>
        </p:nvSpPr>
        <p:spPr bwMode="auto">
          <a:xfrm>
            <a:off x="6944533" y="2842791"/>
            <a:ext cx="5198743" cy="3940324"/>
          </a:xfrm>
          <a:prstGeom prst="rect">
            <a:avLst/>
          </a:prstGeom>
          <a:solidFill>
            <a:schemeClr val="bg2">
              <a:alpha val="8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7" name="Rectangle 16"/>
          <p:cNvSpPr/>
          <p:nvPr/>
        </p:nvSpPr>
        <p:spPr bwMode="auto">
          <a:xfrm>
            <a:off x="6965492" y="2873435"/>
            <a:ext cx="5181643" cy="390968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62174" bIns="124347" numCol="1" spcCol="0" rtlCol="0" fromWordArt="0" anchor="t" anchorCtr="0" forceAA="0" compatLnSpc="1">
            <a:prstTxWarp prst="textNoShape">
              <a:avLst/>
            </a:prstTxWarp>
            <a:noAutofit/>
          </a:bodyPr>
          <a:lstStyle/>
          <a:p>
            <a:pPr defTabSz="932290" fontAlgn="base">
              <a:spcBef>
                <a:spcPct val="0"/>
              </a:spcBef>
              <a:spcAft>
                <a:spcPts val="1836"/>
              </a:spcAft>
            </a:pPr>
            <a:r>
              <a:rPr lang="en-US" sz="3200" spc="-51" dirty="0">
                <a:solidFill>
                  <a:schemeClr val="tx2"/>
                </a:solidFill>
                <a:latin typeface="+mj-lt"/>
                <a:ea typeface="Segoe UI" pitchFamily="34" charset="0"/>
                <a:cs typeface="Segoe UI" pitchFamily="34" charset="0"/>
              </a:rPr>
              <a:t>Shift desktop repair planning from reactive to proactive</a:t>
            </a:r>
          </a:p>
          <a:p>
            <a:pPr defTabSz="932290" fontAlgn="base">
              <a:spcBef>
                <a:spcPct val="0"/>
              </a:spcBef>
              <a:spcAft>
                <a:spcPts val="1836"/>
              </a:spcAft>
            </a:pPr>
            <a:r>
              <a:rPr lang="en-US" sz="3200" spc="-51" dirty="0">
                <a:solidFill>
                  <a:schemeClr val="tx2"/>
                </a:solidFill>
                <a:latin typeface="+mj-lt"/>
                <a:ea typeface="Segoe UI" pitchFamily="34" charset="0"/>
                <a:cs typeface="Segoe UI" pitchFamily="34" charset="0"/>
              </a:rPr>
              <a:t>Identify the cause, repair the problem, restore productivity</a:t>
            </a:r>
          </a:p>
          <a:p>
            <a:pPr defTabSz="932290" fontAlgn="base">
              <a:spcBef>
                <a:spcPct val="0"/>
              </a:spcBef>
              <a:spcAft>
                <a:spcPts val="1836"/>
              </a:spcAft>
            </a:pPr>
            <a:r>
              <a:rPr lang="en-US" sz="3200" spc="-51" dirty="0">
                <a:solidFill>
                  <a:schemeClr val="tx2"/>
                </a:solidFill>
                <a:latin typeface="+mj-lt"/>
                <a:ea typeface="Segoe UI" pitchFamily="34" charset="0"/>
                <a:cs typeface="Segoe UI" pitchFamily="34" charset="0"/>
              </a:rPr>
              <a:t>Simple recovery image creation and deployment</a:t>
            </a:r>
          </a:p>
          <a:p>
            <a:pPr defTabSz="932290" fontAlgn="base">
              <a:spcBef>
                <a:spcPct val="0"/>
              </a:spcBef>
              <a:spcAft>
                <a:spcPts val="1836"/>
              </a:spcAft>
            </a:pPr>
            <a:endParaRPr lang="en-US" sz="285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a:p>
            <a:pPr defTabSz="932290" fontAlgn="base">
              <a:spcBef>
                <a:spcPct val="0"/>
              </a:spcBef>
              <a:spcAft>
                <a:spcPts val="1836"/>
              </a:spcAft>
            </a:pPr>
            <a:endParaRPr lang="en-US" sz="285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620641944"/>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SB10_ServIT-Trans_001.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882" y="0"/>
            <a:ext cx="12434711" cy="6994526"/>
          </a:xfrm>
          <a:prstGeom prst="rect">
            <a:avLst/>
          </a:prstGeom>
        </p:spPr>
      </p:pic>
      <p:sp>
        <p:nvSpPr>
          <p:cNvPr id="37" name="Rectangle 36"/>
          <p:cNvSpPr/>
          <p:nvPr/>
        </p:nvSpPr>
        <p:spPr bwMode="auto">
          <a:xfrm>
            <a:off x="628914" y="1177474"/>
            <a:ext cx="5056408" cy="5481797"/>
          </a:xfrm>
          <a:prstGeom prst="rect">
            <a:avLst/>
          </a:prstGeom>
          <a:solidFill>
            <a:schemeClr val="bg2">
              <a:alpha val="8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139891" numCol="1" spcCol="0" rtlCol="0" fromWordArt="0" anchor="ctr" anchorCtr="0" forceAA="0" compatLnSpc="1">
            <a:prstTxWarp prst="textNoShape">
              <a:avLst/>
            </a:prstTxWarp>
            <a:noAutofit/>
          </a:bodyPr>
          <a:lstStyle/>
          <a:p>
            <a:pPr defTabSz="932290" fontAlgn="base">
              <a:spcBef>
                <a:spcPct val="0"/>
              </a:spcBef>
              <a:spcAft>
                <a:spcPts val="1836"/>
              </a:spcAft>
            </a:pPr>
            <a:r>
              <a:rPr lang="en-US" sz="3200" spc="-51" dirty="0">
                <a:solidFill>
                  <a:schemeClr val="tx2"/>
                </a:solidFill>
                <a:latin typeface="+mj-lt"/>
                <a:ea typeface="Segoe UI" pitchFamily="34" charset="0"/>
                <a:cs typeface="Segoe UI" pitchFamily="34" charset="0"/>
              </a:rPr>
              <a:t>Recover unbootable PCs</a:t>
            </a:r>
          </a:p>
          <a:p>
            <a:pPr defTabSz="932290" fontAlgn="base">
              <a:spcBef>
                <a:spcPct val="0"/>
              </a:spcBef>
              <a:spcAft>
                <a:spcPts val="1836"/>
              </a:spcAft>
            </a:pPr>
            <a:r>
              <a:rPr lang="en-US" sz="3200" spc="-51" dirty="0">
                <a:solidFill>
                  <a:schemeClr val="tx2"/>
                </a:solidFill>
                <a:latin typeface="+mj-lt"/>
                <a:ea typeface="Segoe UI" pitchFamily="34" charset="0"/>
                <a:cs typeface="Segoe UI" pitchFamily="34" charset="0"/>
              </a:rPr>
              <a:t>Access deleted files, </a:t>
            </a:r>
            <a:br>
              <a:rPr lang="en-US" sz="3200" spc="-51" dirty="0">
                <a:solidFill>
                  <a:schemeClr val="tx2"/>
                </a:solidFill>
                <a:latin typeface="+mj-lt"/>
                <a:ea typeface="Segoe UI" pitchFamily="34" charset="0"/>
                <a:cs typeface="Segoe UI" pitchFamily="34" charset="0"/>
              </a:rPr>
            </a:br>
            <a:r>
              <a:rPr lang="en-US" sz="3200" spc="-51" dirty="0">
                <a:solidFill>
                  <a:schemeClr val="tx2"/>
                </a:solidFill>
                <a:latin typeface="+mj-lt"/>
                <a:ea typeface="Segoe UI" pitchFamily="34" charset="0"/>
                <a:cs typeface="Segoe UI" pitchFamily="34" charset="0"/>
              </a:rPr>
              <a:t>repair disk partitions</a:t>
            </a:r>
          </a:p>
          <a:p>
            <a:pPr defTabSz="932290" fontAlgn="base">
              <a:spcBef>
                <a:spcPct val="0"/>
              </a:spcBef>
              <a:spcAft>
                <a:spcPts val="1836"/>
              </a:spcAft>
            </a:pPr>
            <a:r>
              <a:rPr lang="en-US" sz="3200" spc="-51" dirty="0">
                <a:solidFill>
                  <a:schemeClr val="tx2"/>
                </a:solidFill>
                <a:latin typeface="+mj-lt"/>
                <a:ea typeface="Segoe UI" pitchFamily="34" charset="0"/>
                <a:cs typeface="Segoe UI" pitchFamily="34" charset="0"/>
              </a:rPr>
              <a:t>Reset passwords</a:t>
            </a:r>
          </a:p>
          <a:p>
            <a:pPr defTabSz="932290" fontAlgn="base">
              <a:spcBef>
                <a:spcPct val="0"/>
              </a:spcBef>
              <a:spcAft>
                <a:spcPts val="1836"/>
              </a:spcAft>
            </a:pPr>
            <a:r>
              <a:rPr lang="en-US" sz="3200" spc="-51" dirty="0">
                <a:solidFill>
                  <a:schemeClr val="tx2"/>
                </a:solidFill>
                <a:latin typeface="+mj-lt"/>
                <a:ea typeface="Segoe UI" pitchFamily="34" charset="0"/>
                <a:cs typeface="Segoe UI" pitchFamily="34" charset="0"/>
              </a:rPr>
              <a:t>Detect and remove malware while offline</a:t>
            </a:r>
          </a:p>
          <a:p>
            <a:pPr defTabSz="932290" fontAlgn="base">
              <a:spcBef>
                <a:spcPct val="0"/>
              </a:spcBef>
              <a:spcAft>
                <a:spcPts val="1836"/>
              </a:spcAft>
            </a:pPr>
            <a:r>
              <a:rPr lang="en-US" sz="3200" spc="-51" dirty="0">
                <a:solidFill>
                  <a:schemeClr val="tx2"/>
                </a:solidFill>
                <a:latin typeface="+mj-lt"/>
                <a:ea typeface="Segoe UI" pitchFamily="34" charset="0"/>
                <a:cs typeface="Segoe UI" pitchFamily="34" charset="0"/>
              </a:rPr>
              <a:t>Prepare PC disks for donation</a:t>
            </a:r>
          </a:p>
          <a:p>
            <a:pPr defTabSz="932290" fontAlgn="base">
              <a:spcBef>
                <a:spcPct val="0"/>
              </a:spcBef>
              <a:spcAft>
                <a:spcPts val="1836"/>
              </a:spcAft>
            </a:pPr>
            <a:r>
              <a:rPr lang="en-US" sz="3200" spc="-51" dirty="0">
                <a:solidFill>
                  <a:schemeClr val="tx2"/>
                </a:solidFill>
                <a:latin typeface="+mj-lt"/>
                <a:ea typeface="Segoe UI" pitchFamily="34" charset="0"/>
                <a:cs typeface="Segoe UI" pitchFamily="34" charset="0"/>
              </a:rPr>
              <a:t>Centralized IT staff</a:t>
            </a:r>
          </a:p>
        </p:txBody>
      </p:sp>
      <p:sp>
        <p:nvSpPr>
          <p:cNvPr id="13" name="Title 12"/>
          <p:cNvSpPr>
            <a:spLocks noGrp="1"/>
          </p:cNvSpPr>
          <p:nvPr>
            <p:ph type="title"/>
          </p:nvPr>
        </p:nvSpPr>
        <p:spPr>
          <a:xfrm>
            <a:off x="530467" y="233152"/>
            <a:ext cx="11373923" cy="776911"/>
          </a:xfrm>
        </p:spPr>
        <p:txBody>
          <a:bodyPr/>
          <a:lstStyle/>
          <a:p>
            <a:r>
              <a:rPr lang="en-US" dirty="0">
                <a:solidFill>
                  <a:srgbClr val="FFFFFF"/>
                </a:solidFill>
              </a:rPr>
              <a:t>Common Enterprise Scenarios</a:t>
            </a:r>
          </a:p>
        </p:txBody>
      </p:sp>
    </p:spTree>
    <p:extLst>
      <p:ext uri="{BB962C8B-B14F-4D97-AF65-F5344CB8AC3E}">
        <p14:creationId xmlns:p14="http://schemas.microsoft.com/office/powerpoint/2010/main" val="688439460"/>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DaRT </a:t>
            </a:r>
            <a:r>
              <a:rPr lang="en-US" dirty="0" smtClean="0"/>
              <a:t>Tools – Tool Groupings</a:t>
            </a:r>
            <a:endParaRPr lang="en-US" dirty="0"/>
          </a:p>
        </p:txBody>
      </p:sp>
      <p:sp>
        <p:nvSpPr>
          <p:cNvPr id="5" name="Content Placeholder 2"/>
          <p:cNvSpPr txBox="1">
            <a:spLocks/>
          </p:cNvSpPr>
          <p:nvPr/>
        </p:nvSpPr>
        <p:spPr>
          <a:xfrm>
            <a:off x="5530039" y="569441"/>
            <a:ext cx="3148245" cy="258971"/>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836" dirty="0"/>
          </a:p>
        </p:txBody>
      </p:sp>
      <p:sp>
        <p:nvSpPr>
          <p:cNvPr id="7" name="Rectangle 6"/>
          <p:cNvSpPr/>
          <p:nvPr/>
        </p:nvSpPr>
        <p:spPr bwMode="auto">
          <a:xfrm>
            <a:off x="524242" y="1713881"/>
            <a:ext cx="3865891" cy="368941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9" name="Rectangle 8"/>
          <p:cNvSpPr/>
          <p:nvPr/>
        </p:nvSpPr>
        <p:spPr>
          <a:xfrm>
            <a:off x="541876" y="1929483"/>
            <a:ext cx="3254629" cy="1823192"/>
          </a:xfrm>
          <a:prstGeom prst="rect">
            <a:avLst/>
          </a:prstGeom>
        </p:spPr>
        <p:txBody>
          <a:bodyPr wrap="square">
            <a:spAutoFit/>
          </a:bodyPr>
          <a:lstStyle/>
          <a:p>
            <a:r>
              <a:rPr lang="en-US" sz="3672" dirty="0">
                <a:solidFill>
                  <a:schemeClr val="tx2"/>
                </a:solidFill>
                <a:latin typeface="+mj-lt"/>
              </a:rPr>
              <a:t>Disk and File</a:t>
            </a:r>
          </a:p>
          <a:p>
            <a:r>
              <a:rPr lang="en-US" sz="3672" dirty="0">
                <a:solidFill>
                  <a:schemeClr val="tx2"/>
                </a:solidFill>
                <a:latin typeface="+mj-lt"/>
              </a:rPr>
              <a:t>Administrative</a:t>
            </a:r>
          </a:p>
          <a:p>
            <a:pPr>
              <a:spcAft>
                <a:spcPts val="918"/>
              </a:spcAft>
            </a:pPr>
            <a:r>
              <a:rPr lang="en-US" sz="3672" dirty="0">
                <a:solidFill>
                  <a:schemeClr val="tx2"/>
                </a:solidFill>
                <a:latin typeface="+mj-lt"/>
              </a:rPr>
              <a:t>Recovery</a:t>
            </a:r>
          </a:p>
        </p:txBody>
      </p:sp>
    </p:spTree>
    <p:extLst>
      <p:ext uri="{BB962C8B-B14F-4D97-AF65-F5344CB8AC3E}">
        <p14:creationId xmlns:p14="http://schemas.microsoft.com/office/powerpoint/2010/main" val="560995090"/>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2|.2|.2|.2|.2|.2|.3|.2|.2|.2|.2|.2|65.5"/>
</p:tagLst>
</file>

<file path=ppt/tags/tag2.xml><?xml version="1.0" encoding="utf-8"?>
<p:tagLst xmlns:a="http://schemas.openxmlformats.org/drawingml/2006/main" xmlns:r="http://schemas.openxmlformats.org/officeDocument/2006/relationships" xmlns:p="http://schemas.openxmlformats.org/presentationml/2006/main">
  <p:tag name="TIMING" val="|21.2|.7|24.8|38.6|34.2"/>
</p:tagLst>
</file>

<file path=ppt/tags/tag3.xml><?xml version="1.0" encoding="utf-8"?>
<p:tagLst xmlns:a="http://schemas.openxmlformats.org/drawingml/2006/main" xmlns:r="http://schemas.openxmlformats.org/officeDocument/2006/relationships" xmlns:p="http://schemas.openxmlformats.org/presentationml/2006/main">
  <p:tag name="TIMING" val="|28.7|29.9|18.6"/>
</p:tagLst>
</file>

<file path=ppt/tags/tag4.xml><?xml version="1.0" encoding="utf-8"?>
<p:tagLst xmlns:a="http://schemas.openxmlformats.org/drawingml/2006/main" xmlns:r="http://schemas.openxmlformats.org/officeDocument/2006/relationships" xmlns:p="http://schemas.openxmlformats.org/presentationml/2006/main">
  <p:tag name="TIMING" val="|16.2|16"/>
</p:tagLst>
</file>

<file path=ppt/theme/theme1.xml><?xml version="1.0" encoding="utf-8"?>
<a:theme xmlns:a="http://schemas.openxmlformats.org/drawingml/2006/main" name="TechEd_2013_Template_16x9">
  <a:themeElements>
    <a:clrScheme name="Custom 2">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43AFFF"/>
      </a:hlink>
      <a:folHlink>
        <a:srgbClr val="43AF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3D81506AB579428DAFB2643B9CAFCB" ma:contentTypeVersion="0" ma:contentTypeDescription="Create a new document." ma:contentTypeScope="" ma:versionID="576772a2ed0a89c8f163210bea163633">
  <xsd:schema xmlns:xsd="http://www.w3.org/2001/XMLSchema" xmlns:xs="http://www.w3.org/2001/XMLSchema" xmlns:p="http://schemas.microsoft.com/office/2006/metadata/properties" targetNamespace="http://schemas.microsoft.com/office/2006/metadata/properties" ma:root="true" ma:fieldsID="88f30848c4c39c548d3cb0d16bfd201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12F16E8A-D80D-4314-96A1-97EC5F3414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TechEd_2013_Speaker_PPT_Template</Template>
  <TotalTime>5593</TotalTime>
  <Words>4736</Words>
  <Application>Microsoft Office PowerPoint</Application>
  <PresentationFormat>Custom</PresentationFormat>
  <Paragraphs>356</Paragraphs>
  <Slides>39</Slides>
  <Notes>38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ＭＳ Ｐゴシック</vt:lpstr>
      <vt:lpstr>Arial</vt:lpstr>
      <vt:lpstr>Consolas</vt:lpstr>
      <vt:lpstr>Segoe UI</vt:lpstr>
      <vt:lpstr>Segoe UI Light</vt:lpstr>
      <vt:lpstr>Wingdings</vt:lpstr>
      <vt:lpstr>TechEd_2013_Template_16x9</vt:lpstr>
      <vt:lpstr>PowerPoint Presentation</vt:lpstr>
      <vt:lpstr>Making PC Recovery Easier with the Microsoft Diagnostics and Recovery Toolset (DaRT)</vt:lpstr>
      <vt:lpstr>Session Objectives And Takeaways</vt:lpstr>
      <vt:lpstr>DaRT Whirlwind Tour</vt:lpstr>
      <vt:lpstr>Most Costly Hurricane in US history?</vt:lpstr>
      <vt:lpstr>PowerPoint Presentation</vt:lpstr>
      <vt:lpstr>Accelerate Desktop Repair Onsite and Remotely</vt:lpstr>
      <vt:lpstr>Common Enterprise Scenarios</vt:lpstr>
      <vt:lpstr>DaRT Tools – Tool Groupings</vt:lpstr>
      <vt:lpstr>DaRT Tools</vt:lpstr>
      <vt:lpstr>DaRT Tools</vt:lpstr>
      <vt:lpstr>DaRT Tools</vt:lpstr>
      <vt:lpstr>Deploying DaRT Image</vt:lpstr>
      <vt:lpstr>DaRT Tools Demo </vt:lpstr>
      <vt:lpstr>Automating DaRT</vt:lpstr>
      <vt:lpstr>Common Org Goals</vt:lpstr>
      <vt:lpstr>Solution </vt:lpstr>
      <vt:lpstr>Solution </vt:lpstr>
      <vt:lpstr>Create DaRT image w/ Latest Definitions</vt:lpstr>
      <vt:lpstr>Creating Image via PowerShell Scripts</vt:lpstr>
      <vt:lpstr>PowerShell cmdlets</vt:lpstr>
      <vt:lpstr>Solution </vt:lpstr>
      <vt:lpstr>Launching DaRT via Config Manager</vt:lpstr>
      <vt:lpstr>Solution </vt:lpstr>
      <vt:lpstr>Analyze Reports</vt:lpstr>
      <vt:lpstr>In Review - Solution </vt:lpstr>
      <vt:lpstr>Weekly WDO Scans – Demo</vt:lpstr>
      <vt:lpstr>Remote Connection</vt:lpstr>
      <vt:lpstr>New set of Org Goals</vt:lpstr>
      <vt:lpstr>Remote Connection </vt:lpstr>
      <vt:lpstr>DaRT Tool – Remote Connection</vt:lpstr>
      <vt:lpstr>Remote Connection Demo </vt:lpstr>
      <vt:lpstr>Where to learn more About DaRT</vt:lpstr>
      <vt:lpstr>Session Objectives And Takeaways</vt:lpstr>
      <vt:lpstr>Related content</vt:lpstr>
      <vt:lpstr>Resources</vt:lpstr>
      <vt:lpstr>Complete an evaluation on CommNet and enter to win!</vt:lpstr>
      <vt:lpstr>Evaluate this session</vt:lpstr>
      <vt:lpstr>PowerPoint Presentation</vt:lpstr>
    </vt:vector>
  </TitlesOfParts>
  <Manager>&lt;Comms manager/speech writer&gt;</Manager>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WCA-B325: Making PC Recovery Easier with the Microsoft Diagnostics and Recovery Toolset (DaRT)</dc:title>
  <dc:subject>TechEd 2013</dc:subject>
  <dc:creator>Aaron Ruckman</dc:creator>
  <cp:keywords>TechEd 2013</cp:keywords>
  <dc:description>Template by: Jordan Cayabyab, Artitudes Design, Inc.
Formatting by: Kate Kuzel, Silver Fox Productions, Inc.
Audience Type: Internal/External</dc:description>
  <cp:lastModifiedBy>Shows</cp:lastModifiedBy>
  <cp:revision>51</cp:revision>
  <dcterms:created xsi:type="dcterms:W3CDTF">2013-05-09T21:53:28Z</dcterms:created>
  <dcterms:modified xsi:type="dcterms:W3CDTF">2013-06-05T20:19:15Z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0x010100793D81506AB579428DAFB2643B9CAFCB</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TaxKeyword">
    <vt:lpwstr>3;#TechEd 2013|273a37fe-f12d-481b-821a-69b382120b4f</vt:lpwstr>
  </property>
  <property fmtid="{D5CDD505-2E9C-101B-9397-08002B2CF9AE}" pid="7" name="TaxCatchAll">
    <vt:lpwstr>3;#TechEd 2013</vt:lpwstr>
  </property>
  <property fmtid="{D5CDD505-2E9C-101B-9397-08002B2CF9AE}" pid="8" name="TaxKeywordTaxHTField">
    <vt:lpwstr>TechEd 2013|273a37fe-f12d-481b-821a-69b382120b4f</vt:lpwstr>
  </property>
</Properties>
</file>