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61"/>
  </p:notesMasterIdLst>
  <p:handoutMasterIdLst>
    <p:handoutMasterId r:id="rId62"/>
  </p:handoutMasterIdLst>
  <p:sldIdLst>
    <p:sldId id="1135" r:id="rId5"/>
    <p:sldId id="1230" r:id="rId6"/>
    <p:sldId id="1156" r:id="rId7"/>
    <p:sldId id="1160" r:id="rId8"/>
    <p:sldId id="1233" r:id="rId9"/>
    <p:sldId id="1232" r:id="rId10"/>
    <p:sldId id="1208" r:id="rId11"/>
    <p:sldId id="1235" r:id="rId12"/>
    <p:sldId id="1243" r:id="rId13"/>
    <p:sldId id="1211" r:id="rId14"/>
    <p:sldId id="1223" r:id="rId15"/>
    <p:sldId id="1245" r:id="rId16"/>
    <p:sldId id="1242" r:id="rId17"/>
    <p:sldId id="1256" r:id="rId18"/>
    <p:sldId id="1270" r:id="rId19"/>
    <p:sldId id="1271" r:id="rId20"/>
    <p:sldId id="1272" r:id="rId21"/>
    <p:sldId id="1273" r:id="rId22"/>
    <p:sldId id="1287" r:id="rId23"/>
    <p:sldId id="1274" r:id="rId24"/>
    <p:sldId id="1275" r:id="rId25"/>
    <p:sldId id="1288" r:id="rId26"/>
    <p:sldId id="1276" r:id="rId27"/>
    <p:sldId id="1277" r:id="rId28"/>
    <p:sldId id="1284" r:id="rId29"/>
    <p:sldId id="1283" r:id="rId30"/>
    <p:sldId id="1300" r:id="rId31"/>
    <p:sldId id="1278" r:id="rId32"/>
    <p:sldId id="1279" r:id="rId33"/>
    <p:sldId id="1280" r:id="rId34"/>
    <p:sldId id="1281" r:id="rId35"/>
    <p:sldId id="1282" r:id="rId36"/>
    <p:sldId id="1213" r:id="rId37"/>
    <p:sldId id="1302" r:id="rId38"/>
    <p:sldId id="1301" r:id="rId39"/>
    <p:sldId id="1285" r:id="rId40"/>
    <p:sldId id="1286" r:id="rId41"/>
    <p:sldId id="1289" r:id="rId42"/>
    <p:sldId id="1293" r:id="rId43"/>
    <p:sldId id="1294" r:id="rId44"/>
    <p:sldId id="1295" r:id="rId45"/>
    <p:sldId id="1296" r:id="rId46"/>
    <p:sldId id="1297" r:id="rId47"/>
    <p:sldId id="1229" r:id="rId48"/>
    <p:sldId id="1224" r:id="rId49"/>
    <p:sldId id="1225" r:id="rId50"/>
    <p:sldId id="1226" r:id="rId51"/>
    <p:sldId id="1299" r:id="rId52"/>
    <p:sldId id="1238" r:id="rId53"/>
    <p:sldId id="1144" r:id="rId54"/>
    <p:sldId id="1303" r:id="rId55"/>
    <p:sldId id="1305" r:id="rId56"/>
    <p:sldId id="1150" r:id="rId57"/>
    <p:sldId id="1147" r:id="rId58"/>
    <p:sldId id="1304" r:id="rId59"/>
    <p:sldId id="1076" r:id="rId60"/>
  </p:sldIdLst>
  <p:sldSz cx="12436475" cy="6994525"/>
  <p:notesSz cx="6858000" cy="9144000"/>
  <p:embeddedFontLst>
    <p:embeddedFont>
      <p:font typeface="Segoe Light" panose="020B0302040504020203" pitchFamily="34" charset="0"/>
      <p:regular r:id="rId63"/>
      <p:italic r:id="rId64"/>
    </p:embeddedFont>
    <p:embeddedFont>
      <p:font typeface="Aharoni" panose="02010803020104030203" pitchFamily="2" charset="-79"/>
      <p:bold r:id="rId65"/>
    </p:embeddedFont>
    <p:embeddedFont>
      <p:font typeface="Segoe UI Light" panose="020B0502040204020203" pitchFamily="34" charset="0"/>
      <p:regular r:id="rId66"/>
      <p:italic r:id="rId67"/>
    </p:embeddedFont>
    <p:embeddedFont>
      <p:font typeface="Segoe UI" panose="020B0502040204020203" pitchFamily="34" charset="0"/>
      <p:regular r:id="rId68"/>
      <p:bold r:id="rId69"/>
      <p:italic r:id="rId70"/>
      <p:boldItalic r:id="rId71"/>
    </p:embeddedFont>
    <p:embeddedFont>
      <p:font typeface="Segoe" panose="020B0502040504020203" pitchFamily="34" charset="0"/>
      <p:regular r:id="rId72"/>
      <p:bold r:id="rId73"/>
      <p:italic r:id="rId74"/>
      <p:boldItalic r:id="rId75"/>
    </p:embeddedFont>
    <p:embeddedFont>
      <p:font typeface="Consolas" panose="020B0609020204030204" pitchFamily="49" charset="0"/>
      <p:regular r:id="rId76"/>
      <p:bold r:id="rId77"/>
      <p:italic r:id="rId78"/>
      <p:boldItalic r:id="rId79"/>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2" autoAdjust="0"/>
    <p:restoredTop sz="78665" autoAdjust="0"/>
  </p:normalViewPr>
  <p:slideViewPr>
    <p:cSldViewPr snapToGrid="0">
      <p:cViewPr varScale="1">
        <p:scale>
          <a:sx n="64" d="100"/>
          <a:sy n="64" d="100"/>
        </p:scale>
        <p:origin x="846" y="66"/>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p:scale>
        <a:sx n="22" d="100"/>
        <a:sy n="22"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1.xml"/><Relationship Id="rId61" Type="http://schemas.openxmlformats.org/officeDocument/2006/relationships/notesMaster" Target="notesMasters/notesMaster1.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png"/><Relationship Id="rId4" Type="http://schemas.openxmlformats.org/officeDocument/2006/relationships/image" Target="../media/image24.png"/></Relationships>
</file>

<file path=ppt/diagrams/_rels/data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35516-E23A-4C4F-B624-384EC1E474C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1D3CB91-D312-4176-839B-D21A26211C80}">
      <dgm:prSet phldrT="[Text]"/>
      <dgm:spPr/>
      <dgm:t>
        <a:bodyPr/>
        <a:lstStyle/>
        <a:p>
          <a:r>
            <a:rPr lang="en-US" noProof="0" dirty="0" smtClean="0"/>
            <a:t>Application</a:t>
          </a:r>
          <a:r>
            <a:rPr lang="es-CO" dirty="0" smtClean="0"/>
            <a:t> Publishing</a:t>
          </a:r>
          <a:endParaRPr lang="en-US" dirty="0"/>
        </a:p>
      </dgm:t>
    </dgm:pt>
    <dgm:pt modelId="{216B26EF-379A-4422-B729-AAE502E58E5F}" type="parTrans" cxnId="{D5EE9C0B-73E6-4724-99D5-D4301C17B31C}">
      <dgm:prSet/>
      <dgm:spPr/>
      <dgm:t>
        <a:bodyPr/>
        <a:lstStyle/>
        <a:p>
          <a:endParaRPr lang="en-US"/>
        </a:p>
      </dgm:t>
    </dgm:pt>
    <dgm:pt modelId="{F6AF1A7F-01B3-4B8E-9190-1636B7DB8268}" type="sibTrans" cxnId="{D5EE9C0B-73E6-4724-99D5-D4301C17B31C}">
      <dgm:prSet/>
      <dgm:spPr/>
      <dgm:t>
        <a:bodyPr/>
        <a:lstStyle/>
        <a:p>
          <a:endParaRPr lang="en-US"/>
        </a:p>
      </dgm:t>
    </dgm:pt>
    <dgm:pt modelId="{C8B61882-70CF-49D8-BA37-C5635FE9F4D5}">
      <dgm:prSet phldrT="[Text]"/>
      <dgm:spPr/>
      <dgm:t>
        <a:bodyPr/>
        <a:lstStyle/>
        <a:p>
          <a:r>
            <a:rPr lang="en-US" dirty="0" smtClean="0"/>
            <a:t>Making available resources for external access</a:t>
          </a:r>
          <a:endParaRPr lang="en-US" dirty="0"/>
        </a:p>
      </dgm:t>
    </dgm:pt>
    <dgm:pt modelId="{84AD0A48-14F5-4D74-B93A-F88B53599376}" type="parTrans" cxnId="{FA02CE31-3850-4F22-9938-54D18E9373C7}">
      <dgm:prSet/>
      <dgm:spPr/>
      <dgm:t>
        <a:bodyPr/>
        <a:lstStyle/>
        <a:p>
          <a:endParaRPr lang="en-US"/>
        </a:p>
      </dgm:t>
    </dgm:pt>
    <dgm:pt modelId="{C89C220A-B0F6-48F9-BF26-897FD76D6A49}" type="sibTrans" cxnId="{FA02CE31-3850-4F22-9938-54D18E9373C7}">
      <dgm:prSet/>
      <dgm:spPr/>
      <dgm:t>
        <a:bodyPr/>
        <a:lstStyle/>
        <a:p>
          <a:endParaRPr lang="en-US"/>
        </a:p>
      </dgm:t>
    </dgm:pt>
    <dgm:pt modelId="{FF13F2AC-AD74-456A-85BC-0709937CC196}">
      <dgm:prSet phldrT="[Text]"/>
      <dgm:spPr/>
      <dgm:t>
        <a:bodyPr/>
        <a:lstStyle/>
        <a:p>
          <a:r>
            <a:rPr lang="en-US" noProof="0" dirty="0" smtClean="0"/>
            <a:t>Risk Management</a:t>
          </a:r>
          <a:endParaRPr lang="en-US" noProof="0" dirty="0"/>
        </a:p>
      </dgm:t>
    </dgm:pt>
    <dgm:pt modelId="{A6E94B4C-5065-4409-84AE-0EEAEA8F0634}" type="parTrans" cxnId="{B8ECBE21-A437-4657-9CCD-75609A5DC407}">
      <dgm:prSet/>
      <dgm:spPr/>
      <dgm:t>
        <a:bodyPr/>
        <a:lstStyle/>
        <a:p>
          <a:endParaRPr lang="en-US"/>
        </a:p>
      </dgm:t>
    </dgm:pt>
    <dgm:pt modelId="{44F3BCCC-40DD-4A1E-8C2B-CE6E3153F19E}" type="sibTrans" cxnId="{B8ECBE21-A437-4657-9CCD-75609A5DC407}">
      <dgm:prSet/>
      <dgm:spPr/>
      <dgm:t>
        <a:bodyPr/>
        <a:lstStyle/>
        <a:p>
          <a:endParaRPr lang="en-US"/>
        </a:p>
      </dgm:t>
    </dgm:pt>
    <dgm:pt modelId="{802FE502-EBAF-4982-B604-9F7DCA935B95}">
      <dgm:prSet phldrT="[Text]"/>
      <dgm:spPr/>
      <dgm:t>
        <a:bodyPr/>
        <a:lstStyle/>
        <a:p>
          <a:r>
            <a:rPr lang="en-US" dirty="0" smtClean="0"/>
            <a:t>Securing resources available for external access</a:t>
          </a:r>
          <a:endParaRPr lang="en-US" dirty="0"/>
        </a:p>
      </dgm:t>
    </dgm:pt>
    <dgm:pt modelId="{97009B2F-CD3A-482B-9C72-959506F8DDEA}" type="parTrans" cxnId="{6C5947D8-71C6-46D4-B11B-E025A484EC9B}">
      <dgm:prSet/>
      <dgm:spPr/>
      <dgm:t>
        <a:bodyPr/>
        <a:lstStyle/>
        <a:p>
          <a:endParaRPr lang="en-US"/>
        </a:p>
      </dgm:t>
    </dgm:pt>
    <dgm:pt modelId="{97FEBBD2-73C2-4642-9002-F69621180E7A}" type="sibTrans" cxnId="{6C5947D8-71C6-46D4-B11B-E025A484EC9B}">
      <dgm:prSet/>
      <dgm:spPr/>
      <dgm:t>
        <a:bodyPr/>
        <a:lstStyle/>
        <a:p>
          <a:endParaRPr lang="en-US"/>
        </a:p>
      </dgm:t>
    </dgm:pt>
    <dgm:pt modelId="{86F2AD6D-C1BD-48E6-A5ED-079D86A178E1}">
      <dgm:prSet phldrT="[Text]"/>
      <dgm:spPr/>
      <dgm:t>
        <a:bodyPr/>
        <a:lstStyle/>
        <a:p>
          <a:r>
            <a:rPr lang="en-US" smtClean="0"/>
            <a:t>User Access</a:t>
          </a:r>
          <a:endParaRPr lang="en-US" dirty="0"/>
        </a:p>
      </dgm:t>
    </dgm:pt>
    <dgm:pt modelId="{F7F27C51-2F9B-47AD-9AB7-F1D638941EBF}" type="parTrans" cxnId="{E0CFC7BF-2D30-473D-AF70-206A3E0218B3}">
      <dgm:prSet/>
      <dgm:spPr/>
      <dgm:t>
        <a:bodyPr/>
        <a:lstStyle/>
        <a:p>
          <a:endParaRPr lang="en-US"/>
        </a:p>
      </dgm:t>
    </dgm:pt>
    <dgm:pt modelId="{AC891113-99E7-46C5-8714-56A73E516FE0}" type="sibTrans" cxnId="{E0CFC7BF-2D30-473D-AF70-206A3E0218B3}">
      <dgm:prSet/>
      <dgm:spPr/>
      <dgm:t>
        <a:bodyPr/>
        <a:lstStyle/>
        <a:p>
          <a:endParaRPr lang="en-US"/>
        </a:p>
      </dgm:t>
    </dgm:pt>
    <dgm:pt modelId="{70BFF8FA-2182-4F1F-9E33-9EE7DCC3327B}">
      <dgm:prSet phldrT="[Text]" custT="1"/>
      <dgm:spPr/>
      <dgm:t>
        <a:bodyPr/>
        <a:lstStyle/>
        <a:p>
          <a:r>
            <a:rPr lang="en-US" sz="2100" dirty="0" smtClean="0"/>
            <a:t>Accessing available resources externally</a:t>
          </a:r>
          <a:endParaRPr lang="en-US" sz="2100" dirty="0"/>
        </a:p>
      </dgm:t>
    </dgm:pt>
    <dgm:pt modelId="{39F1A6BF-81D3-446D-BEE9-452C3EE4BFFE}" type="parTrans" cxnId="{BCE9D081-9BF8-4B1C-93D0-B727CED0C400}">
      <dgm:prSet/>
      <dgm:spPr/>
      <dgm:t>
        <a:bodyPr/>
        <a:lstStyle/>
        <a:p>
          <a:endParaRPr lang="en-US"/>
        </a:p>
      </dgm:t>
    </dgm:pt>
    <dgm:pt modelId="{490521CD-4C69-4E11-8E91-8565B1317098}" type="sibTrans" cxnId="{BCE9D081-9BF8-4B1C-93D0-B727CED0C400}">
      <dgm:prSet/>
      <dgm:spPr/>
      <dgm:t>
        <a:bodyPr/>
        <a:lstStyle/>
        <a:p>
          <a:endParaRPr lang="en-US"/>
        </a:p>
      </dgm:t>
    </dgm:pt>
    <dgm:pt modelId="{E5CF2A8A-96AA-475A-A9E9-A9C8A343DACF}" type="pres">
      <dgm:prSet presAssocID="{F8735516-E23A-4C4F-B624-384EC1E474C3}" presName="rootnode" presStyleCnt="0">
        <dgm:presLayoutVars>
          <dgm:chMax/>
          <dgm:chPref/>
          <dgm:dir/>
          <dgm:animLvl val="lvl"/>
        </dgm:presLayoutVars>
      </dgm:prSet>
      <dgm:spPr/>
      <dgm:t>
        <a:bodyPr/>
        <a:lstStyle/>
        <a:p>
          <a:endParaRPr lang="en-US"/>
        </a:p>
      </dgm:t>
    </dgm:pt>
    <dgm:pt modelId="{6FF3A7DA-EE5E-47CA-A69A-DCAB0E11F6FC}" type="pres">
      <dgm:prSet presAssocID="{31D3CB91-D312-4176-839B-D21A26211C80}" presName="composite" presStyleCnt="0"/>
      <dgm:spPr/>
    </dgm:pt>
    <dgm:pt modelId="{A1BC83AB-F677-4B33-A8D3-C23A69FB5803}" type="pres">
      <dgm:prSet presAssocID="{31D3CB91-D312-4176-839B-D21A26211C80}" presName="bentUpArrow1" presStyleLbl="alignImgPlace1" presStyleIdx="0" presStyleCnt="2"/>
      <dgm:spPr/>
    </dgm:pt>
    <dgm:pt modelId="{B013CF66-03F4-4B61-A7BA-E417F3707B6F}" type="pres">
      <dgm:prSet presAssocID="{31D3CB91-D312-4176-839B-D21A26211C80}" presName="ParentText" presStyleLbl="node1" presStyleIdx="0" presStyleCnt="3">
        <dgm:presLayoutVars>
          <dgm:chMax val="1"/>
          <dgm:chPref val="1"/>
          <dgm:bulletEnabled val="1"/>
        </dgm:presLayoutVars>
      </dgm:prSet>
      <dgm:spPr/>
      <dgm:t>
        <a:bodyPr/>
        <a:lstStyle/>
        <a:p>
          <a:endParaRPr lang="en-US"/>
        </a:p>
      </dgm:t>
    </dgm:pt>
    <dgm:pt modelId="{45CE21C0-D143-4E52-947F-5056632F5839}" type="pres">
      <dgm:prSet presAssocID="{31D3CB91-D312-4176-839B-D21A26211C80}" presName="ChildText" presStyleLbl="revTx" presStyleIdx="0" presStyleCnt="3" custScaleX="219535" custLinFactNeighborX="61616" custLinFactNeighborY="-3513">
        <dgm:presLayoutVars>
          <dgm:chMax val="0"/>
          <dgm:chPref val="0"/>
          <dgm:bulletEnabled val="1"/>
        </dgm:presLayoutVars>
      </dgm:prSet>
      <dgm:spPr/>
      <dgm:t>
        <a:bodyPr/>
        <a:lstStyle/>
        <a:p>
          <a:endParaRPr lang="en-US"/>
        </a:p>
      </dgm:t>
    </dgm:pt>
    <dgm:pt modelId="{820EA7B9-86F6-46E6-B0B8-EC87111A9209}" type="pres">
      <dgm:prSet presAssocID="{F6AF1A7F-01B3-4B8E-9190-1636B7DB8268}" presName="sibTrans" presStyleCnt="0"/>
      <dgm:spPr/>
    </dgm:pt>
    <dgm:pt modelId="{766C072C-D4DD-4A0B-B228-C3576103A97D}" type="pres">
      <dgm:prSet presAssocID="{FF13F2AC-AD74-456A-85BC-0709937CC196}" presName="composite" presStyleCnt="0"/>
      <dgm:spPr/>
    </dgm:pt>
    <dgm:pt modelId="{E21123B9-8E1A-478E-B3AD-E51F86C491FA}" type="pres">
      <dgm:prSet presAssocID="{FF13F2AC-AD74-456A-85BC-0709937CC196}" presName="bentUpArrow1" presStyleLbl="alignImgPlace1" presStyleIdx="1" presStyleCnt="2"/>
      <dgm:spPr/>
    </dgm:pt>
    <dgm:pt modelId="{11BEFAAF-D27D-45DB-A3B6-E902B0EE2ECC}" type="pres">
      <dgm:prSet presAssocID="{FF13F2AC-AD74-456A-85BC-0709937CC196}" presName="ParentText" presStyleLbl="node1" presStyleIdx="1" presStyleCnt="3">
        <dgm:presLayoutVars>
          <dgm:chMax val="1"/>
          <dgm:chPref val="1"/>
          <dgm:bulletEnabled val="1"/>
        </dgm:presLayoutVars>
      </dgm:prSet>
      <dgm:spPr/>
      <dgm:t>
        <a:bodyPr/>
        <a:lstStyle/>
        <a:p>
          <a:endParaRPr lang="en-US"/>
        </a:p>
      </dgm:t>
    </dgm:pt>
    <dgm:pt modelId="{96828A13-E567-4EB6-B152-A5424451BDF9}" type="pres">
      <dgm:prSet presAssocID="{FF13F2AC-AD74-456A-85BC-0709937CC196}" presName="ChildText" presStyleLbl="revTx" presStyleIdx="1" presStyleCnt="3" custScaleX="233042" custLinFactNeighborX="67937">
        <dgm:presLayoutVars>
          <dgm:chMax val="0"/>
          <dgm:chPref val="0"/>
          <dgm:bulletEnabled val="1"/>
        </dgm:presLayoutVars>
      </dgm:prSet>
      <dgm:spPr/>
      <dgm:t>
        <a:bodyPr/>
        <a:lstStyle/>
        <a:p>
          <a:endParaRPr lang="en-US"/>
        </a:p>
      </dgm:t>
    </dgm:pt>
    <dgm:pt modelId="{AACB0E5A-A7C5-4302-8146-4D4766B2107E}" type="pres">
      <dgm:prSet presAssocID="{44F3BCCC-40DD-4A1E-8C2B-CE6E3153F19E}" presName="sibTrans" presStyleCnt="0"/>
      <dgm:spPr/>
    </dgm:pt>
    <dgm:pt modelId="{7D217E00-FE6C-498B-941D-914851331AB0}" type="pres">
      <dgm:prSet presAssocID="{86F2AD6D-C1BD-48E6-A5ED-079D86A178E1}" presName="composite" presStyleCnt="0"/>
      <dgm:spPr/>
    </dgm:pt>
    <dgm:pt modelId="{0ACAF179-2002-4D51-8CAE-77FABE6417AE}" type="pres">
      <dgm:prSet presAssocID="{86F2AD6D-C1BD-48E6-A5ED-079D86A178E1}" presName="ParentText" presStyleLbl="node1" presStyleIdx="2" presStyleCnt="3">
        <dgm:presLayoutVars>
          <dgm:chMax val="1"/>
          <dgm:chPref val="1"/>
          <dgm:bulletEnabled val="1"/>
        </dgm:presLayoutVars>
      </dgm:prSet>
      <dgm:spPr/>
      <dgm:t>
        <a:bodyPr/>
        <a:lstStyle/>
        <a:p>
          <a:endParaRPr lang="en-US"/>
        </a:p>
      </dgm:t>
    </dgm:pt>
    <dgm:pt modelId="{01E0BFAC-18BA-43EE-9295-470F3DCBCD37}" type="pres">
      <dgm:prSet presAssocID="{86F2AD6D-C1BD-48E6-A5ED-079D86A178E1}" presName="FinalChildText" presStyleLbl="revTx" presStyleIdx="2" presStyleCnt="3" custScaleX="161283" custLinFactNeighborX="32746">
        <dgm:presLayoutVars>
          <dgm:chMax val="0"/>
          <dgm:chPref val="0"/>
          <dgm:bulletEnabled val="1"/>
        </dgm:presLayoutVars>
      </dgm:prSet>
      <dgm:spPr/>
      <dgm:t>
        <a:bodyPr/>
        <a:lstStyle/>
        <a:p>
          <a:endParaRPr lang="en-US"/>
        </a:p>
      </dgm:t>
    </dgm:pt>
  </dgm:ptLst>
  <dgm:cxnLst>
    <dgm:cxn modelId="{BCE9D081-9BF8-4B1C-93D0-B727CED0C400}" srcId="{86F2AD6D-C1BD-48E6-A5ED-079D86A178E1}" destId="{70BFF8FA-2182-4F1F-9E33-9EE7DCC3327B}" srcOrd="0" destOrd="0" parTransId="{39F1A6BF-81D3-446D-BEE9-452C3EE4BFFE}" sibTransId="{490521CD-4C69-4E11-8E91-8565B1317098}"/>
    <dgm:cxn modelId="{045E16DB-1B65-4578-A30A-AA1973D77D74}" type="presOf" srcId="{802FE502-EBAF-4982-B604-9F7DCA935B95}" destId="{96828A13-E567-4EB6-B152-A5424451BDF9}" srcOrd="0" destOrd="0" presId="urn:microsoft.com/office/officeart/2005/8/layout/StepDownProcess"/>
    <dgm:cxn modelId="{1D0FB190-578D-4670-81EC-7EC93B5A546F}" type="presOf" srcId="{C8B61882-70CF-49D8-BA37-C5635FE9F4D5}" destId="{45CE21C0-D143-4E52-947F-5056632F5839}" srcOrd="0" destOrd="0" presId="urn:microsoft.com/office/officeart/2005/8/layout/StepDownProcess"/>
    <dgm:cxn modelId="{12D7E588-7768-4B80-9010-06D57714C79D}" type="presOf" srcId="{70BFF8FA-2182-4F1F-9E33-9EE7DCC3327B}" destId="{01E0BFAC-18BA-43EE-9295-470F3DCBCD37}" srcOrd="0" destOrd="0" presId="urn:microsoft.com/office/officeart/2005/8/layout/StepDownProcess"/>
    <dgm:cxn modelId="{FA02CE31-3850-4F22-9938-54D18E9373C7}" srcId="{31D3CB91-D312-4176-839B-D21A26211C80}" destId="{C8B61882-70CF-49D8-BA37-C5635FE9F4D5}" srcOrd="0" destOrd="0" parTransId="{84AD0A48-14F5-4D74-B93A-F88B53599376}" sibTransId="{C89C220A-B0F6-48F9-BF26-897FD76D6A49}"/>
    <dgm:cxn modelId="{4CCAF300-7A9A-4FA4-9C44-2C361869A1EC}" type="presOf" srcId="{31D3CB91-D312-4176-839B-D21A26211C80}" destId="{B013CF66-03F4-4B61-A7BA-E417F3707B6F}" srcOrd="0" destOrd="0" presId="urn:microsoft.com/office/officeart/2005/8/layout/StepDownProcess"/>
    <dgm:cxn modelId="{8F968BF1-7BDC-4BEA-A0DC-6B3FDF848AD4}" type="presOf" srcId="{86F2AD6D-C1BD-48E6-A5ED-079D86A178E1}" destId="{0ACAF179-2002-4D51-8CAE-77FABE6417AE}" srcOrd="0" destOrd="0" presId="urn:microsoft.com/office/officeart/2005/8/layout/StepDownProcess"/>
    <dgm:cxn modelId="{D5EE9C0B-73E6-4724-99D5-D4301C17B31C}" srcId="{F8735516-E23A-4C4F-B624-384EC1E474C3}" destId="{31D3CB91-D312-4176-839B-D21A26211C80}" srcOrd="0" destOrd="0" parTransId="{216B26EF-379A-4422-B729-AAE502E58E5F}" sibTransId="{F6AF1A7F-01B3-4B8E-9190-1636B7DB8268}"/>
    <dgm:cxn modelId="{D8AF4925-5483-4354-A392-7FDADD099191}" type="presOf" srcId="{F8735516-E23A-4C4F-B624-384EC1E474C3}" destId="{E5CF2A8A-96AA-475A-A9E9-A9C8A343DACF}" srcOrd="0" destOrd="0" presId="urn:microsoft.com/office/officeart/2005/8/layout/StepDownProcess"/>
    <dgm:cxn modelId="{355BD2A4-1211-4B5E-8579-BF00668F8D6A}" type="presOf" srcId="{FF13F2AC-AD74-456A-85BC-0709937CC196}" destId="{11BEFAAF-D27D-45DB-A3B6-E902B0EE2ECC}" srcOrd="0" destOrd="0" presId="urn:microsoft.com/office/officeart/2005/8/layout/StepDownProcess"/>
    <dgm:cxn modelId="{B8ECBE21-A437-4657-9CCD-75609A5DC407}" srcId="{F8735516-E23A-4C4F-B624-384EC1E474C3}" destId="{FF13F2AC-AD74-456A-85BC-0709937CC196}" srcOrd="1" destOrd="0" parTransId="{A6E94B4C-5065-4409-84AE-0EEAEA8F0634}" sibTransId="{44F3BCCC-40DD-4A1E-8C2B-CE6E3153F19E}"/>
    <dgm:cxn modelId="{E0CFC7BF-2D30-473D-AF70-206A3E0218B3}" srcId="{F8735516-E23A-4C4F-B624-384EC1E474C3}" destId="{86F2AD6D-C1BD-48E6-A5ED-079D86A178E1}" srcOrd="2" destOrd="0" parTransId="{F7F27C51-2F9B-47AD-9AB7-F1D638941EBF}" sibTransId="{AC891113-99E7-46C5-8714-56A73E516FE0}"/>
    <dgm:cxn modelId="{6C5947D8-71C6-46D4-B11B-E025A484EC9B}" srcId="{FF13F2AC-AD74-456A-85BC-0709937CC196}" destId="{802FE502-EBAF-4982-B604-9F7DCA935B95}" srcOrd="0" destOrd="0" parTransId="{97009B2F-CD3A-482B-9C72-959506F8DDEA}" sibTransId="{97FEBBD2-73C2-4642-9002-F69621180E7A}"/>
    <dgm:cxn modelId="{4FF77A20-D5D2-4084-9365-76BA556112AB}" type="presParOf" srcId="{E5CF2A8A-96AA-475A-A9E9-A9C8A343DACF}" destId="{6FF3A7DA-EE5E-47CA-A69A-DCAB0E11F6FC}" srcOrd="0" destOrd="0" presId="urn:microsoft.com/office/officeart/2005/8/layout/StepDownProcess"/>
    <dgm:cxn modelId="{69D6F0FC-564D-4018-9D8C-746792B8F4B1}" type="presParOf" srcId="{6FF3A7DA-EE5E-47CA-A69A-DCAB0E11F6FC}" destId="{A1BC83AB-F677-4B33-A8D3-C23A69FB5803}" srcOrd="0" destOrd="0" presId="urn:microsoft.com/office/officeart/2005/8/layout/StepDownProcess"/>
    <dgm:cxn modelId="{8057519C-E965-47C5-9A1D-3C5BA58B6365}" type="presParOf" srcId="{6FF3A7DA-EE5E-47CA-A69A-DCAB0E11F6FC}" destId="{B013CF66-03F4-4B61-A7BA-E417F3707B6F}" srcOrd="1" destOrd="0" presId="urn:microsoft.com/office/officeart/2005/8/layout/StepDownProcess"/>
    <dgm:cxn modelId="{6C375459-31CC-4181-B872-7DAE79BB9EC9}" type="presParOf" srcId="{6FF3A7DA-EE5E-47CA-A69A-DCAB0E11F6FC}" destId="{45CE21C0-D143-4E52-947F-5056632F5839}" srcOrd="2" destOrd="0" presId="urn:microsoft.com/office/officeart/2005/8/layout/StepDownProcess"/>
    <dgm:cxn modelId="{9315ECD3-7B37-4389-98EF-A18F783F0F00}" type="presParOf" srcId="{E5CF2A8A-96AA-475A-A9E9-A9C8A343DACF}" destId="{820EA7B9-86F6-46E6-B0B8-EC87111A9209}" srcOrd="1" destOrd="0" presId="urn:microsoft.com/office/officeart/2005/8/layout/StepDownProcess"/>
    <dgm:cxn modelId="{1012C6C0-DA80-4215-B072-2CF0C3C33C85}" type="presParOf" srcId="{E5CF2A8A-96AA-475A-A9E9-A9C8A343DACF}" destId="{766C072C-D4DD-4A0B-B228-C3576103A97D}" srcOrd="2" destOrd="0" presId="urn:microsoft.com/office/officeart/2005/8/layout/StepDownProcess"/>
    <dgm:cxn modelId="{D5D586C5-04BE-4FA0-A98C-373A1190C8D1}" type="presParOf" srcId="{766C072C-D4DD-4A0B-B228-C3576103A97D}" destId="{E21123B9-8E1A-478E-B3AD-E51F86C491FA}" srcOrd="0" destOrd="0" presId="urn:microsoft.com/office/officeart/2005/8/layout/StepDownProcess"/>
    <dgm:cxn modelId="{6AB388E4-9C1A-47D7-93FD-C216BB969B5C}" type="presParOf" srcId="{766C072C-D4DD-4A0B-B228-C3576103A97D}" destId="{11BEFAAF-D27D-45DB-A3B6-E902B0EE2ECC}" srcOrd="1" destOrd="0" presId="urn:microsoft.com/office/officeart/2005/8/layout/StepDownProcess"/>
    <dgm:cxn modelId="{09A4F42B-3857-48B5-8EEA-F97412CA30A3}" type="presParOf" srcId="{766C072C-D4DD-4A0B-B228-C3576103A97D}" destId="{96828A13-E567-4EB6-B152-A5424451BDF9}" srcOrd="2" destOrd="0" presId="urn:microsoft.com/office/officeart/2005/8/layout/StepDownProcess"/>
    <dgm:cxn modelId="{D6EC2EB1-426D-4B08-BAEC-2E5814AD2E52}" type="presParOf" srcId="{E5CF2A8A-96AA-475A-A9E9-A9C8A343DACF}" destId="{AACB0E5A-A7C5-4302-8146-4D4766B2107E}" srcOrd="3" destOrd="0" presId="urn:microsoft.com/office/officeart/2005/8/layout/StepDownProcess"/>
    <dgm:cxn modelId="{3E412CE1-ABF1-428C-BA3B-C9B13063E5C1}" type="presParOf" srcId="{E5CF2A8A-96AA-475A-A9E9-A9C8A343DACF}" destId="{7D217E00-FE6C-498B-941D-914851331AB0}" srcOrd="4" destOrd="0" presId="urn:microsoft.com/office/officeart/2005/8/layout/StepDownProcess"/>
    <dgm:cxn modelId="{44268ACD-4E65-4C9D-ACAF-95EC56C8B5DD}" type="presParOf" srcId="{7D217E00-FE6C-498B-941D-914851331AB0}" destId="{0ACAF179-2002-4D51-8CAE-77FABE6417AE}" srcOrd="0" destOrd="0" presId="urn:microsoft.com/office/officeart/2005/8/layout/StepDownProcess"/>
    <dgm:cxn modelId="{3AB4E3D3-C81F-45D6-AC86-DE610DD6CA47}" type="presParOf" srcId="{7D217E00-FE6C-498B-941D-914851331AB0}" destId="{01E0BFAC-18BA-43EE-9295-470F3DCBCD3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35516-E23A-4C4F-B624-384EC1E474C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1D3CB91-D312-4176-839B-D21A26211C80}">
      <dgm:prSet phldrT="[Text]"/>
      <dgm:spPr>
        <a:solidFill>
          <a:schemeClr val="accent1">
            <a:lumMod val="60000"/>
            <a:lumOff val="40000"/>
          </a:schemeClr>
        </a:solidFill>
      </dgm:spPr>
      <dgm:t>
        <a:bodyPr/>
        <a:lstStyle/>
        <a:p>
          <a:r>
            <a:rPr lang="en-US" noProof="0" dirty="0" smtClean="0"/>
            <a:t>Application</a:t>
          </a:r>
          <a:r>
            <a:rPr lang="es-CO" dirty="0" smtClean="0"/>
            <a:t> Publishing</a:t>
          </a:r>
          <a:endParaRPr lang="en-US" dirty="0"/>
        </a:p>
      </dgm:t>
    </dgm:pt>
    <dgm:pt modelId="{216B26EF-379A-4422-B729-AAE502E58E5F}" type="parTrans" cxnId="{D5EE9C0B-73E6-4724-99D5-D4301C17B31C}">
      <dgm:prSet/>
      <dgm:spPr/>
      <dgm:t>
        <a:bodyPr/>
        <a:lstStyle/>
        <a:p>
          <a:endParaRPr lang="en-US"/>
        </a:p>
      </dgm:t>
    </dgm:pt>
    <dgm:pt modelId="{F6AF1A7F-01B3-4B8E-9190-1636B7DB8268}" type="sibTrans" cxnId="{D5EE9C0B-73E6-4724-99D5-D4301C17B31C}">
      <dgm:prSet/>
      <dgm:spPr/>
      <dgm:t>
        <a:bodyPr/>
        <a:lstStyle/>
        <a:p>
          <a:endParaRPr lang="en-US"/>
        </a:p>
      </dgm:t>
    </dgm:pt>
    <dgm:pt modelId="{C8B61882-70CF-49D8-BA37-C5635FE9F4D5}">
      <dgm:prSet phldrT="[Text]"/>
      <dgm:spPr/>
      <dgm:t>
        <a:bodyPr/>
        <a:lstStyle/>
        <a:p>
          <a:r>
            <a:rPr lang="en-US" dirty="0" smtClean="0"/>
            <a:t>Making available resources for external access</a:t>
          </a:r>
          <a:endParaRPr lang="en-US" dirty="0"/>
        </a:p>
      </dgm:t>
    </dgm:pt>
    <dgm:pt modelId="{84AD0A48-14F5-4D74-B93A-F88B53599376}" type="parTrans" cxnId="{FA02CE31-3850-4F22-9938-54D18E9373C7}">
      <dgm:prSet/>
      <dgm:spPr/>
      <dgm:t>
        <a:bodyPr/>
        <a:lstStyle/>
        <a:p>
          <a:endParaRPr lang="en-US"/>
        </a:p>
      </dgm:t>
    </dgm:pt>
    <dgm:pt modelId="{C89C220A-B0F6-48F9-BF26-897FD76D6A49}" type="sibTrans" cxnId="{FA02CE31-3850-4F22-9938-54D18E9373C7}">
      <dgm:prSet/>
      <dgm:spPr/>
      <dgm:t>
        <a:bodyPr/>
        <a:lstStyle/>
        <a:p>
          <a:endParaRPr lang="en-US"/>
        </a:p>
      </dgm:t>
    </dgm:pt>
    <dgm:pt modelId="{FF13F2AC-AD74-456A-85BC-0709937CC196}">
      <dgm:prSet phldrT="[Text]"/>
      <dgm:spPr/>
      <dgm:t>
        <a:bodyPr/>
        <a:lstStyle/>
        <a:p>
          <a:r>
            <a:rPr lang="en-US" noProof="0" dirty="0" smtClean="0"/>
            <a:t>Risk Management</a:t>
          </a:r>
          <a:endParaRPr lang="en-US" noProof="0" dirty="0"/>
        </a:p>
      </dgm:t>
    </dgm:pt>
    <dgm:pt modelId="{A6E94B4C-5065-4409-84AE-0EEAEA8F0634}" type="parTrans" cxnId="{B8ECBE21-A437-4657-9CCD-75609A5DC407}">
      <dgm:prSet/>
      <dgm:spPr/>
      <dgm:t>
        <a:bodyPr/>
        <a:lstStyle/>
        <a:p>
          <a:endParaRPr lang="en-US"/>
        </a:p>
      </dgm:t>
    </dgm:pt>
    <dgm:pt modelId="{44F3BCCC-40DD-4A1E-8C2B-CE6E3153F19E}" type="sibTrans" cxnId="{B8ECBE21-A437-4657-9CCD-75609A5DC407}">
      <dgm:prSet/>
      <dgm:spPr/>
      <dgm:t>
        <a:bodyPr/>
        <a:lstStyle/>
        <a:p>
          <a:endParaRPr lang="en-US"/>
        </a:p>
      </dgm:t>
    </dgm:pt>
    <dgm:pt modelId="{802FE502-EBAF-4982-B604-9F7DCA935B95}">
      <dgm:prSet phldrT="[Text]"/>
      <dgm:spPr/>
      <dgm:t>
        <a:bodyPr/>
        <a:lstStyle/>
        <a:p>
          <a:r>
            <a:rPr lang="en-US" dirty="0" smtClean="0"/>
            <a:t>Securing resources available for external access</a:t>
          </a:r>
          <a:endParaRPr lang="en-US" dirty="0"/>
        </a:p>
      </dgm:t>
    </dgm:pt>
    <dgm:pt modelId="{97009B2F-CD3A-482B-9C72-959506F8DDEA}" type="parTrans" cxnId="{6C5947D8-71C6-46D4-B11B-E025A484EC9B}">
      <dgm:prSet/>
      <dgm:spPr/>
      <dgm:t>
        <a:bodyPr/>
        <a:lstStyle/>
        <a:p>
          <a:endParaRPr lang="en-US"/>
        </a:p>
      </dgm:t>
    </dgm:pt>
    <dgm:pt modelId="{97FEBBD2-73C2-4642-9002-F69621180E7A}" type="sibTrans" cxnId="{6C5947D8-71C6-46D4-B11B-E025A484EC9B}">
      <dgm:prSet/>
      <dgm:spPr/>
      <dgm:t>
        <a:bodyPr/>
        <a:lstStyle/>
        <a:p>
          <a:endParaRPr lang="en-US"/>
        </a:p>
      </dgm:t>
    </dgm:pt>
    <dgm:pt modelId="{86F2AD6D-C1BD-48E6-A5ED-079D86A178E1}">
      <dgm:prSet phldrT="[Text]"/>
      <dgm:spPr/>
      <dgm:t>
        <a:bodyPr/>
        <a:lstStyle/>
        <a:p>
          <a:r>
            <a:rPr lang="en-US" smtClean="0"/>
            <a:t>User Access</a:t>
          </a:r>
          <a:endParaRPr lang="en-US" dirty="0"/>
        </a:p>
      </dgm:t>
    </dgm:pt>
    <dgm:pt modelId="{F7F27C51-2F9B-47AD-9AB7-F1D638941EBF}" type="parTrans" cxnId="{E0CFC7BF-2D30-473D-AF70-206A3E0218B3}">
      <dgm:prSet/>
      <dgm:spPr/>
      <dgm:t>
        <a:bodyPr/>
        <a:lstStyle/>
        <a:p>
          <a:endParaRPr lang="en-US"/>
        </a:p>
      </dgm:t>
    </dgm:pt>
    <dgm:pt modelId="{AC891113-99E7-46C5-8714-56A73E516FE0}" type="sibTrans" cxnId="{E0CFC7BF-2D30-473D-AF70-206A3E0218B3}">
      <dgm:prSet/>
      <dgm:spPr/>
      <dgm:t>
        <a:bodyPr/>
        <a:lstStyle/>
        <a:p>
          <a:endParaRPr lang="en-US"/>
        </a:p>
      </dgm:t>
    </dgm:pt>
    <dgm:pt modelId="{70BFF8FA-2182-4F1F-9E33-9EE7DCC3327B}">
      <dgm:prSet phldrT="[Text]" custT="1"/>
      <dgm:spPr/>
      <dgm:t>
        <a:bodyPr/>
        <a:lstStyle/>
        <a:p>
          <a:r>
            <a:rPr lang="en-US" sz="1700" dirty="0" smtClean="0"/>
            <a:t>Accessing available resources externally</a:t>
          </a:r>
          <a:endParaRPr lang="en-US" sz="1700" dirty="0"/>
        </a:p>
      </dgm:t>
    </dgm:pt>
    <dgm:pt modelId="{39F1A6BF-81D3-446D-BEE9-452C3EE4BFFE}" type="parTrans" cxnId="{BCE9D081-9BF8-4B1C-93D0-B727CED0C400}">
      <dgm:prSet/>
      <dgm:spPr/>
      <dgm:t>
        <a:bodyPr/>
        <a:lstStyle/>
        <a:p>
          <a:endParaRPr lang="en-US"/>
        </a:p>
      </dgm:t>
    </dgm:pt>
    <dgm:pt modelId="{490521CD-4C69-4E11-8E91-8565B1317098}" type="sibTrans" cxnId="{BCE9D081-9BF8-4B1C-93D0-B727CED0C400}">
      <dgm:prSet/>
      <dgm:spPr/>
      <dgm:t>
        <a:bodyPr/>
        <a:lstStyle/>
        <a:p>
          <a:endParaRPr lang="en-US"/>
        </a:p>
      </dgm:t>
    </dgm:pt>
    <dgm:pt modelId="{E5CF2A8A-96AA-475A-A9E9-A9C8A343DACF}" type="pres">
      <dgm:prSet presAssocID="{F8735516-E23A-4C4F-B624-384EC1E474C3}" presName="rootnode" presStyleCnt="0">
        <dgm:presLayoutVars>
          <dgm:chMax/>
          <dgm:chPref/>
          <dgm:dir/>
          <dgm:animLvl val="lvl"/>
        </dgm:presLayoutVars>
      </dgm:prSet>
      <dgm:spPr/>
      <dgm:t>
        <a:bodyPr/>
        <a:lstStyle/>
        <a:p>
          <a:endParaRPr lang="en-US"/>
        </a:p>
      </dgm:t>
    </dgm:pt>
    <dgm:pt modelId="{6FF3A7DA-EE5E-47CA-A69A-DCAB0E11F6FC}" type="pres">
      <dgm:prSet presAssocID="{31D3CB91-D312-4176-839B-D21A26211C80}" presName="composite" presStyleCnt="0"/>
      <dgm:spPr/>
    </dgm:pt>
    <dgm:pt modelId="{A1BC83AB-F677-4B33-A8D3-C23A69FB5803}" type="pres">
      <dgm:prSet presAssocID="{31D3CB91-D312-4176-839B-D21A26211C80}" presName="bentUpArrow1" presStyleLbl="alignImgPlace1" presStyleIdx="0" presStyleCnt="2"/>
      <dgm:spPr/>
    </dgm:pt>
    <dgm:pt modelId="{B013CF66-03F4-4B61-A7BA-E417F3707B6F}" type="pres">
      <dgm:prSet presAssocID="{31D3CB91-D312-4176-839B-D21A26211C80}" presName="ParentText" presStyleLbl="node1" presStyleIdx="0" presStyleCnt="3">
        <dgm:presLayoutVars>
          <dgm:chMax val="1"/>
          <dgm:chPref val="1"/>
          <dgm:bulletEnabled val="1"/>
        </dgm:presLayoutVars>
      </dgm:prSet>
      <dgm:spPr/>
      <dgm:t>
        <a:bodyPr/>
        <a:lstStyle/>
        <a:p>
          <a:endParaRPr lang="en-US"/>
        </a:p>
      </dgm:t>
    </dgm:pt>
    <dgm:pt modelId="{45CE21C0-D143-4E52-947F-5056632F5839}" type="pres">
      <dgm:prSet presAssocID="{31D3CB91-D312-4176-839B-D21A26211C80}" presName="ChildText" presStyleLbl="revTx" presStyleIdx="0" presStyleCnt="3" custScaleX="219535" custLinFactNeighborX="61616" custLinFactNeighborY="-3513">
        <dgm:presLayoutVars>
          <dgm:chMax val="0"/>
          <dgm:chPref val="0"/>
          <dgm:bulletEnabled val="1"/>
        </dgm:presLayoutVars>
      </dgm:prSet>
      <dgm:spPr/>
      <dgm:t>
        <a:bodyPr/>
        <a:lstStyle/>
        <a:p>
          <a:endParaRPr lang="en-US"/>
        </a:p>
      </dgm:t>
    </dgm:pt>
    <dgm:pt modelId="{820EA7B9-86F6-46E6-B0B8-EC87111A9209}" type="pres">
      <dgm:prSet presAssocID="{F6AF1A7F-01B3-4B8E-9190-1636B7DB8268}" presName="sibTrans" presStyleCnt="0"/>
      <dgm:spPr/>
    </dgm:pt>
    <dgm:pt modelId="{766C072C-D4DD-4A0B-B228-C3576103A97D}" type="pres">
      <dgm:prSet presAssocID="{FF13F2AC-AD74-456A-85BC-0709937CC196}" presName="composite" presStyleCnt="0"/>
      <dgm:spPr/>
    </dgm:pt>
    <dgm:pt modelId="{E21123B9-8E1A-478E-B3AD-E51F86C491FA}" type="pres">
      <dgm:prSet presAssocID="{FF13F2AC-AD74-456A-85BC-0709937CC196}" presName="bentUpArrow1" presStyleLbl="alignImgPlace1" presStyleIdx="1" presStyleCnt="2"/>
      <dgm:spPr/>
    </dgm:pt>
    <dgm:pt modelId="{11BEFAAF-D27D-45DB-A3B6-E902B0EE2ECC}" type="pres">
      <dgm:prSet presAssocID="{FF13F2AC-AD74-456A-85BC-0709937CC196}" presName="ParentText" presStyleLbl="node1" presStyleIdx="1" presStyleCnt="3" custLinFactNeighborX="-1039">
        <dgm:presLayoutVars>
          <dgm:chMax val="1"/>
          <dgm:chPref val="1"/>
          <dgm:bulletEnabled val="1"/>
        </dgm:presLayoutVars>
      </dgm:prSet>
      <dgm:spPr/>
      <dgm:t>
        <a:bodyPr/>
        <a:lstStyle/>
        <a:p>
          <a:endParaRPr lang="en-US"/>
        </a:p>
      </dgm:t>
    </dgm:pt>
    <dgm:pt modelId="{96828A13-E567-4EB6-B152-A5424451BDF9}" type="pres">
      <dgm:prSet presAssocID="{FF13F2AC-AD74-456A-85BC-0709937CC196}" presName="ChildText" presStyleLbl="revTx" presStyleIdx="1" presStyleCnt="3" custScaleX="233042" custLinFactNeighborX="67937">
        <dgm:presLayoutVars>
          <dgm:chMax val="0"/>
          <dgm:chPref val="0"/>
          <dgm:bulletEnabled val="1"/>
        </dgm:presLayoutVars>
      </dgm:prSet>
      <dgm:spPr/>
      <dgm:t>
        <a:bodyPr/>
        <a:lstStyle/>
        <a:p>
          <a:endParaRPr lang="en-US"/>
        </a:p>
      </dgm:t>
    </dgm:pt>
    <dgm:pt modelId="{AACB0E5A-A7C5-4302-8146-4D4766B2107E}" type="pres">
      <dgm:prSet presAssocID="{44F3BCCC-40DD-4A1E-8C2B-CE6E3153F19E}" presName="sibTrans" presStyleCnt="0"/>
      <dgm:spPr/>
    </dgm:pt>
    <dgm:pt modelId="{7D217E00-FE6C-498B-941D-914851331AB0}" type="pres">
      <dgm:prSet presAssocID="{86F2AD6D-C1BD-48E6-A5ED-079D86A178E1}" presName="composite" presStyleCnt="0"/>
      <dgm:spPr/>
    </dgm:pt>
    <dgm:pt modelId="{0ACAF179-2002-4D51-8CAE-77FABE6417AE}" type="pres">
      <dgm:prSet presAssocID="{86F2AD6D-C1BD-48E6-A5ED-079D86A178E1}" presName="ParentText" presStyleLbl="node1" presStyleIdx="2" presStyleCnt="3">
        <dgm:presLayoutVars>
          <dgm:chMax val="1"/>
          <dgm:chPref val="1"/>
          <dgm:bulletEnabled val="1"/>
        </dgm:presLayoutVars>
      </dgm:prSet>
      <dgm:spPr/>
      <dgm:t>
        <a:bodyPr/>
        <a:lstStyle/>
        <a:p>
          <a:endParaRPr lang="en-US"/>
        </a:p>
      </dgm:t>
    </dgm:pt>
    <dgm:pt modelId="{01E0BFAC-18BA-43EE-9295-470F3DCBCD37}" type="pres">
      <dgm:prSet presAssocID="{86F2AD6D-C1BD-48E6-A5ED-079D86A178E1}" presName="FinalChildText" presStyleLbl="revTx" presStyleIdx="2" presStyleCnt="3" custScaleX="105871" custLinFactNeighborX="32746">
        <dgm:presLayoutVars>
          <dgm:chMax val="0"/>
          <dgm:chPref val="0"/>
          <dgm:bulletEnabled val="1"/>
        </dgm:presLayoutVars>
      </dgm:prSet>
      <dgm:spPr/>
      <dgm:t>
        <a:bodyPr/>
        <a:lstStyle/>
        <a:p>
          <a:endParaRPr lang="en-US"/>
        </a:p>
      </dgm:t>
    </dgm:pt>
  </dgm:ptLst>
  <dgm:cxnLst>
    <dgm:cxn modelId="{CAC10DC4-8F23-4224-8E8F-EE09F3EC9CC6}" type="presOf" srcId="{F8735516-E23A-4C4F-B624-384EC1E474C3}" destId="{E5CF2A8A-96AA-475A-A9E9-A9C8A343DACF}" srcOrd="0" destOrd="0" presId="urn:microsoft.com/office/officeart/2005/8/layout/StepDownProcess"/>
    <dgm:cxn modelId="{D86F87E8-873C-4D55-8479-4DDA404C7C80}" type="presOf" srcId="{86F2AD6D-C1BD-48E6-A5ED-079D86A178E1}" destId="{0ACAF179-2002-4D51-8CAE-77FABE6417AE}" srcOrd="0" destOrd="0" presId="urn:microsoft.com/office/officeart/2005/8/layout/StepDownProcess"/>
    <dgm:cxn modelId="{E0CFC7BF-2D30-473D-AF70-206A3E0218B3}" srcId="{F8735516-E23A-4C4F-B624-384EC1E474C3}" destId="{86F2AD6D-C1BD-48E6-A5ED-079D86A178E1}" srcOrd="2" destOrd="0" parTransId="{F7F27C51-2F9B-47AD-9AB7-F1D638941EBF}" sibTransId="{AC891113-99E7-46C5-8714-56A73E516FE0}"/>
    <dgm:cxn modelId="{515D8C67-65AF-4F72-90BA-3CE5CFBF3FB8}" type="presOf" srcId="{C8B61882-70CF-49D8-BA37-C5635FE9F4D5}" destId="{45CE21C0-D143-4E52-947F-5056632F5839}" srcOrd="0" destOrd="0" presId="urn:microsoft.com/office/officeart/2005/8/layout/StepDownProcess"/>
    <dgm:cxn modelId="{B8ECBE21-A437-4657-9CCD-75609A5DC407}" srcId="{F8735516-E23A-4C4F-B624-384EC1E474C3}" destId="{FF13F2AC-AD74-456A-85BC-0709937CC196}" srcOrd="1" destOrd="0" parTransId="{A6E94B4C-5065-4409-84AE-0EEAEA8F0634}" sibTransId="{44F3BCCC-40DD-4A1E-8C2B-CE6E3153F19E}"/>
    <dgm:cxn modelId="{4B002329-B29C-407C-8558-15371FF78CD3}" type="presOf" srcId="{31D3CB91-D312-4176-839B-D21A26211C80}" destId="{B013CF66-03F4-4B61-A7BA-E417F3707B6F}" srcOrd="0" destOrd="0" presId="urn:microsoft.com/office/officeart/2005/8/layout/StepDownProcess"/>
    <dgm:cxn modelId="{BCE9D081-9BF8-4B1C-93D0-B727CED0C400}" srcId="{86F2AD6D-C1BD-48E6-A5ED-079D86A178E1}" destId="{70BFF8FA-2182-4F1F-9E33-9EE7DCC3327B}" srcOrd="0" destOrd="0" parTransId="{39F1A6BF-81D3-446D-BEE9-452C3EE4BFFE}" sibTransId="{490521CD-4C69-4E11-8E91-8565B1317098}"/>
    <dgm:cxn modelId="{FA02CE31-3850-4F22-9938-54D18E9373C7}" srcId="{31D3CB91-D312-4176-839B-D21A26211C80}" destId="{C8B61882-70CF-49D8-BA37-C5635FE9F4D5}" srcOrd="0" destOrd="0" parTransId="{84AD0A48-14F5-4D74-B93A-F88B53599376}" sibTransId="{C89C220A-B0F6-48F9-BF26-897FD76D6A49}"/>
    <dgm:cxn modelId="{6C5947D8-71C6-46D4-B11B-E025A484EC9B}" srcId="{FF13F2AC-AD74-456A-85BC-0709937CC196}" destId="{802FE502-EBAF-4982-B604-9F7DCA935B95}" srcOrd="0" destOrd="0" parTransId="{97009B2F-CD3A-482B-9C72-959506F8DDEA}" sibTransId="{97FEBBD2-73C2-4642-9002-F69621180E7A}"/>
    <dgm:cxn modelId="{B069E45B-6870-49B6-8F95-9AA608A14871}" type="presOf" srcId="{802FE502-EBAF-4982-B604-9F7DCA935B95}" destId="{96828A13-E567-4EB6-B152-A5424451BDF9}" srcOrd="0" destOrd="0" presId="urn:microsoft.com/office/officeart/2005/8/layout/StepDownProcess"/>
    <dgm:cxn modelId="{B3F49D86-995E-467B-AA3A-F8F5C45AA72F}" type="presOf" srcId="{70BFF8FA-2182-4F1F-9E33-9EE7DCC3327B}" destId="{01E0BFAC-18BA-43EE-9295-470F3DCBCD37}" srcOrd="0" destOrd="0" presId="urn:microsoft.com/office/officeart/2005/8/layout/StepDownProcess"/>
    <dgm:cxn modelId="{D5EE9C0B-73E6-4724-99D5-D4301C17B31C}" srcId="{F8735516-E23A-4C4F-B624-384EC1E474C3}" destId="{31D3CB91-D312-4176-839B-D21A26211C80}" srcOrd="0" destOrd="0" parTransId="{216B26EF-379A-4422-B729-AAE502E58E5F}" sibTransId="{F6AF1A7F-01B3-4B8E-9190-1636B7DB8268}"/>
    <dgm:cxn modelId="{8F241BB3-3ACA-49BF-922C-122B60666F75}" type="presOf" srcId="{FF13F2AC-AD74-456A-85BC-0709937CC196}" destId="{11BEFAAF-D27D-45DB-A3B6-E902B0EE2ECC}" srcOrd="0" destOrd="0" presId="urn:microsoft.com/office/officeart/2005/8/layout/StepDownProcess"/>
    <dgm:cxn modelId="{1AFF5642-2B20-46FC-B97D-9076A86E0B39}" type="presParOf" srcId="{E5CF2A8A-96AA-475A-A9E9-A9C8A343DACF}" destId="{6FF3A7DA-EE5E-47CA-A69A-DCAB0E11F6FC}" srcOrd="0" destOrd="0" presId="urn:microsoft.com/office/officeart/2005/8/layout/StepDownProcess"/>
    <dgm:cxn modelId="{1DD214CA-A944-4862-BECC-1F1E68AA6D98}" type="presParOf" srcId="{6FF3A7DA-EE5E-47CA-A69A-DCAB0E11F6FC}" destId="{A1BC83AB-F677-4B33-A8D3-C23A69FB5803}" srcOrd="0" destOrd="0" presId="urn:microsoft.com/office/officeart/2005/8/layout/StepDownProcess"/>
    <dgm:cxn modelId="{1AB79901-CED9-4B46-8471-7E9D3180B8E4}" type="presParOf" srcId="{6FF3A7DA-EE5E-47CA-A69A-DCAB0E11F6FC}" destId="{B013CF66-03F4-4B61-A7BA-E417F3707B6F}" srcOrd="1" destOrd="0" presId="urn:microsoft.com/office/officeart/2005/8/layout/StepDownProcess"/>
    <dgm:cxn modelId="{D12B0FDC-2706-4FAA-8CE2-6D4CD082DE16}" type="presParOf" srcId="{6FF3A7DA-EE5E-47CA-A69A-DCAB0E11F6FC}" destId="{45CE21C0-D143-4E52-947F-5056632F5839}" srcOrd="2" destOrd="0" presId="urn:microsoft.com/office/officeart/2005/8/layout/StepDownProcess"/>
    <dgm:cxn modelId="{A4F99EBB-878D-4807-A36D-EC496C7CBC5C}" type="presParOf" srcId="{E5CF2A8A-96AA-475A-A9E9-A9C8A343DACF}" destId="{820EA7B9-86F6-46E6-B0B8-EC87111A9209}" srcOrd="1" destOrd="0" presId="urn:microsoft.com/office/officeart/2005/8/layout/StepDownProcess"/>
    <dgm:cxn modelId="{A52C3BEF-FB5A-4F45-97EE-FB04C1479FC6}" type="presParOf" srcId="{E5CF2A8A-96AA-475A-A9E9-A9C8A343DACF}" destId="{766C072C-D4DD-4A0B-B228-C3576103A97D}" srcOrd="2" destOrd="0" presId="urn:microsoft.com/office/officeart/2005/8/layout/StepDownProcess"/>
    <dgm:cxn modelId="{D7B995CF-263A-4E75-B0F6-EE1729CFD8C5}" type="presParOf" srcId="{766C072C-D4DD-4A0B-B228-C3576103A97D}" destId="{E21123B9-8E1A-478E-B3AD-E51F86C491FA}" srcOrd="0" destOrd="0" presId="urn:microsoft.com/office/officeart/2005/8/layout/StepDownProcess"/>
    <dgm:cxn modelId="{5AE55C39-5DA1-46C4-8847-48667F9C3637}" type="presParOf" srcId="{766C072C-D4DD-4A0B-B228-C3576103A97D}" destId="{11BEFAAF-D27D-45DB-A3B6-E902B0EE2ECC}" srcOrd="1" destOrd="0" presId="urn:microsoft.com/office/officeart/2005/8/layout/StepDownProcess"/>
    <dgm:cxn modelId="{03D46B39-A867-4FA1-B394-9C5C48F4472F}" type="presParOf" srcId="{766C072C-D4DD-4A0B-B228-C3576103A97D}" destId="{96828A13-E567-4EB6-B152-A5424451BDF9}" srcOrd="2" destOrd="0" presId="urn:microsoft.com/office/officeart/2005/8/layout/StepDownProcess"/>
    <dgm:cxn modelId="{6D64F34A-879E-433B-A71E-92E5343125B5}" type="presParOf" srcId="{E5CF2A8A-96AA-475A-A9E9-A9C8A343DACF}" destId="{AACB0E5A-A7C5-4302-8146-4D4766B2107E}" srcOrd="3" destOrd="0" presId="urn:microsoft.com/office/officeart/2005/8/layout/StepDownProcess"/>
    <dgm:cxn modelId="{70AB6750-910C-41D3-ACA4-ED9D36552261}" type="presParOf" srcId="{E5CF2A8A-96AA-475A-A9E9-A9C8A343DACF}" destId="{7D217E00-FE6C-498B-941D-914851331AB0}" srcOrd="4" destOrd="0" presId="urn:microsoft.com/office/officeart/2005/8/layout/StepDownProcess"/>
    <dgm:cxn modelId="{7F41E671-287C-4616-AAE7-65A7617F8902}" type="presParOf" srcId="{7D217E00-FE6C-498B-941D-914851331AB0}" destId="{0ACAF179-2002-4D51-8CAE-77FABE6417AE}" srcOrd="0" destOrd="0" presId="urn:microsoft.com/office/officeart/2005/8/layout/StepDownProcess"/>
    <dgm:cxn modelId="{7770568A-0B92-45C7-A462-A312EAB728E0}" type="presParOf" srcId="{7D217E00-FE6C-498B-941D-914851331AB0}" destId="{01E0BFAC-18BA-43EE-9295-470F3DCBCD3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35516-E23A-4C4F-B624-384EC1E474C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1D3CB91-D312-4176-839B-D21A26211C80}">
      <dgm:prSet phldrT="[Text]"/>
      <dgm:spPr/>
      <dgm:t>
        <a:bodyPr/>
        <a:lstStyle/>
        <a:p>
          <a:r>
            <a:rPr lang="en-US" noProof="0" dirty="0" smtClean="0"/>
            <a:t>Application</a:t>
          </a:r>
          <a:r>
            <a:rPr lang="es-CO" dirty="0" smtClean="0"/>
            <a:t> Publishing</a:t>
          </a:r>
          <a:endParaRPr lang="en-US" dirty="0"/>
        </a:p>
      </dgm:t>
    </dgm:pt>
    <dgm:pt modelId="{216B26EF-379A-4422-B729-AAE502E58E5F}" type="parTrans" cxnId="{D5EE9C0B-73E6-4724-99D5-D4301C17B31C}">
      <dgm:prSet/>
      <dgm:spPr/>
      <dgm:t>
        <a:bodyPr/>
        <a:lstStyle/>
        <a:p>
          <a:endParaRPr lang="en-US"/>
        </a:p>
      </dgm:t>
    </dgm:pt>
    <dgm:pt modelId="{F6AF1A7F-01B3-4B8E-9190-1636B7DB8268}" type="sibTrans" cxnId="{D5EE9C0B-73E6-4724-99D5-D4301C17B31C}">
      <dgm:prSet/>
      <dgm:spPr/>
      <dgm:t>
        <a:bodyPr/>
        <a:lstStyle/>
        <a:p>
          <a:endParaRPr lang="en-US"/>
        </a:p>
      </dgm:t>
    </dgm:pt>
    <dgm:pt modelId="{C8B61882-70CF-49D8-BA37-C5635FE9F4D5}">
      <dgm:prSet phldrT="[Text]"/>
      <dgm:spPr/>
      <dgm:t>
        <a:bodyPr/>
        <a:lstStyle/>
        <a:p>
          <a:r>
            <a:rPr lang="en-US" dirty="0" smtClean="0"/>
            <a:t>Making available resources for external access</a:t>
          </a:r>
          <a:endParaRPr lang="en-US" dirty="0"/>
        </a:p>
      </dgm:t>
    </dgm:pt>
    <dgm:pt modelId="{84AD0A48-14F5-4D74-B93A-F88B53599376}" type="parTrans" cxnId="{FA02CE31-3850-4F22-9938-54D18E9373C7}">
      <dgm:prSet/>
      <dgm:spPr/>
      <dgm:t>
        <a:bodyPr/>
        <a:lstStyle/>
        <a:p>
          <a:endParaRPr lang="en-US"/>
        </a:p>
      </dgm:t>
    </dgm:pt>
    <dgm:pt modelId="{C89C220A-B0F6-48F9-BF26-897FD76D6A49}" type="sibTrans" cxnId="{FA02CE31-3850-4F22-9938-54D18E9373C7}">
      <dgm:prSet/>
      <dgm:spPr/>
      <dgm:t>
        <a:bodyPr/>
        <a:lstStyle/>
        <a:p>
          <a:endParaRPr lang="en-US"/>
        </a:p>
      </dgm:t>
    </dgm:pt>
    <dgm:pt modelId="{FF13F2AC-AD74-456A-85BC-0709937CC196}">
      <dgm:prSet phldrT="[Text]"/>
      <dgm:spPr>
        <a:solidFill>
          <a:schemeClr val="accent1">
            <a:lumMod val="60000"/>
            <a:lumOff val="40000"/>
          </a:schemeClr>
        </a:solidFill>
      </dgm:spPr>
      <dgm:t>
        <a:bodyPr/>
        <a:lstStyle/>
        <a:p>
          <a:r>
            <a:rPr lang="en-US" noProof="0" dirty="0" smtClean="0"/>
            <a:t>Risk Management</a:t>
          </a:r>
          <a:endParaRPr lang="en-US" noProof="0" dirty="0"/>
        </a:p>
      </dgm:t>
    </dgm:pt>
    <dgm:pt modelId="{A6E94B4C-5065-4409-84AE-0EEAEA8F0634}" type="parTrans" cxnId="{B8ECBE21-A437-4657-9CCD-75609A5DC407}">
      <dgm:prSet/>
      <dgm:spPr/>
      <dgm:t>
        <a:bodyPr/>
        <a:lstStyle/>
        <a:p>
          <a:endParaRPr lang="en-US"/>
        </a:p>
      </dgm:t>
    </dgm:pt>
    <dgm:pt modelId="{44F3BCCC-40DD-4A1E-8C2B-CE6E3153F19E}" type="sibTrans" cxnId="{B8ECBE21-A437-4657-9CCD-75609A5DC407}">
      <dgm:prSet/>
      <dgm:spPr/>
      <dgm:t>
        <a:bodyPr/>
        <a:lstStyle/>
        <a:p>
          <a:endParaRPr lang="en-US"/>
        </a:p>
      </dgm:t>
    </dgm:pt>
    <dgm:pt modelId="{802FE502-EBAF-4982-B604-9F7DCA935B95}">
      <dgm:prSet phldrT="[Text]"/>
      <dgm:spPr/>
      <dgm:t>
        <a:bodyPr/>
        <a:lstStyle/>
        <a:p>
          <a:r>
            <a:rPr lang="en-US" dirty="0" smtClean="0"/>
            <a:t>Securing resources available for external access</a:t>
          </a:r>
          <a:endParaRPr lang="en-US" dirty="0"/>
        </a:p>
      </dgm:t>
    </dgm:pt>
    <dgm:pt modelId="{97009B2F-CD3A-482B-9C72-959506F8DDEA}" type="parTrans" cxnId="{6C5947D8-71C6-46D4-B11B-E025A484EC9B}">
      <dgm:prSet/>
      <dgm:spPr/>
      <dgm:t>
        <a:bodyPr/>
        <a:lstStyle/>
        <a:p>
          <a:endParaRPr lang="en-US"/>
        </a:p>
      </dgm:t>
    </dgm:pt>
    <dgm:pt modelId="{97FEBBD2-73C2-4642-9002-F69621180E7A}" type="sibTrans" cxnId="{6C5947D8-71C6-46D4-B11B-E025A484EC9B}">
      <dgm:prSet/>
      <dgm:spPr/>
      <dgm:t>
        <a:bodyPr/>
        <a:lstStyle/>
        <a:p>
          <a:endParaRPr lang="en-US"/>
        </a:p>
      </dgm:t>
    </dgm:pt>
    <dgm:pt modelId="{86F2AD6D-C1BD-48E6-A5ED-079D86A178E1}">
      <dgm:prSet phldrT="[Text]"/>
      <dgm:spPr/>
      <dgm:t>
        <a:bodyPr/>
        <a:lstStyle/>
        <a:p>
          <a:r>
            <a:rPr lang="en-US" smtClean="0"/>
            <a:t>User Access</a:t>
          </a:r>
          <a:endParaRPr lang="en-US" dirty="0"/>
        </a:p>
      </dgm:t>
    </dgm:pt>
    <dgm:pt modelId="{F7F27C51-2F9B-47AD-9AB7-F1D638941EBF}" type="parTrans" cxnId="{E0CFC7BF-2D30-473D-AF70-206A3E0218B3}">
      <dgm:prSet/>
      <dgm:spPr/>
      <dgm:t>
        <a:bodyPr/>
        <a:lstStyle/>
        <a:p>
          <a:endParaRPr lang="en-US"/>
        </a:p>
      </dgm:t>
    </dgm:pt>
    <dgm:pt modelId="{AC891113-99E7-46C5-8714-56A73E516FE0}" type="sibTrans" cxnId="{E0CFC7BF-2D30-473D-AF70-206A3E0218B3}">
      <dgm:prSet/>
      <dgm:spPr/>
      <dgm:t>
        <a:bodyPr/>
        <a:lstStyle/>
        <a:p>
          <a:endParaRPr lang="en-US"/>
        </a:p>
      </dgm:t>
    </dgm:pt>
    <dgm:pt modelId="{70BFF8FA-2182-4F1F-9E33-9EE7DCC3327B}">
      <dgm:prSet phldrT="[Text]" custT="1"/>
      <dgm:spPr/>
      <dgm:t>
        <a:bodyPr/>
        <a:lstStyle/>
        <a:p>
          <a:r>
            <a:rPr lang="en-US" sz="1700" dirty="0" smtClean="0"/>
            <a:t>Accessing available resources externally</a:t>
          </a:r>
          <a:endParaRPr lang="en-US" sz="1700" dirty="0"/>
        </a:p>
      </dgm:t>
    </dgm:pt>
    <dgm:pt modelId="{39F1A6BF-81D3-446D-BEE9-452C3EE4BFFE}" type="parTrans" cxnId="{BCE9D081-9BF8-4B1C-93D0-B727CED0C400}">
      <dgm:prSet/>
      <dgm:spPr/>
      <dgm:t>
        <a:bodyPr/>
        <a:lstStyle/>
        <a:p>
          <a:endParaRPr lang="en-US"/>
        </a:p>
      </dgm:t>
    </dgm:pt>
    <dgm:pt modelId="{490521CD-4C69-4E11-8E91-8565B1317098}" type="sibTrans" cxnId="{BCE9D081-9BF8-4B1C-93D0-B727CED0C400}">
      <dgm:prSet/>
      <dgm:spPr/>
      <dgm:t>
        <a:bodyPr/>
        <a:lstStyle/>
        <a:p>
          <a:endParaRPr lang="en-US"/>
        </a:p>
      </dgm:t>
    </dgm:pt>
    <dgm:pt modelId="{E5CF2A8A-96AA-475A-A9E9-A9C8A343DACF}" type="pres">
      <dgm:prSet presAssocID="{F8735516-E23A-4C4F-B624-384EC1E474C3}" presName="rootnode" presStyleCnt="0">
        <dgm:presLayoutVars>
          <dgm:chMax/>
          <dgm:chPref/>
          <dgm:dir/>
          <dgm:animLvl val="lvl"/>
        </dgm:presLayoutVars>
      </dgm:prSet>
      <dgm:spPr/>
      <dgm:t>
        <a:bodyPr/>
        <a:lstStyle/>
        <a:p>
          <a:endParaRPr lang="en-US"/>
        </a:p>
      </dgm:t>
    </dgm:pt>
    <dgm:pt modelId="{6FF3A7DA-EE5E-47CA-A69A-DCAB0E11F6FC}" type="pres">
      <dgm:prSet presAssocID="{31D3CB91-D312-4176-839B-D21A26211C80}" presName="composite" presStyleCnt="0"/>
      <dgm:spPr/>
    </dgm:pt>
    <dgm:pt modelId="{A1BC83AB-F677-4B33-A8D3-C23A69FB5803}" type="pres">
      <dgm:prSet presAssocID="{31D3CB91-D312-4176-839B-D21A26211C80}" presName="bentUpArrow1" presStyleLbl="alignImgPlace1" presStyleIdx="0" presStyleCnt="2"/>
      <dgm:spPr/>
    </dgm:pt>
    <dgm:pt modelId="{B013CF66-03F4-4B61-A7BA-E417F3707B6F}" type="pres">
      <dgm:prSet presAssocID="{31D3CB91-D312-4176-839B-D21A26211C80}" presName="ParentText" presStyleLbl="node1" presStyleIdx="0" presStyleCnt="3">
        <dgm:presLayoutVars>
          <dgm:chMax val="1"/>
          <dgm:chPref val="1"/>
          <dgm:bulletEnabled val="1"/>
        </dgm:presLayoutVars>
      </dgm:prSet>
      <dgm:spPr/>
      <dgm:t>
        <a:bodyPr/>
        <a:lstStyle/>
        <a:p>
          <a:endParaRPr lang="en-US"/>
        </a:p>
      </dgm:t>
    </dgm:pt>
    <dgm:pt modelId="{45CE21C0-D143-4E52-947F-5056632F5839}" type="pres">
      <dgm:prSet presAssocID="{31D3CB91-D312-4176-839B-D21A26211C80}" presName="ChildText" presStyleLbl="revTx" presStyleIdx="0" presStyleCnt="3" custScaleX="219535" custLinFactNeighborX="61616" custLinFactNeighborY="-3513">
        <dgm:presLayoutVars>
          <dgm:chMax val="0"/>
          <dgm:chPref val="0"/>
          <dgm:bulletEnabled val="1"/>
        </dgm:presLayoutVars>
      </dgm:prSet>
      <dgm:spPr/>
      <dgm:t>
        <a:bodyPr/>
        <a:lstStyle/>
        <a:p>
          <a:endParaRPr lang="en-US"/>
        </a:p>
      </dgm:t>
    </dgm:pt>
    <dgm:pt modelId="{820EA7B9-86F6-46E6-B0B8-EC87111A9209}" type="pres">
      <dgm:prSet presAssocID="{F6AF1A7F-01B3-4B8E-9190-1636B7DB8268}" presName="sibTrans" presStyleCnt="0"/>
      <dgm:spPr/>
    </dgm:pt>
    <dgm:pt modelId="{766C072C-D4DD-4A0B-B228-C3576103A97D}" type="pres">
      <dgm:prSet presAssocID="{FF13F2AC-AD74-456A-85BC-0709937CC196}" presName="composite" presStyleCnt="0"/>
      <dgm:spPr/>
    </dgm:pt>
    <dgm:pt modelId="{E21123B9-8E1A-478E-B3AD-E51F86C491FA}" type="pres">
      <dgm:prSet presAssocID="{FF13F2AC-AD74-456A-85BC-0709937CC196}" presName="bentUpArrow1" presStyleLbl="alignImgPlace1" presStyleIdx="1" presStyleCnt="2"/>
      <dgm:spPr/>
    </dgm:pt>
    <dgm:pt modelId="{11BEFAAF-D27D-45DB-A3B6-E902B0EE2ECC}" type="pres">
      <dgm:prSet presAssocID="{FF13F2AC-AD74-456A-85BC-0709937CC196}" presName="ParentText" presStyleLbl="node1" presStyleIdx="1" presStyleCnt="3" custLinFactNeighborX="-1039">
        <dgm:presLayoutVars>
          <dgm:chMax val="1"/>
          <dgm:chPref val="1"/>
          <dgm:bulletEnabled val="1"/>
        </dgm:presLayoutVars>
      </dgm:prSet>
      <dgm:spPr/>
      <dgm:t>
        <a:bodyPr/>
        <a:lstStyle/>
        <a:p>
          <a:endParaRPr lang="en-US"/>
        </a:p>
      </dgm:t>
    </dgm:pt>
    <dgm:pt modelId="{96828A13-E567-4EB6-B152-A5424451BDF9}" type="pres">
      <dgm:prSet presAssocID="{FF13F2AC-AD74-456A-85BC-0709937CC196}" presName="ChildText" presStyleLbl="revTx" presStyleIdx="1" presStyleCnt="3" custScaleX="233042" custLinFactNeighborX="67937">
        <dgm:presLayoutVars>
          <dgm:chMax val="0"/>
          <dgm:chPref val="0"/>
          <dgm:bulletEnabled val="1"/>
        </dgm:presLayoutVars>
      </dgm:prSet>
      <dgm:spPr/>
      <dgm:t>
        <a:bodyPr/>
        <a:lstStyle/>
        <a:p>
          <a:endParaRPr lang="en-US"/>
        </a:p>
      </dgm:t>
    </dgm:pt>
    <dgm:pt modelId="{AACB0E5A-A7C5-4302-8146-4D4766B2107E}" type="pres">
      <dgm:prSet presAssocID="{44F3BCCC-40DD-4A1E-8C2B-CE6E3153F19E}" presName="sibTrans" presStyleCnt="0"/>
      <dgm:spPr/>
    </dgm:pt>
    <dgm:pt modelId="{7D217E00-FE6C-498B-941D-914851331AB0}" type="pres">
      <dgm:prSet presAssocID="{86F2AD6D-C1BD-48E6-A5ED-079D86A178E1}" presName="composite" presStyleCnt="0"/>
      <dgm:spPr/>
    </dgm:pt>
    <dgm:pt modelId="{0ACAF179-2002-4D51-8CAE-77FABE6417AE}" type="pres">
      <dgm:prSet presAssocID="{86F2AD6D-C1BD-48E6-A5ED-079D86A178E1}" presName="ParentText" presStyleLbl="node1" presStyleIdx="2" presStyleCnt="3">
        <dgm:presLayoutVars>
          <dgm:chMax val="1"/>
          <dgm:chPref val="1"/>
          <dgm:bulletEnabled val="1"/>
        </dgm:presLayoutVars>
      </dgm:prSet>
      <dgm:spPr/>
      <dgm:t>
        <a:bodyPr/>
        <a:lstStyle/>
        <a:p>
          <a:endParaRPr lang="en-US"/>
        </a:p>
      </dgm:t>
    </dgm:pt>
    <dgm:pt modelId="{01E0BFAC-18BA-43EE-9295-470F3DCBCD37}" type="pres">
      <dgm:prSet presAssocID="{86F2AD6D-C1BD-48E6-A5ED-079D86A178E1}" presName="FinalChildText" presStyleLbl="revTx" presStyleIdx="2" presStyleCnt="3" custScaleX="105871" custLinFactNeighborX="32746">
        <dgm:presLayoutVars>
          <dgm:chMax val="0"/>
          <dgm:chPref val="0"/>
          <dgm:bulletEnabled val="1"/>
        </dgm:presLayoutVars>
      </dgm:prSet>
      <dgm:spPr/>
      <dgm:t>
        <a:bodyPr/>
        <a:lstStyle/>
        <a:p>
          <a:endParaRPr lang="en-US"/>
        </a:p>
      </dgm:t>
    </dgm:pt>
  </dgm:ptLst>
  <dgm:cxnLst>
    <dgm:cxn modelId="{BCE9D081-9BF8-4B1C-93D0-B727CED0C400}" srcId="{86F2AD6D-C1BD-48E6-A5ED-079D86A178E1}" destId="{70BFF8FA-2182-4F1F-9E33-9EE7DCC3327B}" srcOrd="0" destOrd="0" parTransId="{39F1A6BF-81D3-446D-BEE9-452C3EE4BFFE}" sibTransId="{490521CD-4C69-4E11-8E91-8565B1317098}"/>
    <dgm:cxn modelId="{48FC2CB0-3F23-49AA-8F97-D9F18B325E17}" type="presOf" srcId="{31D3CB91-D312-4176-839B-D21A26211C80}" destId="{B013CF66-03F4-4B61-A7BA-E417F3707B6F}" srcOrd="0" destOrd="0" presId="urn:microsoft.com/office/officeart/2005/8/layout/StepDownProcess"/>
    <dgm:cxn modelId="{FA02CE31-3850-4F22-9938-54D18E9373C7}" srcId="{31D3CB91-D312-4176-839B-D21A26211C80}" destId="{C8B61882-70CF-49D8-BA37-C5635FE9F4D5}" srcOrd="0" destOrd="0" parTransId="{84AD0A48-14F5-4D74-B93A-F88B53599376}" sibTransId="{C89C220A-B0F6-48F9-BF26-897FD76D6A49}"/>
    <dgm:cxn modelId="{D176A376-7945-4A6F-A95B-D3A36C2CE276}" type="presOf" srcId="{802FE502-EBAF-4982-B604-9F7DCA935B95}" destId="{96828A13-E567-4EB6-B152-A5424451BDF9}" srcOrd="0" destOrd="0" presId="urn:microsoft.com/office/officeart/2005/8/layout/StepDownProcess"/>
    <dgm:cxn modelId="{61F15071-15A5-4B9C-8F44-A0C0BF5ABA4B}" type="presOf" srcId="{86F2AD6D-C1BD-48E6-A5ED-079D86A178E1}" destId="{0ACAF179-2002-4D51-8CAE-77FABE6417AE}" srcOrd="0" destOrd="0" presId="urn:microsoft.com/office/officeart/2005/8/layout/StepDownProcess"/>
    <dgm:cxn modelId="{C3270A40-1C2A-4B39-B755-2A78B35BB597}" type="presOf" srcId="{FF13F2AC-AD74-456A-85BC-0709937CC196}" destId="{11BEFAAF-D27D-45DB-A3B6-E902B0EE2ECC}" srcOrd="0" destOrd="0" presId="urn:microsoft.com/office/officeart/2005/8/layout/StepDownProcess"/>
    <dgm:cxn modelId="{D5EE9C0B-73E6-4724-99D5-D4301C17B31C}" srcId="{F8735516-E23A-4C4F-B624-384EC1E474C3}" destId="{31D3CB91-D312-4176-839B-D21A26211C80}" srcOrd="0" destOrd="0" parTransId="{216B26EF-379A-4422-B729-AAE502E58E5F}" sibTransId="{F6AF1A7F-01B3-4B8E-9190-1636B7DB8268}"/>
    <dgm:cxn modelId="{B8ECBE21-A437-4657-9CCD-75609A5DC407}" srcId="{F8735516-E23A-4C4F-B624-384EC1E474C3}" destId="{FF13F2AC-AD74-456A-85BC-0709937CC196}" srcOrd="1" destOrd="0" parTransId="{A6E94B4C-5065-4409-84AE-0EEAEA8F0634}" sibTransId="{44F3BCCC-40DD-4A1E-8C2B-CE6E3153F19E}"/>
    <dgm:cxn modelId="{E0CFC7BF-2D30-473D-AF70-206A3E0218B3}" srcId="{F8735516-E23A-4C4F-B624-384EC1E474C3}" destId="{86F2AD6D-C1BD-48E6-A5ED-079D86A178E1}" srcOrd="2" destOrd="0" parTransId="{F7F27C51-2F9B-47AD-9AB7-F1D638941EBF}" sibTransId="{AC891113-99E7-46C5-8714-56A73E516FE0}"/>
    <dgm:cxn modelId="{03C4D353-15F9-41C1-89CF-3BD342DAF2B3}" type="presOf" srcId="{70BFF8FA-2182-4F1F-9E33-9EE7DCC3327B}" destId="{01E0BFAC-18BA-43EE-9295-470F3DCBCD37}" srcOrd="0" destOrd="0" presId="urn:microsoft.com/office/officeart/2005/8/layout/StepDownProcess"/>
    <dgm:cxn modelId="{04E354BC-11EB-4DA5-976D-9AD5F5BFB43C}" type="presOf" srcId="{F8735516-E23A-4C4F-B624-384EC1E474C3}" destId="{E5CF2A8A-96AA-475A-A9E9-A9C8A343DACF}" srcOrd="0" destOrd="0" presId="urn:microsoft.com/office/officeart/2005/8/layout/StepDownProcess"/>
    <dgm:cxn modelId="{6948BA66-05AB-48B5-B243-C9131BBB3664}" type="presOf" srcId="{C8B61882-70CF-49D8-BA37-C5635FE9F4D5}" destId="{45CE21C0-D143-4E52-947F-5056632F5839}" srcOrd="0" destOrd="0" presId="urn:microsoft.com/office/officeart/2005/8/layout/StepDownProcess"/>
    <dgm:cxn modelId="{6C5947D8-71C6-46D4-B11B-E025A484EC9B}" srcId="{FF13F2AC-AD74-456A-85BC-0709937CC196}" destId="{802FE502-EBAF-4982-B604-9F7DCA935B95}" srcOrd="0" destOrd="0" parTransId="{97009B2F-CD3A-482B-9C72-959506F8DDEA}" sibTransId="{97FEBBD2-73C2-4642-9002-F69621180E7A}"/>
    <dgm:cxn modelId="{17BB3FA9-CB4E-41D2-B5D5-E1DCEF043E08}" type="presParOf" srcId="{E5CF2A8A-96AA-475A-A9E9-A9C8A343DACF}" destId="{6FF3A7DA-EE5E-47CA-A69A-DCAB0E11F6FC}" srcOrd="0" destOrd="0" presId="urn:microsoft.com/office/officeart/2005/8/layout/StepDownProcess"/>
    <dgm:cxn modelId="{B1B403DF-81D0-4EB4-AC85-B184283B1EC4}" type="presParOf" srcId="{6FF3A7DA-EE5E-47CA-A69A-DCAB0E11F6FC}" destId="{A1BC83AB-F677-4B33-A8D3-C23A69FB5803}" srcOrd="0" destOrd="0" presId="urn:microsoft.com/office/officeart/2005/8/layout/StepDownProcess"/>
    <dgm:cxn modelId="{5C2ABC7A-6B13-4B8E-A37E-8C58A58F83DB}" type="presParOf" srcId="{6FF3A7DA-EE5E-47CA-A69A-DCAB0E11F6FC}" destId="{B013CF66-03F4-4B61-A7BA-E417F3707B6F}" srcOrd="1" destOrd="0" presId="urn:microsoft.com/office/officeart/2005/8/layout/StepDownProcess"/>
    <dgm:cxn modelId="{83CDA471-C65B-43F6-A301-8FC16CCBA9EB}" type="presParOf" srcId="{6FF3A7DA-EE5E-47CA-A69A-DCAB0E11F6FC}" destId="{45CE21C0-D143-4E52-947F-5056632F5839}" srcOrd="2" destOrd="0" presId="urn:microsoft.com/office/officeart/2005/8/layout/StepDownProcess"/>
    <dgm:cxn modelId="{3BDC1285-96EB-4443-B93A-AC78E59AC785}" type="presParOf" srcId="{E5CF2A8A-96AA-475A-A9E9-A9C8A343DACF}" destId="{820EA7B9-86F6-46E6-B0B8-EC87111A9209}" srcOrd="1" destOrd="0" presId="urn:microsoft.com/office/officeart/2005/8/layout/StepDownProcess"/>
    <dgm:cxn modelId="{36D2D2A4-498D-4B4C-B568-A0F0A6FC3C89}" type="presParOf" srcId="{E5CF2A8A-96AA-475A-A9E9-A9C8A343DACF}" destId="{766C072C-D4DD-4A0B-B228-C3576103A97D}" srcOrd="2" destOrd="0" presId="urn:microsoft.com/office/officeart/2005/8/layout/StepDownProcess"/>
    <dgm:cxn modelId="{D0B0E004-0348-4076-88C1-CA066FE3BA06}" type="presParOf" srcId="{766C072C-D4DD-4A0B-B228-C3576103A97D}" destId="{E21123B9-8E1A-478E-B3AD-E51F86C491FA}" srcOrd="0" destOrd="0" presId="urn:microsoft.com/office/officeart/2005/8/layout/StepDownProcess"/>
    <dgm:cxn modelId="{6840835A-36F3-40FF-9D6D-F04D5ECBE971}" type="presParOf" srcId="{766C072C-D4DD-4A0B-B228-C3576103A97D}" destId="{11BEFAAF-D27D-45DB-A3B6-E902B0EE2ECC}" srcOrd="1" destOrd="0" presId="urn:microsoft.com/office/officeart/2005/8/layout/StepDownProcess"/>
    <dgm:cxn modelId="{F016A354-03F9-461F-A30F-332EB2C63CB9}" type="presParOf" srcId="{766C072C-D4DD-4A0B-B228-C3576103A97D}" destId="{96828A13-E567-4EB6-B152-A5424451BDF9}" srcOrd="2" destOrd="0" presId="urn:microsoft.com/office/officeart/2005/8/layout/StepDownProcess"/>
    <dgm:cxn modelId="{E4FEFBC6-F963-41E1-A3DF-8FB615D52274}" type="presParOf" srcId="{E5CF2A8A-96AA-475A-A9E9-A9C8A343DACF}" destId="{AACB0E5A-A7C5-4302-8146-4D4766B2107E}" srcOrd="3" destOrd="0" presId="urn:microsoft.com/office/officeart/2005/8/layout/StepDownProcess"/>
    <dgm:cxn modelId="{5E865721-FBB2-4991-8A7E-9B048A2B21D0}" type="presParOf" srcId="{E5CF2A8A-96AA-475A-A9E9-A9C8A343DACF}" destId="{7D217E00-FE6C-498B-941D-914851331AB0}" srcOrd="4" destOrd="0" presId="urn:microsoft.com/office/officeart/2005/8/layout/StepDownProcess"/>
    <dgm:cxn modelId="{1DA3599C-7798-4F11-A5AA-A65E29D31275}" type="presParOf" srcId="{7D217E00-FE6C-498B-941D-914851331AB0}" destId="{0ACAF179-2002-4D51-8CAE-77FABE6417AE}" srcOrd="0" destOrd="0" presId="urn:microsoft.com/office/officeart/2005/8/layout/StepDownProcess"/>
    <dgm:cxn modelId="{73F056A5-359C-495D-950D-0CCD822161A1}" type="presParOf" srcId="{7D217E00-FE6C-498B-941D-914851331AB0}" destId="{01E0BFAC-18BA-43EE-9295-470F3DCBCD3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35516-E23A-4C4F-B624-384EC1E474C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1D3CB91-D312-4176-839B-D21A26211C80}">
      <dgm:prSet phldrT="[Text]"/>
      <dgm:spPr/>
      <dgm:t>
        <a:bodyPr/>
        <a:lstStyle/>
        <a:p>
          <a:r>
            <a:rPr lang="en-US" noProof="0" dirty="0" smtClean="0"/>
            <a:t>Application</a:t>
          </a:r>
          <a:r>
            <a:rPr lang="es-CO" dirty="0" smtClean="0"/>
            <a:t> Publishing</a:t>
          </a:r>
          <a:endParaRPr lang="en-US" dirty="0"/>
        </a:p>
      </dgm:t>
    </dgm:pt>
    <dgm:pt modelId="{216B26EF-379A-4422-B729-AAE502E58E5F}" type="parTrans" cxnId="{D5EE9C0B-73E6-4724-99D5-D4301C17B31C}">
      <dgm:prSet/>
      <dgm:spPr/>
      <dgm:t>
        <a:bodyPr/>
        <a:lstStyle/>
        <a:p>
          <a:endParaRPr lang="en-US"/>
        </a:p>
      </dgm:t>
    </dgm:pt>
    <dgm:pt modelId="{F6AF1A7F-01B3-4B8E-9190-1636B7DB8268}" type="sibTrans" cxnId="{D5EE9C0B-73E6-4724-99D5-D4301C17B31C}">
      <dgm:prSet/>
      <dgm:spPr/>
      <dgm:t>
        <a:bodyPr/>
        <a:lstStyle/>
        <a:p>
          <a:endParaRPr lang="en-US"/>
        </a:p>
      </dgm:t>
    </dgm:pt>
    <dgm:pt modelId="{C8B61882-70CF-49D8-BA37-C5635FE9F4D5}">
      <dgm:prSet phldrT="[Text]"/>
      <dgm:spPr/>
      <dgm:t>
        <a:bodyPr/>
        <a:lstStyle/>
        <a:p>
          <a:r>
            <a:rPr lang="en-US" dirty="0" smtClean="0"/>
            <a:t>Making available resources for external access</a:t>
          </a:r>
          <a:endParaRPr lang="en-US" dirty="0"/>
        </a:p>
      </dgm:t>
    </dgm:pt>
    <dgm:pt modelId="{84AD0A48-14F5-4D74-B93A-F88B53599376}" type="parTrans" cxnId="{FA02CE31-3850-4F22-9938-54D18E9373C7}">
      <dgm:prSet/>
      <dgm:spPr/>
      <dgm:t>
        <a:bodyPr/>
        <a:lstStyle/>
        <a:p>
          <a:endParaRPr lang="en-US"/>
        </a:p>
      </dgm:t>
    </dgm:pt>
    <dgm:pt modelId="{C89C220A-B0F6-48F9-BF26-897FD76D6A49}" type="sibTrans" cxnId="{FA02CE31-3850-4F22-9938-54D18E9373C7}">
      <dgm:prSet/>
      <dgm:spPr/>
      <dgm:t>
        <a:bodyPr/>
        <a:lstStyle/>
        <a:p>
          <a:endParaRPr lang="en-US"/>
        </a:p>
      </dgm:t>
    </dgm:pt>
    <dgm:pt modelId="{FF13F2AC-AD74-456A-85BC-0709937CC196}">
      <dgm:prSet phldrT="[Text]"/>
      <dgm:spPr>
        <a:solidFill>
          <a:schemeClr val="accent1"/>
        </a:solidFill>
      </dgm:spPr>
      <dgm:t>
        <a:bodyPr/>
        <a:lstStyle/>
        <a:p>
          <a:r>
            <a:rPr lang="en-US" noProof="0" dirty="0" smtClean="0"/>
            <a:t>Risk Management</a:t>
          </a:r>
          <a:endParaRPr lang="en-US" noProof="0" dirty="0"/>
        </a:p>
      </dgm:t>
    </dgm:pt>
    <dgm:pt modelId="{A6E94B4C-5065-4409-84AE-0EEAEA8F0634}" type="parTrans" cxnId="{B8ECBE21-A437-4657-9CCD-75609A5DC407}">
      <dgm:prSet/>
      <dgm:spPr/>
      <dgm:t>
        <a:bodyPr/>
        <a:lstStyle/>
        <a:p>
          <a:endParaRPr lang="en-US"/>
        </a:p>
      </dgm:t>
    </dgm:pt>
    <dgm:pt modelId="{44F3BCCC-40DD-4A1E-8C2B-CE6E3153F19E}" type="sibTrans" cxnId="{B8ECBE21-A437-4657-9CCD-75609A5DC407}">
      <dgm:prSet/>
      <dgm:spPr/>
      <dgm:t>
        <a:bodyPr/>
        <a:lstStyle/>
        <a:p>
          <a:endParaRPr lang="en-US"/>
        </a:p>
      </dgm:t>
    </dgm:pt>
    <dgm:pt modelId="{802FE502-EBAF-4982-B604-9F7DCA935B95}">
      <dgm:prSet phldrT="[Text]"/>
      <dgm:spPr/>
      <dgm:t>
        <a:bodyPr/>
        <a:lstStyle/>
        <a:p>
          <a:r>
            <a:rPr lang="en-US" dirty="0" smtClean="0"/>
            <a:t>Securing resources available for external access</a:t>
          </a:r>
          <a:endParaRPr lang="en-US" dirty="0"/>
        </a:p>
      </dgm:t>
    </dgm:pt>
    <dgm:pt modelId="{97009B2F-CD3A-482B-9C72-959506F8DDEA}" type="parTrans" cxnId="{6C5947D8-71C6-46D4-B11B-E025A484EC9B}">
      <dgm:prSet/>
      <dgm:spPr/>
      <dgm:t>
        <a:bodyPr/>
        <a:lstStyle/>
        <a:p>
          <a:endParaRPr lang="en-US"/>
        </a:p>
      </dgm:t>
    </dgm:pt>
    <dgm:pt modelId="{97FEBBD2-73C2-4642-9002-F69621180E7A}" type="sibTrans" cxnId="{6C5947D8-71C6-46D4-B11B-E025A484EC9B}">
      <dgm:prSet/>
      <dgm:spPr/>
      <dgm:t>
        <a:bodyPr/>
        <a:lstStyle/>
        <a:p>
          <a:endParaRPr lang="en-US"/>
        </a:p>
      </dgm:t>
    </dgm:pt>
    <dgm:pt modelId="{86F2AD6D-C1BD-48E6-A5ED-079D86A178E1}">
      <dgm:prSet phldrT="[Text]"/>
      <dgm:spPr>
        <a:solidFill>
          <a:schemeClr val="accent1">
            <a:lumMod val="60000"/>
            <a:lumOff val="40000"/>
          </a:schemeClr>
        </a:solidFill>
      </dgm:spPr>
      <dgm:t>
        <a:bodyPr/>
        <a:lstStyle/>
        <a:p>
          <a:r>
            <a:rPr lang="en-US" smtClean="0"/>
            <a:t>User Access</a:t>
          </a:r>
          <a:endParaRPr lang="en-US" dirty="0"/>
        </a:p>
      </dgm:t>
    </dgm:pt>
    <dgm:pt modelId="{F7F27C51-2F9B-47AD-9AB7-F1D638941EBF}" type="parTrans" cxnId="{E0CFC7BF-2D30-473D-AF70-206A3E0218B3}">
      <dgm:prSet/>
      <dgm:spPr/>
      <dgm:t>
        <a:bodyPr/>
        <a:lstStyle/>
        <a:p>
          <a:endParaRPr lang="en-US"/>
        </a:p>
      </dgm:t>
    </dgm:pt>
    <dgm:pt modelId="{AC891113-99E7-46C5-8714-56A73E516FE0}" type="sibTrans" cxnId="{E0CFC7BF-2D30-473D-AF70-206A3E0218B3}">
      <dgm:prSet/>
      <dgm:spPr/>
      <dgm:t>
        <a:bodyPr/>
        <a:lstStyle/>
        <a:p>
          <a:endParaRPr lang="en-US"/>
        </a:p>
      </dgm:t>
    </dgm:pt>
    <dgm:pt modelId="{70BFF8FA-2182-4F1F-9E33-9EE7DCC3327B}">
      <dgm:prSet phldrT="[Text]" custT="1"/>
      <dgm:spPr/>
      <dgm:t>
        <a:bodyPr/>
        <a:lstStyle/>
        <a:p>
          <a:r>
            <a:rPr lang="en-US" sz="1700" dirty="0" smtClean="0"/>
            <a:t>Accessing available resources externally</a:t>
          </a:r>
          <a:endParaRPr lang="en-US" sz="1700" dirty="0"/>
        </a:p>
      </dgm:t>
    </dgm:pt>
    <dgm:pt modelId="{39F1A6BF-81D3-446D-BEE9-452C3EE4BFFE}" type="parTrans" cxnId="{BCE9D081-9BF8-4B1C-93D0-B727CED0C400}">
      <dgm:prSet/>
      <dgm:spPr/>
      <dgm:t>
        <a:bodyPr/>
        <a:lstStyle/>
        <a:p>
          <a:endParaRPr lang="en-US"/>
        </a:p>
      </dgm:t>
    </dgm:pt>
    <dgm:pt modelId="{490521CD-4C69-4E11-8E91-8565B1317098}" type="sibTrans" cxnId="{BCE9D081-9BF8-4B1C-93D0-B727CED0C400}">
      <dgm:prSet/>
      <dgm:spPr/>
      <dgm:t>
        <a:bodyPr/>
        <a:lstStyle/>
        <a:p>
          <a:endParaRPr lang="en-US"/>
        </a:p>
      </dgm:t>
    </dgm:pt>
    <dgm:pt modelId="{E5CF2A8A-96AA-475A-A9E9-A9C8A343DACF}" type="pres">
      <dgm:prSet presAssocID="{F8735516-E23A-4C4F-B624-384EC1E474C3}" presName="rootnode" presStyleCnt="0">
        <dgm:presLayoutVars>
          <dgm:chMax/>
          <dgm:chPref/>
          <dgm:dir/>
          <dgm:animLvl val="lvl"/>
        </dgm:presLayoutVars>
      </dgm:prSet>
      <dgm:spPr/>
      <dgm:t>
        <a:bodyPr/>
        <a:lstStyle/>
        <a:p>
          <a:endParaRPr lang="en-US"/>
        </a:p>
      </dgm:t>
    </dgm:pt>
    <dgm:pt modelId="{6FF3A7DA-EE5E-47CA-A69A-DCAB0E11F6FC}" type="pres">
      <dgm:prSet presAssocID="{31D3CB91-D312-4176-839B-D21A26211C80}" presName="composite" presStyleCnt="0"/>
      <dgm:spPr/>
    </dgm:pt>
    <dgm:pt modelId="{A1BC83AB-F677-4B33-A8D3-C23A69FB5803}" type="pres">
      <dgm:prSet presAssocID="{31D3CB91-D312-4176-839B-D21A26211C80}" presName="bentUpArrow1" presStyleLbl="alignImgPlace1" presStyleIdx="0" presStyleCnt="2"/>
      <dgm:spPr/>
    </dgm:pt>
    <dgm:pt modelId="{B013CF66-03F4-4B61-A7BA-E417F3707B6F}" type="pres">
      <dgm:prSet presAssocID="{31D3CB91-D312-4176-839B-D21A26211C80}" presName="ParentText" presStyleLbl="node1" presStyleIdx="0" presStyleCnt="3">
        <dgm:presLayoutVars>
          <dgm:chMax val="1"/>
          <dgm:chPref val="1"/>
          <dgm:bulletEnabled val="1"/>
        </dgm:presLayoutVars>
      </dgm:prSet>
      <dgm:spPr/>
      <dgm:t>
        <a:bodyPr/>
        <a:lstStyle/>
        <a:p>
          <a:endParaRPr lang="en-US"/>
        </a:p>
      </dgm:t>
    </dgm:pt>
    <dgm:pt modelId="{45CE21C0-D143-4E52-947F-5056632F5839}" type="pres">
      <dgm:prSet presAssocID="{31D3CB91-D312-4176-839B-D21A26211C80}" presName="ChildText" presStyleLbl="revTx" presStyleIdx="0" presStyleCnt="3" custScaleX="219535" custLinFactNeighborX="61616" custLinFactNeighborY="-3513">
        <dgm:presLayoutVars>
          <dgm:chMax val="0"/>
          <dgm:chPref val="0"/>
          <dgm:bulletEnabled val="1"/>
        </dgm:presLayoutVars>
      </dgm:prSet>
      <dgm:spPr/>
      <dgm:t>
        <a:bodyPr/>
        <a:lstStyle/>
        <a:p>
          <a:endParaRPr lang="en-US"/>
        </a:p>
      </dgm:t>
    </dgm:pt>
    <dgm:pt modelId="{820EA7B9-86F6-46E6-B0B8-EC87111A9209}" type="pres">
      <dgm:prSet presAssocID="{F6AF1A7F-01B3-4B8E-9190-1636B7DB8268}" presName="sibTrans" presStyleCnt="0"/>
      <dgm:spPr/>
    </dgm:pt>
    <dgm:pt modelId="{766C072C-D4DD-4A0B-B228-C3576103A97D}" type="pres">
      <dgm:prSet presAssocID="{FF13F2AC-AD74-456A-85BC-0709937CC196}" presName="composite" presStyleCnt="0"/>
      <dgm:spPr/>
    </dgm:pt>
    <dgm:pt modelId="{E21123B9-8E1A-478E-B3AD-E51F86C491FA}" type="pres">
      <dgm:prSet presAssocID="{FF13F2AC-AD74-456A-85BC-0709937CC196}" presName="bentUpArrow1" presStyleLbl="alignImgPlace1" presStyleIdx="1" presStyleCnt="2"/>
      <dgm:spPr/>
    </dgm:pt>
    <dgm:pt modelId="{11BEFAAF-D27D-45DB-A3B6-E902B0EE2ECC}" type="pres">
      <dgm:prSet presAssocID="{FF13F2AC-AD74-456A-85BC-0709937CC196}" presName="ParentText" presStyleLbl="node1" presStyleIdx="1" presStyleCnt="3" custLinFactNeighborX="-910">
        <dgm:presLayoutVars>
          <dgm:chMax val="1"/>
          <dgm:chPref val="1"/>
          <dgm:bulletEnabled val="1"/>
        </dgm:presLayoutVars>
      </dgm:prSet>
      <dgm:spPr/>
      <dgm:t>
        <a:bodyPr/>
        <a:lstStyle/>
        <a:p>
          <a:endParaRPr lang="en-US"/>
        </a:p>
      </dgm:t>
    </dgm:pt>
    <dgm:pt modelId="{96828A13-E567-4EB6-B152-A5424451BDF9}" type="pres">
      <dgm:prSet presAssocID="{FF13F2AC-AD74-456A-85BC-0709937CC196}" presName="ChildText" presStyleLbl="revTx" presStyleIdx="1" presStyleCnt="3" custScaleX="233042" custLinFactNeighborX="67937">
        <dgm:presLayoutVars>
          <dgm:chMax val="0"/>
          <dgm:chPref val="0"/>
          <dgm:bulletEnabled val="1"/>
        </dgm:presLayoutVars>
      </dgm:prSet>
      <dgm:spPr/>
      <dgm:t>
        <a:bodyPr/>
        <a:lstStyle/>
        <a:p>
          <a:endParaRPr lang="en-US"/>
        </a:p>
      </dgm:t>
    </dgm:pt>
    <dgm:pt modelId="{AACB0E5A-A7C5-4302-8146-4D4766B2107E}" type="pres">
      <dgm:prSet presAssocID="{44F3BCCC-40DD-4A1E-8C2B-CE6E3153F19E}" presName="sibTrans" presStyleCnt="0"/>
      <dgm:spPr/>
    </dgm:pt>
    <dgm:pt modelId="{7D217E00-FE6C-498B-941D-914851331AB0}" type="pres">
      <dgm:prSet presAssocID="{86F2AD6D-C1BD-48E6-A5ED-079D86A178E1}" presName="composite" presStyleCnt="0"/>
      <dgm:spPr/>
    </dgm:pt>
    <dgm:pt modelId="{0ACAF179-2002-4D51-8CAE-77FABE6417AE}" type="pres">
      <dgm:prSet presAssocID="{86F2AD6D-C1BD-48E6-A5ED-079D86A178E1}" presName="ParentText" presStyleLbl="node1" presStyleIdx="2" presStyleCnt="3">
        <dgm:presLayoutVars>
          <dgm:chMax val="1"/>
          <dgm:chPref val="1"/>
          <dgm:bulletEnabled val="1"/>
        </dgm:presLayoutVars>
      </dgm:prSet>
      <dgm:spPr/>
      <dgm:t>
        <a:bodyPr/>
        <a:lstStyle/>
        <a:p>
          <a:endParaRPr lang="en-US"/>
        </a:p>
      </dgm:t>
    </dgm:pt>
    <dgm:pt modelId="{01E0BFAC-18BA-43EE-9295-470F3DCBCD37}" type="pres">
      <dgm:prSet presAssocID="{86F2AD6D-C1BD-48E6-A5ED-079D86A178E1}" presName="FinalChildText" presStyleLbl="revTx" presStyleIdx="2" presStyleCnt="3" custScaleX="105871" custLinFactNeighborX="32746">
        <dgm:presLayoutVars>
          <dgm:chMax val="0"/>
          <dgm:chPref val="0"/>
          <dgm:bulletEnabled val="1"/>
        </dgm:presLayoutVars>
      </dgm:prSet>
      <dgm:spPr/>
      <dgm:t>
        <a:bodyPr/>
        <a:lstStyle/>
        <a:p>
          <a:endParaRPr lang="en-US"/>
        </a:p>
      </dgm:t>
    </dgm:pt>
  </dgm:ptLst>
  <dgm:cxnLst>
    <dgm:cxn modelId="{BCE9D081-9BF8-4B1C-93D0-B727CED0C400}" srcId="{86F2AD6D-C1BD-48E6-A5ED-079D86A178E1}" destId="{70BFF8FA-2182-4F1F-9E33-9EE7DCC3327B}" srcOrd="0" destOrd="0" parTransId="{39F1A6BF-81D3-446D-BEE9-452C3EE4BFFE}" sibTransId="{490521CD-4C69-4E11-8E91-8565B1317098}"/>
    <dgm:cxn modelId="{2572E808-97DA-46AF-BC37-7AE351F6CD9A}" type="presOf" srcId="{70BFF8FA-2182-4F1F-9E33-9EE7DCC3327B}" destId="{01E0BFAC-18BA-43EE-9295-470F3DCBCD37}" srcOrd="0" destOrd="0" presId="urn:microsoft.com/office/officeart/2005/8/layout/StepDownProcess"/>
    <dgm:cxn modelId="{FA02CE31-3850-4F22-9938-54D18E9373C7}" srcId="{31D3CB91-D312-4176-839B-D21A26211C80}" destId="{C8B61882-70CF-49D8-BA37-C5635FE9F4D5}" srcOrd="0" destOrd="0" parTransId="{84AD0A48-14F5-4D74-B93A-F88B53599376}" sibTransId="{C89C220A-B0F6-48F9-BF26-897FD76D6A49}"/>
    <dgm:cxn modelId="{D904B3CD-35FA-4DDE-A46D-C2D931355F5C}" type="presOf" srcId="{31D3CB91-D312-4176-839B-D21A26211C80}" destId="{B013CF66-03F4-4B61-A7BA-E417F3707B6F}" srcOrd="0" destOrd="0" presId="urn:microsoft.com/office/officeart/2005/8/layout/StepDownProcess"/>
    <dgm:cxn modelId="{5D92295C-1C79-4B87-97C5-9A48D9956694}" type="presOf" srcId="{C8B61882-70CF-49D8-BA37-C5635FE9F4D5}" destId="{45CE21C0-D143-4E52-947F-5056632F5839}" srcOrd="0" destOrd="0" presId="urn:microsoft.com/office/officeart/2005/8/layout/StepDownProcess"/>
    <dgm:cxn modelId="{D5EE9C0B-73E6-4724-99D5-D4301C17B31C}" srcId="{F8735516-E23A-4C4F-B624-384EC1E474C3}" destId="{31D3CB91-D312-4176-839B-D21A26211C80}" srcOrd="0" destOrd="0" parTransId="{216B26EF-379A-4422-B729-AAE502E58E5F}" sibTransId="{F6AF1A7F-01B3-4B8E-9190-1636B7DB8268}"/>
    <dgm:cxn modelId="{69A277F2-3E38-4DA9-AA1F-2632ED7D4DAF}" type="presOf" srcId="{FF13F2AC-AD74-456A-85BC-0709937CC196}" destId="{11BEFAAF-D27D-45DB-A3B6-E902B0EE2ECC}" srcOrd="0" destOrd="0" presId="urn:microsoft.com/office/officeart/2005/8/layout/StepDownProcess"/>
    <dgm:cxn modelId="{B8ECBE21-A437-4657-9CCD-75609A5DC407}" srcId="{F8735516-E23A-4C4F-B624-384EC1E474C3}" destId="{FF13F2AC-AD74-456A-85BC-0709937CC196}" srcOrd="1" destOrd="0" parTransId="{A6E94B4C-5065-4409-84AE-0EEAEA8F0634}" sibTransId="{44F3BCCC-40DD-4A1E-8C2B-CE6E3153F19E}"/>
    <dgm:cxn modelId="{E0CFC7BF-2D30-473D-AF70-206A3E0218B3}" srcId="{F8735516-E23A-4C4F-B624-384EC1E474C3}" destId="{86F2AD6D-C1BD-48E6-A5ED-079D86A178E1}" srcOrd="2" destOrd="0" parTransId="{F7F27C51-2F9B-47AD-9AB7-F1D638941EBF}" sibTransId="{AC891113-99E7-46C5-8714-56A73E516FE0}"/>
    <dgm:cxn modelId="{A93DDCD1-8749-4579-943A-7AF74F823E0C}" type="presOf" srcId="{F8735516-E23A-4C4F-B624-384EC1E474C3}" destId="{E5CF2A8A-96AA-475A-A9E9-A9C8A343DACF}" srcOrd="0" destOrd="0" presId="urn:microsoft.com/office/officeart/2005/8/layout/StepDownProcess"/>
    <dgm:cxn modelId="{E0B47A3F-2245-48A3-BC4E-2A5168A8150B}" type="presOf" srcId="{86F2AD6D-C1BD-48E6-A5ED-079D86A178E1}" destId="{0ACAF179-2002-4D51-8CAE-77FABE6417AE}" srcOrd="0" destOrd="0" presId="urn:microsoft.com/office/officeart/2005/8/layout/StepDownProcess"/>
    <dgm:cxn modelId="{897B572B-99D6-4FCC-B4CD-EBCC109E0031}" type="presOf" srcId="{802FE502-EBAF-4982-B604-9F7DCA935B95}" destId="{96828A13-E567-4EB6-B152-A5424451BDF9}" srcOrd="0" destOrd="0" presId="urn:microsoft.com/office/officeart/2005/8/layout/StepDownProcess"/>
    <dgm:cxn modelId="{6C5947D8-71C6-46D4-B11B-E025A484EC9B}" srcId="{FF13F2AC-AD74-456A-85BC-0709937CC196}" destId="{802FE502-EBAF-4982-B604-9F7DCA935B95}" srcOrd="0" destOrd="0" parTransId="{97009B2F-CD3A-482B-9C72-959506F8DDEA}" sibTransId="{97FEBBD2-73C2-4642-9002-F69621180E7A}"/>
    <dgm:cxn modelId="{E6D120A7-E06B-43DB-9109-8A63410D0A64}" type="presParOf" srcId="{E5CF2A8A-96AA-475A-A9E9-A9C8A343DACF}" destId="{6FF3A7DA-EE5E-47CA-A69A-DCAB0E11F6FC}" srcOrd="0" destOrd="0" presId="urn:microsoft.com/office/officeart/2005/8/layout/StepDownProcess"/>
    <dgm:cxn modelId="{41F35CDC-9992-4E0D-966B-7B38E8C35B93}" type="presParOf" srcId="{6FF3A7DA-EE5E-47CA-A69A-DCAB0E11F6FC}" destId="{A1BC83AB-F677-4B33-A8D3-C23A69FB5803}" srcOrd="0" destOrd="0" presId="urn:microsoft.com/office/officeart/2005/8/layout/StepDownProcess"/>
    <dgm:cxn modelId="{07E87654-B87B-4E71-AFE8-2DA0516BF589}" type="presParOf" srcId="{6FF3A7DA-EE5E-47CA-A69A-DCAB0E11F6FC}" destId="{B013CF66-03F4-4B61-A7BA-E417F3707B6F}" srcOrd="1" destOrd="0" presId="urn:microsoft.com/office/officeart/2005/8/layout/StepDownProcess"/>
    <dgm:cxn modelId="{F28CA060-474D-42C8-A225-29A6C7937F87}" type="presParOf" srcId="{6FF3A7DA-EE5E-47CA-A69A-DCAB0E11F6FC}" destId="{45CE21C0-D143-4E52-947F-5056632F5839}" srcOrd="2" destOrd="0" presId="urn:microsoft.com/office/officeart/2005/8/layout/StepDownProcess"/>
    <dgm:cxn modelId="{B038E8FB-03B2-4304-BEF5-CDCED38018AB}" type="presParOf" srcId="{E5CF2A8A-96AA-475A-A9E9-A9C8A343DACF}" destId="{820EA7B9-86F6-46E6-B0B8-EC87111A9209}" srcOrd="1" destOrd="0" presId="urn:microsoft.com/office/officeart/2005/8/layout/StepDownProcess"/>
    <dgm:cxn modelId="{21803A8A-06A3-43E5-A58A-AF72014DFA60}" type="presParOf" srcId="{E5CF2A8A-96AA-475A-A9E9-A9C8A343DACF}" destId="{766C072C-D4DD-4A0B-B228-C3576103A97D}" srcOrd="2" destOrd="0" presId="urn:microsoft.com/office/officeart/2005/8/layout/StepDownProcess"/>
    <dgm:cxn modelId="{055582BE-09DF-4D98-8C98-D54F62303A81}" type="presParOf" srcId="{766C072C-D4DD-4A0B-B228-C3576103A97D}" destId="{E21123B9-8E1A-478E-B3AD-E51F86C491FA}" srcOrd="0" destOrd="0" presId="urn:microsoft.com/office/officeart/2005/8/layout/StepDownProcess"/>
    <dgm:cxn modelId="{DA44876B-8AE0-4EBB-9383-2F0E780F492B}" type="presParOf" srcId="{766C072C-D4DD-4A0B-B228-C3576103A97D}" destId="{11BEFAAF-D27D-45DB-A3B6-E902B0EE2ECC}" srcOrd="1" destOrd="0" presId="urn:microsoft.com/office/officeart/2005/8/layout/StepDownProcess"/>
    <dgm:cxn modelId="{C1D0908E-AC38-4587-9C4C-858D6242C442}" type="presParOf" srcId="{766C072C-D4DD-4A0B-B228-C3576103A97D}" destId="{96828A13-E567-4EB6-B152-A5424451BDF9}" srcOrd="2" destOrd="0" presId="urn:microsoft.com/office/officeart/2005/8/layout/StepDownProcess"/>
    <dgm:cxn modelId="{2C46A8B8-8A30-453D-A392-D18BB566687C}" type="presParOf" srcId="{E5CF2A8A-96AA-475A-A9E9-A9C8A343DACF}" destId="{AACB0E5A-A7C5-4302-8146-4D4766B2107E}" srcOrd="3" destOrd="0" presId="urn:microsoft.com/office/officeart/2005/8/layout/StepDownProcess"/>
    <dgm:cxn modelId="{0A2532DA-37C6-461F-BBD1-68CF506B8CCB}" type="presParOf" srcId="{E5CF2A8A-96AA-475A-A9E9-A9C8A343DACF}" destId="{7D217E00-FE6C-498B-941D-914851331AB0}" srcOrd="4" destOrd="0" presId="urn:microsoft.com/office/officeart/2005/8/layout/StepDownProcess"/>
    <dgm:cxn modelId="{2E7F0681-CE08-4EDB-8AB3-09917611F312}" type="presParOf" srcId="{7D217E00-FE6C-498B-941D-914851331AB0}" destId="{0ACAF179-2002-4D51-8CAE-77FABE6417AE}" srcOrd="0" destOrd="0" presId="urn:microsoft.com/office/officeart/2005/8/layout/StepDownProcess"/>
    <dgm:cxn modelId="{EB5F1FAD-0129-47F5-9579-9605A8A6ED34}" type="presParOf" srcId="{7D217E00-FE6C-498B-941D-914851331AB0}" destId="{01E0BFAC-18BA-43EE-9295-470F3DCBCD3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052399-D3CD-4730-834B-180A1AE7F5B9}" type="doc">
      <dgm:prSet loTypeId="urn:microsoft.com/office/officeart/2005/8/layout/vList3" loCatId="list" qsTypeId="urn:microsoft.com/office/officeart/2005/8/quickstyle/3d2" qsCatId="3D" csTypeId="urn:microsoft.com/office/officeart/2005/8/colors/accent3_1" csCatId="accent3" phldr="1"/>
      <dgm:spPr/>
      <dgm:t>
        <a:bodyPr/>
        <a:lstStyle/>
        <a:p>
          <a:endParaRPr lang="en-US"/>
        </a:p>
      </dgm:t>
    </dgm:pt>
    <dgm:pt modelId="{D41A84C8-A4A9-46A6-ABC9-0885AE63E919}">
      <dgm:prSet phldrT="[Text]"/>
      <dgm:spPr/>
      <dgm:t>
        <a:bodyPr/>
        <a:lstStyle/>
        <a:p>
          <a:r>
            <a:rPr lang="en-US" b="1" dirty="0" smtClean="0"/>
            <a:t>Built in Windows</a:t>
          </a:r>
          <a:endParaRPr lang="en-US" b="1" dirty="0"/>
        </a:p>
      </dgm:t>
    </dgm:pt>
    <dgm:pt modelId="{D30B2B90-B70E-43DF-B86C-59DA571F989A}" type="parTrans" cxnId="{F272C59E-6532-4345-A3A9-9D0A52B29A93}">
      <dgm:prSet/>
      <dgm:spPr/>
      <dgm:t>
        <a:bodyPr/>
        <a:lstStyle/>
        <a:p>
          <a:endParaRPr lang="en-US"/>
        </a:p>
      </dgm:t>
    </dgm:pt>
    <dgm:pt modelId="{8395BA04-A55D-437D-B2F9-41CF6FFC5EB4}" type="sibTrans" cxnId="{F272C59E-6532-4345-A3A9-9D0A52B29A93}">
      <dgm:prSet/>
      <dgm:spPr/>
      <dgm:t>
        <a:bodyPr/>
        <a:lstStyle/>
        <a:p>
          <a:endParaRPr lang="en-US"/>
        </a:p>
      </dgm:t>
    </dgm:pt>
    <dgm:pt modelId="{8B0DF88D-C3E9-416B-BEAC-053A9F42E3A9}">
      <dgm:prSet phldrT="[Text]"/>
      <dgm:spPr/>
      <dgm:t>
        <a:bodyPr/>
        <a:lstStyle/>
        <a:p>
          <a:r>
            <a:rPr lang="en-US" dirty="0" smtClean="0"/>
            <a:t>Works out of box with minimal configuration</a:t>
          </a:r>
          <a:endParaRPr lang="en-US" dirty="0"/>
        </a:p>
      </dgm:t>
    </dgm:pt>
    <dgm:pt modelId="{69039289-6DAE-4C23-80B3-062744EFD307}" type="parTrans" cxnId="{962A5943-7586-4043-96A0-858DCE53C5AE}">
      <dgm:prSet/>
      <dgm:spPr/>
      <dgm:t>
        <a:bodyPr/>
        <a:lstStyle/>
        <a:p>
          <a:endParaRPr lang="en-US"/>
        </a:p>
      </dgm:t>
    </dgm:pt>
    <dgm:pt modelId="{ABDCFF84-B053-4FD8-ADF9-E7A4FD498E5E}" type="sibTrans" cxnId="{962A5943-7586-4043-96A0-858DCE53C5AE}">
      <dgm:prSet/>
      <dgm:spPr/>
      <dgm:t>
        <a:bodyPr/>
        <a:lstStyle/>
        <a:p>
          <a:endParaRPr lang="en-US"/>
        </a:p>
      </dgm:t>
    </dgm:pt>
    <dgm:pt modelId="{E303223C-E07B-4E51-AAEF-F4A66D84308A}">
      <dgm:prSet phldrT="[Text]"/>
      <dgm:spPr/>
      <dgm:t>
        <a:bodyPr/>
        <a:lstStyle/>
        <a:p>
          <a:r>
            <a:rPr lang="en-US" b="1" dirty="0" smtClean="0"/>
            <a:t>Secure and stable</a:t>
          </a:r>
          <a:endParaRPr lang="en-US" b="1" dirty="0"/>
        </a:p>
      </dgm:t>
    </dgm:pt>
    <dgm:pt modelId="{EF13B45A-4D75-4988-99BE-34E4CA4CD852}" type="parTrans" cxnId="{97FA2208-EF21-4AA9-B585-1E6A2F2C5931}">
      <dgm:prSet/>
      <dgm:spPr/>
      <dgm:t>
        <a:bodyPr/>
        <a:lstStyle/>
        <a:p>
          <a:endParaRPr lang="en-US"/>
        </a:p>
      </dgm:t>
    </dgm:pt>
    <dgm:pt modelId="{37AD83FB-CD86-461E-98B0-CDAC429F96D1}" type="sibTrans" cxnId="{97FA2208-EF21-4AA9-B585-1E6A2F2C5931}">
      <dgm:prSet/>
      <dgm:spPr/>
      <dgm:t>
        <a:bodyPr/>
        <a:lstStyle/>
        <a:p>
          <a:endParaRPr lang="en-US"/>
        </a:p>
      </dgm:t>
    </dgm:pt>
    <dgm:pt modelId="{4E5F19B8-7FCF-47B9-8949-E4E04CE9EB8A}">
      <dgm:prSet phldrT="[Text]"/>
      <dgm:spPr/>
      <dgm:t>
        <a:bodyPr/>
        <a:lstStyle/>
        <a:p>
          <a:r>
            <a:rPr lang="en-US" dirty="0" smtClean="0"/>
            <a:t>Runs in a sandbox and only in user context</a:t>
          </a:r>
          <a:endParaRPr lang="en-US" dirty="0"/>
        </a:p>
      </dgm:t>
    </dgm:pt>
    <dgm:pt modelId="{8E5A04C2-F498-4A38-974E-D12C308C5D9B}" type="parTrans" cxnId="{CF47FBE4-9A9C-477C-9337-4B27836C3FC6}">
      <dgm:prSet/>
      <dgm:spPr/>
      <dgm:t>
        <a:bodyPr/>
        <a:lstStyle/>
        <a:p>
          <a:endParaRPr lang="en-US"/>
        </a:p>
      </dgm:t>
    </dgm:pt>
    <dgm:pt modelId="{BB4BB264-1BF9-4E63-A379-B15140EEE34E}" type="sibTrans" cxnId="{CF47FBE4-9A9C-477C-9337-4B27836C3FC6}">
      <dgm:prSet/>
      <dgm:spPr/>
      <dgm:t>
        <a:bodyPr/>
        <a:lstStyle/>
        <a:p>
          <a:endParaRPr lang="en-US"/>
        </a:p>
      </dgm:t>
    </dgm:pt>
    <dgm:pt modelId="{0DE0B4AD-5C0B-4A17-A6FA-47B8D522C881}">
      <dgm:prSet phldrT="[Text]"/>
      <dgm:spPr/>
      <dgm:t>
        <a:bodyPr/>
        <a:lstStyle/>
        <a:p>
          <a:r>
            <a:rPr lang="en-US" b="1" smtClean="0"/>
            <a:t>Performance with no compromise</a:t>
          </a:r>
          <a:endParaRPr lang="en-US" b="1" dirty="0"/>
        </a:p>
      </dgm:t>
    </dgm:pt>
    <dgm:pt modelId="{416E68AE-88C1-4B6B-901D-B0A696750D1A}" type="parTrans" cxnId="{30B8DEF0-CE27-48CC-AD99-BDB7FBBA670C}">
      <dgm:prSet/>
      <dgm:spPr/>
      <dgm:t>
        <a:bodyPr/>
        <a:lstStyle/>
        <a:p>
          <a:endParaRPr lang="en-US"/>
        </a:p>
      </dgm:t>
    </dgm:pt>
    <dgm:pt modelId="{1BF5061F-1A62-43D2-B910-37710AD0C36C}" type="sibTrans" cxnId="{30B8DEF0-CE27-48CC-AD99-BDB7FBBA670C}">
      <dgm:prSet/>
      <dgm:spPr/>
      <dgm:t>
        <a:bodyPr/>
        <a:lstStyle/>
        <a:p>
          <a:endParaRPr lang="en-US"/>
        </a:p>
      </dgm:t>
    </dgm:pt>
    <dgm:pt modelId="{8355BB7A-A423-41F0-A365-1F1EF2470B18}">
      <dgm:prSet phldrT="[Text]"/>
      <dgm:spPr/>
      <dgm:t>
        <a:bodyPr/>
        <a:lstStyle/>
        <a:p>
          <a:r>
            <a:rPr lang="en-US" dirty="0" smtClean="0"/>
            <a:t>System controls the interface and process lifetime	</a:t>
          </a:r>
          <a:endParaRPr lang="en-US" dirty="0"/>
        </a:p>
      </dgm:t>
    </dgm:pt>
    <dgm:pt modelId="{BE64A27B-BB2B-4AE2-8361-B47E3002E87B}" type="parTrans" cxnId="{871BB586-C36C-4EDA-B4B1-793C89358BF3}">
      <dgm:prSet/>
      <dgm:spPr/>
      <dgm:t>
        <a:bodyPr/>
        <a:lstStyle/>
        <a:p>
          <a:endParaRPr lang="en-US"/>
        </a:p>
      </dgm:t>
    </dgm:pt>
    <dgm:pt modelId="{A3CBEAA6-B4FD-4612-870C-EB71ADD28989}" type="sibTrans" cxnId="{871BB586-C36C-4EDA-B4B1-793C89358BF3}">
      <dgm:prSet/>
      <dgm:spPr/>
      <dgm:t>
        <a:bodyPr/>
        <a:lstStyle/>
        <a:p>
          <a:endParaRPr lang="en-US"/>
        </a:p>
      </dgm:t>
    </dgm:pt>
    <dgm:pt modelId="{8CAD6DC2-12FF-44CD-B39C-708906E90573}">
      <dgm:prSet phldrT="[Text]"/>
      <dgm:spPr/>
      <dgm:t>
        <a:bodyPr/>
        <a:lstStyle/>
        <a:p>
          <a:r>
            <a:rPr lang="en-US" b="1" smtClean="0"/>
            <a:t>Integrated Experience</a:t>
          </a:r>
          <a:endParaRPr lang="en-US" b="1" dirty="0"/>
        </a:p>
      </dgm:t>
    </dgm:pt>
    <dgm:pt modelId="{2591A0E7-0064-4A7A-87B9-0E58FE21B5C6}" type="parTrans" cxnId="{5C5668B2-70F4-4DFC-827E-535948BE5836}">
      <dgm:prSet/>
      <dgm:spPr/>
      <dgm:t>
        <a:bodyPr/>
        <a:lstStyle/>
        <a:p>
          <a:endParaRPr lang="en-US"/>
        </a:p>
      </dgm:t>
    </dgm:pt>
    <dgm:pt modelId="{756FDAEA-EDCB-42CC-B462-099EA173FA45}" type="sibTrans" cxnId="{5C5668B2-70F4-4DFC-827E-535948BE5836}">
      <dgm:prSet/>
      <dgm:spPr/>
      <dgm:t>
        <a:bodyPr/>
        <a:lstStyle/>
        <a:p>
          <a:endParaRPr lang="en-US"/>
        </a:p>
      </dgm:t>
    </dgm:pt>
    <dgm:pt modelId="{5B688BF2-E085-4A19-BFB5-3F4EA3FA5938}">
      <dgm:prSet phldrT="[Text]"/>
      <dgm:spPr/>
      <dgm:t>
        <a:bodyPr/>
        <a:lstStyle/>
        <a:p>
          <a:r>
            <a:rPr lang="en-US" dirty="0" smtClean="0"/>
            <a:t>User experience blends with Windows.	</a:t>
          </a:r>
          <a:endParaRPr lang="en-US" dirty="0"/>
        </a:p>
      </dgm:t>
    </dgm:pt>
    <dgm:pt modelId="{621712F6-506F-4270-967A-94EC59FB0C62}" type="parTrans" cxnId="{77ED15D6-7D09-4DD3-834E-5FAACF242392}">
      <dgm:prSet/>
      <dgm:spPr/>
      <dgm:t>
        <a:bodyPr/>
        <a:lstStyle/>
        <a:p>
          <a:endParaRPr lang="en-US"/>
        </a:p>
      </dgm:t>
    </dgm:pt>
    <dgm:pt modelId="{703F1A51-80B4-4D66-B1D2-9AF9322E5E59}" type="sibTrans" cxnId="{77ED15D6-7D09-4DD3-834E-5FAACF242392}">
      <dgm:prSet/>
      <dgm:spPr/>
      <dgm:t>
        <a:bodyPr/>
        <a:lstStyle/>
        <a:p>
          <a:endParaRPr lang="en-US"/>
        </a:p>
      </dgm:t>
    </dgm:pt>
    <dgm:pt modelId="{F3C94FDD-DC25-4BB1-A155-4F693EC0271A}" type="pres">
      <dgm:prSet presAssocID="{9F052399-D3CD-4730-834B-180A1AE7F5B9}" presName="linearFlow" presStyleCnt="0">
        <dgm:presLayoutVars>
          <dgm:dir/>
          <dgm:resizeHandles val="exact"/>
        </dgm:presLayoutVars>
      </dgm:prSet>
      <dgm:spPr/>
      <dgm:t>
        <a:bodyPr/>
        <a:lstStyle/>
        <a:p>
          <a:endParaRPr lang="en-US"/>
        </a:p>
      </dgm:t>
    </dgm:pt>
    <dgm:pt modelId="{1E0493EF-76B5-4379-9AA4-352FB9BBCF56}" type="pres">
      <dgm:prSet presAssocID="{D41A84C8-A4A9-46A6-ABC9-0885AE63E919}" presName="composite" presStyleCnt="0"/>
      <dgm:spPr/>
      <dgm:t>
        <a:bodyPr/>
        <a:lstStyle/>
        <a:p>
          <a:endParaRPr lang="en-US"/>
        </a:p>
      </dgm:t>
    </dgm:pt>
    <dgm:pt modelId="{FA87BE25-6313-4166-9A1F-75A3EDF2D810}" type="pres">
      <dgm:prSet presAssocID="{D41A84C8-A4A9-46A6-ABC9-0885AE63E919}"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5CE92D2-BFC6-4728-B586-269CDFBE63E5}" type="pres">
      <dgm:prSet presAssocID="{D41A84C8-A4A9-46A6-ABC9-0885AE63E919}" presName="txShp" presStyleLbl="node1" presStyleIdx="0" presStyleCnt="4">
        <dgm:presLayoutVars>
          <dgm:bulletEnabled val="1"/>
        </dgm:presLayoutVars>
      </dgm:prSet>
      <dgm:spPr/>
      <dgm:t>
        <a:bodyPr/>
        <a:lstStyle/>
        <a:p>
          <a:endParaRPr lang="en-US"/>
        </a:p>
      </dgm:t>
    </dgm:pt>
    <dgm:pt modelId="{C7DB020C-4D25-4C54-85A5-FE567066F541}" type="pres">
      <dgm:prSet presAssocID="{8395BA04-A55D-437D-B2F9-41CF6FFC5EB4}" presName="spacing" presStyleCnt="0"/>
      <dgm:spPr/>
      <dgm:t>
        <a:bodyPr/>
        <a:lstStyle/>
        <a:p>
          <a:endParaRPr lang="en-US"/>
        </a:p>
      </dgm:t>
    </dgm:pt>
    <dgm:pt modelId="{5C946137-A139-4D56-9250-807DE71BCB45}" type="pres">
      <dgm:prSet presAssocID="{E303223C-E07B-4E51-AAEF-F4A66D84308A}" presName="composite" presStyleCnt="0"/>
      <dgm:spPr/>
      <dgm:t>
        <a:bodyPr/>
        <a:lstStyle/>
        <a:p>
          <a:endParaRPr lang="en-US"/>
        </a:p>
      </dgm:t>
    </dgm:pt>
    <dgm:pt modelId="{A2FB5B05-8D45-4133-AA61-B7531D73108E}" type="pres">
      <dgm:prSet presAssocID="{E303223C-E07B-4E51-AAEF-F4A66D84308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568FD85D-2B7D-4C15-AE0F-F7794E575D4F}" type="pres">
      <dgm:prSet presAssocID="{E303223C-E07B-4E51-AAEF-F4A66D84308A}" presName="txShp" presStyleLbl="node1" presStyleIdx="1" presStyleCnt="4">
        <dgm:presLayoutVars>
          <dgm:bulletEnabled val="1"/>
        </dgm:presLayoutVars>
      </dgm:prSet>
      <dgm:spPr/>
      <dgm:t>
        <a:bodyPr/>
        <a:lstStyle/>
        <a:p>
          <a:endParaRPr lang="en-US"/>
        </a:p>
      </dgm:t>
    </dgm:pt>
    <dgm:pt modelId="{7C64DB12-D48C-48E9-AADC-DB82FDD6E8C6}" type="pres">
      <dgm:prSet presAssocID="{37AD83FB-CD86-461E-98B0-CDAC429F96D1}" presName="spacing" presStyleCnt="0"/>
      <dgm:spPr/>
      <dgm:t>
        <a:bodyPr/>
        <a:lstStyle/>
        <a:p>
          <a:endParaRPr lang="en-US"/>
        </a:p>
      </dgm:t>
    </dgm:pt>
    <dgm:pt modelId="{9492CD1C-5260-49C6-9491-BADC12F331A4}" type="pres">
      <dgm:prSet presAssocID="{0DE0B4AD-5C0B-4A17-A6FA-47B8D522C881}" presName="composite" presStyleCnt="0"/>
      <dgm:spPr/>
      <dgm:t>
        <a:bodyPr/>
        <a:lstStyle/>
        <a:p>
          <a:endParaRPr lang="en-US"/>
        </a:p>
      </dgm:t>
    </dgm:pt>
    <dgm:pt modelId="{4284805F-61AB-41BB-ADEA-75259B77A1F7}" type="pres">
      <dgm:prSet presAssocID="{0DE0B4AD-5C0B-4A17-A6FA-47B8D522C881}"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70DF6D49-0E45-47CA-88E3-53408B7FD8BB}" type="pres">
      <dgm:prSet presAssocID="{0DE0B4AD-5C0B-4A17-A6FA-47B8D522C881}" presName="txShp" presStyleLbl="node1" presStyleIdx="2" presStyleCnt="4">
        <dgm:presLayoutVars>
          <dgm:bulletEnabled val="1"/>
        </dgm:presLayoutVars>
      </dgm:prSet>
      <dgm:spPr/>
      <dgm:t>
        <a:bodyPr/>
        <a:lstStyle/>
        <a:p>
          <a:endParaRPr lang="en-US"/>
        </a:p>
      </dgm:t>
    </dgm:pt>
    <dgm:pt modelId="{39931C8E-55CB-414E-852E-0129D99C725F}" type="pres">
      <dgm:prSet presAssocID="{1BF5061F-1A62-43D2-B910-37710AD0C36C}" presName="spacing" presStyleCnt="0"/>
      <dgm:spPr/>
      <dgm:t>
        <a:bodyPr/>
        <a:lstStyle/>
        <a:p>
          <a:endParaRPr lang="en-US"/>
        </a:p>
      </dgm:t>
    </dgm:pt>
    <dgm:pt modelId="{843FCF5B-B3CB-469B-8F41-1602D7132D08}" type="pres">
      <dgm:prSet presAssocID="{8CAD6DC2-12FF-44CD-B39C-708906E90573}" presName="composite" presStyleCnt="0"/>
      <dgm:spPr/>
      <dgm:t>
        <a:bodyPr/>
        <a:lstStyle/>
        <a:p>
          <a:endParaRPr lang="en-US"/>
        </a:p>
      </dgm:t>
    </dgm:pt>
    <dgm:pt modelId="{E544233C-DF50-470E-A464-91E22BB19949}" type="pres">
      <dgm:prSet presAssocID="{8CAD6DC2-12FF-44CD-B39C-708906E9057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4BAC13A-ADAB-40B1-9A5B-4CCE6A1F3808}" type="pres">
      <dgm:prSet presAssocID="{8CAD6DC2-12FF-44CD-B39C-708906E90573}" presName="txShp" presStyleLbl="node1" presStyleIdx="3" presStyleCnt="4">
        <dgm:presLayoutVars>
          <dgm:bulletEnabled val="1"/>
        </dgm:presLayoutVars>
      </dgm:prSet>
      <dgm:spPr/>
      <dgm:t>
        <a:bodyPr/>
        <a:lstStyle/>
        <a:p>
          <a:endParaRPr lang="en-US"/>
        </a:p>
      </dgm:t>
    </dgm:pt>
  </dgm:ptLst>
  <dgm:cxnLst>
    <dgm:cxn modelId="{F272C59E-6532-4345-A3A9-9D0A52B29A93}" srcId="{9F052399-D3CD-4730-834B-180A1AE7F5B9}" destId="{D41A84C8-A4A9-46A6-ABC9-0885AE63E919}" srcOrd="0" destOrd="0" parTransId="{D30B2B90-B70E-43DF-B86C-59DA571F989A}" sibTransId="{8395BA04-A55D-437D-B2F9-41CF6FFC5EB4}"/>
    <dgm:cxn modelId="{871BB586-C36C-4EDA-B4B1-793C89358BF3}" srcId="{0DE0B4AD-5C0B-4A17-A6FA-47B8D522C881}" destId="{8355BB7A-A423-41F0-A365-1F1EF2470B18}" srcOrd="0" destOrd="0" parTransId="{BE64A27B-BB2B-4AE2-8361-B47E3002E87B}" sibTransId="{A3CBEAA6-B4FD-4612-870C-EB71ADD28989}"/>
    <dgm:cxn modelId="{80B13120-D1C0-40A4-81AC-0CC6D3C24683}" type="presOf" srcId="{5B688BF2-E085-4A19-BFB5-3F4EA3FA5938}" destId="{14BAC13A-ADAB-40B1-9A5B-4CCE6A1F3808}" srcOrd="0" destOrd="1" presId="urn:microsoft.com/office/officeart/2005/8/layout/vList3"/>
    <dgm:cxn modelId="{5C5668B2-70F4-4DFC-827E-535948BE5836}" srcId="{9F052399-D3CD-4730-834B-180A1AE7F5B9}" destId="{8CAD6DC2-12FF-44CD-B39C-708906E90573}" srcOrd="3" destOrd="0" parTransId="{2591A0E7-0064-4A7A-87B9-0E58FE21B5C6}" sibTransId="{756FDAEA-EDCB-42CC-B462-099EA173FA45}"/>
    <dgm:cxn modelId="{933C20C2-956B-456D-AFD5-81E633CB423D}" type="presOf" srcId="{8B0DF88D-C3E9-416B-BEAC-053A9F42E3A9}" destId="{65CE92D2-BFC6-4728-B586-269CDFBE63E5}" srcOrd="0" destOrd="1" presId="urn:microsoft.com/office/officeart/2005/8/layout/vList3"/>
    <dgm:cxn modelId="{7F08448E-820A-4201-8069-87DD32178211}" type="presOf" srcId="{E303223C-E07B-4E51-AAEF-F4A66D84308A}" destId="{568FD85D-2B7D-4C15-AE0F-F7794E575D4F}" srcOrd="0" destOrd="0" presId="urn:microsoft.com/office/officeart/2005/8/layout/vList3"/>
    <dgm:cxn modelId="{962A5943-7586-4043-96A0-858DCE53C5AE}" srcId="{D41A84C8-A4A9-46A6-ABC9-0885AE63E919}" destId="{8B0DF88D-C3E9-416B-BEAC-053A9F42E3A9}" srcOrd="0" destOrd="0" parTransId="{69039289-6DAE-4C23-80B3-062744EFD307}" sibTransId="{ABDCFF84-B053-4FD8-ADF9-E7A4FD498E5E}"/>
    <dgm:cxn modelId="{30B8DEF0-CE27-48CC-AD99-BDB7FBBA670C}" srcId="{9F052399-D3CD-4730-834B-180A1AE7F5B9}" destId="{0DE0B4AD-5C0B-4A17-A6FA-47B8D522C881}" srcOrd="2" destOrd="0" parTransId="{416E68AE-88C1-4B6B-901D-B0A696750D1A}" sibTransId="{1BF5061F-1A62-43D2-B910-37710AD0C36C}"/>
    <dgm:cxn modelId="{26445EC5-BB00-489B-8DCA-C6CACD62E76E}" type="presOf" srcId="{8CAD6DC2-12FF-44CD-B39C-708906E90573}" destId="{14BAC13A-ADAB-40B1-9A5B-4CCE6A1F3808}" srcOrd="0" destOrd="0" presId="urn:microsoft.com/office/officeart/2005/8/layout/vList3"/>
    <dgm:cxn modelId="{061B18B7-6740-4926-B706-91793621E50B}" type="presOf" srcId="{0DE0B4AD-5C0B-4A17-A6FA-47B8D522C881}" destId="{70DF6D49-0E45-47CA-88E3-53408B7FD8BB}" srcOrd="0" destOrd="0" presId="urn:microsoft.com/office/officeart/2005/8/layout/vList3"/>
    <dgm:cxn modelId="{02D97B69-E885-422D-9362-5321633F442D}" type="presOf" srcId="{8355BB7A-A423-41F0-A365-1F1EF2470B18}" destId="{70DF6D49-0E45-47CA-88E3-53408B7FD8BB}" srcOrd="0" destOrd="1" presId="urn:microsoft.com/office/officeart/2005/8/layout/vList3"/>
    <dgm:cxn modelId="{8899587A-F407-4B06-9EAA-A7CBAE99E919}" type="presOf" srcId="{4E5F19B8-7FCF-47B9-8949-E4E04CE9EB8A}" destId="{568FD85D-2B7D-4C15-AE0F-F7794E575D4F}" srcOrd="0" destOrd="1" presId="urn:microsoft.com/office/officeart/2005/8/layout/vList3"/>
    <dgm:cxn modelId="{CF47FBE4-9A9C-477C-9337-4B27836C3FC6}" srcId="{E303223C-E07B-4E51-AAEF-F4A66D84308A}" destId="{4E5F19B8-7FCF-47B9-8949-E4E04CE9EB8A}" srcOrd="0" destOrd="0" parTransId="{8E5A04C2-F498-4A38-974E-D12C308C5D9B}" sibTransId="{BB4BB264-1BF9-4E63-A379-B15140EEE34E}"/>
    <dgm:cxn modelId="{97FA2208-EF21-4AA9-B585-1E6A2F2C5931}" srcId="{9F052399-D3CD-4730-834B-180A1AE7F5B9}" destId="{E303223C-E07B-4E51-AAEF-F4A66D84308A}" srcOrd="1" destOrd="0" parTransId="{EF13B45A-4D75-4988-99BE-34E4CA4CD852}" sibTransId="{37AD83FB-CD86-461E-98B0-CDAC429F96D1}"/>
    <dgm:cxn modelId="{AFD380F3-F4F7-41D0-83AB-23B1B47B0A22}" type="presOf" srcId="{9F052399-D3CD-4730-834B-180A1AE7F5B9}" destId="{F3C94FDD-DC25-4BB1-A155-4F693EC0271A}" srcOrd="0" destOrd="0" presId="urn:microsoft.com/office/officeart/2005/8/layout/vList3"/>
    <dgm:cxn modelId="{77ED15D6-7D09-4DD3-834E-5FAACF242392}" srcId="{8CAD6DC2-12FF-44CD-B39C-708906E90573}" destId="{5B688BF2-E085-4A19-BFB5-3F4EA3FA5938}" srcOrd="0" destOrd="0" parTransId="{621712F6-506F-4270-967A-94EC59FB0C62}" sibTransId="{703F1A51-80B4-4D66-B1D2-9AF9322E5E59}"/>
    <dgm:cxn modelId="{7A164AAD-F9FD-4144-8A3E-155D68E9CCEE}" type="presOf" srcId="{D41A84C8-A4A9-46A6-ABC9-0885AE63E919}" destId="{65CE92D2-BFC6-4728-B586-269CDFBE63E5}" srcOrd="0" destOrd="0" presId="urn:microsoft.com/office/officeart/2005/8/layout/vList3"/>
    <dgm:cxn modelId="{5F8EF589-7C8A-450D-81AD-3AD857DA3193}" type="presParOf" srcId="{F3C94FDD-DC25-4BB1-A155-4F693EC0271A}" destId="{1E0493EF-76B5-4379-9AA4-352FB9BBCF56}" srcOrd="0" destOrd="0" presId="urn:microsoft.com/office/officeart/2005/8/layout/vList3"/>
    <dgm:cxn modelId="{386C1384-FB61-4613-807B-83FE0F5CB629}" type="presParOf" srcId="{1E0493EF-76B5-4379-9AA4-352FB9BBCF56}" destId="{FA87BE25-6313-4166-9A1F-75A3EDF2D810}" srcOrd="0" destOrd="0" presId="urn:microsoft.com/office/officeart/2005/8/layout/vList3"/>
    <dgm:cxn modelId="{E317B3C0-2D35-461A-AE4E-5AA547DAEB0E}" type="presParOf" srcId="{1E0493EF-76B5-4379-9AA4-352FB9BBCF56}" destId="{65CE92D2-BFC6-4728-B586-269CDFBE63E5}" srcOrd="1" destOrd="0" presId="urn:microsoft.com/office/officeart/2005/8/layout/vList3"/>
    <dgm:cxn modelId="{DEBB8F6C-5DCE-4904-902D-FD5192790A31}" type="presParOf" srcId="{F3C94FDD-DC25-4BB1-A155-4F693EC0271A}" destId="{C7DB020C-4D25-4C54-85A5-FE567066F541}" srcOrd="1" destOrd="0" presId="urn:microsoft.com/office/officeart/2005/8/layout/vList3"/>
    <dgm:cxn modelId="{42997754-AAB7-4090-96DF-1C90A31B63CE}" type="presParOf" srcId="{F3C94FDD-DC25-4BB1-A155-4F693EC0271A}" destId="{5C946137-A139-4D56-9250-807DE71BCB45}" srcOrd="2" destOrd="0" presId="urn:microsoft.com/office/officeart/2005/8/layout/vList3"/>
    <dgm:cxn modelId="{F5EBA47C-4D8D-46E1-9828-F95D6F131482}" type="presParOf" srcId="{5C946137-A139-4D56-9250-807DE71BCB45}" destId="{A2FB5B05-8D45-4133-AA61-B7531D73108E}" srcOrd="0" destOrd="0" presId="urn:microsoft.com/office/officeart/2005/8/layout/vList3"/>
    <dgm:cxn modelId="{111381CD-9C92-45A7-82E9-987F692418A1}" type="presParOf" srcId="{5C946137-A139-4D56-9250-807DE71BCB45}" destId="{568FD85D-2B7D-4C15-AE0F-F7794E575D4F}" srcOrd="1" destOrd="0" presId="urn:microsoft.com/office/officeart/2005/8/layout/vList3"/>
    <dgm:cxn modelId="{0CB72C3E-F063-427F-9AC2-68913AAAF77E}" type="presParOf" srcId="{F3C94FDD-DC25-4BB1-A155-4F693EC0271A}" destId="{7C64DB12-D48C-48E9-AADC-DB82FDD6E8C6}" srcOrd="3" destOrd="0" presId="urn:microsoft.com/office/officeart/2005/8/layout/vList3"/>
    <dgm:cxn modelId="{F9240F1B-91EC-4C9E-8071-4656BDB9016A}" type="presParOf" srcId="{F3C94FDD-DC25-4BB1-A155-4F693EC0271A}" destId="{9492CD1C-5260-49C6-9491-BADC12F331A4}" srcOrd="4" destOrd="0" presId="urn:microsoft.com/office/officeart/2005/8/layout/vList3"/>
    <dgm:cxn modelId="{99599171-E4D3-4A28-97A4-2807A16E4F25}" type="presParOf" srcId="{9492CD1C-5260-49C6-9491-BADC12F331A4}" destId="{4284805F-61AB-41BB-ADEA-75259B77A1F7}" srcOrd="0" destOrd="0" presId="urn:microsoft.com/office/officeart/2005/8/layout/vList3"/>
    <dgm:cxn modelId="{25B45635-05A3-4A6A-A5CB-878DF83047EB}" type="presParOf" srcId="{9492CD1C-5260-49C6-9491-BADC12F331A4}" destId="{70DF6D49-0E45-47CA-88E3-53408B7FD8BB}" srcOrd="1" destOrd="0" presId="urn:microsoft.com/office/officeart/2005/8/layout/vList3"/>
    <dgm:cxn modelId="{6A15FCF2-541E-4539-AD2D-15907D33A95F}" type="presParOf" srcId="{F3C94FDD-DC25-4BB1-A155-4F693EC0271A}" destId="{39931C8E-55CB-414E-852E-0129D99C725F}" srcOrd="5" destOrd="0" presId="urn:microsoft.com/office/officeart/2005/8/layout/vList3"/>
    <dgm:cxn modelId="{DE10B324-6C6C-4B86-9E2A-4541A93B4946}" type="presParOf" srcId="{F3C94FDD-DC25-4BB1-A155-4F693EC0271A}" destId="{843FCF5B-B3CB-469B-8F41-1602D7132D08}" srcOrd="6" destOrd="0" presId="urn:microsoft.com/office/officeart/2005/8/layout/vList3"/>
    <dgm:cxn modelId="{E01D0BF8-0D0C-4DCD-94B8-20770142E890}" type="presParOf" srcId="{843FCF5B-B3CB-469B-8F41-1602D7132D08}" destId="{E544233C-DF50-470E-A464-91E22BB19949}" srcOrd="0" destOrd="0" presId="urn:microsoft.com/office/officeart/2005/8/layout/vList3"/>
    <dgm:cxn modelId="{5E485108-7194-4E87-A0F5-97D87E223133}" type="presParOf" srcId="{843FCF5B-B3CB-469B-8F41-1602D7132D08}" destId="{14BAC13A-ADAB-40B1-9A5B-4CCE6A1F38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052399-D3CD-4730-834B-180A1AE7F5B9}" type="doc">
      <dgm:prSet loTypeId="urn:microsoft.com/office/officeart/2005/8/layout/vList3" loCatId="list" qsTypeId="urn:microsoft.com/office/officeart/2005/8/quickstyle/3d2" qsCatId="3D" csTypeId="urn:microsoft.com/office/officeart/2005/8/colors/accent3_1" csCatId="accent3" phldr="1"/>
      <dgm:spPr/>
      <dgm:t>
        <a:bodyPr/>
        <a:lstStyle/>
        <a:p>
          <a:endParaRPr lang="en-US"/>
        </a:p>
      </dgm:t>
    </dgm:pt>
    <dgm:pt modelId="{E303223C-E07B-4E51-AAEF-F4A66D84308A}">
      <dgm:prSet phldrT="[Text]"/>
      <dgm:spPr/>
      <dgm:t>
        <a:bodyPr/>
        <a:lstStyle/>
        <a:p>
          <a:r>
            <a:rPr lang="en-US" b="1" dirty="0" smtClean="0"/>
            <a:t>Smart and simple connection experience</a:t>
          </a:r>
          <a:endParaRPr lang="en-US" b="1" dirty="0"/>
        </a:p>
      </dgm:t>
    </dgm:pt>
    <dgm:pt modelId="{EF13B45A-4D75-4988-99BE-34E4CA4CD852}" type="parTrans" cxnId="{97FA2208-EF21-4AA9-B585-1E6A2F2C5931}">
      <dgm:prSet/>
      <dgm:spPr/>
      <dgm:t>
        <a:bodyPr/>
        <a:lstStyle/>
        <a:p>
          <a:endParaRPr lang="en-US"/>
        </a:p>
      </dgm:t>
    </dgm:pt>
    <dgm:pt modelId="{37AD83FB-CD86-461E-98B0-CDAC429F96D1}" type="sibTrans" cxnId="{97FA2208-EF21-4AA9-B585-1E6A2F2C5931}">
      <dgm:prSet/>
      <dgm:spPr/>
      <dgm:t>
        <a:bodyPr/>
        <a:lstStyle/>
        <a:p>
          <a:endParaRPr lang="en-US"/>
        </a:p>
      </dgm:t>
    </dgm:pt>
    <dgm:pt modelId="{4E5F19B8-7FCF-47B9-8949-E4E04CE9EB8A}">
      <dgm:prSet phldrT="[Text]"/>
      <dgm:spPr/>
      <dgm:t>
        <a:bodyPr/>
        <a:lstStyle/>
        <a:p>
          <a:r>
            <a:rPr lang="en-US" dirty="0" smtClean="0"/>
            <a:t>Location and user aware VPN connectivity</a:t>
          </a:r>
          <a:endParaRPr lang="en-US" dirty="0"/>
        </a:p>
      </dgm:t>
    </dgm:pt>
    <dgm:pt modelId="{8E5A04C2-F498-4A38-974E-D12C308C5D9B}" type="parTrans" cxnId="{CF47FBE4-9A9C-477C-9337-4B27836C3FC6}">
      <dgm:prSet/>
      <dgm:spPr/>
      <dgm:t>
        <a:bodyPr/>
        <a:lstStyle/>
        <a:p>
          <a:endParaRPr lang="en-US"/>
        </a:p>
      </dgm:t>
    </dgm:pt>
    <dgm:pt modelId="{BB4BB264-1BF9-4E63-A379-B15140EEE34E}" type="sibTrans" cxnId="{CF47FBE4-9A9C-477C-9337-4B27836C3FC6}">
      <dgm:prSet/>
      <dgm:spPr/>
      <dgm:t>
        <a:bodyPr/>
        <a:lstStyle/>
        <a:p>
          <a:endParaRPr lang="en-US"/>
        </a:p>
      </dgm:t>
    </dgm:pt>
    <dgm:pt modelId="{0DE0B4AD-5C0B-4A17-A6FA-47B8D522C881}">
      <dgm:prSet phldrT="[Text]"/>
      <dgm:spPr/>
      <dgm:t>
        <a:bodyPr/>
        <a:lstStyle/>
        <a:p>
          <a:r>
            <a:rPr lang="en-US" b="1" dirty="0" smtClean="0"/>
            <a:t>Multiple management options</a:t>
          </a:r>
          <a:endParaRPr lang="en-US" b="1" dirty="0"/>
        </a:p>
      </dgm:t>
    </dgm:pt>
    <dgm:pt modelId="{416E68AE-88C1-4B6B-901D-B0A696750D1A}" type="parTrans" cxnId="{30B8DEF0-CE27-48CC-AD99-BDB7FBBA670C}">
      <dgm:prSet/>
      <dgm:spPr/>
      <dgm:t>
        <a:bodyPr/>
        <a:lstStyle/>
        <a:p>
          <a:endParaRPr lang="en-US"/>
        </a:p>
      </dgm:t>
    </dgm:pt>
    <dgm:pt modelId="{1BF5061F-1A62-43D2-B910-37710AD0C36C}" type="sibTrans" cxnId="{30B8DEF0-CE27-48CC-AD99-BDB7FBBA670C}">
      <dgm:prSet/>
      <dgm:spPr/>
      <dgm:t>
        <a:bodyPr/>
        <a:lstStyle/>
        <a:p>
          <a:endParaRPr lang="en-US"/>
        </a:p>
      </dgm:t>
    </dgm:pt>
    <dgm:pt modelId="{8355BB7A-A423-41F0-A365-1F1EF2470B18}">
      <dgm:prSet phldrT="[Text]"/>
      <dgm:spPr/>
      <dgm:t>
        <a:bodyPr/>
        <a:lstStyle/>
        <a:p>
          <a:r>
            <a:rPr lang="en-US" dirty="0" smtClean="0"/>
            <a:t>Intune integration, UI and PowerShell extended capabilities</a:t>
          </a:r>
          <a:endParaRPr lang="en-US" dirty="0"/>
        </a:p>
      </dgm:t>
    </dgm:pt>
    <dgm:pt modelId="{BE64A27B-BB2B-4AE2-8361-B47E3002E87B}" type="parTrans" cxnId="{871BB586-C36C-4EDA-B4B1-793C89358BF3}">
      <dgm:prSet/>
      <dgm:spPr/>
      <dgm:t>
        <a:bodyPr/>
        <a:lstStyle/>
        <a:p>
          <a:endParaRPr lang="en-US"/>
        </a:p>
      </dgm:t>
    </dgm:pt>
    <dgm:pt modelId="{A3CBEAA6-B4FD-4612-870C-EB71ADD28989}" type="sibTrans" cxnId="{871BB586-C36C-4EDA-B4B1-793C89358BF3}">
      <dgm:prSet/>
      <dgm:spPr/>
      <dgm:t>
        <a:bodyPr/>
        <a:lstStyle/>
        <a:p>
          <a:endParaRPr lang="en-US"/>
        </a:p>
      </dgm:t>
    </dgm:pt>
    <dgm:pt modelId="{8CAD6DC2-12FF-44CD-B39C-708906E90573}">
      <dgm:prSet phldrT="[Text]"/>
      <dgm:spPr/>
      <dgm:t>
        <a:bodyPr/>
        <a:lstStyle/>
        <a:p>
          <a:r>
            <a:rPr lang="en-US" b="1" dirty="0" smtClean="0"/>
            <a:t>Unified platform</a:t>
          </a:r>
          <a:endParaRPr lang="en-US" b="1" dirty="0"/>
        </a:p>
      </dgm:t>
    </dgm:pt>
    <dgm:pt modelId="{2591A0E7-0064-4A7A-87B9-0E58FE21B5C6}" type="parTrans" cxnId="{5C5668B2-70F4-4DFC-827E-535948BE5836}">
      <dgm:prSet/>
      <dgm:spPr/>
      <dgm:t>
        <a:bodyPr/>
        <a:lstStyle/>
        <a:p>
          <a:endParaRPr lang="en-US"/>
        </a:p>
      </dgm:t>
    </dgm:pt>
    <dgm:pt modelId="{756FDAEA-EDCB-42CC-B462-099EA173FA45}" type="sibTrans" cxnId="{5C5668B2-70F4-4DFC-827E-535948BE5836}">
      <dgm:prSet/>
      <dgm:spPr/>
      <dgm:t>
        <a:bodyPr/>
        <a:lstStyle/>
        <a:p>
          <a:endParaRPr lang="en-US"/>
        </a:p>
      </dgm:t>
    </dgm:pt>
    <dgm:pt modelId="{5B688BF2-E085-4A19-BFB5-3F4EA3FA5938}">
      <dgm:prSet phldrT="[Text]"/>
      <dgm:spPr/>
      <dgm:t>
        <a:bodyPr/>
        <a:lstStyle/>
        <a:p>
          <a:r>
            <a:rPr lang="en-US" dirty="0" smtClean="0"/>
            <a:t>VPN clients share all platform extensions</a:t>
          </a:r>
          <a:endParaRPr lang="en-US" dirty="0"/>
        </a:p>
      </dgm:t>
    </dgm:pt>
    <dgm:pt modelId="{621712F6-506F-4270-967A-94EC59FB0C62}" type="parTrans" cxnId="{77ED15D6-7D09-4DD3-834E-5FAACF242392}">
      <dgm:prSet/>
      <dgm:spPr/>
      <dgm:t>
        <a:bodyPr/>
        <a:lstStyle/>
        <a:p>
          <a:endParaRPr lang="en-US"/>
        </a:p>
      </dgm:t>
    </dgm:pt>
    <dgm:pt modelId="{703F1A51-80B4-4D66-B1D2-9AF9322E5E59}" type="sibTrans" cxnId="{77ED15D6-7D09-4DD3-834E-5FAACF242392}">
      <dgm:prSet/>
      <dgm:spPr/>
      <dgm:t>
        <a:bodyPr/>
        <a:lstStyle/>
        <a:p>
          <a:endParaRPr lang="en-US"/>
        </a:p>
      </dgm:t>
    </dgm:pt>
    <dgm:pt modelId="{F3C94FDD-DC25-4BB1-A155-4F693EC0271A}" type="pres">
      <dgm:prSet presAssocID="{9F052399-D3CD-4730-834B-180A1AE7F5B9}" presName="linearFlow" presStyleCnt="0">
        <dgm:presLayoutVars>
          <dgm:dir/>
          <dgm:resizeHandles val="exact"/>
        </dgm:presLayoutVars>
      </dgm:prSet>
      <dgm:spPr/>
      <dgm:t>
        <a:bodyPr/>
        <a:lstStyle/>
        <a:p>
          <a:endParaRPr lang="en-US"/>
        </a:p>
      </dgm:t>
    </dgm:pt>
    <dgm:pt modelId="{5C946137-A139-4D56-9250-807DE71BCB45}" type="pres">
      <dgm:prSet presAssocID="{E303223C-E07B-4E51-AAEF-F4A66D84308A}" presName="composite" presStyleCnt="0"/>
      <dgm:spPr/>
      <dgm:t>
        <a:bodyPr/>
        <a:lstStyle/>
        <a:p>
          <a:endParaRPr lang="en-US"/>
        </a:p>
      </dgm:t>
    </dgm:pt>
    <dgm:pt modelId="{A2FB5B05-8D45-4133-AA61-B7531D73108E}" type="pres">
      <dgm:prSet presAssocID="{E303223C-E07B-4E51-AAEF-F4A66D84308A}" presName="imgShp"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568FD85D-2B7D-4C15-AE0F-F7794E575D4F}" type="pres">
      <dgm:prSet presAssocID="{E303223C-E07B-4E51-AAEF-F4A66D84308A}" presName="txShp" presStyleLbl="node1" presStyleIdx="0" presStyleCnt="3">
        <dgm:presLayoutVars>
          <dgm:bulletEnabled val="1"/>
        </dgm:presLayoutVars>
      </dgm:prSet>
      <dgm:spPr/>
      <dgm:t>
        <a:bodyPr/>
        <a:lstStyle/>
        <a:p>
          <a:endParaRPr lang="en-US"/>
        </a:p>
      </dgm:t>
    </dgm:pt>
    <dgm:pt modelId="{7C64DB12-D48C-48E9-AADC-DB82FDD6E8C6}" type="pres">
      <dgm:prSet presAssocID="{37AD83FB-CD86-461E-98B0-CDAC429F96D1}" presName="spacing" presStyleCnt="0"/>
      <dgm:spPr/>
      <dgm:t>
        <a:bodyPr/>
        <a:lstStyle/>
        <a:p>
          <a:endParaRPr lang="en-US"/>
        </a:p>
      </dgm:t>
    </dgm:pt>
    <dgm:pt modelId="{9492CD1C-5260-49C6-9491-BADC12F331A4}" type="pres">
      <dgm:prSet presAssocID="{0DE0B4AD-5C0B-4A17-A6FA-47B8D522C881}" presName="composite" presStyleCnt="0"/>
      <dgm:spPr/>
      <dgm:t>
        <a:bodyPr/>
        <a:lstStyle/>
        <a:p>
          <a:endParaRPr lang="en-US"/>
        </a:p>
      </dgm:t>
    </dgm:pt>
    <dgm:pt modelId="{4284805F-61AB-41BB-ADEA-75259B77A1F7}" type="pres">
      <dgm:prSet presAssocID="{0DE0B4AD-5C0B-4A17-A6FA-47B8D522C881}" presName="imgShp"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70DF6D49-0E45-47CA-88E3-53408B7FD8BB}" type="pres">
      <dgm:prSet presAssocID="{0DE0B4AD-5C0B-4A17-A6FA-47B8D522C881}" presName="txShp" presStyleLbl="node1" presStyleIdx="1" presStyleCnt="3">
        <dgm:presLayoutVars>
          <dgm:bulletEnabled val="1"/>
        </dgm:presLayoutVars>
      </dgm:prSet>
      <dgm:spPr/>
      <dgm:t>
        <a:bodyPr/>
        <a:lstStyle/>
        <a:p>
          <a:endParaRPr lang="en-US"/>
        </a:p>
      </dgm:t>
    </dgm:pt>
    <dgm:pt modelId="{39931C8E-55CB-414E-852E-0129D99C725F}" type="pres">
      <dgm:prSet presAssocID="{1BF5061F-1A62-43D2-B910-37710AD0C36C}" presName="spacing" presStyleCnt="0"/>
      <dgm:spPr/>
      <dgm:t>
        <a:bodyPr/>
        <a:lstStyle/>
        <a:p>
          <a:endParaRPr lang="en-US"/>
        </a:p>
      </dgm:t>
    </dgm:pt>
    <dgm:pt modelId="{843FCF5B-B3CB-469B-8F41-1602D7132D08}" type="pres">
      <dgm:prSet presAssocID="{8CAD6DC2-12FF-44CD-B39C-708906E90573}" presName="composite" presStyleCnt="0"/>
      <dgm:spPr/>
      <dgm:t>
        <a:bodyPr/>
        <a:lstStyle/>
        <a:p>
          <a:endParaRPr lang="en-US"/>
        </a:p>
      </dgm:t>
    </dgm:pt>
    <dgm:pt modelId="{E544233C-DF50-470E-A464-91E22BB19949}" type="pres">
      <dgm:prSet presAssocID="{8CAD6DC2-12FF-44CD-B39C-708906E9057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4BAC13A-ADAB-40B1-9A5B-4CCE6A1F3808}" type="pres">
      <dgm:prSet presAssocID="{8CAD6DC2-12FF-44CD-B39C-708906E90573}" presName="txShp" presStyleLbl="node1" presStyleIdx="2" presStyleCnt="3">
        <dgm:presLayoutVars>
          <dgm:bulletEnabled val="1"/>
        </dgm:presLayoutVars>
      </dgm:prSet>
      <dgm:spPr/>
      <dgm:t>
        <a:bodyPr/>
        <a:lstStyle/>
        <a:p>
          <a:endParaRPr lang="en-US"/>
        </a:p>
      </dgm:t>
    </dgm:pt>
  </dgm:ptLst>
  <dgm:cxnLst>
    <dgm:cxn modelId="{D74BC535-39B3-4636-854A-0511C77EFBD9}" type="presOf" srcId="{8CAD6DC2-12FF-44CD-B39C-708906E90573}" destId="{14BAC13A-ADAB-40B1-9A5B-4CCE6A1F3808}" srcOrd="0" destOrd="0" presId="urn:microsoft.com/office/officeart/2005/8/layout/vList3"/>
    <dgm:cxn modelId="{871BB586-C36C-4EDA-B4B1-793C89358BF3}" srcId="{0DE0B4AD-5C0B-4A17-A6FA-47B8D522C881}" destId="{8355BB7A-A423-41F0-A365-1F1EF2470B18}" srcOrd="0" destOrd="0" parTransId="{BE64A27B-BB2B-4AE2-8361-B47E3002E87B}" sibTransId="{A3CBEAA6-B4FD-4612-870C-EB71ADD28989}"/>
    <dgm:cxn modelId="{5C5668B2-70F4-4DFC-827E-535948BE5836}" srcId="{9F052399-D3CD-4730-834B-180A1AE7F5B9}" destId="{8CAD6DC2-12FF-44CD-B39C-708906E90573}" srcOrd="2" destOrd="0" parTransId="{2591A0E7-0064-4A7A-87B9-0E58FE21B5C6}" sibTransId="{756FDAEA-EDCB-42CC-B462-099EA173FA45}"/>
    <dgm:cxn modelId="{AFC566BC-D5CC-4328-86DA-933FC462C777}" type="presOf" srcId="{E303223C-E07B-4E51-AAEF-F4A66D84308A}" destId="{568FD85D-2B7D-4C15-AE0F-F7794E575D4F}" srcOrd="0" destOrd="0" presId="urn:microsoft.com/office/officeart/2005/8/layout/vList3"/>
    <dgm:cxn modelId="{30B8DEF0-CE27-48CC-AD99-BDB7FBBA670C}" srcId="{9F052399-D3CD-4730-834B-180A1AE7F5B9}" destId="{0DE0B4AD-5C0B-4A17-A6FA-47B8D522C881}" srcOrd="1" destOrd="0" parTransId="{416E68AE-88C1-4B6B-901D-B0A696750D1A}" sibTransId="{1BF5061F-1A62-43D2-B910-37710AD0C36C}"/>
    <dgm:cxn modelId="{5ACE962D-DC86-45D2-9BD4-3780904AD70E}" type="presOf" srcId="{0DE0B4AD-5C0B-4A17-A6FA-47B8D522C881}" destId="{70DF6D49-0E45-47CA-88E3-53408B7FD8BB}" srcOrd="0" destOrd="0" presId="urn:microsoft.com/office/officeart/2005/8/layout/vList3"/>
    <dgm:cxn modelId="{77ADA4DF-F369-4B9C-8079-9477DB92155D}" type="presOf" srcId="{4E5F19B8-7FCF-47B9-8949-E4E04CE9EB8A}" destId="{568FD85D-2B7D-4C15-AE0F-F7794E575D4F}" srcOrd="0" destOrd="1" presId="urn:microsoft.com/office/officeart/2005/8/layout/vList3"/>
    <dgm:cxn modelId="{EC9D8FC3-2E78-4040-A7F0-257E0291C616}" type="presOf" srcId="{8355BB7A-A423-41F0-A365-1F1EF2470B18}" destId="{70DF6D49-0E45-47CA-88E3-53408B7FD8BB}" srcOrd="0" destOrd="1" presId="urn:microsoft.com/office/officeart/2005/8/layout/vList3"/>
    <dgm:cxn modelId="{CF47FBE4-9A9C-477C-9337-4B27836C3FC6}" srcId="{E303223C-E07B-4E51-AAEF-F4A66D84308A}" destId="{4E5F19B8-7FCF-47B9-8949-E4E04CE9EB8A}" srcOrd="0" destOrd="0" parTransId="{8E5A04C2-F498-4A38-974E-D12C308C5D9B}" sibTransId="{BB4BB264-1BF9-4E63-A379-B15140EEE34E}"/>
    <dgm:cxn modelId="{62B4CE23-BD78-4491-B8AD-7639EFC71ED4}" type="presOf" srcId="{9F052399-D3CD-4730-834B-180A1AE7F5B9}" destId="{F3C94FDD-DC25-4BB1-A155-4F693EC0271A}" srcOrd="0" destOrd="0" presId="urn:microsoft.com/office/officeart/2005/8/layout/vList3"/>
    <dgm:cxn modelId="{97FA2208-EF21-4AA9-B585-1E6A2F2C5931}" srcId="{9F052399-D3CD-4730-834B-180A1AE7F5B9}" destId="{E303223C-E07B-4E51-AAEF-F4A66D84308A}" srcOrd="0" destOrd="0" parTransId="{EF13B45A-4D75-4988-99BE-34E4CA4CD852}" sibTransId="{37AD83FB-CD86-461E-98B0-CDAC429F96D1}"/>
    <dgm:cxn modelId="{CC815548-1BDD-4F21-8BE1-741BA4ADDDC5}" type="presOf" srcId="{5B688BF2-E085-4A19-BFB5-3F4EA3FA5938}" destId="{14BAC13A-ADAB-40B1-9A5B-4CCE6A1F3808}" srcOrd="0" destOrd="1" presId="urn:microsoft.com/office/officeart/2005/8/layout/vList3"/>
    <dgm:cxn modelId="{77ED15D6-7D09-4DD3-834E-5FAACF242392}" srcId="{8CAD6DC2-12FF-44CD-B39C-708906E90573}" destId="{5B688BF2-E085-4A19-BFB5-3F4EA3FA5938}" srcOrd="0" destOrd="0" parTransId="{621712F6-506F-4270-967A-94EC59FB0C62}" sibTransId="{703F1A51-80B4-4D66-B1D2-9AF9322E5E59}"/>
    <dgm:cxn modelId="{1E66D3B6-BF35-4CC6-AF61-2B1CCEF13FF7}" type="presParOf" srcId="{F3C94FDD-DC25-4BB1-A155-4F693EC0271A}" destId="{5C946137-A139-4D56-9250-807DE71BCB45}" srcOrd="0" destOrd="0" presId="urn:microsoft.com/office/officeart/2005/8/layout/vList3"/>
    <dgm:cxn modelId="{D2EE8B70-705C-437F-BD24-381867AC24C3}" type="presParOf" srcId="{5C946137-A139-4D56-9250-807DE71BCB45}" destId="{A2FB5B05-8D45-4133-AA61-B7531D73108E}" srcOrd="0" destOrd="0" presId="urn:microsoft.com/office/officeart/2005/8/layout/vList3"/>
    <dgm:cxn modelId="{260F88EF-B1EA-48B8-9125-ACB21A08BE5C}" type="presParOf" srcId="{5C946137-A139-4D56-9250-807DE71BCB45}" destId="{568FD85D-2B7D-4C15-AE0F-F7794E575D4F}" srcOrd="1" destOrd="0" presId="urn:microsoft.com/office/officeart/2005/8/layout/vList3"/>
    <dgm:cxn modelId="{9C830222-16DF-41F8-9D04-B35589DEBF7B}" type="presParOf" srcId="{F3C94FDD-DC25-4BB1-A155-4F693EC0271A}" destId="{7C64DB12-D48C-48E9-AADC-DB82FDD6E8C6}" srcOrd="1" destOrd="0" presId="urn:microsoft.com/office/officeart/2005/8/layout/vList3"/>
    <dgm:cxn modelId="{C645CEE5-913D-4AE0-B294-C7B67B4DB292}" type="presParOf" srcId="{F3C94FDD-DC25-4BB1-A155-4F693EC0271A}" destId="{9492CD1C-5260-49C6-9491-BADC12F331A4}" srcOrd="2" destOrd="0" presId="urn:microsoft.com/office/officeart/2005/8/layout/vList3"/>
    <dgm:cxn modelId="{6A69CB6F-85CA-4AEE-8A3C-985A4F7C1340}" type="presParOf" srcId="{9492CD1C-5260-49C6-9491-BADC12F331A4}" destId="{4284805F-61AB-41BB-ADEA-75259B77A1F7}" srcOrd="0" destOrd="0" presId="urn:microsoft.com/office/officeart/2005/8/layout/vList3"/>
    <dgm:cxn modelId="{8ACCD9E6-1008-42BC-9D3C-3C72DC404E9A}" type="presParOf" srcId="{9492CD1C-5260-49C6-9491-BADC12F331A4}" destId="{70DF6D49-0E45-47CA-88E3-53408B7FD8BB}" srcOrd="1" destOrd="0" presId="urn:microsoft.com/office/officeart/2005/8/layout/vList3"/>
    <dgm:cxn modelId="{ACF24F57-163D-41EE-B0D5-797FCCAB8A9A}" type="presParOf" srcId="{F3C94FDD-DC25-4BB1-A155-4F693EC0271A}" destId="{39931C8E-55CB-414E-852E-0129D99C725F}" srcOrd="3" destOrd="0" presId="urn:microsoft.com/office/officeart/2005/8/layout/vList3"/>
    <dgm:cxn modelId="{0A225B89-A6E0-4F36-B2D4-F7FF0E6C2890}" type="presParOf" srcId="{F3C94FDD-DC25-4BB1-A155-4F693EC0271A}" destId="{843FCF5B-B3CB-469B-8F41-1602D7132D08}" srcOrd="4" destOrd="0" presId="urn:microsoft.com/office/officeart/2005/8/layout/vList3"/>
    <dgm:cxn modelId="{E0040BF9-DBA1-4257-9CD2-768C5BD7083A}" type="presParOf" srcId="{843FCF5B-B3CB-469B-8F41-1602D7132D08}" destId="{E544233C-DF50-470E-A464-91E22BB19949}" srcOrd="0" destOrd="0" presId="urn:microsoft.com/office/officeart/2005/8/layout/vList3"/>
    <dgm:cxn modelId="{B6622161-2E6E-482E-A886-497BACB0ED1D}" type="presParOf" srcId="{843FCF5B-B3CB-469B-8F41-1602D7132D08}" destId="{14BAC13A-ADAB-40B1-9A5B-4CCE6A1F38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12:00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12:00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12:00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90116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873" indent="-582873"/>
            <a:endParaRPr lang="en-US" dirty="0" smtClean="0">
              <a:gradFill>
                <a:gsLst>
                  <a:gs pos="0">
                    <a:schemeClr val="tx1"/>
                  </a:gs>
                  <a:gs pos="86000">
                    <a:schemeClr val="tx1"/>
                  </a:gs>
                </a:gsLst>
                <a:lin ang="5400000" scaled="0"/>
              </a:gradFill>
              <a:latin typeface="Segoe UI Light"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7829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20043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62435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67814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78673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59400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129090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48856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4572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12:00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8129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999543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733950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576232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07960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092545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514028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590170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943455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715600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76989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904932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676005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371894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81252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874938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48784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83117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760190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649752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269985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95331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241086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530602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089997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t>6/6/2013 12:00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52206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A0B47-5A64-45B7-929C-6EA5820060B2}" type="slidenum">
              <a:rPr lang="en-US" smtClean="0"/>
              <a:t>45</a:t>
            </a:fld>
            <a:endParaRPr lang="en-US"/>
          </a:p>
        </p:txBody>
      </p:sp>
    </p:spTree>
    <p:extLst>
      <p:ext uri="{BB962C8B-B14F-4D97-AF65-F5344CB8AC3E}">
        <p14:creationId xmlns:p14="http://schemas.microsoft.com/office/powerpoint/2010/main" val="1634685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A0B47-5A64-45B7-929C-6EA5820060B2}" type="slidenum">
              <a:rPr lang="en-US" smtClean="0"/>
              <a:t>46</a:t>
            </a:fld>
            <a:endParaRPr lang="en-US"/>
          </a:p>
        </p:txBody>
      </p:sp>
    </p:spTree>
    <p:extLst>
      <p:ext uri="{BB962C8B-B14F-4D97-AF65-F5344CB8AC3E}">
        <p14:creationId xmlns:p14="http://schemas.microsoft.com/office/powerpoint/2010/main" val="31068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A0B47-5A64-45B7-929C-6EA5820060B2}" type="slidenum">
              <a:rPr lang="en-US" smtClean="0"/>
              <a:t>47</a:t>
            </a:fld>
            <a:endParaRPr lang="en-US"/>
          </a:p>
        </p:txBody>
      </p:sp>
    </p:spTree>
    <p:extLst>
      <p:ext uri="{BB962C8B-B14F-4D97-AF65-F5344CB8AC3E}">
        <p14:creationId xmlns:p14="http://schemas.microsoft.com/office/powerpoint/2010/main" val="2310055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831288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12:00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12:00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845818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12:00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38902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767087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12:00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012521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12:00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89336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17947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01996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12:00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308126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7039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15.WMF"/><Relationship Id="rId4" Type="http://schemas.openxmlformats.org/officeDocument/2006/relationships/image" Target="../media/image13.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5.WMF"/><Relationship Id="rId5" Type="http://schemas.openxmlformats.org/officeDocument/2006/relationships/image" Target="../media/image16.emf"/><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5.WMF"/><Relationship Id="rId5" Type="http://schemas.openxmlformats.org/officeDocument/2006/relationships/image" Target="../media/image16.emf"/><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15.WMF"/><Relationship Id="rId5" Type="http://schemas.openxmlformats.org/officeDocument/2006/relationships/image" Target="../media/image16.emf"/><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15.WMF"/><Relationship Id="rId5" Type="http://schemas.openxmlformats.org/officeDocument/2006/relationships/image" Target="../media/image16.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15.WMF"/><Relationship Id="rId5" Type="http://schemas.openxmlformats.org/officeDocument/2006/relationships/image" Target="../media/image16.emf"/><Relationship Id="rId4" Type="http://schemas.openxmlformats.org/officeDocument/2006/relationships/image" Target="../media/image13.emf"/></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image" Target="../media/image13.emf"/></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image" Target="../media/image13.emf"/></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image" Target="../media/image28.emf"/><Relationship Id="rId5" Type="http://schemas.openxmlformats.org/officeDocument/2006/relationships/image" Target="../media/image13.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30.png"/><Relationship Id="rId7" Type="http://schemas.openxmlformats.org/officeDocument/2006/relationships/hyperlink" Target="microsoft.com/dv"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5162550"/>
            <a:ext cx="11887200" cy="1831975"/>
          </a:xfrm>
        </p:spPr>
        <p:txBody>
          <a:bodyPr/>
          <a:lstStyle/>
          <a:p>
            <a:r>
              <a:rPr lang="en-US" dirty="0" smtClean="0"/>
              <a:t>Risk Management</a:t>
            </a:r>
            <a:endParaRPr lang="en-US" dirty="0"/>
          </a:p>
        </p:txBody>
      </p:sp>
      <p:graphicFrame>
        <p:nvGraphicFramePr>
          <p:cNvPr id="3" name="Diagram 2"/>
          <p:cNvGraphicFramePr/>
          <p:nvPr>
            <p:extLst>
              <p:ext uri="{D42A27DB-BD31-4B8C-83A1-F6EECF244321}">
                <p14:modId xmlns:p14="http://schemas.microsoft.com/office/powerpoint/2010/main" val="1722939493"/>
              </p:ext>
            </p:extLst>
          </p:nvPr>
        </p:nvGraphicFramePr>
        <p:xfrm>
          <a:off x="3648322" y="342392"/>
          <a:ext cx="8458371" cy="485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7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483150" y="4445422"/>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Internal Applications</a:t>
            </a:r>
            <a:endParaRPr lang="en-US" sz="2400" dirty="0">
              <a:gradFill>
                <a:gsLst>
                  <a:gs pos="0">
                    <a:srgbClr val="FFFFFF"/>
                  </a:gs>
                  <a:gs pos="100000">
                    <a:srgbClr val="FFFFFF"/>
                  </a:gs>
                </a:gsLst>
                <a:lin ang="5400000" scaled="0"/>
              </a:gradFill>
            </a:endParaRPr>
          </a:p>
        </p:txBody>
      </p:sp>
      <p:sp>
        <p:nvSpPr>
          <p:cNvPr id="13" name="Rectangle 12"/>
          <p:cNvSpPr/>
          <p:nvPr/>
        </p:nvSpPr>
        <p:spPr bwMode="auto">
          <a:xfrm>
            <a:off x="5459179" y="1978910"/>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err="1" smtClean="0">
                <a:gradFill>
                  <a:gsLst>
                    <a:gs pos="0">
                      <a:srgbClr val="FFFFFF"/>
                    </a:gs>
                    <a:gs pos="100000">
                      <a:srgbClr val="FFFFFF"/>
                    </a:gs>
                  </a:gsLst>
                  <a:lin ang="5400000" scaled="0"/>
                </a:gradFill>
              </a:rPr>
              <a:t>AuthN</a:t>
            </a:r>
            <a:r>
              <a:rPr lang="en-US" sz="2400" dirty="0" smtClean="0">
                <a:gradFill>
                  <a:gsLst>
                    <a:gs pos="0">
                      <a:srgbClr val="FFFFFF"/>
                    </a:gs>
                    <a:gs pos="100000">
                      <a:srgbClr val="FFFFFF"/>
                    </a:gs>
                  </a:gsLst>
                  <a:lin ang="5400000" scaled="0"/>
                </a:gradFill>
              </a:rPr>
              <a:t>/Z</a:t>
            </a:r>
          </a:p>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Policies</a:t>
            </a:r>
            <a:endParaRPr lang="en-US" sz="2400" dirty="0">
              <a:gradFill>
                <a:gsLst>
                  <a:gs pos="0">
                    <a:srgbClr val="FFFFFF"/>
                  </a:gs>
                  <a:gs pos="100000">
                    <a:srgbClr val="FFFFFF"/>
                  </a:gs>
                </a:gsLst>
                <a:lin ang="5400000" scaled="0"/>
              </a:gradFill>
            </a:endParaRPr>
          </a:p>
        </p:txBody>
      </p:sp>
      <p:sp>
        <p:nvSpPr>
          <p:cNvPr id="14" name="Rectangle 13"/>
          <p:cNvSpPr/>
          <p:nvPr/>
        </p:nvSpPr>
        <p:spPr bwMode="auto">
          <a:xfrm>
            <a:off x="3454167" y="4445422"/>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Published </a:t>
            </a:r>
            <a:r>
              <a:rPr lang="en-US" sz="2400" dirty="0" smtClean="0">
                <a:gradFill>
                  <a:gsLst>
                    <a:gs pos="0">
                      <a:srgbClr val="FFFFFF"/>
                    </a:gs>
                    <a:gs pos="100000">
                      <a:srgbClr val="FFFFFF"/>
                    </a:gs>
                  </a:gsLst>
                  <a:lin ang="5400000" scaled="0"/>
                </a:gradFill>
              </a:rPr>
              <a:t>Applications</a:t>
            </a:r>
            <a:endParaRPr lang="en-US" sz="2400" dirty="0">
              <a:gradFill>
                <a:gsLst>
                  <a:gs pos="0">
                    <a:srgbClr val="FFFFFF"/>
                  </a:gs>
                  <a:gs pos="100000">
                    <a:srgbClr val="FFFFFF"/>
                  </a:gs>
                </a:gsLst>
                <a:lin ang="5400000" scaled="0"/>
              </a:gradFill>
            </a:endParaRPr>
          </a:p>
        </p:txBody>
      </p:sp>
      <p:cxnSp>
        <p:nvCxnSpPr>
          <p:cNvPr id="16" name="Straight Connector 15"/>
          <p:cNvCxnSpPr/>
          <p:nvPr/>
        </p:nvCxnSpPr>
        <p:spPr>
          <a:xfrm>
            <a:off x="7189965" y="3236976"/>
            <a:ext cx="832104" cy="120700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033915" y="3229704"/>
            <a:ext cx="808612" cy="121571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2" idx="1"/>
          </p:cNvCxnSpPr>
          <p:nvPr/>
        </p:nvCxnSpPr>
        <p:spPr>
          <a:xfrm>
            <a:off x="5553554" y="5070819"/>
            <a:ext cx="192959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9" name="Picture 6"/>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048721" y="5384060"/>
            <a:ext cx="977572" cy="111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219087" y="5420687"/>
            <a:ext cx="1017119" cy="1078066"/>
            <a:chOff x="5089949" y="5420687"/>
            <a:chExt cx="1017119" cy="1078066"/>
          </a:xfrm>
        </p:grpSpPr>
        <p:pic>
          <p:nvPicPr>
            <p:cNvPr id="28"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5534049" y="5995094"/>
              <a:ext cx="573019" cy="50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089949" y="5420687"/>
              <a:ext cx="613268" cy="70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Freeform 11"/>
          <p:cNvSpPr>
            <a:spLocks noEditPoints="1"/>
          </p:cNvSpPr>
          <p:nvPr/>
        </p:nvSpPr>
        <p:spPr bwMode="auto">
          <a:xfrm>
            <a:off x="6142328" y="3088231"/>
            <a:ext cx="779624" cy="781331"/>
          </a:xfrm>
          <a:custGeom>
            <a:avLst/>
            <a:gdLst>
              <a:gd name="T0" fmla="*/ 881 w 966"/>
              <a:gd name="T1" fmla="*/ 82 h 968"/>
              <a:gd name="T2" fmla="*/ 669 w 966"/>
              <a:gd name="T3" fmla="*/ 99 h 968"/>
              <a:gd name="T4" fmla="*/ 483 w 966"/>
              <a:gd name="T5" fmla="*/ 0 h 968"/>
              <a:gd name="T6" fmla="*/ 297 w 966"/>
              <a:gd name="T7" fmla="*/ 99 h 968"/>
              <a:gd name="T8" fmla="*/ 85 w 966"/>
              <a:gd name="T9" fmla="*/ 82 h 968"/>
              <a:gd name="T10" fmla="*/ 79 w 966"/>
              <a:gd name="T11" fmla="*/ 554 h 968"/>
              <a:gd name="T12" fmla="*/ 483 w 966"/>
              <a:gd name="T13" fmla="*/ 968 h 968"/>
              <a:gd name="T14" fmla="*/ 887 w 966"/>
              <a:gd name="T15" fmla="*/ 554 h 968"/>
              <a:gd name="T16" fmla="*/ 881 w 966"/>
              <a:gd name="T17" fmla="*/ 82 h 968"/>
              <a:gd name="T18" fmla="*/ 797 w 966"/>
              <a:gd name="T19" fmla="*/ 578 h 968"/>
              <a:gd name="T20" fmla="*/ 483 w 966"/>
              <a:gd name="T21" fmla="*/ 877 h 968"/>
              <a:gd name="T22" fmla="*/ 169 w 966"/>
              <a:gd name="T23" fmla="*/ 578 h 968"/>
              <a:gd name="T24" fmla="*/ 793 w 966"/>
              <a:gd name="T25" fmla="*/ 238 h 968"/>
              <a:gd name="T26" fmla="*/ 797 w 966"/>
              <a:gd name="T27" fmla="*/ 57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6" h="968">
                <a:moveTo>
                  <a:pt x="881" y="82"/>
                </a:moveTo>
                <a:cubicBezTo>
                  <a:pt x="881" y="82"/>
                  <a:pt x="775" y="127"/>
                  <a:pt x="669" y="99"/>
                </a:cubicBezTo>
                <a:cubicBezTo>
                  <a:pt x="563" y="71"/>
                  <a:pt x="483" y="0"/>
                  <a:pt x="483" y="0"/>
                </a:cubicBezTo>
                <a:cubicBezTo>
                  <a:pt x="483" y="0"/>
                  <a:pt x="403" y="71"/>
                  <a:pt x="297" y="99"/>
                </a:cubicBezTo>
                <a:cubicBezTo>
                  <a:pt x="191" y="127"/>
                  <a:pt x="85" y="82"/>
                  <a:pt x="85" y="82"/>
                </a:cubicBezTo>
                <a:cubicBezTo>
                  <a:pt x="85" y="82"/>
                  <a:pt x="0" y="334"/>
                  <a:pt x="79" y="554"/>
                </a:cubicBezTo>
                <a:cubicBezTo>
                  <a:pt x="158" y="774"/>
                  <a:pt x="422" y="968"/>
                  <a:pt x="483" y="968"/>
                </a:cubicBezTo>
                <a:cubicBezTo>
                  <a:pt x="544" y="968"/>
                  <a:pt x="808" y="774"/>
                  <a:pt x="887" y="554"/>
                </a:cubicBezTo>
                <a:cubicBezTo>
                  <a:pt x="966" y="334"/>
                  <a:pt x="881" y="82"/>
                  <a:pt x="881" y="82"/>
                </a:cubicBezTo>
                <a:close/>
                <a:moveTo>
                  <a:pt x="797" y="578"/>
                </a:moveTo>
                <a:cubicBezTo>
                  <a:pt x="736" y="736"/>
                  <a:pt x="530" y="877"/>
                  <a:pt x="483" y="877"/>
                </a:cubicBezTo>
                <a:cubicBezTo>
                  <a:pt x="436" y="877"/>
                  <a:pt x="229" y="737"/>
                  <a:pt x="169" y="578"/>
                </a:cubicBezTo>
                <a:cubicBezTo>
                  <a:pt x="169" y="578"/>
                  <a:pt x="339" y="297"/>
                  <a:pt x="793" y="238"/>
                </a:cubicBezTo>
                <a:cubicBezTo>
                  <a:pt x="793" y="238"/>
                  <a:pt x="859" y="419"/>
                  <a:pt x="797" y="578"/>
                </a:cubicBezTo>
                <a:close/>
              </a:path>
            </a:pathLst>
          </a:custGeom>
          <a:solidFill>
            <a:schemeClr val="tx2"/>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sp>
        <p:nvSpPr>
          <p:cNvPr id="33" name="TextBox 32"/>
          <p:cNvSpPr txBox="1"/>
          <p:nvPr/>
        </p:nvSpPr>
        <p:spPr>
          <a:xfrm rot="5400000">
            <a:off x="5477979" y="4586128"/>
            <a:ext cx="536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8</a:t>
            </a:r>
          </a:p>
        </p:txBody>
      </p:sp>
      <p:sp>
        <p:nvSpPr>
          <p:cNvPr id="34" name="TextBox 33"/>
          <p:cNvSpPr txBox="1"/>
          <p:nvPr/>
        </p:nvSpPr>
        <p:spPr>
          <a:xfrm>
            <a:off x="7030474" y="4586128"/>
            <a:ext cx="536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a:t>
            </a:r>
          </a:p>
        </p:txBody>
      </p:sp>
      <p:sp>
        <p:nvSpPr>
          <p:cNvPr id="35" name="TextBox 34"/>
          <p:cNvSpPr txBox="1"/>
          <p:nvPr/>
        </p:nvSpPr>
        <p:spPr>
          <a:xfrm>
            <a:off x="5191157" y="3132442"/>
            <a:ext cx="536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a:t>
            </a:r>
          </a:p>
        </p:txBody>
      </p:sp>
      <p:sp>
        <p:nvSpPr>
          <p:cNvPr id="36" name="TextBox 35"/>
          <p:cNvSpPr txBox="1"/>
          <p:nvPr/>
        </p:nvSpPr>
        <p:spPr>
          <a:xfrm rot="5400000">
            <a:off x="4627878" y="3960730"/>
            <a:ext cx="536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8</a:t>
            </a:r>
          </a:p>
        </p:txBody>
      </p:sp>
      <p:sp>
        <p:nvSpPr>
          <p:cNvPr id="37" name="TextBox 36"/>
          <p:cNvSpPr txBox="1"/>
          <p:nvPr/>
        </p:nvSpPr>
        <p:spPr>
          <a:xfrm>
            <a:off x="7805801" y="3941331"/>
            <a:ext cx="536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a:t>
            </a:r>
          </a:p>
        </p:txBody>
      </p:sp>
      <p:sp>
        <p:nvSpPr>
          <p:cNvPr id="38" name="TextBox 37"/>
          <p:cNvSpPr txBox="1"/>
          <p:nvPr/>
        </p:nvSpPr>
        <p:spPr>
          <a:xfrm>
            <a:off x="7283268" y="3107332"/>
            <a:ext cx="536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1</a:t>
            </a:r>
            <a:endParaRPr lang="en-US" sz="2400" dirty="0" smtClean="0">
              <a:gradFill>
                <a:gsLst>
                  <a:gs pos="2917">
                    <a:schemeClr val="tx1"/>
                  </a:gs>
                  <a:gs pos="30000">
                    <a:schemeClr val="tx1"/>
                  </a:gs>
                </a:gsLst>
                <a:lin ang="5400000" scaled="0"/>
              </a:gradFill>
            </a:endParaRPr>
          </a:p>
        </p:txBody>
      </p:sp>
      <p:grpSp>
        <p:nvGrpSpPr>
          <p:cNvPr id="326" name="Group 325"/>
          <p:cNvGrpSpPr/>
          <p:nvPr/>
        </p:nvGrpSpPr>
        <p:grpSpPr>
          <a:xfrm>
            <a:off x="8022485" y="3182413"/>
            <a:ext cx="1557061" cy="774128"/>
            <a:chOff x="6934922" y="364612"/>
            <a:chExt cx="1557061" cy="774128"/>
          </a:xfrm>
        </p:grpSpPr>
        <p:grpSp>
          <p:nvGrpSpPr>
            <p:cNvPr id="283" name="Group 282"/>
            <p:cNvGrpSpPr/>
            <p:nvPr/>
          </p:nvGrpSpPr>
          <p:grpSpPr>
            <a:xfrm>
              <a:off x="6934922" y="364612"/>
              <a:ext cx="536273" cy="774128"/>
              <a:chOff x="10315215" y="3105426"/>
              <a:chExt cx="334203" cy="484187"/>
            </a:xfrm>
          </p:grpSpPr>
          <p:grpSp>
            <p:nvGrpSpPr>
              <p:cNvPr id="281" name="Group 280"/>
              <p:cNvGrpSpPr/>
              <p:nvPr/>
            </p:nvGrpSpPr>
            <p:grpSpPr>
              <a:xfrm>
                <a:off x="10427168" y="3411813"/>
                <a:ext cx="222250" cy="177800"/>
                <a:chOff x="8851344" y="1699018"/>
                <a:chExt cx="222250" cy="177800"/>
              </a:xfrm>
            </p:grpSpPr>
            <p:sp>
              <p:nvSpPr>
                <p:cNvPr id="251"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0" name="Group 279"/>
              <p:cNvGrpSpPr/>
              <p:nvPr/>
            </p:nvGrpSpPr>
            <p:grpSpPr>
              <a:xfrm>
                <a:off x="10315215" y="3105426"/>
                <a:ext cx="320675" cy="366712"/>
                <a:chOff x="10315215" y="3105426"/>
                <a:chExt cx="320675" cy="366712"/>
              </a:xfrm>
            </p:grpSpPr>
            <p:sp>
              <p:nvSpPr>
                <p:cNvPr id="265"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23" name="TextBox 322"/>
            <p:cNvSpPr txBox="1"/>
            <p:nvPr/>
          </p:nvSpPr>
          <p:spPr>
            <a:xfrm>
              <a:off x="7592699" y="484706"/>
              <a:ext cx="899284" cy="387798"/>
            </a:xfrm>
            <a:prstGeom prst="rect">
              <a:avLst/>
            </a:prstGeom>
            <a:noFill/>
          </p:spPr>
          <p:txBody>
            <a:bodyPr wrap="none" lIns="0" tIns="0" rIns="0" bIns="0" rtlCol="0" anchor="ctr" anchorCtr="0">
              <a:spAutoFit/>
            </a:bodyPr>
            <a:lstStyle/>
            <a:p>
              <a:pPr algn="ctr">
                <a:lnSpc>
                  <a:spcPct val="90000"/>
                </a:lnSpc>
              </a:pPr>
              <a:r>
                <a:rPr lang="en-US" sz="1400" dirty="0" smtClean="0"/>
                <a:t>Application</a:t>
              </a:r>
            </a:p>
            <a:p>
              <a:pPr algn="ctr">
                <a:lnSpc>
                  <a:spcPct val="90000"/>
                </a:lnSpc>
              </a:pPr>
              <a:r>
                <a:rPr lang="en-US" sz="1400" dirty="0" smtClean="0"/>
                <a:t>Policies</a:t>
              </a:r>
            </a:p>
          </p:txBody>
        </p:sp>
      </p:grpSp>
      <p:grpSp>
        <p:nvGrpSpPr>
          <p:cNvPr id="2" name="Group 1"/>
          <p:cNvGrpSpPr/>
          <p:nvPr/>
        </p:nvGrpSpPr>
        <p:grpSpPr>
          <a:xfrm>
            <a:off x="1153713" y="3182413"/>
            <a:ext cx="3852621" cy="808320"/>
            <a:chOff x="1153713" y="3182413"/>
            <a:chExt cx="3852621" cy="808320"/>
          </a:xfrm>
        </p:grpSpPr>
        <p:grpSp>
          <p:nvGrpSpPr>
            <p:cNvPr id="327" name="Group 326"/>
            <p:cNvGrpSpPr/>
            <p:nvPr/>
          </p:nvGrpSpPr>
          <p:grpSpPr>
            <a:xfrm>
              <a:off x="1153713" y="3182413"/>
              <a:ext cx="1427864" cy="789909"/>
              <a:chOff x="7981388" y="1369663"/>
              <a:chExt cx="1427864" cy="789909"/>
            </a:xfrm>
          </p:grpSpPr>
          <p:grpSp>
            <p:nvGrpSpPr>
              <p:cNvPr id="322" name="Group 321"/>
              <p:cNvGrpSpPr/>
              <p:nvPr/>
            </p:nvGrpSpPr>
            <p:grpSpPr>
              <a:xfrm>
                <a:off x="7981388" y="1369663"/>
                <a:ext cx="767931" cy="789909"/>
                <a:chOff x="9055506" y="1326884"/>
                <a:chExt cx="767931" cy="789909"/>
              </a:xfrm>
            </p:grpSpPr>
            <p:pic>
              <p:nvPicPr>
                <p:cNvPr id="309"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055506" y="1755277"/>
                  <a:ext cx="411301" cy="36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0" name="Group 309"/>
                <p:cNvGrpSpPr/>
                <p:nvPr/>
              </p:nvGrpSpPr>
              <p:grpSpPr>
                <a:xfrm>
                  <a:off x="9287164" y="1326884"/>
                  <a:ext cx="536273" cy="774128"/>
                  <a:chOff x="10315215" y="3105426"/>
                  <a:chExt cx="334203" cy="484187"/>
                </a:xfrm>
              </p:grpSpPr>
              <p:grpSp>
                <p:nvGrpSpPr>
                  <p:cNvPr id="311" name="Group 310"/>
                  <p:cNvGrpSpPr/>
                  <p:nvPr/>
                </p:nvGrpSpPr>
                <p:grpSpPr>
                  <a:xfrm>
                    <a:off x="10427168" y="3411813"/>
                    <a:ext cx="222250" cy="177800"/>
                    <a:chOff x="8851344" y="1699018"/>
                    <a:chExt cx="222250" cy="177800"/>
                  </a:xfrm>
                </p:grpSpPr>
                <p:sp>
                  <p:nvSpPr>
                    <p:cNvPr id="318"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 name="Group 311"/>
                  <p:cNvGrpSpPr/>
                  <p:nvPr/>
                </p:nvGrpSpPr>
                <p:grpSpPr>
                  <a:xfrm>
                    <a:off x="10315215" y="3105426"/>
                    <a:ext cx="320675" cy="366712"/>
                    <a:chOff x="10315215" y="3105426"/>
                    <a:chExt cx="320675" cy="366712"/>
                  </a:xfrm>
                </p:grpSpPr>
                <p:sp>
                  <p:nvSpPr>
                    <p:cNvPr id="313"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25" name="TextBox 324"/>
              <p:cNvSpPr txBox="1"/>
              <p:nvPr/>
            </p:nvSpPr>
            <p:spPr>
              <a:xfrm>
                <a:off x="8824412" y="1503182"/>
                <a:ext cx="584840" cy="387798"/>
              </a:xfrm>
              <a:prstGeom prst="rect">
                <a:avLst/>
              </a:prstGeom>
              <a:noFill/>
            </p:spPr>
            <p:txBody>
              <a:bodyPr wrap="none" lIns="0" tIns="0" rIns="0" bIns="0" rtlCol="0" anchor="ctr" anchorCtr="0">
                <a:spAutoFit/>
              </a:bodyPr>
              <a:lstStyle/>
              <a:p>
                <a:pPr algn="ctr">
                  <a:lnSpc>
                    <a:spcPct val="90000"/>
                  </a:lnSpc>
                </a:pPr>
                <a:r>
                  <a:rPr lang="en-US" sz="1400" dirty="0" smtClean="0"/>
                  <a:t>Edge</a:t>
                </a:r>
              </a:p>
              <a:p>
                <a:pPr algn="ctr">
                  <a:lnSpc>
                    <a:spcPct val="90000"/>
                  </a:lnSpc>
                </a:pPr>
                <a:r>
                  <a:rPr lang="en-US" sz="1400" dirty="0" smtClean="0"/>
                  <a:t>Policies</a:t>
                </a:r>
              </a:p>
            </p:txBody>
          </p:sp>
        </p:grpSp>
        <p:grpSp>
          <p:nvGrpSpPr>
            <p:cNvPr id="328" name="Group 327"/>
            <p:cNvGrpSpPr/>
            <p:nvPr/>
          </p:nvGrpSpPr>
          <p:grpSpPr>
            <a:xfrm>
              <a:off x="3449273" y="3216605"/>
              <a:ext cx="1557061" cy="774128"/>
              <a:chOff x="6934922" y="364612"/>
              <a:chExt cx="1557061" cy="774128"/>
            </a:xfrm>
          </p:grpSpPr>
          <p:grpSp>
            <p:nvGrpSpPr>
              <p:cNvPr id="329" name="Group 328"/>
              <p:cNvGrpSpPr/>
              <p:nvPr/>
            </p:nvGrpSpPr>
            <p:grpSpPr>
              <a:xfrm>
                <a:off x="6934922" y="364612"/>
                <a:ext cx="536273" cy="774128"/>
                <a:chOff x="10315215" y="3105426"/>
                <a:chExt cx="334203" cy="484187"/>
              </a:xfrm>
            </p:grpSpPr>
            <p:grpSp>
              <p:nvGrpSpPr>
                <p:cNvPr id="331" name="Group 330"/>
                <p:cNvGrpSpPr/>
                <p:nvPr/>
              </p:nvGrpSpPr>
              <p:grpSpPr>
                <a:xfrm>
                  <a:off x="10427168" y="3411813"/>
                  <a:ext cx="222250" cy="177800"/>
                  <a:chOff x="8851344" y="1699018"/>
                  <a:chExt cx="222250" cy="177800"/>
                </a:xfrm>
              </p:grpSpPr>
              <p:sp>
                <p:nvSpPr>
                  <p:cNvPr id="338"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2" name="Group 331"/>
                <p:cNvGrpSpPr/>
                <p:nvPr/>
              </p:nvGrpSpPr>
              <p:grpSpPr>
                <a:xfrm>
                  <a:off x="10315215" y="3105426"/>
                  <a:ext cx="320675" cy="366712"/>
                  <a:chOff x="10315215" y="3105426"/>
                  <a:chExt cx="320675" cy="366712"/>
                </a:xfrm>
              </p:grpSpPr>
              <p:sp>
                <p:nvSpPr>
                  <p:cNvPr id="333"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30" name="TextBox 329"/>
              <p:cNvSpPr txBox="1"/>
              <p:nvPr/>
            </p:nvSpPr>
            <p:spPr>
              <a:xfrm>
                <a:off x="7592699" y="484706"/>
                <a:ext cx="899284" cy="387798"/>
              </a:xfrm>
              <a:prstGeom prst="rect">
                <a:avLst/>
              </a:prstGeom>
              <a:noFill/>
            </p:spPr>
            <p:txBody>
              <a:bodyPr wrap="none" lIns="0" tIns="0" rIns="0" bIns="0" rtlCol="0" anchor="ctr" anchorCtr="0">
                <a:spAutoFit/>
              </a:bodyPr>
              <a:lstStyle/>
              <a:p>
                <a:pPr algn="ctr">
                  <a:lnSpc>
                    <a:spcPct val="90000"/>
                  </a:lnSpc>
                </a:pPr>
                <a:r>
                  <a:rPr lang="en-US" sz="1400" dirty="0" smtClean="0"/>
                  <a:t>Application</a:t>
                </a:r>
              </a:p>
              <a:p>
                <a:pPr algn="ctr">
                  <a:lnSpc>
                    <a:spcPct val="90000"/>
                  </a:lnSpc>
                </a:pPr>
                <a:r>
                  <a:rPr lang="en-US" sz="1400" dirty="0" smtClean="0"/>
                  <a:t>Policies</a:t>
                </a:r>
              </a:p>
            </p:txBody>
          </p:sp>
        </p:grpSp>
        <p:sp>
          <p:nvSpPr>
            <p:cNvPr id="343" name="Plus 342"/>
            <p:cNvSpPr/>
            <p:nvPr/>
          </p:nvSpPr>
          <p:spPr bwMode="auto">
            <a:xfrm>
              <a:off x="2711662" y="3236912"/>
              <a:ext cx="609726" cy="605937"/>
            </a:xfrm>
            <a:prstGeom prst="mathPlus">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 name="Group 3"/>
          <p:cNvGrpSpPr/>
          <p:nvPr/>
        </p:nvGrpSpPr>
        <p:grpSpPr>
          <a:xfrm>
            <a:off x="6059933" y="131781"/>
            <a:ext cx="723449" cy="1665484"/>
            <a:chOff x="6059933" y="131781"/>
            <a:chExt cx="723449" cy="1665484"/>
          </a:xfrm>
        </p:grpSpPr>
        <p:grpSp>
          <p:nvGrpSpPr>
            <p:cNvPr id="307" name="Group 306"/>
            <p:cNvGrpSpPr/>
            <p:nvPr/>
          </p:nvGrpSpPr>
          <p:grpSpPr>
            <a:xfrm>
              <a:off x="6059933" y="131781"/>
              <a:ext cx="723449" cy="763975"/>
              <a:chOff x="11007365" y="3207026"/>
              <a:chExt cx="450850" cy="477837"/>
            </a:xfrm>
          </p:grpSpPr>
          <p:grpSp>
            <p:nvGrpSpPr>
              <p:cNvPr id="279" name="Group 278"/>
              <p:cNvGrpSpPr/>
              <p:nvPr/>
            </p:nvGrpSpPr>
            <p:grpSpPr>
              <a:xfrm>
                <a:off x="11007365" y="3207026"/>
                <a:ext cx="450850" cy="477837"/>
                <a:chOff x="9251394" y="1524393"/>
                <a:chExt cx="450850" cy="477837"/>
              </a:xfrm>
            </p:grpSpPr>
            <p:sp>
              <p:nvSpPr>
                <p:cNvPr id="255" name="Freeform 557"/>
                <p:cNvSpPr>
                  <a:spLocks/>
                </p:cNvSpPr>
                <p:nvPr/>
              </p:nvSpPr>
              <p:spPr bwMode="auto">
                <a:xfrm>
                  <a:off x="9251394" y="1579956"/>
                  <a:ext cx="184150" cy="296862"/>
                </a:xfrm>
                <a:custGeom>
                  <a:avLst/>
                  <a:gdLst>
                    <a:gd name="T0" fmla="*/ 120 w 189"/>
                    <a:gd name="T1" fmla="*/ 240 h 307"/>
                    <a:gd name="T2" fmla="*/ 186 w 189"/>
                    <a:gd name="T3" fmla="*/ 142 h 307"/>
                    <a:gd name="T4" fmla="*/ 161 w 189"/>
                    <a:gd name="T5" fmla="*/ 130 h 307"/>
                    <a:gd name="T6" fmla="*/ 189 w 189"/>
                    <a:gd name="T7" fmla="*/ 105 h 307"/>
                    <a:gd name="T8" fmla="*/ 176 w 189"/>
                    <a:gd name="T9" fmla="*/ 49 h 307"/>
                    <a:gd name="T10" fmla="*/ 179 w 189"/>
                    <a:gd name="T11" fmla="*/ 21 h 307"/>
                    <a:gd name="T12" fmla="*/ 130 w 189"/>
                    <a:gd name="T13" fmla="*/ 0 h 307"/>
                    <a:gd name="T14" fmla="*/ 61 w 189"/>
                    <a:gd name="T15" fmla="*/ 69 h 307"/>
                    <a:gd name="T16" fmla="*/ 95 w 189"/>
                    <a:gd name="T17" fmla="*/ 128 h 307"/>
                    <a:gd name="T18" fmla="*/ 24 w 189"/>
                    <a:gd name="T19" fmla="*/ 200 h 307"/>
                    <a:gd name="T20" fmla="*/ 17 w 189"/>
                    <a:gd name="T21" fmla="*/ 270 h 307"/>
                    <a:gd name="T22" fmla="*/ 30 w 189"/>
                    <a:gd name="T23" fmla="*/ 244 h 307"/>
                    <a:gd name="T24" fmla="*/ 34 w 189"/>
                    <a:gd name="T25" fmla="*/ 279 h 307"/>
                    <a:gd name="T26" fmla="*/ 100 w 189"/>
                    <a:gd name="T27" fmla="*/ 307 h 307"/>
                    <a:gd name="T28" fmla="*/ 120 w 189"/>
                    <a:gd name="T29" fmla="*/ 2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307">
                      <a:moveTo>
                        <a:pt x="120" y="240"/>
                      </a:moveTo>
                      <a:cubicBezTo>
                        <a:pt x="138" y="198"/>
                        <a:pt x="158" y="165"/>
                        <a:pt x="186" y="142"/>
                      </a:cubicBezTo>
                      <a:cubicBezTo>
                        <a:pt x="178" y="137"/>
                        <a:pt x="170" y="133"/>
                        <a:pt x="161" y="130"/>
                      </a:cubicBezTo>
                      <a:cubicBezTo>
                        <a:pt x="173" y="125"/>
                        <a:pt x="182" y="116"/>
                        <a:pt x="189" y="105"/>
                      </a:cubicBezTo>
                      <a:cubicBezTo>
                        <a:pt x="181" y="88"/>
                        <a:pt x="176" y="69"/>
                        <a:pt x="176" y="49"/>
                      </a:cubicBezTo>
                      <a:cubicBezTo>
                        <a:pt x="176" y="39"/>
                        <a:pt x="177" y="30"/>
                        <a:pt x="179" y="21"/>
                      </a:cubicBezTo>
                      <a:cubicBezTo>
                        <a:pt x="167" y="8"/>
                        <a:pt x="150" y="0"/>
                        <a:pt x="130" y="0"/>
                      </a:cubicBezTo>
                      <a:cubicBezTo>
                        <a:pt x="92" y="0"/>
                        <a:pt x="61" y="31"/>
                        <a:pt x="61" y="69"/>
                      </a:cubicBezTo>
                      <a:cubicBezTo>
                        <a:pt x="61" y="94"/>
                        <a:pt x="75" y="116"/>
                        <a:pt x="95" y="128"/>
                      </a:cubicBezTo>
                      <a:cubicBezTo>
                        <a:pt x="60" y="135"/>
                        <a:pt x="42" y="156"/>
                        <a:pt x="24" y="200"/>
                      </a:cubicBezTo>
                      <a:cubicBezTo>
                        <a:pt x="0" y="255"/>
                        <a:pt x="17" y="270"/>
                        <a:pt x="17" y="270"/>
                      </a:cubicBezTo>
                      <a:cubicBezTo>
                        <a:pt x="30" y="244"/>
                        <a:pt x="30" y="244"/>
                        <a:pt x="30" y="244"/>
                      </a:cubicBezTo>
                      <a:cubicBezTo>
                        <a:pt x="34" y="279"/>
                        <a:pt x="34" y="279"/>
                        <a:pt x="34" y="279"/>
                      </a:cubicBezTo>
                      <a:cubicBezTo>
                        <a:pt x="34" y="279"/>
                        <a:pt x="51" y="300"/>
                        <a:pt x="100" y="307"/>
                      </a:cubicBezTo>
                      <a:cubicBezTo>
                        <a:pt x="102" y="289"/>
                        <a:pt x="108" y="267"/>
                        <a:pt x="120" y="2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56" name="Freeform 558"/>
                <p:cNvSpPr>
                  <a:spLocks/>
                </p:cNvSpPr>
                <p:nvPr/>
              </p:nvSpPr>
              <p:spPr bwMode="auto">
                <a:xfrm>
                  <a:off x="9356169" y="1524393"/>
                  <a:ext cx="346075" cy="477837"/>
                </a:xfrm>
                <a:custGeom>
                  <a:avLst/>
                  <a:gdLst>
                    <a:gd name="T0" fmla="*/ 248 w 358"/>
                    <a:gd name="T1" fmla="*/ 200 h 492"/>
                    <a:gd name="T2" fmla="*/ 306 w 358"/>
                    <a:gd name="T3" fmla="*/ 105 h 492"/>
                    <a:gd name="T4" fmla="*/ 200 w 358"/>
                    <a:gd name="T5" fmla="*/ 0 h 492"/>
                    <a:gd name="T6" fmla="*/ 95 w 358"/>
                    <a:gd name="T7" fmla="*/ 105 h 492"/>
                    <a:gd name="T8" fmla="*/ 146 w 358"/>
                    <a:gd name="T9" fmla="*/ 196 h 492"/>
                    <a:gd name="T10" fmla="*/ 37 w 358"/>
                    <a:gd name="T11" fmla="*/ 306 h 492"/>
                    <a:gd name="T12" fmla="*/ 27 w 358"/>
                    <a:gd name="T13" fmla="*/ 414 h 492"/>
                    <a:gd name="T14" fmla="*/ 46 w 358"/>
                    <a:gd name="T15" fmla="*/ 374 h 492"/>
                    <a:gd name="T16" fmla="*/ 52 w 358"/>
                    <a:gd name="T17" fmla="*/ 428 h 492"/>
                    <a:gd name="T18" fmla="*/ 172 w 358"/>
                    <a:gd name="T19" fmla="*/ 473 h 492"/>
                    <a:gd name="T20" fmla="*/ 358 w 358"/>
                    <a:gd name="T21" fmla="*/ 374 h 492"/>
                    <a:gd name="T22" fmla="*/ 248 w 358"/>
                    <a:gd name="T23" fmla="*/ 20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8" h="492">
                      <a:moveTo>
                        <a:pt x="248" y="200"/>
                      </a:moveTo>
                      <a:cubicBezTo>
                        <a:pt x="282" y="182"/>
                        <a:pt x="306" y="147"/>
                        <a:pt x="306" y="105"/>
                      </a:cubicBezTo>
                      <a:cubicBezTo>
                        <a:pt x="306" y="47"/>
                        <a:pt x="259" y="0"/>
                        <a:pt x="200" y="0"/>
                      </a:cubicBezTo>
                      <a:cubicBezTo>
                        <a:pt x="142" y="0"/>
                        <a:pt x="95" y="47"/>
                        <a:pt x="95" y="105"/>
                      </a:cubicBezTo>
                      <a:cubicBezTo>
                        <a:pt x="95" y="144"/>
                        <a:pt x="115" y="177"/>
                        <a:pt x="146" y="196"/>
                      </a:cubicBezTo>
                      <a:cubicBezTo>
                        <a:pt x="93" y="207"/>
                        <a:pt x="66" y="239"/>
                        <a:pt x="37" y="306"/>
                      </a:cubicBezTo>
                      <a:cubicBezTo>
                        <a:pt x="0" y="391"/>
                        <a:pt x="27" y="414"/>
                        <a:pt x="27" y="414"/>
                      </a:cubicBezTo>
                      <a:cubicBezTo>
                        <a:pt x="46" y="374"/>
                        <a:pt x="46" y="374"/>
                        <a:pt x="46" y="374"/>
                      </a:cubicBezTo>
                      <a:cubicBezTo>
                        <a:pt x="52" y="428"/>
                        <a:pt x="52" y="428"/>
                        <a:pt x="52" y="428"/>
                      </a:cubicBezTo>
                      <a:cubicBezTo>
                        <a:pt x="52" y="428"/>
                        <a:pt x="83" y="466"/>
                        <a:pt x="172" y="473"/>
                      </a:cubicBezTo>
                      <a:cubicBezTo>
                        <a:pt x="267" y="482"/>
                        <a:pt x="358" y="492"/>
                        <a:pt x="358" y="374"/>
                      </a:cubicBezTo>
                      <a:cubicBezTo>
                        <a:pt x="358" y="280"/>
                        <a:pt x="311" y="220"/>
                        <a:pt x="248" y="2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grpSp>
          <p:sp>
            <p:nvSpPr>
              <p:cNvPr id="305" name="TextBox 304"/>
              <p:cNvSpPr txBox="1"/>
              <p:nvPr/>
            </p:nvSpPr>
            <p:spPr>
              <a:xfrm>
                <a:off x="11178949" y="3491542"/>
                <a:ext cx="222774" cy="121276"/>
              </a:xfrm>
              <a:prstGeom prst="rect">
                <a:avLst/>
              </a:prstGeom>
              <a:noFill/>
            </p:spPr>
            <p:txBody>
              <a:bodyPr wrap="none" lIns="0" tIns="0" rIns="0" bIns="0" rtlCol="0" anchor="ctr" anchorCtr="0">
                <a:spAutoFit/>
              </a:bodyPr>
              <a:lstStyle/>
              <a:p>
                <a:pPr algn="ctr">
                  <a:lnSpc>
                    <a:spcPct val="90000"/>
                  </a:lnSpc>
                </a:pPr>
                <a:r>
                  <a:rPr lang="en-US" sz="1400" dirty="0" smtClean="0">
                    <a:solidFill>
                      <a:schemeClr val="bg1"/>
                    </a:solidFill>
                  </a:rPr>
                  <a:t>User</a:t>
                </a:r>
              </a:p>
            </p:txBody>
          </p:sp>
        </p:grpSp>
        <p:sp>
          <p:nvSpPr>
            <p:cNvPr id="344" name="Striped Right Arrow 343"/>
            <p:cNvSpPr/>
            <p:nvPr/>
          </p:nvSpPr>
          <p:spPr bwMode="auto">
            <a:xfrm rot="5400000">
              <a:off x="6108168" y="1212701"/>
              <a:ext cx="683079" cy="486050"/>
            </a:xfrm>
            <a:prstGeom prst="striped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7635504" y="741733"/>
            <a:ext cx="1903986" cy="1202804"/>
            <a:chOff x="7635504" y="741733"/>
            <a:chExt cx="1903986" cy="1202804"/>
          </a:xfrm>
        </p:grpSpPr>
        <p:grpSp>
          <p:nvGrpSpPr>
            <p:cNvPr id="306" name="Group 305"/>
            <p:cNvGrpSpPr/>
            <p:nvPr/>
          </p:nvGrpSpPr>
          <p:grpSpPr>
            <a:xfrm>
              <a:off x="8393181" y="741733"/>
              <a:ext cx="1146309" cy="911188"/>
              <a:chOff x="10413639" y="3828276"/>
              <a:chExt cx="714375" cy="569913"/>
            </a:xfrm>
          </p:grpSpPr>
          <p:grpSp>
            <p:nvGrpSpPr>
              <p:cNvPr id="303" name="Group 302"/>
              <p:cNvGrpSpPr/>
              <p:nvPr/>
            </p:nvGrpSpPr>
            <p:grpSpPr>
              <a:xfrm>
                <a:off x="10413639" y="3828276"/>
                <a:ext cx="714375" cy="569913"/>
                <a:chOff x="684213" y="4291013"/>
                <a:chExt cx="714375" cy="569913"/>
              </a:xfrm>
              <a:solidFill>
                <a:schemeClr val="tx1"/>
              </a:solidFill>
            </p:grpSpPr>
            <p:sp>
              <p:nvSpPr>
                <p:cNvPr id="293" name="Freeform 12"/>
                <p:cNvSpPr>
                  <a:spLocks/>
                </p:cNvSpPr>
                <p:nvPr/>
              </p:nvSpPr>
              <p:spPr bwMode="auto">
                <a:xfrm>
                  <a:off x="693738" y="4681538"/>
                  <a:ext cx="12700" cy="22225"/>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94" name="Freeform 13"/>
                <p:cNvSpPr>
                  <a:spLocks/>
                </p:cNvSpPr>
                <p:nvPr/>
              </p:nvSpPr>
              <p:spPr bwMode="auto">
                <a:xfrm>
                  <a:off x="731838" y="4302125"/>
                  <a:ext cx="17462" cy="1905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95" name="Freeform 14"/>
                <p:cNvSpPr>
                  <a:spLocks/>
                </p:cNvSpPr>
                <p:nvPr/>
              </p:nvSpPr>
              <p:spPr bwMode="auto">
                <a:xfrm>
                  <a:off x="731838" y="4302125"/>
                  <a:ext cx="17462" cy="1905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96" name="Freeform 15"/>
                <p:cNvSpPr>
                  <a:spLocks/>
                </p:cNvSpPr>
                <p:nvPr/>
              </p:nvSpPr>
              <p:spPr bwMode="auto">
                <a:xfrm>
                  <a:off x="952500" y="4721225"/>
                  <a:ext cx="25400" cy="30163"/>
                </a:xfrm>
                <a:custGeom>
                  <a:avLst/>
                  <a:gdLst>
                    <a:gd name="T0" fmla="*/ 15 w 27"/>
                    <a:gd name="T1" fmla="*/ 0 h 31"/>
                    <a:gd name="T2" fmla="*/ 20 w 27"/>
                    <a:gd name="T3" fmla="*/ 3 h 31"/>
                    <a:gd name="T4" fmla="*/ 24 w 27"/>
                    <a:gd name="T5" fmla="*/ 7 h 31"/>
                    <a:gd name="T6" fmla="*/ 27 w 27"/>
                    <a:gd name="T7" fmla="*/ 12 h 31"/>
                    <a:gd name="T8" fmla="*/ 27 w 27"/>
                    <a:gd name="T9" fmla="*/ 19 h 31"/>
                    <a:gd name="T10" fmla="*/ 25 w 27"/>
                    <a:gd name="T11" fmla="*/ 24 h 31"/>
                    <a:gd name="T12" fmla="*/ 22 w 27"/>
                    <a:gd name="T13" fmla="*/ 29 h 31"/>
                    <a:gd name="T14" fmla="*/ 17 w 27"/>
                    <a:gd name="T15" fmla="*/ 31 h 31"/>
                    <a:gd name="T16" fmla="*/ 12 w 27"/>
                    <a:gd name="T17" fmla="*/ 31 h 31"/>
                    <a:gd name="T18" fmla="*/ 7 w 27"/>
                    <a:gd name="T19" fmla="*/ 29 h 31"/>
                    <a:gd name="T20" fmla="*/ 3 w 27"/>
                    <a:gd name="T21" fmla="*/ 24 h 31"/>
                    <a:gd name="T22" fmla="*/ 0 w 27"/>
                    <a:gd name="T23" fmla="*/ 19 h 31"/>
                    <a:gd name="T24" fmla="*/ 0 w 27"/>
                    <a:gd name="T25" fmla="*/ 13 h 31"/>
                    <a:gd name="T26" fmla="*/ 2 w 27"/>
                    <a:gd name="T27" fmla="*/ 7 h 31"/>
                    <a:gd name="T28" fmla="*/ 5 w 27"/>
                    <a:gd name="T29" fmla="*/ 3 h 31"/>
                    <a:gd name="T30" fmla="*/ 10 w 27"/>
                    <a:gd name="T31" fmla="*/ 0 h 31"/>
                    <a:gd name="T32" fmla="*/ 15 w 27"/>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5" y="0"/>
                      </a:moveTo>
                      <a:cubicBezTo>
                        <a:pt x="17" y="1"/>
                        <a:pt x="19" y="1"/>
                        <a:pt x="20" y="3"/>
                      </a:cubicBezTo>
                      <a:cubicBezTo>
                        <a:pt x="22" y="4"/>
                        <a:pt x="23" y="5"/>
                        <a:pt x="24" y="7"/>
                      </a:cubicBezTo>
                      <a:cubicBezTo>
                        <a:pt x="26" y="9"/>
                        <a:pt x="26" y="10"/>
                        <a:pt x="27" y="12"/>
                      </a:cubicBezTo>
                      <a:cubicBezTo>
                        <a:pt x="27" y="14"/>
                        <a:pt x="27" y="17"/>
                        <a:pt x="27" y="19"/>
                      </a:cubicBezTo>
                      <a:cubicBezTo>
                        <a:pt x="27" y="21"/>
                        <a:pt x="26" y="23"/>
                        <a:pt x="25" y="24"/>
                      </a:cubicBezTo>
                      <a:cubicBezTo>
                        <a:pt x="25" y="26"/>
                        <a:pt x="23" y="28"/>
                        <a:pt x="22" y="29"/>
                      </a:cubicBezTo>
                      <a:cubicBezTo>
                        <a:pt x="21" y="30"/>
                        <a:pt x="19" y="31"/>
                        <a:pt x="17" y="31"/>
                      </a:cubicBezTo>
                      <a:cubicBezTo>
                        <a:pt x="15" y="31"/>
                        <a:pt x="14" y="31"/>
                        <a:pt x="12" y="31"/>
                      </a:cubicBezTo>
                      <a:cubicBezTo>
                        <a:pt x="10" y="31"/>
                        <a:pt x="8" y="30"/>
                        <a:pt x="7" y="29"/>
                      </a:cubicBezTo>
                      <a:cubicBezTo>
                        <a:pt x="5" y="27"/>
                        <a:pt x="4" y="26"/>
                        <a:pt x="3" y="24"/>
                      </a:cubicBezTo>
                      <a:cubicBezTo>
                        <a:pt x="2" y="23"/>
                        <a:pt x="1" y="21"/>
                        <a:pt x="0" y="19"/>
                      </a:cubicBezTo>
                      <a:cubicBezTo>
                        <a:pt x="0" y="17"/>
                        <a:pt x="0" y="15"/>
                        <a:pt x="0" y="13"/>
                      </a:cubicBezTo>
                      <a:cubicBezTo>
                        <a:pt x="0" y="10"/>
                        <a:pt x="1" y="9"/>
                        <a:pt x="2" y="7"/>
                      </a:cubicBezTo>
                      <a:cubicBezTo>
                        <a:pt x="3" y="5"/>
                        <a:pt x="4" y="4"/>
                        <a:pt x="5" y="3"/>
                      </a:cubicBezTo>
                      <a:cubicBezTo>
                        <a:pt x="7" y="2"/>
                        <a:pt x="8" y="1"/>
                        <a:pt x="10" y="0"/>
                      </a:cubicBezTo>
                      <a:cubicBezTo>
                        <a:pt x="12" y="0"/>
                        <a:pt x="13"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97" name="Freeform 16"/>
                <p:cNvSpPr>
                  <a:spLocks/>
                </p:cNvSpPr>
                <p:nvPr/>
              </p:nvSpPr>
              <p:spPr bwMode="auto">
                <a:xfrm>
                  <a:off x="733425" y="4343400"/>
                  <a:ext cx="582612" cy="427038"/>
                </a:xfrm>
                <a:custGeom>
                  <a:avLst/>
                  <a:gdLst>
                    <a:gd name="T0" fmla="*/ 367 w 367"/>
                    <a:gd name="T1" fmla="*/ 18 h 269"/>
                    <a:gd name="T2" fmla="*/ 336 w 367"/>
                    <a:gd name="T3" fmla="*/ 269 h 269"/>
                    <a:gd name="T4" fmla="*/ 0 w 367"/>
                    <a:gd name="T5" fmla="*/ 198 h 269"/>
                    <a:gd name="T6" fmla="*/ 21 w 367"/>
                    <a:gd name="T7" fmla="*/ 0 h 269"/>
                    <a:gd name="T8" fmla="*/ 367 w 367"/>
                    <a:gd name="T9" fmla="*/ 18 h 269"/>
                  </a:gdLst>
                  <a:ahLst/>
                  <a:cxnLst>
                    <a:cxn ang="0">
                      <a:pos x="T0" y="T1"/>
                    </a:cxn>
                    <a:cxn ang="0">
                      <a:pos x="T2" y="T3"/>
                    </a:cxn>
                    <a:cxn ang="0">
                      <a:pos x="T4" y="T5"/>
                    </a:cxn>
                    <a:cxn ang="0">
                      <a:pos x="T6" y="T7"/>
                    </a:cxn>
                    <a:cxn ang="0">
                      <a:pos x="T8" y="T9"/>
                    </a:cxn>
                  </a:cxnLst>
                  <a:rect l="0" t="0" r="r" b="b"/>
                  <a:pathLst>
                    <a:path w="367" h="269">
                      <a:moveTo>
                        <a:pt x="367" y="18"/>
                      </a:moveTo>
                      <a:lnTo>
                        <a:pt x="336" y="269"/>
                      </a:lnTo>
                      <a:lnTo>
                        <a:pt x="0" y="198"/>
                      </a:lnTo>
                      <a:lnTo>
                        <a:pt x="21" y="0"/>
                      </a:lnTo>
                      <a:lnTo>
                        <a:pt x="36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98" name="Freeform 17"/>
                <p:cNvSpPr>
                  <a:spLocks noEditPoints="1"/>
                </p:cNvSpPr>
                <p:nvPr/>
              </p:nvSpPr>
              <p:spPr bwMode="auto">
                <a:xfrm>
                  <a:off x="684213" y="4291013"/>
                  <a:ext cx="714375" cy="569913"/>
                </a:xfrm>
                <a:custGeom>
                  <a:avLst/>
                  <a:gdLst>
                    <a:gd name="T0" fmla="*/ 749 w 750"/>
                    <a:gd name="T1" fmla="*/ 40 h 598"/>
                    <a:gd name="T2" fmla="*/ 742 w 750"/>
                    <a:gd name="T3" fmla="*/ 29 h 598"/>
                    <a:gd name="T4" fmla="*/ 731 w 750"/>
                    <a:gd name="T5" fmla="*/ 20 h 598"/>
                    <a:gd name="T6" fmla="*/ 717 w 750"/>
                    <a:gd name="T7" fmla="*/ 17 h 598"/>
                    <a:gd name="T8" fmla="*/ 65 w 750"/>
                    <a:gd name="T9" fmla="*/ 0 h 598"/>
                    <a:gd name="T10" fmla="*/ 57 w 750"/>
                    <a:gd name="T11" fmla="*/ 2 h 598"/>
                    <a:gd name="T12" fmla="*/ 49 w 750"/>
                    <a:gd name="T13" fmla="*/ 8 h 598"/>
                    <a:gd name="T14" fmla="*/ 44 w 750"/>
                    <a:gd name="T15" fmla="*/ 16 h 598"/>
                    <a:gd name="T16" fmla="*/ 41 w 750"/>
                    <a:gd name="T17" fmla="*/ 26 h 598"/>
                    <a:gd name="T18" fmla="*/ 0 w 750"/>
                    <a:gd name="T19" fmla="*/ 413 h 598"/>
                    <a:gd name="T20" fmla="*/ 1 w 750"/>
                    <a:gd name="T21" fmla="*/ 424 h 598"/>
                    <a:gd name="T22" fmla="*/ 4 w 750"/>
                    <a:gd name="T23" fmla="*/ 433 h 598"/>
                    <a:gd name="T24" fmla="*/ 10 w 750"/>
                    <a:gd name="T25" fmla="*/ 440 h 598"/>
                    <a:gd name="T26" fmla="*/ 18 w 750"/>
                    <a:gd name="T27" fmla="*/ 444 h 598"/>
                    <a:gd name="T28" fmla="*/ 644 w 750"/>
                    <a:gd name="T29" fmla="*/ 597 h 598"/>
                    <a:gd name="T30" fmla="*/ 658 w 750"/>
                    <a:gd name="T31" fmla="*/ 598 h 598"/>
                    <a:gd name="T32" fmla="*/ 670 w 750"/>
                    <a:gd name="T33" fmla="*/ 593 h 598"/>
                    <a:gd name="T34" fmla="*/ 680 w 750"/>
                    <a:gd name="T35" fmla="*/ 584 h 598"/>
                    <a:gd name="T36" fmla="*/ 684 w 750"/>
                    <a:gd name="T37" fmla="*/ 571 h 598"/>
                    <a:gd name="T38" fmla="*/ 750 w 750"/>
                    <a:gd name="T39" fmla="*/ 54 h 598"/>
                    <a:gd name="T40" fmla="*/ 749 w 750"/>
                    <a:gd name="T41" fmla="*/ 40 h 598"/>
                    <a:gd name="T42" fmla="*/ 732 w 750"/>
                    <a:gd name="T43" fmla="*/ 61 h 598"/>
                    <a:gd name="T44" fmla="*/ 669 w 750"/>
                    <a:gd name="T45" fmla="*/ 560 h 598"/>
                    <a:gd name="T46" fmla="*/ 666 w 750"/>
                    <a:gd name="T47" fmla="*/ 569 h 598"/>
                    <a:gd name="T48" fmla="*/ 659 w 750"/>
                    <a:gd name="T49" fmla="*/ 576 h 598"/>
                    <a:gd name="T50" fmla="*/ 650 w 750"/>
                    <a:gd name="T51" fmla="*/ 580 h 598"/>
                    <a:gd name="T52" fmla="*/ 640 w 750"/>
                    <a:gd name="T53" fmla="*/ 579 h 598"/>
                    <a:gd name="T54" fmla="*/ 23 w 750"/>
                    <a:gd name="T55" fmla="*/ 433 h 598"/>
                    <a:gd name="T56" fmla="*/ 17 w 750"/>
                    <a:gd name="T57" fmla="*/ 430 h 598"/>
                    <a:gd name="T58" fmla="*/ 13 w 750"/>
                    <a:gd name="T59" fmla="*/ 424 h 598"/>
                    <a:gd name="T60" fmla="*/ 11 w 750"/>
                    <a:gd name="T61" fmla="*/ 417 h 598"/>
                    <a:gd name="T62" fmla="*/ 10 w 750"/>
                    <a:gd name="T63" fmla="*/ 414 h 598"/>
                    <a:gd name="T64" fmla="*/ 10 w 750"/>
                    <a:gd name="T65" fmla="*/ 410 h 598"/>
                    <a:gd name="T66" fmla="*/ 50 w 750"/>
                    <a:gd name="T67" fmla="*/ 32 h 598"/>
                    <a:gd name="T68" fmla="*/ 52 w 750"/>
                    <a:gd name="T69" fmla="*/ 25 h 598"/>
                    <a:gd name="T70" fmla="*/ 56 w 750"/>
                    <a:gd name="T71" fmla="*/ 19 h 598"/>
                    <a:gd name="T72" fmla="*/ 61 w 750"/>
                    <a:gd name="T73" fmla="*/ 14 h 598"/>
                    <a:gd name="T74" fmla="*/ 68 w 750"/>
                    <a:gd name="T75" fmla="*/ 13 h 598"/>
                    <a:gd name="T76" fmla="*/ 708 w 750"/>
                    <a:gd name="T77" fmla="*/ 34 h 598"/>
                    <a:gd name="T78" fmla="*/ 719 w 750"/>
                    <a:gd name="T79" fmla="*/ 36 h 598"/>
                    <a:gd name="T80" fmla="*/ 726 w 750"/>
                    <a:gd name="T81" fmla="*/ 42 h 598"/>
                    <a:gd name="T82" fmla="*/ 731 w 750"/>
                    <a:gd name="T83" fmla="*/ 51 h 598"/>
                    <a:gd name="T84" fmla="*/ 732 w 750"/>
                    <a:gd name="T85" fmla="*/ 53 h 598"/>
                    <a:gd name="T86" fmla="*/ 732 w 750"/>
                    <a:gd name="T87" fmla="*/ 59 h 598"/>
                    <a:gd name="T88" fmla="*/ 732 w 750"/>
                    <a:gd name="T89" fmla="*/ 6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0" h="598">
                      <a:moveTo>
                        <a:pt x="749" y="40"/>
                      </a:moveTo>
                      <a:cubicBezTo>
                        <a:pt x="747" y="36"/>
                        <a:pt x="745" y="32"/>
                        <a:pt x="742" y="29"/>
                      </a:cubicBezTo>
                      <a:cubicBezTo>
                        <a:pt x="739" y="25"/>
                        <a:pt x="735" y="22"/>
                        <a:pt x="731" y="20"/>
                      </a:cubicBezTo>
                      <a:cubicBezTo>
                        <a:pt x="727" y="19"/>
                        <a:pt x="722" y="17"/>
                        <a:pt x="717" y="17"/>
                      </a:cubicBezTo>
                      <a:cubicBezTo>
                        <a:pt x="65" y="0"/>
                        <a:pt x="65" y="0"/>
                        <a:pt x="65" y="0"/>
                      </a:cubicBezTo>
                      <a:cubicBezTo>
                        <a:pt x="62" y="0"/>
                        <a:pt x="59" y="1"/>
                        <a:pt x="57" y="2"/>
                      </a:cubicBezTo>
                      <a:cubicBezTo>
                        <a:pt x="54" y="3"/>
                        <a:pt x="51" y="5"/>
                        <a:pt x="49" y="8"/>
                      </a:cubicBezTo>
                      <a:cubicBezTo>
                        <a:pt x="47" y="10"/>
                        <a:pt x="45" y="13"/>
                        <a:pt x="44" y="16"/>
                      </a:cubicBezTo>
                      <a:cubicBezTo>
                        <a:pt x="42" y="19"/>
                        <a:pt x="41" y="23"/>
                        <a:pt x="41" y="26"/>
                      </a:cubicBezTo>
                      <a:cubicBezTo>
                        <a:pt x="0" y="413"/>
                        <a:pt x="0" y="413"/>
                        <a:pt x="0" y="413"/>
                      </a:cubicBezTo>
                      <a:cubicBezTo>
                        <a:pt x="0" y="417"/>
                        <a:pt x="0" y="420"/>
                        <a:pt x="1" y="424"/>
                      </a:cubicBezTo>
                      <a:cubicBezTo>
                        <a:pt x="2" y="427"/>
                        <a:pt x="3" y="430"/>
                        <a:pt x="4" y="433"/>
                      </a:cubicBezTo>
                      <a:cubicBezTo>
                        <a:pt x="6" y="436"/>
                        <a:pt x="8" y="438"/>
                        <a:pt x="10" y="440"/>
                      </a:cubicBezTo>
                      <a:cubicBezTo>
                        <a:pt x="13" y="442"/>
                        <a:pt x="15" y="444"/>
                        <a:pt x="18" y="444"/>
                      </a:cubicBezTo>
                      <a:cubicBezTo>
                        <a:pt x="644" y="597"/>
                        <a:pt x="644" y="597"/>
                        <a:pt x="644" y="597"/>
                      </a:cubicBezTo>
                      <a:cubicBezTo>
                        <a:pt x="649" y="598"/>
                        <a:pt x="654" y="598"/>
                        <a:pt x="658" y="598"/>
                      </a:cubicBezTo>
                      <a:cubicBezTo>
                        <a:pt x="663" y="597"/>
                        <a:pt x="667" y="595"/>
                        <a:pt x="670" y="593"/>
                      </a:cubicBezTo>
                      <a:cubicBezTo>
                        <a:pt x="674" y="591"/>
                        <a:pt x="677" y="587"/>
                        <a:pt x="680" y="584"/>
                      </a:cubicBezTo>
                      <a:cubicBezTo>
                        <a:pt x="682" y="580"/>
                        <a:pt x="684" y="576"/>
                        <a:pt x="684" y="571"/>
                      </a:cubicBezTo>
                      <a:cubicBezTo>
                        <a:pt x="750" y="54"/>
                        <a:pt x="750" y="54"/>
                        <a:pt x="750" y="54"/>
                      </a:cubicBezTo>
                      <a:cubicBezTo>
                        <a:pt x="750" y="49"/>
                        <a:pt x="750" y="45"/>
                        <a:pt x="749" y="40"/>
                      </a:cubicBezTo>
                      <a:close/>
                      <a:moveTo>
                        <a:pt x="732" y="61"/>
                      </a:moveTo>
                      <a:cubicBezTo>
                        <a:pt x="669" y="560"/>
                        <a:pt x="669" y="560"/>
                        <a:pt x="669" y="560"/>
                      </a:cubicBezTo>
                      <a:cubicBezTo>
                        <a:pt x="668" y="563"/>
                        <a:pt x="667" y="566"/>
                        <a:pt x="666" y="569"/>
                      </a:cubicBezTo>
                      <a:cubicBezTo>
                        <a:pt x="664" y="572"/>
                        <a:pt x="662" y="574"/>
                        <a:pt x="659" y="576"/>
                      </a:cubicBezTo>
                      <a:cubicBezTo>
                        <a:pt x="656" y="578"/>
                        <a:pt x="653" y="579"/>
                        <a:pt x="650" y="580"/>
                      </a:cubicBezTo>
                      <a:cubicBezTo>
                        <a:pt x="647" y="580"/>
                        <a:pt x="643" y="580"/>
                        <a:pt x="640" y="579"/>
                      </a:cubicBezTo>
                      <a:cubicBezTo>
                        <a:pt x="23" y="433"/>
                        <a:pt x="23" y="433"/>
                        <a:pt x="23" y="433"/>
                      </a:cubicBezTo>
                      <a:cubicBezTo>
                        <a:pt x="21" y="432"/>
                        <a:pt x="19" y="431"/>
                        <a:pt x="17" y="430"/>
                      </a:cubicBezTo>
                      <a:cubicBezTo>
                        <a:pt x="16" y="428"/>
                        <a:pt x="14" y="426"/>
                        <a:pt x="13" y="424"/>
                      </a:cubicBezTo>
                      <a:cubicBezTo>
                        <a:pt x="12" y="422"/>
                        <a:pt x="11" y="420"/>
                        <a:pt x="11" y="417"/>
                      </a:cubicBezTo>
                      <a:cubicBezTo>
                        <a:pt x="10" y="416"/>
                        <a:pt x="10" y="415"/>
                        <a:pt x="10" y="414"/>
                      </a:cubicBezTo>
                      <a:cubicBezTo>
                        <a:pt x="10" y="412"/>
                        <a:pt x="10" y="411"/>
                        <a:pt x="10" y="410"/>
                      </a:cubicBezTo>
                      <a:cubicBezTo>
                        <a:pt x="50" y="32"/>
                        <a:pt x="50" y="32"/>
                        <a:pt x="50" y="32"/>
                      </a:cubicBezTo>
                      <a:cubicBezTo>
                        <a:pt x="50" y="30"/>
                        <a:pt x="51" y="27"/>
                        <a:pt x="52" y="25"/>
                      </a:cubicBezTo>
                      <a:cubicBezTo>
                        <a:pt x="53" y="22"/>
                        <a:pt x="54" y="20"/>
                        <a:pt x="56" y="19"/>
                      </a:cubicBezTo>
                      <a:cubicBezTo>
                        <a:pt x="58" y="17"/>
                        <a:pt x="59" y="15"/>
                        <a:pt x="61" y="14"/>
                      </a:cubicBezTo>
                      <a:cubicBezTo>
                        <a:pt x="63" y="14"/>
                        <a:pt x="65" y="13"/>
                        <a:pt x="68" y="13"/>
                      </a:cubicBezTo>
                      <a:cubicBezTo>
                        <a:pt x="708" y="34"/>
                        <a:pt x="708" y="34"/>
                        <a:pt x="708" y="34"/>
                      </a:cubicBezTo>
                      <a:cubicBezTo>
                        <a:pt x="712" y="34"/>
                        <a:pt x="716" y="35"/>
                        <a:pt x="719" y="36"/>
                      </a:cubicBezTo>
                      <a:cubicBezTo>
                        <a:pt x="722" y="38"/>
                        <a:pt x="724" y="40"/>
                        <a:pt x="726" y="42"/>
                      </a:cubicBezTo>
                      <a:cubicBezTo>
                        <a:pt x="729" y="45"/>
                        <a:pt x="730" y="48"/>
                        <a:pt x="731" y="51"/>
                      </a:cubicBezTo>
                      <a:cubicBezTo>
                        <a:pt x="731" y="52"/>
                        <a:pt x="732" y="53"/>
                        <a:pt x="732" y="53"/>
                      </a:cubicBezTo>
                      <a:cubicBezTo>
                        <a:pt x="732" y="55"/>
                        <a:pt x="732" y="57"/>
                        <a:pt x="732" y="59"/>
                      </a:cubicBezTo>
                      <a:cubicBezTo>
                        <a:pt x="732" y="60"/>
                        <a:pt x="732" y="60"/>
                        <a:pt x="73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grpSp>
          <p:sp>
            <p:nvSpPr>
              <p:cNvPr id="304" name="TextBox 303"/>
              <p:cNvSpPr txBox="1"/>
              <p:nvPr/>
            </p:nvSpPr>
            <p:spPr>
              <a:xfrm>
                <a:off x="10589257" y="4008938"/>
                <a:ext cx="329665" cy="121276"/>
              </a:xfrm>
              <a:prstGeom prst="rect">
                <a:avLst/>
              </a:prstGeom>
              <a:noFill/>
            </p:spPr>
            <p:txBody>
              <a:bodyPr wrap="none" lIns="0" tIns="0" rIns="0" bIns="0" rtlCol="0" anchor="ctr" anchorCtr="0">
                <a:spAutoFit/>
              </a:bodyPr>
              <a:lstStyle/>
              <a:p>
                <a:pPr algn="ctr">
                  <a:lnSpc>
                    <a:spcPct val="90000"/>
                  </a:lnSpc>
                </a:pPr>
                <a:r>
                  <a:rPr lang="en-US" sz="1400" dirty="0" smtClean="0">
                    <a:solidFill>
                      <a:schemeClr val="bg1"/>
                    </a:solidFill>
                  </a:rPr>
                  <a:t>Device</a:t>
                </a:r>
              </a:p>
            </p:txBody>
          </p:sp>
        </p:grpSp>
        <p:sp>
          <p:nvSpPr>
            <p:cNvPr id="345" name="Striped Right Arrow 344"/>
            <p:cNvSpPr/>
            <p:nvPr/>
          </p:nvSpPr>
          <p:spPr bwMode="auto">
            <a:xfrm rot="8475103">
              <a:off x="7635504" y="1458487"/>
              <a:ext cx="683079" cy="486050"/>
            </a:xfrm>
            <a:prstGeom prst="striped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3455052" y="614826"/>
            <a:ext cx="1988533" cy="1266757"/>
            <a:chOff x="3455052" y="614826"/>
            <a:chExt cx="1988533" cy="1266757"/>
          </a:xfrm>
        </p:grpSpPr>
        <p:grpSp>
          <p:nvGrpSpPr>
            <p:cNvPr id="308" name="Group 307"/>
            <p:cNvGrpSpPr/>
            <p:nvPr/>
          </p:nvGrpSpPr>
          <p:grpSpPr>
            <a:xfrm>
              <a:off x="3455052" y="614826"/>
              <a:ext cx="1319529" cy="893421"/>
              <a:chOff x="10359665" y="2356126"/>
              <a:chExt cx="822325" cy="558800"/>
            </a:xfrm>
          </p:grpSpPr>
          <p:sp>
            <p:nvSpPr>
              <p:cNvPr id="258" name="Freeform 5"/>
              <p:cNvSpPr>
                <a:spLocks/>
              </p:cNvSpPr>
              <p:nvPr/>
            </p:nvSpPr>
            <p:spPr bwMode="auto">
              <a:xfrm>
                <a:off x="10515240" y="2757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59" name="Freeform 6"/>
              <p:cNvSpPr>
                <a:spLocks/>
              </p:cNvSpPr>
              <p:nvPr/>
            </p:nvSpPr>
            <p:spPr bwMode="auto">
              <a:xfrm>
                <a:off x="10515240" y="2743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60" name="Freeform 7"/>
              <p:cNvSpPr>
                <a:spLocks/>
              </p:cNvSpPr>
              <p:nvPr/>
            </p:nvSpPr>
            <p:spPr bwMode="auto">
              <a:xfrm>
                <a:off x="10991490" y="270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61" name="Freeform 8"/>
              <p:cNvSpPr>
                <a:spLocks/>
              </p:cNvSpPr>
              <p:nvPr/>
            </p:nvSpPr>
            <p:spPr bwMode="auto">
              <a:xfrm>
                <a:off x="10670815" y="2541863"/>
                <a:ext cx="0" cy="1587"/>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62" name="Freeform 9"/>
              <p:cNvSpPr>
                <a:spLocks/>
              </p:cNvSpPr>
              <p:nvPr/>
            </p:nvSpPr>
            <p:spPr bwMode="auto">
              <a:xfrm>
                <a:off x="10778765" y="2821263"/>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263" name="Freeform 10"/>
              <p:cNvSpPr>
                <a:spLocks noEditPoints="1"/>
              </p:cNvSpPr>
              <p:nvPr/>
            </p:nvSpPr>
            <p:spPr bwMode="auto">
              <a:xfrm>
                <a:off x="10359665" y="2356126"/>
                <a:ext cx="822325" cy="558800"/>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282" name="TextBox 281"/>
              <p:cNvSpPr txBox="1"/>
              <p:nvPr/>
            </p:nvSpPr>
            <p:spPr>
              <a:xfrm>
                <a:off x="10567978" y="2572107"/>
                <a:ext cx="421572" cy="121276"/>
              </a:xfrm>
              <a:prstGeom prst="rect">
                <a:avLst/>
              </a:prstGeom>
              <a:noFill/>
            </p:spPr>
            <p:txBody>
              <a:bodyPr wrap="none" lIns="0" tIns="0" rIns="0" bIns="0" rtlCol="0" anchor="ctr" anchorCtr="0">
                <a:spAutoFit/>
              </a:bodyPr>
              <a:lstStyle/>
              <a:p>
                <a:pPr algn="ctr">
                  <a:lnSpc>
                    <a:spcPct val="90000"/>
                  </a:lnSpc>
                </a:pPr>
                <a:r>
                  <a:rPr lang="en-US" sz="1400" dirty="0" smtClean="0">
                    <a:solidFill>
                      <a:schemeClr val="bg1"/>
                    </a:solidFill>
                  </a:rPr>
                  <a:t>Location</a:t>
                </a:r>
              </a:p>
            </p:txBody>
          </p:sp>
        </p:grpSp>
        <p:sp>
          <p:nvSpPr>
            <p:cNvPr id="346" name="Striped Right Arrow 345"/>
            <p:cNvSpPr/>
            <p:nvPr/>
          </p:nvSpPr>
          <p:spPr bwMode="auto">
            <a:xfrm rot="2496665">
              <a:off x="4760506" y="1395533"/>
              <a:ext cx="683079" cy="486050"/>
            </a:xfrm>
            <a:prstGeom prst="striped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3" name="Group 112"/>
          <p:cNvGrpSpPr/>
          <p:nvPr/>
        </p:nvGrpSpPr>
        <p:grpSpPr>
          <a:xfrm>
            <a:off x="5664109" y="5307372"/>
            <a:ext cx="1701200" cy="789909"/>
            <a:chOff x="7981388" y="1369663"/>
            <a:chExt cx="1701200" cy="789909"/>
          </a:xfrm>
        </p:grpSpPr>
        <p:grpSp>
          <p:nvGrpSpPr>
            <p:cNvPr id="114" name="Group 113"/>
            <p:cNvGrpSpPr/>
            <p:nvPr/>
          </p:nvGrpSpPr>
          <p:grpSpPr>
            <a:xfrm>
              <a:off x="7981388" y="1369663"/>
              <a:ext cx="767931" cy="789909"/>
              <a:chOff x="9055506" y="1326884"/>
              <a:chExt cx="767931" cy="789909"/>
            </a:xfrm>
          </p:grpSpPr>
          <p:pic>
            <p:nvPicPr>
              <p:cNvPr id="116"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055506" y="1755277"/>
                <a:ext cx="411301" cy="36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7" name="Group 116"/>
              <p:cNvGrpSpPr/>
              <p:nvPr/>
            </p:nvGrpSpPr>
            <p:grpSpPr>
              <a:xfrm>
                <a:off x="9287164" y="1326884"/>
                <a:ext cx="536273" cy="774128"/>
                <a:chOff x="10315215" y="3105426"/>
                <a:chExt cx="334203" cy="484187"/>
              </a:xfrm>
            </p:grpSpPr>
            <p:grpSp>
              <p:nvGrpSpPr>
                <p:cNvPr id="118" name="Group 117"/>
                <p:cNvGrpSpPr/>
                <p:nvPr/>
              </p:nvGrpSpPr>
              <p:grpSpPr>
                <a:xfrm>
                  <a:off x="10427168" y="3411813"/>
                  <a:ext cx="222250" cy="177800"/>
                  <a:chOff x="8851344" y="1699018"/>
                  <a:chExt cx="222250" cy="177800"/>
                </a:xfrm>
              </p:grpSpPr>
              <p:sp>
                <p:nvSpPr>
                  <p:cNvPr id="125"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p:nvPr/>
              </p:nvGrpSpPr>
              <p:grpSpPr>
                <a:xfrm>
                  <a:off x="10315215" y="3105426"/>
                  <a:ext cx="320675" cy="366712"/>
                  <a:chOff x="10315215" y="3105426"/>
                  <a:chExt cx="320675" cy="366712"/>
                </a:xfrm>
              </p:grpSpPr>
              <p:sp>
                <p:nvSpPr>
                  <p:cNvPr id="120"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5" name="TextBox 114"/>
            <p:cNvSpPr txBox="1"/>
            <p:nvPr/>
          </p:nvSpPr>
          <p:spPr>
            <a:xfrm>
              <a:off x="8783303" y="1503182"/>
              <a:ext cx="899285" cy="387798"/>
            </a:xfrm>
            <a:prstGeom prst="rect">
              <a:avLst/>
            </a:prstGeom>
            <a:noFill/>
          </p:spPr>
          <p:txBody>
            <a:bodyPr wrap="none" lIns="0" tIns="0" rIns="0" bIns="0" rtlCol="0" anchor="ctr" anchorCtr="0">
              <a:spAutoFit/>
            </a:bodyPr>
            <a:lstStyle/>
            <a:p>
              <a:pPr algn="ctr">
                <a:lnSpc>
                  <a:spcPct val="90000"/>
                </a:lnSpc>
              </a:pPr>
              <a:r>
                <a:rPr lang="en-US" sz="1400" dirty="0" smtClean="0"/>
                <a:t>Application</a:t>
              </a:r>
            </a:p>
            <a:p>
              <a:pPr algn="ctr">
                <a:lnSpc>
                  <a:spcPct val="90000"/>
                </a:lnSpc>
              </a:pPr>
              <a:r>
                <a:rPr lang="en-US" sz="1400" dirty="0" smtClean="0"/>
                <a:t>Proxies</a:t>
              </a:r>
            </a:p>
          </p:txBody>
        </p:sp>
      </p:grpSp>
      <p:grpSp>
        <p:nvGrpSpPr>
          <p:cNvPr id="9" name="Group 8"/>
          <p:cNvGrpSpPr/>
          <p:nvPr/>
        </p:nvGrpSpPr>
        <p:grpSpPr>
          <a:xfrm>
            <a:off x="1153713" y="2236979"/>
            <a:ext cx="3880202" cy="1001913"/>
            <a:chOff x="1153713" y="2077324"/>
            <a:chExt cx="3065374" cy="1001913"/>
          </a:xfrm>
        </p:grpSpPr>
        <p:sp>
          <p:nvSpPr>
            <p:cNvPr id="8" name="Left Brace 7"/>
            <p:cNvSpPr/>
            <p:nvPr/>
          </p:nvSpPr>
          <p:spPr>
            <a:xfrm rot="5400000">
              <a:off x="2405602" y="1265752"/>
              <a:ext cx="561596" cy="3065374"/>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TextBox 129"/>
            <p:cNvSpPr txBox="1"/>
            <p:nvPr/>
          </p:nvSpPr>
          <p:spPr>
            <a:xfrm>
              <a:off x="1487770" y="2077324"/>
              <a:ext cx="2397259" cy="332399"/>
            </a:xfrm>
            <a:prstGeom prst="rect">
              <a:avLst/>
            </a:prstGeom>
            <a:noFill/>
          </p:spPr>
          <p:txBody>
            <a:bodyPr wrap="none" lIns="0" tIns="0" rIns="0" bIns="0" rtlCol="0" anchor="ctr" anchorCtr="0">
              <a:spAutoFit/>
            </a:bodyPr>
            <a:lstStyle/>
            <a:p>
              <a:pPr algn="ctr">
                <a:lnSpc>
                  <a:spcPct val="90000"/>
                </a:lnSpc>
              </a:pPr>
              <a:r>
                <a:rPr lang="en-US" sz="2400" dirty="0" smtClean="0"/>
                <a:t>Preauthentication</a:t>
              </a:r>
            </a:p>
          </p:txBody>
        </p:sp>
      </p:grpSp>
    </p:spTree>
    <p:extLst>
      <p:ext uri="{BB962C8B-B14F-4D97-AF65-F5344CB8AC3E}">
        <p14:creationId xmlns:p14="http://schemas.microsoft.com/office/powerpoint/2010/main" val="292455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26"/>
                                        </p:tgtEl>
                                        <p:attrNameLst>
                                          <p:attrName>style.visibility</p:attrName>
                                        </p:attrNameLst>
                                      </p:cBhvr>
                                      <p:to>
                                        <p:strVal val="visible"/>
                                      </p:to>
                                    </p:set>
                                    <p:animEffect transition="in" filter="fade">
                                      <p:cBhvr>
                                        <p:cTn id="42" dur="500"/>
                                        <p:tgtEl>
                                          <p:spTgt spid="3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1" grpId="0" animBg="1"/>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6732512" y="1394795"/>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632369" y="2648850"/>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51" name="Rounded Rectangle 50"/>
          <p:cNvSpPr/>
          <p:nvPr/>
        </p:nvSpPr>
        <p:spPr bwMode="auto">
          <a:xfrm>
            <a:off x="2631447" y="3131563"/>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https://enterpriseenrollment.fabrikam.com</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50" name="Rounded Rectangle 49"/>
          <p:cNvSpPr/>
          <p:nvPr/>
        </p:nvSpPr>
        <p:spPr bwMode="auto">
          <a:xfrm>
            <a:off x="9178275" y="3080156"/>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DRS</a:t>
            </a:r>
            <a:endParaRPr lang="en-US" dirty="0" smtClean="0">
              <a:solidFill>
                <a:schemeClr val="bg2"/>
              </a:solidFill>
              <a:ea typeface="Segoe UI" pitchFamily="34" charset="0"/>
              <a:cs typeface="Segoe UI" pitchFamily="34" charset="0"/>
            </a:endParaRPr>
          </a:p>
        </p:txBody>
      </p:sp>
      <p:sp>
        <p:nvSpPr>
          <p:cNvPr id="89" name="Rounded Rectangle 88"/>
          <p:cNvSpPr/>
          <p:nvPr/>
        </p:nvSpPr>
        <p:spPr bwMode="auto">
          <a:xfrm>
            <a:off x="9697976" y="2886522"/>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53" name="Rounded Rectangle 52"/>
          <p:cNvSpPr/>
          <p:nvPr/>
        </p:nvSpPr>
        <p:spPr bwMode="auto">
          <a:xfrm>
            <a:off x="6748159" y="1889498"/>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https://enterpriseenrollment.fabrikam.com</a:t>
            </a:r>
          </a:p>
        </p:txBody>
      </p:sp>
      <p:sp>
        <p:nvSpPr>
          <p:cNvPr id="36" name="Rounded Rectangle 35"/>
          <p:cNvSpPr/>
          <p:nvPr/>
        </p:nvSpPr>
        <p:spPr bwMode="auto">
          <a:xfrm>
            <a:off x="9973111" y="3248778"/>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41"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42" name="Group 41"/>
          <p:cNvGrpSpPr/>
          <p:nvPr/>
        </p:nvGrpSpPr>
        <p:grpSpPr>
          <a:xfrm>
            <a:off x="11715436" y="1491949"/>
            <a:ext cx="482628" cy="739698"/>
            <a:chOff x="2799115" y="467215"/>
            <a:chExt cx="482628" cy="739698"/>
          </a:xfrm>
        </p:grpSpPr>
        <p:sp>
          <p:nvSpPr>
            <p:cNvPr id="4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4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48" name="Rounded Rectangle 47"/>
          <p:cNvSpPr/>
          <p:nvPr/>
        </p:nvSpPr>
        <p:spPr bwMode="auto">
          <a:xfrm>
            <a:off x="2657656" y="4009982"/>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Tree>
    <p:extLst>
      <p:ext uri="{BB962C8B-B14F-4D97-AF65-F5344CB8AC3E}">
        <p14:creationId xmlns:p14="http://schemas.microsoft.com/office/powerpoint/2010/main" val="15260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53"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external access requirements</a:t>
            </a:r>
            <a:endParaRPr lang="en-US" dirty="0"/>
          </a:p>
        </p:txBody>
      </p:sp>
      <p:sp>
        <p:nvSpPr>
          <p:cNvPr id="4" name="Rectangle 3"/>
          <p:cNvSpPr/>
          <p:nvPr/>
        </p:nvSpPr>
        <p:spPr bwMode="auto">
          <a:xfrm>
            <a:off x="1886855" y="5445360"/>
            <a:ext cx="8679544" cy="1064573"/>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rPr>
              <a:t>Username and Password required</a:t>
            </a:r>
            <a:endParaRPr lang="en-US" sz="3200" dirty="0">
              <a:gradFill>
                <a:gsLst>
                  <a:gs pos="0">
                    <a:srgbClr val="FFFFFF"/>
                  </a:gs>
                  <a:gs pos="100000">
                    <a:srgbClr val="FFFFFF"/>
                  </a:gs>
                </a:gsLst>
                <a:lin ang="5400000" scaled="0"/>
              </a:gradFill>
            </a:endParaRPr>
          </a:p>
        </p:txBody>
      </p:sp>
      <p:sp>
        <p:nvSpPr>
          <p:cNvPr id="7" name="Rectangle 6"/>
          <p:cNvSpPr/>
          <p:nvPr/>
        </p:nvSpPr>
        <p:spPr bwMode="auto">
          <a:xfrm>
            <a:off x="1886854" y="3419566"/>
            <a:ext cx="8679544" cy="1064573"/>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rPr>
              <a:t>Device Workplace-Joined required</a:t>
            </a:r>
          </a:p>
          <a:p>
            <a:pPr algn="ctr" defTabSz="932472" fontAlgn="base">
              <a:spcBef>
                <a:spcPct val="0"/>
              </a:spcBef>
              <a:spcAft>
                <a:spcPct val="0"/>
              </a:spcAft>
            </a:pPr>
            <a:r>
              <a:rPr lang="en-US" sz="2800" dirty="0" smtClean="0">
                <a:gradFill>
                  <a:gsLst>
                    <a:gs pos="0">
                      <a:srgbClr val="FFFFFF"/>
                    </a:gs>
                    <a:gs pos="100000">
                      <a:srgbClr val="FFFFFF"/>
                    </a:gs>
                  </a:gsLst>
                  <a:lin ang="5400000" scaled="0"/>
                </a:gradFill>
              </a:rPr>
              <a:t>(+Additional </a:t>
            </a:r>
            <a:r>
              <a:rPr lang="en-US" sz="2800" dirty="0" err="1">
                <a:gradFill>
                  <a:gsLst>
                    <a:gs pos="0">
                      <a:srgbClr val="FFFFFF"/>
                    </a:gs>
                    <a:gs pos="100000">
                      <a:srgbClr val="FFFFFF"/>
                    </a:gs>
                  </a:gsLst>
                  <a:lin ang="5400000" scaled="0"/>
                </a:gradFill>
              </a:rPr>
              <a:t>AuthN</a:t>
            </a:r>
            <a:r>
              <a:rPr lang="en-US" sz="2800" dirty="0">
                <a:gradFill>
                  <a:gsLst>
                    <a:gs pos="0">
                      <a:srgbClr val="FFFFFF"/>
                    </a:gs>
                    <a:gs pos="100000">
                      <a:srgbClr val="FFFFFF"/>
                    </a:gs>
                  </a:gsLst>
                  <a:lin ang="5400000" scaled="0"/>
                </a:gradFill>
              </a:rPr>
              <a:t> required for Workplace </a:t>
            </a:r>
            <a:r>
              <a:rPr lang="en-US" sz="2800" dirty="0" smtClean="0">
                <a:gradFill>
                  <a:gsLst>
                    <a:gs pos="0">
                      <a:srgbClr val="FFFFFF"/>
                    </a:gs>
                    <a:gs pos="100000">
                      <a:srgbClr val="FFFFFF"/>
                    </a:gs>
                  </a:gsLst>
                  <a:lin ang="5400000" scaled="0"/>
                </a:gradFill>
              </a:rPr>
              <a:t>Join)</a:t>
            </a:r>
            <a:endParaRPr lang="en-US" sz="2800" dirty="0">
              <a:gradFill>
                <a:gsLst>
                  <a:gs pos="0">
                    <a:srgbClr val="FFFFFF"/>
                  </a:gs>
                  <a:gs pos="100000">
                    <a:srgbClr val="FFFFFF"/>
                  </a:gs>
                </a:gsLst>
                <a:lin ang="5400000" scaled="0"/>
              </a:gradFill>
            </a:endParaRPr>
          </a:p>
        </p:txBody>
      </p:sp>
      <p:sp>
        <p:nvSpPr>
          <p:cNvPr id="8" name="Rectangle 7"/>
          <p:cNvSpPr/>
          <p:nvPr/>
        </p:nvSpPr>
        <p:spPr bwMode="auto">
          <a:xfrm>
            <a:off x="1886854" y="1462413"/>
            <a:ext cx="8679544" cy="1064573"/>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rPr>
              <a:t>Additional </a:t>
            </a:r>
            <a:r>
              <a:rPr lang="en-US" sz="3200" dirty="0" err="1" smtClean="0">
                <a:gradFill>
                  <a:gsLst>
                    <a:gs pos="0">
                      <a:srgbClr val="FFFFFF"/>
                    </a:gs>
                    <a:gs pos="100000">
                      <a:srgbClr val="FFFFFF"/>
                    </a:gs>
                  </a:gsLst>
                  <a:lin ang="5400000" scaled="0"/>
                </a:gradFill>
              </a:rPr>
              <a:t>AuthN</a:t>
            </a:r>
            <a:r>
              <a:rPr lang="en-US" sz="3200" dirty="0">
                <a:gradFill>
                  <a:gsLst>
                    <a:gs pos="0">
                      <a:srgbClr val="FFFFFF"/>
                    </a:gs>
                    <a:gs pos="100000">
                      <a:srgbClr val="FFFFFF"/>
                    </a:gs>
                  </a:gsLst>
                  <a:lin ang="5400000" scaled="0"/>
                </a:gradFill>
              </a:rPr>
              <a:t> </a:t>
            </a:r>
            <a:r>
              <a:rPr lang="en-US" sz="3200" dirty="0" smtClean="0">
                <a:gradFill>
                  <a:gsLst>
                    <a:gs pos="0">
                      <a:srgbClr val="FFFFFF"/>
                    </a:gs>
                    <a:gs pos="100000">
                      <a:srgbClr val="FFFFFF"/>
                    </a:gs>
                  </a:gsLst>
                  <a:lin ang="5400000" scaled="0"/>
                </a:gradFill>
              </a:rPr>
              <a:t>factor required</a:t>
            </a:r>
          </a:p>
          <a:p>
            <a:pPr algn="ctr" defTabSz="932472" fontAlgn="base">
              <a:spcBef>
                <a:spcPct val="0"/>
              </a:spcBef>
              <a:spcAft>
                <a:spcPct val="0"/>
              </a:spcAft>
            </a:pPr>
            <a:r>
              <a:rPr lang="en-US" sz="3200" dirty="0" smtClean="0">
                <a:gradFill>
                  <a:gsLst>
                    <a:gs pos="0">
                      <a:srgbClr val="FFFFFF"/>
                    </a:gs>
                    <a:gs pos="100000">
                      <a:srgbClr val="FFFFFF"/>
                    </a:gs>
                  </a:gsLst>
                  <a:lin ang="5400000" scaled="0"/>
                </a:gradFill>
              </a:rPr>
              <a:t>(per sensitivity of application)</a:t>
            </a:r>
            <a:endParaRPr lang="en-US" sz="3200" dirty="0">
              <a:gradFill>
                <a:gsLst>
                  <a:gs pos="0">
                    <a:srgbClr val="FFFFFF"/>
                  </a:gs>
                  <a:gs pos="100000">
                    <a:srgbClr val="FFFFFF"/>
                  </a:gs>
                </a:gsLst>
                <a:lin ang="5400000" scaled="0"/>
              </a:gradFill>
            </a:endParaRPr>
          </a:p>
        </p:txBody>
      </p:sp>
      <p:sp>
        <p:nvSpPr>
          <p:cNvPr id="11" name="Striped Right Arrow 10"/>
          <p:cNvSpPr/>
          <p:nvPr/>
        </p:nvSpPr>
        <p:spPr bwMode="auto">
          <a:xfrm rot="16200000">
            <a:off x="5877561" y="4692696"/>
            <a:ext cx="683079" cy="486050"/>
          </a:xfrm>
          <a:prstGeom prst="striped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Striped Right Arrow 11"/>
          <p:cNvSpPr/>
          <p:nvPr/>
        </p:nvSpPr>
        <p:spPr bwMode="auto">
          <a:xfrm rot="16200000">
            <a:off x="5877561" y="2739472"/>
            <a:ext cx="683079" cy="486050"/>
          </a:xfrm>
          <a:prstGeom prst="striped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rot="16200000">
            <a:off x="-554208" y="4377471"/>
            <a:ext cx="3880202" cy="1001900"/>
            <a:chOff x="1153713" y="2077337"/>
            <a:chExt cx="3065374" cy="1001900"/>
          </a:xfrm>
        </p:grpSpPr>
        <p:sp>
          <p:nvSpPr>
            <p:cNvPr id="14" name="Left Brace 13"/>
            <p:cNvSpPr/>
            <p:nvPr/>
          </p:nvSpPr>
          <p:spPr>
            <a:xfrm rot="5400000">
              <a:off x="2405602" y="1265752"/>
              <a:ext cx="561596" cy="3065374"/>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630820" y="2077337"/>
              <a:ext cx="2111155" cy="332399"/>
            </a:xfrm>
            <a:prstGeom prst="rect">
              <a:avLst/>
            </a:prstGeom>
            <a:noFill/>
          </p:spPr>
          <p:txBody>
            <a:bodyPr wrap="none" lIns="0" tIns="0" rIns="0" bIns="0" rtlCol="0" anchor="ctr" anchorCtr="0">
              <a:spAutoFit/>
            </a:bodyPr>
            <a:lstStyle/>
            <a:p>
              <a:pPr algn="ctr">
                <a:lnSpc>
                  <a:spcPct val="90000"/>
                </a:lnSpc>
              </a:pPr>
              <a:r>
                <a:rPr lang="en-US" sz="2400" dirty="0" smtClean="0"/>
                <a:t>All you might need!</a:t>
              </a:r>
            </a:p>
          </p:txBody>
        </p:sp>
      </p:grpSp>
    </p:spTree>
    <p:extLst>
      <p:ext uri="{BB962C8B-B14F-4D97-AF65-F5344CB8AC3E}">
        <p14:creationId xmlns:p14="http://schemas.microsoft.com/office/powerpoint/2010/main" val="359908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br>
              <a:rPr lang="en-US" sz="6000" dirty="0" smtClean="0"/>
            </a:br>
            <a:r>
              <a:rPr lang="en-US" sz="6000" dirty="0" smtClean="0"/>
              <a:t>Protecting external access with additional authentication</a:t>
            </a:r>
            <a:endParaRPr lang="en-US" sz="6000" dirty="0"/>
          </a:p>
        </p:txBody>
      </p:sp>
      <p:sp>
        <p:nvSpPr>
          <p:cNvPr id="5" name="Text Placeholder 4"/>
          <p:cNvSpPr>
            <a:spLocks noGrp="1"/>
          </p:cNvSpPr>
          <p:nvPr>
            <p:ph type="body" sz="quarter" idx="12"/>
          </p:nvPr>
        </p:nvSpPr>
        <p:spPr/>
        <p:txBody>
          <a:bodyPr/>
          <a:lstStyle/>
          <a:p>
            <a:r>
              <a:rPr lang="en-US" dirty="0" smtClean="0"/>
              <a:t> </a:t>
            </a:r>
            <a:endParaRPr lang="en-US" dirty="0"/>
          </a:p>
        </p:txBody>
      </p:sp>
    </p:spTree>
    <p:extLst>
      <p:ext uri="{BB962C8B-B14F-4D97-AF65-F5344CB8AC3E}">
        <p14:creationId xmlns:p14="http://schemas.microsoft.com/office/powerpoint/2010/main" val="115071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Tree>
    <p:extLst>
      <p:ext uri="{BB962C8B-B14F-4D97-AF65-F5344CB8AC3E}">
        <p14:creationId xmlns:p14="http://schemas.microsoft.com/office/powerpoint/2010/main" val="31163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5" name="Right Arrow 34"/>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37"/>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39" name="Rounded Rectangle 38"/>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42" name="Rounded Rectangle 41"/>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Tree>
    <p:extLst>
      <p:ext uri="{BB962C8B-B14F-4D97-AF65-F5344CB8AC3E}">
        <p14:creationId xmlns:p14="http://schemas.microsoft.com/office/powerpoint/2010/main" val="2987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grpSp>
        <p:nvGrpSpPr>
          <p:cNvPr id="35" name="Group 34"/>
          <p:cNvGrpSpPr/>
          <p:nvPr/>
        </p:nvGrpSpPr>
        <p:grpSpPr>
          <a:xfrm>
            <a:off x="1777569" y="3768708"/>
            <a:ext cx="958998" cy="737339"/>
            <a:chOff x="1777569" y="3768708"/>
            <a:chExt cx="958998" cy="737339"/>
          </a:xfrm>
        </p:grpSpPr>
        <p:sp>
          <p:nvSpPr>
            <p:cNvPr id="38" name="Left Arrow 37"/>
            <p:cNvSpPr/>
            <p:nvPr/>
          </p:nvSpPr>
          <p:spPr bwMode="auto">
            <a:xfrm>
              <a:off x="1813121" y="3768708"/>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1777569" y="3878182"/>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 </a:t>
              </a:r>
              <a:r>
                <a:rPr lang="en-US" sz="2400" b="1" dirty="0" smtClean="0">
                  <a:solidFill>
                    <a:schemeClr val="accent6">
                      <a:lumMod val="60000"/>
                      <a:lumOff val="40000"/>
                    </a:schemeClr>
                  </a:solidFill>
                  <a:ea typeface="Segoe UI" pitchFamily="34" charset="0"/>
                  <a:cs typeface="Aharoni" panose="02010803020104030203" pitchFamily="2" charset="-79"/>
                </a:rPr>
                <a:t>302</a:t>
              </a:r>
              <a:endParaRPr lang="en-US" sz="3200" b="1" dirty="0" smtClean="0">
                <a:solidFill>
                  <a:schemeClr val="accent6">
                    <a:lumMod val="60000"/>
                    <a:lumOff val="40000"/>
                  </a:schemeClr>
                </a:solidFill>
                <a:ea typeface="Segoe UI" pitchFamily="34" charset="0"/>
                <a:cs typeface="Aharoni" panose="02010803020104030203" pitchFamily="2" charset="-79"/>
              </a:endParaRPr>
            </a:p>
          </p:txBody>
        </p:sp>
      </p:grpSp>
      <p:sp>
        <p:nvSpPr>
          <p:cNvPr id="41" name="Rounded Rectangle 40"/>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Tree>
    <p:extLst>
      <p:ext uri="{BB962C8B-B14F-4D97-AF65-F5344CB8AC3E}">
        <p14:creationId xmlns:p14="http://schemas.microsoft.com/office/powerpoint/2010/main" val="40888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grpSp>
        <p:nvGrpSpPr>
          <p:cNvPr id="35" name="Group 34"/>
          <p:cNvGrpSpPr/>
          <p:nvPr/>
        </p:nvGrpSpPr>
        <p:grpSpPr>
          <a:xfrm>
            <a:off x="1734061" y="3065323"/>
            <a:ext cx="958998" cy="733026"/>
            <a:chOff x="1734061" y="3065323"/>
            <a:chExt cx="958998" cy="733026"/>
          </a:xfrm>
        </p:grpSpPr>
        <p:sp>
          <p:nvSpPr>
            <p:cNvPr id="38" name="Right Arrow 37"/>
            <p:cNvSpPr/>
            <p:nvPr/>
          </p:nvSpPr>
          <p:spPr bwMode="auto">
            <a:xfrm>
              <a:off x="1841257" y="3065323"/>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1734061" y="3170484"/>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a:t>
              </a:r>
            </a:p>
          </p:txBody>
        </p:sp>
      </p:grpSp>
      <p:grpSp>
        <p:nvGrpSpPr>
          <p:cNvPr id="41" name="Group 40"/>
          <p:cNvGrpSpPr/>
          <p:nvPr/>
        </p:nvGrpSpPr>
        <p:grpSpPr>
          <a:xfrm>
            <a:off x="6630021" y="1614349"/>
            <a:ext cx="958998" cy="726749"/>
            <a:chOff x="6630021" y="1614349"/>
            <a:chExt cx="958998" cy="726749"/>
          </a:xfrm>
        </p:grpSpPr>
        <p:sp>
          <p:nvSpPr>
            <p:cNvPr id="42" name="Right Arrow 41"/>
            <p:cNvSpPr/>
            <p:nvPr/>
          </p:nvSpPr>
          <p:spPr bwMode="auto">
            <a:xfrm>
              <a:off x="6721642" y="1614349"/>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6630021" y="1713233"/>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a:t>
              </a:r>
            </a:p>
          </p:txBody>
        </p:sp>
      </p:grpSp>
    </p:spTree>
    <p:extLst>
      <p:ext uri="{BB962C8B-B14F-4D97-AF65-F5344CB8AC3E}">
        <p14:creationId xmlns:p14="http://schemas.microsoft.com/office/powerpoint/2010/main" val="23515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grpSp>
        <p:nvGrpSpPr>
          <p:cNvPr id="7" name="Group 6"/>
          <p:cNvGrpSpPr/>
          <p:nvPr/>
        </p:nvGrpSpPr>
        <p:grpSpPr>
          <a:xfrm rot="8345958">
            <a:off x="9959871" y="1991627"/>
            <a:ext cx="1104952" cy="1191554"/>
            <a:chOff x="4816163" y="1614349"/>
            <a:chExt cx="1104952" cy="1191554"/>
          </a:xfrm>
        </p:grpSpPr>
        <p:sp>
          <p:nvSpPr>
            <p:cNvPr id="5" name="Circular Arrow 4"/>
            <p:cNvSpPr/>
            <p:nvPr/>
          </p:nvSpPr>
          <p:spPr bwMode="auto">
            <a:xfrm>
              <a:off x="4933583" y="161434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Circular Arrow 43"/>
            <p:cNvSpPr/>
            <p:nvPr/>
          </p:nvSpPr>
          <p:spPr bwMode="auto">
            <a:xfrm rot="10635714">
              <a:off x="4816163" y="175175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10363230" y="3302988"/>
            <a:ext cx="1844314" cy="2735416"/>
            <a:chOff x="950596" y="4049782"/>
            <a:chExt cx="1844314" cy="2735416"/>
          </a:xfrm>
        </p:grpSpPr>
        <p:sp>
          <p:nvSpPr>
            <p:cNvPr id="9" name="Rounded Rectangle 8"/>
            <p:cNvSpPr/>
            <p:nvPr/>
          </p:nvSpPr>
          <p:spPr bwMode="auto">
            <a:xfrm>
              <a:off x="950596" y="4049782"/>
              <a:ext cx="1844314" cy="2735416"/>
            </a:xfrm>
            <a:prstGeom prst="round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9" name="Group 48"/>
            <p:cNvGrpSpPr/>
            <p:nvPr/>
          </p:nvGrpSpPr>
          <p:grpSpPr>
            <a:xfrm>
              <a:off x="1150686" y="4257032"/>
              <a:ext cx="1427864" cy="789909"/>
              <a:chOff x="7981388" y="1369663"/>
              <a:chExt cx="1427864" cy="789909"/>
            </a:xfrm>
          </p:grpSpPr>
          <p:grpSp>
            <p:nvGrpSpPr>
              <p:cNvPr id="66" name="Group 65"/>
              <p:cNvGrpSpPr/>
              <p:nvPr/>
            </p:nvGrpSpPr>
            <p:grpSpPr>
              <a:xfrm>
                <a:off x="7981388" y="1369663"/>
                <a:ext cx="767931" cy="789909"/>
                <a:chOff x="9055506" y="1326884"/>
                <a:chExt cx="767931" cy="789909"/>
              </a:xfrm>
            </p:grpSpPr>
            <p:pic>
              <p:nvPicPr>
                <p:cNvPr id="68"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055506" y="1755277"/>
                  <a:ext cx="411301" cy="36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p:cNvGrpSpPr/>
                <p:nvPr/>
              </p:nvGrpSpPr>
              <p:grpSpPr>
                <a:xfrm>
                  <a:off x="9287164" y="1326884"/>
                  <a:ext cx="536273" cy="774128"/>
                  <a:chOff x="10315215" y="3105426"/>
                  <a:chExt cx="334203" cy="484187"/>
                </a:xfrm>
              </p:grpSpPr>
              <p:grpSp>
                <p:nvGrpSpPr>
                  <p:cNvPr id="70" name="Group 69"/>
                  <p:cNvGrpSpPr/>
                  <p:nvPr/>
                </p:nvGrpSpPr>
                <p:grpSpPr>
                  <a:xfrm>
                    <a:off x="10427168" y="3411813"/>
                    <a:ext cx="222250" cy="177800"/>
                    <a:chOff x="8851344" y="1699018"/>
                    <a:chExt cx="222250" cy="177800"/>
                  </a:xfrm>
                </p:grpSpPr>
                <p:sp>
                  <p:nvSpPr>
                    <p:cNvPr id="77"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10315215" y="3105426"/>
                    <a:ext cx="320675" cy="366712"/>
                    <a:chOff x="10315215" y="3105426"/>
                    <a:chExt cx="320675" cy="366712"/>
                  </a:xfrm>
                </p:grpSpPr>
                <p:sp>
                  <p:nvSpPr>
                    <p:cNvPr id="72"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7" name="TextBox 66"/>
              <p:cNvSpPr txBox="1"/>
              <p:nvPr/>
            </p:nvSpPr>
            <p:spPr>
              <a:xfrm>
                <a:off x="8824412" y="1503182"/>
                <a:ext cx="584840" cy="387798"/>
              </a:xfrm>
              <a:prstGeom prst="rect">
                <a:avLst/>
              </a:prstGeom>
              <a:noFill/>
            </p:spPr>
            <p:txBody>
              <a:bodyPr wrap="none" lIns="0" tIns="0" rIns="0" bIns="0" rtlCol="0" anchor="ctr" anchorCtr="0">
                <a:spAutoFit/>
              </a:bodyPr>
              <a:lstStyle/>
              <a:p>
                <a:pPr algn="ctr">
                  <a:lnSpc>
                    <a:spcPct val="90000"/>
                  </a:lnSpc>
                </a:pPr>
                <a:r>
                  <a:rPr lang="en-US" sz="1400" dirty="0" smtClean="0"/>
                  <a:t>Edge</a:t>
                </a:r>
              </a:p>
              <a:p>
                <a:pPr algn="ctr">
                  <a:lnSpc>
                    <a:spcPct val="90000"/>
                  </a:lnSpc>
                </a:pPr>
                <a:r>
                  <a:rPr lang="en-US" sz="1400" dirty="0" smtClean="0"/>
                  <a:t>Policies</a:t>
                </a:r>
              </a:p>
            </p:txBody>
          </p:sp>
        </p:grpSp>
        <p:grpSp>
          <p:nvGrpSpPr>
            <p:cNvPr id="50" name="Group 49"/>
            <p:cNvGrpSpPr/>
            <p:nvPr/>
          </p:nvGrpSpPr>
          <p:grpSpPr>
            <a:xfrm>
              <a:off x="1092619" y="5847705"/>
              <a:ext cx="1557061" cy="774128"/>
              <a:chOff x="6934922" y="364612"/>
              <a:chExt cx="1557061" cy="774128"/>
            </a:xfrm>
          </p:grpSpPr>
          <p:grpSp>
            <p:nvGrpSpPr>
              <p:cNvPr id="53" name="Group 52"/>
              <p:cNvGrpSpPr/>
              <p:nvPr/>
            </p:nvGrpSpPr>
            <p:grpSpPr>
              <a:xfrm>
                <a:off x="6934922" y="364612"/>
                <a:ext cx="536273" cy="774128"/>
                <a:chOff x="10315215" y="3105426"/>
                <a:chExt cx="334203" cy="484187"/>
              </a:xfrm>
            </p:grpSpPr>
            <p:grpSp>
              <p:nvGrpSpPr>
                <p:cNvPr id="55" name="Group 54"/>
                <p:cNvGrpSpPr/>
                <p:nvPr/>
              </p:nvGrpSpPr>
              <p:grpSpPr>
                <a:xfrm>
                  <a:off x="10427168" y="3411813"/>
                  <a:ext cx="222250" cy="177800"/>
                  <a:chOff x="8851344" y="1699018"/>
                  <a:chExt cx="222250" cy="177800"/>
                </a:xfrm>
              </p:grpSpPr>
              <p:sp>
                <p:nvSpPr>
                  <p:cNvPr id="62"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10315215" y="3105426"/>
                  <a:ext cx="320675" cy="366712"/>
                  <a:chOff x="10315215" y="3105426"/>
                  <a:chExt cx="320675" cy="366712"/>
                </a:xfrm>
              </p:grpSpPr>
              <p:sp>
                <p:nvSpPr>
                  <p:cNvPr id="57"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4" name="TextBox 53"/>
              <p:cNvSpPr txBox="1"/>
              <p:nvPr/>
            </p:nvSpPr>
            <p:spPr>
              <a:xfrm>
                <a:off x="7592699" y="484706"/>
                <a:ext cx="899284" cy="387798"/>
              </a:xfrm>
              <a:prstGeom prst="rect">
                <a:avLst/>
              </a:prstGeom>
              <a:noFill/>
            </p:spPr>
            <p:txBody>
              <a:bodyPr wrap="none" lIns="0" tIns="0" rIns="0" bIns="0" rtlCol="0" anchor="ctr" anchorCtr="0">
                <a:spAutoFit/>
              </a:bodyPr>
              <a:lstStyle/>
              <a:p>
                <a:pPr algn="ctr">
                  <a:lnSpc>
                    <a:spcPct val="90000"/>
                  </a:lnSpc>
                </a:pPr>
                <a:r>
                  <a:rPr lang="en-US" sz="1400" dirty="0" smtClean="0"/>
                  <a:t>Application</a:t>
                </a:r>
              </a:p>
              <a:p>
                <a:pPr algn="ctr">
                  <a:lnSpc>
                    <a:spcPct val="90000"/>
                  </a:lnSpc>
                </a:pPr>
                <a:r>
                  <a:rPr lang="en-US" sz="1400" dirty="0" smtClean="0"/>
                  <a:t>Policies</a:t>
                </a:r>
              </a:p>
            </p:txBody>
          </p:sp>
        </p:grpSp>
        <p:sp>
          <p:nvSpPr>
            <p:cNvPr id="51" name="Plus 50"/>
            <p:cNvSpPr/>
            <p:nvPr/>
          </p:nvSpPr>
          <p:spPr bwMode="auto">
            <a:xfrm>
              <a:off x="1583107" y="5135095"/>
              <a:ext cx="609726" cy="605937"/>
            </a:xfrm>
            <a:prstGeom prst="mathPlus">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69273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Enable work from anywhere without losing sleep: remote access with the Web Application Proxy and VPN solutions</a:t>
            </a:r>
          </a:p>
        </p:txBody>
      </p:sp>
      <p:sp>
        <p:nvSpPr>
          <p:cNvPr id="5" name="Text Placeholder 4"/>
          <p:cNvSpPr>
            <a:spLocks noGrp="1"/>
          </p:cNvSpPr>
          <p:nvPr>
            <p:ph type="body" sz="quarter" idx="12"/>
          </p:nvPr>
        </p:nvSpPr>
        <p:spPr/>
        <p:txBody>
          <a:bodyPr/>
          <a:lstStyle/>
          <a:p>
            <a:r>
              <a:rPr lang="en-US" dirty="0" smtClean="0"/>
              <a:t>Jairo Cadena</a:t>
            </a:r>
          </a:p>
          <a:p>
            <a:r>
              <a:rPr lang="en-US" dirty="0" smtClean="0"/>
              <a:t>Program Manager</a:t>
            </a:r>
          </a:p>
          <a:p>
            <a:r>
              <a:rPr lang="en-US" dirty="0" smtClean="0"/>
              <a:t>Microsoft</a:t>
            </a:r>
            <a:endParaRPr lang="en-US" dirty="0"/>
          </a:p>
        </p:txBody>
      </p:sp>
      <p:sp>
        <p:nvSpPr>
          <p:cNvPr id="14" name="Text Placeholder 13"/>
          <p:cNvSpPr>
            <a:spLocks noGrp="1"/>
          </p:cNvSpPr>
          <p:nvPr>
            <p:ph type="body" sz="quarter" idx="13"/>
          </p:nvPr>
        </p:nvSpPr>
        <p:spPr/>
        <p:txBody>
          <a:bodyPr/>
          <a:lstStyle/>
          <a:p>
            <a:r>
              <a:rPr lang="en-US" dirty="0" smtClean="0"/>
              <a:t>WCA-B333</a:t>
            </a:r>
            <a:endParaRPr lang="en-US" dirty="0"/>
          </a:p>
        </p:txBody>
      </p:sp>
    </p:spTree>
    <p:extLst>
      <p:ext uri="{BB962C8B-B14F-4D97-AF65-F5344CB8AC3E}">
        <p14:creationId xmlns:p14="http://schemas.microsoft.com/office/powerpoint/2010/main" val="45126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6569860" y="659511"/>
            <a:ext cx="1613729" cy="1223092"/>
            <a:chOff x="6569860" y="659511"/>
            <a:chExt cx="1613729" cy="1223092"/>
          </a:xfrm>
        </p:grpSpPr>
        <p:sp>
          <p:nvSpPr>
            <p:cNvPr id="39" name="Left Arrow 38"/>
            <p:cNvSpPr/>
            <p:nvPr/>
          </p:nvSpPr>
          <p:spPr bwMode="auto">
            <a:xfrm>
              <a:off x="6721642" y="1614349"/>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6569860" y="659511"/>
              <a:ext cx="1613729" cy="938336"/>
              <a:chOff x="2363357" y="460368"/>
              <a:chExt cx="1613729" cy="938336"/>
            </a:xfrm>
          </p:grpSpPr>
          <p:grpSp>
            <p:nvGrpSpPr>
              <p:cNvPr id="42" name="Group 41"/>
              <p:cNvGrpSpPr/>
              <p:nvPr/>
            </p:nvGrpSpPr>
            <p:grpSpPr>
              <a:xfrm>
                <a:off x="2363357" y="460368"/>
                <a:ext cx="1613729" cy="832526"/>
                <a:chOff x="9775058" y="2515674"/>
                <a:chExt cx="1092200" cy="514350"/>
              </a:xfrm>
            </p:grpSpPr>
            <p:sp>
              <p:nvSpPr>
                <p:cNvPr id="44"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8" name="Group 47"/>
                <p:cNvGrpSpPr/>
                <p:nvPr/>
              </p:nvGrpSpPr>
              <p:grpSpPr>
                <a:xfrm>
                  <a:off x="10188577" y="2665692"/>
                  <a:ext cx="173038" cy="276225"/>
                  <a:chOff x="10188577" y="2665692"/>
                  <a:chExt cx="173038" cy="276225"/>
                </a:xfrm>
              </p:grpSpPr>
              <p:sp>
                <p:nvSpPr>
                  <p:cNvPr id="50"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9"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3" name="Freeform 26"/>
              <p:cNvSpPr>
                <a:spLocks noEditPoints="1"/>
              </p:cNvSpPr>
              <p:nvPr/>
            </p:nvSpPr>
            <p:spPr bwMode="auto">
              <a:xfrm>
                <a:off x="2716706" y="1019414"/>
                <a:ext cx="290418" cy="379290"/>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rgbClr val="0072C6"/>
              </a:solidFill>
              <a:ln>
                <a:solidFill>
                  <a:schemeClr val="tx1"/>
                </a:solid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grpSp>
      </p:grpSp>
      <p:grpSp>
        <p:nvGrpSpPr>
          <p:cNvPr id="56" name="Group 55"/>
          <p:cNvGrpSpPr/>
          <p:nvPr/>
        </p:nvGrpSpPr>
        <p:grpSpPr>
          <a:xfrm>
            <a:off x="1683515" y="2107893"/>
            <a:ext cx="1613729" cy="1225684"/>
            <a:chOff x="1683515" y="2107893"/>
            <a:chExt cx="1613729" cy="1225684"/>
          </a:xfrm>
        </p:grpSpPr>
        <p:sp>
          <p:nvSpPr>
            <p:cNvPr id="57" name="Left Arrow 56"/>
            <p:cNvSpPr/>
            <p:nvPr/>
          </p:nvSpPr>
          <p:spPr bwMode="auto">
            <a:xfrm>
              <a:off x="1841257" y="3065323"/>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8" name="Group 57"/>
            <p:cNvGrpSpPr/>
            <p:nvPr/>
          </p:nvGrpSpPr>
          <p:grpSpPr>
            <a:xfrm>
              <a:off x="1683515" y="2107893"/>
              <a:ext cx="1613729" cy="952404"/>
              <a:chOff x="2363357" y="460368"/>
              <a:chExt cx="1613729" cy="952404"/>
            </a:xfrm>
          </p:grpSpPr>
          <p:grpSp>
            <p:nvGrpSpPr>
              <p:cNvPr id="59" name="Group 58"/>
              <p:cNvGrpSpPr/>
              <p:nvPr/>
            </p:nvGrpSpPr>
            <p:grpSpPr>
              <a:xfrm>
                <a:off x="2363357" y="460368"/>
                <a:ext cx="1613729" cy="832526"/>
                <a:chOff x="9775058" y="2515674"/>
                <a:chExt cx="1092200" cy="514350"/>
              </a:xfrm>
            </p:grpSpPr>
            <p:sp>
              <p:nvSpPr>
                <p:cNvPr id="61"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2" name="Group 61"/>
                <p:cNvGrpSpPr/>
                <p:nvPr/>
              </p:nvGrpSpPr>
              <p:grpSpPr>
                <a:xfrm>
                  <a:off x="10188577" y="2665692"/>
                  <a:ext cx="173038" cy="276225"/>
                  <a:chOff x="10188577" y="2665692"/>
                  <a:chExt cx="173038" cy="276225"/>
                </a:xfrm>
              </p:grpSpPr>
              <p:sp>
                <p:nvSpPr>
                  <p:cNvPr id="64"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3"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0" name="Freeform 26"/>
              <p:cNvSpPr>
                <a:spLocks noEditPoints="1"/>
              </p:cNvSpPr>
              <p:nvPr/>
            </p:nvSpPr>
            <p:spPr bwMode="auto">
              <a:xfrm>
                <a:off x="2716706" y="1033482"/>
                <a:ext cx="290418" cy="379290"/>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rgbClr val="0072C6"/>
              </a:solidFill>
              <a:ln>
                <a:solidFill>
                  <a:schemeClr val="tx1"/>
                </a:solid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grpSp>
      </p:grpSp>
    </p:spTree>
    <p:extLst>
      <p:ext uri="{BB962C8B-B14F-4D97-AF65-F5344CB8AC3E}">
        <p14:creationId xmlns:p14="http://schemas.microsoft.com/office/powerpoint/2010/main" val="14094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9" name="Group 38"/>
          <p:cNvGrpSpPr/>
          <p:nvPr/>
        </p:nvGrpSpPr>
        <p:grpSpPr>
          <a:xfrm>
            <a:off x="1121276" y="2130345"/>
            <a:ext cx="479618" cy="647321"/>
            <a:chOff x="4387598" y="-1382918"/>
            <a:chExt cx="751534" cy="1014460"/>
          </a:xfrm>
          <a:solidFill>
            <a:srgbClr val="0070C0"/>
          </a:solidFill>
        </p:grpSpPr>
        <p:sp>
          <p:nvSpPr>
            <p:cNvPr id="73" name="Freeform 41"/>
            <p:cNvSpPr>
              <a:spLocks/>
            </p:cNvSpPr>
            <p:nvPr/>
          </p:nvSpPr>
          <p:spPr bwMode="auto">
            <a:xfrm>
              <a:off x="4509189" y="-1382918"/>
              <a:ext cx="629943" cy="817491"/>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74" name="Freeform 42"/>
            <p:cNvSpPr>
              <a:spLocks/>
            </p:cNvSpPr>
            <p:nvPr/>
          </p:nvSpPr>
          <p:spPr bwMode="auto">
            <a:xfrm>
              <a:off x="4387598" y="-954431"/>
              <a:ext cx="362531" cy="585973"/>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41" name="Right Arrow 40"/>
          <p:cNvSpPr/>
          <p:nvPr/>
        </p:nvSpPr>
        <p:spPr bwMode="auto">
          <a:xfrm>
            <a:off x="1841257" y="3065323"/>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ight Arrow 41"/>
          <p:cNvSpPr/>
          <p:nvPr/>
        </p:nvSpPr>
        <p:spPr bwMode="auto">
          <a:xfrm>
            <a:off x="6721642" y="1614349"/>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 name="Group 42"/>
          <p:cNvGrpSpPr/>
          <p:nvPr/>
        </p:nvGrpSpPr>
        <p:grpSpPr>
          <a:xfrm>
            <a:off x="1609289" y="1641807"/>
            <a:ext cx="1613729" cy="1357391"/>
            <a:chOff x="1609289" y="1641807"/>
            <a:chExt cx="1613729" cy="1357391"/>
          </a:xfrm>
        </p:grpSpPr>
        <p:grpSp>
          <p:nvGrpSpPr>
            <p:cNvPr id="61" name="Group 60"/>
            <p:cNvGrpSpPr/>
            <p:nvPr/>
          </p:nvGrpSpPr>
          <p:grpSpPr>
            <a:xfrm>
              <a:off x="1609289" y="1641807"/>
              <a:ext cx="1613729" cy="1357391"/>
              <a:chOff x="1639645" y="2129158"/>
              <a:chExt cx="1613729" cy="1357391"/>
            </a:xfrm>
          </p:grpSpPr>
          <p:grpSp>
            <p:nvGrpSpPr>
              <p:cNvPr id="63" name="Group 62"/>
              <p:cNvGrpSpPr/>
              <p:nvPr/>
            </p:nvGrpSpPr>
            <p:grpSpPr>
              <a:xfrm>
                <a:off x="1639645" y="2129158"/>
                <a:ext cx="1613729" cy="832526"/>
                <a:chOff x="9775058" y="2515674"/>
                <a:chExt cx="1092200" cy="514350"/>
              </a:xfrm>
            </p:grpSpPr>
            <p:sp>
              <p:nvSpPr>
                <p:cNvPr id="65"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6" name="Group 65"/>
                <p:cNvGrpSpPr/>
                <p:nvPr/>
              </p:nvGrpSpPr>
              <p:grpSpPr>
                <a:xfrm>
                  <a:off x="10188577" y="2665692"/>
                  <a:ext cx="173038" cy="276225"/>
                  <a:chOff x="10188577" y="2665692"/>
                  <a:chExt cx="173038" cy="276225"/>
                </a:xfrm>
              </p:grpSpPr>
              <p:sp>
                <p:nvSpPr>
                  <p:cNvPr id="68"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7"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4" name="Freeform 25"/>
              <p:cNvSpPr>
                <a:spLocks noEditPoints="1"/>
              </p:cNvSpPr>
              <p:nvPr/>
            </p:nvSpPr>
            <p:spPr bwMode="auto">
              <a:xfrm>
                <a:off x="2222834" y="281208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62" name="Freeform 5"/>
            <p:cNvSpPr>
              <a:spLocks noEditPoints="1"/>
            </p:cNvSpPr>
            <p:nvPr/>
          </p:nvSpPr>
          <p:spPr bwMode="auto">
            <a:xfrm>
              <a:off x="1981376" y="2203206"/>
              <a:ext cx="292880" cy="490449"/>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sz="1600" dirty="0"/>
            </a:p>
          </p:txBody>
        </p:sp>
      </p:grpSp>
      <p:grpSp>
        <p:nvGrpSpPr>
          <p:cNvPr id="44" name="Group 43"/>
          <p:cNvGrpSpPr/>
          <p:nvPr/>
        </p:nvGrpSpPr>
        <p:grpSpPr>
          <a:xfrm>
            <a:off x="6486069" y="328615"/>
            <a:ext cx="1613729" cy="1312783"/>
            <a:chOff x="6486069" y="328615"/>
            <a:chExt cx="1613729" cy="1312783"/>
          </a:xfrm>
        </p:grpSpPr>
        <p:grpSp>
          <p:nvGrpSpPr>
            <p:cNvPr id="48" name="Group 47"/>
            <p:cNvGrpSpPr/>
            <p:nvPr/>
          </p:nvGrpSpPr>
          <p:grpSpPr>
            <a:xfrm>
              <a:off x="6486069" y="328615"/>
              <a:ext cx="1613729" cy="1312783"/>
              <a:chOff x="6534943" y="666518"/>
              <a:chExt cx="1613729" cy="1312783"/>
            </a:xfrm>
          </p:grpSpPr>
          <p:grpSp>
            <p:nvGrpSpPr>
              <p:cNvPr id="50" name="Group 49"/>
              <p:cNvGrpSpPr/>
              <p:nvPr/>
            </p:nvGrpSpPr>
            <p:grpSpPr>
              <a:xfrm>
                <a:off x="6534943" y="666518"/>
                <a:ext cx="1613729" cy="832526"/>
                <a:chOff x="9775058" y="2515674"/>
                <a:chExt cx="1092200" cy="514350"/>
              </a:xfrm>
            </p:grpSpPr>
            <p:sp>
              <p:nvSpPr>
                <p:cNvPr id="53"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4" name="Group 53"/>
                <p:cNvGrpSpPr/>
                <p:nvPr/>
              </p:nvGrpSpPr>
              <p:grpSpPr>
                <a:xfrm>
                  <a:off x="10188577" y="2665692"/>
                  <a:ext cx="173038" cy="276225"/>
                  <a:chOff x="10188577" y="2665692"/>
                  <a:chExt cx="173038" cy="276225"/>
                </a:xfrm>
              </p:grpSpPr>
              <p:sp>
                <p:nvSpPr>
                  <p:cNvPr id="56"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1" name="Freeform 25"/>
              <p:cNvSpPr>
                <a:spLocks noEditPoints="1"/>
              </p:cNvSpPr>
              <p:nvPr/>
            </p:nvSpPr>
            <p:spPr bwMode="auto">
              <a:xfrm>
                <a:off x="7130568" y="1304841"/>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49" name="Freeform 5"/>
            <p:cNvSpPr>
              <a:spLocks noEditPoints="1"/>
            </p:cNvSpPr>
            <p:nvPr/>
          </p:nvSpPr>
          <p:spPr bwMode="auto">
            <a:xfrm>
              <a:off x="6860851" y="837187"/>
              <a:ext cx="292880" cy="490449"/>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sz="1600" dirty="0"/>
            </a:p>
          </p:txBody>
        </p:sp>
      </p:grpSp>
    </p:spTree>
    <p:extLst>
      <p:ext uri="{BB962C8B-B14F-4D97-AF65-F5344CB8AC3E}">
        <p14:creationId xmlns:p14="http://schemas.microsoft.com/office/powerpoint/2010/main" val="224668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75" name="Group 74"/>
          <p:cNvGrpSpPr/>
          <p:nvPr/>
        </p:nvGrpSpPr>
        <p:grpSpPr>
          <a:xfrm rot="7922836">
            <a:off x="10526756" y="1224775"/>
            <a:ext cx="1104952" cy="1191554"/>
            <a:chOff x="4816163" y="1614349"/>
            <a:chExt cx="1104952" cy="1191554"/>
          </a:xfrm>
        </p:grpSpPr>
        <p:sp>
          <p:nvSpPr>
            <p:cNvPr id="76" name="Circular Arrow 75"/>
            <p:cNvSpPr/>
            <p:nvPr/>
          </p:nvSpPr>
          <p:spPr bwMode="auto">
            <a:xfrm>
              <a:off x="4933583" y="161434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7" name="Circular Arrow 76"/>
            <p:cNvSpPr/>
            <p:nvPr/>
          </p:nvSpPr>
          <p:spPr bwMode="auto">
            <a:xfrm rot="10635714">
              <a:off x="4816163" y="175175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9" name="Group 78"/>
          <p:cNvGrpSpPr/>
          <p:nvPr/>
        </p:nvGrpSpPr>
        <p:grpSpPr>
          <a:xfrm>
            <a:off x="9664316" y="313258"/>
            <a:ext cx="1613729" cy="1312783"/>
            <a:chOff x="6486069" y="328615"/>
            <a:chExt cx="1613729" cy="1312783"/>
          </a:xfrm>
        </p:grpSpPr>
        <p:grpSp>
          <p:nvGrpSpPr>
            <p:cNvPr id="84" name="Group 83"/>
            <p:cNvGrpSpPr/>
            <p:nvPr/>
          </p:nvGrpSpPr>
          <p:grpSpPr>
            <a:xfrm>
              <a:off x="6486069" y="328615"/>
              <a:ext cx="1613729" cy="1312783"/>
              <a:chOff x="6534943" y="666518"/>
              <a:chExt cx="1613729" cy="1312783"/>
            </a:xfrm>
          </p:grpSpPr>
          <p:grpSp>
            <p:nvGrpSpPr>
              <p:cNvPr id="88" name="Group 87"/>
              <p:cNvGrpSpPr/>
              <p:nvPr/>
            </p:nvGrpSpPr>
            <p:grpSpPr>
              <a:xfrm>
                <a:off x="6534943" y="666518"/>
                <a:ext cx="1613729" cy="832526"/>
                <a:chOff x="9775058" y="2515674"/>
                <a:chExt cx="1092200" cy="514350"/>
              </a:xfrm>
            </p:grpSpPr>
            <p:sp>
              <p:nvSpPr>
                <p:cNvPr id="95"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6" name="Group 95"/>
                <p:cNvGrpSpPr/>
                <p:nvPr/>
              </p:nvGrpSpPr>
              <p:grpSpPr>
                <a:xfrm>
                  <a:off x="10188577" y="2665692"/>
                  <a:ext cx="173038" cy="276225"/>
                  <a:chOff x="10188577" y="2665692"/>
                  <a:chExt cx="173038" cy="276225"/>
                </a:xfrm>
              </p:grpSpPr>
              <p:sp>
                <p:nvSpPr>
                  <p:cNvPr id="98"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7"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1" name="Freeform 25"/>
              <p:cNvSpPr>
                <a:spLocks noEditPoints="1"/>
              </p:cNvSpPr>
              <p:nvPr/>
            </p:nvSpPr>
            <p:spPr bwMode="auto">
              <a:xfrm>
                <a:off x="7130568" y="1304841"/>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86" name="Freeform 5"/>
            <p:cNvSpPr>
              <a:spLocks noEditPoints="1"/>
            </p:cNvSpPr>
            <p:nvPr/>
          </p:nvSpPr>
          <p:spPr bwMode="auto">
            <a:xfrm>
              <a:off x="6860851" y="837187"/>
              <a:ext cx="292880" cy="490449"/>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sz="1600" dirty="0"/>
            </a:p>
          </p:txBody>
        </p:sp>
      </p:grpSp>
    </p:spTree>
    <p:extLst>
      <p:ext uri="{BB962C8B-B14F-4D97-AF65-F5344CB8AC3E}">
        <p14:creationId xmlns:p14="http://schemas.microsoft.com/office/powerpoint/2010/main" val="30720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6685865" y="-1270"/>
            <a:ext cx="1033305" cy="1883873"/>
            <a:chOff x="6685865" y="-1270"/>
            <a:chExt cx="1033305" cy="1883873"/>
          </a:xfrm>
        </p:grpSpPr>
        <p:sp>
          <p:nvSpPr>
            <p:cNvPr id="39" name="Left Arrow 38"/>
            <p:cNvSpPr/>
            <p:nvPr/>
          </p:nvSpPr>
          <p:spPr bwMode="auto">
            <a:xfrm>
              <a:off x="6721642" y="1614349"/>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6685865" y="1034531"/>
              <a:ext cx="926151" cy="715908"/>
              <a:chOff x="6517049" y="992327"/>
              <a:chExt cx="926151" cy="715908"/>
            </a:xfrm>
          </p:grpSpPr>
          <p:grpSp>
            <p:nvGrpSpPr>
              <p:cNvPr id="53" name="Group 52"/>
              <p:cNvGrpSpPr/>
              <p:nvPr/>
            </p:nvGrpSpPr>
            <p:grpSpPr>
              <a:xfrm>
                <a:off x="6614706" y="992327"/>
                <a:ext cx="702045" cy="544571"/>
                <a:chOff x="6892474" y="992328"/>
                <a:chExt cx="424277" cy="353720"/>
              </a:xfrm>
            </p:grpSpPr>
            <p:sp>
              <p:nvSpPr>
                <p:cNvPr id="55"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54" name="TextBox 53"/>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nvGrpSpPr>
            <p:cNvPr id="42" name="Group 41"/>
            <p:cNvGrpSpPr/>
            <p:nvPr/>
          </p:nvGrpSpPr>
          <p:grpSpPr>
            <a:xfrm>
              <a:off x="6685865" y="-1270"/>
              <a:ext cx="1033305" cy="1090879"/>
              <a:chOff x="1778093" y="2824845"/>
              <a:chExt cx="1033305" cy="1090879"/>
            </a:xfrm>
          </p:grpSpPr>
          <p:grpSp>
            <p:nvGrpSpPr>
              <p:cNvPr id="43" name="Group 42"/>
              <p:cNvGrpSpPr/>
              <p:nvPr/>
            </p:nvGrpSpPr>
            <p:grpSpPr>
              <a:xfrm>
                <a:off x="1778093" y="3319701"/>
                <a:ext cx="742832" cy="596023"/>
                <a:chOff x="1595721" y="3197845"/>
                <a:chExt cx="1023232" cy="841891"/>
              </a:xfrm>
            </p:grpSpPr>
            <p:grpSp>
              <p:nvGrpSpPr>
                <p:cNvPr id="48" name="Group 47"/>
                <p:cNvGrpSpPr/>
                <p:nvPr/>
              </p:nvGrpSpPr>
              <p:grpSpPr>
                <a:xfrm>
                  <a:off x="1829024" y="3197845"/>
                  <a:ext cx="702045" cy="544571"/>
                  <a:chOff x="6892474" y="992328"/>
                  <a:chExt cx="424277" cy="353720"/>
                </a:xfrm>
              </p:grpSpPr>
              <p:sp>
                <p:nvSpPr>
                  <p:cNvPr id="50"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51"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49" name="TextBox 48"/>
                <p:cNvSpPr txBox="1"/>
                <p:nvPr/>
              </p:nvSpPr>
              <p:spPr>
                <a:xfrm>
                  <a:off x="1595721" y="3309374"/>
                  <a:ext cx="1023232"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grpSp>
        <p:nvGrpSpPr>
          <p:cNvPr id="57" name="Group 56"/>
          <p:cNvGrpSpPr/>
          <p:nvPr/>
        </p:nvGrpSpPr>
        <p:grpSpPr>
          <a:xfrm>
            <a:off x="1822138" y="1390772"/>
            <a:ext cx="1033305" cy="1942805"/>
            <a:chOff x="1822138" y="1390772"/>
            <a:chExt cx="1033305" cy="1942805"/>
          </a:xfrm>
        </p:grpSpPr>
        <p:sp>
          <p:nvSpPr>
            <p:cNvPr id="58" name="Left Arrow 57"/>
            <p:cNvSpPr/>
            <p:nvPr/>
          </p:nvSpPr>
          <p:spPr bwMode="auto">
            <a:xfrm>
              <a:off x="1841257" y="3065323"/>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1829841" y="2466332"/>
              <a:ext cx="926151" cy="715908"/>
              <a:chOff x="6517049" y="992327"/>
              <a:chExt cx="926151" cy="715908"/>
            </a:xfrm>
          </p:grpSpPr>
          <p:grpSp>
            <p:nvGrpSpPr>
              <p:cNvPr id="67" name="Group 66"/>
              <p:cNvGrpSpPr/>
              <p:nvPr/>
            </p:nvGrpSpPr>
            <p:grpSpPr>
              <a:xfrm>
                <a:off x="6614706" y="992327"/>
                <a:ext cx="702045" cy="544571"/>
                <a:chOff x="6892474" y="992328"/>
                <a:chExt cx="424277" cy="353720"/>
              </a:xfrm>
            </p:grpSpPr>
            <p:sp>
              <p:nvSpPr>
                <p:cNvPr id="69"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70"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8" name="TextBox 67"/>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nvGrpSpPr>
            <p:cNvPr id="60" name="Group 59"/>
            <p:cNvGrpSpPr/>
            <p:nvPr/>
          </p:nvGrpSpPr>
          <p:grpSpPr>
            <a:xfrm>
              <a:off x="1822138" y="1390772"/>
              <a:ext cx="1033305" cy="1090879"/>
              <a:chOff x="1778093" y="2824845"/>
              <a:chExt cx="1033305" cy="1090879"/>
            </a:xfrm>
          </p:grpSpPr>
          <p:grpSp>
            <p:nvGrpSpPr>
              <p:cNvPr id="61" name="Group 60"/>
              <p:cNvGrpSpPr/>
              <p:nvPr/>
            </p:nvGrpSpPr>
            <p:grpSpPr>
              <a:xfrm>
                <a:off x="1778093" y="3319701"/>
                <a:ext cx="742832" cy="596023"/>
                <a:chOff x="1595721" y="3197845"/>
                <a:chExt cx="1023232" cy="841891"/>
              </a:xfrm>
            </p:grpSpPr>
            <p:grpSp>
              <p:nvGrpSpPr>
                <p:cNvPr id="63" name="Group 62"/>
                <p:cNvGrpSpPr/>
                <p:nvPr/>
              </p:nvGrpSpPr>
              <p:grpSpPr>
                <a:xfrm>
                  <a:off x="1829024" y="3197845"/>
                  <a:ext cx="702045" cy="544571"/>
                  <a:chOff x="6892474" y="992328"/>
                  <a:chExt cx="424277" cy="353720"/>
                </a:xfrm>
              </p:grpSpPr>
              <p:sp>
                <p:nvSpPr>
                  <p:cNvPr id="65"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66"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64" name="TextBox 63"/>
                <p:cNvSpPr txBox="1"/>
                <p:nvPr/>
              </p:nvSpPr>
              <p:spPr>
                <a:xfrm>
                  <a:off x="1595721" y="3309374"/>
                  <a:ext cx="1023232"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sp>
        <p:nvSpPr>
          <p:cNvPr id="71" name="Rectangle 70"/>
          <p:cNvSpPr/>
          <p:nvPr/>
        </p:nvSpPr>
        <p:spPr bwMode="auto">
          <a:xfrm>
            <a:off x="1434284" y="3242520"/>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sp>
        <p:nvSpPr>
          <p:cNvPr id="72" name="Rectangle 71"/>
          <p:cNvSpPr/>
          <p:nvPr/>
        </p:nvSpPr>
        <p:spPr bwMode="auto">
          <a:xfrm>
            <a:off x="6263038" y="1818429"/>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spTree>
    <p:extLst>
      <p:ext uri="{BB962C8B-B14F-4D97-AF65-F5344CB8AC3E}">
        <p14:creationId xmlns:p14="http://schemas.microsoft.com/office/powerpoint/2010/main" val="102796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58" name="Rectangle 57"/>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59" name="Group 58"/>
          <p:cNvGrpSpPr/>
          <p:nvPr/>
        </p:nvGrpSpPr>
        <p:grpSpPr>
          <a:xfrm>
            <a:off x="1880618" y="2133963"/>
            <a:ext cx="602481" cy="956590"/>
            <a:chOff x="6558136" y="4678906"/>
            <a:chExt cx="602481" cy="956590"/>
          </a:xfrm>
        </p:grpSpPr>
        <p:sp>
          <p:nvSpPr>
            <p:cNvPr id="61"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62"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58322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grpSp>
        <p:nvGrpSpPr>
          <p:cNvPr id="5" name="Group 4"/>
          <p:cNvGrpSpPr/>
          <p:nvPr/>
        </p:nvGrpSpPr>
        <p:grpSpPr>
          <a:xfrm>
            <a:off x="4533837" y="5005442"/>
            <a:ext cx="926151" cy="946153"/>
            <a:chOff x="4533837" y="5005442"/>
            <a:chExt cx="926151" cy="946153"/>
          </a:xfrm>
        </p:grpSpPr>
        <p:grpSp>
          <p:nvGrpSpPr>
            <p:cNvPr id="59" name="Group 58"/>
            <p:cNvGrpSpPr/>
            <p:nvPr/>
          </p:nvGrpSpPr>
          <p:grpSpPr>
            <a:xfrm>
              <a:off x="4533837" y="5235687"/>
              <a:ext cx="926151" cy="715908"/>
              <a:chOff x="6517049" y="992327"/>
              <a:chExt cx="926151" cy="715908"/>
            </a:xfrm>
          </p:grpSpPr>
          <p:grpSp>
            <p:nvGrpSpPr>
              <p:cNvPr id="60" name="Group 59"/>
              <p:cNvGrpSpPr/>
              <p:nvPr/>
            </p:nvGrpSpPr>
            <p:grpSpPr>
              <a:xfrm>
                <a:off x="6614706" y="992327"/>
                <a:ext cx="702045" cy="544571"/>
                <a:chOff x="6892474" y="992328"/>
                <a:chExt cx="424277" cy="353720"/>
              </a:xfrm>
            </p:grpSpPr>
            <p:sp>
              <p:nvSpPr>
                <p:cNvPr id="62"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sp>
          <p:nvSpPr>
            <p:cNvPr id="64" name="Freeform 12"/>
            <p:cNvSpPr>
              <a:spLocks/>
            </p:cNvSpPr>
            <p:nvPr/>
          </p:nvSpPr>
          <p:spPr bwMode="auto">
            <a:xfrm rot="10800000">
              <a:off x="4636944" y="5005442"/>
              <a:ext cx="702045" cy="340078"/>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5" name="Freeform 25"/>
          <p:cNvSpPr>
            <a:spLocks noEditPoints="1"/>
          </p:cNvSpPr>
          <p:nvPr/>
        </p:nvSpPr>
        <p:spPr bwMode="auto">
          <a:xfrm>
            <a:off x="5119618" y="469826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9" name="Group 8"/>
          <p:cNvGrpSpPr/>
          <p:nvPr/>
        </p:nvGrpSpPr>
        <p:grpSpPr>
          <a:xfrm>
            <a:off x="6558136" y="4678906"/>
            <a:ext cx="602481" cy="956590"/>
            <a:chOff x="6558136" y="4678906"/>
            <a:chExt cx="602481" cy="956590"/>
          </a:xfrm>
        </p:grpSpPr>
        <p:sp>
          <p:nvSpPr>
            <p:cNvPr id="93"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69"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7" name="Equal 6"/>
          <p:cNvSpPr/>
          <p:nvPr/>
        </p:nvSpPr>
        <p:spPr bwMode="auto">
          <a:xfrm>
            <a:off x="5601831" y="4806100"/>
            <a:ext cx="914400" cy="914400"/>
          </a:xfrm>
          <a:prstGeom prst="mathEqual">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5572267" y="4250278"/>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4400" b="1" dirty="0" smtClean="0">
                <a:solidFill>
                  <a:schemeClr val="accent6">
                    <a:lumMod val="60000"/>
                    <a:lumOff val="40000"/>
                  </a:schemeClr>
                </a:solidFill>
                <a:ea typeface="Segoe UI" pitchFamily="34" charset="0"/>
                <a:cs typeface="Aharoni" panose="02010803020104030203" pitchFamily="2" charset="-79"/>
              </a:rPr>
              <a:t>?</a:t>
            </a:r>
          </a:p>
        </p:txBody>
      </p:sp>
      <p:grpSp>
        <p:nvGrpSpPr>
          <p:cNvPr id="75" name="Group 74"/>
          <p:cNvGrpSpPr/>
          <p:nvPr/>
        </p:nvGrpSpPr>
        <p:grpSpPr>
          <a:xfrm>
            <a:off x="11715436" y="1491949"/>
            <a:ext cx="482628" cy="739698"/>
            <a:chOff x="2799115" y="467215"/>
            <a:chExt cx="482628" cy="739698"/>
          </a:xfrm>
        </p:grpSpPr>
        <p:sp>
          <p:nvSpPr>
            <p:cNvPr id="76"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7"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88" name="Group 87"/>
          <p:cNvGrpSpPr/>
          <p:nvPr/>
        </p:nvGrpSpPr>
        <p:grpSpPr>
          <a:xfrm>
            <a:off x="1880618" y="2133963"/>
            <a:ext cx="602481" cy="956590"/>
            <a:chOff x="6558136" y="4678906"/>
            <a:chExt cx="602481" cy="956590"/>
          </a:xfrm>
        </p:grpSpPr>
        <p:sp>
          <p:nvSpPr>
            <p:cNvPr id="91"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5"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362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58"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grpSp>
        <p:nvGrpSpPr>
          <p:cNvPr id="59" name="Group 58"/>
          <p:cNvGrpSpPr/>
          <p:nvPr/>
        </p:nvGrpSpPr>
        <p:grpSpPr>
          <a:xfrm>
            <a:off x="4533837" y="5005442"/>
            <a:ext cx="926151" cy="946153"/>
            <a:chOff x="4533837" y="5005442"/>
            <a:chExt cx="926151" cy="946153"/>
          </a:xfrm>
        </p:grpSpPr>
        <p:grpSp>
          <p:nvGrpSpPr>
            <p:cNvPr id="61" name="Group 60"/>
            <p:cNvGrpSpPr/>
            <p:nvPr/>
          </p:nvGrpSpPr>
          <p:grpSpPr>
            <a:xfrm>
              <a:off x="4533837" y="5235687"/>
              <a:ext cx="926151" cy="715908"/>
              <a:chOff x="6517049" y="992327"/>
              <a:chExt cx="926151" cy="715908"/>
            </a:xfrm>
          </p:grpSpPr>
          <p:grpSp>
            <p:nvGrpSpPr>
              <p:cNvPr id="63" name="Group 62"/>
              <p:cNvGrpSpPr/>
              <p:nvPr/>
            </p:nvGrpSpPr>
            <p:grpSpPr>
              <a:xfrm>
                <a:off x="6614706" y="992327"/>
                <a:ext cx="702045" cy="544571"/>
                <a:chOff x="6892474" y="992328"/>
                <a:chExt cx="424277" cy="353720"/>
              </a:xfrm>
            </p:grpSpPr>
            <p:sp>
              <p:nvSpPr>
                <p:cNvPr id="65"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6"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4" name="TextBox 63"/>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sp>
          <p:nvSpPr>
            <p:cNvPr id="62" name="Freeform 12"/>
            <p:cNvSpPr>
              <a:spLocks/>
            </p:cNvSpPr>
            <p:nvPr/>
          </p:nvSpPr>
          <p:spPr bwMode="auto">
            <a:xfrm rot="10800000">
              <a:off x="4636944" y="5005442"/>
              <a:ext cx="702045" cy="340078"/>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7" name="Freeform 25"/>
          <p:cNvSpPr>
            <a:spLocks noEditPoints="1"/>
          </p:cNvSpPr>
          <p:nvPr/>
        </p:nvSpPr>
        <p:spPr bwMode="auto">
          <a:xfrm>
            <a:off x="5119618" y="469826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 name="Equal 68"/>
          <p:cNvSpPr/>
          <p:nvPr/>
        </p:nvSpPr>
        <p:spPr bwMode="auto">
          <a:xfrm>
            <a:off x="5601831" y="4806100"/>
            <a:ext cx="914400" cy="914400"/>
          </a:xfrm>
          <a:prstGeom prst="mathEqual">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L-Shape 6"/>
          <p:cNvSpPr/>
          <p:nvPr/>
        </p:nvSpPr>
        <p:spPr bwMode="auto">
          <a:xfrm rot="18746142">
            <a:off x="5889213" y="4424150"/>
            <a:ext cx="475850" cy="316675"/>
          </a:xfrm>
          <a:prstGeom prst="corner">
            <a:avLst>
              <a:gd name="adj1" fmla="val 50000"/>
              <a:gd name="adj2" fmla="val 36921"/>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72" name="Group 71"/>
          <p:cNvGrpSpPr/>
          <p:nvPr/>
        </p:nvGrpSpPr>
        <p:grpSpPr>
          <a:xfrm>
            <a:off x="1880618" y="2133963"/>
            <a:ext cx="602481" cy="956590"/>
            <a:chOff x="6558136" y="4678906"/>
            <a:chExt cx="602481" cy="956590"/>
          </a:xfrm>
        </p:grpSpPr>
        <p:sp>
          <p:nvSpPr>
            <p:cNvPr id="73"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4"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69889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60" name="Right Arrow 59"/>
          <p:cNvSpPr/>
          <p:nvPr/>
        </p:nvSpPr>
        <p:spPr bwMode="auto">
          <a:xfrm>
            <a:off x="7188603" y="5215711"/>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71" name="Group 70"/>
          <p:cNvGrpSpPr/>
          <p:nvPr/>
        </p:nvGrpSpPr>
        <p:grpSpPr>
          <a:xfrm>
            <a:off x="1880618" y="2133963"/>
            <a:ext cx="602481" cy="956590"/>
            <a:chOff x="6558136" y="4678906"/>
            <a:chExt cx="602481" cy="956590"/>
          </a:xfrm>
        </p:grpSpPr>
        <p:sp>
          <p:nvSpPr>
            <p:cNvPr id="72"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3"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55924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3"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7120584" y="5215711"/>
            <a:ext cx="958998" cy="737339"/>
            <a:chOff x="1777569" y="3768708"/>
            <a:chExt cx="958998" cy="737339"/>
          </a:xfrm>
        </p:grpSpPr>
        <p:sp>
          <p:nvSpPr>
            <p:cNvPr id="44" name="Left Arrow 43"/>
            <p:cNvSpPr/>
            <p:nvPr/>
          </p:nvSpPr>
          <p:spPr bwMode="auto">
            <a:xfrm>
              <a:off x="1813121" y="3768708"/>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1777569" y="3878182"/>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 </a:t>
              </a:r>
              <a:r>
                <a:rPr lang="en-US" sz="2400" b="1" dirty="0" smtClean="0">
                  <a:solidFill>
                    <a:schemeClr val="accent6">
                      <a:lumMod val="60000"/>
                      <a:lumOff val="40000"/>
                    </a:schemeClr>
                  </a:solidFill>
                  <a:ea typeface="Segoe UI" pitchFamily="34" charset="0"/>
                  <a:cs typeface="Aharoni" panose="02010803020104030203" pitchFamily="2" charset="-79"/>
                </a:rPr>
                <a:t>401</a:t>
              </a:r>
              <a:endParaRPr lang="en-US" sz="3200" b="1" dirty="0" smtClean="0">
                <a:solidFill>
                  <a:schemeClr val="accent6">
                    <a:lumMod val="60000"/>
                    <a:lumOff val="40000"/>
                  </a:schemeClr>
                </a:solidFill>
                <a:ea typeface="Segoe UI" pitchFamily="34" charset="0"/>
                <a:cs typeface="Aharoni" panose="02010803020104030203" pitchFamily="2" charset="-79"/>
              </a:endParaRPr>
            </a:p>
          </p:txBody>
        </p:sp>
      </p:grpSp>
    </p:spTree>
    <p:extLst>
      <p:ext uri="{BB962C8B-B14F-4D97-AF65-F5344CB8AC3E}">
        <p14:creationId xmlns:p14="http://schemas.microsoft.com/office/powerpoint/2010/main" val="239834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58" name="Right Arrow 57"/>
          <p:cNvSpPr/>
          <p:nvPr/>
        </p:nvSpPr>
        <p:spPr bwMode="auto">
          <a:xfrm rot="20030996">
            <a:off x="7649652" y="2430145"/>
            <a:ext cx="374904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Left Arrow 58"/>
          <p:cNvSpPr/>
          <p:nvPr/>
        </p:nvSpPr>
        <p:spPr bwMode="auto">
          <a:xfrm rot="19888653">
            <a:off x="7314565" y="3418933"/>
            <a:ext cx="536852"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ounded Rectangle 61"/>
          <p:cNvSpPr/>
          <p:nvPr/>
        </p:nvSpPr>
        <p:spPr bwMode="auto">
          <a:xfrm rot="19938908">
            <a:off x="8429101" y="2263040"/>
            <a:ext cx="1820142" cy="82015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Kerberos</a:t>
            </a:r>
          </a:p>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Constrained</a:t>
            </a:r>
          </a:p>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Delegation</a:t>
            </a:r>
          </a:p>
        </p:txBody>
      </p:sp>
      <p:grpSp>
        <p:nvGrpSpPr>
          <p:cNvPr id="48" name="Group 47"/>
          <p:cNvGrpSpPr/>
          <p:nvPr/>
        </p:nvGrpSpPr>
        <p:grpSpPr>
          <a:xfrm>
            <a:off x="6422438" y="4303313"/>
            <a:ext cx="926151" cy="946153"/>
            <a:chOff x="4533837" y="5005442"/>
            <a:chExt cx="926151" cy="946153"/>
          </a:xfrm>
        </p:grpSpPr>
        <p:grpSp>
          <p:nvGrpSpPr>
            <p:cNvPr id="49" name="Group 48"/>
            <p:cNvGrpSpPr/>
            <p:nvPr/>
          </p:nvGrpSpPr>
          <p:grpSpPr>
            <a:xfrm>
              <a:off x="4533837" y="5235687"/>
              <a:ext cx="926151" cy="715908"/>
              <a:chOff x="6517049" y="992327"/>
              <a:chExt cx="926151" cy="715908"/>
            </a:xfrm>
          </p:grpSpPr>
          <p:grpSp>
            <p:nvGrpSpPr>
              <p:cNvPr id="61" name="Group 60"/>
              <p:cNvGrpSpPr/>
              <p:nvPr/>
            </p:nvGrpSpPr>
            <p:grpSpPr>
              <a:xfrm>
                <a:off x="6614706" y="992327"/>
                <a:ext cx="702045" cy="544571"/>
                <a:chOff x="6892474" y="992328"/>
                <a:chExt cx="424277" cy="353720"/>
              </a:xfrm>
            </p:grpSpPr>
            <p:sp>
              <p:nvSpPr>
                <p:cNvPr id="6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3" name="TextBox 6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sp>
          <p:nvSpPr>
            <p:cNvPr id="60" name="Freeform 12"/>
            <p:cNvSpPr>
              <a:spLocks/>
            </p:cNvSpPr>
            <p:nvPr/>
          </p:nvSpPr>
          <p:spPr bwMode="auto">
            <a:xfrm rot="10800000">
              <a:off x="4636944" y="5005442"/>
              <a:ext cx="702045" cy="340078"/>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p:cNvGrpSpPr/>
          <p:nvPr/>
        </p:nvGrpSpPr>
        <p:grpSpPr>
          <a:xfrm>
            <a:off x="7060207" y="3941933"/>
            <a:ext cx="933154" cy="785697"/>
            <a:chOff x="10621852" y="2256586"/>
            <a:chExt cx="1800768" cy="1469196"/>
          </a:xfrm>
        </p:grpSpPr>
        <p:sp>
          <p:nvSpPr>
            <p:cNvPr id="67"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dirty="0"/>
            </a:p>
          </p:txBody>
        </p:sp>
        <p:sp>
          <p:nvSpPr>
            <p:cNvPr id="68" name="Rectangle 67"/>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UPN</a:t>
              </a:r>
            </a:p>
          </p:txBody>
        </p:sp>
      </p:grpSp>
    </p:spTree>
    <p:extLst>
      <p:ext uri="{BB962C8B-B14F-4D97-AF65-F5344CB8AC3E}">
        <p14:creationId xmlns:p14="http://schemas.microsoft.com/office/powerpoint/2010/main" val="426377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5" y="227622"/>
            <a:ext cx="11889564" cy="917575"/>
          </a:xfrm>
        </p:spPr>
        <p:txBody>
          <a:bodyPr/>
          <a:lstStyle/>
          <a:p>
            <a:r>
              <a:rPr lang="en-US" sz="4000" dirty="0" smtClean="0"/>
              <a:t>Enabling work from anywhere</a:t>
            </a:r>
            <a:endParaRPr lang="en-US" sz="4000" dirty="0"/>
          </a:p>
        </p:txBody>
      </p:sp>
      <p:grpSp>
        <p:nvGrpSpPr>
          <p:cNvPr id="3" name="Group 2"/>
          <p:cNvGrpSpPr>
            <a:grpSpLocks noChangeAspect="1"/>
          </p:cNvGrpSpPr>
          <p:nvPr/>
        </p:nvGrpSpPr>
        <p:grpSpPr>
          <a:xfrm>
            <a:off x="606717" y="3340576"/>
            <a:ext cx="1199395" cy="1302422"/>
            <a:chOff x="605464" y="3749753"/>
            <a:chExt cx="979487" cy="1063625"/>
          </a:xfrm>
          <a:solidFill>
            <a:schemeClr val="tx2"/>
          </a:solidFill>
        </p:grpSpPr>
        <p:sp>
          <p:nvSpPr>
            <p:cNvPr id="4" name="Freeform 6"/>
            <p:cNvSpPr>
              <a:spLocks/>
            </p:cNvSpPr>
            <p:nvPr/>
          </p:nvSpPr>
          <p:spPr bwMode="auto">
            <a:xfrm>
              <a:off x="605464" y="4340303"/>
              <a:ext cx="414337" cy="468313"/>
            </a:xfrm>
            <a:custGeom>
              <a:avLst/>
              <a:gdLst>
                <a:gd name="T0" fmla="*/ 96 w 314"/>
                <a:gd name="T1" fmla="*/ 64 h 356"/>
                <a:gd name="T2" fmla="*/ 0 w 314"/>
                <a:gd name="T3" fmla="*/ 154 h 356"/>
                <a:gd name="T4" fmla="*/ 0 w 314"/>
                <a:gd name="T5" fmla="*/ 324 h 356"/>
                <a:gd name="T6" fmla="*/ 314 w 314"/>
                <a:gd name="T7" fmla="*/ 356 h 356"/>
                <a:gd name="T8" fmla="*/ 271 w 314"/>
                <a:gd name="T9" fmla="*/ 0 h 356"/>
                <a:gd name="T10" fmla="*/ 96 w 314"/>
                <a:gd name="T11" fmla="*/ 64 h 356"/>
              </a:gdLst>
              <a:ahLst/>
              <a:cxnLst>
                <a:cxn ang="0">
                  <a:pos x="T0" y="T1"/>
                </a:cxn>
                <a:cxn ang="0">
                  <a:pos x="T2" y="T3"/>
                </a:cxn>
                <a:cxn ang="0">
                  <a:pos x="T4" y="T5"/>
                </a:cxn>
                <a:cxn ang="0">
                  <a:pos x="T6" y="T7"/>
                </a:cxn>
                <a:cxn ang="0">
                  <a:pos x="T8" y="T9"/>
                </a:cxn>
                <a:cxn ang="0">
                  <a:pos x="T10" y="T11"/>
                </a:cxn>
              </a:cxnLst>
              <a:rect l="0" t="0" r="r" b="b"/>
              <a:pathLst>
                <a:path w="314" h="356">
                  <a:moveTo>
                    <a:pt x="96" y="64"/>
                  </a:moveTo>
                  <a:cubicBezTo>
                    <a:pt x="11" y="91"/>
                    <a:pt x="0" y="154"/>
                    <a:pt x="0" y="154"/>
                  </a:cubicBezTo>
                  <a:cubicBezTo>
                    <a:pt x="0" y="324"/>
                    <a:pt x="0" y="324"/>
                    <a:pt x="0" y="324"/>
                  </a:cubicBezTo>
                  <a:cubicBezTo>
                    <a:pt x="59" y="335"/>
                    <a:pt x="314" y="356"/>
                    <a:pt x="314" y="356"/>
                  </a:cubicBezTo>
                  <a:cubicBezTo>
                    <a:pt x="271" y="0"/>
                    <a:pt x="271" y="0"/>
                    <a:pt x="271" y="0"/>
                  </a:cubicBezTo>
                  <a:cubicBezTo>
                    <a:pt x="271" y="0"/>
                    <a:pt x="181" y="37"/>
                    <a:pt x="9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5" name="Freeform 7"/>
            <p:cNvSpPr>
              <a:spLocks/>
            </p:cNvSpPr>
            <p:nvPr/>
          </p:nvSpPr>
          <p:spPr bwMode="auto">
            <a:xfrm>
              <a:off x="1172201" y="4340303"/>
              <a:ext cx="412750" cy="468313"/>
            </a:xfrm>
            <a:custGeom>
              <a:avLst/>
              <a:gdLst>
                <a:gd name="T0" fmla="*/ 218 w 313"/>
                <a:gd name="T1" fmla="*/ 64 h 356"/>
                <a:gd name="T2" fmla="*/ 42 w 313"/>
                <a:gd name="T3" fmla="*/ 0 h 356"/>
                <a:gd name="T4" fmla="*/ 0 w 313"/>
                <a:gd name="T5" fmla="*/ 356 h 356"/>
                <a:gd name="T6" fmla="*/ 313 w 313"/>
                <a:gd name="T7" fmla="*/ 324 h 356"/>
                <a:gd name="T8" fmla="*/ 313 w 313"/>
                <a:gd name="T9" fmla="*/ 154 h 356"/>
                <a:gd name="T10" fmla="*/ 218 w 313"/>
                <a:gd name="T11" fmla="*/ 64 h 356"/>
              </a:gdLst>
              <a:ahLst/>
              <a:cxnLst>
                <a:cxn ang="0">
                  <a:pos x="T0" y="T1"/>
                </a:cxn>
                <a:cxn ang="0">
                  <a:pos x="T2" y="T3"/>
                </a:cxn>
                <a:cxn ang="0">
                  <a:pos x="T4" y="T5"/>
                </a:cxn>
                <a:cxn ang="0">
                  <a:pos x="T6" y="T7"/>
                </a:cxn>
                <a:cxn ang="0">
                  <a:pos x="T8" y="T9"/>
                </a:cxn>
                <a:cxn ang="0">
                  <a:pos x="T10" y="T11"/>
                </a:cxn>
              </a:cxnLst>
              <a:rect l="0" t="0" r="r" b="b"/>
              <a:pathLst>
                <a:path w="313" h="356">
                  <a:moveTo>
                    <a:pt x="218" y="64"/>
                  </a:moveTo>
                  <a:cubicBezTo>
                    <a:pt x="133" y="37"/>
                    <a:pt x="42" y="0"/>
                    <a:pt x="42" y="0"/>
                  </a:cubicBezTo>
                  <a:cubicBezTo>
                    <a:pt x="0" y="356"/>
                    <a:pt x="0" y="356"/>
                    <a:pt x="0" y="356"/>
                  </a:cubicBezTo>
                  <a:cubicBezTo>
                    <a:pt x="0" y="356"/>
                    <a:pt x="255" y="335"/>
                    <a:pt x="313" y="324"/>
                  </a:cubicBezTo>
                  <a:cubicBezTo>
                    <a:pt x="313" y="154"/>
                    <a:pt x="313" y="154"/>
                    <a:pt x="313" y="154"/>
                  </a:cubicBezTo>
                  <a:cubicBezTo>
                    <a:pt x="313" y="154"/>
                    <a:pt x="303" y="91"/>
                    <a:pt x="2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6" name="Freeform 10"/>
            <p:cNvSpPr>
              <a:spLocks/>
            </p:cNvSpPr>
            <p:nvPr/>
          </p:nvSpPr>
          <p:spPr bwMode="auto">
            <a:xfrm>
              <a:off x="976939" y="4286328"/>
              <a:ext cx="231775" cy="527050"/>
            </a:xfrm>
            <a:custGeom>
              <a:avLst/>
              <a:gdLst>
                <a:gd name="T0" fmla="*/ 10 w 175"/>
                <a:gd name="T1" fmla="*/ 2 h 399"/>
                <a:gd name="T2" fmla="*/ 0 w 175"/>
                <a:gd name="T3" fmla="*/ 2 h 399"/>
                <a:gd name="T4" fmla="*/ 0 w 175"/>
                <a:gd name="T5" fmla="*/ 36 h 399"/>
                <a:gd name="T6" fmla="*/ 5 w 175"/>
                <a:gd name="T7" fmla="*/ 42 h 399"/>
                <a:gd name="T8" fmla="*/ 83 w 175"/>
                <a:gd name="T9" fmla="*/ 100 h 399"/>
                <a:gd name="T10" fmla="*/ 53 w 175"/>
                <a:gd name="T11" fmla="*/ 141 h 399"/>
                <a:gd name="T12" fmla="*/ 74 w 175"/>
                <a:gd name="T13" fmla="*/ 184 h 399"/>
                <a:gd name="T14" fmla="*/ 67 w 175"/>
                <a:gd name="T15" fmla="*/ 398 h 399"/>
                <a:gd name="T16" fmla="*/ 120 w 175"/>
                <a:gd name="T17" fmla="*/ 399 h 399"/>
                <a:gd name="T18" fmla="*/ 106 w 175"/>
                <a:gd name="T19" fmla="*/ 181 h 399"/>
                <a:gd name="T20" fmla="*/ 126 w 175"/>
                <a:gd name="T21" fmla="*/ 141 h 399"/>
                <a:gd name="T22" fmla="*/ 90 w 175"/>
                <a:gd name="T23" fmla="*/ 97 h 399"/>
                <a:gd name="T24" fmla="*/ 175 w 175"/>
                <a:gd name="T25" fmla="*/ 37 h 399"/>
                <a:gd name="T26" fmla="*/ 175 w 175"/>
                <a:gd name="T27" fmla="*/ 0 h 399"/>
                <a:gd name="T28" fmla="*/ 161 w 175"/>
                <a:gd name="T29" fmla="*/ 0 h 399"/>
                <a:gd name="T30" fmla="*/ 85 w 175"/>
                <a:gd name="T31" fmla="*/ 25 h 399"/>
                <a:gd name="T32" fmla="*/ 10 w 175"/>
                <a:gd name="T33" fmla="*/ 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399">
                  <a:moveTo>
                    <a:pt x="10" y="2"/>
                  </a:moveTo>
                  <a:cubicBezTo>
                    <a:pt x="0" y="2"/>
                    <a:pt x="0" y="2"/>
                    <a:pt x="0" y="2"/>
                  </a:cubicBezTo>
                  <a:cubicBezTo>
                    <a:pt x="0" y="36"/>
                    <a:pt x="0" y="36"/>
                    <a:pt x="0" y="36"/>
                  </a:cubicBezTo>
                  <a:cubicBezTo>
                    <a:pt x="5" y="42"/>
                    <a:pt x="5" y="42"/>
                    <a:pt x="5" y="42"/>
                  </a:cubicBezTo>
                  <a:cubicBezTo>
                    <a:pt x="83" y="100"/>
                    <a:pt x="83" y="100"/>
                    <a:pt x="83" y="100"/>
                  </a:cubicBezTo>
                  <a:cubicBezTo>
                    <a:pt x="53" y="141"/>
                    <a:pt x="53" y="141"/>
                    <a:pt x="53" y="141"/>
                  </a:cubicBezTo>
                  <a:cubicBezTo>
                    <a:pt x="74" y="184"/>
                    <a:pt x="74" y="184"/>
                    <a:pt x="74" y="184"/>
                  </a:cubicBezTo>
                  <a:cubicBezTo>
                    <a:pt x="67" y="398"/>
                    <a:pt x="67" y="398"/>
                    <a:pt x="67" y="398"/>
                  </a:cubicBezTo>
                  <a:cubicBezTo>
                    <a:pt x="120" y="399"/>
                    <a:pt x="120" y="399"/>
                    <a:pt x="120" y="399"/>
                  </a:cubicBezTo>
                  <a:cubicBezTo>
                    <a:pt x="106" y="181"/>
                    <a:pt x="106" y="181"/>
                    <a:pt x="106" y="181"/>
                  </a:cubicBezTo>
                  <a:cubicBezTo>
                    <a:pt x="126" y="141"/>
                    <a:pt x="126" y="141"/>
                    <a:pt x="126" y="141"/>
                  </a:cubicBezTo>
                  <a:cubicBezTo>
                    <a:pt x="90" y="97"/>
                    <a:pt x="90" y="97"/>
                    <a:pt x="90" y="97"/>
                  </a:cubicBezTo>
                  <a:cubicBezTo>
                    <a:pt x="175" y="37"/>
                    <a:pt x="175" y="37"/>
                    <a:pt x="175" y="37"/>
                  </a:cubicBezTo>
                  <a:cubicBezTo>
                    <a:pt x="175" y="0"/>
                    <a:pt x="175" y="0"/>
                    <a:pt x="175" y="0"/>
                  </a:cubicBezTo>
                  <a:cubicBezTo>
                    <a:pt x="161" y="0"/>
                    <a:pt x="161" y="0"/>
                    <a:pt x="161" y="0"/>
                  </a:cubicBezTo>
                  <a:cubicBezTo>
                    <a:pt x="139" y="16"/>
                    <a:pt x="112" y="25"/>
                    <a:pt x="85" y="25"/>
                  </a:cubicBezTo>
                  <a:cubicBezTo>
                    <a:pt x="58" y="25"/>
                    <a:pt x="33"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7" name="Freeform 11"/>
            <p:cNvSpPr>
              <a:spLocks/>
            </p:cNvSpPr>
            <p:nvPr/>
          </p:nvSpPr>
          <p:spPr bwMode="auto">
            <a:xfrm>
              <a:off x="991226" y="4289503"/>
              <a:ext cx="952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8" name="Freeform 12"/>
            <p:cNvSpPr>
              <a:spLocks/>
            </p:cNvSpPr>
            <p:nvPr/>
          </p:nvSpPr>
          <p:spPr bwMode="auto">
            <a:xfrm>
              <a:off x="1000751" y="4289503"/>
              <a:ext cx="11112" cy="0"/>
            </a:xfrm>
            <a:custGeom>
              <a:avLst/>
              <a:gdLst>
                <a:gd name="T0" fmla="*/ 0 w 7"/>
                <a:gd name="T1" fmla="*/ 0 w 7"/>
                <a:gd name="T2" fmla="*/ 7 w 7"/>
                <a:gd name="T3" fmla="*/ 0 w 7"/>
              </a:gdLst>
              <a:ahLst/>
              <a:cxnLst>
                <a:cxn ang="0">
                  <a:pos x="T0" y="0"/>
                </a:cxn>
                <a:cxn ang="0">
                  <a:pos x="T1" y="0"/>
                </a:cxn>
                <a:cxn ang="0">
                  <a:pos x="T2" y="0"/>
                </a:cxn>
                <a:cxn ang="0">
                  <a:pos x="T3" y="0"/>
                </a:cxn>
              </a:cxnLst>
              <a:rect l="0" t="0" r="r" b="b"/>
              <a:pathLst>
                <a:path w="7">
                  <a:moveTo>
                    <a:pt x="0" y="0"/>
                  </a:moveTo>
                  <a:lnTo>
                    <a:pt x="0" y="0"/>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9" name="Freeform 13"/>
            <p:cNvSpPr>
              <a:spLocks/>
            </p:cNvSpPr>
            <p:nvPr/>
          </p:nvSpPr>
          <p:spPr bwMode="auto">
            <a:xfrm>
              <a:off x="884864" y="3749753"/>
              <a:ext cx="409575" cy="528638"/>
            </a:xfrm>
            <a:custGeom>
              <a:avLst/>
              <a:gdLst>
                <a:gd name="T0" fmla="*/ 310 w 310"/>
                <a:gd name="T1" fmla="*/ 200 h 400"/>
                <a:gd name="T2" fmla="*/ 155 w 310"/>
                <a:gd name="T3" fmla="*/ 0 h 400"/>
                <a:gd name="T4" fmla="*/ 0 w 310"/>
                <a:gd name="T5" fmla="*/ 200 h 400"/>
                <a:gd name="T6" fmla="*/ 96 w 310"/>
                <a:gd name="T7" fmla="*/ 385 h 400"/>
                <a:gd name="T8" fmla="*/ 155 w 310"/>
                <a:gd name="T9" fmla="*/ 400 h 400"/>
                <a:gd name="T10" fmla="*/ 216 w 310"/>
                <a:gd name="T11" fmla="*/ 383 h 400"/>
                <a:gd name="T12" fmla="*/ 310 w 310"/>
                <a:gd name="T13" fmla="*/ 200 h 400"/>
              </a:gdLst>
              <a:ahLst/>
              <a:cxnLst>
                <a:cxn ang="0">
                  <a:pos x="T0" y="T1"/>
                </a:cxn>
                <a:cxn ang="0">
                  <a:pos x="T2" y="T3"/>
                </a:cxn>
                <a:cxn ang="0">
                  <a:pos x="T4" y="T5"/>
                </a:cxn>
                <a:cxn ang="0">
                  <a:pos x="T6" y="T7"/>
                </a:cxn>
                <a:cxn ang="0">
                  <a:pos x="T8" y="T9"/>
                </a:cxn>
                <a:cxn ang="0">
                  <a:pos x="T10" y="T11"/>
                </a:cxn>
                <a:cxn ang="0">
                  <a:pos x="T12" y="T13"/>
                </a:cxn>
              </a:cxnLst>
              <a:rect l="0" t="0" r="r" b="b"/>
              <a:pathLst>
                <a:path w="310" h="400">
                  <a:moveTo>
                    <a:pt x="310" y="200"/>
                  </a:moveTo>
                  <a:cubicBezTo>
                    <a:pt x="310" y="89"/>
                    <a:pt x="240" y="0"/>
                    <a:pt x="155" y="0"/>
                  </a:cubicBezTo>
                  <a:cubicBezTo>
                    <a:pt x="69" y="0"/>
                    <a:pt x="0" y="89"/>
                    <a:pt x="0" y="200"/>
                  </a:cubicBezTo>
                  <a:cubicBezTo>
                    <a:pt x="0" y="283"/>
                    <a:pt x="39" y="355"/>
                    <a:pt x="96" y="385"/>
                  </a:cubicBezTo>
                  <a:cubicBezTo>
                    <a:pt x="114" y="394"/>
                    <a:pt x="134" y="400"/>
                    <a:pt x="155" y="400"/>
                  </a:cubicBezTo>
                  <a:cubicBezTo>
                    <a:pt x="177" y="400"/>
                    <a:pt x="197" y="394"/>
                    <a:pt x="216" y="383"/>
                  </a:cubicBezTo>
                  <a:cubicBezTo>
                    <a:pt x="271" y="353"/>
                    <a:pt x="310" y="282"/>
                    <a:pt x="310"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grpSp>
      <p:grpSp>
        <p:nvGrpSpPr>
          <p:cNvPr id="10" name="Group 9"/>
          <p:cNvGrpSpPr/>
          <p:nvPr/>
        </p:nvGrpSpPr>
        <p:grpSpPr>
          <a:xfrm>
            <a:off x="3251322" y="3422949"/>
            <a:ext cx="1478596" cy="1077273"/>
            <a:chOff x="2738692" y="3215125"/>
            <a:chExt cx="1478596" cy="1077273"/>
          </a:xfrm>
        </p:grpSpPr>
        <p:grpSp>
          <p:nvGrpSpPr>
            <p:cNvPr id="11" name="Group 10"/>
            <p:cNvGrpSpPr/>
            <p:nvPr/>
          </p:nvGrpSpPr>
          <p:grpSpPr>
            <a:xfrm>
              <a:off x="3852270" y="3729240"/>
              <a:ext cx="365018" cy="563158"/>
              <a:chOff x="10693040" y="5386952"/>
              <a:chExt cx="357943" cy="552244"/>
            </a:xfrm>
            <a:solidFill>
              <a:srgbClr val="3D5800"/>
            </a:solidFill>
          </p:grpSpPr>
          <p:pic>
            <p:nvPicPr>
              <p:cNvPr id="37" name="Picture 3" descr="F:\MyPhotos\Logos\Android_B_withBug_060311.png"/>
              <p:cNvPicPr>
                <a:picLocks noChangeAspect="1" noChangeArrowheads="1"/>
              </p:cNvPicPr>
              <p:nvPr/>
            </p:nvPicPr>
            <p:blipFill rotWithShape="1">
              <a:blip r:embed="rId6" cstate="screen">
                <a:biLevel thresh="50000"/>
                <a:extLst>
                  <a:ext uri="{28A0092B-C50C-407E-A947-70E740481C1C}">
                    <a14:useLocalDpi xmlns:a14="http://schemas.microsoft.com/office/drawing/2010/main"/>
                  </a:ext>
                </a:extLst>
              </a:blip>
              <a:srcRect/>
              <a:stretch/>
            </p:blipFill>
            <p:spPr bwMode="auto">
              <a:xfrm>
                <a:off x="10792136" y="5564981"/>
                <a:ext cx="159750" cy="176809"/>
              </a:xfrm>
              <a:prstGeom prst="rect">
                <a:avLst/>
              </a:prstGeom>
              <a:solidFill>
                <a:srgbClr val="002050"/>
              </a:solidFill>
              <a:extLst/>
            </p:spPr>
          </p:pic>
          <p:sp>
            <p:nvSpPr>
              <p:cNvPr id="38" name="Freeform 107"/>
              <p:cNvSpPr>
                <a:spLocks noEditPoints="1"/>
              </p:cNvSpPr>
              <p:nvPr/>
            </p:nvSpPr>
            <p:spPr bwMode="auto">
              <a:xfrm rot="5400000">
                <a:off x="10595890" y="5484102"/>
                <a:ext cx="552244" cy="35794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chemeClr val="tx1"/>
              </a:solidFill>
              <a:extLst/>
            </p:spPr>
            <p:txBody>
              <a:bodyPr vert="horz" wrap="square" lIns="118341" tIns="59169" rIns="118341" bIns="59169" numCol="1" anchor="t" anchorCtr="0" compatLnSpc="1">
                <a:prstTxWarp prst="textNoShape">
                  <a:avLst/>
                </a:prstTxWarp>
              </a:bodyPr>
              <a:lstStyle/>
              <a:p>
                <a:pPr defTabSz="932417">
                  <a:defRPr/>
                </a:pPr>
                <a:endParaRPr lang="en-US" sz="1836" kern="0" dirty="0"/>
              </a:p>
            </p:txBody>
          </p:sp>
        </p:grpSp>
        <p:sp>
          <p:nvSpPr>
            <p:cNvPr id="35" name="Freeform 6"/>
            <p:cNvSpPr>
              <a:spLocks noChangeAspect="1" noEditPoints="1"/>
            </p:cNvSpPr>
            <p:nvPr/>
          </p:nvSpPr>
          <p:spPr bwMode="auto">
            <a:xfrm>
              <a:off x="3092528" y="3215125"/>
              <a:ext cx="260362" cy="458993"/>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chemeClr val="tx1"/>
            </a:solidFill>
            <a:ln w="10795" cap="flat" cmpd="sng" algn="ctr">
              <a:noFill/>
              <a:prstDash val="solid"/>
              <a:headEnd type="none" w="med" len="med"/>
              <a:tailEnd type="none" w="med" len="med"/>
            </a:ln>
            <a:effectLst/>
            <a:extLst/>
          </p:spPr>
          <p:txBody>
            <a:bodyPr vert="horz" wrap="square" lIns="0" tIns="46621" rIns="93242" bIns="46621" numCol="1" rtlCol="0" anchor="ctr" anchorCtr="0" compatLnSpc="1">
              <a:prstTxWarp prst="textNoShape">
                <a:avLst/>
              </a:prstTxWarp>
            </a:bodyPr>
            <a:lstStyle/>
            <a:p>
              <a:pPr algn="ctr" defTabSz="755414">
                <a:defRPr/>
              </a:pPr>
              <a:endParaRPr lang="en-US" sz="1428" kern="0" spc="-124">
                <a:latin typeface="Segoe Light" pitchFamily="34" charset="0"/>
              </a:endParaRPr>
            </a:p>
          </p:txBody>
        </p:sp>
        <p:pic>
          <p:nvPicPr>
            <p:cNvPr id="36" name="Picture 35"/>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3092528" y="3257275"/>
              <a:ext cx="251424" cy="371909"/>
            </a:xfrm>
            <a:prstGeom prst="rect">
              <a:avLst/>
            </a:prstGeom>
            <a:solidFill>
              <a:srgbClr val="002050"/>
            </a:solidFill>
            <a:ln w="3175">
              <a:solidFill>
                <a:schemeClr val="tx1"/>
              </a:solidFill>
            </a:ln>
            <a:extLst/>
          </p:spPr>
        </p:pic>
        <p:grpSp>
          <p:nvGrpSpPr>
            <p:cNvPr id="13" name="Group 12"/>
            <p:cNvGrpSpPr/>
            <p:nvPr/>
          </p:nvGrpSpPr>
          <p:grpSpPr>
            <a:xfrm>
              <a:off x="3807065" y="3215704"/>
              <a:ext cx="260362" cy="458993"/>
              <a:chOff x="1712959" y="3614536"/>
              <a:chExt cx="255280" cy="450034"/>
            </a:xfrm>
          </p:grpSpPr>
          <p:sp>
            <p:nvSpPr>
              <p:cNvPr id="32" name="Freeform 6"/>
              <p:cNvSpPr>
                <a:spLocks noChangeAspect="1" noEditPoints="1"/>
              </p:cNvSpPr>
              <p:nvPr/>
            </p:nvSpPr>
            <p:spPr bwMode="auto">
              <a:xfrm>
                <a:off x="1712959" y="3614536"/>
                <a:ext cx="255280" cy="450034"/>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chemeClr val="tx1"/>
              </a:solidFill>
              <a:ln w="10795" cap="flat" cmpd="sng" algn="ctr">
                <a:noFill/>
                <a:prstDash val="solid"/>
                <a:headEnd type="none" w="med" len="med"/>
                <a:tailEnd type="none" w="med" len="med"/>
              </a:ln>
              <a:effectLst/>
              <a:extLst/>
            </p:spPr>
            <p:txBody>
              <a:bodyPr vert="horz" wrap="square" lIns="0" tIns="46621" rIns="93242" bIns="46621" numCol="1" rtlCol="0" anchor="ctr" anchorCtr="0" compatLnSpc="1">
                <a:prstTxWarp prst="textNoShape">
                  <a:avLst/>
                </a:prstTxWarp>
              </a:bodyPr>
              <a:lstStyle/>
              <a:p>
                <a:pPr algn="ctr" defTabSz="755414">
                  <a:defRPr/>
                </a:pPr>
                <a:endParaRPr lang="en-US" sz="1428" kern="0" spc="-124">
                  <a:latin typeface="Segoe Light" pitchFamily="34" charset="0"/>
                </a:endParaRPr>
              </a:p>
            </p:txBody>
          </p:sp>
          <p:pic>
            <p:nvPicPr>
              <p:cNvPr id="33" name="Picture 3" descr="F:\MyPhotos\Logos\Android_B_withBug_060311.png"/>
              <p:cNvPicPr>
                <a:picLocks noChangeAspect="1" noChangeArrowheads="1"/>
              </p:cNvPicPr>
              <p:nvPr/>
            </p:nvPicPr>
            <p:blipFill rotWithShape="1">
              <a:blip r:embed="rId6" cstate="screen">
                <a:biLevel thresh="50000"/>
                <a:extLst>
                  <a:ext uri="{28A0092B-C50C-407E-A947-70E740481C1C}">
                    <a14:useLocalDpi xmlns:a14="http://schemas.microsoft.com/office/drawing/2010/main"/>
                  </a:ext>
                </a:extLst>
              </a:blip>
              <a:srcRect/>
              <a:stretch/>
            </p:blipFill>
            <p:spPr bwMode="auto">
              <a:xfrm>
                <a:off x="1757282" y="3761378"/>
                <a:ext cx="159728" cy="176784"/>
              </a:xfrm>
              <a:prstGeom prst="rect">
                <a:avLst/>
              </a:prstGeom>
              <a:solidFill>
                <a:srgbClr val="002050"/>
              </a:solidFill>
              <a:extLst/>
            </p:spPr>
          </p:pic>
          <p:sp>
            <p:nvSpPr>
              <p:cNvPr id="34" name="Rectangle 33"/>
              <p:cNvSpPr/>
              <p:nvPr/>
            </p:nvSpPr>
            <p:spPr bwMode="auto">
              <a:xfrm>
                <a:off x="1753065" y="4015572"/>
                <a:ext cx="166700" cy="457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solidFill>
                    <a:schemeClr val="tx1"/>
                  </a:solidFill>
                </a:endParaRPr>
              </a:p>
            </p:txBody>
          </p:sp>
        </p:grpSp>
        <p:grpSp>
          <p:nvGrpSpPr>
            <p:cNvPr id="14" name="Group 13"/>
            <p:cNvGrpSpPr/>
            <p:nvPr/>
          </p:nvGrpSpPr>
          <p:grpSpPr>
            <a:xfrm>
              <a:off x="3450679" y="3215125"/>
              <a:ext cx="260362" cy="458993"/>
              <a:chOff x="1408708" y="3614536"/>
              <a:chExt cx="255280" cy="450034"/>
            </a:xfrm>
          </p:grpSpPr>
          <p:sp>
            <p:nvSpPr>
              <p:cNvPr id="27" name="Freeform 6"/>
              <p:cNvSpPr>
                <a:spLocks noChangeAspect="1" noEditPoints="1"/>
              </p:cNvSpPr>
              <p:nvPr/>
            </p:nvSpPr>
            <p:spPr bwMode="auto">
              <a:xfrm>
                <a:off x="1408708" y="3614536"/>
                <a:ext cx="255280" cy="450034"/>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chemeClr val="tx1"/>
              </a:solidFill>
              <a:ln w="10795" cap="flat" cmpd="sng" algn="ctr">
                <a:solidFill>
                  <a:schemeClr val="tx1"/>
                </a:solidFill>
                <a:prstDash val="solid"/>
                <a:headEnd type="none" w="med" len="med"/>
                <a:tailEnd type="none" w="med" len="med"/>
              </a:ln>
              <a:effectLst/>
              <a:extLst/>
            </p:spPr>
            <p:txBody>
              <a:bodyPr vert="horz" wrap="square" lIns="0" tIns="46621" rIns="93242" bIns="46621" numCol="1" rtlCol="0" anchor="ctr" anchorCtr="0" compatLnSpc="1">
                <a:prstTxWarp prst="textNoShape">
                  <a:avLst/>
                </a:prstTxWarp>
              </a:bodyPr>
              <a:lstStyle/>
              <a:p>
                <a:pPr algn="ctr" defTabSz="755414">
                  <a:defRPr/>
                </a:pPr>
                <a:endParaRPr lang="en-US" sz="1428" kern="0" spc="-124">
                  <a:latin typeface="Segoe Light" pitchFamily="34" charset="0"/>
                </a:endParaRPr>
              </a:p>
            </p:txBody>
          </p:sp>
          <p:sp>
            <p:nvSpPr>
              <p:cNvPr id="28" name="Rectangle 27"/>
              <p:cNvSpPr/>
              <p:nvPr/>
            </p:nvSpPr>
            <p:spPr bwMode="auto">
              <a:xfrm>
                <a:off x="1443419" y="4012687"/>
                <a:ext cx="191446" cy="457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solidFill>
                    <a:schemeClr val="tx1"/>
                  </a:solidFill>
                </a:endParaRPr>
              </a:p>
            </p:txBody>
          </p:sp>
          <p:grpSp>
            <p:nvGrpSpPr>
              <p:cNvPr id="29" name="Group 28"/>
              <p:cNvGrpSpPr/>
              <p:nvPr/>
            </p:nvGrpSpPr>
            <p:grpSpPr>
              <a:xfrm rot="21222739">
                <a:off x="1486194" y="3768848"/>
                <a:ext cx="100307" cy="138680"/>
                <a:chOff x="3982312" y="3568682"/>
                <a:chExt cx="100307" cy="138680"/>
              </a:xfrm>
            </p:grpSpPr>
            <p:sp>
              <p:nvSpPr>
                <p:cNvPr id="30" name="Freeform 43"/>
                <p:cNvSpPr>
                  <a:spLocks/>
                </p:cNvSpPr>
                <p:nvPr/>
              </p:nvSpPr>
              <p:spPr bwMode="auto">
                <a:xfrm>
                  <a:off x="4036168" y="3568682"/>
                  <a:ext cx="30967" cy="26928"/>
                </a:xfrm>
                <a:custGeom>
                  <a:avLst/>
                  <a:gdLst>
                    <a:gd name="T0" fmla="*/ 68 w 68"/>
                    <a:gd name="T1" fmla="*/ 0 h 60"/>
                    <a:gd name="T2" fmla="*/ 67 w 68"/>
                    <a:gd name="T3" fmla="*/ 10 h 60"/>
                    <a:gd name="T4" fmla="*/ 64 w 68"/>
                    <a:gd name="T5" fmla="*/ 19 h 60"/>
                    <a:gd name="T6" fmla="*/ 61 w 68"/>
                    <a:gd name="T7" fmla="*/ 27 h 60"/>
                    <a:gd name="T8" fmla="*/ 56 w 68"/>
                    <a:gd name="T9" fmla="*/ 35 h 60"/>
                    <a:gd name="T10" fmla="*/ 44 w 68"/>
                    <a:gd name="T11" fmla="*/ 46 h 60"/>
                    <a:gd name="T12" fmla="*/ 31 w 68"/>
                    <a:gd name="T13" fmla="*/ 54 h 60"/>
                    <a:gd name="T14" fmla="*/ 17 w 68"/>
                    <a:gd name="T15" fmla="*/ 59 h 60"/>
                    <a:gd name="T16" fmla="*/ 2 w 68"/>
                    <a:gd name="T17" fmla="*/ 60 h 60"/>
                    <a:gd name="T18" fmla="*/ 2 w 68"/>
                    <a:gd name="T19" fmla="*/ 60 h 60"/>
                    <a:gd name="T20" fmla="*/ 1 w 68"/>
                    <a:gd name="T21" fmla="*/ 60 h 60"/>
                    <a:gd name="T22" fmla="*/ 0 w 68"/>
                    <a:gd name="T23" fmla="*/ 60 h 60"/>
                    <a:gd name="T24" fmla="*/ 0 w 68"/>
                    <a:gd name="T25" fmla="*/ 60 h 60"/>
                    <a:gd name="T26" fmla="*/ 0 w 68"/>
                    <a:gd name="T27" fmla="*/ 57 h 60"/>
                    <a:gd name="T28" fmla="*/ 0 w 68"/>
                    <a:gd name="T29" fmla="*/ 54 h 60"/>
                    <a:gd name="T30" fmla="*/ 0 w 68"/>
                    <a:gd name="T31" fmla="*/ 51 h 60"/>
                    <a:gd name="T32" fmla="*/ 0 w 68"/>
                    <a:gd name="T33" fmla="*/ 48 h 60"/>
                    <a:gd name="T34" fmla="*/ 5 w 68"/>
                    <a:gd name="T35" fmla="*/ 39 h 60"/>
                    <a:gd name="T36" fmla="*/ 10 w 68"/>
                    <a:gd name="T37" fmla="*/ 31 h 60"/>
                    <a:gd name="T38" fmla="*/ 16 w 68"/>
                    <a:gd name="T39" fmla="*/ 25 h 60"/>
                    <a:gd name="T40" fmla="*/ 22 w 68"/>
                    <a:gd name="T41" fmla="*/ 19 h 60"/>
                    <a:gd name="T42" fmla="*/ 32 w 68"/>
                    <a:gd name="T43" fmla="*/ 11 h 60"/>
                    <a:gd name="T44" fmla="*/ 44 w 68"/>
                    <a:gd name="T45" fmla="*/ 5 h 60"/>
                    <a:gd name="T46" fmla="*/ 56 w 68"/>
                    <a:gd name="T47" fmla="*/ 2 h 60"/>
                    <a:gd name="T48" fmla="*/ 68 w 68"/>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0">
                      <a:moveTo>
                        <a:pt x="68" y="0"/>
                      </a:moveTo>
                      <a:cubicBezTo>
                        <a:pt x="68" y="4"/>
                        <a:pt x="67" y="7"/>
                        <a:pt x="67" y="10"/>
                      </a:cubicBezTo>
                      <a:cubicBezTo>
                        <a:pt x="66" y="13"/>
                        <a:pt x="65" y="16"/>
                        <a:pt x="64" y="19"/>
                      </a:cubicBezTo>
                      <a:cubicBezTo>
                        <a:pt x="63" y="22"/>
                        <a:pt x="62" y="24"/>
                        <a:pt x="61" y="27"/>
                      </a:cubicBezTo>
                      <a:cubicBezTo>
                        <a:pt x="59" y="30"/>
                        <a:pt x="58" y="33"/>
                        <a:pt x="56" y="35"/>
                      </a:cubicBezTo>
                      <a:cubicBezTo>
                        <a:pt x="53" y="39"/>
                        <a:pt x="49" y="43"/>
                        <a:pt x="44" y="46"/>
                      </a:cubicBezTo>
                      <a:cubicBezTo>
                        <a:pt x="40" y="49"/>
                        <a:pt x="36" y="52"/>
                        <a:pt x="31" y="54"/>
                      </a:cubicBezTo>
                      <a:cubicBezTo>
                        <a:pt x="26" y="56"/>
                        <a:pt x="22" y="58"/>
                        <a:pt x="17" y="59"/>
                      </a:cubicBezTo>
                      <a:cubicBezTo>
                        <a:pt x="12" y="60"/>
                        <a:pt x="7" y="60"/>
                        <a:pt x="2" y="60"/>
                      </a:cubicBezTo>
                      <a:cubicBezTo>
                        <a:pt x="2" y="60"/>
                        <a:pt x="2" y="60"/>
                        <a:pt x="2" y="60"/>
                      </a:cubicBezTo>
                      <a:cubicBezTo>
                        <a:pt x="2" y="60"/>
                        <a:pt x="1" y="60"/>
                        <a:pt x="1" y="60"/>
                      </a:cubicBezTo>
                      <a:cubicBezTo>
                        <a:pt x="1" y="60"/>
                        <a:pt x="1" y="60"/>
                        <a:pt x="0" y="60"/>
                      </a:cubicBezTo>
                      <a:cubicBezTo>
                        <a:pt x="0" y="60"/>
                        <a:pt x="0" y="60"/>
                        <a:pt x="0" y="60"/>
                      </a:cubicBezTo>
                      <a:cubicBezTo>
                        <a:pt x="0" y="59"/>
                        <a:pt x="0" y="58"/>
                        <a:pt x="0" y="57"/>
                      </a:cubicBezTo>
                      <a:cubicBezTo>
                        <a:pt x="0" y="56"/>
                        <a:pt x="0" y="55"/>
                        <a:pt x="0" y="54"/>
                      </a:cubicBezTo>
                      <a:cubicBezTo>
                        <a:pt x="0" y="53"/>
                        <a:pt x="0" y="52"/>
                        <a:pt x="0" y="51"/>
                      </a:cubicBezTo>
                      <a:cubicBezTo>
                        <a:pt x="0" y="50"/>
                        <a:pt x="0" y="49"/>
                        <a:pt x="0" y="48"/>
                      </a:cubicBezTo>
                      <a:cubicBezTo>
                        <a:pt x="2" y="45"/>
                        <a:pt x="3" y="42"/>
                        <a:pt x="5" y="39"/>
                      </a:cubicBezTo>
                      <a:cubicBezTo>
                        <a:pt x="6" y="37"/>
                        <a:pt x="8" y="34"/>
                        <a:pt x="10" y="31"/>
                      </a:cubicBezTo>
                      <a:cubicBezTo>
                        <a:pt x="12" y="29"/>
                        <a:pt x="14" y="27"/>
                        <a:pt x="16" y="25"/>
                      </a:cubicBezTo>
                      <a:cubicBezTo>
                        <a:pt x="18" y="22"/>
                        <a:pt x="20" y="20"/>
                        <a:pt x="22" y="19"/>
                      </a:cubicBezTo>
                      <a:cubicBezTo>
                        <a:pt x="25" y="16"/>
                        <a:pt x="29" y="13"/>
                        <a:pt x="32" y="11"/>
                      </a:cubicBezTo>
                      <a:cubicBezTo>
                        <a:pt x="36" y="9"/>
                        <a:pt x="40" y="7"/>
                        <a:pt x="44" y="5"/>
                      </a:cubicBezTo>
                      <a:cubicBezTo>
                        <a:pt x="48" y="4"/>
                        <a:pt x="52" y="2"/>
                        <a:pt x="56" y="2"/>
                      </a:cubicBezTo>
                      <a:cubicBezTo>
                        <a:pt x="61" y="1"/>
                        <a:pt x="65" y="0"/>
                        <a:pt x="68"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31" name="Freeform 44"/>
                <p:cNvSpPr>
                  <a:spLocks/>
                </p:cNvSpPr>
                <p:nvPr/>
              </p:nvSpPr>
              <p:spPr bwMode="auto">
                <a:xfrm>
                  <a:off x="3982312" y="3596283"/>
                  <a:ext cx="100307" cy="111079"/>
                </a:xfrm>
                <a:custGeom>
                  <a:avLst/>
                  <a:gdLst>
                    <a:gd name="T0" fmla="*/ 75 w 221"/>
                    <a:gd name="T1" fmla="*/ 0 h 244"/>
                    <a:gd name="T2" fmla="*/ 91 w 221"/>
                    <a:gd name="T3" fmla="*/ 4 h 244"/>
                    <a:gd name="T4" fmla="*/ 102 w 221"/>
                    <a:gd name="T5" fmla="*/ 10 h 244"/>
                    <a:gd name="T6" fmla="*/ 112 w 221"/>
                    <a:gd name="T7" fmla="*/ 15 h 244"/>
                    <a:gd name="T8" fmla="*/ 125 w 221"/>
                    <a:gd name="T9" fmla="*/ 19 h 244"/>
                    <a:gd name="T10" fmla="*/ 135 w 221"/>
                    <a:gd name="T11" fmla="*/ 17 h 244"/>
                    <a:gd name="T12" fmla="*/ 146 w 221"/>
                    <a:gd name="T13" fmla="*/ 13 h 244"/>
                    <a:gd name="T14" fmla="*/ 160 w 221"/>
                    <a:gd name="T15" fmla="*/ 10 h 244"/>
                    <a:gd name="T16" fmla="*/ 180 w 221"/>
                    <a:gd name="T17" fmla="*/ 9 h 244"/>
                    <a:gd name="T18" fmla="*/ 196 w 221"/>
                    <a:gd name="T19" fmla="*/ 14 h 244"/>
                    <a:gd name="T20" fmla="*/ 209 w 221"/>
                    <a:gd name="T21" fmla="*/ 24 h 244"/>
                    <a:gd name="T22" fmla="*/ 217 w 221"/>
                    <a:gd name="T23" fmla="*/ 34 h 244"/>
                    <a:gd name="T24" fmla="*/ 221 w 221"/>
                    <a:gd name="T25" fmla="*/ 41 h 244"/>
                    <a:gd name="T26" fmla="*/ 210 w 221"/>
                    <a:gd name="T27" fmla="*/ 47 h 244"/>
                    <a:gd name="T28" fmla="*/ 196 w 221"/>
                    <a:gd name="T29" fmla="*/ 60 h 244"/>
                    <a:gd name="T30" fmla="*/ 182 w 221"/>
                    <a:gd name="T31" fmla="*/ 79 h 244"/>
                    <a:gd name="T32" fmla="*/ 175 w 221"/>
                    <a:gd name="T33" fmla="*/ 106 h 244"/>
                    <a:gd name="T34" fmla="*/ 179 w 221"/>
                    <a:gd name="T35" fmla="*/ 134 h 244"/>
                    <a:gd name="T36" fmla="*/ 192 w 221"/>
                    <a:gd name="T37" fmla="*/ 154 h 244"/>
                    <a:gd name="T38" fmla="*/ 205 w 221"/>
                    <a:gd name="T39" fmla="*/ 167 h 244"/>
                    <a:gd name="T40" fmla="*/ 213 w 221"/>
                    <a:gd name="T41" fmla="*/ 173 h 244"/>
                    <a:gd name="T42" fmla="*/ 205 w 221"/>
                    <a:gd name="T43" fmla="*/ 188 h 244"/>
                    <a:gd name="T44" fmla="*/ 189 w 221"/>
                    <a:gd name="T45" fmla="*/ 212 h 244"/>
                    <a:gd name="T46" fmla="*/ 168 w 221"/>
                    <a:gd name="T47" fmla="*/ 235 h 244"/>
                    <a:gd name="T48" fmla="*/ 149 w 221"/>
                    <a:gd name="T49" fmla="*/ 243 h 244"/>
                    <a:gd name="T50" fmla="*/ 135 w 221"/>
                    <a:gd name="T51" fmla="*/ 239 h 244"/>
                    <a:gd name="T52" fmla="*/ 125 w 221"/>
                    <a:gd name="T53" fmla="*/ 233 h 244"/>
                    <a:gd name="T54" fmla="*/ 116 w 221"/>
                    <a:gd name="T55" fmla="*/ 227 h 244"/>
                    <a:gd name="T56" fmla="*/ 103 w 221"/>
                    <a:gd name="T57" fmla="*/ 223 h 244"/>
                    <a:gd name="T58" fmla="*/ 87 w 221"/>
                    <a:gd name="T59" fmla="*/ 223 h 244"/>
                    <a:gd name="T60" fmla="*/ 76 w 221"/>
                    <a:gd name="T61" fmla="*/ 226 h 244"/>
                    <a:gd name="T62" fmla="*/ 66 w 221"/>
                    <a:gd name="T63" fmla="*/ 230 h 244"/>
                    <a:gd name="T64" fmla="*/ 56 w 221"/>
                    <a:gd name="T65" fmla="*/ 231 h 244"/>
                    <a:gd name="T66" fmla="*/ 43 w 221"/>
                    <a:gd name="T67" fmla="*/ 225 h 244"/>
                    <a:gd name="T68" fmla="*/ 32 w 221"/>
                    <a:gd name="T69" fmla="*/ 214 h 244"/>
                    <a:gd name="T70" fmla="*/ 20 w 221"/>
                    <a:gd name="T71" fmla="*/ 195 h 244"/>
                    <a:gd name="T72" fmla="*/ 10 w 221"/>
                    <a:gd name="T73" fmla="*/ 171 h 244"/>
                    <a:gd name="T74" fmla="*/ 3 w 221"/>
                    <a:gd name="T75" fmla="*/ 142 h 244"/>
                    <a:gd name="T76" fmla="*/ 0 w 221"/>
                    <a:gd name="T77" fmla="*/ 112 h 244"/>
                    <a:gd name="T78" fmla="*/ 2 w 221"/>
                    <a:gd name="T79" fmla="*/ 83 h 244"/>
                    <a:gd name="T80" fmla="*/ 9 w 221"/>
                    <a:gd name="T81" fmla="*/ 55 h 244"/>
                    <a:gd name="T82" fmla="*/ 21 w 221"/>
                    <a:gd name="T83" fmla="*/ 32 h 244"/>
                    <a:gd name="T84" fmla="*/ 38 w 221"/>
                    <a:gd name="T85" fmla="*/ 15 h 244"/>
                    <a:gd name="T86" fmla="*/ 56 w 221"/>
                    <a:gd name="T87" fmla="*/ 4 h 244"/>
                    <a:gd name="T88" fmla="*/ 75 w 221"/>
                    <a:gd name="T8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244">
                      <a:moveTo>
                        <a:pt x="75" y="0"/>
                      </a:moveTo>
                      <a:cubicBezTo>
                        <a:pt x="81" y="1"/>
                        <a:pt x="86" y="2"/>
                        <a:pt x="91" y="4"/>
                      </a:cubicBezTo>
                      <a:cubicBezTo>
                        <a:pt x="95" y="6"/>
                        <a:pt x="99" y="8"/>
                        <a:pt x="102" y="10"/>
                      </a:cubicBezTo>
                      <a:cubicBezTo>
                        <a:pt x="106" y="12"/>
                        <a:pt x="109" y="14"/>
                        <a:pt x="112" y="15"/>
                      </a:cubicBezTo>
                      <a:cubicBezTo>
                        <a:pt x="116" y="17"/>
                        <a:pt x="120" y="18"/>
                        <a:pt x="125" y="19"/>
                      </a:cubicBezTo>
                      <a:cubicBezTo>
                        <a:pt x="128" y="19"/>
                        <a:pt x="132" y="18"/>
                        <a:pt x="135" y="17"/>
                      </a:cubicBezTo>
                      <a:cubicBezTo>
                        <a:pt x="139" y="16"/>
                        <a:pt x="142" y="15"/>
                        <a:pt x="146" y="13"/>
                      </a:cubicBezTo>
                      <a:cubicBezTo>
                        <a:pt x="150" y="12"/>
                        <a:pt x="155" y="11"/>
                        <a:pt x="160" y="10"/>
                      </a:cubicBezTo>
                      <a:cubicBezTo>
                        <a:pt x="166" y="9"/>
                        <a:pt x="172" y="9"/>
                        <a:pt x="180" y="9"/>
                      </a:cubicBezTo>
                      <a:cubicBezTo>
                        <a:pt x="186" y="10"/>
                        <a:pt x="192" y="12"/>
                        <a:pt x="196" y="14"/>
                      </a:cubicBezTo>
                      <a:cubicBezTo>
                        <a:pt x="201" y="17"/>
                        <a:pt x="205" y="20"/>
                        <a:pt x="209" y="24"/>
                      </a:cubicBezTo>
                      <a:cubicBezTo>
                        <a:pt x="212" y="27"/>
                        <a:pt x="215" y="31"/>
                        <a:pt x="217" y="34"/>
                      </a:cubicBezTo>
                      <a:cubicBezTo>
                        <a:pt x="219" y="37"/>
                        <a:pt x="220" y="39"/>
                        <a:pt x="221" y="41"/>
                      </a:cubicBezTo>
                      <a:cubicBezTo>
                        <a:pt x="218" y="42"/>
                        <a:pt x="215" y="44"/>
                        <a:pt x="210" y="47"/>
                      </a:cubicBezTo>
                      <a:cubicBezTo>
                        <a:pt x="206" y="51"/>
                        <a:pt x="201" y="55"/>
                        <a:pt x="196" y="60"/>
                      </a:cubicBezTo>
                      <a:cubicBezTo>
                        <a:pt x="191" y="65"/>
                        <a:pt x="186" y="72"/>
                        <a:pt x="182" y="79"/>
                      </a:cubicBezTo>
                      <a:cubicBezTo>
                        <a:pt x="179" y="87"/>
                        <a:pt x="176" y="96"/>
                        <a:pt x="175" y="106"/>
                      </a:cubicBezTo>
                      <a:cubicBezTo>
                        <a:pt x="174" y="116"/>
                        <a:pt x="176" y="126"/>
                        <a:pt x="179" y="134"/>
                      </a:cubicBezTo>
                      <a:cubicBezTo>
                        <a:pt x="182" y="142"/>
                        <a:pt x="187" y="149"/>
                        <a:pt x="192" y="154"/>
                      </a:cubicBezTo>
                      <a:cubicBezTo>
                        <a:pt x="196" y="160"/>
                        <a:pt x="201" y="164"/>
                        <a:pt x="205" y="167"/>
                      </a:cubicBezTo>
                      <a:cubicBezTo>
                        <a:pt x="209" y="171"/>
                        <a:pt x="212" y="172"/>
                        <a:pt x="213" y="173"/>
                      </a:cubicBezTo>
                      <a:cubicBezTo>
                        <a:pt x="212" y="175"/>
                        <a:pt x="209" y="180"/>
                        <a:pt x="205" y="188"/>
                      </a:cubicBezTo>
                      <a:cubicBezTo>
                        <a:pt x="201" y="195"/>
                        <a:pt x="195" y="204"/>
                        <a:pt x="189" y="212"/>
                      </a:cubicBezTo>
                      <a:cubicBezTo>
                        <a:pt x="182" y="221"/>
                        <a:pt x="175" y="229"/>
                        <a:pt x="168" y="235"/>
                      </a:cubicBezTo>
                      <a:cubicBezTo>
                        <a:pt x="161" y="240"/>
                        <a:pt x="155" y="244"/>
                        <a:pt x="149" y="243"/>
                      </a:cubicBezTo>
                      <a:cubicBezTo>
                        <a:pt x="143" y="242"/>
                        <a:pt x="138" y="240"/>
                        <a:pt x="135" y="239"/>
                      </a:cubicBezTo>
                      <a:cubicBezTo>
                        <a:pt x="131" y="237"/>
                        <a:pt x="128" y="235"/>
                        <a:pt x="125" y="233"/>
                      </a:cubicBezTo>
                      <a:cubicBezTo>
                        <a:pt x="122" y="231"/>
                        <a:pt x="120" y="228"/>
                        <a:pt x="116" y="227"/>
                      </a:cubicBezTo>
                      <a:cubicBezTo>
                        <a:pt x="113" y="225"/>
                        <a:pt x="108" y="223"/>
                        <a:pt x="103" y="223"/>
                      </a:cubicBezTo>
                      <a:cubicBezTo>
                        <a:pt x="97" y="222"/>
                        <a:pt x="92" y="222"/>
                        <a:pt x="87" y="223"/>
                      </a:cubicBezTo>
                      <a:cubicBezTo>
                        <a:pt x="83" y="224"/>
                        <a:pt x="79" y="225"/>
                        <a:pt x="76" y="226"/>
                      </a:cubicBezTo>
                      <a:cubicBezTo>
                        <a:pt x="72" y="227"/>
                        <a:pt x="69" y="229"/>
                        <a:pt x="66" y="230"/>
                      </a:cubicBezTo>
                      <a:cubicBezTo>
                        <a:pt x="62" y="231"/>
                        <a:pt x="59" y="231"/>
                        <a:pt x="56" y="231"/>
                      </a:cubicBezTo>
                      <a:cubicBezTo>
                        <a:pt x="52" y="230"/>
                        <a:pt x="47" y="228"/>
                        <a:pt x="43" y="225"/>
                      </a:cubicBezTo>
                      <a:cubicBezTo>
                        <a:pt x="39" y="223"/>
                        <a:pt x="35" y="219"/>
                        <a:pt x="32" y="214"/>
                      </a:cubicBezTo>
                      <a:cubicBezTo>
                        <a:pt x="28" y="209"/>
                        <a:pt x="24" y="202"/>
                        <a:pt x="20" y="195"/>
                      </a:cubicBezTo>
                      <a:cubicBezTo>
                        <a:pt x="17" y="188"/>
                        <a:pt x="13" y="180"/>
                        <a:pt x="10" y="171"/>
                      </a:cubicBezTo>
                      <a:cubicBezTo>
                        <a:pt x="7" y="162"/>
                        <a:pt x="4" y="152"/>
                        <a:pt x="3" y="142"/>
                      </a:cubicBezTo>
                      <a:cubicBezTo>
                        <a:pt x="1" y="132"/>
                        <a:pt x="0" y="122"/>
                        <a:pt x="0" y="112"/>
                      </a:cubicBezTo>
                      <a:cubicBezTo>
                        <a:pt x="0" y="102"/>
                        <a:pt x="1" y="92"/>
                        <a:pt x="2" y="83"/>
                      </a:cubicBezTo>
                      <a:cubicBezTo>
                        <a:pt x="4" y="73"/>
                        <a:pt x="6" y="64"/>
                        <a:pt x="9" y="55"/>
                      </a:cubicBezTo>
                      <a:cubicBezTo>
                        <a:pt x="12" y="47"/>
                        <a:pt x="16" y="39"/>
                        <a:pt x="21" y="32"/>
                      </a:cubicBezTo>
                      <a:cubicBezTo>
                        <a:pt x="26" y="26"/>
                        <a:pt x="31" y="20"/>
                        <a:pt x="38" y="15"/>
                      </a:cubicBezTo>
                      <a:cubicBezTo>
                        <a:pt x="44" y="10"/>
                        <a:pt x="50" y="6"/>
                        <a:pt x="56" y="4"/>
                      </a:cubicBezTo>
                      <a:cubicBezTo>
                        <a:pt x="63" y="1"/>
                        <a:pt x="69" y="0"/>
                        <a:pt x="75"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grpSp>
        </p:grpSp>
        <p:grpSp>
          <p:nvGrpSpPr>
            <p:cNvPr id="15" name="Group 14"/>
            <p:cNvGrpSpPr/>
            <p:nvPr/>
          </p:nvGrpSpPr>
          <p:grpSpPr>
            <a:xfrm>
              <a:off x="3438092" y="3729239"/>
              <a:ext cx="365018" cy="563158"/>
              <a:chOff x="1351188" y="4118047"/>
              <a:chExt cx="357893" cy="552166"/>
            </a:xfrm>
          </p:grpSpPr>
          <p:sp>
            <p:nvSpPr>
              <p:cNvPr id="23" name="Freeform 107"/>
              <p:cNvSpPr>
                <a:spLocks noEditPoints="1"/>
              </p:cNvSpPr>
              <p:nvPr/>
            </p:nvSpPr>
            <p:spPr bwMode="auto">
              <a:xfrm rot="5400000">
                <a:off x="1254052" y="4215183"/>
                <a:ext cx="552166" cy="35789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chemeClr val="tx1"/>
              </a:solidFill>
              <a:extLst/>
            </p:spPr>
            <p:txBody>
              <a:bodyPr vert="horz" wrap="square" lIns="118341" tIns="59169" rIns="118341" bIns="59169" numCol="1" anchor="t" anchorCtr="0" compatLnSpc="1">
                <a:prstTxWarp prst="textNoShape">
                  <a:avLst/>
                </a:prstTxWarp>
              </a:bodyPr>
              <a:lstStyle/>
              <a:p>
                <a:pPr defTabSz="932417">
                  <a:defRPr/>
                </a:pPr>
                <a:endParaRPr lang="en-US" sz="1836" kern="0" dirty="0"/>
              </a:p>
            </p:txBody>
          </p:sp>
          <p:grpSp>
            <p:nvGrpSpPr>
              <p:cNvPr id="24" name="Group 23"/>
              <p:cNvGrpSpPr/>
              <p:nvPr/>
            </p:nvGrpSpPr>
            <p:grpSpPr>
              <a:xfrm rot="21222739">
                <a:off x="1486194" y="4329081"/>
                <a:ext cx="100307" cy="138680"/>
                <a:chOff x="3982312" y="3568682"/>
                <a:chExt cx="100307" cy="138680"/>
              </a:xfrm>
            </p:grpSpPr>
            <p:sp>
              <p:nvSpPr>
                <p:cNvPr id="25" name="Freeform 43"/>
                <p:cNvSpPr>
                  <a:spLocks/>
                </p:cNvSpPr>
                <p:nvPr/>
              </p:nvSpPr>
              <p:spPr bwMode="auto">
                <a:xfrm>
                  <a:off x="4036168" y="3568682"/>
                  <a:ext cx="30967" cy="26928"/>
                </a:xfrm>
                <a:custGeom>
                  <a:avLst/>
                  <a:gdLst>
                    <a:gd name="T0" fmla="*/ 68 w 68"/>
                    <a:gd name="T1" fmla="*/ 0 h 60"/>
                    <a:gd name="T2" fmla="*/ 67 w 68"/>
                    <a:gd name="T3" fmla="*/ 10 h 60"/>
                    <a:gd name="T4" fmla="*/ 64 w 68"/>
                    <a:gd name="T5" fmla="*/ 19 h 60"/>
                    <a:gd name="T6" fmla="*/ 61 w 68"/>
                    <a:gd name="T7" fmla="*/ 27 h 60"/>
                    <a:gd name="T8" fmla="*/ 56 w 68"/>
                    <a:gd name="T9" fmla="*/ 35 h 60"/>
                    <a:gd name="T10" fmla="*/ 44 w 68"/>
                    <a:gd name="T11" fmla="*/ 46 h 60"/>
                    <a:gd name="T12" fmla="*/ 31 w 68"/>
                    <a:gd name="T13" fmla="*/ 54 h 60"/>
                    <a:gd name="T14" fmla="*/ 17 w 68"/>
                    <a:gd name="T15" fmla="*/ 59 h 60"/>
                    <a:gd name="T16" fmla="*/ 2 w 68"/>
                    <a:gd name="T17" fmla="*/ 60 h 60"/>
                    <a:gd name="T18" fmla="*/ 2 w 68"/>
                    <a:gd name="T19" fmla="*/ 60 h 60"/>
                    <a:gd name="T20" fmla="*/ 1 w 68"/>
                    <a:gd name="T21" fmla="*/ 60 h 60"/>
                    <a:gd name="T22" fmla="*/ 0 w 68"/>
                    <a:gd name="T23" fmla="*/ 60 h 60"/>
                    <a:gd name="T24" fmla="*/ 0 w 68"/>
                    <a:gd name="T25" fmla="*/ 60 h 60"/>
                    <a:gd name="T26" fmla="*/ 0 w 68"/>
                    <a:gd name="T27" fmla="*/ 57 h 60"/>
                    <a:gd name="T28" fmla="*/ 0 w 68"/>
                    <a:gd name="T29" fmla="*/ 54 h 60"/>
                    <a:gd name="T30" fmla="*/ 0 w 68"/>
                    <a:gd name="T31" fmla="*/ 51 h 60"/>
                    <a:gd name="T32" fmla="*/ 0 w 68"/>
                    <a:gd name="T33" fmla="*/ 48 h 60"/>
                    <a:gd name="T34" fmla="*/ 5 w 68"/>
                    <a:gd name="T35" fmla="*/ 39 h 60"/>
                    <a:gd name="T36" fmla="*/ 10 w 68"/>
                    <a:gd name="T37" fmla="*/ 31 h 60"/>
                    <a:gd name="T38" fmla="*/ 16 w 68"/>
                    <a:gd name="T39" fmla="*/ 25 h 60"/>
                    <a:gd name="T40" fmla="*/ 22 w 68"/>
                    <a:gd name="T41" fmla="*/ 19 h 60"/>
                    <a:gd name="T42" fmla="*/ 32 w 68"/>
                    <a:gd name="T43" fmla="*/ 11 h 60"/>
                    <a:gd name="T44" fmla="*/ 44 w 68"/>
                    <a:gd name="T45" fmla="*/ 5 h 60"/>
                    <a:gd name="T46" fmla="*/ 56 w 68"/>
                    <a:gd name="T47" fmla="*/ 2 h 60"/>
                    <a:gd name="T48" fmla="*/ 68 w 68"/>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0">
                      <a:moveTo>
                        <a:pt x="68" y="0"/>
                      </a:moveTo>
                      <a:cubicBezTo>
                        <a:pt x="68" y="4"/>
                        <a:pt x="67" y="7"/>
                        <a:pt x="67" y="10"/>
                      </a:cubicBezTo>
                      <a:cubicBezTo>
                        <a:pt x="66" y="13"/>
                        <a:pt x="65" y="16"/>
                        <a:pt x="64" y="19"/>
                      </a:cubicBezTo>
                      <a:cubicBezTo>
                        <a:pt x="63" y="22"/>
                        <a:pt x="62" y="24"/>
                        <a:pt x="61" y="27"/>
                      </a:cubicBezTo>
                      <a:cubicBezTo>
                        <a:pt x="59" y="30"/>
                        <a:pt x="58" y="33"/>
                        <a:pt x="56" y="35"/>
                      </a:cubicBezTo>
                      <a:cubicBezTo>
                        <a:pt x="53" y="39"/>
                        <a:pt x="49" y="43"/>
                        <a:pt x="44" y="46"/>
                      </a:cubicBezTo>
                      <a:cubicBezTo>
                        <a:pt x="40" y="49"/>
                        <a:pt x="36" y="52"/>
                        <a:pt x="31" y="54"/>
                      </a:cubicBezTo>
                      <a:cubicBezTo>
                        <a:pt x="26" y="56"/>
                        <a:pt x="22" y="58"/>
                        <a:pt x="17" y="59"/>
                      </a:cubicBezTo>
                      <a:cubicBezTo>
                        <a:pt x="12" y="60"/>
                        <a:pt x="7" y="60"/>
                        <a:pt x="2" y="60"/>
                      </a:cubicBezTo>
                      <a:cubicBezTo>
                        <a:pt x="2" y="60"/>
                        <a:pt x="2" y="60"/>
                        <a:pt x="2" y="60"/>
                      </a:cubicBezTo>
                      <a:cubicBezTo>
                        <a:pt x="2" y="60"/>
                        <a:pt x="1" y="60"/>
                        <a:pt x="1" y="60"/>
                      </a:cubicBezTo>
                      <a:cubicBezTo>
                        <a:pt x="1" y="60"/>
                        <a:pt x="1" y="60"/>
                        <a:pt x="0" y="60"/>
                      </a:cubicBezTo>
                      <a:cubicBezTo>
                        <a:pt x="0" y="60"/>
                        <a:pt x="0" y="60"/>
                        <a:pt x="0" y="60"/>
                      </a:cubicBezTo>
                      <a:cubicBezTo>
                        <a:pt x="0" y="59"/>
                        <a:pt x="0" y="58"/>
                        <a:pt x="0" y="57"/>
                      </a:cubicBezTo>
                      <a:cubicBezTo>
                        <a:pt x="0" y="56"/>
                        <a:pt x="0" y="55"/>
                        <a:pt x="0" y="54"/>
                      </a:cubicBezTo>
                      <a:cubicBezTo>
                        <a:pt x="0" y="53"/>
                        <a:pt x="0" y="52"/>
                        <a:pt x="0" y="51"/>
                      </a:cubicBezTo>
                      <a:cubicBezTo>
                        <a:pt x="0" y="50"/>
                        <a:pt x="0" y="49"/>
                        <a:pt x="0" y="48"/>
                      </a:cubicBezTo>
                      <a:cubicBezTo>
                        <a:pt x="2" y="45"/>
                        <a:pt x="3" y="42"/>
                        <a:pt x="5" y="39"/>
                      </a:cubicBezTo>
                      <a:cubicBezTo>
                        <a:pt x="6" y="37"/>
                        <a:pt x="8" y="34"/>
                        <a:pt x="10" y="31"/>
                      </a:cubicBezTo>
                      <a:cubicBezTo>
                        <a:pt x="12" y="29"/>
                        <a:pt x="14" y="27"/>
                        <a:pt x="16" y="25"/>
                      </a:cubicBezTo>
                      <a:cubicBezTo>
                        <a:pt x="18" y="22"/>
                        <a:pt x="20" y="20"/>
                        <a:pt x="22" y="19"/>
                      </a:cubicBezTo>
                      <a:cubicBezTo>
                        <a:pt x="25" y="16"/>
                        <a:pt x="29" y="13"/>
                        <a:pt x="32" y="11"/>
                      </a:cubicBezTo>
                      <a:cubicBezTo>
                        <a:pt x="36" y="9"/>
                        <a:pt x="40" y="7"/>
                        <a:pt x="44" y="5"/>
                      </a:cubicBezTo>
                      <a:cubicBezTo>
                        <a:pt x="48" y="4"/>
                        <a:pt x="52" y="2"/>
                        <a:pt x="56" y="2"/>
                      </a:cubicBezTo>
                      <a:cubicBezTo>
                        <a:pt x="61" y="1"/>
                        <a:pt x="65" y="0"/>
                        <a:pt x="68"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26" name="Freeform 44"/>
                <p:cNvSpPr>
                  <a:spLocks/>
                </p:cNvSpPr>
                <p:nvPr/>
              </p:nvSpPr>
              <p:spPr bwMode="auto">
                <a:xfrm>
                  <a:off x="3982312" y="3596283"/>
                  <a:ext cx="100307" cy="111079"/>
                </a:xfrm>
                <a:custGeom>
                  <a:avLst/>
                  <a:gdLst>
                    <a:gd name="T0" fmla="*/ 75 w 221"/>
                    <a:gd name="T1" fmla="*/ 0 h 244"/>
                    <a:gd name="T2" fmla="*/ 91 w 221"/>
                    <a:gd name="T3" fmla="*/ 4 h 244"/>
                    <a:gd name="T4" fmla="*/ 102 w 221"/>
                    <a:gd name="T5" fmla="*/ 10 h 244"/>
                    <a:gd name="T6" fmla="*/ 112 w 221"/>
                    <a:gd name="T7" fmla="*/ 15 h 244"/>
                    <a:gd name="T8" fmla="*/ 125 w 221"/>
                    <a:gd name="T9" fmla="*/ 19 h 244"/>
                    <a:gd name="T10" fmla="*/ 135 w 221"/>
                    <a:gd name="T11" fmla="*/ 17 h 244"/>
                    <a:gd name="T12" fmla="*/ 146 w 221"/>
                    <a:gd name="T13" fmla="*/ 13 h 244"/>
                    <a:gd name="T14" fmla="*/ 160 w 221"/>
                    <a:gd name="T15" fmla="*/ 10 h 244"/>
                    <a:gd name="T16" fmla="*/ 180 w 221"/>
                    <a:gd name="T17" fmla="*/ 9 h 244"/>
                    <a:gd name="T18" fmla="*/ 196 w 221"/>
                    <a:gd name="T19" fmla="*/ 14 h 244"/>
                    <a:gd name="T20" fmla="*/ 209 w 221"/>
                    <a:gd name="T21" fmla="*/ 24 h 244"/>
                    <a:gd name="T22" fmla="*/ 217 w 221"/>
                    <a:gd name="T23" fmla="*/ 34 h 244"/>
                    <a:gd name="T24" fmla="*/ 221 w 221"/>
                    <a:gd name="T25" fmla="*/ 41 h 244"/>
                    <a:gd name="T26" fmla="*/ 210 w 221"/>
                    <a:gd name="T27" fmla="*/ 47 h 244"/>
                    <a:gd name="T28" fmla="*/ 196 w 221"/>
                    <a:gd name="T29" fmla="*/ 60 h 244"/>
                    <a:gd name="T30" fmla="*/ 182 w 221"/>
                    <a:gd name="T31" fmla="*/ 79 h 244"/>
                    <a:gd name="T32" fmla="*/ 175 w 221"/>
                    <a:gd name="T33" fmla="*/ 106 h 244"/>
                    <a:gd name="T34" fmla="*/ 179 w 221"/>
                    <a:gd name="T35" fmla="*/ 134 h 244"/>
                    <a:gd name="T36" fmla="*/ 192 w 221"/>
                    <a:gd name="T37" fmla="*/ 154 h 244"/>
                    <a:gd name="T38" fmla="*/ 205 w 221"/>
                    <a:gd name="T39" fmla="*/ 167 h 244"/>
                    <a:gd name="T40" fmla="*/ 213 w 221"/>
                    <a:gd name="T41" fmla="*/ 173 h 244"/>
                    <a:gd name="T42" fmla="*/ 205 w 221"/>
                    <a:gd name="T43" fmla="*/ 188 h 244"/>
                    <a:gd name="T44" fmla="*/ 189 w 221"/>
                    <a:gd name="T45" fmla="*/ 212 h 244"/>
                    <a:gd name="T46" fmla="*/ 168 w 221"/>
                    <a:gd name="T47" fmla="*/ 235 h 244"/>
                    <a:gd name="T48" fmla="*/ 149 w 221"/>
                    <a:gd name="T49" fmla="*/ 243 h 244"/>
                    <a:gd name="T50" fmla="*/ 135 w 221"/>
                    <a:gd name="T51" fmla="*/ 239 h 244"/>
                    <a:gd name="T52" fmla="*/ 125 w 221"/>
                    <a:gd name="T53" fmla="*/ 233 h 244"/>
                    <a:gd name="T54" fmla="*/ 116 w 221"/>
                    <a:gd name="T55" fmla="*/ 227 h 244"/>
                    <a:gd name="T56" fmla="*/ 103 w 221"/>
                    <a:gd name="T57" fmla="*/ 223 h 244"/>
                    <a:gd name="T58" fmla="*/ 87 w 221"/>
                    <a:gd name="T59" fmla="*/ 223 h 244"/>
                    <a:gd name="T60" fmla="*/ 76 w 221"/>
                    <a:gd name="T61" fmla="*/ 226 h 244"/>
                    <a:gd name="T62" fmla="*/ 66 w 221"/>
                    <a:gd name="T63" fmla="*/ 230 h 244"/>
                    <a:gd name="T64" fmla="*/ 56 w 221"/>
                    <a:gd name="T65" fmla="*/ 231 h 244"/>
                    <a:gd name="T66" fmla="*/ 43 w 221"/>
                    <a:gd name="T67" fmla="*/ 225 h 244"/>
                    <a:gd name="T68" fmla="*/ 32 w 221"/>
                    <a:gd name="T69" fmla="*/ 214 h 244"/>
                    <a:gd name="T70" fmla="*/ 20 w 221"/>
                    <a:gd name="T71" fmla="*/ 195 h 244"/>
                    <a:gd name="T72" fmla="*/ 10 w 221"/>
                    <a:gd name="T73" fmla="*/ 171 h 244"/>
                    <a:gd name="T74" fmla="*/ 3 w 221"/>
                    <a:gd name="T75" fmla="*/ 142 h 244"/>
                    <a:gd name="T76" fmla="*/ 0 w 221"/>
                    <a:gd name="T77" fmla="*/ 112 h 244"/>
                    <a:gd name="T78" fmla="*/ 2 w 221"/>
                    <a:gd name="T79" fmla="*/ 83 h 244"/>
                    <a:gd name="T80" fmla="*/ 9 w 221"/>
                    <a:gd name="T81" fmla="*/ 55 h 244"/>
                    <a:gd name="T82" fmla="*/ 21 w 221"/>
                    <a:gd name="T83" fmla="*/ 32 h 244"/>
                    <a:gd name="T84" fmla="*/ 38 w 221"/>
                    <a:gd name="T85" fmla="*/ 15 h 244"/>
                    <a:gd name="T86" fmla="*/ 56 w 221"/>
                    <a:gd name="T87" fmla="*/ 4 h 244"/>
                    <a:gd name="T88" fmla="*/ 75 w 221"/>
                    <a:gd name="T8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244">
                      <a:moveTo>
                        <a:pt x="75" y="0"/>
                      </a:moveTo>
                      <a:cubicBezTo>
                        <a:pt x="81" y="1"/>
                        <a:pt x="86" y="2"/>
                        <a:pt x="91" y="4"/>
                      </a:cubicBezTo>
                      <a:cubicBezTo>
                        <a:pt x="95" y="6"/>
                        <a:pt x="99" y="8"/>
                        <a:pt x="102" y="10"/>
                      </a:cubicBezTo>
                      <a:cubicBezTo>
                        <a:pt x="106" y="12"/>
                        <a:pt x="109" y="14"/>
                        <a:pt x="112" y="15"/>
                      </a:cubicBezTo>
                      <a:cubicBezTo>
                        <a:pt x="116" y="17"/>
                        <a:pt x="120" y="18"/>
                        <a:pt x="125" y="19"/>
                      </a:cubicBezTo>
                      <a:cubicBezTo>
                        <a:pt x="128" y="19"/>
                        <a:pt x="132" y="18"/>
                        <a:pt x="135" y="17"/>
                      </a:cubicBezTo>
                      <a:cubicBezTo>
                        <a:pt x="139" y="16"/>
                        <a:pt x="142" y="15"/>
                        <a:pt x="146" y="13"/>
                      </a:cubicBezTo>
                      <a:cubicBezTo>
                        <a:pt x="150" y="12"/>
                        <a:pt x="155" y="11"/>
                        <a:pt x="160" y="10"/>
                      </a:cubicBezTo>
                      <a:cubicBezTo>
                        <a:pt x="166" y="9"/>
                        <a:pt x="172" y="9"/>
                        <a:pt x="180" y="9"/>
                      </a:cubicBezTo>
                      <a:cubicBezTo>
                        <a:pt x="186" y="10"/>
                        <a:pt x="192" y="12"/>
                        <a:pt x="196" y="14"/>
                      </a:cubicBezTo>
                      <a:cubicBezTo>
                        <a:pt x="201" y="17"/>
                        <a:pt x="205" y="20"/>
                        <a:pt x="209" y="24"/>
                      </a:cubicBezTo>
                      <a:cubicBezTo>
                        <a:pt x="212" y="27"/>
                        <a:pt x="215" y="31"/>
                        <a:pt x="217" y="34"/>
                      </a:cubicBezTo>
                      <a:cubicBezTo>
                        <a:pt x="219" y="37"/>
                        <a:pt x="220" y="39"/>
                        <a:pt x="221" y="41"/>
                      </a:cubicBezTo>
                      <a:cubicBezTo>
                        <a:pt x="218" y="42"/>
                        <a:pt x="215" y="44"/>
                        <a:pt x="210" y="47"/>
                      </a:cubicBezTo>
                      <a:cubicBezTo>
                        <a:pt x="206" y="51"/>
                        <a:pt x="201" y="55"/>
                        <a:pt x="196" y="60"/>
                      </a:cubicBezTo>
                      <a:cubicBezTo>
                        <a:pt x="191" y="65"/>
                        <a:pt x="186" y="72"/>
                        <a:pt x="182" y="79"/>
                      </a:cubicBezTo>
                      <a:cubicBezTo>
                        <a:pt x="179" y="87"/>
                        <a:pt x="176" y="96"/>
                        <a:pt x="175" y="106"/>
                      </a:cubicBezTo>
                      <a:cubicBezTo>
                        <a:pt x="174" y="116"/>
                        <a:pt x="176" y="126"/>
                        <a:pt x="179" y="134"/>
                      </a:cubicBezTo>
                      <a:cubicBezTo>
                        <a:pt x="182" y="142"/>
                        <a:pt x="187" y="149"/>
                        <a:pt x="192" y="154"/>
                      </a:cubicBezTo>
                      <a:cubicBezTo>
                        <a:pt x="196" y="160"/>
                        <a:pt x="201" y="164"/>
                        <a:pt x="205" y="167"/>
                      </a:cubicBezTo>
                      <a:cubicBezTo>
                        <a:pt x="209" y="171"/>
                        <a:pt x="212" y="172"/>
                        <a:pt x="213" y="173"/>
                      </a:cubicBezTo>
                      <a:cubicBezTo>
                        <a:pt x="212" y="175"/>
                        <a:pt x="209" y="180"/>
                        <a:pt x="205" y="188"/>
                      </a:cubicBezTo>
                      <a:cubicBezTo>
                        <a:pt x="201" y="195"/>
                        <a:pt x="195" y="204"/>
                        <a:pt x="189" y="212"/>
                      </a:cubicBezTo>
                      <a:cubicBezTo>
                        <a:pt x="182" y="221"/>
                        <a:pt x="175" y="229"/>
                        <a:pt x="168" y="235"/>
                      </a:cubicBezTo>
                      <a:cubicBezTo>
                        <a:pt x="161" y="240"/>
                        <a:pt x="155" y="244"/>
                        <a:pt x="149" y="243"/>
                      </a:cubicBezTo>
                      <a:cubicBezTo>
                        <a:pt x="143" y="242"/>
                        <a:pt x="138" y="240"/>
                        <a:pt x="135" y="239"/>
                      </a:cubicBezTo>
                      <a:cubicBezTo>
                        <a:pt x="131" y="237"/>
                        <a:pt x="128" y="235"/>
                        <a:pt x="125" y="233"/>
                      </a:cubicBezTo>
                      <a:cubicBezTo>
                        <a:pt x="122" y="231"/>
                        <a:pt x="120" y="228"/>
                        <a:pt x="116" y="227"/>
                      </a:cubicBezTo>
                      <a:cubicBezTo>
                        <a:pt x="113" y="225"/>
                        <a:pt x="108" y="223"/>
                        <a:pt x="103" y="223"/>
                      </a:cubicBezTo>
                      <a:cubicBezTo>
                        <a:pt x="97" y="222"/>
                        <a:pt x="92" y="222"/>
                        <a:pt x="87" y="223"/>
                      </a:cubicBezTo>
                      <a:cubicBezTo>
                        <a:pt x="83" y="224"/>
                        <a:pt x="79" y="225"/>
                        <a:pt x="76" y="226"/>
                      </a:cubicBezTo>
                      <a:cubicBezTo>
                        <a:pt x="72" y="227"/>
                        <a:pt x="69" y="229"/>
                        <a:pt x="66" y="230"/>
                      </a:cubicBezTo>
                      <a:cubicBezTo>
                        <a:pt x="62" y="231"/>
                        <a:pt x="59" y="231"/>
                        <a:pt x="56" y="231"/>
                      </a:cubicBezTo>
                      <a:cubicBezTo>
                        <a:pt x="52" y="230"/>
                        <a:pt x="47" y="228"/>
                        <a:pt x="43" y="225"/>
                      </a:cubicBezTo>
                      <a:cubicBezTo>
                        <a:pt x="39" y="223"/>
                        <a:pt x="35" y="219"/>
                        <a:pt x="32" y="214"/>
                      </a:cubicBezTo>
                      <a:cubicBezTo>
                        <a:pt x="28" y="209"/>
                        <a:pt x="24" y="202"/>
                        <a:pt x="20" y="195"/>
                      </a:cubicBezTo>
                      <a:cubicBezTo>
                        <a:pt x="17" y="188"/>
                        <a:pt x="13" y="180"/>
                        <a:pt x="10" y="171"/>
                      </a:cubicBezTo>
                      <a:cubicBezTo>
                        <a:pt x="7" y="162"/>
                        <a:pt x="4" y="152"/>
                        <a:pt x="3" y="142"/>
                      </a:cubicBezTo>
                      <a:cubicBezTo>
                        <a:pt x="1" y="132"/>
                        <a:pt x="0" y="122"/>
                        <a:pt x="0" y="112"/>
                      </a:cubicBezTo>
                      <a:cubicBezTo>
                        <a:pt x="0" y="102"/>
                        <a:pt x="1" y="92"/>
                        <a:pt x="2" y="83"/>
                      </a:cubicBezTo>
                      <a:cubicBezTo>
                        <a:pt x="4" y="73"/>
                        <a:pt x="6" y="64"/>
                        <a:pt x="9" y="55"/>
                      </a:cubicBezTo>
                      <a:cubicBezTo>
                        <a:pt x="12" y="47"/>
                        <a:pt x="16" y="39"/>
                        <a:pt x="21" y="32"/>
                      </a:cubicBezTo>
                      <a:cubicBezTo>
                        <a:pt x="26" y="26"/>
                        <a:pt x="31" y="20"/>
                        <a:pt x="38" y="15"/>
                      </a:cubicBezTo>
                      <a:cubicBezTo>
                        <a:pt x="44" y="10"/>
                        <a:pt x="50" y="6"/>
                        <a:pt x="56" y="4"/>
                      </a:cubicBezTo>
                      <a:cubicBezTo>
                        <a:pt x="63" y="1"/>
                        <a:pt x="69" y="0"/>
                        <a:pt x="75"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grpSp>
        </p:grpSp>
        <p:grpSp>
          <p:nvGrpSpPr>
            <p:cNvPr id="16" name="Group 15"/>
            <p:cNvGrpSpPr/>
            <p:nvPr/>
          </p:nvGrpSpPr>
          <p:grpSpPr>
            <a:xfrm>
              <a:off x="2738692" y="3764267"/>
              <a:ext cx="627000" cy="474574"/>
              <a:chOff x="3548179" y="2829501"/>
              <a:chExt cx="614762" cy="465311"/>
            </a:xfrm>
          </p:grpSpPr>
          <p:sp>
            <p:nvSpPr>
              <p:cNvPr id="17" name="Freeform 24"/>
              <p:cNvSpPr>
                <a:spLocks/>
              </p:cNvSpPr>
              <p:nvPr/>
            </p:nvSpPr>
            <p:spPr bwMode="auto">
              <a:xfrm>
                <a:off x="3556376" y="3148348"/>
                <a:ext cx="10929" cy="18146"/>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a:p>
            </p:txBody>
          </p:sp>
          <p:sp>
            <p:nvSpPr>
              <p:cNvPr id="18" name="Freeform 25"/>
              <p:cNvSpPr>
                <a:spLocks/>
              </p:cNvSpPr>
              <p:nvPr/>
            </p:nvSpPr>
            <p:spPr bwMode="auto">
              <a:xfrm>
                <a:off x="3589163" y="2839869"/>
                <a:ext cx="15027" cy="1425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a:p>
            </p:txBody>
          </p:sp>
          <p:sp>
            <p:nvSpPr>
              <p:cNvPr id="19" name="Freeform 26"/>
              <p:cNvSpPr>
                <a:spLocks/>
              </p:cNvSpPr>
              <p:nvPr/>
            </p:nvSpPr>
            <p:spPr bwMode="auto">
              <a:xfrm>
                <a:off x="3589163" y="2839869"/>
                <a:ext cx="15027" cy="1425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a:p>
            </p:txBody>
          </p:sp>
          <p:sp>
            <p:nvSpPr>
              <p:cNvPr id="20" name="Freeform 27"/>
              <p:cNvSpPr>
                <a:spLocks/>
              </p:cNvSpPr>
              <p:nvPr/>
            </p:nvSpPr>
            <p:spPr bwMode="auto">
              <a:xfrm>
                <a:off x="3779056" y="3180753"/>
                <a:ext cx="21859" cy="24627"/>
              </a:xfrm>
              <a:custGeom>
                <a:avLst/>
                <a:gdLst>
                  <a:gd name="T0" fmla="*/ 15 w 27"/>
                  <a:gd name="T1" fmla="*/ 0 h 31"/>
                  <a:gd name="T2" fmla="*/ 20 w 27"/>
                  <a:gd name="T3" fmla="*/ 3 h 31"/>
                  <a:gd name="T4" fmla="*/ 24 w 27"/>
                  <a:gd name="T5" fmla="*/ 7 h 31"/>
                  <a:gd name="T6" fmla="*/ 27 w 27"/>
                  <a:gd name="T7" fmla="*/ 12 h 31"/>
                  <a:gd name="T8" fmla="*/ 27 w 27"/>
                  <a:gd name="T9" fmla="*/ 19 h 31"/>
                  <a:gd name="T10" fmla="*/ 25 w 27"/>
                  <a:gd name="T11" fmla="*/ 24 h 31"/>
                  <a:gd name="T12" fmla="*/ 22 w 27"/>
                  <a:gd name="T13" fmla="*/ 29 h 31"/>
                  <a:gd name="T14" fmla="*/ 17 w 27"/>
                  <a:gd name="T15" fmla="*/ 31 h 31"/>
                  <a:gd name="T16" fmla="*/ 12 w 27"/>
                  <a:gd name="T17" fmla="*/ 31 h 31"/>
                  <a:gd name="T18" fmla="*/ 7 w 27"/>
                  <a:gd name="T19" fmla="*/ 29 h 31"/>
                  <a:gd name="T20" fmla="*/ 3 w 27"/>
                  <a:gd name="T21" fmla="*/ 24 h 31"/>
                  <a:gd name="T22" fmla="*/ 0 w 27"/>
                  <a:gd name="T23" fmla="*/ 19 h 31"/>
                  <a:gd name="T24" fmla="*/ 0 w 27"/>
                  <a:gd name="T25" fmla="*/ 13 h 31"/>
                  <a:gd name="T26" fmla="*/ 2 w 27"/>
                  <a:gd name="T27" fmla="*/ 7 h 31"/>
                  <a:gd name="T28" fmla="*/ 5 w 27"/>
                  <a:gd name="T29" fmla="*/ 3 h 31"/>
                  <a:gd name="T30" fmla="*/ 10 w 27"/>
                  <a:gd name="T31" fmla="*/ 0 h 31"/>
                  <a:gd name="T32" fmla="*/ 15 w 27"/>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5" y="0"/>
                    </a:moveTo>
                    <a:cubicBezTo>
                      <a:pt x="17" y="1"/>
                      <a:pt x="19" y="1"/>
                      <a:pt x="20" y="3"/>
                    </a:cubicBezTo>
                    <a:cubicBezTo>
                      <a:pt x="22" y="4"/>
                      <a:pt x="23" y="5"/>
                      <a:pt x="24" y="7"/>
                    </a:cubicBezTo>
                    <a:cubicBezTo>
                      <a:pt x="26" y="9"/>
                      <a:pt x="26" y="10"/>
                      <a:pt x="27" y="12"/>
                    </a:cubicBezTo>
                    <a:cubicBezTo>
                      <a:pt x="27" y="14"/>
                      <a:pt x="27" y="17"/>
                      <a:pt x="27" y="19"/>
                    </a:cubicBezTo>
                    <a:cubicBezTo>
                      <a:pt x="27" y="21"/>
                      <a:pt x="26" y="23"/>
                      <a:pt x="25" y="24"/>
                    </a:cubicBezTo>
                    <a:cubicBezTo>
                      <a:pt x="25" y="26"/>
                      <a:pt x="23" y="28"/>
                      <a:pt x="22" y="29"/>
                    </a:cubicBezTo>
                    <a:cubicBezTo>
                      <a:pt x="21" y="30"/>
                      <a:pt x="19" y="31"/>
                      <a:pt x="17" y="31"/>
                    </a:cubicBezTo>
                    <a:cubicBezTo>
                      <a:pt x="15" y="31"/>
                      <a:pt x="14" y="31"/>
                      <a:pt x="12" y="31"/>
                    </a:cubicBezTo>
                    <a:cubicBezTo>
                      <a:pt x="10" y="31"/>
                      <a:pt x="8" y="30"/>
                      <a:pt x="7" y="29"/>
                    </a:cubicBezTo>
                    <a:cubicBezTo>
                      <a:pt x="5" y="27"/>
                      <a:pt x="4" y="26"/>
                      <a:pt x="3" y="24"/>
                    </a:cubicBezTo>
                    <a:cubicBezTo>
                      <a:pt x="2" y="23"/>
                      <a:pt x="1" y="21"/>
                      <a:pt x="0" y="19"/>
                    </a:cubicBezTo>
                    <a:cubicBezTo>
                      <a:pt x="0" y="17"/>
                      <a:pt x="0" y="15"/>
                      <a:pt x="0" y="13"/>
                    </a:cubicBezTo>
                    <a:cubicBezTo>
                      <a:pt x="0" y="10"/>
                      <a:pt x="1" y="9"/>
                      <a:pt x="2" y="7"/>
                    </a:cubicBezTo>
                    <a:cubicBezTo>
                      <a:pt x="3" y="5"/>
                      <a:pt x="4" y="4"/>
                      <a:pt x="5" y="3"/>
                    </a:cubicBezTo>
                    <a:cubicBezTo>
                      <a:pt x="7" y="2"/>
                      <a:pt x="8" y="1"/>
                      <a:pt x="10" y="0"/>
                    </a:cubicBezTo>
                    <a:cubicBezTo>
                      <a:pt x="12" y="0"/>
                      <a:pt x="13" y="0"/>
                      <a:pt x="15"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21" name="Freeform 28"/>
              <p:cNvSpPr>
                <a:spLocks/>
              </p:cNvSpPr>
              <p:nvPr/>
            </p:nvSpPr>
            <p:spPr bwMode="auto">
              <a:xfrm>
                <a:off x="3590529" y="2873569"/>
                <a:ext cx="501372" cy="347363"/>
              </a:xfrm>
              <a:custGeom>
                <a:avLst/>
                <a:gdLst>
                  <a:gd name="T0" fmla="*/ 367 w 367"/>
                  <a:gd name="T1" fmla="*/ 18 h 268"/>
                  <a:gd name="T2" fmla="*/ 336 w 367"/>
                  <a:gd name="T3" fmla="*/ 268 h 268"/>
                  <a:gd name="T4" fmla="*/ 0 w 367"/>
                  <a:gd name="T5" fmla="*/ 197 h 268"/>
                  <a:gd name="T6" fmla="*/ 21 w 367"/>
                  <a:gd name="T7" fmla="*/ 0 h 268"/>
                  <a:gd name="T8" fmla="*/ 367 w 367"/>
                  <a:gd name="T9" fmla="*/ 18 h 268"/>
                </a:gdLst>
                <a:ahLst/>
                <a:cxnLst>
                  <a:cxn ang="0">
                    <a:pos x="T0" y="T1"/>
                  </a:cxn>
                  <a:cxn ang="0">
                    <a:pos x="T2" y="T3"/>
                  </a:cxn>
                  <a:cxn ang="0">
                    <a:pos x="T4" y="T5"/>
                  </a:cxn>
                  <a:cxn ang="0">
                    <a:pos x="T6" y="T7"/>
                  </a:cxn>
                  <a:cxn ang="0">
                    <a:pos x="T8" y="T9"/>
                  </a:cxn>
                </a:cxnLst>
                <a:rect l="0" t="0" r="r" b="b"/>
                <a:pathLst>
                  <a:path w="367" h="268">
                    <a:moveTo>
                      <a:pt x="367" y="18"/>
                    </a:moveTo>
                    <a:lnTo>
                      <a:pt x="336" y="268"/>
                    </a:lnTo>
                    <a:lnTo>
                      <a:pt x="0" y="197"/>
                    </a:lnTo>
                    <a:lnTo>
                      <a:pt x="21" y="0"/>
                    </a:lnTo>
                    <a:lnTo>
                      <a:pt x="367" y="18"/>
                    </a:lnTo>
                    <a:close/>
                  </a:path>
                </a:pathLst>
              </a:custGeom>
              <a:no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22" name="Freeform 29"/>
              <p:cNvSpPr>
                <a:spLocks noEditPoints="1"/>
              </p:cNvSpPr>
              <p:nvPr/>
            </p:nvSpPr>
            <p:spPr bwMode="auto">
              <a:xfrm>
                <a:off x="3548179" y="2829501"/>
                <a:ext cx="614762" cy="465311"/>
              </a:xfrm>
              <a:custGeom>
                <a:avLst/>
                <a:gdLst>
                  <a:gd name="T0" fmla="*/ 749 w 750"/>
                  <a:gd name="T1" fmla="*/ 40 h 598"/>
                  <a:gd name="T2" fmla="*/ 742 w 750"/>
                  <a:gd name="T3" fmla="*/ 29 h 598"/>
                  <a:gd name="T4" fmla="*/ 731 w 750"/>
                  <a:gd name="T5" fmla="*/ 20 h 598"/>
                  <a:gd name="T6" fmla="*/ 717 w 750"/>
                  <a:gd name="T7" fmla="*/ 17 h 598"/>
                  <a:gd name="T8" fmla="*/ 65 w 750"/>
                  <a:gd name="T9" fmla="*/ 0 h 598"/>
                  <a:gd name="T10" fmla="*/ 57 w 750"/>
                  <a:gd name="T11" fmla="*/ 2 h 598"/>
                  <a:gd name="T12" fmla="*/ 49 w 750"/>
                  <a:gd name="T13" fmla="*/ 8 h 598"/>
                  <a:gd name="T14" fmla="*/ 44 w 750"/>
                  <a:gd name="T15" fmla="*/ 16 h 598"/>
                  <a:gd name="T16" fmla="*/ 41 w 750"/>
                  <a:gd name="T17" fmla="*/ 26 h 598"/>
                  <a:gd name="T18" fmla="*/ 0 w 750"/>
                  <a:gd name="T19" fmla="*/ 413 h 598"/>
                  <a:gd name="T20" fmla="*/ 1 w 750"/>
                  <a:gd name="T21" fmla="*/ 424 h 598"/>
                  <a:gd name="T22" fmla="*/ 4 w 750"/>
                  <a:gd name="T23" fmla="*/ 433 h 598"/>
                  <a:gd name="T24" fmla="*/ 10 w 750"/>
                  <a:gd name="T25" fmla="*/ 440 h 598"/>
                  <a:gd name="T26" fmla="*/ 18 w 750"/>
                  <a:gd name="T27" fmla="*/ 444 h 598"/>
                  <a:gd name="T28" fmla="*/ 644 w 750"/>
                  <a:gd name="T29" fmla="*/ 597 h 598"/>
                  <a:gd name="T30" fmla="*/ 658 w 750"/>
                  <a:gd name="T31" fmla="*/ 598 h 598"/>
                  <a:gd name="T32" fmla="*/ 670 w 750"/>
                  <a:gd name="T33" fmla="*/ 593 h 598"/>
                  <a:gd name="T34" fmla="*/ 680 w 750"/>
                  <a:gd name="T35" fmla="*/ 584 h 598"/>
                  <a:gd name="T36" fmla="*/ 684 w 750"/>
                  <a:gd name="T37" fmla="*/ 571 h 598"/>
                  <a:gd name="T38" fmla="*/ 750 w 750"/>
                  <a:gd name="T39" fmla="*/ 54 h 598"/>
                  <a:gd name="T40" fmla="*/ 749 w 750"/>
                  <a:gd name="T41" fmla="*/ 40 h 598"/>
                  <a:gd name="T42" fmla="*/ 732 w 750"/>
                  <a:gd name="T43" fmla="*/ 61 h 598"/>
                  <a:gd name="T44" fmla="*/ 669 w 750"/>
                  <a:gd name="T45" fmla="*/ 560 h 598"/>
                  <a:gd name="T46" fmla="*/ 666 w 750"/>
                  <a:gd name="T47" fmla="*/ 569 h 598"/>
                  <a:gd name="T48" fmla="*/ 659 w 750"/>
                  <a:gd name="T49" fmla="*/ 576 h 598"/>
                  <a:gd name="T50" fmla="*/ 650 w 750"/>
                  <a:gd name="T51" fmla="*/ 580 h 598"/>
                  <a:gd name="T52" fmla="*/ 640 w 750"/>
                  <a:gd name="T53" fmla="*/ 579 h 598"/>
                  <a:gd name="T54" fmla="*/ 23 w 750"/>
                  <a:gd name="T55" fmla="*/ 433 h 598"/>
                  <a:gd name="T56" fmla="*/ 17 w 750"/>
                  <a:gd name="T57" fmla="*/ 430 h 598"/>
                  <a:gd name="T58" fmla="*/ 13 w 750"/>
                  <a:gd name="T59" fmla="*/ 424 h 598"/>
                  <a:gd name="T60" fmla="*/ 11 w 750"/>
                  <a:gd name="T61" fmla="*/ 417 h 598"/>
                  <a:gd name="T62" fmla="*/ 10 w 750"/>
                  <a:gd name="T63" fmla="*/ 414 h 598"/>
                  <a:gd name="T64" fmla="*/ 10 w 750"/>
                  <a:gd name="T65" fmla="*/ 410 h 598"/>
                  <a:gd name="T66" fmla="*/ 50 w 750"/>
                  <a:gd name="T67" fmla="*/ 32 h 598"/>
                  <a:gd name="T68" fmla="*/ 52 w 750"/>
                  <a:gd name="T69" fmla="*/ 25 h 598"/>
                  <a:gd name="T70" fmla="*/ 56 w 750"/>
                  <a:gd name="T71" fmla="*/ 19 h 598"/>
                  <a:gd name="T72" fmla="*/ 61 w 750"/>
                  <a:gd name="T73" fmla="*/ 14 h 598"/>
                  <a:gd name="T74" fmla="*/ 68 w 750"/>
                  <a:gd name="T75" fmla="*/ 13 h 598"/>
                  <a:gd name="T76" fmla="*/ 708 w 750"/>
                  <a:gd name="T77" fmla="*/ 34 h 598"/>
                  <a:gd name="T78" fmla="*/ 719 w 750"/>
                  <a:gd name="T79" fmla="*/ 36 h 598"/>
                  <a:gd name="T80" fmla="*/ 726 w 750"/>
                  <a:gd name="T81" fmla="*/ 42 h 598"/>
                  <a:gd name="T82" fmla="*/ 731 w 750"/>
                  <a:gd name="T83" fmla="*/ 51 h 598"/>
                  <a:gd name="T84" fmla="*/ 732 w 750"/>
                  <a:gd name="T85" fmla="*/ 53 h 598"/>
                  <a:gd name="T86" fmla="*/ 732 w 750"/>
                  <a:gd name="T87" fmla="*/ 59 h 598"/>
                  <a:gd name="T88" fmla="*/ 732 w 750"/>
                  <a:gd name="T89" fmla="*/ 6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0" h="598">
                    <a:moveTo>
                      <a:pt x="749" y="40"/>
                    </a:moveTo>
                    <a:cubicBezTo>
                      <a:pt x="747" y="36"/>
                      <a:pt x="745" y="32"/>
                      <a:pt x="742" y="29"/>
                    </a:cubicBezTo>
                    <a:cubicBezTo>
                      <a:pt x="739" y="25"/>
                      <a:pt x="735" y="22"/>
                      <a:pt x="731" y="20"/>
                    </a:cubicBezTo>
                    <a:cubicBezTo>
                      <a:pt x="727" y="19"/>
                      <a:pt x="722" y="17"/>
                      <a:pt x="717" y="17"/>
                    </a:cubicBezTo>
                    <a:cubicBezTo>
                      <a:pt x="65" y="0"/>
                      <a:pt x="65" y="0"/>
                      <a:pt x="65" y="0"/>
                    </a:cubicBezTo>
                    <a:cubicBezTo>
                      <a:pt x="62" y="0"/>
                      <a:pt x="59" y="1"/>
                      <a:pt x="57" y="2"/>
                    </a:cubicBezTo>
                    <a:cubicBezTo>
                      <a:pt x="54" y="3"/>
                      <a:pt x="51" y="5"/>
                      <a:pt x="49" y="8"/>
                    </a:cubicBezTo>
                    <a:cubicBezTo>
                      <a:pt x="47" y="10"/>
                      <a:pt x="45" y="13"/>
                      <a:pt x="44" y="16"/>
                    </a:cubicBezTo>
                    <a:cubicBezTo>
                      <a:pt x="42" y="19"/>
                      <a:pt x="41" y="23"/>
                      <a:pt x="41" y="26"/>
                    </a:cubicBezTo>
                    <a:cubicBezTo>
                      <a:pt x="0" y="413"/>
                      <a:pt x="0" y="413"/>
                      <a:pt x="0" y="413"/>
                    </a:cubicBezTo>
                    <a:cubicBezTo>
                      <a:pt x="0" y="417"/>
                      <a:pt x="0" y="420"/>
                      <a:pt x="1" y="424"/>
                    </a:cubicBezTo>
                    <a:cubicBezTo>
                      <a:pt x="2" y="427"/>
                      <a:pt x="3" y="430"/>
                      <a:pt x="4" y="433"/>
                    </a:cubicBezTo>
                    <a:cubicBezTo>
                      <a:pt x="6" y="436"/>
                      <a:pt x="8" y="438"/>
                      <a:pt x="10" y="440"/>
                    </a:cubicBezTo>
                    <a:cubicBezTo>
                      <a:pt x="13" y="442"/>
                      <a:pt x="15" y="444"/>
                      <a:pt x="18" y="444"/>
                    </a:cubicBezTo>
                    <a:cubicBezTo>
                      <a:pt x="644" y="597"/>
                      <a:pt x="644" y="597"/>
                      <a:pt x="644" y="597"/>
                    </a:cubicBezTo>
                    <a:cubicBezTo>
                      <a:pt x="649" y="598"/>
                      <a:pt x="654" y="598"/>
                      <a:pt x="658" y="598"/>
                    </a:cubicBezTo>
                    <a:cubicBezTo>
                      <a:pt x="663" y="597"/>
                      <a:pt x="667" y="595"/>
                      <a:pt x="670" y="593"/>
                    </a:cubicBezTo>
                    <a:cubicBezTo>
                      <a:pt x="674" y="591"/>
                      <a:pt x="677" y="587"/>
                      <a:pt x="680" y="584"/>
                    </a:cubicBezTo>
                    <a:cubicBezTo>
                      <a:pt x="682" y="580"/>
                      <a:pt x="684" y="576"/>
                      <a:pt x="684" y="571"/>
                    </a:cubicBezTo>
                    <a:cubicBezTo>
                      <a:pt x="750" y="54"/>
                      <a:pt x="750" y="54"/>
                      <a:pt x="750" y="54"/>
                    </a:cubicBezTo>
                    <a:cubicBezTo>
                      <a:pt x="750" y="49"/>
                      <a:pt x="750" y="45"/>
                      <a:pt x="749" y="40"/>
                    </a:cubicBezTo>
                    <a:close/>
                    <a:moveTo>
                      <a:pt x="732" y="61"/>
                    </a:moveTo>
                    <a:cubicBezTo>
                      <a:pt x="669" y="560"/>
                      <a:pt x="669" y="560"/>
                      <a:pt x="669" y="560"/>
                    </a:cubicBezTo>
                    <a:cubicBezTo>
                      <a:pt x="668" y="563"/>
                      <a:pt x="667" y="566"/>
                      <a:pt x="666" y="569"/>
                    </a:cubicBezTo>
                    <a:cubicBezTo>
                      <a:pt x="664" y="572"/>
                      <a:pt x="662" y="574"/>
                      <a:pt x="659" y="576"/>
                    </a:cubicBezTo>
                    <a:cubicBezTo>
                      <a:pt x="656" y="578"/>
                      <a:pt x="653" y="579"/>
                      <a:pt x="650" y="580"/>
                    </a:cubicBezTo>
                    <a:cubicBezTo>
                      <a:pt x="647" y="580"/>
                      <a:pt x="643" y="580"/>
                      <a:pt x="640" y="579"/>
                    </a:cubicBezTo>
                    <a:cubicBezTo>
                      <a:pt x="23" y="433"/>
                      <a:pt x="23" y="433"/>
                      <a:pt x="23" y="433"/>
                    </a:cubicBezTo>
                    <a:cubicBezTo>
                      <a:pt x="21" y="432"/>
                      <a:pt x="19" y="431"/>
                      <a:pt x="17" y="430"/>
                    </a:cubicBezTo>
                    <a:cubicBezTo>
                      <a:pt x="16" y="428"/>
                      <a:pt x="14" y="426"/>
                      <a:pt x="13" y="424"/>
                    </a:cubicBezTo>
                    <a:cubicBezTo>
                      <a:pt x="12" y="422"/>
                      <a:pt x="11" y="420"/>
                      <a:pt x="11" y="417"/>
                    </a:cubicBezTo>
                    <a:cubicBezTo>
                      <a:pt x="10" y="416"/>
                      <a:pt x="10" y="415"/>
                      <a:pt x="10" y="414"/>
                    </a:cubicBezTo>
                    <a:cubicBezTo>
                      <a:pt x="10" y="412"/>
                      <a:pt x="10" y="411"/>
                      <a:pt x="10" y="410"/>
                    </a:cubicBezTo>
                    <a:cubicBezTo>
                      <a:pt x="50" y="32"/>
                      <a:pt x="50" y="32"/>
                      <a:pt x="50" y="32"/>
                    </a:cubicBezTo>
                    <a:cubicBezTo>
                      <a:pt x="50" y="30"/>
                      <a:pt x="51" y="27"/>
                      <a:pt x="52" y="25"/>
                    </a:cubicBezTo>
                    <a:cubicBezTo>
                      <a:pt x="53" y="22"/>
                      <a:pt x="54" y="20"/>
                      <a:pt x="56" y="19"/>
                    </a:cubicBezTo>
                    <a:cubicBezTo>
                      <a:pt x="58" y="17"/>
                      <a:pt x="59" y="15"/>
                      <a:pt x="61" y="14"/>
                    </a:cubicBezTo>
                    <a:cubicBezTo>
                      <a:pt x="63" y="14"/>
                      <a:pt x="65" y="13"/>
                      <a:pt x="68" y="13"/>
                    </a:cubicBezTo>
                    <a:cubicBezTo>
                      <a:pt x="708" y="34"/>
                      <a:pt x="708" y="34"/>
                      <a:pt x="708" y="34"/>
                    </a:cubicBezTo>
                    <a:cubicBezTo>
                      <a:pt x="712" y="34"/>
                      <a:pt x="716" y="35"/>
                      <a:pt x="719" y="36"/>
                    </a:cubicBezTo>
                    <a:cubicBezTo>
                      <a:pt x="722" y="38"/>
                      <a:pt x="724" y="40"/>
                      <a:pt x="726" y="42"/>
                    </a:cubicBezTo>
                    <a:cubicBezTo>
                      <a:pt x="729" y="45"/>
                      <a:pt x="730" y="48"/>
                      <a:pt x="731" y="51"/>
                    </a:cubicBezTo>
                    <a:cubicBezTo>
                      <a:pt x="731" y="52"/>
                      <a:pt x="732" y="53"/>
                      <a:pt x="732" y="53"/>
                    </a:cubicBezTo>
                    <a:cubicBezTo>
                      <a:pt x="732" y="55"/>
                      <a:pt x="732" y="57"/>
                      <a:pt x="732" y="59"/>
                    </a:cubicBezTo>
                    <a:cubicBezTo>
                      <a:pt x="732" y="60"/>
                      <a:pt x="732" y="60"/>
                      <a:pt x="732" y="61"/>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grpSp>
      </p:grpSp>
      <p:grpSp>
        <p:nvGrpSpPr>
          <p:cNvPr id="39" name="Group 38"/>
          <p:cNvGrpSpPr/>
          <p:nvPr/>
        </p:nvGrpSpPr>
        <p:grpSpPr>
          <a:xfrm>
            <a:off x="3088177" y="5383652"/>
            <a:ext cx="1943660" cy="1325339"/>
            <a:chOff x="6072082" y="3442116"/>
            <a:chExt cx="2077102" cy="1330330"/>
          </a:xfrm>
        </p:grpSpPr>
        <p:sp>
          <p:nvSpPr>
            <p:cNvPr id="40" name="Oval 39"/>
            <p:cNvSpPr/>
            <p:nvPr>
              <p:custDataLst>
                <p:tags r:id="rId3"/>
              </p:custDataLst>
            </p:nvPr>
          </p:nvSpPr>
          <p:spPr bwMode="auto">
            <a:xfrm>
              <a:off x="6072082" y="3442116"/>
              <a:ext cx="2077102" cy="1330330"/>
            </a:xfrm>
            <a:prstGeom prst="ellipse">
              <a:avLst/>
            </a:prstGeom>
            <a:noFill/>
            <a:ln w="19050" cap="flat" cmpd="sng" algn="ctr">
              <a:solidFill>
                <a:schemeClr val="tx1"/>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p>
          </p:txBody>
        </p:sp>
        <p:grpSp>
          <p:nvGrpSpPr>
            <p:cNvPr id="41" name="Group 40"/>
            <p:cNvGrpSpPr/>
            <p:nvPr/>
          </p:nvGrpSpPr>
          <p:grpSpPr>
            <a:xfrm>
              <a:off x="6651763" y="3584252"/>
              <a:ext cx="895200" cy="571408"/>
              <a:chOff x="1840649" y="4818296"/>
              <a:chExt cx="966161" cy="691914"/>
            </a:xfrm>
          </p:grpSpPr>
          <p:sp>
            <p:nvSpPr>
              <p:cNvPr id="44" name="Freeform 43"/>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FFFFFF"/>
              </a:solidFill>
              <a:ln w="9525" cap="flat" cmpd="sng">
                <a:solidFill>
                  <a:srgbClr val="256AAF"/>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5" name="Freeform 44"/>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FFFFFF">
                  <a:lumMod val="85000"/>
                </a:srgbClr>
              </a:solidFill>
              <a:ln w="9525" cap="flat" cmpd="sng">
                <a:solidFill>
                  <a:srgbClr val="256AAF"/>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6" name="Oval 45"/>
              <p:cNvSpPr>
                <a:spLocks noChangeAspect="1" noChangeArrowheads="1"/>
              </p:cNvSpPr>
              <p:nvPr/>
            </p:nvSpPr>
            <p:spPr bwMode="auto">
              <a:xfrm>
                <a:off x="2201709" y="4985896"/>
                <a:ext cx="91441" cy="91439"/>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7" name="Oval 46"/>
              <p:cNvSpPr>
                <a:spLocks noChangeAspect="1" noChangeArrowheads="1"/>
              </p:cNvSpPr>
              <p:nvPr/>
            </p:nvSpPr>
            <p:spPr bwMode="auto">
              <a:xfrm flipH="1">
                <a:off x="2351276" y="4985914"/>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8" name="Oval 47"/>
              <p:cNvSpPr>
                <a:spLocks noChangeAspect="1" noChangeArrowheads="1"/>
              </p:cNvSpPr>
              <p:nvPr/>
            </p:nvSpPr>
            <p:spPr bwMode="auto">
              <a:xfrm>
                <a:off x="2201709" y="5317092"/>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9" name="Oval 48"/>
              <p:cNvSpPr>
                <a:spLocks noChangeAspect="1" noChangeArrowheads="1"/>
              </p:cNvSpPr>
              <p:nvPr/>
            </p:nvSpPr>
            <p:spPr bwMode="auto">
              <a:xfrm flipH="1">
                <a:off x="2351276" y="5317110"/>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0" name="Oval 49"/>
              <p:cNvSpPr>
                <a:spLocks noChangeAspect="1" noChangeArrowheads="1"/>
              </p:cNvSpPr>
              <p:nvPr/>
            </p:nvSpPr>
            <p:spPr bwMode="auto">
              <a:xfrm flipH="1">
                <a:off x="2477440" y="5293282"/>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1" name="Oval 50"/>
              <p:cNvSpPr>
                <a:spLocks noChangeAspect="1" noChangeArrowheads="1"/>
              </p:cNvSpPr>
              <p:nvPr/>
            </p:nvSpPr>
            <p:spPr bwMode="auto">
              <a:xfrm>
                <a:off x="2077441" y="5293282"/>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2" name="Oval 51"/>
              <p:cNvSpPr>
                <a:spLocks noChangeAspect="1" noChangeArrowheads="1"/>
              </p:cNvSpPr>
              <p:nvPr/>
            </p:nvSpPr>
            <p:spPr bwMode="auto">
              <a:xfrm flipH="1">
                <a:off x="2603604" y="5277799"/>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3" name="Oval 52"/>
              <p:cNvSpPr>
                <a:spLocks noChangeAspect="1" noChangeArrowheads="1"/>
              </p:cNvSpPr>
              <p:nvPr/>
            </p:nvSpPr>
            <p:spPr bwMode="auto">
              <a:xfrm flipH="1">
                <a:off x="1953173" y="5277799"/>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4" name="Arc 53"/>
              <p:cNvSpPr/>
              <p:nvPr/>
            </p:nvSpPr>
            <p:spPr>
              <a:xfrm rot="5012506">
                <a:off x="2200463" y="5152334"/>
                <a:ext cx="197274" cy="174698"/>
              </a:xfrm>
              <a:prstGeom prst="arc">
                <a:avLst>
                  <a:gd name="adj1" fmla="val 16200000"/>
                  <a:gd name="adj2" fmla="val 814800"/>
                </a:avLst>
              </a:prstGeom>
              <a:noFill/>
              <a:ln w="9525" cap="flat" cmpd="sng" algn="ctr">
                <a:solidFill>
                  <a:srgbClr val="256AA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70">
                  <a:defRPr/>
                </a:pPr>
                <a:endParaRPr lang="en-US" sz="1873" dirty="0">
                  <a:ln>
                    <a:solidFill>
                      <a:srgbClr val="FFFFFF">
                        <a:alpha val="0"/>
                      </a:srgbClr>
                    </a:solidFill>
                  </a:ln>
                </a:endParaRPr>
              </a:p>
            </p:txBody>
          </p:sp>
          <p:sp>
            <p:nvSpPr>
              <p:cNvPr id="55" name="Arc 54"/>
              <p:cNvSpPr/>
              <p:nvPr/>
            </p:nvSpPr>
            <p:spPr>
              <a:xfrm rot="16587494" flipH="1">
                <a:off x="2252986" y="5152334"/>
                <a:ext cx="197274" cy="174698"/>
              </a:xfrm>
              <a:prstGeom prst="arc">
                <a:avLst>
                  <a:gd name="adj1" fmla="val 16200000"/>
                  <a:gd name="adj2" fmla="val 814800"/>
                </a:avLst>
              </a:prstGeom>
              <a:noFill/>
              <a:ln w="9525" cap="flat" cmpd="sng" algn="ctr">
                <a:solidFill>
                  <a:srgbClr val="256AA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70">
                  <a:defRPr/>
                </a:pPr>
                <a:endParaRPr lang="en-US" sz="1873" dirty="0">
                  <a:ln>
                    <a:solidFill>
                      <a:srgbClr val="FFFFFF">
                        <a:alpha val="0"/>
                      </a:srgbClr>
                    </a:solidFill>
                  </a:ln>
                </a:endParaRPr>
              </a:p>
            </p:txBody>
          </p:sp>
          <p:sp>
            <p:nvSpPr>
              <p:cNvPr id="56" name="Arc 55"/>
              <p:cNvSpPr/>
              <p:nvPr/>
            </p:nvSpPr>
            <p:spPr>
              <a:xfrm rot="7395384">
                <a:off x="2218960" y="4926421"/>
                <a:ext cx="150756" cy="174698"/>
              </a:xfrm>
              <a:prstGeom prst="arc">
                <a:avLst>
                  <a:gd name="adj1" fmla="val 16200000"/>
                  <a:gd name="adj2" fmla="val 21459126"/>
                </a:avLst>
              </a:prstGeom>
              <a:noFill/>
              <a:ln w="9525" cap="flat" cmpd="sng" algn="ctr">
                <a:solidFill>
                  <a:srgbClr val="256AA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70">
                  <a:defRPr/>
                </a:pPr>
                <a:endParaRPr lang="en-US" sz="1873" dirty="0">
                  <a:ln>
                    <a:solidFill>
                      <a:srgbClr val="FFFFFF">
                        <a:alpha val="0"/>
                      </a:srgbClr>
                    </a:solidFill>
                  </a:ln>
                </a:endParaRPr>
              </a:p>
            </p:txBody>
          </p:sp>
          <p:cxnSp>
            <p:nvCxnSpPr>
              <p:cNvPr id="57" name="Straight Connector 56"/>
              <p:cNvCxnSpPr>
                <a:stCxn id="46" idx="4"/>
                <a:endCxn id="48" idx="0"/>
              </p:cNvCxnSpPr>
              <p:nvPr/>
            </p:nvCxnSpPr>
            <p:spPr>
              <a:xfrm>
                <a:off x="2247429" y="5077336"/>
                <a:ext cx="0" cy="239756"/>
              </a:xfrm>
              <a:prstGeom prst="line">
                <a:avLst/>
              </a:prstGeom>
              <a:noFill/>
              <a:ln w="9525" cap="flat" cmpd="sng" algn="ctr">
                <a:solidFill>
                  <a:srgbClr val="256AAF"/>
                </a:solidFill>
                <a:prstDash val="solid"/>
              </a:ln>
              <a:effectLst/>
            </p:spPr>
          </p:cxnSp>
          <p:sp>
            <p:nvSpPr>
              <p:cNvPr id="58" name="Oval 57"/>
              <p:cNvSpPr>
                <a:spLocks noChangeAspect="1" noChangeArrowheads="1"/>
              </p:cNvSpPr>
              <p:nvPr/>
            </p:nvSpPr>
            <p:spPr bwMode="auto">
              <a:xfrm>
                <a:off x="2201709" y="5139927"/>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59" name="Straight Connector 58"/>
              <p:cNvCxnSpPr>
                <a:stCxn id="47" idx="4"/>
                <a:endCxn id="49" idx="0"/>
              </p:cNvCxnSpPr>
              <p:nvPr/>
            </p:nvCxnSpPr>
            <p:spPr>
              <a:xfrm>
                <a:off x="2396996" y="5077354"/>
                <a:ext cx="0" cy="239756"/>
              </a:xfrm>
              <a:prstGeom prst="line">
                <a:avLst/>
              </a:prstGeom>
              <a:noFill/>
              <a:ln w="9525" cap="flat" cmpd="sng" algn="ctr">
                <a:solidFill>
                  <a:srgbClr val="256AAF"/>
                </a:solidFill>
                <a:prstDash val="solid"/>
              </a:ln>
              <a:effectLst/>
            </p:spPr>
          </p:cxnSp>
          <p:sp>
            <p:nvSpPr>
              <p:cNvPr id="60" name="Oval 59"/>
              <p:cNvSpPr>
                <a:spLocks noChangeAspect="1" noChangeArrowheads="1"/>
              </p:cNvSpPr>
              <p:nvPr/>
            </p:nvSpPr>
            <p:spPr bwMode="auto">
              <a:xfrm flipH="1">
                <a:off x="2351275" y="5139945"/>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61" name="Straight Connector 60"/>
              <p:cNvCxnSpPr>
                <a:stCxn id="47" idx="3"/>
                <a:endCxn id="52" idx="7"/>
              </p:cNvCxnSpPr>
              <p:nvPr/>
            </p:nvCxnSpPr>
            <p:spPr>
              <a:xfrm>
                <a:off x="2429325" y="5063963"/>
                <a:ext cx="187670" cy="227227"/>
              </a:xfrm>
              <a:prstGeom prst="line">
                <a:avLst/>
              </a:prstGeom>
              <a:noFill/>
              <a:ln w="9525" cap="flat" cmpd="sng" algn="ctr">
                <a:solidFill>
                  <a:srgbClr val="256AAF"/>
                </a:solidFill>
                <a:prstDash val="solid"/>
              </a:ln>
              <a:effectLst/>
            </p:spPr>
          </p:cxnSp>
          <p:sp>
            <p:nvSpPr>
              <p:cNvPr id="62" name="Oval 61"/>
              <p:cNvSpPr>
                <a:spLocks noChangeAspect="1" noChangeArrowheads="1"/>
              </p:cNvSpPr>
              <p:nvPr/>
            </p:nvSpPr>
            <p:spPr bwMode="auto">
              <a:xfrm flipH="1">
                <a:off x="2477440" y="5131857"/>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63" name="Straight Connector 62"/>
              <p:cNvCxnSpPr>
                <a:stCxn id="46" idx="3"/>
                <a:endCxn id="53" idx="1"/>
              </p:cNvCxnSpPr>
              <p:nvPr/>
            </p:nvCxnSpPr>
            <p:spPr>
              <a:xfrm flipH="1">
                <a:off x="2031222" y="5063945"/>
                <a:ext cx="183878" cy="227245"/>
              </a:xfrm>
              <a:prstGeom prst="line">
                <a:avLst/>
              </a:prstGeom>
              <a:noFill/>
              <a:ln w="9525" cap="flat" cmpd="sng" algn="ctr">
                <a:solidFill>
                  <a:srgbClr val="256AAF"/>
                </a:solidFill>
                <a:prstDash val="solid"/>
              </a:ln>
              <a:effectLst/>
            </p:spPr>
          </p:cxnSp>
          <p:sp>
            <p:nvSpPr>
              <p:cNvPr id="64" name="Oval 63"/>
              <p:cNvSpPr>
                <a:spLocks noChangeAspect="1" noChangeArrowheads="1"/>
              </p:cNvSpPr>
              <p:nvPr/>
            </p:nvSpPr>
            <p:spPr bwMode="auto">
              <a:xfrm>
                <a:off x="2082174" y="5131848"/>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65" name="Straight Connector 64"/>
              <p:cNvCxnSpPr>
                <a:stCxn id="58" idx="3"/>
                <a:endCxn id="51" idx="7"/>
              </p:cNvCxnSpPr>
              <p:nvPr/>
            </p:nvCxnSpPr>
            <p:spPr>
              <a:xfrm flipH="1">
                <a:off x="2155490" y="5217976"/>
                <a:ext cx="59610" cy="88697"/>
              </a:xfrm>
              <a:prstGeom prst="line">
                <a:avLst/>
              </a:prstGeom>
              <a:noFill/>
              <a:ln w="9525" cap="flat" cmpd="sng" algn="ctr">
                <a:solidFill>
                  <a:srgbClr val="256AAF"/>
                </a:solidFill>
                <a:prstDash val="solid"/>
              </a:ln>
              <a:effectLst/>
            </p:spPr>
          </p:cxnSp>
          <p:cxnSp>
            <p:nvCxnSpPr>
              <p:cNvPr id="66" name="Straight Connector 65"/>
              <p:cNvCxnSpPr>
                <a:stCxn id="60" idx="3"/>
                <a:endCxn id="50" idx="7"/>
              </p:cNvCxnSpPr>
              <p:nvPr/>
            </p:nvCxnSpPr>
            <p:spPr>
              <a:xfrm>
                <a:off x="2429325" y="5217994"/>
                <a:ext cx="61506" cy="88679"/>
              </a:xfrm>
              <a:prstGeom prst="line">
                <a:avLst/>
              </a:prstGeom>
              <a:noFill/>
              <a:ln w="9525" cap="flat" cmpd="sng" algn="ctr">
                <a:solidFill>
                  <a:srgbClr val="256AAF"/>
                </a:solidFill>
                <a:prstDash val="solid"/>
              </a:ln>
              <a:effectLst/>
            </p:spPr>
          </p:cxnSp>
        </p:grpSp>
        <p:sp>
          <p:nvSpPr>
            <p:cNvPr id="42" name="Rectangle 41"/>
            <p:cNvSpPr/>
            <p:nvPr/>
          </p:nvSpPr>
          <p:spPr>
            <a:xfrm>
              <a:off x="6757965" y="4303146"/>
              <a:ext cx="1100711" cy="176777"/>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latin typeface="Segoe"/>
                </a:rPr>
                <a:t>Active Directory</a:t>
              </a: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1119" y="4050407"/>
              <a:ext cx="1711376" cy="402265"/>
            </a:xfrm>
            <a:prstGeom prst="rect">
              <a:avLst/>
            </a:prstGeom>
          </p:spPr>
        </p:pic>
      </p:grpSp>
      <p:sp>
        <p:nvSpPr>
          <p:cNvPr id="67" name="Rectangle 66"/>
          <p:cNvSpPr/>
          <p:nvPr>
            <p:custDataLst>
              <p:tags r:id="rId1"/>
            </p:custDataLst>
          </p:nvPr>
        </p:nvSpPr>
        <p:spPr bwMode="auto">
          <a:xfrm>
            <a:off x="9947134" y="3210199"/>
            <a:ext cx="2259333" cy="1107996"/>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t>IT can </a:t>
            </a:r>
            <a:r>
              <a:rPr lang="en-US" sz="1600" b="1" spc="-31" dirty="0" smtClean="0"/>
              <a:t>publish access</a:t>
            </a:r>
            <a:r>
              <a:rPr lang="en-US" sz="1600" spc="-31" dirty="0" smtClean="0"/>
              <a:t> </a:t>
            </a:r>
            <a:r>
              <a:rPr lang="en-US" sz="1600" spc="-31" dirty="0"/>
              <a:t>to resources </a:t>
            </a:r>
            <a:r>
              <a:rPr lang="en-US" sz="1600" spc="-31" dirty="0" smtClean="0"/>
              <a:t>with the </a:t>
            </a:r>
            <a:r>
              <a:rPr lang="en-US" sz="1600" b="1" spc="-31" dirty="0" smtClean="0"/>
              <a:t>Web Application Proxy</a:t>
            </a:r>
            <a:r>
              <a:rPr lang="en-US" sz="1600" spc="-31" dirty="0" smtClean="0"/>
              <a:t> based </a:t>
            </a:r>
            <a:r>
              <a:rPr lang="en-US" sz="1600" spc="-31" dirty="0"/>
              <a:t>on </a:t>
            </a:r>
            <a:r>
              <a:rPr lang="en-US" sz="1600" spc="-31" dirty="0" smtClean="0"/>
              <a:t>device awareness and </a:t>
            </a:r>
            <a:r>
              <a:rPr lang="en-US" sz="1600" spc="-31" dirty="0"/>
              <a:t>the users identity</a:t>
            </a:r>
          </a:p>
        </p:txBody>
      </p:sp>
      <p:sp>
        <p:nvSpPr>
          <p:cNvPr id="68" name="Rectangle 67"/>
          <p:cNvSpPr/>
          <p:nvPr/>
        </p:nvSpPr>
        <p:spPr>
          <a:xfrm>
            <a:off x="9823510" y="5965597"/>
            <a:ext cx="2506579" cy="886397"/>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t>IT can provide seamless corp. access with </a:t>
            </a:r>
            <a:r>
              <a:rPr lang="en-US" sz="1600" b="1" spc="-31" dirty="0" err="1" smtClean="0"/>
              <a:t>DirectAccess</a:t>
            </a:r>
            <a:r>
              <a:rPr lang="en-US" sz="1600" spc="-31" dirty="0" smtClean="0"/>
              <a:t> and </a:t>
            </a:r>
            <a:r>
              <a:rPr lang="en-US" sz="1600" spc="-31" dirty="0"/>
              <a:t>automatic </a:t>
            </a:r>
            <a:r>
              <a:rPr lang="en-US" sz="1600" spc="-31" dirty="0" smtClean="0"/>
              <a:t>connections with </a:t>
            </a:r>
            <a:r>
              <a:rPr lang="en-US" sz="1600" b="1" spc="-31" dirty="0" smtClean="0"/>
              <a:t>app-triggered VPNs.</a:t>
            </a:r>
            <a:endParaRPr lang="en-US" sz="1600" b="1" spc="-31" dirty="0"/>
          </a:p>
        </p:txBody>
      </p:sp>
      <p:cxnSp>
        <p:nvCxnSpPr>
          <p:cNvPr id="69" name="Straight Connector 68"/>
          <p:cNvCxnSpPr/>
          <p:nvPr/>
        </p:nvCxnSpPr>
        <p:spPr>
          <a:xfrm>
            <a:off x="1829504" y="3969507"/>
            <a:ext cx="712304" cy="0"/>
          </a:xfrm>
          <a:prstGeom prst="line">
            <a:avLst/>
          </a:prstGeom>
          <a:noFill/>
          <a:ln w="19050" cap="rnd" cmpd="sng" algn="ctr">
            <a:solidFill>
              <a:schemeClr val="tx1"/>
            </a:solidFill>
            <a:prstDash val="sysDot"/>
            <a:headEnd type="triangle" w="med" len="med"/>
            <a:tailEnd type="triangle" w="med" len="med"/>
          </a:ln>
          <a:effectLst/>
        </p:spPr>
      </p:cxnSp>
      <p:cxnSp>
        <p:nvCxnSpPr>
          <p:cNvPr id="70" name="Straight Connector 69"/>
          <p:cNvCxnSpPr/>
          <p:nvPr/>
        </p:nvCxnSpPr>
        <p:spPr>
          <a:xfrm>
            <a:off x="4080522" y="4673883"/>
            <a:ext cx="0" cy="536106"/>
          </a:xfrm>
          <a:prstGeom prst="line">
            <a:avLst/>
          </a:prstGeom>
          <a:noFill/>
          <a:ln w="19050" cap="rnd" cmpd="sng" algn="ctr">
            <a:solidFill>
              <a:schemeClr val="tx1"/>
            </a:solidFill>
            <a:prstDash val="sysDot"/>
            <a:headEnd type="triangle" w="med" len="med"/>
            <a:tailEnd type="triangle" w="med" len="med"/>
          </a:ln>
          <a:effectLst/>
        </p:spPr>
      </p:cxnSp>
      <p:cxnSp>
        <p:nvCxnSpPr>
          <p:cNvPr id="71" name="Straight Connector 70"/>
          <p:cNvCxnSpPr/>
          <p:nvPr/>
        </p:nvCxnSpPr>
        <p:spPr>
          <a:xfrm flipV="1">
            <a:off x="5057009" y="3036626"/>
            <a:ext cx="1222287" cy="926347"/>
          </a:xfrm>
          <a:prstGeom prst="line">
            <a:avLst/>
          </a:prstGeom>
          <a:noFill/>
          <a:ln w="19050" cap="rnd" cmpd="sng" algn="ctr">
            <a:solidFill>
              <a:schemeClr val="tx1"/>
            </a:solidFill>
            <a:prstDash val="sysDot"/>
            <a:headEnd type="triangle" w="med" len="med"/>
            <a:tailEnd type="triangle" w="med" len="med"/>
          </a:ln>
          <a:effectLst/>
        </p:spPr>
      </p:cxnSp>
      <p:cxnSp>
        <p:nvCxnSpPr>
          <p:cNvPr id="72" name="Straight Connector 71"/>
          <p:cNvCxnSpPr/>
          <p:nvPr/>
        </p:nvCxnSpPr>
        <p:spPr>
          <a:xfrm>
            <a:off x="7678721" y="5337502"/>
            <a:ext cx="1012321" cy="0"/>
          </a:xfrm>
          <a:prstGeom prst="line">
            <a:avLst/>
          </a:prstGeom>
          <a:noFill/>
          <a:ln w="19050" cap="rnd" cmpd="sng" algn="ctr">
            <a:solidFill>
              <a:schemeClr val="tx1"/>
            </a:solidFill>
            <a:prstDash val="sysDot"/>
            <a:headEnd type="triangle" w="med" len="med"/>
            <a:tailEnd type="triangle" w="med" len="med"/>
          </a:ln>
          <a:effectLst/>
        </p:spPr>
      </p:cxnSp>
      <p:sp>
        <p:nvSpPr>
          <p:cNvPr id="73" name="Rectangle 72"/>
          <p:cNvSpPr/>
          <p:nvPr/>
        </p:nvSpPr>
        <p:spPr bwMode="auto">
          <a:xfrm>
            <a:off x="629393" y="2037592"/>
            <a:ext cx="1813419"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a:t>
            </a:r>
            <a:r>
              <a:rPr lang="en-US" sz="1600" b="1" spc="-30" dirty="0" smtClean="0"/>
              <a:t>work </a:t>
            </a:r>
            <a:r>
              <a:rPr lang="en-US" sz="1600" b="1" spc="-30" dirty="0"/>
              <a:t>from </a:t>
            </a:r>
            <a:r>
              <a:rPr lang="en-US" sz="1600" b="1" spc="-30" dirty="0" smtClean="0"/>
              <a:t>anywhere </a:t>
            </a:r>
            <a:r>
              <a:rPr lang="en-US" sz="1600" spc="-30" dirty="0" smtClean="0"/>
              <a:t>on their device with access to their corporate resources. </a:t>
            </a:r>
            <a:endParaRPr lang="en-US" sz="1600" b="1" spc="-30" dirty="0"/>
          </a:p>
        </p:txBody>
      </p:sp>
      <p:sp>
        <p:nvSpPr>
          <p:cNvPr id="74" name="Rectangle 73"/>
          <p:cNvSpPr/>
          <p:nvPr/>
        </p:nvSpPr>
        <p:spPr bwMode="auto">
          <a:xfrm>
            <a:off x="1043018" y="4994903"/>
            <a:ext cx="1916017"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register devices for </a:t>
            </a:r>
            <a:r>
              <a:rPr lang="en-US" sz="1600" b="1" spc="-30" dirty="0" smtClean="0"/>
              <a:t>single </a:t>
            </a:r>
            <a:r>
              <a:rPr lang="en-US" sz="1600" b="1" spc="-30" dirty="0"/>
              <a:t>s</a:t>
            </a:r>
            <a:r>
              <a:rPr lang="en-US" sz="1600" b="1" spc="-30" dirty="0" smtClean="0"/>
              <a:t>ign-on </a:t>
            </a:r>
            <a:r>
              <a:rPr lang="en-US" sz="1600" spc="-30" dirty="0" smtClean="0"/>
              <a:t>and access to corporate data with </a:t>
            </a:r>
            <a:r>
              <a:rPr lang="en-US" sz="1600" b="1" spc="-30" dirty="0" smtClean="0"/>
              <a:t>Workplace Join</a:t>
            </a:r>
          </a:p>
        </p:txBody>
      </p:sp>
      <p:cxnSp>
        <p:nvCxnSpPr>
          <p:cNvPr id="83" name="Straight Connector 82"/>
          <p:cNvCxnSpPr/>
          <p:nvPr/>
        </p:nvCxnSpPr>
        <p:spPr>
          <a:xfrm>
            <a:off x="4106034" y="2662842"/>
            <a:ext cx="0" cy="536106"/>
          </a:xfrm>
          <a:prstGeom prst="line">
            <a:avLst/>
          </a:prstGeom>
          <a:noFill/>
          <a:ln w="19050" cap="rnd" cmpd="sng" algn="ctr">
            <a:solidFill>
              <a:schemeClr val="tx1"/>
            </a:solidFill>
            <a:prstDash val="sysDot"/>
            <a:headEnd type="triangle" w="med" len="med"/>
            <a:tailEnd type="triangle" w="med" len="med"/>
          </a:ln>
          <a:effectLst/>
        </p:spPr>
      </p:cxnSp>
      <p:sp>
        <p:nvSpPr>
          <p:cNvPr id="84" name="Rectangle 83"/>
          <p:cNvSpPr/>
          <p:nvPr/>
        </p:nvSpPr>
        <p:spPr bwMode="auto">
          <a:xfrm>
            <a:off x="6599794" y="621037"/>
            <a:ext cx="2653032" cy="886397"/>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a:t>
            </a:r>
            <a:r>
              <a:rPr lang="en-US" sz="1600" b="1" spc="-30" dirty="0" smtClean="0"/>
              <a:t>enroll devices </a:t>
            </a:r>
            <a:r>
              <a:rPr lang="en-US" sz="1600" spc="-30" dirty="0" smtClean="0"/>
              <a:t>for access to the </a:t>
            </a:r>
            <a:r>
              <a:rPr lang="en-US" sz="1600" b="1" spc="-30" dirty="0" smtClean="0"/>
              <a:t>Company Portal </a:t>
            </a:r>
            <a:r>
              <a:rPr lang="en-US" sz="1600" spc="-30" dirty="0" smtClean="0"/>
              <a:t>for easy access to corporate applications</a:t>
            </a:r>
            <a:endParaRPr lang="en-US" sz="1600" spc="-30" dirty="0"/>
          </a:p>
        </p:txBody>
      </p:sp>
      <p:grpSp>
        <p:nvGrpSpPr>
          <p:cNvPr id="12" name="Group 11"/>
          <p:cNvGrpSpPr/>
          <p:nvPr/>
        </p:nvGrpSpPr>
        <p:grpSpPr>
          <a:xfrm>
            <a:off x="8850224" y="4844807"/>
            <a:ext cx="1498171" cy="1012569"/>
            <a:chOff x="8767094" y="4636983"/>
            <a:chExt cx="1498171" cy="1012569"/>
          </a:xfrm>
        </p:grpSpPr>
        <p:grpSp>
          <p:nvGrpSpPr>
            <p:cNvPr id="85" name="Group 84"/>
            <p:cNvGrpSpPr/>
            <p:nvPr/>
          </p:nvGrpSpPr>
          <p:grpSpPr>
            <a:xfrm>
              <a:off x="8767094" y="4636983"/>
              <a:ext cx="849138" cy="936899"/>
              <a:chOff x="9113820" y="2471060"/>
              <a:chExt cx="832564" cy="918612"/>
            </a:xfrm>
          </p:grpSpPr>
          <p:sp>
            <p:nvSpPr>
              <p:cNvPr id="86" name="Rectangle 85"/>
              <p:cNvSpPr/>
              <p:nvPr/>
            </p:nvSpPr>
            <p:spPr>
              <a:xfrm>
                <a:off x="9113820" y="3201287"/>
                <a:ext cx="832564"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latin typeface="Segoe"/>
                  </a:rPr>
                  <a:t>LOB Apps</a:t>
                </a:r>
              </a:p>
            </p:txBody>
          </p:sp>
          <p:sp>
            <p:nvSpPr>
              <p:cNvPr id="87" name="Freeform 114"/>
              <p:cNvSpPr>
                <a:spLocks noChangeAspect="1" noEditPoints="1"/>
              </p:cNvSpPr>
              <p:nvPr/>
            </p:nvSpPr>
            <p:spPr bwMode="auto">
              <a:xfrm>
                <a:off x="9247219" y="2471060"/>
                <a:ext cx="498922" cy="663984"/>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chemeClr val="tx1"/>
              </a:solidFill>
              <a:ln>
                <a:noFill/>
              </a:ln>
            </p:spPr>
            <p:txBody>
              <a:bodyPr vert="horz" wrap="square" lIns="89606" tIns="44804" rIns="89606" bIns="44804" numCol="1" anchor="t" anchorCtr="0" compatLnSpc="1">
                <a:prstTxWarp prst="textNoShape">
                  <a:avLst/>
                </a:prstTxWarp>
              </a:bodyPr>
              <a:lstStyle/>
              <a:p>
                <a:pPr defTabSz="914005"/>
                <a:endParaRPr lang="en-US" sz="1763"/>
              </a:p>
            </p:txBody>
          </p:sp>
        </p:grpSp>
        <p:grpSp>
          <p:nvGrpSpPr>
            <p:cNvPr id="88" name="Group 87"/>
            <p:cNvGrpSpPr/>
            <p:nvPr/>
          </p:nvGrpSpPr>
          <p:grpSpPr>
            <a:xfrm>
              <a:off x="9546625" y="4649560"/>
              <a:ext cx="718640" cy="999992"/>
              <a:chOff x="9378404" y="3512012"/>
              <a:chExt cx="704613" cy="980474"/>
            </a:xfrm>
          </p:grpSpPr>
          <p:sp>
            <p:nvSpPr>
              <p:cNvPr id="89" name="Rectangle 88"/>
              <p:cNvSpPr/>
              <p:nvPr/>
            </p:nvSpPr>
            <p:spPr>
              <a:xfrm>
                <a:off x="9536434" y="4304101"/>
                <a:ext cx="546583"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latin typeface="Segoe"/>
                  </a:rPr>
                  <a:t>Files</a:t>
                </a:r>
              </a:p>
            </p:txBody>
          </p:sp>
          <p:grpSp>
            <p:nvGrpSpPr>
              <p:cNvPr id="90" name="Group 89"/>
              <p:cNvGrpSpPr>
                <a:grpSpLocks noChangeAspect="1"/>
              </p:cNvGrpSpPr>
              <p:nvPr/>
            </p:nvGrpSpPr>
            <p:grpSpPr>
              <a:xfrm>
                <a:off x="9378404" y="3512012"/>
                <a:ext cx="624573" cy="721126"/>
                <a:chOff x="2484438" y="3657600"/>
                <a:chExt cx="985837" cy="1138238"/>
              </a:xfrm>
            </p:grpSpPr>
            <p:sp>
              <p:nvSpPr>
                <p:cNvPr id="91" name="AutoShape 7"/>
                <p:cNvSpPr>
                  <a:spLocks noChangeAspect="1" noChangeArrowheads="1" noTextEdit="1"/>
                </p:cNvSpPr>
                <p:nvPr/>
              </p:nvSpPr>
              <p:spPr bwMode="auto">
                <a:xfrm>
                  <a:off x="2484438" y="3657600"/>
                  <a:ext cx="9858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sp>
              <p:nvSpPr>
                <p:cNvPr id="92" name="Freeform 91"/>
                <p:cNvSpPr>
                  <a:spLocks noEditPoints="1"/>
                </p:cNvSpPr>
                <p:nvPr/>
              </p:nvSpPr>
              <p:spPr bwMode="auto">
                <a:xfrm>
                  <a:off x="2889250" y="3659188"/>
                  <a:ext cx="581025" cy="1135063"/>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93" name="AutoShape 12"/>
                <p:cNvSpPr>
                  <a:spLocks noChangeAspect="1" noChangeArrowheads="1" noTextEdit="1"/>
                </p:cNvSpPr>
                <p:nvPr/>
              </p:nvSpPr>
              <p:spPr bwMode="auto">
                <a:xfrm>
                  <a:off x="2586436" y="3955862"/>
                  <a:ext cx="603145" cy="4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sp>
              <p:nvSpPr>
                <p:cNvPr id="94" name="Freeform 93"/>
                <p:cNvSpPr>
                  <a:spLocks/>
                </p:cNvSpPr>
                <p:nvPr/>
              </p:nvSpPr>
              <p:spPr bwMode="auto">
                <a:xfrm>
                  <a:off x="2585651" y="3954922"/>
                  <a:ext cx="586653" cy="501080"/>
                </a:xfrm>
                <a:custGeom>
                  <a:avLst/>
                  <a:gdLst>
                    <a:gd name="T0" fmla="*/ 45 w 1205"/>
                    <a:gd name="T1" fmla="*/ 848 h 860"/>
                    <a:gd name="T2" fmla="*/ 89 w 1205"/>
                    <a:gd name="T3" fmla="*/ 210 h 860"/>
                    <a:gd name="T4" fmla="*/ 145 w 1205"/>
                    <a:gd name="T5" fmla="*/ 160 h 860"/>
                    <a:gd name="T6" fmla="*/ 1205 w 1205"/>
                    <a:gd name="T7" fmla="*/ 233 h 860"/>
                    <a:gd name="T8" fmla="*/ 1205 w 1205"/>
                    <a:gd name="T9" fmla="*/ 167 h 860"/>
                    <a:gd name="T10" fmla="*/ 1176 w 1205"/>
                    <a:gd name="T11" fmla="*/ 114 h 860"/>
                    <a:gd name="T12" fmla="*/ 1147 w 1205"/>
                    <a:gd name="T13" fmla="*/ 62 h 860"/>
                    <a:gd name="T14" fmla="*/ 1147 w 1205"/>
                    <a:gd name="T15" fmla="*/ 53 h 860"/>
                    <a:gd name="T16" fmla="*/ 1094 w 1205"/>
                    <a:gd name="T17" fmla="*/ 0 h 860"/>
                    <a:gd name="T18" fmla="*/ 649 w 1205"/>
                    <a:gd name="T19" fmla="*/ 0 h 860"/>
                    <a:gd name="T20" fmla="*/ 596 w 1205"/>
                    <a:gd name="T21" fmla="*/ 53 h 860"/>
                    <a:gd name="T22" fmla="*/ 596 w 1205"/>
                    <a:gd name="T23" fmla="*/ 62 h 860"/>
                    <a:gd name="T24" fmla="*/ 543 w 1205"/>
                    <a:gd name="T25" fmla="*/ 114 h 860"/>
                    <a:gd name="T26" fmla="*/ 53 w 1205"/>
                    <a:gd name="T27" fmla="*/ 114 h 860"/>
                    <a:gd name="T28" fmla="*/ 0 w 1205"/>
                    <a:gd name="T29" fmla="*/ 167 h 860"/>
                    <a:gd name="T30" fmla="*/ 0 w 1205"/>
                    <a:gd name="T31" fmla="*/ 807 h 860"/>
                    <a:gd name="T32" fmla="*/ 45 w 1205"/>
                    <a:gd name="T33" fmla="*/ 860 h 860"/>
                    <a:gd name="T34" fmla="*/ 45 w 1205"/>
                    <a:gd name="T35" fmla="*/ 84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5" h="860">
                      <a:moveTo>
                        <a:pt x="45" y="848"/>
                      </a:moveTo>
                      <a:cubicBezTo>
                        <a:pt x="89" y="210"/>
                        <a:pt x="89" y="210"/>
                        <a:pt x="89" y="210"/>
                      </a:cubicBezTo>
                      <a:cubicBezTo>
                        <a:pt x="91" y="181"/>
                        <a:pt x="116" y="158"/>
                        <a:pt x="145" y="160"/>
                      </a:cubicBezTo>
                      <a:cubicBezTo>
                        <a:pt x="1205" y="233"/>
                        <a:pt x="1205" y="233"/>
                        <a:pt x="1205" y="233"/>
                      </a:cubicBezTo>
                      <a:cubicBezTo>
                        <a:pt x="1205" y="167"/>
                        <a:pt x="1205" y="167"/>
                        <a:pt x="1205" y="167"/>
                      </a:cubicBezTo>
                      <a:cubicBezTo>
                        <a:pt x="1205" y="138"/>
                        <a:pt x="1192" y="114"/>
                        <a:pt x="1176" y="114"/>
                      </a:cubicBezTo>
                      <a:cubicBezTo>
                        <a:pt x="1160" y="114"/>
                        <a:pt x="1147" y="91"/>
                        <a:pt x="1147" y="62"/>
                      </a:cubicBezTo>
                      <a:cubicBezTo>
                        <a:pt x="1147" y="53"/>
                        <a:pt x="1147" y="53"/>
                        <a:pt x="1147" y="53"/>
                      </a:cubicBezTo>
                      <a:cubicBezTo>
                        <a:pt x="1147" y="24"/>
                        <a:pt x="1123" y="0"/>
                        <a:pt x="1094" y="0"/>
                      </a:cubicBezTo>
                      <a:cubicBezTo>
                        <a:pt x="649" y="0"/>
                        <a:pt x="649" y="0"/>
                        <a:pt x="649" y="0"/>
                      </a:cubicBezTo>
                      <a:cubicBezTo>
                        <a:pt x="620" y="0"/>
                        <a:pt x="596" y="24"/>
                        <a:pt x="596" y="53"/>
                      </a:cubicBezTo>
                      <a:cubicBezTo>
                        <a:pt x="596" y="62"/>
                        <a:pt x="596" y="62"/>
                        <a:pt x="596" y="62"/>
                      </a:cubicBezTo>
                      <a:cubicBezTo>
                        <a:pt x="596" y="91"/>
                        <a:pt x="572" y="114"/>
                        <a:pt x="543" y="114"/>
                      </a:cubicBezTo>
                      <a:cubicBezTo>
                        <a:pt x="53" y="114"/>
                        <a:pt x="53" y="114"/>
                        <a:pt x="53" y="114"/>
                      </a:cubicBezTo>
                      <a:cubicBezTo>
                        <a:pt x="24" y="114"/>
                        <a:pt x="0" y="138"/>
                        <a:pt x="0" y="167"/>
                      </a:cubicBezTo>
                      <a:cubicBezTo>
                        <a:pt x="0" y="807"/>
                        <a:pt x="0" y="807"/>
                        <a:pt x="0" y="807"/>
                      </a:cubicBezTo>
                      <a:cubicBezTo>
                        <a:pt x="0" y="834"/>
                        <a:pt x="20" y="856"/>
                        <a:pt x="45" y="860"/>
                      </a:cubicBezTo>
                      <a:cubicBezTo>
                        <a:pt x="45" y="856"/>
                        <a:pt x="45" y="852"/>
                        <a:pt x="45" y="84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95" name="Freeform 94"/>
                <p:cNvSpPr>
                  <a:spLocks/>
                </p:cNvSpPr>
                <p:nvPr/>
              </p:nvSpPr>
              <p:spPr bwMode="auto">
                <a:xfrm>
                  <a:off x="2620991" y="4063975"/>
                  <a:ext cx="569375" cy="392027"/>
                </a:xfrm>
                <a:custGeom>
                  <a:avLst/>
                  <a:gdLst>
                    <a:gd name="T0" fmla="*/ 1093 w 1169"/>
                    <a:gd name="T1" fmla="*/ 673 h 673"/>
                    <a:gd name="T2" fmla="*/ 0 w 1169"/>
                    <a:gd name="T3" fmla="*/ 673 h 673"/>
                    <a:gd name="T4" fmla="*/ 44 w 1169"/>
                    <a:gd name="T5" fmla="*/ 37 h 673"/>
                    <a:gd name="T6" fmla="*/ 83 w 1169"/>
                    <a:gd name="T7" fmla="*/ 0 h 673"/>
                    <a:gd name="T8" fmla="*/ 86 w 1169"/>
                    <a:gd name="T9" fmla="*/ 0 h 673"/>
                    <a:gd name="T10" fmla="*/ 1143 w 1169"/>
                    <a:gd name="T11" fmla="*/ 73 h 673"/>
                    <a:gd name="T12" fmla="*/ 1168 w 1169"/>
                    <a:gd name="T13" fmla="*/ 112 h 673"/>
                    <a:gd name="T14" fmla="*/ 1133 w 1169"/>
                    <a:gd name="T15" fmla="*/ 633 h 673"/>
                    <a:gd name="T16" fmla="*/ 1133 w 1169"/>
                    <a:gd name="T17" fmla="*/ 633 h 673"/>
                    <a:gd name="T18" fmla="*/ 1133 w 1169"/>
                    <a:gd name="T19" fmla="*/ 634 h 673"/>
                    <a:gd name="T20" fmla="*/ 1093 w 1169"/>
                    <a:gd name="T21"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9" h="673">
                      <a:moveTo>
                        <a:pt x="1093" y="673"/>
                      </a:moveTo>
                      <a:cubicBezTo>
                        <a:pt x="0" y="673"/>
                        <a:pt x="0" y="673"/>
                        <a:pt x="0" y="673"/>
                      </a:cubicBezTo>
                      <a:cubicBezTo>
                        <a:pt x="44" y="37"/>
                        <a:pt x="44" y="37"/>
                        <a:pt x="44" y="37"/>
                      </a:cubicBezTo>
                      <a:cubicBezTo>
                        <a:pt x="45" y="17"/>
                        <a:pt x="63" y="0"/>
                        <a:pt x="83" y="0"/>
                      </a:cubicBezTo>
                      <a:cubicBezTo>
                        <a:pt x="84" y="0"/>
                        <a:pt x="85" y="0"/>
                        <a:pt x="86" y="0"/>
                      </a:cubicBezTo>
                      <a:cubicBezTo>
                        <a:pt x="1143" y="73"/>
                        <a:pt x="1143" y="73"/>
                        <a:pt x="1143" y="73"/>
                      </a:cubicBezTo>
                      <a:cubicBezTo>
                        <a:pt x="1159" y="79"/>
                        <a:pt x="1169" y="95"/>
                        <a:pt x="1168" y="112"/>
                      </a:cubicBezTo>
                      <a:cubicBezTo>
                        <a:pt x="1133" y="633"/>
                        <a:pt x="1133" y="633"/>
                        <a:pt x="1133" y="633"/>
                      </a:cubicBezTo>
                      <a:cubicBezTo>
                        <a:pt x="1133" y="633"/>
                        <a:pt x="1133" y="633"/>
                        <a:pt x="1133" y="633"/>
                      </a:cubicBezTo>
                      <a:cubicBezTo>
                        <a:pt x="1133" y="634"/>
                        <a:pt x="1133" y="634"/>
                        <a:pt x="1133" y="634"/>
                      </a:cubicBezTo>
                      <a:cubicBezTo>
                        <a:pt x="1133" y="656"/>
                        <a:pt x="1115" y="673"/>
                        <a:pt x="1093" y="673"/>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96" name="Freeform 95"/>
                <p:cNvSpPr>
                  <a:spLocks/>
                </p:cNvSpPr>
                <p:nvPr/>
              </p:nvSpPr>
              <p:spPr bwMode="auto">
                <a:xfrm>
                  <a:off x="3172303" y="4424978"/>
                  <a:ext cx="0" cy="3760"/>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0" y="5"/>
                        <a:pt x="1" y="3"/>
                        <a:pt x="1" y="0"/>
                      </a:cubicBezTo>
                      <a:lnTo>
                        <a:pt x="0" y="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grpSp>
        </p:grpSp>
      </p:grpSp>
      <p:grpSp>
        <p:nvGrpSpPr>
          <p:cNvPr id="99" name="Group 98"/>
          <p:cNvGrpSpPr/>
          <p:nvPr/>
        </p:nvGrpSpPr>
        <p:grpSpPr>
          <a:xfrm>
            <a:off x="8951357" y="3407956"/>
            <a:ext cx="830021" cy="1029554"/>
            <a:chOff x="8868227" y="3200132"/>
            <a:chExt cx="830021" cy="1029554"/>
          </a:xfrm>
        </p:grpSpPr>
        <p:sp>
          <p:nvSpPr>
            <p:cNvPr id="98" name="Rectangle 97"/>
            <p:cNvSpPr>
              <a:spLocks noChangeAspect="1"/>
            </p:cNvSpPr>
            <p:nvPr/>
          </p:nvSpPr>
          <p:spPr>
            <a:xfrm>
              <a:off x="8868227" y="3852916"/>
              <a:ext cx="830021" cy="376770"/>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latin typeface="Segoe"/>
                </a:rPr>
                <a:t>Published </a:t>
              </a:r>
              <a:r>
                <a:rPr lang="en-US" sz="1224" dirty="0">
                  <a:ln>
                    <a:solidFill>
                      <a:srgbClr val="FFFFFF">
                        <a:alpha val="0"/>
                      </a:srgbClr>
                    </a:solidFill>
                  </a:ln>
                  <a:latin typeface="Segoe"/>
                </a:rPr>
                <a:t>Apps</a:t>
              </a:r>
            </a:p>
          </p:txBody>
        </p:sp>
        <p:grpSp>
          <p:nvGrpSpPr>
            <p:cNvPr id="79" name="Group 78"/>
            <p:cNvGrpSpPr/>
            <p:nvPr/>
          </p:nvGrpSpPr>
          <p:grpSpPr>
            <a:xfrm>
              <a:off x="8937557" y="3200132"/>
              <a:ext cx="642846" cy="642845"/>
              <a:chOff x="8937557" y="3200132"/>
              <a:chExt cx="642846" cy="642845"/>
            </a:xfrm>
          </p:grpSpPr>
          <p:sp>
            <p:nvSpPr>
              <p:cNvPr id="100" name="Freeform 61"/>
              <p:cNvSpPr>
                <a:spLocks noEditPoints="1"/>
              </p:cNvSpPr>
              <p:nvPr/>
            </p:nvSpPr>
            <p:spPr bwMode="auto">
              <a:xfrm>
                <a:off x="8937557" y="3200132"/>
                <a:ext cx="642846" cy="642845"/>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solidFill>
                <a:schemeClr val="tx1"/>
              </a:solidFill>
              <a:ln w="9525">
                <a:solidFill>
                  <a:schemeClr val="tx1"/>
                </a:solidFill>
                <a:round/>
                <a:headEnd/>
                <a:tailEnd/>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1" name="Freeform 62"/>
              <p:cNvSpPr>
                <a:spLocks/>
              </p:cNvSpPr>
              <p:nvPr/>
            </p:nvSpPr>
            <p:spPr bwMode="auto">
              <a:xfrm>
                <a:off x="9221726" y="3417591"/>
                <a:ext cx="1733" cy="2599"/>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2" name="Freeform 63"/>
              <p:cNvSpPr>
                <a:spLocks/>
              </p:cNvSpPr>
              <p:nvPr/>
            </p:nvSpPr>
            <p:spPr bwMode="auto">
              <a:xfrm>
                <a:off x="9203533" y="3462642"/>
                <a:ext cx="8664" cy="6931"/>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3" name="Freeform 64"/>
              <p:cNvSpPr>
                <a:spLocks/>
              </p:cNvSpPr>
              <p:nvPr/>
            </p:nvSpPr>
            <p:spPr bwMode="auto">
              <a:xfrm>
                <a:off x="9214795" y="3486033"/>
                <a:ext cx="6931" cy="8664"/>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4" name="Freeform 65"/>
              <p:cNvSpPr>
                <a:spLocks/>
              </p:cNvSpPr>
              <p:nvPr/>
            </p:nvSpPr>
            <p:spPr bwMode="auto">
              <a:xfrm>
                <a:off x="9220860" y="3414991"/>
                <a:ext cx="2599" cy="1733"/>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5" name="Freeform 66"/>
              <p:cNvSpPr>
                <a:spLocks/>
              </p:cNvSpPr>
              <p:nvPr/>
            </p:nvSpPr>
            <p:spPr bwMode="auto">
              <a:xfrm>
                <a:off x="9219127" y="3406328"/>
                <a:ext cx="6065" cy="6065"/>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6" name="Freeform 67"/>
              <p:cNvSpPr>
                <a:spLocks/>
              </p:cNvSpPr>
              <p:nvPr/>
            </p:nvSpPr>
            <p:spPr bwMode="auto">
              <a:xfrm>
                <a:off x="9227791" y="3417591"/>
                <a:ext cx="10396" cy="10396"/>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7" name="Freeform 68"/>
              <p:cNvSpPr>
                <a:spLocks/>
              </p:cNvSpPr>
              <p:nvPr/>
            </p:nvSpPr>
            <p:spPr bwMode="auto">
              <a:xfrm>
                <a:off x="9190537" y="3438383"/>
                <a:ext cx="25991" cy="23392"/>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8" name="Freeform 69"/>
              <p:cNvSpPr>
                <a:spLocks/>
              </p:cNvSpPr>
              <p:nvPr/>
            </p:nvSpPr>
            <p:spPr bwMode="auto">
              <a:xfrm>
                <a:off x="9225192" y="3457444"/>
                <a:ext cx="5198" cy="5198"/>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9" name="Freeform 70"/>
              <p:cNvSpPr>
                <a:spLocks/>
              </p:cNvSpPr>
              <p:nvPr/>
            </p:nvSpPr>
            <p:spPr bwMode="auto">
              <a:xfrm>
                <a:off x="9238187" y="3419323"/>
                <a:ext cx="6065" cy="4332"/>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0" name="Freeform 71"/>
              <p:cNvSpPr>
                <a:spLocks/>
              </p:cNvSpPr>
              <p:nvPr/>
            </p:nvSpPr>
            <p:spPr bwMode="auto">
              <a:xfrm>
                <a:off x="9182740" y="3335285"/>
                <a:ext cx="6065" cy="3465"/>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1" name="Freeform 72"/>
              <p:cNvSpPr>
                <a:spLocks/>
              </p:cNvSpPr>
              <p:nvPr/>
            </p:nvSpPr>
            <p:spPr bwMode="auto">
              <a:xfrm>
                <a:off x="9226058" y="34574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2" name="Freeform 73"/>
              <p:cNvSpPr>
                <a:spLocks/>
              </p:cNvSpPr>
              <p:nvPr/>
            </p:nvSpPr>
            <p:spPr bwMode="auto">
              <a:xfrm>
                <a:off x="9216528" y="3465241"/>
                <a:ext cx="6065" cy="8664"/>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3" name="Freeform 74"/>
              <p:cNvSpPr>
                <a:spLocks/>
              </p:cNvSpPr>
              <p:nvPr/>
            </p:nvSpPr>
            <p:spPr bwMode="auto">
              <a:xfrm>
                <a:off x="9168011" y="3334419"/>
                <a:ext cx="10396" cy="2599"/>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4" name="Freeform 75"/>
              <p:cNvSpPr>
                <a:spLocks/>
              </p:cNvSpPr>
              <p:nvPr/>
            </p:nvSpPr>
            <p:spPr bwMode="auto">
              <a:xfrm>
                <a:off x="9159348" y="3312760"/>
                <a:ext cx="7798" cy="4332"/>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5" name="Freeform 76"/>
              <p:cNvSpPr>
                <a:spLocks/>
              </p:cNvSpPr>
              <p:nvPr/>
            </p:nvSpPr>
            <p:spPr bwMode="auto">
              <a:xfrm>
                <a:off x="9216528" y="3347415"/>
                <a:ext cx="5198" cy="4332"/>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6" name="Freeform 77"/>
              <p:cNvSpPr>
                <a:spLocks/>
              </p:cNvSpPr>
              <p:nvPr/>
            </p:nvSpPr>
            <p:spPr bwMode="auto">
              <a:xfrm>
                <a:off x="9162813" y="3324023"/>
                <a:ext cx="11263" cy="10396"/>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7" name="Freeform 78"/>
              <p:cNvSpPr>
                <a:spLocks/>
              </p:cNvSpPr>
              <p:nvPr/>
            </p:nvSpPr>
            <p:spPr bwMode="auto">
              <a:xfrm>
                <a:off x="9168878" y="3338751"/>
                <a:ext cx="2599" cy="2599"/>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8" name="Freeform 79"/>
              <p:cNvSpPr>
                <a:spLocks/>
              </p:cNvSpPr>
              <p:nvPr/>
            </p:nvSpPr>
            <p:spPr bwMode="auto">
              <a:xfrm>
                <a:off x="9169744" y="3350880"/>
                <a:ext cx="2599" cy="2599"/>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9" name="Freeform 80"/>
              <p:cNvSpPr>
                <a:spLocks/>
              </p:cNvSpPr>
              <p:nvPr/>
            </p:nvSpPr>
            <p:spPr bwMode="auto">
              <a:xfrm>
                <a:off x="9219127" y="3502495"/>
                <a:ext cx="2599" cy="2599"/>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0" name="Freeform 81"/>
              <p:cNvSpPr>
                <a:spLocks/>
              </p:cNvSpPr>
              <p:nvPr/>
            </p:nvSpPr>
            <p:spPr bwMode="auto">
              <a:xfrm>
                <a:off x="9217395" y="3507693"/>
                <a:ext cx="6931" cy="9530"/>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1" name="Freeform 82"/>
              <p:cNvSpPr>
                <a:spLocks/>
              </p:cNvSpPr>
              <p:nvPr/>
            </p:nvSpPr>
            <p:spPr bwMode="auto">
              <a:xfrm>
                <a:off x="9163680" y="3367341"/>
                <a:ext cx="20793" cy="19927"/>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2" name="Freeform 83"/>
              <p:cNvSpPr>
                <a:spLocks/>
              </p:cNvSpPr>
              <p:nvPr/>
            </p:nvSpPr>
            <p:spPr bwMode="auto">
              <a:xfrm>
                <a:off x="9162813" y="3354345"/>
                <a:ext cx="12996" cy="10396"/>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3" name="Freeform 84"/>
              <p:cNvSpPr>
                <a:spLocks/>
              </p:cNvSpPr>
              <p:nvPr/>
            </p:nvSpPr>
            <p:spPr bwMode="auto">
              <a:xfrm>
                <a:off x="9382871" y="3356078"/>
                <a:ext cx="2599" cy="3465"/>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4" name="Freeform 85"/>
              <p:cNvSpPr>
                <a:spLocks/>
              </p:cNvSpPr>
              <p:nvPr/>
            </p:nvSpPr>
            <p:spPr bwMode="auto">
              <a:xfrm>
                <a:off x="9142887" y="3321424"/>
                <a:ext cx="16461" cy="13862"/>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5" name="Freeform 86"/>
              <p:cNvSpPr>
                <a:spLocks/>
              </p:cNvSpPr>
              <p:nvPr/>
            </p:nvSpPr>
            <p:spPr bwMode="auto">
              <a:xfrm>
                <a:off x="9100434" y="3346548"/>
                <a:ext cx="39853" cy="27724"/>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6" name="Freeform 87"/>
              <p:cNvSpPr>
                <a:spLocks/>
              </p:cNvSpPr>
              <p:nvPr/>
            </p:nvSpPr>
            <p:spPr bwMode="auto">
              <a:xfrm>
                <a:off x="9138555" y="3337018"/>
                <a:ext cx="5198" cy="779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7" name="Freeform 88"/>
              <p:cNvSpPr>
                <a:spLocks/>
              </p:cNvSpPr>
              <p:nvPr/>
            </p:nvSpPr>
            <p:spPr bwMode="auto">
              <a:xfrm>
                <a:off x="9164546" y="3278972"/>
                <a:ext cx="103098" cy="84904"/>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8" name="Freeform 89"/>
              <p:cNvSpPr>
                <a:spLocks/>
              </p:cNvSpPr>
              <p:nvPr/>
            </p:nvSpPr>
            <p:spPr bwMode="auto">
              <a:xfrm>
                <a:off x="9378539" y="3343083"/>
                <a:ext cx="2599" cy="4332"/>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9" name="Freeform 90"/>
              <p:cNvSpPr>
                <a:spLocks/>
              </p:cNvSpPr>
              <p:nvPr/>
            </p:nvSpPr>
            <p:spPr bwMode="auto">
              <a:xfrm>
                <a:off x="9147218" y="3344816"/>
                <a:ext cx="17327" cy="17327"/>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0" name="Freeform 91"/>
              <p:cNvSpPr>
                <a:spLocks/>
              </p:cNvSpPr>
              <p:nvPr/>
            </p:nvSpPr>
            <p:spPr bwMode="auto">
              <a:xfrm>
                <a:off x="9239054" y="3285036"/>
                <a:ext cx="153348" cy="206196"/>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1" name="Freeform 92"/>
              <p:cNvSpPr>
                <a:spLocks/>
              </p:cNvSpPr>
              <p:nvPr/>
            </p:nvSpPr>
            <p:spPr bwMode="auto">
              <a:xfrm>
                <a:off x="9072711" y="3374272"/>
                <a:ext cx="32056" cy="34655"/>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2" name="Freeform 93"/>
              <p:cNvSpPr>
                <a:spLocks noEditPoints="1"/>
              </p:cNvSpPr>
              <p:nvPr/>
            </p:nvSpPr>
            <p:spPr bwMode="auto">
              <a:xfrm>
                <a:off x="8980875" y="3387267"/>
                <a:ext cx="337884" cy="210528"/>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3" name="Freeform 94"/>
              <p:cNvSpPr>
                <a:spLocks/>
              </p:cNvSpPr>
              <p:nvPr/>
            </p:nvSpPr>
            <p:spPr bwMode="auto">
              <a:xfrm>
                <a:off x="9118628" y="3330087"/>
                <a:ext cx="12996" cy="6931"/>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4" name="Freeform 95"/>
              <p:cNvSpPr>
                <a:spLocks/>
              </p:cNvSpPr>
              <p:nvPr/>
            </p:nvSpPr>
            <p:spPr bwMode="auto">
              <a:xfrm>
                <a:off x="9119495" y="3336152"/>
                <a:ext cx="10396" cy="9530"/>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5" name="Freeform 96"/>
              <p:cNvSpPr>
                <a:spLocks/>
              </p:cNvSpPr>
              <p:nvPr/>
            </p:nvSpPr>
            <p:spPr bwMode="auto">
              <a:xfrm>
                <a:off x="9089172" y="3343949"/>
                <a:ext cx="24258" cy="19927"/>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6" name="Freeform 97"/>
              <p:cNvSpPr>
                <a:spLocks/>
              </p:cNvSpPr>
              <p:nvPr/>
            </p:nvSpPr>
            <p:spPr bwMode="auto">
              <a:xfrm>
                <a:off x="9224326" y="3452245"/>
                <a:ext cx="5198" cy="2599"/>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7" name="Freeform 98"/>
              <p:cNvSpPr>
                <a:spLocks/>
              </p:cNvSpPr>
              <p:nvPr/>
            </p:nvSpPr>
            <p:spPr bwMode="auto">
              <a:xfrm>
                <a:off x="9274575" y="3472172"/>
                <a:ext cx="3465" cy="2599"/>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8" name="Freeform 99"/>
              <p:cNvSpPr>
                <a:spLocks/>
              </p:cNvSpPr>
              <p:nvPr/>
            </p:nvSpPr>
            <p:spPr bwMode="auto">
              <a:xfrm>
                <a:off x="9276308" y="3466973"/>
                <a:ext cx="3465" cy="2599"/>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9" name="Freeform 100"/>
              <p:cNvSpPr>
                <a:spLocks/>
              </p:cNvSpPr>
              <p:nvPr/>
            </p:nvSpPr>
            <p:spPr bwMode="auto">
              <a:xfrm>
                <a:off x="9182740" y="3369074"/>
                <a:ext cx="105697" cy="103098"/>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0" name="Freeform 101"/>
              <p:cNvSpPr>
                <a:spLocks/>
              </p:cNvSpPr>
              <p:nvPr/>
            </p:nvSpPr>
            <p:spPr bwMode="auto">
              <a:xfrm>
                <a:off x="9228657" y="3455711"/>
                <a:ext cx="4332" cy="4332"/>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1" name="Freeform 102"/>
              <p:cNvSpPr>
                <a:spLocks/>
              </p:cNvSpPr>
              <p:nvPr/>
            </p:nvSpPr>
            <p:spPr bwMode="auto">
              <a:xfrm>
                <a:off x="9264178" y="3481702"/>
                <a:ext cx="2599" cy="2599"/>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2" name="Freeform 103"/>
              <p:cNvSpPr>
                <a:spLocks/>
              </p:cNvSpPr>
              <p:nvPr/>
            </p:nvSpPr>
            <p:spPr bwMode="auto">
              <a:xfrm>
                <a:off x="9383737" y="3604726"/>
                <a:ext cx="1733" cy="2599"/>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3" name="Freeform 104"/>
              <p:cNvSpPr>
                <a:spLocks/>
              </p:cNvSpPr>
              <p:nvPr/>
            </p:nvSpPr>
            <p:spPr bwMode="auto">
              <a:xfrm>
                <a:off x="9381138" y="3596929"/>
                <a:ext cx="7798" cy="6931"/>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4" name="Freeform 105"/>
              <p:cNvSpPr>
                <a:spLocks/>
              </p:cNvSpPr>
              <p:nvPr/>
            </p:nvSpPr>
            <p:spPr bwMode="auto">
              <a:xfrm>
                <a:off x="9388069" y="3378604"/>
                <a:ext cx="5198" cy="6065"/>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5" name="Freeform 106"/>
              <p:cNvSpPr>
                <a:spLocks/>
              </p:cNvSpPr>
              <p:nvPr/>
            </p:nvSpPr>
            <p:spPr bwMode="auto">
              <a:xfrm>
                <a:off x="9392401" y="3448780"/>
                <a:ext cx="23392" cy="24258"/>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6" name="Freeform 107"/>
              <p:cNvSpPr>
                <a:spLocks/>
              </p:cNvSpPr>
              <p:nvPr/>
            </p:nvSpPr>
            <p:spPr bwMode="auto">
              <a:xfrm>
                <a:off x="9383737" y="3366475"/>
                <a:ext cx="3465" cy="8664"/>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7" name="Freeform 108"/>
              <p:cNvSpPr>
                <a:spLocks/>
              </p:cNvSpPr>
              <p:nvPr/>
            </p:nvSpPr>
            <p:spPr bwMode="auto">
              <a:xfrm>
                <a:off x="9388936" y="3601261"/>
                <a:ext cx="2599" cy="4332"/>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8" name="Freeform 109"/>
              <p:cNvSpPr>
                <a:spLocks/>
              </p:cNvSpPr>
              <p:nvPr/>
            </p:nvSpPr>
            <p:spPr bwMode="auto">
              <a:xfrm>
                <a:off x="9381138" y="3395065"/>
                <a:ext cx="7798" cy="10396"/>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9" name="Freeform 110"/>
              <p:cNvSpPr>
                <a:spLocks/>
              </p:cNvSpPr>
              <p:nvPr/>
            </p:nvSpPr>
            <p:spPr bwMode="auto">
              <a:xfrm>
                <a:off x="9429655" y="3364742"/>
                <a:ext cx="4332" cy="6931"/>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0" name="Freeform 111"/>
              <p:cNvSpPr>
                <a:spLocks/>
              </p:cNvSpPr>
              <p:nvPr/>
            </p:nvSpPr>
            <p:spPr bwMode="auto">
              <a:xfrm>
                <a:off x="9479038" y="3372539"/>
                <a:ext cx="0" cy="867"/>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1" name="Freeform 112"/>
              <p:cNvSpPr>
                <a:spLocks/>
              </p:cNvSpPr>
              <p:nvPr/>
            </p:nvSpPr>
            <p:spPr bwMode="auto">
              <a:xfrm>
                <a:off x="9481637" y="3359544"/>
                <a:ext cx="2599" cy="3465"/>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2" name="Freeform 113"/>
              <p:cNvSpPr>
                <a:spLocks/>
              </p:cNvSpPr>
              <p:nvPr/>
            </p:nvSpPr>
            <p:spPr bwMode="auto">
              <a:xfrm>
                <a:off x="9478171" y="3374272"/>
                <a:ext cx="2599" cy="3465"/>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3" name="Freeform 114"/>
              <p:cNvSpPr>
                <a:spLocks/>
              </p:cNvSpPr>
              <p:nvPr/>
            </p:nvSpPr>
            <p:spPr bwMode="auto">
              <a:xfrm>
                <a:off x="9479904" y="3363876"/>
                <a:ext cx="7798" cy="14729"/>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4" name="Freeform 115"/>
              <p:cNvSpPr>
                <a:spLocks/>
              </p:cNvSpPr>
              <p:nvPr/>
            </p:nvSpPr>
            <p:spPr bwMode="auto">
              <a:xfrm>
                <a:off x="9489434" y="3366475"/>
                <a:ext cx="4332" cy="8664"/>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5" name="Freeform 116"/>
              <p:cNvSpPr>
                <a:spLocks/>
              </p:cNvSpPr>
              <p:nvPr/>
            </p:nvSpPr>
            <p:spPr bwMode="auto">
              <a:xfrm>
                <a:off x="9149818" y="3404595"/>
                <a:ext cx="13862" cy="14729"/>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6" name="Freeform 117"/>
              <p:cNvSpPr>
                <a:spLocks/>
              </p:cNvSpPr>
              <p:nvPr/>
            </p:nvSpPr>
            <p:spPr bwMode="auto">
              <a:xfrm>
                <a:off x="9461711" y="3367341"/>
                <a:ext cx="1733" cy="1733"/>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7" name="Freeform 118"/>
              <p:cNvSpPr>
                <a:spLocks/>
              </p:cNvSpPr>
              <p:nvPr/>
            </p:nvSpPr>
            <p:spPr bwMode="auto">
              <a:xfrm>
                <a:off x="9487702" y="3378604"/>
                <a:ext cx="2599" cy="3465"/>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8" name="Freeform 119"/>
              <p:cNvSpPr>
                <a:spLocks/>
              </p:cNvSpPr>
              <p:nvPr/>
            </p:nvSpPr>
            <p:spPr bwMode="auto">
              <a:xfrm>
                <a:off x="9455646" y="3363876"/>
                <a:ext cx="2599" cy="2599"/>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9" name="Freeform 120"/>
              <p:cNvSpPr>
                <a:spLocks/>
              </p:cNvSpPr>
              <p:nvPr/>
            </p:nvSpPr>
            <p:spPr bwMode="auto">
              <a:xfrm>
                <a:off x="9479038" y="3363876"/>
                <a:ext cx="867" cy="1733"/>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0" name="Freeform 121"/>
              <p:cNvSpPr>
                <a:spLocks/>
              </p:cNvSpPr>
              <p:nvPr/>
            </p:nvSpPr>
            <p:spPr bwMode="auto">
              <a:xfrm>
                <a:off x="9454780" y="3375138"/>
                <a:ext cx="2599" cy="1733"/>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1" name="Freeform 122"/>
              <p:cNvSpPr>
                <a:spLocks/>
              </p:cNvSpPr>
              <p:nvPr/>
            </p:nvSpPr>
            <p:spPr bwMode="auto">
              <a:xfrm>
                <a:off x="9470374" y="3364742"/>
                <a:ext cx="8664" cy="10396"/>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2" name="Freeform 123"/>
              <p:cNvSpPr>
                <a:spLocks/>
              </p:cNvSpPr>
              <p:nvPr/>
            </p:nvSpPr>
            <p:spPr bwMode="auto">
              <a:xfrm>
                <a:off x="9476439" y="3364742"/>
                <a:ext cx="867" cy="1733"/>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3" name="Freeform 124"/>
              <p:cNvSpPr>
                <a:spLocks/>
              </p:cNvSpPr>
              <p:nvPr/>
            </p:nvSpPr>
            <p:spPr bwMode="auto">
              <a:xfrm>
                <a:off x="9495499" y="3410660"/>
                <a:ext cx="11263" cy="41586"/>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4" name="Freeform 125"/>
              <p:cNvSpPr>
                <a:spLocks/>
              </p:cNvSpPr>
              <p:nvPr/>
            </p:nvSpPr>
            <p:spPr bwMode="auto">
              <a:xfrm>
                <a:off x="9520624" y="3441849"/>
                <a:ext cx="1733" cy="3465"/>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5" name="Freeform 126"/>
              <p:cNvSpPr>
                <a:spLocks/>
              </p:cNvSpPr>
              <p:nvPr/>
            </p:nvSpPr>
            <p:spPr bwMode="auto">
              <a:xfrm>
                <a:off x="9508495" y="3379470"/>
                <a:ext cx="1733" cy="3465"/>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6" name="Freeform 127"/>
              <p:cNvSpPr>
                <a:spLocks/>
              </p:cNvSpPr>
              <p:nvPr/>
            </p:nvSpPr>
            <p:spPr bwMode="auto">
              <a:xfrm>
                <a:off x="9508495" y="3391600"/>
                <a:ext cx="1733" cy="2599"/>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7" name="Freeform 128"/>
              <p:cNvSpPr>
                <a:spLocks/>
              </p:cNvSpPr>
              <p:nvPr/>
            </p:nvSpPr>
            <p:spPr bwMode="auto">
              <a:xfrm>
                <a:off x="9512826" y="3437517"/>
                <a:ext cx="867" cy="2599"/>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8" name="Freeform 129"/>
              <p:cNvSpPr>
                <a:spLocks/>
              </p:cNvSpPr>
              <p:nvPr/>
            </p:nvSpPr>
            <p:spPr bwMode="auto">
              <a:xfrm>
                <a:off x="9521490" y="3427120"/>
                <a:ext cx="867" cy="2599"/>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9" name="Freeform 130"/>
              <p:cNvSpPr>
                <a:spLocks/>
              </p:cNvSpPr>
              <p:nvPr/>
            </p:nvSpPr>
            <p:spPr bwMode="auto">
              <a:xfrm>
                <a:off x="9526688" y="3415858"/>
                <a:ext cx="0" cy="173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0" name="Freeform 131"/>
              <p:cNvSpPr>
                <a:spLocks/>
              </p:cNvSpPr>
              <p:nvPr/>
            </p:nvSpPr>
            <p:spPr bwMode="auto">
              <a:xfrm>
                <a:off x="9486835" y="3363876"/>
                <a:ext cx="867" cy="1733"/>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1" name="Freeform 132"/>
              <p:cNvSpPr>
                <a:spLocks/>
              </p:cNvSpPr>
              <p:nvPr/>
            </p:nvSpPr>
            <p:spPr bwMode="auto">
              <a:xfrm>
                <a:off x="9485969" y="3367341"/>
                <a:ext cx="867" cy="1733"/>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2" name="Freeform 133"/>
              <p:cNvSpPr>
                <a:spLocks/>
              </p:cNvSpPr>
              <p:nvPr/>
            </p:nvSpPr>
            <p:spPr bwMode="auto">
              <a:xfrm>
                <a:off x="9495499" y="3454844"/>
                <a:ext cx="2599" cy="6065"/>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3" name="Freeform 134"/>
              <p:cNvSpPr>
                <a:spLocks/>
              </p:cNvSpPr>
              <p:nvPr/>
            </p:nvSpPr>
            <p:spPr bwMode="auto">
              <a:xfrm>
                <a:off x="9485102" y="3367341"/>
                <a:ext cx="1733" cy="1733"/>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4" name="Freeform 135"/>
              <p:cNvSpPr>
                <a:spLocks/>
              </p:cNvSpPr>
              <p:nvPr/>
            </p:nvSpPr>
            <p:spPr bwMode="auto">
              <a:xfrm>
                <a:off x="9486835" y="3362143"/>
                <a:ext cx="2599" cy="3465"/>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5" name="Freeform 136"/>
              <p:cNvSpPr>
                <a:spLocks/>
              </p:cNvSpPr>
              <p:nvPr/>
            </p:nvSpPr>
            <p:spPr bwMode="auto">
              <a:xfrm>
                <a:off x="9479904" y="3373406"/>
                <a:ext cx="2599" cy="2599"/>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6" name="Freeform 137"/>
              <p:cNvSpPr>
                <a:spLocks/>
              </p:cNvSpPr>
              <p:nvPr/>
            </p:nvSpPr>
            <p:spPr bwMode="auto">
              <a:xfrm>
                <a:off x="9468642" y="3509426"/>
                <a:ext cx="1733" cy="6065"/>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7" name="Freeform 138"/>
              <p:cNvSpPr>
                <a:spLocks/>
              </p:cNvSpPr>
              <p:nvPr/>
            </p:nvSpPr>
            <p:spPr bwMode="auto">
              <a:xfrm>
                <a:off x="9486835" y="3369940"/>
                <a:ext cx="4332" cy="8664"/>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8" name="Freeform 139"/>
              <p:cNvSpPr>
                <a:spLocks/>
              </p:cNvSpPr>
              <p:nvPr/>
            </p:nvSpPr>
            <p:spPr bwMode="auto">
              <a:xfrm>
                <a:off x="9111697" y="3350014"/>
                <a:ext cx="4332" cy="2599"/>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9" name="Freeform 140"/>
              <p:cNvSpPr>
                <a:spLocks/>
              </p:cNvSpPr>
              <p:nvPr/>
            </p:nvSpPr>
            <p:spPr bwMode="auto">
              <a:xfrm>
                <a:off x="9113430" y="3339618"/>
                <a:ext cx="4332" cy="3465"/>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0" name="Freeform 141"/>
              <p:cNvSpPr>
                <a:spLocks/>
              </p:cNvSpPr>
              <p:nvPr/>
            </p:nvSpPr>
            <p:spPr bwMode="auto">
              <a:xfrm>
                <a:off x="9116029" y="3347415"/>
                <a:ext cx="1733" cy="867"/>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1" name="Freeform 142"/>
              <p:cNvSpPr>
                <a:spLocks/>
              </p:cNvSpPr>
              <p:nvPr/>
            </p:nvSpPr>
            <p:spPr bwMode="auto">
              <a:xfrm>
                <a:off x="9185339" y="3570071"/>
                <a:ext cx="3465" cy="3465"/>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2" name="Freeform 143"/>
              <p:cNvSpPr>
                <a:spLocks/>
              </p:cNvSpPr>
              <p:nvPr/>
            </p:nvSpPr>
            <p:spPr bwMode="auto">
              <a:xfrm>
                <a:off x="9255515" y="3597795"/>
                <a:ext cx="1733" cy="867"/>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3" name="Freeform 144"/>
              <p:cNvSpPr>
                <a:spLocks/>
              </p:cNvSpPr>
              <p:nvPr/>
            </p:nvSpPr>
            <p:spPr bwMode="auto">
              <a:xfrm>
                <a:off x="9096969" y="3359544"/>
                <a:ext cx="7798" cy="6931"/>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4" name="Freeform 145"/>
              <p:cNvSpPr>
                <a:spLocks/>
              </p:cNvSpPr>
              <p:nvPr/>
            </p:nvSpPr>
            <p:spPr bwMode="auto">
              <a:xfrm>
                <a:off x="9142020" y="3348281"/>
                <a:ext cx="5198" cy="2599"/>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5" name="Freeform 146"/>
              <p:cNvSpPr>
                <a:spLocks/>
              </p:cNvSpPr>
              <p:nvPr/>
            </p:nvSpPr>
            <p:spPr bwMode="auto">
              <a:xfrm>
                <a:off x="9140287" y="3356945"/>
                <a:ext cx="3465" cy="4332"/>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6" name="Freeform 147"/>
              <p:cNvSpPr>
                <a:spLocks/>
              </p:cNvSpPr>
              <p:nvPr/>
            </p:nvSpPr>
            <p:spPr bwMode="auto">
              <a:xfrm>
                <a:off x="9443517" y="3585666"/>
                <a:ext cx="867" cy="867"/>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7" name="Freeform 148"/>
              <p:cNvSpPr>
                <a:spLocks/>
              </p:cNvSpPr>
              <p:nvPr/>
            </p:nvSpPr>
            <p:spPr bwMode="auto">
              <a:xfrm>
                <a:off x="9142887" y="3369940"/>
                <a:ext cx="19927" cy="25125"/>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8" name="Freeform 149"/>
              <p:cNvSpPr>
                <a:spLocks/>
              </p:cNvSpPr>
              <p:nvPr/>
            </p:nvSpPr>
            <p:spPr bwMode="auto">
              <a:xfrm>
                <a:off x="9148951" y="3335285"/>
                <a:ext cx="5198" cy="1733"/>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9" name="Freeform 150"/>
              <p:cNvSpPr>
                <a:spLocks/>
              </p:cNvSpPr>
              <p:nvPr/>
            </p:nvSpPr>
            <p:spPr bwMode="auto">
              <a:xfrm>
                <a:off x="9123827" y="3376871"/>
                <a:ext cx="5198" cy="2599"/>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0" name="Freeform 151"/>
              <p:cNvSpPr>
                <a:spLocks/>
              </p:cNvSpPr>
              <p:nvPr/>
            </p:nvSpPr>
            <p:spPr bwMode="auto">
              <a:xfrm>
                <a:off x="9090905" y="3375138"/>
                <a:ext cx="54582" cy="49383"/>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1" name="Freeform 152"/>
              <p:cNvSpPr>
                <a:spLocks/>
              </p:cNvSpPr>
              <p:nvPr/>
            </p:nvSpPr>
            <p:spPr bwMode="auto">
              <a:xfrm>
                <a:off x="9452180" y="3580468"/>
                <a:ext cx="1733" cy="867"/>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2" name="Freeform 153"/>
              <p:cNvSpPr>
                <a:spLocks/>
              </p:cNvSpPr>
              <p:nvPr/>
            </p:nvSpPr>
            <p:spPr bwMode="auto">
              <a:xfrm>
                <a:off x="9446116" y="3583933"/>
                <a:ext cx="867" cy="1733"/>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3" name="Freeform 154"/>
              <p:cNvSpPr>
                <a:spLocks/>
              </p:cNvSpPr>
              <p:nvPr/>
            </p:nvSpPr>
            <p:spPr bwMode="auto">
              <a:xfrm>
                <a:off x="9453047" y="3375138"/>
                <a:ext cx="1733" cy="2599"/>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4" name="Freeform 155"/>
              <p:cNvSpPr>
                <a:spLocks/>
              </p:cNvSpPr>
              <p:nvPr/>
            </p:nvSpPr>
            <p:spPr bwMode="auto">
              <a:xfrm>
                <a:off x="9446116" y="3373406"/>
                <a:ext cx="7798" cy="14729"/>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5" name="Freeform 156"/>
              <p:cNvSpPr>
                <a:spLocks/>
              </p:cNvSpPr>
              <p:nvPr/>
            </p:nvSpPr>
            <p:spPr bwMode="auto">
              <a:xfrm>
                <a:off x="9436586" y="3353479"/>
                <a:ext cx="867" cy="1733"/>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6" name="Freeform 157"/>
              <p:cNvSpPr>
                <a:spLocks/>
              </p:cNvSpPr>
              <p:nvPr/>
            </p:nvSpPr>
            <p:spPr bwMode="auto">
              <a:xfrm>
                <a:off x="9436586" y="3500762"/>
                <a:ext cx="1733" cy="3465"/>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7" name="Freeform 158"/>
              <p:cNvSpPr>
                <a:spLocks/>
              </p:cNvSpPr>
              <p:nvPr/>
            </p:nvSpPr>
            <p:spPr bwMode="auto">
              <a:xfrm>
                <a:off x="9432254" y="3502495"/>
                <a:ext cx="12996" cy="45051"/>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8" name="Freeform 159"/>
              <p:cNvSpPr>
                <a:spLocks/>
              </p:cNvSpPr>
              <p:nvPr/>
            </p:nvSpPr>
            <p:spPr bwMode="auto">
              <a:xfrm>
                <a:off x="9436586" y="3354345"/>
                <a:ext cx="14729" cy="1559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9" name="Freeform 160"/>
              <p:cNvSpPr>
                <a:spLocks/>
              </p:cNvSpPr>
              <p:nvPr/>
            </p:nvSpPr>
            <p:spPr bwMode="auto">
              <a:xfrm>
                <a:off x="9453047" y="3572670"/>
                <a:ext cx="1733" cy="6065"/>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0" name="Freeform 161"/>
              <p:cNvSpPr>
                <a:spLocks/>
              </p:cNvSpPr>
              <p:nvPr/>
            </p:nvSpPr>
            <p:spPr bwMode="auto">
              <a:xfrm>
                <a:off x="9439185" y="3493831"/>
                <a:ext cx="1733" cy="4332"/>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1" name="Freeform 162"/>
              <p:cNvSpPr>
                <a:spLocks/>
              </p:cNvSpPr>
              <p:nvPr/>
            </p:nvSpPr>
            <p:spPr bwMode="auto">
              <a:xfrm>
                <a:off x="9425323" y="3521555"/>
                <a:ext cx="9530" cy="21659"/>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2" name="Freeform 163"/>
              <p:cNvSpPr>
                <a:spLocks noEditPoints="1"/>
              </p:cNvSpPr>
              <p:nvPr/>
            </p:nvSpPr>
            <p:spPr bwMode="auto">
              <a:xfrm>
                <a:off x="9424457" y="3428853"/>
                <a:ext cx="122158" cy="167209"/>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3" name="Freeform 164"/>
              <p:cNvSpPr>
                <a:spLocks/>
              </p:cNvSpPr>
              <p:nvPr/>
            </p:nvSpPr>
            <p:spPr bwMode="auto">
              <a:xfrm>
                <a:off x="9427922" y="3356078"/>
                <a:ext cx="19060" cy="34655"/>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4" name="Freeform 165"/>
              <p:cNvSpPr>
                <a:spLocks/>
              </p:cNvSpPr>
              <p:nvPr/>
            </p:nvSpPr>
            <p:spPr bwMode="auto">
              <a:xfrm>
                <a:off x="9181873" y="3726018"/>
                <a:ext cx="9530" cy="4332"/>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5" name="Freeform 166"/>
              <p:cNvSpPr>
                <a:spLocks/>
              </p:cNvSpPr>
              <p:nvPr/>
            </p:nvSpPr>
            <p:spPr bwMode="auto">
              <a:xfrm>
                <a:off x="9188804" y="3717354"/>
                <a:ext cx="2599" cy="3465"/>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6" name="Freeform 167"/>
              <p:cNvSpPr>
                <a:spLocks/>
              </p:cNvSpPr>
              <p:nvPr/>
            </p:nvSpPr>
            <p:spPr bwMode="auto">
              <a:xfrm>
                <a:off x="9184473" y="3724285"/>
                <a:ext cx="5198" cy="3465"/>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7" name="Freeform 168"/>
              <p:cNvSpPr>
                <a:spLocks/>
              </p:cNvSpPr>
              <p:nvPr/>
            </p:nvSpPr>
            <p:spPr bwMode="auto">
              <a:xfrm>
                <a:off x="9247717" y="3800525"/>
                <a:ext cx="1733" cy="1733"/>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8" name="Freeform 169"/>
              <p:cNvSpPr>
                <a:spLocks/>
              </p:cNvSpPr>
              <p:nvPr/>
            </p:nvSpPr>
            <p:spPr bwMode="auto">
              <a:xfrm>
                <a:off x="9182740" y="3718220"/>
                <a:ext cx="3465" cy="2599"/>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9" name="Freeform 170"/>
              <p:cNvSpPr>
                <a:spLocks/>
              </p:cNvSpPr>
              <p:nvPr/>
            </p:nvSpPr>
            <p:spPr bwMode="auto">
              <a:xfrm>
                <a:off x="9208731" y="3720819"/>
                <a:ext cx="2599" cy="2599"/>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0" name="Freeform 171"/>
              <p:cNvSpPr>
                <a:spLocks/>
              </p:cNvSpPr>
              <p:nvPr/>
            </p:nvSpPr>
            <p:spPr bwMode="auto">
              <a:xfrm>
                <a:off x="9180140" y="3723418"/>
                <a:ext cx="3465" cy="1733"/>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1" name="Freeform 172"/>
              <p:cNvSpPr>
                <a:spLocks/>
              </p:cNvSpPr>
              <p:nvPr/>
            </p:nvSpPr>
            <p:spPr bwMode="auto">
              <a:xfrm>
                <a:off x="9245118" y="3797926"/>
                <a:ext cx="3465" cy="2599"/>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2" name="Freeform 173"/>
              <p:cNvSpPr>
                <a:spLocks/>
              </p:cNvSpPr>
              <p:nvPr/>
            </p:nvSpPr>
            <p:spPr bwMode="auto">
              <a:xfrm>
                <a:off x="9228657" y="3660174"/>
                <a:ext cx="6065" cy="4332"/>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3" name="Freeform 174"/>
              <p:cNvSpPr>
                <a:spLocks/>
              </p:cNvSpPr>
              <p:nvPr/>
            </p:nvSpPr>
            <p:spPr bwMode="auto">
              <a:xfrm>
                <a:off x="9226058" y="3681833"/>
                <a:ext cx="7798" cy="1733"/>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4" name="Freeform 175"/>
              <p:cNvSpPr>
                <a:spLocks/>
              </p:cNvSpPr>
              <p:nvPr/>
            </p:nvSpPr>
            <p:spPr bwMode="auto">
              <a:xfrm>
                <a:off x="9258114" y="3699160"/>
                <a:ext cx="5198" cy="2599"/>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5" name="Freeform 176"/>
              <p:cNvSpPr>
                <a:spLocks/>
              </p:cNvSpPr>
              <p:nvPr/>
            </p:nvSpPr>
            <p:spPr bwMode="auto">
              <a:xfrm>
                <a:off x="9208731" y="3667105"/>
                <a:ext cx="1733" cy="1733"/>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6" name="Freeform 177"/>
              <p:cNvSpPr>
                <a:spLocks/>
              </p:cNvSpPr>
              <p:nvPr/>
            </p:nvSpPr>
            <p:spPr bwMode="auto">
              <a:xfrm>
                <a:off x="9239054" y="3671436"/>
                <a:ext cx="22526" cy="10396"/>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7" name="Freeform 178"/>
              <p:cNvSpPr>
                <a:spLocks/>
              </p:cNvSpPr>
              <p:nvPr/>
            </p:nvSpPr>
            <p:spPr bwMode="auto">
              <a:xfrm>
                <a:off x="9245118" y="3801391"/>
                <a:ext cx="1733" cy="867"/>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8" name="Freeform 179"/>
              <p:cNvSpPr>
                <a:spLocks/>
              </p:cNvSpPr>
              <p:nvPr/>
            </p:nvSpPr>
            <p:spPr bwMode="auto">
              <a:xfrm>
                <a:off x="9211330" y="3665372"/>
                <a:ext cx="6931" cy="3465"/>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9" name="Freeform 180"/>
              <p:cNvSpPr>
                <a:spLocks/>
              </p:cNvSpPr>
              <p:nvPr/>
            </p:nvSpPr>
            <p:spPr bwMode="auto">
              <a:xfrm>
                <a:off x="8982608" y="3470439"/>
                <a:ext cx="8664" cy="4332"/>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0" name="Freeform 181"/>
              <p:cNvSpPr>
                <a:spLocks/>
              </p:cNvSpPr>
              <p:nvPr/>
            </p:nvSpPr>
            <p:spPr bwMode="auto">
              <a:xfrm>
                <a:off x="9247717" y="3804857"/>
                <a:ext cx="2599" cy="1733"/>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1" name="Freeform 182"/>
              <p:cNvSpPr>
                <a:spLocks/>
              </p:cNvSpPr>
              <p:nvPr/>
            </p:nvSpPr>
            <p:spPr bwMode="auto">
              <a:xfrm>
                <a:off x="9244252" y="3800525"/>
                <a:ext cx="1733" cy="867"/>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2" name="Freeform 183"/>
              <p:cNvSpPr>
                <a:spLocks/>
              </p:cNvSpPr>
              <p:nvPr/>
            </p:nvSpPr>
            <p:spPr bwMode="auto">
              <a:xfrm>
                <a:off x="9250317" y="3807456"/>
                <a:ext cx="1733" cy="1733"/>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3" name="Freeform 184"/>
              <p:cNvSpPr>
                <a:spLocks/>
              </p:cNvSpPr>
              <p:nvPr/>
            </p:nvSpPr>
            <p:spPr bwMode="auto">
              <a:xfrm>
                <a:off x="9251183" y="3809189"/>
                <a:ext cx="2599"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4" name="Freeform 185"/>
              <p:cNvSpPr>
                <a:spLocks/>
              </p:cNvSpPr>
              <p:nvPr/>
            </p:nvSpPr>
            <p:spPr bwMode="auto">
              <a:xfrm>
                <a:off x="8981742" y="3470439"/>
                <a:ext cx="361276" cy="338750"/>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5" name="Freeform 186"/>
              <p:cNvSpPr>
                <a:spLocks/>
              </p:cNvSpPr>
              <p:nvPr/>
            </p:nvSpPr>
            <p:spPr bwMode="auto">
              <a:xfrm>
                <a:off x="9202666" y="3667971"/>
                <a:ext cx="38120" cy="10396"/>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6" name="Freeform 187"/>
              <p:cNvSpPr>
                <a:spLocks/>
              </p:cNvSpPr>
              <p:nvPr/>
            </p:nvSpPr>
            <p:spPr bwMode="auto">
              <a:xfrm>
                <a:off x="8974811" y="3479102"/>
                <a:ext cx="5198" cy="4332"/>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7" name="Freeform 188"/>
              <p:cNvSpPr>
                <a:spLocks/>
              </p:cNvSpPr>
              <p:nvPr/>
            </p:nvSpPr>
            <p:spPr bwMode="auto">
              <a:xfrm>
                <a:off x="8974811" y="3513757"/>
                <a:ext cx="867" cy="1733"/>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8" name="Freeform 189"/>
              <p:cNvSpPr>
                <a:spLocks/>
              </p:cNvSpPr>
              <p:nvPr/>
            </p:nvSpPr>
            <p:spPr bwMode="auto">
              <a:xfrm>
                <a:off x="8981742" y="3525020"/>
                <a:ext cx="4332" cy="3465"/>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9" name="Freeform 190"/>
              <p:cNvSpPr>
                <a:spLocks/>
              </p:cNvSpPr>
              <p:nvPr/>
            </p:nvSpPr>
            <p:spPr bwMode="auto">
              <a:xfrm>
                <a:off x="8975677" y="3516357"/>
                <a:ext cx="867" cy="3465"/>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0" name="Freeform 191"/>
              <p:cNvSpPr>
                <a:spLocks/>
              </p:cNvSpPr>
              <p:nvPr/>
            </p:nvSpPr>
            <p:spPr bwMode="auto">
              <a:xfrm>
                <a:off x="8977410" y="3531085"/>
                <a:ext cx="1733" cy="3465"/>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1" name="Freeform 192"/>
              <p:cNvSpPr>
                <a:spLocks/>
              </p:cNvSpPr>
              <p:nvPr/>
            </p:nvSpPr>
            <p:spPr bwMode="auto">
              <a:xfrm>
                <a:off x="8986074" y="3527619"/>
                <a:ext cx="867" cy="1733"/>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2" name="Freeform 193"/>
              <p:cNvSpPr>
                <a:spLocks/>
              </p:cNvSpPr>
              <p:nvPr/>
            </p:nvSpPr>
            <p:spPr bwMode="auto">
              <a:xfrm>
                <a:off x="8973945" y="3516357"/>
                <a:ext cx="867" cy="867"/>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3" name="Freeform 194"/>
              <p:cNvSpPr>
                <a:spLocks/>
              </p:cNvSpPr>
              <p:nvPr/>
            </p:nvSpPr>
            <p:spPr bwMode="auto">
              <a:xfrm>
                <a:off x="8985208" y="3519822"/>
                <a:ext cx="5198" cy="5198"/>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4" name="Freeform 195"/>
              <p:cNvSpPr>
                <a:spLocks/>
              </p:cNvSpPr>
              <p:nvPr/>
            </p:nvSpPr>
            <p:spPr bwMode="auto">
              <a:xfrm>
                <a:off x="8973078" y="3535417"/>
                <a:ext cx="2599" cy="2599"/>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5" name="Freeform 196"/>
              <p:cNvSpPr>
                <a:spLocks/>
              </p:cNvSpPr>
              <p:nvPr/>
            </p:nvSpPr>
            <p:spPr bwMode="auto">
              <a:xfrm>
                <a:off x="8980009" y="3497296"/>
                <a:ext cx="2599" cy="5198"/>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6" name="Freeform 197"/>
              <p:cNvSpPr>
                <a:spLocks/>
              </p:cNvSpPr>
              <p:nvPr/>
            </p:nvSpPr>
            <p:spPr bwMode="auto">
              <a:xfrm>
                <a:off x="8979143" y="3528486"/>
                <a:ext cx="3465" cy="4332"/>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7" name="Freeform 198"/>
              <p:cNvSpPr>
                <a:spLocks/>
              </p:cNvSpPr>
              <p:nvPr/>
            </p:nvSpPr>
            <p:spPr bwMode="auto">
              <a:xfrm>
                <a:off x="9093503" y="3642846"/>
                <a:ext cx="1733" cy="2599"/>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8" name="Freeform 199"/>
              <p:cNvSpPr>
                <a:spLocks/>
              </p:cNvSpPr>
              <p:nvPr/>
            </p:nvSpPr>
            <p:spPr bwMode="auto">
              <a:xfrm>
                <a:off x="9043254" y="3525886"/>
                <a:ext cx="3465" cy="4332"/>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9" name="Freeform 200"/>
              <p:cNvSpPr>
                <a:spLocks/>
              </p:cNvSpPr>
              <p:nvPr/>
            </p:nvSpPr>
            <p:spPr bwMode="auto">
              <a:xfrm>
                <a:off x="9042388" y="3518089"/>
                <a:ext cx="4332" cy="6931"/>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0" name="Freeform 201"/>
              <p:cNvSpPr>
                <a:spLocks/>
              </p:cNvSpPr>
              <p:nvPr/>
            </p:nvSpPr>
            <p:spPr bwMode="auto">
              <a:xfrm>
                <a:off x="9107365" y="3676634"/>
                <a:ext cx="3465" cy="3465"/>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1" name="Freeform 202"/>
              <p:cNvSpPr>
                <a:spLocks/>
              </p:cNvSpPr>
              <p:nvPr/>
            </p:nvSpPr>
            <p:spPr bwMode="auto">
              <a:xfrm>
                <a:off x="9101301" y="3674036"/>
                <a:ext cx="4332" cy="4332"/>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2" name="Freeform 203"/>
              <p:cNvSpPr>
                <a:spLocks/>
              </p:cNvSpPr>
              <p:nvPr/>
            </p:nvSpPr>
            <p:spPr bwMode="auto">
              <a:xfrm>
                <a:off x="9098702" y="3646312"/>
                <a:ext cx="4332" cy="2599"/>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3" name="Freeform 204"/>
              <p:cNvSpPr>
                <a:spLocks/>
              </p:cNvSpPr>
              <p:nvPr/>
            </p:nvSpPr>
            <p:spPr bwMode="auto">
              <a:xfrm>
                <a:off x="8999936" y="3504227"/>
                <a:ext cx="5198" cy="9530"/>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4" name="Freeform 205"/>
              <p:cNvSpPr>
                <a:spLocks/>
              </p:cNvSpPr>
              <p:nvPr/>
            </p:nvSpPr>
            <p:spPr bwMode="auto">
              <a:xfrm>
                <a:off x="8990406" y="3525020"/>
                <a:ext cx="1733" cy="1733"/>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5" name="Freeform 206"/>
              <p:cNvSpPr>
                <a:spLocks/>
              </p:cNvSpPr>
              <p:nvPr/>
            </p:nvSpPr>
            <p:spPr bwMode="auto">
              <a:xfrm>
                <a:off x="9044987" y="3531951"/>
                <a:ext cx="3465" cy="779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6" name="Freeform 207"/>
              <p:cNvSpPr>
                <a:spLocks/>
              </p:cNvSpPr>
              <p:nvPr/>
            </p:nvSpPr>
            <p:spPr bwMode="auto">
              <a:xfrm>
                <a:off x="9036323" y="3505094"/>
                <a:ext cx="4332" cy="6931"/>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7" name="Freeform 208"/>
              <p:cNvSpPr>
                <a:spLocks/>
              </p:cNvSpPr>
              <p:nvPr/>
            </p:nvSpPr>
            <p:spPr bwMode="auto">
              <a:xfrm>
                <a:off x="9038922" y="3512891"/>
                <a:ext cx="1733" cy="2599"/>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8" name="Freeform 209"/>
              <p:cNvSpPr>
                <a:spLocks/>
              </p:cNvSpPr>
              <p:nvPr/>
            </p:nvSpPr>
            <p:spPr bwMode="auto">
              <a:xfrm>
                <a:off x="9280639" y="3693962"/>
                <a:ext cx="1733" cy="1733"/>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9" name="Freeform 210"/>
              <p:cNvSpPr>
                <a:spLocks/>
              </p:cNvSpPr>
              <p:nvPr/>
            </p:nvSpPr>
            <p:spPr bwMode="auto">
              <a:xfrm>
                <a:off x="9518024" y="3633316"/>
                <a:ext cx="2599" cy="6931"/>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0" name="Freeform 211"/>
              <p:cNvSpPr>
                <a:spLocks/>
              </p:cNvSpPr>
              <p:nvPr/>
            </p:nvSpPr>
            <p:spPr bwMode="auto">
              <a:xfrm>
                <a:off x="9464310" y="3682699"/>
                <a:ext cx="13862" cy="27724"/>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1" name="Freeform 212"/>
              <p:cNvSpPr>
                <a:spLocks/>
              </p:cNvSpPr>
              <p:nvPr/>
            </p:nvSpPr>
            <p:spPr bwMode="auto">
              <a:xfrm>
                <a:off x="9424457" y="3588265"/>
                <a:ext cx="15595" cy="13862"/>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2" name="Freeform 213"/>
              <p:cNvSpPr>
                <a:spLocks/>
              </p:cNvSpPr>
              <p:nvPr/>
            </p:nvSpPr>
            <p:spPr bwMode="auto">
              <a:xfrm>
                <a:off x="9407129" y="3627252"/>
                <a:ext cx="4332" cy="4332"/>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3" name="Freeform 214"/>
              <p:cNvSpPr>
                <a:spLocks/>
              </p:cNvSpPr>
              <p:nvPr/>
            </p:nvSpPr>
            <p:spPr bwMode="auto">
              <a:xfrm>
                <a:off x="9407129" y="3614256"/>
                <a:ext cx="4332" cy="5198"/>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4" name="Freeform 215"/>
              <p:cNvSpPr>
                <a:spLocks noEditPoints="1"/>
              </p:cNvSpPr>
              <p:nvPr/>
            </p:nvSpPr>
            <p:spPr bwMode="auto">
              <a:xfrm>
                <a:off x="9394134" y="3512024"/>
                <a:ext cx="152481" cy="2295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5" name="Freeform 216"/>
              <p:cNvSpPr>
                <a:spLocks/>
              </p:cNvSpPr>
              <p:nvPr/>
            </p:nvSpPr>
            <p:spPr bwMode="auto">
              <a:xfrm>
                <a:off x="9377673" y="3665372"/>
                <a:ext cx="5198" cy="4332"/>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6" name="Freeform 217"/>
              <p:cNvSpPr>
                <a:spLocks/>
              </p:cNvSpPr>
              <p:nvPr/>
            </p:nvSpPr>
            <p:spPr bwMode="auto">
              <a:xfrm>
                <a:off x="9379405" y="3669703"/>
                <a:ext cx="2599" cy="3465"/>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7" name="Freeform 218"/>
              <p:cNvSpPr>
                <a:spLocks/>
              </p:cNvSpPr>
              <p:nvPr/>
            </p:nvSpPr>
            <p:spPr bwMode="auto">
              <a:xfrm>
                <a:off x="9358612" y="3706091"/>
                <a:ext cx="1733" cy="2599"/>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8" name="Freeform 219"/>
              <p:cNvSpPr>
                <a:spLocks/>
              </p:cNvSpPr>
              <p:nvPr/>
            </p:nvSpPr>
            <p:spPr bwMode="auto">
              <a:xfrm>
                <a:off x="9382871" y="3665372"/>
                <a:ext cx="2599" cy="2599"/>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9" name="Freeform 220"/>
              <p:cNvSpPr>
                <a:spLocks/>
              </p:cNvSpPr>
              <p:nvPr/>
            </p:nvSpPr>
            <p:spPr bwMode="auto">
              <a:xfrm>
                <a:off x="9377673" y="3672303"/>
                <a:ext cx="867" cy="1733"/>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0" name="Freeform 221"/>
              <p:cNvSpPr>
                <a:spLocks/>
              </p:cNvSpPr>
              <p:nvPr/>
            </p:nvSpPr>
            <p:spPr bwMode="auto">
              <a:xfrm>
                <a:off x="9470374" y="3592597"/>
                <a:ext cx="3465" cy="1733"/>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1" name="Freeform 222"/>
              <p:cNvSpPr>
                <a:spLocks/>
              </p:cNvSpPr>
              <p:nvPr/>
            </p:nvSpPr>
            <p:spPr bwMode="auto">
              <a:xfrm>
                <a:off x="9466042" y="3563140"/>
                <a:ext cx="13862" cy="27724"/>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2" name="Freeform 223"/>
              <p:cNvSpPr>
                <a:spLocks/>
              </p:cNvSpPr>
              <p:nvPr/>
            </p:nvSpPr>
            <p:spPr bwMode="auto">
              <a:xfrm>
                <a:off x="8971346" y="3538015"/>
                <a:ext cx="867" cy="867"/>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3" name="Freeform 224"/>
              <p:cNvSpPr>
                <a:spLocks/>
              </p:cNvSpPr>
              <p:nvPr/>
            </p:nvSpPr>
            <p:spPr bwMode="auto">
              <a:xfrm>
                <a:off x="9483370" y="3557942"/>
                <a:ext cx="3465" cy="6065"/>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4" name="Freeform 225"/>
              <p:cNvSpPr>
                <a:spLocks/>
              </p:cNvSpPr>
              <p:nvPr/>
            </p:nvSpPr>
            <p:spPr bwMode="auto">
              <a:xfrm>
                <a:off x="9457379" y="3588265"/>
                <a:ext cx="3465" cy="4332"/>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5" name="Freeform 226"/>
              <p:cNvSpPr>
                <a:spLocks/>
              </p:cNvSpPr>
              <p:nvPr/>
            </p:nvSpPr>
            <p:spPr bwMode="auto">
              <a:xfrm>
                <a:off x="9459111" y="3575270"/>
                <a:ext cx="6931" cy="13862"/>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6" name="Freeform 227"/>
              <p:cNvSpPr>
                <a:spLocks/>
              </p:cNvSpPr>
              <p:nvPr/>
            </p:nvSpPr>
            <p:spPr bwMode="auto">
              <a:xfrm>
                <a:off x="9443517" y="3585666"/>
                <a:ext cx="1733" cy="2599"/>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7" name="Freeform 228"/>
              <p:cNvSpPr>
                <a:spLocks/>
              </p:cNvSpPr>
              <p:nvPr/>
            </p:nvSpPr>
            <p:spPr bwMode="auto">
              <a:xfrm>
                <a:off x="9441784" y="3589131"/>
                <a:ext cx="867" cy="867"/>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8" name="Freeform 229"/>
              <p:cNvSpPr>
                <a:spLocks/>
              </p:cNvSpPr>
              <p:nvPr/>
            </p:nvSpPr>
            <p:spPr bwMode="auto">
              <a:xfrm>
                <a:off x="9445249" y="3584799"/>
                <a:ext cx="1733" cy="2599"/>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9" name="Freeform 230"/>
              <p:cNvSpPr>
                <a:spLocks/>
              </p:cNvSpPr>
              <p:nvPr/>
            </p:nvSpPr>
            <p:spPr bwMode="auto">
              <a:xfrm>
                <a:off x="9452180" y="3580468"/>
                <a:ext cx="2599" cy="8664"/>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0" name="Freeform 231"/>
              <p:cNvSpPr>
                <a:spLocks/>
              </p:cNvSpPr>
              <p:nvPr/>
            </p:nvSpPr>
            <p:spPr bwMode="auto">
              <a:xfrm>
                <a:off x="9226924" y="3658441"/>
                <a:ext cx="3465" cy="2599"/>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1" name="Freeform 232"/>
              <p:cNvSpPr>
                <a:spLocks/>
              </p:cNvSpPr>
              <p:nvPr/>
            </p:nvSpPr>
            <p:spPr bwMode="auto">
              <a:xfrm>
                <a:off x="9279773" y="3674902"/>
                <a:ext cx="867" cy="867"/>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2" name="Freeform 233"/>
              <p:cNvSpPr>
                <a:spLocks/>
              </p:cNvSpPr>
              <p:nvPr/>
            </p:nvSpPr>
            <p:spPr bwMode="auto">
              <a:xfrm>
                <a:off x="9267644" y="3669703"/>
                <a:ext cx="4332" cy="3465"/>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3" name="Freeform 234"/>
              <p:cNvSpPr>
                <a:spLocks/>
              </p:cNvSpPr>
              <p:nvPr/>
            </p:nvSpPr>
            <p:spPr bwMode="auto">
              <a:xfrm>
                <a:off x="9279773" y="3674036"/>
                <a:ext cx="1733" cy="867"/>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4" name="Freeform 235"/>
              <p:cNvSpPr>
                <a:spLocks/>
              </p:cNvSpPr>
              <p:nvPr/>
            </p:nvSpPr>
            <p:spPr bwMode="auto">
              <a:xfrm>
                <a:off x="9278906" y="3672303"/>
                <a:ext cx="867" cy="867"/>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5" name="Freeform 236"/>
              <p:cNvSpPr>
                <a:spLocks/>
              </p:cNvSpPr>
              <p:nvPr/>
            </p:nvSpPr>
            <p:spPr bwMode="auto">
              <a:xfrm>
                <a:off x="9265911" y="3700893"/>
                <a:ext cx="3465" cy="2599"/>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6" name="Freeform 237"/>
              <p:cNvSpPr>
                <a:spLocks/>
              </p:cNvSpPr>
              <p:nvPr/>
            </p:nvSpPr>
            <p:spPr bwMode="auto">
              <a:xfrm>
                <a:off x="9241653" y="3665372"/>
                <a:ext cx="2599" cy="3465"/>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7" name="Freeform 238"/>
              <p:cNvSpPr>
                <a:spLocks/>
              </p:cNvSpPr>
              <p:nvPr/>
            </p:nvSpPr>
            <p:spPr bwMode="auto">
              <a:xfrm>
                <a:off x="9233855" y="3664505"/>
                <a:ext cx="2599" cy="5198"/>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8" name="Freeform 239"/>
              <p:cNvSpPr>
                <a:spLocks/>
              </p:cNvSpPr>
              <p:nvPr/>
            </p:nvSpPr>
            <p:spPr bwMode="auto">
              <a:xfrm>
                <a:off x="9239920" y="3669703"/>
                <a:ext cx="2599" cy="1733"/>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9" name="Freeform 240"/>
              <p:cNvSpPr>
                <a:spLocks/>
              </p:cNvSpPr>
              <p:nvPr/>
            </p:nvSpPr>
            <p:spPr bwMode="auto">
              <a:xfrm>
                <a:off x="9247717" y="3666238"/>
                <a:ext cx="2599" cy="1733"/>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0" name="Freeform 241"/>
              <p:cNvSpPr>
                <a:spLocks/>
              </p:cNvSpPr>
              <p:nvPr/>
            </p:nvSpPr>
            <p:spPr bwMode="auto">
              <a:xfrm>
                <a:off x="9276308" y="3686165"/>
                <a:ext cx="6065" cy="4332"/>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1" name="Freeform 242"/>
              <p:cNvSpPr>
                <a:spLocks/>
              </p:cNvSpPr>
              <p:nvPr/>
            </p:nvSpPr>
            <p:spPr bwMode="auto">
              <a:xfrm>
                <a:off x="9276308" y="3684432"/>
                <a:ext cx="2599" cy="1733"/>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2" name="Freeform 243"/>
              <p:cNvSpPr>
                <a:spLocks/>
              </p:cNvSpPr>
              <p:nvPr/>
            </p:nvSpPr>
            <p:spPr bwMode="auto">
              <a:xfrm>
                <a:off x="9271976" y="3635915"/>
                <a:ext cx="4332" cy="4332"/>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3" name="Freeform 244"/>
              <p:cNvSpPr>
                <a:spLocks/>
              </p:cNvSpPr>
              <p:nvPr/>
            </p:nvSpPr>
            <p:spPr bwMode="auto">
              <a:xfrm>
                <a:off x="9283239" y="3677501"/>
                <a:ext cx="867" cy="1733"/>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4" name="Freeform 245"/>
              <p:cNvSpPr>
                <a:spLocks/>
              </p:cNvSpPr>
              <p:nvPr/>
            </p:nvSpPr>
            <p:spPr bwMode="auto">
              <a:xfrm>
                <a:off x="9284105" y="3636781"/>
                <a:ext cx="5198" cy="4332"/>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5" name="Freeform 246"/>
              <p:cNvSpPr>
                <a:spLocks/>
              </p:cNvSpPr>
              <p:nvPr/>
            </p:nvSpPr>
            <p:spPr bwMode="auto">
              <a:xfrm>
                <a:off x="9278906" y="3804857"/>
                <a:ext cx="5198" cy="2599"/>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6" name="Freeform 247"/>
              <p:cNvSpPr>
                <a:spLocks/>
              </p:cNvSpPr>
              <p:nvPr/>
            </p:nvSpPr>
            <p:spPr bwMode="auto">
              <a:xfrm>
                <a:off x="9274575" y="3671436"/>
                <a:ext cx="867" cy="867"/>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7" name="Freeform 248"/>
              <p:cNvSpPr>
                <a:spLocks/>
              </p:cNvSpPr>
              <p:nvPr/>
            </p:nvSpPr>
            <p:spPr bwMode="auto">
              <a:xfrm>
                <a:off x="9344751" y="3718220"/>
                <a:ext cx="2599" cy="1733"/>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8" name="Freeform 249"/>
              <p:cNvSpPr>
                <a:spLocks/>
              </p:cNvSpPr>
              <p:nvPr/>
            </p:nvSpPr>
            <p:spPr bwMode="auto">
              <a:xfrm>
                <a:off x="9280639" y="3690496"/>
                <a:ext cx="2599" cy="3465"/>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9" name="Freeform 250"/>
              <p:cNvSpPr>
                <a:spLocks/>
              </p:cNvSpPr>
              <p:nvPr/>
            </p:nvSpPr>
            <p:spPr bwMode="auto">
              <a:xfrm>
                <a:off x="9275441" y="3681833"/>
                <a:ext cx="2599" cy="2599"/>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90" name="Freeform 251"/>
              <p:cNvSpPr>
                <a:spLocks/>
              </p:cNvSpPr>
              <p:nvPr/>
            </p:nvSpPr>
            <p:spPr bwMode="auto">
              <a:xfrm>
                <a:off x="9278906" y="3698294"/>
                <a:ext cx="3465" cy="1733"/>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91" name="Freeform 252"/>
              <p:cNvSpPr>
                <a:spLocks/>
              </p:cNvSpPr>
              <p:nvPr/>
            </p:nvSpPr>
            <p:spPr bwMode="auto">
              <a:xfrm>
                <a:off x="9277174" y="3671436"/>
                <a:ext cx="867" cy="867"/>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grpSp>
      </p:grpSp>
      <p:grpSp>
        <p:nvGrpSpPr>
          <p:cNvPr id="339" name="Group 338"/>
          <p:cNvGrpSpPr/>
          <p:nvPr/>
        </p:nvGrpSpPr>
        <p:grpSpPr>
          <a:xfrm>
            <a:off x="9008921" y="1770749"/>
            <a:ext cx="1626626" cy="1101340"/>
            <a:chOff x="8925791" y="1562925"/>
            <a:chExt cx="1626626" cy="1101340"/>
          </a:xfrm>
        </p:grpSpPr>
        <p:grpSp>
          <p:nvGrpSpPr>
            <p:cNvPr id="292" name="Group 291"/>
            <p:cNvGrpSpPr/>
            <p:nvPr/>
          </p:nvGrpSpPr>
          <p:grpSpPr>
            <a:xfrm>
              <a:off x="8925791" y="1563243"/>
              <a:ext cx="559368" cy="1101022"/>
              <a:chOff x="11021373" y="1167474"/>
              <a:chExt cx="559368" cy="1101022"/>
            </a:xfrm>
          </p:grpSpPr>
          <p:grpSp>
            <p:nvGrpSpPr>
              <p:cNvPr id="293" name="Group 292"/>
              <p:cNvGrpSpPr>
                <a:grpSpLocks noChangeAspect="1"/>
              </p:cNvGrpSpPr>
              <p:nvPr/>
            </p:nvGrpSpPr>
            <p:grpSpPr>
              <a:xfrm>
                <a:off x="11021373" y="1167474"/>
                <a:ext cx="470108" cy="738548"/>
                <a:chOff x="10594380" y="698072"/>
                <a:chExt cx="1027278" cy="1567315"/>
              </a:xfrm>
            </p:grpSpPr>
            <p:sp>
              <p:nvSpPr>
                <p:cNvPr id="295" name="Freeform 294"/>
                <p:cNvSpPr>
                  <a:spLocks noEditPoints="1"/>
                </p:cNvSpPr>
                <p:nvPr/>
              </p:nvSpPr>
              <p:spPr bwMode="auto">
                <a:xfrm>
                  <a:off x="10819368" y="698072"/>
                  <a:ext cx="802290" cy="1567315"/>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grpSp>
              <p:nvGrpSpPr>
                <p:cNvPr id="296" name="Group 295"/>
                <p:cNvGrpSpPr/>
                <p:nvPr/>
              </p:nvGrpSpPr>
              <p:grpSpPr>
                <a:xfrm>
                  <a:off x="10594380" y="1058708"/>
                  <a:ext cx="613244" cy="678657"/>
                  <a:chOff x="9851288" y="1619970"/>
                  <a:chExt cx="613244" cy="678657"/>
                </a:xfrm>
              </p:grpSpPr>
              <p:sp>
                <p:nvSpPr>
                  <p:cNvPr id="298" name="Freeform 16"/>
                  <p:cNvSpPr>
                    <a:spLocks noEditPoints="1"/>
                  </p:cNvSpPr>
                  <p:nvPr/>
                </p:nvSpPr>
                <p:spPr bwMode="auto">
                  <a:xfrm>
                    <a:off x="9851288" y="1619970"/>
                    <a:ext cx="613244" cy="678657"/>
                  </a:xfrm>
                  <a:custGeom>
                    <a:avLst/>
                    <a:gdLst>
                      <a:gd name="T0" fmla="*/ 54 w 781"/>
                      <a:gd name="T1" fmla="*/ 439 h 864"/>
                      <a:gd name="T2" fmla="*/ 65 w 781"/>
                      <a:gd name="T3" fmla="*/ 475 h 864"/>
                      <a:gd name="T4" fmla="*/ 759 w 781"/>
                      <a:gd name="T5" fmla="*/ 85 h 864"/>
                      <a:gd name="T6" fmla="*/ 408 w 781"/>
                      <a:gd name="T7" fmla="*/ 864 h 864"/>
                      <a:gd name="T8" fmla="*/ 34 w 781"/>
                      <a:gd name="T9" fmla="*/ 502 h 864"/>
                      <a:gd name="T10" fmla="*/ 126 w 781"/>
                      <a:gd name="T11" fmla="*/ 459 h 864"/>
                      <a:gd name="T12" fmla="*/ 123 w 781"/>
                      <a:gd name="T13" fmla="*/ 493 h 864"/>
                      <a:gd name="T14" fmla="*/ 124 w 781"/>
                      <a:gd name="T15" fmla="*/ 452 h 864"/>
                      <a:gd name="T16" fmla="*/ 250 w 781"/>
                      <a:gd name="T17" fmla="*/ 483 h 864"/>
                      <a:gd name="T18" fmla="*/ 284 w 781"/>
                      <a:gd name="T19" fmla="*/ 496 h 864"/>
                      <a:gd name="T20" fmla="*/ 281 w 781"/>
                      <a:gd name="T21" fmla="*/ 518 h 864"/>
                      <a:gd name="T22" fmla="*/ 281 w 781"/>
                      <a:gd name="T23" fmla="*/ 519 h 864"/>
                      <a:gd name="T24" fmla="*/ 281 w 781"/>
                      <a:gd name="T25" fmla="*/ 520 h 864"/>
                      <a:gd name="T26" fmla="*/ 280 w 781"/>
                      <a:gd name="T27" fmla="*/ 521 h 864"/>
                      <a:gd name="T28" fmla="*/ 280 w 781"/>
                      <a:gd name="T29" fmla="*/ 522 h 864"/>
                      <a:gd name="T30" fmla="*/ 279 w 781"/>
                      <a:gd name="T31" fmla="*/ 523 h 864"/>
                      <a:gd name="T32" fmla="*/ 278 w 781"/>
                      <a:gd name="T33" fmla="*/ 524 h 864"/>
                      <a:gd name="T34" fmla="*/ 278 w 781"/>
                      <a:gd name="T35" fmla="*/ 524 h 864"/>
                      <a:gd name="T36" fmla="*/ 277 w 781"/>
                      <a:gd name="T37" fmla="*/ 525 h 864"/>
                      <a:gd name="T38" fmla="*/ 276 w 781"/>
                      <a:gd name="T39" fmla="*/ 525 h 864"/>
                      <a:gd name="T40" fmla="*/ 275 w 781"/>
                      <a:gd name="T41" fmla="*/ 526 h 864"/>
                      <a:gd name="T42" fmla="*/ 274 w 781"/>
                      <a:gd name="T43" fmla="*/ 526 h 864"/>
                      <a:gd name="T44" fmla="*/ 273 w 781"/>
                      <a:gd name="T45" fmla="*/ 526 h 864"/>
                      <a:gd name="T46" fmla="*/ 272 w 781"/>
                      <a:gd name="T47" fmla="*/ 526 h 864"/>
                      <a:gd name="T48" fmla="*/ 248 w 781"/>
                      <a:gd name="T49" fmla="*/ 522 h 864"/>
                      <a:gd name="T50" fmla="*/ 243 w 781"/>
                      <a:gd name="T51" fmla="*/ 493 h 864"/>
                      <a:gd name="T52" fmla="*/ 205 w 781"/>
                      <a:gd name="T53" fmla="*/ 474 h 864"/>
                      <a:gd name="T54" fmla="*/ 235 w 781"/>
                      <a:gd name="T55" fmla="*/ 491 h 864"/>
                      <a:gd name="T56" fmla="*/ 233 w 781"/>
                      <a:gd name="T57" fmla="*/ 509 h 864"/>
                      <a:gd name="T58" fmla="*/ 232 w 781"/>
                      <a:gd name="T59" fmla="*/ 510 h 864"/>
                      <a:gd name="T60" fmla="*/ 232 w 781"/>
                      <a:gd name="T61" fmla="*/ 511 h 864"/>
                      <a:gd name="T62" fmla="*/ 231 w 781"/>
                      <a:gd name="T63" fmla="*/ 512 h 864"/>
                      <a:gd name="T64" fmla="*/ 231 w 781"/>
                      <a:gd name="T65" fmla="*/ 513 h 864"/>
                      <a:gd name="T66" fmla="*/ 230 w 781"/>
                      <a:gd name="T67" fmla="*/ 514 h 864"/>
                      <a:gd name="T68" fmla="*/ 229 w 781"/>
                      <a:gd name="T69" fmla="*/ 515 h 864"/>
                      <a:gd name="T70" fmla="*/ 229 w 781"/>
                      <a:gd name="T71" fmla="*/ 515 h 864"/>
                      <a:gd name="T72" fmla="*/ 228 w 781"/>
                      <a:gd name="T73" fmla="*/ 516 h 864"/>
                      <a:gd name="T74" fmla="*/ 227 w 781"/>
                      <a:gd name="T75" fmla="*/ 516 h 864"/>
                      <a:gd name="T76" fmla="*/ 226 w 781"/>
                      <a:gd name="T77" fmla="*/ 517 h 864"/>
                      <a:gd name="T78" fmla="*/ 225 w 781"/>
                      <a:gd name="T79" fmla="*/ 517 h 864"/>
                      <a:gd name="T80" fmla="*/ 224 w 781"/>
                      <a:gd name="T81" fmla="*/ 517 h 864"/>
                      <a:gd name="T82" fmla="*/ 224 w 781"/>
                      <a:gd name="T83" fmla="*/ 517 h 864"/>
                      <a:gd name="T84" fmla="*/ 196 w 781"/>
                      <a:gd name="T85" fmla="*/ 511 h 864"/>
                      <a:gd name="T86" fmla="*/ 146 w 781"/>
                      <a:gd name="T87" fmla="*/ 474 h 864"/>
                      <a:gd name="T88" fmla="*/ 180 w 781"/>
                      <a:gd name="T89" fmla="*/ 469 h 864"/>
                      <a:gd name="T90" fmla="*/ 184 w 781"/>
                      <a:gd name="T91" fmla="*/ 498 h 864"/>
                      <a:gd name="T92" fmla="*/ 184 w 781"/>
                      <a:gd name="T93" fmla="*/ 500 h 864"/>
                      <a:gd name="T94" fmla="*/ 183 w 781"/>
                      <a:gd name="T95" fmla="*/ 501 h 864"/>
                      <a:gd name="T96" fmla="*/ 183 w 781"/>
                      <a:gd name="T97" fmla="*/ 502 h 864"/>
                      <a:gd name="T98" fmla="*/ 183 w 781"/>
                      <a:gd name="T99" fmla="*/ 503 h 864"/>
                      <a:gd name="T100" fmla="*/ 182 w 781"/>
                      <a:gd name="T101" fmla="*/ 504 h 864"/>
                      <a:gd name="T102" fmla="*/ 181 w 781"/>
                      <a:gd name="T103" fmla="*/ 505 h 864"/>
                      <a:gd name="T104" fmla="*/ 180 w 781"/>
                      <a:gd name="T105" fmla="*/ 506 h 864"/>
                      <a:gd name="T106" fmla="*/ 180 w 781"/>
                      <a:gd name="T107" fmla="*/ 506 h 864"/>
                      <a:gd name="T108" fmla="*/ 179 w 781"/>
                      <a:gd name="T109" fmla="*/ 507 h 864"/>
                      <a:gd name="T110" fmla="*/ 178 w 781"/>
                      <a:gd name="T111" fmla="*/ 508 h 864"/>
                      <a:gd name="T112" fmla="*/ 177 w 781"/>
                      <a:gd name="T113" fmla="*/ 508 h 864"/>
                      <a:gd name="T114" fmla="*/ 176 w 781"/>
                      <a:gd name="T115" fmla="*/ 508 h 864"/>
                      <a:gd name="T116" fmla="*/ 176 w 781"/>
                      <a:gd name="T117" fmla="*/ 508 h 864"/>
                      <a:gd name="T118" fmla="*/ 174 w 781"/>
                      <a:gd name="T119" fmla="*/ 508 h 864"/>
                      <a:gd name="T120" fmla="*/ 145 w 781"/>
                      <a:gd name="T121" fmla="*/ 499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1" h="864">
                        <a:moveTo>
                          <a:pt x="67" y="461"/>
                        </a:moveTo>
                        <a:cubicBezTo>
                          <a:pt x="68" y="459"/>
                          <a:pt x="69" y="457"/>
                          <a:pt x="70" y="455"/>
                        </a:cubicBezTo>
                        <a:cubicBezTo>
                          <a:pt x="71" y="452"/>
                          <a:pt x="72" y="450"/>
                          <a:pt x="73" y="449"/>
                        </a:cubicBezTo>
                        <a:cubicBezTo>
                          <a:pt x="74" y="447"/>
                          <a:pt x="75" y="445"/>
                          <a:pt x="76" y="444"/>
                        </a:cubicBezTo>
                        <a:cubicBezTo>
                          <a:pt x="54" y="439"/>
                          <a:pt x="54" y="439"/>
                          <a:pt x="54" y="439"/>
                        </a:cubicBezTo>
                        <a:cubicBezTo>
                          <a:pt x="46" y="491"/>
                          <a:pt x="46" y="491"/>
                          <a:pt x="46" y="491"/>
                        </a:cubicBezTo>
                        <a:cubicBezTo>
                          <a:pt x="69" y="495"/>
                          <a:pt x="69" y="495"/>
                          <a:pt x="69" y="495"/>
                        </a:cubicBezTo>
                        <a:cubicBezTo>
                          <a:pt x="68" y="493"/>
                          <a:pt x="67" y="491"/>
                          <a:pt x="67" y="489"/>
                        </a:cubicBezTo>
                        <a:cubicBezTo>
                          <a:pt x="66" y="487"/>
                          <a:pt x="66" y="484"/>
                          <a:pt x="66" y="482"/>
                        </a:cubicBezTo>
                        <a:cubicBezTo>
                          <a:pt x="65" y="480"/>
                          <a:pt x="65" y="478"/>
                          <a:pt x="65" y="475"/>
                        </a:cubicBezTo>
                        <a:cubicBezTo>
                          <a:pt x="65" y="473"/>
                          <a:pt x="66" y="470"/>
                          <a:pt x="66" y="468"/>
                        </a:cubicBezTo>
                        <a:cubicBezTo>
                          <a:pt x="66" y="466"/>
                          <a:pt x="67" y="463"/>
                          <a:pt x="67" y="461"/>
                        </a:cubicBezTo>
                        <a:close/>
                        <a:moveTo>
                          <a:pt x="720" y="645"/>
                        </a:moveTo>
                        <a:cubicBezTo>
                          <a:pt x="781" y="112"/>
                          <a:pt x="781" y="112"/>
                          <a:pt x="781" y="112"/>
                        </a:cubicBezTo>
                        <a:cubicBezTo>
                          <a:pt x="759" y="85"/>
                          <a:pt x="759" y="85"/>
                          <a:pt x="759" y="85"/>
                        </a:cubicBezTo>
                        <a:cubicBezTo>
                          <a:pt x="71" y="0"/>
                          <a:pt x="71" y="0"/>
                          <a:pt x="71" y="0"/>
                        </a:cubicBezTo>
                        <a:cubicBezTo>
                          <a:pt x="0" y="548"/>
                          <a:pt x="0" y="548"/>
                          <a:pt x="0" y="548"/>
                        </a:cubicBezTo>
                        <a:cubicBezTo>
                          <a:pt x="343" y="619"/>
                          <a:pt x="343" y="619"/>
                          <a:pt x="343" y="619"/>
                        </a:cubicBezTo>
                        <a:cubicBezTo>
                          <a:pt x="235" y="633"/>
                          <a:pt x="156" y="682"/>
                          <a:pt x="156" y="740"/>
                        </a:cubicBezTo>
                        <a:cubicBezTo>
                          <a:pt x="156" y="808"/>
                          <a:pt x="269" y="864"/>
                          <a:pt x="408" y="864"/>
                        </a:cubicBezTo>
                        <a:cubicBezTo>
                          <a:pt x="547" y="864"/>
                          <a:pt x="660" y="808"/>
                          <a:pt x="660" y="740"/>
                        </a:cubicBezTo>
                        <a:cubicBezTo>
                          <a:pt x="660" y="717"/>
                          <a:pt x="648" y="696"/>
                          <a:pt x="627" y="678"/>
                        </a:cubicBezTo>
                        <a:cubicBezTo>
                          <a:pt x="688" y="690"/>
                          <a:pt x="688" y="690"/>
                          <a:pt x="688" y="690"/>
                        </a:cubicBezTo>
                        <a:lnTo>
                          <a:pt x="720" y="645"/>
                        </a:lnTo>
                        <a:close/>
                        <a:moveTo>
                          <a:pt x="34" y="502"/>
                        </a:moveTo>
                        <a:cubicBezTo>
                          <a:pt x="100" y="32"/>
                          <a:pt x="100" y="32"/>
                          <a:pt x="100" y="32"/>
                        </a:cubicBezTo>
                        <a:cubicBezTo>
                          <a:pt x="715" y="110"/>
                          <a:pt x="715" y="110"/>
                          <a:pt x="715" y="110"/>
                        </a:cubicBezTo>
                        <a:cubicBezTo>
                          <a:pt x="651" y="622"/>
                          <a:pt x="651" y="622"/>
                          <a:pt x="651" y="622"/>
                        </a:cubicBezTo>
                        <a:lnTo>
                          <a:pt x="34" y="502"/>
                        </a:lnTo>
                        <a:close/>
                        <a:moveTo>
                          <a:pt x="126" y="459"/>
                        </a:moveTo>
                        <a:cubicBezTo>
                          <a:pt x="127" y="461"/>
                          <a:pt x="127" y="463"/>
                          <a:pt x="128" y="465"/>
                        </a:cubicBezTo>
                        <a:cubicBezTo>
                          <a:pt x="128" y="468"/>
                          <a:pt x="128" y="470"/>
                          <a:pt x="128" y="472"/>
                        </a:cubicBezTo>
                        <a:cubicBezTo>
                          <a:pt x="128" y="475"/>
                          <a:pt x="128" y="477"/>
                          <a:pt x="127" y="480"/>
                        </a:cubicBezTo>
                        <a:cubicBezTo>
                          <a:pt x="127" y="482"/>
                          <a:pt x="126" y="484"/>
                          <a:pt x="126" y="487"/>
                        </a:cubicBezTo>
                        <a:cubicBezTo>
                          <a:pt x="125" y="489"/>
                          <a:pt x="124" y="491"/>
                          <a:pt x="123" y="493"/>
                        </a:cubicBezTo>
                        <a:cubicBezTo>
                          <a:pt x="122" y="495"/>
                          <a:pt x="121" y="497"/>
                          <a:pt x="120" y="499"/>
                        </a:cubicBezTo>
                        <a:cubicBezTo>
                          <a:pt x="119" y="501"/>
                          <a:pt x="118" y="503"/>
                          <a:pt x="117" y="504"/>
                        </a:cubicBezTo>
                        <a:cubicBezTo>
                          <a:pt x="638" y="602"/>
                          <a:pt x="638" y="602"/>
                          <a:pt x="638" y="602"/>
                        </a:cubicBezTo>
                        <a:cubicBezTo>
                          <a:pt x="646" y="545"/>
                          <a:pt x="646" y="545"/>
                          <a:pt x="646" y="545"/>
                        </a:cubicBezTo>
                        <a:cubicBezTo>
                          <a:pt x="124" y="452"/>
                          <a:pt x="124" y="452"/>
                          <a:pt x="124" y="452"/>
                        </a:cubicBezTo>
                        <a:cubicBezTo>
                          <a:pt x="125" y="454"/>
                          <a:pt x="126" y="456"/>
                          <a:pt x="126" y="459"/>
                        </a:cubicBezTo>
                        <a:close/>
                        <a:moveTo>
                          <a:pt x="243" y="493"/>
                        </a:moveTo>
                        <a:cubicBezTo>
                          <a:pt x="243" y="491"/>
                          <a:pt x="244" y="490"/>
                          <a:pt x="245" y="488"/>
                        </a:cubicBezTo>
                        <a:cubicBezTo>
                          <a:pt x="245" y="487"/>
                          <a:pt x="246" y="486"/>
                          <a:pt x="247" y="485"/>
                        </a:cubicBezTo>
                        <a:cubicBezTo>
                          <a:pt x="248" y="484"/>
                          <a:pt x="249" y="484"/>
                          <a:pt x="250" y="483"/>
                        </a:cubicBezTo>
                        <a:cubicBezTo>
                          <a:pt x="251" y="483"/>
                          <a:pt x="252" y="483"/>
                          <a:pt x="253" y="483"/>
                        </a:cubicBezTo>
                        <a:cubicBezTo>
                          <a:pt x="277" y="487"/>
                          <a:pt x="277" y="487"/>
                          <a:pt x="277" y="487"/>
                        </a:cubicBezTo>
                        <a:cubicBezTo>
                          <a:pt x="278" y="487"/>
                          <a:pt x="279" y="488"/>
                          <a:pt x="280" y="489"/>
                        </a:cubicBezTo>
                        <a:cubicBezTo>
                          <a:pt x="281" y="490"/>
                          <a:pt x="282" y="491"/>
                          <a:pt x="283" y="492"/>
                        </a:cubicBezTo>
                        <a:cubicBezTo>
                          <a:pt x="283" y="493"/>
                          <a:pt x="284" y="494"/>
                          <a:pt x="284" y="496"/>
                        </a:cubicBezTo>
                        <a:cubicBezTo>
                          <a:pt x="284" y="497"/>
                          <a:pt x="284" y="499"/>
                          <a:pt x="284" y="500"/>
                        </a:cubicBezTo>
                        <a:cubicBezTo>
                          <a:pt x="282" y="517"/>
                          <a:pt x="282" y="517"/>
                          <a:pt x="282" y="517"/>
                        </a:cubicBezTo>
                        <a:cubicBezTo>
                          <a:pt x="282" y="517"/>
                          <a:pt x="281" y="517"/>
                          <a:pt x="281" y="517"/>
                        </a:cubicBezTo>
                        <a:cubicBezTo>
                          <a:pt x="281" y="517"/>
                          <a:pt x="281" y="517"/>
                          <a:pt x="281" y="517"/>
                        </a:cubicBezTo>
                        <a:cubicBezTo>
                          <a:pt x="281" y="517"/>
                          <a:pt x="281" y="518"/>
                          <a:pt x="281" y="518"/>
                        </a:cubicBezTo>
                        <a:cubicBezTo>
                          <a:pt x="281" y="518"/>
                          <a:pt x="281" y="518"/>
                          <a:pt x="281" y="518"/>
                        </a:cubicBezTo>
                        <a:cubicBezTo>
                          <a:pt x="281" y="518"/>
                          <a:pt x="281" y="518"/>
                          <a:pt x="281" y="518"/>
                        </a:cubicBezTo>
                        <a:cubicBezTo>
                          <a:pt x="281" y="518"/>
                          <a:pt x="281" y="518"/>
                          <a:pt x="281" y="518"/>
                        </a:cubicBezTo>
                        <a:cubicBezTo>
                          <a:pt x="281" y="519"/>
                          <a:pt x="281" y="519"/>
                          <a:pt x="281" y="519"/>
                        </a:cubicBezTo>
                        <a:cubicBezTo>
                          <a:pt x="281" y="519"/>
                          <a:pt x="281" y="519"/>
                          <a:pt x="281" y="519"/>
                        </a:cubicBezTo>
                        <a:cubicBezTo>
                          <a:pt x="281" y="519"/>
                          <a:pt x="281" y="519"/>
                          <a:pt x="281" y="519"/>
                        </a:cubicBezTo>
                        <a:cubicBezTo>
                          <a:pt x="281" y="519"/>
                          <a:pt x="281" y="519"/>
                          <a:pt x="281" y="519"/>
                        </a:cubicBezTo>
                        <a:cubicBezTo>
                          <a:pt x="281" y="519"/>
                          <a:pt x="281" y="519"/>
                          <a:pt x="281" y="520"/>
                        </a:cubicBezTo>
                        <a:cubicBezTo>
                          <a:pt x="281" y="520"/>
                          <a:pt x="281" y="520"/>
                          <a:pt x="281" y="520"/>
                        </a:cubicBezTo>
                        <a:cubicBezTo>
                          <a:pt x="281" y="520"/>
                          <a:pt x="281" y="520"/>
                          <a:pt x="281" y="520"/>
                        </a:cubicBezTo>
                        <a:cubicBezTo>
                          <a:pt x="280" y="520"/>
                          <a:pt x="280" y="520"/>
                          <a:pt x="280" y="520"/>
                        </a:cubicBezTo>
                        <a:cubicBezTo>
                          <a:pt x="280" y="520"/>
                          <a:pt x="280" y="520"/>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2"/>
                          <a:pt x="280" y="522"/>
                          <a:pt x="280" y="522"/>
                        </a:cubicBezTo>
                        <a:cubicBezTo>
                          <a:pt x="280" y="522"/>
                          <a:pt x="280" y="522"/>
                          <a:pt x="280" y="522"/>
                        </a:cubicBezTo>
                        <a:cubicBezTo>
                          <a:pt x="280" y="522"/>
                          <a:pt x="280" y="522"/>
                          <a:pt x="279" y="522"/>
                        </a:cubicBezTo>
                        <a:cubicBezTo>
                          <a:pt x="279" y="522"/>
                          <a:pt x="279" y="522"/>
                          <a:pt x="279" y="522"/>
                        </a:cubicBezTo>
                        <a:cubicBezTo>
                          <a:pt x="279" y="522"/>
                          <a:pt x="279" y="522"/>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7" y="524"/>
                          <a:pt x="277" y="524"/>
                          <a:pt x="277" y="525"/>
                        </a:cubicBezTo>
                        <a:cubicBezTo>
                          <a:pt x="277" y="525"/>
                          <a:pt x="277" y="525"/>
                          <a:pt x="277" y="525"/>
                        </a:cubicBezTo>
                        <a:cubicBezTo>
                          <a:pt x="277" y="525"/>
                          <a:pt x="277" y="525"/>
                          <a:pt x="277" y="525"/>
                        </a:cubicBezTo>
                        <a:cubicBezTo>
                          <a:pt x="277" y="525"/>
                          <a:pt x="277" y="525"/>
                          <a:pt x="277" y="525"/>
                        </a:cubicBezTo>
                        <a:cubicBezTo>
                          <a:pt x="277" y="525"/>
                          <a:pt x="277" y="525"/>
                          <a:pt x="277" y="525"/>
                        </a:cubicBezTo>
                        <a:cubicBezTo>
                          <a:pt x="277" y="525"/>
                          <a:pt x="277" y="525"/>
                          <a:pt x="276" y="525"/>
                        </a:cubicBezTo>
                        <a:cubicBezTo>
                          <a:pt x="276" y="525"/>
                          <a:pt x="276" y="525"/>
                          <a:pt x="276" y="525"/>
                        </a:cubicBezTo>
                        <a:cubicBezTo>
                          <a:pt x="276" y="525"/>
                          <a:pt x="276" y="525"/>
                          <a:pt x="276" y="525"/>
                        </a:cubicBezTo>
                        <a:cubicBezTo>
                          <a:pt x="276" y="525"/>
                          <a:pt x="276" y="525"/>
                          <a:pt x="276" y="525"/>
                        </a:cubicBezTo>
                        <a:cubicBezTo>
                          <a:pt x="276" y="525"/>
                          <a:pt x="276" y="526"/>
                          <a:pt x="276" y="526"/>
                        </a:cubicBezTo>
                        <a:cubicBezTo>
                          <a:pt x="276" y="526"/>
                          <a:pt x="276" y="526"/>
                          <a:pt x="276" y="526"/>
                        </a:cubicBezTo>
                        <a:cubicBezTo>
                          <a:pt x="276" y="526"/>
                          <a:pt x="276"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4" y="526"/>
                          <a:pt x="274" y="526"/>
                        </a:cubicBezTo>
                        <a:cubicBezTo>
                          <a:pt x="274" y="526"/>
                          <a:pt x="274" y="526"/>
                          <a:pt x="274" y="526"/>
                        </a:cubicBezTo>
                        <a:cubicBezTo>
                          <a:pt x="274" y="526"/>
                          <a:pt x="274" y="526"/>
                          <a:pt x="274" y="526"/>
                        </a:cubicBezTo>
                        <a:cubicBezTo>
                          <a:pt x="274" y="526"/>
                          <a:pt x="274" y="526"/>
                          <a:pt x="274" y="526"/>
                        </a:cubicBezTo>
                        <a:cubicBezTo>
                          <a:pt x="274" y="526"/>
                          <a:pt x="274" y="526"/>
                          <a:pt x="274"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2" y="526"/>
                          <a:pt x="272" y="526"/>
                        </a:cubicBezTo>
                        <a:cubicBezTo>
                          <a:pt x="272" y="526"/>
                          <a:pt x="272" y="526"/>
                          <a:pt x="272" y="526"/>
                        </a:cubicBezTo>
                        <a:cubicBezTo>
                          <a:pt x="272" y="526"/>
                          <a:pt x="272" y="526"/>
                          <a:pt x="272" y="526"/>
                        </a:cubicBezTo>
                        <a:cubicBezTo>
                          <a:pt x="272" y="526"/>
                          <a:pt x="272" y="526"/>
                          <a:pt x="272" y="526"/>
                        </a:cubicBezTo>
                        <a:cubicBezTo>
                          <a:pt x="272" y="526"/>
                          <a:pt x="271" y="526"/>
                          <a:pt x="271" y="526"/>
                        </a:cubicBezTo>
                        <a:cubicBezTo>
                          <a:pt x="248" y="522"/>
                          <a:pt x="248" y="522"/>
                          <a:pt x="248" y="522"/>
                        </a:cubicBezTo>
                        <a:cubicBezTo>
                          <a:pt x="246" y="521"/>
                          <a:pt x="245" y="521"/>
                          <a:pt x="244" y="520"/>
                        </a:cubicBezTo>
                        <a:cubicBezTo>
                          <a:pt x="243" y="519"/>
                          <a:pt x="243" y="518"/>
                          <a:pt x="242" y="517"/>
                        </a:cubicBezTo>
                        <a:cubicBezTo>
                          <a:pt x="241" y="516"/>
                          <a:pt x="241" y="515"/>
                          <a:pt x="241" y="513"/>
                        </a:cubicBezTo>
                        <a:cubicBezTo>
                          <a:pt x="241" y="512"/>
                          <a:pt x="241" y="510"/>
                          <a:pt x="241" y="509"/>
                        </a:cubicBezTo>
                        <a:lnTo>
                          <a:pt x="243" y="493"/>
                        </a:lnTo>
                        <a:close/>
                        <a:moveTo>
                          <a:pt x="194" y="484"/>
                        </a:moveTo>
                        <a:cubicBezTo>
                          <a:pt x="195" y="482"/>
                          <a:pt x="195" y="481"/>
                          <a:pt x="196" y="479"/>
                        </a:cubicBezTo>
                        <a:cubicBezTo>
                          <a:pt x="196" y="478"/>
                          <a:pt x="197" y="477"/>
                          <a:pt x="198" y="476"/>
                        </a:cubicBezTo>
                        <a:cubicBezTo>
                          <a:pt x="199" y="475"/>
                          <a:pt x="200" y="474"/>
                          <a:pt x="201" y="474"/>
                        </a:cubicBezTo>
                        <a:cubicBezTo>
                          <a:pt x="202" y="474"/>
                          <a:pt x="203" y="474"/>
                          <a:pt x="205" y="474"/>
                        </a:cubicBezTo>
                        <a:cubicBezTo>
                          <a:pt x="228" y="478"/>
                          <a:pt x="228" y="478"/>
                          <a:pt x="228" y="478"/>
                        </a:cubicBezTo>
                        <a:cubicBezTo>
                          <a:pt x="230" y="478"/>
                          <a:pt x="231" y="479"/>
                          <a:pt x="232" y="480"/>
                        </a:cubicBezTo>
                        <a:cubicBezTo>
                          <a:pt x="233" y="480"/>
                          <a:pt x="233" y="481"/>
                          <a:pt x="234" y="483"/>
                        </a:cubicBezTo>
                        <a:cubicBezTo>
                          <a:pt x="235" y="484"/>
                          <a:pt x="235" y="485"/>
                          <a:pt x="235" y="487"/>
                        </a:cubicBezTo>
                        <a:cubicBezTo>
                          <a:pt x="235" y="488"/>
                          <a:pt x="235" y="490"/>
                          <a:pt x="235" y="491"/>
                        </a:cubicBezTo>
                        <a:cubicBezTo>
                          <a:pt x="233" y="507"/>
                          <a:pt x="233" y="507"/>
                          <a:pt x="233" y="507"/>
                        </a:cubicBezTo>
                        <a:cubicBezTo>
                          <a:pt x="233" y="508"/>
                          <a:pt x="233" y="508"/>
                          <a:pt x="233" y="508"/>
                        </a:cubicBezTo>
                        <a:cubicBezTo>
                          <a:pt x="233" y="508"/>
                          <a:pt x="233" y="508"/>
                          <a:pt x="233" y="508"/>
                        </a:cubicBezTo>
                        <a:cubicBezTo>
                          <a:pt x="233" y="508"/>
                          <a:pt x="233" y="508"/>
                          <a:pt x="233" y="509"/>
                        </a:cubicBezTo>
                        <a:cubicBezTo>
                          <a:pt x="233" y="509"/>
                          <a:pt x="233" y="509"/>
                          <a:pt x="233" y="509"/>
                        </a:cubicBezTo>
                        <a:cubicBezTo>
                          <a:pt x="233" y="509"/>
                          <a:pt x="232" y="509"/>
                          <a:pt x="232" y="509"/>
                        </a:cubicBezTo>
                        <a:cubicBezTo>
                          <a:pt x="232" y="509"/>
                          <a:pt x="232" y="509"/>
                          <a:pt x="232" y="509"/>
                        </a:cubicBezTo>
                        <a:cubicBezTo>
                          <a:pt x="232" y="510"/>
                          <a:pt x="232" y="510"/>
                          <a:pt x="232" y="510"/>
                        </a:cubicBezTo>
                        <a:cubicBezTo>
                          <a:pt x="232" y="510"/>
                          <a:pt x="232" y="510"/>
                          <a:pt x="232" y="510"/>
                        </a:cubicBezTo>
                        <a:cubicBezTo>
                          <a:pt x="232" y="510"/>
                          <a:pt x="232" y="510"/>
                          <a:pt x="232" y="510"/>
                        </a:cubicBezTo>
                        <a:cubicBezTo>
                          <a:pt x="232" y="510"/>
                          <a:pt x="232" y="510"/>
                          <a:pt x="232" y="510"/>
                        </a:cubicBezTo>
                        <a:cubicBezTo>
                          <a:pt x="232" y="510"/>
                          <a:pt x="232" y="510"/>
                          <a:pt x="232" y="511"/>
                        </a:cubicBezTo>
                        <a:cubicBezTo>
                          <a:pt x="232" y="511"/>
                          <a:pt x="232" y="511"/>
                          <a:pt x="232" y="511"/>
                        </a:cubicBezTo>
                        <a:cubicBezTo>
                          <a:pt x="232" y="511"/>
                          <a:pt x="232" y="511"/>
                          <a:pt x="232" y="511"/>
                        </a:cubicBezTo>
                        <a:cubicBezTo>
                          <a:pt x="232" y="511"/>
                          <a:pt x="232" y="511"/>
                          <a:pt x="232" y="511"/>
                        </a:cubicBezTo>
                        <a:cubicBezTo>
                          <a:pt x="232" y="511"/>
                          <a:pt x="232" y="511"/>
                          <a:pt x="232" y="512"/>
                        </a:cubicBezTo>
                        <a:cubicBezTo>
                          <a:pt x="232" y="512"/>
                          <a:pt x="232" y="512"/>
                          <a:pt x="232" y="512"/>
                        </a:cubicBezTo>
                        <a:cubicBezTo>
                          <a:pt x="232" y="512"/>
                          <a:pt x="232" y="512"/>
                          <a:pt x="232" y="512"/>
                        </a:cubicBezTo>
                        <a:cubicBezTo>
                          <a:pt x="232" y="512"/>
                          <a:pt x="231" y="512"/>
                          <a:pt x="231" y="512"/>
                        </a:cubicBezTo>
                        <a:cubicBezTo>
                          <a:pt x="231" y="512"/>
                          <a:pt x="231" y="512"/>
                          <a:pt x="231" y="512"/>
                        </a:cubicBezTo>
                        <a:cubicBezTo>
                          <a:pt x="231" y="512"/>
                          <a:pt x="231" y="512"/>
                          <a:pt x="231" y="512"/>
                        </a:cubicBezTo>
                        <a:cubicBezTo>
                          <a:pt x="231" y="512"/>
                          <a:pt x="231" y="512"/>
                          <a:pt x="231" y="512"/>
                        </a:cubicBezTo>
                        <a:cubicBezTo>
                          <a:pt x="231" y="513"/>
                          <a:pt x="231" y="513"/>
                          <a:pt x="231" y="513"/>
                        </a:cubicBezTo>
                        <a:cubicBezTo>
                          <a:pt x="231" y="513"/>
                          <a:pt x="231" y="513"/>
                          <a:pt x="231" y="513"/>
                        </a:cubicBezTo>
                        <a:cubicBezTo>
                          <a:pt x="231" y="513"/>
                          <a:pt x="231" y="513"/>
                          <a:pt x="231" y="513"/>
                        </a:cubicBezTo>
                        <a:cubicBezTo>
                          <a:pt x="231" y="513"/>
                          <a:pt x="231" y="513"/>
                          <a:pt x="231" y="513"/>
                        </a:cubicBezTo>
                        <a:cubicBezTo>
                          <a:pt x="231" y="513"/>
                          <a:pt x="231" y="513"/>
                          <a:pt x="230" y="513"/>
                        </a:cubicBezTo>
                        <a:cubicBezTo>
                          <a:pt x="230" y="513"/>
                          <a:pt x="230" y="513"/>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5"/>
                          <a:pt x="230" y="515"/>
                          <a:pt x="230"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6"/>
                          <a:pt x="229"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7" y="516"/>
                        </a:cubicBezTo>
                        <a:cubicBezTo>
                          <a:pt x="227" y="516"/>
                          <a:pt x="227" y="516"/>
                          <a:pt x="227" y="516"/>
                        </a:cubicBezTo>
                        <a:cubicBezTo>
                          <a:pt x="227" y="516"/>
                          <a:pt x="227" y="516"/>
                          <a:pt x="227" y="516"/>
                        </a:cubicBezTo>
                        <a:cubicBezTo>
                          <a:pt x="227" y="517"/>
                          <a:pt x="227" y="517"/>
                          <a:pt x="227" y="517"/>
                        </a:cubicBezTo>
                        <a:cubicBezTo>
                          <a:pt x="227" y="517"/>
                          <a:pt x="227" y="517"/>
                          <a:pt x="227" y="517"/>
                        </a:cubicBezTo>
                        <a:cubicBezTo>
                          <a:pt x="227" y="517"/>
                          <a:pt x="227"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5" y="517"/>
                        </a:cubicBezTo>
                        <a:cubicBezTo>
                          <a:pt x="225" y="517"/>
                          <a:pt x="225" y="517"/>
                          <a:pt x="225" y="517"/>
                        </a:cubicBezTo>
                        <a:cubicBezTo>
                          <a:pt x="225" y="517"/>
                          <a:pt x="225" y="517"/>
                          <a:pt x="225" y="517"/>
                        </a:cubicBezTo>
                        <a:cubicBezTo>
                          <a:pt x="225" y="517"/>
                          <a:pt x="225" y="517"/>
                          <a:pt x="225" y="517"/>
                        </a:cubicBezTo>
                        <a:cubicBezTo>
                          <a:pt x="225" y="517"/>
                          <a:pt x="225" y="517"/>
                          <a:pt x="225" y="517"/>
                        </a:cubicBezTo>
                        <a:cubicBezTo>
                          <a:pt x="225"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3" y="517"/>
                          <a:pt x="223" y="517"/>
                          <a:pt x="223" y="517"/>
                        </a:cubicBezTo>
                        <a:cubicBezTo>
                          <a:pt x="223" y="517"/>
                          <a:pt x="223" y="517"/>
                          <a:pt x="223" y="517"/>
                        </a:cubicBezTo>
                        <a:cubicBezTo>
                          <a:pt x="223" y="517"/>
                          <a:pt x="223" y="517"/>
                          <a:pt x="223" y="517"/>
                        </a:cubicBezTo>
                        <a:cubicBezTo>
                          <a:pt x="199" y="513"/>
                          <a:pt x="199" y="513"/>
                          <a:pt x="199" y="513"/>
                        </a:cubicBezTo>
                        <a:cubicBezTo>
                          <a:pt x="198" y="512"/>
                          <a:pt x="197" y="512"/>
                          <a:pt x="196" y="511"/>
                        </a:cubicBezTo>
                        <a:cubicBezTo>
                          <a:pt x="195" y="510"/>
                          <a:pt x="194" y="509"/>
                          <a:pt x="193" y="508"/>
                        </a:cubicBezTo>
                        <a:cubicBezTo>
                          <a:pt x="193" y="507"/>
                          <a:pt x="192" y="506"/>
                          <a:pt x="192" y="504"/>
                        </a:cubicBezTo>
                        <a:cubicBezTo>
                          <a:pt x="192" y="503"/>
                          <a:pt x="192" y="501"/>
                          <a:pt x="192" y="500"/>
                        </a:cubicBezTo>
                        <a:lnTo>
                          <a:pt x="194" y="484"/>
                        </a:lnTo>
                        <a:close/>
                        <a:moveTo>
                          <a:pt x="146" y="474"/>
                        </a:moveTo>
                        <a:cubicBezTo>
                          <a:pt x="146" y="473"/>
                          <a:pt x="146" y="471"/>
                          <a:pt x="147" y="470"/>
                        </a:cubicBezTo>
                        <a:cubicBezTo>
                          <a:pt x="148" y="469"/>
                          <a:pt x="148" y="468"/>
                          <a:pt x="149" y="467"/>
                        </a:cubicBezTo>
                        <a:cubicBezTo>
                          <a:pt x="150" y="466"/>
                          <a:pt x="151" y="465"/>
                          <a:pt x="152" y="465"/>
                        </a:cubicBezTo>
                        <a:cubicBezTo>
                          <a:pt x="154" y="465"/>
                          <a:pt x="155" y="465"/>
                          <a:pt x="156" y="465"/>
                        </a:cubicBezTo>
                        <a:cubicBezTo>
                          <a:pt x="180" y="469"/>
                          <a:pt x="180" y="469"/>
                          <a:pt x="180" y="469"/>
                        </a:cubicBezTo>
                        <a:cubicBezTo>
                          <a:pt x="181" y="469"/>
                          <a:pt x="182" y="470"/>
                          <a:pt x="183" y="471"/>
                        </a:cubicBezTo>
                        <a:cubicBezTo>
                          <a:pt x="184" y="471"/>
                          <a:pt x="185" y="472"/>
                          <a:pt x="185" y="474"/>
                        </a:cubicBezTo>
                        <a:cubicBezTo>
                          <a:pt x="186" y="475"/>
                          <a:pt x="186" y="476"/>
                          <a:pt x="187" y="478"/>
                        </a:cubicBezTo>
                        <a:cubicBezTo>
                          <a:pt x="187" y="479"/>
                          <a:pt x="187" y="481"/>
                          <a:pt x="187" y="482"/>
                        </a:cubicBezTo>
                        <a:cubicBezTo>
                          <a:pt x="184" y="498"/>
                          <a:pt x="184" y="498"/>
                          <a:pt x="184" y="498"/>
                        </a:cubicBezTo>
                        <a:cubicBezTo>
                          <a:pt x="184" y="499"/>
                          <a:pt x="184" y="499"/>
                          <a:pt x="184" y="499"/>
                        </a:cubicBezTo>
                        <a:cubicBezTo>
                          <a:pt x="184" y="499"/>
                          <a:pt x="184" y="499"/>
                          <a:pt x="184" y="499"/>
                        </a:cubicBezTo>
                        <a:cubicBezTo>
                          <a:pt x="184" y="499"/>
                          <a:pt x="184" y="499"/>
                          <a:pt x="184" y="500"/>
                        </a:cubicBezTo>
                        <a:cubicBezTo>
                          <a:pt x="184" y="500"/>
                          <a:pt x="184" y="500"/>
                          <a:pt x="184" y="500"/>
                        </a:cubicBezTo>
                        <a:cubicBezTo>
                          <a:pt x="184" y="500"/>
                          <a:pt x="184" y="500"/>
                          <a:pt x="184" y="500"/>
                        </a:cubicBezTo>
                        <a:cubicBezTo>
                          <a:pt x="184" y="500"/>
                          <a:pt x="184" y="500"/>
                          <a:pt x="184" y="500"/>
                        </a:cubicBezTo>
                        <a:cubicBezTo>
                          <a:pt x="184" y="501"/>
                          <a:pt x="184" y="501"/>
                          <a:pt x="184" y="501"/>
                        </a:cubicBezTo>
                        <a:cubicBezTo>
                          <a:pt x="184" y="501"/>
                          <a:pt x="184" y="501"/>
                          <a:pt x="184" y="501"/>
                        </a:cubicBezTo>
                        <a:cubicBezTo>
                          <a:pt x="184" y="501"/>
                          <a:pt x="184" y="501"/>
                          <a:pt x="183" y="501"/>
                        </a:cubicBezTo>
                        <a:cubicBezTo>
                          <a:pt x="183" y="501"/>
                          <a:pt x="183" y="501"/>
                          <a:pt x="183" y="501"/>
                        </a:cubicBezTo>
                        <a:cubicBezTo>
                          <a:pt x="183" y="501"/>
                          <a:pt x="183" y="501"/>
                          <a:pt x="183" y="501"/>
                        </a:cubicBezTo>
                        <a:cubicBezTo>
                          <a:pt x="183" y="502"/>
                          <a:pt x="183" y="502"/>
                          <a:pt x="183" y="502"/>
                        </a:cubicBezTo>
                        <a:cubicBezTo>
                          <a:pt x="183" y="502"/>
                          <a:pt x="183" y="502"/>
                          <a:pt x="183" y="502"/>
                        </a:cubicBezTo>
                        <a:cubicBezTo>
                          <a:pt x="183" y="502"/>
                          <a:pt x="183" y="502"/>
                          <a:pt x="183" y="502"/>
                        </a:cubicBezTo>
                        <a:cubicBezTo>
                          <a:pt x="183" y="502"/>
                          <a:pt x="183" y="502"/>
                          <a:pt x="183" y="502"/>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2" y="503"/>
                          <a:pt x="182" y="503"/>
                          <a:pt x="182" y="503"/>
                        </a:cubicBezTo>
                        <a:cubicBezTo>
                          <a:pt x="182" y="503"/>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5"/>
                          <a:pt x="182" y="505"/>
                          <a:pt x="182" y="505"/>
                        </a:cubicBezTo>
                        <a:cubicBezTo>
                          <a:pt x="182" y="505"/>
                          <a:pt x="181" y="505"/>
                          <a:pt x="181" y="505"/>
                        </a:cubicBezTo>
                        <a:cubicBezTo>
                          <a:pt x="181" y="505"/>
                          <a:pt x="181" y="505"/>
                          <a:pt x="181" y="505"/>
                        </a:cubicBezTo>
                        <a:cubicBezTo>
                          <a:pt x="181" y="505"/>
                          <a:pt x="181" y="505"/>
                          <a:pt x="181" y="505"/>
                        </a:cubicBezTo>
                        <a:cubicBezTo>
                          <a:pt x="181" y="505"/>
                          <a:pt x="181" y="505"/>
                          <a:pt x="181" y="505"/>
                        </a:cubicBezTo>
                        <a:cubicBezTo>
                          <a:pt x="181" y="505"/>
                          <a:pt x="181" y="506"/>
                          <a:pt x="181" y="506"/>
                        </a:cubicBezTo>
                        <a:cubicBezTo>
                          <a:pt x="181" y="506"/>
                          <a:pt x="181" y="506"/>
                          <a:pt x="181" y="506"/>
                        </a:cubicBezTo>
                        <a:cubicBezTo>
                          <a:pt x="181" y="506"/>
                          <a:pt x="181"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7"/>
                          <a:pt x="180" y="507"/>
                        </a:cubicBezTo>
                        <a:cubicBezTo>
                          <a:pt x="180" y="507"/>
                          <a:pt x="180" y="507"/>
                          <a:pt x="180"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8" y="507"/>
                          <a:pt x="178" y="507"/>
                          <a:pt x="178" y="507"/>
                        </a:cubicBezTo>
                        <a:cubicBezTo>
                          <a:pt x="178" y="507"/>
                          <a:pt x="178" y="508"/>
                          <a:pt x="178" y="508"/>
                        </a:cubicBezTo>
                        <a:cubicBezTo>
                          <a:pt x="178" y="508"/>
                          <a:pt x="178" y="508"/>
                          <a:pt x="178" y="508"/>
                        </a:cubicBezTo>
                        <a:cubicBezTo>
                          <a:pt x="178" y="508"/>
                          <a:pt x="178" y="508"/>
                          <a:pt x="178" y="508"/>
                        </a:cubicBezTo>
                        <a:cubicBezTo>
                          <a:pt x="178" y="508"/>
                          <a:pt x="178" y="508"/>
                          <a:pt x="178"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5" y="508"/>
                          <a:pt x="175" y="508"/>
                        </a:cubicBezTo>
                        <a:cubicBezTo>
                          <a:pt x="175" y="508"/>
                          <a:pt x="175" y="508"/>
                          <a:pt x="175" y="508"/>
                        </a:cubicBezTo>
                        <a:cubicBezTo>
                          <a:pt x="175" y="508"/>
                          <a:pt x="175" y="508"/>
                          <a:pt x="175" y="508"/>
                        </a:cubicBezTo>
                        <a:cubicBezTo>
                          <a:pt x="175" y="508"/>
                          <a:pt x="175" y="508"/>
                          <a:pt x="175" y="508"/>
                        </a:cubicBezTo>
                        <a:cubicBezTo>
                          <a:pt x="175" y="508"/>
                          <a:pt x="175" y="508"/>
                          <a:pt x="174" y="508"/>
                        </a:cubicBezTo>
                        <a:cubicBezTo>
                          <a:pt x="174" y="508"/>
                          <a:pt x="174" y="508"/>
                          <a:pt x="174" y="508"/>
                        </a:cubicBezTo>
                        <a:cubicBezTo>
                          <a:pt x="174" y="508"/>
                          <a:pt x="174" y="508"/>
                          <a:pt x="174" y="508"/>
                        </a:cubicBezTo>
                        <a:cubicBezTo>
                          <a:pt x="150" y="504"/>
                          <a:pt x="150" y="504"/>
                          <a:pt x="150" y="504"/>
                        </a:cubicBezTo>
                        <a:cubicBezTo>
                          <a:pt x="149" y="503"/>
                          <a:pt x="148" y="503"/>
                          <a:pt x="147" y="502"/>
                        </a:cubicBezTo>
                        <a:cubicBezTo>
                          <a:pt x="146" y="501"/>
                          <a:pt x="145" y="500"/>
                          <a:pt x="145" y="499"/>
                        </a:cubicBezTo>
                        <a:cubicBezTo>
                          <a:pt x="144" y="498"/>
                          <a:pt x="144" y="497"/>
                          <a:pt x="143" y="495"/>
                        </a:cubicBezTo>
                        <a:cubicBezTo>
                          <a:pt x="143" y="494"/>
                          <a:pt x="143" y="492"/>
                          <a:pt x="143" y="491"/>
                        </a:cubicBezTo>
                        <a:lnTo>
                          <a:pt x="146" y="4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9" name="Group 298"/>
                  <p:cNvGrpSpPr/>
                  <p:nvPr/>
                </p:nvGrpSpPr>
                <p:grpSpPr>
                  <a:xfrm>
                    <a:off x="9902112" y="1957047"/>
                    <a:ext cx="54900" cy="60740"/>
                    <a:chOff x="9655479" y="1874110"/>
                    <a:chExt cx="54900" cy="60740"/>
                  </a:xfrm>
                  <a:solidFill>
                    <a:srgbClr val="FF8C00"/>
                  </a:solidFill>
                </p:grpSpPr>
                <p:sp>
                  <p:nvSpPr>
                    <p:cNvPr id="300" name="Freeform 18"/>
                    <p:cNvSpPr>
                      <a:spLocks noEditPoints="1"/>
                    </p:cNvSpPr>
                    <p:nvPr/>
                  </p:nvSpPr>
                  <p:spPr bwMode="auto">
                    <a:xfrm>
                      <a:off x="9663655" y="1888127"/>
                      <a:ext cx="37379" cy="43219"/>
                    </a:xfrm>
                    <a:custGeom>
                      <a:avLst/>
                      <a:gdLst>
                        <a:gd name="T0" fmla="*/ 14 w 48"/>
                        <a:gd name="T1" fmla="*/ 18 h 54"/>
                        <a:gd name="T2" fmla="*/ 19 w 48"/>
                        <a:gd name="T3" fmla="*/ 19 h 54"/>
                        <a:gd name="T4" fmla="*/ 22 w 48"/>
                        <a:gd name="T5" fmla="*/ 22 h 54"/>
                        <a:gd name="T6" fmla="*/ 24 w 48"/>
                        <a:gd name="T7" fmla="*/ 21 h 54"/>
                        <a:gd name="T8" fmla="*/ 30 w 48"/>
                        <a:gd name="T9" fmla="*/ 5 h 54"/>
                        <a:gd name="T10" fmla="*/ 29 w 48"/>
                        <a:gd name="T11" fmla="*/ 4 h 54"/>
                        <a:gd name="T12" fmla="*/ 27 w 48"/>
                        <a:gd name="T13" fmla="*/ 2 h 54"/>
                        <a:gd name="T14" fmla="*/ 23 w 48"/>
                        <a:gd name="T15" fmla="*/ 0 h 54"/>
                        <a:gd name="T16" fmla="*/ 20 w 48"/>
                        <a:gd name="T17" fmla="*/ 0 h 54"/>
                        <a:gd name="T18" fmla="*/ 16 w 48"/>
                        <a:gd name="T19" fmla="*/ 1 h 54"/>
                        <a:gd name="T20" fmla="*/ 15 w 48"/>
                        <a:gd name="T21" fmla="*/ 1 h 54"/>
                        <a:gd name="T22" fmla="*/ 8 w 48"/>
                        <a:gd name="T23" fmla="*/ 19 h 54"/>
                        <a:gd name="T24" fmla="*/ 12 w 48"/>
                        <a:gd name="T25" fmla="*/ 18 h 54"/>
                        <a:gd name="T26" fmla="*/ 21 w 48"/>
                        <a:gd name="T27" fmla="*/ 27 h 54"/>
                        <a:gd name="T28" fmla="*/ 19 w 48"/>
                        <a:gd name="T29" fmla="*/ 24 h 54"/>
                        <a:gd name="T30" fmla="*/ 15 w 48"/>
                        <a:gd name="T31" fmla="*/ 22 h 54"/>
                        <a:gd name="T32" fmla="*/ 11 w 48"/>
                        <a:gd name="T33" fmla="*/ 22 h 54"/>
                        <a:gd name="T34" fmla="*/ 8 w 48"/>
                        <a:gd name="T35" fmla="*/ 23 h 54"/>
                        <a:gd name="T36" fmla="*/ 7 w 48"/>
                        <a:gd name="T37" fmla="*/ 24 h 54"/>
                        <a:gd name="T38" fmla="*/ 0 w 48"/>
                        <a:gd name="T39" fmla="*/ 41 h 54"/>
                        <a:gd name="T40" fmla="*/ 4 w 48"/>
                        <a:gd name="T41" fmla="*/ 40 h 54"/>
                        <a:gd name="T42" fmla="*/ 8 w 48"/>
                        <a:gd name="T43" fmla="*/ 40 h 54"/>
                        <a:gd name="T44" fmla="*/ 12 w 48"/>
                        <a:gd name="T45" fmla="*/ 42 h 54"/>
                        <a:gd name="T46" fmla="*/ 15 w 48"/>
                        <a:gd name="T47" fmla="*/ 45 h 54"/>
                        <a:gd name="T48" fmla="*/ 22 w 48"/>
                        <a:gd name="T49" fmla="*/ 28 h 54"/>
                        <a:gd name="T50" fmla="*/ 35 w 48"/>
                        <a:gd name="T51" fmla="*/ 36 h 54"/>
                        <a:gd name="T52" fmla="*/ 32 w 48"/>
                        <a:gd name="T53" fmla="*/ 36 h 54"/>
                        <a:gd name="T54" fmla="*/ 27 w 48"/>
                        <a:gd name="T55" fmla="*/ 34 h 54"/>
                        <a:gd name="T56" fmla="*/ 24 w 48"/>
                        <a:gd name="T57" fmla="*/ 31 h 54"/>
                        <a:gd name="T58" fmla="*/ 18 w 48"/>
                        <a:gd name="T59" fmla="*/ 48 h 54"/>
                        <a:gd name="T60" fmla="*/ 18 w 48"/>
                        <a:gd name="T61" fmla="*/ 49 h 54"/>
                        <a:gd name="T62" fmla="*/ 21 w 48"/>
                        <a:gd name="T63" fmla="*/ 52 h 54"/>
                        <a:gd name="T64" fmla="*/ 25 w 48"/>
                        <a:gd name="T65" fmla="*/ 54 h 54"/>
                        <a:gd name="T66" fmla="*/ 27 w 48"/>
                        <a:gd name="T67" fmla="*/ 54 h 54"/>
                        <a:gd name="T68" fmla="*/ 28 w 48"/>
                        <a:gd name="T69" fmla="*/ 54 h 54"/>
                        <a:gd name="T70" fmla="*/ 32 w 48"/>
                        <a:gd name="T71" fmla="*/ 53 h 54"/>
                        <a:gd name="T72" fmla="*/ 33 w 48"/>
                        <a:gd name="T73" fmla="*/ 52 h 54"/>
                        <a:gd name="T74" fmla="*/ 39 w 48"/>
                        <a:gd name="T75" fmla="*/ 35 h 54"/>
                        <a:gd name="T76" fmla="*/ 35 w 48"/>
                        <a:gd name="T77" fmla="*/ 36 h 54"/>
                        <a:gd name="T78" fmla="*/ 44 w 48"/>
                        <a:gd name="T79" fmla="*/ 13 h 54"/>
                        <a:gd name="T80" fmla="*/ 40 w 48"/>
                        <a:gd name="T81" fmla="*/ 13 h 54"/>
                        <a:gd name="T82" fmla="*/ 35 w 48"/>
                        <a:gd name="T83" fmla="*/ 11 h 54"/>
                        <a:gd name="T84" fmla="*/ 33 w 48"/>
                        <a:gd name="T85" fmla="*/ 8 h 54"/>
                        <a:gd name="T86" fmla="*/ 26 w 48"/>
                        <a:gd name="T87" fmla="*/ 26 h 54"/>
                        <a:gd name="T88" fmla="*/ 27 w 48"/>
                        <a:gd name="T89" fmla="*/ 27 h 54"/>
                        <a:gd name="T90" fmla="*/ 29 w 48"/>
                        <a:gd name="T91" fmla="*/ 29 h 54"/>
                        <a:gd name="T92" fmla="*/ 33 w 48"/>
                        <a:gd name="T93" fmla="*/ 31 h 54"/>
                        <a:gd name="T94" fmla="*/ 35 w 48"/>
                        <a:gd name="T95" fmla="*/ 32 h 54"/>
                        <a:gd name="T96" fmla="*/ 39 w 48"/>
                        <a:gd name="T97" fmla="*/ 31 h 54"/>
                        <a:gd name="T98" fmla="*/ 41 w 48"/>
                        <a:gd name="T99" fmla="*/ 30 h 54"/>
                        <a:gd name="T100" fmla="*/ 47 w 48"/>
                        <a:gd name="T101" fmla="*/ 14 h 54"/>
                        <a:gd name="T102" fmla="*/ 46 w 48"/>
                        <a:gd name="T103"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4">
                          <a:moveTo>
                            <a:pt x="12" y="18"/>
                          </a:moveTo>
                          <a:cubicBezTo>
                            <a:pt x="13" y="18"/>
                            <a:pt x="13" y="18"/>
                            <a:pt x="14" y="18"/>
                          </a:cubicBezTo>
                          <a:cubicBezTo>
                            <a:pt x="15" y="18"/>
                            <a:pt x="16" y="18"/>
                            <a:pt x="16" y="18"/>
                          </a:cubicBezTo>
                          <a:cubicBezTo>
                            <a:pt x="17" y="18"/>
                            <a:pt x="18" y="18"/>
                            <a:pt x="19" y="19"/>
                          </a:cubicBezTo>
                          <a:cubicBezTo>
                            <a:pt x="19" y="19"/>
                            <a:pt x="20" y="20"/>
                            <a:pt x="21" y="20"/>
                          </a:cubicBezTo>
                          <a:cubicBezTo>
                            <a:pt x="21" y="21"/>
                            <a:pt x="22" y="21"/>
                            <a:pt x="22" y="22"/>
                          </a:cubicBezTo>
                          <a:cubicBezTo>
                            <a:pt x="23" y="23"/>
                            <a:pt x="23" y="23"/>
                            <a:pt x="23" y="23"/>
                          </a:cubicBezTo>
                          <a:cubicBezTo>
                            <a:pt x="24" y="21"/>
                            <a:pt x="24" y="21"/>
                            <a:pt x="24" y="21"/>
                          </a:cubicBezTo>
                          <a:cubicBezTo>
                            <a:pt x="30" y="5"/>
                            <a:pt x="30" y="5"/>
                            <a:pt x="30" y="5"/>
                          </a:cubicBezTo>
                          <a:cubicBezTo>
                            <a:pt x="30" y="5"/>
                            <a:pt x="30" y="5"/>
                            <a:pt x="30" y="5"/>
                          </a:cubicBezTo>
                          <a:cubicBezTo>
                            <a:pt x="30" y="4"/>
                            <a:pt x="30" y="4"/>
                            <a:pt x="30" y="4"/>
                          </a:cubicBezTo>
                          <a:cubicBezTo>
                            <a:pt x="29" y="4"/>
                            <a:pt x="29" y="4"/>
                            <a:pt x="29" y="4"/>
                          </a:cubicBezTo>
                          <a:cubicBezTo>
                            <a:pt x="29" y="3"/>
                            <a:pt x="29" y="3"/>
                            <a:pt x="29" y="3"/>
                          </a:cubicBezTo>
                          <a:cubicBezTo>
                            <a:pt x="28" y="3"/>
                            <a:pt x="28" y="2"/>
                            <a:pt x="27" y="2"/>
                          </a:cubicBezTo>
                          <a:cubicBezTo>
                            <a:pt x="27" y="1"/>
                            <a:pt x="26" y="1"/>
                            <a:pt x="25" y="1"/>
                          </a:cubicBezTo>
                          <a:cubicBezTo>
                            <a:pt x="25" y="0"/>
                            <a:pt x="24" y="0"/>
                            <a:pt x="23" y="0"/>
                          </a:cubicBezTo>
                          <a:cubicBezTo>
                            <a:pt x="23" y="0"/>
                            <a:pt x="22" y="0"/>
                            <a:pt x="21" y="0"/>
                          </a:cubicBezTo>
                          <a:cubicBezTo>
                            <a:pt x="21" y="0"/>
                            <a:pt x="20" y="0"/>
                            <a:pt x="20" y="0"/>
                          </a:cubicBezTo>
                          <a:cubicBezTo>
                            <a:pt x="19" y="0"/>
                            <a:pt x="18" y="0"/>
                            <a:pt x="17" y="0"/>
                          </a:cubicBezTo>
                          <a:cubicBezTo>
                            <a:pt x="17" y="0"/>
                            <a:pt x="16" y="1"/>
                            <a:pt x="16" y="1"/>
                          </a:cubicBezTo>
                          <a:cubicBezTo>
                            <a:pt x="15" y="1"/>
                            <a:pt x="15" y="1"/>
                            <a:pt x="15" y="1"/>
                          </a:cubicBezTo>
                          <a:cubicBezTo>
                            <a:pt x="15" y="1"/>
                            <a:pt x="15" y="1"/>
                            <a:pt x="15" y="1"/>
                          </a:cubicBezTo>
                          <a:cubicBezTo>
                            <a:pt x="9" y="17"/>
                            <a:pt x="9" y="17"/>
                            <a:pt x="9" y="17"/>
                          </a:cubicBezTo>
                          <a:cubicBezTo>
                            <a:pt x="8" y="19"/>
                            <a:pt x="8" y="19"/>
                            <a:pt x="8" y="19"/>
                          </a:cubicBezTo>
                          <a:cubicBezTo>
                            <a:pt x="10" y="18"/>
                            <a:pt x="10" y="18"/>
                            <a:pt x="10" y="18"/>
                          </a:cubicBezTo>
                          <a:cubicBezTo>
                            <a:pt x="11" y="18"/>
                            <a:pt x="12" y="18"/>
                            <a:pt x="12" y="18"/>
                          </a:cubicBezTo>
                          <a:close/>
                          <a:moveTo>
                            <a:pt x="22" y="27"/>
                          </a:moveTo>
                          <a:cubicBezTo>
                            <a:pt x="21" y="27"/>
                            <a:pt x="21" y="27"/>
                            <a:pt x="21" y="27"/>
                          </a:cubicBezTo>
                          <a:cubicBezTo>
                            <a:pt x="21" y="26"/>
                            <a:pt x="21" y="26"/>
                            <a:pt x="20" y="26"/>
                          </a:cubicBezTo>
                          <a:cubicBezTo>
                            <a:pt x="20" y="25"/>
                            <a:pt x="19" y="25"/>
                            <a:pt x="19" y="24"/>
                          </a:cubicBezTo>
                          <a:cubicBezTo>
                            <a:pt x="18" y="24"/>
                            <a:pt x="18" y="23"/>
                            <a:pt x="17" y="23"/>
                          </a:cubicBezTo>
                          <a:cubicBezTo>
                            <a:pt x="16" y="23"/>
                            <a:pt x="16" y="22"/>
                            <a:pt x="15" y="22"/>
                          </a:cubicBezTo>
                          <a:cubicBezTo>
                            <a:pt x="14" y="22"/>
                            <a:pt x="14" y="22"/>
                            <a:pt x="13" y="22"/>
                          </a:cubicBezTo>
                          <a:cubicBezTo>
                            <a:pt x="12" y="22"/>
                            <a:pt x="12" y="22"/>
                            <a:pt x="11" y="22"/>
                          </a:cubicBezTo>
                          <a:cubicBezTo>
                            <a:pt x="10" y="22"/>
                            <a:pt x="10" y="22"/>
                            <a:pt x="9" y="23"/>
                          </a:cubicBezTo>
                          <a:cubicBezTo>
                            <a:pt x="8" y="23"/>
                            <a:pt x="8" y="23"/>
                            <a:pt x="8" y="23"/>
                          </a:cubicBezTo>
                          <a:cubicBezTo>
                            <a:pt x="7" y="23"/>
                            <a:pt x="7" y="23"/>
                            <a:pt x="7" y="23"/>
                          </a:cubicBezTo>
                          <a:cubicBezTo>
                            <a:pt x="7" y="24"/>
                            <a:pt x="7" y="24"/>
                            <a:pt x="7" y="24"/>
                          </a:cubicBezTo>
                          <a:cubicBezTo>
                            <a:pt x="1" y="39"/>
                            <a:pt x="1" y="39"/>
                            <a:pt x="1" y="39"/>
                          </a:cubicBezTo>
                          <a:cubicBezTo>
                            <a:pt x="0" y="41"/>
                            <a:pt x="0" y="41"/>
                            <a:pt x="0" y="41"/>
                          </a:cubicBezTo>
                          <a:cubicBezTo>
                            <a:pt x="2" y="40"/>
                            <a:pt x="2" y="40"/>
                            <a:pt x="2" y="40"/>
                          </a:cubicBezTo>
                          <a:cubicBezTo>
                            <a:pt x="3" y="40"/>
                            <a:pt x="4" y="40"/>
                            <a:pt x="4" y="40"/>
                          </a:cubicBezTo>
                          <a:cubicBezTo>
                            <a:pt x="5" y="40"/>
                            <a:pt x="5" y="40"/>
                            <a:pt x="6" y="40"/>
                          </a:cubicBezTo>
                          <a:cubicBezTo>
                            <a:pt x="7" y="40"/>
                            <a:pt x="7" y="40"/>
                            <a:pt x="8" y="40"/>
                          </a:cubicBezTo>
                          <a:cubicBezTo>
                            <a:pt x="9" y="40"/>
                            <a:pt x="9" y="41"/>
                            <a:pt x="10" y="41"/>
                          </a:cubicBezTo>
                          <a:cubicBezTo>
                            <a:pt x="11" y="41"/>
                            <a:pt x="12" y="42"/>
                            <a:pt x="12" y="42"/>
                          </a:cubicBezTo>
                          <a:cubicBezTo>
                            <a:pt x="13" y="43"/>
                            <a:pt x="13" y="43"/>
                            <a:pt x="14" y="44"/>
                          </a:cubicBezTo>
                          <a:cubicBezTo>
                            <a:pt x="15" y="45"/>
                            <a:pt x="15" y="45"/>
                            <a:pt x="15" y="45"/>
                          </a:cubicBezTo>
                          <a:cubicBezTo>
                            <a:pt x="16" y="43"/>
                            <a:pt x="16" y="43"/>
                            <a:pt x="16" y="43"/>
                          </a:cubicBezTo>
                          <a:cubicBezTo>
                            <a:pt x="22" y="28"/>
                            <a:pt x="22" y="28"/>
                            <a:pt x="22" y="28"/>
                          </a:cubicBezTo>
                          <a:lnTo>
                            <a:pt x="22" y="27"/>
                          </a:lnTo>
                          <a:close/>
                          <a:moveTo>
                            <a:pt x="35" y="36"/>
                          </a:moveTo>
                          <a:cubicBezTo>
                            <a:pt x="35" y="36"/>
                            <a:pt x="34" y="36"/>
                            <a:pt x="33" y="36"/>
                          </a:cubicBezTo>
                          <a:cubicBezTo>
                            <a:pt x="33" y="36"/>
                            <a:pt x="32" y="36"/>
                            <a:pt x="32" y="36"/>
                          </a:cubicBezTo>
                          <a:cubicBezTo>
                            <a:pt x="31" y="35"/>
                            <a:pt x="30" y="35"/>
                            <a:pt x="29" y="35"/>
                          </a:cubicBezTo>
                          <a:cubicBezTo>
                            <a:pt x="28" y="34"/>
                            <a:pt x="28" y="34"/>
                            <a:pt x="27" y="34"/>
                          </a:cubicBezTo>
                          <a:cubicBezTo>
                            <a:pt x="27" y="33"/>
                            <a:pt x="26" y="33"/>
                            <a:pt x="25" y="32"/>
                          </a:cubicBezTo>
                          <a:cubicBezTo>
                            <a:pt x="24" y="31"/>
                            <a:pt x="24" y="31"/>
                            <a:pt x="24" y="31"/>
                          </a:cubicBezTo>
                          <a:cubicBezTo>
                            <a:pt x="24" y="32"/>
                            <a:pt x="24" y="32"/>
                            <a:pt x="24" y="32"/>
                          </a:cubicBezTo>
                          <a:cubicBezTo>
                            <a:pt x="18" y="48"/>
                            <a:pt x="18" y="48"/>
                            <a:pt x="18" y="48"/>
                          </a:cubicBezTo>
                          <a:cubicBezTo>
                            <a:pt x="18" y="49"/>
                            <a:pt x="18" y="49"/>
                            <a:pt x="18" y="49"/>
                          </a:cubicBezTo>
                          <a:cubicBezTo>
                            <a:pt x="18" y="49"/>
                            <a:pt x="18" y="49"/>
                            <a:pt x="18" y="49"/>
                          </a:cubicBezTo>
                          <a:cubicBezTo>
                            <a:pt x="18" y="49"/>
                            <a:pt x="19" y="50"/>
                            <a:pt x="19" y="50"/>
                          </a:cubicBezTo>
                          <a:cubicBezTo>
                            <a:pt x="19" y="51"/>
                            <a:pt x="20" y="51"/>
                            <a:pt x="21" y="52"/>
                          </a:cubicBezTo>
                          <a:cubicBezTo>
                            <a:pt x="21" y="52"/>
                            <a:pt x="22" y="53"/>
                            <a:pt x="22" y="53"/>
                          </a:cubicBezTo>
                          <a:cubicBezTo>
                            <a:pt x="23" y="53"/>
                            <a:pt x="24" y="53"/>
                            <a:pt x="25" y="54"/>
                          </a:cubicBezTo>
                          <a:cubicBezTo>
                            <a:pt x="25" y="54"/>
                            <a:pt x="26" y="54"/>
                            <a:pt x="26" y="54"/>
                          </a:cubicBezTo>
                          <a:cubicBezTo>
                            <a:pt x="27" y="54"/>
                            <a:pt x="27" y="54"/>
                            <a:pt x="27" y="54"/>
                          </a:cubicBezTo>
                          <a:cubicBezTo>
                            <a:pt x="27" y="54"/>
                            <a:pt x="27" y="54"/>
                            <a:pt x="27" y="54"/>
                          </a:cubicBezTo>
                          <a:cubicBezTo>
                            <a:pt x="27" y="54"/>
                            <a:pt x="28" y="54"/>
                            <a:pt x="28" y="54"/>
                          </a:cubicBezTo>
                          <a:cubicBezTo>
                            <a:pt x="29" y="54"/>
                            <a:pt x="30" y="54"/>
                            <a:pt x="30" y="53"/>
                          </a:cubicBezTo>
                          <a:cubicBezTo>
                            <a:pt x="31" y="53"/>
                            <a:pt x="32" y="53"/>
                            <a:pt x="32" y="53"/>
                          </a:cubicBezTo>
                          <a:cubicBezTo>
                            <a:pt x="33" y="53"/>
                            <a:pt x="33" y="53"/>
                            <a:pt x="33" y="53"/>
                          </a:cubicBezTo>
                          <a:cubicBezTo>
                            <a:pt x="33" y="52"/>
                            <a:pt x="33" y="52"/>
                            <a:pt x="33" y="52"/>
                          </a:cubicBezTo>
                          <a:cubicBezTo>
                            <a:pt x="39" y="37"/>
                            <a:pt x="39" y="37"/>
                            <a:pt x="39" y="37"/>
                          </a:cubicBezTo>
                          <a:cubicBezTo>
                            <a:pt x="39" y="35"/>
                            <a:pt x="39" y="35"/>
                            <a:pt x="39" y="35"/>
                          </a:cubicBezTo>
                          <a:cubicBezTo>
                            <a:pt x="37" y="35"/>
                            <a:pt x="37" y="35"/>
                            <a:pt x="37" y="35"/>
                          </a:cubicBezTo>
                          <a:cubicBezTo>
                            <a:pt x="37" y="36"/>
                            <a:pt x="36" y="36"/>
                            <a:pt x="35" y="36"/>
                          </a:cubicBezTo>
                          <a:close/>
                          <a:moveTo>
                            <a:pt x="46" y="13"/>
                          </a:moveTo>
                          <a:cubicBezTo>
                            <a:pt x="44" y="13"/>
                            <a:pt x="44" y="13"/>
                            <a:pt x="44" y="13"/>
                          </a:cubicBezTo>
                          <a:cubicBezTo>
                            <a:pt x="43" y="13"/>
                            <a:pt x="43" y="13"/>
                            <a:pt x="42" y="13"/>
                          </a:cubicBezTo>
                          <a:cubicBezTo>
                            <a:pt x="41" y="13"/>
                            <a:pt x="41" y="13"/>
                            <a:pt x="40" y="13"/>
                          </a:cubicBezTo>
                          <a:cubicBezTo>
                            <a:pt x="39" y="13"/>
                            <a:pt x="38" y="13"/>
                            <a:pt x="38" y="12"/>
                          </a:cubicBezTo>
                          <a:cubicBezTo>
                            <a:pt x="37" y="12"/>
                            <a:pt x="36" y="12"/>
                            <a:pt x="35" y="11"/>
                          </a:cubicBezTo>
                          <a:cubicBezTo>
                            <a:pt x="35" y="11"/>
                            <a:pt x="34" y="10"/>
                            <a:pt x="34" y="10"/>
                          </a:cubicBezTo>
                          <a:cubicBezTo>
                            <a:pt x="33" y="8"/>
                            <a:pt x="33" y="8"/>
                            <a:pt x="33" y="8"/>
                          </a:cubicBezTo>
                          <a:cubicBezTo>
                            <a:pt x="32" y="10"/>
                            <a:pt x="32" y="10"/>
                            <a:pt x="32" y="10"/>
                          </a:cubicBezTo>
                          <a:cubicBezTo>
                            <a:pt x="26" y="26"/>
                            <a:pt x="26" y="26"/>
                            <a:pt x="26" y="26"/>
                          </a:cubicBezTo>
                          <a:cubicBezTo>
                            <a:pt x="26" y="27"/>
                            <a:pt x="26" y="27"/>
                            <a:pt x="26" y="27"/>
                          </a:cubicBezTo>
                          <a:cubicBezTo>
                            <a:pt x="27" y="27"/>
                            <a:pt x="27" y="27"/>
                            <a:pt x="27" y="27"/>
                          </a:cubicBezTo>
                          <a:cubicBezTo>
                            <a:pt x="27" y="27"/>
                            <a:pt x="27" y="28"/>
                            <a:pt x="27" y="28"/>
                          </a:cubicBezTo>
                          <a:cubicBezTo>
                            <a:pt x="28" y="28"/>
                            <a:pt x="28" y="29"/>
                            <a:pt x="29" y="29"/>
                          </a:cubicBezTo>
                          <a:cubicBezTo>
                            <a:pt x="30" y="30"/>
                            <a:pt x="30" y="30"/>
                            <a:pt x="31" y="31"/>
                          </a:cubicBezTo>
                          <a:cubicBezTo>
                            <a:pt x="32" y="31"/>
                            <a:pt x="32" y="31"/>
                            <a:pt x="33" y="31"/>
                          </a:cubicBezTo>
                          <a:cubicBezTo>
                            <a:pt x="34" y="31"/>
                            <a:pt x="34" y="32"/>
                            <a:pt x="35" y="32"/>
                          </a:cubicBezTo>
                          <a:cubicBezTo>
                            <a:pt x="35" y="32"/>
                            <a:pt x="35" y="32"/>
                            <a:pt x="35" y="32"/>
                          </a:cubicBezTo>
                          <a:cubicBezTo>
                            <a:pt x="36" y="32"/>
                            <a:pt x="36" y="32"/>
                            <a:pt x="37" y="31"/>
                          </a:cubicBezTo>
                          <a:cubicBezTo>
                            <a:pt x="37" y="31"/>
                            <a:pt x="38" y="31"/>
                            <a:pt x="39" y="31"/>
                          </a:cubicBezTo>
                          <a:cubicBezTo>
                            <a:pt x="39" y="31"/>
                            <a:pt x="40" y="31"/>
                            <a:pt x="41" y="31"/>
                          </a:cubicBezTo>
                          <a:cubicBezTo>
                            <a:pt x="41" y="30"/>
                            <a:pt x="41" y="30"/>
                            <a:pt x="41" y="30"/>
                          </a:cubicBezTo>
                          <a:cubicBezTo>
                            <a:pt x="41" y="30"/>
                            <a:pt x="41" y="30"/>
                            <a:pt x="41" y="30"/>
                          </a:cubicBezTo>
                          <a:cubicBezTo>
                            <a:pt x="47" y="14"/>
                            <a:pt x="47" y="14"/>
                            <a:pt x="47" y="14"/>
                          </a:cubicBezTo>
                          <a:cubicBezTo>
                            <a:pt x="48" y="13"/>
                            <a:pt x="48" y="13"/>
                            <a:pt x="48" y="13"/>
                          </a:cubicBezTo>
                          <a:lnTo>
                            <a:pt x="46" y="1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9"/>
                    <p:cNvSpPr>
                      <a:spLocks/>
                    </p:cNvSpPr>
                    <p:nvPr/>
                  </p:nvSpPr>
                  <p:spPr bwMode="auto">
                    <a:xfrm>
                      <a:off x="9655479" y="1874110"/>
                      <a:ext cx="54900" cy="60740"/>
                    </a:xfrm>
                    <a:custGeom>
                      <a:avLst/>
                      <a:gdLst>
                        <a:gd name="T0" fmla="*/ 8 w 70"/>
                        <a:gd name="T1" fmla="*/ 67 h 77"/>
                        <a:gd name="T2" fmla="*/ 5 w 70"/>
                        <a:gd name="T3" fmla="*/ 42 h 77"/>
                        <a:gd name="T4" fmla="*/ 40 w 70"/>
                        <a:gd name="T5" fmla="*/ 4 h 77"/>
                        <a:gd name="T6" fmla="*/ 65 w 70"/>
                        <a:gd name="T7" fmla="*/ 49 h 77"/>
                        <a:gd name="T8" fmla="*/ 53 w 70"/>
                        <a:gd name="T9" fmla="*/ 76 h 77"/>
                        <a:gd name="T10" fmla="*/ 58 w 70"/>
                        <a:gd name="T11" fmla="*/ 77 h 77"/>
                        <a:gd name="T12" fmla="*/ 69 w 70"/>
                        <a:gd name="T13" fmla="*/ 49 h 77"/>
                        <a:gd name="T14" fmla="*/ 63 w 70"/>
                        <a:gd name="T15" fmla="*/ 16 h 77"/>
                        <a:gd name="T16" fmla="*/ 40 w 70"/>
                        <a:gd name="T17" fmla="*/ 0 h 77"/>
                        <a:gd name="T18" fmla="*/ 37 w 70"/>
                        <a:gd name="T19" fmla="*/ 0 h 77"/>
                        <a:gd name="T20" fmla="*/ 1 w 70"/>
                        <a:gd name="T21" fmla="*/ 41 h 77"/>
                        <a:gd name="T22" fmla="*/ 3 w 70"/>
                        <a:gd name="T23" fmla="*/ 66 h 77"/>
                        <a:gd name="T24" fmla="*/ 8 w 70"/>
                        <a:gd name="T2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7">
                          <a:moveTo>
                            <a:pt x="8" y="67"/>
                          </a:moveTo>
                          <a:cubicBezTo>
                            <a:pt x="5" y="60"/>
                            <a:pt x="4" y="51"/>
                            <a:pt x="5" y="42"/>
                          </a:cubicBezTo>
                          <a:cubicBezTo>
                            <a:pt x="8" y="19"/>
                            <a:pt x="23" y="2"/>
                            <a:pt x="40" y="4"/>
                          </a:cubicBezTo>
                          <a:cubicBezTo>
                            <a:pt x="56" y="6"/>
                            <a:pt x="67" y="26"/>
                            <a:pt x="65" y="49"/>
                          </a:cubicBezTo>
                          <a:cubicBezTo>
                            <a:pt x="63" y="60"/>
                            <a:pt x="59" y="69"/>
                            <a:pt x="53" y="76"/>
                          </a:cubicBezTo>
                          <a:cubicBezTo>
                            <a:pt x="58" y="77"/>
                            <a:pt x="58" y="77"/>
                            <a:pt x="58" y="77"/>
                          </a:cubicBezTo>
                          <a:cubicBezTo>
                            <a:pt x="63" y="70"/>
                            <a:pt x="67" y="60"/>
                            <a:pt x="69" y="49"/>
                          </a:cubicBezTo>
                          <a:cubicBezTo>
                            <a:pt x="70" y="37"/>
                            <a:pt x="68" y="26"/>
                            <a:pt x="63" y="16"/>
                          </a:cubicBezTo>
                          <a:cubicBezTo>
                            <a:pt x="57" y="7"/>
                            <a:pt x="49" y="1"/>
                            <a:pt x="40" y="0"/>
                          </a:cubicBezTo>
                          <a:cubicBezTo>
                            <a:pt x="39" y="0"/>
                            <a:pt x="38" y="0"/>
                            <a:pt x="37" y="0"/>
                          </a:cubicBezTo>
                          <a:cubicBezTo>
                            <a:pt x="19" y="0"/>
                            <a:pt x="4" y="18"/>
                            <a:pt x="1" y="41"/>
                          </a:cubicBezTo>
                          <a:cubicBezTo>
                            <a:pt x="0" y="50"/>
                            <a:pt x="1" y="59"/>
                            <a:pt x="3" y="66"/>
                          </a:cubicBezTo>
                          <a:lnTo>
                            <a:pt x="8" y="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97" name="Rectangle 296"/>
                <p:cNvSpPr/>
                <p:nvPr/>
              </p:nvSpPr>
              <p:spPr bwMode="auto">
                <a:xfrm>
                  <a:off x="10821132" y="1736057"/>
                  <a:ext cx="45719" cy="42976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grpSp>
          <p:sp>
            <p:nvSpPr>
              <p:cNvPr id="294" name="Rectangle 293"/>
              <p:cNvSpPr/>
              <p:nvPr/>
            </p:nvSpPr>
            <p:spPr>
              <a:xfrm>
                <a:off x="11023277" y="1891726"/>
                <a:ext cx="557464" cy="376770"/>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latin typeface="Segoe"/>
                  </a:rPr>
                  <a:t>Client VM</a:t>
                </a:r>
                <a:endParaRPr lang="en-US" sz="1224" dirty="0">
                  <a:ln>
                    <a:solidFill>
                      <a:srgbClr val="FFFFFF">
                        <a:alpha val="0"/>
                      </a:srgbClr>
                    </a:solidFill>
                  </a:ln>
                  <a:latin typeface="Segoe"/>
                </a:endParaRPr>
              </a:p>
            </p:txBody>
          </p:sp>
        </p:grpSp>
        <p:grpSp>
          <p:nvGrpSpPr>
            <p:cNvPr id="302" name="Group 301"/>
            <p:cNvGrpSpPr/>
            <p:nvPr/>
          </p:nvGrpSpPr>
          <p:grpSpPr>
            <a:xfrm>
              <a:off x="9293034" y="1562925"/>
              <a:ext cx="1259383" cy="1098012"/>
              <a:chOff x="10790948" y="2775614"/>
              <a:chExt cx="1259383" cy="1098012"/>
            </a:xfrm>
          </p:grpSpPr>
          <p:sp>
            <p:nvSpPr>
              <p:cNvPr id="303" name="Rectangle 302"/>
              <p:cNvSpPr/>
              <p:nvPr/>
            </p:nvSpPr>
            <p:spPr>
              <a:xfrm>
                <a:off x="10790948" y="3496856"/>
                <a:ext cx="1259383" cy="376770"/>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latin typeface="Segoe"/>
                  </a:rPr>
                  <a:t>Session </a:t>
                </a:r>
              </a:p>
              <a:p>
                <a:pPr algn="ctr" defTabSz="1118323" fontAlgn="base">
                  <a:spcAft>
                    <a:spcPct val="0"/>
                  </a:spcAft>
                </a:pPr>
                <a:r>
                  <a:rPr lang="en-US" sz="1224" dirty="0" smtClean="0">
                    <a:ln>
                      <a:solidFill>
                        <a:srgbClr val="FFFFFF">
                          <a:alpha val="0"/>
                        </a:srgbClr>
                      </a:solidFill>
                    </a:ln>
                    <a:latin typeface="Segoe"/>
                  </a:rPr>
                  <a:t>host</a:t>
                </a:r>
                <a:endParaRPr lang="en-US" sz="1224" dirty="0">
                  <a:ln>
                    <a:solidFill>
                      <a:srgbClr val="FFFFFF">
                        <a:alpha val="0"/>
                      </a:srgbClr>
                    </a:solidFill>
                  </a:ln>
                  <a:latin typeface="Segoe"/>
                </a:endParaRPr>
              </a:p>
            </p:txBody>
          </p:sp>
          <p:grpSp>
            <p:nvGrpSpPr>
              <p:cNvPr id="304" name="Group 303"/>
              <p:cNvGrpSpPr>
                <a:grpSpLocks noChangeAspect="1"/>
              </p:cNvGrpSpPr>
              <p:nvPr/>
            </p:nvGrpSpPr>
            <p:grpSpPr>
              <a:xfrm>
                <a:off x="10983073" y="2775614"/>
                <a:ext cx="550866" cy="748940"/>
                <a:chOff x="10309825" y="428587"/>
                <a:chExt cx="1227210" cy="1668475"/>
              </a:xfrm>
            </p:grpSpPr>
            <p:grpSp>
              <p:nvGrpSpPr>
                <p:cNvPr id="305" name="Group 304"/>
                <p:cNvGrpSpPr>
                  <a:grpSpLocks noChangeAspect="1"/>
                </p:cNvGrpSpPr>
                <p:nvPr/>
              </p:nvGrpSpPr>
              <p:grpSpPr>
                <a:xfrm>
                  <a:off x="10707601" y="428587"/>
                  <a:ext cx="829434" cy="1668475"/>
                  <a:chOff x="10819368" y="698072"/>
                  <a:chExt cx="802290" cy="1567315"/>
                </a:xfrm>
              </p:grpSpPr>
              <p:sp>
                <p:nvSpPr>
                  <p:cNvPr id="324" name="Freeform 323"/>
                  <p:cNvSpPr>
                    <a:spLocks noEditPoints="1"/>
                  </p:cNvSpPr>
                  <p:nvPr/>
                </p:nvSpPr>
                <p:spPr bwMode="auto">
                  <a:xfrm>
                    <a:off x="10819368" y="698072"/>
                    <a:ext cx="802290" cy="1567315"/>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325" name="Rectangle 324"/>
                  <p:cNvSpPr/>
                  <p:nvPr/>
                </p:nvSpPr>
                <p:spPr bwMode="auto">
                  <a:xfrm>
                    <a:off x="10821132" y="1687364"/>
                    <a:ext cx="45719" cy="47845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sp>
                <p:nvSpPr>
                  <p:cNvPr id="326" name="Rectangle 325"/>
                  <p:cNvSpPr/>
                  <p:nvPr/>
                </p:nvSpPr>
                <p:spPr bwMode="auto">
                  <a:xfrm rot="242957">
                    <a:off x="11041007" y="1616010"/>
                    <a:ext cx="281060" cy="4294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grpSp>
            <p:grpSp>
              <p:nvGrpSpPr>
                <p:cNvPr id="306" name="Group 305"/>
                <p:cNvGrpSpPr>
                  <a:grpSpLocks noChangeAspect="1"/>
                </p:cNvGrpSpPr>
                <p:nvPr/>
              </p:nvGrpSpPr>
              <p:grpSpPr>
                <a:xfrm>
                  <a:off x="10309825" y="810002"/>
                  <a:ext cx="776536" cy="659421"/>
                  <a:chOff x="11847338" y="1212009"/>
                  <a:chExt cx="356265" cy="302534"/>
                </a:xfrm>
              </p:grpSpPr>
              <p:sp>
                <p:nvSpPr>
                  <p:cNvPr id="307" name="Freeform 20"/>
                  <p:cNvSpPr>
                    <a:spLocks noChangeAspect="1" noEditPoints="1"/>
                  </p:cNvSpPr>
                  <p:nvPr/>
                </p:nvSpPr>
                <p:spPr bwMode="auto">
                  <a:xfrm>
                    <a:off x="11847338" y="1307792"/>
                    <a:ext cx="269828" cy="206751"/>
                  </a:xfrm>
                  <a:custGeom>
                    <a:avLst/>
                    <a:gdLst>
                      <a:gd name="T0" fmla="*/ 329 w 343"/>
                      <a:gd name="T1" fmla="*/ 41 h 263"/>
                      <a:gd name="T2" fmla="*/ 336 w 343"/>
                      <a:gd name="T3" fmla="*/ 43 h 263"/>
                      <a:gd name="T4" fmla="*/ 340 w 343"/>
                      <a:gd name="T5" fmla="*/ 47 h 263"/>
                      <a:gd name="T6" fmla="*/ 343 w 343"/>
                      <a:gd name="T7" fmla="*/ 53 h 263"/>
                      <a:gd name="T8" fmla="*/ 343 w 343"/>
                      <a:gd name="T9" fmla="*/ 60 h 263"/>
                      <a:gd name="T10" fmla="*/ 313 w 343"/>
                      <a:gd name="T11" fmla="*/ 249 h 263"/>
                      <a:gd name="T12" fmla="*/ 311 w 343"/>
                      <a:gd name="T13" fmla="*/ 255 h 263"/>
                      <a:gd name="T14" fmla="*/ 307 w 343"/>
                      <a:gd name="T15" fmla="*/ 260 h 263"/>
                      <a:gd name="T16" fmla="*/ 301 w 343"/>
                      <a:gd name="T17" fmla="*/ 263 h 263"/>
                      <a:gd name="T18" fmla="*/ 295 w 343"/>
                      <a:gd name="T19" fmla="*/ 263 h 263"/>
                      <a:gd name="T20" fmla="*/ 12 w 343"/>
                      <a:gd name="T21" fmla="*/ 214 h 263"/>
                      <a:gd name="T22" fmla="*/ 7 w 343"/>
                      <a:gd name="T23" fmla="*/ 212 h 263"/>
                      <a:gd name="T24" fmla="*/ 2 w 343"/>
                      <a:gd name="T25" fmla="*/ 207 h 263"/>
                      <a:gd name="T26" fmla="*/ 0 w 343"/>
                      <a:gd name="T27" fmla="*/ 202 h 263"/>
                      <a:gd name="T28" fmla="*/ 0 w 343"/>
                      <a:gd name="T29" fmla="*/ 195 h 263"/>
                      <a:gd name="T30" fmla="*/ 29 w 343"/>
                      <a:gd name="T31" fmla="*/ 14 h 263"/>
                      <a:gd name="T32" fmla="*/ 31 w 343"/>
                      <a:gd name="T33" fmla="*/ 8 h 263"/>
                      <a:gd name="T34" fmla="*/ 35 w 343"/>
                      <a:gd name="T35" fmla="*/ 3 h 263"/>
                      <a:gd name="T36" fmla="*/ 40 w 343"/>
                      <a:gd name="T37" fmla="*/ 1 h 263"/>
                      <a:gd name="T38" fmla="*/ 46 w 343"/>
                      <a:gd name="T39" fmla="*/ 0 h 263"/>
                      <a:gd name="T40" fmla="*/ 329 w 343"/>
                      <a:gd name="T41" fmla="*/ 41 h 263"/>
                      <a:gd name="T42" fmla="*/ 297 w 343"/>
                      <a:gd name="T43" fmla="*/ 246 h 263"/>
                      <a:gd name="T44" fmla="*/ 327 w 343"/>
                      <a:gd name="T45" fmla="*/ 58 h 263"/>
                      <a:gd name="T46" fmla="*/ 44 w 343"/>
                      <a:gd name="T47" fmla="*/ 16 h 263"/>
                      <a:gd name="T48" fmla="*/ 15 w 343"/>
                      <a:gd name="T49" fmla="*/ 198 h 263"/>
                      <a:gd name="T50" fmla="*/ 297 w 343"/>
                      <a:gd name="T51" fmla="*/ 24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3" h="263">
                        <a:moveTo>
                          <a:pt x="329" y="41"/>
                        </a:moveTo>
                        <a:cubicBezTo>
                          <a:pt x="332" y="41"/>
                          <a:pt x="334" y="42"/>
                          <a:pt x="336" y="43"/>
                        </a:cubicBezTo>
                        <a:cubicBezTo>
                          <a:pt x="337" y="44"/>
                          <a:pt x="339" y="46"/>
                          <a:pt x="340" y="47"/>
                        </a:cubicBezTo>
                        <a:cubicBezTo>
                          <a:pt x="341" y="49"/>
                          <a:pt x="342" y="51"/>
                          <a:pt x="343" y="53"/>
                        </a:cubicBezTo>
                        <a:cubicBezTo>
                          <a:pt x="343" y="55"/>
                          <a:pt x="343" y="58"/>
                          <a:pt x="343" y="60"/>
                        </a:cubicBezTo>
                        <a:cubicBezTo>
                          <a:pt x="313" y="249"/>
                          <a:pt x="313" y="249"/>
                          <a:pt x="313" y="249"/>
                        </a:cubicBezTo>
                        <a:cubicBezTo>
                          <a:pt x="313" y="251"/>
                          <a:pt x="312" y="253"/>
                          <a:pt x="311" y="255"/>
                        </a:cubicBezTo>
                        <a:cubicBezTo>
                          <a:pt x="310" y="257"/>
                          <a:pt x="308" y="259"/>
                          <a:pt x="307" y="260"/>
                        </a:cubicBezTo>
                        <a:cubicBezTo>
                          <a:pt x="305" y="261"/>
                          <a:pt x="303" y="262"/>
                          <a:pt x="301" y="263"/>
                        </a:cubicBezTo>
                        <a:cubicBezTo>
                          <a:pt x="299" y="263"/>
                          <a:pt x="297" y="263"/>
                          <a:pt x="295" y="263"/>
                        </a:cubicBezTo>
                        <a:cubicBezTo>
                          <a:pt x="12" y="214"/>
                          <a:pt x="12" y="214"/>
                          <a:pt x="12" y="214"/>
                        </a:cubicBezTo>
                        <a:cubicBezTo>
                          <a:pt x="10" y="214"/>
                          <a:pt x="8" y="213"/>
                          <a:pt x="7" y="212"/>
                        </a:cubicBezTo>
                        <a:cubicBezTo>
                          <a:pt x="5" y="211"/>
                          <a:pt x="4" y="209"/>
                          <a:pt x="2" y="207"/>
                        </a:cubicBezTo>
                        <a:cubicBezTo>
                          <a:pt x="1" y="206"/>
                          <a:pt x="1" y="204"/>
                          <a:pt x="0" y="202"/>
                        </a:cubicBezTo>
                        <a:cubicBezTo>
                          <a:pt x="0" y="200"/>
                          <a:pt x="0" y="197"/>
                          <a:pt x="0" y="195"/>
                        </a:cubicBezTo>
                        <a:cubicBezTo>
                          <a:pt x="29" y="14"/>
                          <a:pt x="29" y="14"/>
                          <a:pt x="29" y="14"/>
                        </a:cubicBezTo>
                        <a:cubicBezTo>
                          <a:pt x="29" y="12"/>
                          <a:pt x="30" y="10"/>
                          <a:pt x="31" y="8"/>
                        </a:cubicBezTo>
                        <a:cubicBezTo>
                          <a:pt x="32" y="6"/>
                          <a:pt x="33" y="5"/>
                          <a:pt x="35" y="3"/>
                        </a:cubicBezTo>
                        <a:cubicBezTo>
                          <a:pt x="37" y="2"/>
                          <a:pt x="38" y="1"/>
                          <a:pt x="40" y="1"/>
                        </a:cubicBezTo>
                        <a:cubicBezTo>
                          <a:pt x="42" y="0"/>
                          <a:pt x="44" y="0"/>
                          <a:pt x="46" y="0"/>
                        </a:cubicBezTo>
                        <a:lnTo>
                          <a:pt x="329" y="41"/>
                        </a:lnTo>
                        <a:close/>
                        <a:moveTo>
                          <a:pt x="297" y="246"/>
                        </a:moveTo>
                        <a:cubicBezTo>
                          <a:pt x="327" y="58"/>
                          <a:pt x="327" y="58"/>
                          <a:pt x="327" y="58"/>
                        </a:cubicBezTo>
                        <a:cubicBezTo>
                          <a:pt x="44" y="16"/>
                          <a:pt x="44" y="16"/>
                          <a:pt x="44" y="16"/>
                        </a:cubicBezTo>
                        <a:cubicBezTo>
                          <a:pt x="15" y="198"/>
                          <a:pt x="15" y="198"/>
                          <a:pt x="15" y="198"/>
                        </a:cubicBezTo>
                        <a:cubicBezTo>
                          <a:pt x="297" y="246"/>
                          <a:pt x="297" y="246"/>
                          <a:pt x="297" y="24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21"/>
                  <p:cNvSpPr>
                    <a:spLocks noChangeAspect="1"/>
                  </p:cNvSpPr>
                  <p:nvPr/>
                </p:nvSpPr>
                <p:spPr bwMode="auto">
                  <a:xfrm>
                    <a:off x="12079786" y="1504030"/>
                    <a:ext cx="14017" cy="10513"/>
                  </a:xfrm>
                  <a:custGeom>
                    <a:avLst/>
                    <a:gdLst>
                      <a:gd name="T0" fmla="*/ 18 w 18"/>
                      <a:gd name="T1" fmla="*/ 0 h 14"/>
                      <a:gd name="T2" fmla="*/ 16 w 18"/>
                      <a:gd name="T3" fmla="*/ 6 h 14"/>
                      <a:gd name="T4" fmla="*/ 12 w 18"/>
                      <a:gd name="T5" fmla="*/ 11 h 14"/>
                      <a:gd name="T6" fmla="*/ 6 w 18"/>
                      <a:gd name="T7" fmla="*/ 14 h 14"/>
                      <a:gd name="T8" fmla="*/ 0 w 18"/>
                      <a:gd name="T9" fmla="*/ 14 h 14"/>
                      <a:gd name="T10" fmla="*/ 6 w 18"/>
                      <a:gd name="T11" fmla="*/ 14 h 14"/>
                      <a:gd name="T12" fmla="*/ 12 w 18"/>
                      <a:gd name="T13" fmla="*/ 11 h 14"/>
                      <a:gd name="T14" fmla="*/ 16 w 18"/>
                      <a:gd name="T15" fmla="*/ 6 h 14"/>
                      <a:gd name="T16" fmla="*/ 18 w 18"/>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0"/>
                        </a:moveTo>
                        <a:cubicBezTo>
                          <a:pt x="18" y="2"/>
                          <a:pt x="17" y="4"/>
                          <a:pt x="16" y="6"/>
                        </a:cubicBezTo>
                        <a:cubicBezTo>
                          <a:pt x="15" y="8"/>
                          <a:pt x="13" y="10"/>
                          <a:pt x="12" y="11"/>
                        </a:cubicBezTo>
                        <a:cubicBezTo>
                          <a:pt x="10" y="12"/>
                          <a:pt x="8" y="13"/>
                          <a:pt x="6" y="14"/>
                        </a:cubicBezTo>
                        <a:cubicBezTo>
                          <a:pt x="4" y="14"/>
                          <a:pt x="2" y="14"/>
                          <a:pt x="0" y="14"/>
                        </a:cubicBezTo>
                        <a:cubicBezTo>
                          <a:pt x="2" y="14"/>
                          <a:pt x="4" y="14"/>
                          <a:pt x="6" y="14"/>
                        </a:cubicBezTo>
                        <a:cubicBezTo>
                          <a:pt x="8" y="13"/>
                          <a:pt x="10" y="12"/>
                          <a:pt x="12" y="11"/>
                        </a:cubicBezTo>
                        <a:cubicBezTo>
                          <a:pt x="13" y="10"/>
                          <a:pt x="15" y="8"/>
                          <a:pt x="16" y="6"/>
                        </a:cubicBezTo>
                        <a:cubicBezTo>
                          <a:pt x="17" y="4"/>
                          <a:pt x="18" y="2"/>
                          <a:pt x="18" y="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9" name="Freeform 22"/>
                  <p:cNvSpPr>
                    <a:spLocks noChangeAspect="1"/>
                  </p:cNvSpPr>
                  <p:nvPr/>
                </p:nvSpPr>
                <p:spPr bwMode="auto">
                  <a:xfrm>
                    <a:off x="11875372" y="1271582"/>
                    <a:ext cx="15185" cy="11681"/>
                  </a:xfrm>
                  <a:custGeom>
                    <a:avLst/>
                    <a:gdLst>
                      <a:gd name="T0" fmla="*/ 0 w 18"/>
                      <a:gd name="T1" fmla="*/ 14 h 14"/>
                      <a:gd name="T2" fmla="*/ 2 w 18"/>
                      <a:gd name="T3" fmla="*/ 8 h 14"/>
                      <a:gd name="T4" fmla="*/ 6 w 18"/>
                      <a:gd name="T5" fmla="*/ 4 h 14"/>
                      <a:gd name="T6" fmla="*/ 12 w 18"/>
                      <a:gd name="T7" fmla="*/ 1 h 14"/>
                      <a:gd name="T8" fmla="*/ 18 w 18"/>
                      <a:gd name="T9" fmla="*/ 0 h 14"/>
                      <a:gd name="T10" fmla="*/ 12 w 18"/>
                      <a:gd name="T11" fmla="*/ 1 h 14"/>
                      <a:gd name="T12" fmla="*/ 6 w 18"/>
                      <a:gd name="T13" fmla="*/ 4 h 14"/>
                      <a:gd name="T14" fmla="*/ 2 w 18"/>
                      <a:gd name="T15" fmla="*/ 8 h 14"/>
                      <a:gd name="T16" fmla="*/ 0 w 1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0" y="14"/>
                        </a:moveTo>
                        <a:cubicBezTo>
                          <a:pt x="1" y="12"/>
                          <a:pt x="1" y="10"/>
                          <a:pt x="2" y="8"/>
                        </a:cubicBezTo>
                        <a:cubicBezTo>
                          <a:pt x="3" y="6"/>
                          <a:pt x="5" y="5"/>
                          <a:pt x="6" y="4"/>
                        </a:cubicBezTo>
                        <a:cubicBezTo>
                          <a:pt x="8" y="2"/>
                          <a:pt x="10" y="1"/>
                          <a:pt x="12" y="1"/>
                        </a:cubicBezTo>
                        <a:cubicBezTo>
                          <a:pt x="14" y="0"/>
                          <a:pt x="16" y="0"/>
                          <a:pt x="18" y="0"/>
                        </a:cubicBezTo>
                        <a:cubicBezTo>
                          <a:pt x="16" y="0"/>
                          <a:pt x="14" y="0"/>
                          <a:pt x="12" y="1"/>
                        </a:cubicBezTo>
                        <a:cubicBezTo>
                          <a:pt x="10" y="1"/>
                          <a:pt x="8" y="2"/>
                          <a:pt x="6" y="4"/>
                        </a:cubicBezTo>
                        <a:cubicBezTo>
                          <a:pt x="5" y="5"/>
                          <a:pt x="3" y="6"/>
                          <a:pt x="2" y="8"/>
                        </a:cubicBezTo>
                        <a:cubicBezTo>
                          <a:pt x="1" y="10"/>
                          <a:pt x="1" y="12"/>
                          <a:pt x="0" y="14"/>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0" name="Freeform 23"/>
                  <p:cNvSpPr>
                    <a:spLocks noChangeAspect="1"/>
                  </p:cNvSpPr>
                  <p:nvPr/>
                </p:nvSpPr>
                <p:spPr bwMode="auto">
                  <a:xfrm>
                    <a:off x="11954802" y="1236539"/>
                    <a:ext cx="2336" cy="0"/>
                  </a:xfrm>
                  <a:custGeom>
                    <a:avLst/>
                    <a:gdLst>
                      <a:gd name="T0" fmla="*/ 3 w 3"/>
                      <a:gd name="T1" fmla="*/ 3 w 3"/>
                      <a:gd name="T2" fmla="*/ 2 w 3"/>
                      <a:gd name="T3" fmla="*/ 1 w 3"/>
                      <a:gd name="T4" fmla="*/ 0 w 3"/>
                      <a:gd name="T5" fmla="*/ 1 w 3"/>
                      <a:gd name="T6" fmla="*/ 2 w 3"/>
                      <a:gd name="T7" fmla="*/ 3 w 3"/>
                      <a:gd name="T8"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
                        <a:moveTo>
                          <a:pt x="3" y="0"/>
                        </a:moveTo>
                        <a:cubicBezTo>
                          <a:pt x="3" y="0"/>
                          <a:pt x="3" y="0"/>
                          <a:pt x="3" y="0"/>
                        </a:cubicBezTo>
                        <a:cubicBezTo>
                          <a:pt x="2" y="0"/>
                          <a:pt x="2" y="0"/>
                          <a:pt x="2" y="0"/>
                        </a:cubicBezTo>
                        <a:cubicBezTo>
                          <a:pt x="1" y="0"/>
                          <a:pt x="1" y="0"/>
                          <a:pt x="1" y="0"/>
                        </a:cubicBezTo>
                        <a:cubicBezTo>
                          <a:pt x="1" y="0"/>
                          <a:pt x="0" y="0"/>
                          <a:pt x="0" y="0"/>
                        </a:cubicBezTo>
                        <a:cubicBezTo>
                          <a:pt x="0" y="0"/>
                          <a:pt x="1" y="0"/>
                          <a:pt x="1" y="0"/>
                        </a:cubicBezTo>
                        <a:cubicBezTo>
                          <a:pt x="1" y="0"/>
                          <a:pt x="1" y="0"/>
                          <a:pt x="2" y="0"/>
                        </a:cubicBezTo>
                        <a:cubicBezTo>
                          <a:pt x="2" y="0"/>
                          <a:pt x="2" y="0"/>
                          <a:pt x="3" y="0"/>
                        </a:cubicBezTo>
                        <a:cubicBezTo>
                          <a:pt x="3" y="0"/>
                          <a:pt x="3" y="0"/>
                          <a:pt x="3" y="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1" name="Freeform 24"/>
                  <p:cNvSpPr>
                    <a:spLocks noChangeAspect="1"/>
                  </p:cNvSpPr>
                  <p:nvPr/>
                </p:nvSpPr>
                <p:spPr bwMode="auto">
                  <a:xfrm>
                    <a:off x="11929104" y="1353348"/>
                    <a:ext cx="59573" cy="109800"/>
                  </a:xfrm>
                  <a:custGeom>
                    <a:avLst/>
                    <a:gdLst>
                      <a:gd name="T0" fmla="*/ 54 w 76"/>
                      <a:gd name="T1" fmla="*/ 140 h 140"/>
                      <a:gd name="T2" fmla="*/ 30 w 76"/>
                      <a:gd name="T3" fmla="*/ 130 h 140"/>
                      <a:gd name="T4" fmla="*/ 12 w 76"/>
                      <a:gd name="T5" fmla="*/ 112 h 140"/>
                      <a:gd name="T6" fmla="*/ 2 w 76"/>
                      <a:gd name="T7" fmla="*/ 88 h 140"/>
                      <a:gd name="T8" fmla="*/ 1 w 76"/>
                      <a:gd name="T9" fmla="*/ 60 h 140"/>
                      <a:gd name="T10" fmla="*/ 11 w 76"/>
                      <a:gd name="T11" fmla="*/ 35 h 140"/>
                      <a:gd name="T12" fmla="*/ 28 w 76"/>
                      <a:gd name="T13" fmla="*/ 15 h 140"/>
                      <a:gd name="T14" fmla="*/ 50 w 76"/>
                      <a:gd name="T15" fmla="*/ 3 h 140"/>
                      <a:gd name="T16" fmla="*/ 76 w 76"/>
                      <a:gd name="T17" fmla="*/ 2 h 140"/>
                      <a:gd name="T18" fmla="*/ 50 w 76"/>
                      <a:gd name="T19" fmla="*/ 3 h 140"/>
                      <a:gd name="T20" fmla="*/ 28 w 76"/>
                      <a:gd name="T21" fmla="*/ 15 h 140"/>
                      <a:gd name="T22" fmla="*/ 11 w 76"/>
                      <a:gd name="T23" fmla="*/ 35 h 140"/>
                      <a:gd name="T24" fmla="*/ 1 w 76"/>
                      <a:gd name="T25" fmla="*/ 60 h 140"/>
                      <a:gd name="T26" fmla="*/ 2 w 76"/>
                      <a:gd name="T27" fmla="*/ 88 h 140"/>
                      <a:gd name="T28" fmla="*/ 12 w 76"/>
                      <a:gd name="T29" fmla="*/ 112 h 140"/>
                      <a:gd name="T30" fmla="*/ 30 w 76"/>
                      <a:gd name="T31" fmla="*/ 130 h 140"/>
                      <a:gd name="T32" fmla="*/ 54 w 76"/>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0">
                        <a:moveTo>
                          <a:pt x="54" y="140"/>
                        </a:moveTo>
                        <a:cubicBezTo>
                          <a:pt x="45" y="138"/>
                          <a:pt x="37" y="135"/>
                          <a:pt x="30" y="130"/>
                        </a:cubicBezTo>
                        <a:cubicBezTo>
                          <a:pt x="23" y="125"/>
                          <a:pt x="17" y="119"/>
                          <a:pt x="12" y="112"/>
                        </a:cubicBezTo>
                        <a:cubicBezTo>
                          <a:pt x="8" y="105"/>
                          <a:pt x="4" y="97"/>
                          <a:pt x="2" y="88"/>
                        </a:cubicBezTo>
                        <a:cubicBezTo>
                          <a:pt x="0" y="79"/>
                          <a:pt x="0" y="70"/>
                          <a:pt x="1" y="60"/>
                        </a:cubicBezTo>
                        <a:cubicBezTo>
                          <a:pt x="3" y="51"/>
                          <a:pt x="6" y="42"/>
                          <a:pt x="11" y="35"/>
                        </a:cubicBezTo>
                        <a:cubicBezTo>
                          <a:pt x="15" y="27"/>
                          <a:pt x="21" y="20"/>
                          <a:pt x="28" y="15"/>
                        </a:cubicBezTo>
                        <a:cubicBezTo>
                          <a:pt x="34" y="9"/>
                          <a:pt x="42" y="6"/>
                          <a:pt x="50" y="3"/>
                        </a:cubicBezTo>
                        <a:cubicBezTo>
                          <a:pt x="59" y="1"/>
                          <a:pt x="67" y="0"/>
                          <a:pt x="76" y="2"/>
                        </a:cubicBezTo>
                        <a:cubicBezTo>
                          <a:pt x="67" y="0"/>
                          <a:pt x="59" y="1"/>
                          <a:pt x="50" y="3"/>
                        </a:cubicBezTo>
                        <a:cubicBezTo>
                          <a:pt x="42" y="6"/>
                          <a:pt x="34" y="9"/>
                          <a:pt x="28" y="15"/>
                        </a:cubicBezTo>
                        <a:cubicBezTo>
                          <a:pt x="21" y="20"/>
                          <a:pt x="15" y="27"/>
                          <a:pt x="11" y="35"/>
                        </a:cubicBezTo>
                        <a:cubicBezTo>
                          <a:pt x="6" y="42"/>
                          <a:pt x="3" y="51"/>
                          <a:pt x="1" y="60"/>
                        </a:cubicBezTo>
                        <a:cubicBezTo>
                          <a:pt x="0" y="70"/>
                          <a:pt x="0" y="79"/>
                          <a:pt x="2" y="88"/>
                        </a:cubicBezTo>
                        <a:cubicBezTo>
                          <a:pt x="4" y="97"/>
                          <a:pt x="8" y="105"/>
                          <a:pt x="12" y="112"/>
                        </a:cubicBezTo>
                        <a:cubicBezTo>
                          <a:pt x="17" y="119"/>
                          <a:pt x="23" y="125"/>
                          <a:pt x="30" y="130"/>
                        </a:cubicBezTo>
                        <a:cubicBezTo>
                          <a:pt x="37" y="135"/>
                          <a:pt x="45" y="138"/>
                          <a:pt x="54" y="14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2" name="Freeform 25"/>
                  <p:cNvSpPr>
                    <a:spLocks noChangeAspect="1"/>
                  </p:cNvSpPr>
                  <p:nvPr/>
                </p:nvSpPr>
                <p:spPr bwMode="auto">
                  <a:xfrm>
                    <a:off x="11962978" y="1380213"/>
                    <a:ext cx="44387" cy="53732"/>
                  </a:xfrm>
                  <a:custGeom>
                    <a:avLst/>
                    <a:gdLst>
                      <a:gd name="T0" fmla="*/ 7 w 38"/>
                      <a:gd name="T1" fmla="*/ 0 h 46"/>
                      <a:gd name="T2" fmla="*/ 38 w 38"/>
                      <a:gd name="T3" fmla="*/ 28 h 46"/>
                      <a:gd name="T4" fmla="*/ 0 w 38"/>
                      <a:gd name="T5" fmla="*/ 46 h 46"/>
                      <a:gd name="T6" fmla="*/ 7 w 38"/>
                      <a:gd name="T7" fmla="*/ 0 h 46"/>
                    </a:gdLst>
                    <a:ahLst/>
                    <a:cxnLst>
                      <a:cxn ang="0">
                        <a:pos x="T0" y="T1"/>
                      </a:cxn>
                      <a:cxn ang="0">
                        <a:pos x="T2" y="T3"/>
                      </a:cxn>
                      <a:cxn ang="0">
                        <a:pos x="T4" y="T5"/>
                      </a:cxn>
                      <a:cxn ang="0">
                        <a:pos x="T6" y="T7"/>
                      </a:cxn>
                    </a:cxnLst>
                    <a:rect l="0" t="0" r="r" b="b"/>
                    <a:pathLst>
                      <a:path w="38" h="46">
                        <a:moveTo>
                          <a:pt x="7" y="0"/>
                        </a:moveTo>
                        <a:lnTo>
                          <a:pt x="38" y="28"/>
                        </a:lnTo>
                        <a:lnTo>
                          <a:pt x="0" y="46"/>
                        </a:lnTo>
                        <a:lnTo>
                          <a:pt x="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26"/>
                  <p:cNvSpPr>
                    <a:spLocks noChangeAspect="1" noEditPoints="1"/>
                  </p:cNvSpPr>
                  <p:nvPr/>
                </p:nvSpPr>
                <p:spPr bwMode="auto">
                  <a:xfrm>
                    <a:off x="11929104" y="1353348"/>
                    <a:ext cx="103960" cy="110968"/>
                  </a:xfrm>
                  <a:custGeom>
                    <a:avLst/>
                    <a:gdLst>
                      <a:gd name="T0" fmla="*/ 76 w 132"/>
                      <a:gd name="T1" fmla="*/ 2 h 141"/>
                      <a:gd name="T2" fmla="*/ 101 w 132"/>
                      <a:gd name="T3" fmla="*/ 11 h 141"/>
                      <a:gd name="T4" fmla="*/ 119 w 132"/>
                      <a:gd name="T5" fmla="*/ 29 h 141"/>
                      <a:gd name="T6" fmla="*/ 130 w 132"/>
                      <a:gd name="T7" fmla="*/ 53 h 141"/>
                      <a:gd name="T8" fmla="*/ 130 w 132"/>
                      <a:gd name="T9" fmla="*/ 81 h 141"/>
                      <a:gd name="T10" fmla="*/ 121 w 132"/>
                      <a:gd name="T11" fmla="*/ 107 h 141"/>
                      <a:gd name="T12" fmla="*/ 103 w 132"/>
                      <a:gd name="T13" fmla="*/ 127 h 141"/>
                      <a:gd name="T14" fmla="*/ 80 w 132"/>
                      <a:gd name="T15" fmla="*/ 138 h 141"/>
                      <a:gd name="T16" fmla="*/ 54 w 132"/>
                      <a:gd name="T17" fmla="*/ 140 h 141"/>
                      <a:gd name="T18" fmla="*/ 30 w 132"/>
                      <a:gd name="T19" fmla="*/ 130 h 141"/>
                      <a:gd name="T20" fmla="*/ 12 w 132"/>
                      <a:gd name="T21" fmla="*/ 112 h 141"/>
                      <a:gd name="T22" fmla="*/ 2 w 132"/>
                      <a:gd name="T23" fmla="*/ 88 h 141"/>
                      <a:gd name="T24" fmla="*/ 1 w 132"/>
                      <a:gd name="T25" fmla="*/ 60 h 141"/>
                      <a:gd name="T26" fmla="*/ 11 w 132"/>
                      <a:gd name="T27" fmla="*/ 35 h 141"/>
                      <a:gd name="T28" fmla="*/ 28 w 132"/>
                      <a:gd name="T29" fmla="*/ 15 h 141"/>
                      <a:gd name="T30" fmla="*/ 50 w 132"/>
                      <a:gd name="T31" fmla="*/ 3 h 141"/>
                      <a:gd name="T32" fmla="*/ 76 w 132"/>
                      <a:gd name="T33" fmla="*/ 2 h 141"/>
                      <a:gd name="T34" fmla="*/ 56 w 132"/>
                      <a:gd name="T35" fmla="*/ 128 h 141"/>
                      <a:gd name="T36" fmla="*/ 78 w 132"/>
                      <a:gd name="T37" fmla="*/ 127 h 141"/>
                      <a:gd name="T38" fmla="*/ 97 w 132"/>
                      <a:gd name="T39" fmla="*/ 117 h 141"/>
                      <a:gd name="T40" fmla="*/ 111 w 132"/>
                      <a:gd name="T41" fmla="*/ 101 h 141"/>
                      <a:gd name="T42" fmla="*/ 119 w 132"/>
                      <a:gd name="T43" fmla="*/ 79 h 141"/>
                      <a:gd name="T44" fmla="*/ 119 w 132"/>
                      <a:gd name="T45" fmla="*/ 56 h 141"/>
                      <a:gd name="T46" fmla="*/ 110 w 132"/>
                      <a:gd name="T47" fmla="*/ 36 h 141"/>
                      <a:gd name="T48" fmla="*/ 95 w 132"/>
                      <a:gd name="T49" fmla="*/ 21 h 141"/>
                      <a:gd name="T50" fmla="*/ 74 w 132"/>
                      <a:gd name="T51" fmla="*/ 13 h 141"/>
                      <a:gd name="T52" fmla="*/ 53 w 132"/>
                      <a:gd name="T53" fmla="*/ 15 h 141"/>
                      <a:gd name="T54" fmla="*/ 34 w 132"/>
                      <a:gd name="T55" fmla="*/ 24 h 141"/>
                      <a:gd name="T56" fmla="*/ 20 w 132"/>
                      <a:gd name="T57" fmla="*/ 41 h 141"/>
                      <a:gd name="T58" fmla="*/ 12 w 132"/>
                      <a:gd name="T59" fmla="*/ 62 h 141"/>
                      <a:gd name="T60" fmla="*/ 13 w 132"/>
                      <a:gd name="T61" fmla="*/ 85 h 141"/>
                      <a:gd name="T62" fmla="*/ 21 w 132"/>
                      <a:gd name="T63" fmla="*/ 105 h 141"/>
                      <a:gd name="T64" fmla="*/ 36 w 132"/>
                      <a:gd name="T65" fmla="*/ 120 h 141"/>
                      <a:gd name="T66" fmla="*/ 56 w 132"/>
                      <a:gd name="T6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141">
                        <a:moveTo>
                          <a:pt x="76" y="2"/>
                        </a:moveTo>
                        <a:cubicBezTo>
                          <a:pt x="85" y="3"/>
                          <a:pt x="93" y="6"/>
                          <a:pt x="101" y="11"/>
                        </a:cubicBezTo>
                        <a:cubicBezTo>
                          <a:pt x="108" y="15"/>
                          <a:pt x="114" y="21"/>
                          <a:pt x="119" y="29"/>
                        </a:cubicBezTo>
                        <a:cubicBezTo>
                          <a:pt x="124" y="36"/>
                          <a:pt x="128" y="44"/>
                          <a:pt x="130" y="53"/>
                        </a:cubicBezTo>
                        <a:cubicBezTo>
                          <a:pt x="132" y="62"/>
                          <a:pt x="132" y="71"/>
                          <a:pt x="130" y="81"/>
                        </a:cubicBezTo>
                        <a:cubicBezTo>
                          <a:pt x="129" y="90"/>
                          <a:pt x="126" y="99"/>
                          <a:pt x="121" y="107"/>
                        </a:cubicBezTo>
                        <a:cubicBezTo>
                          <a:pt x="116" y="115"/>
                          <a:pt x="110" y="122"/>
                          <a:pt x="103" y="127"/>
                        </a:cubicBezTo>
                        <a:cubicBezTo>
                          <a:pt x="97" y="132"/>
                          <a:pt x="89" y="136"/>
                          <a:pt x="80" y="138"/>
                        </a:cubicBezTo>
                        <a:cubicBezTo>
                          <a:pt x="72" y="141"/>
                          <a:pt x="63" y="141"/>
                          <a:pt x="54" y="140"/>
                        </a:cubicBezTo>
                        <a:cubicBezTo>
                          <a:pt x="46" y="138"/>
                          <a:pt x="37" y="135"/>
                          <a:pt x="30" y="130"/>
                        </a:cubicBezTo>
                        <a:cubicBezTo>
                          <a:pt x="23" y="125"/>
                          <a:pt x="17" y="119"/>
                          <a:pt x="12" y="112"/>
                        </a:cubicBezTo>
                        <a:cubicBezTo>
                          <a:pt x="8" y="105"/>
                          <a:pt x="4" y="97"/>
                          <a:pt x="2" y="88"/>
                        </a:cubicBezTo>
                        <a:cubicBezTo>
                          <a:pt x="0" y="79"/>
                          <a:pt x="0" y="70"/>
                          <a:pt x="1" y="60"/>
                        </a:cubicBezTo>
                        <a:cubicBezTo>
                          <a:pt x="3" y="51"/>
                          <a:pt x="6" y="42"/>
                          <a:pt x="11" y="35"/>
                        </a:cubicBezTo>
                        <a:cubicBezTo>
                          <a:pt x="15" y="27"/>
                          <a:pt x="21" y="20"/>
                          <a:pt x="28" y="15"/>
                        </a:cubicBezTo>
                        <a:cubicBezTo>
                          <a:pt x="34" y="9"/>
                          <a:pt x="42" y="6"/>
                          <a:pt x="50" y="3"/>
                        </a:cubicBezTo>
                        <a:cubicBezTo>
                          <a:pt x="59" y="1"/>
                          <a:pt x="67" y="0"/>
                          <a:pt x="76" y="2"/>
                        </a:cubicBezTo>
                        <a:close/>
                        <a:moveTo>
                          <a:pt x="56" y="128"/>
                        </a:moveTo>
                        <a:cubicBezTo>
                          <a:pt x="64" y="129"/>
                          <a:pt x="71" y="129"/>
                          <a:pt x="78" y="127"/>
                        </a:cubicBezTo>
                        <a:cubicBezTo>
                          <a:pt x="85" y="125"/>
                          <a:pt x="91" y="122"/>
                          <a:pt x="97" y="117"/>
                        </a:cubicBezTo>
                        <a:cubicBezTo>
                          <a:pt x="103" y="113"/>
                          <a:pt x="108" y="107"/>
                          <a:pt x="111" y="101"/>
                        </a:cubicBezTo>
                        <a:cubicBezTo>
                          <a:pt x="115" y="94"/>
                          <a:pt x="118" y="87"/>
                          <a:pt x="119" y="79"/>
                        </a:cubicBezTo>
                        <a:cubicBezTo>
                          <a:pt x="121" y="71"/>
                          <a:pt x="120" y="63"/>
                          <a:pt x="119" y="56"/>
                        </a:cubicBezTo>
                        <a:cubicBezTo>
                          <a:pt x="117" y="49"/>
                          <a:pt x="114" y="42"/>
                          <a:pt x="110" y="36"/>
                        </a:cubicBezTo>
                        <a:cubicBezTo>
                          <a:pt x="106" y="30"/>
                          <a:pt x="101" y="25"/>
                          <a:pt x="95" y="21"/>
                        </a:cubicBezTo>
                        <a:cubicBezTo>
                          <a:pt x="89" y="17"/>
                          <a:pt x="82" y="14"/>
                          <a:pt x="74" y="13"/>
                        </a:cubicBezTo>
                        <a:cubicBezTo>
                          <a:pt x="67" y="12"/>
                          <a:pt x="60" y="13"/>
                          <a:pt x="53" y="15"/>
                        </a:cubicBezTo>
                        <a:cubicBezTo>
                          <a:pt x="46" y="16"/>
                          <a:pt x="40" y="20"/>
                          <a:pt x="34" y="24"/>
                        </a:cubicBezTo>
                        <a:cubicBezTo>
                          <a:pt x="28" y="29"/>
                          <a:pt x="24" y="34"/>
                          <a:pt x="20" y="41"/>
                        </a:cubicBezTo>
                        <a:cubicBezTo>
                          <a:pt x="16" y="47"/>
                          <a:pt x="13" y="54"/>
                          <a:pt x="12" y="62"/>
                        </a:cubicBezTo>
                        <a:cubicBezTo>
                          <a:pt x="11" y="70"/>
                          <a:pt x="11" y="78"/>
                          <a:pt x="13" y="85"/>
                        </a:cubicBezTo>
                        <a:cubicBezTo>
                          <a:pt x="14" y="92"/>
                          <a:pt x="17" y="99"/>
                          <a:pt x="21" y="105"/>
                        </a:cubicBezTo>
                        <a:cubicBezTo>
                          <a:pt x="25" y="111"/>
                          <a:pt x="30" y="116"/>
                          <a:pt x="36" y="120"/>
                        </a:cubicBezTo>
                        <a:cubicBezTo>
                          <a:pt x="42" y="124"/>
                          <a:pt x="49" y="127"/>
                          <a:pt x="56" y="12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27"/>
                  <p:cNvSpPr>
                    <a:spLocks noChangeAspect="1"/>
                  </p:cNvSpPr>
                  <p:nvPr/>
                </p:nvSpPr>
                <p:spPr bwMode="auto">
                  <a:xfrm>
                    <a:off x="12079786" y="1308960"/>
                    <a:ext cx="7008" cy="7009"/>
                  </a:xfrm>
                  <a:custGeom>
                    <a:avLst/>
                    <a:gdLst>
                      <a:gd name="T0" fmla="*/ 6 w 6"/>
                      <a:gd name="T1" fmla="*/ 1 h 6"/>
                      <a:gd name="T2" fmla="*/ 5 w 6"/>
                      <a:gd name="T3" fmla="*/ 6 h 6"/>
                      <a:gd name="T4" fmla="*/ 0 w 6"/>
                      <a:gd name="T5" fmla="*/ 5 h 6"/>
                      <a:gd name="T6" fmla="*/ 0 w 6"/>
                      <a:gd name="T7" fmla="*/ 0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lnTo>
                          <a:pt x="5" y="6"/>
                        </a:lnTo>
                        <a:lnTo>
                          <a:pt x="0" y="5"/>
                        </a:lnTo>
                        <a:lnTo>
                          <a:pt x="0" y="0"/>
                        </a:lnTo>
                        <a:lnTo>
                          <a:pt x="6" y="1"/>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28"/>
                  <p:cNvSpPr>
                    <a:spLocks noChangeAspect="1"/>
                  </p:cNvSpPr>
                  <p:nvPr/>
                </p:nvSpPr>
                <p:spPr bwMode="auto">
                  <a:xfrm>
                    <a:off x="12118333" y="1277422"/>
                    <a:ext cx="8177" cy="8177"/>
                  </a:xfrm>
                  <a:custGeom>
                    <a:avLst/>
                    <a:gdLst>
                      <a:gd name="T0" fmla="*/ 7 w 7"/>
                      <a:gd name="T1" fmla="*/ 1 h 7"/>
                      <a:gd name="T2" fmla="*/ 6 w 7"/>
                      <a:gd name="T3" fmla="*/ 7 h 7"/>
                      <a:gd name="T4" fmla="*/ 0 w 7"/>
                      <a:gd name="T5" fmla="*/ 6 h 7"/>
                      <a:gd name="T6" fmla="*/ 2 w 7"/>
                      <a:gd name="T7" fmla="*/ 0 h 7"/>
                      <a:gd name="T8" fmla="*/ 7 w 7"/>
                      <a:gd name="T9" fmla="*/ 1 h 7"/>
                    </a:gdLst>
                    <a:ahLst/>
                    <a:cxnLst>
                      <a:cxn ang="0">
                        <a:pos x="T0" y="T1"/>
                      </a:cxn>
                      <a:cxn ang="0">
                        <a:pos x="T2" y="T3"/>
                      </a:cxn>
                      <a:cxn ang="0">
                        <a:pos x="T4" y="T5"/>
                      </a:cxn>
                      <a:cxn ang="0">
                        <a:pos x="T6" y="T7"/>
                      </a:cxn>
                      <a:cxn ang="0">
                        <a:pos x="T8" y="T9"/>
                      </a:cxn>
                    </a:cxnLst>
                    <a:rect l="0" t="0" r="r" b="b"/>
                    <a:pathLst>
                      <a:path w="7" h="7">
                        <a:moveTo>
                          <a:pt x="7" y="1"/>
                        </a:moveTo>
                        <a:lnTo>
                          <a:pt x="6" y="7"/>
                        </a:lnTo>
                        <a:lnTo>
                          <a:pt x="0" y="6"/>
                        </a:lnTo>
                        <a:lnTo>
                          <a:pt x="2" y="0"/>
                        </a:lnTo>
                        <a:lnTo>
                          <a:pt x="7" y="1"/>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29"/>
                  <p:cNvSpPr>
                    <a:spLocks noChangeAspect="1" noEditPoints="1"/>
                  </p:cNvSpPr>
                  <p:nvPr/>
                </p:nvSpPr>
                <p:spPr bwMode="auto">
                  <a:xfrm>
                    <a:off x="11873036" y="1271582"/>
                    <a:ext cx="249970" cy="64245"/>
                  </a:xfrm>
                  <a:custGeom>
                    <a:avLst/>
                    <a:gdLst>
                      <a:gd name="T0" fmla="*/ 304 w 318"/>
                      <a:gd name="T1" fmla="*/ 39 h 81"/>
                      <a:gd name="T2" fmla="*/ 310 w 318"/>
                      <a:gd name="T3" fmla="*/ 41 h 81"/>
                      <a:gd name="T4" fmla="*/ 315 w 318"/>
                      <a:gd name="T5" fmla="*/ 46 h 81"/>
                      <a:gd name="T6" fmla="*/ 317 w 318"/>
                      <a:gd name="T7" fmla="*/ 52 h 81"/>
                      <a:gd name="T8" fmla="*/ 317 w 318"/>
                      <a:gd name="T9" fmla="*/ 58 h 81"/>
                      <a:gd name="T10" fmla="*/ 314 w 318"/>
                      <a:gd name="T11" fmla="*/ 81 h 81"/>
                      <a:gd name="T12" fmla="*/ 312 w 318"/>
                      <a:gd name="T13" fmla="*/ 78 h 81"/>
                      <a:gd name="T14" fmla="*/ 309 w 318"/>
                      <a:gd name="T15" fmla="*/ 76 h 81"/>
                      <a:gd name="T16" fmla="*/ 306 w 318"/>
                      <a:gd name="T17" fmla="*/ 74 h 81"/>
                      <a:gd name="T18" fmla="*/ 302 w 318"/>
                      <a:gd name="T19" fmla="*/ 73 h 81"/>
                      <a:gd name="T20" fmla="*/ 11 w 318"/>
                      <a:gd name="T21" fmla="*/ 32 h 81"/>
                      <a:gd name="T22" fmla="*/ 8 w 318"/>
                      <a:gd name="T23" fmla="*/ 32 h 81"/>
                      <a:gd name="T24" fmla="*/ 5 w 318"/>
                      <a:gd name="T25" fmla="*/ 32 h 81"/>
                      <a:gd name="T26" fmla="*/ 2 w 318"/>
                      <a:gd name="T27" fmla="*/ 33 h 81"/>
                      <a:gd name="T28" fmla="*/ 0 w 318"/>
                      <a:gd name="T29" fmla="*/ 35 h 81"/>
                      <a:gd name="T30" fmla="*/ 3 w 318"/>
                      <a:gd name="T31" fmla="*/ 14 h 81"/>
                      <a:gd name="T32" fmla="*/ 5 w 318"/>
                      <a:gd name="T33" fmla="*/ 8 h 81"/>
                      <a:gd name="T34" fmla="*/ 9 w 318"/>
                      <a:gd name="T35" fmla="*/ 4 h 81"/>
                      <a:gd name="T36" fmla="*/ 15 w 318"/>
                      <a:gd name="T37" fmla="*/ 1 h 81"/>
                      <a:gd name="T38" fmla="*/ 21 w 318"/>
                      <a:gd name="T39" fmla="*/ 0 h 81"/>
                      <a:gd name="T40" fmla="*/ 304 w 318"/>
                      <a:gd name="T41" fmla="*/ 39 h 81"/>
                      <a:gd name="T42" fmla="*/ 297 w 318"/>
                      <a:gd name="T43" fmla="*/ 62 h 81"/>
                      <a:gd name="T44" fmla="*/ 292 w 318"/>
                      <a:gd name="T45" fmla="*/ 55 h 81"/>
                      <a:gd name="T46" fmla="*/ 299 w 318"/>
                      <a:gd name="T47" fmla="*/ 50 h 81"/>
                      <a:gd name="T48" fmla="*/ 295 w 318"/>
                      <a:gd name="T49" fmla="*/ 49 h 81"/>
                      <a:gd name="T50" fmla="*/ 290 w 318"/>
                      <a:gd name="T51" fmla="*/ 53 h 81"/>
                      <a:gd name="T52" fmla="*/ 287 w 318"/>
                      <a:gd name="T53" fmla="*/ 48 h 81"/>
                      <a:gd name="T54" fmla="*/ 283 w 318"/>
                      <a:gd name="T55" fmla="*/ 47 h 81"/>
                      <a:gd name="T56" fmla="*/ 288 w 318"/>
                      <a:gd name="T57" fmla="*/ 55 h 81"/>
                      <a:gd name="T58" fmla="*/ 281 w 318"/>
                      <a:gd name="T59" fmla="*/ 60 h 81"/>
                      <a:gd name="T60" fmla="*/ 285 w 318"/>
                      <a:gd name="T61" fmla="*/ 60 h 81"/>
                      <a:gd name="T62" fmla="*/ 285 w 318"/>
                      <a:gd name="T63" fmla="*/ 60 h 81"/>
                      <a:gd name="T64" fmla="*/ 290 w 318"/>
                      <a:gd name="T65" fmla="*/ 57 h 81"/>
                      <a:gd name="T66" fmla="*/ 291 w 318"/>
                      <a:gd name="T67" fmla="*/ 59 h 81"/>
                      <a:gd name="T68" fmla="*/ 293 w 318"/>
                      <a:gd name="T69" fmla="*/ 62 h 81"/>
                      <a:gd name="T70" fmla="*/ 297 w 318"/>
                      <a:gd name="T71" fmla="*/ 62 h 81"/>
                      <a:gd name="T72" fmla="*/ 271 w 318"/>
                      <a:gd name="T73" fmla="*/ 59 h 81"/>
                      <a:gd name="T74" fmla="*/ 273 w 318"/>
                      <a:gd name="T75" fmla="*/ 46 h 81"/>
                      <a:gd name="T76" fmla="*/ 262 w 318"/>
                      <a:gd name="T77" fmla="*/ 45 h 81"/>
                      <a:gd name="T78" fmla="*/ 260 w 318"/>
                      <a:gd name="T79" fmla="*/ 57 h 81"/>
                      <a:gd name="T80" fmla="*/ 271 w 318"/>
                      <a:gd name="T81" fmla="*/ 59 h 81"/>
                      <a:gd name="T82" fmla="*/ 252 w 318"/>
                      <a:gd name="T83" fmla="*/ 56 h 81"/>
                      <a:gd name="T84" fmla="*/ 252 w 318"/>
                      <a:gd name="T85" fmla="*/ 53 h 81"/>
                      <a:gd name="T86" fmla="*/ 238 w 318"/>
                      <a:gd name="T87" fmla="*/ 51 h 81"/>
                      <a:gd name="T88" fmla="*/ 237 w 318"/>
                      <a:gd name="T89" fmla="*/ 54 h 81"/>
                      <a:gd name="T90" fmla="*/ 252 w 318"/>
                      <a:gd name="T91" fmla="*/ 5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81">
                        <a:moveTo>
                          <a:pt x="304" y="39"/>
                        </a:moveTo>
                        <a:cubicBezTo>
                          <a:pt x="306" y="39"/>
                          <a:pt x="308" y="40"/>
                          <a:pt x="310" y="41"/>
                        </a:cubicBezTo>
                        <a:cubicBezTo>
                          <a:pt x="312" y="42"/>
                          <a:pt x="313" y="44"/>
                          <a:pt x="315" y="46"/>
                        </a:cubicBezTo>
                        <a:cubicBezTo>
                          <a:pt x="316" y="47"/>
                          <a:pt x="317" y="49"/>
                          <a:pt x="317" y="52"/>
                        </a:cubicBezTo>
                        <a:cubicBezTo>
                          <a:pt x="318" y="54"/>
                          <a:pt x="318" y="56"/>
                          <a:pt x="317" y="58"/>
                        </a:cubicBezTo>
                        <a:cubicBezTo>
                          <a:pt x="314" y="81"/>
                          <a:pt x="314" y="81"/>
                          <a:pt x="314" y="81"/>
                        </a:cubicBezTo>
                        <a:cubicBezTo>
                          <a:pt x="313" y="80"/>
                          <a:pt x="313" y="79"/>
                          <a:pt x="312" y="78"/>
                        </a:cubicBezTo>
                        <a:cubicBezTo>
                          <a:pt x="311" y="77"/>
                          <a:pt x="310" y="77"/>
                          <a:pt x="309" y="76"/>
                        </a:cubicBezTo>
                        <a:cubicBezTo>
                          <a:pt x="308" y="75"/>
                          <a:pt x="307" y="75"/>
                          <a:pt x="306" y="74"/>
                        </a:cubicBezTo>
                        <a:cubicBezTo>
                          <a:pt x="305" y="74"/>
                          <a:pt x="303" y="74"/>
                          <a:pt x="302" y="73"/>
                        </a:cubicBezTo>
                        <a:cubicBezTo>
                          <a:pt x="11" y="32"/>
                          <a:pt x="11" y="32"/>
                          <a:pt x="11" y="32"/>
                        </a:cubicBezTo>
                        <a:cubicBezTo>
                          <a:pt x="10" y="32"/>
                          <a:pt x="9" y="32"/>
                          <a:pt x="8" y="32"/>
                        </a:cubicBezTo>
                        <a:cubicBezTo>
                          <a:pt x="7" y="32"/>
                          <a:pt x="6" y="32"/>
                          <a:pt x="5" y="32"/>
                        </a:cubicBezTo>
                        <a:cubicBezTo>
                          <a:pt x="4" y="33"/>
                          <a:pt x="3" y="33"/>
                          <a:pt x="2" y="33"/>
                        </a:cubicBezTo>
                        <a:cubicBezTo>
                          <a:pt x="2" y="34"/>
                          <a:pt x="1" y="34"/>
                          <a:pt x="0" y="35"/>
                        </a:cubicBezTo>
                        <a:cubicBezTo>
                          <a:pt x="3" y="14"/>
                          <a:pt x="3" y="14"/>
                          <a:pt x="3" y="14"/>
                        </a:cubicBezTo>
                        <a:cubicBezTo>
                          <a:pt x="4" y="12"/>
                          <a:pt x="4" y="10"/>
                          <a:pt x="5" y="8"/>
                        </a:cubicBezTo>
                        <a:cubicBezTo>
                          <a:pt x="6" y="6"/>
                          <a:pt x="8" y="5"/>
                          <a:pt x="9" y="4"/>
                        </a:cubicBezTo>
                        <a:cubicBezTo>
                          <a:pt x="11" y="2"/>
                          <a:pt x="13" y="1"/>
                          <a:pt x="15" y="1"/>
                        </a:cubicBezTo>
                        <a:cubicBezTo>
                          <a:pt x="17" y="0"/>
                          <a:pt x="19" y="0"/>
                          <a:pt x="21" y="0"/>
                        </a:cubicBezTo>
                        <a:lnTo>
                          <a:pt x="304" y="39"/>
                        </a:lnTo>
                        <a:close/>
                        <a:moveTo>
                          <a:pt x="297" y="62"/>
                        </a:moveTo>
                        <a:cubicBezTo>
                          <a:pt x="292" y="55"/>
                          <a:pt x="292" y="55"/>
                          <a:pt x="292" y="55"/>
                        </a:cubicBezTo>
                        <a:cubicBezTo>
                          <a:pt x="299" y="50"/>
                          <a:pt x="299" y="50"/>
                          <a:pt x="299" y="50"/>
                        </a:cubicBezTo>
                        <a:cubicBezTo>
                          <a:pt x="295" y="49"/>
                          <a:pt x="295" y="49"/>
                          <a:pt x="295" y="49"/>
                        </a:cubicBezTo>
                        <a:cubicBezTo>
                          <a:pt x="290" y="53"/>
                          <a:pt x="290" y="53"/>
                          <a:pt x="290" y="53"/>
                        </a:cubicBezTo>
                        <a:cubicBezTo>
                          <a:pt x="287" y="48"/>
                          <a:pt x="287" y="48"/>
                          <a:pt x="287" y="48"/>
                        </a:cubicBezTo>
                        <a:cubicBezTo>
                          <a:pt x="283" y="47"/>
                          <a:pt x="283" y="47"/>
                          <a:pt x="283" y="47"/>
                        </a:cubicBezTo>
                        <a:cubicBezTo>
                          <a:pt x="288" y="55"/>
                          <a:pt x="288" y="55"/>
                          <a:pt x="288" y="55"/>
                        </a:cubicBezTo>
                        <a:cubicBezTo>
                          <a:pt x="281" y="60"/>
                          <a:pt x="281" y="60"/>
                          <a:pt x="281" y="60"/>
                        </a:cubicBezTo>
                        <a:cubicBezTo>
                          <a:pt x="285" y="60"/>
                          <a:pt x="285" y="60"/>
                          <a:pt x="285" y="60"/>
                        </a:cubicBezTo>
                        <a:cubicBezTo>
                          <a:pt x="285" y="60"/>
                          <a:pt x="285" y="60"/>
                          <a:pt x="285" y="60"/>
                        </a:cubicBezTo>
                        <a:cubicBezTo>
                          <a:pt x="290" y="57"/>
                          <a:pt x="290" y="57"/>
                          <a:pt x="290" y="57"/>
                        </a:cubicBezTo>
                        <a:cubicBezTo>
                          <a:pt x="291" y="59"/>
                          <a:pt x="291" y="59"/>
                          <a:pt x="291" y="59"/>
                        </a:cubicBezTo>
                        <a:cubicBezTo>
                          <a:pt x="293" y="62"/>
                          <a:pt x="293" y="62"/>
                          <a:pt x="293" y="62"/>
                        </a:cubicBezTo>
                        <a:cubicBezTo>
                          <a:pt x="297" y="62"/>
                          <a:pt x="297" y="62"/>
                          <a:pt x="297" y="62"/>
                        </a:cubicBezTo>
                        <a:moveTo>
                          <a:pt x="271" y="59"/>
                        </a:moveTo>
                        <a:cubicBezTo>
                          <a:pt x="273" y="46"/>
                          <a:pt x="273" y="46"/>
                          <a:pt x="273" y="46"/>
                        </a:cubicBezTo>
                        <a:cubicBezTo>
                          <a:pt x="262" y="45"/>
                          <a:pt x="262" y="45"/>
                          <a:pt x="262" y="45"/>
                        </a:cubicBezTo>
                        <a:cubicBezTo>
                          <a:pt x="260" y="57"/>
                          <a:pt x="260" y="57"/>
                          <a:pt x="260" y="57"/>
                        </a:cubicBezTo>
                        <a:cubicBezTo>
                          <a:pt x="271" y="59"/>
                          <a:pt x="271" y="59"/>
                          <a:pt x="271" y="59"/>
                        </a:cubicBezTo>
                        <a:moveTo>
                          <a:pt x="252" y="56"/>
                        </a:moveTo>
                        <a:cubicBezTo>
                          <a:pt x="252" y="53"/>
                          <a:pt x="252" y="53"/>
                          <a:pt x="252" y="53"/>
                        </a:cubicBezTo>
                        <a:cubicBezTo>
                          <a:pt x="238" y="51"/>
                          <a:pt x="238" y="51"/>
                          <a:pt x="238" y="51"/>
                        </a:cubicBezTo>
                        <a:cubicBezTo>
                          <a:pt x="237" y="54"/>
                          <a:pt x="237" y="54"/>
                          <a:pt x="237" y="54"/>
                        </a:cubicBezTo>
                        <a:cubicBezTo>
                          <a:pt x="252" y="56"/>
                          <a:pt x="252" y="56"/>
                          <a:pt x="252" y="5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30"/>
                  <p:cNvSpPr>
                    <a:spLocks noChangeAspect="1"/>
                  </p:cNvSpPr>
                  <p:nvPr/>
                </p:nvSpPr>
                <p:spPr bwMode="auto">
                  <a:xfrm>
                    <a:off x="12112492" y="1303120"/>
                    <a:ext cx="10513" cy="14017"/>
                  </a:xfrm>
                  <a:custGeom>
                    <a:avLst/>
                    <a:gdLst>
                      <a:gd name="T0" fmla="*/ 0 w 14"/>
                      <a:gd name="T1" fmla="*/ 0 h 19"/>
                      <a:gd name="T2" fmla="*/ 6 w 14"/>
                      <a:gd name="T3" fmla="*/ 2 h 19"/>
                      <a:gd name="T4" fmla="*/ 11 w 14"/>
                      <a:gd name="T5" fmla="*/ 7 h 19"/>
                      <a:gd name="T6" fmla="*/ 13 w 14"/>
                      <a:gd name="T7" fmla="*/ 13 h 19"/>
                      <a:gd name="T8" fmla="*/ 13 w 14"/>
                      <a:gd name="T9" fmla="*/ 19 h 19"/>
                      <a:gd name="T10" fmla="*/ 13 w 14"/>
                      <a:gd name="T11" fmla="*/ 13 h 19"/>
                      <a:gd name="T12" fmla="*/ 11 w 14"/>
                      <a:gd name="T13" fmla="*/ 7 h 19"/>
                      <a:gd name="T14" fmla="*/ 6 w 14"/>
                      <a:gd name="T15" fmla="*/ 2 h 19"/>
                      <a:gd name="T16" fmla="*/ 0 w 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0" y="0"/>
                        </a:moveTo>
                        <a:cubicBezTo>
                          <a:pt x="2" y="0"/>
                          <a:pt x="4" y="1"/>
                          <a:pt x="6" y="2"/>
                        </a:cubicBezTo>
                        <a:cubicBezTo>
                          <a:pt x="8" y="3"/>
                          <a:pt x="9" y="5"/>
                          <a:pt x="11" y="7"/>
                        </a:cubicBezTo>
                        <a:cubicBezTo>
                          <a:pt x="12" y="8"/>
                          <a:pt x="13" y="10"/>
                          <a:pt x="13" y="13"/>
                        </a:cubicBezTo>
                        <a:cubicBezTo>
                          <a:pt x="14" y="15"/>
                          <a:pt x="14" y="17"/>
                          <a:pt x="13" y="19"/>
                        </a:cubicBezTo>
                        <a:cubicBezTo>
                          <a:pt x="14" y="17"/>
                          <a:pt x="14" y="15"/>
                          <a:pt x="13" y="13"/>
                        </a:cubicBezTo>
                        <a:cubicBezTo>
                          <a:pt x="13" y="10"/>
                          <a:pt x="12" y="8"/>
                          <a:pt x="11" y="7"/>
                        </a:cubicBezTo>
                        <a:cubicBezTo>
                          <a:pt x="9" y="5"/>
                          <a:pt x="8" y="3"/>
                          <a:pt x="6" y="2"/>
                        </a:cubicBezTo>
                        <a:cubicBezTo>
                          <a:pt x="4" y="1"/>
                          <a:pt x="2" y="0"/>
                          <a:pt x="0" y="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8" name="Freeform 31"/>
                  <p:cNvSpPr>
                    <a:spLocks noChangeAspect="1"/>
                  </p:cNvSpPr>
                  <p:nvPr/>
                </p:nvSpPr>
                <p:spPr bwMode="auto">
                  <a:xfrm>
                    <a:off x="12110156" y="1328818"/>
                    <a:ext cx="10513" cy="7009"/>
                  </a:xfrm>
                  <a:custGeom>
                    <a:avLst/>
                    <a:gdLst>
                      <a:gd name="T0" fmla="*/ 12 w 12"/>
                      <a:gd name="T1" fmla="*/ 8 h 8"/>
                      <a:gd name="T2" fmla="*/ 10 w 12"/>
                      <a:gd name="T3" fmla="*/ 5 h 8"/>
                      <a:gd name="T4" fmla="*/ 7 w 12"/>
                      <a:gd name="T5" fmla="*/ 3 h 8"/>
                      <a:gd name="T6" fmla="*/ 4 w 12"/>
                      <a:gd name="T7" fmla="*/ 1 h 8"/>
                      <a:gd name="T8" fmla="*/ 0 w 12"/>
                      <a:gd name="T9" fmla="*/ 0 h 8"/>
                      <a:gd name="T10" fmla="*/ 4 w 12"/>
                      <a:gd name="T11" fmla="*/ 1 h 8"/>
                      <a:gd name="T12" fmla="*/ 7 w 12"/>
                      <a:gd name="T13" fmla="*/ 3 h 8"/>
                      <a:gd name="T14" fmla="*/ 10 w 12"/>
                      <a:gd name="T15" fmla="*/ 5 h 8"/>
                      <a:gd name="T16" fmla="*/ 12 w 1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12" y="8"/>
                        </a:moveTo>
                        <a:cubicBezTo>
                          <a:pt x="11" y="7"/>
                          <a:pt x="11" y="6"/>
                          <a:pt x="10" y="5"/>
                        </a:cubicBezTo>
                        <a:cubicBezTo>
                          <a:pt x="9" y="4"/>
                          <a:pt x="8" y="4"/>
                          <a:pt x="7" y="3"/>
                        </a:cubicBezTo>
                        <a:cubicBezTo>
                          <a:pt x="6" y="2"/>
                          <a:pt x="5" y="2"/>
                          <a:pt x="4" y="1"/>
                        </a:cubicBezTo>
                        <a:cubicBezTo>
                          <a:pt x="3" y="1"/>
                          <a:pt x="1" y="1"/>
                          <a:pt x="0" y="0"/>
                        </a:cubicBezTo>
                        <a:cubicBezTo>
                          <a:pt x="1" y="1"/>
                          <a:pt x="3" y="1"/>
                          <a:pt x="4" y="1"/>
                        </a:cubicBezTo>
                        <a:cubicBezTo>
                          <a:pt x="5" y="2"/>
                          <a:pt x="6" y="2"/>
                          <a:pt x="7" y="3"/>
                        </a:cubicBezTo>
                        <a:cubicBezTo>
                          <a:pt x="8" y="4"/>
                          <a:pt x="9" y="4"/>
                          <a:pt x="10" y="5"/>
                        </a:cubicBezTo>
                        <a:cubicBezTo>
                          <a:pt x="11" y="6"/>
                          <a:pt x="11" y="7"/>
                          <a:pt x="12" y="8"/>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9" name="Freeform 32"/>
                  <p:cNvSpPr>
                    <a:spLocks noChangeAspect="1" noEditPoints="1"/>
                  </p:cNvSpPr>
                  <p:nvPr/>
                </p:nvSpPr>
                <p:spPr bwMode="auto">
                  <a:xfrm>
                    <a:off x="11948961" y="1212009"/>
                    <a:ext cx="254642" cy="61909"/>
                  </a:xfrm>
                  <a:custGeom>
                    <a:avLst/>
                    <a:gdLst>
                      <a:gd name="T0" fmla="*/ 310 w 324"/>
                      <a:gd name="T1" fmla="*/ 36 h 79"/>
                      <a:gd name="T2" fmla="*/ 316 w 324"/>
                      <a:gd name="T3" fmla="*/ 38 h 79"/>
                      <a:gd name="T4" fmla="*/ 321 w 324"/>
                      <a:gd name="T5" fmla="*/ 43 h 79"/>
                      <a:gd name="T6" fmla="*/ 324 w 324"/>
                      <a:gd name="T7" fmla="*/ 49 h 79"/>
                      <a:gd name="T8" fmla="*/ 324 w 324"/>
                      <a:gd name="T9" fmla="*/ 56 h 79"/>
                      <a:gd name="T10" fmla="*/ 320 w 324"/>
                      <a:gd name="T11" fmla="*/ 79 h 79"/>
                      <a:gd name="T12" fmla="*/ 318 w 324"/>
                      <a:gd name="T13" fmla="*/ 76 h 79"/>
                      <a:gd name="T14" fmla="*/ 315 w 324"/>
                      <a:gd name="T15" fmla="*/ 73 h 79"/>
                      <a:gd name="T16" fmla="*/ 312 w 324"/>
                      <a:gd name="T17" fmla="*/ 72 h 79"/>
                      <a:gd name="T18" fmla="*/ 308 w 324"/>
                      <a:gd name="T19" fmla="*/ 71 h 79"/>
                      <a:gd name="T20" fmla="*/ 10 w 324"/>
                      <a:gd name="T21" fmla="*/ 32 h 79"/>
                      <a:gd name="T22" fmla="*/ 10 w 324"/>
                      <a:gd name="T23" fmla="*/ 32 h 79"/>
                      <a:gd name="T24" fmla="*/ 9 w 324"/>
                      <a:gd name="T25" fmla="*/ 32 h 79"/>
                      <a:gd name="T26" fmla="*/ 8 w 324"/>
                      <a:gd name="T27" fmla="*/ 32 h 79"/>
                      <a:gd name="T28" fmla="*/ 7 w 324"/>
                      <a:gd name="T29" fmla="*/ 32 h 79"/>
                      <a:gd name="T30" fmla="*/ 0 w 324"/>
                      <a:gd name="T31" fmla="*/ 31 h 79"/>
                      <a:gd name="T32" fmla="*/ 2 w 324"/>
                      <a:gd name="T33" fmla="*/ 15 h 79"/>
                      <a:gd name="T34" fmla="*/ 5 w 324"/>
                      <a:gd name="T35" fmla="*/ 8 h 79"/>
                      <a:gd name="T36" fmla="*/ 9 w 324"/>
                      <a:gd name="T37" fmla="*/ 4 h 79"/>
                      <a:gd name="T38" fmla="*/ 14 w 324"/>
                      <a:gd name="T39" fmla="*/ 1 h 79"/>
                      <a:gd name="T40" fmla="*/ 20 w 324"/>
                      <a:gd name="T41" fmla="*/ 0 h 79"/>
                      <a:gd name="T42" fmla="*/ 310 w 324"/>
                      <a:gd name="T43" fmla="*/ 36 h 79"/>
                      <a:gd name="T44" fmla="*/ 303 w 324"/>
                      <a:gd name="T45" fmla="*/ 60 h 79"/>
                      <a:gd name="T46" fmla="*/ 298 w 324"/>
                      <a:gd name="T47" fmla="*/ 53 h 79"/>
                      <a:gd name="T48" fmla="*/ 305 w 324"/>
                      <a:gd name="T49" fmla="*/ 47 h 79"/>
                      <a:gd name="T50" fmla="*/ 301 w 324"/>
                      <a:gd name="T51" fmla="*/ 47 h 79"/>
                      <a:gd name="T52" fmla="*/ 296 w 324"/>
                      <a:gd name="T53" fmla="*/ 50 h 79"/>
                      <a:gd name="T54" fmla="*/ 293 w 324"/>
                      <a:gd name="T55" fmla="*/ 46 h 79"/>
                      <a:gd name="T56" fmla="*/ 289 w 324"/>
                      <a:gd name="T57" fmla="*/ 45 h 79"/>
                      <a:gd name="T58" fmla="*/ 294 w 324"/>
                      <a:gd name="T59" fmla="*/ 52 h 79"/>
                      <a:gd name="T60" fmla="*/ 287 w 324"/>
                      <a:gd name="T61" fmla="*/ 58 h 79"/>
                      <a:gd name="T62" fmla="*/ 291 w 324"/>
                      <a:gd name="T63" fmla="*/ 58 h 79"/>
                      <a:gd name="T64" fmla="*/ 291 w 324"/>
                      <a:gd name="T65" fmla="*/ 58 h 79"/>
                      <a:gd name="T66" fmla="*/ 296 w 324"/>
                      <a:gd name="T67" fmla="*/ 54 h 79"/>
                      <a:gd name="T68" fmla="*/ 297 w 324"/>
                      <a:gd name="T69" fmla="*/ 56 h 79"/>
                      <a:gd name="T70" fmla="*/ 299 w 324"/>
                      <a:gd name="T71" fmla="*/ 59 h 79"/>
                      <a:gd name="T72" fmla="*/ 303 w 324"/>
                      <a:gd name="T73" fmla="*/ 60 h 79"/>
                      <a:gd name="T74" fmla="*/ 277 w 324"/>
                      <a:gd name="T75" fmla="*/ 56 h 79"/>
                      <a:gd name="T76" fmla="*/ 279 w 324"/>
                      <a:gd name="T77" fmla="*/ 44 h 79"/>
                      <a:gd name="T78" fmla="*/ 267 w 324"/>
                      <a:gd name="T79" fmla="*/ 42 h 79"/>
                      <a:gd name="T80" fmla="*/ 265 w 324"/>
                      <a:gd name="T81" fmla="*/ 55 h 79"/>
                      <a:gd name="T82" fmla="*/ 277 w 324"/>
                      <a:gd name="T83" fmla="*/ 56 h 79"/>
                      <a:gd name="T84" fmla="*/ 257 w 324"/>
                      <a:gd name="T85" fmla="*/ 54 h 79"/>
                      <a:gd name="T86" fmla="*/ 257 w 324"/>
                      <a:gd name="T87" fmla="*/ 51 h 79"/>
                      <a:gd name="T88" fmla="*/ 242 w 324"/>
                      <a:gd name="T89" fmla="*/ 49 h 79"/>
                      <a:gd name="T90" fmla="*/ 242 w 324"/>
                      <a:gd name="T91" fmla="*/ 52 h 79"/>
                      <a:gd name="T92" fmla="*/ 257 w 324"/>
                      <a:gd name="T9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79">
                        <a:moveTo>
                          <a:pt x="310" y="36"/>
                        </a:moveTo>
                        <a:cubicBezTo>
                          <a:pt x="312" y="37"/>
                          <a:pt x="315" y="37"/>
                          <a:pt x="316" y="38"/>
                        </a:cubicBezTo>
                        <a:cubicBezTo>
                          <a:pt x="318" y="40"/>
                          <a:pt x="320" y="41"/>
                          <a:pt x="321" y="43"/>
                        </a:cubicBezTo>
                        <a:cubicBezTo>
                          <a:pt x="322" y="45"/>
                          <a:pt x="323" y="47"/>
                          <a:pt x="324" y="49"/>
                        </a:cubicBezTo>
                        <a:cubicBezTo>
                          <a:pt x="324" y="51"/>
                          <a:pt x="324" y="53"/>
                          <a:pt x="324" y="56"/>
                        </a:cubicBezTo>
                        <a:cubicBezTo>
                          <a:pt x="320" y="79"/>
                          <a:pt x="320" y="79"/>
                          <a:pt x="320" y="79"/>
                        </a:cubicBezTo>
                        <a:cubicBezTo>
                          <a:pt x="320" y="78"/>
                          <a:pt x="319" y="77"/>
                          <a:pt x="318" y="76"/>
                        </a:cubicBezTo>
                        <a:cubicBezTo>
                          <a:pt x="317" y="75"/>
                          <a:pt x="316" y="74"/>
                          <a:pt x="315" y="73"/>
                        </a:cubicBezTo>
                        <a:cubicBezTo>
                          <a:pt x="314" y="73"/>
                          <a:pt x="313" y="72"/>
                          <a:pt x="312" y="72"/>
                        </a:cubicBezTo>
                        <a:cubicBezTo>
                          <a:pt x="311" y="71"/>
                          <a:pt x="310" y="71"/>
                          <a:pt x="308" y="71"/>
                        </a:cubicBezTo>
                        <a:cubicBezTo>
                          <a:pt x="10" y="32"/>
                          <a:pt x="10" y="32"/>
                          <a:pt x="10" y="32"/>
                        </a:cubicBezTo>
                        <a:cubicBezTo>
                          <a:pt x="10" y="32"/>
                          <a:pt x="10" y="32"/>
                          <a:pt x="10" y="32"/>
                        </a:cubicBezTo>
                        <a:cubicBezTo>
                          <a:pt x="9" y="32"/>
                          <a:pt x="9" y="32"/>
                          <a:pt x="9" y="32"/>
                        </a:cubicBezTo>
                        <a:cubicBezTo>
                          <a:pt x="8" y="32"/>
                          <a:pt x="8" y="32"/>
                          <a:pt x="8" y="32"/>
                        </a:cubicBezTo>
                        <a:cubicBezTo>
                          <a:pt x="8" y="32"/>
                          <a:pt x="7" y="32"/>
                          <a:pt x="7" y="32"/>
                        </a:cubicBezTo>
                        <a:cubicBezTo>
                          <a:pt x="0" y="31"/>
                          <a:pt x="0" y="31"/>
                          <a:pt x="0" y="31"/>
                        </a:cubicBezTo>
                        <a:cubicBezTo>
                          <a:pt x="2" y="15"/>
                          <a:pt x="2" y="15"/>
                          <a:pt x="2" y="15"/>
                        </a:cubicBezTo>
                        <a:cubicBezTo>
                          <a:pt x="3" y="12"/>
                          <a:pt x="3" y="10"/>
                          <a:pt x="5" y="8"/>
                        </a:cubicBezTo>
                        <a:cubicBezTo>
                          <a:pt x="6" y="6"/>
                          <a:pt x="7" y="5"/>
                          <a:pt x="9" y="4"/>
                        </a:cubicBezTo>
                        <a:cubicBezTo>
                          <a:pt x="10" y="2"/>
                          <a:pt x="12" y="1"/>
                          <a:pt x="14" y="1"/>
                        </a:cubicBezTo>
                        <a:cubicBezTo>
                          <a:pt x="16" y="0"/>
                          <a:pt x="18" y="0"/>
                          <a:pt x="20" y="0"/>
                        </a:cubicBezTo>
                        <a:lnTo>
                          <a:pt x="310" y="36"/>
                        </a:lnTo>
                        <a:close/>
                        <a:moveTo>
                          <a:pt x="303" y="60"/>
                        </a:moveTo>
                        <a:cubicBezTo>
                          <a:pt x="298" y="53"/>
                          <a:pt x="298" y="53"/>
                          <a:pt x="298" y="53"/>
                        </a:cubicBezTo>
                        <a:cubicBezTo>
                          <a:pt x="305" y="47"/>
                          <a:pt x="305" y="47"/>
                          <a:pt x="305" y="47"/>
                        </a:cubicBezTo>
                        <a:cubicBezTo>
                          <a:pt x="301" y="47"/>
                          <a:pt x="301" y="47"/>
                          <a:pt x="301" y="47"/>
                        </a:cubicBezTo>
                        <a:cubicBezTo>
                          <a:pt x="296" y="50"/>
                          <a:pt x="296" y="50"/>
                          <a:pt x="296" y="50"/>
                        </a:cubicBezTo>
                        <a:cubicBezTo>
                          <a:pt x="293" y="46"/>
                          <a:pt x="293" y="46"/>
                          <a:pt x="293" y="46"/>
                        </a:cubicBezTo>
                        <a:cubicBezTo>
                          <a:pt x="289" y="45"/>
                          <a:pt x="289" y="45"/>
                          <a:pt x="289" y="45"/>
                        </a:cubicBezTo>
                        <a:cubicBezTo>
                          <a:pt x="294" y="52"/>
                          <a:pt x="294" y="52"/>
                          <a:pt x="294" y="52"/>
                        </a:cubicBezTo>
                        <a:cubicBezTo>
                          <a:pt x="287" y="58"/>
                          <a:pt x="287" y="58"/>
                          <a:pt x="287" y="58"/>
                        </a:cubicBezTo>
                        <a:cubicBezTo>
                          <a:pt x="291" y="58"/>
                          <a:pt x="291" y="58"/>
                          <a:pt x="291" y="58"/>
                        </a:cubicBezTo>
                        <a:cubicBezTo>
                          <a:pt x="291" y="58"/>
                          <a:pt x="291" y="58"/>
                          <a:pt x="291" y="58"/>
                        </a:cubicBezTo>
                        <a:cubicBezTo>
                          <a:pt x="296" y="54"/>
                          <a:pt x="296" y="54"/>
                          <a:pt x="296" y="54"/>
                        </a:cubicBezTo>
                        <a:cubicBezTo>
                          <a:pt x="297" y="56"/>
                          <a:pt x="297" y="56"/>
                          <a:pt x="297" y="56"/>
                        </a:cubicBezTo>
                        <a:cubicBezTo>
                          <a:pt x="299" y="59"/>
                          <a:pt x="299" y="59"/>
                          <a:pt x="299" y="59"/>
                        </a:cubicBezTo>
                        <a:cubicBezTo>
                          <a:pt x="303" y="60"/>
                          <a:pt x="303" y="60"/>
                          <a:pt x="303" y="60"/>
                        </a:cubicBezTo>
                        <a:moveTo>
                          <a:pt x="277" y="56"/>
                        </a:moveTo>
                        <a:cubicBezTo>
                          <a:pt x="279" y="44"/>
                          <a:pt x="279" y="44"/>
                          <a:pt x="279" y="44"/>
                        </a:cubicBezTo>
                        <a:cubicBezTo>
                          <a:pt x="267" y="42"/>
                          <a:pt x="267" y="42"/>
                          <a:pt x="267" y="42"/>
                        </a:cubicBezTo>
                        <a:cubicBezTo>
                          <a:pt x="265" y="55"/>
                          <a:pt x="265" y="55"/>
                          <a:pt x="265" y="55"/>
                        </a:cubicBezTo>
                        <a:cubicBezTo>
                          <a:pt x="277" y="56"/>
                          <a:pt x="277" y="56"/>
                          <a:pt x="277" y="56"/>
                        </a:cubicBezTo>
                        <a:moveTo>
                          <a:pt x="257" y="54"/>
                        </a:moveTo>
                        <a:cubicBezTo>
                          <a:pt x="257" y="51"/>
                          <a:pt x="257" y="51"/>
                          <a:pt x="257" y="51"/>
                        </a:cubicBezTo>
                        <a:cubicBezTo>
                          <a:pt x="242" y="49"/>
                          <a:pt x="242" y="49"/>
                          <a:pt x="242" y="49"/>
                        </a:cubicBezTo>
                        <a:cubicBezTo>
                          <a:pt x="242" y="52"/>
                          <a:pt x="242" y="52"/>
                          <a:pt x="242" y="52"/>
                        </a:cubicBezTo>
                        <a:cubicBezTo>
                          <a:pt x="257" y="54"/>
                          <a:pt x="257" y="54"/>
                          <a:pt x="257" y="5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33"/>
                  <p:cNvSpPr>
                    <a:spLocks noChangeAspect="1"/>
                  </p:cNvSpPr>
                  <p:nvPr/>
                </p:nvSpPr>
                <p:spPr bwMode="auto">
                  <a:xfrm>
                    <a:off x="12158048" y="1247052"/>
                    <a:ext cx="8177" cy="7009"/>
                  </a:xfrm>
                  <a:custGeom>
                    <a:avLst/>
                    <a:gdLst>
                      <a:gd name="T0" fmla="*/ 7 w 7"/>
                      <a:gd name="T1" fmla="*/ 0 h 6"/>
                      <a:gd name="T2" fmla="*/ 6 w 7"/>
                      <a:gd name="T3" fmla="*/ 6 h 6"/>
                      <a:gd name="T4" fmla="*/ 0 w 7"/>
                      <a:gd name="T5" fmla="*/ 5 h 6"/>
                      <a:gd name="T6" fmla="*/ 1 w 7"/>
                      <a:gd name="T7" fmla="*/ 0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lnTo>
                          <a:pt x="6" y="6"/>
                        </a:lnTo>
                        <a:lnTo>
                          <a:pt x="0" y="5"/>
                        </a:lnTo>
                        <a:lnTo>
                          <a:pt x="1" y="0"/>
                        </a:lnTo>
                        <a:lnTo>
                          <a:pt x="7" y="0"/>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34"/>
                  <p:cNvSpPr>
                    <a:spLocks noChangeAspect="1" noEditPoints="1"/>
                  </p:cNvSpPr>
                  <p:nvPr/>
                </p:nvSpPr>
                <p:spPr bwMode="auto">
                  <a:xfrm>
                    <a:off x="11911582" y="1242379"/>
                    <a:ext cx="251138" cy="63077"/>
                  </a:xfrm>
                  <a:custGeom>
                    <a:avLst/>
                    <a:gdLst>
                      <a:gd name="T0" fmla="*/ 307 w 321"/>
                      <a:gd name="T1" fmla="*/ 37 h 80"/>
                      <a:gd name="T2" fmla="*/ 313 w 321"/>
                      <a:gd name="T3" fmla="*/ 40 h 80"/>
                      <a:gd name="T4" fmla="*/ 318 w 321"/>
                      <a:gd name="T5" fmla="*/ 44 h 80"/>
                      <a:gd name="T6" fmla="*/ 320 w 321"/>
                      <a:gd name="T7" fmla="*/ 50 h 80"/>
                      <a:gd name="T8" fmla="*/ 320 w 321"/>
                      <a:gd name="T9" fmla="*/ 57 h 80"/>
                      <a:gd name="T10" fmla="*/ 317 w 321"/>
                      <a:gd name="T11" fmla="*/ 80 h 80"/>
                      <a:gd name="T12" fmla="*/ 315 w 321"/>
                      <a:gd name="T13" fmla="*/ 77 h 80"/>
                      <a:gd name="T14" fmla="*/ 312 w 321"/>
                      <a:gd name="T15" fmla="*/ 74 h 80"/>
                      <a:gd name="T16" fmla="*/ 309 w 321"/>
                      <a:gd name="T17" fmla="*/ 73 h 80"/>
                      <a:gd name="T18" fmla="*/ 305 w 321"/>
                      <a:gd name="T19" fmla="*/ 72 h 80"/>
                      <a:gd name="T20" fmla="*/ 10 w 321"/>
                      <a:gd name="T21" fmla="*/ 32 h 80"/>
                      <a:gd name="T22" fmla="*/ 10 w 321"/>
                      <a:gd name="T23" fmla="*/ 32 h 80"/>
                      <a:gd name="T24" fmla="*/ 9 w 321"/>
                      <a:gd name="T25" fmla="*/ 32 h 80"/>
                      <a:gd name="T26" fmla="*/ 8 w 321"/>
                      <a:gd name="T27" fmla="*/ 32 h 80"/>
                      <a:gd name="T28" fmla="*/ 7 w 321"/>
                      <a:gd name="T29" fmla="*/ 32 h 80"/>
                      <a:gd name="T30" fmla="*/ 0 w 321"/>
                      <a:gd name="T31" fmla="*/ 31 h 80"/>
                      <a:gd name="T32" fmla="*/ 3 w 321"/>
                      <a:gd name="T33" fmla="*/ 14 h 80"/>
                      <a:gd name="T34" fmla="*/ 5 w 321"/>
                      <a:gd name="T35" fmla="*/ 8 h 80"/>
                      <a:gd name="T36" fmla="*/ 9 w 321"/>
                      <a:gd name="T37" fmla="*/ 3 h 80"/>
                      <a:gd name="T38" fmla="*/ 14 w 321"/>
                      <a:gd name="T39" fmla="*/ 0 h 80"/>
                      <a:gd name="T40" fmla="*/ 20 w 321"/>
                      <a:gd name="T41" fmla="*/ 0 h 80"/>
                      <a:gd name="T42" fmla="*/ 307 w 321"/>
                      <a:gd name="T43" fmla="*/ 37 h 80"/>
                      <a:gd name="T44" fmla="*/ 300 w 321"/>
                      <a:gd name="T45" fmla="*/ 61 h 80"/>
                      <a:gd name="T46" fmla="*/ 295 w 321"/>
                      <a:gd name="T47" fmla="*/ 54 h 80"/>
                      <a:gd name="T48" fmla="*/ 302 w 321"/>
                      <a:gd name="T49" fmla="*/ 48 h 80"/>
                      <a:gd name="T50" fmla="*/ 298 w 321"/>
                      <a:gd name="T51" fmla="*/ 48 h 80"/>
                      <a:gd name="T52" fmla="*/ 293 w 321"/>
                      <a:gd name="T53" fmla="*/ 51 h 80"/>
                      <a:gd name="T54" fmla="*/ 290 w 321"/>
                      <a:gd name="T55" fmla="*/ 47 h 80"/>
                      <a:gd name="T56" fmla="*/ 286 w 321"/>
                      <a:gd name="T57" fmla="*/ 46 h 80"/>
                      <a:gd name="T58" fmla="*/ 291 w 321"/>
                      <a:gd name="T59" fmla="*/ 53 h 80"/>
                      <a:gd name="T60" fmla="*/ 284 w 321"/>
                      <a:gd name="T61" fmla="*/ 58 h 80"/>
                      <a:gd name="T62" fmla="*/ 288 w 321"/>
                      <a:gd name="T63" fmla="*/ 59 h 80"/>
                      <a:gd name="T64" fmla="*/ 288 w 321"/>
                      <a:gd name="T65" fmla="*/ 59 h 80"/>
                      <a:gd name="T66" fmla="*/ 293 w 321"/>
                      <a:gd name="T67" fmla="*/ 55 h 80"/>
                      <a:gd name="T68" fmla="*/ 294 w 321"/>
                      <a:gd name="T69" fmla="*/ 57 h 80"/>
                      <a:gd name="T70" fmla="*/ 296 w 321"/>
                      <a:gd name="T71" fmla="*/ 60 h 80"/>
                      <a:gd name="T72" fmla="*/ 300 w 321"/>
                      <a:gd name="T73" fmla="*/ 61 h 80"/>
                      <a:gd name="T74" fmla="*/ 274 w 321"/>
                      <a:gd name="T75" fmla="*/ 57 h 80"/>
                      <a:gd name="T76" fmla="*/ 276 w 321"/>
                      <a:gd name="T77" fmla="*/ 45 h 80"/>
                      <a:gd name="T78" fmla="*/ 264 w 321"/>
                      <a:gd name="T79" fmla="*/ 43 h 80"/>
                      <a:gd name="T80" fmla="*/ 262 w 321"/>
                      <a:gd name="T81" fmla="*/ 55 h 80"/>
                      <a:gd name="T82" fmla="*/ 274 w 321"/>
                      <a:gd name="T83" fmla="*/ 57 h 80"/>
                      <a:gd name="T84" fmla="*/ 254 w 321"/>
                      <a:gd name="T85" fmla="*/ 55 h 80"/>
                      <a:gd name="T86" fmla="*/ 254 w 321"/>
                      <a:gd name="T87" fmla="*/ 52 h 80"/>
                      <a:gd name="T88" fmla="*/ 240 w 321"/>
                      <a:gd name="T89" fmla="*/ 50 h 80"/>
                      <a:gd name="T90" fmla="*/ 239 w 321"/>
                      <a:gd name="T91" fmla="*/ 53 h 80"/>
                      <a:gd name="T92" fmla="*/ 254 w 321"/>
                      <a:gd name="T93"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80">
                        <a:moveTo>
                          <a:pt x="307" y="37"/>
                        </a:moveTo>
                        <a:cubicBezTo>
                          <a:pt x="309" y="38"/>
                          <a:pt x="311" y="39"/>
                          <a:pt x="313" y="40"/>
                        </a:cubicBezTo>
                        <a:cubicBezTo>
                          <a:pt x="315" y="41"/>
                          <a:pt x="316" y="42"/>
                          <a:pt x="318" y="44"/>
                        </a:cubicBezTo>
                        <a:cubicBezTo>
                          <a:pt x="319" y="46"/>
                          <a:pt x="320" y="48"/>
                          <a:pt x="320" y="50"/>
                        </a:cubicBezTo>
                        <a:cubicBezTo>
                          <a:pt x="321" y="52"/>
                          <a:pt x="321" y="54"/>
                          <a:pt x="320" y="57"/>
                        </a:cubicBezTo>
                        <a:cubicBezTo>
                          <a:pt x="317" y="80"/>
                          <a:pt x="317" y="80"/>
                          <a:pt x="317" y="80"/>
                        </a:cubicBezTo>
                        <a:cubicBezTo>
                          <a:pt x="316" y="79"/>
                          <a:pt x="316" y="78"/>
                          <a:pt x="315" y="77"/>
                        </a:cubicBezTo>
                        <a:cubicBezTo>
                          <a:pt x="314" y="76"/>
                          <a:pt x="313" y="75"/>
                          <a:pt x="312" y="74"/>
                        </a:cubicBezTo>
                        <a:cubicBezTo>
                          <a:pt x="311" y="74"/>
                          <a:pt x="310" y="73"/>
                          <a:pt x="309" y="73"/>
                        </a:cubicBezTo>
                        <a:cubicBezTo>
                          <a:pt x="308" y="72"/>
                          <a:pt x="306" y="72"/>
                          <a:pt x="305" y="72"/>
                        </a:cubicBezTo>
                        <a:cubicBezTo>
                          <a:pt x="10" y="32"/>
                          <a:pt x="10" y="32"/>
                          <a:pt x="10" y="32"/>
                        </a:cubicBezTo>
                        <a:cubicBezTo>
                          <a:pt x="10" y="32"/>
                          <a:pt x="10" y="32"/>
                          <a:pt x="10" y="32"/>
                        </a:cubicBezTo>
                        <a:cubicBezTo>
                          <a:pt x="9" y="32"/>
                          <a:pt x="9" y="32"/>
                          <a:pt x="9" y="32"/>
                        </a:cubicBezTo>
                        <a:cubicBezTo>
                          <a:pt x="9" y="32"/>
                          <a:pt x="8" y="32"/>
                          <a:pt x="8" y="32"/>
                        </a:cubicBezTo>
                        <a:cubicBezTo>
                          <a:pt x="8" y="32"/>
                          <a:pt x="8" y="32"/>
                          <a:pt x="7" y="32"/>
                        </a:cubicBezTo>
                        <a:cubicBezTo>
                          <a:pt x="0" y="31"/>
                          <a:pt x="0" y="31"/>
                          <a:pt x="0" y="31"/>
                        </a:cubicBezTo>
                        <a:cubicBezTo>
                          <a:pt x="3" y="14"/>
                          <a:pt x="3" y="14"/>
                          <a:pt x="3" y="14"/>
                        </a:cubicBezTo>
                        <a:cubicBezTo>
                          <a:pt x="3" y="12"/>
                          <a:pt x="4" y="10"/>
                          <a:pt x="5" y="8"/>
                        </a:cubicBezTo>
                        <a:cubicBezTo>
                          <a:pt x="6" y="6"/>
                          <a:pt x="7" y="5"/>
                          <a:pt x="9" y="3"/>
                        </a:cubicBezTo>
                        <a:cubicBezTo>
                          <a:pt x="10" y="2"/>
                          <a:pt x="12" y="1"/>
                          <a:pt x="14" y="0"/>
                        </a:cubicBezTo>
                        <a:cubicBezTo>
                          <a:pt x="16" y="0"/>
                          <a:pt x="18" y="0"/>
                          <a:pt x="20" y="0"/>
                        </a:cubicBezTo>
                        <a:lnTo>
                          <a:pt x="307" y="37"/>
                        </a:lnTo>
                        <a:close/>
                        <a:moveTo>
                          <a:pt x="300" y="61"/>
                        </a:moveTo>
                        <a:cubicBezTo>
                          <a:pt x="295" y="54"/>
                          <a:pt x="295" y="54"/>
                          <a:pt x="295" y="54"/>
                        </a:cubicBezTo>
                        <a:cubicBezTo>
                          <a:pt x="302" y="48"/>
                          <a:pt x="302" y="48"/>
                          <a:pt x="302" y="48"/>
                        </a:cubicBezTo>
                        <a:cubicBezTo>
                          <a:pt x="298" y="48"/>
                          <a:pt x="298" y="48"/>
                          <a:pt x="298" y="48"/>
                        </a:cubicBezTo>
                        <a:cubicBezTo>
                          <a:pt x="293" y="51"/>
                          <a:pt x="293" y="51"/>
                          <a:pt x="293" y="51"/>
                        </a:cubicBezTo>
                        <a:cubicBezTo>
                          <a:pt x="290" y="47"/>
                          <a:pt x="290" y="47"/>
                          <a:pt x="290" y="47"/>
                        </a:cubicBezTo>
                        <a:cubicBezTo>
                          <a:pt x="286" y="46"/>
                          <a:pt x="286" y="46"/>
                          <a:pt x="286" y="46"/>
                        </a:cubicBezTo>
                        <a:cubicBezTo>
                          <a:pt x="291" y="53"/>
                          <a:pt x="291" y="53"/>
                          <a:pt x="291" y="53"/>
                        </a:cubicBezTo>
                        <a:cubicBezTo>
                          <a:pt x="284" y="58"/>
                          <a:pt x="284" y="58"/>
                          <a:pt x="284" y="58"/>
                        </a:cubicBezTo>
                        <a:cubicBezTo>
                          <a:pt x="288" y="59"/>
                          <a:pt x="288" y="59"/>
                          <a:pt x="288" y="59"/>
                        </a:cubicBezTo>
                        <a:cubicBezTo>
                          <a:pt x="288" y="59"/>
                          <a:pt x="288" y="59"/>
                          <a:pt x="288" y="59"/>
                        </a:cubicBezTo>
                        <a:cubicBezTo>
                          <a:pt x="293" y="55"/>
                          <a:pt x="293" y="55"/>
                          <a:pt x="293" y="55"/>
                        </a:cubicBezTo>
                        <a:cubicBezTo>
                          <a:pt x="294" y="57"/>
                          <a:pt x="294" y="57"/>
                          <a:pt x="294" y="57"/>
                        </a:cubicBezTo>
                        <a:cubicBezTo>
                          <a:pt x="296" y="60"/>
                          <a:pt x="296" y="60"/>
                          <a:pt x="296" y="60"/>
                        </a:cubicBezTo>
                        <a:cubicBezTo>
                          <a:pt x="300" y="61"/>
                          <a:pt x="300" y="61"/>
                          <a:pt x="300" y="61"/>
                        </a:cubicBezTo>
                        <a:moveTo>
                          <a:pt x="274" y="57"/>
                        </a:moveTo>
                        <a:cubicBezTo>
                          <a:pt x="276" y="45"/>
                          <a:pt x="276" y="45"/>
                          <a:pt x="276" y="45"/>
                        </a:cubicBezTo>
                        <a:cubicBezTo>
                          <a:pt x="264" y="43"/>
                          <a:pt x="264" y="43"/>
                          <a:pt x="264" y="43"/>
                        </a:cubicBezTo>
                        <a:cubicBezTo>
                          <a:pt x="262" y="55"/>
                          <a:pt x="262" y="55"/>
                          <a:pt x="262" y="55"/>
                        </a:cubicBezTo>
                        <a:cubicBezTo>
                          <a:pt x="274" y="57"/>
                          <a:pt x="274" y="57"/>
                          <a:pt x="274" y="57"/>
                        </a:cubicBezTo>
                        <a:moveTo>
                          <a:pt x="254" y="55"/>
                        </a:moveTo>
                        <a:cubicBezTo>
                          <a:pt x="254" y="52"/>
                          <a:pt x="254" y="52"/>
                          <a:pt x="254" y="52"/>
                        </a:cubicBezTo>
                        <a:cubicBezTo>
                          <a:pt x="240" y="50"/>
                          <a:pt x="240" y="50"/>
                          <a:pt x="240" y="50"/>
                        </a:cubicBezTo>
                        <a:cubicBezTo>
                          <a:pt x="239" y="53"/>
                          <a:pt x="239" y="53"/>
                          <a:pt x="239" y="53"/>
                        </a:cubicBezTo>
                        <a:cubicBezTo>
                          <a:pt x="254" y="55"/>
                          <a:pt x="254" y="55"/>
                          <a:pt x="254" y="5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35"/>
                  <p:cNvSpPr>
                    <a:spLocks noChangeAspect="1"/>
                  </p:cNvSpPr>
                  <p:nvPr/>
                </p:nvSpPr>
                <p:spPr bwMode="auto">
                  <a:xfrm>
                    <a:off x="12105484" y="1307792"/>
                    <a:ext cx="51396" cy="177549"/>
                  </a:xfrm>
                  <a:custGeom>
                    <a:avLst/>
                    <a:gdLst>
                      <a:gd name="T0" fmla="*/ 51 w 65"/>
                      <a:gd name="T1" fmla="*/ 2 h 226"/>
                      <a:gd name="T2" fmla="*/ 57 w 65"/>
                      <a:gd name="T3" fmla="*/ 5 h 226"/>
                      <a:gd name="T4" fmla="*/ 62 w 65"/>
                      <a:gd name="T5" fmla="*/ 9 h 226"/>
                      <a:gd name="T6" fmla="*/ 65 w 65"/>
                      <a:gd name="T7" fmla="*/ 15 h 226"/>
                      <a:gd name="T8" fmla="*/ 65 w 65"/>
                      <a:gd name="T9" fmla="*/ 22 h 226"/>
                      <a:gd name="T10" fmla="*/ 35 w 65"/>
                      <a:gd name="T11" fmla="*/ 211 h 226"/>
                      <a:gd name="T12" fmla="*/ 33 w 65"/>
                      <a:gd name="T13" fmla="*/ 218 h 226"/>
                      <a:gd name="T14" fmla="*/ 29 w 65"/>
                      <a:gd name="T15" fmla="*/ 222 h 226"/>
                      <a:gd name="T16" fmla="*/ 23 w 65"/>
                      <a:gd name="T17" fmla="*/ 225 h 226"/>
                      <a:gd name="T18" fmla="*/ 16 w 65"/>
                      <a:gd name="T19" fmla="*/ 226 h 226"/>
                      <a:gd name="T20" fmla="*/ 0 w 65"/>
                      <a:gd name="T21" fmla="*/ 223 h 226"/>
                      <a:gd name="T22" fmla="*/ 2 w 65"/>
                      <a:gd name="T23" fmla="*/ 206 h 226"/>
                      <a:gd name="T24" fmla="*/ 19 w 65"/>
                      <a:gd name="T25" fmla="*/ 209 h 226"/>
                      <a:gd name="T26" fmla="*/ 49 w 65"/>
                      <a:gd name="T27" fmla="*/ 19 h 226"/>
                      <a:gd name="T28" fmla="*/ 32 w 65"/>
                      <a:gd name="T29" fmla="*/ 17 h 226"/>
                      <a:gd name="T30" fmla="*/ 32 w 65"/>
                      <a:gd name="T31" fmla="*/ 15 h 226"/>
                      <a:gd name="T32" fmla="*/ 33 w 65"/>
                      <a:gd name="T33" fmla="*/ 11 h 226"/>
                      <a:gd name="T34" fmla="*/ 33 w 65"/>
                      <a:gd name="T35" fmla="*/ 7 h 226"/>
                      <a:gd name="T36" fmla="*/ 32 w 65"/>
                      <a:gd name="T37" fmla="*/ 3 h 226"/>
                      <a:gd name="T38" fmla="*/ 31 w 65"/>
                      <a:gd name="T39" fmla="*/ 0 h 226"/>
                      <a:gd name="T40" fmla="*/ 51 w 65"/>
                      <a:gd name="T41"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6">
                        <a:moveTo>
                          <a:pt x="51" y="2"/>
                        </a:moveTo>
                        <a:cubicBezTo>
                          <a:pt x="53" y="3"/>
                          <a:pt x="56" y="3"/>
                          <a:pt x="57" y="5"/>
                        </a:cubicBezTo>
                        <a:cubicBezTo>
                          <a:pt x="59" y="6"/>
                          <a:pt x="61" y="7"/>
                          <a:pt x="62" y="9"/>
                        </a:cubicBezTo>
                        <a:cubicBezTo>
                          <a:pt x="63" y="11"/>
                          <a:pt x="64" y="13"/>
                          <a:pt x="65" y="15"/>
                        </a:cubicBezTo>
                        <a:cubicBezTo>
                          <a:pt x="65" y="17"/>
                          <a:pt x="65" y="19"/>
                          <a:pt x="65" y="22"/>
                        </a:cubicBezTo>
                        <a:cubicBezTo>
                          <a:pt x="35" y="211"/>
                          <a:pt x="35" y="211"/>
                          <a:pt x="35" y="211"/>
                        </a:cubicBezTo>
                        <a:cubicBezTo>
                          <a:pt x="35" y="214"/>
                          <a:pt x="34" y="216"/>
                          <a:pt x="33" y="218"/>
                        </a:cubicBezTo>
                        <a:cubicBezTo>
                          <a:pt x="32" y="220"/>
                          <a:pt x="30" y="221"/>
                          <a:pt x="29" y="222"/>
                        </a:cubicBezTo>
                        <a:cubicBezTo>
                          <a:pt x="27" y="224"/>
                          <a:pt x="25" y="225"/>
                          <a:pt x="23" y="225"/>
                        </a:cubicBezTo>
                        <a:cubicBezTo>
                          <a:pt x="21" y="226"/>
                          <a:pt x="18" y="226"/>
                          <a:pt x="16" y="226"/>
                        </a:cubicBezTo>
                        <a:cubicBezTo>
                          <a:pt x="0" y="223"/>
                          <a:pt x="0" y="223"/>
                          <a:pt x="0" y="223"/>
                        </a:cubicBezTo>
                        <a:cubicBezTo>
                          <a:pt x="2" y="206"/>
                          <a:pt x="2" y="206"/>
                          <a:pt x="2" y="206"/>
                        </a:cubicBezTo>
                        <a:cubicBezTo>
                          <a:pt x="19" y="209"/>
                          <a:pt x="19" y="209"/>
                          <a:pt x="19" y="209"/>
                        </a:cubicBezTo>
                        <a:cubicBezTo>
                          <a:pt x="49" y="19"/>
                          <a:pt x="49" y="19"/>
                          <a:pt x="49" y="19"/>
                        </a:cubicBezTo>
                        <a:cubicBezTo>
                          <a:pt x="32" y="17"/>
                          <a:pt x="32" y="17"/>
                          <a:pt x="32" y="17"/>
                        </a:cubicBezTo>
                        <a:cubicBezTo>
                          <a:pt x="32" y="15"/>
                          <a:pt x="32" y="15"/>
                          <a:pt x="32" y="15"/>
                        </a:cubicBezTo>
                        <a:cubicBezTo>
                          <a:pt x="33" y="13"/>
                          <a:pt x="33" y="12"/>
                          <a:pt x="33" y="11"/>
                        </a:cubicBezTo>
                        <a:cubicBezTo>
                          <a:pt x="33" y="9"/>
                          <a:pt x="33" y="8"/>
                          <a:pt x="33" y="7"/>
                        </a:cubicBezTo>
                        <a:cubicBezTo>
                          <a:pt x="32" y="6"/>
                          <a:pt x="32" y="4"/>
                          <a:pt x="32" y="3"/>
                        </a:cubicBezTo>
                        <a:cubicBezTo>
                          <a:pt x="32" y="2"/>
                          <a:pt x="31" y="1"/>
                          <a:pt x="31" y="0"/>
                        </a:cubicBezTo>
                        <a:lnTo>
                          <a:pt x="51" y="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36"/>
                  <p:cNvSpPr>
                    <a:spLocks noChangeAspect="1"/>
                  </p:cNvSpPr>
                  <p:nvPr/>
                </p:nvSpPr>
                <p:spPr bwMode="auto">
                  <a:xfrm>
                    <a:off x="12146367" y="1276254"/>
                    <a:ext cx="51396" cy="177549"/>
                  </a:xfrm>
                  <a:custGeom>
                    <a:avLst/>
                    <a:gdLst>
                      <a:gd name="T0" fmla="*/ 52 w 66"/>
                      <a:gd name="T1" fmla="*/ 3 h 227"/>
                      <a:gd name="T2" fmla="*/ 58 w 66"/>
                      <a:gd name="T3" fmla="*/ 5 h 227"/>
                      <a:gd name="T4" fmla="*/ 63 w 66"/>
                      <a:gd name="T5" fmla="*/ 9 h 227"/>
                      <a:gd name="T6" fmla="*/ 65 w 66"/>
                      <a:gd name="T7" fmla="*/ 15 h 227"/>
                      <a:gd name="T8" fmla="*/ 66 w 66"/>
                      <a:gd name="T9" fmla="*/ 22 h 227"/>
                      <a:gd name="T10" fmla="*/ 36 w 66"/>
                      <a:gd name="T11" fmla="*/ 212 h 227"/>
                      <a:gd name="T12" fmla="*/ 33 w 66"/>
                      <a:gd name="T13" fmla="*/ 219 h 227"/>
                      <a:gd name="T14" fmla="*/ 29 w 66"/>
                      <a:gd name="T15" fmla="*/ 224 h 227"/>
                      <a:gd name="T16" fmla="*/ 23 w 66"/>
                      <a:gd name="T17" fmla="*/ 227 h 227"/>
                      <a:gd name="T18" fmla="*/ 17 w 66"/>
                      <a:gd name="T19" fmla="*/ 227 h 227"/>
                      <a:gd name="T20" fmla="*/ 0 w 66"/>
                      <a:gd name="T21" fmla="*/ 224 h 227"/>
                      <a:gd name="T22" fmla="*/ 3 w 66"/>
                      <a:gd name="T23" fmla="*/ 207 h 227"/>
                      <a:gd name="T24" fmla="*/ 19 w 66"/>
                      <a:gd name="T25" fmla="*/ 210 h 227"/>
                      <a:gd name="T26" fmla="*/ 49 w 66"/>
                      <a:gd name="T27" fmla="*/ 20 h 227"/>
                      <a:gd name="T28" fmla="*/ 32 w 66"/>
                      <a:gd name="T29" fmla="*/ 17 h 227"/>
                      <a:gd name="T30" fmla="*/ 33 w 66"/>
                      <a:gd name="T31" fmla="*/ 15 h 227"/>
                      <a:gd name="T32" fmla="*/ 33 w 66"/>
                      <a:gd name="T33" fmla="*/ 11 h 227"/>
                      <a:gd name="T34" fmla="*/ 33 w 66"/>
                      <a:gd name="T35" fmla="*/ 7 h 227"/>
                      <a:gd name="T36" fmla="*/ 32 w 66"/>
                      <a:gd name="T37" fmla="*/ 3 h 227"/>
                      <a:gd name="T38" fmla="*/ 31 w 66"/>
                      <a:gd name="T39" fmla="*/ 0 h 227"/>
                      <a:gd name="T40" fmla="*/ 52 w 66"/>
                      <a:gd name="T41" fmla="*/ 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27">
                        <a:moveTo>
                          <a:pt x="52" y="3"/>
                        </a:moveTo>
                        <a:cubicBezTo>
                          <a:pt x="54" y="3"/>
                          <a:pt x="56" y="4"/>
                          <a:pt x="58" y="5"/>
                        </a:cubicBezTo>
                        <a:cubicBezTo>
                          <a:pt x="60" y="6"/>
                          <a:pt x="61" y="7"/>
                          <a:pt x="63" y="9"/>
                        </a:cubicBezTo>
                        <a:cubicBezTo>
                          <a:pt x="64" y="11"/>
                          <a:pt x="65" y="13"/>
                          <a:pt x="65" y="15"/>
                        </a:cubicBezTo>
                        <a:cubicBezTo>
                          <a:pt x="66" y="17"/>
                          <a:pt x="66" y="19"/>
                          <a:pt x="66" y="22"/>
                        </a:cubicBezTo>
                        <a:cubicBezTo>
                          <a:pt x="36" y="212"/>
                          <a:pt x="36" y="212"/>
                          <a:pt x="36" y="212"/>
                        </a:cubicBezTo>
                        <a:cubicBezTo>
                          <a:pt x="35" y="215"/>
                          <a:pt x="35" y="217"/>
                          <a:pt x="33" y="219"/>
                        </a:cubicBezTo>
                        <a:cubicBezTo>
                          <a:pt x="32" y="221"/>
                          <a:pt x="31" y="222"/>
                          <a:pt x="29" y="224"/>
                        </a:cubicBezTo>
                        <a:cubicBezTo>
                          <a:pt x="27" y="225"/>
                          <a:pt x="25" y="226"/>
                          <a:pt x="23" y="227"/>
                        </a:cubicBezTo>
                        <a:cubicBezTo>
                          <a:pt x="21" y="227"/>
                          <a:pt x="19" y="227"/>
                          <a:pt x="17" y="227"/>
                        </a:cubicBezTo>
                        <a:cubicBezTo>
                          <a:pt x="0" y="224"/>
                          <a:pt x="0" y="224"/>
                          <a:pt x="0" y="224"/>
                        </a:cubicBezTo>
                        <a:cubicBezTo>
                          <a:pt x="3" y="207"/>
                          <a:pt x="3" y="207"/>
                          <a:pt x="3" y="207"/>
                        </a:cubicBezTo>
                        <a:cubicBezTo>
                          <a:pt x="19" y="210"/>
                          <a:pt x="19" y="210"/>
                          <a:pt x="19" y="210"/>
                        </a:cubicBezTo>
                        <a:cubicBezTo>
                          <a:pt x="49" y="20"/>
                          <a:pt x="49" y="20"/>
                          <a:pt x="49" y="20"/>
                        </a:cubicBezTo>
                        <a:cubicBezTo>
                          <a:pt x="32" y="17"/>
                          <a:pt x="32" y="17"/>
                          <a:pt x="32" y="17"/>
                        </a:cubicBezTo>
                        <a:cubicBezTo>
                          <a:pt x="33" y="15"/>
                          <a:pt x="33" y="15"/>
                          <a:pt x="33" y="15"/>
                        </a:cubicBezTo>
                        <a:cubicBezTo>
                          <a:pt x="33" y="14"/>
                          <a:pt x="33" y="12"/>
                          <a:pt x="33" y="11"/>
                        </a:cubicBezTo>
                        <a:cubicBezTo>
                          <a:pt x="33" y="10"/>
                          <a:pt x="33" y="8"/>
                          <a:pt x="33" y="7"/>
                        </a:cubicBezTo>
                        <a:cubicBezTo>
                          <a:pt x="33" y="6"/>
                          <a:pt x="32" y="5"/>
                          <a:pt x="32" y="3"/>
                        </a:cubicBezTo>
                        <a:cubicBezTo>
                          <a:pt x="32" y="2"/>
                          <a:pt x="31" y="1"/>
                          <a:pt x="31" y="0"/>
                        </a:cubicBezTo>
                        <a:lnTo>
                          <a:pt x="5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332" name="Straight Connector 331"/>
          <p:cNvCxnSpPr/>
          <p:nvPr/>
        </p:nvCxnSpPr>
        <p:spPr>
          <a:xfrm>
            <a:off x="5057753" y="4085731"/>
            <a:ext cx="1233761" cy="933453"/>
          </a:xfrm>
          <a:prstGeom prst="line">
            <a:avLst/>
          </a:prstGeom>
          <a:noFill/>
          <a:ln w="19050" cap="rnd" cmpd="sng" algn="ctr">
            <a:solidFill>
              <a:schemeClr val="tx1"/>
            </a:solidFill>
            <a:prstDash val="sysDot"/>
            <a:headEnd type="triangle" w="med" len="med"/>
            <a:tailEnd type="triangle" w="med" len="med"/>
          </a:ln>
          <a:effectLst/>
        </p:spPr>
      </p:cxnSp>
      <p:sp>
        <p:nvSpPr>
          <p:cNvPr id="333" name="Rectangle 332"/>
          <p:cNvSpPr/>
          <p:nvPr/>
        </p:nvSpPr>
        <p:spPr>
          <a:xfrm>
            <a:off x="10278663" y="1053017"/>
            <a:ext cx="2013599" cy="886397"/>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t>IT can publish </a:t>
            </a:r>
            <a:r>
              <a:rPr lang="en-US" sz="1600" b="1" spc="-31" dirty="0" smtClean="0"/>
              <a:t>Desktop Virtualization (VDI) </a:t>
            </a:r>
            <a:r>
              <a:rPr lang="en-US" sz="1600" spc="-31" dirty="0" smtClean="0"/>
              <a:t>resources for external access</a:t>
            </a:r>
            <a:endParaRPr lang="en-US" sz="1600" b="1" spc="-31" dirty="0"/>
          </a:p>
        </p:txBody>
      </p:sp>
      <p:cxnSp>
        <p:nvCxnSpPr>
          <p:cNvPr id="334" name="Straight Connector 333"/>
          <p:cNvCxnSpPr/>
          <p:nvPr/>
        </p:nvCxnSpPr>
        <p:spPr>
          <a:xfrm flipV="1">
            <a:off x="5057753" y="4012681"/>
            <a:ext cx="1244157" cy="4355"/>
          </a:xfrm>
          <a:prstGeom prst="line">
            <a:avLst/>
          </a:prstGeom>
          <a:noFill/>
          <a:ln w="19050" cap="rnd" cmpd="sng" algn="ctr">
            <a:solidFill>
              <a:schemeClr val="tx1"/>
            </a:solidFill>
            <a:prstDash val="sysDot"/>
            <a:headEnd type="triangle" w="med" len="med"/>
            <a:tailEnd type="triangle" w="med" len="med"/>
          </a:ln>
          <a:effectLst/>
        </p:spPr>
      </p:cxnSp>
      <p:cxnSp>
        <p:nvCxnSpPr>
          <p:cNvPr id="336" name="Straight Connector 335"/>
          <p:cNvCxnSpPr/>
          <p:nvPr/>
        </p:nvCxnSpPr>
        <p:spPr>
          <a:xfrm>
            <a:off x="7649070" y="3751038"/>
            <a:ext cx="1062710" cy="1499"/>
          </a:xfrm>
          <a:prstGeom prst="line">
            <a:avLst/>
          </a:prstGeom>
          <a:noFill/>
          <a:ln w="19050" cap="rnd" cmpd="sng" algn="ctr">
            <a:solidFill>
              <a:schemeClr val="tx1"/>
            </a:solidFill>
            <a:prstDash val="sysDot"/>
            <a:headEnd type="triangle" w="med" len="med"/>
            <a:tailEnd type="triangle" w="med" len="med"/>
          </a:ln>
          <a:effectLst/>
        </p:spPr>
      </p:cxnSp>
      <p:cxnSp>
        <p:nvCxnSpPr>
          <p:cNvPr id="337" name="Straight Connector 336"/>
          <p:cNvCxnSpPr/>
          <p:nvPr/>
        </p:nvCxnSpPr>
        <p:spPr>
          <a:xfrm>
            <a:off x="7628332" y="2227037"/>
            <a:ext cx="1062710" cy="1499"/>
          </a:xfrm>
          <a:prstGeom prst="line">
            <a:avLst/>
          </a:prstGeom>
          <a:noFill/>
          <a:ln w="19050" cap="rnd" cmpd="sng" algn="ctr">
            <a:solidFill>
              <a:schemeClr val="tx1"/>
            </a:solidFill>
            <a:prstDash val="sysDot"/>
            <a:headEnd type="triangle" w="med" len="med"/>
            <a:tailEnd type="triangle" w="med" len="med"/>
          </a:ln>
          <a:effectLst/>
        </p:spPr>
      </p:cxnSp>
      <p:sp>
        <p:nvSpPr>
          <p:cNvPr id="340" name="Rectangle 339"/>
          <p:cNvSpPr/>
          <p:nvPr/>
        </p:nvSpPr>
        <p:spPr>
          <a:xfrm>
            <a:off x="6621034" y="5918233"/>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rPr>
              <a:t>Remote Access</a:t>
            </a:r>
            <a:endParaRPr lang="en-US" sz="1200" dirty="0">
              <a:ln>
                <a:solidFill>
                  <a:srgbClr val="FFFFFF">
                    <a:alpha val="0"/>
                  </a:srgbClr>
                </a:solidFill>
              </a:ln>
            </a:endParaRPr>
          </a:p>
        </p:txBody>
      </p:sp>
      <p:pic>
        <p:nvPicPr>
          <p:cNvPr id="341" name="Picture 3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3998" y="4983356"/>
            <a:ext cx="711101" cy="911099"/>
          </a:xfrm>
          <a:prstGeom prst="rect">
            <a:avLst/>
          </a:prstGeom>
        </p:spPr>
      </p:pic>
      <p:pic>
        <p:nvPicPr>
          <p:cNvPr id="348" name="Picture 3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7663" y="5681207"/>
            <a:ext cx="1498960" cy="352337"/>
          </a:xfrm>
          <a:prstGeom prst="rect">
            <a:avLst/>
          </a:prstGeom>
        </p:spPr>
      </p:pic>
      <p:grpSp>
        <p:nvGrpSpPr>
          <p:cNvPr id="77" name="Group 76"/>
          <p:cNvGrpSpPr/>
          <p:nvPr/>
        </p:nvGrpSpPr>
        <p:grpSpPr>
          <a:xfrm>
            <a:off x="6372698" y="3378410"/>
            <a:ext cx="2007410" cy="1343493"/>
            <a:chOff x="5957055" y="3032036"/>
            <a:chExt cx="2007410" cy="1343493"/>
          </a:xfrm>
        </p:grpSpPr>
        <p:pic>
          <p:nvPicPr>
            <p:cNvPr id="342" name="Picture 3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6509" y="3032036"/>
              <a:ext cx="711101" cy="911099"/>
            </a:xfrm>
            <a:prstGeom prst="rect">
              <a:avLst/>
            </a:prstGeom>
            <a:ln>
              <a:noFill/>
            </a:ln>
          </p:spPr>
        </p:pic>
        <p:sp>
          <p:nvSpPr>
            <p:cNvPr id="344" name="Rectangle 343"/>
            <p:cNvSpPr/>
            <p:nvPr/>
          </p:nvSpPr>
          <p:spPr>
            <a:xfrm>
              <a:off x="6151022" y="4190863"/>
              <a:ext cx="1813443"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rPr>
                <a:t>Web Application Proxy</a:t>
              </a:r>
              <a:endParaRPr lang="en-US" sz="1200" dirty="0">
                <a:ln>
                  <a:solidFill>
                    <a:srgbClr val="FFFFFF">
                      <a:alpha val="0"/>
                    </a:srgbClr>
                  </a:solidFill>
                </a:ln>
              </a:endParaRPr>
            </a:p>
          </p:txBody>
        </p:sp>
        <p:pic>
          <p:nvPicPr>
            <p:cNvPr id="349" name="Picture 3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7055" y="3945339"/>
              <a:ext cx="1498960" cy="352337"/>
            </a:xfrm>
            <a:prstGeom prst="rect">
              <a:avLst/>
            </a:prstGeom>
          </p:spPr>
        </p:pic>
      </p:grpSp>
      <p:grpSp>
        <p:nvGrpSpPr>
          <p:cNvPr id="338" name="Group 337"/>
          <p:cNvGrpSpPr/>
          <p:nvPr/>
        </p:nvGrpSpPr>
        <p:grpSpPr>
          <a:xfrm>
            <a:off x="6475919" y="1915518"/>
            <a:ext cx="1498960" cy="1079543"/>
            <a:chOff x="6018711" y="1569144"/>
            <a:chExt cx="1498960" cy="1079543"/>
          </a:xfrm>
        </p:grpSpPr>
        <p:grpSp>
          <p:nvGrpSpPr>
            <p:cNvPr id="327" name="Group 326"/>
            <p:cNvGrpSpPr/>
            <p:nvPr/>
          </p:nvGrpSpPr>
          <p:grpSpPr>
            <a:xfrm>
              <a:off x="6432320" y="1569144"/>
              <a:ext cx="438271" cy="738548"/>
              <a:chOff x="7374640" y="2324750"/>
              <a:chExt cx="438271" cy="738548"/>
            </a:xfrm>
          </p:grpSpPr>
          <p:grpSp>
            <p:nvGrpSpPr>
              <p:cNvPr id="328" name="Group 327"/>
              <p:cNvGrpSpPr>
                <a:grpSpLocks noChangeAspect="1"/>
              </p:cNvGrpSpPr>
              <p:nvPr/>
            </p:nvGrpSpPr>
            <p:grpSpPr>
              <a:xfrm>
                <a:off x="7445763" y="2324750"/>
                <a:ext cx="367148" cy="738548"/>
                <a:chOff x="10819368" y="698072"/>
                <a:chExt cx="802290" cy="1567315"/>
              </a:xfrm>
            </p:grpSpPr>
            <p:sp>
              <p:nvSpPr>
                <p:cNvPr id="330" name="Freeform 329"/>
                <p:cNvSpPr>
                  <a:spLocks noEditPoints="1"/>
                </p:cNvSpPr>
                <p:nvPr/>
              </p:nvSpPr>
              <p:spPr bwMode="auto">
                <a:xfrm>
                  <a:off x="10819368" y="698072"/>
                  <a:ext cx="802290" cy="1567315"/>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solidFill>
                    <a:schemeClr val="tx1"/>
                  </a:solidFill>
                </a:ln>
              </p:spPr>
              <p:txBody>
                <a:bodyPr vert="horz" wrap="square" lIns="91427" tIns="45713" rIns="91427" bIns="45713" numCol="1" anchor="t" anchorCtr="0" compatLnSpc="1">
                  <a:prstTxWarp prst="textNoShape">
                    <a:avLst/>
                  </a:prstTxWarp>
                </a:bodyPr>
                <a:lstStyle/>
                <a:p>
                  <a:pPr defTabSz="932563"/>
                  <a:endParaRPr lang="en-US"/>
                </a:p>
              </p:txBody>
            </p:sp>
            <p:sp>
              <p:nvSpPr>
                <p:cNvPr id="331" name="Rectangle 330"/>
                <p:cNvSpPr/>
                <p:nvPr/>
              </p:nvSpPr>
              <p:spPr bwMode="auto">
                <a:xfrm>
                  <a:off x="10821132" y="1736057"/>
                  <a:ext cx="45719" cy="42976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grpSp>
          <p:sp>
            <p:nvSpPr>
              <p:cNvPr id="329" name="Freeform 328"/>
              <p:cNvSpPr>
                <a:spLocks noEditPoints="1"/>
              </p:cNvSpPr>
              <p:nvPr/>
            </p:nvSpPr>
            <p:spPr bwMode="auto">
              <a:xfrm>
                <a:off x="7374640" y="2497776"/>
                <a:ext cx="238058" cy="316410"/>
              </a:xfrm>
              <a:custGeom>
                <a:avLst/>
                <a:gdLst>
                  <a:gd name="T0" fmla="*/ 306 w 334"/>
                  <a:gd name="T1" fmla="*/ 195 h 466"/>
                  <a:gd name="T2" fmla="*/ 306 w 334"/>
                  <a:gd name="T3" fmla="*/ 174 h 466"/>
                  <a:gd name="T4" fmla="*/ 306 w 334"/>
                  <a:gd name="T5" fmla="*/ 160 h 466"/>
                  <a:gd name="T6" fmla="*/ 278 w 334"/>
                  <a:gd name="T7" fmla="*/ 35 h 466"/>
                  <a:gd name="T8" fmla="*/ 174 w 334"/>
                  <a:gd name="T9" fmla="*/ 0 h 466"/>
                  <a:gd name="T10" fmla="*/ 62 w 334"/>
                  <a:gd name="T11" fmla="*/ 35 h 466"/>
                  <a:gd name="T12" fmla="*/ 34 w 334"/>
                  <a:gd name="T13" fmla="*/ 160 h 466"/>
                  <a:gd name="T14" fmla="*/ 34 w 334"/>
                  <a:gd name="T15" fmla="*/ 174 h 466"/>
                  <a:gd name="T16" fmla="*/ 34 w 334"/>
                  <a:gd name="T17" fmla="*/ 188 h 466"/>
                  <a:gd name="T18" fmla="*/ 0 w 334"/>
                  <a:gd name="T19" fmla="*/ 223 h 466"/>
                  <a:gd name="T20" fmla="*/ 0 w 334"/>
                  <a:gd name="T21" fmla="*/ 431 h 466"/>
                  <a:gd name="T22" fmla="*/ 41 w 334"/>
                  <a:gd name="T23" fmla="*/ 466 h 466"/>
                  <a:gd name="T24" fmla="*/ 299 w 334"/>
                  <a:gd name="T25" fmla="*/ 466 h 466"/>
                  <a:gd name="T26" fmla="*/ 334 w 334"/>
                  <a:gd name="T27" fmla="*/ 431 h 466"/>
                  <a:gd name="T28" fmla="*/ 334 w 334"/>
                  <a:gd name="T29" fmla="*/ 223 h 466"/>
                  <a:gd name="T30" fmla="*/ 306 w 334"/>
                  <a:gd name="T31" fmla="*/ 195 h 466"/>
                  <a:gd name="T32" fmla="*/ 243 w 334"/>
                  <a:gd name="T33" fmla="*/ 174 h 466"/>
                  <a:gd name="T34" fmla="*/ 243 w 334"/>
                  <a:gd name="T35" fmla="*/ 188 h 466"/>
                  <a:gd name="T36" fmla="*/ 97 w 334"/>
                  <a:gd name="T37" fmla="*/ 188 h 466"/>
                  <a:gd name="T38" fmla="*/ 97 w 334"/>
                  <a:gd name="T39" fmla="*/ 174 h 466"/>
                  <a:gd name="T40" fmla="*/ 97 w 334"/>
                  <a:gd name="T41" fmla="*/ 153 h 466"/>
                  <a:gd name="T42" fmla="*/ 111 w 334"/>
                  <a:gd name="T43" fmla="*/ 84 h 466"/>
                  <a:gd name="T44" fmla="*/ 174 w 334"/>
                  <a:gd name="T45" fmla="*/ 70 h 466"/>
                  <a:gd name="T46" fmla="*/ 229 w 334"/>
                  <a:gd name="T47" fmla="*/ 84 h 466"/>
                  <a:gd name="T48" fmla="*/ 243 w 334"/>
                  <a:gd name="T49" fmla="*/ 160 h 466"/>
                  <a:gd name="T50" fmla="*/ 243 w 334"/>
                  <a:gd name="T51" fmla="*/ 17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4" h="466">
                    <a:moveTo>
                      <a:pt x="306" y="195"/>
                    </a:moveTo>
                    <a:cubicBezTo>
                      <a:pt x="306" y="188"/>
                      <a:pt x="306" y="181"/>
                      <a:pt x="306" y="174"/>
                    </a:cubicBezTo>
                    <a:cubicBezTo>
                      <a:pt x="306" y="160"/>
                      <a:pt x="306" y="160"/>
                      <a:pt x="306" y="160"/>
                    </a:cubicBezTo>
                    <a:cubicBezTo>
                      <a:pt x="306" y="112"/>
                      <a:pt x="306" y="70"/>
                      <a:pt x="278" y="35"/>
                    </a:cubicBezTo>
                    <a:cubicBezTo>
                      <a:pt x="257" y="14"/>
                      <a:pt x="222" y="0"/>
                      <a:pt x="174" y="0"/>
                    </a:cubicBezTo>
                    <a:cubicBezTo>
                      <a:pt x="118" y="0"/>
                      <a:pt x="83" y="14"/>
                      <a:pt x="62" y="35"/>
                    </a:cubicBezTo>
                    <a:cubicBezTo>
                      <a:pt x="34" y="70"/>
                      <a:pt x="34" y="112"/>
                      <a:pt x="34" y="160"/>
                    </a:cubicBezTo>
                    <a:cubicBezTo>
                      <a:pt x="34" y="174"/>
                      <a:pt x="34" y="174"/>
                      <a:pt x="34" y="174"/>
                    </a:cubicBezTo>
                    <a:cubicBezTo>
                      <a:pt x="34" y="181"/>
                      <a:pt x="34" y="188"/>
                      <a:pt x="34" y="188"/>
                    </a:cubicBezTo>
                    <a:cubicBezTo>
                      <a:pt x="13" y="195"/>
                      <a:pt x="0" y="209"/>
                      <a:pt x="0" y="223"/>
                    </a:cubicBezTo>
                    <a:cubicBezTo>
                      <a:pt x="0" y="431"/>
                      <a:pt x="0" y="431"/>
                      <a:pt x="0" y="431"/>
                    </a:cubicBezTo>
                    <a:cubicBezTo>
                      <a:pt x="0" y="452"/>
                      <a:pt x="20" y="466"/>
                      <a:pt x="41" y="466"/>
                    </a:cubicBezTo>
                    <a:cubicBezTo>
                      <a:pt x="299" y="466"/>
                      <a:pt x="299" y="466"/>
                      <a:pt x="299" y="466"/>
                    </a:cubicBezTo>
                    <a:cubicBezTo>
                      <a:pt x="320" y="466"/>
                      <a:pt x="334" y="452"/>
                      <a:pt x="334" y="431"/>
                    </a:cubicBezTo>
                    <a:cubicBezTo>
                      <a:pt x="334" y="223"/>
                      <a:pt x="334" y="223"/>
                      <a:pt x="334" y="223"/>
                    </a:cubicBezTo>
                    <a:cubicBezTo>
                      <a:pt x="334" y="209"/>
                      <a:pt x="320" y="195"/>
                      <a:pt x="306" y="195"/>
                    </a:cubicBezTo>
                    <a:close/>
                    <a:moveTo>
                      <a:pt x="243" y="174"/>
                    </a:moveTo>
                    <a:cubicBezTo>
                      <a:pt x="243" y="181"/>
                      <a:pt x="243" y="188"/>
                      <a:pt x="243" y="188"/>
                    </a:cubicBezTo>
                    <a:cubicBezTo>
                      <a:pt x="97" y="188"/>
                      <a:pt x="97" y="188"/>
                      <a:pt x="97" y="188"/>
                    </a:cubicBezTo>
                    <a:cubicBezTo>
                      <a:pt x="97" y="188"/>
                      <a:pt x="97" y="181"/>
                      <a:pt x="97" y="174"/>
                    </a:cubicBezTo>
                    <a:cubicBezTo>
                      <a:pt x="97" y="153"/>
                      <a:pt x="97" y="153"/>
                      <a:pt x="97" y="153"/>
                    </a:cubicBezTo>
                    <a:cubicBezTo>
                      <a:pt x="97" y="118"/>
                      <a:pt x="97" y="91"/>
                      <a:pt x="111" y="84"/>
                    </a:cubicBezTo>
                    <a:cubicBezTo>
                      <a:pt x="118" y="70"/>
                      <a:pt x="139" y="70"/>
                      <a:pt x="174" y="70"/>
                    </a:cubicBezTo>
                    <a:cubicBezTo>
                      <a:pt x="201" y="70"/>
                      <a:pt x="222" y="70"/>
                      <a:pt x="229" y="84"/>
                    </a:cubicBezTo>
                    <a:cubicBezTo>
                      <a:pt x="243" y="91"/>
                      <a:pt x="243" y="125"/>
                      <a:pt x="243" y="160"/>
                    </a:cubicBezTo>
                    <a:cubicBezTo>
                      <a:pt x="243" y="174"/>
                      <a:pt x="243" y="174"/>
                      <a:pt x="243" y="174"/>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p>
            </p:txBody>
          </p:sp>
        </p:grpSp>
        <p:sp>
          <p:nvSpPr>
            <p:cNvPr id="347" name="Rectangle 346"/>
            <p:cNvSpPr/>
            <p:nvPr/>
          </p:nvSpPr>
          <p:spPr>
            <a:xfrm>
              <a:off x="6235878" y="2464021"/>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rPr>
                <a:t>RDS Gateway</a:t>
              </a:r>
              <a:endParaRPr lang="en-US" sz="1200" dirty="0">
                <a:ln>
                  <a:solidFill>
                    <a:srgbClr val="FFFFFF">
                      <a:alpha val="0"/>
                    </a:srgbClr>
                  </a:solidFill>
                </a:ln>
              </a:endParaRPr>
            </a:p>
          </p:txBody>
        </p:sp>
        <p:pic>
          <p:nvPicPr>
            <p:cNvPr id="350" name="Picture 3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8711" y="2233941"/>
              <a:ext cx="1498960" cy="352337"/>
            </a:xfrm>
            <a:prstGeom prst="rect">
              <a:avLst/>
            </a:prstGeom>
          </p:spPr>
        </p:pic>
      </p:grpSp>
      <p:grpSp>
        <p:nvGrpSpPr>
          <p:cNvPr id="343" name="Group 342"/>
          <p:cNvGrpSpPr/>
          <p:nvPr/>
        </p:nvGrpSpPr>
        <p:grpSpPr>
          <a:xfrm>
            <a:off x="3205447" y="1006964"/>
            <a:ext cx="3288778" cy="1531829"/>
            <a:chOff x="2748235" y="799140"/>
            <a:chExt cx="3288778" cy="1531829"/>
          </a:xfrm>
        </p:grpSpPr>
        <p:grpSp>
          <p:nvGrpSpPr>
            <p:cNvPr id="75" name="Group 74"/>
            <p:cNvGrpSpPr/>
            <p:nvPr/>
          </p:nvGrpSpPr>
          <p:grpSpPr>
            <a:xfrm>
              <a:off x="2748235" y="799140"/>
              <a:ext cx="3288778" cy="1531829"/>
              <a:chOff x="2249963" y="870098"/>
              <a:chExt cx="3288778" cy="1531829"/>
            </a:xfrm>
          </p:grpSpPr>
          <p:sp>
            <p:nvSpPr>
              <p:cNvPr id="78" name="Freeform 77"/>
              <p:cNvSpPr>
                <a:spLocks/>
              </p:cNvSpPr>
              <p:nvPr/>
            </p:nvSpPr>
            <p:spPr bwMode="auto">
              <a:xfrm>
                <a:off x="3682897" y="870098"/>
                <a:ext cx="1855844" cy="95127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noFill/>
              <a:ln w="19050" cap="flat" cmpd="sng" algn="ctr">
                <a:solidFill>
                  <a:schemeClr val="tx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latin typeface="Segoe" pitchFamily="34" charset="0"/>
                </a:endParaRPr>
              </a:p>
            </p:txBody>
          </p:sp>
          <p:grpSp>
            <p:nvGrpSpPr>
              <p:cNvPr id="76" name="Group 75"/>
              <p:cNvGrpSpPr/>
              <p:nvPr/>
            </p:nvGrpSpPr>
            <p:grpSpPr>
              <a:xfrm>
                <a:off x="2249963" y="1019769"/>
                <a:ext cx="1764250" cy="1382158"/>
                <a:chOff x="7292775" y="5113197"/>
                <a:chExt cx="1764250" cy="1382158"/>
              </a:xfrm>
            </p:grpSpPr>
            <p:sp>
              <p:nvSpPr>
                <p:cNvPr id="80" name="Oval 79"/>
                <p:cNvSpPr/>
                <p:nvPr>
                  <p:custDataLst>
                    <p:tags r:id="rId2"/>
                  </p:custDataLst>
                </p:nvPr>
              </p:nvSpPr>
              <p:spPr bwMode="auto">
                <a:xfrm>
                  <a:off x="7292775" y="5113197"/>
                  <a:ext cx="1764250" cy="1382158"/>
                </a:xfrm>
                <a:prstGeom prst="ellipse">
                  <a:avLst/>
                </a:prstGeom>
                <a:solidFill>
                  <a:srgbClr val="002050"/>
                </a:solidFill>
                <a:ln w="19050" cap="flat" cmpd="sng" algn="ctr">
                  <a:solidFill>
                    <a:schemeClr val="tx1"/>
                  </a:solidFill>
                  <a:prstDash val="solid"/>
                  <a:headEnd type="none" w="med" len="med"/>
                  <a:tailEnd type="none" w="med" len="med"/>
                </a:ln>
                <a:effectLst/>
              </p:spPr>
              <p:txBody>
                <a:bodyPr vert="horz" wrap="square" lIns="111915" tIns="55957" rIns="111915" bIns="55957" numCol="1" rtlCol="0" anchor="ctr" anchorCtr="0" compatLnSpc="1">
                  <a:prstTxWarp prst="textNoShape">
                    <a:avLst/>
                  </a:prstTxWarp>
                </a:bodyPr>
                <a:lstStyle/>
                <a:p>
                  <a:pPr algn="ctr" defTabSz="1118920" fontAlgn="base">
                    <a:spcBef>
                      <a:spcPct val="0"/>
                    </a:spcBef>
                    <a:spcAft>
                      <a:spcPct val="0"/>
                    </a:spcAft>
                    <a:defRPr/>
                  </a:pPr>
                  <a:endParaRPr lang="en-US" sz="2754" kern="0" dirty="0"/>
                </a:p>
              </p:txBody>
            </p:sp>
            <p:sp>
              <p:nvSpPr>
                <p:cNvPr id="81" name="Rounded Rectangle 2058"/>
                <p:cNvSpPr>
                  <a:spLocks noChangeAspect="1"/>
                </p:cNvSpPr>
                <p:nvPr/>
              </p:nvSpPr>
              <p:spPr bwMode="auto">
                <a:xfrm>
                  <a:off x="8032894" y="5248824"/>
                  <a:ext cx="284007" cy="559483"/>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391" fontAlgn="base">
                    <a:spcBef>
                      <a:spcPct val="0"/>
                    </a:spcBef>
                    <a:spcAft>
                      <a:spcPct val="0"/>
                    </a:spcAft>
                    <a:defRPr/>
                  </a:pPr>
                  <a:endParaRPr lang="en-US" kern="0" spc="-51" dirty="0">
                    <a:ea typeface="Segoe UI" pitchFamily="34" charset="0"/>
                    <a:cs typeface="Segoe UI" pitchFamily="34" charset="0"/>
                  </a:endParaRPr>
                </a:p>
              </p:txBody>
            </p:sp>
            <p:pic>
              <p:nvPicPr>
                <p:cNvPr id="82" name="Picture 81"/>
                <p:cNvPicPr>
                  <a:picLocks noChangeAspect="1"/>
                </p:cNvPicPr>
                <p:nvPr/>
              </p:nvPicPr>
              <p:blipFill>
                <a:blip r:embed="rId12"/>
                <a:stretch>
                  <a:fillRect/>
                </a:stretch>
              </p:blipFill>
              <p:spPr>
                <a:xfrm>
                  <a:off x="7494365" y="5876419"/>
                  <a:ext cx="1413506" cy="371616"/>
                </a:xfrm>
                <a:prstGeom prst="rect">
                  <a:avLst/>
                </a:prstGeom>
              </p:spPr>
            </p:pic>
          </p:grpSp>
        </p:grpSp>
        <p:pic>
          <p:nvPicPr>
            <p:cNvPr id="97" name="Picture 9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19207" y="1294868"/>
              <a:ext cx="1438048" cy="148147"/>
            </a:xfrm>
            <a:prstGeom prst="rect">
              <a:avLst/>
            </a:prstGeom>
          </p:spPr>
        </p:pic>
      </p:grpSp>
    </p:spTree>
    <p:extLst>
      <p:ext uri="{BB962C8B-B14F-4D97-AF65-F5344CB8AC3E}">
        <p14:creationId xmlns:p14="http://schemas.microsoft.com/office/powerpoint/2010/main" val="386789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up)">
                                      <p:cBhvr>
                                        <p:cTn id="23" dur="500"/>
                                        <p:tgtEl>
                                          <p:spTgt spid="7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down)">
                                      <p:cBhvr>
                                        <p:cTn id="34" dur="500"/>
                                        <p:tgtEl>
                                          <p:spTgt spid="8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43"/>
                                        </p:tgtEl>
                                        <p:attrNameLst>
                                          <p:attrName>style.visibility</p:attrName>
                                        </p:attrNameLst>
                                      </p:cBhvr>
                                      <p:to>
                                        <p:strVal val="visible"/>
                                      </p:to>
                                    </p:set>
                                    <p:animEffect transition="in" filter="fade">
                                      <p:cBhvr>
                                        <p:cTn id="38" dur="500"/>
                                        <p:tgtEl>
                                          <p:spTgt spid="3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332"/>
                                        </p:tgtEl>
                                        <p:attrNameLst>
                                          <p:attrName>style.visibility</p:attrName>
                                        </p:attrNameLst>
                                      </p:cBhvr>
                                      <p:to>
                                        <p:strVal val="visible"/>
                                      </p:to>
                                    </p:set>
                                    <p:animEffect transition="in" filter="wipe(left)">
                                      <p:cBhvr>
                                        <p:cTn id="45" dur="500"/>
                                        <p:tgtEl>
                                          <p:spTgt spid="332"/>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41"/>
                                        </p:tgtEl>
                                        <p:attrNameLst>
                                          <p:attrName>style.visibility</p:attrName>
                                        </p:attrNameLst>
                                      </p:cBhvr>
                                      <p:to>
                                        <p:strVal val="visible"/>
                                      </p:to>
                                    </p:set>
                                    <p:animEffect transition="in" filter="fade">
                                      <p:cBhvr>
                                        <p:cTn id="49" dur="500"/>
                                        <p:tgtEl>
                                          <p:spTgt spid="341"/>
                                        </p:tgtEl>
                                      </p:cBhvr>
                                    </p:animEffect>
                                  </p:childTnLst>
                                </p:cTn>
                              </p:par>
                              <p:par>
                                <p:cTn id="50" presetID="10" presetClass="entr" presetSubtype="0" fill="hold" nodeType="withEffect">
                                  <p:stCondLst>
                                    <p:cond delay="0"/>
                                  </p:stCondLst>
                                  <p:childTnLst>
                                    <p:set>
                                      <p:cBhvr>
                                        <p:cTn id="51" dur="1" fill="hold">
                                          <p:stCondLst>
                                            <p:cond delay="0"/>
                                          </p:stCondLst>
                                        </p:cTn>
                                        <p:tgtEl>
                                          <p:spTgt spid="348"/>
                                        </p:tgtEl>
                                        <p:attrNameLst>
                                          <p:attrName>style.visibility</p:attrName>
                                        </p:attrNameLst>
                                      </p:cBhvr>
                                      <p:to>
                                        <p:strVal val="visible"/>
                                      </p:to>
                                    </p:set>
                                    <p:animEffect transition="in" filter="fade">
                                      <p:cBhvr>
                                        <p:cTn id="52" dur="500"/>
                                        <p:tgtEl>
                                          <p:spTgt spid="3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0"/>
                                        </p:tgtEl>
                                        <p:attrNameLst>
                                          <p:attrName>style.visibility</p:attrName>
                                        </p:attrNameLst>
                                      </p:cBhvr>
                                      <p:to>
                                        <p:strVal val="visible"/>
                                      </p:to>
                                    </p:set>
                                    <p:animEffect transition="in" filter="fade">
                                      <p:cBhvr>
                                        <p:cTn id="55" dur="500"/>
                                        <p:tgtEl>
                                          <p:spTgt spid="340"/>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334"/>
                                        </p:tgtEl>
                                        <p:attrNameLst>
                                          <p:attrName>style.visibility</p:attrName>
                                        </p:attrNameLst>
                                      </p:cBhvr>
                                      <p:to>
                                        <p:strVal val="visible"/>
                                      </p:to>
                                    </p:set>
                                    <p:animEffect transition="in" filter="wipe(left)">
                                      <p:cBhvr>
                                        <p:cTn id="70" dur="500"/>
                                        <p:tgtEl>
                                          <p:spTgt spid="334"/>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childTnLst>
                          </p:cTn>
                        </p:par>
                        <p:par>
                          <p:cTn id="75" fill="hold">
                            <p:stCondLst>
                              <p:cond delay="7000"/>
                            </p:stCondLst>
                            <p:childTnLst>
                              <p:par>
                                <p:cTn id="76" presetID="22" presetClass="entr" presetSubtype="8" fill="hold" nodeType="afterEffect">
                                  <p:stCondLst>
                                    <p:cond delay="0"/>
                                  </p:stCondLst>
                                  <p:childTnLst>
                                    <p:set>
                                      <p:cBhvr>
                                        <p:cTn id="77" dur="1" fill="hold">
                                          <p:stCondLst>
                                            <p:cond delay="0"/>
                                          </p:stCondLst>
                                        </p:cTn>
                                        <p:tgtEl>
                                          <p:spTgt spid="336"/>
                                        </p:tgtEl>
                                        <p:attrNameLst>
                                          <p:attrName>style.visibility</p:attrName>
                                        </p:attrNameLst>
                                      </p:cBhvr>
                                      <p:to>
                                        <p:strVal val="visible"/>
                                      </p:to>
                                    </p:set>
                                    <p:animEffect transition="in" filter="wipe(left)">
                                      <p:cBhvr>
                                        <p:cTn id="78" dur="500"/>
                                        <p:tgtEl>
                                          <p:spTgt spid="336"/>
                                        </p:tgtEl>
                                      </p:cBhvr>
                                    </p:animEffect>
                                  </p:childTnLst>
                                </p:cTn>
                              </p:par>
                            </p:childTnLst>
                          </p:cTn>
                        </p:par>
                        <p:par>
                          <p:cTn id="79" fill="hold">
                            <p:stCondLst>
                              <p:cond delay="7500"/>
                            </p:stCondLst>
                            <p:childTnLst>
                              <p:par>
                                <p:cTn id="80" presetID="10" presetClass="entr" presetSubtype="0" fill="hold" nodeType="after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fade">
                                      <p:cBhvr>
                                        <p:cTn id="82" dur="500"/>
                                        <p:tgtEl>
                                          <p:spTgt spid="9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left)">
                                      <p:cBhvr>
                                        <p:cTn id="89" dur="500"/>
                                        <p:tgtEl>
                                          <p:spTgt spid="71"/>
                                        </p:tgtEl>
                                      </p:cBhvr>
                                    </p:animEffect>
                                  </p:childTnLst>
                                </p:cTn>
                              </p:par>
                            </p:childTnLst>
                          </p:cTn>
                        </p:par>
                        <p:par>
                          <p:cTn id="90" fill="hold">
                            <p:stCondLst>
                              <p:cond delay="8500"/>
                            </p:stCondLst>
                            <p:childTnLst>
                              <p:par>
                                <p:cTn id="91" presetID="10" presetClass="entr" presetSubtype="0" fill="hold"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500"/>
                                        <p:tgtEl>
                                          <p:spTgt spid="338"/>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337"/>
                                        </p:tgtEl>
                                        <p:attrNameLst>
                                          <p:attrName>style.visibility</p:attrName>
                                        </p:attrNameLst>
                                      </p:cBhvr>
                                      <p:to>
                                        <p:strVal val="visible"/>
                                      </p:to>
                                    </p:set>
                                    <p:animEffect transition="in" filter="wipe(left)">
                                      <p:cBhvr>
                                        <p:cTn id="97" dur="500"/>
                                        <p:tgtEl>
                                          <p:spTgt spid="337"/>
                                        </p:tgtEl>
                                      </p:cBhvr>
                                    </p:animEffect>
                                  </p:childTnLst>
                                </p:cTn>
                              </p:par>
                            </p:childTnLst>
                          </p:cTn>
                        </p:par>
                        <p:par>
                          <p:cTn id="98" fill="hold">
                            <p:stCondLst>
                              <p:cond delay="9500"/>
                            </p:stCondLst>
                            <p:childTnLst>
                              <p:par>
                                <p:cTn id="99" presetID="10" presetClass="entr" presetSubtype="0" fill="hold" nodeType="afterEffect">
                                  <p:stCondLst>
                                    <p:cond delay="0"/>
                                  </p:stCondLst>
                                  <p:childTnLst>
                                    <p:set>
                                      <p:cBhvr>
                                        <p:cTn id="100" dur="1" fill="hold">
                                          <p:stCondLst>
                                            <p:cond delay="0"/>
                                          </p:stCondLst>
                                        </p:cTn>
                                        <p:tgtEl>
                                          <p:spTgt spid="339"/>
                                        </p:tgtEl>
                                        <p:attrNameLst>
                                          <p:attrName>style.visibility</p:attrName>
                                        </p:attrNameLst>
                                      </p:cBhvr>
                                      <p:to>
                                        <p:strVal val="visible"/>
                                      </p:to>
                                    </p:set>
                                    <p:animEffect transition="in" filter="fade">
                                      <p:cBhvr>
                                        <p:cTn id="101" dur="500"/>
                                        <p:tgtEl>
                                          <p:spTgt spid="3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3"/>
                                        </p:tgtEl>
                                        <p:attrNameLst>
                                          <p:attrName>style.visibility</p:attrName>
                                        </p:attrNameLst>
                                      </p:cBhvr>
                                      <p:to>
                                        <p:strVal val="visible"/>
                                      </p:to>
                                    </p:set>
                                    <p:animEffect transition="in" filter="fade">
                                      <p:cBhvr>
                                        <p:cTn id="104"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3" grpId="0"/>
      <p:bldP spid="74" grpId="0"/>
      <p:bldP spid="84" grpId="0"/>
      <p:bldP spid="333" grpId="0"/>
      <p:bldP spid="3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9" name="Right Arrow 48"/>
          <p:cNvSpPr/>
          <p:nvPr/>
        </p:nvSpPr>
        <p:spPr bwMode="auto">
          <a:xfrm>
            <a:off x="7188603" y="5215711"/>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p:cNvSpPr/>
          <p:nvPr/>
        </p:nvSpPr>
        <p:spPr bwMode="auto">
          <a:xfrm>
            <a:off x="6723413" y="532518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AP_REQ(</a:t>
            </a:r>
            <a:r>
              <a:rPr lang="en-US" sz="1600" b="1" dirty="0" err="1" smtClean="0">
                <a:solidFill>
                  <a:schemeClr val="accent6">
                    <a:lumMod val="60000"/>
                    <a:lumOff val="40000"/>
                  </a:schemeClr>
                </a:solidFill>
                <a:ea typeface="Segoe UI" pitchFamily="34" charset="0"/>
                <a:cs typeface="Aharoni" panose="02010803020104030203" pitchFamily="2" charset="-79"/>
              </a:rPr>
              <a:t>tckt</a:t>
            </a:r>
            <a:r>
              <a:rPr lang="en-US" sz="1600" b="1" dirty="0" smtClean="0">
                <a:solidFill>
                  <a:schemeClr val="accent6">
                    <a:lumMod val="60000"/>
                    <a:lumOff val="40000"/>
                  </a:schemeClr>
                </a:solidFill>
                <a:ea typeface="Segoe UI" pitchFamily="34" charset="0"/>
                <a:cs typeface="Aharoni" panose="02010803020104030203" pitchFamily="2" charset="-79"/>
              </a:rPr>
              <a:t>)</a:t>
            </a:r>
          </a:p>
        </p:txBody>
      </p:sp>
    </p:spTree>
    <p:extLst>
      <p:ext uri="{BB962C8B-B14F-4D97-AF65-F5344CB8AC3E}">
        <p14:creationId xmlns:p14="http://schemas.microsoft.com/office/powerpoint/2010/main" val="110186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Left Arrow 43"/>
          <p:cNvSpPr/>
          <p:nvPr/>
        </p:nvSpPr>
        <p:spPr bwMode="auto">
          <a:xfrm>
            <a:off x="1841257" y="3768708"/>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Left Arrow 47"/>
          <p:cNvSpPr/>
          <p:nvPr/>
        </p:nvSpPr>
        <p:spPr bwMode="auto">
          <a:xfrm>
            <a:off x="7188603" y="5215711"/>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8" name="Group 57"/>
          <p:cNvGrpSpPr/>
          <p:nvPr/>
        </p:nvGrpSpPr>
        <p:grpSpPr>
          <a:xfrm>
            <a:off x="1778093" y="2824845"/>
            <a:ext cx="1033305" cy="1090879"/>
            <a:chOff x="1778093" y="2824845"/>
            <a:chExt cx="1033305" cy="1090879"/>
          </a:xfrm>
        </p:grpSpPr>
        <p:grpSp>
          <p:nvGrpSpPr>
            <p:cNvPr id="59" name="Group 58"/>
            <p:cNvGrpSpPr/>
            <p:nvPr/>
          </p:nvGrpSpPr>
          <p:grpSpPr>
            <a:xfrm>
              <a:off x="1778093" y="3319701"/>
              <a:ext cx="679031" cy="596023"/>
              <a:chOff x="1595721" y="3197845"/>
              <a:chExt cx="935348" cy="841891"/>
            </a:xfrm>
          </p:grpSpPr>
          <p:grpSp>
            <p:nvGrpSpPr>
              <p:cNvPr id="62" name="Group 61"/>
              <p:cNvGrpSpPr/>
              <p:nvPr/>
            </p:nvGrpSpPr>
            <p:grpSpPr>
              <a:xfrm>
                <a:off x="1829024" y="3197845"/>
                <a:ext cx="702045" cy="544571"/>
                <a:chOff x="6892474" y="992328"/>
                <a:chExt cx="424277" cy="353720"/>
              </a:xfrm>
            </p:grpSpPr>
            <p:sp>
              <p:nvSpPr>
                <p:cNvPr id="6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65"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63" name="TextBox 62"/>
              <p:cNvSpPr txBox="1"/>
              <p:nvPr/>
            </p:nvSpPr>
            <p:spPr>
              <a:xfrm>
                <a:off x="1595721" y="3309374"/>
                <a:ext cx="908411"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lob</a:t>
                </a:r>
              </a:p>
            </p:txBody>
          </p:sp>
        </p:grpSp>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nvGrpSpPr>
          <p:cNvPr id="66" name="Group 65"/>
          <p:cNvGrpSpPr/>
          <p:nvPr/>
        </p:nvGrpSpPr>
        <p:grpSpPr>
          <a:xfrm>
            <a:off x="7203611" y="4271220"/>
            <a:ext cx="1033305" cy="1090879"/>
            <a:chOff x="1778093" y="2824845"/>
            <a:chExt cx="1033305" cy="1090879"/>
          </a:xfrm>
        </p:grpSpPr>
        <p:grpSp>
          <p:nvGrpSpPr>
            <p:cNvPr id="67" name="Group 66"/>
            <p:cNvGrpSpPr/>
            <p:nvPr/>
          </p:nvGrpSpPr>
          <p:grpSpPr>
            <a:xfrm>
              <a:off x="1778093" y="3319701"/>
              <a:ext cx="679031" cy="596023"/>
              <a:chOff x="1595721" y="3197845"/>
              <a:chExt cx="935348" cy="841891"/>
            </a:xfrm>
          </p:grpSpPr>
          <p:grpSp>
            <p:nvGrpSpPr>
              <p:cNvPr id="69" name="Group 68"/>
              <p:cNvGrpSpPr/>
              <p:nvPr/>
            </p:nvGrpSpPr>
            <p:grpSpPr>
              <a:xfrm>
                <a:off x="1829024" y="3197845"/>
                <a:ext cx="702045" cy="544571"/>
                <a:chOff x="6892474" y="992328"/>
                <a:chExt cx="424277" cy="353720"/>
              </a:xfrm>
            </p:grpSpPr>
            <p:sp>
              <p:nvSpPr>
                <p:cNvPr id="71"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72"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70" name="TextBox 69"/>
              <p:cNvSpPr txBox="1"/>
              <p:nvPr/>
            </p:nvSpPr>
            <p:spPr>
              <a:xfrm>
                <a:off x="1595721" y="3309374"/>
                <a:ext cx="908411"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lob</a:t>
                </a:r>
              </a:p>
            </p:txBody>
          </p:sp>
        </p:grpSp>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nvGrpSpPr>
          <p:cNvPr id="73" name="Group 72"/>
          <p:cNvGrpSpPr/>
          <p:nvPr/>
        </p:nvGrpSpPr>
        <p:grpSpPr>
          <a:xfrm>
            <a:off x="6893004" y="5511562"/>
            <a:ext cx="1613729" cy="832526"/>
            <a:chOff x="9775058" y="2515674"/>
            <a:chExt cx="1092200" cy="514350"/>
          </a:xfrm>
        </p:grpSpPr>
        <p:sp>
          <p:nvSpPr>
            <p:cNvPr id="74"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5" name="Group 74"/>
            <p:cNvGrpSpPr/>
            <p:nvPr/>
          </p:nvGrpSpPr>
          <p:grpSpPr>
            <a:xfrm>
              <a:off x="10188577" y="2665692"/>
              <a:ext cx="173038" cy="276225"/>
              <a:chOff x="10188577" y="2665692"/>
              <a:chExt cx="173038" cy="276225"/>
            </a:xfrm>
          </p:grpSpPr>
          <p:sp>
            <p:nvSpPr>
              <p:cNvPr id="7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8" name="Group 87"/>
          <p:cNvGrpSpPr/>
          <p:nvPr/>
        </p:nvGrpSpPr>
        <p:grpSpPr>
          <a:xfrm>
            <a:off x="1449232" y="4107036"/>
            <a:ext cx="1613729" cy="832526"/>
            <a:chOff x="9775058" y="2515674"/>
            <a:chExt cx="1092200" cy="514350"/>
          </a:xfrm>
        </p:grpSpPr>
        <p:sp>
          <p:nvSpPr>
            <p:cNvPr id="91"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5" name="Group 94"/>
            <p:cNvGrpSpPr/>
            <p:nvPr/>
          </p:nvGrpSpPr>
          <p:grpSpPr>
            <a:xfrm>
              <a:off x="10188577" y="2665692"/>
              <a:ext cx="173038" cy="276225"/>
              <a:chOff x="10188577" y="2665692"/>
              <a:chExt cx="173038" cy="276225"/>
            </a:xfrm>
          </p:grpSpPr>
          <p:sp>
            <p:nvSpPr>
              <p:cNvPr id="9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2" name="Group 101"/>
          <p:cNvGrpSpPr/>
          <p:nvPr/>
        </p:nvGrpSpPr>
        <p:grpSpPr>
          <a:xfrm>
            <a:off x="1819292" y="1878531"/>
            <a:ext cx="896295" cy="984407"/>
            <a:chOff x="692521" y="4377746"/>
            <a:chExt cx="1033308" cy="1080586"/>
          </a:xfrm>
        </p:grpSpPr>
        <p:grpSp>
          <p:nvGrpSpPr>
            <p:cNvPr id="103" name="Group 102"/>
            <p:cNvGrpSpPr/>
            <p:nvPr/>
          </p:nvGrpSpPr>
          <p:grpSpPr>
            <a:xfrm>
              <a:off x="692521" y="4872603"/>
              <a:ext cx="851876" cy="585729"/>
              <a:chOff x="1595721" y="3197845"/>
              <a:chExt cx="1173440" cy="827350"/>
            </a:xfrm>
          </p:grpSpPr>
          <p:grpSp>
            <p:nvGrpSpPr>
              <p:cNvPr id="105" name="Group 104"/>
              <p:cNvGrpSpPr/>
              <p:nvPr/>
            </p:nvGrpSpPr>
            <p:grpSpPr>
              <a:xfrm>
                <a:off x="1829024" y="3197845"/>
                <a:ext cx="702045" cy="544571"/>
                <a:chOff x="6892474" y="992328"/>
                <a:chExt cx="424277" cy="353720"/>
              </a:xfrm>
            </p:grpSpPr>
            <p:sp>
              <p:nvSpPr>
                <p:cNvPr id="107"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0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06" name="TextBox 105"/>
              <p:cNvSpPr txBox="1"/>
              <p:nvPr/>
            </p:nvSpPr>
            <p:spPr>
              <a:xfrm>
                <a:off x="1595721" y="3309374"/>
                <a:ext cx="1173440"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Tree>
    <p:extLst>
      <p:ext uri="{BB962C8B-B14F-4D97-AF65-F5344CB8AC3E}">
        <p14:creationId xmlns:p14="http://schemas.microsoft.com/office/powerpoint/2010/main" val="403689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Group 87"/>
          <p:cNvGrpSpPr/>
          <p:nvPr/>
        </p:nvGrpSpPr>
        <p:grpSpPr>
          <a:xfrm>
            <a:off x="655534" y="1994450"/>
            <a:ext cx="1613729" cy="832526"/>
            <a:chOff x="9775058" y="2515674"/>
            <a:chExt cx="1092200" cy="514350"/>
          </a:xfrm>
        </p:grpSpPr>
        <p:sp>
          <p:nvSpPr>
            <p:cNvPr id="91"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5" name="Group 94"/>
            <p:cNvGrpSpPr/>
            <p:nvPr/>
          </p:nvGrpSpPr>
          <p:grpSpPr>
            <a:xfrm>
              <a:off x="10188577" y="2665692"/>
              <a:ext cx="173038" cy="276225"/>
              <a:chOff x="10188577" y="2665692"/>
              <a:chExt cx="173038" cy="276225"/>
            </a:xfrm>
          </p:grpSpPr>
          <p:sp>
            <p:nvSpPr>
              <p:cNvPr id="9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9" name="Group 108"/>
          <p:cNvGrpSpPr/>
          <p:nvPr/>
        </p:nvGrpSpPr>
        <p:grpSpPr>
          <a:xfrm>
            <a:off x="1215831" y="4230185"/>
            <a:ext cx="1033305" cy="1090879"/>
            <a:chOff x="1778093" y="2824845"/>
            <a:chExt cx="1033305" cy="1090879"/>
          </a:xfrm>
        </p:grpSpPr>
        <p:grpSp>
          <p:nvGrpSpPr>
            <p:cNvPr id="110" name="Group 109"/>
            <p:cNvGrpSpPr/>
            <p:nvPr/>
          </p:nvGrpSpPr>
          <p:grpSpPr>
            <a:xfrm>
              <a:off x="1778093" y="3319701"/>
              <a:ext cx="679031" cy="596023"/>
              <a:chOff x="1595721" y="3197845"/>
              <a:chExt cx="935348" cy="841891"/>
            </a:xfrm>
          </p:grpSpPr>
          <p:grpSp>
            <p:nvGrpSpPr>
              <p:cNvPr id="112" name="Group 111"/>
              <p:cNvGrpSpPr/>
              <p:nvPr/>
            </p:nvGrpSpPr>
            <p:grpSpPr>
              <a:xfrm>
                <a:off x="1829024" y="3197845"/>
                <a:ext cx="702045" cy="544571"/>
                <a:chOff x="6892474" y="992328"/>
                <a:chExt cx="424277" cy="353720"/>
              </a:xfrm>
            </p:grpSpPr>
            <p:sp>
              <p:nvSpPr>
                <p:cNvPr id="11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115"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113" name="TextBox 112"/>
              <p:cNvSpPr txBox="1"/>
              <p:nvPr/>
            </p:nvSpPr>
            <p:spPr>
              <a:xfrm>
                <a:off x="1595721" y="3309374"/>
                <a:ext cx="908411"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lob</a:t>
                </a:r>
              </a:p>
            </p:txBody>
          </p:sp>
        </p:gr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nvGrpSpPr>
          <p:cNvPr id="116" name="Group 115"/>
          <p:cNvGrpSpPr/>
          <p:nvPr/>
        </p:nvGrpSpPr>
        <p:grpSpPr>
          <a:xfrm>
            <a:off x="1016080" y="3983852"/>
            <a:ext cx="896293" cy="943317"/>
            <a:chOff x="692523" y="4377746"/>
            <a:chExt cx="1033306" cy="1035481"/>
          </a:xfrm>
        </p:grpSpPr>
        <p:grpSp>
          <p:nvGrpSpPr>
            <p:cNvPr id="117" name="Group 116"/>
            <p:cNvGrpSpPr/>
            <p:nvPr/>
          </p:nvGrpSpPr>
          <p:grpSpPr>
            <a:xfrm>
              <a:off x="692523" y="4872604"/>
              <a:ext cx="738920" cy="540623"/>
              <a:chOff x="1595721" y="3197845"/>
              <a:chExt cx="1017844" cy="763637"/>
            </a:xfrm>
          </p:grpSpPr>
          <p:grpSp>
            <p:nvGrpSpPr>
              <p:cNvPr id="119" name="Group 118"/>
              <p:cNvGrpSpPr/>
              <p:nvPr/>
            </p:nvGrpSpPr>
            <p:grpSpPr>
              <a:xfrm>
                <a:off x="1829024" y="3197845"/>
                <a:ext cx="702045" cy="544571"/>
                <a:chOff x="6892474" y="992328"/>
                <a:chExt cx="424277" cy="353720"/>
              </a:xfrm>
            </p:grpSpPr>
            <p:sp>
              <p:nvSpPr>
                <p:cNvPr id="121"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22"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20" name="TextBox 119"/>
              <p:cNvSpPr txBox="1"/>
              <p:nvPr/>
            </p:nvSpPr>
            <p:spPr>
              <a:xfrm>
                <a:off x="1595721" y="3309374"/>
                <a:ext cx="1017844" cy="652108"/>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pic>
          <p:nvPicPr>
            <p:cNvPr id="118" name="Picture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Tree>
    <p:extLst>
      <p:ext uri="{BB962C8B-B14F-4D97-AF65-F5344CB8AC3E}">
        <p14:creationId xmlns:p14="http://schemas.microsoft.com/office/powerpoint/2010/main" val="17377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5162550"/>
            <a:ext cx="11887200" cy="1831975"/>
          </a:xfrm>
        </p:spPr>
        <p:txBody>
          <a:bodyPr/>
          <a:lstStyle/>
          <a:p>
            <a:r>
              <a:rPr lang="en-US" dirty="0" smtClean="0"/>
              <a:t>User Access</a:t>
            </a:r>
            <a:endParaRPr lang="en-US" dirty="0"/>
          </a:p>
        </p:txBody>
      </p:sp>
      <p:graphicFrame>
        <p:nvGraphicFramePr>
          <p:cNvPr id="3" name="Diagram 2"/>
          <p:cNvGraphicFramePr/>
          <p:nvPr>
            <p:extLst>
              <p:ext uri="{D42A27DB-BD31-4B8C-83A1-F6EECF244321}">
                <p14:modId xmlns:p14="http://schemas.microsoft.com/office/powerpoint/2010/main" val="2877555678"/>
              </p:ext>
            </p:extLst>
          </p:nvPr>
        </p:nvGraphicFramePr>
        <p:xfrm>
          <a:off x="3648322" y="342392"/>
          <a:ext cx="8458371" cy="4859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15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a:t>
            </a:r>
            <a:r>
              <a:rPr lang="es-CO" sz="2000" dirty="0" err="1" smtClean="0">
                <a:gradFill>
                  <a:gsLst>
                    <a:gs pos="0">
                      <a:srgbClr val="FFFFFF"/>
                    </a:gs>
                    <a:gs pos="100000">
                      <a:srgbClr val="FFFFFF"/>
                    </a:gs>
                  </a:gsLst>
                  <a:lin ang="5400000" scaled="0"/>
                </a:gradFill>
              </a:rPr>
              <a:t>Claims</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http://lob2</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LOB2</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https:/lob2.fabrikam.com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1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br>
              <a:rPr lang="en-US" sz="6000" dirty="0" smtClean="0"/>
            </a:br>
            <a:r>
              <a:rPr lang="en-US" sz="6000" dirty="0" smtClean="0"/>
              <a:t>Single sign-on experience</a:t>
            </a:r>
            <a:endParaRPr lang="en-US" sz="6000" dirty="0"/>
          </a:p>
        </p:txBody>
      </p:sp>
      <p:sp>
        <p:nvSpPr>
          <p:cNvPr id="5" name="Text Placeholder 4"/>
          <p:cNvSpPr>
            <a:spLocks noGrp="1"/>
          </p:cNvSpPr>
          <p:nvPr>
            <p:ph type="body" sz="quarter" idx="12"/>
          </p:nvPr>
        </p:nvSpPr>
        <p:spPr/>
        <p:txBody>
          <a:bodyPr/>
          <a:lstStyle/>
          <a:p>
            <a:r>
              <a:rPr lang="en-US" dirty="0" smtClean="0"/>
              <a:t> </a:t>
            </a:r>
            <a:endParaRPr lang="en-US" dirty="0"/>
          </a:p>
        </p:txBody>
      </p:sp>
    </p:spTree>
    <p:extLst>
      <p:ext uri="{BB962C8B-B14F-4D97-AF65-F5344CB8AC3E}">
        <p14:creationId xmlns:p14="http://schemas.microsoft.com/office/powerpoint/2010/main" val="14340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39" name="Rectangle 38"/>
          <p:cNvSpPr/>
          <p:nvPr/>
        </p:nvSpPr>
        <p:spPr bwMode="auto">
          <a:xfrm>
            <a:off x="1289865" y="1423429"/>
            <a:ext cx="1800768" cy="8480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Rich client</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application</a:t>
            </a:r>
          </a:p>
        </p:txBody>
      </p:sp>
      <p:grpSp>
        <p:nvGrpSpPr>
          <p:cNvPr id="58" name="Group 57"/>
          <p:cNvGrpSpPr/>
          <p:nvPr/>
        </p:nvGrpSpPr>
        <p:grpSpPr>
          <a:xfrm>
            <a:off x="11715436" y="1491949"/>
            <a:ext cx="482628" cy="739698"/>
            <a:chOff x="2799115" y="467215"/>
            <a:chExt cx="482628" cy="739698"/>
          </a:xfrm>
        </p:grpSpPr>
        <p:sp>
          <p:nvSpPr>
            <p:cNvPr id="59"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60"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35" name="Picture 1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62" name="Group 61"/>
          <p:cNvGrpSpPr/>
          <p:nvPr/>
        </p:nvGrpSpPr>
        <p:grpSpPr>
          <a:xfrm>
            <a:off x="692522" y="3772834"/>
            <a:ext cx="896294" cy="984407"/>
            <a:chOff x="692522" y="4377746"/>
            <a:chExt cx="1033307" cy="1080586"/>
          </a:xfrm>
        </p:grpSpPr>
        <p:grpSp>
          <p:nvGrpSpPr>
            <p:cNvPr id="63" name="Group 62"/>
            <p:cNvGrpSpPr/>
            <p:nvPr/>
          </p:nvGrpSpPr>
          <p:grpSpPr>
            <a:xfrm>
              <a:off x="692522" y="4872603"/>
              <a:ext cx="747350" cy="585729"/>
              <a:chOff x="1595721" y="3197845"/>
              <a:chExt cx="1029457" cy="827350"/>
            </a:xfrm>
          </p:grpSpPr>
          <p:grpSp>
            <p:nvGrpSpPr>
              <p:cNvPr id="65" name="Group 64"/>
              <p:cNvGrpSpPr/>
              <p:nvPr/>
            </p:nvGrpSpPr>
            <p:grpSpPr>
              <a:xfrm>
                <a:off x="1829024" y="3197845"/>
                <a:ext cx="702045" cy="544571"/>
                <a:chOff x="6892474" y="992328"/>
                <a:chExt cx="424277" cy="353720"/>
              </a:xfrm>
            </p:grpSpPr>
            <p:sp>
              <p:nvSpPr>
                <p:cNvPr id="67"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6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66" name="TextBox 65"/>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cxnSp>
        <p:nvCxnSpPr>
          <p:cNvPr id="7" name="Straight Arrow Connector 6"/>
          <p:cNvCxnSpPr>
            <a:stCxn id="39" idx="2"/>
          </p:cNvCxnSpPr>
          <p:nvPr/>
        </p:nvCxnSpPr>
        <p:spPr>
          <a:xfrm flipH="1">
            <a:off x="1706471" y="2271440"/>
            <a:ext cx="483778" cy="60083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6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pic>
        <p:nvPicPr>
          <p:cNvPr id="83" name="Picture 1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41" name="Group 40"/>
          <p:cNvGrpSpPr/>
          <p:nvPr/>
        </p:nvGrpSpPr>
        <p:grpSpPr>
          <a:xfrm>
            <a:off x="1734061" y="3065323"/>
            <a:ext cx="958998" cy="733026"/>
            <a:chOff x="1734061" y="3065323"/>
            <a:chExt cx="958998" cy="733026"/>
          </a:xfrm>
        </p:grpSpPr>
        <p:sp>
          <p:nvSpPr>
            <p:cNvPr id="42" name="Right Arrow 41"/>
            <p:cNvSpPr/>
            <p:nvPr/>
          </p:nvSpPr>
          <p:spPr bwMode="auto">
            <a:xfrm>
              <a:off x="1841257" y="3065323"/>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734061" y="3170484"/>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a:t>
              </a:r>
            </a:p>
          </p:txBody>
        </p:sp>
      </p:grpSp>
      <p:grpSp>
        <p:nvGrpSpPr>
          <p:cNvPr id="44" name="Group 43"/>
          <p:cNvGrpSpPr/>
          <p:nvPr/>
        </p:nvGrpSpPr>
        <p:grpSpPr>
          <a:xfrm>
            <a:off x="6630021" y="1614349"/>
            <a:ext cx="958998" cy="726749"/>
            <a:chOff x="6630021" y="1614349"/>
            <a:chExt cx="958998" cy="726749"/>
          </a:xfrm>
        </p:grpSpPr>
        <p:sp>
          <p:nvSpPr>
            <p:cNvPr id="48" name="Right Arrow 47"/>
            <p:cNvSpPr/>
            <p:nvPr/>
          </p:nvSpPr>
          <p:spPr bwMode="auto">
            <a:xfrm>
              <a:off x="6721642" y="1614349"/>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6630021" y="1713233"/>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a:t>
              </a:r>
            </a:p>
          </p:txBody>
        </p:sp>
      </p:grpSp>
      <p:grpSp>
        <p:nvGrpSpPr>
          <p:cNvPr id="51" name="Group 50"/>
          <p:cNvGrpSpPr/>
          <p:nvPr/>
        </p:nvGrpSpPr>
        <p:grpSpPr>
          <a:xfrm>
            <a:off x="11715436" y="1491949"/>
            <a:ext cx="482628" cy="739698"/>
            <a:chOff x="2799115" y="467215"/>
            <a:chExt cx="482628" cy="739698"/>
          </a:xfrm>
        </p:grpSpPr>
        <p:sp>
          <p:nvSpPr>
            <p:cNvPr id="5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5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55"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56"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57"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58" name="Picture 5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59" name="Group 58"/>
          <p:cNvGrpSpPr/>
          <p:nvPr/>
        </p:nvGrpSpPr>
        <p:grpSpPr>
          <a:xfrm>
            <a:off x="-181561" y="1861798"/>
            <a:ext cx="1800768" cy="1469196"/>
            <a:chOff x="10621852" y="2256586"/>
            <a:chExt cx="1800768" cy="1469196"/>
          </a:xfrm>
        </p:grpSpPr>
        <p:sp>
          <p:nvSpPr>
            <p:cNvPr id="60"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61" name="Rectangle 60"/>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pic>
        <p:nvPicPr>
          <p:cNvPr id="63" name="Picture 1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66" name="Group 65"/>
          <p:cNvGrpSpPr/>
          <p:nvPr/>
        </p:nvGrpSpPr>
        <p:grpSpPr>
          <a:xfrm>
            <a:off x="692522" y="3772834"/>
            <a:ext cx="896294" cy="984407"/>
            <a:chOff x="692522" y="4377746"/>
            <a:chExt cx="1033307" cy="1080586"/>
          </a:xfrm>
        </p:grpSpPr>
        <p:grpSp>
          <p:nvGrpSpPr>
            <p:cNvPr id="67" name="Group 66"/>
            <p:cNvGrpSpPr/>
            <p:nvPr/>
          </p:nvGrpSpPr>
          <p:grpSpPr>
            <a:xfrm>
              <a:off x="692522" y="4872603"/>
              <a:ext cx="747350" cy="585729"/>
              <a:chOff x="1595721" y="3197845"/>
              <a:chExt cx="1029457" cy="827350"/>
            </a:xfrm>
          </p:grpSpPr>
          <p:grpSp>
            <p:nvGrpSpPr>
              <p:cNvPr id="69" name="Group 68"/>
              <p:cNvGrpSpPr/>
              <p:nvPr/>
            </p:nvGrpSpPr>
            <p:grpSpPr>
              <a:xfrm>
                <a:off x="1829024" y="3197845"/>
                <a:ext cx="702045" cy="544571"/>
                <a:chOff x="6892474" y="992328"/>
                <a:chExt cx="424277" cy="353720"/>
              </a:xfrm>
            </p:grpSpPr>
            <p:sp>
              <p:nvSpPr>
                <p:cNvPr id="71"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72"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70" name="TextBox 69"/>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94" name="Rectangle 93"/>
          <p:cNvSpPr/>
          <p:nvPr/>
        </p:nvSpPr>
        <p:spPr bwMode="auto">
          <a:xfrm>
            <a:off x="1044818" y="1182995"/>
            <a:ext cx="2270442" cy="10884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Web Authentication Broker</a:t>
            </a:r>
          </a:p>
        </p:txBody>
      </p:sp>
      <p:cxnSp>
        <p:nvCxnSpPr>
          <p:cNvPr id="95" name="Straight Arrow Connector 94"/>
          <p:cNvCxnSpPr>
            <a:stCxn id="94" idx="2"/>
          </p:cNvCxnSpPr>
          <p:nvPr/>
        </p:nvCxnSpPr>
        <p:spPr>
          <a:xfrm>
            <a:off x="2180039" y="2271440"/>
            <a:ext cx="8526" cy="656857"/>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2269581" y="2170568"/>
            <a:ext cx="896294" cy="984407"/>
            <a:chOff x="692522" y="4377746"/>
            <a:chExt cx="1033307" cy="1080586"/>
          </a:xfrm>
        </p:grpSpPr>
        <p:grpSp>
          <p:nvGrpSpPr>
            <p:cNvPr id="97" name="Group 96"/>
            <p:cNvGrpSpPr/>
            <p:nvPr/>
          </p:nvGrpSpPr>
          <p:grpSpPr>
            <a:xfrm>
              <a:off x="692522" y="4872603"/>
              <a:ext cx="747350" cy="585729"/>
              <a:chOff x="1595721" y="3197845"/>
              <a:chExt cx="1029457" cy="827350"/>
            </a:xfrm>
          </p:grpSpPr>
          <p:grpSp>
            <p:nvGrpSpPr>
              <p:cNvPr id="99" name="Group 98"/>
              <p:cNvGrpSpPr/>
              <p:nvPr/>
            </p:nvGrpSpPr>
            <p:grpSpPr>
              <a:xfrm>
                <a:off x="1829024" y="3197845"/>
                <a:ext cx="702045" cy="544571"/>
                <a:chOff x="6892474" y="992328"/>
                <a:chExt cx="424277" cy="353720"/>
              </a:xfrm>
            </p:grpSpPr>
            <p:sp>
              <p:nvSpPr>
                <p:cNvPr id="101"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02"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00" name="TextBox 99"/>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98" name="Picture 9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grpSp>
        <p:nvGrpSpPr>
          <p:cNvPr id="103" name="Group 102"/>
          <p:cNvGrpSpPr/>
          <p:nvPr/>
        </p:nvGrpSpPr>
        <p:grpSpPr>
          <a:xfrm>
            <a:off x="6733590" y="761776"/>
            <a:ext cx="896294" cy="984407"/>
            <a:chOff x="692522" y="4377746"/>
            <a:chExt cx="1033307" cy="1080586"/>
          </a:xfrm>
        </p:grpSpPr>
        <p:grpSp>
          <p:nvGrpSpPr>
            <p:cNvPr id="104" name="Group 103"/>
            <p:cNvGrpSpPr/>
            <p:nvPr/>
          </p:nvGrpSpPr>
          <p:grpSpPr>
            <a:xfrm>
              <a:off x="692522" y="4872603"/>
              <a:ext cx="747350" cy="585729"/>
              <a:chOff x="1595721" y="3197845"/>
              <a:chExt cx="1029457" cy="827350"/>
            </a:xfrm>
          </p:grpSpPr>
          <p:grpSp>
            <p:nvGrpSpPr>
              <p:cNvPr id="106" name="Group 105"/>
              <p:cNvGrpSpPr/>
              <p:nvPr/>
            </p:nvGrpSpPr>
            <p:grpSpPr>
              <a:xfrm>
                <a:off x="1829024" y="3197845"/>
                <a:ext cx="702045" cy="544571"/>
                <a:chOff x="6892474" y="992328"/>
                <a:chExt cx="424277" cy="353720"/>
              </a:xfrm>
            </p:grpSpPr>
            <p:sp>
              <p:nvSpPr>
                <p:cNvPr id="108"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09"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07" name="TextBox 106"/>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105" name="Picture 1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110" name="Circular Arrow 109"/>
          <p:cNvSpPr/>
          <p:nvPr/>
        </p:nvSpPr>
        <p:spPr bwMode="auto">
          <a:xfrm rot="18981672">
            <a:off x="1085857" y="2660451"/>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6652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86" name="Rounded Rectangle 85"/>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grpSp>
        <p:nvGrpSpPr>
          <p:cNvPr id="7" name="Group 6"/>
          <p:cNvGrpSpPr/>
          <p:nvPr/>
        </p:nvGrpSpPr>
        <p:grpSpPr>
          <a:xfrm rot="8345958">
            <a:off x="9959871" y="1991627"/>
            <a:ext cx="1104952" cy="1191554"/>
            <a:chOff x="4816163" y="1614349"/>
            <a:chExt cx="1104952" cy="1191554"/>
          </a:xfrm>
        </p:grpSpPr>
        <p:sp>
          <p:nvSpPr>
            <p:cNvPr id="5" name="Circular Arrow 4"/>
            <p:cNvSpPr/>
            <p:nvPr/>
          </p:nvSpPr>
          <p:spPr bwMode="auto">
            <a:xfrm>
              <a:off x="4933583" y="161434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Circular Arrow 43"/>
            <p:cNvSpPr/>
            <p:nvPr/>
          </p:nvSpPr>
          <p:spPr bwMode="auto">
            <a:xfrm rot="10635714">
              <a:off x="4816163" y="175175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10363230" y="3302988"/>
            <a:ext cx="1844314" cy="2735416"/>
            <a:chOff x="950596" y="4049782"/>
            <a:chExt cx="1844314" cy="2735416"/>
          </a:xfrm>
        </p:grpSpPr>
        <p:sp>
          <p:nvSpPr>
            <p:cNvPr id="9" name="Rounded Rectangle 8"/>
            <p:cNvSpPr/>
            <p:nvPr/>
          </p:nvSpPr>
          <p:spPr bwMode="auto">
            <a:xfrm>
              <a:off x="950596" y="4049782"/>
              <a:ext cx="1844314" cy="2735416"/>
            </a:xfrm>
            <a:prstGeom prst="round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9" name="Group 48"/>
            <p:cNvGrpSpPr/>
            <p:nvPr/>
          </p:nvGrpSpPr>
          <p:grpSpPr>
            <a:xfrm>
              <a:off x="1150686" y="4257032"/>
              <a:ext cx="1427864" cy="789909"/>
              <a:chOff x="7981388" y="1369663"/>
              <a:chExt cx="1427864" cy="789909"/>
            </a:xfrm>
          </p:grpSpPr>
          <p:grpSp>
            <p:nvGrpSpPr>
              <p:cNvPr id="66" name="Group 65"/>
              <p:cNvGrpSpPr/>
              <p:nvPr/>
            </p:nvGrpSpPr>
            <p:grpSpPr>
              <a:xfrm>
                <a:off x="7981388" y="1369663"/>
                <a:ext cx="767931" cy="789909"/>
                <a:chOff x="9055506" y="1326884"/>
                <a:chExt cx="767931" cy="789909"/>
              </a:xfrm>
            </p:grpSpPr>
            <p:pic>
              <p:nvPicPr>
                <p:cNvPr id="68" name="Picture 1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055506" y="1755277"/>
                  <a:ext cx="411301" cy="36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p:cNvGrpSpPr/>
                <p:nvPr/>
              </p:nvGrpSpPr>
              <p:grpSpPr>
                <a:xfrm>
                  <a:off x="9287164" y="1326884"/>
                  <a:ext cx="536273" cy="774128"/>
                  <a:chOff x="10315215" y="3105426"/>
                  <a:chExt cx="334203" cy="484187"/>
                </a:xfrm>
              </p:grpSpPr>
              <p:grpSp>
                <p:nvGrpSpPr>
                  <p:cNvPr id="70" name="Group 69"/>
                  <p:cNvGrpSpPr/>
                  <p:nvPr/>
                </p:nvGrpSpPr>
                <p:grpSpPr>
                  <a:xfrm>
                    <a:off x="10427168" y="3411813"/>
                    <a:ext cx="222250" cy="177800"/>
                    <a:chOff x="8851344" y="1699018"/>
                    <a:chExt cx="222250" cy="177800"/>
                  </a:xfrm>
                </p:grpSpPr>
                <p:sp>
                  <p:nvSpPr>
                    <p:cNvPr id="77"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10315215" y="3105426"/>
                    <a:ext cx="320675" cy="366712"/>
                    <a:chOff x="10315215" y="3105426"/>
                    <a:chExt cx="320675" cy="366712"/>
                  </a:xfrm>
                </p:grpSpPr>
                <p:sp>
                  <p:nvSpPr>
                    <p:cNvPr id="72"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7" name="TextBox 66"/>
              <p:cNvSpPr txBox="1"/>
              <p:nvPr/>
            </p:nvSpPr>
            <p:spPr>
              <a:xfrm>
                <a:off x="8824412" y="1503182"/>
                <a:ext cx="584840" cy="387798"/>
              </a:xfrm>
              <a:prstGeom prst="rect">
                <a:avLst/>
              </a:prstGeom>
              <a:noFill/>
            </p:spPr>
            <p:txBody>
              <a:bodyPr wrap="none" lIns="0" tIns="0" rIns="0" bIns="0" rtlCol="0" anchor="ctr" anchorCtr="0">
                <a:spAutoFit/>
              </a:bodyPr>
              <a:lstStyle/>
              <a:p>
                <a:pPr algn="ctr">
                  <a:lnSpc>
                    <a:spcPct val="90000"/>
                  </a:lnSpc>
                </a:pPr>
                <a:r>
                  <a:rPr lang="en-US" sz="1400" dirty="0" smtClean="0"/>
                  <a:t>Edge</a:t>
                </a:r>
              </a:p>
              <a:p>
                <a:pPr algn="ctr">
                  <a:lnSpc>
                    <a:spcPct val="90000"/>
                  </a:lnSpc>
                </a:pPr>
                <a:r>
                  <a:rPr lang="en-US" sz="1400" dirty="0" smtClean="0"/>
                  <a:t>Policies</a:t>
                </a:r>
              </a:p>
            </p:txBody>
          </p:sp>
        </p:grpSp>
        <p:grpSp>
          <p:nvGrpSpPr>
            <p:cNvPr id="50" name="Group 49"/>
            <p:cNvGrpSpPr/>
            <p:nvPr/>
          </p:nvGrpSpPr>
          <p:grpSpPr>
            <a:xfrm>
              <a:off x="1092619" y="5847705"/>
              <a:ext cx="1557061" cy="774128"/>
              <a:chOff x="6934922" y="364612"/>
              <a:chExt cx="1557061" cy="774128"/>
            </a:xfrm>
          </p:grpSpPr>
          <p:grpSp>
            <p:nvGrpSpPr>
              <p:cNvPr id="53" name="Group 52"/>
              <p:cNvGrpSpPr/>
              <p:nvPr/>
            </p:nvGrpSpPr>
            <p:grpSpPr>
              <a:xfrm>
                <a:off x="6934922" y="364612"/>
                <a:ext cx="536273" cy="774128"/>
                <a:chOff x="10315215" y="3105426"/>
                <a:chExt cx="334203" cy="484187"/>
              </a:xfrm>
            </p:grpSpPr>
            <p:grpSp>
              <p:nvGrpSpPr>
                <p:cNvPr id="55" name="Group 54"/>
                <p:cNvGrpSpPr/>
                <p:nvPr/>
              </p:nvGrpSpPr>
              <p:grpSpPr>
                <a:xfrm>
                  <a:off x="10427168" y="3411813"/>
                  <a:ext cx="222250" cy="177800"/>
                  <a:chOff x="8851344" y="1699018"/>
                  <a:chExt cx="222250" cy="177800"/>
                </a:xfrm>
              </p:grpSpPr>
              <p:sp>
                <p:nvSpPr>
                  <p:cNvPr id="62"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10315215" y="3105426"/>
                  <a:ext cx="320675" cy="366712"/>
                  <a:chOff x="10315215" y="3105426"/>
                  <a:chExt cx="320675" cy="366712"/>
                </a:xfrm>
              </p:grpSpPr>
              <p:sp>
                <p:nvSpPr>
                  <p:cNvPr id="57"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4" name="TextBox 53"/>
              <p:cNvSpPr txBox="1"/>
              <p:nvPr/>
            </p:nvSpPr>
            <p:spPr>
              <a:xfrm>
                <a:off x="7592699" y="484706"/>
                <a:ext cx="899284" cy="387798"/>
              </a:xfrm>
              <a:prstGeom prst="rect">
                <a:avLst/>
              </a:prstGeom>
              <a:noFill/>
            </p:spPr>
            <p:txBody>
              <a:bodyPr wrap="none" lIns="0" tIns="0" rIns="0" bIns="0" rtlCol="0" anchor="ctr" anchorCtr="0">
                <a:spAutoFit/>
              </a:bodyPr>
              <a:lstStyle/>
              <a:p>
                <a:pPr algn="ctr">
                  <a:lnSpc>
                    <a:spcPct val="90000"/>
                  </a:lnSpc>
                </a:pPr>
                <a:r>
                  <a:rPr lang="en-US" sz="1400" dirty="0" smtClean="0"/>
                  <a:t>Application</a:t>
                </a:r>
              </a:p>
              <a:p>
                <a:pPr algn="ctr">
                  <a:lnSpc>
                    <a:spcPct val="90000"/>
                  </a:lnSpc>
                </a:pPr>
                <a:r>
                  <a:rPr lang="en-US" sz="1400" dirty="0" smtClean="0"/>
                  <a:t>Policies</a:t>
                </a:r>
              </a:p>
            </p:txBody>
          </p:sp>
        </p:grpSp>
        <p:sp>
          <p:nvSpPr>
            <p:cNvPr id="51" name="Plus 50"/>
            <p:cNvSpPr/>
            <p:nvPr/>
          </p:nvSpPr>
          <p:spPr bwMode="auto">
            <a:xfrm>
              <a:off x="1583107" y="5135095"/>
              <a:ext cx="609726" cy="605937"/>
            </a:xfrm>
            <a:prstGeom prst="mathPlus">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1" name="Rounded Rectangle 90"/>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sp>
        <p:nvSpPr>
          <p:cNvPr id="95" name="Rounded Rectangle 94"/>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sp>
        <p:nvSpPr>
          <p:cNvPr id="96"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97"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98"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99" name="Picture 9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100" name="Group 99"/>
          <p:cNvGrpSpPr/>
          <p:nvPr/>
        </p:nvGrpSpPr>
        <p:grpSpPr>
          <a:xfrm>
            <a:off x="-181561" y="1861798"/>
            <a:ext cx="1800768" cy="1469196"/>
            <a:chOff x="10621852" y="2256586"/>
            <a:chExt cx="1800768" cy="1469196"/>
          </a:xfrm>
        </p:grpSpPr>
        <p:sp>
          <p:nvSpPr>
            <p:cNvPr id="101"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102" name="Rectangle 101"/>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pic>
        <p:nvPicPr>
          <p:cNvPr id="104" name="Picture 1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128" name="Group 127"/>
          <p:cNvGrpSpPr/>
          <p:nvPr/>
        </p:nvGrpSpPr>
        <p:grpSpPr>
          <a:xfrm>
            <a:off x="692522" y="3772834"/>
            <a:ext cx="896294" cy="984407"/>
            <a:chOff x="692522" y="4377746"/>
            <a:chExt cx="1033307" cy="1080586"/>
          </a:xfrm>
        </p:grpSpPr>
        <p:grpSp>
          <p:nvGrpSpPr>
            <p:cNvPr id="129" name="Group 128"/>
            <p:cNvGrpSpPr/>
            <p:nvPr/>
          </p:nvGrpSpPr>
          <p:grpSpPr>
            <a:xfrm>
              <a:off x="692522" y="4872603"/>
              <a:ext cx="747350" cy="585729"/>
              <a:chOff x="1595721" y="3197845"/>
              <a:chExt cx="1029457" cy="827350"/>
            </a:xfrm>
          </p:grpSpPr>
          <p:grpSp>
            <p:nvGrpSpPr>
              <p:cNvPr id="131" name="Group 130"/>
              <p:cNvGrpSpPr/>
              <p:nvPr/>
            </p:nvGrpSpPr>
            <p:grpSpPr>
              <a:xfrm>
                <a:off x="1829024" y="3197845"/>
                <a:ext cx="702045" cy="544571"/>
                <a:chOff x="6892474" y="992328"/>
                <a:chExt cx="424277" cy="353720"/>
              </a:xfrm>
            </p:grpSpPr>
            <p:sp>
              <p:nvSpPr>
                <p:cNvPr id="133"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34"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32" name="TextBox 131"/>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130" name="Picture 1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grpSp>
        <p:nvGrpSpPr>
          <p:cNvPr id="135" name="Group 134"/>
          <p:cNvGrpSpPr/>
          <p:nvPr/>
        </p:nvGrpSpPr>
        <p:grpSpPr>
          <a:xfrm>
            <a:off x="9656641" y="971999"/>
            <a:ext cx="896294" cy="984407"/>
            <a:chOff x="692522" y="4377746"/>
            <a:chExt cx="1033307" cy="1080586"/>
          </a:xfrm>
        </p:grpSpPr>
        <p:grpSp>
          <p:nvGrpSpPr>
            <p:cNvPr id="136" name="Group 135"/>
            <p:cNvGrpSpPr/>
            <p:nvPr/>
          </p:nvGrpSpPr>
          <p:grpSpPr>
            <a:xfrm>
              <a:off x="692522" y="4872603"/>
              <a:ext cx="747350" cy="585729"/>
              <a:chOff x="1595721" y="3197845"/>
              <a:chExt cx="1029457" cy="827350"/>
            </a:xfrm>
          </p:grpSpPr>
          <p:grpSp>
            <p:nvGrpSpPr>
              <p:cNvPr id="138" name="Group 137"/>
              <p:cNvGrpSpPr/>
              <p:nvPr/>
            </p:nvGrpSpPr>
            <p:grpSpPr>
              <a:xfrm>
                <a:off x="1829024" y="3197845"/>
                <a:ext cx="702045" cy="544571"/>
                <a:chOff x="6892474" y="992328"/>
                <a:chExt cx="424277" cy="353720"/>
              </a:xfrm>
            </p:grpSpPr>
            <p:sp>
              <p:nvSpPr>
                <p:cNvPr id="140"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41"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39" name="TextBox 138"/>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137"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Tree>
    <p:extLst>
      <p:ext uri="{BB962C8B-B14F-4D97-AF65-F5344CB8AC3E}">
        <p14:creationId xmlns:p14="http://schemas.microsoft.com/office/powerpoint/2010/main" val="54791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6595925" y="1034531"/>
            <a:ext cx="1116331" cy="848072"/>
            <a:chOff x="6595925" y="1034531"/>
            <a:chExt cx="1116331" cy="848072"/>
          </a:xfrm>
        </p:grpSpPr>
        <p:sp>
          <p:nvSpPr>
            <p:cNvPr id="39" name="Left Arrow 38"/>
            <p:cNvSpPr/>
            <p:nvPr/>
          </p:nvSpPr>
          <p:spPr bwMode="auto">
            <a:xfrm>
              <a:off x="6721642" y="1614349"/>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6595925" y="1034531"/>
              <a:ext cx="1116331" cy="715908"/>
              <a:chOff x="6427109" y="992327"/>
              <a:chExt cx="1116331" cy="715908"/>
            </a:xfrm>
          </p:grpSpPr>
          <p:grpSp>
            <p:nvGrpSpPr>
              <p:cNvPr id="53" name="Group 52"/>
              <p:cNvGrpSpPr/>
              <p:nvPr/>
            </p:nvGrpSpPr>
            <p:grpSpPr>
              <a:xfrm>
                <a:off x="6614706" y="992327"/>
                <a:ext cx="702045" cy="544571"/>
                <a:chOff x="6892474" y="992328"/>
                <a:chExt cx="424277" cy="353720"/>
              </a:xfrm>
            </p:grpSpPr>
            <p:sp>
              <p:nvSpPr>
                <p:cNvPr id="55"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54" name="TextBox 53"/>
              <p:cNvSpPr txBox="1"/>
              <p:nvPr/>
            </p:nvSpPr>
            <p:spPr>
              <a:xfrm>
                <a:off x="6427109" y="1163470"/>
                <a:ext cx="111633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Combo</a:t>
                </a:r>
              </a:p>
            </p:txBody>
          </p:sp>
        </p:grpSp>
      </p:grpSp>
      <p:grpSp>
        <p:nvGrpSpPr>
          <p:cNvPr id="57" name="Group 56"/>
          <p:cNvGrpSpPr/>
          <p:nvPr/>
        </p:nvGrpSpPr>
        <p:grpSpPr>
          <a:xfrm>
            <a:off x="1739901" y="2466332"/>
            <a:ext cx="1116331" cy="867245"/>
            <a:chOff x="1739901" y="2466332"/>
            <a:chExt cx="1116331" cy="867245"/>
          </a:xfrm>
        </p:grpSpPr>
        <p:sp>
          <p:nvSpPr>
            <p:cNvPr id="58" name="Left Arrow 57"/>
            <p:cNvSpPr/>
            <p:nvPr/>
          </p:nvSpPr>
          <p:spPr bwMode="auto">
            <a:xfrm>
              <a:off x="1841257" y="3065323"/>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1739901" y="2466332"/>
              <a:ext cx="1116331" cy="715908"/>
              <a:chOff x="6427109" y="992327"/>
              <a:chExt cx="1116331" cy="715908"/>
            </a:xfrm>
          </p:grpSpPr>
          <p:grpSp>
            <p:nvGrpSpPr>
              <p:cNvPr id="67" name="Group 66"/>
              <p:cNvGrpSpPr/>
              <p:nvPr/>
            </p:nvGrpSpPr>
            <p:grpSpPr>
              <a:xfrm>
                <a:off x="6614706" y="992327"/>
                <a:ext cx="702045" cy="544571"/>
                <a:chOff x="6892474" y="992328"/>
                <a:chExt cx="424277" cy="353720"/>
              </a:xfrm>
            </p:grpSpPr>
            <p:sp>
              <p:nvSpPr>
                <p:cNvPr id="69"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70"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8" name="TextBox 67"/>
              <p:cNvSpPr txBox="1"/>
              <p:nvPr/>
            </p:nvSpPr>
            <p:spPr>
              <a:xfrm>
                <a:off x="6427109" y="1163470"/>
                <a:ext cx="111633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Combo</a:t>
                </a:r>
              </a:p>
            </p:txBody>
          </p:sp>
        </p:grpSp>
      </p:grpSp>
      <p:sp>
        <p:nvSpPr>
          <p:cNvPr id="72" name="Rounded Rectangle 71"/>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sp>
        <p:nvSpPr>
          <p:cNvPr id="73" name="Rounded Rectangle 72"/>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pic>
        <p:nvPicPr>
          <p:cNvPr id="117" name="Picture 1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8" name="Group 117"/>
          <p:cNvGrpSpPr/>
          <p:nvPr/>
        </p:nvGrpSpPr>
        <p:grpSpPr>
          <a:xfrm>
            <a:off x="692522" y="3772834"/>
            <a:ext cx="896294" cy="984407"/>
            <a:chOff x="692522" y="4377746"/>
            <a:chExt cx="1033307" cy="1080586"/>
          </a:xfrm>
        </p:grpSpPr>
        <p:grpSp>
          <p:nvGrpSpPr>
            <p:cNvPr id="119" name="Group 118"/>
            <p:cNvGrpSpPr/>
            <p:nvPr/>
          </p:nvGrpSpPr>
          <p:grpSpPr>
            <a:xfrm>
              <a:off x="692522" y="4872603"/>
              <a:ext cx="747350" cy="585729"/>
              <a:chOff x="1595721" y="3197845"/>
              <a:chExt cx="1029457" cy="827350"/>
            </a:xfrm>
          </p:grpSpPr>
          <p:grpSp>
            <p:nvGrpSpPr>
              <p:cNvPr id="121" name="Group 120"/>
              <p:cNvGrpSpPr/>
              <p:nvPr/>
            </p:nvGrpSpPr>
            <p:grpSpPr>
              <a:xfrm>
                <a:off x="1829024" y="3197845"/>
                <a:ext cx="702045" cy="544571"/>
                <a:chOff x="6892474" y="992328"/>
                <a:chExt cx="424277" cy="353720"/>
              </a:xfrm>
            </p:grpSpPr>
            <p:sp>
              <p:nvSpPr>
                <p:cNvPr id="123"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24"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22" name="TextBox 121"/>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120" name="Picture 1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125" name="Circular Arrow 124"/>
          <p:cNvSpPr/>
          <p:nvPr/>
        </p:nvSpPr>
        <p:spPr bwMode="auto">
          <a:xfrm rot="18644850" flipH="1">
            <a:off x="1085857" y="2660451"/>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1044818" y="1182995"/>
            <a:ext cx="2270442" cy="10884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Web Authentication Broker</a:t>
            </a:r>
          </a:p>
        </p:txBody>
      </p:sp>
      <p:cxnSp>
        <p:nvCxnSpPr>
          <p:cNvPr id="127" name="Straight Arrow Connector 126"/>
          <p:cNvCxnSpPr>
            <a:stCxn id="126" idx="2"/>
          </p:cNvCxnSpPr>
          <p:nvPr/>
        </p:nvCxnSpPr>
        <p:spPr>
          <a:xfrm>
            <a:off x="2180039" y="2271440"/>
            <a:ext cx="8526" cy="656857"/>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3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087" y="2995676"/>
            <a:ext cx="6496671" cy="917575"/>
          </a:xfrm>
        </p:spPr>
        <p:txBody>
          <a:bodyPr/>
          <a:lstStyle/>
          <a:p>
            <a:pPr algn="ctr"/>
            <a:r>
              <a:rPr lang="en-US" dirty="0" smtClean="0"/>
              <a:t>Web Application Proxy</a:t>
            </a:r>
            <a:endParaRPr lang="en-US" dirty="0"/>
          </a:p>
        </p:txBody>
      </p:sp>
      <p:sp>
        <p:nvSpPr>
          <p:cNvPr id="7" name="TextBox 6"/>
          <p:cNvSpPr txBox="1"/>
          <p:nvPr/>
        </p:nvSpPr>
        <p:spPr>
          <a:xfrm>
            <a:off x="378854" y="1239172"/>
            <a:ext cx="25246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 Manager</a:t>
            </a:r>
          </a:p>
        </p:txBody>
      </p:sp>
      <p:sp>
        <p:nvSpPr>
          <p:cNvPr id="8" name="TextBox 7"/>
          <p:cNvSpPr txBox="1"/>
          <p:nvPr/>
        </p:nvSpPr>
        <p:spPr>
          <a:xfrm>
            <a:off x="189760" y="1915930"/>
            <a:ext cx="27081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RAMgmt</a:t>
            </a:r>
            <a:r>
              <a:rPr lang="en-US" sz="2400" dirty="0" smtClean="0">
                <a:gradFill>
                  <a:gsLst>
                    <a:gs pos="2917">
                      <a:schemeClr val="tx1"/>
                    </a:gs>
                    <a:gs pos="30000">
                      <a:schemeClr val="tx1"/>
                    </a:gs>
                  </a:gsLst>
                  <a:lin ang="5400000" scaled="0"/>
                </a:gradFill>
              </a:rPr>
              <a:t> console</a:t>
            </a:r>
          </a:p>
        </p:txBody>
      </p:sp>
      <p:sp>
        <p:nvSpPr>
          <p:cNvPr id="9" name="TextBox 8"/>
          <p:cNvSpPr txBox="1"/>
          <p:nvPr/>
        </p:nvSpPr>
        <p:spPr>
          <a:xfrm>
            <a:off x="9422586" y="568428"/>
            <a:ext cx="2570768" cy="1446550"/>
          </a:xfrm>
          <a:prstGeom prst="rect">
            <a:avLst/>
          </a:prstGeom>
          <a:noFill/>
        </p:spPr>
        <p:txBody>
          <a:bodyPr wrap="non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Traffic isolation, </a:t>
            </a:r>
          </a:p>
          <a:p>
            <a:pPr algn="r">
              <a:lnSpc>
                <a:spcPct val="90000"/>
              </a:lnSpc>
              <a:spcAft>
                <a:spcPts val="600"/>
              </a:spcAft>
            </a:pPr>
            <a:r>
              <a:rPr lang="en-US" sz="2400" dirty="0" smtClean="0">
                <a:gradFill>
                  <a:gsLst>
                    <a:gs pos="2917">
                      <a:schemeClr val="tx1"/>
                    </a:gs>
                    <a:gs pos="30000">
                      <a:schemeClr val="tx1"/>
                    </a:gs>
                  </a:gsLst>
                  <a:lin ang="5400000" scaled="0"/>
                </a:gradFill>
              </a:rPr>
              <a:t>DOS protection,</a:t>
            </a:r>
          </a:p>
          <a:p>
            <a:pPr algn="r">
              <a:lnSpc>
                <a:spcPct val="90000"/>
              </a:lnSpc>
              <a:spcAft>
                <a:spcPts val="600"/>
              </a:spcAft>
            </a:pPr>
            <a:r>
              <a:rPr lang="en-US" sz="2400" dirty="0" smtClean="0">
                <a:gradFill>
                  <a:gsLst>
                    <a:gs pos="2917">
                      <a:schemeClr val="tx1"/>
                    </a:gs>
                    <a:gs pos="30000">
                      <a:schemeClr val="tx1"/>
                    </a:gs>
                  </a:gsLst>
                  <a:lin ang="5400000" scaled="0"/>
                </a:gradFill>
              </a:rPr>
              <a:t>host translation</a:t>
            </a:r>
          </a:p>
        </p:txBody>
      </p:sp>
      <p:sp>
        <p:nvSpPr>
          <p:cNvPr id="14" name="TextBox 13"/>
          <p:cNvSpPr txBox="1"/>
          <p:nvPr/>
        </p:nvSpPr>
        <p:spPr>
          <a:xfrm>
            <a:off x="83016" y="4017330"/>
            <a:ext cx="2830070" cy="1037207"/>
          </a:xfrm>
          <a:prstGeom prst="rect">
            <a:avLst/>
          </a:prstGeom>
          <a:noFill/>
        </p:spPr>
        <p:txBody>
          <a:bodyPr wrap="non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Unauthenticated</a:t>
            </a:r>
          </a:p>
          <a:p>
            <a:pPr algn="r">
              <a:lnSpc>
                <a:spcPct val="90000"/>
              </a:lnSpc>
              <a:spcAft>
                <a:spcPts val="600"/>
              </a:spcAft>
            </a:pPr>
            <a:r>
              <a:rPr lang="en-US" sz="2400" dirty="0" smtClean="0">
                <a:gradFill>
                  <a:gsLst>
                    <a:gs pos="2917">
                      <a:schemeClr val="tx1"/>
                    </a:gs>
                    <a:gs pos="30000">
                      <a:schemeClr val="tx1"/>
                    </a:gs>
                  </a:gsLst>
                  <a:lin ang="5400000" scaled="0"/>
                </a:gradFill>
              </a:rPr>
              <a:t>traffic not allowed</a:t>
            </a:r>
          </a:p>
        </p:txBody>
      </p:sp>
      <p:sp>
        <p:nvSpPr>
          <p:cNvPr id="15" name="TextBox 14"/>
          <p:cNvSpPr txBox="1"/>
          <p:nvPr/>
        </p:nvSpPr>
        <p:spPr>
          <a:xfrm>
            <a:off x="294022" y="5040058"/>
            <a:ext cx="2620717" cy="1037207"/>
          </a:xfrm>
          <a:prstGeom prst="rect">
            <a:avLst/>
          </a:prstGeom>
          <a:noFill/>
        </p:spPr>
        <p:txBody>
          <a:bodyPr wrap="non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Edge + app</a:t>
            </a:r>
          </a:p>
          <a:p>
            <a:pPr algn="r">
              <a:lnSpc>
                <a:spcPct val="90000"/>
              </a:lnSpc>
              <a:spcAft>
                <a:spcPts val="600"/>
              </a:spcAft>
            </a:pPr>
            <a:r>
              <a:rPr lang="en-US" sz="2400" dirty="0" smtClean="0">
                <a:gradFill>
                  <a:gsLst>
                    <a:gs pos="2917">
                      <a:schemeClr val="tx1"/>
                    </a:gs>
                    <a:gs pos="30000">
                      <a:schemeClr val="tx1"/>
                    </a:gs>
                  </a:gsLst>
                  <a:lin ang="5400000" scaled="0"/>
                </a:gradFill>
              </a:rPr>
              <a:t>policies in AD FS</a:t>
            </a:r>
          </a:p>
        </p:txBody>
      </p:sp>
      <p:sp>
        <p:nvSpPr>
          <p:cNvPr id="17" name="TextBox 16"/>
          <p:cNvSpPr txBox="1"/>
          <p:nvPr/>
        </p:nvSpPr>
        <p:spPr>
          <a:xfrm>
            <a:off x="9424225" y="4043334"/>
            <a:ext cx="218470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Browser apps</a:t>
            </a:r>
          </a:p>
        </p:txBody>
      </p:sp>
      <p:sp>
        <p:nvSpPr>
          <p:cNvPr id="18" name="TextBox 17"/>
          <p:cNvSpPr txBox="1"/>
          <p:nvPr/>
        </p:nvSpPr>
        <p:spPr>
          <a:xfrm>
            <a:off x="9424225" y="4695667"/>
            <a:ext cx="21833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Modern apps</a:t>
            </a:r>
          </a:p>
        </p:txBody>
      </p:sp>
      <p:sp>
        <p:nvSpPr>
          <p:cNvPr id="19" name="TextBox 18"/>
          <p:cNvSpPr txBox="1"/>
          <p:nvPr/>
        </p:nvSpPr>
        <p:spPr>
          <a:xfrm>
            <a:off x="9424225" y="5352796"/>
            <a:ext cx="211981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Office clients</a:t>
            </a:r>
          </a:p>
        </p:txBody>
      </p:sp>
      <p:sp>
        <p:nvSpPr>
          <p:cNvPr id="20" name="TextBox 19"/>
          <p:cNvSpPr txBox="1"/>
          <p:nvPr/>
        </p:nvSpPr>
        <p:spPr>
          <a:xfrm>
            <a:off x="9416098" y="2131831"/>
            <a:ext cx="295657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AD FS end-points, </a:t>
            </a:r>
          </a:p>
          <a:p>
            <a:pPr>
              <a:lnSpc>
                <a:spcPct val="90000"/>
              </a:lnSpc>
              <a:spcAft>
                <a:spcPts val="600"/>
              </a:spcAft>
            </a:pPr>
            <a:r>
              <a:rPr lang="en-US" sz="2400" dirty="0" smtClean="0">
                <a:gradFill>
                  <a:gsLst>
                    <a:gs pos="2917">
                      <a:schemeClr val="tx1"/>
                    </a:gs>
                    <a:gs pos="30000">
                      <a:schemeClr val="tx1"/>
                    </a:gs>
                  </a:gsLst>
                  <a:lin ang="5400000" scaled="0"/>
                </a:gradFill>
              </a:rPr>
              <a:t>TLS for device </a:t>
            </a:r>
            <a:r>
              <a:rPr lang="en-US" sz="2400" dirty="0" err="1" smtClean="0">
                <a:gradFill>
                  <a:gsLst>
                    <a:gs pos="2917">
                      <a:schemeClr val="tx1"/>
                    </a:gs>
                    <a:gs pos="30000">
                      <a:schemeClr val="tx1"/>
                    </a:gs>
                  </a:gsLst>
                  <a:lin ang="5400000" scaled="0"/>
                </a:gradFill>
              </a:rPr>
              <a:t>auth</a:t>
            </a:r>
            <a:endParaRPr lang="en-US" sz="2400" dirty="0" smtClean="0">
              <a:gradFill>
                <a:gsLst>
                  <a:gs pos="2917">
                    <a:schemeClr val="tx1"/>
                  </a:gs>
                  <a:gs pos="30000">
                    <a:schemeClr val="tx1"/>
                  </a:gs>
                </a:gsLst>
                <a:lin ang="5400000" scaled="0"/>
              </a:gradFill>
            </a:endParaRPr>
          </a:p>
        </p:txBody>
      </p:sp>
      <p:sp>
        <p:nvSpPr>
          <p:cNvPr id="21" name="Rectangle 20"/>
          <p:cNvSpPr/>
          <p:nvPr/>
        </p:nvSpPr>
        <p:spPr bwMode="auto">
          <a:xfrm>
            <a:off x="2913087" y="981432"/>
            <a:ext cx="2900689" cy="1784112"/>
          </a:xfrm>
          <a:prstGeom prst="rect">
            <a:avLst/>
          </a:prstGeom>
          <a:ln>
            <a:solidFill>
              <a:schemeClr val="tx1">
                <a:lumMod val="8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91440" numCol="1" rtlCol="0" anchor="ctr" anchorCtr="0" compatLnSpc="1">
            <a:prstTxWarp prst="textNoShape">
              <a:avLst/>
            </a:prstTxWarp>
          </a:bodyPr>
          <a:lstStyle/>
          <a:p>
            <a:pPr algn="ctr" defTabSz="932472" fontAlgn="base">
              <a:spcBef>
                <a:spcPct val="0"/>
              </a:spcBef>
              <a:spcAft>
                <a:spcPct val="0"/>
              </a:spcAft>
            </a:pPr>
            <a:r>
              <a:rPr lang="en-US" sz="3000" dirty="0" smtClean="0">
                <a:gradFill>
                  <a:gsLst>
                    <a:gs pos="0">
                      <a:srgbClr val="FFFFFF"/>
                    </a:gs>
                    <a:gs pos="100000">
                      <a:srgbClr val="FFFFFF"/>
                    </a:gs>
                  </a:gsLst>
                  <a:lin ang="5400000" scaled="0"/>
                </a:gradFill>
              </a:rPr>
              <a:t>Remote Access role service</a:t>
            </a:r>
            <a:endParaRPr lang="en-US" sz="3000" dirty="0">
              <a:gradFill>
                <a:gsLst>
                  <a:gs pos="0">
                    <a:srgbClr val="FFFFFF"/>
                  </a:gs>
                  <a:gs pos="100000">
                    <a:srgbClr val="FFFFFF"/>
                  </a:gs>
                </a:gsLst>
                <a:lin ang="5400000" scaled="0"/>
              </a:gradFill>
            </a:endParaRPr>
          </a:p>
        </p:txBody>
      </p:sp>
      <p:sp>
        <p:nvSpPr>
          <p:cNvPr id="22" name="Rectangle 21"/>
          <p:cNvSpPr/>
          <p:nvPr/>
        </p:nvSpPr>
        <p:spPr bwMode="auto">
          <a:xfrm>
            <a:off x="6509069" y="981432"/>
            <a:ext cx="2900689" cy="1784112"/>
          </a:xfrm>
          <a:prstGeom prst="rect">
            <a:avLst/>
          </a:prstGeom>
          <a:ln>
            <a:solidFill>
              <a:schemeClr val="tx1">
                <a:lumMod val="8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91440" numCol="1" rtlCol="0" anchor="ctr" anchorCtr="0" compatLnSpc="1">
            <a:prstTxWarp prst="textNoShape">
              <a:avLst/>
            </a:prstTxWarp>
          </a:bodyPr>
          <a:lstStyle/>
          <a:p>
            <a:pPr algn="ctr" defTabSz="932472" fontAlgn="base">
              <a:spcBef>
                <a:spcPct val="0"/>
              </a:spcBef>
              <a:spcAft>
                <a:spcPct val="0"/>
              </a:spcAft>
            </a:pPr>
            <a:r>
              <a:rPr lang="en-US" sz="3000" dirty="0" smtClean="0">
                <a:gradFill>
                  <a:gsLst>
                    <a:gs pos="0">
                      <a:srgbClr val="FFFFFF"/>
                    </a:gs>
                    <a:gs pos="100000">
                      <a:srgbClr val="FFFFFF"/>
                    </a:gs>
                  </a:gsLst>
                  <a:lin ang="5400000" scaled="0"/>
                </a:gradFill>
              </a:rPr>
              <a:t>Reverse app. proxy + AD FS proxy</a:t>
            </a:r>
            <a:endParaRPr lang="en-US" sz="3000" dirty="0">
              <a:gradFill>
                <a:gsLst>
                  <a:gs pos="0">
                    <a:srgbClr val="FFFFFF"/>
                  </a:gs>
                  <a:gs pos="100000">
                    <a:srgbClr val="FFFFFF"/>
                  </a:gs>
                </a:gsLst>
                <a:lin ang="5400000" scaled="0"/>
              </a:gradFill>
            </a:endParaRPr>
          </a:p>
        </p:txBody>
      </p:sp>
      <p:sp>
        <p:nvSpPr>
          <p:cNvPr id="23" name="Rectangle 22"/>
          <p:cNvSpPr/>
          <p:nvPr/>
        </p:nvSpPr>
        <p:spPr bwMode="auto">
          <a:xfrm>
            <a:off x="2913086" y="4143383"/>
            <a:ext cx="2900689" cy="1784112"/>
          </a:xfrm>
          <a:prstGeom prst="rect">
            <a:avLst/>
          </a:prstGeom>
          <a:ln>
            <a:solidFill>
              <a:schemeClr val="tx1">
                <a:lumMod val="8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91440" numCol="1" rtlCol="0" anchor="ctr" anchorCtr="0" compatLnSpc="1">
            <a:prstTxWarp prst="textNoShape">
              <a:avLst/>
            </a:prstTxWarp>
          </a:bodyPr>
          <a:lstStyle/>
          <a:p>
            <a:pPr algn="ctr" defTabSz="932472" fontAlgn="base">
              <a:spcBef>
                <a:spcPct val="0"/>
              </a:spcBef>
              <a:spcAft>
                <a:spcPct val="0"/>
              </a:spcAft>
            </a:pPr>
            <a:r>
              <a:rPr lang="en-US" sz="3000" dirty="0" smtClean="0">
                <a:gradFill>
                  <a:gsLst>
                    <a:gs pos="0">
                      <a:srgbClr val="FFFFFF"/>
                    </a:gs>
                    <a:gs pos="100000">
                      <a:srgbClr val="FFFFFF"/>
                    </a:gs>
                  </a:gsLst>
                  <a:lin ang="5400000" scaled="0"/>
                </a:gradFill>
              </a:rPr>
              <a:t>Preauthenticates access to apps</a:t>
            </a:r>
            <a:endParaRPr lang="en-US" sz="3000" dirty="0">
              <a:gradFill>
                <a:gsLst>
                  <a:gs pos="0">
                    <a:srgbClr val="FFFFFF"/>
                  </a:gs>
                  <a:gs pos="100000">
                    <a:srgbClr val="FFFFFF"/>
                  </a:gs>
                </a:gsLst>
                <a:lin ang="5400000" scaled="0"/>
              </a:gradFill>
            </a:endParaRPr>
          </a:p>
        </p:txBody>
      </p:sp>
      <p:sp>
        <p:nvSpPr>
          <p:cNvPr id="24" name="Rectangle 23"/>
          <p:cNvSpPr/>
          <p:nvPr/>
        </p:nvSpPr>
        <p:spPr bwMode="auto">
          <a:xfrm>
            <a:off x="6509068" y="4143383"/>
            <a:ext cx="2900689" cy="1784112"/>
          </a:xfrm>
          <a:prstGeom prst="rect">
            <a:avLst/>
          </a:prstGeom>
          <a:ln>
            <a:solidFill>
              <a:schemeClr val="tx1">
                <a:lumMod val="8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91440" numCol="1" rtlCol="0" anchor="ctr" anchorCtr="0" compatLnSpc="1">
            <a:prstTxWarp prst="textNoShape">
              <a:avLst/>
            </a:prstTxWarp>
          </a:bodyPr>
          <a:lstStyle/>
          <a:p>
            <a:pPr algn="ctr" defTabSz="932472" fontAlgn="base">
              <a:spcBef>
                <a:spcPct val="0"/>
              </a:spcBef>
              <a:spcAft>
                <a:spcPct val="0"/>
              </a:spcAft>
            </a:pPr>
            <a:r>
              <a:rPr lang="en-US" sz="3000" dirty="0" smtClean="0">
                <a:gradFill>
                  <a:gsLst>
                    <a:gs pos="0">
                      <a:srgbClr val="FFFFFF"/>
                    </a:gs>
                    <a:gs pos="100000">
                      <a:srgbClr val="FFFFFF"/>
                    </a:gs>
                  </a:gsLst>
                  <a:lin ang="5400000" scaled="0"/>
                </a:gradFill>
              </a:rPr>
              <a:t>Different app patterns</a:t>
            </a:r>
            <a:endParaRPr lang="en-US" sz="3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7575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5" grpId="0"/>
      <p:bldP spid="17" grpId="0"/>
      <p:bldP spid="18" grpId="0"/>
      <p:bldP spid="19" grpId="0"/>
      <p:bldP spid="20" grpId="0"/>
      <p:bldP spid="21" grpId="0" animBg="1"/>
      <p:bldP spid="22"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641427" y="3197845"/>
            <a:ext cx="1116331" cy="839117"/>
            <a:chOff x="1641427" y="3197845"/>
            <a:chExt cx="1116331"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641427" y="3197845"/>
              <a:ext cx="1116331" cy="715908"/>
              <a:chOff x="6427109" y="992327"/>
              <a:chExt cx="111633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427109" y="1163470"/>
                <a:ext cx="111633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Combo</a:t>
                </a:r>
              </a:p>
            </p:txBody>
          </p:sp>
        </p:grpSp>
      </p:grpSp>
      <p:sp>
        <p:nvSpPr>
          <p:cNvPr id="58" name="Rounded Rectangle 57"/>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sp>
        <p:nvSpPr>
          <p:cNvPr id="59" name="Rounded Rectangle 58"/>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pic>
        <p:nvPicPr>
          <p:cNvPr id="103" name="Picture 1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4" name="Group 103"/>
          <p:cNvGrpSpPr/>
          <p:nvPr/>
        </p:nvGrpSpPr>
        <p:grpSpPr>
          <a:xfrm>
            <a:off x="692522" y="3772834"/>
            <a:ext cx="896294" cy="984407"/>
            <a:chOff x="692522" y="4377746"/>
            <a:chExt cx="1033307" cy="1080586"/>
          </a:xfrm>
        </p:grpSpPr>
        <p:grpSp>
          <p:nvGrpSpPr>
            <p:cNvPr id="105" name="Group 104"/>
            <p:cNvGrpSpPr/>
            <p:nvPr/>
          </p:nvGrpSpPr>
          <p:grpSpPr>
            <a:xfrm>
              <a:off x="692522" y="4872603"/>
              <a:ext cx="747350" cy="585729"/>
              <a:chOff x="1595721" y="3197845"/>
              <a:chExt cx="1029457" cy="827350"/>
            </a:xfrm>
          </p:grpSpPr>
          <p:grpSp>
            <p:nvGrpSpPr>
              <p:cNvPr id="107" name="Group 106"/>
              <p:cNvGrpSpPr/>
              <p:nvPr/>
            </p:nvGrpSpPr>
            <p:grpSpPr>
              <a:xfrm>
                <a:off x="1829024" y="3197845"/>
                <a:ext cx="702045" cy="544571"/>
                <a:chOff x="6892474" y="992328"/>
                <a:chExt cx="424277" cy="353720"/>
              </a:xfrm>
            </p:grpSpPr>
            <p:sp>
              <p:nvSpPr>
                <p:cNvPr id="109"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10"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08" name="TextBox 107"/>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106" name="Picture 1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111" name="Rectangle 110"/>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err="1" smtClean="0">
                <a:solidFill>
                  <a:schemeClr val="accent6">
                    <a:lumMod val="60000"/>
                    <a:lumOff val="40000"/>
                  </a:schemeClr>
                </a:solidFill>
                <a:ea typeface="Segoe UI" pitchFamily="34" charset="0"/>
                <a:cs typeface="Aharoni" panose="02010803020104030203" pitchFamily="2" charset="-79"/>
              </a:rPr>
              <a:t>AuthZ</a:t>
            </a:r>
            <a:endParaRPr lang="en-US" sz="1600" b="1" dirty="0">
              <a:solidFill>
                <a:schemeClr val="accent6">
                  <a:lumMod val="60000"/>
                  <a:lumOff val="40000"/>
                </a:schemeClr>
              </a:solidFill>
              <a:ea typeface="Segoe UI" pitchFamily="34" charset="0"/>
              <a:cs typeface="Aharoni" panose="02010803020104030203" pitchFamily="2" charset="-79"/>
            </a:endParaRP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header</a:t>
            </a:r>
          </a:p>
        </p:txBody>
      </p:sp>
      <p:sp>
        <p:nvSpPr>
          <p:cNvPr id="112" name="Rectangle 111"/>
          <p:cNvSpPr/>
          <p:nvPr/>
        </p:nvSpPr>
        <p:spPr bwMode="auto">
          <a:xfrm>
            <a:off x="1044818" y="1381499"/>
            <a:ext cx="2270442" cy="8899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Bearer</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Token</a:t>
            </a:r>
          </a:p>
        </p:txBody>
      </p:sp>
      <p:cxnSp>
        <p:nvCxnSpPr>
          <p:cNvPr id="113" name="Straight Arrow Connector 112"/>
          <p:cNvCxnSpPr>
            <a:stCxn id="112" idx="2"/>
          </p:cNvCxnSpPr>
          <p:nvPr/>
        </p:nvCxnSpPr>
        <p:spPr>
          <a:xfrm>
            <a:off x="2180039" y="2271440"/>
            <a:ext cx="8526" cy="656857"/>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95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641427" y="3197845"/>
            <a:ext cx="1116331" cy="839117"/>
            <a:chOff x="1641427" y="3197845"/>
            <a:chExt cx="1116331"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641427" y="3197845"/>
              <a:ext cx="1116331" cy="715908"/>
              <a:chOff x="6427109" y="992327"/>
              <a:chExt cx="111633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427109" y="1163470"/>
                <a:ext cx="111633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Combo</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grpSp>
        <p:nvGrpSpPr>
          <p:cNvPr id="5" name="Group 4"/>
          <p:cNvGrpSpPr/>
          <p:nvPr/>
        </p:nvGrpSpPr>
        <p:grpSpPr>
          <a:xfrm>
            <a:off x="4443897" y="5005442"/>
            <a:ext cx="1116331" cy="946153"/>
            <a:chOff x="4443897" y="5005442"/>
            <a:chExt cx="1116331" cy="946153"/>
          </a:xfrm>
        </p:grpSpPr>
        <p:grpSp>
          <p:nvGrpSpPr>
            <p:cNvPr id="59" name="Group 58"/>
            <p:cNvGrpSpPr/>
            <p:nvPr/>
          </p:nvGrpSpPr>
          <p:grpSpPr>
            <a:xfrm>
              <a:off x="4443897" y="5235687"/>
              <a:ext cx="1116331" cy="715908"/>
              <a:chOff x="6427109" y="992327"/>
              <a:chExt cx="1116331" cy="715908"/>
            </a:xfrm>
          </p:grpSpPr>
          <p:grpSp>
            <p:nvGrpSpPr>
              <p:cNvPr id="60" name="Group 59"/>
              <p:cNvGrpSpPr/>
              <p:nvPr/>
            </p:nvGrpSpPr>
            <p:grpSpPr>
              <a:xfrm>
                <a:off x="6614706" y="992327"/>
                <a:ext cx="702045" cy="544571"/>
                <a:chOff x="6892474" y="992328"/>
                <a:chExt cx="424277" cy="353720"/>
              </a:xfrm>
            </p:grpSpPr>
            <p:sp>
              <p:nvSpPr>
                <p:cNvPr id="62"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6427109" y="1163470"/>
                <a:ext cx="111633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Combo</a:t>
                </a:r>
              </a:p>
            </p:txBody>
          </p:sp>
        </p:grpSp>
        <p:sp>
          <p:nvSpPr>
            <p:cNvPr id="64" name="Freeform 12"/>
            <p:cNvSpPr>
              <a:spLocks/>
            </p:cNvSpPr>
            <p:nvPr/>
          </p:nvSpPr>
          <p:spPr bwMode="auto">
            <a:xfrm rot="10800000">
              <a:off x="4636944" y="5005442"/>
              <a:ext cx="702045" cy="340078"/>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7" name="Equal 6"/>
          <p:cNvSpPr/>
          <p:nvPr/>
        </p:nvSpPr>
        <p:spPr bwMode="auto">
          <a:xfrm>
            <a:off x="5498201" y="4942410"/>
            <a:ext cx="914400" cy="914400"/>
          </a:xfrm>
          <a:prstGeom prst="mathEqual">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5" name="Group 74"/>
          <p:cNvGrpSpPr/>
          <p:nvPr/>
        </p:nvGrpSpPr>
        <p:grpSpPr>
          <a:xfrm>
            <a:off x="11715436" y="1491949"/>
            <a:ext cx="482628" cy="739698"/>
            <a:chOff x="2799115" y="467215"/>
            <a:chExt cx="482628" cy="739698"/>
          </a:xfrm>
        </p:grpSpPr>
        <p:sp>
          <p:nvSpPr>
            <p:cNvPr id="76"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7"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67" name="Rounded Rectangle 66"/>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sp>
        <p:nvSpPr>
          <p:cNvPr id="68" name="Rounded Rectangle 67"/>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sp>
        <p:nvSpPr>
          <p:cNvPr id="115" name="Rectangle 114"/>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err="1" smtClean="0">
                <a:solidFill>
                  <a:schemeClr val="accent6">
                    <a:lumMod val="60000"/>
                    <a:lumOff val="40000"/>
                  </a:schemeClr>
                </a:solidFill>
                <a:ea typeface="Segoe UI" pitchFamily="34" charset="0"/>
                <a:cs typeface="Aharoni" panose="02010803020104030203" pitchFamily="2" charset="-79"/>
              </a:rPr>
              <a:t>AuthZ</a:t>
            </a:r>
            <a:endParaRPr lang="en-US" sz="1600" b="1" dirty="0">
              <a:solidFill>
                <a:schemeClr val="accent6">
                  <a:lumMod val="60000"/>
                  <a:lumOff val="40000"/>
                </a:schemeClr>
              </a:solidFill>
              <a:ea typeface="Segoe UI" pitchFamily="34" charset="0"/>
              <a:cs typeface="Aharoni" panose="02010803020104030203" pitchFamily="2" charset="-79"/>
            </a:endParaRP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header</a:t>
            </a:r>
          </a:p>
        </p:txBody>
      </p:sp>
      <p:pic>
        <p:nvPicPr>
          <p:cNvPr id="116" name="Picture 1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8" name="Group 117"/>
          <p:cNvGrpSpPr/>
          <p:nvPr/>
        </p:nvGrpSpPr>
        <p:grpSpPr>
          <a:xfrm>
            <a:off x="6514127" y="4433383"/>
            <a:ext cx="926151" cy="715908"/>
            <a:chOff x="6517049" y="992327"/>
            <a:chExt cx="926151" cy="715908"/>
          </a:xfrm>
        </p:grpSpPr>
        <p:grpSp>
          <p:nvGrpSpPr>
            <p:cNvPr id="120" name="Group 119"/>
            <p:cNvGrpSpPr/>
            <p:nvPr/>
          </p:nvGrpSpPr>
          <p:grpSpPr>
            <a:xfrm>
              <a:off x="6614706" y="992327"/>
              <a:ext cx="702045" cy="544571"/>
              <a:chOff x="6892474" y="992328"/>
              <a:chExt cx="424277" cy="353720"/>
            </a:xfrm>
          </p:grpSpPr>
          <p:sp>
            <p:nvSpPr>
              <p:cNvPr id="122"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121" name="TextBox 120"/>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sp>
        <p:nvSpPr>
          <p:cNvPr id="124" name="Plus 123"/>
          <p:cNvSpPr/>
          <p:nvPr/>
        </p:nvSpPr>
        <p:spPr bwMode="auto">
          <a:xfrm>
            <a:off x="6488451" y="4961116"/>
            <a:ext cx="914400" cy="914400"/>
          </a:xfrm>
          <a:prstGeom prst="mathPlus">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6567345" y="5860514"/>
            <a:ext cx="790922" cy="715908"/>
            <a:chOff x="6562019" y="992327"/>
            <a:chExt cx="790922" cy="715908"/>
          </a:xfrm>
        </p:grpSpPr>
        <p:grpSp>
          <p:nvGrpSpPr>
            <p:cNvPr id="128" name="Group 127"/>
            <p:cNvGrpSpPr/>
            <p:nvPr/>
          </p:nvGrpSpPr>
          <p:grpSpPr>
            <a:xfrm>
              <a:off x="6614706" y="992327"/>
              <a:ext cx="702045" cy="544571"/>
              <a:chOff x="6892474" y="992328"/>
              <a:chExt cx="424277" cy="353720"/>
            </a:xfrm>
          </p:grpSpPr>
          <p:sp>
            <p:nvSpPr>
              <p:cNvPr id="130"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129" name="TextBox 128"/>
            <p:cNvSpPr txBox="1"/>
            <p:nvPr/>
          </p:nvSpPr>
          <p:spPr>
            <a:xfrm>
              <a:off x="6562019" y="1163470"/>
              <a:ext cx="79092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App</a:t>
              </a:r>
            </a:p>
          </p:txBody>
        </p:sp>
      </p:grpSp>
    </p:spTree>
    <p:extLst>
      <p:ext uri="{BB962C8B-B14F-4D97-AF65-F5344CB8AC3E}">
        <p14:creationId xmlns:p14="http://schemas.microsoft.com/office/powerpoint/2010/main" val="63648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641427" y="3197845"/>
            <a:ext cx="1116331" cy="839117"/>
            <a:chOff x="1641427" y="3197845"/>
            <a:chExt cx="1116331"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641427" y="3197845"/>
              <a:ext cx="1116331" cy="715908"/>
              <a:chOff x="6427109" y="992327"/>
              <a:chExt cx="111633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427109" y="1163470"/>
                <a:ext cx="111633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Combo</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60" name="Right Arrow 59"/>
          <p:cNvSpPr/>
          <p:nvPr/>
        </p:nvSpPr>
        <p:spPr bwMode="auto">
          <a:xfrm>
            <a:off x="6768882" y="5215711"/>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ounded Rectangle 69"/>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sp>
        <p:nvSpPr>
          <p:cNvPr id="71" name="Rounded Rectangle 70"/>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pic>
        <p:nvPicPr>
          <p:cNvPr id="115" name="Picture 1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6" name="Group 115"/>
          <p:cNvGrpSpPr/>
          <p:nvPr/>
        </p:nvGrpSpPr>
        <p:grpSpPr>
          <a:xfrm>
            <a:off x="6726414" y="4613247"/>
            <a:ext cx="790922" cy="715908"/>
            <a:chOff x="6562019" y="992327"/>
            <a:chExt cx="790922" cy="715908"/>
          </a:xfrm>
        </p:grpSpPr>
        <p:grpSp>
          <p:nvGrpSpPr>
            <p:cNvPr id="117" name="Group 116"/>
            <p:cNvGrpSpPr/>
            <p:nvPr/>
          </p:nvGrpSpPr>
          <p:grpSpPr>
            <a:xfrm>
              <a:off x="6614706" y="992327"/>
              <a:ext cx="702045" cy="544571"/>
              <a:chOff x="6892474" y="992328"/>
              <a:chExt cx="424277" cy="353720"/>
            </a:xfrm>
          </p:grpSpPr>
          <p:sp>
            <p:nvSpPr>
              <p:cNvPr id="119"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118" name="TextBox 117"/>
            <p:cNvSpPr txBox="1"/>
            <p:nvPr/>
          </p:nvSpPr>
          <p:spPr>
            <a:xfrm>
              <a:off x="6562019" y="1163470"/>
              <a:ext cx="79092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App</a:t>
              </a:r>
            </a:p>
          </p:txBody>
        </p:sp>
      </p:grpSp>
    </p:spTree>
    <p:extLst>
      <p:ext uri="{BB962C8B-B14F-4D97-AF65-F5344CB8AC3E}">
        <p14:creationId xmlns:p14="http://schemas.microsoft.com/office/powerpoint/2010/main" val="6482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Left Arrow 43"/>
          <p:cNvSpPr/>
          <p:nvPr/>
        </p:nvSpPr>
        <p:spPr bwMode="auto">
          <a:xfrm>
            <a:off x="1841257" y="3768708"/>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Left Arrow 47"/>
          <p:cNvSpPr/>
          <p:nvPr/>
        </p:nvSpPr>
        <p:spPr bwMode="auto">
          <a:xfrm>
            <a:off x="6678941" y="5215711"/>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3" name="Group 72"/>
          <p:cNvGrpSpPr/>
          <p:nvPr/>
        </p:nvGrpSpPr>
        <p:grpSpPr>
          <a:xfrm>
            <a:off x="6383342" y="5511562"/>
            <a:ext cx="1613729" cy="832526"/>
            <a:chOff x="9775058" y="2515674"/>
            <a:chExt cx="1092200" cy="514350"/>
          </a:xfrm>
        </p:grpSpPr>
        <p:sp>
          <p:nvSpPr>
            <p:cNvPr id="74"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5" name="Group 74"/>
            <p:cNvGrpSpPr/>
            <p:nvPr/>
          </p:nvGrpSpPr>
          <p:grpSpPr>
            <a:xfrm>
              <a:off x="10188577" y="2665692"/>
              <a:ext cx="173038" cy="276225"/>
              <a:chOff x="10188577" y="2665692"/>
              <a:chExt cx="173038" cy="276225"/>
            </a:xfrm>
          </p:grpSpPr>
          <p:sp>
            <p:nvSpPr>
              <p:cNvPr id="7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8" name="Group 87"/>
          <p:cNvGrpSpPr/>
          <p:nvPr/>
        </p:nvGrpSpPr>
        <p:grpSpPr>
          <a:xfrm>
            <a:off x="1449232" y="4107036"/>
            <a:ext cx="1613729" cy="832526"/>
            <a:chOff x="9775058" y="2515674"/>
            <a:chExt cx="1092200" cy="514350"/>
          </a:xfrm>
        </p:grpSpPr>
        <p:sp>
          <p:nvSpPr>
            <p:cNvPr id="91"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5" name="Group 94"/>
            <p:cNvGrpSpPr/>
            <p:nvPr/>
          </p:nvGrpSpPr>
          <p:grpSpPr>
            <a:xfrm>
              <a:off x="10188577" y="2665692"/>
              <a:ext cx="173038" cy="276225"/>
              <a:chOff x="10188577" y="2665692"/>
              <a:chExt cx="173038" cy="276225"/>
            </a:xfrm>
          </p:grpSpPr>
          <p:sp>
            <p:nvSpPr>
              <p:cNvPr id="9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9" name="Rounded Rectangle 108"/>
          <p:cNvSpPr/>
          <p:nvPr/>
        </p:nvSpPr>
        <p:spPr bwMode="auto">
          <a:xfrm>
            <a:off x="7619277" y="5130297"/>
            <a:ext cx="223733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http://lob/mobile</a:t>
            </a:r>
          </a:p>
        </p:txBody>
      </p:sp>
      <p:sp>
        <p:nvSpPr>
          <p:cNvPr id="110" name="Rounded Rectangle 109"/>
          <p:cNvSpPr/>
          <p:nvPr/>
        </p:nvSpPr>
        <p:spPr bwMode="auto">
          <a:xfrm>
            <a:off x="2756860" y="3710182"/>
            <a:ext cx="341908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https:/lob.fabrikam.com/mobile</a:t>
            </a:r>
          </a:p>
        </p:txBody>
      </p:sp>
      <p:pic>
        <p:nvPicPr>
          <p:cNvPr id="143" name="Picture 1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1110624" y="2979230"/>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2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VPN</a:t>
            </a:r>
            <a:endParaRPr lang="en-US" dirty="0"/>
          </a:p>
        </p:txBody>
      </p:sp>
    </p:spTree>
    <p:extLst>
      <p:ext uri="{BB962C8B-B14F-4D97-AF65-F5344CB8AC3E}">
        <p14:creationId xmlns:p14="http://schemas.microsoft.com/office/powerpoint/2010/main" val="300113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502" y="1316448"/>
            <a:ext cx="12431473" cy="519157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sz="4800" dirty="0" smtClean="0"/>
              <a:t>Platform extended to support VPN partners</a:t>
            </a:r>
            <a:endParaRPr lang="en-US" sz="48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393" y="1850143"/>
            <a:ext cx="2268908" cy="195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jcoronel\Dell SNWL_Pixel-based Logos\Dell_SonicWall_Logo_Lockup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463" y="4405521"/>
            <a:ext cx="4751253" cy="17613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coronel\Pictures\CP_hor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88" y="4808543"/>
            <a:ext cx="5760578" cy="955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junos_pulse_rgb_1800x1200"/>
          <p:cNvPicPr>
            <a:picLocks noChangeAspect="1" noChangeArrowheads="1"/>
          </p:cNvPicPr>
          <p:nvPr/>
        </p:nvPicPr>
        <p:blipFill>
          <a:blip r:embed="rId6" cstate="print"/>
          <a:srcRect/>
          <a:stretch>
            <a:fillRect/>
          </a:stretch>
        </p:blipFill>
        <p:spPr bwMode="auto">
          <a:xfrm>
            <a:off x="5738382" y="1146697"/>
            <a:ext cx="4858512" cy="3239008"/>
          </a:xfrm>
          <a:prstGeom prst="rect">
            <a:avLst/>
          </a:prstGeom>
          <a:noFill/>
          <a:ln w="9525">
            <a:noFill/>
            <a:miter lim="800000"/>
            <a:headEnd/>
            <a:tailEnd/>
          </a:ln>
        </p:spPr>
      </p:pic>
    </p:spTree>
    <p:extLst>
      <p:ext uri="{BB962C8B-B14F-4D97-AF65-F5344CB8AC3E}">
        <p14:creationId xmlns:p14="http://schemas.microsoft.com/office/powerpoint/2010/main" val="16250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 decel="6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4000" decel="600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1000" fill="hold"/>
                                        <p:tgtEl>
                                          <p:spTgt spid="1030"/>
                                        </p:tgtEl>
                                        <p:attrNameLst>
                                          <p:attrName>ppt_x</p:attrName>
                                        </p:attrNameLst>
                                      </p:cBhvr>
                                      <p:tavLst>
                                        <p:tav tm="0">
                                          <p:val>
                                            <p:strVal val="0-#ppt_w/2"/>
                                          </p:val>
                                        </p:tav>
                                        <p:tav tm="100000">
                                          <p:val>
                                            <p:strVal val="#ppt_x"/>
                                          </p:val>
                                        </p:tav>
                                      </p:tavLst>
                                    </p:anim>
                                    <p:anim calcmode="lin" valueType="num">
                                      <p:cBhvr additive="base">
                                        <p:cTn id="12" dur="1000" fill="hold"/>
                                        <p:tgtEl>
                                          <p:spTgt spid="10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 VPN clients are inbox</a:t>
            </a:r>
            <a:endParaRPr lang="en-US" dirty="0"/>
          </a:p>
        </p:txBody>
      </p:sp>
      <p:graphicFrame>
        <p:nvGraphicFramePr>
          <p:cNvPr id="14" name="Diagram 13"/>
          <p:cNvGraphicFramePr/>
          <p:nvPr>
            <p:extLst/>
          </p:nvPr>
        </p:nvGraphicFramePr>
        <p:xfrm>
          <a:off x="1544874" y="1632060"/>
          <a:ext cx="8801502" cy="431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77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Platform Enhancements </a:t>
            </a:r>
            <a:endParaRPr lang="en-US" dirty="0"/>
          </a:p>
        </p:txBody>
      </p:sp>
      <p:graphicFrame>
        <p:nvGraphicFramePr>
          <p:cNvPr id="6" name="Content Placeholder 5"/>
          <p:cNvGraphicFramePr>
            <a:graphicFrameLocks noGrp="1"/>
          </p:cNvGraphicFramePr>
          <p:nvPr>
            <p:ph idx="10"/>
            <p:extLst>
              <p:ext uri="{D42A27DB-BD31-4B8C-83A1-F6EECF244321}">
                <p14:modId xmlns:p14="http://schemas.microsoft.com/office/powerpoint/2010/main" val="4062285910"/>
              </p:ext>
            </p:extLst>
          </p:nvPr>
        </p:nvGraphicFramePr>
        <p:xfrm>
          <a:off x="1225117" y="1926454"/>
          <a:ext cx="9854215" cy="3703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65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VPN and AD PhoneFactor</a:t>
            </a:r>
            <a:endParaRPr lang="en-US" dirty="0"/>
          </a:p>
        </p:txBody>
      </p:sp>
    </p:spTree>
    <p:extLst>
      <p:ext uri="{BB962C8B-B14F-4D97-AF65-F5344CB8AC3E}">
        <p14:creationId xmlns:p14="http://schemas.microsoft.com/office/powerpoint/2010/main" val="41224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Collate 29"/>
          <p:cNvSpPr/>
          <p:nvPr/>
        </p:nvSpPr>
        <p:spPr bwMode="auto">
          <a:xfrm rot="16200000">
            <a:off x="4250208" y="1314104"/>
            <a:ext cx="3534670"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105" name="Right Arrow 104"/>
          <p:cNvSpPr/>
          <p:nvPr/>
        </p:nvSpPr>
        <p:spPr bwMode="auto">
          <a:xfrm>
            <a:off x="3879316" y="4209780"/>
            <a:ext cx="1059068"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7982624" y="1597980"/>
            <a:ext cx="4264793" cy="5176892"/>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597980"/>
            <a:ext cx="3573762" cy="5176891"/>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34585" y="1698775"/>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768663" y="1698775"/>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35123" y="4120321"/>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5195" y="1351519"/>
            <a:ext cx="1301966" cy="811685"/>
          </a:xfrm>
          <a:prstGeom prst="rect">
            <a:avLst/>
          </a:prstGeom>
          <a:ln>
            <a:noFill/>
          </a:ln>
        </p:spPr>
      </p:pic>
      <p:grpSp>
        <p:nvGrpSpPr>
          <p:cNvPr id="45" name="Group 44"/>
          <p:cNvGrpSpPr/>
          <p:nvPr/>
        </p:nvGrpSpPr>
        <p:grpSpPr>
          <a:xfrm>
            <a:off x="-373330" y="650136"/>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4" name="Rectangle 3"/>
          <p:cNvSpPr/>
          <p:nvPr/>
        </p:nvSpPr>
        <p:spPr bwMode="auto">
          <a:xfrm>
            <a:off x="5036860" y="3798310"/>
            <a:ext cx="1928342"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VPN</a:t>
            </a:r>
          </a:p>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Gateway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938729"/>
            <a:ext cx="184615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Employee Portal</a:t>
            </a:r>
            <a:endParaRPr lang="en-US" sz="2400" dirty="0">
              <a:gradFill>
                <a:gsLst>
                  <a:gs pos="0">
                    <a:srgbClr val="FFFFFF"/>
                  </a:gs>
                  <a:gs pos="100000">
                    <a:srgbClr val="FFFFFF"/>
                  </a:gs>
                </a:gsLst>
                <a:lin ang="5400000" scaled="0"/>
              </a:gradFill>
            </a:endParaRPr>
          </a:p>
        </p:txBody>
      </p:sp>
      <p:grpSp>
        <p:nvGrpSpPr>
          <p:cNvPr id="82" name="Group 81"/>
          <p:cNvGrpSpPr/>
          <p:nvPr/>
        </p:nvGrpSpPr>
        <p:grpSpPr>
          <a:xfrm>
            <a:off x="10994709" y="2016282"/>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2656789"/>
            <a:ext cx="1860011"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NPS RADIUS Server</a:t>
            </a:r>
            <a:endParaRPr lang="en-US" sz="2400" dirty="0">
              <a:gradFill>
                <a:gsLst>
                  <a:gs pos="0">
                    <a:srgbClr val="FFFFFF"/>
                  </a:gs>
                  <a:gs pos="100000">
                    <a:srgbClr val="FFFFFF"/>
                  </a:gs>
                </a:gsLst>
                <a:lin ang="5400000" scaled="0"/>
              </a:gradFill>
            </a:endParaRPr>
          </a:p>
        </p:txBody>
      </p:sp>
      <p:pic>
        <p:nvPicPr>
          <p:cNvPr id="84" name="Picture 1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432591" y="5703942"/>
            <a:ext cx="914458" cy="73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3"/>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565935" y="380246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5036860" y="-1216107"/>
            <a:ext cx="6320589" cy="283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4376" y="27264"/>
            <a:ext cx="1072096" cy="8611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extBox 93"/>
          <p:cNvSpPr txBox="1"/>
          <p:nvPr/>
        </p:nvSpPr>
        <p:spPr>
          <a:xfrm>
            <a:off x="6303646" y="14115"/>
            <a:ext cx="3352009" cy="1292662"/>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accent1">
                    <a:lumMod val="75000"/>
                  </a:schemeClr>
                </a:solidFill>
              </a:rPr>
              <a:t>Active Directory Active Authentication (PhoneFactor)</a:t>
            </a:r>
          </a:p>
        </p:txBody>
      </p:sp>
      <p:sp>
        <p:nvSpPr>
          <p:cNvPr id="96" name="Rounded Rectangle 95"/>
          <p:cNvSpPr/>
          <p:nvPr/>
        </p:nvSpPr>
        <p:spPr bwMode="auto">
          <a:xfrm>
            <a:off x="6134470" y="5858905"/>
            <a:ext cx="3605366"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http://portal.corp.fabrikam.com</a:t>
            </a:r>
          </a:p>
        </p:txBody>
      </p:sp>
      <p:sp>
        <p:nvSpPr>
          <p:cNvPr id="97" name="Rounded Rectangle 96"/>
          <p:cNvSpPr/>
          <p:nvPr/>
        </p:nvSpPr>
        <p:spPr bwMode="auto">
          <a:xfrm>
            <a:off x="605681" y="2282263"/>
            <a:ext cx="324426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chemeClr val="bg2"/>
                </a:solidFill>
                <a:ea typeface="Segoe UI" pitchFamily="34" charset="0"/>
                <a:cs typeface="Segoe UI" pitchFamily="34" charset="0"/>
              </a:rPr>
              <a:t>http://portal.corp.fabrikam.com</a:t>
            </a:r>
          </a:p>
        </p:txBody>
      </p:sp>
      <p:sp>
        <p:nvSpPr>
          <p:cNvPr id="5" name="Down Arrow 4"/>
          <p:cNvSpPr/>
          <p:nvPr/>
        </p:nvSpPr>
        <p:spPr bwMode="auto">
          <a:xfrm>
            <a:off x="963045" y="2877962"/>
            <a:ext cx="530242" cy="369863"/>
          </a:xfrm>
          <a:prstGeom prst="down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Diamond 5"/>
          <p:cNvSpPr/>
          <p:nvPr/>
        </p:nvSpPr>
        <p:spPr bwMode="auto">
          <a:xfrm>
            <a:off x="192236" y="3832733"/>
            <a:ext cx="1119227" cy="916989"/>
          </a:xfrm>
          <a:prstGeom prst="diamon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bg2"/>
              </a:solidFill>
              <a:ea typeface="Segoe UI" pitchFamily="34" charset="0"/>
              <a:cs typeface="Segoe UI" pitchFamily="34" charset="0"/>
            </a:endParaRPr>
          </a:p>
        </p:txBody>
      </p:sp>
      <p:sp>
        <p:nvSpPr>
          <p:cNvPr id="98" name="TextBox 97"/>
          <p:cNvSpPr txBox="1"/>
          <p:nvPr/>
        </p:nvSpPr>
        <p:spPr>
          <a:xfrm>
            <a:off x="300494" y="4066409"/>
            <a:ext cx="954737" cy="471447"/>
          </a:xfrm>
          <a:prstGeom prst="rect">
            <a:avLst/>
          </a:prstGeom>
          <a:noFill/>
        </p:spPr>
        <p:txBody>
          <a:bodyPr wrap="square" lIns="0" tIns="0" rIns="0" bIns="0" rtlCol="0" anchor="ctr" anchorCtr="0">
            <a:spAutoFit/>
          </a:bodyPr>
          <a:lstStyle/>
          <a:p>
            <a:pPr algn="ctr">
              <a:lnSpc>
                <a:spcPct val="90000"/>
              </a:lnSpc>
              <a:spcAft>
                <a:spcPts val="600"/>
              </a:spcAft>
            </a:pPr>
            <a:r>
              <a:rPr lang="en-US" sz="1400" dirty="0">
                <a:solidFill>
                  <a:schemeClr val="bg2"/>
                </a:solidFill>
                <a:ea typeface="Segoe UI" pitchFamily="34" charset="0"/>
                <a:cs typeface="Segoe UI" pitchFamily="34" charset="0"/>
              </a:rPr>
              <a:t>Is a </a:t>
            </a:r>
            <a:r>
              <a:rPr lang="en-US" sz="1400" dirty="0" smtClean="0">
                <a:solidFill>
                  <a:schemeClr val="bg2"/>
                </a:solidFill>
                <a:ea typeface="Segoe UI" pitchFamily="34" charset="0"/>
                <a:cs typeface="Segoe UI" pitchFamily="34" charset="0"/>
              </a:rPr>
              <a:t>corp</a:t>
            </a:r>
          </a:p>
          <a:p>
            <a:pPr algn="ctr">
              <a:lnSpc>
                <a:spcPct val="90000"/>
              </a:lnSpc>
              <a:spcAft>
                <a:spcPts val="600"/>
              </a:spcAft>
            </a:pPr>
            <a:r>
              <a:rPr lang="en-US" sz="1400" dirty="0" smtClean="0">
                <a:solidFill>
                  <a:schemeClr val="bg2"/>
                </a:solidFill>
                <a:ea typeface="Segoe UI" pitchFamily="34" charset="0"/>
                <a:cs typeface="Segoe UI" pitchFamily="34" charset="0"/>
              </a:rPr>
              <a:t>domain</a:t>
            </a:r>
            <a:r>
              <a:rPr lang="en-US" sz="1400" dirty="0">
                <a:solidFill>
                  <a:schemeClr val="bg2"/>
                </a:solidFill>
                <a:ea typeface="Segoe UI" pitchFamily="34" charset="0"/>
                <a:cs typeface="Segoe UI" pitchFamily="34" charset="0"/>
              </a:rPr>
              <a:t>?</a:t>
            </a:r>
          </a:p>
        </p:txBody>
      </p:sp>
      <p:sp>
        <p:nvSpPr>
          <p:cNvPr id="100" name="Down Arrow 99"/>
          <p:cNvSpPr/>
          <p:nvPr/>
        </p:nvSpPr>
        <p:spPr bwMode="auto">
          <a:xfrm rot="16200000">
            <a:off x="1395237" y="4089434"/>
            <a:ext cx="530242" cy="484192"/>
          </a:xfrm>
          <a:prstGeom prst="downArrow">
            <a:avLst/>
          </a:prstGeom>
          <a:solidFill>
            <a:schemeClr val="accent6">
              <a:lumMod val="60000"/>
              <a:lumOff val="40000"/>
            </a:schemeClr>
          </a:solidFill>
          <a:ln>
            <a:solidFill>
              <a:schemeClr val="accent6">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0" tIns="36576" rIns="9144"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1"/>
                </a:solidFill>
                <a:effectLst>
                  <a:outerShdw blurRad="38100" dist="38100" dir="2700000" algn="tl">
                    <a:srgbClr val="000000">
                      <a:alpha val="43137"/>
                    </a:srgbClr>
                  </a:outerShdw>
                </a:effectLst>
                <a:ea typeface="Segoe UI" pitchFamily="34" charset="0"/>
                <a:cs typeface="Segoe UI" pitchFamily="34" charset="0"/>
              </a:rPr>
              <a:t>Yes</a:t>
            </a:r>
          </a:p>
        </p:txBody>
      </p:sp>
      <p:pic>
        <p:nvPicPr>
          <p:cNvPr id="95" name="Picture 2" descr="C:\Users\jcoronel\Pictures\Internet-Explorer-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448" y="2190036"/>
            <a:ext cx="513584" cy="606510"/>
          </a:xfrm>
          <a:prstGeom prst="rect">
            <a:avLst/>
          </a:prstGeom>
          <a:noFill/>
          <a:extLst>
            <a:ext uri="{909E8E84-426E-40DD-AFC4-6F175D3DCCD1}">
              <a14:hiddenFill xmlns:a14="http://schemas.microsoft.com/office/drawing/2010/main">
                <a:solidFill>
                  <a:srgbClr val="FFFFFF"/>
                </a:solidFill>
              </a14:hiddenFill>
            </a:ext>
          </a:extLst>
        </p:spPr>
      </p:pic>
      <p:sp>
        <p:nvSpPr>
          <p:cNvPr id="101" name="Rounded Rectangle 100"/>
          <p:cNvSpPr/>
          <p:nvPr/>
        </p:nvSpPr>
        <p:spPr bwMode="auto">
          <a:xfrm>
            <a:off x="2042866" y="4030150"/>
            <a:ext cx="1042353" cy="63041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chemeClr val="bg2"/>
                </a:solidFill>
                <a:ea typeface="Segoe UI" pitchFamily="34" charset="0"/>
                <a:cs typeface="Segoe UI" pitchFamily="34" charset="0"/>
              </a:rPr>
              <a:t>VPN Interface</a:t>
            </a:r>
          </a:p>
        </p:txBody>
      </p:sp>
      <p:sp>
        <p:nvSpPr>
          <p:cNvPr id="103" name="Rounded Rectangle 102"/>
          <p:cNvSpPr/>
          <p:nvPr/>
        </p:nvSpPr>
        <p:spPr bwMode="auto">
          <a:xfrm>
            <a:off x="728894" y="3366884"/>
            <a:ext cx="1042353" cy="63041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chemeClr val="bg2"/>
                </a:solidFill>
                <a:ea typeface="Segoe UI" pitchFamily="34" charset="0"/>
                <a:cs typeface="Segoe UI" pitchFamily="34" charset="0"/>
              </a:rPr>
              <a:t>VPN Trigger</a:t>
            </a:r>
          </a:p>
        </p:txBody>
      </p:sp>
      <p:sp>
        <p:nvSpPr>
          <p:cNvPr id="104" name="Left Arrow 103"/>
          <p:cNvSpPr/>
          <p:nvPr/>
        </p:nvSpPr>
        <p:spPr bwMode="auto">
          <a:xfrm>
            <a:off x="3255473" y="4210576"/>
            <a:ext cx="696338"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Left-Right Arrow 105"/>
          <p:cNvSpPr/>
          <p:nvPr/>
        </p:nvSpPr>
        <p:spPr bwMode="auto">
          <a:xfrm rot="2699370">
            <a:off x="7795814" y="1731696"/>
            <a:ext cx="1581367" cy="268254"/>
          </a:xfrm>
          <a:prstGeom prst="lef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ight Arrow 107"/>
          <p:cNvSpPr/>
          <p:nvPr/>
        </p:nvSpPr>
        <p:spPr bwMode="auto">
          <a:xfrm rot="19552149">
            <a:off x="7557509" y="3565066"/>
            <a:ext cx="1525787"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9" name="Picture 13"/>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276206" y="3937031"/>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Left Arrow 106"/>
          <p:cNvSpPr/>
          <p:nvPr/>
        </p:nvSpPr>
        <p:spPr bwMode="auto">
          <a:xfrm rot="19552149">
            <a:off x="7030950" y="4259913"/>
            <a:ext cx="536852"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Left-Right Arrow 111"/>
          <p:cNvSpPr/>
          <p:nvPr/>
        </p:nvSpPr>
        <p:spPr bwMode="auto">
          <a:xfrm rot="10800000">
            <a:off x="1398328" y="598701"/>
            <a:ext cx="4846320" cy="268254"/>
          </a:xfrm>
          <a:prstGeom prst="lef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1" name="Group 120"/>
          <p:cNvGrpSpPr/>
          <p:nvPr/>
        </p:nvGrpSpPr>
        <p:grpSpPr>
          <a:xfrm>
            <a:off x="937629" y="423584"/>
            <a:ext cx="282575" cy="563563"/>
            <a:chOff x="1549400" y="5999163"/>
            <a:chExt cx="282575" cy="563563"/>
          </a:xfrm>
        </p:grpSpPr>
        <p:sp>
          <p:nvSpPr>
            <p:cNvPr id="19" name="Rectangle 6"/>
            <p:cNvSpPr>
              <a:spLocks noChangeArrowheads="1"/>
            </p:cNvSpPr>
            <p:nvPr/>
          </p:nvSpPr>
          <p:spPr bwMode="auto">
            <a:xfrm>
              <a:off x="1585913" y="6124575"/>
              <a:ext cx="82550" cy="825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7"/>
            <p:cNvSpPr>
              <a:spLocks noChangeArrowheads="1"/>
            </p:cNvSpPr>
            <p:nvPr/>
          </p:nvSpPr>
          <p:spPr bwMode="auto">
            <a:xfrm>
              <a:off x="1681163" y="6124575"/>
              <a:ext cx="82550" cy="825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p:cNvSpPr>
              <a:spLocks noChangeArrowheads="1"/>
            </p:cNvSpPr>
            <p:nvPr/>
          </p:nvSpPr>
          <p:spPr bwMode="auto">
            <a:xfrm>
              <a:off x="1585913" y="6216650"/>
              <a:ext cx="82550" cy="825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1585913" y="6310313"/>
              <a:ext cx="177800" cy="777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10"/>
            <p:cNvSpPr>
              <a:spLocks noChangeArrowheads="1"/>
            </p:cNvSpPr>
            <p:nvPr/>
          </p:nvSpPr>
          <p:spPr bwMode="auto">
            <a:xfrm>
              <a:off x="1681163" y="6216650"/>
              <a:ext cx="82550" cy="825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p:nvSpPr>
          <p:spPr bwMode="auto">
            <a:xfrm>
              <a:off x="1549400" y="5999163"/>
              <a:ext cx="282575" cy="563563"/>
            </a:xfrm>
            <a:custGeom>
              <a:avLst/>
              <a:gdLst>
                <a:gd name="T0" fmla="*/ 296 w 297"/>
                <a:gd name="T1" fmla="*/ 54 h 591"/>
                <a:gd name="T2" fmla="*/ 149 w 297"/>
                <a:gd name="T3" fmla="*/ 0 h 591"/>
                <a:gd name="T4" fmla="*/ 1 w 297"/>
                <a:gd name="T5" fmla="*/ 53 h 591"/>
                <a:gd name="T6" fmla="*/ 0 w 297"/>
                <a:gd name="T7" fmla="*/ 54 h 591"/>
                <a:gd name="T8" fmla="*/ 0 w 297"/>
                <a:gd name="T9" fmla="*/ 512 h 591"/>
                <a:gd name="T10" fmla="*/ 0 w 297"/>
                <a:gd name="T11" fmla="*/ 525 h 591"/>
                <a:gd name="T12" fmla="*/ 148 w 297"/>
                <a:gd name="T13" fmla="*/ 591 h 591"/>
                <a:gd name="T14" fmla="*/ 296 w 297"/>
                <a:gd name="T15" fmla="*/ 525 h 591"/>
                <a:gd name="T16" fmla="*/ 297 w 297"/>
                <a:gd name="T17" fmla="*/ 512 h 591"/>
                <a:gd name="T18" fmla="*/ 297 w 297"/>
                <a:gd name="T19" fmla="*/ 54 h 591"/>
                <a:gd name="T20" fmla="*/ 296 w 297"/>
                <a:gd name="T21" fmla="*/ 54 h 591"/>
                <a:gd name="T22" fmla="*/ 114 w 297"/>
                <a:gd name="T23" fmla="*/ 31 h 591"/>
                <a:gd name="T24" fmla="*/ 181 w 297"/>
                <a:gd name="T25" fmla="*/ 31 h 591"/>
                <a:gd name="T26" fmla="*/ 185 w 297"/>
                <a:gd name="T27" fmla="*/ 36 h 591"/>
                <a:gd name="T28" fmla="*/ 181 w 297"/>
                <a:gd name="T29" fmla="*/ 40 h 591"/>
                <a:gd name="T30" fmla="*/ 114 w 297"/>
                <a:gd name="T31" fmla="*/ 40 h 591"/>
                <a:gd name="T32" fmla="*/ 109 w 297"/>
                <a:gd name="T33" fmla="*/ 36 h 591"/>
                <a:gd name="T34" fmla="*/ 114 w 297"/>
                <a:gd name="T35" fmla="*/ 31 h 591"/>
                <a:gd name="T36" fmla="*/ 150 w 297"/>
                <a:gd name="T37" fmla="*/ 561 h 591"/>
                <a:gd name="T38" fmla="*/ 137 w 297"/>
                <a:gd name="T39" fmla="*/ 548 h 591"/>
                <a:gd name="T40" fmla="*/ 150 w 297"/>
                <a:gd name="T41" fmla="*/ 535 h 591"/>
                <a:gd name="T42" fmla="*/ 163 w 297"/>
                <a:gd name="T43" fmla="*/ 548 h 591"/>
                <a:gd name="T44" fmla="*/ 150 w 297"/>
                <a:gd name="T45" fmla="*/ 561 h 591"/>
                <a:gd name="T46" fmla="*/ 270 w 297"/>
                <a:gd name="T47" fmla="*/ 500 h 591"/>
                <a:gd name="T48" fmla="*/ 224 w 297"/>
                <a:gd name="T49" fmla="*/ 500 h 591"/>
                <a:gd name="T50" fmla="*/ 224 w 297"/>
                <a:gd name="T51" fmla="*/ 420 h 591"/>
                <a:gd name="T52" fmla="*/ 138 w 297"/>
                <a:gd name="T53" fmla="*/ 420 h 591"/>
                <a:gd name="T54" fmla="*/ 138 w 297"/>
                <a:gd name="T55" fmla="*/ 500 h 591"/>
                <a:gd name="T56" fmla="*/ 125 w 297"/>
                <a:gd name="T57" fmla="*/ 500 h 591"/>
                <a:gd name="T58" fmla="*/ 125 w 297"/>
                <a:gd name="T59" fmla="*/ 420 h 591"/>
                <a:gd name="T60" fmla="*/ 39 w 297"/>
                <a:gd name="T61" fmla="*/ 420 h 591"/>
                <a:gd name="T62" fmla="*/ 39 w 297"/>
                <a:gd name="T63" fmla="*/ 500 h 591"/>
                <a:gd name="T64" fmla="*/ 27 w 297"/>
                <a:gd name="T65" fmla="*/ 500 h 591"/>
                <a:gd name="T66" fmla="*/ 27 w 297"/>
                <a:gd name="T67" fmla="*/ 82 h 591"/>
                <a:gd name="T68" fmla="*/ 270 w 297"/>
                <a:gd name="T69" fmla="*/ 82 h 591"/>
                <a:gd name="T70" fmla="*/ 270 w 297"/>
                <a:gd name="T71" fmla="*/ 50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591">
                  <a:moveTo>
                    <a:pt x="296" y="54"/>
                  </a:moveTo>
                  <a:cubicBezTo>
                    <a:pt x="289" y="12"/>
                    <a:pt x="226" y="0"/>
                    <a:pt x="149" y="0"/>
                  </a:cubicBezTo>
                  <a:cubicBezTo>
                    <a:pt x="71" y="0"/>
                    <a:pt x="8" y="12"/>
                    <a:pt x="1" y="53"/>
                  </a:cubicBezTo>
                  <a:cubicBezTo>
                    <a:pt x="0" y="54"/>
                    <a:pt x="0" y="54"/>
                    <a:pt x="0" y="54"/>
                  </a:cubicBezTo>
                  <a:cubicBezTo>
                    <a:pt x="0" y="512"/>
                    <a:pt x="0" y="512"/>
                    <a:pt x="0" y="512"/>
                  </a:cubicBezTo>
                  <a:cubicBezTo>
                    <a:pt x="0" y="525"/>
                    <a:pt x="0" y="525"/>
                    <a:pt x="0" y="525"/>
                  </a:cubicBezTo>
                  <a:cubicBezTo>
                    <a:pt x="0" y="570"/>
                    <a:pt x="66" y="590"/>
                    <a:pt x="148" y="591"/>
                  </a:cubicBezTo>
                  <a:cubicBezTo>
                    <a:pt x="229" y="591"/>
                    <a:pt x="296" y="570"/>
                    <a:pt x="296" y="525"/>
                  </a:cubicBezTo>
                  <a:cubicBezTo>
                    <a:pt x="297" y="512"/>
                    <a:pt x="297" y="512"/>
                    <a:pt x="297" y="512"/>
                  </a:cubicBezTo>
                  <a:cubicBezTo>
                    <a:pt x="297" y="54"/>
                    <a:pt x="297" y="54"/>
                    <a:pt x="297" y="54"/>
                  </a:cubicBezTo>
                  <a:lnTo>
                    <a:pt x="296" y="54"/>
                  </a:lnTo>
                  <a:close/>
                  <a:moveTo>
                    <a:pt x="114" y="31"/>
                  </a:moveTo>
                  <a:cubicBezTo>
                    <a:pt x="181" y="31"/>
                    <a:pt x="181" y="31"/>
                    <a:pt x="181" y="31"/>
                  </a:cubicBezTo>
                  <a:cubicBezTo>
                    <a:pt x="183" y="31"/>
                    <a:pt x="185" y="33"/>
                    <a:pt x="185" y="36"/>
                  </a:cubicBezTo>
                  <a:cubicBezTo>
                    <a:pt x="185" y="38"/>
                    <a:pt x="183" y="40"/>
                    <a:pt x="181" y="40"/>
                  </a:cubicBezTo>
                  <a:cubicBezTo>
                    <a:pt x="114" y="40"/>
                    <a:pt x="114" y="40"/>
                    <a:pt x="114" y="40"/>
                  </a:cubicBezTo>
                  <a:cubicBezTo>
                    <a:pt x="111" y="40"/>
                    <a:pt x="109" y="38"/>
                    <a:pt x="109" y="36"/>
                  </a:cubicBezTo>
                  <a:cubicBezTo>
                    <a:pt x="109" y="33"/>
                    <a:pt x="111" y="31"/>
                    <a:pt x="114" y="31"/>
                  </a:cubicBezTo>
                  <a:close/>
                  <a:moveTo>
                    <a:pt x="150" y="561"/>
                  </a:moveTo>
                  <a:cubicBezTo>
                    <a:pt x="142" y="561"/>
                    <a:pt x="137" y="555"/>
                    <a:pt x="137" y="548"/>
                  </a:cubicBezTo>
                  <a:cubicBezTo>
                    <a:pt x="137" y="541"/>
                    <a:pt x="142" y="535"/>
                    <a:pt x="150" y="535"/>
                  </a:cubicBezTo>
                  <a:cubicBezTo>
                    <a:pt x="157" y="535"/>
                    <a:pt x="163" y="541"/>
                    <a:pt x="163" y="548"/>
                  </a:cubicBezTo>
                  <a:cubicBezTo>
                    <a:pt x="163" y="555"/>
                    <a:pt x="157" y="561"/>
                    <a:pt x="150" y="561"/>
                  </a:cubicBezTo>
                  <a:close/>
                  <a:moveTo>
                    <a:pt x="270" y="500"/>
                  </a:moveTo>
                  <a:cubicBezTo>
                    <a:pt x="224" y="500"/>
                    <a:pt x="224" y="500"/>
                    <a:pt x="224" y="500"/>
                  </a:cubicBezTo>
                  <a:cubicBezTo>
                    <a:pt x="224" y="420"/>
                    <a:pt x="224" y="420"/>
                    <a:pt x="224" y="420"/>
                  </a:cubicBezTo>
                  <a:cubicBezTo>
                    <a:pt x="138" y="420"/>
                    <a:pt x="138" y="420"/>
                    <a:pt x="138" y="420"/>
                  </a:cubicBezTo>
                  <a:cubicBezTo>
                    <a:pt x="138" y="500"/>
                    <a:pt x="138" y="500"/>
                    <a:pt x="138" y="500"/>
                  </a:cubicBezTo>
                  <a:cubicBezTo>
                    <a:pt x="125" y="500"/>
                    <a:pt x="125" y="500"/>
                    <a:pt x="125" y="500"/>
                  </a:cubicBezTo>
                  <a:cubicBezTo>
                    <a:pt x="125" y="420"/>
                    <a:pt x="125" y="420"/>
                    <a:pt x="125" y="420"/>
                  </a:cubicBezTo>
                  <a:cubicBezTo>
                    <a:pt x="39" y="420"/>
                    <a:pt x="39" y="420"/>
                    <a:pt x="39" y="420"/>
                  </a:cubicBezTo>
                  <a:cubicBezTo>
                    <a:pt x="39" y="500"/>
                    <a:pt x="39" y="500"/>
                    <a:pt x="39" y="500"/>
                  </a:cubicBezTo>
                  <a:cubicBezTo>
                    <a:pt x="27" y="500"/>
                    <a:pt x="27" y="500"/>
                    <a:pt x="27" y="500"/>
                  </a:cubicBezTo>
                  <a:cubicBezTo>
                    <a:pt x="27" y="82"/>
                    <a:pt x="27" y="82"/>
                    <a:pt x="27" y="82"/>
                  </a:cubicBezTo>
                  <a:cubicBezTo>
                    <a:pt x="270" y="82"/>
                    <a:pt x="270" y="82"/>
                    <a:pt x="270" y="82"/>
                  </a:cubicBezTo>
                  <a:lnTo>
                    <a:pt x="270" y="5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7771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72347231"/>
              </p:ext>
            </p:extLst>
          </p:nvPr>
        </p:nvGraphicFramePr>
        <p:xfrm>
          <a:off x="577773" y="1270630"/>
          <a:ext cx="11205559"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Enable Work From Anywhere End-to-End</a:t>
            </a:r>
            <a:endParaRPr lang="en-US" dirty="0"/>
          </a:p>
        </p:txBody>
      </p:sp>
    </p:spTree>
    <p:extLst>
      <p:ext uri="{BB962C8B-B14F-4D97-AF65-F5344CB8AC3E}">
        <p14:creationId xmlns:p14="http://schemas.microsoft.com/office/powerpoint/2010/main" val="29882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201117"/>
            <a:ext cx="11790169" cy="5521512"/>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WCA-B204: AD Enables End User Productivity &amp; IT Risk </a:t>
            </a:r>
            <a:r>
              <a:rPr lang="en-US" sz="3600" dirty="0">
                <a:gradFill>
                  <a:gsLst>
                    <a:gs pos="1250">
                      <a:schemeClr val="tx1"/>
                    </a:gs>
                    <a:gs pos="100000">
                      <a:schemeClr val="tx1"/>
                    </a:gs>
                  </a:gsLst>
                  <a:lin ang="5400000" scaled="0"/>
                </a:gradFill>
                <a:latin typeface="+mj-lt"/>
              </a:rPr>
              <a:t>Management across a Variety of Devices</a:t>
            </a:r>
          </a:p>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WCA-B334: Secure Anywhere Access to Corporate Resources Such as Windows Server Work Folders using AD FS</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WCA-B207: Understanding Access and Information Protection</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WCA-B322: Information Protection in 2013: Hybrid RMS, Generic Protection, and </a:t>
            </a:r>
            <a:r>
              <a:rPr lang="en-US" sz="3600" dirty="0" err="1" smtClean="0">
                <a:gradFill>
                  <a:gsLst>
                    <a:gs pos="1250">
                      <a:schemeClr val="tx1"/>
                    </a:gs>
                    <a:gs pos="100000">
                      <a:schemeClr val="tx1"/>
                    </a:gs>
                  </a:gsLst>
                  <a:lin ang="5400000" scaled="0"/>
                </a:gradFill>
                <a:latin typeface="+mj-lt"/>
              </a:rPr>
              <a:t>iOS</a:t>
            </a:r>
            <a:r>
              <a:rPr lang="en-US" sz="3600" dirty="0" smtClean="0">
                <a:gradFill>
                  <a:gsLst>
                    <a:gs pos="1250">
                      <a:schemeClr val="tx1"/>
                    </a:gs>
                    <a:gs pos="100000">
                      <a:schemeClr val="tx1"/>
                    </a:gs>
                  </a:gsLst>
                  <a:lin ang="5400000" scaled="0"/>
                </a:gradFill>
                <a:latin typeface="+mj-lt"/>
              </a:rPr>
              <a:t>/Android/</a:t>
            </a:r>
            <a:r>
              <a:rPr lang="en-US" sz="3600" dirty="0" err="1" smtClean="0">
                <a:gradFill>
                  <a:gsLst>
                    <a:gs pos="1250">
                      <a:schemeClr val="tx1"/>
                    </a:gs>
                    <a:gs pos="100000">
                      <a:schemeClr val="tx1"/>
                    </a:gs>
                  </a:gsLst>
                  <a:lin ang="5400000" scaled="0"/>
                </a:gradFill>
                <a:latin typeface="+mj-lt"/>
              </a:rPr>
              <a:t>WinRT</a:t>
            </a:r>
            <a:r>
              <a:rPr lang="en-US" sz="3600" dirty="0" smtClean="0">
                <a:gradFill>
                  <a:gsLst>
                    <a:gs pos="1250">
                      <a:schemeClr val="tx1"/>
                    </a:gs>
                    <a:gs pos="100000">
                      <a:schemeClr val="tx1"/>
                    </a:gs>
                  </a:gsLst>
                  <a:lin ang="5400000" scaled="0"/>
                </a:gradFill>
                <a:latin typeface="+mj-lt"/>
              </a:rPr>
              <a:t> support</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FDN03</a:t>
            </a:r>
            <a:r>
              <a:rPr lang="en-US" sz="3600" dirty="0">
                <a:gradFill>
                  <a:gsLst>
                    <a:gs pos="1250">
                      <a:schemeClr val="tx1"/>
                    </a:gs>
                    <a:gs pos="100000">
                      <a:schemeClr val="tx1"/>
                    </a:gs>
                  </a:gsLst>
                  <a:lin ang="5400000" scaled="0"/>
                </a:gradFill>
                <a:latin typeface="+mj-lt"/>
              </a:rPr>
              <a:t>: Enabling People Centric </a:t>
            </a:r>
            <a:r>
              <a:rPr lang="en-US" sz="3600" dirty="0" smtClean="0">
                <a:gradFill>
                  <a:gsLst>
                    <a:gs pos="1250">
                      <a:schemeClr val="tx1"/>
                    </a:gs>
                    <a:gs pos="100000">
                      <a:schemeClr val="tx1"/>
                    </a:gs>
                  </a:gsLst>
                  <a:lin ang="5400000" scaled="0"/>
                </a:gradFill>
                <a:latin typeface="+mj-lt"/>
              </a:rPr>
              <a:t>IT</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16989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AD FS Content Map</a:t>
            </a:r>
          </a:p>
          <a:p>
            <a:pPr lvl="1">
              <a:lnSpc>
                <a:spcPct val="90000"/>
              </a:lnSpc>
              <a:spcBef>
                <a:spcPct val="20000"/>
              </a:spcBef>
              <a:buSzPct val="105000"/>
            </a:pPr>
            <a:r>
              <a:rPr lang="es-CO" sz="3600" dirty="0" smtClean="0">
                <a:gradFill>
                  <a:gsLst>
                    <a:gs pos="1250">
                      <a:schemeClr val="tx1"/>
                    </a:gs>
                    <a:gs pos="100000">
                      <a:schemeClr val="tx1"/>
                    </a:gs>
                  </a:gsLst>
                  <a:lin ang="5400000" scaled="0"/>
                </a:gradFill>
                <a:latin typeface="+mj-lt"/>
              </a:rPr>
              <a:t>http</a:t>
            </a:r>
            <a:r>
              <a:rPr lang="en-US" sz="3600" dirty="0" smtClean="0">
                <a:gradFill>
                  <a:gsLst>
                    <a:gs pos="1250">
                      <a:schemeClr val="tx1"/>
                    </a:gs>
                    <a:gs pos="100000">
                      <a:schemeClr val="tx1"/>
                    </a:gs>
                  </a:gsLst>
                  <a:lin ang="5400000" scaled="0"/>
                </a:gradFill>
                <a:latin typeface="+mj-lt"/>
              </a:rPr>
              <a:t>://social.technet.microsoft.com/wiki/contents/articles/2735.ad-fs-2-0-content-map.aspx</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a:xfrm>
            <a:off x="371669" y="3219249"/>
            <a:ext cx="11790169" cy="12003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Active Directory Blog</a:t>
            </a:r>
          </a:p>
          <a:p>
            <a:pPr lvl="1">
              <a:lnSpc>
                <a:spcPct val="90000"/>
              </a:lnSpc>
              <a:spcBef>
                <a:spcPct val="20000"/>
              </a:spcBef>
              <a:buSzPct val="105000"/>
            </a:pPr>
            <a:r>
              <a:rPr lang="en-US" sz="3600" dirty="0" smtClean="0">
                <a:gradFill>
                  <a:gsLst>
                    <a:gs pos="1250">
                      <a:schemeClr val="tx1"/>
                    </a:gs>
                    <a:gs pos="100000">
                      <a:schemeClr val="tx1"/>
                    </a:gs>
                  </a:gsLst>
                  <a:lin ang="5400000" scaled="0"/>
                </a:gradFill>
                <a:latin typeface="+mj-lt"/>
              </a:rPr>
              <a:t>http://blogs.msdn.com/b/active_directory_team_blog/</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9257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205034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83813952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5162550"/>
            <a:ext cx="11887200" cy="1831975"/>
          </a:xfrm>
        </p:spPr>
        <p:txBody>
          <a:bodyPr/>
          <a:lstStyle/>
          <a:p>
            <a:r>
              <a:rPr lang="en-US" dirty="0" smtClean="0"/>
              <a:t>Application Publishing</a:t>
            </a:r>
            <a:endParaRPr lang="en-US" dirty="0"/>
          </a:p>
        </p:txBody>
      </p:sp>
      <p:graphicFrame>
        <p:nvGraphicFramePr>
          <p:cNvPr id="3" name="Diagram 2"/>
          <p:cNvGraphicFramePr/>
          <p:nvPr>
            <p:extLst>
              <p:ext uri="{D42A27DB-BD31-4B8C-83A1-F6EECF244321}">
                <p14:modId xmlns:p14="http://schemas.microsoft.com/office/powerpoint/2010/main" val="1578003893"/>
              </p:ext>
            </p:extLst>
          </p:nvPr>
        </p:nvGraphicFramePr>
        <p:xfrm>
          <a:off x="3648322" y="342392"/>
          <a:ext cx="8458371" cy="485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3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6732512" y="1394795"/>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632369" y="2648850"/>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556321" y="3012452"/>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Tree>
    <p:extLst>
      <p:ext uri="{BB962C8B-B14F-4D97-AF65-F5344CB8AC3E}">
        <p14:creationId xmlns:p14="http://schemas.microsoft.com/office/powerpoint/2010/main" val="54264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fade">
                                      <p:cBhvr>
                                        <p:cTn id="70" dur="500"/>
                                        <p:tgtEl>
                                          <p:spTgt spid="8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500"/>
                                        <p:tgtEl>
                                          <p:spTgt spid="8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4" grpId="0"/>
      <p:bldP spid="15" grpId="0"/>
      <p:bldP spid="30" grpId="0" animBg="1"/>
      <p:bldP spid="4" grpId="0" animBg="1"/>
      <p:bldP spid="8" grpId="0" animBg="1"/>
      <p:bldP spid="3" grpId="0" animBg="1"/>
      <p:bldP spid="2" grpId="0" animBg="1"/>
      <p:bldP spid="86" grpId="0" animBg="1"/>
      <p:bldP spid="85" grpId="0" animBg="1"/>
      <p:bldP spid="40" grpId="0"/>
      <p:bldP spid="6" grpId="0" animBg="1"/>
      <p:bldP spid="89" grpId="0" animBg="1"/>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br>
              <a:rPr lang="en-US" sz="6000" dirty="0" smtClean="0"/>
            </a:br>
            <a:r>
              <a:rPr lang="en-US" sz="6000" dirty="0" smtClean="0"/>
              <a:t>Publishing an Integrated Windows Authentication app</a:t>
            </a:r>
            <a:endParaRPr lang="en-US" sz="6000" dirty="0"/>
          </a:p>
        </p:txBody>
      </p:sp>
      <p:sp>
        <p:nvSpPr>
          <p:cNvPr id="5" name="Text Placeholder 4"/>
          <p:cNvSpPr>
            <a:spLocks noGrp="1"/>
          </p:cNvSpPr>
          <p:nvPr>
            <p:ph type="body" sz="quarter" idx="12"/>
          </p:nvPr>
        </p:nvSpPr>
        <p:spPr/>
        <p:txBody>
          <a:bodyPr/>
          <a:lstStyle/>
          <a:p>
            <a:r>
              <a:rPr lang="en-US" dirty="0" smtClean="0"/>
              <a:t> </a:t>
            </a:r>
            <a:endParaRPr lang="en-US" dirty="0"/>
          </a:p>
        </p:txBody>
      </p:sp>
    </p:spTree>
    <p:extLst>
      <p:ext uri="{BB962C8B-B14F-4D97-AF65-F5344CB8AC3E}">
        <p14:creationId xmlns:p14="http://schemas.microsoft.com/office/powerpoint/2010/main" val="329984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6732512" y="1394795"/>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632369" y="2648850"/>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205291" y="2993203"/>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88037" y="2998863"/>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657656" y="4009982"/>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Tree>
    <p:extLst>
      <p:ext uri="{BB962C8B-B14F-4D97-AF65-F5344CB8AC3E}">
        <p14:creationId xmlns:p14="http://schemas.microsoft.com/office/powerpoint/2010/main" val="340873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WCA-B204_v2" id="{635C5BF9-C490-45ED-809C-147DAD02D4D1}" vid="{D39DA599-FB21-4183-BCDC-39C6F33BCD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TechEd_2013_WCA-B333</Template>
  <TotalTime>8625</TotalTime>
  <Words>7862</Words>
  <Application>Microsoft Office PowerPoint</Application>
  <PresentationFormat>Custom</PresentationFormat>
  <Paragraphs>969</Paragraphs>
  <Slides>56</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Wingdings</vt:lpstr>
      <vt:lpstr>Arial</vt:lpstr>
      <vt:lpstr>Segoe Light</vt:lpstr>
      <vt:lpstr>Aharoni</vt:lpstr>
      <vt:lpstr>Segoe UI Light</vt:lpstr>
      <vt:lpstr>Segoe UI</vt:lpstr>
      <vt:lpstr>Segoe</vt:lpstr>
      <vt:lpstr>Consolas</vt:lpstr>
      <vt:lpstr>TechEd_2013_Template_r09</vt:lpstr>
      <vt:lpstr>PowerPoint Presentation</vt:lpstr>
      <vt:lpstr>Enable work from anywhere without losing sleep: remote access with the Web Application Proxy and VPN solutions</vt:lpstr>
      <vt:lpstr>Enabling work from anywhere</vt:lpstr>
      <vt:lpstr>Web Application Proxy</vt:lpstr>
      <vt:lpstr>Enable Work From Anywhere End-to-End</vt:lpstr>
      <vt:lpstr>Application Publishing</vt:lpstr>
      <vt:lpstr>PowerPoint Presentation</vt:lpstr>
      <vt:lpstr>Demo: Publishing an Integrated Windows Authentication app</vt:lpstr>
      <vt:lpstr>PowerPoint Presentation</vt:lpstr>
      <vt:lpstr>Risk Management</vt:lpstr>
      <vt:lpstr>PowerPoint Presentation</vt:lpstr>
      <vt:lpstr>PowerPoint Presentation</vt:lpstr>
      <vt:lpstr>Building up external access requirements</vt:lpstr>
      <vt:lpstr>Demo: Protecting external access with additional authentication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Access</vt:lpstr>
      <vt:lpstr>PowerPoint Presentation</vt:lpstr>
      <vt:lpstr>Demo: Single sign-on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VPN</vt:lpstr>
      <vt:lpstr>Platform extended to support VPN partners</vt:lpstr>
      <vt:lpstr>All VPN clients are inbox</vt:lpstr>
      <vt:lpstr>Platform Enhancements </vt:lpstr>
      <vt:lpstr>Demo: VPN and AD PhoneFactor</vt:lpstr>
      <vt:lpstr>PowerPoint Presentation</vt:lpstr>
      <vt:lpstr>Related content</vt:lpstr>
      <vt:lpstr>Track resources</vt:lpstr>
      <vt:lpstr>Windows 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WCA-B333: Enable Work from Anywhere without Losing Sleep: Remote Access with the Web Application Proxy and VPN Solutions</dc:title>
  <dc:subject>TechEd 2013</dc:subject>
  <dc:creator>Jairo Cadena</dc:creator>
  <cp:keywords>TechEd 2013</cp:keywords>
  <dc:description>Template by: Jordan Cayabyab, Artitudes Design, Inc.
Formatting by: Kate Kuzel, Silver Fox Productions, Inc.
Audience Type: Internal/External</dc:description>
  <cp:lastModifiedBy>Shows</cp:lastModifiedBy>
  <cp:revision>114</cp:revision>
  <dcterms:created xsi:type="dcterms:W3CDTF">2013-05-23T20:17:06Z</dcterms:created>
  <dcterms:modified xsi:type="dcterms:W3CDTF">2013-06-06T17:01:16Z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