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82" r:id="rId4"/>
  </p:sldMasterIdLst>
  <p:notesMasterIdLst>
    <p:notesMasterId r:id="rId37"/>
  </p:notesMasterIdLst>
  <p:handoutMasterIdLst>
    <p:handoutMasterId r:id="rId38"/>
  </p:handoutMasterIdLst>
  <p:sldIdLst>
    <p:sldId id="1135" r:id="rId5"/>
    <p:sldId id="1054" r:id="rId6"/>
    <p:sldId id="1156" r:id="rId7"/>
    <p:sldId id="1157" r:id="rId8"/>
    <p:sldId id="1158" r:id="rId9"/>
    <p:sldId id="1159" r:id="rId10"/>
    <p:sldId id="1160" r:id="rId11"/>
    <p:sldId id="1161" r:id="rId12"/>
    <p:sldId id="1162" r:id="rId13"/>
    <p:sldId id="1163" r:id="rId14"/>
    <p:sldId id="1165" r:id="rId15"/>
    <p:sldId id="1166" r:id="rId16"/>
    <p:sldId id="1171" r:id="rId17"/>
    <p:sldId id="1164" r:id="rId18"/>
    <p:sldId id="1168" r:id="rId19"/>
    <p:sldId id="1169" r:id="rId20"/>
    <p:sldId id="1170" r:id="rId21"/>
    <p:sldId id="1172" r:id="rId22"/>
    <p:sldId id="1173" r:id="rId23"/>
    <p:sldId id="1174" r:id="rId24"/>
    <p:sldId id="1175" r:id="rId25"/>
    <p:sldId id="1176" r:id="rId26"/>
    <p:sldId id="1177" r:id="rId27"/>
    <p:sldId id="1178" r:id="rId28"/>
    <p:sldId id="1179" r:id="rId29"/>
    <p:sldId id="1180" r:id="rId30"/>
    <p:sldId id="1185" r:id="rId31"/>
    <p:sldId id="1181" r:id="rId32"/>
    <p:sldId id="1182" r:id="rId33"/>
    <p:sldId id="1150" r:id="rId34"/>
    <p:sldId id="1184" r:id="rId35"/>
    <p:sldId id="1076" r:id="rId36"/>
  </p:sldIdLst>
  <p:sldSz cx="12436475" cy="6994525"/>
  <p:notesSz cx="6858000" cy="9144000"/>
  <p:embeddedFontLst>
    <p:embeddedFont>
      <p:font typeface="Segoe UI Light" panose="020B0502040204020203" pitchFamily="34" charset="0"/>
      <p:regular r:id="rId39"/>
      <p:italic r:id="rId40"/>
    </p:embeddedFont>
    <p:embeddedFont>
      <p:font typeface="Segoe UI" panose="020B0502040204020203" pitchFamily="34" charset="0"/>
      <p:regular r:id="rId41"/>
      <p:bold r:id="rId42"/>
      <p:italic r:id="rId43"/>
      <p:boldItalic r:id="rId44"/>
    </p:embeddedFont>
    <p:embeddedFont>
      <p:font typeface="Consolas" panose="020B0609020204030204" pitchFamily="49" charset="0"/>
      <p:regular r:id="rId45"/>
      <p:bold r:id="rId46"/>
      <p:italic r:id="rId47"/>
      <p:boldItalic r:id="rId48"/>
    </p:embeddedFont>
    <p:embeddedFont>
      <p:font typeface="Segoe" panose="020B0502040504020203" pitchFamily="34" charset="0"/>
      <p:regular r:id="rId49"/>
      <p:bold r:id="rId50"/>
      <p:italic r:id="rId51"/>
      <p:boldItalic r:id="rId52"/>
    </p:embeddedFont>
  </p:embeddedFontLst>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054"/>
            <p14:sldId id="1156"/>
            <p14:sldId id="1157"/>
            <p14:sldId id="1158"/>
            <p14:sldId id="1159"/>
            <p14:sldId id="1160"/>
            <p14:sldId id="1161"/>
            <p14:sldId id="1162"/>
            <p14:sldId id="1163"/>
            <p14:sldId id="1165"/>
            <p14:sldId id="1166"/>
            <p14:sldId id="1171"/>
            <p14:sldId id="1164"/>
            <p14:sldId id="1168"/>
            <p14:sldId id="1169"/>
            <p14:sldId id="1170"/>
            <p14:sldId id="1172"/>
            <p14:sldId id="1173"/>
            <p14:sldId id="1174"/>
            <p14:sldId id="1175"/>
            <p14:sldId id="1176"/>
            <p14:sldId id="1177"/>
            <p14:sldId id="1178"/>
            <p14:sldId id="1179"/>
            <p14:sldId id="1180"/>
            <p14:sldId id="1185"/>
            <p14:sldId id="1181"/>
          </p14:sldIdLst>
        </p14:section>
        <p14:section name="Special content" id="{6925D2A1-AD53-4951-AB34-79DFA02CD676}">
          <p14:sldIdLst>
            <p14:sldId id="1182"/>
            <p14:sldId id="1150"/>
            <p14:sldId id="1184"/>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465" autoAdjust="0"/>
  </p:normalViewPr>
  <p:slideViewPr>
    <p:cSldViewPr snapToGrid="0">
      <p:cViewPr varScale="1">
        <p:scale>
          <a:sx n="93" d="100"/>
          <a:sy n="93" d="100"/>
        </p:scale>
        <p:origin x="1146" y="96"/>
      </p:cViewPr>
      <p:guideLst>
        <p:guide orient="horz" pos="2203"/>
        <p:guide pos="3917"/>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0"/>
    </p:cViewPr>
  </p:sorterViewPr>
  <p:notesViewPr>
    <p:cSldViewPr snapToGrid="0" showGuides="1">
      <p:cViewPr>
        <p:scale>
          <a:sx n="41" d="100"/>
          <a:sy n="41" d="100"/>
        </p:scale>
        <p:origin x="-2952" y="-53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46"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3.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1.fntdata"/><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6.fntdata"/><Relationship Id="rId52"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13.fntdata"/><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6/28/2013 4:54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6/28/2013 4:54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6/28/2013 4:54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6/28/2013 4:54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6/28/2013 4:54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2647612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29</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6/28/2013 4:54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2106486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6/28/2013 4:55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6/28/2013 4:55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4192483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32</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6/28/2013 4:55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ody Blue">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5"/>
            <a:ext cx="8229599" cy="887414"/>
          </a:xfrm>
        </p:spPr>
        <p:txBody>
          <a:bodyPr/>
          <a:lstStyle>
            <a:lvl1pPr>
              <a:defRPr>
                <a:latin typeface="Segoe"/>
                <a:cs typeface="Segoe"/>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497740"/>
            <a:ext cx="11887200" cy="1617366"/>
          </a:xfrm>
        </p:spPr>
        <p:txBody>
          <a:bodyPr/>
          <a:lstStyle>
            <a:lvl1pPr marL="0" indent="0">
              <a:buNone/>
              <a:defRPr sz="2400">
                <a:solidFill>
                  <a:schemeClr val="bg1"/>
                </a:solidFill>
                <a:latin typeface="Segoe"/>
                <a:cs typeface="Segoe"/>
              </a:defRPr>
            </a:lvl1pPr>
            <a:lvl2pPr marL="257141" indent="-257141">
              <a:buClr>
                <a:srgbClr val="0072C6"/>
              </a:buClr>
              <a:buFont typeface="Wingdings" charset="2"/>
              <a:buChar char="§"/>
              <a:defRPr sz="2000">
                <a:solidFill>
                  <a:schemeClr val="bg1"/>
                </a:solidFill>
                <a:latin typeface="Segoe"/>
                <a:cs typeface="Segoe"/>
              </a:defRPr>
            </a:lvl2pPr>
            <a:lvl3pPr marL="428568" indent="-257141">
              <a:buClr>
                <a:srgbClr val="0072C6"/>
              </a:buClr>
              <a:buFont typeface="Wingdings" charset="2"/>
              <a:buChar char="§"/>
              <a:defRPr sz="1500">
                <a:solidFill>
                  <a:schemeClr val="bg1"/>
                </a:solidFill>
                <a:latin typeface="Segoe"/>
                <a:cs typeface="Segoe"/>
              </a:defRPr>
            </a:lvl3pPr>
            <a:lvl4pPr marL="599995" indent="-257141">
              <a:buClr>
                <a:srgbClr val="0072C6"/>
              </a:buClr>
              <a:buFont typeface="Wingdings" charset="2"/>
              <a:buChar char="§"/>
              <a:defRPr sz="1500">
                <a:solidFill>
                  <a:schemeClr val="bg1"/>
                </a:solidFill>
                <a:latin typeface="Segoe"/>
                <a:cs typeface="Segoe"/>
              </a:defRPr>
            </a:lvl4pPr>
            <a:lvl5pPr marL="771422" indent="-257141">
              <a:buClr>
                <a:srgbClr val="0072C6"/>
              </a:buClr>
              <a:buFont typeface="Wingdings" charset="2"/>
              <a:buChar char="§"/>
              <a:defRPr sz="1500">
                <a:solidFill>
                  <a:schemeClr val="bg1"/>
                </a:solidFill>
                <a:latin typeface="Segoe"/>
                <a:cs typeface="Sego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5080237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3"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8" Type="http://schemas.openxmlformats.org/officeDocument/2006/relationships/hyperlink" Target="microsoft.com/windows/wtg" TargetMode="External"/><Relationship Id="rId3" Type="http://schemas.openxmlformats.org/officeDocument/2006/relationships/image" Target="../media/image13.png"/><Relationship Id="rId7" Type="http://schemas.openxmlformats.org/officeDocument/2006/relationships/hyperlink" Target="microsoft.com/dv"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hyperlink" Target="microsoft.com/mdop" TargetMode="External"/><Relationship Id="rId5" Type="http://schemas.openxmlformats.org/officeDocument/2006/relationships/hyperlink" Target="windows.com/ITpro" TargetMode="External"/><Relationship Id="rId4" Type="http://schemas.openxmlformats.org/officeDocument/2006/relationships/hyperlink" Target="windows.com/enterprise" TargetMode="External"/><Relationship Id="rId9" Type="http://schemas.openxmlformats.org/officeDocument/2006/relationships/hyperlink" Target="tryoutlook.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17.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What’s New in Server 2012 DirectAccess?</a:t>
            </a:r>
            <a:endParaRPr lang="en-US" dirty="0"/>
          </a:p>
        </p:txBody>
      </p:sp>
    </p:spTree>
    <p:extLst>
      <p:ext uri="{BB962C8B-B14F-4D97-AF65-F5344CB8AC3E}">
        <p14:creationId xmlns:p14="http://schemas.microsoft.com/office/powerpoint/2010/main" val="1901033093"/>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5"/>
            <a:ext cx="11231561" cy="887414"/>
          </a:xfrm>
        </p:spPr>
        <p:txBody>
          <a:bodyPr/>
          <a:lstStyle/>
          <a:p>
            <a:r>
              <a:rPr lang="en-US" dirty="0">
                <a:latin typeface="+mj-lt"/>
                <a:cs typeface="Segoe UI" pitchFamily="34" charset="0"/>
              </a:rPr>
              <a:t>What’s New in Windows Server 2012</a:t>
            </a:r>
          </a:p>
        </p:txBody>
      </p:sp>
      <p:sp>
        <p:nvSpPr>
          <p:cNvPr id="7" name="Freeform 6"/>
          <p:cNvSpPr/>
          <p:nvPr/>
        </p:nvSpPr>
        <p:spPr>
          <a:xfrm>
            <a:off x="371475" y="1333501"/>
            <a:ext cx="2148417" cy="1620202"/>
          </a:xfrm>
          <a:custGeom>
            <a:avLst/>
            <a:gdLst>
              <a:gd name="connsiteX0" fmla="*/ 0 w 2199828"/>
              <a:gd name="connsiteY0" fmla="*/ 0 h 1319897"/>
              <a:gd name="connsiteX1" fmla="*/ 2199828 w 2199828"/>
              <a:gd name="connsiteY1" fmla="*/ 0 h 1319897"/>
              <a:gd name="connsiteX2" fmla="*/ 2199828 w 2199828"/>
              <a:gd name="connsiteY2" fmla="*/ 1319897 h 1319897"/>
              <a:gd name="connsiteX3" fmla="*/ 0 w 2199828"/>
              <a:gd name="connsiteY3" fmla="*/ 1319897 h 1319897"/>
              <a:gd name="connsiteX4" fmla="*/ 0 w 2199828"/>
              <a:gd name="connsiteY4" fmla="*/ 0 h 131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828" h="1319897">
                <a:moveTo>
                  <a:pt x="0" y="0"/>
                </a:moveTo>
                <a:lnTo>
                  <a:pt x="2199828" y="0"/>
                </a:lnTo>
                <a:lnTo>
                  <a:pt x="2199828" y="1319897"/>
                </a:lnTo>
                <a:lnTo>
                  <a:pt x="0" y="1319897"/>
                </a:lnTo>
                <a:lnTo>
                  <a:pt x="0" y="0"/>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5717" tIns="65717" rIns="65717" bIns="65717" numCol="1" spcCol="1270" anchor="ctr" anchorCtr="0">
            <a:noAutofit/>
          </a:bodyPr>
          <a:lstStyle/>
          <a:p>
            <a:pPr algn="ctr" defTabSz="766660">
              <a:lnSpc>
                <a:spcPct val="90000"/>
              </a:lnSpc>
              <a:spcBef>
                <a:spcPct val="0"/>
              </a:spcBef>
              <a:spcAft>
                <a:spcPct val="35000"/>
              </a:spcAft>
            </a:pPr>
            <a:r>
              <a:rPr lang="en-US" sz="1725" dirty="0"/>
              <a:t>DirectAccess and RRAS Coexistence</a:t>
            </a:r>
          </a:p>
        </p:txBody>
      </p:sp>
      <p:sp>
        <p:nvSpPr>
          <p:cNvPr id="8" name="Freeform 7"/>
          <p:cNvSpPr/>
          <p:nvPr/>
        </p:nvSpPr>
        <p:spPr>
          <a:xfrm>
            <a:off x="2734733" y="1333501"/>
            <a:ext cx="2148417" cy="1620202"/>
          </a:xfrm>
          <a:custGeom>
            <a:avLst/>
            <a:gdLst>
              <a:gd name="connsiteX0" fmla="*/ 0 w 2199828"/>
              <a:gd name="connsiteY0" fmla="*/ 0 h 1319897"/>
              <a:gd name="connsiteX1" fmla="*/ 2199828 w 2199828"/>
              <a:gd name="connsiteY1" fmla="*/ 0 h 1319897"/>
              <a:gd name="connsiteX2" fmla="*/ 2199828 w 2199828"/>
              <a:gd name="connsiteY2" fmla="*/ 1319897 h 1319897"/>
              <a:gd name="connsiteX3" fmla="*/ 0 w 2199828"/>
              <a:gd name="connsiteY3" fmla="*/ 1319897 h 1319897"/>
              <a:gd name="connsiteX4" fmla="*/ 0 w 2199828"/>
              <a:gd name="connsiteY4" fmla="*/ 0 h 131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828" h="1319897">
                <a:moveTo>
                  <a:pt x="0" y="0"/>
                </a:moveTo>
                <a:lnTo>
                  <a:pt x="2199828" y="0"/>
                </a:lnTo>
                <a:lnTo>
                  <a:pt x="2199828" y="1319897"/>
                </a:lnTo>
                <a:lnTo>
                  <a:pt x="0" y="1319897"/>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5717" tIns="65717" rIns="65717" bIns="65717" numCol="1" spcCol="1270" anchor="ctr" anchorCtr="0">
            <a:noAutofit/>
          </a:bodyPr>
          <a:lstStyle/>
          <a:p>
            <a:pPr algn="ctr" defTabSz="766660">
              <a:lnSpc>
                <a:spcPct val="90000"/>
              </a:lnSpc>
              <a:spcBef>
                <a:spcPct val="0"/>
              </a:spcBef>
              <a:spcAft>
                <a:spcPct val="35000"/>
              </a:spcAft>
            </a:pPr>
            <a:r>
              <a:rPr lang="en-US" sz="1725" dirty="0"/>
              <a:t>Simplified Deployment</a:t>
            </a:r>
          </a:p>
        </p:txBody>
      </p:sp>
      <p:sp>
        <p:nvSpPr>
          <p:cNvPr id="9" name="Freeform 8"/>
          <p:cNvSpPr/>
          <p:nvPr/>
        </p:nvSpPr>
        <p:spPr>
          <a:xfrm>
            <a:off x="5097992" y="1333501"/>
            <a:ext cx="2148417" cy="1620202"/>
          </a:xfrm>
          <a:custGeom>
            <a:avLst/>
            <a:gdLst>
              <a:gd name="connsiteX0" fmla="*/ 0 w 2199828"/>
              <a:gd name="connsiteY0" fmla="*/ 0 h 1319897"/>
              <a:gd name="connsiteX1" fmla="*/ 2199828 w 2199828"/>
              <a:gd name="connsiteY1" fmla="*/ 0 h 1319897"/>
              <a:gd name="connsiteX2" fmla="*/ 2199828 w 2199828"/>
              <a:gd name="connsiteY2" fmla="*/ 1319897 h 1319897"/>
              <a:gd name="connsiteX3" fmla="*/ 0 w 2199828"/>
              <a:gd name="connsiteY3" fmla="*/ 1319897 h 1319897"/>
              <a:gd name="connsiteX4" fmla="*/ 0 w 2199828"/>
              <a:gd name="connsiteY4" fmla="*/ 0 h 131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828" h="1319897">
                <a:moveTo>
                  <a:pt x="0" y="0"/>
                </a:moveTo>
                <a:lnTo>
                  <a:pt x="2199828" y="0"/>
                </a:lnTo>
                <a:lnTo>
                  <a:pt x="2199828" y="1319897"/>
                </a:lnTo>
                <a:lnTo>
                  <a:pt x="0" y="1319897"/>
                </a:lnTo>
                <a:lnTo>
                  <a:pt x="0" y="0"/>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5717" tIns="65717" rIns="65717" bIns="65717" numCol="1" spcCol="1270" anchor="ctr" anchorCtr="0">
            <a:noAutofit/>
          </a:bodyPr>
          <a:lstStyle/>
          <a:p>
            <a:pPr algn="ctr" defTabSz="766660">
              <a:lnSpc>
                <a:spcPct val="90000"/>
              </a:lnSpc>
              <a:spcBef>
                <a:spcPct val="0"/>
              </a:spcBef>
              <a:spcAft>
                <a:spcPct val="35000"/>
              </a:spcAft>
            </a:pPr>
            <a:r>
              <a:rPr lang="en-US" sz="1725" dirty="0"/>
              <a:t>No PKI</a:t>
            </a:r>
          </a:p>
        </p:txBody>
      </p:sp>
      <p:sp>
        <p:nvSpPr>
          <p:cNvPr id="10" name="Freeform 9"/>
          <p:cNvSpPr/>
          <p:nvPr/>
        </p:nvSpPr>
        <p:spPr>
          <a:xfrm>
            <a:off x="7461250" y="1333501"/>
            <a:ext cx="2148417" cy="1620202"/>
          </a:xfrm>
          <a:custGeom>
            <a:avLst/>
            <a:gdLst>
              <a:gd name="connsiteX0" fmla="*/ 0 w 2199828"/>
              <a:gd name="connsiteY0" fmla="*/ 0 h 1319897"/>
              <a:gd name="connsiteX1" fmla="*/ 2199828 w 2199828"/>
              <a:gd name="connsiteY1" fmla="*/ 0 h 1319897"/>
              <a:gd name="connsiteX2" fmla="*/ 2199828 w 2199828"/>
              <a:gd name="connsiteY2" fmla="*/ 1319897 h 1319897"/>
              <a:gd name="connsiteX3" fmla="*/ 0 w 2199828"/>
              <a:gd name="connsiteY3" fmla="*/ 1319897 h 1319897"/>
              <a:gd name="connsiteX4" fmla="*/ 0 w 2199828"/>
              <a:gd name="connsiteY4" fmla="*/ 0 h 131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828" h="1319897">
                <a:moveTo>
                  <a:pt x="0" y="0"/>
                </a:moveTo>
                <a:lnTo>
                  <a:pt x="2199828" y="0"/>
                </a:lnTo>
                <a:lnTo>
                  <a:pt x="2199828" y="1319897"/>
                </a:lnTo>
                <a:lnTo>
                  <a:pt x="0" y="1319897"/>
                </a:lnTo>
                <a:lnTo>
                  <a:pt x="0" y="0"/>
                </a:ln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5717" tIns="65717" rIns="65717" bIns="65717" numCol="1" spcCol="1270" anchor="ctr" anchorCtr="0">
            <a:noAutofit/>
          </a:bodyPr>
          <a:lstStyle/>
          <a:p>
            <a:pPr algn="ctr" defTabSz="766660">
              <a:lnSpc>
                <a:spcPct val="90000"/>
              </a:lnSpc>
              <a:spcBef>
                <a:spcPct val="0"/>
              </a:spcBef>
              <a:spcAft>
                <a:spcPct val="35000"/>
              </a:spcAft>
            </a:pPr>
            <a:r>
              <a:rPr lang="en-US" sz="1725" dirty="0"/>
              <a:t>Perimeter/DMZ Deployment</a:t>
            </a:r>
          </a:p>
        </p:txBody>
      </p:sp>
      <p:sp>
        <p:nvSpPr>
          <p:cNvPr id="11" name="Freeform 10"/>
          <p:cNvSpPr/>
          <p:nvPr/>
        </p:nvSpPr>
        <p:spPr>
          <a:xfrm>
            <a:off x="9824508" y="1333501"/>
            <a:ext cx="2148417" cy="1620202"/>
          </a:xfrm>
          <a:custGeom>
            <a:avLst/>
            <a:gdLst>
              <a:gd name="connsiteX0" fmla="*/ 0 w 2199828"/>
              <a:gd name="connsiteY0" fmla="*/ 0 h 1319897"/>
              <a:gd name="connsiteX1" fmla="*/ 2199828 w 2199828"/>
              <a:gd name="connsiteY1" fmla="*/ 0 h 1319897"/>
              <a:gd name="connsiteX2" fmla="*/ 2199828 w 2199828"/>
              <a:gd name="connsiteY2" fmla="*/ 1319897 h 1319897"/>
              <a:gd name="connsiteX3" fmla="*/ 0 w 2199828"/>
              <a:gd name="connsiteY3" fmla="*/ 1319897 h 1319897"/>
              <a:gd name="connsiteX4" fmla="*/ 0 w 2199828"/>
              <a:gd name="connsiteY4" fmla="*/ 0 h 131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828" h="1319897">
                <a:moveTo>
                  <a:pt x="0" y="0"/>
                </a:moveTo>
                <a:lnTo>
                  <a:pt x="2199828" y="0"/>
                </a:lnTo>
                <a:lnTo>
                  <a:pt x="2199828" y="1319897"/>
                </a:lnTo>
                <a:lnTo>
                  <a:pt x="0" y="1319897"/>
                </a:lnTo>
                <a:lnTo>
                  <a:pt x="0" y="0"/>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5717" tIns="65717" rIns="65717" bIns="65717" numCol="1" spcCol="1270" anchor="ctr" anchorCtr="0">
            <a:noAutofit/>
          </a:bodyPr>
          <a:lstStyle/>
          <a:p>
            <a:pPr algn="ctr" defTabSz="766660">
              <a:lnSpc>
                <a:spcPct val="90000"/>
              </a:lnSpc>
              <a:spcBef>
                <a:spcPct val="0"/>
              </a:spcBef>
              <a:spcAft>
                <a:spcPct val="35000"/>
              </a:spcAft>
            </a:pPr>
            <a:r>
              <a:rPr lang="en-US" sz="1725" dirty="0"/>
              <a:t>Integrated Network Load Balancing</a:t>
            </a:r>
          </a:p>
        </p:txBody>
      </p:sp>
      <p:sp>
        <p:nvSpPr>
          <p:cNvPr id="12" name="Freeform 11"/>
          <p:cNvSpPr/>
          <p:nvPr/>
        </p:nvSpPr>
        <p:spPr>
          <a:xfrm>
            <a:off x="371475" y="3223737"/>
            <a:ext cx="2148417" cy="1620202"/>
          </a:xfrm>
          <a:custGeom>
            <a:avLst/>
            <a:gdLst>
              <a:gd name="connsiteX0" fmla="*/ 0 w 2199828"/>
              <a:gd name="connsiteY0" fmla="*/ 0 h 1319897"/>
              <a:gd name="connsiteX1" fmla="*/ 2199828 w 2199828"/>
              <a:gd name="connsiteY1" fmla="*/ 0 h 1319897"/>
              <a:gd name="connsiteX2" fmla="*/ 2199828 w 2199828"/>
              <a:gd name="connsiteY2" fmla="*/ 1319897 h 1319897"/>
              <a:gd name="connsiteX3" fmla="*/ 0 w 2199828"/>
              <a:gd name="connsiteY3" fmla="*/ 1319897 h 1319897"/>
              <a:gd name="connsiteX4" fmla="*/ 0 w 2199828"/>
              <a:gd name="connsiteY4" fmla="*/ 0 h 131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828" h="1319897">
                <a:moveTo>
                  <a:pt x="0" y="0"/>
                </a:moveTo>
                <a:lnTo>
                  <a:pt x="2199828" y="0"/>
                </a:lnTo>
                <a:lnTo>
                  <a:pt x="2199828" y="1319897"/>
                </a:lnTo>
                <a:lnTo>
                  <a:pt x="0" y="1319897"/>
                </a:lnTo>
                <a:lnTo>
                  <a:pt x="0" y="0"/>
                </a:ln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5717" tIns="65717" rIns="65717" bIns="65717" numCol="1" spcCol="1270" anchor="ctr" anchorCtr="0">
            <a:noAutofit/>
          </a:bodyPr>
          <a:lstStyle/>
          <a:p>
            <a:pPr algn="ctr" defTabSz="766660">
              <a:lnSpc>
                <a:spcPct val="90000"/>
              </a:lnSpc>
              <a:spcBef>
                <a:spcPct val="0"/>
              </a:spcBef>
              <a:spcAft>
                <a:spcPct val="35000"/>
              </a:spcAft>
            </a:pPr>
            <a:r>
              <a:rPr lang="en-US" sz="1725" dirty="0"/>
              <a:t>Multi-Domain Support</a:t>
            </a:r>
          </a:p>
        </p:txBody>
      </p:sp>
      <p:sp>
        <p:nvSpPr>
          <p:cNvPr id="13" name="Freeform 12"/>
          <p:cNvSpPr/>
          <p:nvPr/>
        </p:nvSpPr>
        <p:spPr>
          <a:xfrm>
            <a:off x="2734733" y="3223737"/>
            <a:ext cx="2148417" cy="1620202"/>
          </a:xfrm>
          <a:custGeom>
            <a:avLst/>
            <a:gdLst>
              <a:gd name="connsiteX0" fmla="*/ 0 w 2199828"/>
              <a:gd name="connsiteY0" fmla="*/ 0 h 1319897"/>
              <a:gd name="connsiteX1" fmla="*/ 2199828 w 2199828"/>
              <a:gd name="connsiteY1" fmla="*/ 0 h 1319897"/>
              <a:gd name="connsiteX2" fmla="*/ 2199828 w 2199828"/>
              <a:gd name="connsiteY2" fmla="*/ 1319897 h 1319897"/>
              <a:gd name="connsiteX3" fmla="*/ 0 w 2199828"/>
              <a:gd name="connsiteY3" fmla="*/ 1319897 h 1319897"/>
              <a:gd name="connsiteX4" fmla="*/ 0 w 2199828"/>
              <a:gd name="connsiteY4" fmla="*/ 0 h 131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828" h="1319897">
                <a:moveTo>
                  <a:pt x="0" y="0"/>
                </a:moveTo>
                <a:lnTo>
                  <a:pt x="2199828" y="0"/>
                </a:lnTo>
                <a:lnTo>
                  <a:pt x="2199828" y="1319897"/>
                </a:lnTo>
                <a:lnTo>
                  <a:pt x="0" y="1319897"/>
                </a:lnTo>
                <a:lnTo>
                  <a:pt x="0" y="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717" tIns="65717" rIns="65717" bIns="65717" numCol="1" spcCol="1270" anchor="ctr" anchorCtr="0">
            <a:noAutofit/>
          </a:bodyPr>
          <a:lstStyle/>
          <a:p>
            <a:pPr algn="ctr" defTabSz="766660">
              <a:lnSpc>
                <a:spcPct val="90000"/>
              </a:lnSpc>
              <a:spcBef>
                <a:spcPct val="0"/>
              </a:spcBef>
              <a:spcAft>
                <a:spcPct val="35000"/>
              </a:spcAft>
            </a:pPr>
            <a:r>
              <a:rPr lang="en-US" sz="1725" dirty="0"/>
              <a:t>NAP Integration</a:t>
            </a:r>
          </a:p>
        </p:txBody>
      </p:sp>
      <p:sp>
        <p:nvSpPr>
          <p:cNvPr id="14" name="Freeform 13"/>
          <p:cNvSpPr/>
          <p:nvPr/>
        </p:nvSpPr>
        <p:spPr>
          <a:xfrm>
            <a:off x="5097992" y="3223737"/>
            <a:ext cx="2148417" cy="1620202"/>
          </a:xfrm>
          <a:custGeom>
            <a:avLst/>
            <a:gdLst>
              <a:gd name="connsiteX0" fmla="*/ 0 w 2199828"/>
              <a:gd name="connsiteY0" fmla="*/ 0 h 1319897"/>
              <a:gd name="connsiteX1" fmla="*/ 2199828 w 2199828"/>
              <a:gd name="connsiteY1" fmla="*/ 0 h 1319897"/>
              <a:gd name="connsiteX2" fmla="*/ 2199828 w 2199828"/>
              <a:gd name="connsiteY2" fmla="*/ 1319897 h 1319897"/>
              <a:gd name="connsiteX3" fmla="*/ 0 w 2199828"/>
              <a:gd name="connsiteY3" fmla="*/ 1319897 h 1319897"/>
              <a:gd name="connsiteX4" fmla="*/ 0 w 2199828"/>
              <a:gd name="connsiteY4" fmla="*/ 0 h 131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828" h="1319897">
                <a:moveTo>
                  <a:pt x="0" y="0"/>
                </a:moveTo>
                <a:lnTo>
                  <a:pt x="2199828" y="0"/>
                </a:lnTo>
                <a:lnTo>
                  <a:pt x="2199828" y="1319897"/>
                </a:lnTo>
                <a:lnTo>
                  <a:pt x="0" y="1319897"/>
                </a:lnTo>
                <a:lnTo>
                  <a:pt x="0" y="0"/>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717" tIns="65717" rIns="65717" bIns="65717" numCol="1" spcCol="1270" anchor="ctr" anchorCtr="0">
            <a:noAutofit/>
          </a:bodyPr>
          <a:lstStyle/>
          <a:p>
            <a:pPr algn="ctr" defTabSz="766660">
              <a:lnSpc>
                <a:spcPct val="90000"/>
              </a:lnSpc>
              <a:spcBef>
                <a:spcPct val="0"/>
              </a:spcBef>
              <a:spcAft>
                <a:spcPct val="35000"/>
              </a:spcAft>
            </a:pPr>
            <a:r>
              <a:rPr lang="en-US" sz="1725"/>
              <a:t>OTP/Virtual Smartcard</a:t>
            </a:r>
          </a:p>
        </p:txBody>
      </p:sp>
      <p:sp>
        <p:nvSpPr>
          <p:cNvPr id="15" name="Freeform 14"/>
          <p:cNvSpPr/>
          <p:nvPr/>
        </p:nvSpPr>
        <p:spPr>
          <a:xfrm>
            <a:off x="7461250" y="3223737"/>
            <a:ext cx="2148417" cy="1620202"/>
          </a:xfrm>
          <a:custGeom>
            <a:avLst/>
            <a:gdLst>
              <a:gd name="connsiteX0" fmla="*/ 0 w 2199828"/>
              <a:gd name="connsiteY0" fmla="*/ 0 h 1319897"/>
              <a:gd name="connsiteX1" fmla="*/ 2199828 w 2199828"/>
              <a:gd name="connsiteY1" fmla="*/ 0 h 1319897"/>
              <a:gd name="connsiteX2" fmla="*/ 2199828 w 2199828"/>
              <a:gd name="connsiteY2" fmla="*/ 1319897 h 1319897"/>
              <a:gd name="connsiteX3" fmla="*/ 0 w 2199828"/>
              <a:gd name="connsiteY3" fmla="*/ 1319897 h 1319897"/>
              <a:gd name="connsiteX4" fmla="*/ 0 w 2199828"/>
              <a:gd name="connsiteY4" fmla="*/ 0 h 131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828" h="1319897">
                <a:moveTo>
                  <a:pt x="0" y="0"/>
                </a:moveTo>
                <a:lnTo>
                  <a:pt x="2199828" y="0"/>
                </a:lnTo>
                <a:lnTo>
                  <a:pt x="2199828" y="1319897"/>
                </a:lnTo>
                <a:lnTo>
                  <a:pt x="0" y="1319897"/>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5717" tIns="65717" rIns="65717" bIns="65717" numCol="1" spcCol="1270" anchor="ctr" anchorCtr="0">
            <a:noAutofit/>
          </a:bodyPr>
          <a:lstStyle/>
          <a:p>
            <a:pPr algn="ctr" defTabSz="766660">
              <a:lnSpc>
                <a:spcPct val="90000"/>
              </a:lnSpc>
              <a:spcBef>
                <a:spcPct val="0"/>
              </a:spcBef>
              <a:spcAft>
                <a:spcPct val="35000"/>
              </a:spcAft>
            </a:pPr>
            <a:r>
              <a:rPr lang="en-US" sz="1725" dirty="0"/>
              <a:t>Automated Force Tunneling</a:t>
            </a:r>
          </a:p>
        </p:txBody>
      </p:sp>
      <p:sp>
        <p:nvSpPr>
          <p:cNvPr id="16" name="Freeform 15"/>
          <p:cNvSpPr/>
          <p:nvPr/>
        </p:nvSpPr>
        <p:spPr>
          <a:xfrm>
            <a:off x="9824508" y="3223737"/>
            <a:ext cx="2148417" cy="1620202"/>
          </a:xfrm>
          <a:custGeom>
            <a:avLst/>
            <a:gdLst>
              <a:gd name="connsiteX0" fmla="*/ 0 w 2199828"/>
              <a:gd name="connsiteY0" fmla="*/ 0 h 1319897"/>
              <a:gd name="connsiteX1" fmla="*/ 2199828 w 2199828"/>
              <a:gd name="connsiteY1" fmla="*/ 0 h 1319897"/>
              <a:gd name="connsiteX2" fmla="*/ 2199828 w 2199828"/>
              <a:gd name="connsiteY2" fmla="*/ 1319897 h 1319897"/>
              <a:gd name="connsiteX3" fmla="*/ 0 w 2199828"/>
              <a:gd name="connsiteY3" fmla="*/ 1319897 h 1319897"/>
              <a:gd name="connsiteX4" fmla="*/ 0 w 2199828"/>
              <a:gd name="connsiteY4" fmla="*/ 0 h 131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828" h="1319897">
                <a:moveTo>
                  <a:pt x="0" y="0"/>
                </a:moveTo>
                <a:lnTo>
                  <a:pt x="2199828" y="0"/>
                </a:lnTo>
                <a:lnTo>
                  <a:pt x="2199828" y="1319897"/>
                </a:lnTo>
                <a:lnTo>
                  <a:pt x="0" y="1319897"/>
                </a:lnTo>
                <a:lnTo>
                  <a:pt x="0" y="0"/>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5717" tIns="65717" rIns="65717" bIns="65717" numCol="1" spcCol="1270" anchor="ctr" anchorCtr="0">
            <a:noAutofit/>
          </a:bodyPr>
          <a:lstStyle/>
          <a:p>
            <a:pPr algn="ctr" defTabSz="766660">
              <a:lnSpc>
                <a:spcPct val="90000"/>
              </a:lnSpc>
              <a:spcBef>
                <a:spcPct val="0"/>
              </a:spcBef>
              <a:spcAft>
                <a:spcPct val="35000"/>
              </a:spcAft>
            </a:pPr>
            <a:r>
              <a:rPr lang="en-US" sz="1725" dirty="0"/>
              <a:t>IP-HTTPS Improvements</a:t>
            </a:r>
          </a:p>
        </p:txBody>
      </p:sp>
      <p:sp>
        <p:nvSpPr>
          <p:cNvPr id="17" name="Freeform 16"/>
          <p:cNvSpPr/>
          <p:nvPr/>
        </p:nvSpPr>
        <p:spPr>
          <a:xfrm>
            <a:off x="371475" y="5113973"/>
            <a:ext cx="2148417" cy="1620202"/>
          </a:xfrm>
          <a:custGeom>
            <a:avLst/>
            <a:gdLst>
              <a:gd name="connsiteX0" fmla="*/ 0 w 2199828"/>
              <a:gd name="connsiteY0" fmla="*/ 0 h 1319897"/>
              <a:gd name="connsiteX1" fmla="*/ 2199828 w 2199828"/>
              <a:gd name="connsiteY1" fmla="*/ 0 h 1319897"/>
              <a:gd name="connsiteX2" fmla="*/ 2199828 w 2199828"/>
              <a:gd name="connsiteY2" fmla="*/ 1319897 h 1319897"/>
              <a:gd name="connsiteX3" fmla="*/ 0 w 2199828"/>
              <a:gd name="connsiteY3" fmla="*/ 1319897 h 1319897"/>
              <a:gd name="connsiteX4" fmla="*/ 0 w 2199828"/>
              <a:gd name="connsiteY4" fmla="*/ 0 h 131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828" h="1319897">
                <a:moveTo>
                  <a:pt x="0" y="0"/>
                </a:moveTo>
                <a:lnTo>
                  <a:pt x="2199828" y="0"/>
                </a:lnTo>
                <a:lnTo>
                  <a:pt x="2199828" y="1319897"/>
                </a:lnTo>
                <a:lnTo>
                  <a:pt x="0" y="1319897"/>
                </a:lnTo>
                <a:lnTo>
                  <a:pt x="0" y="0"/>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717" tIns="65717" rIns="65717" bIns="65717" numCol="1" spcCol="1270" anchor="ctr" anchorCtr="0">
            <a:noAutofit/>
          </a:bodyPr>
          <a:lstStyle/>
          <a:p>
            <a:pPr algn="ctr" defTabSz="766660">
              <a:lnSpc>
                <a:spcPct val="90000"/>
              </a:lnSpc>
              <a:spcBef>
                <a:spcPct val="0"/>
              </a:spcBef>
              <a:spcAft>
                <a:spcPct val="35000"/>
              </a:spcAft>
            </a:pPr>
            <a:r>
              <a:rPr lang="en-US" sz="1725"/>
              <a:t>Manage Out</a:t>
            </a:r>
          </a:p>
        </p:txBody>
      </p:sp>
      <p:sp>
        <p:nvSpPr>
          <p:cNvPr id="18" name="Freeform 17"/>
          <p:cNvSpPr/>
          <p:nvPr/>
        </p:nvSpPr>
        <p:spPr>
          <a:xfrm>
            <a:off x="2734733" y="5113973"/>
            <a:ext cx="2148417" cy="1620202"/>
          </a:xfrm>
          <a:custGeom>
            <a:avLst/>
            <a:gdLst>
              <a:gd name="connsiteX0" fmla="*/ 0 w 2199828"/>
              <a:gd name="connsiteY0" fmla="*/ 0 h 1319897"/>
              <a:gd name="connsiteX1" fmla="*/ 2199828 w 2199828"/>
              <a:gd name="connsiteY1" fmla="*/ 0 h 1319897"/>
              <a:gd name="connsiteX2" fmla="*/ 2199828 w 2199828"/>
              <a:gd name="connsiteY2" fmla="*/ 1319897 h 1319897"/>
              <a:gd name="connsiteX3" fmla="*/ 0 w 2199828"/>
              <a:gd name="connsiteY3" fmla="*/ 1319897 h 1319897"/>
              <a:gd name="connsiteX4" fmla="*/ 0 w 2199828"/>
              <a:gd name="connsiteY4" fmla="*/ 0 h 131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828" h="1319897">
                <a:moveTo>
                  <a:pt x="0" y="0"/>
                </a:moveTo>
                <a:lnTo>
                  <a:pt x="2199828" y="0"/>
                </a:lnTo>
                <a:lnTo>
                  <a:pt x="2199828" y="1319897"/>
                </a:lnTo>
                <a:lnTo>
                  <a:pt x="0" y="1319897"/>
                </a:lnTo>
                <a:lnTo>
                  <a:pt x="0" y="0"/>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5717" tIns="65717" rIns="65717" bIns="65717" numCol="1" spcCol="1270" anchor="ctr" anchorCtr="0">
            <a:noAutofit/>
          </a:bodyPr>
          <a:lstStyle/>
          <a:p>
            <a:pPr algn="ctr" defTabSz="766660">
              <a:lnSpc>
                <a:spcPct val="90000"/>
              </a:lnSpc>
              <a:spcBef>
                <a:spcPct val="0"/>
              </a:spcBef>
              <a:spcAft>
                <a:spcPct val="35000"/>
              </a:spcAft>
            </a:pPr>
            <a:r>
              <a:rPr lang="en-US" sz="1725"/>
              <a:t>Multi-Site</a:t>
            </a:r>
          </a:p>
        </p:txBody>
      </p:sp>
      <p:sp>
        <p:nvSpPr>
          <p:cNvPr id="19" name="Freeform 18"/>
          <p:cNvSpPr/>
          <p:nvPr/>
        </p:nvSpPr>
        <p:spPr>
          <a:xfrm>
            <a:off x="5097992" y="5113973"/>
            <a:ext cx="2148417" cy="1620202"/>
          </a:xfrm>
          <a:custGeom>
            <a:avLst/>
            <a:gdLst>
              <a:gd name="connsiteX0" fmla="*/ 0 w 2199828"/>
              <a:gd name="connsiteY0" fmla="*/ 0 h 1319897"/>
              <a:gd name="connsiteX1" fmla="*/ 2199828 w 2199828"/>
              <a:gd name="connsiteY1" fmla="*/ 0 h 1319897"/>
              <a:gd name="connsiteX2" fmla="*/ 2199828 w 2199828"/>
              <a:gd name="connsiteY2" fmla="*/ 1319897 h 1319897"/>
              <a:gd name="connsiteX3" fmla="*/ 0 w 2199828"/>
              <a:gd name="connsiteY3" fmla="*/ 1319897 h 1319897"/>
              <a:gd name="connsiteX4" fmla="*/ 0 w 2199828"/>
              <a:gd name="connsiteY4" fmla="*/ 0 h 131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828" h="1319897">
                <a:moveTo>
                  <a:pt x="0" y="0"/>
                </a:moveTo>
                <a:lnTo>
                  <a:pt x="2199828" y="0"/>
                </a:lnTo>
                <a:lnTo>
                  <a:pt x="2199828" y="1319897"/>
                </a:lnTo>
                <a:lnTo>
                  <a:pt x="0" y="1319897"/>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5717" tIns="65717" rIns="65717" bIns="65717" numCol="1" spcCol="1270" anchor="ctr" anchorCtr="0">
            <a:noAutofit/>
          </a:bodyPr>
          <a:lstStyle/>
          <a:p>
            <a:pPr algn="ctr" defTabSz="766660">
              <a:lnSpc>
                <a:spcPct val="90000"/>
              </a:lnSpc>
              <a:spcBef>
                <a:spcPct val="0"/>
              </a:spcBef>
              <a:spcAft>
                <a:spcPct val="35000"/>
              </a:spcAft>
            </a:pPr>
            <a:r>
              <a:rPr lang="en-US" sz="1725" dirty="0"/>
              <a:t>Server Core</a:t>
            </a:r>
          </a:p>
        </p:txBody>
      </p:sp>
      <p:sp>
        <p:nvSpPr>
          <p:cNvPr id="20" name="Freeform 19"/>
          <p:cNvSpPr/>
          <p:nvPr/>
        </p:nvSpPr>
        <p:spPr>
          <a:xfrm>
            <a:off x="7461250" y="5113973"/>
            <a:ext cx="2148417" cy="1620202"/>
          </a:xfrm>
          <a:custGeom>
            <a:avLst/>
            <a:gdLst>
              <a:gd name="connsiteX0" fmla="*/ 0 w 2199828"/>
              <a:gd name="connsiteY0" fmla="*/ 0 h 1319897"/>
              <a:gd name="connsiteX1" fmla="*/ 2199828 w 2199828"/>
              <a:gd name="connsiteY1" fmla="*/ 0 h 1319897"/>
              <a:gd name="connsiteX2" fmla="*/ 2199828 w 2199828"/>
              <a:gd name="connsiteY2" fmla="*/ 1319897 h 1319897"/>
              <a:gd name="connsiteX3" fmla="*/ 0 w 2199828"/>
              <a:gd name="connsiteY3" fmla="*/ 1319897 h 1319897"/>
              <a:gd name="connsiteX4" fmla="*/ 0 w 2199828"/>
              <a:gd name="connsiteY4" fmla="*/ 0 h 131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828" h="1319897">
                <a:moveTo>
                  <a:pt x="0" y="0"/>
                </a:moveTo>
                <a:lnTo>
                  <a:pt x="2199828" y="0"/>
                </a:lnTo>
                <a:lnTo>
                  <a:pt x="2199828" y="1319897"/>
                </a:lnTo>
                <a:lnTo>
                  <a:pt x="0" y="1319897"/>
                </a:lnTo>
                <a:lnTo>
                  <a:pt x="0" y="0"/>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5717" tIns="65717" rIns="65717" bIns="65717" numCol="1" spcCol="1270" anchor="ctr" anchorCtr="0">
            <a:noAutofit/>
          </a:bodyPr>
          <a:lstStyle/>
          <a:p>
            <a:pPr algn="ctr" defTabSz="766660">
              <a:lnSpc>
                <a:spcPct val="90000"/>
              </a:lnSpc>
              <a:spcBef>
                <a:spcPct val="0"/>
              </a:spcBef>
              <a:spcAft>
                <a:spcPct val="35000"/>
              </a:spcAft>
            </a:pPr>
            <a:r>
              <a:rPr lang="en-US" sz="1725"/>
              <a:t>PowerShell</a:t>
            </a:r>
          </a:p>
        </p:txBody>
      </p:sp>
      <p:sp>
        <p:nvSpPr>
          <p:cNvPr id="21" name="Freeform 20"/>
          <p:cNvSpPr/>
          <p:nvPr/>
        </p:nvSpPr>
        <p:spPr>
          <a:xfrm>
            <a:off x="9824508" y="5113973"/>
            <a:ext cx="2148417" cy="1620202"/>
          </a:xfrm>
          <a:custGeom>
            <a:avLst/>
            <a:gdLst>
              <a:gd name="connsiteX0" fmla="*/ 0 w 2199828"/>
              <a:gd name="connsiteY0" fmla="*/ 0 h 1319897"/>
              <a:gd name="connsiteX1" fmla="*/ 2199828 w 2199828"/>
              <a:gd name="connsiteY1" fmla="*/ 0 h 1319897"/>
              <a:gd name="connsiteX2" fmla="*/ 2199828 w 2199828"/>
              <a:gd name="connsiteY2" fmla="*/ 1319897 h 1319897"/>
              <a:gd name="connsiteX3" fmla="*/ 0 w 2199828"/>
              <a:gd name="connsiteY3" fmla="*/ 1319897 h 1319897"/>
              <a:gd name="connsiteX4" fmla="*/ 0 w 2199828"/>
              <a:gd name="connsiteY4" fmla="*/ 0 h 131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828" h="1319897">
                <a:moveTo>
                  <a:pt x="0" y="0"/>
                </a:moveTo>
                <a:lnTo>
                  <a:pt x="2199828" y="0"/>
                </a:lnTo>
                <a:lnTo>
                  <a:pt x="2199828" y="1319897"/>
                </a:lnTo>
                <a:lnTo>
                  <a:pt x="0" y="1319897"/>
                </a:lnTo>
                <a:lnTo>
                  <a:pt x="0" y="0"/>
                </a:lnTo>
                <a:close/>
              </a:path>
            </a:pathLst>
          </a:cu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717" tIns="65717" rIns="65717" bIns="65717" numCol="1" spcCol="1270" anchor="ctr" anchorCtr="0">
            <a:noAutofit/>
          </a:bodyPr>
          <a:lstStyle/>
          <a:p>
            <a:pPr algn="ctr" defTabSz="766660">
              <a:lnSpc>
                <a:spcPct val="90000"/>
              </a:lnSpc>
              <a:spcBef>
                <a:spcPct val="0"/>
              </a:spcBef>
              <a:spcAft>
                <a:spcPct val="35000"/>
              </a:spcAft>
            </a:pPr>
            <a:r>
              <a:rPr lang="en-US" sz="1725" dirty="0"/>
              <a:t>Monitoring and Reporting</a:t>
            </a:r>
          </a:p>
        </p:txBody>
      </p:sp>
    </p:spTree>
    <p:extLst>
      <p:ext uri="{BB962C8B-B14F-4D97-AF65-F5344CB8AC3E}">
        <p14:creationId xmlns:p14="http://schemas.microsoft.com/office/powerpoint/2010/main" val="418161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cs typeface="Segoe UI" pitchFamily="34" charset="0"/>
              </a:rPr>
              <a:t>New Feature Highlights</a:t>
            </a:r>
          </a:p>
        </p:txBody>
      </p:sp>
      <p:sp>
        <p:nvSpPr>
          <p:cNvPr id="3" name="Rectangle 2"/>
          <p:cNvSpPr/>
          <p:nvPr/>
        </p:nvSpPr>
        <p:spPr bwMode="auto">
          <a:xfrm>
            <a:off x="1476375" y="1409699"/>
            <a:ext cx="4593548" cy="254317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800" dirty="0">
                <a:gradFill>
                  <a:gsLst>
                    <a:gs pos="0">
                      <a:srgbClr val="FFFFFF"/>
                    </a:gs>
                    <a:gs pos="100000">
                      <a:srgbClr val="FFFFFF"/>
                    </a:gs>
                  </a:gsLst>
                  <a:lin ang="5400000" scaled="0"/>
                </a:gradFill>
                <a:ea typeface="Segoe UI" pitchFamily="34" charset="0"/>
                <a:cs typeface="Segoe UI" pitchFamily="34" charset="0"/>
              </a:rPr>
              <a:t>Easier to Deploy</a:t>
            </a:r>
          </a:p>
          <a:p>
            <a:pP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marL="809271" lvl="1" indent="-342900" defTabSz="932472" fontAlgn="base">
              <a:lnSpc>
                <a:spcPct val="90000"/>
              </a:lnSpc>
              <a:spcBef>
                <a:spcPct val="0"/>
              </a:spcBef>
              <a:spcAft>
                <a:spcPct val="0"/>
              </a:spcAft>
              <a:buFont typeface="Arial" panose="020B0604020202020204" pitchFamily="34" charset="0"/>
              <a:buChar char="•"/>
            </a:pPr>
            <a:r>
              <a:rPr lang="en-US" sz="2400" dirty="0">
                <a:gradFill>
                  <a:gsLst>
                    <a:gs pos="0">
                      <a:srgbClr val="FFFFFF"/>
                    </a:gs>
                    <a:gs pos="100000">
                      <a:srgbClr val="FFFFFF"/>
                    </a:gs>
                  </a:gsLst>
                  <a:lin ang="5400000" scaled="0"/>
                </a:gradFill>
                <a:ea typeface="Segoe UI" pitchFamily="34" charset="0"/>
                <a:cs typeface="Segoe UI" pitchFamily="34" charset="0"/>
              </a:rPr>
              <a:t>Simplified Deployment</a:t>
            </a:r>
          </a:p>
          <a:p>
            <a:pPr marL="809271" lvl="1" indent="-342900" defTabSz="932472" fontAlgn="base">
              <a:lnSpc>
                <a:spcPct val="90000"/>
              </a:lnSpc>
              <a:spcBef>
                <a:spcPct val="0"/>
              </a:spcBef>
              <a:spcAft>
                <a:spcPct val="0"/>
              </a:spcAft>
              <a:buFont typeface="Arial" panose="020B0604020202020204" pitchFamily="34" charset="0"/>
              <a:buChar char="•"/>
            </a:pPr>
            <a:r>
              <a:rPr lang="en-US" sz="2400" dirty="0">
                <a:gradFill>
                  <a:gsLst>
                    <a:gs pos="0">
                      <a:srgbClr val="FFFFFF"/>
                    </a:gs>
                    <a:gs pos="100000">
                      <a:srgbClr val="FFFFFF"/>
                    </a:gs>
                  </a:gsLst>
                  <a:lin ang="5400000" scaled="0"/>
                </a:gradFill>
                <a:ea typeface="Segoe UI" pitchFamily="34" charset="0"/>
                <a:cs typeface="Segoe UI" pitchFamily="34" charset="0"/>
              </a:rPr>
              <a:t>Flexible Network Placement</a:t>
            </a:r>
          </a:p>
        </p:txBody>
      </p:sp>
      <p:sp>
        <p:nvSpPr>
          <p:cNvPr id="4" name="Rectangle 3"/>
          <p:cNvSpPr/>
          <p:nvPr/>
        </p:nvSpPr>
        <p:spPr bwMode="auto">
          <a:xfrm>
            <a:off x="6218197" y="4084633"/>
            <a:ext cx="4459328" cy="26209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800" dirty="0">
                <a:gradFill>
                  <a:gsLst>
                    <a:gs pos="0">
                      <a:srgbClr val="FFFFFF"/>
                    </a:gs>
                    <a:gs pos="100000">
                      <a:srgbClr val="FFFFFF"/>
                    </a:gs>
                  </a:gsLst>
                  <a:lin ang="5400000" scaled="0"/>
                </a:gradFill>
                <a:ea typeface="Segoe UI" pitchFamily="34" charset="0"/>
                <a:cs typeface="Segoe UI" pitchFamily="34" charset="0"/>
              </a:rPr>
              <a:t>Improved Management</a:t>
            </a:r>
          </a:p>
          <a:p>
            <a:pP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marL="809271" lvl="1" indent="-342900" defTabSz="932472" fontAlgn="base">
              <a:lnSpc>
                <a:spcPct val="90000"/>
              </a:lnSpc>
              <a:spcBef>
                <a:spcPct val="0"/>
              </a:spcBef>
              <a:spcAft>
                <a:spcPct val="0"/>
              </a:spcAft>
              <a:buFont typeface="Arial" panose="020B0604020202020204" pitchFamily="34" charset="0"/>
              <a:buChar char="•"/>
            </a:pPr>
            <a:r>
              <a:rPr lang="en-US" sz="2400" dirty="0">
                <a:gradFill>
                  <a:gsLst>
                    <a:gs pos="0">
                      <a:srgbClr val="FFFFFF"/>
                    </a:gs>
                    <a:gs pos="100000">
                      <a:srgbClr val="FFFFFF"/>
                    </a:gs>
                  </a:gsLst>
                  <a:lin ang="5400000" scaled="0"/>
                </a:gradFill>
                <a:ea typeface="Segoe UI" pitchFamily="34" charset="0"/>
                <a:cs typeface="Segoe UI" pitchFamily="34" charset="0"/>
              </a:rPr>
              <a:t>Monitoring, Reporting, and Diagnostics</a:t>
            </a:r>
          </a:p>
          <a:p>
            <a:pPr marL="809271" lvl="1" indent="-342900" defTabSz="932472" fontAlgn="base">
              <a:lnSpc>
                <a:spcPct val="90000"/>
              </a:lnSpc>
              <a:spcBef>
                <a:spcPct val="0"/>
              </a:spcBef>
              <a:spcAft>
                <a:spcPct val="0"/>
              </a:spcAft>
              <a:buFont typeface="Arial" panose="020B0604020202020204" pitchFamily="34" charset="0"/>
              <a:buChar char="•"/>
            </a:pPr>
            <a:r>
              <a:rPr lang="en-US" sz="2400" dirty="0">
                <a:gradFill>
                  <a:gsLst>
                    <a:gs pos="0">
                      <a:srgbClr val="FFFFFF"/>
                    </a:gs>
                    <a:gs pos="100000">
                      <a:srgbClr val="FFFFFF"/>
                    </a:gs>
                  </a:gsLst>
                  <a:lin ang="5400000" scaled="0"/>
                </a:gradFill>
                <a:ea typeface="Segoe UI" pitchFamily="34" charset="0"/>
                <a:cs typeface="Segoe UI" pitchFamily="34" charset="0"/>
              </a:rPr>
              <a:t>PowerShell</a:t>
            </a:r>
          </a:p>
        </p:txBody>
      </p:sp>
      <p:sp>
        <p:nvSpPr>
          <p:cNvPr id="5" name="Rectangle 4"/>
          <p:cNvSpPr/>
          <p:nvPr/>
        </p:nvSpPr>
        <p:spPr bwMode="auto">
          <a:xfrm>
            <a:off x="6218197" y="1409698"/>
            <a:ext cx="4459328" cy="2543175"/>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800" dirty="0">
                <a:gradFill>
                  <a:gsLst>
                    <a:gs pos="0">
                      <a:srgbClr val="FFFFFF"/>
                    </a:gs>
                    <a:gs pos="100000">
                      <a:srgbClr val="FFFFFF"/>
                    </a:gs>
                  </a:gsLst>
                  <a:lin ang="5400000" scaled="0"/>
                </a:gradFill>
                <a:ea typeface="Segoe UI" pitchFamily="34" charset="0"/>
                <a:cs typeface="Segoe UI" pitchFamily="34" charset="0"/>
              </a:rPr>
              <a:t>Performs Better</a:t>
            </a:r>
          </a:p>
          <a:p>
            <a:pP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marL="809271" lvl="1" indent="-342900" defTabSz="932472" fontAlgn="base">
              <a:lnSpc>
                <a:spcPct val="90000"/>
              </a:lnSpc>
              <a:spcBef>
                <a:spcPct val="0"/>
              </a:spcBef>
              <a:spcAft>
                <a:spcPct val="0"/>
              </a:spcAft>
              <a:buFont typeface="Arial" panose="020B0604020202020204" pitchFamily="34" charset="0"/>
              <a:buChar char="•"/>
            </a:pPr>
            <a:r>
              <a:rPr lang="en-US" sz="2400" dirty="0">
                <a:gradFill>
                  <a:gsLst>
                    <a:gs pos="0">
                      <a:srgbClr val="FFFFFF"/>
                    </a:gs>
                    <a:gs pos="100000">
                      <a:srgbClr val="FFFFFF"/>
                    </a:gs>
                  </a:gsLst>
                  <a:lin ang="5400000" scaled="0"/>
                </a:gradFill>
                <a:ea typeface="Segoe UI" pitchFamily="34" charset="0"/>
                <a:cs typeface="Segoe UI" pitchFamily="34" charset="0"/>
              </a:rPr>
              <a:t>Single IPsec Tunnel*</a:t>
            </a:r>
          </a:p>
          <a:p>
            <a:pPr marL="809271" lvl="1" indent="-342900" defTabSz="932472" fontAlgn="base">
              <a:lnSpc>
                <a:spcPct val="90000"/>
              </a:lnSpc>
              <a:spcBef>
                <a:spcPct val="0"/>
              </a:spcBef>
              <a:spcAft>
                <a:spcPct val="0"/>
              </a:spcAft>
              <a:buFont typeface="Arial" panose="020B0604020202020204" pitchFamily="34" charset="0"/>
              <a:buChar char="•"/>
            </a:pPr>
            <a:r>
              <a:rPr lang="en-US" sz="2400" dirty="0">
                <a:gradFill>
                  <a:gsLst>
                    <a:gs pos="0">
                      <a:srgbClr val="FFFFFF"/>
                    </a:gs>
                    <a:gs pos="100000">
                      <a:srgbClr val="FFFFFF"/>
                    </a:gs>
                  </a:gsLst>
                  <a:lin ang="5400000" scaled="0"/>
                </a:gradFill>
                <a:ea typeface="Segoe UI" pitchFamily="34" charset="0"/>
                <a:cs typeface="Segoe UI" pitchFamily="34" charset="0"/>
              </a:rPr>
              <a:t>IP-HTTPS Improvements</a:t>
            </a:r>
          </a:p>
        </p:txBody>
      </p:sp>
      <p:sp>
        <p:nvSpPr>
          <p:cNvPr id="6" name="Rectangle 5"/>
          <p:cNvSpPr/>
          <p:nvPr/>
        </p:nvSpPr>
        <p:spPr bwMode="auto">
          <a:xfrm>
            <a:off x="1476375" y="4095749"/>
            <a:ext cx="4595920" cy="261937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More Scalable</a:t>
            </a:r>
          </a:p>
          <a:p>
            <a:pP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marL="809271" lvl="1" indent="-342900" defTabSz="932472" fontAlgn="base">
              <a:lnSpc>
                <a:spcPct val="90000"/>
              </a:lnSpc>
              <a:spcBef>
                <a:spcPct val="0"/>
              </a:spcBef>
              <a:spcAft>
                <a:spcPct val="0"/>
              </a:spcAft>
              <a:buFont typeface="Arial" panose="020B0604020202020204" pitchFamily="34" charset="0"/>
              <a:buChar char="•"/>
            </a:pPr>
            <a:r>
              <a:rPr lang="en-US" sz="2000" dirty="0">
                <a:gradFill>
                  <a:gsLst>
                    <a:gs pos="0">
                      <a:srgbClr val="FFFFFF"/>
                    </a:gs>
                    <a:gs pos="100000">
                      <a:srgbClr val="FFFFFF"/>
                    </a:gs>
                  </a:gsLst>
                  <a:lin ang="5400000" scaled="0"/>
                </a:gradFill>
                <a:ea typeface="Segoe UI" pitchFamily="34" charset="0"/>
                <a:cs typeface="Segoe UI" pitchFamily="34" charset="0"/>
              </a:rPr>
              <a:t>Load Balancing</a:t>
            </a:r>
          </a:p>
          <a:p>
            <a:pPr marL="809271" lvl="1" indent="-342900" defTabSz="932472" fontAlgn="base">
              <a:lnSpc>
                <a:spcPct val="90000"/>
              </a:lnSpc>
              <a:spcBef>
                <a:spcPct val="0"/>
              </a:spcBef>
              <a:spcAft>
                <a:spcPct val="0"/>
              </a:spcAft>
              <a:buFont typeface="Arial" panose="020B0604020202020204" pitchFamily="34" charset="0"/>
              <a:buChar char="•"/>
            </a:pPr>
            <a:r>
              <a:rPr lang="en-US" sz="2000" dirty="0">
                <a:gradFill>
                  <a:gsLst>
                    <a:gs pos="0">
                      <a:srgbClr val="FFFFFF"/>
                    </a:gs>
                    <a:gs pos="100000">
                      <a:srgbClr val="FFFFFF"/>
                    </a:gs>
                  </a:gsLst>
                  <a:lin ang="5400000" scaled="0"/>
                </a:gradFill>
                <a:ea typeface="Segoe UI" pitchFamily="34" charset="0"/>
                <a:cs typeface="Segoe UI" pitchFamily="34" charset="0"/>
              </a:rPr>
              <a:t>Geographic Redundancy</a:t>
            </a:r>
          </a:p>
        </p:txBody>
      </p:sp>
    </p:spTree>
    <p:extLst>
      <p:ext uri="{BB962C8B-B14F-4D97-AF65-F5344CB8AC3E}">
        <p14:creationId xmlns:p14="http://schemas.microsoft.com/office/powerpoint/2010/main" val="1246014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3"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0-#ppt_h/2"/>
                                          </p:val>
                                        </p:tav>
                                        <p:tav tm="100000">
                                          <p:val>
                                            <p:strVal val="#ppt_y"/>
                                          </p:val>
                                        </p:tav>
                                      </p:tavLst>
                                    </p:anim>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fade">
                                      <p:cBhvr>
                                        <p:cTn id="37" dur="5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fade">
                                      <p:cBhvr>
                                        <p:cTn id="42" dur="500"/>
                                        <p:tgtEl>
                                          <p:spTgt spid="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12"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0-#ppt_w/2"/>
                                          </p:val>
                                        </p:tav>
                                        <p:tav tm="100000">
                                          <p:val>
                                            <p:strVal val="#ppt_x"/>
                                          </p:val>
                                        </p:tav>
                                      </p:tavLst>
                                    </p:anim>
                                    <p:anim calcmode="lin" valueType="num">
                                      <p:cBhvr additive="base">
                                        <p:cTn id="48" dur="500" fill="hold"/>
                                        <p:tgtEl>
                                          <p:spTgt spid="6"/>
                                        </p:tgtEl>
                                        <p:attrNameLst>
                                          <p:attrName>ppt_y</p:attrName>
                                        </p:attrNameLst>
                                      </p:cBhvr>
                                      <p:tavLst>
                                        <p:tav tm="0">
                                          <p:val>
                                            <p:strVal val="1+#ppt_h/2"/>
                                          </p:val>
                                        </p:tav>
                                        <p:tav tm="100000">
                                          <p:val>
                                            <p:strVal val="#ppt_y"/>
                                          </p:val>
                                        </p:tav>
                                      </p:tavLst>
                                    </p:anim>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6">
                                            <p:txEl>
                                              <p:pRg st="0" end="0"/>
                                            </p:txEl>
                                          </p:spTgt>
                                        </p:tgtEl>
                                        <p:attrNameLst>
                                          <p:attrName>style.visibility</p:attrName>
                                        </p:attrNameLst>
                                      </p:cBhvr>
                                      <p:to>
                                        <p:strVal val="visible"/>
                                      </p:to>
                                    </p:set>
                                    <p:animEffect transition="in" filter="fade">
                                      <p:cBhvr>
                                        <p:cTn id="52" dur="500"/>
                                        <p:tgtEl>
                                          <p:spTgt spid="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2" end="2"/>
                                            </p:txEl>
                                          </p:spTgt>
                                        </p:tgtEl>
                                        <p:attrNameLst>
                                          <p:attrName>style.visibility</p:attrName>
                                        </p:attrNameLst>
                                      </p:cBhvr>
                                      <p:to>
                                        <p:strVal val="visible"/>
                                      </p:to>
                                    </p:set>
                                    <p:animEffect transition="in" filter="fade">
                                      <p:cBhvr>
                                        <p:cTn id="57" dur="500"/>
                                        <p:tgtEl>
                                          <p:spTgt spid="6">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3" end="3"/>
                                            </p:txEl>
                                          </p:spTgt>
                                        </p:tgtEl>
                                        <p:attrNameLst>
                                          <p:attrName>style.visibility</p:attrName>
                                        </p:attrNameLst>
                                      </p:cBhvr>
                                      <p:to>
                                        <p:strVal val="visible"/>
                                      </p:to>
                                    </p:set>
                                    <p:animEffect transition="in" filter="fade">
                                      <p:cBhvr>
                                        <p:cTn id="62" dur="500"/>
                                        <p:tgtEl>
                                          <p:spTgt spid="6">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6"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500" fill="hold"/>
                                        <p:tgtEl>
                                          <p:spTgt spid="4"/>
                                        </p:tgtEl>
                                        <p:attrNameLst>
                                          <p:attrName>ppt_x</p:attrName>
                                        </p:attrNameLst>
                                      </p:cBhvr>
                                      <p:tavLst>
                                        <p:tav tm="0">
                                          <p:val>
                                            <p:strVal val="1+#ppt_w/2"/>
                                          </p:val>
                                        </p:tav>
                                        <p:tav tm="100000">
                                          <p:val>
                                            <p:strVal val="#ppt_x"/>
                                          </p:val>
                                        </p:tav>
                                      </p:tavLst>
                                    </p:anim>
                                    <p:anim calcmode="lin" valueType="num">
                                      <p:cBhvr additive="base">
                                        <p:cTn id="68" dur="500" fill="hold"/>
                                        <p:tgtEl>
                                          <p:spTgt spid="4"/>
                                        </p:tgtEl>
                                        <p:attrNameLst>
                                          <p:attrName>ppt_y</p:attrName>
                                        </p:attrNameLst>
                                      </p:cBhvr>
                                      <p:tavLst>
                                        <p:tav tm="0">
                                          <p:val>
                                            <p:strVal val="1+#ppt_h/2"/>
                                          </p:val>
                                        </p:tav>
                                        <p:tav tm="100000">
                                          <p:val>
                                            <p:strVal val="#ppt_y"/>
                                          </p:val>
                                        </p:tav>
                                      </p:tavLst>
                                    </p:anim>
                                  </p:childTnLst>
                                </p:cTn>
                              </p:par>
                            </p:childTnLst>
                          </p:cTn>
                        </p:par>
                        <p:par>
                          <p:cTn id="69" fill="hold">
                            <p:stCondLst>
                              <p:cond delay="500"/>
                            </p:stCondLst>
                            <p:childTnLst>
                              <p:par>
                                <p:cTn id="70" presetID="10" presetClass="entr" presetSubtype="0" fill="hold" nodeType="afterEffect">
                                  <p:stCondLst>
                                    <p:cond delay="0"/>
                                  </p:stCondLst>
                                  <p:childTnLst>
                                    <p:set>
                                      <p:cBhvr>
                                        <p:cTn id="71" dur="1" fill="hold">
                                          <p:stCondLst>
                                            <p:cond delay="0"/>
                                          </p:stCondLst>
                                        </p:cTn>
                                        <p:tgtEl>
                                          <p:spTgt spid="4">
                                            <p:txEl>
                                              <p:pRg st="0" end="0"/>
                                            </p:txEl>
                                          </p:spTgt>
                                        </p:tgtEl>
                                        <p:attrNameLst>
                                          <p:attrName>style.visibility</p:attrName>
                                        </p:attrNameLst>
                                      </p:cBhvr>
                                      <p:to>
                                        <p:strVal val="visible"/>
                                      </p:to>
                                    </p:set>
                                    <p:animEffect transition="in" filter="fade">
                                      <p:cBhvr>
                                        <p:cTn id="72" dur="500"/>
                                        <p:tgtEl>
                                          <p:spTgt spid="4">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
                                            <p:txEl>
                                              <p:pRg st="2" end="2"/>
                                            </p:txEl>
                                          </p:spTgt>
                                        </p:tgtEl>
                                        <p:attrNameLst>
                                          <p:attrName>style.visibility</p:attrName>
                                        </p:attrNameLst>
                                      </p:cBhvr>
                                      <p:to>
                                        <p:strVal val="visible"/>
                                      </p:to>
                                    </p:set>
                                    <p:animEffect transition="in" filter="fade">
                                      <p:cBhvr>
                                        <p:cTn id="77" dur="500"/>
                                        <p:tgtEl>
                                          <p:spTgt spid="4">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4">
                                            <p:txEl>
                                              <p:pRg st="3" end="3"/>
                                            </p:txEl>
                                          </p:spTgt>
                                        </p:tgtEl>
                                        <p:attrNameLst>
                                          <p:attrName>style.visibility</p:attrName>
                                        </p:attrNameLst>
                                      </p:cBhvr>
                                      <p:to>
                                        <p:strVal val="visible"/>
                                      </p:to>
                                    </p:set>
                                    <p:animEffect transition="in" filter="fade">
                                      <p:cBhvr>
                                        <p:cTn id="8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DirectAccess Components</a:t>
            </a:r>
            <a:endParaRPr lang="en-US" dirty="0"/>
          </a:p>
        </p:txBody>
      </p:sp>
      <p:sp>
        <p:nvSpPr>
          <p:cNvPr id="5" name="Content Placeholder 4"/>
          <p:cNvSpPr>
            <a:spLocks noGrp="1"/>
          </p:cNvSpPr>
          <p:nvPr>
            <p:ph sz="quarter" idx="10"/>
          </p:nvPr>
        </p:nvSpPr>
        <p:spPr>
          <a:xfrm>
            <a:off x="4359392" y="1542498"/>
            <a:ext cx="7950563" cy="4801314"/>
          </a:xfrm>
        </p:spPr>
        <p:txBody>
          <a:bodyPr/>
          <a:lstStyle/>
          <a:p>
            <a:pPr marL="0" indent="0">
              <a:buNone/>
            </a:pPr>
            <a:r>
              <a:rPr lang="en-US" dirty="0" smtClean="0"/>
              <a:t>Windows Server 2012</a:t>
            </a:r>
          </a:p>
          <a:p>
            <a:pPr marL="0" indent="0">
              <a:buNone/>
            </a:pPr>
            <a:endParaRPr lang="en-US" dirty="0" smtClean="0"/>
          </a:p>
          <a:p>
            <a:pPr marL="0" indent="0">
              <a:buNone/>
            </a:pPr>
            <a:r>
              <a:rPr lang="en-US" dirty="0" smtClean="0"/>
              <a:t>Windows 8 Enterprise</a:t>
            </a:r>
          </a:p>
          <a:p>
            <a:pPr marL="0" indent="0">
              <a:buNone/>
            </a:pPr>
            <a:endParaRPr lang="en-US" dirty="0" smtClean="0"/>
          </a:p>
          <a:p>
            <a:pPr marL="0" indent="0">
              <a:buNone/>
            </a:pPr>
            <a:r>
              <a:rPr lang="en-US" dirty="0" smtClean="0"/>
              <a:t>IPv6 and IPsec</a:t>
            </a:r>
          </a:p>
          <a:p>
            <a:pPr marL="0" indent="0">
              <a:buNone/>
            </a:pPr>
            <a:endParaRPr lang="en-US" dirty="0" smtClean="0"/>
          </a:p>
          <a:p>
            <a:pPr marL="0" indent="0">
              <a:buNone/>
            </a:pPr>
            <a:r>
              <a:rPr lang="en-US" dirty="0" smtClean="0"/>
              <a:t>Active Directory and Group Policy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382" y="2105635"/>
            <a:ext cx="3425843" cy="3423371"/>
          </a:xfrm>
          <a:prstGeom prst="rect">
            <a:avLst/>
          </a:prstGeom>
        </p:spPr>
      </p:pic>
    </p:spTree>
    <p:extLst>
      <p:ext uri="{BB962C8B-B14F-4D97-AF65-F5344CB8AC3E}">
        <p14:creationId xmlns:p14="http://schemas.microsoft.com/office/powerpoint/2010/main" val="37284174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DirectAccess Components (Cont’d)</a:t>
            </a:r>
            <a:endParaRPr lang="en-US" dirty="0"/>
          </a:p>
        </p:txBody>
      </p:sp>
      <p:sp>
        <p:nvSpPr>
          <p:cNvPr id="8" name="Content Placeholder 7"/>
          <p:cNvSpPr>
            <a:spLocks noGrp="1"/>
          </p:cNvSpPr>
          <p:nvPr>
            <p:ph sz="quarter" idx="10"/>
          </p:nvPr>
        </p:nvSpPr>
        <p:spPr>
          <a:xfrm>
            <a:off x="274638" y="1214438"/>
            <a:ext cx="11887200" cy="5478423"/>
          </a:xfrm>
        </p:spPr>
        <p:txBody>
          <a:bodyPr/>
          <a:lstStyle/>
          <a:p>
            <a:r>
              <a:rPr lang="en-US" dirty="0" smtClean="0"/>
              <a:t>Certificates</a:t>
            </a:r>
          </a:p>
          <a:p>
            <a:pPr lvl="1"/>
            <a:r>
              <a:rPr lang="en-US" dirty="0" smtClean="0"/>
              <a:t>PKI is optional (Strongly Recommended!)</a:t>
            </a:r>
          </a:p>
          <a:p>
            <a:pPr lvl="1"/>
            <a:r>
              <a:rPr lang="en-US" dirty="0" smtClean="0"/>
              <a:t>PKI required for Windows 7 clients</a:t>
            </a:r>
          </a:p>
          <a:p>
            <a:r>
              <a:rPr lang="en-US" dirty="0" smtClean="0"/>
              <a:t>Network Location Server (NLS)</a:t>
            </a:r>
          </a:p>
          <a:p>
            <a:pPr lvl="1"/>
            <a:r>
              <a:rPr lang="en-US" dirty="0" smtClean="0"/>
              <a:t>HTTPS web server</a:t>
            </a:r>
          </a:p>
          <a:p>
            <a:r>
              <a:rPr lang="en-US" dirty="0" smtClean="0"/>
              <a:t>DNS64/NAT64</a:t>
            </a:r>
          </a:p>
          <a:p>
            <a:pPr lvl="1"/>
            <a:r>
              <a:rPr lang="en-US" dirty="0" smtClean="0"/>
              <a:t>IPv6 to IPv4 translation</a:t>
            </a:r>
          </a:p>
          <a:p>
            <a:r>
              <a:rPr lang="en-US" dirty="0" smtClean="0"/>
              <a:t>Name Resolution Policy Table (NRPT)</a:t>
            </a:r>
          </a:p>
          <a:p>
            <a:pPr lvl="1"/>
            <a:r>
              <a:rPr lang="en-US" dirty="0" smtClean="0"/>
              <a:t>Policy based name resolution routing</a:t>
            </a:r>
          </a:p>
          <a:p>
            <a:r>
              <a:rPr lang="en-US" dirty="0" smtClean="0"/>
              <a:t>Windows Firewall w/Advanced Security</a:t>
            </a:r>
            <a:endParaRPr lang="en-US" dirty="0"/>
          </a:p>
        </p:txBody>
      </p:sp>
    </p:spTree>
    <p:extLst>
      <p:ext uri="{BB962C8B-B14F-4D97-AF65-F5344CB8AC3E}">
        <p14:creationId xmlns:p14="http://schemas.microsoft.com/office/powerpoint/2010/main" val="26716837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fade">
                                      <p:cBhvr>
                                        <p:cTn id="47" dur="5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fade">
                                      <p:cBhvr>
                                        <p:cTn id="52"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DirectAccess Requires IPv6 End to End</a:t>
            </a:r>
            <a:endParaRPr lang="en-US" dirty="0"/>
          </a:p>
        </p:txBody>
      </p:sp>
    </p:spTree>
    <p:extLst>
      <p:ext uri="{BB962C8B-B14F-4D97-AF65-F5344CB8AC3E}">
        <p14:creationId xmlns:p14="http://schemas.microsoft.com/office/powerpoint/2010/main" val="4013899647"/>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IPv6 Transition Technologies</a:t>
            </a:r>
            <a:endParaRPr lang="en-US" dirty="0"/>
          </a:p>
        </p:txBody>
      </p:sp>
      <p:sp>
        <p:nvSpPr>
          <p:cNvPr id="7" name="Freeform 6"/>
          <p:cNvSpPr/>
          <p:nvPr/>
        </p:nvSpPr>
        <p:spPr>
          <a:xfrm>
            <a:off x="279107" y="2056869"/>
            <a:ext cx="2687389" cy="835200"/>
          </a:xfrm>
          <a:custGeom>
            <a:avLst/>
            <a:gdLst>
              <a:gd name="connsiteX0" fmla="*/ 0 w 2687389"/>
              <a:gd name="connsiteY0" fmla="*/ 0 h 835200"/>
              <a:gd name="connsiteX1" fmla="*/ 2687389 w 2687389"/>
              <a:gd name="connsiteY1" fmla="*/ 0 h 835200"/>
              <a:gd name="connsiteX2" fmla="*/ 2687389 w 2687389"/>
              <a:gd name="connsiteY2" fmla="*/ 835200 h 835200"/>
              <a:gd name="connsiteX3" fmla="*/ 0 w 2687389"/>
              <a:gd name="connsiteY3" fmla="*/ 835200 h 835200"/>
              <a:gd name="connsiteX4" fmla="*/ 0 w 2687389"/>
              <a:gd name="connsiteY4" fmla="*/ 0 h 8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7389" h="835200">
                <a:moveTo>
                  <a:pt x="0" y="0"/>
                </a:moveTo>
                <a:lnTo>
                  <a:pt x="2687389" y="0"/>
                </a:lnTo>
                <a:lnTo>
                  <a:pt x="2687389" y="835200"/>
                </a:lnTo>
                <a:lnTo>
                  <a:pt x="0" y="835200"/>
                </a:lnTo>
                <a:lnTo>
                  <a:pt x="0" y="0"/>
                </a:lnTo>
                <a:close/>
              </a:path>
            </a:pathLst>
          </a:custGeom>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6248" tIns="117856" rIns="206248" bIns="117856" numCol="1" spcCol="1270" anchor="ctr" anchorCtr="0">
            <a:noAutofit/>
          </a:bodyPr>
          <a:lstStyle/>
          <a:p>
            <a:pPr lvl="0" algn="ctr" defTabSz="1289050" rtl="0">
              <a:lnSpc>
                <a:spcPct val="90000"/>
              </a:lnSpc>
              <a:spcBef>
                <a:spcPct val="0"/>
              </a:spcBef>
              <a:spcAft>
                <a:spcPct val="35000"/>
              </a:spcAft>
            </a:pPr>
            <a:r>
              <a:rPr lang="en-US" sz="2900" kern="1200" baseline="0" dirty="0" smtClean="0"/>
              <a:t>6to4</a:t>
            </a:r>
            <a:endParaRPr lang="en-US" sz="2900" kern="1200" dirty="0"/>
          </a:p>
        </p:txBody>
      </p:sp>
      <p:sp>
        <p:nvSpPr>
          <p:cNvPr id="8" name="Freeform 7"/>
          <p:cNvSpPr/>
          <p:nvPr/>
        </p:nvSpPr>
        <p:spPr>
          <a:xfrm>
            <a:off x="279107" y="2892069"/>
            <a:ext cx="2687389" cy="2801411"/>
          </a:xfrm>
          <a:custGeom>
            <a:avLst/>
            <a:gdLst>
              <a:gd name="connsiteX0" fmla="*/ 0 w 2687389"/>
              <a:gd name="connsiteY0" fmla="*/ 0 h 2801411"/>
              <a:gd name="connsiteX1" fmla="*/ 2687389 w 2687389"/>
              <a:gd name="connsiteY1" fmla="*/ 0 h 2801411"/>
              <a:gd name="connsiteX2" fmla="*/ 2687389 w 2687389"/>
              <a:gd name="connsiteY2" fmla="*/ 2801411 h 2801411"/>
              <a:gd name="connsiteX3" fmla="*/ 0 w 2687389"/>
              <a:gd name="connsiteY3" fmla="*/ 2801411 h 2801411"/>
              <a:gd name="connsiteX4" fmla="*/ 0 w 2687389"/>
              <a:gd name="connsiteY4" fmla="*/ 0 h 2801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7389" h="2801411">
                <a:moveTo>
                  <a:pt x="0" y="0"/>
                </a:moveTo>
                <a:lnTo>
                  <a:pt x="2687389" y="0"/>
                </a:lnTo>
                <a:lnTo>
                  <a:pt x="2687389" y="2801411"/>
                </a:lnTo>
                <a:lnTo>
                  <a:pt x="0" y="2801411"/>
                </a:lnTo>
                <a:lnTo>
                  <a:pt x="0" y="0"/>
                </a:lnTo>
                <a:close/>
              </a:path>
            </a:pathLst>
          </a:custGeom>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54686" tIns="154686" rIns="206248" bIns="232029" numCol="1" spcCol="1270" anchor="t" anchorCtr="0">
            <a:noAutofit/>
          </a:bodyPr>
          <a:lstStyle/>
          <a:p>
            <a:pPr marL="285750" lvl="1" indent="-285750" algn="l" defTabSz="1289050" rtl="0">
              <a:lnSpc>
                <a:spcPct val="90000"/>
              </a:lnSpc>
              <a:spcBef>
                <a:spcPct val="0"/>
              </a:spcBef>
              <a:spcAft>
                <a:spcPct val="15000"/>
              </a:spcAft>
              <a:buChar char="••"/>
            </a:pPr>
            <a:r>
              <a:rPr lang="en-US" sz="2900" kern="1200" baseline="0" dirty="0" smtClean="0"/>
              <a:t>Public Client IP Address</a:t>
            </a:r>
            <a:endParaRPr lang="en-US" sz="2900" kern="1200" dirty="0"/>
          </a:p>
          <a:p>
            <a:pPr marL="285750" lvl="1" indent="-285750" algn="l" defTabSz="1289050" rtl="0">
              <a:lnSpc>
                <a:spcPct val="90000"/>
              </a:lnSpc>
              <a:spcBef>
                <a:spcPct val="0"/>
              </a:spcBef>
              <a:spcAft>
                <a:spcPct val="15000"/>
              </a:spcAft>
              <a:buChar char="••"/>
            </a:pPr>
            <a:r>
              <a:rPr lang="en-US" sz="2900" kern="1200" baseline="0" dirty="0" smtClean="0"/>
              <a:t>IP Protocol 41</a:t>
            </a:r>
            <a:endParaRPr lang="en-US" sz="2900" kern="1200" dirty="0"/>
          </a:p>
        </p:txBody>
      </p:sp>
      <p:sp>
        <p:nvSpPr>
          <p:cNvPr id="9" name="Freeform 8"/>
          <p:cNvSpPr/>
          <p:nvPr/>
        </p:nvSpPr>
        <p:spPr>
          <a:xfrm>
            <a:off x="3342731" y="2056869"/>
            <a:ext cx="2687389" cy="835200"/>
          </a:xfrm>
          <a:custGeom>
            <a:avLst/>
            <a:gdLst>
              <a:gd name="connsiteX0" fmla="*/ 0 w 2687389"/>
              <a:gd name="connsiteY0" fmla="*/ 0 h 835200"/>
              <a:gd name="connsiteX1" fmla="*/ 2687389 w 2687389"/>
              <a:gd name="connsiteY1" fmla="*/ 0 h 835200"/>
              <a:gd name="connsiteX2" fmla="*/ 2687389 w 2687389"/>
              <a:gd name="connsiteY2" fmla="*/ 835200 h 835200"/>
              <a:gd name="connsiteX3" fmla="*/ 0 w 2687389"/>
              <a:gd name="connsiteY3" fmla="*/ 835200 h 835200"/>
              <a:gd name="connsiteX4" fmla="*/ 0 w 2687389"/>
              <a:gd name="connsiteY4" fmla="*/ 0 h 8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7389" h="835200">
                <a:moveTo>
                  <a:pt x="0" y="0"/>
                </a:moveTo>
                <a:lnTo>
                  <a:pt x="2687389" y="0"/>
                </a:lnTo>
                <a:lnTo>
                  <a:pt x="2687389" y="835200"/>
                </a:lnTo>
                <a:lnTo>
                  <a:pt x="0" y="835200"/>
                </a:lnTo>
                <a:lnTo>
                  <a:pt x="0" y="0"/>
                </a:lnTo>
                <a:close/>
              </a:path>
            </a:pathLst>
          </a:cu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6248" tIns="117856" rIns="206248" bIns="117856" numCol="1" spcCol="1270" anchor="ctr" anchorCtr="0">
            <a:noAutofit/>
          </a:bodyPr>
          <a:lstStyle/>
          <a:p>
            <a:pPr lvl="0" algn="ctr" defTabSz="1289050" rtl="0">
              <a:lnSpc>
                <a:spcPct val="90000"/>
              </a:lnSpc>
              <a:spcBef>
                <a:spcPct val="0"/>
              </a:spcBef>
              <a:spcAft>
                <a:spcPct val="35000"/>
              </a:spcAft>
            </a:pPr>
            <a:r>
              <a:rPr lang="en-US" sz="2900" kern="1200" baseline="0" smtClean="0"/>
              <a:t>Teredo</a:t>
            </a:r>
            <a:endParaRPr lang="en-US" sz="2900" kern="1200"/>
          </a:p>
        </p:txBody>
      </p:sp>
      <p:sp>
        <p:nvSpPr>
          <p:cNvPr id="10" name="Freeform 9"/>
          <p:cNvSpPr/>
          <p:nvPr/>
        </p:nvSpPr>
        <p:spPr>
          <a:xfrm>
            <a:off x="3342731" y="2892069"/>
            <a:ext cx="2687389" cy="2801411"/>
          </a:xfrm>
          <a:custGeom>
            <a:avLst/>
            <a:gdLst>
              <a:gd name="connsiteX0" fmla="*/ 0 w 2687389"/>
              <a:gd name="connsiteY0" fmla="*/ 0 h 2801411"/>
              <a:gd name="connsiteX1" fmla="*/ 2687389 w 2687389"/>
              <a:gd name="connsiteY1" fmla="*/ 0 h 2801411"/>
              <a:gd name="connsiteX2" fmla="*/ 2687389 w 2687389"/>
              <a:gd name="connsiteY2" fmla="*/ 2801411 h 2801411"/>
              <a:gd name="connsiteX3" fmla="*/ 0 w 2687389"/>
              <a:gd name="connsiteY3" fmla="*/ 2801411 h 2801411"/>
              <a:gd name="connsiteX4" fmla="*/ 0 w 2687389"/>
              <a:gd name="connsiteY4" fmla="*/ 0 h 2801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7389" h="2801411">
                <a:moveTo>
                  <a:pt x="0" y="0"/>
                </a:moveTo>
                <a:lnTo>
                  <a:pt x="2687389" y="0"/>
                </a:lnTo>
                <a:lnTo>
                  <a:pt x="2687389" y="2801411"/>
                </a:lnTo>
                <a:lnTo>
                  <a:pt x="0" y="2801411"/>
                </a:lnTo>
                <a:lnTo>
                  <a:pt x="0" y="0"/>
                </a:lnTo>
                <a:close/>
              </a:path>
            </a:pathLst>
          </a:custGeom>
          <a:solidFill>
            <a:schemeClr val="accent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54686" tIns="154686" rIns="206248" bIns="232029" numCol="1" spcCol="1270" anchor="t" anchorCtr="0">
            <a:noAutofit/>
          </a:bodyPr>
          <a:lstStyle/>
          <a:p>
            <a:pPr marL="285750" lvl="1" indent="-285750" algn="l" defTabSz="1289050" rtl="0">
              <a:lnSpc>
                <a:spcPct val="90000"/>
              </a:lnSpc>
              <a:spcBef>
                <a:spcPct val="0"/>
              </a:spcBef>
              <a:spcAft>
                <a:spcPct val="15000"/>
              </a:spcAft>
              <a:buChar char="••"/>
            </a:pPr>
            <a:r>
              <a:rPr lang="en-US" sz="2900" kern="1200" baseline="0" dirty="0" smtClean="0"/>
              <a:t>Private Client IP Address</a:t>
            </a:r>
            <a:endParaRPr lang="en-US" sz="2900" kern="1200" dirty="0"/>
          </a:p>
          <a:p>
            <a:pPr marL="285750" lvl="1" indent="-285750" algn="l" defTabSz="1289050" rtl="0">
              <a:lnSpc>
                <a:spcPct val="90000"/>
              </a:lnSpc>
              <a:spcBef>
                <a:spcPct val="0"/>
              </a:spcBef>
              <a:spcAft>
                <a:spcPct val="15000"/>
              </a:spcAft>
              <a:buChar char="••"/>
            </a:pPr>
            <a:r>
              <a:rPr lang="en-US" sz="2900" kern="1200" baseline="0" dirty="0" smtClean="0"/>
              <a:t>UDP Port 3544</a:t>
            </a:r>
            <a:endParaRPr lang="en-US" sz="2900" kern="1200" dirty="0"/>
          </a:p>
        </p:txBody>
      </p:sp>
      <p:sp>
        <p:nvSpPr>
          <p:cNvPr id="11" name="Freeform 10"/>
          <p:cNvSpPr/>
          <p:nvPr/>
        </p:nvSpPr>
        <p:spPr>
          <a:xfrm>
            <a:off x="6406355" y="2056869"/>
            <a:ext cx="2687389" cy="835200"/>
          </a:xfrm>
          <a:custGeom>
            <a:avLst/>
            <a:gdLst>
              <a:gd name="connsiteX0" fmla="*/ 0 w 2687389"/>
              <a:gd name="connsiteY0" fmla="*/ 0 h 835200"/>
              <a:gd name="connsiteX1" fmla="*/ 2687389 w 2687389"/>
              <a:gd name="connsiteY1" fmla="*/ 0 h 835200"/>
              <a:gd name="connsiteX2" fmla="*/ 2687389 w 2687389"/>
              <a:gd name="connsiteY2" fmla="*/ 835200 h 835200"/>
              <a:gd name="connsiteX3" fmla="*/ 0 w 2687389"/>
              <a:gd name="connsiteY3" fmla="*/ 835200 h 835200"/>
              <a:gd name="connsiteX4" fmla="*/ 0 w 2687389"/>
              <a:gd name="connsiteY4" fmla="*/ 0 h 8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7389" h="835200">
                <a:moveTo>
                  <a:pt x="0" y="0"/>
                </a:moveTo>
                <a:lnTo>
                  <a:pt x="2687389" y="0"/>
                </a:lnTo>
                <a:lnTo>
                  <a:pt x="2687389" y="835200"/>
                </a:lnTo>
                <a:lnTo>
                  <a:pt x="0" y="835200"/>
                </a:lnTo>
                <a:lnTo>
                  <a:pt x="0" y="0"/>
                </a:lnTo>
                <a:close/>
              </a:path>
            </a:pathLst>
          </a:custGeom>
          <a:solidFill>
            <a:schemeClr val="accent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6248" tIns="117856" rIns="206248" bIns="117856" numCol="1" spcCol="1270" anchor="ctr" anchorCtr="0">
            <a:noAutofit/>
          </a:bodyPr>
          <a:lstStyle/>
          <a:p>
            <a:pPr lvl="0" algn="ctr" defTabSz="1289050" rtl="0">
              <a:lnSpc>
                <a:spcPct val="90000"/>
              </a:lnSpc>
              <a:spcBef>
                <a:spcPct val="0"/>
              </a:spcBef>
              <a:spcAft>
                <a:spcPct val="35000"/>
              </a:spcAft>
            </a:pPr>
            <a:r>
              <a:rPr lang="en-US" sz="2900" kern="1200" baseline="0" smtClean="0"/>
              <a:t>IP-HTTPS</a:t>
            </a:r>
            <a:endParaRPr lang="en-US" sz="2900" kern="1200"/>
          </a:p>
        </p:txBody>
      </p:sp>
      <p:sp>
        <p:nvSpPr>
          <p:cNvPr id="12" name="Freeform 11"/>
          <p:cNvSpPr/>
          <p:nvPr/>
        </p:nvSpPr>
        <p:spPr>
          <a:xfrm>
            <a:off x="6406355" y="2892069"/>
            <a:ext cx="2687389" cy="2801411"/>
          </a:xfrm>
          <a:custGeom>
            <a:avLst/>
            <a:gdLst>
              <a:gd name="connsiteX0" fmla="*/ 0 w 2687389"/>
              <a:gd name="connsiteY0" fmla="*/ 0 h 2801411"/>
              <a:gd name="connsiteX1" fmla="*/ 2687389 w 2687389"/>
              <a:gd name="connsiteY1" fmla="*/ 0 h 2801411"/>
              <a:gd name="connsiteX2" fmla="*/ 2687389 w 2687389"/>
              <a:gd name="connsiteY2" fmla="*/ 2801411 h 2801411"/>
              <a:gd name="connsiteX3" fmla="*/ 0 w 2687389"/>
              <a:gd name="connsiteY3" fmla="*/ 2801411 h 2801411"/>
              <a:gd name="connsiteX4" fmla="*/ 0 w 2687389"/>
              <a:gd name="connsiteY4" fmla="*/ 0 h 2801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7389" h="2801411">
                <a:moveTo>
                  <a:pt x="0" y="0"/>
                </a:moveTo>
                <a:lnTo>
                  <a:pt x="2687389" y="0"/>
                </a:lnTo>
                <a:lnTo>
                  <a:pt x="2687389" y="2801411"/>
                </a:lnTo>
                <a:lnTo>
                  <a:pt x="0" y="2801411"/>
                </a:lnTo>
                <a:lnTo>
                  <a:pt x="0" y="0"/>
                </a:lnTo>
                <a:close/>
              </a:path>
            </a:pathLst>
          </a:custGeom>
          <a:solidFill>
            <a:schemeClr val="accent3">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54686" tIns="154686" rIns="206248" bIns="232029" numCol="1" spcCol="1270" anchor="t" anchorCtr="0">
            <a:noAutofit/>
          </a:bodyPr>
          <a:lstStyle/>
          <a:p>
            <a:pPr marL="285750" lvl="1" indent="-285750" algn="l" defTabSz="1289050" rtl="0">
              <a:lnSpc>
                <a:spcPct val="90000"/>
              </a:lnSpc>
              <a:spcBef>
                <a:spcPct val="0"/>
              </a:spcBef>
              <a:spcAft>
                <a:spcPct val="15000"/>
              </a:spcAft>
              <a:buChar char="••"/>
            </a:pPr>
            <a:r>
              <a:rPr lang="en-US" sz="2900" kern="1200" baseline="0" dirty="0" smtClean="0"/>
              <a:t>6to4/Teredo Not Available</a:t>
            </a:r>
            <a:endParaRPr lang="en-US" sz="2900" kern="1200" dirty="0"/>
          </a:p>
          <a:p>
            <a:pPr marL="285750" lvl="1" indent="-285750" algn="l" defTabSz="1289050" rtl="0">
              <a:lnSpc>
                <a:spcPct val="90000"/>
              </a:lnSpc>
              <a:spcBef>
                <a:spcPct val="0"/>
              </a:spcBef>
              <a:spcAft>
                <a:spcPct val="15000"/>
              </a:spcAft>
              <a:buChar char="••"/>
            </a:pPr>
            <a:r>
              <a:rPr lang="en-US" sz="2900" kern="1200" baseline="0" dirty="0" smtClean="0"/>
              <a:t>SSL/TLS</a:t>
            </a:r>
            <a:endParaRPr lang="en-US" sz="2900" kern="1200" dirty="0"/>
          </a:p>
        </p:txBody>
      </p:sp>
      <p:sp>
        <p:nvSpPr>
          <p:cNvPr id="13" name="Freeform 12"/>
          <p:cNvSpPr/>
          <p:nvPr/>
        </p:nvSpPr>
        <p:spPr>
          <a:xfrm>
            <a:off x="9469979" y="2056869"/>
            <a:ext cx="2687389" cy="835200"/>
          </a:xfrm>
          <a:custGeom>
            <a:avLst/>
            <a:gdLst>
              <a:gd name="connsiteX0" fmla="*/ 0 w 2687389"/>
              <a:gd name="connsiteY0" fmla="*/ 0 h 835200"/>
              <a:gd name="connsiteX1" fmla="*/ 2687389 w 2687389"/>
              <a:gd name="connsiteY1" fmla="*/ 0 h 835200"/>
              <a:gd name="connsiteX2" fmla="*/ 2687389 w 2687389"/>
              <a:gd name="connsiteY2" fmla="*/ 835200 h 835200"/>
              <a:gd name="connsiteX3" fmla="*/ 0 w 2687389"/>
              <a:gd name="connsiteY3" fmla="*/ 835200 h 835200"/>
              <a:gd name="connsiteX4" fmla="*/ 0 w 2687389"/>
              <a:gd name="connsiteY4" fmla="*/ 0 h 8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7389" h="835200">
                <a:moveTo>
                  <a:pt x="0" y="0"/>
                </a:moveTo>
                <a:lnTo>
                  <a:pt x="2687389" y="0"/>
                </a:lnTo>
                <a:lnTo>
                  <a:pt x="2687389" y="835200"/>
                </a:lnTo>
                <a:lnTo>
                  <a:pt x="0" y="835200"/>
                </a:lnTo>
                <a:lnTo>
                  <a:pt x="0" y="0"/>
                </a:lnTo>
                <a:close/>
              </a:path>
            </a:pathLst>
          </a:custGeom>
          <a:solidFill>
            <a:schemeClr val="accent5"/>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6248" tIns="117856" rIns="206248" bIns="117856" numCol="1" spcCol="1270" anchor="ctr" anchorCtr="0">
            <a:noAutofit/>
          </a:bodyPr>
          <a:lstStyle/>
          <a:p>
            <a:pPr lvl="0" algn="ctr" defTabSz="1289050" rtl="0">
              <a:lnSpc>
                <a:spcPct val="90000"/>
              </a:lnSpc>
              <a:spcBef>
                <a:spcPct val="0"/>
              </a:spcBef>
              <a:spcAft>
                <a:spcPct val="35000"/>
              </a:spcAft>
            </a:pPr>
            <a:r>
              <a:rPr lang="en-US" sz="2900" kern="1200" baseline="0" smtClean="0"/>
              <a:t>ISATAP</a:t>
            </a:r>
            <a:endParaRPr lang="en-US" sz="2900" kern="1200"/>
          </a:p>
        </p:txBody>
      </p:sp>
      <p:sp>
        <p:nvSpPr>
          <p:cNvPr id="14" name="Freeform 13"/>
          <p:cNvSpPr/>
          <p:nvPr/>
        </p:nvSpPr>
        <p:spPr>
          <a:xfrm>
            <a:off x="9469979" y="2892069"/>
            <a:ext cx="2687389" cy="2801411"/>
          </a:xfrm>
          <a:custGeom>
            <a:avLst/>
            <a:gdLst>
              <a:gd name="connsiteX0" fmla="*/ 0 w 2687389"/>
              <a:gd name="connsiteY0" fmla="*/ 0 h 2801411"/>
              <a:gd name="connsiteX1" fmla="*/ 2687389 w 2687389"/>
              <a:gd name="connsiteY1" fmla="*/ 0 h 2801411"/>
              <a:gd name="connsiteX2" fmla="*/ 2687389 w 2687389"/>
              <a:gd name="connsiteY2" fmla="*/ 2801411 h 2801411"/>
              <a:gd name="connsiteX3" fmla="*/ 0 w 2687389"/>
              <a:gd name="connsiteY3" fmla="*/ 2801411 h 2801411"/>
              <a:gd name="connsiteX4" fmla="*/ 0 w 2687389"/>
              <a:gd name="connsiteY4" fmla="*/ 0 h 2801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7389" h="2801411">
                <a:moveTo>
                  <a:pt x="0" y="0"/>
                </a:moveTo>
                <a:lnTo>
                  <a:pt x="2687389" y="0"/>
                </a:lnTo>
                <a:lnTo>
                  <a:pt x="2687389" y="2801411"/>
                </a:lnTo>
                <a:lnTo>
                  <a:pt x="0" y="2801411"/>
                </a:lnTo>
                <a:lnTo>
                  <a:pt x="0" y="0"/>
                </a:lnTo>
                <a:close/>
              </a:path>
            </a:pathLst>
          </a:custGeom>
          <a:solidFill>
            <a:schemeClr val="accent5">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54686" tIns="154686" rIns="206248" bIns="232029" numCol="1" spcCol="1270" anchor="t" anchorCtr="0">
            <a:noAutofit/>
          </a:bodyPr>
          <a:lstStyle/>
          <a:p>
            <a:pPr marL="285750" lvl="1" indent="-285750" algn="l" defTabSz="1289050" rtl="0">
              <a:lnSpc>
                <a:spcPct val="90000"/>
              </a:lnSpc>
              <a:spcBef>
                <a:spcPct val="0"/>
              </a:spcBef>
              <a:spcAft>
                <a:spcPct val="15000"/>
              </a:spcAft>
              <a:buChar char="••"/>
            </a:pPr>
            <a:r>
              <a:rPr lang="en-US" sz="2900" kern="1200" baseline="0" dirty="0" smtClean="0"/>
              <a:t>Intranet Manage Out</a:t>
            </a:r>
            <a:endParaRPr lang="en-US" sz="2900" kern="1200" dirty="0"/>
          </a:p>
          <a:p>
            <a:pPr marL="285750" lvl="1" indent="-285750" algn="l" defTabSz="1289050" rtl="0">
              <a:lnSpc>
                <a:spcPct val="90000"/>
              </a:lnSpc>
              <a:spcBef>
                <a:spcPct val="0"/>
              </a:spcBef>
              <a:spcAft>
                <a:spcPct val="15000"/>
              </a:spcAft>
              <a:buChar char="••"/>
            </a:pPr>
            <a:r>
              <a:rPr lang="en-US" sz="2900" kern="1200" baseline="0" dirty="0" smtClean="0"/>
              <a:t>ISATAP Router</a:t>
            </a:r>
            <a:endParaRPr lang="en-US" sz="2900" kern="1200" dirty="0"/>
          </a:p>
          <a:p>
            <a:pPr marL="285750" lvl="1" indent="-285750" algn="l" defTabSz="1289050" rtl="0">
              <a:lnSpc>
                <a:spcPct val="90000"/>
              </a:lnSpc>
              <a:spcBef>
                <a:spcPct val="0"/>
              </a:spcBef>
              <a:spcAft>
                <a:spcPct val="15000"/>
              </a:spcAft>
              <a:buChar char="••"/>
            </a:pPr>
            <a:r>
              <a:rPr lang="en-US" sz="2900" kern="1200" baseline="0" dirty="0" smtClean="0"/>
              <a:t>DNS</a:t>
            </a:r>
            <a:endParaRPr lang="en-US" sz="2900" kern="1200" dirty="0"/>
          </a:p>
        </p:txBody>
      </p:sp>
    </p:spTree>
    <p:extLst>
      <p:ext uri="{BB962C8B-B14F-4D97-AF65-F5344CB8AC3E}">
        <p14:creationId xmlns:p14="http://schemas.microsoft.com/office/powerpoint/2010/main" val="30776351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fade">
                                      <p:cBhvr>
                                        <p:cTn id="37" dur="500"/>
                                        <p:tgtEl>
                                          <p:spTgt spid="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Effect transition="in" filter="fade">
                                      <p:cBhvr>
                                        <p:cTn id="42" dur="500"/>
                                        <p:tgtEl>
                                          <p:spTgt spid="10">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0-#ppt_w/2"/>
                                          </p:val>
                                        </p:tav>
                                        <p:tav tm="100000">
                                          <p:val>
                                            <p:strVal val="#ppt_x"/>
                                          </p:val>
                                        </p:tav>
                                      </p:tavLst>
                                    </p:anim>
                                    <p:anim calcmode="lin" valueType="num">
                                      <p:cBhvr additive="base">
                                        <p:cTn id="48" dur="500" fill="hold"/>
                                        <p:tgtEl>
                                          <p:spTgt spid="11"/>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0-#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2">
                                            <p:txEl>
                                              <p:pRg st="0" end="0"/>
                                            </p:txEl>
                                          </p:spTgt>
                                        </p:tgtEl>
                                        <p:attrNameLst>
                                          <p:attrName>style.visibility</p:attrName>
                                        </p:attrNameLst>
                                      </p:cBhvr>
                                      <p:to>
                                        <p:strVal val="visible"/>
                                      </p:to>
                                    </p:set>
                                    <p:animEffect transition="in" filter="fade">
                                      <p:cBhvr>
                                        <p:cTn id="57" dur="500"/>
                                        <p:tgtEl>
                                          <p:spTgt spid="1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2">
                                            <p:txEl>
                                              <p:pRg st="1" end="1"/>
                                            </p:txEl>
                                          </p:spTgt>
                                        </p:tgtEl>
                                        <p:attrNameLst>
                                          <p:attrName>style.visibility</p:attrName>
                                        </p:attrNameLst>
                                      </p:cBhvr>
                                      <p:to>
                                        <p:strVal val="visible"/>
                                      </p:to>
                                    </p:set>
                                    <p:animEffect transition="in" filter="fade">
                                      <p:cBhvr>
                                        <p:cTn id="62" dur="500"/>
                                        <p:tgtEl>
                                          <p:spTgt spid="12">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0-#ppt_w/2"/>
                                          </p:val>
                                        </p:tav>
                                        <p:tav tm="100000">
                                          <p:val>
                                            <p:strVal val="#ppt_x"/>
                                          </p:val>
                                        </p:tav>
                                      </p:tavLst>
                                    </p:anim>
                                    <p:anim calcmode="lin" valueType="num">
                                      <p:cBhvr additive="base">
                                        <p:cTn id="68" dur="500" fill="hold"/>
                                        <p:tgtEl>
                                          <p:spTgt spid="13"/>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additive="base">
                                        <p:cTn id="71" dur="500" fill="hold"/>
                                        <p:tgtEl>
                                          <p:spTgt spid="14"/>
                                        </p:tgtEl>
                                        <p:attrNameLst>
                                          <p:attrName>ppt_x</p:attrName>
                                        </p:attrNameLst>
                                      </p:cBhvr>
                                      <p:tavLst>
                                        <p:tav tm="0">
                                          <p:val>
                                            <p:strVal val="0-#ppt_w/2"/>
                                          </p:val>
                                        </p:tav>
                                        <p:tav tm="100000">
                                          <p:val>
                                            <p:strVal val="#ppt_x"/>
                                          </p:val>
                                        </p:tav>
                                      </p:tavLst>
                                    </p:anim>
                                    <p:anim calcmode="lin" valueType="num">
                                      <p:cBhvr additive="base">
                                        <p:cTn id="7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4">
                                            <p:txEl>
                                              <p:pRg st="0" end="0"/>
                                            </p:txEl>
                                          </p:spTgt>
                                        </p:tgtEl>
                                        <p:attrNameLst>
                                          <p:attrName>style.visibility</p:attrName>
                                        </p:attrNameLst>
                                      </p:cBhvr>
                                      <p:to>
                                        <p:strVal val="visible"/>
                                      </p:to>
                                    </p:set>
                                    <p:animEffect transition="in" filter="fade">
                                      <p:cBhvr>
                                        <p:cTn id="77" dur="500"/>
                                        <p:tgtEl>
                                          <p:spTgt spid="14">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4">
                                            <p:txEl>
                                              <p:pRg st="1" end="1"/>
                                            </p:txEl>
                                          </p:spTgt>
                                        </p:tgtEl>
                                        <p:attrNameLst>
                                          <p:attrName>style.visibility</p:attrName>
                                        </p:attrNameLst>
                                      </p:cBhvr>
                                      <p:to>
                                        <p:strVal val="visible"/>
                                      </p:to>
                                    </p:set>
                                    <p:animEffect transition="in" filter="fade">
                                      <p:cBhvr>
                                        <p:cTn id="82" dur="500"/>
                                        <p:tgtEl>
                                          <p:spTgt spid="14">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4">
                                            <p:txEl>
                                              <p:pRg st="2" end="2"/>
                                            </p:txEl>
                                          </p:spTgt>
                                        </p:tgtEl>
                                        <p:attrNameLst>
                                          <p:attrName>style.visibility</p:attrName>
                                        </p:attrNameLst>
                                      </p:cBhvr>
                                      <p:to>
                                        <p:strVal val="visible"/>
                                      </p:to>
                                    </p:set>
                                    <p:animEffect transition="in" filter="fade">
                                      <p:cBhvr>
                                        <p:cTn id="8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Word About ISATAP…</a:t>
            </a:r>
            <a:endParaRPr lang="en-US" dirty="0"/>
          </a:p>
        </p:txBody>
      </p:sp>
      <p:sp>
        <p:nvSpPr>
          <p:cNvPr id="5" name="Content Placeholder 4"/>
          <p:cNvSpPr>
            <a:spLocks noGrp="1"/>
          </p:cNvSpPr>
          <p:nvPr>
            <p:ph sz="quarter" idx="10"/>
          </p:nvPr>
        </p:nvSpPr>
        <p:spPr>
          <a:xfrm>
            <a:off x="274638" y="1214438"/>
            <a:ext cx="11887200" cy="6290953"/>
          </a:xfrm>
        </p:spPr>
        <p:txBody>
          <a:bodyPr/>
          <a:lstStyle/>
          <a:p>
            <a:r>
              <a:rPr lang="en-US" dirty="0" smtClean="0"/>
              <a:t>ISATAP NOT Recommended</a:t>
            </a:r>
          </a:p>
          <a:p>
            <a:pPr lvl="1"/>
            <a:r>
              <a:rPr lang="en-US" dirty="0" smtClean="0"/>
              <a:t>Global In Scope</a:t>
            </a:r>
          </a:p>
          <a:p>
            <a:pPr lvl="1"/>
            <a:r>
              <a:rPr lang="en-US" dirty="0" smtClean="0"/>
              <a:t>Lower Layer Protocols Depend on Upper Layer Protocols</a:t>
            </a:r>
          </a:p>
          <a:p>
            <a:pPr lvl="1"/>
            <a:r>
              <a:rPr lang="en-US" dirty="0" smtClean="0"/>
              <a:t>Lack of Monitoring and Management</a:t>
            </a:r>
          </a:p>
          <a:p>
            <a:endParaRPr lang="en-US" dirty="0" smtClean="0"/>
          </a:p>
          <a:p>
            <a:r>
              <a:rPr lang="en-US" dirty="0" smtClean="0"/>
              <a:t>Deploy IPv6</a:t>
            </a:r>
          </a:p>
          <a:p>
            <a:r>
              <a:rPr lang="en-US" dirty="0" smtClean="0"/>
              <a:t>Restrict ISATAP to Specific Hosts</a:t>
            </a:r>
          </a:p>
          <a:p>
            <a:pPr lvl="1"/>
            <a:r>
              <a:rPr lang="en-US" dirty="0" smtClean="0"/>
              <a:t>Group Policy</a:t>
            </a:r>
          </a:p>
          <a:p>
            <a:pPr lvl="1"/>
            <a:r>
              <a:rPr lang="en-US" dirty="0" err="1" smtClean="0"/>
              <a:t>Powershell</a:t>
            </a:r>
            <a:r>
              <a:rPr lang="en-US" dirty="0" smtClean="0"/>
              <a:t> [</a:t>
            </a:r>
            <a:r>
              <a:rPr lang="en-US" dirty="0" err="1" smtClean="0"/>
              <a:t>SetNetIsatapConfiguration</a:t>
            </a:r>
            <a:r>
              <a:rPr lang="en-US" dirty="0" smtClean="0"/>
              <a:t> –Router </a:t>
            </a:r>
            <a:r>
              <a:rPr lang="en-US" dirty="0" err="1" smtClean="0"/>
              <a:t>NameOrIPAddress</a:t>
            </a:r>
            <a:r>
              <a:rPr lang="en-US" dirty="0" smtClean="0"/>
              <a:t>]</a:t>
            </a:r>
          </a:p>
          <a:p>
            <a:pPr lvl="1"/>
            <a:r>
              <a:rPr lang="en-US" dirty="0" err="1" smtClean="0"/>
              <a:t>Netsh</a:t>
            </a:r>
            <a:r>
              <a:rPr lang="en-US" dirty="0" smtClean="0"/>
              <a:t> [</a:t>
            </a:r>
            <a:r>
              <a:rPr lang="en-US" dirty="0" err="1" smtClean="0"/>
              <a:t>netsh</a:t>
            </a:r>
            <a:r>
              <a:rPr lang="en-US" dirty="0" smtClean="0"/>
              <a:t> interface </a:t>
            </a:r>
            <a:r>
              <a:rPr lang="en-US" dirty="0" err="1" smtClean="0"/>
              <a:t>isatap</a:t>
            </a:r>
            <a:r>
              <a:rPr lang="en-US" dirty="0" smtClean="0"/>
              <a:t> set router </a:t>
            </a:r>
            <a:r>
              <a:rPr lang="en-US" dirty="0" err="1" smtClean="0"/>
              <a:t>NameOrIPAddress</a:t>
            </a:r>
            <a:r>
              <a:rPr lang="en-US" dirty="0" smtClean="0"/>
              <a:t>]</a:t>
            </a:r>
          </a:p>
          <a:p>
            <a:pPr lvl="1"/>
            <a:r>
              <a:rPr lang="en-US" dirty="0" smtClean="0"/>
              <a:t>HOSTS file</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2778" y="397939"/>
            <a:ext cx="2671535" cy="252867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4035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fade">
                                      <p:cBhvr>
                                        <p:cTn id="5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DirectAccess Limitations</a:t>
            </a:r>
            <a:endParaRPr lang="en-US" dirty="0"/>
          </a:p>
        </p:txBody>
      </p:sp>
    </p:spTree>
    <p:extLst>
      <p:ext uri="{BB962C8B-B14F-4D97-AF65-F5344CB8AC3E}">
        <p14:creationId xmlns:p14="http://schemas.microsoft.com/office/powerpoint/2010/main" val="2099102702"/>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DirectAccess Limitations</a:t>
            </a:r>
            <a:endParaRPr lang="en-US" dirty="0"/>
          </a:p>
        </p:txBody>
      </p:sp>
      <p:sp>
        <p:nvSpPr>
          <p:cNvPr id="9" name="Freeform 8"/>
          <p:cNvSpPr/>
          <p:nvPr/>
        </p:nvSpPr>
        <p:spPr>
          <a:xfrm>
            <a:off x="484421" y="1345295"/>
            <a:ext cx="5554712" cy="1094400"/>
          </a:xfrm>
          <a:custGeom>
            <a:avLst/>
            <a:gdLst>
              <a:gd name="connsiteX0" fmla="*/ 0 w 5554712"/>
              <a:gd name="connsiteY0" fmla="*/ 0 h 1094400"/>
              <a:gd name="connsiteX1" fmla="*/ 5554712 w 5554712"/>
              <a:gd name="connsiteY1" fmla="*/ 0 h 1094400"/>
              <a:gd name="connsiteX2" fmla="*/ 5554712 w 5554712"/>
              <a:gd name="connsiteY2" fmla="*/ 1094400 h 1094400"/>
              <a:gd name="connsiteX3" fmla="*/ 0 w 5554712"/>
              <a:gd name="connsiteY3" fmla="*/ 1094400 h 1094400"/>
              <a:gd name="connsiteX4" fmla="*/ 0 w 5554712"/>
              <a:gd name="connsiteY4" fmla="*/ 0 h 109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4712" h="1094400">
                <a:moveTo>
                  <a:pt x="0" y="0"/>
                </a:moveTo>
                <a:lnTo>
                  <a:pt x="5554712" y="0"/>
                </a:lnTo>
                <a:lnTo>
                  <a:pt x="5554712" y="1094400"/>
                </a:lnTo>
                <a:lnTo>
                  <a:pt x="0" y="1094400"/>
                </a:lnTo>
                <a:lnTo>
                  <a:pt x="0" y="0"/>
                </a:lnTo>
                <a:close/>
              </a:path>
            </a:pathLst>
          </a:custGeom>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256" tIns="154432" rIns="270256" bIns="154432" numCol="1" spcCol="1270" anchor="ctr" anchorCtr="0">
            <a:noAutofit/>
          </a:bodyPr>
          <a:lstStyle/>
          <a:p>
            <a:pPr lvl="0" algn="ctr" defTabSz="1689100" rtl="0">
              <a:lnSpc>
                <a:spcPct val="90000"/>
              </a:lnSpc>
              <a:spcBef>
                <a:spcPct val="0"/>
              </a:spcBef>
              <a:spcAft>
                <a:spcPct val="35000"/>
              </a:spcAft>
            </a:pPr>
            <a:r>
              <a:rPr lang="en-US" sz="3800" kern="1200" baseline="0" dirty="0" smtClean="0"/>
              <a:t>Supported Clients</a:t>
            </a:r>
            <a:endParaRPr lang="en-US" sz="3800" kern="1200" dirty="0"/>
          </a:p>
        </p:txBody>
      </p:sp>
      <p:sp>
        <p:nvSpPr>
          <p:cNvPr id="10" name="Freeform 9"/>
          <p:cNvSpPr/>
          <p:nvPr/>
        </p:nvSpPr>
        <p:spPr>
          <a:xfrm>
            <a:off x="484421" y="2439695"/>
            <a:ext cx="5554712" cy="3716043"/>
          </a:xfrm>
          <a:custGeom>
            <a:avLst/>
            <a:gdLst>
              <a:gd name="connsiteX0" fmla="*/ 0 w 5554712"/>
              <a:gd name="connsiteY0" fmla="*/ 0 h 3716043"/>
              <a:gd name="connsiteX1" fmla="*/ 5554712 w 5554712"/>
              <a:gd name="connsiteY1" fmla="*/ 0 h 3716043"/>
              <a:gd name="connsiteX2" fmla="*/ 5554712 w 5554712"/>
              <a:gd name="connsiteY2" fmla="*/ 3716043 h 3716043"/>
              <a:gd name="connsiteX3" fmla="*/ 0 w 5554712"/>
              <a:gd name="connsiteY3" fmla="*/ 3716043 h 3716043"/>
              <a:gd name="connsiteX4" fmla="*/ 0 w 5554712"/>
              <a:gd name="connsiteY4" fmla="*/ 0 h 371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4712" h="3716043">
                <a:moveTo>
                  <a:pt x="0" y="0"/>
                </a:moveTo>
                <a:lnTo>
                  <a:pt x="5554712" y="0"/>
                </a:lnTo>
                <a:lnTo>
                  <a:pt x="5554712" y="3716043"/>
                </a:lnTo>
                <a:lnTo>
                  <a:pt x="0" y="3716043"/>
                </a:lnTo>
                <a:lnTo>
                  <a:pt x="0" y="0"/>
                </a:lnTo>
                <a:close/>
              </a:path>
            </a:pathLst>
          </a:custGeom>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02692" tIns="202692" rIns="270256" bIns="304038" numCol="1" spcCol="1270" anchor="t" anchorCtr="0">
            <a:noAutofit/>
          </a:bodyPr>
          <a:lstStyle/>
          <a:p>
            <a:pPr marL="285750" lvl="1" indent="-285750" algn="l" defTabSz="1689100" rtl="0">
              <a:lnSpc>
                <a:spcPct val="90000"/>
              </a:lnSpc>
              <a:spcBef>
                <a:spcPct val="0"/>
              </a:spcBef>
              <a:spcAft>
                <a:spcPct val="15000"/>
              </a:spcAft>
              <a:buChar char="••"/>
            </a:pPr>
            <a:r>
              <a:rPr lang="en-US" sz="3800" kern="1200" baseline="0" dirty="0" smtClean="0"/>
              <a:t>Windows 8 Enterprise</a:t>
            </a:r>
            <a:endParaRPr lang="en-US" sz="3800" kern="1200" dirty="0"/>
          </a:p>
          <a:p>
            <a:pPr marL="285750" lvl="1" indent="-285750" algn="l" defTabSz="1689100" rtl="0">
              <a:lnSpc>
                <a:spcPct val="90000"/>
              </a:lnSpc>
              <a:spcBef>
                <a:spcPct val="0"/>
              </a:spcBef>
              <a:spcAft>
                <a:spcPct val="15000"/>
              </a:spcAft>
              <a:buChar char="••"/>
            </a:pPr>
            <a:r>
              <a:rPr lang="en-US" sz="3800" kern="1200" baseline="0" dirty="0" smtClean="0"/>
              <a:t>Windows 7 Enterprise</a:t>
            </a:r>
            <a:endParaRPr lang="en-US" sz="3800" kern="1200" dirty="0"/>
          </a:p>
          <a:p>
            <a:pPr marL="285750" lvl="1" indent="-285750" algn="l" defTabSz="1689100" rtl="0">
              <a:lnSpc>
                <a:spcPct val="90000"/>
              </a:lnSpc>
              <a:spcBef>
                <a:spcPct val="0"/>
              </a:spcBef>
              <a:spcAft>
                <a:spcPct val="15000"/>
              </a:spcAft>
              <a:buChar char="••"/>
            </a:pPr>
            <a:r>
              <a:rPr lang="en-US" sz="3800" kern="1200" baseline="0" dirty="0" smtClean="0"/>
              <a:t>Windows 7 Ultimate</a:t>
            </a:r>
            <a:endParaRPr lang="en-US" sz="3800" kern="1200" dirty="0"/>
          </a:p>
          <a:p>
            <a:pPr marL="285750" lvl="1" indent="-285750" algn="l" defTabSz="1689100" rtl="0">
              <a:lnSpc>
                <a:spcPct val="90000"/>
              </a:lnSpc>
              <a:spcBef>
                <a:spcPct val="0"/>
              </a:spcBef>
              <a:spcAft>
                <a:spcPct val="15000"/>
              </a:spcAft>
              <a:buChar char="••"/>
            </a:pPr>
            <a:r>
              <a:rPr lang="en-US" sz="3800" kern="1200" baseline="0" dirty="0" smtClean="0"/>
              <a:t>Domain-Joined</a:t>
            </a:r>
            <a:endParaRPr lang="en-US" sz="3800" kern="1200" dirty="0"/>
          </a:p>
        </p:txBody>
      </p:sp>
      <p:sp>
        <p:nvSpPr>
          <p:cNvPr id="11" name="Freeform 10"/>
          <p:cNvSpPr/>
          <p:nvPr/>
        </p:nvSpPr>
        <p:spPr>
          <a:xfrm>
            <a:off x="6397342" y="1345295"/>
            <a:ext cx="5554712" cy="1094400"/>
          </a:xfrm>
          <a:custGeom>
            <a:avLst/>
            <a:gdLst>
              <a:gd name="connsiteX0" fmla="*/ 0 w 5554712"/>
              <a:gd name="connsiteY0" fmla="*/ 0 h 1094400"/>
              <a:gd name="connsiteX1" fmla="*/ 5554712 w 5554712"/>
              <a:gd name="connsiteY1" fmla="*/ 0 h 1094400"/>
              <a:gd name="connsiteX2" fmla="*/ 5554712 w 5554712"/>
              <a:gd name="connsiteY2" fmla="*/ 1094400 h 1094400"/>
              <a:gd name="connsiteX3" fmla="*/ 0 w 5554712"/>
              <a:gd name="connsiteY3" fmla="*/ 1094400 h 1094400"/>
              <a:gd name="connsiteX4" fmla="*/ 0 w 5554712"/>
              <a:gd name="connsiteY4" fmla="*/ 0 h 109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4712" h="1094400">
                <a:moveTo>
                  <a:pt x="0" y="0"/>
                </a:moveTo>
                <a:lnTo>
                  <a:pt x="5554712" y="0"/>
                </a:lnTo>
                <a:lnTo>
                  <a:pt x="5554712" y="1094400"/>
                </a:lnTo>
                <a:lnTo>
                  <a:pt x="0" y="1094400"/>
                </a:lnTo>
                <a:lnTo>
                  <a:pt x="0" y="0"/>
                </a:lnTo>
                <a:close/>
              </a:path>
            </a:pathLst>
          </a:custGeom>
          <a:solidFill>
            <a:schemeClr val="accent2"/>
          </a:solidFill>
          <a:ln>
            <a:no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0256" tIns="154432" rIns="270256" bIns="154432" numCol="1" spcCol="1270" anchor="ctr" anchorCtr="0">
            <a:noAutofit/>
          </a:bodyPr>
          <a:lstStyle/>
          <a:p>
            <a:pPr lvl="0" algn="ctr" defTabSz="1689100" rtl="0">
              <a:lnSpc>
                <a:spcPct val="90000"/>
              </a:lnSpc>
              <a:spcBef>
                <a:spcPct val="0"/>
              </a:spcBef>
              <a:spcAft>
                <a:spcPct val="35000"/>
              </a:spcAft>
            </a:pPr>
            <a:r>
              <a:rPr lang="en-US" sz="3800" kern="1200" baseline="0" dirty="0" smtClean="0"/>
              <a:t>Non-Supported Clients</a:t>
            </a:r>
            <a:endParaRPr lang="en-US" sz="3800" kern="1200" dirty="0"/>
          </a:p>
        </p:txBody>
      </p:sp>
      <p:sp>
        <p:nvSpPr>
          <p:cNvPr id="12" name="Freeform 11"/>
          <p:cNvSpPr/>
          <p:nvPr/>
        </p:nvSpPr>
        <p:spPr>
          <a:xfrm>
            <a:off x="6397342" y="2439695"/>
            <a:ext cx="5554712" cy="3716043"/>
          </a:xfrm>
          <a:custGeom>
            <a:avLst/>
            <a:gdLst>
              <a:gd name="connsiteX0" fmla="*/ 0 w 5554712"/>
              <a:gd name="connsiteY0" fmla="*/ 0 h 3716043"/>
              <a:gd name="connsiteX1" fmla="*/ 5554712 w 5554712"/>
              <a:gd name="connsiteY1" fmla="*/ 0 h 3716043"/>
              <a:gd name="connsiteX2" fmla="*/ 5554712 w 5554712"/>
              <a:gd name="connsiteY2" fmla="*/ 3716043 h 3716043"/>
              <a:gd name="connsiteX3" fmla="*/ 0 w 5554712"/>
              <a:gd name="connsiteY3" fmla="*/ 3716043 h 3716043"/>
              <a:gd name="connsiteX4" fmla="*/ 0 w 5554712"/>
              <a:gd name="connsiteY4" fmla="*/ 0 h 371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4712" h="3716043">
                <a:moveTo>
                  <a:pt x="0" y="0"/>
                </a:moveTo>
                <a:lnTo>
                  <a:pt x="5554712" y="0"/>
                </a:lnTo>
                <a:lnTo>
                  <a:pt x="5554712" y="3716043"/>
                </a:lnTo>
                <a:lnTo>
                  <a:pt x="0" y="3716043"/>
                </a:lnTo>
                <a:lnTo>
                  <a:pt x="0" y="0"/>
                </a:lnTo>
                <a:close/>
              </a:path>
            </a:pathLst>
          </a:custGeom>
          <a:solidFill>
            <a:schemeClr val="accent2">
              <a:lumMod val="20000"/>
              <a:lumOff val="80000"/>
              <a:alpha val="90000"/>
            </a:schemeClr>
          </a:solidFill>
          <a:ln>
            <a:no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02692" tIns="202692" rIns="270256" bIns="304038" numCol="1" spcCol="1270" anchor="t" anchorCtr="0">
            <a:noAutofit/>
          </a:bodyPr>
          <a:lstStyle/>
          <a:p>
            <a:pPr marL="285750" lvl="1" indent="-285750" algn="l" defTabSz="1689100" rtl="0">
              <a:lnSpc>
                <a:spcPct val="90000"/>
              </a:lnSpc>
              <a:spcBef>
                <a:spcPct val="0"/>
              </a:spcBef>
              <a:spcAft>
                <a:spcPct val="15000"/>
              </a:spcAft>
              <a:buChar char="••"/>
            </a:pPr>
            <a:r>
              <a:rPr lang="en-US" sz="3800" kern="1200" baseline="0" dirty="0" smtClean="0"/>
              <a:t>Windows 8 Professional</a:t>
            </a:r>
            <a:endParaRPr lang="en-US" sz="3800" kern="1200" dirty="0"/>
          </a:p>
          <a:p>
            <a:pPr marL="285750" lvl="1" indent="-285750" algn="l" defTabSz="1689100" rtl="0">
              <a:lnSpc>
                <a:spcPct val="90000"/>
              </a:lnSpc>
              <a:spcBef>
                <a:spcPct val="0"/>
              </a:spcBef>
              <a:spcAft>
                <a:spcPct val="15000"/>
              </a:spcAft>
              <a:buChar char="••"/>
            </a:pPr>
            <a:r>
              <a:rPr lang="en-US" sz="3800" kern="1200" baseline="0" dirty="0" smtClean="0"/>
              <a:t>Windows Vista</a:t>
            </a:r>
            <a:endParaRPr lang="en-US" sz="3800" kern="1200" dirty="0"/>
          </a:p>
          <a:p>
            <a:pPr marL="285750" lvl="1" indent="-285750" algn="l" defTabSz="1689100" rtl="0">
              <a:lnSpc>
                <a:spcPct val="90000"/>
              </a:lnSpc>
              <a:spcBef>
                <a:spcPct val="0"/>
              </a:spcBef>
              <a:spcAft>
                <a:spcPct val="15000"/>
              </a:spcAft>
              <a:buChar char="••"/>
            </a:pPr>
            <a:r>
              <a:rPr lang="en-US" sz="3800" kern="1200" baseline="0" dirty="0" smtClean="0"/>
              <a:t>Windows XP</a:t>
            </a:r>
            <a:endParaRPr lang="en-US" sz="3800" kern="1200" dirty="0"/>
          </a:p>
          <a:p>
            <a:pPr marL="285750" lvl="1" indent="-285750" algn="l" defTabSz="1689100" rtl="0">
              <a:lnSpc>
                <a:spcPct val="90000"/>
              </a:lnSpc>
              <a:spcBef>
                <a:spcPct val="0"/>
              </a:spcBef>
              <a:spcAft>
                <a:spcPct val="15000"/>
              </a:spcAft>
              <a:buChar char="••"/>
            </a:pPr>
            <a:r>
              <a:rPr lang="en-US" sz="3800" kern="1200" baseline="0" dirty="0" smtClean="0"/>
              <a:t>Non Domain-Joined</a:t>
            </a:r>
            <a:endParaRPr lang="en-US" sz="3800" kern="1200" dirty="0"/>
          </a:p>
        </p:txBody>
      </p:sp>
    </p:spTree>
    <p:extLst>
      <p:ext uri="{BB962C8B-B14F-4D97-AF65-F5344CB8AC3E}">
        <p14:creationId xmlns:p14="http://schemas.microsoft.com/office/powerpoint/2010/main" val="9191735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fade">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fade">
                                      <p:cBhvr>
                                        <p:cTn id="27" dur="50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3" end="3"/>
                                            </p:txEl>
                                          </p:spTgt>
                                        </p:tgtEl>
                                        <p:attrNameLst>
                                          <p:attrName>style.visibility</p:attrName>
                                        </p:attrNameLst>
                                      </p:cBhvr>
                                      <p:to>
                                        <p:strVal val="visible"/>
                                      </p:to>
                                    </p:set>
                                    <p:animEffect transition="in" filter="fade">
                                      <p:cBhvr>
                                        <p:cTn id="32" dur="500"/>
                                        <p:tgtEl>
                                          <p:spTgt spid="10">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fade">
                                      <p:cBhvr>
                                        <p:cTn id="47" dur="500"/>
                                        <p:tgtEl>
                                          <p:spTgt spid="1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
                                            <p:txEl>
                                              <p:pRg st="1" end="1"/>
                                            </p:txEl>
                                          </p:spTgt>
                                        </p:tgtEl>
                                        <p:attrNameLst>
                                          <p:attrName>style.visibility</p:attrName>
                                        </p:attrNameLst>
                                      </p:cBhvr>
                                      <p:to>
                                        <p:strVal val="visible"/>
                                      </p:to>
                                    </p:set>
                                    <p:animEffect transition="in" filter="fade">
                                      <p:cBhvr>
                                        <p:cTn id="52" dur="500"/>
                                        <p:tgtEl>
                                          <p:spTgt spid="12">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2">
                                            <p:txEl>
                                              <p:pRg st="2" end="2"/>
                                            </p:txEl>
                                          </p:spTgt>
                                        </p:tgtEl>
                                        <p:attrNameLst>
                                          <p:attrName>style.visibility</p:attrName>
                                        </p:attrNameLst>
                                      </p:cBhvr>
                                      <p:to>
                                        <p:strVal val="visible"/>
                                      </p:to>
                                    </p:set>
                                    <p:animEffect transition="in" filter="fade">
                                      <p:cBhvr>
                                        <p:cTn id="57" dur="500"/>
                                        <p:tgtEl>
                                          <p:spTgt spid="12">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2">
                                            <p:txEl>
                                              <p:pRg st="3" end="3"/>
                                            </p:txEl>
                                          </p:spTgt>
                                        </p:tgtEl>
                                        <p:attrNameLst>
                                          <p:attrName>style.visibility</p:attrName>
                                        </p:attrNameLst>
                                      </p:cBhvr>
                                      <p:to>
                                        <p:strVal val="visible"/>
                                      </p:to>
                                    </p:set>
                                    <p:animEffect transition="in" filter="fade">
                                      <p:cBhvr>
                                        <p:cTn id="6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Next Generation Remote Access with DirectAccess</a:t>
            </a:r>
            <a:endParaRPr lang="en-US" dirty="0"/>
          </a:p>
        </p:txBody>
      </p:sp>
      <p:sp>
        <p:nvSpPr>
          <p:cNvPr id="5" name="Text Placeholder 4"/>
          <p:cNvSpPr>
            <a:spLocks noGrp="1"/>
          </p:cNvSpPr>
          <p:nvPr>
            <p:ph type="body" sz="quarter" idx="12"/>
          </p:nvPr>
        </p:nvSpPr>
        <p:spPr/>
        <p:txBody>
          <a:bodyPr/>
          <a:lstStyle/>
          <a:p>
            <a:r>
              <a:rPr lang="en-US" dirty="0" smtClean="0"/>
              <a:t>Richard Hicks – MVP</a:t>
            </a:r>
          </a:p>
          <a:p>
            <a:r>
              <a:rPr lang="en-US" dirty="0" smtClean="0"/>
              <a:t>Iron Networks</a:t>
            </a:r>
          </a:p>
          <a:p>
            <a:r>
              <a:rPr lang="en-US" dirty="0" smtClean="0"/>
              <a:t>@</a:t>
            </a:r>
            <a:r>
              <a:rPr lang="en-US" dirty="0" err="1" smtClean="0"/>
              <a:t>richardhicks</a:t>
            </a:r>
            <a:endParaRPr lang="en-US" dirty="0"/>
          </a:p>
        </p:txBody>
      </p:sp>
      <p:sp>
        <p:nvSpPr>
          <p:cNvPr id="14" name="Text Placeholder 13"/>
          <p:cNvSpPr>
            <a:spLocks noGrp="1"/>
          </p:cNvSpPr>
          <p:nvPr>
            <p:ph type="body" sz="quarter" idx="13"/>
          </p:nvPr>
        </p:nvSpPr>
        <p:spPr/>
        <p:txBody>
          <a:bodyPr/>
          <a:lstStyle/>
          <a:p>
            <a:r>
              <a:rPr lang="en-US" dirty="0" smtClean="0"/>
              <a:t>WCA-B339</a:t>
            </a:r>
            <a:endParaRPr lang="en-US" dirty="0"/>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DirectAccess Limitations</a:t>
            </a:r>
            <a:endParaRPr lang="en-US" dirty="0"/>
          </a:p>
        </p:txBody>
      </p:sp>
      <p:sp>
        <p:nvSpPr>
          <p:cNvPr id="6" name="Freeform 5"/>
          <p:cNvSpPr/>
          <p:nvPr/>
        </p:nvSpPr>
        <p:spPr>
          <a:xfrm>
            <a:off x="771525" y="2361614"/>
            <a:ext cx="10829925" cy="3591000"/>
          </a:xfrm>
          <a:custGeom>
            <a:avLst/>
            <a:gdLst>
              <a:gd name="connsiteX0" fmla="*/ 0 w 10829925"/>
              <a:gd name="connsiteY0" fmla="*/ 0 h 3591000"/>
              <a:gd name="connsiteX1" fmla="*/ 10829925 w 10829925"/>
              <a:gd name="connsiteY1" fmla="*/ 0 h 3591000"/>
              <a:gd name="connsiteX2" fmla="*/ 10829925 w 10829925"/>
              <a:gd name="connsiteY2" fmla="*/ 3591000 h 3591000"/>
              <a:gd name="connsiteX3" fmla="*/ 0 w 10829925"/>
              <a:gd name="connsiteY3" fmla="*/ 3591000 h 3591000"/>
              <a:gd name="connsiteX4" fmla="*/ 0 w 10829925"/>
              <a:gd name="connsiteY4" fmla="*/ 0 h 359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9925" h="3591000">
                <a:moveTo>
                  <a:pt x="0" y="0"/>
                </a:moveTo>
                <a:lnTo>
                  <a:pt x="10829925" y="0"/>
                </a:lnTo>
                <a:lnTo>
                  <a:pt x="10829925" y="3591000"/>
                </a:lnTo>
                <a:lnTo>
                  <a:pt x="0" y="359100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0523" tIns="791464" rIns="840523" bIns="270256" numCol="1" spcCol="1270" anchor="t" anchorCtr="0">
            <a:noAutofit/>
          </a:bodyPr>
          <a:lstStyle/>
          <a:p>
            <a:pPr marL="285750" lvl="1" indent="-285750" algn="l" defTabSz="1689100" rtl="0">
              <a:lnSpc>
                <a:spcPct val="90000"/>
              </a:lnSpc>
              <a:spcBef>
                <a:spcPct val="0"/>
              </a:spcBef>
              <a:spcAft>
                <a:spcPct val="15000"/>
              </a:spcAft>
              <a:buChar char="••"/>
            </a:pPr>
            <a:r>
              <a:rPr lang="en-US" sz="3800" kern="1200" baseline="0" dirty="0" smtClean="0"/>
              <a:t>Protocols with Embedded IPv4 Addresses</a:t>
            </a:r>
            <a:endParaRPr lang="en-US" sz="3800" kern="1200" dirty="0"/>
          </a:p>
          <a:p>
            <a:pPr marL="285750" lvl="1" indent="-285750" algn="l" defTabSz="1689100" rtl="0">
              <a:lnSpc>
                <a:spcPct val="90000"/>
              </a:lnSpc>
              <a:spcBef>
                <a:spcPct val="0"/>
              </a:spcBef>
              <a:spcAft>
                <a:spcPct val="15000"/>
              </a:spcAft>
              <a:buChar char="••"/>
            </a:pPr>
            <a:r>
              <a:rPr lang="en-US" sz="3800" kern="1200" baseline="0" dirty="0" smtClean="0"/>
              <a:t>Applications with Hard Coded IPv4 Addresses</a:t>
            </a:r>
            <a:endParaRPr lang="en-US" sz="3800" kern="1200" dirty="0"/>
          </a:p>
          <a:p>
            <a:pPr marL="285750" lvl="1" indent="-285750" algn="l" defTabSz="1689100" rtl="0">
              <a:lnSpc>
                <a:spcPct val="90000"/>
              </a:lnSpc>
              <a:spcBef>
                <a:spcPct val="0"/>
              </a:spcBef>
              <a:spcAft>
                <a:spcPct val="15000"/>
              </a:spcAft>
              <a:buChar char="••"/>
            </a:pPr>
            <a:r>
              <a:rPr lang="en-US" sz="3800" kern="1200" baseline="0" dirty="0" smtClean="0"/>
              <a:t>IP Protocol Communication</a:t>
            </a:r>
            <a:endParaRPr lang="en-US" sz="3800" kern="1200" dirty="0"/>
          </a:p>
        </p:txBody>
      </p:sp>
      <p:sp>
        <p:nvSpPr>
          <p:cNvPr id="7" name="Freeform 6"/>
          <p:cNvSpPr/>
          <p:nvPr/>
        </p:nvSpPr>
        <p:spPr>
          <a:xfrm>
            <a:off x="1313021" y="1800734"/>
            <a:ext cx="7580947" cy="1121760"/>
          </a:xfrm>
          <a:custGeom>
            <a:avLst/>
            <a:gdLst>
              <a:gd name="connsiteX0" fmla="*/ 0 w 7580947"/>
              <a:gd name="connsiteY0" fmla="*/ 186964 h 1121760"/>
              <a:gd name="connsiteX1" fmla="*/ 186964 w 7580947"/>
              <a:gd name="connsiteY1" fmla="*/ 0 h 1121760"/>
              <a:gd name="connsiteX2" fmla="*/ 7393983 w 7580947"/>
              <a:gd name="connsiteY2" fmla="*/ 0 h 1121760"/>
              <a:gd name="connsiteX3" fmla="*/ 7580947 w 7580947"/>
              <a:gd name="connsiteY3" fmla="*/ 186964 h 1121760"/>
              <a:gd name="connsiteX4" fmla="*/ 7580947 w 7580947"/>
              <a:gd name="connsiteY4" fmla="*/ 934796 h 1121760"/>
              <a:gd name="connsiteX5" fmla="*/ 7393983 w 7580947"/>
              <a:gd name="connsiteY5" fmla="*/ 1121760 h 1121760"/>
              <a:gd name="connsiteX6" fmla="*/ 186964 w 7580947"/>
              <a:gd name="connsiteY6" fmla="*/ 1121760 h 1121760"/>
              <a:gd name="connsiteX7" fmla="*/ 0 w 7580947"/>
              <a:gd name="connsiteY7" fmla="*/ 934796 h 1121760"/>
              <a:gd name="connsiteX8" fmla="*/ 0 w 7580947"/>
              <a:gd name="connsiteY8" fmla="*/ 186964 h 112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80947" h="1121760">
                <a:moveTo>
                  <a:pt x="0" y="186964"/>
                </a:moveTo>
                <a:cubicBezTo>
                  <a:pt x="0" y="83707"/>
                  <a:pt x="83707" y="0"/>
                  <a:pt x="186964" y="0"/>
                </a:cubicBezTo>
                <a:lnTo>
                  <a:pt x="7393983" y="0"/>
                </a:lnTo>
                <a:cubicBezTo>
                  <a:pt x="7497240" y="0"/>
                  <a:pt x="7580947" y="83707"/>
                  <a:pt x="7580947" y="186964"/>
                </a:cubicBezTo>
                <a:lnTo>
                  <a:pt x="7580947" y="934796"/>
                </a:lnTo>
                <a:cubicBezTo>
                  <a:pt x="7580947" y="1038053"/>
                  <a:pt x="7497240" y="1121760"/>
                  <a:pt x="7393983" y="1121760"/>
                </a:cubicBezTo>
                <a:lnTo>
                  <a:pt x="186964" y="1121760"/>
                </a:lnTo>
                <a:cubicBezTo>
                  <a:pt x="83707" y="1121760"/>
                  <a:pt x="0" y="1038053"/>
                  <a:pt x="0" y="934796"/>
                </a:cubicBezTo>
                <a:lnTo>
                  <a:pt x="0" y="18696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1302" tIns="54760" rIns="341302" bIns="54760" numCol="1" spcCol="1270" anchor="ctr" anchorCtr="0">
            <a:noAutofit/>
          </a:bodyPr>
          <a:lstStyle/>
          <a:p>
            <a:pPr lvl="0" algn="l" defTabSz="1689100" rtl="0">
              <a:lnSpc>
                <a:spcPct val="90000"/>
              </a:lnSpc>
              <a:spcBef>
                <a:spcPct val="0"/>
              </a:spcBef>
              <a:spcAft>
                <a:spcPct val="35000"/>
              </a:spcAft>
            </a:pPr>
            <a:r>
              <a:rPr lang="en-US" sz="3800" kern="1200" baseline="0" dirty="0" smtClean="0"/>
              <a:t>Client Compatibility Issues</a:t>
            </a:r>
            <a:endParaRPr lang="en-US" sz="3800" kern="1200" dirty="0"/>
          </a:p>
        </p:txBody>
      </p:sp>
    </p:spTree>
    <p:extLst>
      <p:ext uri="{BB962C8B-B14F-4D97-AF65-F5344CB8AC3E}">
        <p14:creationId xmlns:p14="http://schemas.microsoft.com/office/powerpoint/2010/main" val="10564149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5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DirectAccess Works</a:t>
            </a:r>
            <a:endParaRPr lang="en-US" dirty="0"/>
          </a:p>
        </p:txBody>
      </p:sp>
    </p:spTree>
    <p:extLst>
      <p:ext uri="{BB962C8B-B14F-4D97-AF65-F5344CB8AC3E}">
        <p14:creationId xmlns:p14="http://schemas.microsoft.com/office/powerpoint/2010/main" val="1068946520"/>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DirectAccess Works</a:t>
            </a:r>
            <a:endParaRPr lang="en-US" dirty="0"/>
          </a:p>
        </p:txBody>
      </p:sp>
      <p:sp>
        <p:nvSpPr>
          <p:cNvPr id="7" name="Content Placeholder 6"/>
          <p:cNvSpPr>
            <a:spLocks noGrp="1"/>
          </p:cNvSpPr>
          <p:nvPr>
            <p:ph sz="quarter" idx="10"/>
          </p:nvPr>
        </p:nvSpPr>
        <p:spPr>
          <a:xfrm>
            <a:off x="274638" y="1214438"/>
            <a:ext cx="11887200" cy="2769989"/>
          </a:xfrm>
        </p:spPr>
        <p:txBody>
          <a:bodyPr/>
          <a:lstStyle/>
          <a:p>
            <a:r>
              <a:rPr lang="en-US" dirty="0" smtClean="0"/>
              <a:t>Client on the Intranet…</a:t>
            </a:r>
          </a:p>
          <a:p>
            <a:pPr lvl="1"/>
            <a:r>
              <a:rPr lang="en-US" dirty="0" smtClean="0"/>
              <a:t>Client Assumes it is Not Connected to the Intranet</a:t>
            </a:r>
          </a:p>
          <a:p>
            <a:pPr lvl="1"/>
            <a:r>
              <a:rPr lang="en-US" dirty="0" smtClean="0"/>
              <a:t>Establishes HTTPS Connection to NLS</a:t>
            </a:r>
          </a:p>
          <a:p>
            <a:pPr lvl="1"/>
            <a:r>
              <a:rPr lang="en-US" dirty="0" smtClean="0"/>
              <a:t>Domain WFAS Profile Activated</a:t>
            </a:r>
          </a:p>
          <a:p>
            <a:pPr lvl="1"/>
            <a:r>
              <a:rPr lang="en-US" dirty="0" smtClean="0"/>
              <a:t>NRPT Disabled</a:t>
            </a:r>
          </a:p>
          <a:p>
            <a:pPr lvl="1"/>
            <a:r>
              <a:rPr lang="en-US" dirty="0" smtClean="0"/>
              <a:t>No DirectAccess IPsec Tunnels</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2375" y="4298758"/>
            <a:ext cx="4360862" cy="2265553"/>
          </a:xfrm>
          <a:prstGeom prst="rect">
            <a:avLst/>
          </a:prstGeom>
        </p:spPr>
      </p:pic>
    </p:spTree>
    <p:extLst>
      <p:ext uri="{BB962C8B-B14F-4D97-AF65-F5344CB8AC3E}">
        <p14:creationId xmlns:p14="http://schemas.microsoft.com/office/powerpoint/2010/main" val="12089245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DirectAccess Works</a:t>
            </a:r>
            <a:endParaRPr lang="en-US" dirty="0"/>
          </a:p>
        </p:txBody>
      </p:sp>
      <p:sp>
        <p:nvSpPr>
          <p:cNvPr id="7" name="Content Placeholder 6"/>
          <p:cNvSpPr>
            <a:spLocks noGrp="1"/>
          </p:cNvSpPr>
          <p:nvPr>
            <p:ph sz="quarter" idx="10"/>
          </p:nvPr>
        </p:nvSpPr>
        <p:spPr>
          <a:xfrm>
            <a:off x="274638" y="1214438"/>
            <a:ext cx="11887200" cy="2769989"/>
          </a:xfrm>
        </p:spPr>
        <p:txBody>
          <a:bodyPr/>
          <a:lstStyle/>
          <a:p>
            <a:r>
              <a:rPr lang="en-US" dirty="0" smtClean="0"/>
              <a:t>Client on the Internet…</a:t>
            </a:r>
          </a:p>
          <a:p>
            <a:pPr lvl="1"/>
            <a:r>
              <a:rPr lang="en-US" dirty="0" smtClean="0"/>
              <a:t>Client Assumes it is Not Connected to the Intranet</a:t>
            </a:r>
          </a:p>
          <a:p>
            <a:pPr lvl="1"/>
            <a:r>
              <a:rPr lang="en-US" dirty="0" smtClean="0"/>
              <a:t>Fails to Establish HTTPS Connection to NLS</a:t>
            </a:r>
          </a:p>
          <a:p>
            <a:pPr lvl="1"/>
            <a:r>
              <a:rPr lang="en-US" dirty="0" smtClean="0"/>
              <a:t>Public or Private WFAS Profile Activated</a:t>
            </a:r>
          </a:p>
          <a:p>
            <a:pPr lvl="1"/>
            <a:r>
              <a:rPr lang="en-US" dirty="0" smtClean="0"/>
              <a:t>NRPT Enabled</a:t>
            </a:r>
          </a:p>
          <a:p>
            <a:pPr lvl="1"/>
            <a:r>
              <a:rPr lang="en-US" dirty="0" smtClean="0"/>
              <a:t>DirectAccess IPsec Tunnels Enabled</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8962" y="3784402"/>
            <a:ext cx="3657600" cy="2743200"/>
          </a:xfrm>
          <a:prstGeom prst="rect">
            <a:avLst/>
          </a:prstGeom>
        </p:spPr>
      </p:pic>
    </p:spTree>
    <p:extLst>
      <p:ext uri="{BB962C8B-B14F-4D97-AF65-F5344CB8AC3E}">
        <p14:creationId xmlns:p14="http://schemas.microsoft.com/office/powerpoint/2010/main" val="22509445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DirectAccess</a:t>
            </a:r>
            <a:endParaRPr lang="en-US" dirty="0"/>
          </a:p>
        </p:txBody>
      </p:sp>
      <p:sp>
        <p:nvSpPr>
          <p:cNvPr id="3" name="Content Placeholder 2"/>
          <p:cNvSpPr>
            <a:spLocks noGrp="1"/>
          </p:cNvSpPr>
          <p:nvPr>
            <p:ph sz="quarter" idx="10"/>
          </p:nvPr>
        </p:nvSpPr>
        <p:spPr>
          <a:xfrm>
            <a:off x="274638" y="1214438"/>
            <a:ext cx="11887200" cy="3853363"/>
          </a:xfrm>
        </p:spPr>
        <p:txBody>
          <a:bodyPr/>
          <a:lstStyle/>
          <a:p>
            <a:r>
              <a:rPr lang="en-US" dirty="0" smtClean="0"/>
              <a:t>Install </a:t>
            </a:r>
            <a:r>
              <a:rPr lang="en-US" dirty="0" err="1" smtClean="0"/>
              <a:t>RemoteAccess</a:t>
            </a:r>
            <a:r>
              <a:rPr lang="en-US" dirty="0" smtClean="0"/>
              <a:t> Feature</a:t>
            </a:r>
          </a:p>
          <a:p>
            <a:pPr lvl="1"/>
            <a:r>
              <a:rPr lang="en-US" dirty="0" smtClean="0"/>
              <a:t>GUI</a:t>
            </a:r>
          </a:p>
          <a:p>
            <a:pPr lvl="1"/>
            <a:r>
              <a:rPr lang="en-US" dirty="0" smtClean="0"/>
              <a:t>PowerShell</a:t>
            </a:r>
          </a:p>
          <a:p>
            <a:pPr lvl="2"/>
            <a:r>
              <a:rPr lang="en-US" dirty="0" smtClean="0"/>
              <a:t>Install-</a:t>
            </a:r>
            <a:r>
              <a:rPr lang="en-US" dirty="0" err="1" smtClean="0"/>
              <a:t>WindowsFeature</a:t>
            </a:r>
            <a:r>
              <a:rPr lang="en-US" dirty="0" smtClean="0"/>
              <a:t> </a:t>
            </a:r>
            <a:r>
              <a:rPr lang="en-US" dirty="0" err="1" smtClean="0"/>
              <a:t>remoteaccess</a:t>
            </a:r>
            <a:r>
              <a:rPr lang="en-US" dirty="0" smtClean="0"/>
              <a:t> –</a:t>
            </a:r>
            <a:r>
              <a:rPr lang="en-US" dirty="0" err="1" smtClean="0"/>
              <a:t>IncludeManagementTools</a:t>
            </a:r>
            <a:r>
              <a:rPr lang="en-US" dirty="0" smtClean="0"/>
              <a:t> –Restart</a:t>
            </a:r>
          </a:p>
          <a:p>
            <a:pPr lvl="2"/>
            <a:endParaRPr lang="en-US" dirty="0"/>
          </a:p>
          <a:p>
            <a:r>
              <a:rPr lang="en-US" dirty="0" smtClean="0"/>
              <a:t>Configure </a:t>
            </a:r>
            <a:r>
              <a:rPr lang="en-US" dirty="0" err="1" smtClean="0"/>
              <a:t>RemoteAccess</a:t>
            </a:r>
            <a:endParaRPr lang="en-US" dirty="0" smtClean="0"/>
          </a:p>
          <a:p>
            <a:pPr lvl="1"/>
            <a:r>
              <a:rPr lang="en-US" dirty="0" smtClean="0"/>
              <a:t>Simplified Deployment</a:t>
            </a:r>
          </a:p>
          <a:p>
            <a:pPr lvl="1"/>
            <a:r>
              <a:rPr lang="en-US" dirty="0" smtClean="0"/>
              <a:t>Complex Deployment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0836" y="4048124"/>
            <a:ext cx="2532063" cy="2532063"/>
          </a:xfrm>
          <a:prstGeom prst="rect">
            <a:avLst/>
          </a:prstGeom>
        </p:spPr>
      </p:pic>
    </p:spTree>
    <p:extLst>
      <p:ext uri="{BB962C8B-B14F-4D97-AF65-F5344CB8AC3E}">
        <p14:creationId xmlns:p14="http://schemas.microsoft.com/office/powerpoint/2010/main" val="17970762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Demonstration</a:t>
            </a:r>
            <a:endParaRPr lang="en-US" dirty="0"/>
          </a:p>
        </p:txBody>
      </p:sp>
      <p:sp>
        <p:nvSpPr>
          <p:cNvPr id="5" name="Text Placeholder 4"/>
          <p:cNvSpPr>
            <a:spLocks noGrp="1"/>
          </p:cNvSpPr>
          <p:nvPr>
            <p:ph type="body" sz="quarter" idx="12"/>
          </p:nvPr>
        </p:nvSpPr>
        <p:spPr/>
        <p:txBody>
          <a:bodyPr/>
          <a:lstStyle/>
          <a:p>
            <a:r>
              <a:rPr lang="en-US" dirty="0" smtClean="0"/>
              <a:t>Richard Hicks – MVP</a:t>
            </a:r>
          </a:p>
          <a:p>
            <a:r>
              <a:rPr lang="en-US" dirty="0" smtClean="0"/>
              <a:t>Iron Networks</a:t>
            </a:r>
          </a:p>
          <a:p>
            <a:r>
              <a:rPr lang="en-US" dirty="0" smtClean="0"/>
              <a:t>@</a:t>
            </a:r>
            <a:r>
              <a:rPr lang="en-US" dirty="0" err="1" smtClean="0"/>
              <a:t>richardhicks</a:t>
            </a:r>
            <a:endParaRPr lang="en-US" dirty="0"/>
          </a:p>
        </p:txBody>
      </p:sp>
    </p:spTree>
    <p:extLst>
      <p:ext uri="{BB962C8B-B14F-4D97-AF65-F5344CB8AC3E}">
        <p14:creationId xmlns:p14="http://schemas.microsoft.com/office/powerpoint/2010/main" val="29658418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Security Considerations</a:t>
            </a:r>
            <a:endParaRPr lang="en-US" dirty="0"/>
          </a:p>
        </p:txBody>
      </p:sp>
      <p:sp>
        <p:nvSpPr>
          <p:cNvPr id="7" name="Freeform 6"/>
          <p:cNvSpPr/>
          <p:nvPr/>
        </p:nvSpPr>
        <p:spPr>
          <a:xfrm>
            <a:off x="479688" y="1359528"/>
            <a:ext cx="3621881" cy="921600"/>
          </a:xfrm>
          <a:custGeom>
            <a:avLst/>
            <a:gdLst>
              <a:gd name="connsiteX0" fmla="*/ 0 w 3621881"/>
              <a:gd name="connsiteY0" fmla="*/ 0 h 921600"/>
              <a:gd name="connsiteX1" fmla="*/ 3621881 w 3621881"/>
              <a:gd name="connsiteY1" fmla="*/ 0 h 921600"/>
              <a:gd name="connsiteX2" fmla="*/ 3621881 w 3621881"/>
              <a:gd name="connsiteY2" fmla="*/ 921600 h 921600"/>
              <a:gd name="connsiteX3" fmla="*/ 0 w 3621881"/>
              <a:gd name="connsiteY3" fmla="*/ 921600 h 921600"/>
              <a:gd name="connsiteX4" fmla="*/ 0 w 3621881"/>
              <a:gd name="connsiteY4" fmla="*/ 0 h 92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1881" h="921600">
                <a:moveTo>
                  <a:pt x="0" y="0"/>
                </a:moveTo>
                <a:lnTo>
                  <a:pt x="3621881" y="0"/>
                </a:lnTo>
                <a:lnTo>
                  <a:pt x="3621881" y="921600"/>
                </a:lnTo>
                <a:lnTo>
                  <a:pt x="0" y="9216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7584" tIns="130048" rIns="227584" bIns="130048" numCol="1" spcCol="1270" anchor="ctr" anchorCtr="0">
            <a:noAutofit/>
          </a:bodyPr>
          <a:lstStyle/>
          <a:p>
            <a:pPr lvl="0" algn="ctr" defTabSz="1422400" rtl="0">
              <a:lnSpc>
                <a:spcPct val="90000"/>
              </a:lnSpc>
              <a:spcBef>
                <a:spcPct val="0"/>
              </a:spcBef>
              <a:spcAft>
                <a:spcPct val="35000"/>
              </a:spcAft>
            </a:pPr>
            <a:r>
              <a:rPr lang="en-US" sz="3200" kern="1200" baseline="0" smtClean="0"/>
              <a:t>Authentication</a:t>
            </a:r>
            <a:endParaRPr lang="en-US" sz="3200" kern="1200"/>
          </a:p>
        </p:txBody>
      </p:sp>
      <p:sp>
        <p:nvSpPr>
          <p:cNvPr id="8" name="Freeform 7"/>
          <p:cNvSpPr/>
          <p:nvPr/>
        </p:nvSpPr>
        <p:spPr>
          <a:xfrm>
            <a:off x="479688" y="2281128"/>
            <a:ext cx="3621881" cy="4537485"/>
          </a:xfrm>
          <a:custGeom>
            <a:avLst/>
            <a:gdLst>
              <a:gd name="connsiteX0" fmla="*/ 0 w 3621881"/>
              <a:gd name="connsiteY0" fmla="*/ 0 h 4537485"/>
              <a:gd name="connsiteX1" fmla="*/ 3621881 w 3621881"/>
              <a:gd name="connsiteY1" fmla="*/ 0 h 4537485"/>
              <a:gd name="connsiteX2" fmla="*/ 3621881 w 3621881"/>
              <a:gd name="connsiteY2" fmla="*/ 4537485 h 4537485"/>
              <a:gd name="connsiteX3" fmla="*/ 0 w 3621881"/>
              <a:gd name="connsiteY3" fmla="*/ 4537485 h 4537485"/>
              <a:gd name="connsiteX4" fmla="*/ 0 w 3621881"/>
              <a:gd name="connsiteY4" fmla="*/ 0 h 4537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1881" h="4537485">
                <a:moveTo>
                  <a:pt x="0" y="0"/>
                </a:moveTo>
                <a:lnTo>
                  <a:pt x="3621881" y="0"/>
                </a:lnTo>
                <a:lnTo>
                  <a:pt x="3621881" y="4537485"/>
                </a:lnTo>
                <a:lnTo>
                  <a:pt x="0" y="4537485"/>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0688" tIns="170688" rIns="227584" bIns="256032" numCol="1" spcCol="1270" anchor="t" anchorCtr="0">
            <a:noAutofit/>
          </a:bodyPr>
          <a:lstStyle/>
          <a:p>
            <a:pPr marL="285750" lvl="1" indent="-285750" algn="l" defTabSz="1422400" rtl="0">
              <a:lnSpc>
                <a:spcPct val="90000"/>
              </a:lnSpc>
              <a:spcBef>
                <a:spcPct val="0"/>
              </a:spcBef>
              <a:spcAft>
                <a:spcPct val="15000"/>
              </a:spcAft>
              <a:buChar char="••"/>
            </a:pPr>
            <a:r>
              <a:rPr lang="en-US" sz="3200" kern="1200" baseline="0" dirty="0" smtClean="0"/>
              <a:t>Password Policy</a:t>
            </a:r>
            <a:endParaRPr lang="en-US" sz="3200" kern="1200" dirty="0"/>
          </a:p>
          <a:p>
            <a:pPr marL="285750" lvl="1" indent="-285750" algn="l" defTabSz="1422400" rtl="0">
              <a:lnSpc>
                <a:spcPct val="90000"/>
              </a:lnSpc>
              <a:spcBef>
                <a:spcPct val="0"/>
              </a:spcBef>
              <a:spcAft>
                <a:spcPct val="15000"/>
              </a:spcAft>
              <a:buChar char="••"/>
            </a:pPr>
            <a:r>
              <a:rPr lang="en-US" sz="3200" kern="1200" baseline="0" dirty="0" err="1" smtClean="0"/>
              <a:t>SmartCards</a:t>
            </a:r>
            <a:endParaRPr lang="en-US" sz="3200" kern="1200" dirty="0"/>
          </a:p>
          <a:p>
            <a:pPr marL="285750" lvl="1" indent="-285750" algn="l" defTabSz="1422400" rtl="0">
              <a:lnSpc>
                <a:spcPct val="90000"/>
              </a:lnSpc>
              <a:spcBef>
                <a:spcPct val="0"/>
              </a:spcBef>
              <a:spcAft>
                <a:spcPct val="15000"/>
              </a:spcAft>
              <a:buChar char="••"/>
            </a:pPr>
            <a:r>
              <a:rPr lang="en-US" sz="3200" kern="1200" baseline="0" dirty="0" smtClean="0"/>
              <a:t>Dynamic Passwords (OTP)</a:t>
            </a:r>
            <a:endParaRPr lang="en-US" sz="3200" kern="1200" dirty="0"/>
          </a:p>
        </p:txBody>
      </p:sp>
      <p:sp>
        <p:nvSpPr>
          <p:cNvPr id="9" name="Freeform 8"/>
          <p:cNvSpPr/>
          <p:nvPr/>
        </p:nvSpPr>
        <p:spPr>
          <a:xfrm>
            <a:off x="4407297" y="1359528"/>
            <a:ext cx="3621881" cy="921600"/>
          </a:xfrm>
          <a:custGeom>
            <a:avLst/>
            <a:gdLst>
              <a:gd name="connsiteX0" fmla="*/ 0 w 3621881"/>
              <a:gd name="connsiteY0" fmla="*/ 0 h 921600"/>
              <a:gd name="connsiteX1" fmla="*/ 3621881 w 3621881"/>
              <a:gd name="connsiteY1" fmla="*/ 0 h 921600"/>
              <a:gd name="connsiteX2" fmla="*/ 3621881 w 3621881"/>
              <a:gd name="connsiteY2" fmla="*/ 921600 h 921600"/>
              <a:gd name="connsiteX3" fmla="*/ 0 w 3621881"/>
              <a:gd name="connsiteY3" fmla="*/ 921600 h 921600"/>
              <a:gd name="connsiteX4" fmla="*/ 0 w 3621881"/>
              <a:gd name="connsiteY4" fmla="*/ 0 h 92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1881" h="921600">
                <a:moveTo>
                  <a:pt x="0" y="0"/>
                </a:moveTo>
                <a:lnTo>
                  <a:pt x="3621881" y="0"/>
                </a:lnTo>
                <a:lnTo>
                  <a:pt x="3621881" y="921600"/>
                </a:lnTo>
                <a:lnTo>
                  <a:pt x="0" y="921600"/>
                </a:lnTo>
                <a:lnTo>
                  <a:pt x="0" y="0"/>
                </a:lnTo>
                <a:close/>
              </a:path>
            </a:pathLst>
          </a:cu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7584" tIns="130048" rIns="227584" bIns="130048" numCol="1" spcCol="1270" anchor="ctr" anchorCtr="0">
            <a:noAutofit/>
          </a:bodyPr>
          <a:lstStyle/>
          <a:p>
            <a:pPr lvl="0" algn="ctr" defTabSz="1422400" rtl="0">
              <a:lnSpc>
                <a:spcPct val="90000"/>
              </a:lnSpc>
              <a:spcBef>
                <a:spcPct val="0"/>
              </a:spcBef>
              <a:spcAft>
                <a:spcPct val="35000"/>
              </a:spcAft>
            </a:pPr>
            <a:r>
              <a:rPr lang="en-US" sz="3200" kern="1200" baseline="0" smtClean="0"/>
              <a:t>Endpoint</a:t>
            </a:r>
            <a:endParaRPr lang="en-US" sz="3200" kern="1200"/>
          </a:p>
        </p:txBody>
      </p:sp>
      <p:sp>
        <p:nvSpPr>
          <p:cNvPr id="10" name="Freeform 9"/>
          <p:cNvSpPr/>
          <p:nvPr/>
        </p:nvSpPr>
        <p:spPr>
          <a:xfrm>
            <a:off x="4407297" y="2281128"/>
            <a:ext cx="3621881" cy="4537485"/>
          </a:xfrm>
          <a:custGeom>
            <a:avLst/>
            <a:gdLst>
              <a:gd name="connsiteX0" fmla="*/ 0 w 3621881"/>
              <a:gd name="connsiteY0" fmla="*/ 0 h 4537485"/>
              <a:gd name="connsiteX1" fmla="*/ 3621881 w 3621881"/>
              <a:gd name="connsiteY1" fmla="*/ 0 h 4537485"/>
              <a:gd name="connsiteX2" fmla="*/ 3621881 w 3621881"/>
              <a:gd name="connsiteY2" fmla="*/ 4537485 h 4537485"/>
              <a:gd name="connsiteX3" fmla="*/ 0 w 3621881"/>
              <a:gd name="connsiteY3" fmla="*/ 4537485 h 4537485"/>
              <a:gd name="connsiteX4" fmla="*/ 0 w 3621881"/>
              <a:gd name="connsiteY4" fmla="*/ 0 h 4537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1881" h="4537485">
                <a:moveTo>
                  <a:pt x="0" y="0"/>
                </a:moveTo>
                <a:lnTo>
                  <a:pt x="3621881" y="0"/>
                </a:lnTo>
                <a:lnTo>
                  <a:pt x="3621881" y="4537485"/>
                </a:lnTo>
                <a:lnTo>
                  <a:pt x="0" y="4537485"/>
                </a:lnTo>
                <a:lnTo>
                  <a:pt x="0" y="0"/>
                </a:lnTo>
                <a:close/>
              </a:path>
            </a:pathLst>
          </a:custGeom>
          <a:solidFill>
            <a:schemeClr val="accent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0688" tIns="170688" rIns="227584" bIns="256032" numCol="1" spcCol="1270" anchor="t" anchorCtr="0">
            <a:noAutofit/>
          </a:bodyPr>
          <a:lstStyle/>
          <a:p>
            <a:pPr marL="285750" lvl="1" indent="-285750" algn="l" defTabSz="1422400" rtl="0">
              <a:lnSpc>
                <a:spcPct val="90000"/>
              </a:lnSpc>
              <a:spcBef>
                <a:spcPct val="0"/>
              </a:spcBef>
              <a:spcAft>
                <a:spcPct val="15000"/>
              </a:spcAft>
              <a:buChar char="••"/>
            </a:pPr>
            <a:r>
              <a:rPr lang="en-US" sz="3200" kern="1200" baseline="0" dirty="0" smtClean="0"/>
              <a:t>Whole Disk Encryption</a:t>
            </a:r>
            <a:endParaRPr lang="en-US" sz="3200" kern="1200" dirty="0"/>
          </a:p>
          <a:p>
            <a:pPr marL="285750" lvl="1" indent="-285750" algn="l" defTabSz="1422400" rtl="0">
              <a:lnSpc>
                <a:spcPct val="90000"/>
              </a:lnSpc>
              <a:spcBef>
                <a:spcPct val="0"/>
              </a:spcBef>
              <a:spcAft>
                <a:spcPct val="15000"/>
              </a:spcAft>
              <a:buChar char="••"/>
            </a:pPr>
            <a:r>
              <a:rPr lang="en-US" sz="3200" kern="1200" baseline="0" dirty="0" smtClean="0"/>
              <a:t>Boot PIN</a:t>
            </a:r>
            <a:endParaRPr lang="en-US" sz="3200" kern="1200" dirty="0"/>
          </a:p>
          <a:p>
            <a:pPr marL="285750" lvl="1" indent="-285750" algn="l" defTabSz="1422400" rtl="0">
              <a:lnSpc>
                <a:spcPct val="90000"/>
              </a:lnSpc>
              <a:spcBef>
                <a:spcPct val="0"/>
              </a:spcBef>
              <a:spcAft>
                <a:spcPct val="15000"/>
              </a:spcAft>
              <a:buChar char="••"/>
            </a:pPr>
            <a:r>
              <a:rPr lang="en-US" sz="3200" kern="1200" baseline="0" dirty="0" smtClean="0"/>
              <a:t>Anti-Virus</a:t>
            </a:r>
            <a:endParaRPr lang="en-US" sz="3200" kern="1200" dirty="0"/>
          </a:p>
        </p:txBody>
      </p:sp>
      <p:sp>
        <p:nvSpPr>
          <p:cNvPr id="11" name="Freeform 10"/>
          <p:cNvSpPr/>
          <p:nvPr/>
        </p:nvSpPr>
        <p:spPr>
          <a:xfrm>
            <a:off x="8343294" y="1359528"/>
            <a:ext cx="3621881" cy="921600"/>
          </a:xfrm>
          <a:custGeom>
            <a:avLst/>
            <a:gdLst>
              <a:gd name="connsiteX0" fmla="*/ 0 w 3621881"/>
              <a:gd name="connsiteY0" fmla="*/ 0 h 921600"/>
              <a:gd name="connsiteX1" fmla="*/ 3621881 w 3621881"/>
              <a:gd name="connsiteY1" fmla="*/ 0 h 921600"/>
              <a:gd name="connsiteX2" fmla="*/ 3621881 w 3621881"/>
              <a:gd name="connsiteY2" fmla="*/ 921600 h 921600"/>
              <a:gd name="connsiteX3" fmla="*/ 0 w 3621881"/>
              <a:gd name="connsiteY3" fmla="*/ 921600 h 921600"/>
              <a:gd name="connsiteX4" fmla="*/ 0 w 3621881"/>
              <a:gd name="connsiteY4" fmla="*/ 0 h 92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1881" h="921600">
                <a:moveTo>
                  <a:pt x="0" y="0"/>
                </a:moveTo>
                <a:lnTo>
                  <a:pt x="3621881" y="0"/>
                </a:lnTo>
                <a:lnTo>
                  <a:pt x="3621881" y="921600"/>
                </a:lnTo>
                <a:lnTo>
                  <a:pt x="0" y="921600"/>
                </a:lnTo>
                <a:lnTo>
                  <a:pt x="0" y="0"/>
                </a:lnTo>
                <a:close/>
              </a:path>
            </a:pathLst>
          </a:custGeom>
          <a:solidFill>
            <a:schemeClr val="accent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7584" tIns="130048" rIns="227584" bIns="130048" numCol="1" spcCol="1270" anchor="ctr" anchorCtr="0">
            <a:noAutofit/>
          </a:bodyPr>
          <a:lstStyle/>
          <a:p>
            <a:pPr lvl="0" algn="ctr" defTabSz="1422400" rtl="0">
              <a:lnSpc>
                <a:spcPct val="90000"/>
              </a:lnSpc>
              <a:spcBef>
                <a:spcPct val="0"/>
              </a:spcBef>
              <a:spcAft>
                <a:spcPct val="35000"/>
              </a:spcAft>
            </a:pPr>
            <a:r>
              <a:rPr lang="en-US" sz="3200" kern="1200" baseline="0" smtClean="0"/>
              <a:t>Infrastructure</a:t>
            </a:r>
            <a:endParaRPr lang="en-US" sz="3200" kern="1200"/>
          </a:p>
        </p:txBody>
      </p:sp>
      <p:sp>
        <p:nvSpPr>
          <p:cNvPr id="12" name="Freeform 11"/>
          <p:cNvSpPr/>
          <p:nvPr/>
        </p:nvSpPr>
        <p:spPr>
          <a:xfrm>
            <a:off x="8343294" y="2281128"/>
            <a:ext cx="3621881" cy="4537485"/>
          </a:xfrm>
          <a:custGeom>
            <a:avLst/>
            <a:gdLst>
              <a:gd name="connsiteX0" fmla="*/ 0 w 3621881"/>
              <a:gd name="connsiteY0" fmla="*/ 0 h 4537485"/>
              <a:gd name="connsiteX1" fmla="*/ 3621881 w 3621881"/>
              <a:gd name="connsiteY1" fmla="*/ 0 h 4537485"/>
              <a:gd name="connsiteX2" fmla="*/ 3621881 w 3621881"/>
              <a:gd name="connsiteY2" fmla="*/ 4537485 h 4537485"/>
              <a:gd name="connsiteX3" fmla="*/ 0 w 3621881"/>
              <a:gd name="connsiteY3" fmla="*/ 4537485 h 4537485"/>
              <a:gd name="connsiteX4" fmla="*/ 0 w 3621881"/>
              <a:gd name="connsiteY4" fmla="*/ 0 h 4537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1881" h="4537485">
                <a:moveTo>
                  <a:pt x="0" y="0"/>
                </a:moveTo>
                <a:lnTo>
                  <a:pt x="3621881" y="0"/>
                </a:lnTo>
                <a:lnTo>
                  <a:pt x="3621881" y="4537485"/>
                </a:lnTo>
                <a:lnTo>
                  <a:pt x="0" y="4537485"/>
                </a:lnTo>
                <a:lnTo>
                  <a:pt x="0" y="0"/>
                </a:lnTo>
                <a:close/>
              </a:path>
            </a:pathLst>
          </a:custGeom>
          <a:solidFill>
            <a:schemeClr val="accent4">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0688" tIns="170688" rIns="227584" bIns="256032" numCol="1" spcCol="1270" anchor="t" anchorCtr="0">
            <a:noAutofit/>
          </a:bodyPr>
          <a:lstStyle/>
          <a:p>
            <a:pPr marL="285750" lvl="1" indent="-285750" algn="l" defTabSz="1422400" rtl="0">
              <a:lnSpc>
                <a:spcPct val="90000"/>
              </a:lnSpc>
              <a:spcBef>
                <a:spcPct val="0"/>
              </a:spcBef>
              <a:spcAft>
                <a:spcPct val="15000"/>
              </a:spcAft>
              <a:buChar char="••"/>
            </a:pPr>
            <a:r>
              <a:rPr lang="en-US" sz="3200" kern="1200" baseline="0" dirty="0" smtClean="0"/>
              <a:t>NAP Integration</a:t>
            </a:r>
            <a:endParaRPr lang="en-US" sz="3200" kern="1200" dirty="0"/>
          </a:p>
          <a:p>
            <a:pPr marL="285750" lvl="1" indent="-285750" algn="l" defTabSz="1422400" rtl="0">
              <a:lnSpc>
                <a:spcPct val="90000"/>
              </a:lnSpc>
              <a:spcBef>
                <a:spcPct val="0"/>
              </a:spcBef>
              <a:spcAft>
                <a:spcPct val="15000"/>
              </a:spcAft>
              <a:buChar char="••"/>
            </a:pPr>
            <a:r>
              <a:rPr lang="en-US" sz="3200" kern="1200" baseline="0" dirty="0" smtClean="0"/>
              <a:t>Remote Content Filtering</a:t>
            </a:r>
            <a:endParaRPr lang="en-US" sz="3200" kern="1200" dirty="0"/>
          </a:p>
          <a:p>
            <a:pPr marL="285750" lvl="1" indent="-285750" algn="l" defTabSz="1422400" rtl="0">
              <a:lnSpc>
                <a:spcPct val="90000"/>
              </a:lnSpc>
              <a:spcBef>
                <a:spcPct val="0"/>
              </a:spcBef>
              <a:spcAft>
                <a:spcPct val="15000"/>
              </a:spcAft>
              <a:buChar char="••"/>
            </a:pPr>
            <a:r>
              <a:rPr lang="en-US" sz="3200" kern="1200" baseline="0" dirty="0" smtClean="0"/>
              <a:t>Disable Computer Account for Lost/Stolen Machines</a:t>
            </a:r>
            <a:endParaRPr lang="en-US" sz="3200" kern="1200" dirty="0"/>
          </a:p>
        </p:txBody>
      </p:sp>
    </p:spTree>
    <p:extLst>
      <p:ext uri="{BB962C8B-B14F-4D97-AF65-F5344CB8AC3E}">
        <p14:creationId xmlns:p14="http://schemas.microsoft.com/office/powerpoint/2010/main" val="35606457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fade">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500"/>
                                        <p:tgtEl>
                                          <p:spTgt spid="1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pRg st="1" end="1"/>
                                            </p:txEl>
                                          </p:spTgt>
                                        </p:tgtEl>
                                        <p:attrNameLst>
                                          <p:attrName>style.visibility</p:attrName>
                                        </p:attrNameLst>
                                      </p:cBhvr>
                                      <p:to>
                                        <p:strVal val="visible"/>
                                      </p:to>
                                    </p:set>
                                    <p:animEffect transition="in" filter="fade">
                                      <p:cBhvr>
                                        <p:cTn id="47" dur="500"/>
                                        <p:tgtEl>
                                          <p:spTgt spid="10">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2" end="2"/>
                                            </p:txEl>
                                          </p:spTgt>
                                        </p:tgtEl>
                                        <p:attrNameLst>
                                          <p:attrName>style.visibility</p:attrName>
                                        </p:attrNameLst>
                                      </p:cBhvr>
                                      <p:to>
                                        <p:strVal val="visible"/>
                                      </p:to>
                                    </p:set>
                                    <p:animEffect transition="in" filter="fade">
                                      <p:cBhvr>
                                        <p:cTn id="52" dur="500"/>
                                        <p:tgtEl>
                                          <p:spTgt spid="10">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6"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1+#ppt_w/2"/>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par>
                                <p:cTn id="59" presetID="2" presetClass="entr" presetSubtype="6"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1+#ppt_w/2"/>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2">
                                            <p:txEl>
                                              <p:pRg st="0" end="0"/>
                                            </p:txEl>
                                          </p:spTgt>
                                        </p:tgtEl>
                                        <p:attrNameLst>
                                          <p:attrName>style.visibility</p:attrName>
                                        </p:attrNameLst>
                                      </p:cBhvr>
                                      <p:to>
                                        <p:strVal val="visible"/>
                                      </p:to>
                                    </p:set>
                                    <p:animEffect transition="in" filter="fade">
                                      <p:cBhvr>
                                        <p:cTn id="67" dur="500"/>
                                        <p:tgtEl>
                                          <p:spTgt spid="12">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2">
                                            <p:txEl>
                                              <p:pRg st="1" end="1"/>
                                            </p:txEl>
                                          </p:spTgt>
                                        </p:tgtEl>
                                        <p:attrNameLst>
                                          <p:attrName>style.visibility</p:attrName>
                                        </p:attrNameLst>
                                      </p:cBhvr>
                                      <p:to>
                                        <p:strVal val="visible"/>
                                      </p:to>
                                    </p:set>
                                    <p:animEffect transition="in" filter="fade">
                                      <p:cBhvr>
                                        <p:cTn id="72" dur="500"/>
                                        <p:tgtEl>
                                          <p:spTgt spid="12">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2">
                                            <p:txEl>
                                              <p:pRg st="2" end="2"/>
                                            </p:txEl>
                                          </p:spTgt>
                                        </p:tgtEl>
                                        <p:attrNameLst>
                                          <p:attrName>style.visibility</p:attrName>
                                        </p:attrNameLst>
                                      </p:cBhvr>
                                      <p:to>
                                        <p:strVal val="visible"/>
                                      </p:to>
                                    </p:set>
                                    <p:animEffect transition="in" filter="fade">
                                      <p:cBhvr>
                                        <p:cTn id="7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Closing Thoughts…</a:t>
            </a:r>
            <a:endParaRPr lang="en-US"/>
          </a:p>
        </p:txBody>
      </p:sp>
    </p:spTree>
    <p:extLst>
      <p:ext uri="{BB962C8B-B14F-4D97-AF65-F5344CB8AC3E}">
        <p14:creationId xmlns:p14="http://schemas.microsoft.com/office/powerpoint/2010/main" val="298842456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a:t>
            </a:r>
            <a:endParaRPr lang="en-US" dirty="0"/>
          </a:p>
        </p:txBody>
      </p:sp>
      <p:sp>
        <p:nvSpPr>
          <p:cNvPr id="5" name="Text Placeholder 4"/>
          <p:cNvSpPr>
            <a:spLocks noGrp="1"/>
          </p:cNvSpPr>
          <p:nvPr>
            <p:ph type="body" sz="quarter" idx="10"/>
          </p:nvPr>
        </p:nvSpPr>
        <p:spPr>
          <a:xfrm>
            <a:off x="742950" y="1847850"/>
            <a:ext cx="10763250" cy="4333875"/>
          </a:xfrm>
        </p:spPr>
        <p:txBody>
          <a:bodyPr/>
          <a:lstStyle/>
          <a:p>
            <a:r>
              <a:rPr lang="en-US" dirty="0" smtClean="0"/>
              <a:t>Richard Hicks – MVP</a:t>
            </a:r>
          </a:p>
          <a:p>
            <a:r>
              <a:rPr lang="en-US" dirty="0" smtClean="0"/>
              <a:t>Iron Networks</a:t>
            </a:r>
          </a:p>
          <a:p>
            <a:r>
              <a:rPr lang="en-US" dirty="0" smtClean="0"/>
              <a:t>richardh@ironnetworks.com</a:t>
            </a:r>
          </a:p>
          <a:p>
            <a:endParaRPr lang="en-US" dirty="0" smtClean="0"/>
          </a:p>
          <a:p>
            <a:endParaRPr lang="en-US" dirty="0"/>
          </a:p>
          <a:p>
            <a:r>
              <a:rPr lang="en-US" dirty="0" smtClean="0"/>
              <a:t>richardhicks.com/connect</a:t>
            </a:r>
          </a:p>
          <a:p>
            <a:endParaRPr lang="en-US" dirty="0"/>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3299" y="1928811"/>
            <a:ext cx="3981451" cy="3981451"/>
          </a:xfrm>
          <a:prstGeom prst="rect">
            <a:avLst/>
          </a:prstGeom>
        </p:spPr>
      </p:pic>
    </p:spTree>
    <p:extLst>
      <p:ext uri="{BB962C8B-B14F-4D97-AF65-F5344CB8AC3E}">
        <p14:creationId xmlns:p14="http://schemas.microsoft.com/office/powerpoint/2010/main" val="48585217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Track Resources</a:t>
            </a:r>
            <a:endParaRPr lang="en-US" dirty="0"/>
          </a:p>
        </p:txBody>
      </p:sp>
      <p:sp>
        <p:nvSpPr>
          <p:cNvPr id="6" name="Rectangle 5"/>
          <p:cNvSpPr/>
          <p:nvPr/>
        </p:nvSpPr>
        <p:spPr bwMode="auto">
          <a:xfrm>
            <a:off x="266520" y="1295327"/>
            <a:ext cx="11885832" cy="5482413"/>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2499" y="1396286"/>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t>Windows Enterprise: </a:t>
            </a:r>
            <a:r>
              <a:rPr lang="en-US" sz="3599" u="sng" dirty="0">
                <a:solidFill>
                  <a:srgbClr val="00B0F0"/>
                </a:solidFill>
                <a:hlinkClick r:id="rId4" action="ppaction://hlinkfile"/>
              </a:rPr>
              <a:t>windows.com/enterprise</a:t>
            </a:r>
            <a:r>
              <a:rPr lang="en-US" sz="3599" dirty="0"/>
              <a:t> </a:t>
            </a:r>
          </a:p>
        </p:txBody>
      </p:sp>
      <p:sp>
        <p:nvSpPr>
          <p:cNvPr id="8" name="Rectangle 7"/>
          <p:cNvSpPr/>
          <p:nvPr/>
        </p:nvSpPr>
        <p:spPr bwMode="invGray">
          <a:xfrm>
            <a:off x="372499" y="2307787"/>
            <a:ext cx="11788497" cy="612897"/>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Windows Springboard: </a:t>
            </a:r>
            <a:r>
              <a:rPr lang="en-US" sz="3672" u="sng" dirty="0">
                <a:solidFill>
                  <a:srgbClr val="00B0F0"/>
                </a:solidFill>
                <a:hlinkClick r:id="rId5" action="ppaction://hlinkfile"/>
              </a:rPr>
              <a:t>windows.com/</a:t>
            </a:r>
            <a:r>
              <a:rPr lang="en-US" sz="3672" u="sng" dirty="0" err="1">
                <a:solidFill>
                  <a:srgbClr val="00B0F0"/>
                </a:solidFill>
                <a:hlinkClick r:id="rId5" action="ppaction://hlinkfile"/>
              </a:rPr>
              <a:t>ITpro</a:t>
            </a:r>
            <a:endParaRPr lang="en-US" sz="3599" u="sng" dirty="0">
              <a:solidFill>
                <a:srgbClr val="00B0F0"/>
              </a:solidFill>
            </a:endParaRPr>
          </a:p>
        </p:txBody>
      </p:sp>
      <p:sp>
        <p:nvSpPr>
          <p:cNvPr id="9" name="Rectangle 8"/>
          <p:cNvSpPr/>
          <p:nvPr/>
        </p:nvSpPr>
        <p:spPr bwMode="invGray">
          <a:xfrm>
            <a:off x="372499" y="3219288"/>
            <a:ext cx="11788497" cy="1732356"/>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Microsoft Desktop Optimization Package (MDOP): </a:t>
            </a:r>
            <a:r>
              <a:rPr lang="en-US" sz="3599" u="sng" dirty="0">
                <a:solidFill>
                  <a:srgbClr val="00B0F0"/>
                </a:solidFill>
                <a:hlinkClick r:id="rId6" action="ppaction://hlinkfile"/>
              </a:rPr>
              <a:t>microsoft.com/</a:t>
            </a:r>
            <a:r>
              <a:rPr lang="en-US" sz="3599" u="sng" dirty="0" err="1">
                <a:solidFill>
                  <a:srgbClr val="00B0F0"/>
                </a:solidFill>
                <a:hlinkClick r:id="rId6" action="ppaction://hlinkfile"/>
              </a:rPr>
              <a:t>mdop</a:t>
            </a:r>
            <a:endParaRPr lang="en-US" sz="3599" u="sng" dirty="0">
              <a:solidFill>
                <a:srgbClr val="00B0F0"/>
              </a:solidFill>
            </a:endParaRPr>
          </a:p>
          <a:p>
            <a:pPr defTabSz="932563">
              <a:lnSpc>
                <a:spcPct val="90000"/>
              </a:lnSpc>
              <a:spcBef>
                <a:spcPct val="20000"/>
              </a:spcBef>
              <a:buSzPct val="105000"/>
            </a:pPr>
            <a:endParaRPr lang="en-US" sz="3599" dirty="0">
              <a:gradFill>
                <a:gsLst>
                  <a:gs pos="1250">
                    <a:srgbClr val="FFFFFF"/>
                  </a:gs>
                  <a:gs pos="100000">
                    <a:srgbClr val="FFFFFF"/>
                  </a:gs>
                </a:gsLst>
                <a:lin ang="5400000" scaled="0"/>
              </a:gradFill>
            </a:endParaRPr>
          </a:p>
        </p:txBody>
      </p:sp>
      <p:sp>
        <p:nvSpPr>
          <p:cNvPr id="10" name="Rectangle 9"/>
          <p:cNvSpPr/>
          <p:nvPr/>
        </p:nvSpPr>
        <p:spPr bwMode="invGray">
          <a:xfrm>
            <a:off x="372499" y="4437093"/>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Desktop Virtualization (DV): </a:t>
            </a:r>
            <a:r>
              <a:rPr lang="en-US" sz="3599" u="sng" dirty="0">
                <a:solidFill>
                  <a:srgbClr val="00B0F0"/>
                </a:solidFill>
                <a:hlinkClick r:id="rId7" action="ppaction://hlinkfile"/>
              </a:rPr>
              <a:t>microsoft.com/dv</a:t>
            </a:r>
            <a:endParaRPr lang="en-US" sz="3599" u="sng" dirty="0">
              <a:solidFill>
                <a:srgbClr val="00B0F0"/>
              </a:solidFill>
            </a:endParaRPr>
          </a:p>
        </p:txBody>
      </p:sp>
      <p:sp useBgFill="1">
        <p:nvSpPr>
          <p:cNvPr id="11" name="Freeform 10"/>
          <p:cNvSpPr/>
          <p:nvPr/>
        </p:nvSpPr>
        <p:spPr bwMode="auto">
          <a:xfrm>
            <a:off x="883" y="497"/>
            <a:ext cx="12434711" cy="6993533"/>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invGray">
          <a:xfrm>
            <a:off x="372499" y="5240451"/>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Windows To Go: </a:t>
            </a:r>
            <a:r>
              <a:rPr lang="en-US" sz="3599" u="sng" dirty="0">
                <a:solidFill>
                  <a:srgbClr val="00B0F0"/>
                </a:solidFill>
                <a:hlinkClick r:id="rId8" action="ppaction://hlinkfile"/>
              </a:rPr>
              <a:t>microsoft.com/windows/</a:t>
            </a:r>
            <a:r>
              <a:rPr lang="en-US" sz="3599" u="sng" dirty="0" err="1">
                <a:solidFill>
                  <a:srgbClr val="00B0F0"/>
                </a:solidFill>
                <a:hlinkClick r:id="rId8" action="ppaction://hlinkfile"/>
              </a:rPr>
              <a:t>wtg</a:t>
            </a:r>
            <a:endParaRPr lang="en-US" sz="3599" u="sng" dirty="0">
              <a:solidFill>
                <a:srgbClr val="00B0F0"/>
              </a:solidFill>
            </a:endParaRPr>
          </a:p>
        </p:txBody>
      </p:sp>
      <p:sp>
        <p:nvSpPr>
          <p:cNvPr id="14" name="Rectangle 13"/>
          <p:cNvSpPr/>
          <p:nvPr/>
        </p:nvSpPr>
        <p:spPr bwMode="invGray">
          <a:xfrm>
            <a:off x="372499" y="6026426"/>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Outlook.com: </a:t>
            </a:r>
            <a:r>
              <a:rPr lang="en-US" sz="3599" u="sng" dirty="0">
                <a:solidFill>
                  <a:srgbClr val="00B0F0"/>
                </a:solidFill>
                <a:hlinkClick r:id="rId9" action="ppaction://hlinkfile"/>
              </a:rPr>
              <a:t>tryoutlook.com</a:t>
            </a:r>
            <a:endParaRPr lang="en-US" sz="3599" u="sng" dirty="0">
              <a:solidFill>
                <a:srgbClr val="00B0F0"/>
              </a:solidFill>
            </a:endParaRPr>
          </a:p>
        </p:txBody>
      </p:sp>
    </p:spTree>
    <p:extLst>
      <p:ext uri="{BB962C8B-B14F-4D97-AF65-F5344CB8AC3E}">
        <p14:creationId xmlns:p14="http://schemas.microsoft.com/office/powerpoint/2010/main" val="80926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0-#ppt_w/2"/>
                                          </p:val>
                                        </p:tav>
                                        <p:tav tm="100000">
                                          <p:val>
                                            <p:strVal val="#ppt_x"/>
                                          </p:val>
                                        </p:tav>
                                      </p:tavLst>
                                    </p:anim>
                                    <p:anim calcmode="lin" valueType="num">
                                      <p:cBhvr additive="base">
                                        <p:cTn id="28" dur="10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5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0-#ppt_w/2"/>
                                          </p:val>
                                        </p:tav>
                                        <p:tav tm="100000">
                                          <p:val>
                                            <p:strVal val="#ppt_x"/>
                                          </p:val>
                                        </p:tav>
                                      </p:tavLst>
                                    </p:anim>
                                    <p:anim calcmode="lin" valueType="num">
                                      <p:cBhvr additive="base">
                                        <p:cTn id="3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Remote Access Challenge…</a:t>
            </a:r>
            <a:endParaRPr lang="en-US" dirty="0"/>
          </a:p>
        </p:txBody>
      </p:sp>
    </p:spTree>
    <p:extLst>
      <p:ext uri="{BB962C8B-B14F-4D97-AF65-F5344CB8AC3E}">
        <p14:creationId xmlns:p14="http://schemas.microsoft.com/office/powerpoint/2010/main" val="2616301583"/>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7" name="TextBox 6"/>
          <p:cNvSpPr txBox="1"/>
          <p:nvPr/>
        </p:nvSpPr>
        <p:spPr>
          <a:xfrm>
            <a:off x="292249" y="2143592"/>
            <a:ext cx="4572318" cy="3003899"/>
          </a:xfrm>
          <a:prstGeom prst="rect">
            <a:avLst/>
          </a:prstGeom>
          <a:noFill/>
        </p:spPr>
        <p:txBody>
          <a:bodyPr wrap="square" lIns="182880" tIns="146304" rIns="182880" bIns="146304" rtlCol="0">
            <a:spAutoFit/>
          </a:bodyPr>
          <a:lstStyle/>
          <a:p>
            <a:r>
              <a:rPr lang="en-US" sz="4400" b="1" dirty="0" smtClean="0">
                <a:gradFill>
                  <a:gsLst>
                    <a:gs pos="83000">
                      <a:schemeClr val="tx1"/>
                    </a:gs>
                    <a:gs pos="100000">
                      <a:schemeClr val="accent1">
                        <a:lumMod val="30000"/>
                        <a:lumOff val="70000"/>
                      </a:schemeClr>
                    </a:gs>
                  </a:gsLst>
                  <a:lin ang="5400000" scaled="1"/>
                </a:gradFill>
              </a:rPr>
              <a:t>Scan </a:t>
            </a:r>
            <a:r>
              <a:rPr lang="en-US" sz="4400" b="1" dirty="0">
                <a:gradFill>
                  <a:gsLst>
                    <a:gs pos="83000">
                      <a:schemeClr val="tx1"/>
                    </a:gs>
                    <a:gs pos="100000">
                      <a:schemeClr val="accent1">
                        <a:lumMod val="30000"/>
                        <a:lumOff val="70000"/>
                      </a:schemeClr>
                    </a:gs>
                  </a:gsLst>
                  <a:lin ang="5400000" scaled="1"/>
                </a:gradFill>
              </a:rPr>
              <a:t>this QR code </a:t>
            </a:r>
            <a:r>
              <a:rPr lang="en-US" sz="4400" dirty="0">
                <a:gradFill>
                  <a:gsLst>
                    <a:gs pos="83000">
                      <a:schemeClr val="tx1"/>
                    </a:gs>
                    <a:gs pos="100000">
                      <a:schemeClr val="accent1">
                        <a:lumMod val="30000"/>
                        <a:lumOff val="70000"/>
                      </a:schemeClr>
                    </a:gs>
                  </a:gsLst>
                  <a:lin ang="5400000" scaled="1"/>
                </a:gradFill>
              </a:rPr>
              <a:t>to </a:t>
            </a:r>
          </a:p>
          <a:p>
            <a:r>
              <a:rPr lang="en-US" sz="4400" dirty="0">
                <a:gradFill>
                  <a:gsLst>
                    <a:gs pos="83000">
                      <a:schemeClr val="tx1"/>
                    </a:gs>
                    <a:gs pos="100000">
                      <a:schemeClr val="accent1">
                        <a:lumMod val="30000"/>
                        <a:lumOff val="70000"/>
                      </a:schemeClr>
                    </a:gs>
                  </a:gsLst>
                  <a:lin ang="5400000" scaled="1"/>
                </a:gradFill>
              </a:rPr>
              <a:t>evaluate this session.</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82509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Agenda</a:t>
            </a:r>
            <a:endParaRPr lang="en-US" dirty="0"/>
          </a:p>
        </p:txBody>
      </p:sp>
      <p:sp>
        <p:nvSpPr>
          <p:cNvPr id="4" name="Content Placeholder 3"/>
          <p:cNvSpPr>
            <a:spLocks noGrp="1"/>
          </p:cNvSpPr>
          <p:nvPr>
            <p:ph sz="quarter" idx="10"/>
          </p:nvPr>
        </p:nvSpPr>
        <p:spPr>
          <a:xfrm>
            <a:off x="274638" y="1214438"/>
            <a:ext cx="11887200" cy="5478423"/>
          </a:xfrm>
        </p:spPr>
        <p:txBody>
          <a:bodyPr/>
          <a:lstStyle/>
          <a:p>
            <a:r>
              <a:rPr lang="en-US" dirty="0" smtClean="0"/>
              <a:t>What is DirectAccess?</a:t>
            </a:r>
          </a:p>
          <a:p>
            <a:r>
              <a:rPr lang="en-US" dirty="0" smtClean="0"/>
              <a:t>What are the Benefits of DirectAccess?</a:t>
            </a:r>
          </a:p>
          <a:p>
            <a:r>
              <a:rPr lang="en-US" dirty="0" smtClean="0"/>
              <a:t>What’s New in Windows Server 2012 DirectAccess</a:t>
            </a:r>
          </a:p>
          <a:p>
            <a:r>
              <a:rPr lang="en-US" dirty="0" smtClean="0"/>
              <a:t>DirectAccess Components</a:t>
            </a:r>
          </a:p>
          <a:p>
            <a:r>
              <a:rPr lang="en-US" dirty="0" smtClean="0"/>
              <a:t>Limitations of DirectAccess</a:t>
            </a:r>
          </a:p>
          <a:p>
            <a:r>
              <a:rPr lang="en-US" dirty="0" smtClean="0"/>
              <a:t>How DirectAccess Works</a:t>
            </a:r>
          </a:p>
          <a:p>
            <a:r>
              <a:rPr lang="en-US" dirty="0" smtClean="0"/>
              <a:t>Demonstration</a:t>
            </a:r>
          </a:p>
          <a:p>
            <a:r>
              <a:rPr lang="en-US" dirty="0" smtClean="0"/>
              <a:t>Security Considerations</a:t>
            </a:r>
            <a:endParaRPr lang="en-US" dirty="0"/>
          </a:p>
        </p:txBody>
      </p:sp>
    </p:spTree>
    <p:extLst>
      <p:ext uri="{BB962C8B-B14F-4D97-AF65-F5344CB8AC3E}">
        <p14:creationId xmlns:p14="http://schemas.microsoft.com/office/powerpoint/2010/main" val="291008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DirectAccess?</a:t>
            </a:r>
            <a:endParaRPr lang="en-US" dirty="0"/>
          </a:p>
        </p:txBody>
      </p:sp>
    </p:spTree>
    <p:extLst>
      <p:ext uri="{BB962C8B-B14F-4D97-AF65-F5344CB8AC3E}">
        <p14:creationId xmlns:p14="http://schemas.microsoft.com/office/powerpoint/2010/main" val="4118090436"/>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DirectAccess?</a:t>
            </a:r>
            <a:endParaRPr lang="en-US" dirty="0"/>
          </a:p>
        </p:txBody>
      </p:sp>
      <p:sp>
        <p:nvSpPr>
          <p:cNvPr id="7" name="Freeform 6"/>
          <p:cNvSpPr/>
          <p:nvPr/>
        </p:nvSpPr>
        <p:spPr>
          <a:xfrm>
            <a:off x="274638" y="1493170"/>
            <a:ext cx="11780342" cy="900899"/>
          </a:xfrm>
          <a:custGeom>
            <a:avLst/>
            <a:gdLst>
              <a:gd name="connsiteX0" fmla="*/ 0 w 11780342"/>
              <a:gd name="connsiteY0" fmla="*/ 150153 h 900899"/>
              <a:gd name="connsiteX1" fmla="*/ 150153 w 11780342"/>
              <a:gd name="connsiteY1" fmla="*/ 0 h 900899"/>
              <a:gd name="connsiteX2" fmla="*/ 11630189 w 11780342"/>
              <a:gd name="connsiteY2" fmla="*/ 0 h 900899"/>
              <a:gd name="connsiteX3" fmla="*/ 11780342 w 11780342"/>
              <a:gd name="connsiteY3" fmla="*/ 150153 h 900899"/>
              <a:gd name="connsiteX4" fmla="*/ 11780342 w 11780342"/>
              <a:gd name="connsiteY4" fmla="*/ 750746 h 900899"/>
              <a:gd name="connsiteX5" fmla="*/ 11630189 w 11780342"/>
              <a:gd name="connsiteY5" fmla="*/ 900899 h 900899"/>
              <a:gd name="connsiteX6" fmla="*/ 150153 w 11780342"/>
              <a:gd name="connsiteY6" fmla="*/ 900899 h 900899"/>
              <a:gd name="connsiteX7" fmla="*/ 0 w 11780342"/>
              <a:gd name="connsiteY7" fmla="*/ 750746 h 900899"/>
              <a:gd name="connsiteX8" fmla="*/ 0 w 11780342"/>
              <a:gd name="connsiteY8" fmla="*/ 150153 h 900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0342" h="900899">
                <a:moveTo>
                  <a:pt x="0" y="150153"/>
                </a:moveTo>
                <a:cubicBezTo>
                  <a:pt x="0" y="67226"/>
                  <a:pt x="67226" y="0"/>
                  <a:pt x="150153" y="0"/>
                </a:cubicBezTo>
                <a:lnTo>
                  <a:pt x="11630189" y="0"/>
                </a:lnTo>
                <a:cubicBezTo>
                  <a:pt x="11713116" y="0"/>
                  <a:pt x="11780342" y="67226"/>
                  <a:pt x="11780342" y="150153"/>
                </a:cubicBezTo>
                <a:lnTo>
                  <a:pt x="11780342" y="750746"/>
                </a:lnTo>
                <a:cubicBezTo>
                  <a:pt x="11780342" y="833673"/>
                  <a:pt x="11713116" y="900899"/>
                  <a:pt x="11630189" y="900899"/>
                </a:cubicBezTo>
                <a:lnTo>
                  <a:pt x="150153" y="900899"/>
                </a:lnTo>
                <a:cubicBezTo>
                  <a:pt x="67226" y="900899"/>
                  <a:pt x="0" y="833673"/>
                  <a:pt x="0" y="750746"/>
                </a:cubicBezTo>
                <a:lnTo>
                  <a:pt x="0" y="1501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328" tIns="177328" rIns="177328" bIns="177328" numCol="1" spcCol="1270" anchor="ctr" anchorCtr="0">
            <a:noAutofit/>
          </a:bodyPr>
          <a:lstStyle/>
          <a:p>
            <a:pPr lvl="0" algn="l" defTabSz="1555750" rtl="0">
              <a:lnSpc>
                <a:spcPct val="90000"/>
              </a:lnSpc>
              <a:spcBef>
                <a:spcPct val="0"/>
              </a:spcBef>
              <a:spcAft>
                <a:spcPct val="35000"/>
              </a:spcAft>
            </a:pPr>
            <a:r>
              <a:rPr lang="en-US" sz="3500" kern="1200" baseline="0" smtClean="0"/>
              <a:t>Next Generation Remote Access</a:t>
            </a:r>
            <a:endParaRPr lang="en-US" sz="3500" kern="1200"/>
          </a:p>
        </p:txBody>
      </p:sp>
      <p:sp>
        <p:nvSpPr>
          <p:cNvPr id="8" name="Freeform 7"/>
          <p:cNvSpPr/>
          <p:nvPr/>
        </p:nvSpPr>
        <p:spPr>
          <a:xfrm>
            <a:off x="274638" y="2494870"/>
            <a:ext cx="11780342" cy="900899"/>
          </a:xfrm>
          <a:custGeom>
            <a:avLst/>
            <a:gdLst>
              <a:gd name="connsiteX0" fmla="*/ 0 w 11780342"/>
              <a:gd name="connsiteY0" fmla="*/ 150153 h 900899"/>
              <a:gd name="connsiteX1" fmla="*/ 150153 w 11780342"/>
              <a:gd name="connsiteY1" fmla="*/ 0 h 900899"/>
              <a:gd name="connsiteX2" fmla="*/ 11630189 w 11780342"/>
              <a:gd name="connsiteY2" fmla="*/ 0 h 900899"/>
              <a:gd name="connsiteX3" fmla="*/ 11780342 w 11780342"/>
              <a:gd name="connsiteY3" fmla="*/ 150153 h 900899"/>
              <a:gd name="connsiteX4" fmla="*/ 11780342 w 11780342"/>
              <a:gd name="connsiteY4" fmla="*/ 750746 h 900899"/>
              <a:gd name="connsiteX5" fmla="*/ 11630189 w 11780342"/>
              <a:gd name="connsiteY5" fmla="*/ 900899 h 900899"/>
              <a:gd name="connsiteX6" fmla="*/ 150153 w 11780342"/>
              <a:gd name="connsiteY6" fmla="*/ 900899 h 900899"/>
              <a:gd name="connsiteX7" fmla="*/ 0 w 11780342"/>
              <a:gd name="connsiteY7" fmla="*/ 750746 h 900899"/>
              <a:gd name="connsiteX8" fmla="*/ 0 w 11780342"/>
              <a:gd name="connsiteY8" fmla="*/ 150153 h 900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0342" h="900899">
                <a:moveTo>
                  <a:pt x="0" y="150153"/>
                </a:moveTo>
                <a:cubicBezTo>
                  <a:pt x="0" y="67226"/>
                  <a:pt x="67226" y="0"/>
                  <a:pt x="150153" y="0"/>
                </a:cubicBezTo>
                <a:lnTo>
                  <a:pt x="11630189" y="0"/>
                </a:lnTo>
                <a:cubicBezTo>
                  <a:pt x="11713116" y="0"/>
                  <a:pt x="11780342" y="67226"/>
                  <a:pt x="11780342" y="150153"/>
                </a:cubicBezTo>
                <a:lnTo>
                  <a:pt x="11780342" y="750746"/>
                </a:lnTo>
                <a:cubicBezTo>
                  <a:pt x="11780342" y="833673"/>
                  <a:pt x="11713116" y="900899"/>
                  <a:pt x="11630189" y="900899"/>
                </a:cubicBezTo>
                <a:lnTo>
                  <a:pt x="150153" y="900899"/>
                </a:lnTo>
                <a:cubicBezTo>
                  <a:pt x="67226" y="900899"/>
                  <a:pt x="0" y="833673"/>
                  <a:pt x="0" y="750746"/>
                </a:cubicBezTo>
                <a:lnTo>
                  <a:pt x="0" y="150153"/>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7328" tIns="177328" rIns="177328" bIns="177328" numCol="1" spcCol="1270" anchor="ctr" anchorCtr="0">
            <a:noAutofit/>
          </a:bodyPr>
          <a:lstStyle/>
          <a:p>
            <a:pPr lvl="0" algn="l" defTabSz="1555750" rtl="0">
              <a:lnSpc>
                <a:spcPct val="90000"/>
              </a:lnSpc>
              <a:spcBef>
                <a:spcPct val="0"/>
              </a:spcBef>
              <a:spcAft>
                <a:spcPct val="35000"/>
              </a:spcAft>
            </a:pPr>
            <a:r>
              <a:rPr lang="en-US" sz="3500" kern="1200" baseline="0" smtClean="0"/>
              <a:t>Always On</a:t>
            </a:r>
            <a:endParaRPr lang="en-US" sz="3500" kern="1200"/>
          </a:p>
        </p:txBody>
      </p:sp>
      <p:sp>
        <p:nvSpPr>
          <p:cNvPr id="9" name="Freeform 8"/>
          <p:cNvSpPr/>
          <p:nvPr/>
        </p:nvSpPr>
        <p:spPr>
          <a:xfrm>
            <a:off x="274638" y="3496570"/>
            <a:ext cx="11780342" cy="900899"/>
          </a:xfrm>
          <a:custGeom>
            <a:avLst/>
            <a:gdLst>
              <a:gd name="connsiteX0" fmla="*/ 0 w 11780342"/>
              <a:gd name="connsiteY0" fmla="*/ 150153 h 900899"/>
              <a:gd name="connsiteX1" fmla="*/ 150153 w 11780342"/>
              <a:gd name="connsiteY1" fmla="*/ 0 h 900899"/>
              <a:gd name="connsiteX2" fmla="*/ 11630189 w 11780342"/>
              <a:gd name="connsiteY2" fmla="*/ 0 h 900899"/>
              <a:gd name="connsiteX3" fmla="*/ 11780342 w 11780342"/>
              <a:gd name="connsiteY3" fmla="*/ 150153 h 900899"/>
              <a:gd name="connsiteX4" fmla="*/ 11780342 w 11780342"/>
              <a:gd name="connsiteY4" fmla="*/ 750746 h 900899"/>
              <a:gd name="connsiteX5" fmla="*/ 11630189 w 11780342"/>
              <a:gd name="connsiteY5" fmla="*/ 900899 h 900899"/>
              <a:gd name="connsiteX6" fmla="*/ 150153 w 11780342"/>
              <a:gd name="connsiteY6" fmla="*/ 900899 h 900899"/>
              <a:gd name="connsiteX7" fmla="*/ 0 w 11780342"/>
              <a:gd name="connsiteY7" fmla="*/ 750746 h 900899"/>
              <a:gd name="connsiteX8" fmla="*/ 0 w 11780342"/>
              <a:gd name="connsiteY8" fmla="*/ 150153 h 900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0342" h="900899">
                <a:moveTo>
                  <a:pt x="0" y="150153"/>
                </a:moveTo>
                <a:cubicBezTo>
                  <a:pt x="0" y="67226"/>
                  <a:pt x="67226" y="0"/>
                  <a:pt x="150153" y="0"/>
                </a:cubicBezTo>
                <a:lnTo>
                  <a:pt x="11630189" y="0"/>
                </a:lnTo>
                <a:cubicBezTo>
                  <a:pt x="11713116" y="0"/>
                  <a:pt x="11780342" y="67226"/>
                  <a:pt x="11780342" y="150153"/>
                </a:cubicBezTo>
                <a:lnTo>
                  <a:pt x="11780342" y="750746"/>
                </a:lnTo>
                <a:cubicBezTo>
                  <a:pt x="11780342" y="833673"/>
                  <a:pt x="11713116" y="900899"/>
                  <a:pt x="11630189" y="900899"/>
                </a:cubicBezTo>
                <a:lnTo>
                  <a:pt x="150153" y="900899"/>
                </a:lnTo>
                <a:cubicBezTo>
                  <a:pt x="67226" y="900899"/>
                  <a:pt x="0" y="833673"/>
                  <a:pt x="0" y="750746"/>
                </a:cubicBezTo>
                <a:lnTo>
                  <a:pt x="0" y="150153"/>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7328" tIns="177328" rIns="177328" bIns="177328" numCol="1" spcCol="1270" anchor="ctr" anchorCtr="0">
            <a:noAutofit/>
          </a:bodyPr>
          <a:lstStyle/>
          <a:p>
            <a:pPr lvl="0" algn="l" defTabSz="1555750" rtl="0">
              <a:lnSpc>
                <a:spcPct val="90000"/>
              </a:lnSpc>
              <a:spcBef>
                <a:spcPct val="0"/>
              </a:spcBef>
              <a:spcAft>
                <a:spcPct val="35000"/>
              </a:spcAft>
            </a:pPr>
            <a:r>
              <a:rPr lang="en-US" sz="3500" kern="1200" baseline="0" dirty="0" smtClean="0"/>
              <a:t>Seamless and Transparent</a:t>
            </a:r>
            <a:endParaRPr lang="en-US" sz="3500" kern="1200" dirty="0"/>
          </a:p>
        </p:txBody>
      </p:sp>
      <p:sp>
        <p:nvSpPr>
          <p:cNvPr id="10" name="Freeform 9"/>
          <p:cNvSpPr/>
          <p:nvPr/>
        </p:nvSpPr>
        <p:spPr>
          <a:xfrm>
            <a:off x="274638" y="4498270"/>
            <a:ext cx="11780342" cy="900899"/>
          </a:xfrm>
          <a:custGeom>
            <a:avLst/>
            <a:gdLst>
              <a:gd name="connsiteX0" fmla="*/ 0 w 11780342"/>
              <a:gd name="connsiteY0" fmla="*/ 150153 h 900899"/>
              <a:gd name="connsiteX1" fmla="*/ 150153 w 11780342"/>
              <a:gd name="connsiteY1" fmla="*/ 0 h 900899"/>
              <a:gd name="connsiteX2" fmla="*/ 11630189 w 11780342"/>
              <a:gd name="connsiteY2" fmla="*/ 0 h 900899"/>
              <a:gd name="connsiteX3" fmla="*/ 11780342 w 11780342"/>
              <a:gd name="connsiteY3" fmla="*/ 150153 h 900899"/>
              <a:gd name="connsiteX4" fmla="*/ 11780342 w 11780342"/>
              <a:gd name="connsiteY4" fmla="*/ 750746 h 900899"/>
              <a:gd name="connsiteX5" fmla="*/ 11630189 w 11780342"/>
              <a:gd name="connsiteY5" fmla="*/ 900899 h 900899"/>
              <a:gd name="connsiteX6" fmla="*/ 150153 w 11780342"/>
              <a:gd name="connsiteY6" fmla="*/ 900899 h 900899"/>
              <a:gd name="connsiteX7" fmla="*/ 0 w 11780342"/>
              <a:gd name="connsiteY7" fmla="*/ 750746 h 900899"/>
              <a:gd name="connsiteX8" fmla="*/ 0 w 11780342"/>
              <a:gd name="connsiteY8" fmla="*/ 150153 h 900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0342" h="900899">
                <a:moveTo>
                  <a:pt x="0" y="150153"/>
                </a:moveTo>
                <a:cubicBezTo>
                  <a:pt x="0" y="67226"/>
                  <a:pt x="67226" y="0"/>
                  <a:pt x="150153" y="0"/>
                </a:cubicBezTo>
                <a:lnTo>
                  <a:pt x="11630189" y="0"/>
                </a:lnTo>
                <a:cubicBezTo>
                  <a:pt x="11713116" y="0"/>
                  <a:pt x="11780342" y="67226"/>
                  <a:pt x="11780342" y="150153"/>
                </a:cubicBezTo>
                <a:lnTo>
                  <a:pt x="11780342" y="750746"/>
                </a:lnTo>
                <a:cubicBezTo>
                  <a:pt x="11780342" y="833673"/>
                  <a:pt x="11713116" y="900899"/>
                  <a:pt x="11630189" y="900899"/>
                </a:cubicBezTo>
                <a:lnTo>
                  <a:pt x="150153" y="900899"/>
                </a:lnTo>
                <a:cubicBezTo>
                  <a:pt x="67226" y="900899"/>
                  <a:pt x="0" y="833673"/>
                  <a:pt x="0" y="750746"/>
                </a:cubicBezTo>
                <a:lnTo>
                  <a:pt x="0" y="150153"/>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7328" tIns="177328" rIns="177328" bIns="177328" numCol="1" spcCol="1270" anchor="ctr" anchorCtr="0">
            <a:noAutofit/>
          </a:bodyPr>
          <a:lstStyle/>
          <a:p>
            <a:pPr lvl="0" algn="l" defTabSz="1555750" rtl="0">
              <a:lnSpc>
                <a:spcPct val="90000"/>
              </a:lnSpc>
              <a:spcBef>
                <a:spcPct val="0"/>
              </a:spcBef>
              <a:spcAft>
                <a:spcPct val="35000"/>
              </a:spcAft>
            </a:pPr>
            <a:r>
              <a:rPr lang="en-US" sz="3500" kern="1200" baseline="0" smtClean="0"/>
              <a:t>Bi-Directional Connectivity</a:t>
            </a:r>
            <a:endParaRPr lang="en-US" sz="3500" kern="1200"/>
          </a:p>
        </p:txBody>
      </p:sp>
      <p:sp>
        <p:nvSpPr>
          <p:cNvPr id="11" name="Freeform 10"/>
          <p:cNvSpPr/>
          <p:nvPr/>
        </p:nvSpPr>
        <p:spPr>
          <a:xfrm>
            <a:off x="274638" y="5499970"/>
            <a:ext cx="11780342" cy="900899"/>
          </a:xfrm>
          <a:custGeom>
            <a:avLst/>
            <a:gdLst>
              <a:gd name="connsiteX0" fmla="*/ 0 w 11780342"/>
              <a:gd name="connsiteY0" fmla="*/ 150153 h 900899"/>
              <a:gd name="connsiteX1" fmla="*/ 150153 w 11780342"/>
              <a:gd name="connsiteY1" fmla="*/ 0 h 900899"/>
              <a:gd name="connsiteX2" fmla="*/ 11630189 w 11780342"/>
              <a:gd name="connsiteY2" fmla="*/ 0 h 900899"/>
              <a:gd name="connsiteX3" fmla="*/ 11780342 w 11780342"/>
              <a:gd name="connsiteY3" fmla="*/ 150153 h 900899"/>
              <a:gd name="connsiteX4" fmla="*/ 11780342 w 11780342"/>
              <a:gd name="connsiteY4" fmla="*/ 750746 h 900899"/>
              <a:gd name="connsiteX5" fmla="*/ 11630189 w 11780342"/>
              <a:gd name="connsiteY5" fmla="*/ 900899 h 900899"/>
              <a:gd name="connsiteX6" fmla="*/ 150153 w 11780342"/>
              <a:gd name="connsiteY6" fmla="*/ 900899 h 900899"/>
              <a:gd name="connsiteX7" fmla="*/ 0 w 11780342"/>
              <a:gd name="connsiteY7" fmla="*/ 750746 h 900899"/>
              <a:gd name="connsiteX8" fmla="*/ 0 w 11780342"/>
              <a:gd name="connsiteY8" fmla="*/ 150153 h 900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0342" h="900899">
                <a:moveTo>
                  <a:pt x="0" y="150153"/>
                </a:moveTo>
                <a:cubicBezTo>
                  <a:pt x="0" y="67226"/>
                  <a:pt x="67226" y="0"/>
                  <a:pt x="150153" y="0"/>
                </a:cubicBezTo>
                <a:lnTo>
                  <a:pt x="11630189" y="0"/>
                </a:lnTo>
                <a:cubicBezTo>
                  <a:pt x="11713116" y="0"/>
                  <a:pt x="11780342" y="67226"/>
                  <a:pt x="11780342" y="150153"/>
                </a:cubicBezTo>
                <a:lnTo>
                  <a:pt x="11780342" y="750746"/>
                </a:lnTo>
                <a:cubicBezTo>
                  <a:pt x="11780342" y="833673"/>
                  <a:pt x="11713116" y="900899"/>
                  <a:pt x="11630189" y="900899"/>
                </a:cubicBezTo>
                <a:lnTo>
                  <a:pt x="150153" y="900899"/>
                </a:lnTo>
                <a:cubicBezTo>
                  <a:pt x="67226" y="900899"/>
                  <a:pt x="0" y="833673"/>
                  <a:pt x="0" y="750746"/>
                </a:cubicBezTo>
                <a:lnTo>
                  <a:pt x="0" y="150153"/>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7328" tIns="177328" rIns="177328" bIns="177328" numCol="1" spcCol="1270" anchor="ctr" anchorCtr="0">
            <a:noAutofit/>
          </a:bodyPr>
          <a:lstStyle/>
          <a:p>
            <a:pPr lvl="0" algn="l" defTabSz="1555750" rtl="0">
              <a:lnSpc>
                <a:spcPct val="90000"/>
              </a:lnSpc>
              <a:spcBef>
                <a:spcPct val="0"/>
              </a:spcBef>
              <a:spcAft>
                <a:spcPct val="35000"/>
              </a:spcAft>
            </a:pPr>
            <a:r>
              <a:rPr lang="en-US" sz="3500" kern="1200" baseline="0" smtClean="0"/>
              <a:t>NOT a VPN!</a:t>
            </a:r>
            <a:endParaRPr lang="en-US" sz="3500" kern="1200"/>
          </a:p>
        </p:txBody>
      </p:sp>
    </p:spTree>
    <p:extLst>
      <p:ext uri="{BB962C8B-B14F-4D97-AF65-F5344CB8AC3E}">
        <p14:creationId xmlns:p14="http://schemas.microsoft.com/office/powerpoint/2010/main" val="242921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DirectAccess vs. Legacy VPN</a:t>
            </a:r>
            <a:endParaRPr lang="en-US" dirty="0"/>
          </a:p>
        </p:txBody>
      </p:sp>
      <p:sp>
        <p:nvSpPr>
          <p:cNvPr id="4" name="Content Placeholder 3"/>
          <p:cNvSpPr>
            <a:spLocks noGrp="1"/>
          </p:cNvSpPr>
          <p:nvPr>
            <p:ph sz="quarter" idx="10"/>
          </p:nvPr>
        </p:nvSpPr>
        <p:spPr>
          <a:xfrm>
            <a:off x="274638" y="1214438"/>
            <a:ext cx="11887200" cy="4665893"/>
          </a:xfrm>
        </p:spPr>
        <p:txBody>
          <a:bodyPr/>
          <a:lstStyle/>
          <a:p>
            <a:r>
              <a:rPr lang="en-US" dirty="0" smtClean="0"/>
              <a:t>VPN</a:t>
            </a:r>
          </a:p>
          <a:p>
            <a:pPr lvl="1"/>
            <a:r>
              <a:rPr lang="en-US" dirty="0" smtClean="0"/>
              <a:t>Intrusive</a:t>
            </a:r>
          </a:p>
          <a:p>
            <a:pPr lvl="1"/>
            <a:r>
              <a:rPr lang="en-US" dirty="0" smtClean="0"/>
              <a:t>User Initiated</a:t>
            </a:r>
          </a:p>
          <a:p>
            <a:pPr lvl="1"/>
            <a:r>
              <a:rPr lang="en-US" dirty="0" smtClean="0"/>
              <a:t>Remote User Connects to the Corporate Network…</a:t>
            </a:r>
          </a:p>
          <a:p>
            <a:pPr lvl="1"/>
            <a:endParaRPr lang="en-US" dirty="0" smtClean="0"/>
          </a:p>
          <a:p>
            <a:pPr lvl="1"/>
            <a:endParaRPr lang="en-US" dirty="0"/>
          </a:p>
          <a:p>
            <a:r>
              <a:rPr lang="en-US" dirty="0" smtClean="0"/>
              <a:t>DirectAccess</a:t>
            </a:r>
          </a:p>
          <a:p>
            <a:pPr lvl="1"/>
            <a:r>
              <a:rPr lang="en-US" dirty="0" smtClean="0"/>
              <a:t>Seamless and Transparent</a:t>
            </a:r>
          </a:p>
          <a:p>
            <a:pPr lvl="1"/>
            <a:r>
              <a:rPr lang="en-US" dirty="0" smtClean="0"/>
              <a:t>No User Action Required</a:t>
            </a:r>
          </a:p>
          <a:p>
            <a:pPr lvl="1"/>
            <a:r>
              <a:rPr lang="en-US" dirty="0" smtClean="0"/>
              <a:t>Extend Corporate Network to the User!</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8651" y="1571569"/>
            <a:ext cx="1909849" cy="190984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8651" y="3910606"/>
            <a:ext cx="1909849" cy="1909849"/>
          </a:xfrm>
          <a:prstGeom prst="rect">
            <a:avLst/>
          </a:prstGeom>
        </p:spPr>
      </p:pic>
    </p:spTree>
    <p:extLst>
      <p:ext uri="{BB962C8B-B14F-4D97-AF65-F5344CB8AC3E}">
        <p14:creationId xmlns:p14="http://schemas.microsoft.com/office/powerpoint/2010/main" val="403523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fade">
                                      <p:cBhvr>
                                        <p:cTn id="30" dur="500"/>
                                        <p:tgtEl>
                                          <p:spTgt spid="4">
                                            <p:txEl>
                                              <p:pRg st="6" end="6"/>
                                            </p:txEl>
                                          </p:spTgt>
                                        </p:tgtEl>
                                      </p:cBhvr>
                                    </p:animEffect>
                                  </p:childTnLst>
                                </p:cTn>
                              </p:par>
                              <p:par>
                                <p:cTn id="31" presetID="10" presetClass="exit" presetSubtype="0" fill="hold" nodeType="withEffect">
                                  <p:stCondLst>
                                    <p:cond delay="0"/>
                                  </p:stCondLst>
                                  <p:childTnLst>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Effect transition="in" filter="fade">
                                      <p:cBhvr>
                                        <p:cTn id="41" dur="500"/>
                                        <p:tgtEl>
                                          <p:spTgt spid="4">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
                                            <p:txEl>
                                              <p:pRg st="8" end="8"/>
                                            </p:txEl>
                                          </p:spTgt>
                                        </p:tgtEl>
                                        <p:attrNameLst>
                                          <p:attrName>style.visibility</p:attrName>
                                        </p:attrNameLst>
                                      </p:cBhvr>
                                      <p:to>
                                        <p:strVal val="visible"/>
                                      </p:to>
                                    </p:set>
                                    <p:animEffect transition="in" filter="fade">
                                      <p:cBhvr>
                                        <p:cTn id="46" dur="500"/>
                                        <p:tgtEl>
                                          <p:spTgt spid="4">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
                                            <p:txEl>
                                              <p:pRg st="9" end="9"/>
                                            </p:txEl>
                                          </p:spTgt>
                                        </p:tgtEl>
                                        <p:attrNameLst>
                                          <p:attrName>style.visibility</p:attrName>
                                        </p:attrNameLst>
                                      </p:cBhvr>
                                      <p:to>
                                        <p:strVal val="visible"/>
                                      </p:to>
                                    </p:set>
                                    <p:animEffect transition="in" filter="fade">
                                      <p:cBhvr>
                                        <p:cTn id="51"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DirectAccess Benefits</a:t>
            </a:r>
            <a:endParaRPr lang="en-US" dirty="0"/>
          </a:p>
        </p:txBody>
      </p:sp>
      <p:sp>
        <p:nvSpPr>
          <p:cNvPr id="8" name="Freeform 7"/>
          <p:cNvSpPr/>
          <p:nvPr/>
        </p:nvSpPr>
        <p:spPr>
          <a:xfrm>
            <a:off x="4554029" y="1623953"/>
            <a:ext cx="7607809" cy="2018322"/>
          </a:xfrm>
          <a:custGeom>
            <a:avLst/>
            <a:gdLst>
              <a:gd name="connsiteX0" fmla="*/ 336394 w 2018321"/>
              <a:gd name="connsiteY0" fmla="*/ 0 h 7607808"/>
              <a:gd name="connsiteX1" fmla="*/ 1681927 w 2018321"/>
              <a:gd name="connsiteY1" fmla="*/ 0 h 7607808"/>
              <a:gd name="connsiteX2" fmla="*/ 2018321 w 2018321"/>
              <a:gd name="connsiteY2" fmla="*/ 336394 h 7607808"/>
              <a:gd name="connsiteX3" fmla="*/ 2018321 w 2018321"/>
              <a:gd name="connsiteY3" fmla="*/ 7607808 h 7607808"/>
              <a:gd name="connsiteX4" fmla="*/ 2018321 w 2018321"/>
              <a:gd name="connsiteY4" fmla="*/ 7607808 h 7607808"/>
              <a:gd name="connsiteX5" fmla="*/ 0 w 2018321"/>
              <a:gd name="connsiteY5" fmla="*/ 7607808 h 7607808"/>
              <a:gd name="connsiteX6" fmla="*/ 0 w 2018321"/>
              <a:gd name="connsiteY6" fmla="*/ 7607808 h 7607808"/>
              <a:gd name="connsiteX7" fmla="*/ 0 w 2018321"/>
              <a:gd name="connsiteY7" fmla="*/ 336394 h 7607808"/>
              <a:gd name="connsiteX8" fmla="*/ 336394 w 2018321"/>
              <a:gd name="connsiteY8" fmla="*/ 0 h 760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8321" h="7607808">
                <a:moveTo>
                  <a:pt x="2018321" y="1267996"/>
                </a:moveTo>
                <a:lnTo>
                  <a:pt x="2018321" y="6339812"/>
                </a:lnTo>
                <a:cubicBezTo>
                  <a:pt x="2018321" y="7040105"/>
                  <a:pt x="1978365" y="7607806"/>
                  <a:pt x="1929077" y="7607806"/>
                </a:cubicBezTo>
                <a:lnTo>
                  <a:pt x="0" y="7607806"/>
                </a:lnTo>
                <a:lnTo>
                  <a:pt x="0" y="7607806"/>
                </a:lnTo>
                <a:lnTo>
                  <a:pt x="0" y="2"/>
                </a:lnTo>
                <a:lnTo>
                  <a:pt x="0" y="2"/>
                </a:lnTo>
                <a:lnTo>
                  <a:pt x="1929077" y="2"/>
                </a:lnTo>
                <a:cubicBezTo>
                  <a:pt x="1978365" y="2"/>
                  <a:pt x="2018321" y="567703"/>
                  <a:pt x="2018321" y="1267996"/>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5731" tIns="161391" rIns="224256" bIns="161392" numCol="1" spcCol="1270" anchor="ctr" anchorCtr="0">
            <a:noAutofit/>
          </a:bodyPr>
          <a:lstStyle/>
          <a:p>
            <a:pPr marL="285750" lvl="1" indent="-285750" algn="l" defTabSz="1466850" rtl="0">
              <a:lnSpc>
                <a:spcPct val="90000"/>
              </a:lnSpc>
              <a:spcBef>
                <a:spcPct val="0"/>
              </a:spcBef>
              <a:spcAft>
                <a:spcPct val="15000"/>
              </a:spcAft>
              <a:buChar char="••"/>
            </a:pPr>
            <a:r>
              <a:rPr lang="en-US" sz="3300" kern="1200" baseline="0" dirty="0" smtClean="0"/>
              <a:t>Streamlined User Experience</a:t>
            </a:r>
            <a:endParaRPr lang="en-US" sz="3300" kern="1200" dirty="0"/>
          </a:p>
          <a:p>
            <a:pPr marL="285750" lvl="1" indent="-285750" algn="l" defTabSz="1466850" rtl="0">
              <a:lnSpc>
                <a:spcPct val="90000"/>
              </a:lnSpc>
              <a:spcBef>
                <a:spcPct val="0"/>
              </a:spcBef>
              <a:spcAft>
                <a:spcPct val="15000"/>
              </a:spcAft>
              <a:buChar char="••"/>
            </a:pPr>
            <a:r>
              <a:rPr lang="en-US" sz="3300" kern="1200" baseline="0" dirty="0" smtClean="0"/>
              <a:t>Familiar Access</a:t>
            </a:r>
            <a:endParaRPr lang="en-US" sz="3300" kern="1200" dirty="0"/>
          </a:p>
          <a:p>
            <a:pPr marL="285750" lvl="1" indent="-285750" algn="l" defTabSz="1466850" rtl="0">
              <a:lnSpc>
                <a:spcPct val="90000"/>
              </a:lnSpc>
              <a:spcBef>
                <a:spcPct val="0"/>
              </a:spcBef>
              <a:spcAft>
                <a:spcPct val="15000"/>
              </a:spcAft>
              <a:buChar char="••"/>
            </a:pPr>
            <a:r>
              <a:rPr lang="en-US" sz="3300" kern="1200" baseline="0" dirty="0" smtClean="0"/>
              <a:t>Increased Productivity</a:t>
            </a:r>
            <a:endParaRPr lang="en-US" sz="3300" kern="1200" dirty="0"/>
          </a:p>
        </p:txBody>
      </p:sp>
      <p:sp>
        <p:nvSpPr>
          <p:cNvPr id="9" name="Freeform 8"/>
          <p:cNvSpPr/>
          <p:nvPr/>
        </p:nvSpPr>
        <p:spPr>
          <a:xfrm>
            <a:off x="274638" y="1371663"/>
            <a:ext cx="4279392" cy="2522901"/>
          </a:xfrm>
          <a:custGeom>
            <a:avLst/>
            <a:gdLst>
              <a:gd name="connsiteX0" fmla="*/ 0 w 4279392"/>
              <a:gd name="connsiteY0" fmla="*/ 420492 h 2522901"/>
              <a:gd name="connsiteX1" fmla="*/ 420492 w 4279392"/>
              <a:gd name="connsiteY1" fmla="*/ 0 h 2522901"/>
              <a:gd name="connsiteX2" fmla="*/ 3858900 w 4279392"/>
              <a:gd name="connsiteY2" fmla="*/ 0 h 2522901"/>
              <a:gd name="connsiteX3" fmla="*/ 4279392 w 4279392"/>
              <a:gd name="connsiteY3" fmla="*/ 420492 h 2522901"/>
              <a:gd name="connsiteX4" fmla="*/ 4279392 w 4279392"/>
              <a:gd name="connsiteY4" fmla="*/ 2102409 h 2522901"/>
              <a:gd name="connsiteX5" fmla="*/ 3858900 w 4279392"/>
              <a:gd name="connsiteY5" fmla="*/ 2522901 h 2522901"/>
              <a:gd name="connsiteX6" fmla="*/ 420492 w 4279392"/>
              <a:gd name="connsiteY6" fmla="*/ 2522901 h 2522901"/>
              <a:gd name="connsiteX7" fmla="*/ 0 w 4279392"/>
              <a:gd name="connsiteY7" fmla="*/ 2102409 h 2522901"/>
              <a:gd name="connsiteX8" fmla="*/ 0 w 4279392"/>
              <a:gd name="connsiteY8" fmla="*/ 420492 h 252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9392" h="2522901">
                <a:moveTo>
                  <a:pt x="0" y="420492"/>
                </a:moveTo>
                <a:cubicBezTo>
                  <a:pt x="0" y="188261"/>
                  <a:pt x="188261" y="0"/>
                  <a:pt x="420492" y="0"/>
                </a:cubicBezTo>
                <a:lnTo>
                  <a:pt x="3858900" y="0"/>
                </a:lnTo>
                <a:cubicBezTo>
                  <a:pt x="4091131" y="0"/>
                  <a:pt x="4279392" y="188261"/>
                  <a:pt x="4279392" y="420492"/>
                </a:cubicBezTo>
                <a:lnTo>
                  <a:pt x="4279392" y="2102409"/>
                </a:lnTo>
                <a:cubicBezTo>
                  <a:pt x="4279392" y="2334640"/>
                  <a:pt x="4091131" y="2522901"/>
                  <a:pt x="3858900" y="2522901"/>
                </a:cubicBezTo>
                <a:lnTo>
                  <a:pt x="420492" y="2522901"/>
                </a:lnTo>
                <a:cubicBezTo>
                  <a:pt x="188261" y="2522901"/>
                  <a:pt x="0" y="2334640"/>
                  <a:pt x="0" y="2102409"/>
                </a:cubicBezTo>
                <a:lnTo>
                  <a:pt x="0" y="4204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4608" tIns="208883" rIns="294608" bIns="208883" numCol="1" spcCol="1270" anchor="ctr" anchorCtr="0">
            <a:noAutofit/>
          </a:bodyPr>
          <a:lstStyle/>
          <a:p>
            <a:pPr lvl="0" algn="ctr" defTabSz="2000250" rtl="0">
              <a:lnSpc>
                <a:spcPct val="90000"/>
              </a:lnSpc>
              <a:spcBef>
                <a:spcPct val="0"/>
              </a:spcBef>
              <a:spcAft>
                <a:spcPct val="35000"/>
              </a:spcAft>
            </a:pPr>
            <a:r>
              <a:rPr lang="en-US" sz="4500" kern="1200" baseline="0" dirty="0" smtClean="0"/>
              <a:t>End User</a:t>
            </a:r>
            <a:endParaRPr lang="en-US" sz="4500" kern="1200" dirty="0"/>
          </a:p>
        </p:txBody>
      </p:sp>
      <p:sp>
        <p:nvSpPr>
          <p:cNvPr id="10" name="Freeform 9"/>
          <p:cNvSpPr/>
          <p:nvPr/>
        </p:nvSpPr>
        <p:spPr>
          <a:xfrm>
            <a:off x="4554029" y="4272999"/>
            <a:ext cx="7607809" cy="2018322"/>
          </a:xfrm>
          <a:custGeom>
            <a:avLst/>
            <a:gdLst>
              <a:gd name="connsiteX0" fmla="*/ 336394 w 2018321"/>
              <a:gd name="connsiteY0" fmla="*/ 0 h 7607808"/>
              <a:gd name="connsiteX1" fmla="*/ 1681927 w 2018321"/>
              <a:gd name="connsiteY1" fmla="*/ 0 h 7607808"/>
              <a:gd name="connsiteX2" fmla="*/ 2018321 w 2018321"/>
              <a:gd name="connsiteY2" fmla="*/ 336394 h 7607808"/>
              <a:gd name="connsiteX3" fmla="*/ 2018321 w 2018321"/>
              <a:gd name="connsiteY3" fmla="*/ 7607808 h 7607808"/>
              <a:gd name="connsiteX4" fmla="*/ 2018321 w 2018321"/>
              <a:gd name="connsiteY4" fmla="*/ 7607808 h 7607808"/>
              <a:gd name="connsiteX5" fmla="*/ 0 w 2018321"/>
              <a:gd name="connsiteY5" fmla="*/ 7607808 h 7607808"/>
              <a:gd name="connsiteX6" fmla="*/ 0 w 2018321"/>
              <a:gd name="connsiteY6" fmla="*/ 7607808 h 7607808"/>
              <a:gd name="connsiteX7" fmla="*/ 0 w 2018321"/>
              <a:gd name="connsiteY7" fmla="*/ 336394 h 7607808"/>
              <a:gd name="connsiteX8" fmla="*/ 336394 w 2018321"/>
              <a:gd name="connsiteY8" fmla="*/ 0 h 760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8321" h="7607808">
                <a:moveTo>
                  <a:pt x="2018321" y="1267996"/>
                </a:moveTo>
                <a:lnTo>
                  <a:pt x="2018321" y="6339812"/>
                </a:lnTo>
                <a:cubicBezTo>
                  <a:pt x="2018321" y="7040105"/>
                  <a:pt x="1978365" y="7607806"/>
                  <a:pt x="1929077" y="7607806"/>
                </a:cubicBezTo>
                <a:lnTo>
                  <a:pt x="0" y="7607806"/>
                </a:lnTo>
                <a:lnTo>
                  <a:pt x="0" y="7607806"/>
                </a:lnTo>
                <a:lnTo>
                  <a:pt x="0" y="2"/>
                </a:lnTo>
                <a:lnTo>
                  <a:pt x="0" y="2"/>
                </a:lnTo>
                <a:lnTo>
                  <a:pt x="1929077" y="2"/>
                </a:lnTo>
                <a:cubicBezTo>
                  <a:pt x="1978365" y="2"/>
                  <a:pt x="2018321" y="567703"/>
                  <a:pt x="2018321" y="1267996"/>
                </a:cubicBezTo>
                <a:close/>
              </a:path>
            </a:pathLst>
          </a:custGeom>
          <a:solidFill>
            <a:schemeClr val="accent2">
              <a:lumMod val="20000"/>
              <a:lumOff val="8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5731" tIns="161391" rIns="224256" bIns="161392" numCol="1" spcCol="1270" anchor="ctr" anchorCtr="0">
            <a:noAutofit/>
          </a:bodyPr>
          <a:lstStyle/>
          <a:p>
            <a:pPr marL="285750" lvl="1" indent="-285750" algn="l" defTabSz="1466850" rtl="0">
              <a:lnSpc>
                <a:spcPct val="90000"/>
              </a:lnSpc>
              <a:spcBef>
                <a:spcPct val="0"/>
              </a:spcBef>
              <a:spcAft>
                <a:spcPct val="15000"/>
              </a:spcAft>
              <a:buChar char="••"/>
            </a:pPr>
            <a:r>
              <a:rPr lang="en-US" sz="3300" kern="1200" baseline="0" dirty="0" smtClean="0"/>
              <a:t>Always Managed</a:t>
            </a:r>
            <a:endParaRPr lang="en-US" sz="3300" kern="1200" dirty="0"/>
          </a:p>
          <a:p>
            <a:pPr marL="285750" lvl="1" indent="-285750" algn="l" defTabSz="1466850" rtl="0">
              <a:lnSpc>
                <a:spcPct val="90000"/>
              </a:lnSpc>
              <a:spcBef>
                <a:spcPct val="0"/>
              </a:spcBef>
              <a:spcAft>
                <a:spcPct val="15000"/>
              </a:spcAft>
              <a:buChar char="••"/>
            </a:pPr>
            <a:r>
              <a:rPr lang="en-US" sz="3300" kern="1200" baseline="0" dirty="0" smtClean="0"/>
              <a:t>Improved Compliance</a:t>
            </a:r>
            <a:endParaRPr lang="en-US" sz="3300" kern="1200" dirty="0"/>
          </a:p>
          <a:p>
            <a:pPr marL="285750" lvl="1" indent="-285750" algn="l" defTabSz="1466850" rtl="0">
              <a:lnSpc>
                <a:spcPct val="90000"/>
              </a:lnSpc>
              <a:spcBef>
                <a:spcPct val="0"/>
              </a:spcBef>
              <a:spcAft>
                <a:spcPct val="15000"/>
              </a:spcAft>
              <a:buChar char="••"/>
            </a:pPr>
            <a:r>
              <a:rPr lang="en-US" sz="3300" kern="1200" baseline="0" dirty="0" smtClean="0"/>
              <a:t>Reduced Administration Costs</a:t>
            </a:r>
            <a:endParaRPr lang="en-US" sz="3300" kern="1200" dirty="0"/>
          </a:p>
        </p:txBody>
      </p:sp>
      <p:sp>
        <p:nvSpPr>
          <p:cNvPr id="11" name="Freeform 10"/>
          <p:cNvSpPr/>
          <p:nvPr/>
        </p:nvSpPr>
        <p:spPr>
          <a:xfrm>
            <a:off x="274638" y="4020709"/>
            <a:ext cx="4279392" cy="2522901"/>
          </a:xfrm>
          <a:custGeom>
            <a:avLst/>
            <a:gdLst>
              <a:gd name="connsiteX0" fmla="*/ 0 w 4279392"/>
              <a:gd name="connsiteY0" fmla="*/ 420492 h 2522901"/>
              <a:gd name="connsiteX1" fmla="*/ 420492 w 4279392"/>
              <a:gd name="connsiteY1" fmla="*/ 0 h 2522901"/>
              <a:gd name="connsiteX2" fmla="*/ 3858900 w 4279392"/>
              <a:gd name="connsiteY2" fmla="*/ 0 h 2522901"/>
              <a:gd name="connsiteX3" fmla="*/ 4279392 w 4279392"/>
              <a:gd name="connsiteY3" fmla="*/ 420492 h 2522901"/>
              <a:gd name="connsiteX4" fmla="*/ 4279392 w 4279392"/>
              <a:gd name="connsiteY4" fmla="*/ 2102409 h 2522901"/>
              <a:gd name="connsiteX5" fmla="*/ 3858900 w 4279392"/>
              <a:gd name="connsiteY5" fmla="*/ 2522901 h 2522901"/>
              <a:gd name="connsiteX6" fmla="*/ 420492 w 4279392"/>
              <a:gd name="connsiteY6" fmla="*/ 2522901 h 2522901"/>
              <a:gd name="connsiteX7" fmla="*/ 0 w 4279392"/>
              <a:gd name="connsiteY7" fmla="*/ 2102409 h 2522901"/>
              <a:gd name="connsiteX8" fmla="*/ 0 w 4279392"/>
              <a:gd name="connsiteY8" fmla="*/ 420492 h 252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9392" h="2522901">
                <a:moveTo>
                  <a:pt x="0" y="420492"/>
                </a:moveTo>
                <a:cubicBezTo>
                  <a:pt x="0" y="188261"/>
                  <a:pt x="188261" y="0"/>
                  <a:pt x="420492" y="0"/>
                </a:cubicBezTo>
                <a:lnTo>
                  <a:pt x="3858900" y="0"/>
                </a:lnTo>
                <a:cubicBezTo>
                  <a:pt x="4091131" y="0"/>
                  <a:pt x="4279392" y="188261"/>
                  <a:pt x="4279392" y="420492"/>
                </a:cubicBezTo>
                <a:lnTo>
                  <a:pt x="4279392" y="2102409"/>
                </a:lnTo>
                <a:cubicBezTo>
                  <a:pt x="4279392" y="2334640"/>
                  <a:pt x="4091131" y="2522901"/>
                  <a:pt x="3858900" y="2522901"/>
                </a:cubicBezTo>
                <a:lnTo>
                  <a:pt x="420492" y="2522901"/>
                </a:lnTo>
                <a:cubicBezTo>
                  <a:pt x="188261" y="2522901"/>
                  <a:pt x="0" y="2334640"/>
                  <a:pt x="0" y="2102409"/>
                </a:cubicBezTo>
                <a:lnTo>
                  <a:pt x="0" y="420492"/>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4608" tIns="208883" rIns="294608" bIns="208883" numCol="1" spcCol="1270" anchor="ctr" anchorCtr="0">
            <a:noAutofit/>
          </a:bodyPr>
          <a:lstStyle/>
          <a:p>
            <a:pPr lvl="0" algn="ctr" defTabSz="2000250" rtl="0">
              <a:lnSpc>
                <a:spcPct val="90000"/>
              </a:lnSpc>
              <a:spcBef>
                <a:spcPct val="0"/>
              </a:spcBef>
              <a:spcAft>
                <a:spcPct val="35000"/>
              </a:spcAft>
            </a:pPr>
            <a:r>
              <a:rPr lang="en-US" sz="4500" kern="1200" baseline="0" smtClean="0"/>
              <a:t>Administrator</a:t>
            </a:r>
            <a:endParaRPr lang="en-US" sz="4500" kern="1200"/>
          </a:p>
        </p:txBody>
      </p:sp>
    </p:spTree>
    <p:extLst>
      <p:ext uri="{BB962C8B-B14F-4D97-AF65-F5344CB8AC3E}">
        <p14:creationId xmlns:p14="http://schemas.microsoft.com/office/powerpoint/2010/main" val="50961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fade">
                                      <p:cBhvr>
                                        <p:cTn id="25" dur="500"/>
                                        <p:tgtEl>
                                          <p:spTgt spid="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fade">
                                      <p:cBhvr>
                                        <p:cTn id="38" dur="500"/>
                                        <p:tgtEl>
                                          <p:spTgt spid="10">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
                                            <p:txEl>
                                              <p:pRg st="1" end="1"/>
                                            </p:txEl>
                                          </p:spTgt>
                                        </p:tgtEl>
                                        <p:attrNameLst>
                                          <p:attrName>style.visibility</p:attrName>
                                        </p:attrNameLst>
                                      </p:cBhvr>
                                      <p:to>
                                        <p:strVal val="visible"/>
                                      </p:to>
                                    </p:set>
                                    <p:animEffect transition="in" filter="fade">
                                      <p:cBhvr>
                                        <p:cTn id="43" dur="500"/>
                                        <p:tgtEl>
                                          <p:spTgt spid="10">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
                                            <p:txEl>
                                              <p:pRg st="2" end="2"/>
                                            </p:txEl>
                                          </p:spTgt>
                                        </p:tgtEl>
                                        <p:attrNameLst>
                                          <p:attrName>style.visibility</p:attrName>
                                        </p:attrNameLst>
                                      </p:cBhvr>
                                      <p:to>
                                        <p:strVal val="visible"/>
                                      </p:to>
                                    </p:set>
                                    <p:animEffect transition="in" filter="fade">
                                      <p:cBhvr>
                                        <p:cTn id="48"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DirectAccess</a:t>
            </a:r>
            <a:endParaRPr lang="en-US" dirty="0"/>
          </a:p>
        </p:txBody>
      </p:sp>
      <p:sp>
        <p:nvSpPr>
          <p:cNvPr id="6" name="Right Arrow 5"/>
          <p:cNvSpPr/>
          <p:nvPr/>
        </p:nvSpPr>
        <p:spPr>
          <a:xfrm>
            <a:off x="188914" y="1214437"/>
            <a:ext cx="12155485" cy="5272087"/>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Freeform 6"/>
          <p:cNvSpPr/>
          <p:nvPr/>
        </p:nvSpPr>
        <p:spPr>
          <a:xfrm>
            <a:off x="287407" y="2796064"/>
            <a:ext cx="3826192" cy="2108834"/>
          </a:xfrm>
          <a:custGeom>
            <a:avLst/>
            <a:gdLst>
              <a:gd name="connsiteX0" fmla="*/ 0 w 3826192"/>
              <a:gd name="connsiteY0" fmla="*/ 351479 h 2108834"/>
              <a:gd name="connsiteX1" fmla="*/ 351479 w 3826192"/>
              <a:gd name="connsiteY1" fmla="*/ 0 h 2108834"/>
              <a:gd name="connsiteX2" fmla="*/ 3474713 w 3826192"/>
              <a:gd name="connsiteY2" fmla="*/ 0 h 2108834"/>
              <a:gd name="connsiteX3" fmla="*/ 3826192 w 3826192"/>
              <a:gd name="connsiteY3" fmla="*/ 351479 h 2108834"/>
              <a:gd name="connsiteX4" fmla="*/ 3826192 w 3826192"/>
              <a:gd name="connsiteY4" fmla="*/ 1757355 h 2108834"/>
              <a:gd name="connsiteX5" fmla="*/ 3474713 w 3826192"/>
              <a:gd name="connsiteY5" fmla="*/ 2108834 h 2108834"/>
              <a:gd name="connsiteX6" fmla="*/ 351479 w 3826192"/>
              <a:gd name="connsiteY6" fmla="*/ 2108834 h 2108834"/>
              <a:gd name="connsiteX7" fmla="*/ 0 w 3826192"/>
              <a:gd name="connsiteY7" fmla="*/ 1757355 h 2108834"/>
              <a:gd name="connsiteX8" fmla="*/ 0 w 3826192"/>
              <a:gd name="connsiteY8" fmla="*/ 351479 h 210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6192" h="2108834">
                <a:moveTo>
                  <a:pt x="0" y="351479"/>
                </a:moveTo>
                <a:cubicBezTo>
                  <a:pt x="0" y="157363"/>
                  <a:pt x="157363" y="0"/>
                  <a:pt x="351479" y="0"/>
                </a:cubicBezTo>
                <a:lnTo>
                  <a:pt x="3474713" y="0"/>
                </a:lnTo>
                <a:cubicBezTo>
                  <a:pt x="3668829" y="0"/>
                  <a:pt x="3826192" y="157363"/>
                  <a:pt x="3826192" y="351479"/>
                </a:cubicBezTo>
                <a:lnTo>
                  <a:pt x="3826192" y="1757355"/>
                </a:lnTo>
                <a:cubicBezTo>
                  <a:pt x="3826192" y="1951471"/>
                  <a:pt x="3668829" y="2108834"/>
                  <a:pt x="3474713" y="2108834"/>
                </a:cubicBezTo>
                <a:lnTo>
                  <a:pt x="351479" y="2108834"/>
                </a:lnTo>
                <a:cubicBezTo>
                  <a:pt x="157363" y="2108834"/>
                  <a:pt x="0" y="1951471"/>
                  <a:pt x="0" y="1757355"/>
                </a:cubicBezTo>
                <a:lnTo>
                  <a:pt x="0" y="3514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6295" tIns="236295" rIns="236295" bIns="236295" numCol="1" spcCol="1270" anchor="ctr" anchorCtr="0">
            <a:noAutofit/>
          </a:bodyPr>
          <a:lstStyle/>
          <a:p>
            <a:pPr lvl="0" algn="ctr" defTabSz="1555750" rtl="0">
              <a:lnSpc>
                <a:spcPct val="90000"/>
              </a:lnSpc>
              <a:spcBef>
                <a:spcPct val="0"/>
              </a:spcBef>
              <a:spcAft>
                <a:spcPct val="35000"/>
              </a:spcAft>
            </a:pPr>
            <a:r>
              <a:rPr lang="en-US" sz="3500" kern="1200" baseline="0" dirty="0" smtClean="0"/>
              <a:t>Windows Server 2008 R2</a:t>
            </a:r>
            <a:endParaRPr lang="en-US" sz="3500" kern="1200" dirty="0"/>
          </a:p>
        </p:txBody>
      </p:sp>
      <p:sp>
        <p:nvSpPr>
          <p:cNvPr id="8" name="Freeform 7"/>
          <p:cNvSpPr/>
          <p:nvPr/>
        </p:nvSpPr>
        <p:spPr>
          <a:xfrm>
            <a:off x="4305141" y="2796064"/>
            <a:ext cx="3826192" cy="2108834"/>
          </a:xfrm>
          <a:custGeom>
            <a:avLst/>
            <a:gdLst>
              <a:gd name="connsiteX0" fmla="*/ 0 w 3826192"/>
              <a:gd name="connsiteY0" fmla="*/ 351479 h 2108834"/>
              <a:gd name="connsiteX1" fmla="*/ 351479 w 3826192"/>
              <a:gd name="connsiteY1" fmla="*/ 0 h 2108834"/>
              <a:gd name="connsiteX2" fmla="*/ 3474713 w 3826192"/>
              <a:gd name="connsiteY2" fmla="*/ 0 h 2108834"/>
              <a:gd name="connsiteX3" fmla="*/ 3826192 w 3826192"/>
              <a:gd name="connsiteY3" fmla="*/ 351479 h 2108834"/>
              <a:gd name="connsiteX4" fmla="*/ 3826192 w 3826192"/>
              <a:gd name="connsiteY4" fmla="*/ 1757355 h 2108834"/>
              <a:gd name="connsiteX5" fmla="*/ 3474713 w 3826192"/>
              <a:gd name="connsiteY5" fmla="*/ 2108834 h 2108834"/>
              <a:gd name="connsiteX6" fmla="*/ 351479 w 3826192"/>
              <a:gd name="connsiteY6" fmla="*/ 2108834 h 2108834"/>
              <a:gd name="connsiteX7" fmla="*/ 0 w 3826192"/>
              <a:gd name="connsiteY7" fmla="*/ 1757355 h 2108834"/>
              <a:gd name="connsiteX8" fmla="*/ 0 w 3826192"/>
              <a:gd name="connsiteY8" fmla="*/ 351479 h 210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6192" h="2108834">
                <a:moveTo>
                  <a:pt x="0" y="351479"/>
                </a:moveTo>
                <a:cubicBezTo>
                  <a:pt x="0" y="157363"/>
                  <a:pt x="157363" y="0"/>
                  <a:pt x="351479" y="0"/>
                </a:cubicBezTo>
                <a:lnTo>
                  <a:pt x="3474713" y="0"/>
                </a:lnTo>
                <a:cubicBezTo>
                  <a:pt x="3668829" y="0"/>
                  <a:pt x="3826192" y="157363"/>
                  <a:pt x="3826192" y="351479"/>
                </a:cubicBezTo>
                <a:lnTo>
                  <a:pt x="3826192" y="1757355"/>
                </a:lnTo>
                <a:cubicBezTo>
                  <a:pt x="3826192" y="1951471"/>
                  <a:pt x="3668829" y="2108834"/>
                  <a:pt x="3474713" y="2108834"/>
                </a:cubicBezTo>
                <a:lnTo>
                  <a:pt x="351479" y="2108834"/>
                </a:lnTo>
                <a:cubicBezTo>
                  <a:pt x="157363" y="2108834"/>
                  <a:pt x="0" y="1951471"/>
                  <a:pt x="0" y="1757355"/>
                </a:cubicBezTo>
                <a:lnTo>
                  <a:pt x="0" y="351479"/>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6295" tIns="236295" rIns="236295" bIns="236295" numCol="1" spcCol="1270" anchor="ctr" anchorCtr="0">
            <a:noAutofit/>
          </a:bodyPr>
          <a:lstStyle/>
          <a:p>
            <a:pPr lvl="0" algn="ctr" defTabSz="1555750" rtl="0">
              <a:lnSpc>
                <a:spcPct val="90000"/>
              </a:lnSpc>
              <a:spcBef>
                <a:spcPct val="0"/>
              </a:spcBef>
              <a:spcAft>
                <a:spcPct val="35000"/>
              </a:spcAft>
            </a:pPr>
            <a:r>
              <a:rPr lang="en-US" sz="3500" kern="1200" baseline="0" dirty="0" smtClean="0"/>
              <a:t>Forefront Unified Access Gateway (UAG) 2010</a:t>
            </a:r>
            <a:endParaRPr lang="en-US" sz="3500" kern="1200" dirty="0"/>
          </a:p>
        </p:txBody>
      </p:sp>
      <p:sp>
        <p:nvSpPr>
          <p:cNvPr id="9" name="Freeform 8"/>
          <p:cNvSpPr/>
          <p:nvPr/>
        </p:nvSpPr>
        <p:spPr>
          <a:xfrm>
            <a:off x="8322876" y="2796064"/>
            <a:ext cx="3826192" cy="2108834"/>
          </a:xfrm>
          <a:custGeom>
            <a:avLst/>
            <a:gdLst>
              <a:gd name="connsiteX0" fmla="*/ 0 w 3826192"/>
              <a:gd name="connsiteY0" fmla="*/ 351479 h 2108834"/>
              <a:gd name="connsiteX1" fmla="*/ 351479 w 3826192"/>
              <a:gd name="connsiteY1" fmla="*/ 0 h 2108834"/>
              <a:gd name="connsiteX2" fmla="*/ 3474713 w 3826192"/>
              <a:gd name="connsiteY2" fmla="*/ 0 h 2108834"/>
              <a:gd name="connsiteX3" fmla="*/ 3826192 w 3826192"/>
              <a:gd name="connsiteY3" fmla="*/ 351479 h 2108834"/>
              <a:gd name="connsiteX4" fmla="*/ 3826192 w 3826192"/>
              <a:gd name="connsiteY4" fmla="*/ 1757355 h 2108834"/>
              <a:gd name="connsiteX5" fmla="*/ 3474713 w 3826192"/>
              <a:gd name="connsiteY5" fmla="*/ 2108834 h 2108834"/>
              <a:gd name="connsiteX6" fmla="*/ 351479 w 3826192"/>
              <a:gd name="connsiteY6" fmla="*/ 2108834 h 2108834"/>
              <a:gd name="connsiteX7" fmla="*/ 0 w 3826192"/>
              <a:gd name="connsiteY7" fmla="*/ 1757355 h 2108834"/>
              <a:gd name="connsiteX8" fmla="*/ 0 w 3826192"/>
              <a:gd name="connsiteY8" fmla="*/ 351479 h 210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6192" h="2108834">
                <a:moveTo>
                  <a:pt x="0" y="351479"/>
                </a:moveTo>
                <a:cubicBezTo>
                  <a:pt x="0" y="157363"/>
                  <a:pt x="157363" y="0"/>
                  <a:pt x="351479" y="0"/>
                </a:cubicBezTo>
                <a:lnTo>
                  <a:pt x="3474713" y="0"/>
                </a:lnTo>
                <a:cubicBezTo>
                  <a:pt x="3668829" y="0"/>
                  <a:pt x="3826192" y="157363"/>
                  <a:pt x="3826192" y="351479"/>
                </a:cubicBezTo>
                <a:lnTo>
                  <a:pt x="3826192" y="1757355"/>
                </a:lnTo>
                <a:cubicBezTo>
                  <a:pt x="3826192" y="1951471"/>
                  <a:pt x="3668829" y="2108834"/>
                  <a:pt x="3474713" y="2108834"/>
                </a:cubicBezTo>
                <a:lnTo>
                  <a:pt x="351479" y="2108834"/>
                </a:lnTo>
                <a:cubicBezTo>
                  <a:pt x="157363" y="2108834"/>
                  <a:pt x="0" y="1951471"/>
                  <a:pt x="0" y="1757355"/>
                </a:cubicBezTo>
                <a:lnTo>
                  <a:pt x="0" y="351479"/>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6295" tIns="236295" rIns="236295" bIns="236295" numCol="1" spcCol="1270" anchor="ctr" anchorCtr="0">
            <a:noAutofit/>
          </a:bodyPr>
          <a:lstStyle/>
          <a:p>
            <a:pPr lvl="0" algn="ctr" defTabSz="1555750" rtl="0">
              <a:lnSpc>
                <a:spcPct val="90000"/>
              </a:lnSpc>
              <a:spcBef>
                <a:spcPct val="0"/>
              </a:spcBef>
              <a:spcAft>
                <a:spcPct val="35000"/>
              </a:spcAft>
            </a:pPr>
            <a:r>
              <a:rPr lang="en-US" sz="3500" kern="1200" baseline="0" dirty="0" smtClean="0"/>
              <a:t>Windows Server 2012</a:t>
            </a:r>
            <a:endParaRPr lang="en-US" sz="3500" kern="1200" dirty="0"/>
          </a:p>
        </p:txBody>
      </p:sp>
    </p:spTree>
    <p:extLst>
      <p:ext uri="{BB962C8B-B14F-4D97-AF65-F5344CB8AC3E}">
        <p14:creationId xmlns:p14="http://schemas.microsoft.com/office/powerpoint/2010/main" val="31736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theme/theme1.xml><?xml version="1.0" encoding="utf-8"?>
<a:theme xmlns:a="http://schemas.openxmlformats.org/drawingml/2006/main" name="TechEd_2013_Template_r0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990F116-B58F-4255-B05B-DA3808E0E5C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TechEd 2013 Speaker PPT Template</Template>
  <TotalTime>217</TotalTime>
  <Words>1615</Words>
  <Application>Microsoft Office PowerPoint</Application>
  <PresentationFormat>Custom</PresentationFormat>
  <Paragraphs>243</Paragraphs>
  <Slides>32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Wingdings</vt:lpstr>
      <vt:lpstr>Arial</vt:lpstr>
      <vt:lpstr>Segoe UI Light</vt:lpstr>
      <vt:lpstr>Segoe UI</vt:lpstr>
      <vt:lpstr>Consolas</vt:lpstr>
      <vt:lpstr>Segoe</vt:lpstr>
      <vt:lpstr>TechEd_2013_Template_r09</vt:lpstr>
      <vt:lpstr>PowerPoint Presentation</vt:lpstr>
      <vt:lpstr>Next Generation Remote Access with DirectAccess</vt:lpstr>
      <vt:lpstr>The Remote Access Challenge…</vt:lpstr>
      <vt:lpstr>Agenda</vt:lpstr>
      <vt:lpstr>What Is DirectAccess?</vt:lpstr>
      <vt:lpstr>What Is DirectAccess?</vt:lpstr>
      <vt:lpstr>DirectAccess vs. Legacy VPN</vt:lpstr>
      <vt:lpstr>DirectAccess Benefits</vt:lpstr>
      <vt:lpstr>Evolution of DirectAccess</vt:lpstr>
      <vt:lpstr>What’s New in Server 2012 DirectAccess?</vt:lpstr>
      <vt:lpstr>What’s New in Windows Server 2012</vt:lpstr>
      <vt:lpstr>New Feature Highlights</vt:lpstr>
      <vt:lpstr>DirectAccess Components</vt:lpstr>
      <vt:lpstr>DirectAccess Components (Cont’d)</vt:lpstr>
      <vt:lpstr>DirectAccess Requires IPv6 End to End</vt:lpstr>
      <vt:lpstr>IPv6 Transition Technologies</vt:lpstr>
      <vt:lpstr>A Word About ISATAP…</vt:lpstr>
      <vt:lpstr>DirectAccess Limitations</vt:lpstr>
      <vt:lpstr>DirectAccess Limitations</vt:lpstr>
      <vt:lpstr>DirectAccess Limitations</vt:lpstr>
      <vt:lpstr>How DirectAccess Works</vt:lpstr>
      <vt:lpstr>How DirectAccess Works</vt:lpstr>
      <vt:lpstr>How DirectAccess Works</vt:lpstr>
      <vt:lpstr>Implementing DirectAccess</vt:lpstr>
      <vt:lpstr>Demonstration</vt:lpstr>
      <vt:lpstr>Security Considerations</vt:lpstr>
      <vt:lpstr>Closing Thoughts…</vt:lpstr>
      <vt:lpstr>Thank You!</vt:lpstr>
      <vt:lpstr>Windows Track Resources</vt:lpstr>
      <vt:lpstr>Resources</vt:lpstr>
      <vt:lpstr>Evaluate this session</vt:lpstr>
      <vt:lpstr>PowerPoint Presentation</vt:lpstr>
    </vt:vector>
  </TitlesOfParts>
  <Manager>&lt;Comms manager/speech writer&gt;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WCA-B339: Next Generation Remote Access with DirectAccess</dc:title>
  <dc:subject>TechEd 2013</dc:subject>
  <dc:creator>Richard Hicks</dc:creator>
  <cp:keywords>TechEd 2013</cp:keywords>
  <dc:description>Template by: Jordan Cayabyab, Artitudes Design, Inc.
Formatted by: Priscila Mandryk, Silver Fox Productions, Inc. 
Formatting by: Kate Kuzel, Silver Fox Productions, Inc.
Audience Type: Internal/External</dc:description>
  <cp:lastModifiedBy>Shows</cp:lastModifiedBy>
  <cp:revision>34</cp:revision>
  <dcterms:created xsi:type="dcterms:W3CDTF">2013-05-12T04:16:37Z</dcterms:created>
  <dcterms:modified xsi:type="dcterms:W3CDTF">2013-06-28T14:55:33Z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