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0" r:id="rId5"/>
  </p:sldMasterIdLst>
  <p:notesMasterIdLst>
    <p:notesMasterId r:id="rId40"/>
  </p:notesMasterIdLst>
  <p:handoutMasterIdLst>
    <p:handoutMasterId r:id="rId41"/>
  </p:handoutMasterIdLst>
  <p:sldIdLst>
    <p:sldId id="1135" r:id="rId6"/>
    <p:sldId id="1054" r:id="rId7"/>
    <p:sldId id="1156" r:id="rId8"/>
    <p:sldId id="1157" r:id="rId9"/>
    <p:sldId id="1158" r:id="rId10"/>
    <p:sldId id="1159" r:id="rId11"/>
    <p:sldId id="1160" r:id="rId12"/>
    <p:sldId id="1161" r:id="rId13"/>
    <p:sldId id="1162" r:id="rId14"/>
    <p:sldId id="1163" r:id="rId15"/>
    <p:sldId id="1164" r:id="rId16"/>
    <p:sldId id="1165" r:id="rId17"/>
    <p:sldId id="1166" r:id="rId18"/>
    <p:sldId id="1167" r:id="rId19"/>
    <p:sldId id="1168" r:id="rId20"/>
    <p:sldId id="1169" r:id="rId21"/>
    <p:sldId id="1170" r:id="rId22"/>
    <p:sldId id="1171" r:id="rId23"/>
    <p:sldId id="1172" r:id="rId24"/>
    <p:sldId id="1173" r:id="rId25"/>
    <p:sldId id="1174" r:id="rId26"/>
    <p:sldId id="1175" r:id="rId27"/>
    <p:sldId id="1176" r:id="rId28"/>
    <p:sldId id="1181" r:id="rId29"/>
    <p:sldId id="1144" r:id="rId30"/>
    <p:sldId id="1145" r:id="rId31"/>
    <p:sldId id="1182" r:id="rId32"/>
    <p:sldId id="1183" r:id="rId33"/>
    <p:sldId id="1184" r:id="rId34"/>
    <p:sldId id="1186" r:id="rId35"/>
    <p:sldId id="1187" r:id="rId36"/>
    <p:sldId id="1147" r:id="rId37"/>
    <p:sldId id="1185" r:id="rId38"/>
    <p:sldId id="1076" r:id="rId39"/>
  </p:sldIdLst>
  <p:sldSz cx="12436475" cy="6994525"/>
  <p:notesSz cx="6858000" cy="9144000"/>
  <p:embeddedFontLst>
    <p:embeddedFont>
      <p:font typeface="Segoe UI Light" panose="020B0502040204020203" pitchFamily="34" charset="0"/>
      <p:regular r:id="rId42"/>
      <p:italic r:id="rId43"/>
    </p:embeddedFont>
    <p:embeddedFont>
      <p:font typeface="Segoe UI" panose="020B0502040204020203" pitchFamily="34" charset="0"/>
      <p:regular r:id="rId44"/>
      <p:bold r:id="rId45"/>
      <p:italic r:id="rId46"/>
      <p:boldItalic r:id="rId47"/>
    </p:embeddedFont>
    <p:embeddedFont>
      <p:font typeface="Consolas" panose="020B0609020204030204" pitchFamily="49" charset="0"/>
      <p:regular r:id="rId48"/>
      <p:bold r:id="rId49"/>
      <p:italic r:id="rId50"/>
      <p:boldItalic r:id="rId51"/>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81"/>
          </p14:sldIdLst>
        </p14:section>
        <p14:section name="Special content" id="{6925D2A1-AD53-4951-AB34-79DFA02CD676}">
          <p14:sldIdLst>
            <p14:sldId id="1144"/>
            <p14:sldId id="1145"/>
            <p14:sldId id="1182"/>
            <p14:sldId id="1183"/>
            <p14:sldId id="1184"/>
            <p14:sldId id="1186"/>
            <p14:sldId id="1187"/>
            <p14:sldId id="1147"/>
            <p14:sldId id="1185"/>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505050"/>
    <a:srgbClr val="DC3C00"/>
    <a:srgbClr val="00B050"/>
    <a:srgbClr val="FFFFFF"/>
    <a:srgbClr val="7FBA00"/>
    <a:srgbClr val="007233"/>
    <a:srgbClr val="B4009E"/>
    <a:srgbClr val="B0B18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477" autoAdjust="0"/>
  </p:normalViewPr>
  <p:slideViewPr>
    <p:cSldViewPr snapToGrid="0">
      <p:cViewPr varScale="1">
        <p:scale>
          <a:sx n="96" d="100"/>
          <a:sy n="96" d="100"/>
        </p:scale>
        <p:origin x="72" y="9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6/4/2013 4:39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6/4/2013 4:39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6/4/2013 4:39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123917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4:42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6/4/2013 4:42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45420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6/4/2013 4:42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6/4/2013 4:39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4:42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25374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25</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4:42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4:42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4:42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51262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28</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4:42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46506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6/4/2013 4:42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75057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6/4/2013 4:42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8313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26631008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949977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501064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3558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032732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45930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64884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5827073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3946028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2381776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394652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493594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041163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03542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62631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665098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3513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35013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97918"/>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7143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313879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91768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86131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702141"/>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slideLayout" Target="../slideLayouts/slideLayout11.xml"/><Relationship Id="rId4"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18.png"/><Relationship Id="rId7" Type="http://schemas.openxmlformats.org/officeDocument/2006/relationships/hyperlink" Target="microsoft.com/dv"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Layout" Target="../slideLayouts/slideLayout11.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21.png"/><Relationship Id="rId5" Type="http://schemas.openxmlformats.org/officeDocument/2006/relationships/hyperlink" Target="http://www.microsoft.com/en-us/server-cloud/windows-server" TargetMode="External"/><Relationship Id="rId10" Type="http://schemas.openxmlformats.org/officeDocument/2006/relationships/image" Target="../media/image20.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Scenarios</a:t>
            </a:r>
            <a:endParaRPr lang="en-US" dirty="0"/>
          </a:p>
        </p:txBody>
      </p:sp>
      <p:sp>
        <p:nvSpPr>
          <p:cNvPr id="3" name="Circular Arrow 2"/>
          <p:cNvSpPr/>
          <p:nvPr/>
        </p:nvSpPr>
        <p:spPr bwMode="auto">
          <a:xfrm>
            <a:off x="3867293" y="1214473"/>
            <a:ext cx="4703618" cy="3936381"/>
          </a:xfrm>
          <a:prstGeom prst="circularArrow">
            <a:avLst>
              <a:gd name="adj1" fmla="val 12500"/>
              <a:gd name="adj2" fmla="val 1142319"/>
              <a:gd name="adj3" fmla="val 20457681"/>
              <a:gd name="adj4" fmla="val 16116382"/>
              <a:gd name="adj5" fmla="val 125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ircular Arrow 4"/>
          <p:cNvSpPr/>
          <p:nvPr/>
        </p:nvSpPr>
        <p:spPr bwMode="auto">
          <a:xfrm flipH="1">
            <a:off x="3867293" y="1214472"/>
            <a:ext cx="4703618" cy="3936381"/>
          </a:xfrm>
          <a:prstGeom prst="circularArrow">
            <a:avLst>
              <a:gd name="adj1" fmla="val 12500"/>
              <a:gd name="adj2" fmla="val 1142319"/>
              <a:gd name="adj3" fmla="val 20457681"/>
              <a:gd name="adj4" fmla="val 16116382"/>
              <a:gd name="adj5" fmla="val 125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2625970" y="3300874"/>
            <a:ext cx="2942492" cy="2308324"/>
          </a:xfrm>
          <a:prstGeom prst="rect">
            <a:avLst/>
          </a:prstGeom>
        </p:spPr>
        <p:txBody>
          <a:bodyPr wrap="square">
            <a:spAutoFit/>
          </a:bodyPr>
          <a:lstStyle/>
          <a:p>
            <a:pPr algn="ctr"/>
            <a:r>
              <a:rPr lang="en-US" sz="3600" dirty="0" smtClean="0"/>
              <a:t>Existing Computers Running Windows </a:t>
            </a:r>
            <a:endParaRPr lang="en-US" sz="3600" dirty="0"/>
          </a:p>
        </p:txBody>
      </p:sp>
      <p:sp>
        <p:nvSpPr>
          <p:cNvPr id="8" name="Rectangle 7"/>
          <p:cNvSpPr/>
          <p:nvPr/>
        </p:nvSpPr>
        <p:spPr>
          <a:xfrm>
            <a:off x="6809785" y="3577873"/>
            <a:ext cx="2942492" cy="1754326"/>
          </a:xfrm>
          <a:prstGeom prst="rect">
            <a:avLst/>
          </a:prstGeom>
        </p:spPr>
        <p:txBody>
          <a:bodyPr wrap="square">
            <a:spAutoFit/>
          </a:bodyPr>
          <a:lstStyle/>
          <a:p>
            <a:pPr algn="ctr"/>
            <a:r>
              <a:rPr lang="en-US" sz="3600" dirty="0" smtClean="0"/>
              <a:t>Part of a Windows Deployment</a:t>
            </a:r>
            <a:endParaRPr lang="en-US" sz="3600" dirty="0"/>
          </a:p>
        </p:txBody>
      </p:sp>
    </p:spTree>
    <p:extLst>
      <p:ext uri="{BB962C8B-B14F-4D97-AF65-F5344CB8AC3E}">
        <p14:creationId xmlns:p14="http://schemas.microsoft.com/office/powerpoint/2010/main" val="341163882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IE Deployment Demo</a:t>
            </a:r>
            <a:endParaRPr lang="en-US" dirty="0"/>
          </a:p>
        </p:txBody>
      </p:sp>
    </p:spTree>
    <p:extLst>
      <p:ext uri="{BB962C8B-B14F-4D97-AF65-F5344CB8AC3E}">
        <p14:creationId xmlns:p14="http://schemas.microsoft.com/office/powerpoint/2010/main" val="682081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Deployment Guidance</a:t>
            </a:r>
            <a:endParaRPr lang="en-US" dirty="0"/>
          </a:p>
        </p:txBody>
      </p:sp>
      <p:sp>
        <p:nvSpPr>
          <p:cNvPr id="5" name="Pentagon 4"/>
          <p:cNvSpPr/>
          <p:nvPr/>
        </p:nvSpPr>
        <p:spPr bwMode="auto">
          <a:xfrm>
            <a:off x="881" y="2203815"/>
            <a:ext cx="1750863" cy="861731"/>
          </a:xfrm>
          <a:prstGeom prst="homePlate">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chemeClr val="bg2"/>
              </a:solidFill>
            </a:endParaRPr>
          </a:p>
        </p:txBody>
      </p:sp>
      <p:sp>
        <p:nvSpPr>
          <p:cNvPr id="6" name="Chevron 5"/>
          <p:cNvSpPr/>
          <p:nvPr/>
        </p:nvSpPr>
        <p:spPr bwMode="auto">
          <a:xfrm>
            <a:off x="1673384" y="2203815"/>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chemeClr val="bg2">
                    <a:lumMod val="75000"/>
                  </a:schemeClr>
                </a:solidFill>
              </a:rPr>
              <a:t>Explore</a:t>
            </a:r>
          </a:p>
        </p:txBody>
      </p:sp>
      <p:sp>
        <p:nvSpPr>
          <p:cNvPr id="7" name="Chevron 6"/>
          <p:cNvSpPr/>
          <p:nvPr/>
        </p:nvSpPr>
        <p:spPr bwMode="auto">
          <a:xfrm>
            <a:off x="3945811" y="2203815"/>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8" name="Chevron 7"/>
          <p:cNvSpPr/>
          <p:nvPr/>
        </p:nvSpPr>
        <p:spPr bwMode="auto">
          <a:xfrm>
            <a:off x="6218236" y="2203815"/>
            <a:ext cx="2389964" cy="861731"/>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Pilot</a:t>
            </a:r>
          </a:p>
        </p:txBody>
      </p:sp>
      <p:sp>
        <p:nvSpPr>
          <p:cNvPr id="9" name="Chevron 8"/>
          <p:cNvSpPr/>
          <p:nvPr/>
        </p:nvSpPr>
        <p:spPr bwMode="auto">
          <a:xfrm>
            <a:off x="8490663" y="2203815"/>
            <a:ext cx="2389964" cy="861731"/>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Deploy</a:t>
            </a:r>
          </a:p>
        </p:txBody>
      </p:sp>
      <p:sp>
        <p:nvSpPr>
          <p:cNvPr id="10" name="Chevron 9"/>
          <p:cNvSpPr/>
          <p:nvPr/>
        </p:nvSpPr>
        <p:spPr bwMode="auto">
          <a:xfrm>
            <a:off x="1673388" y="2164646"/>
            <a:ext cx="2468321" cy="900899"/>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Explore</a:t>
            </a:r>
          </a:p>
        </p:txBody>
      </p:sp>
      <p:sp>
        <p:nvSpPr>
          <p:cNvPr id="11" name="Chevron 10"/>
          <p:cNvSpPr/>
          <p:nvPr/>
        </p:nvSpPr>
        <p:spPr bwMode="auto">
          <a:xfrm>
            <a:off x="3945813" y="2164646"/>
            <a:ext cx="2468321" cy="900899"/>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Plan/Test</a:t>
            </a:r>
          </a:p>
        </p:txBody>
      </p:sp>
      <p:sp>
        <p:nvSpPr>
          <p:cNvPr id="12" name="TextBox 11"/>
          <p:cNvSpPr txBox="1"/>
          <p:nvPr/>
        </p:nvSpPr>
        <p:spPr>
          <a:xfrm>
            <a:off x="3397295" y="3888106"/>
            <a:ext cx="5681064" cy="1728923"/>
          </a:xfrm>
          <a:prstGeom prst="roundRect">
            <a:avLst>
              <a:gd name="adj" fmla="val 12802"/>
            </a:avLst>
          </a:prstGeom>
          <a:solidFill>
            <a:schemeClr val="accent1"/>
          </a:solidFill>
          <a:ln w="31750" cap="rnd">
            <a:solidFill>
              <a:schemeClr val="accent1">
                <a:lumMod val="75000"/>
              </a:schemeClr>
            </a:solidFill>
            <a:prstDash val="sysDot"/>
          </a:ln>
          <a:effectLst>
            <a:outerShdw blurRad="50800" dist="38100" dir="5400000" algn="t" rotWithShape="0">
              <a:prstClr val="black">
                <a:alpha val="40000"/>
              </a:prstClr>
            </a:outerShdw>
          </a:effectLst>
        </p:spPr>
        <p:txBody>
          <a:bodyPr wrap="none" lIns="93273" tIns="62171" rIns="93273" bIns="62171" rtlCol="0" anchor="ctr">
            <a:noAutofit/>
          </a:bodyPr>
          <a:lstStyle/>
          <a:p>
            <a:pPr algn="ctr"/>
            <a:r>
              <a:rPr lang="en-US" sz="3200" dirty="0"/>
              <a:t>Switch to </a:t>
            </a:r>
            <a:r>
              <a:rPr lang="en-US" sz="3200" dirty="0" smtClean="0"/>
              <a:t>Deploying</a:t>
            </a:r>
            <a:endParaRPr lang="en-US" sz="3200" dirty="0"/>
          </a:p>
          <a:p>
            <a:pPr algn="ctr"/>
            <a:r>
              <a:rPr lang="en-US" sz="3200" dirty="0" smtClean="0"/>
              <a:t>IE10 with </a:t>
            </a:r>
            <a:r>
              <a:rPr lang="en-US" sz="3200" dirty="0"/>
              <a:t>Windows</a:t>
            </a:r>
          </a:p>
        </p:txBody>
      </p:sp>
      <p:cxnSp>
        <p:nvCxnSpPr>
          <p:cNvPr id="13" name="Straight Connector 12"/>
          <p:cNvCxnSpPr/>
          <p:nvPr/>
        </p:nvCxnSpPr>
        <p:spPr>
          <a:xfrm rot="5400000">
            <a:off x="3671603" y="3378902"/>
            <a:ext cx="391696" cy="0"/>
          </a:xfrm>
          <a:prstGeom prst="line">
            <a:avLst/>
          </a:prstGeom>
          <a:solidFill>
            <a:schemeClr val="bg1"/>
          </a:solidFill>
          <a:ln w="31750" cap="rnd">
            <a:solidFill>
              <a:schemeClr val="tx1"/>
            </a:solidFill>
            <a:prstDash val="sysDot"/>
          </a:ln>
          <a:effectLst/>
        </p:spPr>
      </p:cxnSp>
      <p:cxnSp>
        <p:nvCxnSpPr>
          <p:cNvPr id="14" name="Straight Connector 13"/>
          <p:cNvCxnSpPr>
            <a:stCxn id="12" idx="0"/>
          </p:cNvCxnSpPr>
          <p:nvPr/>
        </p:nvCxnSpPr>
        <p:spPr>
          <a:xfrm flipH="1" flipV="1">
            <a:off x="6218241" y="3574750"/>
            <a:ext cx="19586" cy="313356"/>
          </a:xfrm>
          <a:prstGeom prst="line">
            <a:avLst/>
          </a:prstGeom>
          <a:solidFill>
            <a:schemeClr val="bg1"/>
          </a:solidFill>
          <a:ln w="31750" cap="rnd">
            <a:solidFill>
              <a:schemeClr val="tx1"/>
            </a:solidFill>
            <a:prstDash val="sysDot"/>
          </a:ln>
          <a:effectLst/>
        </p:spPr>
      </p:cxnSp>
      <p:cxnSp>
        <p:nvCxnSpPr>
          <p:cNvPr id="15" name="Straight Connector 14"/>
          <p:cNvCxnSpPr/>
          <p:nvPr/>
        </p:nvCxnSpPr>
        <p:spPr>
          <a:xfrm>
            <a:off x="3867453" y="3574750"/>
            <a:ext cx="2350785" cy="0"/>
          </a:xfrm>
          <a:prstGeom prst="line">
            <a:avLst/>
          </a:prstGeom>
          <a:solidFill>
            <a:schemeClr val="bg1"/>
          </a:solidFill>
          <a:ln w="31750" cap="rnd">
            <a:solidFill>
              <a:schemeClr val="tx1"/>
            </a:solidFill>
            <a:prstDash val="sysDot"/>
          </a:ln>
          <a:effectLst/>
        </p:spPr>
      </p:cxnSp>
      <p:sp>
        <p:nvSpPr>
          <p:cNvPr id="17" name="Freeform 16"/>
          <p:cNvSpPr/>
          <p:nvPr/>
        </p:nvSpPr>
        <p:spPr bwMode="auto">
          <a:xfrm>
            <a:off x="10723908" y="2203815"/>
            <a:ext cx="1711685" cy="861731"/>
          </a:xfrm>
          <a:custGeom>
            <a:avLst/>
            <a:gdLst>
              <a:gd name="connsiteX0" fmla="*/ 0 w 2112275"/>
              <a:gd name="connsiteY0" fmla="*/ 0 h 844910"/>
              <a:gd name="connsiteX1" fmla="*/ 1689820 w 2112275"/>
              <a:gd name="connsiteY1" fmla="*/ 0 h 844910"/>
              <a:gd name="connsiteX2" fmla="*/ 2112275 w 2112275"/>
              <a:gd name="connsiteY2" fmla="*/ 422455 h 844910"/>
              <a:gd name="connsiteX3" fmla="*/ 1689820 w 2112275"/>
              <a:gd name="connsiteY3" fmla="*/ 844910 h 844910"/>
              <a:gd name="connsiteX4" fmla="*/ 0 w 2112275"/>
              <a:gd name="connsiteY4" fmla="*/ 844910 h 844910"/>
              <a:gd name="connsiteX5" fmla="*/ 422455 w 2112275"/>
              <a:gd name="connsiteY5" fmla="*/ 422455 h 844910"/>
              <a:gd name="connsiteX6" fmla="*/ 0 w 2112275"/>
              <a:gd name="connsiteY6" fmla="*/ 0 h 844910"/>
              <a:gd name="connsiteX0" fmla="*/ 0 w 1689820"/>
              <a:gd name="connsiteY0" fmla="*/ 0 h 844910"/>
              <a:gd name="connsiteX1" fmla="*/ 1689820 w 1689820"/>
              <a:gd name="connsiteY1" fmla="*/ 0 h 844910"/>
              <a:gd name="connsiteX2" fmla="*/ 1689820 w 1689820"/>
              <a:gd name="connsiteY2" fmla="*/ 844910 h 844910"/>
              <a:gd name="connsiteX3" fmla="*/ 0 w 1689820"/>
              <a:gd name="connsiteY3" fmla="*/ 844910 h 844910"/>
              <a:gd name="connsiteX4" fmla="*/ 422455 w 1689820"/>
              <a:gd name="connsiteY4" fmla="*/ 422455 h 844910"/>
              <a:gd name="connsiteX5" fmla="*/ 0 w 1689820"/>
              <a:gd name="connsiteY5" fmla="*/ 0 h 8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820" h="844910">
                <a:moveTo>
                  <a:pt x="0" y="0"/>
                </a:moveTo>
                <a:lnTo>
                  <a:pt x="1689820" y="0"/>
                </a:lnTo>
                <a:lnTo>
                  <a:pt x="1689820" y="844910"/>
                </a:lnTo>
                <a:lnTo>
                  <a:pt x="0" y="844910"/>
                </a:lnTo>
                <a:lnTo>
                  <a:pt x="422455" y="422455"/>
                </a:lnTo>
                <a:lnTo>
                  <a:pt x="0" y="0"/>
                </a:lnTo>
                <a:close/>
              </a:path>
            </a:pathLst>
          </a:cu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47654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200"/>
                                        <p:tgtEl>
                                          <p:spTgt spid="13"/>
                                        </p:tgtEl>
                                      </p:cBhvr>
                                    </p:animEffect>
                                  </p:childTnLst>
                                </p:cTn>
                              </p:par>
                            </p:childTnLst>
                          </p:cTn>
                        </p:par>
                        <p:par>
                          <p:cTn id="15" fill="hold">
                            <p:stCondLst>
                              <p:cond delay="7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1200"/>
                            </p:stCondLst>
                            <p:childTnLst>
                              <p:par>
                                <p:cTn id="20" presetID="22" presetClass="entr" presetSubtype="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200"/>
                                        <p:tgtEl>
                                          <p:spTgt spid="14"/>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Deployment Guidance</a:t>
            </a:r>
            <a:endParaRPr lang="en-US" dirty="0"/>
          </a:p>
        </p:txBody>
      </p:sp>
      <p:sp>
        <p:nvSpPr>
          <p:cNvPr id="5" name="Pentagon 4"/>
          <p:cNvSpPr/>
          <p:nvPr/>
        </p:nvSpPr>
        <p:spPr bwMode="auto">
          <a:xfrm>
            <a:off x="881" y="2203803"/>
            <a:ext cx="1750863" cy="861731"/>
          </a:xfrm>
          <a:prstGeom prst="homePlate">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chemeClr val="bg2"/>
              </a:solidFill>
            </a:endParaRPr>
          </a:p>
        </p:txBody>
      </p:sp>
      <p:sp>
        <p:nvSpPr>
          <p:cNvPr id="6" name="Chevron 5"/>
          <p:cNvSpPr/>
          <p:nvPr/>
        </p:nvSpPr>
        <p:spPr bwMode="auto">
          <a:xfrm>
            <a:off x="1673384" y="2203803"/>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Explore</a:t>
            </a:r>
          </a:p>
        </p:txBody>
      </p:sp>
      <p:sp>
        <p:nvSpPr>
          <p:cNvPr id="7" name="Chevron 6"/>
          <p:cNvSpPr/>
          <p:nvPr/>
        </p:nvSpPr>
        <p:spPr bwMode="auto">
          <a:xfrm>
            <a:off x="3945811" y="2203803"/>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8" name="Chevron 7"/>
          <p:cNvSpPr/>
          <p:nvPr/>
        </p:nvSpPr>
        <p:spPr bwMode="auto">
          <a:xfrm>
            <a:off x="6218236" y="2203803"/>
            <a:ext cx="2389964" cy="861731"/>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Pilot</a:t>
            </a:r>
          </a:p>
        </p:txBody>
      </p:sp>
      <p:sp>
        <p:nvSpPr>
          <p:cNvPr id="9" name="Chevron 8"/>
          <p:cNvSpPr/>
          <p:nvPr/>
        </p:nvSpPr>
        <p:spPr bwMode="auto">
          <a:xfrm>
            <a:off x="8490663" y="2203803"/>
            <a:ext cx="2389964" cy="861731"/>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Deploy</a:t>
            </a:r>
          </a:p>
        </p:txBody>
      </p:sp>
      <p:sp>
        <p:nvSpPr>
          <p:cNvPr id="10" name="Chevron 9"/>
          <p:cNvSpPr/>
          <p:nvPr/>
        </p:nvSpPr>
        <p:spPr bwMode="auto">
          <a:xfrm>
            <a:off x="1673388" y="2164634"/>
            <a:ext cx="2468321" cy="900899"/>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Explore</a:t>
            </a:r>
          </a:p>
        </p:txBody>
      </p:sp>
      <p:sp>
        <p:nvSpPr>
          <p:cNvPr id="11" name="Chevron 10"/>
          <p:cNvSpPr/>
          <p:nvPr/>
        </p:nvSpPr>
        <p:spPr bwMode="auto">
          <a:xfrm>
            <a:off x="3945813" y="2164634"/>
            <a:ext cx="2468321" cy="900899"/>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17" name="Freeform 16"/>
          <p:cNvSpPr/>
          <p:nvPr/>
        </p:nvSpPr>
        <p:spPr bwMode="auto">
          <a:xfrm>
            <a:off x="10723908" y="2203803"/>
            <a:ext cx="1711685" cy="861731"/>
          </a:xfrm>
          <a:custGeom>
            <a:avLst/>
            <a:gdLst>
              <a:gd name="connsiteX0" fmla="*/ 0 w 2112275"/>
              <a:gd name="connsiteY0" fmla="*/ 0 h 844910"/>
              <a:gd name="connsiteX1" fmla="*/ 1689820 w 2112275"/>
              <a:gd name="connsiteY1" fmla="*/ 0 h 844910"/>
              <a:gd name="connsiteX2" fmla="*/ 2112275 w 2112275"/>
              <a:gd name="connsiteY2" fmla="*/ 422455 h 844910"/>
              <a:gd name="connsiteX3" fmla="*/ 1689820 w 2112275"/>
              <a:gd name="connsiteY3" fmla="*/ 844910 h 844910"/>
              <a:gd name="connsiteX4" fmla="*/ 0 w 2112275"/>
              <a:gd name="connsiteY4" fmla="*/ 844910 h 844910"/>
              <a:gd name="connsiteX5" fmla="*/ 422455 w 2112275"/>
              <a:gd name="connsiteY5" fmla="*/ 422455 h 844910"/>
              <a:gd name="connsiteX6" fmla="*/ 0 w 2112275"/>
              <a:gd name="connsiteY6" fmla="*/ 0 h 844910"/>
              <a:gd name="connsiteX0" fmla="*/ 0 w 1689820"/>
              <a:gd name="connsiteY0" fmla="*/ 0 h 844910"/>
              <a:gd name="connsiteX1" fmla="*/ 1689820 w 1689820"/>
              <a:gd name="connsiteY1" fmla="*/ 0 h 844910"/>
              <a:gd name="connsiteX2" fmla="*/ 1689820 w 1689820"/>
              <a:gd name="connsiteY2" fmla="*/ 844910 h 844910"/>
              <a:gd name="connsiteX3" fmla="*/ 0 w 1689820"/>
              <a:gd name="connsiteY3" fmla="*/ 844910 h 844910"/>
              <a:gd name="connsiteX4" fmla="*/ 422455 w 1689820"/>
              <a:gd name="connsiteY4" fmla="*/ 422455 h 844910"/>
              <a:gd name="connsiteX5" fmla="*/ 0 w 1689820"/>
              <a:gd name="connsiteY5" fmla="*/ 0 h 8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820" h="844910">
                <a:moveTo>
                  <a:pt x="0" y="0"/>
                </a:moveTo>
                <a:lnTo>
                  <a:pt x="1689820" y="0"/>
                </a:lnTo>
                <a:lnTo>
                  <a:pt x="1689820" y="844910"/>
                </a:lnTo>
                <a:lnTo>
                  <a:pt x="0" y="844910"/>
                </a:lnTo>
                <a:lnTo>
                  <a:pt x="422455" y="422455"/>
                </a:lnTo>
                <a:lnTo>
                  <a:pt x="0" y="0"/>
                </a:lnTo>
                <a:close/>
              </a:path>
            </a:pathLst>
          </a:cu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gradFill>
                <a:gsLst>
                  <a:gs pos="0">
                    <a:srgbClr val="FFFFFF"/>
                  </a:gs>
                  <a:gs pos="100000">
                    <a:srgbClr val="FFFFFF"/>
                  </a:gs>
                </a:gsLst>
                <a:lin ang="5400000" scaled="0"/>
              </a:gradFill>
            </a:endParaRPr>
          </a:p>
        </p:txBody>
      </p:sp>
      <p:cxnSp>
        <p:nvCxnSpPr>
          <p:cNvPr id="19" name="Straight Connector 18"/>
          <p:cNvCxnSpPr/>
          <p:nvPr/>
        </p:nvCxnSpPr>
        <p:spPr>
          <a:xfrm>
            <a:off x="8569022" y="3172400"/>
            <a:ext cx="0" cy="486308"/>
          </a:xfrm>
          <a:prstGeom prst="line">
            <a:avLst/>
          </a:prstGeom>
          <a:solidFill>
            <a:schemeClr val="bg1"/>
          </a:solidFill>
          <a:ln w="31750" cap="rnd">
            <a:solidFill>
              <a:schemeClr val="tx1"/>
            </a:solidFill>
            <a:prstDash val="sysDot"/>
          </a:ln>
          <a:effectLst/>
        </p:spPr>
      </p:cxnSp>
      <p:cxnSp>
        <p:nvCxnSpPr>
          <p:cNvPr id="20" name="Straight Connector 19"/>
          <p:cNvCxnSpPr/>
          <p:nvPr/>
        </p:nvCxnSpPr>
        <p:spPr>
          <a:xfrm flipV="1">
            <a:off x="6208442" y="3697265"/>
            <a:ext cx="9796" cy="176982"/>
          </a:xfrm>
          <a:prstGeom prst="line">
            <a:avLst/>
          </a:prstGeom>
          <a:solidFill>
            <a:schemeClr val="bg1"/>
          </a:solidFill>
          <a:ln w="31750" cap="rnd">
            <a:solidFill>
              <a:schemeClr val="tx1"/>
            </a:solidFill>
            <a:prstDash val="sysDot"/>
          </a:ln>
          <a:effectLst/>
        </p:spPr>
      </p:cxnSp>
      <p:cxnSp>
        <p:nvCxnSpPr>
          <p:cNvPr id="21" name="Straight Connector 20"/>
          <p:cNvCxnSpPr/>
          <p:nvPr/>
        </p:nvCxnSpPr>
        <p:spPr>
          <a:xfrm>
            <a:off x="6218237" y="3658708"/>
            <a:ext cx="2350785" cy="0"/>
          </a:xfrm>
          <a:prstGeom prst="line">
            <a:avLst/>
          </a:prstGeom>
          <a:solidFill>
            <a:schemeClr val="bg1"/>
          </a:solidFill>
          <a:ln w="31750" cap="rnd">
            <a:solidFill>
              <a:schemeClr val="tx1"/>
            </a:solidFill>
            <a:prstDash val="sysDot"/>
          </a:ln>
          <a:effectLst/>
        </p:spPr>
      </p:cxnSp>
      <p:sp>
        <p:nvSpPr>
          <p:cNvPr id="22" name="TextBox 21"/>
          <p:cNvSpPr txBox="1"/>
          <p:nvPr/>
        </p:nvSpPr>
        <p:spPr>
          <a:xfrm>
            <a:off x="3397295" y="3888106"/>
            <a:ext cx="5681064" cy="1728923"/>
          </a:xfrm>
          <a:prstGeom prst="roundRect">
            <a:avLst>
              <a:gd name="adj" fmla="val 12802"/>
            </a:avLst>
          </a:prstGeom>
          <a:solidFill>
            <a:schemeClr val="accent1"/>
          </a:solidFill>
          <a:ln w="31750" cap="rnd">
            <a:solidFill>
              <a:schemeClr val="accent1">
                <a:lumMod val="75000"/>
              </a:schemeClr>
            </a:solidFill>
            <a:prstDash val="sysDot"/>
          </a:ln>
          <a:effectLst>
            <a:outerShdw blurRad="50800" dist="38100" dir="5400000" algn="t" rotWithShape="0">
              <a:prstClr val="black">
                <a:alpha val="40000"/>
              </a:prstClr>
            </a:outerShdw>
          </a:effectLst>
        </p:spPr>
        <p:txBody>
          <a:bodyPr wrap="none" lIns="93273" tIns="62171" rIns="93273" bIns="62171" rtlCol="0" anchor="ctr">
            <a:noAutofit/>
          </a:bodyPr>
          <a:lstStyle/>
          <a:p>
            <a:pPr algn="ctr"/>
            <a:r>
              <a:rPr lang="en-US" sz="3200" dirty="0" smtClean="0"/>
              <a:t>Continue Deployment Plans,</a:t>
            </a:r>
          </a:p>
          <a:p>
            <a:pPr algn="ctr"/>
            <a:r>
              <a:rPr lang="en-US" sz="3200" dirty="0" smtClean="0"/>
              <a:t>Add Pilot for IE10</a:t>
            </a:r>
            <a:endParaRPr lang="en-US" sz="3200" dirty="0"/>
          </a:p>
        </p:txBody>
      </p:sp>
    </p:spTree>
    <p:extLst>
      <p:ext uri="{BB962C8B-B14F-4D97-AF65-F5344CB8AC3E}">
        <p14:creationId xmlns:p14="http://schemas.microsoft.com/office/powerpoint/2010/main" val="247691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200"/>
                                        <p:tgtEl>
                                          <p:spTgt spid="19"/>
                                        </p:tgtEl>
                                      </p:cBhvr>
                                    </p:animEffect>
                                  </p:childTnLst>
                                </p:cTn>
                              </p:par>
                            </p:childTnLst>
                          </p:cTn>
                        </p:par>
                        <p:par>
                          <p:cTn id="15" fill="hold">
                            <p:stCondLst>
                              <p:cond delay="700"/>
                            </p:stCondLst>
                            <p:childTnLst>
                              <p:par>
                                <p:cTn id="16" presetID="22" presetClass="entr" presetSubtype="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par>
                          <p:cTn id="19" fill="hold">
                            <p:stCondLst>
                              <p:cond delay="1200"/>
                            </p:stCondLst>
                            <p:childTnLst>
                              <p:par>
                                <p:cTn id="20" presetID="22" presetClass="entr" presetSubtype="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200"/>
                                        <p:tgtEl>
                                          <p:spTgt spid="20"/>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Browser Management</a:t>
            </a:r>
            <a:endParaRPr lang="en-US" sz="7200" dirty="0"/>
          </a:p>
        </p:txBody>
      </p:sp>
    </p:spTree>
    <p:extLst>
      <p:ext uri="{BB962C8B-B14F-4D97-AF65-F5344CB8AC3E}">
        <p14:creationId xmlns:p14="http://schemas.microsoft.com/office/powerpoint/2010/main" val="386326364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Policy Settings</a:t>
            </a:r>
            <a:endParaRPr lang="en-US" dirty="0"/>
          </a:p>
        </p:txBody>
      </p:sp>
      <p:sp>
        <p:nvSpPr>
          <p:cNvPr id="3" name="Rectangle 2"/>
          <p:cNvSpPr/>
          <p:nvPr/>
        </p:nvSpPr>
        <p:spPr>
          <a:xfrm>
            <a:off x="1078354" y="1597689"/>
            <a:ext cx="3559549" cy="18288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5400" dirty="0" smtClean="0">
                <a:solidFill>
                  <a:prstClr val="white"/>
                </a:solidFill>
                <a:latin typeface="Segoe UI Light" pitchFamily="34" charset="0"/>
              </a:rPr>
              <a:t>~1500</a:t>
            </a:r>
          </a:p>
          <a:p>
            <a:pPr algn="r"/>
            <a:r>
              <a:rPr lang="en-US" sz="2800" dirty="0" smtClean="0">
                <a:solidFill>
                  <a:prstClr val="white"/>
                </a:solidFill>
                <a:latin typeface="Segoe UI Light" pitchFamily="34" charset="0"/>
              </a:rPr>
              <a:t>Group </a:t>
            </a:r>
            <a:r>
              <a:rPr lang="en-US" sz="2800" dirty="0">
                <a:solidFill>
                  <a:prstClr val="white"/>
                </a:solidFill>
                <a:latin typeface="Segoe UI Light" pitchFamily="34" charset="0"/>
              </a:rPr>
              <a:t>Policies </a:t>
            </a:r>
            <a:endParaRPr lang="en-US" sz="2800" dirty="0" smtClean="0">
              <a:solidFill>
                <a:prstClr val="white"/>
              </a:solidFill>
              <a:latin typeface="Segoe UI Light" pitchFamily="34" charset="0"/>
            </a:endParaRPr>
          </a:p>
          <a:p>
            <a:pPr algn="r"/>
            <a:r>
              <a:rPr lang="en-US" sz="2800" dirty="0" smtClean="0">
                <a:solidFill>
                  <a:prstClr val="white"/>
                </a:solidFill>
                <a:latin typeface="Segoe UI Light" pitchFamily="34" charset="0"/>
              </a:rPr>
              <a:t>for all </a:t>
            </a:r>
            <a:r>
              <a:rPr lang="en-US" sz="2800" dirty="0">
                <a:solidFill>
                  <a:prstClr val="white"/>
                </a:solidFill>
                <a:latin typeface="Segoe UI Light" pitchFamily="34" charset="0"/>
              </a:rPr>
              <a:t>versions of IE</a:t>
            </a:r>
          </a:p>
        </p:txBody>
      </p:sp>
      <p:sp>
        <p:nvSpPr>
          <p:cNvPr id="4" name="Rectangle 3"/>
          <p:cNvSpPr/>
          <p:nvPr/>
        </p:nvSpPr>
        <p:spPr>
          <a:xfrm>
            <a:off x="1078353" y="3560697"/>
            <a:ext cx="3559549" cy="18288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5400" dirty="0">
                <a:solidFill>
                  <a:prstClr val="white"/>
                </a:solidFill>
                <a:latin typeface="Segoe UI Light" pitchFamily="34" charset="0"/>
              </a:rPr>
              <a:t>28</a:t>
            </a:r>
          </a:p>
          <a:p>
            <a:pPr algn="r"/>
            <a:r>
              <a:rPr lang="en-US" sz="2800" dirty="0">
                <a:solidFill>
                  <a:prstClr val="white"/>
                </a:solidFill>
                <a:latin typeface="Segoe UI Light" pitchFamily="34" charset="0"/>
              </a:rPr>
              <a:t>New Group Policies </a:t>
            </a:r>
          </a:p>
          <a:p>
            <a:pPr algn="r"/>
            <a:r>
              <a:rPr lang="en-US" sz="2800" dirty="0">
                <a:solidFill>
                  <a:prstClr val="white"/>
                </a:solidFill>
                <a:latin typeface="Segoe UI Light" pitchFamily="34" charset="0"/>
              </a:rPr>
              <a:t>for Internet Explorer 10</a:t>
            </a:r>
          </a:p>
        </p:txBody>
      </p:sp>
      <p:sp>
        <p:nvSpPr>
          <p:cNvPr id="5" name="Rectangle 4"/>
          <p:cNvSpPr/>
          <p:nvPr/>
        </p:nvSpPr>
        <p:spPr>
          <a:xfrm>
            <a:off x="4789498" y="1597689"/>
            <a:ext cx="6593849" cy="18288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800" dirty="0" smtClean="0">
                <a:solidFill>
                  <a:prstClr val="white"/>
                </a:solidFill>
                <a:latin typeface="Segoe UI Light" pitchFamily="34" charset="0"/>
              </a:rPr>
              <a:t>GP Search Tool</a:t>
            </a:r>
          </a:p>
          <a:p>
            <a:pPr algn="r">
              <a:spcBef>
                <a:spcPts val="600"/>
              </a:spcBef>
            </a:pPr>
            <a:r>
              <a:rPr lang="en-US" sz="2800" dirty="0" smtClean="0">
                <a:solidFill>
                  <a:prstClr val="white"/>
                </a:solidFill>
                <a:latin typeface="Segoe UI Light" pitchFamily="34" charset="0"/>
              </a:rPr>
              <a:t>http://gpsearch.azurewebsites.net</a:t>
            </a:r>
            <a:endParaRPr lang="en-US" sz="2800" dirty="0">
              <a:solidFill>
                <a:prstClr val="white"/>
              </a:solidFill>
              <a:latin typeface="Segoe UI Light" pitchFamily="34" charset="0"/>
            </a:endParaRPr>
          </a:p>
        </p:txBody>
      </p:sp>
      <p:sp>
        <p:nvSpPr>
          <p:cNvPr id="6" name="Rectangle 5"/>
          <p:cNvSpPr/>
          <p:nvPr/>
        </p:nvSpPr>
        <p:spPr>
          <a:xfrm>
            <a:off x="4789498" y="3560697"/>
            <a:ext cx="6593849" cy="18288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Segoe UI Light" pitchFamily="34" charset="0"/>
              </a:rPr>
              <a:t> </a:t>
            </a:r>
            <a:r>
              <a:rPr lang="en-US" sz="4800" dirty="0" smtClean="0">
                <a:solidFill>
                  <a:prstClr val="white"/>
                </a:solidFill>
                <a:latin typeface="Segoe UI Light" pitchFamily="34" charset="0"/>
              </a:rPr>
              <a:t>Policy vs. Preference</a:t>
            </a:r>
          </a:p>
          <a:p>
            <a:pPr algn="r"/>
            <a:r>
              <a:rPr lang="en-US" sz="2800" dirty="0">
                <a:solidFill>
                  <a:prstClr val="white"/>
                </a:solidFill>
                <a:latin typeface="Segoe UI Light" pitchFamily="34" charset="0"/>
              </a:rPr>
              <a:t>IEAK for preferences, </a:t>
            </a:r>
          </a:p>
          <a:p>
            <a:pPr algn="r"/>
            <a:r>
              <a:rPr lang="en-US" sz="2800" dirty="0" smtClean="0">
                <a:solidFill>
                  <a:prstClr val="white"/>
                </a:solidFill>
                <a:latin typeface="Segoe UI Light" pitchFamily="34" charset="0"/>
              </a:rPr>
              <a:t>Group Policies </a:t>
            </a:r>
            <a:r>
              <a:rPr lang="en-US" sz="2800" dirty="0">
                <a:solidFill>
                  <a:prstClr val="white"/>
                </a:solidFill>
                <a:latin typeface="Segoe UI Light" pitchFamily="34" charset="0"/>
              </a:rPr>
              <a:t>for enforcement</a:t>
            </a:r>
          </a:p>
        </p:txBody>
      </p:sp>
    </p:spTree>
    <p:extLst>
      <p:ext uri="{BB962C8B-B14F-4D97-AF65-F5344CB8AC3E}">
        <p14:creationId xmlns:p14="http://schemas.microsoft.com/office/powerpoint/2010/main" val="95054213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Policy Demo</a:t>
            </a:r>
            <a:endParaRPr lang="en-US" dirty="0"/>
          </a:p>
        </p:txBody>
      </p:sp>
      <p:pic>
        <p:nvPicPr>
          <p:cNvPr id="5" name="Picture 4"/>
          <p:cNvPicPr>
            <a:picLocks noChangeAspect="1"/>
          </p:cNvPicPr>
          <p:nvPr/>
        </p:nvPicPr>
        <p:blipFill>
          <a:blip r:embed="rId2"/>
          <a:stretch>
            <a:fillRect/>
          </a:stretch>
        </p:blipFill>
        <p:spPr>
          <a:xfrm>
            <a:off x="6641472" y="2344537"/>
            <a:ext cx="4676560" cy="3274202"/>
          </a:xfrm>
          <a:prstGeom prst="rect">
            <a:avLst/>
          </a:prstGeom>
        </p:spPr>
      </p:pic>
      <p:pic>
        <p:nvPicPr>
          <p:cNvPr id="4" name="Picture 3"/>
          <p:cNvPicPr>
            <a:picLocks noChangeAspect="1"/>
          </p:cNvPicPr>
          <p:nvPr/>
        </p:nvPicPr>
        <p:blipFill>
          <a:blip r:embed="rId3"/>
          <a:stretch>
            <a:fillRect/>
          </a:stretch>
        </p:blipFill>
        <p:spPr>
          <a:xfrm>
            <a:off x="3900168" y="3097791"/>
            <a:ext cx="5924965" cy="3546634"/>
          </a:xfrm>
          <a:prstGeom prst="rect">
            <a:avLst/>
          </a:prstGeom>
        </p:spPr>
      </p:pic>
    </p:spTree>
    <p:extLst>
      <p:ext uri="{BB962C8B-B14F-4D97-AF65-F5344CB8AC3E}">
        <p14:creationId xmlns:p14="http://schemas.microsoft.com/office/powerpoint/2010/main" val="1082509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7200" dirty="0" smtClean="0"/>
              <a:t>App </a:t>
            </a:r>
            <a:r>
              <a:rPr lang="en-US" sz="7200" dirty="0" err="1" smtClean="0"/>
              <a:t>Compat</a:t>
            </a:r>
            <a:endParaRPr lang="en-US" sz="7200" dirty="0"/>
          </a:p>
        </p:txBody>
      </p:sp>
    </p:spTree>
    <p:extLst>
      <p:ext uri="{BB962C8B-B14F-4D97-AF65-F5344CB8AC3E}">
        <p14:creationId xmlns:p14="http://schemas.microsoft.com/office/powerpoint/2010/main" val="23539571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Compatibility View</a:t>
            </a:r>
            <a:endParaRPr lang="en-US" dirty="0"/>
          </a:p>
        </p:txBody>
      </p:sp>
      <p:sp>
        <p:nvSpPr>
          <p:cNvPr id="6" name="Text Placeholder 2"/>
          <p:cNvSpPr>
            <a:spLocks noGrp="1"/>
          </p:cNvSpPr>
          <p:nvPr>
            <p:ph type="body" sz="quarter" idx="4294967295"/>
          </p:nvPr>
        </p:nvSpPr>
        <p:spPr>
          <a:xfrm>
            <a:off x="579437" y="1516999"/>
            <a:ext cx="6583362" cy="3791807"/>
          </a:xfrm>
        </p:spPr>
        <p:txBody>
          <a:bodyPr/>
          <a:lstStyle/>
          <a:p>
            <a:pPr marL="0" indent="0">
              <a:spcBef>
                <a:spcPts val="2400"/>
              </a:spcBef>
              <a:buNone/>
            </a:pPr>
            <a:r>
              <a:rPr lang="en-US" sz="3600" dirty="0" smtClean="0"/>
              <a:t>Easiest manual, end-user compatibility mitigation</a:t>
            </a:r>
          </a:p>
          <a:p>
            <a:pPr marL="0" indent="0">
              <a:spcBef>
                <a:spcPts val="2400"/>
              </a:spcBef>
              <a:buNone/>
            </a:pPr>
            <a:r>
              <a:rPr lang="en-US" sz="3600" dirty="0" smtClean="0"/>
              <a:t>Renders in IE7 Standards mode</a:t>
            </a:r>
          </a:p>
          <a:p>
            <a:pPr marL="0" indent="0">
              <a:spcBef>
                <a:spcPts val="2400"/>
              </a:spcBef>
              <a:buNone/>
            </a:pPr>
            <a:r>
              <a:rPr lang="en-US" sz="3600" dirty="0" smtClean="0"/>
              <a:t>By default, IE10 will automatically recover from page layout errors with Compatibility View</a:t>
            </a:r>
          </a:p>
        </p:txBody>
      </p:sp>
      <p:pic>
        <p:nvPicPr>
          <p:cNvPr id="7" name="Picture 6"/>
          <p:cNvPicPr>
            <a:picLocks noChangeAspect="1"/>
          </p:cNvPicPr>
          <p:nvPr/>
        </p:nvPicPr>
        <p:blipFill>
          <a:blip r:embed="rId2"/>
          <a:stretch>
            <a:fillRect/>
          </a:stretch>
        </p:blipFill>
        <p:spPr>
          <a:xfrm>
            <a:off x="6740609" y="599424"/>
            <a:ext cx="3897228" cy="535638"/>
          </a:xfrm>
          <a:prstGeom prst="rect">
            <a:avLst/>
          </a:prstGeom>
        </p:spPr>
      </p:pic>
      <p:sp>
        <p:nvSpPr>
          <p:cNvPr id="8" name="Oval 7"/>
          <p:cNvSpPr/>
          <p:nvPr/>
        </p:nvSpPr>
        <p:spPr bwMode="auto">
          <a:xfrm>
            <a:off x="9907013" y="599424"/>
            <a:ext cx="381000" cy="535638"/>
          </a:xfrm>
          <a:prstGeom prst="ellipse">
            <a:avLst/>
          </a:prstGeom>
          <a:solidFill>
            <a:srgbClr val="FFC000">
              <a:alpha val="31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9" name="Picture 8"/>
          <p:cNvPicPr>
            <a:picLocks noChangeAspect="1"/>
          </p:cNvPicPr>
          <p:nvPr/>
        </p:nvPicPr>
        <p:blipFill>
          <a:blip r:embed="rId3"/>
          <a:stretch>
            <a:fillRect/>
          </a:stretch>
        </p:blipFill>
        <p:spPr>
          <a:xfrm>
            <a:off x="7658005" y="1363662"/>
            <a:ext cx="3899303" cy="4834742"/>
          </a:xfrm>
          <a:prstGeom prst="rect">
            <a:avLst/>
          </a:prstGeom>
        </p:spPr>
      </p:pic>
      <p:cxnSp>
        <p:nvCxnSpPr>
          <p:cNvPr id="10" name="Straight Arrow Connector 9"/>
          <p:cNvCxnSpPr/>
          <p:nvPr/>
        </p:nvCxnSpPr>
        <p:spPr>
          <a:xfrm flipH="1">
            <a:off x="8198753" y="1135062"/>
            <a:ext cx="1828800" cy="2286000"/>
          </a:xfrm>
          <a:prstGeom prst="straightConnector1">
            <a:avLst/>
          </a:prstGeom>
          <a:ln w="76200">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46610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Compatibility View List (CVL)</a:t>
            </a:r>
            <a:endParaRPr lang="en-US" dirty="0"/>
          </a:p>
        </p:txBody>
      </p:sp>
      <p:sp>
        <p:nvSpPr>
          <p:cNvPr id="4" name="Text Placeholder 3"/>
          <p:cNvSpPr>
            <a:spLocks noGrp="1"/>
          </p:cNvSpPr>
          <p:nvPr>
            <p:ph type="body" sz="quarter" idx="4294967295"/>
          </p:nvPr>
        </p:nvSpPr>
        <p:spPr>
          <a:xfrm>
            <a:off x="699795" y="1524629"/>
            <a:ext cx="6148873" cy="2486835"/>
          </a:xfrm>
        </p:spPr>
        <p:txBody>
          <a:bodyPr/>
          <a:lstStyle/>
          <a:p>
            <a:pPr marL="0" indent="0">
              <a:spcBef>
                <a:spcPts val="2400"/>
              </a:spcBef>
              <a:buNone/>
            </a:pPr>
            <a:r>
              <a:rPr lang="en-US" sz="3600" dirty="0" smtClean="0"/>
              <a:t>Dynamically-updated XML list of sites, compatibility modes</a:t>
            </a:r>
          </a:p>
          <a:p>
            <a:pPr marL="0" indent="0">
              <a:spcBef>
                <a:spcPts val="2400"/>
              </a:spcBef>
              <a:buNone/>
            </a:pPr>
            <a:r>
              <a:rPr lang="en-US" sz="3600" dirty="0" smtClean="0"/>
              <a:t>More flexible than Group Policies or Compatibility View</a:t>
            </a:r>
            <a:endParaRPr lang="en-US" sz="3600" dirty="0"/>
          </a:p>
        </p:txBody>
      </p:sp>
      <p:sp>
        <p:nvSpPr>
          <p:cNvPr id="5" name="TextBox 4"/>
          <p:cNvSpPr txBox="1"/>
          <p:nvPr/>
        </p:nvSpPr>
        <p:spPr>
          <a:xfrm>
            <a:off x="699795" y="4585655"/>
            <a:ext cx="6247216" cy="1612749"/>
          </a:xfrm>
          <a:prstGeom prst="rect">
            <a:avLst/>
          </a:prstGeom>
          <a:solidFill>
            <a:srgbClr val="0072C6"/>
          </a:solidFill>
        </p:spPr>
        <p:txBody>
          <a:bodyPr wrap="square" lIns="182880" tIns="146304" rIns="182880" bIns="146304" rtlCol="0">
            <a:spAutoFit/>
          </a:bodyPr>
          <a:lstStyle/>
          <a:p>
            <a:pPr>
              <a:lnSpc>
                <a:spcPct val="90000"/>
              </a:lnSpc>
              <a:spcAft>
                <a:spcPts val="1200"/>
              </a:spcAft>
            </a:pPr>
            <a:r>
              <a:rPr lang="en-US" sz="3600" b="1" dirty="0" smtClean="0">
                <a:gradFill>
                  <a:gsLst>
                    <a:gs pos="2917">
                      <a:schemeClr val="tx1"/>
                    </a:gs>
                    <a:gs pos="30000">
                      <a:schemeClr val="tx1"/>
                    </a:gs>
                  </a:gsLst>
                  <a:lin ang="5400000" scaled="0"/>
                </a:gradFill>
              </a:rPr>
              <a:t>Pro Tip</a:t>
            </a:r>
          </a:p>
          <a:p>
            <a:pPr>
              <a:lnSpc>
                <a:spcPct val="90000"/>
              </a:lnSpc>
            </a:pPr>
            <a:r>
              <a:rPr lang="en-US" sz="2400" dirty="0" smtClean="0">
                <a:latin typeface="Segoe UI Light" pitchFamily="34" charset="0"/>
              </a:rPr>
              <a:t>Press F10 and use the “Tools” menu to access the Compatibility View settings dialog</a:t>
            </a:r>
            <a:endParaRPr lang="en-US" sz="2400" dirty="0">
              <a:latin typeface="Segoe UI Light" pitchFamily="34" charset="0"/>
            </a:endParaRPr>
          </a:p>
        </p:txBody>
      </p:sp>
      <p:pic>
        <p:nvPicPr>
          <p:cNvPr id="6" name="Picture 5"/>
          <p:cNvPicPr>
            <a:picLocks noChangeAspect="1"/>
          </p:cNvPicPr>
          <p:nvPr/>
        </p:nvPicPr>
        <p:blipFill>
          <a:blip r:embed="rId2"/>
          <a:stretch>
            <a:fillRect/>
          </a:stretch>
        </p:blipFill>
        <p:spPr>
          <a:xfrm>
            <a:off x="2815789" y="4705312"/>
            <a:ext cx="2486025" cy="190500"/>
          </a:xfrm>
          <a:prstGeom prst="rect">
            <a:avLst/>
          </a:prstGeom>
        </p:spPr>
      </p:pic>
      <p:pic>
        <p:nvPicPr>
          <p:cNvPr id="7" name="Picture 6"/>
          <p:cNvPicPr>
            <a:picLocks noChangeAspect="1"/>
          </p:cNvPicPr>
          <p:nvPr/>
        </p:nvPicPr>
        <p:blipFill>
          <a:blip r:embed="rId3"/>
          <a:stretch>
            <a:fillRect/>
          </a:stretch>
        </p:blipFill>
        <p:spPr>
          <a:xfrm>
            <a:off x="4468377" y="4895812"/>
            <a:ext cx="1895475" cy="428625"/>
          </a:xfrm>
          <a:prstGeom prst="rect">
            <a:avLst/>
          </a:prstGeom>
        </p:spPr>
      </p:pic>
      <p:pic>
        <p:nvPicPr>
          <p:cNvPr id="8" name="Picture 7"/>
          <p:cNvPicPr>
            <a:picLocks noChangeAspect="1"/>
          </p:cNvPicPr>
          <p:nvPr/>
        </p:nvPicPr>
        <p:blipFill>
          <a:blip r:embed="rId4"/>
          <a:stretch>
            <a:fillRect/>
          </a:stretch>
        </p:blipFill>
        <p:spPr>
          <a:xfrm>
            <a:off x="7658274" y="1363662"/>
            <a:ext cx="3899303" cy="4834742"/>
          </a:xfrm>
          <a:prstGeom prst="rect">
            <a:avLst/>
          </a:prstGeom>
        </p:spPr>
      </p:pic>
      <p:sp>
        <p:nvSpPr>
          <p:cNvPr id="9" name="Rounded Rectangle 8"/>
          <p:cNvSpPr/>
          <p:nvPr/>
        </p:nvSpPr>
        <p:spPr bwMode="auto">
          <a:xfrm>
            <a:off x="7781731" y="5150497"/>
            <a:ext cx="2789853" cy="279919"/>
          </a:xfrm>
          <a:prstGeom prst="round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589693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10 Administration</a:t>
            </a:r>
            <a:endParaRPr lang="en-US" dirty="0"/>
          </a:p>
        </p:txBody>
      </p:sp>
      <p:sp>
        <p:nvSpPr>
          <p:cNvPr id="5" name="Text Placeholder 4"/>
          <p:cNvSpPr>
            <a:spLocks noGrp="1"/>
          </p:cNvSpPr>
          <p:nvPr>
            <p:ph type="body" sz="quarter" idx="12"/>
          </p:nvPr>
        </p:nvSpPr>
        <p:spPr/>
        <p:txBody>
          <a:bodyPr/>
          <a:lstStyle/>
          <a:p>
            <a:r>
              <a:rPr lang="en-US" dirty="0" smtClean="0"/>
              <a:t>Fred Pullen</a:t>
            </a:r>
            <a:endParaRPr lang="en-US" dirty="0"/>
          </a:p>
        </p:txBody>
      </p:sp>
      <p:sp>
        <p:nvSpPr>
          <p:cNvPr id="14" name="Text Placeholder 13"/>
          <p:cNvSpPr>
            <a:spLocks noGrp="1"/>
          </p:cNvSpPr>
          <p:nvPr>
            <p:ph type="body" sz="quarter" idx="13"/>
          </p:nvPr>
        </p:nvSpPr>
        <p:spPr/>
        <p:txBody>
          <a:bodyPr/>
          <a:lstStyle/>
          <a:p>
            <a:r>
              <a:rPr lang="en-US" dirty="0" smtClean="0"/>
              <a:t>WCA-B355</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F12 Developer Tools</a:t>
            </a:r>
            <a:endParaRPr lang="en-US" dirty="0"/>
          </a:p>
        </p:txBody>
      </p:sp>
      <p:sp>
        <p:nvSpPr>
          <p:cNvPr id="4" name="Text Placeholder 2"/>
          <p:cNvSpPr>
            <a:spLocks noGrp="1"/>
          </p:cNvSpPr>
          <p:nvPr>
            <p:ph type="body" sz="quarter" idx="4294967295"/>
          </p:nvPr>
        </p:nvSpPr>
        <p:spPr>
          <a:xfrm>
            <a:off x="-1" y="1331488"/>
            <a:ext cx="12436475" cy="738664"/>
          </a:xfrm>
        </p:spPr>
        <p:txBody>
          <a:bodyPr/>
          <a:lstStyle/>
          <a:p>
            <a:pPr marL="0" indent="0" algn="ctr">
              <a:buNone/>
            </a:pPr>
            <a:r>
              <a:rPr lang="en-US" dirty="0" smtClean="0"/>
              <a:t>Rich set of utilities for testing and troubleshooting sites</a:t>
            </a:r>
            <a:endParaRPr lang="en-US" dirty="0"/>
          </a:p>
        </p:txBody>
      </p:sp>
      <p:pic>
        <p:nvPicPr>
          <p:cNvPr id="5" name="Picture 4"/>
          <p:cNvPicPr>
            <a:picLocks noChangeAspect="1"/>
          </p:cNvPicPr>
          <p:nvPr/>
        </p:nvPicPr>
        <p:blipFill>
          <a:blip r:embed="rId2"/>
          <a:stretch>
            <a:fillRect/>
          </a:stretch>
        </p:blipFill>
        <p:spPr>
          <a:xfrm>
            <a:off x="1184275" y="4411662"/>
            <a:ext cx="10067925" cy="2219325"/>
          </a:xfrm>
          <a:prstGeom prst="rect">
            <a:avLst/>
          </a:prstGeom>
        </p:spPr>
      </p:pic>
      <p:sp>
        <p:nvSpPr>
          <p:cNvPr id="6" name="TextBox 5"/>
          <p:cNvSpPr txBox="1"/>
          <p:nvPr/>
        </p:nvSpPr>
        <p:spPr>
          <a:xfrm>
            <a:off x="1036637" y="2201862"/>
            <a:ext cx="4564648" cy="960263"/>
          </a:xfrm>
          <a:prstGeom prst="rect">
            <a:avLst/>
          </a:prstGeom>
          <a:noFill/>
        </p:spPr>
        <p:txBody>
          <a:bodyPr wrap="square" lIns="182880" tIns="146304" rIns="182880" bIns="146304" rtlCol="0" anchor="ctr">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Browser Mode </a:t>
            </a:r>
            <a:r>
              <a:rPr lang="en-US" sz="2400" dirty="0" smtClean="0">
                <a:gradFill>
                  <a:gsLst>
                    <a:gs pos="2917">
                      <a:schemeClr val="tx1"/>
                    </a:gs>
                    <a:gs pos="30000">
                      <a:schemeClr val="tx1"/>
                    </a:gs>
                  </a:gsLst>
                  <a:lin ang="5400000" scaled="0"/>
                </a:gradFill>
              </a:rPr>
              <a:t>is the user-agent string sent to the server</a:t>
            </a:r>
          </a:p>
        </p:txBody>
      </p:sp>
      <p:sp>
        <p:nvSpPr>
          <p:cNvPr id="8" name="TextBox 7"/>
          <p:cNvSpPr txBox="1"/>
          <p:nvPr/>
        </p:nvSpPr>
        <p:spPr>
          <a:xfrm>
            <a:off x="6911389" y="2017825"/>
            <a:ext cx="4564648" cy="960263"/>
          </a:xfrm>
          <a:prstGeom prst="rect">
            <a:avLst/>
          </a:prstGeom>
          <a:noFill/>
        </p:spPr>
        <p:txBody>
          <a:bodyPr wrap="square" lIns="182880" tIns="146304" rIns="182880" bIns="146304" rtlCol="0" anchor="ctr">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Document Mode </a:t>
            </a:r>
            <a:r>
              <a:rPr lang="en-US" sz="2400" dirty="0" smtClean="0">
                <a:gradFill>
                  <a:gsLst>
                    <a:gs pos="2917">
                      <a:schemeClr val="tx1"/>
                    </a:gs>
                    <a:gs pos="30000">
                      <a:schemeClr val="tx1"/>
                    </a:gs>
                  </a:gsLst>
                  <a:lin ang="5400000" scaled="0"/>
                </a:gradFill>
              </a:rPr>
              <a:t>is the mode used to render the page</a:t>
            </a:r>
          </a:p>
        </p:txBody>
      </p:sp>
      <p:sp>
        <p:nvSpPr>
          <p:cNvPr id="12" name="Rounded Rectangle 11"/>
          <p:cNvSpPr/>
          <p:nvPr/>
        </p:nvSpPr>
        <p:spPr bwMode="auto">
          <a:xfrm>
            <a:off x="4460033" y="4396522"/>
            <a:ext cx="2789853" cy="279919"/>
          </a:xfrm>
          <a:prstGeom prst="round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7" name="Straight Arrow Connector 6"/>
          <p:cNvCxnSpPr/>
          <p:nvPr/>
        </p:nvCxnSpPr>
        <p:spPr>
          <a:xfrm flipH="1">
            <a:off x="6392910" y="3599130"/>
            <a:ext cx="736051" cy="861153"/>
          </a:xfrm>
          <a:prstGeom prst="straightConnector1">
            <a:avLst/>
          </a:prstGeom>
          <a:ln w="76200">
            <a:solidFill>
              <a:srgbClr val="00518E"/>
            </a:solidFill>
            <a:headEnd type="none"/>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3"/>
          <a:stretch>
            <a:fillRect/>
          </a:stretch>
        </p:blipFill>
        <p:spPr>
          <a:xfrm>
            <a:off x="7056437" y="2954337"/>
            <a:ext cx="2590800" cy="1381125"/>
          </a:xfrm>
          <a:prstGeom prst="rect">
            <a:avLst/>
          </a:prstGeom>
        </p:spPr>
      </p:pic>
      <p:cxnSp>
        <p:nvCxnSpPr>
          <p:cNvPr id="9" name="Straight Arrow Connector 8"/>
          <p:cNvCxnSpPr/>
          <p:nvPr/>
        </p:nvCxnSpPr>
        <p:spPr>
          <a:xfrm>
            <a:off x="3799884" y="3380214"/>
            <a:ext cx="1032764" cy="1080068"/>
          </a:xfrm>
          <a:prstGeom prst="straightConnector1">
            <a:avLst/>
          </a:prstGeom>
          <a:ln w="76200">
            <a:solidFill>
              <a:srgbClr val="00518E"/>
            </a:solidFill>
            <a:headEnd type="none"/>
            <a:tailEnd type="triangle"/>
          </a:ln>
        </p:spPr>
        <p:style>
          <a:lnRef idx="1">
            <a:schemeClr val="accent2"/>
          </a:lnRef>
          <a:fillRef idx="0">
            <a:schemeClr val="accent2"/>
          </a:fillRef>
          <a:effectRef idx="0">
            <a:schemeClr val="accent2"/>
          </a:effectRef>
          <a:fontRef idx="minor">
            <a:schemeClr val="tx1"/>
          </a:fontRef>
        </p:style>
      </p:cxnSp>
      <p:pic>
        <p:nvPicPr>
          <p:cNvPr id="10" name="Picture 9"/>
          <p:cNvPicPr>
            <a:picLocks noChangeAspect="1"/>
          </p:cNvPicPr>
          <p:nvPr/>
        </p:nvPicPr>
        <p:blipFill>
          <a:blip r:embed="rId4"/>
          <a:stretch>
            <a:fillRect/>
          </a:stretch>
        </p:blipFill>
        <p:spPr>
          <a:xfrm>
            <a:off x="1208087" y="3146861"/>
            <a:ext cx="2800350" cy="1152525"/>
          </a:xfrm>
          <a:prstGeom prst="rect">
            <a:avLst/>
          </a:prstGeom>
        </p:spPr>
      </p:pic>
    </p:spTree>
    <p:extLst>
      <p:ext uri="{BB962C8B-B14F-4D97-AF65-F5344CB8AC3E}">
        <p14:creationId xmlns:p14="http://schemas.microsoft.com/office/powerpoint/2010/main" val="37691004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 </a:t>
            </a:r>
            <a:r>
              <a:rPr lang="en-US" dirty="0" err="1" smtClean="0"/>
              <a:t>Compat</a:t>
            </a:r>
            <a:r>
              <a:rPr lang="en-US" dirty="0" smtClean="0"/>
              <a:t> Demo</a:t>
            </a:r>
            <a:endParaRPr lang="en-US" dirty="0"/>
          </a:p>
        </p:txBody>
      </p:sp>
    </p:spTree>
    <p:extLst>
      <p:ext uri="{BB962C8B-B14F-4D97-AF65-F5344CB8AC3E}">
        <p14:creationId xmlns:p14="http://schemas.microsoft.com/office/powerpoint/2010/main" val="1277506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Compatibility View Group Policies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36756366"/>
              </p:ext>
            </p:extLst>
          </p:nvPr>
        </p:nvGraphicFramePr>
        <p:xfrm>
          <a:off x="292540" y="1391655"/>
          <a:ext cx="11869298" cy="5029200"/>
        </p:xfrm>
        <a:graphic>
          <a:graphicData uri="http://schemas.openxmlformats.org/drawingml/2006/table">
            <a:tbl>
              <a:tblPr firstRow="1" bandRow="1">
                <a:tableStyleId>{5C22544A-7EE6-4342-B048-85BDC9FD1C3A}</a:tableStyleId>
              </a:tblPr>
              <a:tblGrid>
                <a:gridCol w="3030097"/>
                <a:gridCol w="8839201"/>
              </a:tblGrid>
              <a:tr h="227015">
                <a:tc>
                  <a:txBody>
                    <a:bodyPr/>
                    <a:lstStyle/>
                    <a:p>
                      <a:r>
                        <a:rPr lang="en-US" dirty="0" smtClean="0"/>
                        <a:t>Policy</a:t>
                      </a:r>
                      <a:endParaRPr lang="en-US" dirty="0"/>
                    </a:p>
                  </a:txBody>
                  <a:tcPr/>
                </a:tc>
                <a:tc>
                  <a:txBody>
                    <a:bodyPr/>
                    <a:lstStyle/>
                    <a:p>
                      <a:r>
                        <a:rPr lang="en-US" dirty="0" smtClean="0"/>
                        <a:t>Description</a:t>
                      </a:r>
                      <a:endParaRPr lang="en-US" dirty="0"/>
                    </a:p>
                  </a:txBody>
                  <a:tcPr/>
                </a:tc>
              </a:tr>
              <a:tr h="470855">
                <a:tc>
                  <a:txBody>
                    <a:bodyPr/>
                    <a:lstStyle/>
                    <a:p>
                      <a:r>
                        <a:rPr lang="en-US" dirty="0" smtClean="0"/>
                        <a:t>Include updated website lists from Microsoft</a:t>
                      </a:r>
                      <a:endParaRPr lang="en-US" dirty="0"/>
                    </a:p>
                  </a:txBody>
                  <a:tcPr/>
                </a:tc>
                <a:tc>
                  <a:txBody>
                    <a:bodyPr/>
                    <a:lstStyle/>
                    <a:p>
                      <a:r>
                        <a:rPr lang="en-US" sz="1600" dirty="0" smtClean="0">
                          <a:effectLst/>
                        </a:rPr>
                        <a:t>This policy controls the website compatibility lists that Microsoft provides. The updated website lists are available on Windows Update.</a:t>
                      </a:r>
                      <a:endParaRPr lang="en-US" sz="1600" dirty="0"/>
                    </a:p>
                  </a:txBody>
                  <a:tcPr/>
                </a:tc>
              </a:tr>
              <a:tr h="516575">
                <a:tc>
                  <a:txBody>
                    <a:bodyPr/>
                    <a:lstStyle/>
                    <a:p>
                      <a:r>
                        <a:rPr lang="en-US" dirty="0" smtClean="0"/>
                        <a:t>Turn off Compatibility View, </a:t>
                      </a:r>
                      <a:r>
                        <a:rPr lang="en-US" sz="1400" dirty="0" smtClean="0"/>
                        <a:t>Turn off Compatibility View button</a:t>
                      </a:r>
                      <a:endParaRPr lang="en-US" sz="1400" dirty="0"/>
                    </a:p>
                  </a:txBody>
                  <a:tcPr/>
                </a:tc>
                <a:tc>
                  <a:txBody>
                    <a:bodyPr/>
                    <a:lstStyle/>
                    <a:p>
                      <a:r>
                        <a:rPr lang="en-US" sz="1600" dirty="0" smtClean="0">
                          <a:effectLst/>
                        </a:rPr>
                        <a:t>This policy setting controls the Compatibility View feature, which allows the user to fix website display problems that he or she may encounter while browsing</a:t>
                      </a:r>
                      <a:endParaRPr lang="en-US" sz="1600" dirty="0"/>
                    </a:p>
                  </a:txBody>
                  <a:tcPr/>
                </a:tc>
              </a:tr>
              <a:tr h="723107">
                <a:tc>
                  <a:txBody>
                    <a:bodyPr/>
                    <a:lstStyle/>
                    <a:p>
                      <a:r>
                        <a:rPr lang="en-US" dirty="0" smtClean="0"/>
                        <a:t>Turn on Internet Explorer 7 Standards Mode</a:t>
                      </a:r>
                      <a:endParaRPr lang="en-US" dirty="0"/>
                    </a:p>
                  </a:txBody>
                  <a:tcPr/>
                </a:tc>
                <a:tc>
                  <a:txBody>
                    <a:bodyPr/>
                    <a:lstStyle/>
                    <a:p>
                      <a:r>
                        <a:rPr lang="en-US" sz="1600" dirty="0" smtClean="0">
                          <a:effectLst/>
                        </a:rPr>
                        <a:t>This policy setting allows you to turn on Internet Explorer 7 Standards Mode. Compatibility View determines how Internet Explorer identifies itself to a web server and determines whether content is rendered in Internet Explorer 7 Standards Mode or the Standards Mode available in the latest version of Internet Explorer.</a:t>
                      </a:r>
                      <a:endParaRPr lang="en-US" sz="1600" dirty="0"/>
                    </a:p>
                  </a:txBody>
                  <a:tcPr/>
                </a:tc>
              </a:tr>
              <a:tr h="851855">
                <a:tc>
                  <a:txBody>
                    <a:bodyPr/>
                    <a:lstStyle/>
                    <a:p>
                      <a:r>
                        <a:rPr lang="en-US" dirty="0" smtClean="0"/>
                        <a:t>Turn on Internet Explorer Standards Mode for local</a:t>
                      </a:r>
                      <a:r>
                        <a:rPr lang="en-US" baseline="0" dirty="0" smtClean="0"/>
                        <a:t> intranet</a:t>
                      </a:r>
                      <a:endParaRPr lang="en-US" dirty="0"/>
                    </a:p>
                  </a:txBody>
                  <a:tcPr/>
                </a:tc>
                <a:tc>
                  <a:txBody>
                    <a:bodyPr/>
                    <a:lstStyle/>
                    <a:p>
                      <a:r>
                        <a:rPr lang="en-US" sz="1600" dirty="0" smtClean="0">
                          <a:effectLst/>
                        </a:rPr>
                        <a:t>This policy setting controls how Internet Explorer displays local intranet content. Intranet content is defined as any webpage that belongs to the local intranet security zone.</a:t>
                      </a:r>
                      <a:endParaRPr lang="en-US" sz="1600" dirty="0"/>
                    </a:p>
                  </a:txBody>
                  <a:tcPr/>
                </a:tc>
              </a:tr>
              <a:tr h="623255">
                <a:tc>
                  <a:txBody>
                    <a:bodyPr/>
                    <a:lstStyle/>
                    <a:p>
                      <a:r>
                        <a:rPr lang="en-US" dirty="0" smtClean="0"/>
                        <a:t>Use Policy List of Internet Explorer 7 sites</a:t>
                      </a:r>
                      <a:endParaRPr lang="en-US" dirty="0"/>
                    </a:p>
                  </a:txBody>
                  <a:tcPr/>
                </a:tc>
                <a:tc>
                  <a:txBody>
                    <a:bodyPr/>
                    <a:lstStyle/>
                    <a:p>
                      <a:r>
                        <a:rPr lang="en-US" sz="1600" dirty="0" smtClean="0">
                          <a:effectLst/>
                        </a:rPr>
                        <a:t>This policy setting allows you to add specific sites that must be viewed in Internet Explorer 7 Compatibility View.</a:t>
                      </a:r>
                      <a:endParaRPr lang="en-US" sz="1600" dirty="0"/>
                    </a:p>
                  </a:txBody>
                  <a:tcPr/>
                </a:tc>
              </a:tr>
              <a:tr h="723107">
                <a:tc>
                  <a:txBody>
                    <a:bodyPr/>
                    <a:lstStyle/>
                    <a:p>
                      <a:r>
                        <a:rPr lang="en-US" dirty="0" smtClean="0"/>
                        <a:t>Use Policy</a:t>
                      </a:r>
                      <a:r>
                        <a:rPr lang="en-US" baseline="0" dirty="0" smtClean="0"/>
                        <a:t> List of Quirks Mode sites</a:t>
                      </a:r>
                      <a:endParaRPr lang="en-US" dirty="0"/>
                    </a:p>
                  </a:txBody>
                  <a:tcPr/>
                </a:tc>
                <a:tc>
                  <a:txBody>
                    <a:bodyPr/>
                    <a:lstStyle/>
                    <a:p>
                      <a:r>
                        <a:rPr lang="en-US" sz="1600" dirty="0" smtClean="0">
                          <a:effectLst/>
                        </a:rPr>
                        <a:t>Compatibility View determines how Internet Explorer identifies itself to a web server and determines whether content is rendered in Quirks Mode or the Standards Mode available in the latest version of Internet Explorer.</a:t>
                      </a:r>
                      <a:endParaRPr lang="en-US" sz="1600" dirty="0"/>
                    </a:p>
                  </a:txBody>
                  <a:tcPr/>
                </a:tc>
              </a:tr>
            </a:tbl>
          </a:graphicData>
        </a:graphic>
      </p:graphicFrame>
      <p:sp>
        <p:nvSpPr>
          <p:cNvPr id="5" name="Rectangle 4"/>
          <p:cNvSpPr/>
          <p:nvPr/>
        </p:nvSpPr>
        <p:spPr bwMode="auto">
          <a:xfrm>
            <a:off x="274639" y="4973055"/>
            <a:ext cx="11889564" cy="1447800"/>
          </a:xfrm>
          <a:prstGeom prst="rect">
            <a:avLst/>
          </a:prstGeom>
          <a:noFill/>
          <a:ln w="7620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20253278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App </a:t>
            </a:r>
            <a:r>
              <a:rPr lang="en-US" dirty="0" err="1" smtClean="0"/>
              <a:t>Compat</a:t>
            </a:r>
            <a:r>
              <a:rPr lang="en-US" dirty="0" smtClean="0"/>
              <a:t> Steps</a:t>
            </a:r>
            <a:endParaRPr lang="en-US" dirty="0"/>
          </a:p>
        </p:txBody>
      </p:sp>
      <p:sp>
        <p:nvSpPr>
          <p:cNvPr id="5" name="Content Placeholder 3"/>
          <p:cNvSpPr txBox="1">
            <a:spLocks/>
          </p:cNvSpPr>
          <p:nvPr/>
        </p:nvSpPr>
        <p:spPr>
          <a:xfrm>
            <a:off x="274638" y="1214438"/>
            <a:ext cx="11649884" cy="589392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spcBef>
                <a:spcPts val="1800"/>
              </a:spcBef>
              <a:buFont typeface="+mj-lt"/>
              <a:buAutoNum type="arabicPeriod"/>
            </a:pPr>
            <a:r>
              <a:rPr lang="en-US" dirty="0" smtClean="0"/>
              <a:t>Troubleshoot with Compatibility View and F12 Developer Tools.</a:t>
            </a:r>
          </a:p>
          <a:p>
            <a:pPr marL="742950" indent="-742950">
              <a:spcBef>
                <a:spcPts val="1800"/>
              </a:spcBef>
              <a:buFont typeface="+mj-lt"/>
              <a:buAutoNum type="arabicPeriod"/>
            </a:pPr>
            <a:r>
              <a:rPr lang="en-US" dirty="0" smtClean="0"/>
              <a:t>Consider one of these methods:</a:t>
            </a:r>
          </a:p>
          <a:p>
            <a:pPr marL="1143000" lvl="4" indent="-457200">
              <a:spcBef>
                <a:spcPts val="600"/>
              </a:spcBef>
              <a:buFont typeface="Arial" panose="020B0604020202020204" pitchFamily="34" charset="0"/>
              <a:buChar char="•"/>
            </a:pPr>
            <a:r>
              <a:rPr lang="en-US" sz="3000" dirty="0" smtClean="0">
                <a:latin typeface="+mj-lt"/>
              </a:rPr>
              <a:t>Compatibility View (IE7), on by default for Intranet sites</a:t>
            </a:r>
          </a:p>
          <a:p>
            <a:pPr marL="1143000" lvl="4" indent="-457200">
              <a:spcBef>
                <a:spcPts val="600"/>
              </a:spcBef>
              <a:buFont typeface="Arial" panose="020B0604020202020204" pitchFamily="34" charset="0"/>
              <a:buChar char="•"/>
            </a:pPr>
            <a:r>
              <a:rPr lang="en-US" sz="3000" dirty="0" smtClean="0">
                <a:latin typeface="+mj-lt"/>
              </a:rPr>
              <a:t>Group Policies for IE7/Quirks Modes on Intranet/Internet Sites</a:t>
            </a:r>
          </a:p>
          <a:p>
            <a:pPr marL="1143000" lvl="4" indent="-457200">
              <a:spcBef>
                <a:spcPts val="600"/>
              </a:spcBef>
              <a:buFont typeface="Arial" panose="020B0604020202020204" pitchFamily="34" charset="0"/>
              <a:buChar char="•"/>
            </a:pPr>
            <a:r>
              <a:rPr lang="en-US" sz="3000" dirty="0" smtClean="0">
                <a:latin typeface="+mj-lt"/>
              </a:rPr>
              <a:t>X-UA-Compatible Meta Tag to explicitly set Document Mode</a:t>
            </a:r>
          </a:p>
          <a:p>
            <a:pPr marL="1143000" lvl="4" indent="-457200">
              <a:spcBef>
                <a:spcPts val="600"/>
              </a:spcBef>
              <a:buFont typeface="Arial" panose="020B0604020202020204" pitchFamily="34" charset="0"/>
              <a:buChar char="•"/>
            </a:pPr>
            <a:r>
              <a:rPr lang="en-US" sz="3000" dirty="0" smtClean="0">
                <a:latin typeface="+mj-lt"/>
              </a:rPr>
              <a:t>Compatibility View List for Public Sites</a:t>
            </a:r>
          </a:p>
          <a:p>
            <a:pPr marL="1143000" lvl="4" indent="-457200">
              <a:spcBef>
                <a:spcPts val="600"/>
              </a:spcBef>
              <a:buFont typeface="Arial" panose="020B0604020202020204" pitchFamily="34" charset="0"/>
              <a:buChar char="•"/>
            </a:pPr>
            <a:r>
              <a:rPr lang="en-US" sz="3000" b="1" u="sng" dirty="0" smtClean="0">
                <a:latin typeface="+mj-lt"/>
              </a:rPr>
              <a:t>Updating the site for modern web standards</a:t>
            </a:r>
          </a:p>
          <a:p>
            <a:pPr algn="ctr">
              <a:spcBef>
                <a:spcPts val="3600"/>
              </a:spcBef>
            </a:pPr>
            <a:endParaRPr lang="en-US" b="1" dirty="0" smtClean="0"/>
          </a:p>
          <a:p>
            <a:pPr lvl="1"/>
            <a:endParaRPr lang="en-US" dirty="0" smtClean="0"/>
          </a:p>
        </p:txBody>
      </p:sp>
    </p:spTree>
    <p:extLst>
      <p:ext uri="{BB962C8B-B14F-4D97-AF65-F5344CB8AC3E}">
        <p14:creationId xmlns:p14="http://schemas.microsoft.com/office/powerpoint/2010/main" val="788453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IE10 Administration Summary</a:t>
            </a:r>
            <a:endParaRPr lang="en-US"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28063" y="3596369"/>
            <a:ext cx="4574454" cy="257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19976" y="1439862"/>
            <a:ext cx="4574454" cy="257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custDataLst>
              <p:tags r:id="rId1"/>
            </p:custDataLst>
          </p:nvPr>
        </p:nvSpPr>
        <p:spPr bwMode="auto">
          <a:xfrm>
            <a:off x="684137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Customizing the Browser</a:t>
            </a:r>
            <a:endParaRPr lang="en-US" sz="2800" dirty="0">
              <a:solidFill>
                <a:schemeClr val="tx1"/>
              </a:solidFill>
              <a:latin typeface="+mj-lt"/>
            </a:endParaRPr>
          </a:p>
        </p:txBody>
      </p:sp>
      <p:sp>
        <p:nvSpPr>
          <p:cNvPr id="10" name="Rectangle 9"/>
          <p:cNvSpPr/>
          <p:nvPr>
            <p:custDataLst>
              <p:tags r:id="rId2"/>
            </p:custDataLst>
          </p:nvPr>
        </p:nvSpPr>
        <p:spPr bwMode="auto">
          <a:xfrm>
            <a:off x="926623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Deploying IE10</a:t>
            </a:r>
            <a:endParaRPr lang="en-US" sz="2800" dirty="0">
              <a:solidFill>
                <a:schemeClr val="tx1"/>
              </a:solidFill>
              <a:latin typeface="+mj-lt"/>
            </a:endParaRPr>
          </a:p>
        </p:txBody>
      </p:sp>
      <p:sp>
        <p:nvSpPr>
          <p:cNvPr id="11" name="Rectangle 10"/>
          <p:cNvSpPr/>
          <p:nvPr>
            <p:custDataLst>
              <p:tags r:id="rId3"/>
            </p:custDataLst>
          </p:nvPr>
        </p:nvSpPr>
        <p:spPr bwMode="auto">
          <a:xfrm>
            <a:off x="684137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Browser Management</a:t>
            </a:r>
            <a:endParaRPr lang="en-US" sz="2800" dirty="0">
              <a:solidFill>
                <a:schemeClr val="tx1"/>
              </a:solidFill>
              <a:latin typeface="+mj-lt"/>
            </a:endParaRPr>
          </a:p>
        </p:txBody>
      </p:sp>
      <p:sp>
        <p:nvSpPr>
          <p:cNvPr id="12" name="Rectangle 11"/>
          <p:cNvSpPr/>
          <p:nvPr>
            <p:custDataLst>
              <p:tags r:id="rId4"/>
            </p:custDataLst>
          </p:nvPr>
        </p:nvSpPr>
        <p:spPr bwMode="auto">
          <a:xfrm>
            <a:off x="926623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App </a:t>
            </a:r>
            <a:r>
              <a:rPr lang="en-US" sz="2800" dirty="0" err="1" smtClean="0">
                <a:solidFill>
                  <a:schemeClr val="tx1"/>
                </a:solidFill>
                <a:latin typeface="+mj-lt"/>
              </a:rPr>
              <a:t>Compat</a:t>
            </a:r>
            <a:r>
              <a:rPr lang="en-US" sz="2800" dirty="0" smtClean="0">
                <a:solidFill>
                  <a:schemeClr val="tx1"/>
                </a:solidFill>
                <a:latin typeface="+mj-lt"/>
              </a:rPr>
              <a:t> </a:t>
            </a:r>
          </a:p>
        </p:txBody>
      </p:sp>
    </p:spTree>
    <p:extLst>
      <p:ext uri="{BB962C8B-B14F-4D97-AF65-F5344CB8AC3E}">
        <p14:creationId xmlns:p14="http://schemas.microsoft.com/office/powerpoint/2010/main" val="16693421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318957"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WCA-B303, App </a:t>
            </a:r>
            <a:r>
              <a:rPr lang="en-US" sz="3600" dirty="0" err="1" smtClean="0">
                <a:gradFill>
                  <a:gsLst>
                    <a:gs pos="1250">
                      <a:schemeClr val="tx1"/>
                    </a:gs>
                    <a:gs pos="100000">
                      <a:schemeClr val="tx1"/>
                    </a:gs>
                  </a:gsLst>
                  <a:lin ang="5400000" scaled="0"/>
                </a:gradFill>
                <a:latin typeface="+mj-lt"/>
              </a:rPr>
              <a:t>Compat</a:t>
            </a:r>
            <a:r>
              <a:rPr lang="en-US" sz="3600" dirty="0" smtClean="0">
                <a:gradFill>
                  <a:gsLst>
                    <a:gs pos="1250">
                      <a:schemeClr val="tx1"/>
                    </a:gs>
                    <a:gs pos="100000">
                      <a:schemeClr val="tx1"/>
                    </a:gs>
                  </a:gsLst>
                  <a:lin ang="5400000" scaled="0"/>
                </a:gradFill>
                <a:latin typeface="+mj-lt"/>
              </a:rPr>
              <a:t> for Nerds – June 6, 2:45PM</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WPH-B304, All Aboard for the Future of HTML5 Mobile and Hybrid Web Apps – June 4, 10:15AM</a:t>
            </a:r>
            <a:endParaRPr lang="en-US" sz="3600" dirty="0">
              <a:gradFill>
                <a:gsLst>
                  <a:gs pos="1250">
                    <a:schemeClr val="tx1"/>
                  </a:gs>
                  <a:gs pos="100000">
                    <a:schemeClr val="tx1"/>
                  </a:gs>
                </a:gsLst>
                <a:lin ang="5400000" scaled="0"/>
              </a:gradFill>
              <a:latin typeface="+mj-lt"/>
            </a:endParaRPr>
          </a:p>
        </p:txBody>
      </p:sp>
      <p:sp>
        <p:nvSpPr>
          <p:cNvPr id="12" name="Rectangle 11"/>
          <p:cNvSpPr/>
          <p:nvPr/>
        </p:nvSpPr>
        <p:spPr>
          <a:xfrm>
            <a:off x="322994" y="3513567"/>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 the Windows Client Booth, Level 1 </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9331"/>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Pro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TechNet:  </a:t>
            </a:r>
            <a:r>
              <a:rPr lang="en-US" sz="3600" u="sng" dirty="0" smtClean="0">
                <a:gradFill>
                  <a:gsLst>
                    <a:gs pos="1250">
                      <a:schemeClr val="tx1"/>
                    </a:gs>
                    <a:gs pos="100000">
                      <a:schemeClr val="tx1"/>
                    </a:gs>
                  </a:gsLst>
                  <a:lin ang="5400000" scaled="0"/>
                </a:gradFill>
                <a:latin typeface="+mj-lt"/>
              </a:rPr>
              <a:t>technet.microsoft.com/</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Deployment Guide</a:t>
            </a:r>
            <a:r>
              <a:rPr lang="en-US" sz="3600" dirty="0">
                <a:gradFill>
                  <a:gsLst>
                    <a:gs pos="1250">
                      <a:schemeClr val="tx1"/>
                    </a:gs>
                    <a:gs pos="100000">
                      <a:schemeClr val="tx1"/>
                    </a:gs>
                  </a:gsLst>
                  <a:lin ang="5400000" scaled="0"/>
                </a:gradFill>
                <a:latin typeface="+mj-lt"/>
              </a:rPr>
              <a:t>: </a:t>
            </a:r>
            <a:r>
              <a:rPr lang="en-US" sz="2800" u="sng" dirty="0" smtClean="0">
                <a:gradFill>
                  <a:gsLst>
                    <a:gs pos="1250">
                      <a:schemeClr val="tx1"/>
                    </a:gs>
                    <a:gs pos="100000">
                      <a:schemeClr val="tx1"/>
                    </a:gs>
                  </a:gsLst>
                  <a:lin ang="5400000" scaled="0"/>
                </a:gradFill>
                <a:latin typeface="+mj-lt"/>
              </a:rPr>
              <a:t>technet.microsoft.com/library/jj822335.aspx</a:t>
            </a:r>
            <a:endParaRPr lang="en-US" sz="28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IEAK:  </a:t>
            </a:r>
            <a:r>
              <a:rPr lang="en-US" sz="3600" u="sng" dirty="0" smtClean="0">
                <a:gradFill>
                  <a:gsLst>
                    <a:gs pos="1250">
                      <a:schemeClr val="tx1"/>
                    </a:gs>
                    <a:gs pos="100000">
                      <a:schemeClr val="tx1"/>
                    </a:gs>
                  </a:gsLst>
                  <a:lin ang="5400000" scaled="0"/>
                </a:gradFill>
                <a:latin typeface="+mj-lt"/>
              </a:rPr>
              <a:t>ieak.microsoft.com</a:t>
            </a:r>
            <a:r>
              <a:rPr lang="en-US" sz="3600" dirty="0" smtClean="0">
                <a:gradFill>
                  <a:gsLst>
                    <a:gs pos="1250">
                      <a:schemeClr val="tx1"/>
                    </a:gs>
                    <a:gs pos="100000">
                      <a:schemeClr val="tx1"/>
                    </a:gs>
                  </a:gsLst>
                  <a:lin ang="5400000" scaled="0"/>
                </a:gradFill>
                <a:latin typeface="+mj-lt"/>
              </a:rPr>
              <a:t> </a:t>
            </a:r>
            <a:endParaRPr lang="en-US" sz="3600" u="sng" dirty="0">
              <a:gradFill>
                <a:gsLst>
                  <a:gs pos="1250">
                    <a:schemeClr val="tx1"/>
                  </a:gs>
                  <a:gs pos="100000">
                    <a:schemeClr val="tx1"/>
                  </a:gs>
                </a:gsLst>
                <a:lin ang="5400000" scaled="0"/>
              </a:gradFill>
              <a:latin typeface="+mj-lt"/>
            </a:endParaRPr>
          </a:p>
        </p:txBody>
      </p:sp>
      <p:sp>
        <p:nvSpPr>
          <p:cNvPr id="10" name="Rectangle 9"/>
          <p:cNvSpPr/>
          <p:nvPr/>
        </p:nvSpPr>
        <p:spPr>
          <a:xfrm>
            <a:off x="371669" y="4130880"/>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GP Search Tool:  </a:t>
            </a:r>
            <a:r>
              <a:rPr lang="en-US" sz="3600" u="sng" dirty="0" smtClean="0">
                <a:gradFill>
                  <a:gsLst>
                    <a:gs pos="1250">
                      <a:schemeClr val="tx1"/>
                    </a:gs>
                    <a:gs pos="100000">
                      <a:schemeClr val="tx1"/>
                    </a:gs>
                  </a:gsLst>
                  <a:lin ang="5400000" scaled="0"/>
                </a:gradFill>
                <a:latin typeface="+mj-lt"/>
              </a:rPr>
              <a:t>gpsearch.azurewebsites.net</a:t>
            </a:r>
            <a:endParaRPr lang="en-US" sz="3600" u="sng"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9331"/>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MSDN:  </a:t>
            </a:r>
            <a:r>
              <a:rPr lang="en-US" sz="3600" u="sng" dirty="0" smtClean="0">
                <a:gradFill>
                  <a:gsLst>
                    <a:gs pos="1250">
                      <a:schemeClr val="tx1"/>
                    </a:gs>
                    <a:gs pos="100000">
                      <a:schemeClr val="tx1"/>
                    </a:gs>
                  </a:gsLst>
                  <a:lin ang="5400000" scaled="0"/>
                </a:gradFill>
                <a:latin typeface="+mj-lt"/>
              </a:rPr>
              <a:t>msdn.microsoft.com/</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modern.ie:  </a:t>
            </a:r>
            <a:r>
              <a:rPr lang="en-US" sz="3600" u="sng" dirty="0" smtClean="0">
                <a:gradFill>
                  <a:gsLst>
                    <a:gs pos="1250">
                      <a:schemeClr val="tx1"/>
                    </a:gs>
                    <a:gs pos="100000">
                      <a:schemeClr val="tx1"/>
                    </a:gs>
                  </a:gsLst>
                  <a:lin ang="5400000" scaled="0"/>
                </a:gradFill>
                <a:latin typeface="+mj-lt"/>
              </a:rPr>
              <a:t>modern.ie</a:t>
            </a:r>
            <a:endParaRPr lang="en-US" sz="36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IE10 Compatibility Cookbook:  </a:t>
            </a:r>
            <a:r>
              <a:rPr lang="en-US" sz="3600" u="sng" dirty="0">
                <a:gradFill>
                  <a:gsLst>
                    <a:gs pos="1250">
                      <a:schemeClr val="tx1"/>
                    </a:gs>
                    <a:gs pos="100000">
                      <a:schemeClr val="tx1"/>
                    </a:gs>
                  </a:gsLst>
                  <a:lin ang="5400000" scaled="0"/>
                </a:gradFill>
                <a:latin typeface="+mj-lt"/>
              </a:rPr>
              <a:t>http://msdn.microsoft.com/library/ie/hh801219.aspx</a:t>
            </a:r>
          </a:p>
        </p:txBody>
      </p:sp>
      <p:sp>
        <p:nvSpPr>
          <p:cNvPr id="10" name="Rectangle 9"/>
          <p:cNvSpPr/>
          <p:nvPr/>
        </p:nvSpPr>
        <p:spPr>
          <a:xfrm>
            <a:off x="371669" y="4629478"/>
            <a:ext cx="11790169" cy="1089529"/>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a:gradFill>
                  <a:gsLst>
                    <a:gs pos="1250">
                      <a:srgbClr val="FFFFFF"/>
                    </a:gs>
                    <a:gs pos="100000">
                      <a:srgbClr val="FFFFFF"/>
                    </a:gs>
                  </a:gsLst>
                  <a:lin ang="5400000" scaled="0"/>
                </a:gradFill>
                <a:latin typeface="Segoe UI Light"/>
              </a:rPr>
              <a:t>IE Testing Center:  </a:t>
            </a:r>
            <a:r>
              <a:rPr lang="en-US" sz="3600" u="sng" dirty="0">
                <a:gradFill>
                  <a:gsLst>
                    <a:gs pos="1250">
                      <a:srgbClr val="FFFFFF"/>
                    </a:gs>
                    <a:gs pos="100000">
                      <a:srgbClr val="FFFFFF"/>
                    </a:gs>
                  </a:gsLst>
                  <a:lin ang="5400000" scaled="0"/>
                </a:gradFill>
                <a:latin typeface="Segoe UI Light"/>
              </a:rPr>
              <a:t>samples.msdn.microsoft.com/</a:t>
            </a:r>
            <a:r>
              <a:rPr lang="en-US" sz="3600" u="sng" dirty="0" err="1">
                <a:gradFill>
                  <a:gsLst>
                    <a:gs pos="1250">
                      <a:srgbClr val="FFFFFF"/>
                    </a:gs>
                    <a:gs pos="100000">
                      <a:srgbClr val="FFFFFF"/>
                    </a:gs>
                  </a:gsLst>
                  <a:lin ang="5400000" scaled="0"/>
                </a:gradFill>
                <a:latin typeface="Segoe UI Light"/>
              </a:rPr>
              <a:t>ietestcenter</a:t>
            </a:r>
            <a:endParaRPr lang="en-US" sz="3600" u="sng" dirty="0">
              <a:gradFill>
                <a:gsLst>
                  <a:gs pos="1250">
                    <a:srgbClr val="FFFFFF"/>
                  </a:gs>
                  <a:gs pos="100000">
                    <a:srgbClr val="FFFFFF"/>
                  </a:gs>
                </a:gsLst>
                <a:lin ang="5400000" scaled="0"/>
              </a:gra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3582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Informational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Internet Explorer:  </a:t>
            </a:r>
            <a:r>
              <a:rPr lang="en-US" sz="3600" u="sng" dirty="0" smtClean="0">
                <a:gradFill>
                  <a:gsLst>
                    <a:gs pos="1250">
                      <a:schemeClr val="tx1"/>
                    </a:gs>
                    <a:gs pos="100000">
                      <a:schemeClr val="tx1"/>
                    </a:gs>
                  </a:gsLst>
                  <a:lin ang="5400000" scaled="0"/>
                </a:gradFill>
                <a:latin typeface="+mj-lt"/>
              </a:rPr>
              <a:t>www.beautyoftheweb.com</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Engineering Blog:  </a:t>
            </a:r>
            <a:r>
              <a:rPr lang="en-US" sz="3600" u="sng" dirty="0" smtClean="0">
                <a:gradFill>
                  <a:gsLst>
                    <a:gs pos="1250">
                      <a:schemeClr val="tx1"/>
                    </a:gs>
                    <a:gs pos="100000">
                      <a:schemeClr val="tx1"/>
                    </a:gs>
                  </a:gsLst>
                  <a:lin ang="5400000" scaled="0"/>
                </a:gradFill>
                <a:latin typeface="+mj-lt"/>
              </a:rPr>
              <a:t>blogs.msdn.com/b/</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Marketing Blog:  </a:t>
            </a:r>
            <a:r>
              <a:rPr lang="en-US" sz="3600" u="sng" dirty="0" smtClean="0">
                <a:gradFill>
                  <a:gsLst>
                    <a:gs pos="1250">
                      <a:schemeClr val="tx1"/>
                    </a:gs>
                    <a:gs pos="100000">
                      <a:schemeClr val="tx1"/>
                    </a:gs>
                  </a:gsLst>
                  <a:lin ang="5400000" scaled="0"/>
                </a:gradFill>
                <a:latin typeface="+mj-lt"/>
              </a:rPr>
              <a:t>blogs.windows.com/</a:t>
            </a:r>
            <a:r>
              <a:rPr lang="en-US" sz="3600" u="sng" dirty="0" err="1" smtClean="0">
                <a:gradFill>
                  <a:gsLst>
                    <a:gs pos="1250">
                      <a:schemeClr val="tx1"/>
                    </a:gs>
                    <a:gs pos="100000">
                      <a:schemeClr val="tx1"/>
                    </a:gs>
                  </a:gsLst>
                  <a:lin ang="5400000" scaled="0"/>
                </a:gradFill>
                <a:latin typeface="+mj-lt"/>
              </a:rPr>
              <a:t>ie</a:t>
            </a:r>
            <a:r>
              <a:rPr lang="en-US" sz="3600" u="sng" dirty="0" smtClean="0">
                <a:gradFill>
                  <a:gsLst>
                    <a:gs pos="1250">
                      <a:schemeClr val="tx1"/>
                    </a:gs>
                    <a:gs pos="100000">
                      <a:schemeClr val="tx1"/>
                    </a:gs>
                  </a:gsLst>
                  <a:lin ang="5400000" scaled="0"/>
                </a:gradFill>
                <a:latin typeface="+mj-lt"/>
              </a:rPr>
              <a:t>/b/</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8022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t>Windows Enterprise: </a:t>
            </a:r>
            <a:r>
              <a:rPr lang="en-US" sz="3599" u="sng" dirty="0">
                <a:solidFill>
                  <a:srgbClr val="00B0F0"/>
                </a:solidFill>
                <a:hlinkClick r:id="rId4" action="ppaction://hlinkfile"/>
              </a:rPr>
              <a:t>windows.com/enterprise</a:t>
            </a:r>
            <a:r>
              <a:rPr lang="en-US" sz="3599" dirty="0"/>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28576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Internet Explorer 10 Administration</a:t>
            </a:r>
            <a:endParaRPr lang="en-US"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28063" y="3596369"/>
            <a:ext cx="4574454" cy="257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19976" y="1439862"/>
            <a:ext cx="4574454" cy="257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custDataLst>
              <p:tags r:id="rId1"/>
            </p:custDataLst>
          </p:nvPr>
        </p:nvSpPr>
        <p:spPr bwMode="auto">
          <a:xfrm>
            <a:off x="684137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Customizing the Browser</a:t>
            </a:r>
            <a:endParaRPr lang="en-US" sz="2800" dirty="0">
              <a:solidFill>
                <a:schemeClr val="tx1"/>
              </a:solidFill>
              <a:latin typeface="+mj-lt"/>
            </a:endParaRPr>
          </a:p>
        </p:txBody>
      </p:sp>
      <p:sp>
        <p:nvSpPr>
          <p:cNvPr id="14" name="Rectangle 13"/>
          <p:cNvSpPr/>
          <p:nvPr>
            <p:custDataLst>
              <p:tags r:id="rId2"/>
            </p:custDataLst>
          </p:nvPr>
        </p:nvSpPr>
        <p:spPr bwMode="auto">
          <a:xfrm>
            <a:off x="926623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Deploying IE10</a:t>
            </a:r>
            <a:endParaRPr lang="en-US" sz="2800" dirty="0">
              <a:solidFill>
                <a:schemeClr val="tx1"/>
              </a:solidFill>
              <a:latin typeface="+mj-lt"/>
            </a:endParaRPr>
          </a:p>
        </p:txBody>
      </p:sp>
      <p:sp>
        <p:nvSpPr>
          <p:cNvPr id="15" name="Rectangle 14"/>
          <p:cNvSpPr/>
          <p:nvPr>
            <p:custDataLst>
              <p:tags r:id="rId3"/>
            </p:custDataLst>
          </p:nvPr>
        </p:nvSpPr>
        <p:spPr bwMode="auto">
          <a:xfrm>
            <a:off x="684137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Browser Management</a:t>
            </a:r>
            <a:endParaRPr lang="en-US" sz="2800" dirty="0">
              <a:solidFill>
                <a:schemeClr val="tx1"/>
              </a:solidFill>
              <a:latin typeface="+mj-lt"/>
            </a:endParaRPr>
          </a:p>
        </p:txBody>
      </p:sp>
      <p:sp>
        <p:nvSpPr>
          <p:cNvPr id="16" name="Rectangle 15"/>
          <p:cNvSpPr/>
          <p:nvPr>
            <p:custDataLst>
              <p:tags r:id="rId4"/>
            </p:custDataLst>
          </p:nvPr>
        </p:nvSpPr>
        <p:spPr bwMode="auto">
          <a:xfrm>
            <a:off x="926623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App </a:t>
            </a:r>
            <a:r>
              <a:rPr lang="en-US" sz="2800" dirty="0" err="1" smtClean="0">
                <a:solidFill>
                  <a:schemeClr val="tx1"/>
                </a:solidFill>
                <a:latin typeface="+mj-lt"/>
              </a:rPr>
              <a:t>Compat</a:t>
            </a:r>
            <a:r>
              <a:rPr lang="en-US" sz="2800" dirty="0" smtClean="0">
                <a:solidFill>
                  <a:schemeClr val="tx1"/>
                </a:solidFill>
                <a:latin typeface="+mj-lt"/>
              </a:rPr>
              <a:t> </a:t>
            </a:r>
          </a:p>
        </p:txBody>
      </p:sp>
    </p:spTree>
    <p:extLst>
      <p:ext uri="{BB962C8B-B14F-4D97-AF65-F5344CB8AC3E}">
        <p14:creationId xmlns:p14="http://schemas.microsoft.com/office/powerpoint/2010/main" val="34430673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solidFill>
                  <a:srgbClr val="FFFFFF"/>
                </a:solidFill>
              </a:endParaRPr>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rgbClr val="002050"/>
                      </a:gs>
                      <a:gs pos="100000">
                        <a:srgbClr val="002050"/>
                      </a:gs>
                    </a:gsLst>
                    <a:lin ang="5400000" scaled="0"/>
                  </a:gradFill>
                  <a:ea typeface="Segoe UI" pitchFamily="34" charset="0"/>
                  <a:cs typeface="Segoe UI" pitchFamily="34" charset="0"/>
                </a:rPr>
                <a:t>Sessions on Demand</a:t>
              </a:r>
              <a:endParaRPr lang="en-US" sz="1600" dirty="0">
                <a:gradFill>
                  <a:gsLst>
                    <a:gs pos="1250">
                      <a:srgbClr val="002050"/>
                    </a:gs>
                    <a:gs pos="100000">
                      <a:srgbClr val="002050"/>
                    </a:gs>
                  </a:gsLst>
                  <a:lin ang="5400000" scaled="0"/>
                </a:gradFill>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9786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fontAlgn="base">
              <a:lnSpc>
                <a:spcPct val="90000"/>
              </a:lnSpc>
              <a:spcBef>
                <a:spcPct val="20000"/>
              </a:spcBef>
              <a:spcAft>
                <a:spcPts val="408"/>
              </a:spcAft>
              <a:buClr>
                <a:schemeClr val="tx1">
                  <a:lumMod val="75000"/>
                  <a:lumOff val="25000"/>
                </a:schemeClr>
              </a:buClr>
              <a:buSzPct val="90000"/>
              <a:tabLst>
                <a:tab pos="642783" algn="l"/>
              </a:tabLst>
            </a:pPr>
            <a:endParaRPr lang="en-US" sz="2000" b="1" spc="-51" dirty="0">
              <a:solidFill>
                <a:schemeClr val="bg1"/>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chemeClr val="tx2"/>
                  </a:solidFill>
                </a:ln>
                <a:solidFill>
                  <a:schemeClr val="tx2"/>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7698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567" y="1214472"/>
            <a:ext cx="4762500" cy="4762500"/>
          </a:xfrm>
          <a:prstGeom prst="rect">
            <a:avLst/>
          </a:prstGeom>
        </p:spPr>
      </p:pic>
    </p:spTree>
    <p:extLst>
      <p:ext uri="{BB962C8B-B14F-4D97-AF65-F5344CB8AC3E}">
        <p14:creationId xmlns:p14="http://schemas.microsoft.com/office/powerpoint/2010/main" val="35529306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Customizing the Browser</a:t>
            </a:r>
            <a:endParaRPr lang="en-US" sz="7200" dirty="0"/>
          </a:p>
        </p:txBody>
      </p:sp>
    </p:spTree>
    <p:extLst>
      <p:ext uri="{BB962C8B-B14F-4D97-AF65-F5344CB8AC3E}">
        <p14:creationId xmlns:p14="http://schemas.microsoft.com/office/powerpoint/2010/main" val="183126757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Browser Customizations</a:t>
            </a:r>
            <a:endParaRPr lang="en-US" dirty="0"/>
          </a:p>
        </p:txBody>
      </p:sp>
      <p:sp>
        <p:nvSpPr>
          <p:cNvPr id="3" name="Rectangle 2"/>
          <p:cNvSpPr/>
          <p:nvPr/>
        </p:nvSpPr>
        <p:spPr bwMode="auto">
          <a:xfrm>
            <a:off x="27463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Title bar, </a:t>
            </a:r>
          </a:p>
          <a:p>
            <a:pPr defTabSz="932472" fontAlgn="base">
              <a:spcBef>
                <a:spcPct val="0"/>
              </a:spcBef>
              <a:spcAft>
                <a:spcPct val="0"/>
              </a:spcAft>
            </a:pPr>
            <a:r>
              <a:rPr lang="en-US" sz="3000" dirty="0">
                <a:gradFill>
                  <a:gsLst>
                    <a:gs pos="0">
                      <a:srgbClr val="FFFFFF"/>
                    </a:gs>
                    <a:gs pos="100000">
                      <a:srgbClr val="FFFFFF"/>
                    </a:gs>
                  </a:gsLst>
                  <a:lin ang="5400000" scaled="0"/>
                </a:gradFill>
              </a:rPr>
              <a:t>branding, graphics</a:t>
            </a:r>
          </a:p>
          <a:p>
            <a:pPr algn="ctr" defTabSz="932472" fontAlgn="base">
              <a:spcBef>
                <a:spcPct val="0"/>
              </a:spcBef>
              <a:spcAft>
                <a:spcPct val="0"/>
              </a:spcAft>
            </a:pPr>
            <a:endParaRPr lang="en-US" sz="3000" dirty="0">
              <a:gradFill>
                <a:gsLst>
                  <a:gs pos="0">
                    <a:srgbClr val="FFFFFF"/>
                  </a:gs>
                  <a:gs pos="100000">
                    <a:srgbClr val="FFFFFF"/>
                  </a:gs>
                </a:gsLst>
                <a:lin ang="5400000" scaled="0"/>
              </a:gradFill>
            </a:endParaRPr>
          </a:p>
        </p:txBody>
      </p:sp>
      <p:sp>
        <p:nvSpPr>
          <p:cNvPr id="4" name="Rectangle 3"/>
          <p:cNvSpPr/>
          <p:nvPr/>
        </p:nvSpPr>
        <p:spPr bwMode="auto">
          <a:xfrm>
            <a:off x="2651433"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Connection settings</a:t>
            </a:r>
          </a:p>
        </p:txBody>
      </p:sp>
      <p:sp>
        <p:nvSpPr>
          <p:cNvPr id="5" name="Rectangle 4"/>
          <p:cNvSpPr/>
          <p:nvPr/>
        </p:nvSpPr>
        <p:spPr bwMode="auto">
          <a:xfrm>
            <a:off x="7394902"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Add-on components</a:t>
            </a:r>
          </a:p>
        </p:txBody>
      </p:sp>
      <p:sp>
        <p:nvSpPr>
          <p:cNvPr id="6" name="Rectangle 5"/>
          <p:cNvSpPr/>
          <p:nvPr/>
        </p:nvSpPr>
        <p:spPr bwMode="auto">
          <a:xfrm>
            <a:off x="502822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Security settings</a:t>
            </a:r>
          </a:p>
        </p:txBody>
      </p:sp>
      <p:sp>
        <p:nvSpPr>
          <p:cNvPr id="7" name="Rectangle 6"/>
          <p:cNvSpPr/>
          <p:nvPr/>
        </p:nvSpPr>
        <p:spPr bwMode="auto">
          <a:xfrm>
            <a:off x="977169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Preset web pages / links</a:t>
            </a:r>
          </a:p>
        </p:txBody>
      </p:sp>
    </p:spTree>
    <p:extLst>
      <p:ext uri="{BB962C8B-B14F-4D97-AF65-F5344CB8AC3E}">
        <p14:creationId xmlns:p14="http://schemas.microsoft.com/office/powerpoint/2010/main" val="29891749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Administrator Kit (IEAK)</a:t>
            </a:r>
            <a:endParaRPr lang="en-US" dirty="0"/>
          </a:p>
        </p:txBody>
      </p:sp>
      <p:sp>
        <p:nvSpPr>
          <p:cNvPr id="3" name="Text Placeholder 2"/>
          <p:cNvSpPr txBox="1">
            <a:spLocks/>
          </p:cNvSpPr>
          <p:nvPr/>
        </p:nvSpPr>
        <p:spPr>
          <a:xfrm>
            <a:off x="486889" y="1519505"/>
            <a:ext cx="5486400" cy="452431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None/>
            </a:pPr>
            <a:r>
              <a:rPr lang="en-US" dirty="0" smtClean="0"/>
              <a:t>Contains the Internet Explorer Customization Wizard 10, used to create custom versions of IE10 for:</a:t>
            </a:r>
          </a:p>
          <a:p>
            <a:pPr>
              <a:spcBef>
                <a:spcPts val="1800"/>
              </a:spcBef>
            </a:pPr>
            <a:r>
              <a:rPr lang="en-US" dirty="0" smtClean="0"/>
              <a:t>Windows 8 (64/32)</a:t>
            </a:r>
          </a:p>
          <a:p>
            <a:pPr>
              <a:spcBef>
                <a:spcPts val="1800"/>
              </a:spcBef>
            </a:pPr>
            <a:r>
              <a:rPr lang="en-US" dirty="0" smtClean="0"/>
              <a:t>Windows 7 (64/32)</a:t>
            </a:r>
          </a:p>
        </p:txBody>
      </p:sp>
      <p:pic>
        <p:nvPicPr>
          <p:cNvPr id="4" name="Picture 3"/>
          <p:cNvPicPr>
            <a:picLocks noChangeAspect="1"/>
          </p:cNvPicPr>
          <p:nvPr/>
        </p:nvPicPr>
        <p:blipFill>
          <a:blip r:embed="rId2"/>
          <a:stretch>
            <a:fillRect/>
          </a:stretch>
        </p:blipFill>
        <p:spPr>
          <a:xfrm>
            <a:off x="6243493" y="1620713"/>
            <a:ext cx="5667375" cy="4210050"/>
          </a:xfrm>
          <a:prstGeom prst="rect">
            <a:avLst/>
          </a:prstGeom>
        </p:spPr>
      </p:pic>
    </p:spTree>
    <p:extLst>
      <p:ext uri="{BB962C8B-B14F-4D97-AF65-F5344CB8AC3E}">
        <p14:creationId xmlns:p14="http://schemas.microsoft.com/office/powerpoint/2010/main" val="398507894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IEAK Demo</a:t>
            </a:r>
            <a:br>
              <a:rPr lang="en-US" dirty="0" smtClean="0"/>
            </a:br>
            <a:endParaRPr lang="en-US" dirty="0"/>
          </a:p>
        </p:txBody>
      </p:sp>
      <p:pic>
        <p:nvPicPr>
          <p:cNvPr id="4" name="Picture 3"/>
          <p:cNvPicPr>
            <a:picLocks noChangeAspect="1"/>
          </p:cNvPicPr>
          <p:nvPr/>
        </p:nvPicPr>
        <p:blipFill>
          <a:blip r:embed="rId2"/>
          <a:stretch>
            <a:fillRect/>
          </a:stretch>
        </p:blipFill>
        <p:spPr>
          <a:xfrm>
            <a:off x="5540967" y="2066762"/>
            <a:ext cx="5667375" cy="4210050"/>
          </a:xfrm>
          <a:prstGeom prst="rect">
            <a:avLst/>
          </a:prstGeom>
        </p:spPr>
      </p:pic>
    </p:spTree>
    <p:extLst>
      <p:ext uri="{BB962C8B-B14F-4D97-AF65-F5344CB8AC3E}">
        <p14:creationId xmlns:p14="http://schemas.microsoft.com/office/powerpoint/2010/main" val="3659997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IEAK</a:t>
            </a:r>
            <a:endParaRPr lang="en-US" dirty="0"/>
          </a:p>
        </p:txBody>
      </p:sp>
      <p:sp>
        <p:nvSpPr>
          <p:cNvPr id="4" name="TextBox 3"/>
          <p:cNvSpPr txBox="1"/>
          <p:nvPr/>
        </p:nvSpPr>
        <p:spPr>
          <a:xfrm>
            <a:off x="8221118" y="1620853"/>
            <a:ext cx="3699782" cy="3291422"/>
          </a:xfrm>
          <a:prstGeom prst="rect">
            <a:avLst/>
          </a:prstGeom>
          <a:noFill/>
        </p:spPr>
        <p:txBody>
          <a:bodyPr lIns="137160" tIns="0" rIns="182880" bIns="0" anchor="ctr"/>
          <a:lstStyle>
            <a:defPPr>
              <a:defRPr lang="en-US"/>
            </a:defPPr>
            <a:lvl1pPr marL="342900" indent="-342900">
              <a:lnSpc>
                <a:spcPct val="90000"/>
              </a:lnSpc>
              <a:spcBef>
                <a:spcPct val="20000"/>
              </a:spcBef>
              <a:buSzPct val="90000"/>
              <a:buFont typeface="Arial" charset="0"/>
              <a:buChar char="•"/>
              <a:defRPr sz="2400" spc="-70">
                <a:gradFill>
                  <a:gsLst>
                    <a:gs pos="0">
                      <a:schemeClr val="tx1"/>
                    </a:gs>
                    <a:gs pos="100000">
                      <a:schemeClr val="tx1"/>
                    </a:gs>
                  </a:gsLst>
                  <a:lin ang="5400000" scaled="0"/>
                </a:gradFill>
                <a:latin typeface="Segoe UI Light"/>
              </a:defRPr>
            </a:lvl1pPr>
            <a:lvl2pPr marL="460375" indent="0">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spcBef>
                <a:spcPts val="3000"/>
              </a:spcBef>
              <a:buNone/>
            </a:pPr>
            <a:r>
              <a:rPr lang="en-US" sz="4800" dirty="0" smtClean="0"/>
              <a:t>Wizard </a:t>
            </a:r>
            <a:r>
              <a:rPr lang="en-US" sz="4800" dirty="0"/>
              <a:t>is available in 24 </a:t>
            </a:r>
            <a:r>
              <a:rPr lang="en-US" sz="4800" dirty="0" smtClean="0"/>
              <a:t>languages</a:t>
            </a:r>
            <a:endParaRPr lang="en-US" sz="4800" dirty="0"/>
          </a:p>
          <a:p>
            <a:pPr marL="0" indent="0">
              <a:spcBef>
                <a:spcPts val="3000"/>
              </a:spcBef>
              <a:buNone/>
            </a:pPr>
            <a:r>
              <a:rPr lang="en-US" sz="4800" dirty="0" smtClean="0"/>
              <a:t>Creates IE packages for all Windows languages</a:t>
            </a:r>
            <a:endParaRPr lang="en-US" sz="4800" dirty="0"/>
          </a:p>
        </p:txBody>
      </p:sp>
      <p:pic>
        <p:nvPicPr>
          <p:cNvPr id="5" name="Picture 4"/>
          <p:cNvPicPr>
            <a:picLocks noChangeAspect="1"/>
          </p:cNvPicPr>
          <p:nvPr/>
        </p:nvPicPr>
        <p:blipFill>
          <a:blip r:embed="rId2"/>
          <a:stretch>
            <a:fillRect/>
          </a:stretch>
        </p:blipFill>
        <p:spPr>
          <a:xfrm>
            <a:off x="780369" y="2291937"/>
            <a:ext cx="6827809" cy="4087069"/>
          </a:xfrm>
          <a:prstGeom prst="rect">
            <a:avLst/>
          </a:prstGeom>
        </p:spPr>
      </p:pic>
      <p:sp>
        <p:nvSpPr>
          <p:cNvPr id="6" name="Rectangle 5"/>
          <p:cNvSpPr/>
          <p:nvPr/>
        </p:nvSpPr>
        <p:spPr>
          <a:xfrm>
            <a:off x="756619" y="1331031"/>
            <a:ext cx="7034746" cy="830997"/>
          </a:xfrm>
          <a:prstGeom prst="rect">
            <a:avLst/>
          </a:prstGeom>
        </p:spPr>
        <p:txBody>
          <a:bodyPr wrap="none">
            <a:spAutoFit/>
          </a:bodyPr>
          <a:lstStyle/>
          <a:p>
            <a:r>
              <a:rPr lang="en-US" sz="4800" u="sng" dirty="0" smtClean="0"/>
              <a:t>http://ieak.microsoft.com</a:t>
            </a:r>
            <a:endParaRPr lang="en-US" sz="4800" u="sng" dirty="0"/>
          </a:p>
        </p:txBody>
      </p:sp>
    </p:spTree>
    <p:extLst>
      <p:ext uri="{BB962C8B-B14F-4D97-AF65-F5344CB8AC3E}">
        <p14:creationId xmlns:p14="http://schemas.microsoft.com/office/powerpoint/2010/main" val="38579656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Deploying IE10</a:t>
            </a:r>
            <a:endParaRPr lang="en-US" sz="7200" dirty="0"/>
          </a:p>
        </p:txBody>
      </p:sp>
    </p:spTree>
    <p:extLst>
      <p:ext uri="{BB962C8B-B14F-4D97-AF65-F5344CB8AC3E}">
        <p14:creationId xmlns:p14="http://schemas.microsoft.com/office/powerpoint/2010/main" val="176049127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1228</TotalTime>
  <Words>2388</Words>
  <Application>Microsoft Office PowerPoint</Application>
  <PresentationFormat>Custom</PresentationFormat>
  <Paragraphs>206</Paragraphs>
  <Slides>34</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Wingdings</vt:lpstr>
      <vt:lpstr>Arial</vt:lpstr>
      <vt:lpstr>Segoe UI Light</vt:lpstr>
      <vt:lpstr>Segoe UI</vt:lpstr>
      <vt:lpstr>Consolas</vt:lpstr>
      <vt:lpstr>TechEd_2013_Template_r09</vt:lpstr>
      <vt:lpstr>TechEd_2013_Template_16x9</vt:lpstr>
      <vt:lpstr>PowerPoint Presentation</vt:lpstr>
      <vt:lpstr>Internet Explorer 10 Administration</vt:lpstr>
      <vt:lpstr>Internet Explorer 10 Administration</vt:lpstr>
      <vt:lpstr>Customizing the Browser</vt:lpstr>
      <vt:lpstr>Common Browser Customizations</vt:lpstr>
      <vt:lpstr>IE Administrator Kit (IEAK)</vt:lpstr>
      <vt:lpstr>IEAK Demo </vt:lpstr>
      <vt:lpstr>Getting the IEAK</vt:lpstr>
      <vt:lpstr>Deploying IE10</vt:lpstr>
      <vt:lpstr>Deployment Scenarios</vt:lpstr>
      <vt:lpstr>IE Deployment Demo</vt:lpstr>
      <vt:lpstr>Internet Explorer Deployment Guidance</vt:lpstr>
      <vt:lpstr>Internet Explorer Deployment Guidance</vt:lpstr>
      <vt:lpstr>Browser Management</vt:lpstr>
      <vt:lpstr>Group Policy Settings</vt:lpstr>
      <vt:lpstr>Group Policy Demo</vt:lpstr>
      <vt:lpstr>App Compat</vt:lpstr>
      <vt:lpstr>Compatibility View</vt:lpstr>
      <vt:lpstr>Compatibility View List (CVL)</vt:lpstr>
      <vt:lpstr>F12 Developer Tools</vt:lpstr>
      <vt:lpstr>App Compat Demo</vt:lpstr>
      <vt:lpstr>Compatibility View Group Policies </vt:lpstr>
      <vt:lpstr>Summary of App Compat Steps</vt:lpstr>
      <vt:lpstr>IE10 Administration Summary</vt:lpstr>
      <vt:lpstr>Related Content</vt:lpstr>
      <vt:lpstr>IT Pro Resources</vt:lpstr>
      <vt:lpstr>Developer Resources</vt:lpstr>
      <vt:lpstr>Informational Resources</vt:lpstr>
      <vt:lpstr>Windows Track Resources</vt:lpstr>
      <vt:lpstr>Resources</vt:lpstr>
      <vt:lpstr>For More Information</vt:lpstr>
      <vt:lpstr>Complete an evaluation on CommNet and enter to win!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WCA-B355 Internet Explorer 10 Administration</dc:title>
  <dc:subject>TechEd 2013</dc:subject>
  <dc:creator>Fred Pullen</dc:creator>
  <cp:keywords>TechEd 2013</cp:keywords>
  <dc:description>Template by: Jordan Cayabyab, Artitudes Design, Inc.
Formatting by: Ryan Gordon, Silverfox Productions, Inc. 
Audience Type: Internal/External</dc:description>
  <cp:lastModifiedBy>Shows</cp:lastModifiedBy>
  <cp:revision>29</cp:revision>
  <dcterms:created xsi:type="dcterms:W3CDTF">2013-05-29T23:02:34Z</dcterms:created>
  <dcterms:modified xsi:type="dcterms:W3CDTF">2013-06-04T21:42:53Z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