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Lst>
  <p:notesMasterIdLst>
    <p:notesMasterId r:id="rId46"/>
  </p:notesMasterIdLst>
  <p:handoutMasterIdLst>
    <p:handoutMasterId r:id="rId47"/>
  </p:handoutMasterIdLst>
  <p:sldIdLst>
    <p:sldId id="1135" r:id="rId5"/>
    <p:sldId id="1054" r:id="rId6"/>
    <p:sldId id="1185" r:id="rId7"/>
    <p:sldId id="1065" r:id="rId8"/>
    <p:sldId id="1180" r:id="rId9"/>
    <p:sldId id="1074" r:id="rId10"/>
    <p:sldId id="1160" r:id="rId11"/>
    <p:sldId id="1168" r:id="rId12"/>
    <p:sldId id="1167" r:id="rId13"/>
    <p:sldId id="1077" r:id="rId14"/>
    <p:sldId id="1166" r:id="rId15"/>
    <p:sldId id="1165" r:id="rId16"/>
    <p:sldId id="1164" r:id="rId17"/>
    <p:sldId id="1169" r:id="rId18"/>
    <p:sldId id="1070" r:id="rId19"/>
    <p:sldId id="1163" r:id="rId20"/>
    <p:sldId id="1172" r:id="rId21"/>
    <p:sldId id="1175" r:id="rId22"/>
    <p:sldId id="1162" r:id="rId23"/>
    <p:sldId id="1171" r:id="rId24"/>
    <p:sldId id="1176" r:id="rId25"/>
    <p:sldId id="1078" r:id="rId26"/>
    <p:sldId id="1173" r:id="rId27"/>
    <p:sldId id="1174" r:id="rId28"/>
    <p:sldId id="1170" r:id="rId29"/>
    <p:sldId id="1178" r:id="rId30"/>
    <p:sldId id="1161" r:id="rId31"/>
    <p:sldId id="1177" r:id="rId32"/>
    <p:sldId id="1179" r:id="rId33"/>
    <p:sldId id="1159" r:id="rId34"/>
    <p:sldId id="1158" r:id="rId35"/>
    <p:sldId id="1187" r:id="rId36"/>
    <p:sldId id="1188" r:id="rId37"/>
    <p:sldId id="1189" r:id="rId38"/>
    <p:sldId id="1190" r:id="rId39"/>
    <p:sldId id="1191" r:id="rId40"/>
    <p:sldId id="1192" r:id="rId41"/>
    <p:sldId id="1150" r:id="rId42"/>
    <p:sldId id="1147" r:id="rId43"/>
    <p:sldId id="1186" r:id="rId44"/>
    <p:sldId id="1076" r:id="rId45"/>
  </p:sldIdLst>
  <p:sldSz cx="12436475" cy="6994525"/>
  <p:notesSz cx="6858000" cy="9144000"/>
  <p:embeddedFontLst>
    <p:embeddedFont>
      <p:font typeface="Segoe" panose="020B0502040504020203" pitchFamily="34" charset="0"/>
      <p:regular r:id="rId48"/>
      <p:bold r:id="rId49"/>
      <p:italic r:id="rId50"/>
      <p:boldItalic r:id="rId51"/>
    </p:embeddedFont>
    <p:embeddedFont>
      <p:font typeface="Segoe Light" panose="020B0302040504020203" pitchFamily="34" charset="0"/>
      <p:regular r:id="rId52"/>
      <p:italic r:id="rId53"/>
    </p:embeddedFont>
    <p:embeddedFont>
      <p:font typeface="Segoe UI Light" panose="020B0502040204020203" pitchFamily="34" charset="0"/>
      <p:regular r:id="rId54"/>
      <p:italic r:id="rId55"/>
    </p:embeddedFont>
    <p:embeddedFont>
      <p:font typeface="Segoe UI" panose="020B0502040204020203" pitchFamily="34" charset="0"/>
      <p:regular r:id="rId56"/>
      <p:bold r:id="rId57"/>
      <p:italic r:id="rId58"/>
      <p:boldItalic r:id="rId59"/>
    </p:embeddedFont>
    <p:embeddedFont>
      <p:font typeface="Consolas" panose="020B0609020204030204" pitchFamily="49" charset="0"/>
      <p:regular r:id="rId60"/>
      <p:bold r:id="rId61"/>
      <p:italic r:id="rId62"/>
      <p:boldItalic r:id="rId63"/>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85"/>
            <p14:sldId id="1065"/>
            <p14:sldId id="1180"/>
            <p14:sldId id="1074"/>
            <p14:sldId id="1160"/>
            <p14:sldId id="1168"/>
            <p14:sldId id="1167"/>
            <p14:sldId id="1077"/>
            <p14:sldId id="1166"/>
            <p14:sldId id="1165"/>
            <p14:sldId id="1164"/>
            <p14:sldId id="1169"/>
            <p14:sldId id="1070"/>
            <p14:sldId id="1163"/>
            <p14:sldId id="1172"/>
            <p14:sldId id="1175"/>
            <p14:sldId id="1162"/>
            <p14:sldId id="1171"/>
            <p14:sldId id="1176"/>
            <p14:sldId id="1078"/>
            <p14:sldId id="1173"/>
            <p14:sldId id="1174"/>
            <p14:sldId id="1170"/>
            <p14:sldId id="1178"/>
            <p14:sldId id="1161"/>
            <p14:sldId id="1177"/>
            <p14:sldId id="1179"/>
            <p14:sldId id="1159"/>
            <p14:sldId id="1158"/>
          </p14:sldIdLst>
        </p14:section>
        <p14:section name="Special content" id="{6925D2A1-AD53-4951-AB34-79DFA02CD676}">
          <p14:sldIdLst>
            <p14:sldId id="1187"/>
            <p14:sldId id="1188"/>
            <p14:sldId id="1189"/>
            <p14:sldId id="1190"/>
            <p14:sldId id="1191"/>
            <p14:sldId id="1192"/>
            <p14:sldId id="1150"/>
            <p14:sldId id="1147"/>
            <p14:sldId id="1186"/>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6981" autoAdjust="0"/>
  </p:normalViewPr>
  <p:slideViewPr>
    <p:cSldViewPr snapToGrid="0">
      <p:cViewPr varScale="1">
        <p:scale>
          <a:sx n="104" d="100"/>
          <a:sy n="104" d="100"/>
        </p:scale>
        <p:origin x="72" y="11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3:17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3:17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dirty="0"/>
          </a:p>
        </p:txBody>
      </p:sp>
      <p:sp>
        <p:nvSpPr>
          <p:cNvPr id="10" name="Date Placeholder 9"/>
          <p:cNvSpPr>
            <a:spLocks noGrp="1"/>
          </p:cNvSpPr>
          <p:nvPr>
            <p:ph type="dt" idx="13"/>
          </p:nvPr>
        </p:nvSpPr>
        <p:spPr/>
        <p:txBody>
          <a:bodyPr/>
          <a:lstStyle/>
          <a:p>
            <a:fld id="{BBAE7D8C-9E2F-45FA-96B6-A943807ADE88}"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16835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11</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84385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12</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54606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13</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216543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14</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848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15</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035640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16</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22344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733884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978833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09122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424113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21</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316443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
        <p:nvSpPr>
          <p:cNvPr id="10" name="Date Placeholder 9"/>
          <p:cNvSpPr>
            <a:spLocks noGrp="1"/>
          </p:cNvSpPr>
          <p:nvPr>
            <p:ph type="dt" idx="13"/>
          </p:nvPr>
        </p:nvSpPr>
        <p:spPr/>
        <p:txBody>
          <a:bodyPr/>
          <a:lstStyle/>
          <a:p>
            <a:fld id="{0D046133-B40E-4F18-BD39-DC756E7BE64C}"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560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23</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166678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24</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682411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25</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936522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26</a:t>
            </a:fld>
            <a:endParaRPr lang="en-US" dirty="0"/>
          </a:p>
        </p:txBody>
      </p:sp>
      <p:sp>
        <p:nvSpPr>
          <p:cNvPr id="10" name="Date Placeholder 9"/>
          <p:cNvSpPr>
            <a:spLocks noGrp="1"/>
          </p:cNvSpPr>
          <p:nvPr>
            <p:ph type="dt" idx="13"/>
          </p:nvPr>
        </p:nvSpPr>
        <p:spPr/>
        <p:txBody>
          <a:bodyPr/>
          <a:lstStyle/>
          <a:p>
            <a:fld id="{0D046133-B40E-4F18-BD39-DC756E7BE64C}"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728565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27</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522016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018898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29</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573948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570455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30</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506942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31</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306915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3:19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77727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33</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3:19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251188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34</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3:19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06083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35</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3:19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2008438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36</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3:19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82652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3:19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504678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3:19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4</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23841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3:19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8831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41</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6/5/2013 3:19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522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6/5/2013 3:17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70463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7</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32114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8</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692468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9</a:t>
            </a:fld>
            <a:endParaRPr lang="en-US" dirty="0"/>
          </a:p>
        </p:txBody>
      </p:sp>
      <p:sp>
        <p:nvSpPr>
          <p:cNvPr id="10" name="Date Placeholder 9"/>
          <p:cNvSpPr>
            <a:spLocks noGrp="1"/>
          </p:cNvSpPr>
          <p:nvPr>
            <p:ph type="dt" idx="13"/>
          </p:nvPr>
        </p:nvSpPr>
        <p:spPr/>
        <p:txBody>
          <a:bodyPr/>
          <a:lstStyle/>
          <a:p>
            <a:fld id="{EEDF3C4D-D87C-4908-890C-F1AD6E39936D}" type="datetime8">
              <a:rPr lang="en-US" smtClean="0"/>
              <a:t>6/5/2013 3:19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4174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94555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0"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hyperlink" Target="http://www.windowsphone.com/busines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Building Mobile Middleware with </a:t>
            </a:r>
            <a:br>
              <a:rPr lang="en-US" dirty="0"/>
            </a:br>
            <a:r>
              <a:rPr lang="en-US" dirty="0"/>
              <a:t>SQL Server 2012 + IIS</a:t>
            </a:r>
          </a:p>
        </p:txBody>
      </p:sp>
    </p:spTree>
    <p:extLst>
      <p:ext uri="{BB962C8B-B14F-4D97-AF65-F5344CB8AC3E}">
        <p14:creationId xmlns:p14="http://schemas.microsoft.com/office/powerpoint/2010/main" val="181838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Mobile Middleware</a:t>
            </a:r>
          </a:p>
        </p:txBody>
      </p:sp>
      <p:sp>
        <p:nvSpPr>
          <p:cNvPr id="6" name="Text Placeholder 5"/>
          <p:cNvSpPr>
            <a:spLocks noGrp="1"/>
          </p:cNvSpPr>
          <p:nvPr>
            <p:ph type="body" sz="quarter" idx="10"/>
          </p:nvPr>
        </p:nvSpPr>
        <p:spPr>
          <a:xfrm>
            <a:off x="274638" y="1212850"/>
            <a:ext cx="11887200" cy="4985980"/>
          </a:xfrm>
        </p:spPr>
        <p:txBody>
          <a:bodyPr/>
          <a:lstStyle/>
          <a:p>
            <a:r>
              <a:rPr lang="en-US" dirty="0"/>
              <a:t>Enterprise application integration (EAI) with backend systems and data sources</a:t>
            </a:r>
          </a:p>
          <a:p>
            <a:r>
              <a:rPr lang="en-US" dirty="0"/>
              <a:t>Aggregate and cache composite data retrieved from those systems</a:t>
            </a:r>
          </a:p>
          <a:p>
            <a:r>
              <a:rPr lang="en-US" dirty="0"/>
              <a:t>Create business entities that model the schema created by the aggregated data</a:t>
            </a:r>
          </a:p>
          <a:p>
            <a:r>
              <a:rPr lang="en-US" dirty="0"/>
              <a:t>Build </a:t>
            </a:r>
            <a:r>
              <a:rPr lang="en-US" dirty="0" err="1" smtClean="0"/>
              <a:t>RESTful</a:t>
            </a:r>
            <a:r>
              <a:rPr lang="en-US" dirty="0" smtClean="0"/>
              <a:t> Web </a:t>
            </a:r>
            <a:r>
              <a:rPr lang="en-US" dirty="0"/>
              <a:t>Services to expose business entities to mobile </a:t>
            </a:r>
            <a:r>
              <a:rPr lang="en-US" dirty="0" smtClean="0"/>
              <a:t>clients</a:t>
            </a:r>
            <a:endParaRPr lang="en-US" dirty="0"/>
          </a:p>
        </p:txBody>
      </p:sp>
    </p:spTree>
    <p:extLst>
      <p:ext uri="{BB962C8B-B14F-4D97-AF65-F5344CB8AC3E}">
        <p14:creationId xmlns:p14="http://schemas.microsoft.com/office/powerpoint/2010/main" val="149938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Back End Systems + Data Sources via SSIS</a:t>
            </a:r>
          </a:p>
        </p:txBody>
      </p:sp>
      <p:sp>
        <p:nvSpPr>
          <p:cNvPr id="6" name="Text Placeholder 5"/>
          <p:cNvSpPr>
            <a:spLocks noGrp="1"/>
          </p:cNvSpPr>
          <p:nvPr>
            <p:ph type="body" sz="quarter" idx="10"/>
          </p:nvPr>
        </p:nvSpPr>
        <p:spPr>
          <a:xfrm>
            <a:off x="274638" y="1212850"/>
            <a:ext cx="11887200" cy="4462760"/>
          </a:xfrm>
        </p:spPr>
        <p:txBody>
          <a:bodyPr/>
          <a:lstStyle/>
          <a:p>
            <a:r>
              <a:rPr lang="en-US" dirty="0" smtClean="0"/>
              <a:t>Packages</a:t>
            </a:r>
          </a:p>
          <a:p>
            <a:pPr lvl="1"/>
            <a:r>
              <a:rPr lang="en-US" dirty="0">
                <a:gradFill>
                  <a:gsLst>
                    <a:gs pos="0">
                      <a:schemeClr val="tx1"/>
                    </a:gs>
                    <a:gs pos="100000">
                      <a:schemeClr val="tx1"/>
                    </a:gs>
                  </a:gsLst>
                  <a:lin ang="5400000" scaled="0"/>
                </a:gradFill>
              </a:rPr>
              <a:t>SAP, Siebel, Oracle, Salesforce, Hyperion, Dynamics, SharePoint, Custom</a:t>
            </a:r>
          </a:p>
          <a:p>
            <a:r>
              <a:rPr lang="en-US" dirty="0" smtClean="0"/>
              <a:t>Databases</a:t>
            </a:r>
          </a:p>
          <a:p>
            <a:pPr lvl="1"/>
            <a:r>
              <a:rPr lang="en-US" dirty="0">
                <a:gradFill>
                  <a:gsLst>
                    <a:gs pos="0">
                      <a:schemeClr val="tx1"/>
                    </a:gs>
                    <a:gs pos="100000">
                      <a:schemeClr val="tx1"/>
                    </a:gs>
                  </a:gsLst>
                  <a:lin ang="5400000" scaled="0"/>
                </a:gradFill>
              </a:rPr>
              <a:t>Oracle, DB2, Teradata, Sybase, MySQL, </a:t>
            </a:r>
            <a:r>
              <a:rPr lang="en-US" dirty="0"/>
              <a:t>Informix, </a:t>
            </a:r>
            <a:r>
              <a:rPr lang="en-US" dirty="0" err="1"/>
              <a:t>PostgreSQL</a:t>
            </a:r>
            <a:r>
              <a:rPr lang="en-US" dirty="0"/>
              <a:t>, </a:t>
            </a:r>
            <a:r>
              <a:rPr lang="en-US" dirty="0">
                <a:gradFill>
                  <a:gsLst>
                    <a:gs pos="0">
                      <a:schemeClr val="tx1"/>
                    </a:gs>
                    <a:gs pos="100000">
                      <a:schemeClr val="tx1"/>
                    </a:gs>
                  </a:gsLst>
                  <a:lin ang="5400000" scaled="0"/>
                </a:gradFill>
              </a:rPr>
              <a:t>Access, </a:t>
            </a:r>
            <a:r>
              <a:rPr lang="en-US" dirty="0"/>
              <a:t>FoxPro, Ingres</a:t>
            </a:r>
            <a:endParaRPr lang="en-US" dirty="0">
              <a:gradFill>
                <a:gsLst>
                  <a:gs pos="0">
                    <a:schemeClr val="tx1"/>
                  </a:gs>
                  <a:gs pos="100000">
                    <a:schemeClr val="tx1"/>
                  </a:gs>
                </a:gsLst>
                <a:lin ang="5400000" scaled="0"/>
              </a:gradFill>
            </a:endParaRPr>
          </a:p>
          <a:p>
            <a:pPr lvl="1"/>
            <a:r>
              <a:rPr lang="en-US" dirty="0"/>
              <a:t>VSAM, IMS, LDAP, Lotus Notes, ADABAS, </a:t>
            </a:r>
            <a:r>
              <a:rPr lang="en-US" dirty="0">
                <a:gradFill>
                  <a:gsLst>
                    <a:gs pos="0">
                      <a:schemeClr val="tx1"/>
                    </a:gs>
                    <a:gs pos="100000">
                      <a:schemeClr val="tx1"/>
                    </a:gs>
                  </a:gsLst>
                  <a:lin ang="5400000" scaled="0"/>
                </a:gradFill>
              </a:rPr>
              <a:t>ADO.NET, OLEDB, ODBC, </a:t>
            </a:r>
            <a:r>
              <a:rPr lang="en-US" dirty="0"/>
              <a:t>SQL Server Compact</a:t>
            </a:r>
            <a:endParaRPr lang="en-US" dirty="0">
              <a:gradFill>
                <a:gsLst>
                  <a:gs pos="0">
                    <a:schemeClr val="tx1"/>
                  </a:gs>
                  <a:gs pos="100000">
                    <a:schemeClr val="tx1"/>
                  </a:gs>
                </a:gsLst>
                <a:lin ang="5400000" scaled="0"/>
              </a:gradFill>
            </a:endParaRPr>
          </a:p>
          <a:p>
            <a:r>
              <a:rPr lang="en-US" dirty="0" smtClean="0"/>
              <a:t>Messaging</a:t>
            </a:r>
          </a:p>
          <a:p>
            <a:pPr lvl="1"/>
            <a:r>
              <a:rPr lang="en-US" dirty="0">
                <a:gradFill>
                  <a:gsLst>
                    <a:gs pos="0">
                      <a:srgbClr val="FFFFFF"/>
                    </a:gs>
                    <a:gs pos="86000">
                      <a:srgbClr val="FFFFFF"/>
                    </a:gs>
                  </a:gsLst>
                  <a:lin ang="5400000" scaled="0"/>
                </a:gradFill>
              </a:rPr>
              <a:t>MSMQ, MQ Series, </a:t>
            </a:r>
            <a:r>
              <a:rPr lang="en-US" dirty="0" err="1">
                <a:gradFill>
                  <a:gsLst>
                    <a:gs pos="0">
                      <a:srgbClr val="FFFFFF"/>
                    </a:gs>
                    <a:gs pos="86000">
                      <a:srgbClr val="FFFFFF"/>
                    </a:gs>
                  </a:gsLst>
                  <a:lin ang="5400000" scaled="0"/>
                </a:gradFill>
              </a:rPr>
              <a:t>Tibco</a:t>
            </a:r>
            <a:r>
              <a:rPr lang="en-US" dirty="0">
                <a:gradFill>
                  <a:gsLst>
                    <a:gs pos="0">
                      <a:srgbClr val="FFFFFF"/>
                    </a:gs>
                    <a:gs pos="86000">
                      <a:srgbClr val="FFFFFF"/>
                    </a:gs>
                  </a:gsLst>
                  <a:lin ang="5400000" scaled="0"/>
                </a:gradFill>
              </a:rPr>
              <a:t> </a:t>
            </a:r>
            <a:r>
              <a:rPr lang="en-US" dirty="0"/>
              <a:t>Rendezvous</a:t>
            </a:r>
            <a:r>
              <a:rPr lang="en-US" dirty="0">
                <a:gradFill>
                  <a:gsLst>
                    <a:gs pos="0">
                      <a:srgbClr val="FFFFFF"/>
                    </a:gs>
                    <a:gs pos="86000">
                      <a:srgbClr val="FFFFFF"/>
                    </a:gs>
                  </a:gsLst>
                  <a:lin ang="5400000" scaled="0"/>
                </a:gradFill>
              </a:rPr>
              <a:t>, SMTP, EDI, Flat Files, XML, </a:t>
            </a:r>
            <a:r>
              <a:rPr lang="en-US" dirty="0" err="1"/>
              <a:t>WebSphere</a:t>
            </a:r>
            <a:r>
              <a:rPr lang="en-US" dirty="0"/>
              <a:t>, </a:t>
            </a:r>
            <a:r>
              <a:rPr lang="en-US" dirty="0" err="1"/>
              <a:t>webMethods</a:t>
            </a:r>
            <a:r>
              <a:rPr lang="en-US" dirty="0"/>
              <a:t>, </a:t>
            </a:r>
            <a:r>
              <a:rPr lang="en-US" dirty="0" err="1"/>
              <a:t>SeeBeyond</a:t>
            </a:r>
            <a:endParaRPr lang="en-US" dirty="0">
              <a:gradFill>
                <a:gsLst>
                  <a:gs pos="0">
                    <a:srgbClr val="FFFFFF"/>
                  </a:gs>
                  <a:gs pos="86000">
                    <a:srgbClr val="FFFFFF"/>
                  </a:gs>
                </a:gsLst>
                <a:lin ang="5400000" scaled="0"/>
              </a:gradFill>
            </a:endParaRPr>
          </a:p>
          <a:p>
            <a:r>
              <a:rPr lang="en-US" dirty="0" smtClean="0"/>
              <a:t>Internet</a:t>
            </a:r>
            <a:endParaRPr lang="en-US" dirty="0"/>
          </a:p>
          <a:p>
            <a:pPr lvl="1"/>
            <a:r>
              <a:rPr lang="en-US" dirty="0">
                <a:gradFill>
                  <a:gsLst>
                    <a:gs pos="0">
                      <a:srgbClr val="FFFFFF"/>
                    </a:gs>
                    <a:gs pos="86000">
                      <a:srgbClr val="FFFFFF"/>
                    </a:gs>
                  </a:gsLst>
                  <a:lin ang="5400000" scaled="0"/>
                </a:gradFill>
              </a:rPr>
              <a:t>Web Services, FTP, HTTP</a:t>
            </a:r>
          </a:p>
        </p:txBody>
      </p:sp>
    </p:spTree>
    <p:extLst>
      <p:ext uri="{BB962C8B-B14F-4D97-AF65-F5344CB8AC3E}">
        <p14:creationId xmlns:p14="http://schemas.microsoft.com/office/powerpoint/2010/main" val="203772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 calcmode="lin" valueType="num">
                                      <p:cBhvr additive="base">
                                        <p:cTn id="4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Visually Connecting Adapters</a:t>
            </a:r>
          </a:p>
        </p:txBody>
      </p:sp>
      <p:sp>
        <p:nvSpPr>
          <p:cNvPr id="6" name="Text Placeholder 5"/>
          <p:cNvSpPr>
            <a:spLocks noGrp="1"/>
          </p:cNvSpPr>
          <p:nvPr>
            <p:ph type="body" sz="quarter" idx="10"/>
          </p:nvPr>
        </p:nvSpPr>
        <p:spPr>
          <a:xfrm>
            <a:off x="274638" y="1212850"/>
            <a:ext cx="11887200" cy="4893647"/>
          </a:xfrm>
        </p:spPr>
        <p:txBody>
          <a:bodyPr/>
          <a:lstStyle/>
          <a:p>
            <a:r>
              <a:rPr lang="en-US" dirty="0"/>
              <a:t>Use SQL Server Data Tools to Create SSIS Packages</a:t>
            </a:r>
          </a:p>
          <a:p>
            <a:r>
              <a:rPr lang="en-US" dirty="0"/>
              <a:t>Create a Data Flow Task</a:t>
            </a:r>
          </a:p>
          <a:p>
            <a:pPr lvl="1"/>
            <a:r>
              <a:rPr lang="en-US" dirty="0"/>
              <a:t>Create an OLE DB Source that points to a data source</a:t>
            </a:r>
          </a:p>
          <a:p>
            <a:pPr lvl="1"/>
            <a:r>
              <a:rPr lang="en-US" dirty="0">
                <a:gradFill>
                  <a:gsLst>
                    <a:gs pos="0">
                      <a:schemeClr val="tx1"/>
                    </a:gs>
                    <a:gs pos="100000">
                      <a:schemeClr val="tx1"/>
                    </a:gs>
                  </a:gsLst>
                  <a:lin ang="5400000" scaled="0"/>
                </a:gradFill>
              </a:rPr>
              <a:t>Perform needed data transformations along the way</a:t>
            </a:r>
          </a:p>
          <a:p>
            <a:pPr lvl="1"/>
            <a:r>
              <a:rPr lang="en-US" dirty="0">
                <a:gradFill>
                  <a:gsLst>
                    <a:gs pos="0">
                      <a:schemeClr val="tx1"/>
                    </a:gs>
                    <a:gs pos="100000">
                      <a:schemeClr val="tx1"/>
                    </a:gs>
                  </a:gsLst>
                  <a:lin ang="5400000" scaled="0"/>
                </a:gradFill>
              </a:rPr>
              <a:t>Create an OLE DB Destination that points to SQL Server</a:t>
            </a:r>
          </a:p>
          <a:p>
            <a:r>
              <a:rPr lang="en-US" dirty="0"/>
              <a:t>Encrypt SSIS Package and data via password or user key to secure integration data movement</a:t>
            </a:r>
          </a:p>
          <a:p>
            <a:r>
              <a:rPr lang="en-US" dirty="0"/>
              <a:t>SSIS holds the world record for ETL operations at over 2 TB transferred </a:t>
            </a:r>
            <a:r>
              <a:rPr lang="en-US" dirty="0" smtClean="0"/>
              <a:t>per hour</a:t>
            </a:r>
          </a:p>
        </p:txBody>
      </p:sp>
    </p:spTree>
    <p:extLst>
      <p:ext uri="{BB962C8B-B14F-4D97-AF65-F5344CB8AC3E}">
        <p14:creationId xmlns:p14="http://schemas.microsoft.com/office/powerpoint/2010/main" val="272482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EAI + Data Aggregation via SSIS</a:t>
            </a:r>
          </a:p>
        </p:txBody>
      </p:sp>
      <p:sp>
        <p:nvSpPr>
          <p:cNvPr id="3" name="Cloud 2"/>
          <p:cNvSpPr/>
          <p:nvPr/>
        </p:nvSpPr>
        <p:spPr>
          <a:xfrm>
            <a:off x="2037828" y="1211262"/>
            <a:ext cx="9601200" cy="4824536"/>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4" name="Oval 3"/>
          <p:cNvSpPr/>
          <p:nvPr/>
        </p:nvSpPr>
        <p:spPr>
          <a:xfrm>
            <a:off x="9327776" y="1296464"/>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 name="TextBox 4"/>
          <p:cNvSpPr txBox="1"/>
          <p:nvPr/>
        </p:nvSpPr>
        <p:spPr>
          <a:xfrm>
            <a:off x="9365842" y="1520989"/>
            <a:ext cx="654026"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Back End</a:t>
            </a:r>
            <a:br>
              <a:rPr lang="en-US" sz="1200" b="1" dirty="0" smtClean="0">
                <a:gradFill>
                  <a:gsLst>
                    <a:gs pos="9167">
                      <a:srgbClr val="503900"/>
                    </a:gs>
                    <a:gs pos="31000">
                      <a:srgbClr val="503900"/>
                    </a:gs>
                  </a:gsLst>
                  <a:lin ang="5400000" scaled="0"/>
                </a:gradFill>
                <a:ea typeface="Segoe UI" pitchFamily="34" charset="0"/>
                <a:cs typeface="Segoe UI" pitchFamily="34" charset="0"/>
              </a:rPr>
            </a:br>
            <a:r>
              <a:rPr lang="en-US" sz="1200" b="1" dirty="0" smtClean="0">
                <a:gradFill>
                  <a:gsLst>
                    <a:gs pos="9167">
                      <a:srgbClr val="503900"/>
                    </a:gs>
                    <a:gs pos="31000">
                      <a:srgbClr val="503900"/>
                    </a:gs>
                  </a:gsLst>
                  <a:lin ang="5400000" scaled="0"/>
                </a:gradFill>
                <a:ea typeface="Segoe UI" pitchFamily="34" charset="0"/>
                <a:cs typeface="Segoe UI" pitchFamily="34" charset="0"/>
              </a:rPr>
              <a:t>Package</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6" name="Oval 5"/>
          <p:cNvSpPr/>
          <p:nvPr/>
        </p:nvSpPr>
        <p:spPr>
          <a:xfrm>
            <a:off x="3490684" y="1807488"/>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7" name="TextBox 6"/>
          <p:cNvSpPr txBox="1"/>
          <p:nvPr/>
        </p:nvSpPr>
        <p:spPr>
          <a:xfrm>
            <a:off x="3521471" y="2085074"/>
            <a:ext cx="668580"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Database</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8" name="Oval 7"/>
          <p:cNvSpPr/>
          <p:nvPr/>
        </p:nvSpPr>
        <p:spPr>
          <a:xfrm>
            <a:off x="7505872" y="1273885"/>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9" name="TextBox 8"/>
          <p:cNvSpPr txBox="1"/>
          <p:nvPr/>
        </p:nvSpPr>
        <p:spPr>
          <a:xfrm>
            <a:off x="7712252" y="1463720"/>
            <a:ext cx="317396"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Flat</a:t>
            </a:r>
          </a:p>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Files</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10" name="Oval 9"/>
          <p:cNvSpPr/>
          <p:nvPr/>
        </p:nvSpPr>
        <p:spPr>
          <a:xfrm>
            <a:off x="5529887" y="1440250"/>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1" name="TextBox 10"/>
          <p:cNvSpPr txBox="1"/>
          <p:nvPr/>
        </p:nvSpPr>
        <p:spPr>
          <a:xfrm>
            <a:off x="5581579" y="1656392"/>
            <a:ext cx="626774"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Message</a:t>
            </a:r>
          </a:p>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Bus</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12" name="Oval 11"/>
          <p:cNvSpPr/>
          <p:nvPr/>
        </p:nvSpPr>
        <p:spPr>
          <a:xfrm>
            <a:off x="2134251" y="3031624"/>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3" name="TextBox 12"/>
          <p:cNvSpPr txBox="1"/>
          <p:nvPr/>
        </p:nvSpPr>
        <p:spPr>
          <a:xfrm>
            <a:off x="2238970" y="3247766"/>
            <a:ext cx="520720"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Web</a:t>
            </a:r>
          </a:p>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Service</a:t>
            </a:r>
          </a:p>
        </p:txBody>
      </p:sp>
      <p:cxnSp>
        <p:nvCxnSpPr>
          <p:cNvPr id="14" name="Curved Connector 13"/>
          <p:cNvCxnSpPr>
            <a:stCxn id="12" idx="7"/>
            <a:endCxn id="23" idx="5"/>
          </p:cNvCxnSpPr>
          <p:nvPr/>
        </p:nvCxnSpPr>
        <p:spPr>
          <a:xfrm rot="5400000" flipH="1" flipV="1">
            <a:off x="4374246" y="1005840"/>
            <a:ext cx="523226" cy="3754434"/>
          </a:xfrm>
          <a:prstGeom prst="curvedConnector2">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6" idx="6"/>
            <a:endCxn id="23" idx="6"/>
          </p:cNvCxnSpPr>
          <p:nvPr/>
        </p:nvCxnSpPr>
        <p:spPr>
          <a:xfrm>
            <a:off x="4222204" y="2193451"/>
            <a:ext cx="2290872" cy="122006"/>
          </a:xfrm>
          <a:prstGeom prst="curvedConnector3">
            <a:avLst>
              <a:gd name="adj1" fmla="val 50000"/>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10" idx="6"/>
          </p:cNvCxnSpPr>
          <p:nvPr/>
        </p:nvCxnSpPr>
        <p:spPr>
          <a:xfrm>
            <a:off x="6261407" y="1826213"/>
            <a:ext cx="388939" cy="201771"/>
          </a:xfrm>
          <a:prstGeom prst="curvedConnector3">
            <a:avLst>
              <a:gd name="adj1" fmla="val 50000"/>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8" idx="2"/>
            <a:endCxn id="23" idx="8"/>
          </p:cNvCxnSpPr>
          <p:nvPr/>
        </p:nvCxnSpPr>
        <p:spPr>
          <a:xfrm rot="10800000" flipV="1">
            <a:off x="6951816" y="1659848"/>
            <a:ext cx="554056" cy="275484"/>
          </a:xfrm>
          <a:prstGeom prst="curvedConnector2">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Curved Connector 18"/>
          <p:cNvCxnSpPr>
            <a:stCxn id="4" idx="3"/>
            <a:endCxn id="23" idx="1"/>
          </p:cNvCxnSpPr>
          <p:nvPr/>
        </p:nvCxnSpPr>
        <p:spPr>
          <a:xfrm rot="5400000">
            <a:off x="8227585" y="1108136"/>
            <a:ext cx="360113" cy="2054529"/>
          </a:xfrm>
          <a:prstGeom prst="curvedConnector2">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10441795" y="2017568"/>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1" name="TextBox 20"/>
          <p:cNvSpPr txBox="1"/>
          <p:nvPr/>
        </p:nvSpPr>
        <p:spPr>
          <a:xfrm>
            <a:off x="10685045" y="2295154"/>
            <a:ext cx="243656"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EDI</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cxnSp>
        <p:nvCxnSpPr>
          <p:cNvPr id="22" name="Curved Connector 21"/>
          <p:cNvCxnSpPr>
            <a:stCxn id="20" idx="2"/>
            <a:endCxn id="23" idx="0"/>
          </p:cNvCxnSpPr>
          <p:nvPr/>
        </p:nvCxnSpPr>
        <p:spPr>
          <a:xfrm rot="10800000">
            <a:off x="7233611" y="2044573"/>
            <a:ext cx="3208184" cy="358958"/>
          </a:xfrm>
          <a:prstGeom prst="curvedConnector4">
            <a:avLst>
              <a:gd name="adj1" fmla="val 47554"/>
              <a:gd name="adj2" fmla="val 163684"/>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3" name="Shape 22"/>
          <p:cNvSpPr/>
          <p:nvPr/>
        </p:nvSpPr>
        <p:spPr>
          <a:xfrm>
            <a:off x="6513075" y="1931342"/>
            <a:ext cx="877481" cy="925684"/>
          </a:xfrm>
          <a:prstGeom prst="gear9">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4" name="Oval 23"/>
          <p:cNvSpPr/>
          <p:nvPr/>
        </p:nvSpPr>
        <p:spPr>
          <a:xfrm>
            <a:off x="6513077" y="2982659"/>
            <a:ext cx="914400" cy="964907"/>
          </a:xfrm>
          <a:prstGeom prst="ellipse">
            <a:avLst/>
          </a:prstGeom>
          <a:solidFill>
            <a:schemeClr val="accent1"/>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5" name="TextBox 24"/>
          <p:cNvSpPr txBox="1"/>
          <p:nvPr/>
        </p:nvSpPr>
        <p:spPr>
          <a:xfrm>
            <a:off x="6740108" y="3262612"/>
            <a:ext cx="463140"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p:txBody>
      </p:sp>
      <p:sp>
        <p:nvSpPr>
          <p:cNvPr id="26" name="TextBox 25"/>
          <p:cNvSpPr txBox="1"/>
          <p:nvPr/>
        </p:nvSpPr>
        <p:spPr>
          <a:xfrm>
            <a:off x="6643104" y="2172682"/>
            <a:ext cx="65434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SSIS</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Adapters</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27" name="TextBox 26"/>
          <p:cNvSpPr txBox="1"/>
          <p:nvPr/>
        </p:nvSpPr>
        <p:spPr>
          <a:xfrm>
            <a:off x="4560547" y="1918875"/>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28" name="TextBox 27"/>
          <p:cNvSpPr txBox="1"/>
          <p:nvPr/>
        </p:nvSpPr>
        <p:spPr>
          <a:xfrm>
            <a:off x="6597400" y="1632176"/>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29" name="TextBox 28"/>
          <p:cNvSpPr txBox="1"/>
          <p:nvPr/>
        </p:nvSpPr>
        <p:spPr>
          <a:xfrm>
            <a:off x="8780977" y="1599327"/>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30" name="TextBox 29"/>
          <p:cNvSpPr txBox="1"/>
          <p:nvPr/>
        </p:nvSpPr>
        <p:spPr>
          <a:xfrm>
            <a:off x="10151192" y="1934468"/>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31" name="TextBox 30"/>
          <p:cNvSpPr txBox="1"/>
          <p:nvPr/>
        </p:nvSpPr>
        <p:spPr>
          <a:xfrm>
            <a:off x="2926060" y="3117139"/>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32" name="TextBox 31"/>
          <p:cNvSpPr txBox="1"/>
          <p:nvPr/>
        </p:nvSpPr>
        <p:spPr>
          <a:xfrm>
            <a:off x="10702924" y="1621127"/>
            <a:ext cx="969111"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Private Cloud</a:t>
            </a:r>
            <a:endParaRPr lang="en-US" sz="1200" b="1"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4388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928247" cy="2751698"/>
          </a:xfrm>
        </p:spPr>
        <p:txBody>
          <a:bodyPr/>
          <a:lstStyle/>
          <a:p>
            <a:r>
              <a:rPr lang="en-US" dirty="0"/>
              <a:t>Demo</a:t>
            </a:r>
            <a:br>
              <a:rPr lang="en-US" dirty="0"/>
            </a:br>
            <a:r>
              <a:rPr lang="en-US" dirty="0"/>
              <a:t>Using SSIS to Pull Data from Multiple Backend Systems</a:t>
            </a:r>
          </a:p>
        </p:txBody>
      </p:sp>
      <p:sp>
        <p:nvSpPr>
          <p:cNvPr id="5" name="Text Placeholder 4"/>
          <p:cNvSpPr>
            <a:spLocks noGrp="1"/>
          </p:cNvSpPr>
          <p:nvPr>
            <p:ph type="body" sz="quarter" idx="12"/>
          </p:nvPr>
        </p:nvSpPr>
        <p:spPr>
          <a:xfrm>
            <a:off x="274638" y="4281037"/>
            <a:ext cx="10058401" cy="1829593"/>
          </a:xfrm>
        </p:spPr>
        <p:txBody>
          <a:bodyPr/>
          <a:lstStyle/>
          <a:p>
            <a:r>
              <a:rPr lang="en-US" dirty="0" smtClean="0"/>
              <a:t>Rob Tiffany</a:t>
            </a:r>
            <a:endParaRPr lang="en-US" dirty="0"/>
          </a:p>
        </p:txBody>
      </p:sp>
    </p:spTree>
    <p:extLst>
      <p:ext uri="{BB962C8B-B14F-4D97-AF65-F5344CB8AC3E}">
        <p14:creationId xmlns:p14="http://schemas.microsoft.com/office/powerpoint/2010/main" val="175072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Scaling Out SQL Server 2012</a:t>
            </a:r>
          </a:p>
        </p:txBody>
      </p:sp>
      <p:sp>
        <p:nvSpPr>
          <p:cNvPr id="6" name="Text Placeholder 5"/>
          <p:cNvSpPr>
            <a:spLocks noGrp="1"/>
          </p:cNvSpPr>
          <p:nvPr>
            <p:ph type="body" sz="quarter" idx="10"/>
          </p:nvPr>
        </p:nvSpPr>
        <p:spPr>
          <a:xfrm>
            <a:off x="274638" y="1212850"/>
            <a:ext cx="11887200" cy="5509200"/>
          </a:xfrm>
        </p:spPr>
        <p:txBody>
          <a:bodyPr/>
          <a:lstStyle/>
          <a:p>
            <a:r>
              <a:rPr lang="en-US" dirty="0"/>
              <a:t>Replication is a SQL Server database engine feature</a:t>
            </a:r>
          </a:p>
          <a:p>
            <a:pPr lvl="1"/>
            <a:r>
              <a:rPr lang="en-US" dirty="0"/>
              <a:t>Why allow all your devices to overwhelm a single database…</a:t>
            </a:r>
          </a:p>
          <a:p>
            <a:pPr lvl="1"/>
            <a:r>
              <a:rPr lang="en-US" dirty="0" smtClean="0"/>
              <a:t>…when </a:t>
            </a:r>
            <a:r>
              <a:rPr lang="en-US" dirty="0"/>
              <a:t>smaller groups of devices can connect to multiple, replicated copies of that same database</a:t>
            </a:r>
          </a:p>
          <a:p>
            <a:r>
              <a:rPr lang="en-US" dirty="0"/>
              <a:t>Databases, tables, and columns can </a:t>
            </a:r>
            <a:r>
              <a:rPr lang="en-US" dirty="0" smtClean="0"/>
              <a:t>be </a:t>
            </a:r>
            <a:r>
              <a:rPr lang="en-US" dirty="0"/>
              <a:t>filtered and replicated to other SQL Server nodes</a:t>
            </a:r>
          </a:p>
          <a:p>
            <a:pPr lvl="1"/>
            <a:r>
              <a:rPr lang="en-US" dirty="0"/>
              <a:t>Database shards are smaller and therefore faster because disk I/O is reduced since the ratio between memory and data on disk is improved</a:t>
            </a:r>
          </a:p>
          <a:p>
            <a:pPr lvl="1"/>
            <a:r>
              <a:rPr lang="en-US" dirty="0"/>
              <a:t>Most </a:t>
            </a:r>
            <a:r>
              <a:rPr lang="en-US" dirty="0" smtClean="0"/>
              <a:t>nodes </a:t>
            </a:r>
            <a:r>
              <a:rPr lang="en-US" dirty="0"/>
              <a:t>download read-only database shards to accommodate </a:t>
            </a:r>
            <a:r>
              <a:rPr lang="en-US" dirty="0" smtClean="0"/>
              <a:t>SELECTs (READS)</a:t>
            </a:r>
            <a:endParaRPr lang="en-US" dirty="0"/>
          </a:p>
          <a:p>
            <a:pPr lvl="1"/>
            <a:r>
              <a:rPr lang="en-US" dirty="0"/>
              <a:t>A small number of write-only </a:t>
            </a:r>
            <a:r>
              <a:rPr lang="en-US" dirty="0" smtClean="0"/>
              <a:t>nodes </a:t>
            </a:r>
            <a:r>
              <a:rPr lang="en-US" dirty="0"/>
              <a:t>will be used to upload INSERTs, UPDATEs, and </a:t>
            </a:r>
            <a:r>
              <a:rPr lang="en-US" dirty="0" smtClean="0"/>
              <a:t>DELETEs (WRITES)</a:t>
            </a:r>
            <a:endParaRPr lang="en-US" dirty="0"/>
          </a:p>
          <a:p>
            <a:r>
              <a:rPr lang="en-US" dirty="0"/>
              <a:t>Geo-replication across data centers is facilitated by Peer to Peer Transactional Replication</a:t>
            </a:r>
          </a:p>
          <a:p>
            <a:pPr lvl="1"/>
            <a:r>
              <a:rPr lang="en-US" dirty="0"/>
              <a:t>Complete copies of the database is replicated and kept up to date</a:t>
            </a:r>
          </a:p>
        </p:txBody>
      </p:sp>
    </p:spTree>
    <p:extLst>
      <p:ext uri="{BB962C8B-B14F-4D97-AF65-F5344CB8AC3E}">
        <p14:creationId xmlns:p14="http://schemas.microsoft.com/office/powerpoint/2010/main" val="28546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Shared-Nothing Horizontal Partitioning</a:t>
            </a:r>
          </a:p>
        </p:txBody>
      </p:sp>
      <p:sp>
        <p:nvSpPr>
          <p:cNvPr id="3" name="Cloud 2"/>
          <p:cNvSpPr/>
          <p:nvPr/>
        </p:nvSpPr>
        <p:spPr>
          <a:xfrm>
            <a:off x="2037828" y="1211262"/>
            <a:ext cx="9601200" cy="4824536"/>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4" name="Oval 3"/>
          <p:cNvSpPr/>
          <p:nvPr/>
        </p:nvSpPr>
        <p:spPr>
          <a:xfrm>
            <a:off x="6513077" y="2980325"/>
            <a:ext cx="914400" cy="964907"/>
          </a:xfrm>
          <a:prstGeom prst="ellipse">
            <a:avLst/>
          </a:prstGeom>
          <a:solidFill>
            <a:schemeClr val="accent1"/>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 name="TextBox 4"/>
          <p:cNvSpPr txBox="1"/>
          <p:nvPr/>
        </p:nvSpPr>
        <p:spPr>
          <a:xfrm>
            <a:off x="6634246" y="3177179"/>
            <a:ext cx="674865"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Publisher</a:t>
            </a:r>
          </a:p>
        </p:txBody>
      </p:sp>
      <p:sp>
        <p:nvSpPr>
          <p:cNvPr id="6" name="Oval 5"/>
          <p:cNvSpPr/>
          <p:nvPr/>
        </p:nvSpPr>
        <p:spPr>
          <a:xfrm>
            <a:off x="9357306" y="2575966"/>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7" name="TextBox 6"/>
          <p:cNvSpPr txBox="1"/>
          <p:nvPr/>
        </p:nvSpPr>
        <p:spPr>
          <a:xfrm>
            <a:off x="9434906" y="2772819"/>
            <a:ext cx="762004"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p:txBody>
      </p:sp>
      <p:sp>
        <p:nvSpPr>
          <p:cNvPr id="8" name="Oval 7"/>
          <p:cNvSpPr/>
          <p:nvPr/>
        </p:nvSpPr>
        <p:spPr>
          <a:xfrm>
            <a:off x="3306913" y="3033166"/>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9" name="TextBox 8"/>
          <p:cNvSpPr txBox="1"/>
          <p:nvPr/>
        </p:nvSpPr>
        <p:spPr>
          <a:xfrm>
            <a:off x="3384513" y="3230019"/>
            <a:ext cx="762004"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p:txBody>
      </p:sp>
      <p:sp>
        <p:nvSpPr>
          <p:cNvPr id="10" name="Oval 9"/>
          <p:cNvSpPr/>
          <p:nvPr/>
        </p:nvSpPr>
        <p:spPr>
          <a:xfrm>
            <a:off x="5124379" y="2925555"/>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1" name="TextBox 10"/>
          <p:cNvSpPr txBox="1"/>
          <p:nvPr/>
        </p:nvSpPr>
        <p:spPr>
          <a:xfrm>
            <a:off x="5201979" y="3122408"/>
            <a:ext cx="762004"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p:txBody>
      </p:sp>
      <p:sp>
        <p:nvSpPr>
          <p:cNvPr id="12" name="Oval 11"/>
          <p:cNvSpPr/>
          <p:nvPr/>
        </p:nvSpPr>
        <p:spPr>
          <a:xfrm>
            <a:off x="8323777" y="2687304"/>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3" name="TextBox 12"/>
          <p:cNvSpPr txBox="1"/>
          <p:nvPr/>
        </p:nvSpPr>
        <p:spPr>
          <a:xfrm>
            <a:off x="8401377" y="2884157"/>
            <a:ext cx="762004"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p:txBody>
      </p:sp>
      <p:cxnSp>
        <p:nvCxnSpPr>
          <p:cNvPr id="14" name="Curved Connector 13"/>
          <p:cNvCxnSpPr>
            <a:stCxn id="4" idx="1"/>
            <a:endCxn id="8" idx="7"/>
          </p:cNvCxnSpPr>
          <p:nvPr/>
        </p:nvCxnSpPr>
        <p:spPr>
          <a:xfrm rot="16200000" flipH="1" flipV="1">
            <a:off x="5344472" y="1864561"/>
            <a:ext cx="45445" cy="2559586"/>
          </a:xfrm>
          <a:prstGeom prst="curvedConnector3">
            <a:avLst>
              <a:gd name="adj1" fmla="val -603745"/>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4" idx="7"/>
            <a:endCxn id="6" idx="1"/>
          </p:cNvCxnSpPr>
          <p:nvPr/>
        </p:nvCxnSpPr>
        <p:spPr>
          <a:xfrm rot="5400000" flipH="1" flipV="1">
            <a:off x="8186514" y="1816930"/>
            <a:ext cx="411755" cy="2197651"/>
          </a:xfrm>
          <a:prstGeom prst="curvedConnector3">
            <a:avLst>
              <a:gd name="adj1" fmla="val 144951"/>
            </a:avLst>
          </a:prstGeom>
          <a:ln w="38100">
            <a:solidFill>
              <a:srgbClr val="7ABC32"/>
            </a:solidFill>
            <a:prstDash val="sysDot"/>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4" idx="2"/>
            <a:endCxn id="10" idx="6"/>
          </p:cNvCxnSpPr>
          <p:nvPr/>
        </p:nvCxnSpPr>
        <p:spPr>
          <a:xfrm rot="10800000">
            <a:off x="6038779" y="3382755"/>
            <a:ext cx="474298" cy="80024"/>
          </a:xfrm>
          <a:prstGeom prst="curvedConnector3">
            <a:avLst>
              <a:gd name="adj1" fmla="val 50000"/>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4" idx="6"/>
            <a:endCxn id="12" idx="2"/>
          </p:cNvCxnSpPr>
          <p:nvPr/>
        </p:nvCxnSpPr>
        <p:spPr>
          <a:xfrm flipV="1">
            <a:off x="7427477" y="3144504"/>
            <a:ext cx="896300" cy="318275"/>
          </a:xfrm>
          <a:prstGeom prst="curvedConnector3">
            <a:avLst>
              <a:gd name="adj1" fmla="val 50000"/>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496989" y="2845263"/>
            <a:ext cx="81047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Replication</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20" name="Cloud 19"/>
          <p:cNvSpPr/>
          <p:nvPr/>
        </p:nvSpPr>
        <p:spPr>
          <a:xfrm>
            <a:off x="285340" y="2075358"/>
            <a:ext cx="1371600" cy="1371600"/>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21" name="Oval 20"/>
          <p:cNvSpPr/>
          <p:nvPr/>
        </p:nvSpPr>
        <p:spPr>
          <a:xfrm>
            <a:off x="477788" y="2262534"/>
            <a:ext cx="914400" cy="914400"/>
          </a:xfrm>
          <a:prstGeom prst="ellipse">
            <a:avLst/>
          </a:prstGeom>
          <a:solidFill>
            <a:schemeClr val="accent1"/>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2" name="TextBox 21"/>
          <p:cNvSpPr txBox="1"/>
          <p:nvPr/>
        </p:nvSpPr>
        <p:spPr>
          <a:xfrm>
            <a:off x="531153" y="2375265"/>
            <a:ext cx="810478"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Replication</a:t>
            </a:r>
          </a:p>
          <a:p>
            <a:pPr algn="ctr">
              <a:lnSpc>
                <a:spcPct val="90000"/>
              </a:lnSpc>
            </a:pPr>
            <a:r>
              <a:rPr lang="en-US" sz="1200" b="1" dirty="0" smtClean="0">
                <a:solidFill>
                  <a:schemeClr val="tx1"/>
                </a:solidFill>
                <a:ea typeface="Segoe UI" pitchFamily="34" charset="0"/>
                <a:cs typeface="Segoe UI" pitchFamily="34" charset="0"/>
              </a:rPr>
              <a:t>Peer</a:t>
            </a:r>
          </a:p>
        </p:txBody>
      </p:sp>
      <p:cxnSp>
        <p:nvCxnSpPr>
          <p:cNvPr id="23" name="Curved Connector 22"/>
          <p:cNvCxnSpPr>
            <a:stCxn id="4" idx="0"/>
            <a:endCxn id="21" idx="6"/>
          </p:cNvCxnSpPr>
          <p:nvPr/>
        </p:nvCxnSpPr>
        <p:spPr>
          <a:xfrm rot="16200000" flipV="1">
            <a:off x="4050938" y="60985"/>
            <a:ext cx="260591" cy="5578089"/>
          </a:xfrm>
          <a:prstGeom prst="curvedConnector2">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93648" y="2424522"/>
            <a:ext cx="115993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rgbClr val="FFFFFF"/>
                </a:solidFill>
                <a:ea typeface="Segoe UI" pitchFamily="34" charset="0"/>
                <a:cs typeface="Segoe UI" pitchFamily="34" charset="0"/>
              </a:rPr>
              <a:t>Geo-Replication</a:t>
            </a:r>
          </a:p>
        </p:txBody>
      </p:sp>
      <p:sp>
        <p:nvSpPr>
          <p:cNvPr id="25" name="TextBox 24"/>
          <p:cNvSpPr txBox="1"/>
          <p:nvPr/>
        </p:nvSpPr>
        <p:spPr>
          <a:xfrm>
            <a:off x="4275822" y="3205303"/>
            <a:ext cx="81047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Replication</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26" name="TextBox 25"/>
          <p:cNvSpPr txBox="1"/>
          <p:nvPr/>
        </p:nvSpPr>
        <p:spPr>
          <a:xfrm>
            <a:off x="10702924" y="1621127"/>
            <a:ext cx="969111"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Private Cloud</a:t>
            </a:r>
            <a:endParaRPr lang="en-US" sz="1200" b="1" dirty="0">
              <a:solidFill>
                <a:schemeClr val="tx1"/>
              </a:solidFill>
              <a:ea typeface="Segoe UI" pitchFamily="34" charset="0"/>
              <a:cs typeface="Segoe UI" pitchFamily="34" charset="0"/>
            </a:endParaRPr>
          </a:p>
        </p:txBody>
      </p:sp>
      <p:sp>
        <p:nvSpPr>
          <p:cNvPr id="27" name="TextBox 26"/>
          <p:cNvSpPr txBox="1"/>
          <p:nvPr/>
        </p:nvSpPr>
        <p:spPr>
          <a:xfrm>
            <a:off x="555677" y="1681741"/>
            <a:ext cx="857029"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Remote </a:t>
            </a:r>
          </a:p>
          <a:p>
            <a:pPr algn="ctr">
              <a:lnSpc>
                <a:spcPct val="90000"/>
              </a:lnSpc>
            </a:pPr>
            <a:r>
              <a:rPr lang="en-US" sz="1200" b="1" dirty="0" smtClean="0">
                <a:solidFill>
                  <a:schemeClr val="tx1"/>
                </a:solidFill>
                <a:ea typeface="Segoe UI" pitchFamily="34" charset="0"/>
                <a:cs typeface="Segoe UI" pitchFamily="34" charset="0"/>
              </a:rPr>
              <a:t>Data Center</a:t>
            </a:r>
            <a:endParaRPr lang="en-US" sz="1200" b="1"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85199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928247" cy="2751698"/>
          </a:xfrm>
        </p:spPr>
        <p:txBody>
          <a:bodyPr/>
          <a:lstStyle/>
          <a:p>
            <a:r>
              <a:rPr lang="en-US" dirty="0"/>
              <a:t>Demo</a:t>
            </a:r>
            <a:br>
              <a:rPr lang="en-US" dirty="0"/>
            </a:br>
            <a:r>
              <a:rPr lang="en-US" dirty="0"/>
              <a:t>Using Replication to Scale out SQL Server 2012</a:t>
            </a:r>
          </a:p>
        </p:txBody>
      </p:sp>
      <p:sp>
        <p:nvSpPr>
          <p:cNvPr id="5" name="Text Placeholder 4"/>
          <p:cNvSpPr>
            <a:spLocks noGrp="1"/>
          </p:cNvSpPr>
          <p:nvPr>
            <p:ph type="body" sz="quarter" idx="12"/>
          </p:nvPr>
        </p:nvSpPr>
        <p:spPr>
          <a:xfrm>
            <a:off x="274638" y="4281037"/>
            <a:ext cx="10058401" cy="1829593"/>
          </a:xfrm>
        </p:spPr>
        <p:txBody>
          <a:bodyPr/>
          <a:lstStyle/>
          <a:p>
            <a:r>
              <a:rPr lang="en-US" dirty="0" smtClean="0"/>
              <a:t>Rob Tiffany</a:t>
            </a:r>
            <a:endParaRPr lang="en-US" dirty="0"/>
          </a:p>
        </p:txBody>
      </p:sp>
    </p:spTree>
    <p:extLst>
      <p:ext uri="{BB962C8B-B14F-4D97-AF65-F5344CB8AC3E}">
        <p14:creationId xmlns:p14="http://schemas.microsoft.com/office/powerpoint/2010/main" val="347597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Creating Web Services</a:t>
            </a:r>
          </a:p>
        </p:txBody>
      </p:sp>
      <p:sp>
        <p:nvSpPr>
          <p:cNvPr id="6" name="Text Placeholder 5"/>
          <p:cNvSpPr>
            <a:spLocks noGrp="1"/>
          </p:cNvSpPr>
          <p:nvPr>
            <p:ph type="body" sz="quarter" idx="10"/>
          </p:nvPr>
        </p:nvSpPr>
        <p:spPr>
          <a:xfrm>
            <a:off x="274638" y="1212850"/>
            <a:ext cx="11887200" cy="4801314"/>
          </a:xfrm>
        </p:spPr>
        <p:txBody>
          <a:bodyPr/>
          <a:lstStyle/>
          <a:p>
            <a:r>
              <a:rPr lang="en-US" dirty="0"/>
              <a:t>Use Multichannel Transports and Data Formats</a:t>
            </a:r>
          </a:p>
          <a:p>
            <a:pPr lvl="1"/>
            <a:r>
              <a:rPr lang="en-US" dirty="0"/>
              <a:t>REST is how the mobile Internet communicates</a:t>
            </a:r>
          </a:p>
          <a:p>
            <a:pPr lvl="1"/>
            <a:r>
              <a:rPr lang="en-US" dirty="0"/>
              <a:t>JSON is how the mobile Internet serializes data</a:t>
            </a:r>
          </a:p>
          <a:p>
            <a:r>
              <a:rPr lang="en-US" dirty="0"/>
              <a:t>Business Objects are modeled on database schema</a:t>
            </a:r>
          </a:p>
          <a:p>
            <a:pPr lvl="1"/>
            <a:r>
              <a:rPr lang="en-US" dirty="0"/>
              <a:t>Retrieve Data from SQL Server to hydrate your Business Objects</a:t>
            </a:r>
          </a:p>
          <a:p>
            <a:pPr lvl="1"/>
            <a:r>
              <a:rPr lang="en-US" dirty="0"/>
              <a:t>Serialize collections of business objects as JSON</a:t>
            </a:r>
          </a:p>
          <a:p>
            <a:r>
              <a:rPr lang="en-US" dirty="0"/>
              <a:t>Performance + Scalability</a:t>
            </a:r>
          </a:p>
          <a:p>
            <a:pPr lvl="1"/>
            <a:r>
              <a:rPr lang="en-US" dirty="0">
                <a:gradFill>
                  <a:gsLst>
                    <a:gs pos="0">
                      <a:schemeClr val="tx1"/>
                    </a:gs>
                    <a:gs pos="100000">
                      <a:schemeClr val="tx1"/>
                    </a:gs>
                  </a:gsLst>
                  <a:lin ang="5400000" scaled="0"/>
                </a:gradFill>
              </a:rPr>
              <a:t>Boost performance and scalability with .NET </a:t>
            </a:r>
            <a:r>
              <a:rPr lang="en-US" dirty="0" err="1">
                <a:gradFill>
                  <a:gsLst>
                    <a:gs pos="0">
                      <a:schemeClr val="tx1"/>
                    </a:gs>
                    <a:gs pos="100000">
                      <a:schemeClr val="tx1"/>
                    </a:gs>
                  </a:gsLst>
                  <a:lin ang="5400000" scaled="0"/>
                </a:gradFill>
              </a:rPr>
              <a:t>MemoryCache</a:t>
            </a:r>
            <a:r>
              <a:rPr lang="en-US" dirty="0">
                <a:gradFill>
                  <a:gsLst>
                    <a:gs pos="0">
                      <a:schemeClr val="tx1"/>
                    </a:gs>
                    <a:gs pos="100000">
                      <a:schemeClr val="tx1"/>
                    </a:gs>
                  </a:gsLst>
                  <a:lin ang="5400000" scaled="0"/>
                </a:gradFill>
              </a:rPr>
              <a:t> or </a:t>
            </a:r>
            <a:r>
              <a:rPr lang="en-US" dirty="0" err="1">
                <a:gradFill>
                  <a:gsLst>
                    <a:gs pos="0">
                      <a:schemeClr val="tx1"/>
                    </a:gs>
                    <a:gs pos="100000">
                      <a:schemeClr val="tx1"/>
                    </a:gs>
                  </a:gsLst>
                  <a:lin ang="5400000" scaled="0"/>
                </a:gradFill>
              </a:rPr>
              <a:t>AppFabric</a:t>
            </a:r>
            <a:r>
              <a:rPr lang="en-US" dirty="0">
                <a:gradFill>
                  <a:gsLst>
                    <a:gs pos="0">
                      <a:schemeClr val="tx1"/>
                    </a:gs>
                    <a:gs pos="100000">
                      <a:schemeClr val="tx1"/>
                    </a:gs>
                  </a:gsLst>
                  <a:lin ang="5400000" scaled="0"/>
                </a:gradFill>
              </a:rPr>
              <a:t> Caching </a:t>
            </a:r>
          </a:p>
          <a:p>
            <a:pPr lvl="1"/>
            <a:r>
              <a:rPr lang="en-US" dirty="0">
                <a:gradFill>
                  <a:gsLst>
                    <a:gs pos="0">
                      <a:schemeClr val="tx1"/>
                    </a:gs>
                    <a:gs pos="100000">
                      <a:schemeClr val="tx1"/>
                    </a:gs>
                  </a:gsLst>
                  <a:lin ang="5400000" scaled="0"/>
                </a:gradFill>
              </a:rPr>
              <a:t>Increase scalability by load-balancing IIS servers</a:t>
            </a:r>
          </a:p>
          <a:p>
            <a:r>
              <a:rPr lang="en-US" dirty="0"/>
              <a:t>SSL + Basic authentication to secure data in transit</a:t>
            </a:r>
          </a:p>
        </p:txBody>
      </p:sp>
    </p:spTree>
    <p:extLst>
      <p:ext uri="{BB962C8B-B14F-4D97-AF65-F5344CB8AC3E}">
        <p14:creationId xmlns:p14="http://schemas.microsoft.com/office/powerpoint/2010/main" val="4755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anim calcmode="lin" valueType="num">
                                      <p:cBhvr additive="base">
                                        <p:cTn id="49"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Developing Large-Scale Enterprise Mobile Apps for Windows Phone </a:t>
            </a:r>
            <a:r>
              <a:rPr lang="en-US" sz="4000" dirty="0" smtClean="0"/>
              <a:t>8 and Windows Tablets</a:t>
            </a:r>
            <a:endParaRPr lang="en-US" sz="4000" dirty="0"/>
          </a:p>
        </p:txBody>
      </p:sp>
      <p:sp>
        <p:nvSpPr>
          <p:cNvPr id="5" name="Text Placeholder 4"/>
          <p:cNvSpPr>
            <a:spLocks noGrp="1"/>
          </p:cNvSpPr>
          <p:nvPr>
            <p:ph type="body" sz="quarter" idx="12"/>
          </p:nvPr>
        </p:nvSpPr>
        <p:spPr/>
        <p:txBody>
          <a:bodyPr/>
          <a:lstStyle/>
          <a:p>
            <a:r>
              <a:rPr lang="en-US" dirty="0" smtClean="0"/>
              <a:t>Rob Tiffany</a:t>
            </a:r>
            <a:endParaRPr lang="en-US" dirty="0"/>
          </a:p>
        </p:txBody>
      </p:sp>
      <p:sp>
        <p:nvSpPr>
          <p:cNvPr id="14" name="Text Placeholder 13"/>
          <p:cNvSpPr>
            <a:spLocks noGrp="1"/>
          </p:cNvSpPr>
          <p:nvPr>
            <p:ph type="body" sz="quarter" idx="13"/>
          </p:nvPr>
        </p:nvSpPr>
        <p:spPr/>
        <p:txBody>
          <a:bodyPr/>
          <a:lstStyle/>
          <a:p>
            <a:r>
              <a:rPr lang="en-US" dirty="0" smtClean="0"/>
              <a:t>WPH-B305</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Scaling and Caching Web Services</a:t>
            </a:r>
          </a:p>
        </p:txBody>
      </p:sp>
      <p:sp>
        <p:nvSpPr>
          <p:cNvPr id="3" name="Cloud 2"/>
          <p:cNvSpPr/>
          <p:nvPr/>
        </p:nvSpPr>
        <p:spPr>
          <a:xfrm>
            <a:off x="2037828" y="1211262"/>
            <a:ext cx="9601200" cy="4824536"/>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4" name="Oval 3"/>
          <p:cNvSpPr/>
          <p:nvPr/>
        </p:nvSpPr>
        <p:spPr>
          <a:xfrm>
            <a:off x="9357306" y="2575966"/>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 name="TextBox 4"/>
          <p:cNvSpPr txBox="1"/>
          <p:nvPr/>
        </p:nvSpPr>
        <p:spPr>
          <a:xfrm>
            <a:off x="9434906" y="2689720"/>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(Write)</a:t>
            </a:r>
          </a:p>
        </p:txBody>
      </p:sp>
      <p:sp>
        <p:nvSpPr>
          <p:cNvPr id="6" name="Oval 5"/>
          <p:cNvSpPr/>
          <p:nvPr/>
        </p:nvSpPr>
        <p:spPr>
          <a:xfrm>
            <a:off x="3306913" y="3033166"/>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7" name="TextBox 6"/>
          <p:cNvSpPr txBox="1"/>
          <p:nvPr/>
        </p:nvSpPr>
        <p:spPr>
          <a:xfrm>
            <a:off x="3384513" y="3146920"/>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(Read)</a:t>
            </a:r>
          </a:p>
        </p:txBody>
      </p:sp>
      <p:sp>
        <p:nvSpPr>
          <p:cNvPr id="8" name="Oval 7"/>
          <p:cNvSpPr/>
          <p:nvPr/>
        </p:nvSpPr>
        <p:spPr>
          <a:xfrm>
            <a:off x="5124379" y="2925555"/>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9" name="TextBox 8"/>
          <p:cNvSpPr txBox="1"/>
          <p:nvPr/>
        </p:nvSpPr>
        <p:spPr>
          <a:xfrm>
            <a:off x="5201979" y="3039309"/>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(Read)</a:t>
            </a:r>
          </a:p>
        </p:txBody>
      </p:sp>
      <p:sp>
        <p:nvSpPr>
          <p:cNvPr id="10" name="Oval 9"/>
          <p:cNvSpPr/>
          <p:nvPr/>
        </p:nvSpPr>
        <p:spPr>
          <a:xfrm>
            <a:off x="8323777" y="2687304"/>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1" name="TextBox 10"/>
          <p:cNvSpPr txBox="1"/>
          <p:nvPr/>
        </p:nvSpPr>
        <p:spPr>
          <a:xfrm>
            <a:off x="8401377" y="2801058"/>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(Read)</a:t>
            </a:r>
          </a:p>
        </p:txBody>
      </p:sp>
      <p:sp>
        <p:nvSpPr>
          <p:cNvPr id="12" name="Cloud 11"/>
          <p:cNvSpPr/>
          <p:nvPr/>
        </p:nvSpPr>
        <p:spPr>
          <a:xfrm>
            <a:off x="285340" y="2075358"/>
            <a:ext cx="1371600" cy="1371600"/>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13" name="Oval 12"/>
          <p:cNvSpPr/>
          <p:nvPr/>
        </p:nvSpPr>
        <p:spPr>
          <a:xfrm>
            <a:off x="10840987" y="3122334"/>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4" name="TextBox 13"/>
          <p:cNvSpPr txBox="1"/>
          <p:nvPr/>
        </p:nvSpPr>
        <p:spPr>
          <a:xfrm>
            <a:off x="11114694" y="3399920"/>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5" name="Oval 14"/>
          <p:cNvSpPr/>
          <p:nvPr/>
        </p:nvSpPr>
        <p:spPr>
          <a:xfrm>
            <a:off x="10155076" y="3699420"/>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6" name="TextBox 15"/>
          <p:cNvSpPr txBox="1"/>
          <p:nvPr/>
        </p:nvSpPr>
        <p:spPr>
          <a:xfrm>
            <a:off x="10428783" y="3977006"/>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8" name="Oval 17"/>
          <p:cNvSpPr/>
          <p:nvPr/>
        </p:nvSpPr>
        <p:spPr>
          <a:xfrm>
            <a:off x="5818104" y="5012557"/>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9" name="TextBox 18"/>
          <p:cNvSpPr txBox="1"/>
          <p:nvPr/>
        </p:nvSpPr>
        <p:spPr>
          <a:xfrm>
            <a:off x="6091811" y="529014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20" name="Oval 19"/>
          <p:cNvSpPr/>
          <p:nvPr/>
        </p:nvSpPr>
        <p:spPr>
          <a:xfrm>
            <a:off x="2349049" y="4168580"/>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1" name="TextBox 20"/>
          <p:cNvSpPr txBox="1"/>
          <p:nvPr/>
        </p:nvSpPr>
        <p:spPr>
          <a:xfrm>
            <a:off x="2622756" y="4446166"/>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22" name="Oval 21"/>
          <p:cNvSpPr/>
          <p:nvPr/>
        </p:nvSpPr>
        <p:spPr>
          <a:xfrm>
            <a:off x="3632972" y="4709661"/>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3" name="TextBox 22"/>
          <p:cNvSpPr txBox="1"/>
          <p:nvPr/>
        </p:nvSpPr>
        <p:spPr>
          <a:xfrm>
            <a:off x="3906679" y="4987247"/>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24" name="Oval 23"/>
          <p:cNvSpPr/>
          <p:nvPr/>
        </p:nvSpPr>
        <p:spPr>
          <a:xfrm>
            <a:off x="4609888" y="4924383"/>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5" name="TextBox 24"/>
          <p:cNvSpPr txBox="1"/>
          <p:nvPr/>
        </p:nvSpPr>
        <p:spPr>
          <a:xfrm>
            <a:off x="4883595" y="5201969"/>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26" name="Oval 25"/>
          <p:cNvSpPr/>
          <p:nvPr/>
        </p:nvSpPr>
        <p:spPr>
          <a:xfrm>
            <a:off x="8372746" y="4571817"/>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7" name="TextBox 26"/>
          <p:cNvSpPr txBox="1"/>
          <p:nvPr/>
        </p:nvSpPr>
        <p:spPr>
          <a:xfrm>
            <a:off x="8646453" y="484940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28" name="Oval 27"/>
          <p:cNvSpPr/>
          <p:nvPr/>
        </p:nvSpPr>
        <p:spPr>
          <a:xfrm>
            <a:off x="9467570" y="4281037"/>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9" name="TextBox 28"/>
          <p:cNvSpPr txBox="1"/>
          <p:nvPr/>
        </p:nvSpPr>
        <p:spPr>
          <a:xfrm>
            <a:off x="9741277" y="455862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cxnSp>
        <p:nvCxnSpPr>
          <p:cNvPr id="30" name="Curved Connector 29"/>
          <p:cNvCxnSpPr>
            <a:stCxn id="6" idx="2"/>
            <a:endCxn id="20" idx="0"/>
          </p:cNvCxnSpPr>
          <p:nvPr/>
        </p:nvCxnSpPr>
        <p:spPr>
          <a:xfrm rot="10800000" flipV="1">
            <a:off x="2714809" y="3490366"/>
            <a:ext cx="592104" cy="678214"/>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Curved Connector 30"/>
          <p:cNvCxnSpPr>
            <a:stCxn id="6" idx="5"/>
            <a:endCxn id="22" idx="0"/>
          </p:cNvCxnSpPr>
          <p:nvPr/>
        </p:nvCxnSpPr>
        <p:spPr>
          <a:xfrm rot="5400000">
            <a:off x="3595064" y="4217323"/>
            <a:ext cx="896006" cy="88670"/>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8" idx="3"/>
            <a:endCxn id="24" idx="0"/>
          </p:cNvCxnSpPr>
          <p:nvPr/>
        </p:nvCxnSpPr>
        <p:spPr>
          <a:xfrm rot="5400000">
            <a:off x="4507800" y="4173892"/>
            <a:ext cx="1218339" cy="282642"/>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Curved Connector 32"/>
          <p:cNvCxnSpPr>
            <a:stCxn id="8" idx="5"/>
            <a:endCxn id="18" idx="0"/>
          </p:cNvCxnSpPr>
          <p:nvPr/>
        </p:nvCxnSpPr>
        <p:spPr>
          <a:xfrm rot="16200000" flipH="1">
            <a:off x="5391110" y="4219802"/>
            <a:ext cx="1306513" cy="278996"/>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10" idx="3"/>
            <a:endCxn id="26" idx="0"/>
          </p:cNvCxnSpPr>
          <p:nvPr/>
        </p:nvCxnSpPr>
        <p:spPr>
          <a:xfrm rot="16200000" flipH="1">
            <a:off x="8046085" y="3879396"/>
            <a:ext cx="1104024" cy="280818"/>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5" name="Curved Connector 34"/>
          <p:cNvCxnSpPr>
            <a:stCxn id="10" idx="5"/>
            <a:endCxn id="28" idx="0"/>
          </p:cNvCxnSpPr>
          <p:nvPr/>
        </p:nvCxnSpPr>
        <p:spPr>
          <a:xfrm rot="16200000" flipH="1">
            <a:off x="9062176" y="3509883"/>
            <a:ext cx="813244" cy="729064"/>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15" idx="2"/>
            <a:endCxn id="4" idx="4"/>
          </p:cNvCxnSpPr>
          <p:nvPr/>
        </p:nvCxnSpPr>
        <p:spPr>
          <a:xfrm rot="10800000">
            <a:off x="9814506" y="3490366"/>
            <a:ext cx="340570" cy="574814"/>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13" idx="1"/>
            <a:endCxn id="4" idx="6"/>
          </p:cNvCxnSpPr>
          <p:nvPr/>
        </p:nvCxnSpPr>
        <p:spPr>
          <a:xfrm rot="16200000" flipV="1">
            <a:off x="10511763" y="2793110"/>
            <a:ext cx="196297" cy="676410"/>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140808" y="3977006"/>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39" name="TextBox 38"/>
          <p:cNvSpPr txBox="1"/>
          <p:nvPr/>
        </p:nvSpPr>
        <p:spPr>
          <a:xfrm>
            <a:off x="10114782" y="3216394"/>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40" name="TextBox 39"/>
          <p:cNvSpPr txBox="1"/>
          <p:nvPr/>
        </p:nvSpPr>
        <p:spPr>
          <a:xfrm>
            <a:off x="5302324" y="4235598"/>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41" name="TextBox 40"/>
          <p:cNvSpPr txBox="1"/>
          <p:nvPr/>
        </p:nvSpPr>
        <p:spPr>
          <a:xfrm>
            <a:off x="8849993" y="3853854"/>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42" name="TextBox 41"/>
          <p:cNvSpPr txBox="1"/>
          <p:nvPr/>
        </p:nvSpPr>
        <p:spPr>
          <a:xfrm>
            <a:off x="4470801" y="3856276"/>
            <a:ext cx="42960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Cache</a:t>
            </a:r>
          </a:p>
        </p:txBody>
      </p:sp>
      <p:sp>
        <p:nvSpPr>
          <p:cNvPr id="43" name="TextBox 42"/>
          <p:cNvSpPr txBox="1"/>
          <p:nvPr/>
        </p:nvSpPr>
        <p:spPr>
          <a:xfrm>
            <a:off x="7760047" y="3637350"/>
            <a:ext cx="42960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Cache</a:t>
            </a:r>
          </a:p>
        </p:txBody>
      </p:sp>
      <p:sp>
        <p:nvSpPr>
          <p:cNvPr id="44" name="TextBox 43"/>
          <p:cNvSpPr txBox="1"/>
          <p:nvPr/>
        </p:nvSpPr>
        <p:spPr>
          <a:xfrm>
            <a:off x="10702924" y="1621127"/>
            <a:ext cx="969111"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Private Cloud</a:t>
            </a:r>
            <a:endParaRPr lang="en-US" sz="1200" b="1" dirty="0">
              <a:solidFill>
                <a:schemeClr val="tx1"/>
              </a:solidFill>
              <a:ea typeface="Segoe UI" pitchFamily="34" charset="0"/>
              <a:cs typeface="Segoe UI" pitchFamily="34" charset="0"/>
            </a:endParaRPr>
          </a:p>
        </p:txBody>
      </p:sp>
      <p:sp>
        <p:nvSpPr>
          <p:cNvPr id="45" name="Oval 44"/>
          <p:cNvSpPr/>
          <p:nvPr/>
        </p:nvSpPr>
        <p:spPr>
          <a:xfrm>
            <a:off x="929180" y="2161033"/>
            <a:ext cx="640080" cy="64008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46" name="Oval 45"/>
          <p:cNvSpPr/>
          <p:nvPr/>
        </p:nvSpPr>
        <p:spPr>
          <a:xfrm>
            <a:off x="738752" y="2884157"/>
            <a:ext cx="457200" cy="45720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1200" b="1" kern="0" dirty="0">
              <a:gradFill>
                <a:gsLst>
                  <a:gs pos="0">
                    <a:schemeClr val="tx1"/>
                  </a:gs>
                  <a:gs pos="86000">
                    <a:schemeClr val="tx1"/>
                  </a:gs>
                </a:gsLst>
                <a:lin ang="5400000" scaled="0"/>
              </a:gradFill>
            </a:endParaRPr>
          </a:p>
        </p:txBody>
      </p:sp>
      <p:sp>
        <p:nvSpPr>
          <p:cNvPr id="47" name="Oval 46"/>
          <p:cNvSpPr/>
          <p:nvPr/>
        </p:nvSpPr>
        <p:spPr>
          <a:xfrm>
            <a:off x="356566" y="2499829"/>
            <a:ext cx="457200" cy="45720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48" name="TextBox 47"/>
          <p:cNvSpPr txBox="1"/>
          <p:nvPr/>
        </p:nvSpPr>
        <p:spPr>
          <a:xfrm>
            <a:off x="879768" y="3048215"/>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49" name="TextBox 48"/>
          <p:cNvSpPr txBox="1"/>
          <p:nvPr/>
        </p:nvSpPr>
        <p:spPr>
          <a:xfrm>
            <a:off x="493794" y="2652670"/>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50" name="TextBox 49"/>
          <p:cNvSpPr txBox="1"/>
          <p:nvPr/>
        </p:nvSpPr>
        <p:spPr>
          <a:xfrm>
            <a:off x="1017650" y="2312930"/>
            <a:ext cx="463140"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p:txBody>
      </p:sp>
      <p:cxnSp>
        <p:nvCxnSpPr>
          <p:cNvPr id="51" name="Curved Connector 50"/>
          <p:cNvCxnSpPr>
            <a:stCxn id="45" idx="1"/>
            <a:endCxn id="47" idx="0"/>
          </p:cNvCxnSpPr>
          <p:nvPr/>
        </p:nvCxnSpPr>
        <p:spPr>
          <a:xfrm rot="16200000" flipH="1" flipV="1">
            <a:off x="681513" y="2158424"/>
            <a:ext cx="245058" cy="437752"/>
          </a:xfrm>
          <a:prstGeom prst="curvedConnector3">
            <a:avLst>
              <a:gd name="adj1" fmla="val 2504"/>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2" name="Curved Connector 51"/>
          <p:cNvCxnSpPr>
            <a:stCxn id="45" idx="5"/>
            <a:endCxn id="46" idx="6"/>
          </p:cNvCxnSpPr>
          <p:nvPr/>
        </p:nvCxnSpPr>
        <p:spPr>
          <a:xfrm rot="5400000">
            <a:off x="1133046" y="2770281"/>
            <a:ext cx="405382" cy="279570"/>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555677" y="1681741"/>
            <a:ext cx="857029"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Remote </a:t>
            </a:r>
          </a:p>
          <a:p>
            <a:pPr algn="ctr">
              <a:lnSpc>
                <a:spcPct val="90000"/>
              </a:lnSpc>
            </a:pPr>
            <a:r>
              <a:rPr lang="en-US" sz="1200" b="1" dirty="0" smtClean="0">
                <a:solidFill>
                  <a:schemeClr val="tx1"/>
                </a:solidFill>
                <a:ea typeface="Segoe UI" pitchFamily="34" charset="0"/>
                <a:cs typeface="Segoe UI" pitchFamily="34" charset="0"/>
              </a:rPr>
              <a:t>Data Center</a:t>
            </a:r>
            <a:endParaRPr lang="en-US" sz="1200" b="1"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42569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928247" cy="2751698"/>
          </a:xfrm>
        </p:spPr>
        <p:txBody>
          <a:bodyPr/>
          <a:lstStyle/>
          <a:p>
            <a:r>
              <a:rPr lang="en-US" dirty="0"/>
              <a:t>Demo</a:t>
            </a:r>
            <a:br>
              <a:rPr lang="en-US" dirty="0"/>
            </a:br>
            <a:r>
              <a:rPr lang="en-US" dirty="0"/>
              <a:t>Building REST Web Services with the ASP.NET Web API</a:t>
            </a:r>
          </a:p>
        </p:txBody>
      </p:sp>
      <p:sp>
        <p:nvSpPr>
          <p:cNvPr id="5" name="Text Placeholder 4"/>
          <p:cNvSpPr>
            <a:spLocks noGrp="1"/>
          </p:cNvSpPr>
          <p:nvPr>
            <p:ph type="body" sz="quarter" idx="12"/>
          </p:nvPr>
        </p:nvSpPr>
        <p:spPr>
          <a:xfrm>
            <a:off x="274638" y="4281037"/>
            <a:ext cx="10058401" cy="1829593"/>
          </a:xfrm>
        </p:spPr>
        <p:txBody>
          <a:bodyPr/>
          <a:lstStyle/>
          <a:p>
            <a:r>
              <a:rPr lang="en-US" dirty="0" smtClean="0"/>
              <a:t>Rob Tiffany</a:t>
            </a:r>
            <a:endParaRPr lang="en-US" dirty="0"/>
          </a:p>
        </p:txBody>
      </p:sp>
    </p:spTree>
    <p:extLst>
      <p:ext uri="{BB962C8B-B14F-4D97-AF65-F5344CB8AC3E}">
        <p14:creationId xmlns:p14="http://schemas.microsoft.com/office/powerpoint/2010/main" val="4183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Getting Corpnet </a:t>
            </a:r>
            <a:br>
              <a:rPr lang="en-US" dirty="0"/>
            </a:br>
            <a:r>
              <a:rPr lang="en-US" dirty="0"/>
              <a:t>Data out to Devices</a:t>
            </a:r>
          </a:p>
        </p:txBody>
      </p:sp>
    </p:spTree>
    <p:extLst>
      <p:ext uri="{BB962C8B-B14F-4D97-AF65-F5344CB8AC3E}">
        <p14:creationId xmlns:p14="http://schemas.microsoft.com/office/powerpoint/2010/main" val="45098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Securely Publish Data to the Internet</a:t>
            </a:r>
          </a:p>
        </p:txBody>
      </p:sp>
      <p:sp>
        <p:nvSpPr>
          <p:cNvPr id="6" name="Text Placeholder 5"/>
          <p:cNvSpPr>
            <a:spLocks noGrp="1"/>
          </p:cNvSpPr>
          <p:nvPr>
            <p:ph type="body" sz="quarter" idx="10"/>
          </p:nvPr>
        </p:nvSpPr>
        <p:spPr>
          <a:xfrm>
            <a:off x="274638" y="1212850"/>
            <a:ext cx="11887200" cy="5324535"/>
          </a:xfrm>
        </p:spPr>
        <p:txBody>
          <a:bodyPr/>
          <a:lstStyle/>
          <a:p>
            <a:r>
              <a:rPr lang="en-US" dirty="0"/>
              <a:t>Unified Access Gateway (UAG)</a:t>
            </a:r>
          </a:p>
          <a:p>
            <a:r>
              <a:rPr lang="en-US" dirty="0"/>
              <a:t>Sits in the DMZ between front and back firewalls with inbound and outbound network interface cards</a:t>
            </a:r>
          </a:p>
          <a:p>
            <a:pPr lvl="1"/>
            <a:r>
              <a:rPr lang="en-US" dirty="0"/>
              <a:t>Secured with a certificate</a:t>
            </a:r>
          </a:p>
          <a:p>
            <a:r>
              <a:rPr lang="en-US" dirty="0"/>
              <a:t>Listens for web requests on external IP and routes internally to a single web site or load balancer (VIP)</a:t>
            </a:r>
          </a:p>
          <a:p>
            <a:r>
              <a:rPr lang="en-US" dirty="0"/>
              <a:t>Specify a </a:t>
            </a:r>
            <a:r>
              <a:rPr lang="en-US" dirty="0" smtClean="0"/>
              <a:t>public DNS </a:t>
            </a:r>
            <a:r>
              <a:rPr lang="en-US" dirty="0"/>
              <a:t>name “mobile.contoso.com” and a path “/” for the non-public virtual directory and folder of your web services or </a:t>
            </a:r>
            <a:r>
              <a:rPr lang="en-US" dirty="0" smtClean="0"/>
              <a:t>site</a:t>
            </a:r>
            <a:endParaRPr lang="en-US" dirty="0"/>
          </a:p>
        </p:txBody>
      </p:sp>
    </p:spTree>
    <p:extLst>
      <p:ext uri="{BB962C8B-B14F-4D97-AF65-F5344CB8AC3E}">
        <p14:creationId xmlns:p14="http://schemas.microsoft.com/office/powerpoint/2010/main" val="82745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Securely Publish Data to the Internet</a:t>
            </a:r>
          </a:p>
        </p:txBody>
      </p:sp>
      <p:sp>
        <p:nvSpPr>
          <p:cNvPr id="6" name="Text Placeholder 5"/>
          <p:cNvSpPr>
            <a:spLocks noGrp="1"/>
          </p:cNvSpPr>
          <p:nvPr>
            <p:ph type="body" sz="quarter" idx="10"/>
          </p:nvPr>
        </p:nvSpPr>
        <p:spPr>
          <a:xfrm>
            <a:off x="274638" y="1212850"/>
            <a:ext cx="11887200" cy="4770537"/>
          </a:xfrm>
        </p:spPr>
        <p:txBody>
          <a:bodyPr/>
          <a:lstStyle/>
          <a:p>
            <a:r>
              <a:rPr lang="en-US" dirty="0"/>
              <a:t>Terminate and offload SSL traffic or pass it through to the web site via SSL bridging</a:t>
            </a:r>
          </a:p>
          <a:p>
            <a:r>
              <a:rPr lang="en-US" dirty="0"/>
              <a:t>Pre-authenticate or allow web site to authenticate</a:t>
            </a:r>
          </a:p>
          <a:p>
            <a:r>
              <a:rPr lang="en-US" dirty="0"/>
              <a:t>Inspect both clear and encrypted packets for malware or other exploits</a:t>
            </a:r>
          </a:p>
          <a:p>
            <a:r>
              <a:rPr lang="en-US" b="1" dirty="0"/>
              <a:t>NO VPN REQUIRED </a:t>
            </a:r>
            <a:r>
              <a:rPr lang="en-US" dirty="0"/>
              <a:t>because you’re publishing </a:t>
            </a:r>
            <a:r>
              <a:rPr lang="en-US" i="1" dirty="0"/>
              <a:t>discreet services </a:t>
            </a:r>
            <a:r>
              <a:rPr lang="en-US" dirty="0"/>
              <a:t>instead of exposing the </a:t>
            </a:r>
            <a:r>
              <a:rPr lang="en-US" i="1" dirty="0"/>
              <a:t>entire network</a:t>
            </a:r>
          </a:p>
          <a:p>
            <a:pPr lvl="1"/>
            <a:r>
              <a:rPr lang="en-US" dirty="0"/>
              <a:t>You already follow this model to publish Exchange email to </a:t>
            </a:r>
            <a:r>
              <a:rPr lang="en-US" dirty="0" smtClean="0"/>
              <a:t>devices</a:t>
            </a:r>
            <a:endParaRPr lang="en-US" dirty="0"/>
          </a:p>
        </p:txBody>
      </p:sp>
    </p:spTree>
    <p:extLst>
      <p:ext uri="{BB962C8B-B14F-4D97-AF65-F5344CB8AC3E}">
        <p14:creationId xmlns:p14="http://schemas.microsoft.com/office/powerpoint/2010/main" val="25225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Mobile Gateway</a:t>
            </a:r>
          </a:p>
        </p:txBody>
      </p:sp>
      <p:sp>
        <p:nvSpPr>
          <p:cNvPr id="3" name="Cloud 2"/>
          <p:cNvSpPr/>
          <p:nvPr/>
        </p:nvSpPr>
        <p:spPr>
          <a:xfrm>
            <a:off x="2037828" y="1211262"/>
            <a:ext cx="9601200" cy="4824536"/>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4" name="Oval 3"/>
          <p:cNvSpPr/>
          <p:nvPr/>
        </p:nvSpPr>
        <p:spPr>
          <a:xfrm>
            <a:off x="10840987" y="3122334"/>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 name="TextBox 4"/>
          <p:cNvSpPr txBox="1"/>
          <p:nvPr/>
        </p:nvSpPr>
        <p:spPr>
          <a:xfrm>
            <a:off x="11114694" y="3399920"/>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6" name="Oval 5"/>
          <p:cNvSpPr/>
          <p:nvPr/>
        </p:nvSpPr>
        <p:spPr>
          <a:xfrm>
            <a:off x="10155076" y="3699420"/>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7" name="TextBox 6"/>
          <p:cNvSpPr txBox="1"/>
          <p:nvPr/>
        </p:nvSpPr>
        <p:spPr>
          <a:xfrm>
            <a:off x="10428783" y="3977006"/>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8" name="Oval 7"/>
          <p:cNvSpPr/>
          <p:nvPr/>
        </p:nvSpPr>
        <p:spPr>
          <a:xfrm>
            <a:off x="5818104" y="5012557"/>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9" name="TextBox 8"/>
          <p:cNvSpPr txBox="1"/>
          <p:nvPr/>
        </p:nvSpPr>
        <p:spPr>
          <a:xfrm>
            <a:off x="6091811" y="529014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0" name="Oval 9"/>
          <p:cNvSpPr/>
          <p:nvPr/>
        </p:nvSpPr>
        <p:spPr>
          <a:xfrm>
            <a:off x="2349049" y="4168580"/>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1" name="TextBox 10"/>
          <p:cNvSpPr txBox="1"/>
          <p:nvPr/>
        </p:nvSpPr>
        <p:spPr>
          <a:xfrm>
            <a:off x="2622756" y="4446166"/>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2" name="Oval 11"/>
          <p:cNvSpPr/>
          <p:nvPr/>
        </p:nvSpPr>
        <p:spPr>
          <a:xfrm>
            <a:off x="3632972" y="4709661"/>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3" name="TextBox 12"/>
          <p:cNvSpPr txBox="1"/>
          <p:nvPr/>
        </p:nvSpPr>
        <p:spPr>
          <a:xfrm>
            <a:off x="3906679" y="4987247"/>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4" name="Oval 13"/>
          <p:cNvSpPr/>
          <p:nvPr/>
        </p:nvSpPr>
        <p:spPr>
          <a:xfrm>
            <a:off x="4609888" y="4924383"/>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5" name="TextBox 14"/>
          <p:cNvSpPr txBox="1"/>
          <p:nvPr/>
        </p:nvSpPr>
        <p:spPr>
          <a:xfrm>
            <a:off x="4883595" y="5201969"/>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6" name="Oval 15"/>
          <p:cNvSpPr/>
          <p:nvPr/>
        </p:nvSpPr>
        <p:spPr>
          <a:xfrm>
            <a:off x="8372746" y="4571817"/>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8" name="TextBox 17"/>
          <p:cNvSpPr txBox="1"/>
          <p:nvPr/>
        </p:nvSpPr>
        <p:spPr>
          <a:xfrm>
            <a:off x="8646453" y="484940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9" name="Oval 18"/>
          <p:cNvSpPr/>
          <p:nvPr/>
        </p:nvSpPr>
        <p:spPr>
          <a:xfrm>
            <a:off x="9467570" y="4281037"/>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0" name="TextBox 19"/>
          <p:cNvSpPr txBox="1"/>
          <p:nvPr/>
        </p:nvSpPr>
        <p:spPr>
          <a:xfrm>
            <a:off x="9741277" y="455862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21" name="Oval 20"/>
          <p:cNvSpPr/>
          <p:nvPr/>
        </p:nvSpPr>
        <p:spPr>
          <a:xfrm>
            <a:off x="7033468" y="4964547"/>
            <a:ext cx="914400" cy="914400"/>
          </a:xfrm>
          <a:prstGeom prst="ellipse">
            <a:avLst/>
          </a:prstGeom>
          <a:solidFill>
            <a:schemeClr val="accent3"/>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2" name="TextBox 21"/>
          <p:cNvSpPr txBox="1"/>
          <p:nvPr/>
        </p:nvSpPr>
        <p:spPr>
          <a:xfrm>
            <a:off x="7212955" y="5161400"/>
            <a:ext cx="558230"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UAG</a:t>
            </a:r>
          </a:p>
          <a:p>
            <a:pPr algn="ctr">
              <a:lnSpc>
                <a:spcPct val="90000"/>
              </a:lnSpc>
            </a:pPr>
            <a:r>
              <a:rPr lang="en-US" sz="1200" b="1" dirty="0" smtClean="0">
                <a:solidFill>
                  <a:schemeClr val="tx1"/>
                </a:solidFill>
                <a:ea typeface="Segoe UI" pitchFamily="34" charset="0"/>
                <a:cs typeface="Segoe UI" pitchFamily="34" charset="0"/>
              </a:rPr>
              <a:t>Reverse</a:t>
            </a:r>
          </a:p>
          <a:p>
            <a:pPr algn="ctr">
              <a:lnSpc>
                <a:spcPct val="90000"/>
              </a:lnSpc>
            </a:pPr>
            <a:r>
              <a:rPr lang="en-US" sz="1200" b="1" dirty="0" smtClean="0">
                <a:solidFill>
                  <a:schemeClr val="tx1"/>
                </a:solidFill>
                <a:ea typeface="Segoe UI" pitchFamily="34" charset="0"/>
                <a:cs typeface="Segoe UI" pitchFamily="34" charset="0"/>
              </a:rPr>
              <a:t>Proxy</a:t>
            </a:r>
          </a:p>
        </p:txBody>
      </p:sp>
      <p:sp>
        <p:nvSpPr>
          <p:cNvPr id="23" name="Cloud 22"/>
          <p:cNvSpPr/>
          <p:nvPr/>
        </p:nvSpPr>
        <p:spPr>
          <a:xfrm>
            <a:off x="285340" y="2075358"/>
            <a:ext cx="1371600" cy="1371600"/>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24" name="Block Arc 23"/>
          <p:cNvSpPr/>
          <p:nvPr/>
        </p:nvSpPr>
        <p:spPr bwMode="auto">
          <a:xfrm>
            <a:off x="6633371" y="4609488"/>
            <a:ext cx="1714593" cy="1598664"/>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5" name="TextBox 24"/>
          <p:cNvSpPr txBox="1"/>
          <p:nvPr/>
        </p:nvSpPr>
        <p:spPr>
          <a:xfrm rot="19010874">
            <a:off x="6896003" y="4822329"/>
            <a:ext cx="3430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Back</a:t>
            </a:r>
            <a:endParaRPr lang="en-US" sz="1200" b="1" dirty="0">
              <a:solidFill>
                <a:schemeClr val="tx1"/>
              </a:solidFill>
              <a:ea typeface="Segoe UI" pitchFamily="34" charset="0"/>
              <a:cs typeface="Segoe UI" pitchFamily="34" charset="0"/>
            </a:endParaRPr>
          </a:p>
        </p:txBody>
      </p:sp>
      <p:sp>
        <p:nvSpPr>
          <p:cNvPr id="26" name="TextBox 25"/>
          <p:cNvSpPr txBox="1"/>
          <p:nvPr/>
        </p:nvSpPr>
        <p:spPr>
          <a:xfrm rot="1799225">
            <a:off x="7572784" y="4803319"/>
            <a:ext cx="56047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Firewall</a:t>
            </a:r>
            <a:endParaRPr lang="en-US" sz="1200" b="1" dirty="0">
              <a:solidFill>
                <a:schemeClr val="tx1"/>
              </a:solidFill>
              <a:ea typeface="Segoe UI" pitchFamily="34" charset="0"/>
              <a:cs typeface="Segoe UI" pitchFamily="34" charset="0"/>
            </a:endParaRPr>
          </a:p>
        </p:txBody>
      </p:sp>
      <p:sp>
        <p:nvSpPr>
          <p:cNvPr id="27" name="Block Arc 26"/>
          <p:cNvSpPr/>
          <p:nvPr/>
        </p:nvSpPr>
        <p:spPr bwMode="auto">
          <a:xfrm rot="10800000">
            <a:off x="6633371" y="4653157"/>
            <a:ext cx="1714593" cy="1598664"/>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8" name="TextBox 27"/>
          <p:cNvSpPr txBox="1"/>
          <p:nvPr/>
        </p:nvSpPr>
        <p:spPr>
          <a:xfrm rot="2109932">
            <a:off x="6943285" y="5887343"/>
            <a:ext cx="387350"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Front</a:t>
            </a:r>
            <a:endParaRPr lang="en-US" sz="1200" b="1" dirty="0">
              <a:solidFill>
                <a:schemeClr val="tx1"/>
              </a:solidFill>
              <a:ea typeface="Segoe UI" pitchFamily="34" charset="0"/>
              <a:cs typeface="Segoe UI" pitchFamily="34" charset="0"/>
            </a:endParaRPr>
          </a:p>
        </p:txBody>
      </p:sp>
      <p:sp>
        <p:nvSpPr>
          <p:cNvPr id="29" name="TextBox 28"/>
          <p:cNvSpPr txBox="1"/>
          <p:nvPr/>
        </p:nvSpPr>
        <p:spPr>
          <a:xfrm rot="19036490">
            <a:off x="7667631" y="5815639"/>
            <a:ext cx="56047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Firewall</a:t>
            </a:r>
            <a:endParaRPr lang="en-US" sz="1200" b="1" dirty="0">
              <a:solidFill>
                <a:schemeClr val="tx1"/>
              </a:solidFill>
              <a:ea typeface="Segoe UI" pitchFamily="34" charset="0"/>
              <a:cs typeface="Segoe UI" pitchFamily="34" charset="0"/>
            </a:endParaRPr>
          </a:p>
        </p:txBody>
      </p:sp>
      <p:cxnSp>
        <p:nvCxnSpPr>
          <p:cNvPr id="30" name="Curved Connector 29"/>
          <p:cNvCxnSpPr/>
          <p:nvPr/>
        </p:nvCxnSpPr>
        <p:spPr>
          <a:xfrm rot="5400000" flipH="1" flipV="1">
            <a:off x="6532661" y="4847412"/>
            <a:ext cx="182109" cy="362441"/>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6200000" flipH="1" flipV="1">
            <a:off x="8188265" y="4594810"/>
            <a:ext cx="207474" cy="375746"/>
          </a:xfrm>
          <a:prstGeom prst="curvedConnector4">
            <a:avLst>
              <a:gd name="adj1" fmla="val -31246"/>
              <a:gd name="adj2" fmla="val 64255"/>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rot="5400000" flipH="1" flipV="1">
            <a:off x="5981865" y="3979908"/>
            <a:ext cx="304018" cy="1799191"/>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rot="16200000" flipH="1" flipV="1">
            <a:off x="8568470" y="3672717"/>
            <a:ext cx="290780" cy="1721678"/>
          </a:xfrm>
          <a:prstGeom prst="curvedConnector4">
            <a:avLst>
              <a:gd name="adj1" fmla="val -55149"/>
              <a:gd name="adj2" fmla="val 72929"/>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p:nvPr/>
        </p:nvCxnSpPr>
        <p:spPr>
          <a:xfrm rot="5400000" flipH="1" flipV="1">
            <a:off x="5712775" y="3156954"/>
            <a:ext cx="204425" cy="3115248"/>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6200000" flipH="1" flipV="1">
            <a:off x="8512575" y="2862737"/>
            <a:ext cx="805818" cy="2693442"/>
          </a:xfrm>
          <a:prstGeom prst="curvedConnector4">
            <a:avLst>
              <a:gd name="adj1" fmla="val -28369"/>
              <a:gd name="adj2" fmla="val 58576"/>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6" name="Curved Connector 35"/>
          <p:cNvCxnSpPr/>
          <p:nvPr/>
        </p:nvCxnSpPr>
        <p:spPr>
          <a:xfrm rot="16200000" flipH="1">
            <a:off x="4382547" y="2866602"/>
            <a:ext cx="926260" cy="3744474"/>
          </a:xfrm>
          <a:prstGeom prst="curvedConnector4">
            <a:avLst>
              <a:gd name="adj1" fmla="val 13629"/>
              <a:gd name="adj2" fmla="val 60177"/>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5400000">
            <a:off x="9083049" y="3078272"/>
            <a:ext cx="1348117" cy="2899280"/>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0702924" y="1621127"/>
            <a:ext cx="969111"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Private Cloud</a:t>
            </a:r>
            <a:endParaRPr lang="en-US" sz="1200" b="1" dirty="0">
              <a:solidFill>
                <a:schemeClr val="tx1"/>
              </a:solidFill>
              <a:ea typeface="Segoe UI" pitchFamily="34" charset="0"/>
              <a:cs typeface="Segoe UI" pitchFamily="34" charset="0"/>
            </a:endParaRPr>
          </a:p>
        </p:txBody>
      </p:sp>
      <p:sp>
        <p:nvSpPr>
          <p:cNvPr id="39" name="Oval 38"/>
          <p:cNvSpPr/>
          <p:nvPr/>
        </p:nvSpPr>
        <p:spPr>
          <a:xfrm>
            <a:off x="1172795" y="2543717"/>
            <a:ext cx="457200" cy="45720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1200" b="1" kern="0" dirty="0">
              <a:gradFill>
                <a:gsLst>
                  <a:gs pos="0">
                    <a:schemeClr val="tx1"/>
                  </a:gs>
                  <a:gs pos="86000">
                    <a:schemeClr val="tx1"/>
                  </a:gs>
                </a:gsLst>
                <a:lin ang="5400000" scaled="0"/>
              </a:gradFill>
            </a:endParaRPr>
          </a:p>
        </p:txBody>
      </p:sp>
      <p:sp>
        <p:nvSpPr>
          <p:cNvPr id="40" name="Oval 39"/>
          <p:cNvSpPr/>
          <p:nvPr/>
        </p:nvSpPr>
        <p:spPr>
          <a:xfrm>
            <a:off x="853763" y="2179060"/>
            <a:ext cx="457200" cy="45720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41" name="TextBox 40"/>
          <p:cNvSpPr txBox="1"/>
          <p:nvPr/>
        </p:nvSpPr>
        <p:spPr>
          <a:xfrm>
            <a:off x="1313811" y="2698897"/>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42" name="TextBox 41"/>
          <p:cNvSpPr txBox="1"/>
          <p:nvPr/>
        </p:nvSpPr>
        <p:spPr>
          <a:xfrm>
            <a:off x="990991" y="2331901"/>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43" name="TextBox 42"/>
          <p:cNvSpPr txBox="1"/>
          <p:nvPr/>
        </p:nvSpPr>
        <p:spPr>
          <a:xfrm>
            <a:off x="555677" y="1681741"/>
            <a:ext cx="857029"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Remote </a:t>
            </a:r>
          </a:p>
          <a:p>
            <a:pPr algn="ctr">
              <a:lnSpc>
                <a:spcPct val="90000"/>
              </a:lnSpc>
            </a:pPr>
            <a:r>
              <a:rPr lang="en-US" sz="1200" b="1" dirty="0" smtClean="0">
                <a:solidFill>
                  <a:schemeClr val="tx1"/>
                </a:solidFill>
                <a:ea typeface="Segoe UI" pitchFamily="34" charset="0"/>
                <a:cs typeface="Segoe UI" pitchFamily="34" charset="0"/>
              </a:rPr>
              <a:t>Data Center</a:t>
            </a:r>
            <a:endParaRPr lang="en-US" sz="1200" b="1" dirty="0">
              <a:solidFill>
                <a:schemeClr val="tx1"/>
              </a:solidFill>
              <a:ea typeface="Segoe UI" pitchFamily="34" charset="0"/>
              <a:cs typeface="Segoe UI" pitchFamily="34" charset="0"/>
            </a:endParaRPr>
          </a:p>
        </p:txBody>
      </p:sp>
      <p:sp>
        <p:nvSpPr>
          <p:cNvPr id="44" name="Block Arc 43"/>
          <p:cNvSpPr/>
          <p:nvPr/>
        </p:nvSpPr>
        <p:spPr bwMode="auto">
          <a:xfrm rot="10800000">
            <a:off x="395233" y="2616031"/>
            <a:ext cx="640080" cy="640080"/>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5" name="Block Arc 44"/>
          <p:cNvSpPr/>
          <p:nvPr/>
        </p:nvSpPr>
        <p:spPr bwMode="auto">
          <a:xfrm>
            <a:off x="400872" y="2574472"/>
            <a:ext cx="640080" cy="640080"/>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46" name="Oval 45"/>
          <p:cNvSpPr/>
          <p:nvPr/>
        </p:nvSpPr>
        <p:spPr>
          <a:xfrm>
            <a:off x="536878" y="2730718"/>
            <a:ext cx="365760" cy="365760"/>
          </a:xfrm>
          <a:prstGeom prst="ellipse">
            <a:avLst/>
          </a:prstGeom>
          <a:solidFill>
            <a:schemeClr val="accent3"/>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cxnSp>
        <p:nvCxnSpPr>
          <p:cNvPr id="47" name="Curved Connector 46"/>
          <p:cNvCxnSpPr>
            <a:stCxn id="45" idx="0"/>
            <a:endCxn id="40" idx="1"/>
          </p:cNvCxnSpPr>
          <p:nvPr/>
        </p:nvCxnSpPr>
        <p:spPr>
          <a:xfrm rot="5400000" flipH="1" flipV="1">
            <a:off x="365794" y="2339589"/>
            <a:ext cx="648497" cy="461349"/>
          </a:xfrm>
          <a:prstGeom prst="curvedConnector5">
            <a:avLst>
              <a:gd name="adj1" fmla="val 24983"/>
              <a:gd name="adj2" fmla="val 3224"/>
              <a:gd name="adj3" fmla="val 87337"/>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5400000">
            <a:off x="1000970" y="2885152"/>
            <a:ext cx="213637" cy="480678"/>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38148" y="2611824"/>
            <a:ext cx="371897"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Firewall</a:t>
            </a:r>
            <a:endParaRPr lang="en-US" sz="800" b="1" dirty="0">
              <a:solidFill>
                <a:schemeClr val="tx1"/>
              </a:solidFill>
              <a:ea typeface="Segoe UI" pitchFamily="34" charset="0"/>
              <a:cs typeface="Segoe UI" pitchFamily="34" charset="0"/>
            </a:endParaRPr>
          </a:p>
        </p:txBody>
      </p:sp>
      <p:sp>
        <p:nvSpPr>
          <p:cNvPr id="50" name="TextBox 49"/>
          <p:cNvSpPr txBox="1"/>
          <p:nvPr/>
        </p:nvSpPr>
        <p:spPr>
          <a:xfrm>
            <a:off x="604936" y="2856365"/>
            <a:ext cx="219612"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UAG</a:t>
            </a:r>
            <a:endParaRPr lang="en-US" sz="800" b="1" dirty="0">
              <a:solidFill>
                <a:schemeClr val="tx1"/>
              </a:solidFill>
              <a:ea typeface="Segoe UI" pitchFamily="34" charset="0"/>
              <a:cs typeface="Segoe UI" pitchFamily="34" charset="0"/>
            </a:endParaRPr>
          </a:p>
        </p:txBody>
      </p:sp>
      <p:sp>
        <p:nvSpPr>
          <p:cNvPr id="51" name="TextBox 50"/>
          <p:cNvSpPr txBox="1"/>
          <p:nvPr/>
        </p:nvSpPr>
        <p:spPr>
          <a:xfrm>
            <a:off x="530741" y="3112630"/>
            <a:ext cx="371897"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Firewall</a:t>
            </a:r>
            <a:endParaRPr lang="en-US" sz="800" b="1"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401220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Syncing </a:t>
            </a:r>
            <a:r>
              <a:rPr lang="en-US" dirty="0" smtClean="0"/>
              <a:t>Data </a:t>
            </a:r>
            <a:r>
              <a:rPr lang="en-US" dirty="0"/>
              <a:t>in Windows Phone </a:t>
            </a:r>
            <a:r>
              <a:rPr lang="en-US" dirty="0" smtClean="0"/>
              <a:t>8 and Windows Tablets</a:t>
            </a:r>
            <a:endParaRPr lang="en-US" dirty="0"/>
          </a:p>
        </p:txBody>
      </p:sp>
    </p:spTree>
    <p:extLst>
      <p:ext uri="{BB962C8B-B14F-4D97-AF65-F5344CB8AC3E}">
        <p14:creationId xmlns:p14="http://schemas.microsoft.com/office/powerpoint/2010/main" val="148482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Mobile Data</a:t>
            </a:r>
            <a:endParaRPr lang="en-US" dirty="0"/>
          </a:p>
        </p:txBody>
      </p:sp>
      <p:sp>
        <p:nvSpPr>
          <p:cNvPr id="6" name="Text Placeholder 5"/>
          <p:cNvSpPr>
            <a:spLocks noGrp="1"/>
          </p:cNvSpPr>
          <p:nvPr>
            <p:ph type="body" sz="quarter" idx="10"/>
          </p:nvPr>
        </p:nvSpPr>
        <p:spPr>
          <a:xfrm>
            <a:off x="274638" y="1212850"/>
            <a:ext cx="11887200" cy="5016758"/>
          </a:xfrm>
        </p:spPr>
        <p:txBody>
          <a:bodyPr/>
          <a:lstStyle/>
          <a:p>
            <a:r>
              <a:rPr lang="en-US" dirty="0"/>
              <a:t>Consume REST web services from native or web </a:t>
            </a:r>
            <a:r>
              <a:rPr lang="en-US" dirty="0" smtClean="0"/>
              <a:t>apps</a:t>
            </a:r>
            <a:endParaRPr lang="en-US" dirty="0"/>
          </a:p>
          <a:p>
            <a:r>
              <a:rPr lang="en-US" dirty="0"/>
              <a:t>De-serialize JSON into an in-memory object collection</a:t>
            </a:r>
          </a:p>
          <a:p>
            <a:r>
              <a:rPr lang="en-US" dirty="0"/>
              <a:t>Save data offline</a:t>
            </a:r>
          </a:p>
          <a:p>
            <a:pPr lvl="1"/>
            <a:r>
              <a:rPr lang="en-US" dirty="0"/>
              <a:t>Web: </a:t>
            </a:r>
            <a:r>
              <a:rPr lang="en-US" dirty="0" err="1"/>
              <a:t>IndexedDB</a:t>
            </a:r>
            <a:r>
              <a:rPr lang="en-US" dirty="0"/>
              <a:t>, Web </a:t>
            </a:r>
            <a:r>
              <a:rPr lang="en-US" dirty="0" smtClean="0"/>
              <a:t>Storage, App Cache</a:t>
            </a:r>
            <a:endParaRPr lang="en-US" dirty="0"/>
          </a:p>
          <a:p>
            <a:pPr lvl="1"/>
            <a:r>
              <a:rPr lang="en-US" dirty="0"/>
              <a:t>App: SQLCE, SQLite, Object serialization</a:t>
            </a:r>
          </a:p>
          <a:p>
            <a:r>
              <a:rPr lang="en-US" dirty="0"/>
              <a:t>Capture, change, </a:t>
            </a:r>
            <a:r>
              <a:rPr lang="en-US" dirty="0" smtClean="0"/>
              <a:t>and edit </a:t>
            </a:r>
            <a:r>
              <a:rPr lang="en-US" dirty="0"/>
              <a:t>local data based on business logic requirements and then upload</a:t>
            </a:r>
          </a:p>
          <a:p>
            <a:r>
              <a:rPr lang="en-US" dirty="0"/>
              <a:t>Password protect and encrypt local data at rest</a:t>
            </a:r>
          </a:p>
          <a:p>
            <a:pPr lvl="1"/>
            <a:r>
              <a:rPr lang="en-US" dirty="0"/>
              <a:t>BitLocker + </a:t>
            </a:r>
            <a:r>
              <a:rPr lang="en-US" dirty="0" smtClean="0"/>
              <a:t>Password </a:t>
            </a:r>
            <a:r>
              <a:rPr lang="en-US" dirty="0"/>
              <a:t>enforcement via device </a:t>
            </a:r>
            <a:r>
              <a:rPr lang="en-US" dirty="0" smtClean="0"/>
              <a:t>management</a:t>
            </a:r>
            <a:endParaRPr lang="en-US" dirty="0"/>
          </a:p>
        </p:txBody>
      </p:sp>
    </p:spTree>
    <p:extLst>
      <p:ext uri="{BB962C8B-B14F-4D97-AF65-F5344CB8AC3E}">
        <p14:creationId xmlns:p14="http://schemas.microsoft.com/office/powerpoint/2010/main" val="409687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 calcmode="lin" valueType="num">
                                      <p:cBhvr additive="base">
                                        <p:cTn id="3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 calcmode="lin" valueType="num">
                                      <p:cBhvr additive="base">
                                        <p:cTn id="3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additive="base">
                                        <p:cTn id="4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Sync Data via Web Services</a:t>
            </a:r>
          </a:p>
        </p:txBody>
      </p:sp>
      <p:sp>
        <p:nvSpPr>
          <p:cNvPr id="3" name="Cloud 2"/>
          <p:cNvSpPr/>
          <p:nvPr/>
        </p:nvSpPr>
        <p:spPr>
          <a:xfrm>
            <a:off x="2238121" y="1005974"/>
            <a:ext cx="9601200" cy="4824536"/>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4" name="Oval 3"/>
          <p:cNvSpPr/>
          <p:nvPr/>
        </p:nvSpPr>
        <p:spPr>
          <a:xfrm>
            <a:off x="7233761" y="4759259"/>
            <a:ext cx="914400" cy="914400"/>
          </a:xfrm>
          <a:prstGeom prst="ellipse">
            <a:avLst/>
          </a:prstGeom>
          <a:solidFill>
            <a:schemeClr val="accent3"/>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 name="TextBox 4"/>
          <p:cNvSpPr txBox="1"/>
          <p:nvPr/>
        </p:nvSpPr>
        <p:spPr>
          <a:xfrm>
            <a:off x="7413248" y="4956112"/>
            <a:ext cx="558230"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UAG</a:t>
            </a:r>
          </a:p>
          <a:p>
            <a:pPr algn="ctr">
              <a:lnSpc>
                <a:spcPct val="90000"/>
              </a:lnSpc>
            </a:pPr>
            <a:r>
              <a:rPr lang="en-US" sz="1200" b="1" dirty="0" smtClean="0">
                <a:solidFill>
                  <a:schemeClr val="tx1"/>
                </a:solidFill>
                <a:ea typeface="Segoe UI" pitchFamily="34" charset="0"/>
                <a:cs typeface="Segoe UI" pitchFamily="34" charset="0"/>
              </a:rPr>
              <a:t>Reverse</a:t>
            </a:r>
          </a:p>
          <a:p>
            <a:pPr algn="ctr">
              <a:lnSpc>
                <a:spcPct val="90000"/>
              </a:lnSpc>
            </a:pPr>
            <a:r>
              <a:rPr lang="en-US" sz="1200" b="1" dirty="0" smtClean="0">
                <a:solidFill>
                  <a:schemeClr val="tx1"/>
                </a:solidFill>
                <a:ea typeface="Segoe UI" pitchFamily="34" charset="0"/>
                <a:cs typeface="Segoe UI" pitchFamily="34" charset="0"/>
              </a:rPr>
              <a:t>Proxy</a:t>
            </a:r>
          </a:p>
        </p:txBody>
      </p:sp>
      <p:sp>
        <p:nvSpPr>
          <p:cNvPr id="6" name="Oval 5"/>
          <p:cNvSpPr/>
          <p:nvPr/>
        </p:nvSpPr>
        <p:spPr>
          <a:xfrm>
            <a:off x="8727744" y="5789201"/>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7" name="TextBox 6"/>
          <p:cNvSpPr txBox="1"/>
          <p:nvPr/>
        </p:nvSpPr>
        <p:spPr>
          <a:xfrm>
            <a:off x="8776809" y="6080340"/>
            <a:ext cx="64312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Windows</a:t>
            </a:r>
          </a:p>
        </p:txBody>
      </p:sp>
      <p:cxnSp>
        <p:nvCxnSpPr>
          <p:cNvPr id="8" name="Curved Connector 7"/>
          <p:cNvCxnSpPr>
            <a:endCxn id="6" idx="2"/>
          </p:cNvCxnSpPr>
          <p:nvPr/>
        </p:nvCxnSpPr>
        <p:spPr>
          <a:xfrm rot="16200000" flipH="1">
            <a:off x="8326151" y="5753367"/>
            <a:ext cx="569285" cy="233901"/>
          </a:xfrm>
          <a:prstGeom prst="curvedConnector2">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1323825" y="5911254"/>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0" name="TextBox 9"/>
          <p:cNvSpPr txBox="1"/>
          <p:nvPr/>
        </p:nvSpPr>
        <p:spPr>
          <a:xfrm>
            <a:off x="11453399" y="6036194"/>
            <a:ext cx="472372"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(File)</a:t>
            </a:r>
          </a:p>
        </p:txBody>
      </p:sp>
      <p:sp>
        <p:nvSpPr>
          <p:cNvPr id="11" name="Oval 10"/>
          <p:cNvSpPr/>
          <p:nvPr/>
        </p:nvSpPr>
        <p:spPr>
          <a:xfrm>
            <a:off x="11323825" y="5047158"/>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2" name="TextBox 11"/>
          <p:cNvSpPr txBox="1"/>
          <p:nvPr/>
        </p:nvSpPr>
        <p:spPr>
          <a:xfrm>
            <a:off x="11415119" y="5172098"/>
            <a:ext cx="548933"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(SQLite)</a:t>
            </a:r>
          </a:p>
        </p:txBody>
      </p:sp>
      <p:sp>
        <p:nvSpPr>
          <p:cNvPr id="13" name="Oval 12"/>
          <p:cNvSpPr/>
          <p:nvPr/>
        </p:nvSpPr>
        <p:spPr>
          <a:xfrm>
            <a:off x="11323825" y="4183062"/>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4" name="TextBox 13"/>
          <p:cNvSpPr txBox="1"/>
          <p:nvPr/>
        </p:nvSpPr>
        <p:spPr>
          <a:xfrm>
            <a:off x="11418838" y="4308002"/>
            <a:ext cx="541495"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(SQLCE)</a:t>
            </a:r>
          </a:p>
        </p:txBody>
      </p:sp>
      <p:cxnSp>
        <p:nvCxnSpPr>
          <p:cNvPr id="15" name="Curved Connector 14"/>
          <p:cNvCxnSpPr>
            <a:stCxn id="6" idx="6"/>
            <a:endCxn id="9" idx="3"/>
          </p:cNvCxnSpPr>
          <p:nvPr/>
        </p:nvCxnSpPr>
        <p:spPr>
          <a:xfrm>
            <a:off x="9459264" y="6154961"/>
            <a:ext cx="1971690" cy="380684"/>
          </a:xfrm>
          <a:prstGeom prst="curvedConnector4">
            <a:avLst>
              <a:gd name="adj1" fmla="val 47283"/>
              <a:gd name="adj2" fmla="val 16005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a:endCxn id="11" idx="2"/>
          </p:cNvCxnSpPr>
          <p:nvPr/>
        </p:nvCxnSpPr>
        <p:spPr>
          <a:xfrm flipV="1">
            <a:off x="9425932" y="5412918"/>
            <a:ext cx="1897893" cy="584322"/>
          </a:xfrm>
          <a:prstGeom prst="curvedConnector3">
            <a:avLst>
              <a:gd name="adj1" fmla="val 5000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Curved Connector 17"/>
          <p:cNvCxnSpPr>
            <a:endCxn id="13" idx="2"/>
          </p:cNvCxnSpPr>
          <p:nvPr/>
        </p:nvCxnSpPr>
        <p:spPr>
          <a:xfrm flipV="1">
            <a:off x="9459264" y="4548822"/>
            <a:ext cx="1864561" cy="1448418"/>
          </a:xfrm>
          <a:prstGeom prst="curvedConnector3">
            <a:avLst>
              <a:gd name="adj1" fmla="val 5000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177384" y="5953094"/>
            <a:ext cx="251672"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SSL</a:t>
            </a:r>
            <a:endParaRPr lang="en-US" sz="1200" b="1" dirty="0">
              <a:solidFill>
                <a:schemeClr val="tx1"/>
              </a:solidFill>
              <a:ea typeface="Segoe UI" pitchFamily="34" charset="0"/>
              <a:cs typeface="Segoe UI" pitchFamily="34" charset="0"/>
            </a:endParaRPr>
          </a:p>
        </p:txBody>
      </p:sp>
      <p:sp>
        <p:nvSpPr>
          <p:cNvPr id="20" name="Block Arc 19"/>
          <p:cNvSpPr/>
          <p:nvPr/>
        </p:nvSpPr>
        <p:spPr bwMode="auto">
          <a:xfrm rot="10800000">
            <a:off x="6833664" y="4447869"/>
            <a:ext cx="1714593" cy="1598664"/>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1" name="TextBox 20"/>
          <p:cNvSpPr txBox="1"/>
          <p:nvPr/>
        </p:nvSpPr>
        <p:spPr>
          <a:xfrm rot="2109932">
            <a:off x="7143578" y="5682055"/>
            <a:ext cx="387350"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Front</a:t>
            </a:r>
            <a:endParaRPr lang="en-US" sz="1200" b="1" dirty="0">
              <a:solidFill>
                <a:schemeClr val="tx1"/>
              </a:solidFill>
              <a:ea typeface="Segoe UI" pitchFamily="34" charset="0"/>
              <a:cs typeface="Segoe UI" pitchFamily="34" charset="0"/>
            </a:endParaRPr>
          </a:p>
        </p:txBody>
      </p:sp>
      <p:sp>
        <p:nvSpPr>
          <p:cNvPr id="22" name="TextBox 21"/>
          <p:cNvSpPr txBox="1"/>
          <p:nvPr/>
        </p:nvSpPr>
        <p:spPr>
          <a:xfrm rot="19036490">
            <a:off x="7867924" y="5610351"/>
            <a:ext cx="56047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Firewall</a:t>
            </a:r>
            <a:endParaRPr lang="en-US" sz="1200" b="1" dirty="0">
              <a:solidFill>
                <a:schemeClr val="tx1"/>
              </a:solidFill>
              <a:ea typeface="Segoe UI" pitchFamily="34" charset="0"/>
              <a:cs typeface="Segoe UI" pitchFamily="34" charset="0"/>
            </a:endParaRPr>
          </a:p>
        </p:txBody>
      </p:sp>
      <p:sp>
        <p:nvSpPr>
          <p:cNvPr id="23" name="Block Arc 22"/>
          <p:cNvSpPr/>
          <p:nvPr/>
        </p:nvSpPr>
        <p:spPr bwMode="auto">
          <a:xfrm>
            <a:off x="6833664" y="4404200"/>
            <a:ext cx="1714593" cy="1598664"/>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24" name="TextBox 23"/>
          <p:cNvSpPr txBox="1"/>
          <p:nvPr/>
        </p:nvSpPr>
        <p:spPr>
          <a:xfrm rot="19010874">
            <a:off x="7096296" y="4617041"/>
            <a:ext cx="3430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Back</a:t>
            </a:r>
            <a:endParaRPr lang="en-US" sz="1200" b="1" dirty="0">
              <a:solidFill>
                <a:schemeClr val="tx1"/>
              </a:solidFill>
              <a:ea typeface="Segoe UI" pitchFamily="34" charset="0"/>
              <a:cs typeface="Segoe UI" pitchFamily="34" charset="0"/>
            </a:endParaRPr>
          </a:p>
        </p:txBody>
      </p:sp>
      <p:sp>
        <p:nvSpPr>
          <p:cNvPr id="25" name="TextBox 24"/>
          <p:cNvSpPr txBox="1"/>
          <p:nvPr/>
        </p:nvSpPr>
        <p:spPr>
          <a:xfrm rot="1799225">
            <a:off x="7773077" y="4598031"/>
            <a:ext cx="56047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Firewall</a:t>
            </a:r>
            <a:endParaRPr lang="en-US" sz="1200" b="1" dirty="0">
              <a:solidFill>
                <a:schemeClr val="tx1"/>
              </a:solidFill>
              <a:ea typeface="Segoe UI" pitchFamily="34" charset="0"/>
              <a:cs typeface="Segoe UI" pitchFamily="34" charset="0"/>
            </a:endParaRPr>
          </a:p>
        </p:txBody>
      </p:sp>
      <p:sp>
        <p:nvSpPr>
          <p:cNvPr id="26" name="TextBox 25"/>
          <p:cNvSpPr txBox="1"/>
          <p:nvPr/>
        </p:nvSpPr>
        <p:spPr>
          <a:xfrm>
            <a:off x="10903217" y="1415839"/>
            <a:ext cx="969111"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Private Cloud</a:t>
            </a:r>
            <a:endParaRPr lang="en-US" sz="1200" b="1" dirty="0">
              <a:solidFill>
                <a:schemeClr val="tx1"/>
              </a:solidFill>
              <a:ea typeface="Segoe UI" pitchFamily="34" charset="0"/>
              <a:cs typeface="Segoe UI" pitchFamily="34" charset="0"/>
            </a:endParaRPr>
          </a:p>
        </p:txBody>
      </p:sp>
      <p:sp>
        <p:nvSpPr>
          <p:cNvPr id="27" name="Cloud 26"/>
          <p:cNvSpPr/>
          <p:nvPr/>
        </p:nvSpPr>
        <p:spPr>
          <a:xfrm>
            <a:off x="485633" y="1870070"/>
            <a:ext cx="1371600" cy="1371600"/>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28" name="TextBox 27"/>
          <p:cNvSpPr txBox="1"/>
          <p:nvPr/>
        </p:nvSpPr>
        <p:spPr>
          <a:xfrm>
            <a:off x="755970" y="1476453"/>
            <a:ext cx="857029"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Remote </a:t>
            </a:r>
          </a:p>
          <a:p>
            <a:pPr algn="ctr">
              <a:lnSpc>
                <a:spcPct val="90000"/>
              </a:lnSpc>
            </a:pPr>
            <a:r>
              <a:rPr lang="en-US" sz="1200" b="1" dirty="0" smtClean="0">
                <a:solidFill>
                  <a:schemeClr val="tx1"/>
                </a:solidFill>
                <a:ea typeface="Segoe UI" pitchFamily="34" charset="0"/>
                <a:cs typeface="Segoe UI" pitchFamily="34" charset="0"/>
              </a:rPr>
              <a:t>Data Center</a:t>
            </a:r>
            <a:endParaRPr lang="en-US" sz="1200" b="1" dirty="0">
              <a:solidFill>
                <a:schemeClr val="tx1"/>
              </a:solidFill>
              <a:ea typeface="Segoe UI" pitchFamily="34" charset="0"/>
              <a:cs typeface="Segoe UI" pitchFamily="34" charset="0"/>
            </a:endParaRPr>
          </a:p>
        </p:txBody>
      </p:sp>
      <p:sp>
        <p:nvSpPr>
          <p:cNvPr id="29" name="Block Arc 28"/>
          <p:cNvSpPr/>
          <p:nvPr/>
        </p:nvSpPr>
        <p:spPr bwMode="auto">
          <a:xfrm rot="10800000">
            <a:off x="595526" y="2410743"/>
            <a:ext cx="640080" cy="640080"/>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0" name="Block Arc 29"/>
          <p:cNvSpPr/>
          <p:nvPr/>
        </p:nvSpPr>
        <p:spPr bwMode="auto">
          <a:xfrm>
            <a:off x="601165" y="2369184"/>
            <a:ext cx="640080" cy="640080"/>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31" name="Oval 30"/>
          <p:cNvSpPr/>
          <p:nvPr/>
        </p:nvSpPr>
        <p:spPr>
          <a:xfrm>
            <a:off x="737171" y="2525430"/>
            <a:ext cx="365760" cy="365760"/>
          </a:xfrm>
          <a:prstGeom prst="ellipse">
            <a:avLst/>
          </a:prstGeom>
          <a:solidFill>
            <a:schemeClr val="accent3"/>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32" name="Oval 31"/>
          <p:cNvSpPr/>
          <p:nvPr/>
        </p:nvSpPr>
        <p:spPr>
          <a:xfrm>
            <a:off x="509725" y="3418242"/>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33" name="TextBox 32"/>
          <p:cNvSpPr txBox="1"/>
          <p:nvPr/>
        </p:nvSpPr>
        <p:spPr>
          <a:xfrm>
            <a:off x="558790" y="3709381"/>
            <a:ext cx="64312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Windows</a:t>
            </a:r>
          </a:p>
        </p:txBody>
      </p:sp>
      <p:cxnSp>
        <p:nvCxnSpPr>
          <p:cNvPr id="34" name="Curved Connector 33"/>
          <p:cNvCxnSpPr>
            <a:endCxn id="32" idx="7"/>
          </p:cNvCxnSpPr>
          <p:nvPr/>
        </p:nvCxnSpPr>
        <p:spPr>
          <a:xfrm rot="16200000" flipH="1">
            <a:off x="761267" y="3152522"/>
            <a:ext cx="527148" cy="218550"/>
          </a:xfrm>
          <a:prstGeom prst="curvedConnector3">
            <a:avLst>
              <a:gd name="adj1" fmla="val 5000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350837" y="4622547"/>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36" name="TextBox 35"/>
          <p:cNvSpPr txBox="1"/>
          <p:nvPr/>
        </p:nvSpPr>
        <p:spPr>
          <a:xfrm>
            <a:off x="480411" y="4747487"/>
            <a:ext cx="472372"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(DB)</a:t>
            </a:r>
          </a:p>
        </p:txBody>
      </p:sp>
      <p:sp>
        <p:nvSpPr>
          <p:cNvPr id="37" name="Oval 36"/>
          <p:cNvSpPr/>
          <p:nvPr/>
        </p:nvSpPr>
        <p:spPr>
          <a:xfrm>
            <a:off x="1184484" y="4256787"/>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38" name="TextBox 37"/>
          <p:cNvSpPr txBox="1"/>
          <p:nvPr/>
        </p:nvSpPr>
        <p:spPr>
          <a:xfrm>
            <a:off x="1314058" y="4381727"/>
            <a:ext cx="472372"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(File)</a:t>
            </a:r>
          </a:p>
        </p:txBody>
      </p:sp>
      <p:cxnSp>
        <p:nvCxnSpPr>
          <p:cNvPr id="39" name="Curved Connector 38"/>
          <p:cNvCxnSpPr>
            <a:stCxn id="32" idx="2"/>
            <a:endCxn id="35" idx="0"/>
          </p:cNvCxnSpPr>
          <p:nvPr/>
        </p:nvCxnSpPr>
        <p:spPr>
          <a:xfrm rot="10800000" flipH="1" flipV="1">
            <a:off x="509725" y="3784001"/>
            <a:ext cx="206872" cy="838545"/>
          </a:xfrm>
          <a:prstGeom prst="curvedConnector4">
            <a:avLst>
              <a:gd name="adj1" fmla="val -76172"/>
              <a:gd name="adj2" fmla="val 71809"/>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2" idx="6"/>
            <a:endCxn id="37" idx="0"/>
          </p:cNvCxnSpPr>
          <p:nvPr/>
        </p:nvCxnSpPr>
        <p:spPr>
          <a:xfrm>
            <a:off x="1241245" y="3784002"/>
            <a:ext cx="308999" cy="472785"/>
          </a:xfrm>
          <a:prstGeom prst="curvedConnector2">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738441" y="2406536"/>
            <a:ext cx="371897"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Firewall</a:t>
            </a:r>
            <a:endParaRPr lang="en-US" sz="800" b="1" dirty="0">
              <a:solidFill>
                <a:schemeClr val="tx1"/>
              </a:solidFill>
              <a:ea typeface="Segoe UI" pitchFamily="34" charset="0"/>
              <a:cs typeface="Segoe UI" pitchFamily="34" charset="0"/>
            </a:endParaRPr>
          </a:p>
        </p:txBody>
      </p:sp>
      <p:sp>
        <p:nvSpPr>
          <p:cNvPr id="42" name="TextBox 41"/>
          <p:cNvSpPr txBox="1"/>
          <p:nvPr/>
        </p:nvSpPr>
        <p:spPr>
          <a:xfrm>
            <a:off x="805229" y="2651077"/>
            <a:ext cx="219612"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UAG</a:t>
            </a:r>
            <a:endParaRPr lang="en-US" sz="800" b="1" dirty="0">
              <a:solidFill>
                <a:schemeClr val="tx1"/>
              </a:solidFill>
              <a:ea typeface="Segoe UI" pitchFamily="34" charset="0"/>
              <a:cs typeface="Segoe UI" pitchFamily="34" charset="0"/>
            </a:endParaRPr>
          </a:p>
        </p:txBody>
      </p:sp>
      <p:sp>
        <p:nvSpPr>
          <p:cNvPr id="43" name="TextBox 42"/>
          <p:cNvSpPr txBox="1"/>
          <p:nvPr/>
        </p:nvSpPr>
        <p:spPr>
          <a:xfrm>
            <a:off x="731034" y="2907342"/>
            <a:ext cx="371897"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Firewall</a:t>
            </a:r>
            <a:endParaRPr lang="en-US" sz="800" b="1" dirty="0">
              <a:solidFill>
                <a:schemeClr val="tx1"/>
              </a:solidFill>
              <a:ea typeface="Segoe UI" pitchFamily="34" charset="0"/>
              <a:cs typeface="Segoe UI" pitchFamily="34" charset="0"/>
            </a:endParaRPr>
          </a:p>
        </p:txBody>
      </p:sp>
      <p:sp>
        <p:nvSpPr>
          <p:cNvPr id="44" name="TextBox 43"/>
          <p:cNvSpPr txBox="1"/>
          <p:nvPr/>
        </p:nvSpPr>
        <p:spPr>
          <a:xfrm>
            <a:off x="1269908" y="3295156"/>
            <a:ext cx="251672"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SSL</a:t>
            </a:r>
            <a:endParaRPr lang="en-US" sz="1200" b="1"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86728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928247" cy="2751698"/>
          </a:xfrm>
        </p:spPr>
        <p:txBody>
          <a:bodyPr/>
          <a:lstStyle/>
          <a:p>
            <a:r>
              <a:rPr lang="en-US" dirty="0"/>
              <a:t>Demo</a:t>
            </a:r>
            <a:br>
              <a:rPr lang="en-US" dirty="0"/>
            </a:br>
            <a:r>
              <a:rPr lang="en-US" dirty="0"/>
              <a:t>Syncing </a:t>
            </a:r>
            <a:r>
              <a:rPr lang="en-US" dirty="0" smtClean="0"/>
              <a:t>Data </a:t>
            </a:r>
            <a:r>
              <a:rPr lang="en-US" dirty="0"/>
              <a:t>in Windows Phone 8 +</a:t>
            </a:r>
            <a:r>
              <a:rPr lang="en-US" dirty="0" smtClean="0"/>
              <a:t> Windows </a:t>
            </a:r>
            <a:r>
              <a:rPr lang="en-US" dirty="0"/>
              <a:t>Tablets</a:t>
            </a:r>
          </a:p>
        </p:txBody>
      </p:sp>
      <p:sp>
        <p:nvSpPr>
          <p:cNvPr id="5" name="Text Placeholder 4"/>
          <p:cNvSpPr>
            <a:spLocks noGrp="1"/>
          </p:cNvSpPr>
          <p:nvPr>
            <p:ph type="body" sz="quarter" idx="12"/>
          </p:nvPr>
        </p:nvSpPr>
        <p:spPr>
          <a:xfrm>
            <a:off x="274638" y="4281037"/>
            <a:ext cx="10058401" cy="1829593"/>
          </a:xfrm>
        </p:spPr>
        <p:txBody>
          <a:bodyPr/>
          <a:lstStyle/>
          <a:p>
            <a:r>
              <a:rPr lang="en-US" dirty="0" smtClean="0"/>
              <a:t>Rob Tiffany</a:t>
            </a:r>
            <a:endParaRPr lang="en-US" dirty="0"/>
          </a:p>
        </p:txBody>
      </p:sp>
    </p:spTree>
    <p:extLst>
      <p:ext uri="{BB962C8B-B14F-4D97-AF65-F5344CB8AC3E}">
        <p14:creationId xmlns:p14="http://schemas.microsoft.com/office/powerpoint/2010/main" val="34719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Rob Tiffany</a:t>
            </a:r>
            <a:endParaRPr lang="en-US" dirty="0"/>
          </a:p>
        </p:txBody>
      </p:sp>
      <p:sp>
        <p:nvSpPr>
          <p:cNvPr id="6" name="Text Placeholder 5"/>
          <p:cNvSpPr>
            <a:spLocks noGrp="1"/>
          </p:cNvSpPr>
          <p:nvPr>
            <p:ph type="body" sz="quarter" idx="10"/>
          </p:nvPr>
        </p:nvSpPr>
        <p:spPr>
          <a:xfrm>
            <a:off x="274638" y="1212849"/>
            <a:ext cx="8083550" cy="3046988"/>
          </a:xfrm>
        </p:spPr>
        <p:txBody>
          <a:bodyPr/>
          <a:lstStyle/>
          <a:p>
            <a:pPr lvl="1"/>
            <a:r>
              <a:rPr lang="en-US" dirty="0" smtClean="0"/>
              <a:t>Mobile Strategist at Microsoft</a:t>
            </a:r>
            <a:endParaRPr lang="en-US" dirty="0"/>
          </a:p>
          <a:p>
            <a:pPr lvl="1"/>
            <a:r>
              <a:rPr lang="en-US" dirty="0"/>
              <a:t>Created the Microsoft </a:t>
            </a:r>
            <a:r>
              <a:rPr lang="en-US" dirty="0" smtClean="0"/>
              <a:t>Windows Mobile </a:t>
            </a:r>
            <a:r>
              <a:rPr lang="en-US" dirty="0"/>
              <a:t>Line of Business </a:t>
            </a:r>
            <a:r>
              <a:rPr lang="en-US" dirty="0" smtClean="0"/>
              <a:t>Accelerator</a:t>
            </a:r>
            <a:endParaRPr lang="en-US" dirty="0"/>
          </a:p>
          <a:p>
            <a:pPr lvl="1"/>
            <a:r>
              <a:rPr lang="en-US" dirty="0" smtClean="0"/>
              <a:t>Author, Cloud Architect, Entrepreneur, Speaker, Teacher, Submariner</a:t>
            </a:r>
          </a:p>
          <a:p>
            <a:pPr lvl="1"/>
            <a:r>
              <a:rPr lang="en-US" dirty="0" smtClean="0"/>
              <a:t>Check out my blog at http://robtiffany.com </a:t>
            </a:r>
          </a:p>
          <a:p>
            <a:pPr lvl="1"/>
            <a:r>
              <a:rPr lang="en-US" dirty="0" smtClean="0"/>
              <a:t>Follow me on Twitter at http://twitter.com/robtiffany</a:t>
            </a:r>
          </a:p>
          <a:p>
            <a:pPr lvl="1"/>
            <a:r>
              <a:rPr lang="en-US" dirty="0" smtClean="0"/>
              <a:t>Connect on LinkedIn at http://linkedin.com/in/robtiffany </a:t>
            </a:r>
          </a:p>
          <a:p>
            <a:pPr lvl="1"/>
            <a:r>
              <a:rPr lang="en-US" dirty="0" smtClean="0"/>
              <a:t>Watch Building Apps for Windows Phone 8 Jumpstart </a:t>
            </a:r>
            <a:r>
              <a:rPr lang="en-US" dirty="0"/>
              <a:t>at http://channel9.msdn.com/Series/Building-Apps-for-Windows-Phone-8-Jump-Start/</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34" y="4652588"/>
            <a:ext cx="7589039"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8326932" y="668362"/>
            <a:ext cx="3847696" cy="5760720"/>
          </a:xfrm>
          <a:prstGeom prst="rect">
            <a:avLst/>
          </a:prstGeom>
        </p:spPr>
      </p:pic>
      <p:pic>
        <p:nvPicPr>
          <p:cNvPr id="5" name="Picture 4"/>
          <p:cNvPicPr>
            <a:picLocks noChangeAspect="1"/>
          </p:cNvPicPr>
          <p:nvPr/>
        </p:nvPicPr>
        <p:blipFill>
          <a:blip r:embed="rId5"/>
          <a:stretch>
            <a:fillRect/>
          </a:stretch>
        </p:blipFill>
        <p:spPr>
          <a:xfrm>
            <a:off x="11043380" y="668362"/>
            <a:ext cx="1120504" cy="1828800"/>
          </a:xfrm>
          <a:prstGeom prst="rect">
            <a:avLst/>
          </a:prstGeom>
        </p:spPr>
      </p:pic>
    </p:spTree>
    <p:extLst>
      <p:ext uri="{BB962C8B-B14F-4D97-AF65-F5344CB8AC3E}">
        <p14:creationId xmlns:p14="http://schemas.microsoft.com/office/powerpoint/2010/main" val="199958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Logical MEAP Architecture</a:t>
            </a:r>
          </a:p>
        </p:txBody>
      </p:sp>
      <p:sp>
        <p:nvSpPr>
          <p:cNvPr id="5" name="Cloud 4"/>
          <p:cNvSpPr/>
          <p:nvPr/>
        </p:nvSpPr>
        <p:spPr>
          <a:xfrm>
            <a:off x="2238121" y="1005974"/>
            <a:ext cx="9601200" cy="4824536"/>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sp>
        <p:nvSpPr>
          <p:cNvPr id="7" name="Oval 6"/>
          <p:cNvSpPr/>
          <p:nvPr/>
        </p:nvSpPr>
        <p:spPr>
          <a:xfrm>
            <a:off x="9528069" y="1091176"/>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8" name="TextBox 7"/>
          <p:cNvSpPr txBox="1"/>
          <p:nvPr/>
        </p:nvSpPr>
        <p:spPr>
          <a:xfrm>
            <a:off x="9566135" y="1315701"/>
            <a:ext cx="654026"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Back End</a:t>
            </a:r>
            <a:br>
              <a:rPr lang="en-US" sz="1200" b="1" dirty="0" smtClean="0">
                <a:gradFill>
                  <a:gsLst>
                    <a:gs pos="9167">
                      <a:srgbClr val="503900"/>
                    </a:gs>
                    <a:gs pos="31000">
                      <a:srgbClr val="503900"/>
                    </a:gs>
                  </a:gsLst>
                  <a:lin ang="5400000" scaled="0"/>
                </a:gradFill>
                <a:ea typeface="Segoe UI" pitchFamily="34" charset="0"/>
                <a:cs typeface="Segoe UI" pitchFamily="34" charset="0"/>
              </a:rPr>
            </a:br>
            <a:r>
              <a:rPr lang="en-US" sz="1200" b="1" dirty="0" smtClean="0">
                <a:gradFill>
                  <a:gsLst>
                    <a:gs pos="9167">
                      <a:srgbClr val="503900"/>
                    </a:gs>
                    <a:gs pos="31000">
                      <a:srgbClr val="503900"/>
                    </a:gs>
                  </a:gsLst>
                  <a:lin ang="5400000" scaled="0"/>
                </a:gradFill>
                <a:ea typeface="Segoe UI" pitchFamily="34" charset="0"/>
                <a:cs typeface="Segoe UI" pitchFamily="34" charset="0"/>
              </a:rPr>
              <a:t>Package</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9" name="Oval 8"/>
          <p:cNvSpPr/>
          <p:nvPr/>
        </p:nvSpPr>
        <p:spPr>
          <a:xfrm>
            <a:off x="3690977" y="1602200"/>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0" name="TextBox 9"/>
          <p:cNvSpPr txBox="1"/>
          <p:nvPr/>
        </p:nvSpPr>
        <p:spPr>
          <a:xfrm>
            <a:off x="3721764" y="1879786"/>
            <a:ext cx="668580"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Database</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11" name="Oval 10"/>
          <p:cNvSpPr/>
          <p:nvPr/>
        </p:nvSpPr>
        <p:spPr>
          <a:xfrm>
            <a:off x="7706165" y="1068597"/>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2" name="TextBox 11"/>
          <p:cNvSpPr txBox="1"/>
          <p:nvPr/>
        </p:nvSpPr>
        <p:spPr>
          <a:xfrm>
            <a:off x="7912545" y="1258432"/>
            <a:ext cx="317396"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Flat</a:t>
            </a:r>
          </a:p>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Files</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13" name="Oval 12"/>
          <p:cNvSpPr/>
          <p:nvPr/>
        </p:nvSpPr>
        <p:spPr>
          <a:xfrm>
            <a:off x="5730180" y="1234962"/>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4" name="TextBox 13"/>
          <p:cNvSpPr txBox="1"/>
          <p:nvPr/>
        </p:nvSpPr>
        <p:spPr>
          <a:xfrm>
            <a:off x="5781872" y="1451104"/>
            <a:ext cx="626774"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Message</a:t>
            </a:r>
          </a:p>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Bus</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sp>
        <p:nvSpPr>
          <p:cNvPr id="15" name="Oval 14"/>
          <p:cNvSpPr/>
          <p:nvPr/>
        </p:nvSpPr>
        <p:spPr>
          <a:xfrm>
            <a:off x="2334544" y="2826336"/>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6" name="TextBox 15"/>
          <p:cNvSpPr txBox="1"/>
          <p:nvPr/>
        </p:nvSpPr>
        <p:spPr>
          <a:xfrm>
            <a:off x="2439263" y="3042478"/>
            <a:ext cx="520720"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Web</a:t>
            </a:r>
          </a:p>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Service</a:t>
            </a:r>
          </a:p>
        </p:txBody>
      </p:sp>
      <p:cxnSp>
        <p:nvCxnSpPr>
          <p:cNvPr id="18" name="Curved Connector 17"/>
          <p:cNvCxnSpPr>
            <a:stCxn id="15" idx="7"/>
            <a:endCxn id="26" idx="5"/>
          </p:cNvCxnSpPr>
          <p:nvPr/>
        </p:nvCxnSpPr>
        <p:spPr>
          <a:xfrm rot="5400000" flipH="1" flipV="1">
            <a:off x="4574539" y="800552"/>
            <a:ext cx="523226" cy="3754434"/>
          </a:xfrm>
          <a:prstGeom prst="curvedConnector2">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Curved Connector 18"/>
          <p:cNvCxnSpPr>
            <a:stCxn id="9" idx="6"/>
            <a:endCxn id="26" idx="6"/>
          </p:cNvCxnSpPr>
          <p:nvPr/>
        </p:nvCxnSpPr>
        <p:spPr>
          <a:xfrm>
            <a:off x="4422497" y="1988163"/>
            <a:ext cx="2290872" cy="122006"/>
          </a:xfrm>
          <a:prstGeom prst="curvedConnector3">
            <a:avLst>
              <a:gd name="adj1" fmla="val 50000"/>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Curved Connector 19"/>
          <p:cNvCxnSpPr>
            <a:stCxn id="13" idx="6"/>
          </p:cNvCxnSpPr>
          <p:nvPr/>
        </p:nvCxnSpPr>
        <p:spPr>
          <a:xfrm>
            <a:off x="6461700" y="1620925"/>
            <a:ext cx="388939" cy="201771"/>
          </a:xfrm>
          <a:prstGeom prst="curvedConnector3">
            <a:avLst>
              <a:gd name="adj1" fmla="val 50000"/>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11" idx="2"/>
            <a:endCxn id="26" idx="8"/>
          </p:cNvCxnSpPr>
          <p:nvPr/>
        </p:nvCxnSpPr>
        <p:spPr>
          <a:xfrm rot="10800000" flipV="1">
            <a:off x="7152109" y="1454560"/>
            <a:ext cx="554056" cy="275484"/>
          </a:xfrm>
          <a:prstGeom prst="curvedConnector2">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Curved Connector 21"/>
          <p:cNvCxnSpPr>
            <a:stCxn id="7" idx="3"/>
            <a:endCxn id="26" idx="1"/>
          </p:cNvCxnSpPr>
          <p:nvPr/>
        </p:nvCxnSpPr>
        <p:spPr>
          <a:xfrm rot="5400000">
            <a:off x="8427878" y="902848"/>
            <a:ext cx="360113" cy="2054529"/>
          </a:xfrm>
          <a:prstGeom prst="curvedConnector2">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0642088" y="1812280"/>
            <a:ext cx="731520" cy="771926"/>
          </a:xfrm>
          <a:prstGeom prst="ellipse">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4" name="TextBox 23"/>
          <p:cNvSpPr txBox="1"/>
          <p:nvPr/>
        </p:nvSpPr>
        <p:spPr>
          <a:xfrm>
            <a:off x="10885338" y="2089866"/>
            <a:ext cx="243656"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gradFill>
                  <a:gsLst>
                    <a:gs pos="9167">
                      <a:srgbClr val="503900"/>
                    </a:gs>
                    <a:gs pos="31000">
                      <a:srgbClr val="503900"/>
                    </a:gs>
                  </a:gsLst>
                  <a:lin ang="5400000" scaled="0"/>
                </a:gradFill>
                <a:ea typeface="Segoe UI" pitchFamily="34" charset="0"/>
                <a:cs typeface="Segoe UI" pitchFamily="34" charset="0"/>
              </a:rPr>
              <a:t>EDI</a:t>
            </a:r>
            <a:endParaRPr lang="en-US" sz="1200" b="1" dirty="0">
              <a:gradFill>
                <a:gsLst>
                  <a:gs pos="9167">
                    <a:srgbClr val="503900"/>
                  </a:gs>
                  <a:gs pos="31000">
                    <a:srgbClr val="503900"/>
                  </a:gs>
                </a:gsLst>
                <a:lin ang="5400000" scaled="0"/>
              </a:gradFill>
              <a:ea typeface="Segoe UI" pitchFamily="34" charset="0"/>
              <a:cs typeface="Segoe UI" pitchFamily="34" charset="0"/>
            </a:endParaRPr>
          </a:p>
        </p:txBody>
      </p:sp>
      <p:cxnSp>
        <p:nvCxnSpPr>
          <p:cNvPr id="25" name="Curved Connector 24"/>
          <p:cNvCxnSpPr>
            <a:stCxn id="23" idx="2"/>
            <a:endCxn id="26" idx="0"/>
          </p:cNvCxnSpPr>
          <p:nvPr/>
        </p:nvCxnSpPr>
        <p:spPr>
          <a:xfrm rot="10800000">
            <a:off x="7433904" y="1839285"/>
            <a:ext cx="3208184" cy="358958"/>
          </a:xfrm>
          <a:prstGeom prst="curvedConnector4">
            <a:avLst>
              <a:gd name="adj1" fmla="val 47554"/>
              <a:gd name="adj2" fmla="val 163684"/>
            </a:avLst>
          </a:prstGeom>
          <a:ln w="38100">
            <a:solidFill>
              <a:srgbClr val="EEB000"/>
            </a:solidFill>
            <a:prstDash val="sysDot"/>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6" name="Shape 25"/>
          <p:cNvSpPr/>
          <p:nvPr/>
        </p:nvSpPr>
        <p:spPr>
          <a:xfrm>
            <a:off x="6713368" y="1726054"/>
            <a:ext cx="877481" cy="925684"/>
          </a:xfrm>
          <a:prstGeom prst="gear9">
            <a:avLst/>
          </a:prstGeom>
          <a:solidFill>
            <a:srgbClr val="FFC82D"/>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7" name="Oval 26"/>
          <p:cNvSpPr/>
          <p:nvPr/>
        </p:nvSpPr>
        <p:spPr>
          <a:xfrm>
            <a:off x="6713370" y="2775037"/>
            <a:ext cx="914400" cy="964907"/>
          </a:xfrm>
          <a:prstGeom prst="ellipse">
            <a:avLst/>
          </a:prstGeom>
          <a:solidFill>
            <a:schemeClr val="accent1"/>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28" name="TextBox 27"/>
          <p:cNvSpPr txBox="1"/>
          <p:nvPr/>
        </p:nvSpPr>
        <p:spPr>
          <a:xfrm>
            <a:off x="6834539" y="2971891"/>
            <a:ext cx="674865"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Publisher</a:t>
            </a:r>
          </a:p>
        </p:txBody>
      </p:sp>
      <p:sp>
        <p:nvSpPr>
          <p:cNvPr id="29" name="TextBox 28"/>
          <p:cNvSpPr txBox="1"/>
          <p:nvPr/>
        </p:nvSpPr>
        <p:spPr>
          <a:xfrm>
            <a:off x="6843397" y="1967394"/>
            <a:ext cx="65434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SSIS</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Adapters</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30" name="Oval 29"/>
          <p:cNvSpPr/>
          <p:nvPr/>
        </p:nvSpPr>
        <p:spPr>
          <a:xfrm>
            <a:off x="9557599" y="2370678"/>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31" name="TextBox 30"/>
          <p:cNvSpPr txBox="1"/>
          <p:nvPr/>
        </p:nvSpPr>
        <p:spPr>
          <a:xfrm>
            <a:off x="9635199" y="2484432"/>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(Write)</a:t>
            </a:r>
          </a:p>
        </p:txBody>
      </p:sp>
      <p:sp>
        <p:nvSpPr>
          <p:cNvPr id="32" name="Oval 31"/>
          <p:cNvSpPr/>
          <p:nvPr/>
        </p:nvSpPr>
        <p:spPr>
          <a:xfrm>
            <a:off x="3507206" y="2827878"/>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33" name="TextBox 32"/>
          <p:cNvSpPr txBox="1"/>
          <p:nvPr/>
        </p:nvSpPr>
        <p:spPr>
          <a:xfrm>
            <a:off x="3584806" y="2941632"/>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(Read)</a:t>
            </a:r>
          </a:p>
        </p:txBody>
      </p:sp>
      <p:sp>
        <p:nvSpPr>
          <p:cNvPr id="34" name="Oval 33"/>
          <p:cNvSpPr/>
          <p:nvPr/>
        </p:nvSpPr>
        <p:spPr>
          <a:xfrm>
            <a:off x="5324672" y="2720267"/>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35" name="TextBox 34"/>
          <p:cNvSpPr txBox="1"/>
          <p:nvPr/>
        </p:nvSpPr>
        <p:spPr>
          <a:xfrm>
            <a:off x="5402272" y="2834021"/>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(Read)</a:t>
            </a:r>
          </a:p>
        </p:txBody>
      </p:sp>
      <p:sp>
        <p:nvSpPr>
          <p:cNvPr id="36" name="Oval 35"/>
          <p:cNvSpPr/>
          <p:nvPr/>
        </p:nvSpPr>
        <p:spPr>
          <a:xfrm>
            <a:off x="8524070" y="2482016"/>
            <a:ext cx="914400" cy="91440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37" name="TextBox 36"/>
          <p:cNvSpPr txBox="1"/>
          <p:nvPr/>
        </p:nvSpPr>
        <p:spPr>
          <a:xfrm>
            <a:off x="8601670" y="2595770"/>
            <a:ext cx="762003" cy="6647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a:p>
            <a:pPr algn="ctr">
              <a:lnSpc>
                <a:spcPct val="90000"/>
              </a:lnSpc>
            </a:pPr>
            <a:r>
              <a:rPr lang="en-US" sz="1200" b="1" dirty="0" smtClean="0">
                <a:solidFill>
                  <a:schemeClr val="tx1"/>
                </a:solidFill>
                <a:ea typeface="Segoe UI" pitchFamily="34" charset="0"/>
                <a:cs typeface="Segoe UI" pitchFamily="34" charset="0"/>
              </a:rPr>
              <a:t>Subscriber</a:t>
            </a:r>
          </a:p>
          <a:p>
            <a:pPr algn="ctr">
              <a:lnSpc>
                <a:spcPct val="90000"/>
              </a:lnSpc>
            </a:pPr>
            <a:r>
              <a:rPr lang="en-US" sz="1200" b="1" dirty="0" smtClean="0">
                <a:solidFill>
                  <a:schemeClr val="tx1"/>
                </a:solidFill>
                <a:ea typeface="Segoe UI" pitchFamily="34" charset="0"/>
                <a:cs typeface="Segoe UI" pitchFamily="34" charset="0"/>
              </a:rPr>
              <a:t>(Read)</a:t>
            </a:r>
          </a:p>
        </p:txBody>
      </p:sp>
      <p:cxnSp>
        <p:nvCxnSpPr>
          <p:cNvPr id="38" name="Curved Connector 37"/>
          <p:cNvCxnSpPr>
            <a:stCxn id="27" idx="1"/>
            <a:endCxn id="32" idx="7"/>
          </p:cNvCxnSpPr>
          <p:nvPr/>
        </p:nvCxnSpPr>
        <p:spPr>
          <a:xfrm rot="16200000" flipH="1" flipV="1">
            <a:off x="5544765" y="1659273"/>
            <a:ext cx="45445" cy="2559586"/>
          </a:xfrm>
          <a:prstGeom prst="curvedConnector3">
            <a:avLst>
              <a:gd name="adj1" fmla="val -603745"/>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9" name="Curved Connector 38"/>
          <p:cNvCxnSpPr>
            <a:stCxn id="27" idx="7"/>
            <a:endCxn id="30" idx="1"/>
          </p:cNvCxnSpPr>
          <p:nvPr/>
        </p:nvCxnSpPr>
        <p:spPr>
          <a:xfrm rot="5400000" flipH="1" flipV="1">
            <a:off x="8386807" y="1611642"/>
            <a:ext cx="411755" cy="2197651"/>
          </a:xfrm>
          <a:prstGeom prst="curvedConnector3">
            <a:avLst>
              <a:gd name="adj1" fmla="val 144951"/>
            </a:avLst>
          </a:prstGeom>
          <a:ln w="38100">
            <a:solidFill>
              <a:srgbClr val="7ABC32"/>
            </a:solidFill>
            <a:prstDash val="sysDot"/>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27" idx="2"/>
            <a:endCxn id="34" idx="6"/>
          </p:cNvCxnSpPr>
          <p:nvPr/>
        </p:nvCxnSpPr>
        <p:spPr>
          <a:xfrm rot="10800000">
            <a:off x="6239072" y="3177467"/>
            <a:ext cx="474298" cy="80024"/>
          </a:xfrm>
          <a:prstGeom prst="curvedConnector3">
            <a:avLst>
              <a:gd name="adj1" fmla="val 50000"/>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27" idx="6"/>
            <a:endCxn id="36" idx="2"/>
          </p:cNvCxnSpPr>
          <p:nvPr/>
        </p:nvCxnSpPr>
        <p:spPr>
          <a:xfrm flipV="1">
            <a:off x="7627770" y="2939216"/>
            <a:ext cx="896300" cy="318275"/>
          </a:xfrm>
          <a:prstGeom prst="curvedConnector3">
            <a:avLst>
              <a:gd name="adj1" fmla="val 50000"/>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697282" y="2639975"/>
            <a:ext cx="81047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Replication</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43" name="Cloud 42"/>
          <p:cNvSpPr/>
          <p:nvPr/>
        </p:nvSpPr>
        <p:spPr>
          <a:xfrm>
            <a:off x="485633" y="1870070"/>
            <a:ext cx="1371600" cy="1371600"/>
          </a:xfrm>
          <a:prstGeom prst="cloud">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a:solidFill>
                <a:srgbClr val="FFFFFF"/>
              </a:solidFill>
            </a:endParaRPr>
          </a:p>
        </p:txBody>
      </p:sp>
      <p:cxnSp>
        <p:nvCxnSpPr>
          <p:cNvPr id="44" name="Curved Connector 43"/>
          <p:cNvCxnSpPr>
            <a:stCxn id="27" idx="0"/>
          </p:cNvCxnSpPr>
          <p:nvPr/>
        </p:nvCxnSpPr>
        <p:spPr>
          <a:xfrm rot="16200000" flipV="1">
            <a:off x="4301232" y="-94302"/>
            <a:ext cx="364294" cy="5374383"/>
          </a:xfrm>
          <a:prstGeom prst="curvedConnector2">
            <a:avLst/>
          </a:prstGeom>
          <a:ln w="38100">
            <a:solidFill>
              <a:srgbClr val="7ABC3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893941" y="2157088"/>
            <a:ext cx="115993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rgbClr val="FFFFFF"/>
                </a:solidFill>
                <a:ea typeface="Segoe UI" pitchFamily="34" charset="0"/>
                <a:cs typeface="Segoe UI" pitchFamily="34" charset="0"/>
              </a:rPr>
              <a:t>Geo-Replication</a:t>
            </a:r>
          </a:p>
        </p:txBody>
      </p:sp>
      <p:sp>
        <p:nvSpPr>
          <p:cNvPr id="46" name="TextBox 45"/>
          <p:cNvSpPr txBox="1"/>
          <p:nvPr/>
        </p:nvSpPr>
        <p:spPr>
          <a:xfrm>
            <a:off x="4476115" y="3000015"/>
            <a:ext cx="81047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Replication</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47" name="Oval 46"/>
          <p:cNvSpPr/>
          <p:nvPr/>
        </p:nvSpPr>
        <p:spPr>
          <a:xfrm>
            <a:off x="11041280" y="2917046"/>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48" name="TextBox 47"/>
          <p:cNvSpPr txBox="1"/>
          <p:nvPr/>
        </p:nvSpPr>
        <p:spPr>
          <a:xfrm>
            <a:off x="11314987" y="3194632"/>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49" name="Oval 48"/>
          <p:cNvSpPr/>
          <p:nvPr/>
        </p:nvSpPr>
        <p:spPr>
          <a:xfrm>
            <a:off x="10355369" y="3494132"/>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0" name="TextBox 49"/>
          <p:cNvSpPr txBox="1"/>
          <p:nvPr/>
        </p:nvSpPr>
        <p:spPr>
          <a:xfrm>
            <a:off x="10629076" y="3771718"/>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51" name="Oval 50"/>
          <p:cNvSpPr/>
          <p:nvPr/>
        </p:nvSpPr>
        <p:spPr>
          <a:xfrm>
            <a:off x="6018397" y="4807269"/>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2" name="TextBox 51"/>
          <p:cNvSpPr txBox="1"/>
          <p:nvPr/>
        </p:nvSpPr>
        <p:spPr>
          <a:xfrm>
            <a:off x="6292104" y="5084855"/>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53" name="Oval 52"/>
          <p:cNvSpPr/>
          <p:nvPr/>
        </p:nvSpPr>
        <p:spPr>
          <a:xfrm>
            <a:off x="2549342" y="3963292"/>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4" name="TextBox 53"/>
          <p:cNvSpPr txBox="1"/>
          <p:nvPr/>
        </p:nvSpPr>
        <p:spPr>
          <a:xfrm>
            <a:off x="2823049" y="4240878"/>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55" name="Oval 54"/>
          <p:cNvSpPr/>
          <p:nvPr/>
        </p:nvSpPr>
        <p:spPr>
          <a:xfrm>
            <a:off x="3833265" y="4504373"/>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6" name="TextBox 55"/>
          <p:cNvSpPr txBox="1"/>
          <p:nvPr/>
        </p:nvSpPr>
        <p:spPr>
          <a:xfrm>
            <a:off x="4106972" y="4781959"/>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57" name="Oval 56"/>
          <p:cNvSpPr/>
          <p:nvPr/>
        </p:nvSpPr>
        <p:spPr>
          <a:xfrm>
            <a:off x="4810181" y="4719095"/>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58" name="TextBox 57"/>
          <p:cNvSpPr txBox="1"/>
          <p:nvPr/>
        </p:nvSpPr>
        <p:spPr>
          <a:xfrm>
            <a:off x="5083888" y="4996681"/>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59" name="Oval 58"/>
          <p:cNvSpPr/>
          <p:nvPr/>
        </p:nvSpPr>
        <p:spPr>
          <a:xfrm>
            <a:off x="8573039" y="4366529"/>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60" name="TextBox 59"/>
          <p:cNvSpPr txBox="1"/>
          <p:nvPr/>
        </p:nvSpPr>
        <p:spPr>
          <a:xfrm>
            <a:off x="8846746" y="4644115"/>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61" name="Oval 60"/>
          <p:cNvSpPr/>
          <p:nvPr/>
        </p:nvSpPr>
        <p:spPr>
          <a:xfrm>
            <a:off x="9667863" y="4075749"/>
            <a:ext cx="731520" cy="73152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62" name="TextBox 61"/>
          <p:cNvSpPr txBox="1"/>
          <p:nvPr/>
        </p:nvSpPr>
        <p:spPr>
          <a:xfrm>
            <a:off x="9941570" y="4353335"/>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cxnSp>
        <p:nvCxnSpPr>
          <p:cNvPr id="63" name="Curved Connector 62"/>
          <p:cNvCxnSpPr>
            <a:stCxn id="32" idx="2"/>
            <a:endCxn id="53" idx="0"/>
          </p:cNvCxnSpPr>
          <p:nvPr/>
        </p:nvCxnSpPr>
        <p:spPr>
          <a:xfrm rot="10800000" flipV="1">
            <a:off x="2915102" y="3285078"/>
            <a:ext cx="592104" cy="678214"/>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4" name="Curved Connector 63"/>
          <p:cNvCxnSpPr>
            <a:stCxn id="32" idx="5"/>
            <a:endCxn id="55" idx="0"/>
          </p:cNvCxnSpPr>
          <p:nvPr/>
        </p:nvCxnSpPr>
        <p:spPr>
          <a:xfrm rot="5400000">
            <a:off x="3795357" y="4012035"/>
            <a:ext cx="896006" cy="88670"/>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5" name="Curved Connector 64"/>
          <p:cNvCxnSpPr>
            <a:stCxn id="34" idx="3"/>
            <a:endCxn id="57" idx="0"/>
          </p:cNvCxnSpPr>
          <p:nvPr/>
        </p:nvCxnSpPr>
        <p:spPr>
          <a:xfrm rot="5400000">
            <a:off x="4708093" y="3968604"/>
            <a:ext cx="1218339" cy="282642"/>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6" name="Curved Connector 65"/>
          <p:cNvCxnSpPr>
            <a:stCxn id="34" idx="5"/>
            <a:endCxn id="51" idx="0"/>
          </p:cNvCxnSpPr>
          <p:nvPr/>
        </p:nvCxnSpPr>
        <p:spPr>
          <a:xfrm rot="16200000" flipH="1">
            <a:off x="5591403" y="4014514"/>
            <a:ext cx="1306513" cy="278996"/>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a:stCxn id="36" idx="3"/>
            <a:endCxn id="59" idx="0"/>
          </p:cNvCxnSpPr>
          <p:nvPr/>
        </p:nvCxnSpPr>
        <p:spPr>
          <a:xfrm rot="16200000" flipH="1">
            <a:off x="8246378" y="3674108"/>
            <a:ext cx="1104024" cy="280818"/>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8" name="Curved Connector 67"/>
          <p:cNvCxnSpPr>
            <a:stCxn id="36" idx="5"/>
            <a:endCxn id="61" idx="0"/>
          </p:cNvCxnSpPr>
          <p:nvPr/>
        </p:nvCxnSpPr>
        <p:spPr>
          <a:xfrm rot="16200000" flipH="1">
            <a:off x="9262469" y="3304595"/>
            <a:ext cx="813244" cy="729064"/>
          </a:xfrm>
          <a:prstGeom prst="curvedConnector3">
            <a:avLst>
              <a:gd name="adj1" fmla="val 50000"/>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9" name="Curved Connector 68"/>
          <p:cNvCxnSpPr>
            <a:stCxn id="49" idx="2"/>
            <a:endCxn id="30" idx="4"/>
          </p:cNvCxnSpPr>
          <p:nvPr/>
        </p:nvCxnSpPr>
        <p:spPr>
          <a:xfrm rot="10800000">
            <a:off x="10014799" y="3285078"/>
            <a:ext cx="340570" cy="574814"/>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47" idx="1"/>
            <a:endCxn id="30" idx="6"/>
          </p:cNvCxnSpPr>
          <p:nvPr/>
        </p:nvCxnSpPr>
        <p:spPr>
          <a:xfrm rot="16200000" flipV="1">
            <a:off x="10712056" y="2587822"/>
            <a:ext cx="196297" cy="676410"/>
          </a:xfrm>
          <a:prstGeom prst="curvedConnector2">
            <a:avLst/>
          </a:prstGeom>
          <a:ln w="38100">
            <a:solidFill>
              <a:schemeClr val="accent2"/>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341101" y="3771718"/>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72" name="TextBox 71"/>
          <p:cNvSpPr txBox="1"/>
          <p:nvPr/>
        </p:nvSpPr>
        <p:spPr>
          <a:xfrm>
            <a:off x="10315075" y="3011106"/>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73" name="TextBox 72"/>
          <p:cNvSpPr txBox="1"/>
          <p:nvPr/>
        </p:nvSpPr>
        <p:spPr>
          <a:xfrm>
            <a:off x="5502617" y="4030310"/>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74" name="TextBox 73"/>
          <p:cNvSpPr txBox="1"/>
          <p:nvPr/>
        </p:nvSpPr>
        <p:spPr>
          <a:xfrm>
            <a:off x="9050286" y="3648566"/>
            <a:ext cx="654025"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Load</a:t>
            </a:r>
          </a:p>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Balanced</a:t>
            </a:r>
          </a:p>
        </p:txBody>
      </p:sp>
      <p:sp>
        <p:nvSpPr>
          <p:cNvPr id="75" name="TextBox 74"/>
          <p:cNvSpPr txBox="1"/>
          <p:nvPr/>
        </p:nvSpPr>
        <p:spPr>
          <a:xfrm>
            <a:off x="4671094" y="3650988"/>
            <a:ext cx="42960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Cache</a:t>
            </a:r>
          </a:p>
        </p:txBody>
      </p:sp>
      <p:sp>
        <p:nvSpPr>
          <p:cNvPr id="76" name="TextBox 75"/>
          <p:cNvSpPr txBox="1"/>
          <p:nvPr/>
        </p:nvSpPr>
        <p:spPr>
          <a:xfrm>
            <a:off x="7960340" y="3432062"/>
            <a:ext cx="42960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Cache</a:t>
            </a:r>
          </a:p>
        </p:txBody>
      </p:sp>
      <p:sp>
        <p:nvSpPr>
          <p:cNvPr id="77" name="TextBox 76"/>
          <p:cNvSpPr txBox="1"/>
          <p:nvPr/>
        </p:nvSpPr>
        <p:spPr>
          <a:xfrm>
            <a:off x="4760840" y="1713587"/>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78" name="TextBox 77"/>
          <p:cNvSpPr txBox="1"/>
          <p:nvPr/>
        </p:nvSpPr>
        <p:spPr>
          <a:xfrm>
            <a:off x="6797693" y="1426888"/>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79" name="TextBox 78"/>
          <p:cNvSpPr txBox="1"/>
          <p:nvPr/>
        </p:nvSpPr>
        <p:spPr>
          <a:xfrm>
            <a:off x="8981270" y="1394039"/>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80" name="TextBox 79"/>
          <p:cNvSpPr txBox="1"/>
          <p:nvPr/>
        </p:nvSpPr>
        <p:spPr>
          <a:xfrm>
            <a:off x="10351485" y="1729180"/>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81" name="TextBox 80"/>
          <p:cNvSpPr txBox="1"/>
          <p:nvPr/>
        </p:nvSpPr>
        <p:spPr>
          <a:xfrm>
            <a:off x="3126353" y="2911851"/>
            <a:ext cx="241028"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gradFill>
                  <a:gsLst>
                    <a:gs pos="20833">
                      <a:srgbClr val="4D4D4D"/>
                    </a:gs>
                    <a:gs pos="49000">
                      <a:srgbClr val="4D4D4D"/>
                    </a:gs>
                  </a:gsLst>
                  <a:lin ang="5400000" scaled="0"/>
                </a:gradFill>
                <a:ea typeface="Segoe UI" pitchFamily="34" charset="0"/>
                <a:cs typeface="Segoe UI" pitchFamily="34" charset="0"/>
              </a:rPr>
              <a:t>EAI</a:t>
            </a:r>
            <a:endParaRPr lang="en-US" sz="1200" b="1" dirty="0">
              <a:gradFill>
                <a:gsLst>
                  <a:gs pos="20833">
                    <a:srgbClr val="4D4D4D"/>
                  </a:gs>
                  <a:gs pos="49000">
                    <a:srgbClr val="4D4D4D"/>
                  </a:gs>
                </a:gsLst>
                <a:lin ang="5400000" scaled="0"/>
              </a:gradFill>
              <a:ea typeface="Segoe UI" pitchFamily="34" charset="0"/>
              <a:cs typeface="Segoe UI" pitchFamily="34" charset="0"/>
            </a:endParaRPr>
          </a:p>
        </p:txBody>
      </p:sp>
      <p:sp>
        <p:nvSpPr>
          <p:cNvPr id="82" name="Oval 81"/>
          <p:cNvSpPr/>
          <p:nvPr/>
        </p:nvSpPr>
        <p:spPr>
          <a:xfrm>
            <a:off x="7233761" y="4759259"/>
            <a:ext cx="914400" cy="914400"/>
          </a:xfrm>
          <a:prstGeom prst="ellipse">
            <a:avLst/>
          </a:prstGeom>
          <a:solidFill>
            <a:schemeClr val="accent3"/>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83" name="TextBox 82"/>
          <p:cNvSpPr txBox="1"/>
          <p:nvPr/>
        </p:nvSpPr>
        <p:spPr>
          <a:xfrm>
            <a:off x="7413248" y="4956112"/>
            <a:ext cx="558230"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UAG</a:t>
            </a:r>
          </a:p>
          <a:p>
            <a:pPr algn="ctr">
              <a:lnSpc>
                <a:spcPct val="90000"/>
              </a:lnSpc>
            </a:pPr>
            <a:r>
              <a:rPr lang="en-US" sz="1200" b="1" dirty="0" smtClean="0">
                <a:solidFill>
                  <a:schemeClr val="tx1"/>
                </a:solidFill>
                <a:ea typeface="Segoe UI" pitchFamily="34" charset="0"/>
                <a:cs typeface="Segoe UI" pitchFamily="34" charset="0"/>
              </a:rPr>
              <a:t>Reverse</a:t>
            </a:r>
          </a:p>
          <a:p>
            <a:pPr algn="ctr">
              <a:lnSpc>
                <a:spcPct val="90000"/>
              </a:lnSpc>
            </a:pPr>
            <a:r>
              <a:rPr lang="en-US" sz="1200" b="1" dirty="0" smtClean="0">
                <a:solidFill>
                  <a:schemeClr val="tx1"/>
                </a:solidFill>
                <a:ea typeface="Segoe UI" pitchFamily="34" charset="0"/>
                <a:cs typeface="Segoe UI" pitchFamily="34" charset="0"/>
              </a:rPr>
              <a:t>Proxy</a:t>
            </a:r>
          </a:p>
        </p:txBody>
      </p:sp>
      <p:sp>
        <p:nvSpPr>
          <p:cNvPr id="84" name="Block Arc 83"/>
          <p:cNvSpPr/>
          <p:nvPr/>
        </p:nvSpPr>
        <p:spPr bwMode="auto">
          <a:xfrm rot="10800000">
            <a:off x="6833664" y="4447869"/>
            <a:ext cx="1714593" cy="1598664"/>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85" name="TextBox 84"/>
          <p:cNvSpPr txBox="1"/>
          <p:nvPr/>
        </p:nvSpPr>
        <p:spPr>
          <a:xfrm rot="2109932">
            <a:off x="7143578" y="5682055"/>
            <a:ext cx="387350"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Front</a:t>
            </a:r>
            <a:endParaRPr lang="en-US" sz="1200" b="1" dirty="0">
              <a:solidFill>
                <a:schemeClr val="tx1"/>
              </a:solidFill>
              <a:ea typeface="Segoe UI" pitchFamily="34" charset="0"/>
              <a:cs typeface="Segoe UI" pitchFamily="34" charset="0"/>
            </a:endParaRPr>
          </a:p>
        </p:txBody>
      </p:sp>
      <p:sp>
        <p:nvSpPr>
          <p:cNvPr id="86" name="TextBox 85"/>
          <p:cNvSpPr txBox="1"/>
          <p:nvPr/>
        </p:nvSpPr>
        <p:spPr>
          <a:xfrm rot="19036490">
            <a:off x="7867924" y="5610351"/>
            <a:ext cx="56047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Firewall</a:t>
            </a:r>
            <a:endParaRPr lang="en-US" sz="1200" b="1" dirty="0">
              <a:solidFill>
                <a:schemeClr val="tx1"/>
              </a:solidFill>
              <a:ea typeface="Segoe UI" pitchFamily="34" charset="0"/>
              <a:cs typeface="Segoe UI" pitchFamily="34" charset="0"/>
            </a:endParaRPr>
          </a:p>
        </p:txBody>
      </p:sp>
      <p:sp>
        <p:nvSpPr>
          <p:cNvPr id="87" name="Block Arc 86"/>
          <p:cNvSpPr/>
          <p:nvPr/>
        </p:nvSpPr>
        <p:spPr bwMode="auto">
          <a:xfrm>
            <a:off x="6833664" y="4404200"/>
            <a:ext cx="1714593" cy="1598664"/>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88" name="TextBox 87"/>
          <p:cNvSpPr txBox="1"/>
          <p:nvPr/>
        </p:nvSpPr>
        <p:spPr>
          <a:xfrm rot="19010874">
            <a:off x="7096296" y="4617041"/>
            <a:ext cx="3430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Back</a:t>
            </a:r>
            <a:endParaRPr lang="en-US" sz="1200" b="1" dirty="0">
              <a:solidFill>
                <a:schemeClr val="tx1"/>
              </a:solidFill>
              <a:ea typeface="Segoe UI" pitchFamily="34" charset="0"/>
              <a:cs typeface="Segoe UI" pitchFamily="34" charset="0"/>
            </a:endParaRPr>
          </a:p>
        </p:txBody>
      </p:sp>
      <p:sp>
        <p:nvSpPr>
          <p:cNvPr id="89" name="TextBox 88"/>
          <p:cNvSpPr txBox="1"/>
          <p:nvPr/>
        </p:nvSpPr>
        <p:spPr>
          <a:xfrm rot="1799225">
            <a:off x="7773077" y="4598031"/>
            <a:ext cx="560474"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Firewall</a:t>
            </a:r>
            <a:endParaRPr lang="en-US" sz="1200" b="1" dirty="0">
              <a:solidFill>
                <a:schemeClr val="tx1"/>
              </a:solidFill>
              <a:ea typeface="Segoe UI" pitchFamily="34" charset="0"/>
              <a:cs typeface="Segoe UI" pitchFamily="34" charset="0"/>
            </a:endParaRPr>
          </a:p>
        </p:txBody>
      </p:sp>
      <p:cxnSp>
        <p:nvCxnSpPr>
          <p:cNvPr id="90" name="Curved Connector 89"/>
          <p:cNvCxnSpPr>
            <a:stCxn id="51" idx="7"/>
          </p:cNvCxnSpPr>
          <p:nvPr/>
        </p:nvCxnSpPr>
        <p:spPr>
          <a:xfrm rot="5400000" flipH="1" flipV="1">
            <a:off x="6732954" y="4642124"/>
            <a:ext cx="182109" cy="362441"/>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1" name="Curved Connector 90"/>
          <p:cNvCxnSpPr>
            <a:stCxn id="59" idx="1"/>
          </p:cNvCxnSpPr>
          <p:nvPr/>
        </p:nvCxnSpPr>
        <p:spPr>
          <a:xfrm rot="16200000" flipH="1" flipV="1">
            <a:off x="8388558" y="4389522"/>
            <a:ext cx="207474" cy="375746"/>
          </a:xfrm>
          <a:prstGeom prst="curvedConnector4">
            <a:avLst>
              <a:gd name="adj1" fmla="val -31246"/>
              <a:gd name="adj2" fmla="val 64255"/>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57" idx="7"/>
          </p:cNvCxnSpPr>
          <p:nvPr/>
        </p:nvCxnSpPr>
        <p:spPr>
          <a:xfrm rot="5400000" flipH="1" flipV="1">
            <a:off x="6182158" y="3774620"/>
            <a:ext cx="304018" cy="1799191"/>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3" name="Curved Connector 92"/>
          <p:cNvCxnSpPr>
            <a:stCxn id="61" idx="1"/>
          </p:cNvCxnSpPr>
          <p:nvPr/>
        </p:nvCxnSpPr>
        <p:spPr>
          <a:xfrm rot="16200000" flipH="1" flipV="1">
            <a:off x="8768763" y="3467429"/>
            <a:ext cx="290780" cy="1721678"/>
          </a:xfrm>
          <a:prstGeom prst="curvedConnector4">
            <a:avLst>
              <a:gd name="adj1" fmla="val -55149"/>
              <a:gd name="adj2" fmla="val 72929"/>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55" idx="7"/>
          </p:cNvCxnSpPr>
          <p:nvPr/>
        </p:nvCxnSpPr>
        <p:spPr>
          <a:xfrm rot="5400000" flipH="1" flipV="1">
            <a:off x="5913068" y="2951666"/>
            <a:ext cx="204425" cy="3115248"/>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49" idx="1"/>
          </p:cNvCxnSpPr>
          <p:nvPr/>
        </p:nvCxnSpPr>
        <p:spPr>
          <a:xfrm rot="16200000" flipH="1" flipV="1">
            <a:off x="8712868" y="2657449"/>
            <a:ext cx="805818" cy="2693442"/>
          </a:xfrm>
          <a:prstGeom prst="curvedConnector4">
            <a:avLst>
              <a:gd name="adj1" fmla="val -28369"/>
              <a:gd name="adj2" fmla="val 58576"/>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6" name="Curved Connector 95"/>
          <p:cNvCxnSpPr>
            <a:stCxn id="53" idx="7"/>
          </p:cNvCxnSpPr>
          <p:nvPr/>
        </p:nvCxnSpPr>
        <p:spPr>
          <a:xfrm rot="16200000" flipH="1">
            <a:off x="4582840" y="2661314"/>
            <a:ext cx="926260" cy="3744474"/>
          </a:xfrm>
          <a:prstGeom prst="curvedConnector4">
            <a:avLst>
              <a:gd name="adj1" fmla="val 13629"/>
              <a:gd name="adj2" fmla="val 60177"/>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97" name="Curved Connector 96"/>
          <p:cNvCxnSpPr>
            <a:stCxn id="47" idx="4"/>
          </p:cNvCxnSpPr>
          <p:nvPr/>
        </p:nvCxnSpPr>
        <p:spPr>
          <a:xfrm rot="5400000">
            <a:off x="9283342" y="2872984"/>
            <a:ext cx="1348117" cy="2899280"/>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10903217" y="1415839"/>
            <a:ext cx="969111"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Private Cloud</a:t>
            </a:r>
            <a:endParaRPr lang="en-US" sz="1200" b="1" dirty="0">
              <a:solidFill>
                <a:schemeClr val="tx1"/>
              </a:solidFill>
              <a:ea typeface="Segoe UI" pitchFamily="34" charset="0"/>
              <a:cs typeface="Segoe UI" pitchFamily="34" charset="0"/>
            </a:endParaRPr>
          </a:p>
        </p:txBody>
      </p:sp>
      <p:sp>
        <p:nvSpPr>
          <p:cNvPr id="99" name="TextBox 98"/>
          <p:cNvSpPr txBox="1"/>
          <p:nvPr/>
        </p:nvSpPr>
        <p:spPr>
          <a:xfrm>
            <a:off x="755970" y="1476453"/>
            <a:ext cx="857029"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ctr">
              <a:lnSpc>
                <a:spcPct val="90000"/>
              </a:lnSpc>
            </a:pPr>
            <a:r>
              <a:rPr lang="en-US" sz="1200" b="1" dirty="0" smtClean="0">
                <a:solidFill>
                  <a:schemeClr val="tx1"/>
                </a:solidFill>
                <a:ea typeface="Segoe UI" pitchFamily="34" charset="0"/>
                <a:cs typeface="Segoe UI" pitchFamily="34" charset="0"/>
              </a:rPr>
              <a:t>Remote </a:t>
            </a:r>
          </a:p>
          <a:p>
            <a:pPr algn="ctr">
              <a:lnSpc>
                <a:spcPct val="90000"/>
              </a:lnSpc>
            </a:pPr>
            <a:r>
              <a:rPr lang="en-US" sz="1200" b="1" dirty="0" smtClean="0">
                <a:solidFill>
                  <a:schemeClr val="tx1"/>
                </a:solidFill>
                <a:ea typeface="Segoe UI" pitchFamily="34" charset="0"/>
                <a:cs typeface="Segoe UI" pitchFamily="34" charset="0"/>
              </a:rPr>
              <a:t>Data Center</a:t>
            </a:r>
            <a:endParaRPr lang="en-US" sz="1200" b="1" dirty="0">
              <a:solidFill>
                <a:schemeClr val="tx1"/>
              </a:solidFill>
              <a:ea typeface="Segoe UI" pitchFamily="34" charset="0"/>
              <a:cs typeface="Segoe UI" pitchFamily="34" charset="0"/>
            </a:endParaRPr>
          </a:p>
        </p:txBody>
      </p:sp>
      <p:sp>
        <p:nvSpPr>
          <p:cNvPr id="100" name="Oval 99"/>
          <p:cNvSpPr/>
          <p:nvPr/>
        </p:nvSpPr>
        <p:spPr>
          <a:xfrm>
            <a:off x="1266552" y="2444965"/>
            <a:ext cx="457200" cy="45720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1200" b="1" kern="0" dirty="0">
              <a:gradFill>
                <a:gsLst>
                  <a:gs pos="0">
                    <a:schemeClr val="tx1"/>
                  </a:gs>
                  <a:gs pos="86000">
                    <a:schemeClr val="tx1"/>
                  </a:gs>
                </a:gsLst>
                <a:lin ang="5400000" scaled="0"/>
              </a:gradFill>
            </a:endParaRPr>
          </a:p>
        </p:txBody>
      </p:sp>
      <p:sp>
        <p:nvSpPr>
          <p:cNvPr id="101" name="Oval 100"/>
          <p:cNvSpPr/>
          <p:nvPr/>
        </p:nvSpPr>
        <p:spPr>
          <a:xfrm>
            <a:off x="876496" y="1973772"/>
            <a:ext cx="457200" cy="457200"/>
          </a:xfrm>
          <a:prstGeom prst="ellipse">
            <a:avLst/>
          </a:prstGeom>
          <a:solidFill>
            <a:schemeClr val="accent2"/>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02" name="TextBox 101"/>
          <p:cNvSpPr txBox="1"/>
          <p:nvPr/>
        </p:nvSpPr>
        <p:spPr>
          <a:xfrm>
            <a:off x="1407568" y="2600145"/>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03" name="TextBox 102"/>
          <p:cNvSpPr txBox="1"/>
          <p:nvPr/>
        </p:nvSpPr>
        <p:spPr>
          <a:xfrm>
            <a:off x="1013724" y="2126613"/>
            <a:ext cx="182743"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IIS</a:t>
            </a:r>
            <a:endParaRPr lang="en-US" sz="1200" b="1" dirty="0">
              <a:solidFill>
                <a:schemeClr val="tx1"/>
              </a:solidFill>
              <a:ea typeface="Segoe UI" pitchFamily="34" charset="0"/>
              <a:cs typeface="Segoe UI" pitchFamily="34" charset="0"/>
            </a:endParaRPr>
          </a:p>
        </p:txBody>
      </p:sp>
      <p:sp>
        <p:nvSpPr>
          <p:cNvPr id="104" name="Block Arc 103"/>
          <p:cNvSpPr/>
          <p:nvPr/>
        </p:nvSpPr>
        <p:spPr bwMode="auto">
          <a:xfrm rot="10800000">
            <a:off x="604404" y="2481767"/>
            <a:ext cx="640080" cy="640080"/>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05" name="Block Arc 104"/>
          <p:cNvSpPr/>
          <p:nvPr/>
        </p:nvSpPr>
        <p:spPr bwMode="auto">
          <a:xfrm>
            <a:off x="610043" y="2440208"/>
            <a:ext cx="640080" cy="640080"/>
          </a:xfrm>
          <a:prstGeom prst="blockArc">
            <a:avLst>
              <a:gd name="adj1" fmla="val 10799997"/>
              <a:gd name="adj2" fmla="val 56444"/>
              <a:gd name="adj3" fmla="val 18278"/>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8824"/>
                </a:srgbClr>
              </a:solidFill>
              <a:latin typeface="Segoe UI" pitchFamily="34" charset="0"/>
              <a:ea typeface="Segoe UI" pitchFamily="34" charset="0"/>
              <a:cs typeface="Segoe UI" pitchFamily="34" charset="0"/>
            </a:endParaRPr>
          </a:p>
        </p:txBody>
      </p:sp>
      <p:sp>
        <p:nvSpPr>
          <p:cNvPr id="106" name="Oval 105"/>
          <p:cNvSpPr/>
          <p:nvPr/>
        </p:nvSpPr>
        <p:spPr>
          <a:xfrm>
            <a:off x="746049" y="2596454"/>
            <a:ext cx="365760" cy="365760"/>
          </a:xfrm>
          <a:prstGeom prst="ellipse">
            <a:avLst/>
          </a:prstGeom>
          <a:solidFill>
            <a:schemeClr val="accent3"/>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cxnSp>
        <p:nvCxnSpPr>
          <p:cNvPr id="107" name="Curved Connector 106"/>
          <p:cNvCxnSpPr>
            <a:endCxn id="101" idx="2"/>
          </p:cNvCxnSpPr>
          <p:nvPr/>
        </p:nvCxnSpPr>
        <p:spPr>
          <a:xfrm rot="5400000" flipH="1" flipV="1">
            <a:off x="634523" y="2313898"/>
            <a:ext cx="353498" cy="130447"/>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08" name="Curved Connector 107"/>
          <p:cNvCxnSpPr>
            <a:stCxn id="100" idx="4"/>
          </p:cNvCxnSpPr>
          <p:nvPr/>
        </p:nvCxnSpPr>
        <p:spPr>
          <a:xfrm rot="5400000">
            <a:off x="1219019" y="2750890"/>
            <a:ext cx="124858" cy="427409"/>
          </a:xfrm>
          <a:prstGeom prst="curvedConnector2">
            <a:avLst/>
          </a:prstGeom>
          <a:ln w="38100">
            <a:solidFill>
              <a:schemeClr val="accent3"/>
            </a:solidFill>
            <a:prstDash val="sysDot"/>
            <a:tailEnd type="triangle" w="lg" len="lg"/>
          </a:ln>
          <a:effectLst/>
        </p:spPr>
        <p:style>
          <a:lnRef idx="2">
            <a:schemeClr val="accent1"/>
          </a:lnRef>
          <a:fillRef idx="0">
            <a:schemeClr val="accent1"/>
          </a:fillRef>
          <a:effectRef idx="1">
            <a:schemeClr val="accent1"/>
          </a:effectRef>
          <a:fontRef idx="minor">
            <a:schemeClr val="tx1"/>
          </a:fontRef>
        </p:style>
      </p:cxnSp>
      <p:sp>
        <p:nvSpPr>
          <p:cNvPr id="109" name="Oval 108"/>
          <p:cNvSpPr/>
          <p:nvPr/>
        </p:nvSpPr>
        <p:spPr>
          <a:xfrm>
            <a:off x="1156107" y="1955745"/>
            <a:ext cx="640080" cy="640080"/>
          </a:xfrm>
          <a:prstGeom prst="ellipse">
            <a:avLst/>
          </a:prstGeom>
          <a:solidFill>
            <a:schemeClr val="accent5"/>
          </a:solidFill>
          <a:ln w="25400" cap="flat" cmpd="sng" algn="ctr">
            <a:noFill/>
            <a:prstDash val="solid"/>
            <a:headEnd type="none" w="med" len="med"/>
            <a:tailEnd type="none" w="med" len="med"/>
          </a:ln>
          <a:effectLst>
            <a:outerShdw blurRad="40005" dist="22860" dir="5400000" algn="t" rotWithShape="0">
              <a:prstClr val="black">
                <a:alpha val="35000"/>
              </a:prstClr>
            </a:outerShdw>
          </a:effectLst>
        </p:spPr>
        <p:txBody>
          <a:bodyPr vert="horz" wrap="square" lIns="274320" tIns="18288" rIns="182880" bIns="0" numCol="1" rtlCol="0" anchor="ctr" anchorCtr="0" compatLnSpc="1">
            <a:prstTxWarp prst="textNoShape">
              <a:avLst/>
            </a:prstTxWarp>
          </a:bodyPr>
          <a:lstStyle/>
          <a:p>
            <a:pPr defTabSz="914099" fontAlgn="base">
              <a:lnSpc>
                <a:spcPct val="80000"/>
              </a:lnSpc>
              <a:spcBef>
                <a:spcPct val="0"/>
              </a:spcBef>
              <a:spcAft>
                <a:spcPct val="0"/>
              </a:spcAft>
            </a:pPr>
            <a:endParaRPr lang="en-US" sz="2400" b="1" kern="0" dirty="0">
              <a:gradFill>
                <a:gsLst>
                  <a:gs pos="0">
                    <a:schemeClr val="tx1"/>
                  </a:gs>
                  <a:gs pos="86000">
                    <a:schemeClr val="tx1"/>
                  </a:gs>
                </a:gsLst>
                <a:lin ang="5400000" scaled="0"/>
              </a:gradFill>
            </a:endParaRPr>
          </a:p>
        </p:txBody>
      </p:sp>
      <p:sp>
        <p:nvSpPr>
          <p:cNvPr id="110" name="TextBox 109"/>
          <p:cNvSpPr txBox="1"/>
          <p:nvPr/>
        </p:nvSpPr>
        <p:spPr>
          <a:xfrm>
            <a:off x="1244577" y="2107642"/>
            <a:ext cx="463140" cy="3323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SQL</a:t>
            </a:r>
          </a:p>
          <a:p>
            <a:pPr algn="ctr">
              <a:lnSpc>
                <a:spcPct val="90000"/>
              </a:lnSpc>
            </a:pPr>
            <a:r>
              <a:rPr lang="en-US" sz="1200" b="1" dirty="0" smtClean="0">
                <a:solidFill>
                  <a:schemeClr val="tx1"/>
                </a:solidFill>
                <a:ea typeface="Segoe UI" pitchFamily="34" charset="0"/>
                <a:cs typeface="Segoe UI" pitchFamily="34" charset="0"/>
              </a:rPr>
              <a:t>Server</a:t>
            </a:r>
          </a:p>
        </p:txBody>
      </p:sp>
      <p:sp>
        <p:nvSpPr>
          <p:cNvPr id="111" name="Oval 110"/>
          <p:cNvSpPr/>
          <p:nvPr/>
        </p:nvSpPr>
        <p:spPr>
          <a:xfrm>
            <a:off x="509725" y="3418242"/>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12" name="TextBox 111"/>
          <p:cNvSpPr txBox="1"/>
          <p:nvPr/>
        </p:nvSpPr>
        <p:spPr>
          <a:xfrm>
            <a:off x="558790" y="3709381"/>
            <a:ext cx="64312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Windows</a:t>
            </a:r>
          </a:p>
        </p:txBody>
      </p:sp>
      <p:cxnSp>
        <p:nvCxnSpPr>
          <p:cNvPr id="113" name="Curved Connector 112"/>
          <p:cNvCxnSpPr>
            <a:endCxn id="111" idx="7"/>
          </p:cNvCxnSpPr>
          <p:nvPr/>
        </p:nvCxnSpPr>
        <p:spPr>
          <a:xfrm rot="16200000" flipH="1">
            <a:off x="799661" y="3190916"/>
            <a:ext cx="459240" cy="209670"/>
          </a:xfrm>
          <a:prstGeom prst="curvedConnector3">
            <a:avLst>
              <a:gd name="adj1" fmla="val 5000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350837" y="4622547"/>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15" name="TextBox 114"/>
          <p:cNvSpPr txBox="1"/>
          <p:nvPr/>
        </p:nvSpPr>
        <p:spPr>
          <a:xfrm>
            <a:off x="480411" y="4747487"/>
            <a:ext cx="472372"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(DB)</a:t>
            </a:r>
          </a:p>
        </p:txBody>
      </p:sp>
      <p:sp>
        <p:nvSpPr>
          <p:cNvPr id="116" name="Oval 115"/>
          <p:cNvSpPr/>
          <p:nvPr/>
        </p:nvSpPr>
        <p:spPr>
          <a:xfrm>
            <a:off x="1184484" y="4256787"/>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17" name="TextBox 116"/>
          <p:cNvSpPr txBox="1"/>
          <p:nvPr/>
        </p:nvSpPr>
        <p:spPr>
          <a:xfrm>
            <a:off x="1314058" y="4381727"/>
            <a:ext cx="472372"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(File)</a:t>
            </a:r>
          </a:p>
        </p:txBody>
      </p:sp>
      <p:cxnSp>
        <p:nvCxnSpPr>
          <p:cNvPr id="118" name="Curved Connector 117"/>
          <p:cNvCxnSpPr>
            <a:stCxn id="111" idx="2"/>
            <a:endCxn id="114" idx="0"/>
          </p:cNvCxnSpPr>
          <p:nvPr/>
        </p:nvCxnSpPr>
        <p:spPr>
          <a:xfrm rot="10800000" flipH="1" flipV="1">
            <a:off x="509725" y="3784001"/>
            <a:ext cx="206872" cy="838545"/>
          </a:xfrm>
          <a:prstGeom prst="curvedConnector4">
            <a:avLst>
              <a:gd name="adj1" fmla="val -71881"/>
              <a:gd name="adj2" fmla="val 71809"/>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9" name="Curved Connector 118"/>
          <p:cNvCxnSpPr>
            <a:stCxn id="111" idx="6"/>
            <a:endCxn id="116" idx="0"/>
          </p:cNvCxnSpPr>
          <p:nvPr/>
        </p:nvCxnSpPr>
        <p:spPr>
          <a:xfrm>
            <a:off x="1241245" y="3784002"/>
            <a:ext cx="308999" cy="472785"/>
          </a:xfrm>
          <a:prstGeom prst="curvedConnector2">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20" name="TextBox 119"/>
          <p:cNvSpPr txBox="1"/>
          <p:nvPr/>
        </p:nvSpPr>
        <p:spPr>
          <a:xfrm>
            <a:off x="738441" y="2477560"/>
            <a:ext cx="371897"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Firewall</a:t>
            </a:r>
            <a:endParaRPr lang="en-US" sz="800" b="1" dirty="0">
              <a:solidFill>
                <a:schemeClr val="tx1"/>
              </a:solidFill>
              <a:ea typeface="Segoe UI" pitchFamily="34" charset="0"/>
              <a:cs typeface="Segoe UI" pitchFamily="34" charset="0"/>
            </a:endParaRPr>
          </a:p>
        </p:txBody>
      </p:sp>
      <p:sp>
        <p:nvSpPr>
          <p:cNvPr id="121" name="TextBox 120"/>
          <p:cNvSpPr txBox="1"/>
          <p:nvPr/>
        </p:nvSpPr>
        <p:spPr>
          <a:xfrm>
            <a:off x="831863" y="2722101"/>
            <a:ext cx="219612"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UAG</a:t>
            </a:r>
            <a:endParaRPr lang="en-US" sz="800" b="1" dirty="0">
              <a:solidFill>
                <a:schemeClr val="tx1"/>
              </a:solidFill>
              <a:ea typeface="Segoe UI" pitchFamily="34" charset="0"/>
              <a:cs typeface="Segoe UI" pitchFamily="34" charset="0"/>
            </a:endParaRPr>
          </a:p>
        </p:txBody>
      </p:sp>
      <p:sp>
        <p:nvSpPr>
          <p:cNvPr id="122" name="TextBox 121"/>
          <p:cNvSpPr txBox="1"/>
          <p:nvPr/>
        </p:nvSpPr>
        <p:spPr>
          <a:xfrm>
            <a:off x="731034" y="2978366"/>
            <a:ext cx="371897" cy="110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800" b="1" dirty="0" smtClean="0">
                <a:solidFill>
                  <a:schemeClr val="tx1"/>
                </a:solidFill>
                <a:ea typeface="Segoe UI" pitchFamily="34" charset="0"/>
                <a:cs typeface="Segoe UI" pitchFamily="34" charset="0"/>
              </a:rPr>
              <a:t>Firewall</a:t>
            </a:r>
            <a:endParaRPr lang="en-US" sz="800" b="1" dirty="0">
              <a:solidFill>
                <a:schemeClr val="tx1"/>
              </a:solidFill>
              <a:ea typeface="Segoe UI" pitchFamily="34" charset="0"/>
              <a:cs typeface="Segoe UI" pitchFamily="34" charset="0"/>
            </a:endParaRPr>
          </a:p>
        </p:txBody>
      </p:sp>
      <p:sp>
        <p:nvSpPr>
          <p:cNvPr id="123" name="TextBox 122"/>
          <p:cNvSpPr txBox="1"/>
          <p:nvPr/>
        </p:nvSpPr>
        <p:spPr>
          <a:xfrm>
            <a:off x="1255234" y="3309684"/>
            <a:ext cx="251672"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SSL</a:t>
            </a:r>
            <a:endParaRPr lang="en-US" sz="1200" b="1" dirty="0">
              <a:solidFill>
                <a:schemeClr val="tx1"/>
              </a:solidFill>
              <a:ea typeface="Segoe UI" pitchFamily="34" charset="0"/>
              <a:cs typeface="Segoe UI" pitchFamily="34" charset="0"/>
            </a:endParaRPr>
          </a:p>
        </p:txBody>
      </p:sp>
      <p:sp>
        <p:nvSpPr>
          <p:cNvPr id="124" name="Oval 123"/>
          <p:cNvSpPr/>
          <p:nvPr/>
        </p:nvSpPr>
        <p:spPr>
          <a:xfrm>
            <a:off x="8727744" y="5789201"/>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25" name="TextBox 124"/>
          <p:cNvSpPr txBox="1"/>
          <p:nvPr/>
        </p:nvSpPr>
        <p:spPr>
          <a:xfrm>
            <a:off x="8776809" y="6080340"/>
            <a:ext cx="643125"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Windows</a:t>
            </a:r>
          </a:p>
        </p:txBody>
      </p:sp>
      <p:cxnSp>
        <p:nvCxnSpPr>
          <p:cNvPr id="126" name="Curved Connector 125"/>
          <p:cNvCxnSpPr>
            <a:endCxn id="124" idx="2"/>
          </p:cNvCxnSpPr>
          <p:nvPr/>
        </p:nvCxnSpPr>
        <p:spPr>
          <a:xfrm rot="16200000" flipH="1">
            <a:off x="8326151" y="5753367"/>
            <a:ext cx="569285" cy="233901"/>
          </a:xfrm>
          <a:prstGeom prst="curvedConnector2">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a:off x="11323825" y="5911254"/>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28" name="TextBox 127"/>
          <p:cNvSpPr txBox="1"/>
          <p:nvPr/>
        </p:nvSpPr>
        <p:spPr>
          <a:xfrm>
            <a:off x="11453399" y="6036194"/>
            <a:ext cx="472372"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(File)</a:t>
            </a:r>
          </a:p>
        </p:txBody>
      </p:sp>
      <p:sp>
        <p:nvSpPr>
          <p:cNvPr id="129" name="Oval 128"/>
          <p:cNvSpPr/>
          <p:nvPr/>
        </p:nvSpPr>
        <p:spPr>
          <a:xfrm>
            <a:off x="11323825" y="5047158"/>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30" name="TextBox 129"/>
          <p:cNvSpPr txBox="1"/>
          <p:nvPr/>
        </p:nvSpPr>
        <p:spPr>
          <a:xfrm>
            <a:off x="11415119" y="5172098"/>
            <a:ext cx="548933"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(SQLite)</a:t>
            </a:r>
          </a:p>
        </p:txBody>
      </p:sp>
      <p:sp>
        <p:nvSpPr>
          <p:cNvPr id="131" name="Oval 130"/>
          <p:cNvSpPr/>
          <p:nvPr/>
        </p:nvSpPr>
        <p:spPr>
          <a:xfrm>
            <a:off x="11323825" y="4183062"/>
            <a:ext cx="731520" cy="731520"/>
          </a:xfrm>
          <a:prstGeom prst="ellipse">
            <a:avLst/>
          </a:prstGeom>
          <a:solidFill>
            <a:srgbClr val="EAEAEA"/>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182880" tIns="182880" rIns="182880" bIns="182880" numCol="1" rtlCol="0" anchor="t" anchorCtr="0" compatLnSpc="1">
            <a:prstTxWarp prst="textNoShape">
              <a:avLst/>
            </a:prstTxWarp>
          </a:bodyPr>
          <a:lstStyle/>
          <a:p>
            <a:pPr defTabSz="914099" fontAlgn="base">
              <a:lnSpc>
                <a:spcPct val="90000"/>
              </a:lnSpc>
              <a:spcBef>
                <a:spcPts val="600"/>
              </a:spcBef>
              <a:spcAft>
                <a:spcPct val="0"/>
              </a:spcAft>
            </a:pPr>
            <a:endParaRPr lang="en-US" b="1" kern="0" dirty="0">
              <a:solidFill>
                <a:srgbClr val="FFFFFF"/>
              </a:solidFill>
            </a:endParaRPr>
          </a:p>
        </p:txBody>
      </p:sp>
      <p:sp>
        <p:nvSpPr>
          <p:cNvPr id="132" name="TextBox 131"/>
          <p:cNvSpPr txBox="1"/>
          <p:nvPr/>
        </p:nvSpPr>
        <p:spPr>
          <a:xfrm>
            <a:off x="11418838" y="4308002"/>
            <a:ext cx="541495" cy="4985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defPPr>
              <a:defRPr lang="en-US"/>
            </a:defPPr>
            <a:lvl1pPr algn="ctr">
              <a:lnSpc>
                <a:spcPct val="90000"/>
              </a:lnSpc>
              <a:defRPr sz="1200" b="1" spc="-30">
                <a:gradFill>
                  <a:gsLst>
                    <a:gs pos="70417">
                      <a:srgbClr val="4D4D4D"/>
                    </a:gs>
                    <a:gs pos="50000">
                      <a:srgbClr val="4D4D4D"/>
                    </a:gs>
                  </a:gsLst>
                  <a:lin ang="5400000" scaled="0"/>
                </a:gradFill>
                <a:ea typeface="Segoe UI" pitchFamily="34" charset="0"/>
                <a:cs typeface="Segoe UI" pitchFamily="34" charset="0"/>
              </a:defRPr>
            </a:lvl1pPr>
          </a:lstStyle>
          <a:p>
            <a:r>
              <a:rPr lang="en-US" dirty="0" smtClean="0"/>
              <a:t>Offline</a:t>
            </a:r>
          </a:p>
          <a:p>
            <a:r>
              <a:rPr lang="en-US" dirty="0" smtClean="0"/>
              <a:t>Data</a:t>
            </a:r>
          </a:p>
          <a:p>
            <a:r>
              <a:rPr lang="en-US" dirty="0" smtClean="0"/>
              <a:t>(SQLCE)</a:t>
            </a:r>
          </a:p>
        </p:txBody>
      </p:sp>
      <p:cxnSp>
        <p:nvCxnSpPr>
          <p:cNvPr id="133" name="Curved Connector 132"/>
          <p:cNvCxnSpPr>
            <a:stCxn id="124" idx="6"/>
            <a:endCxn id="127" idx="3"/>
          </p:cNvCxnSpPr>
          <p:nvPr/>
        </p:nvCxnSpPr>
        <p:spPr>
          <a:xfrm>
            <a:off x="9459264" y="6154961"/>
            <a:ext cx="1971690" cy="380684"/>
          </a:xfrm>
          <a:prstGeom prst="curvedConnector4">
            <a:avLst>
              <a:gd name="adj1" fmla="val 47283"/>
              <a:gd name="adj2" fmla="val 16005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4" name="Curved Connector 133"/>
          <p:cNvCxnSpPr>
            <a:endCxn id="129" idx="2"/>
          </p:cNvCxnSpPr>
          <p:nvPr/>
        </p:nvCxnSpPr>
        <p:spPr>
          <a:xfrm flipV="1">
            <a:off x="9425932" y="5412918"/>
            <a:ext cx="1897893" cy="584322"/>
          </a:xfrm>
          <a:prstGeom prst="curvedConnector3">
            <a:avLst>
              <a:gd name="adj1" fmla="val 5000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5" name="Curved Connector 134"/>
          <p:cNvCxnSpPr>
            <a:endCxn id="131" idx="2"/>
          </p:cNvCxnSpPr>
          <p:nvPr/>
        </p:nvCxnSpPr>
        <p:spPr>
          <a:xfrm flipV="1">
            <a:off x="9459264" y="4548822"/>
            <a:ext cx="1864561" cy="1448418"/>
          </a:xfrm>
          <a:prstGeom prst="curvedConnector3">
            <a:avLst>
              <a:gd name="adj1" fmla="val 50000"/>
            </a:avLst>
          </a:prstGeom>
          <a:ln w="38100">
            <a:solidFill>
              <a:schemeClr val="tx1"/>
            </a:solidFill>
            <a:prstDash val="sysDot"/>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8177384" y="5953094"/>
            <a:ext cx="251672" cy="1661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lIns="0" tIns="0" rIns="0" bIns="0" rtlCol="0" anchor="ctr" anchorCtr="0">
            <a:spAutoFit/>
          </a:bodyPr>
          <a:lstStyle/>
          <a:p>
            <a:pPr algn="ctr">
              <a:lnSpc>
                <a:spcPct val="90000"/>
              </a:lnSpc>
            </a:pPr>
            <a:r>
              <a:rPr lang="en-US" sz="1200" b="1" dirty="0" smtClean="0">
                <a:solidFill>
                  <a:schemeClr val="tx1"/>
                </a:solidFill>
                <a:ea typeface="Segoe UI" pitchFamily="34" charset="0"/>
                <a:cs typeface="Segoe UI" pitchFamily="34" charset="0"/>
              </a:rPr>
              <a:t>SSL</a:t>
            </a:r>
            <a:endParaRPr lang="en-US" sz="1200" b="1" dirty="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2226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In </a:t>
            </a:r>
            <a:r>
              <a:rPr lang="en-US" dirty="0" smtClean="0"/>
              <a:t>Review</a:t>
            </a:r>
            <a:endParaRPr lang="en-US" dirty="0"/>
          </a:p>
        </p:txBody>
      </p:sp>
      <p:sp>
        <p:nvSpPr>
          <p:cNvPr id="6" name="Text Placeholder 5"/>
          <p:cNvSpPr>
            <a:spLocks noGrp="1"/>
          </p:cNvSpPr>
          <p:nvPr>
            <p:ph type="body" sz="quarter" idx="10"/>
          </p:nvPr>
        </p:nvSpPr>
        <p:spPr>
          <a:xfrm>
            <a:off x="274638" y="1212850"/>
            <a:ext cx="11887200" cy="4431983"/>
          </a:xfrm>
        </p:spPr>
        <p:txBody>
          <a:bodyPr/>
          <a:lstStyle/>
          <a:p>
            <a:r>
              <a:rPr lang="en-US" dirty="0"/>
              <a:t>Session Objective(s): </a:t>
            </a:r>
          </a:p>
          <a:p>
            <a:pPr lvl="1"/>
            <a:r>
              <a:rPr lang="en-US" dirty="0"/>
              <a:t>Learn mobile enterprise concepts</a:t>
            </a:r>
          </a:p>
          <a:p>
            <a:pPr lvl="1"/>
            <a:r>
              <a:rPr lang="en-US" dirty="0"/>
              <a:t>Learn how to build mobile middleware with SQL Server 2012 + IIS</a:t>
            </a:r>
          </a:p>
          <a:p>
            <a:pPr lvl="1"/>
            <a:r>
              <a:rPr lang="en-US" dirty="0"/>
              <a:t>Learn how to securely publish enterprise data out to the Internet</a:t>
            </a:r>
          </a:p>
          <a:p>
            <a:pPr lvl="1"/>
            <a:r>
              <a:rPr lang="en-US" dirty="0"/>
              <a:t>Learn how to consume and work with data on Windows Phone </a:t>
            </a:r>
            <a:r>
              <a:rPr lang="en-US" dirty="0" smtClean="0"/>
              <a:t>8 and Windows Tablets</a:t>
            </a:r>
            <a:endParaRPr lang="en-US" dirty="0"/>
          </a:p>
          <a:p>
            <a:r>
              <a:rPr lang="en-US" dirty="0"/>
              <a:t>You should now be equipped with the building blocks and architectural blueprint needed to build a large-scale, private cloud, Mobile Enterprise Application Platform using the Microsoft stack</a:t>
            </a:r>
            <a:r>
              <a:rPr lang="en-US" dirty="0" smtClean="0"/>
              <a:t>.</a:t>
            </a:r>
            <a:endParaRPr lang="en-US" dirty="0"/>
          </a:p>
        </p:txBody>
      </p:sp>
    </p:spTree>
    <p:extLst>
      <p:ext uri="{BB962C8B-B14F-4D97-AF65-F5344CB8AC3E}">
        <p14:creationId xmlns:p14="http://schemas.microsoft.com/office/powerpoint/2010/main" val="21775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Phone Breakout Sessions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5324535"/>
          </a:xfrm>
          <a:prstGeom prst="rect">
            <a:avLst/>
          </a:prstGeom>
        </p:spPr>
        <p:txBody>
          <a:bodyPr wrap="square">
            <a:spAutoFit/>
          </a:bodyPr>
          <a:lstStyle/>
          <a:p>
            <a:pPr marL="571500" lvl="0" indent="-571500">
              <a:lnSpc>
                <a:spcPct val="88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Monday, June 3:</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1:15pm - The phone that has everything the enterprise needs:  Windows Phone 8</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3:00pm – The top down guide for developers: Windows Phone 8</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4:45pm – Radical perspectives on mobility strategy</a:t>
            </a:r>
          </a:p>
          <a:p>
            <a:pPr marL="571500" indent="-571500">
              <a:lnSpc>
                <a:spcPct val="88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Tuesday, June 4:</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8:30am – The power of collaboration: Integrating Windows Phone with Office 365, Exchange and SharePoint Online</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10:15am – All aboard for the future of HTML5 mobile &amp; hybrid web apps for Windows Phone 8 and Windows Tablets</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1:30pm – The Windows Phone 8 networking survival kit</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3:15pm – Build it once for both: Writing code and designing for Windows 8 and Windows Phone 8</a:t>
            </a:r>
          </a:p>
          <a:p>
            <a:pPr marL="1036638" lvl="1" indent="-407988">
              <a:lnSpc>
                <a:spcPct val="88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5:00pm – Secrets of using background agents for Windows Phone 8</a:t>
            </a:r>
            <a:endParaRPr lang="en-US" sz="24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77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Phone Breakout Sessions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327338"/>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Wednesday, June 5:</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8:30am – Mobile security in the enterprise: Windows Phone 8 answers the call</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10:15am – Using C and C++ in your Windows Phone 8 applications</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1:30pm – Developing large-scale enterprise mobile apps for Windows Phone 8</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3:15pm – Speechifying your Windows Phone 8 applications</a:t>
            </a:r>
          </a:p>
          <a:p>
            <a:pPr marL="1037871" lvl="1" indent="-571500">
              <a:lnSpc>
                <a:spcPct val="90000"/>
              </a:lnSpc>
              <a:spcBef>
                <a:spcPct val="20000"/>
              </a:spcBef>
              <a:buSzPct val="105000"/>
              <a:buBlip>
                <a:blip r:embed="rId3"/>
              </a:buBlip>
            </a:pPr>
            <a:endParaRPr lang="en-US" sz="2400" dirty="0" smtClean="0">
              <a:gradFill>
                <a:gsLst>
                  <a:gs pos="1250">
                    <a:schemeClr val="tx1"/>
                  </a:gs>
                  <a:gs pos="100000">
                    <a:schemeClr val="tx1"/>
                  </a:gs>
                </a:gsLst>
                <a:lin ang="5400000" scaled="0"/>
              </a:gradFill>
              <a:latin typeface="+mj-lt"/>
            </a:endParaRPr>
          </a:p>
          <a:p>
            <a:pPr marL="57150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Thursday, June 6:</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8:30am – Manage Windows Phone enterprise apps</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10:15am – Support your demanding LOB apps with SQLite and Windows Phone 8</a:t>
            </a:r>
          </a:p>
          <a:p>
            <a:pPr marL="1036638" lvl="1" indent="-407988">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1:00pm – Creating Windows Phone 8 apps for SharePoint</a:t>
            </a: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546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Phone Hands On Labs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856714"/>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Porting Windows 8 to Windows Phone 8</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File and Protocol Association</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Lock Screen Wallpaper</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Voice Command</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Tiles</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Purchase</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Wallet</a:t>
            </a:r>
          </a:p>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Windows Phone 8:  Running Tracker</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9467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Phone Booth</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536627"/>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Device Bar featuring the latest Windows Phones in the marketplace</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Expert Area – Stop by the booth to get all your Windows Phone questions answered by Windows Phone experts</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Theater Presentations:</a:t>
            </a:r>
          </a:p>
          <a:p>
            <a:pPr marL="1036638" lvl="1" indent="-465138">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The Windows connected experience</a:t>
            </a:r>
          </a:p>
          <a:p>
            <a:pPr marL="1036638" lvl="1" indent="-465138">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Get Hands on with Windows Phone for Business</a:t>
            </a:r>
          </a:p>
          <a:p>
            <a:pPr marL="1036638" lvl="1" indent="-465138">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Windows Phone 8 Developer focused sessions</a:t>
            </a:r>
          </a:p>
          <a:p>
            <a:pPr lvl="1">
              <a:lnSpc>
                <a:spcPct val="90000"/>
              </a:lnSpc>
              <a:spcBef>
                <a:spcPct val="20000"/>
              </a:spcBef>
              <a:buSzPct val="105000"/>
            </a:pPr>
            <a:endParaRPr lang="en-US" sz="24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5843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Windows Phone Promotions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315027"/>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Windows Phone Hats – Stop by the Windows Phone booth to get your free hat. Wear the hat for a chance to win a Windows Phone.  </a:t>
            </a:r>
          </a:p>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Attend a Windows Phone theater session to be entered into a drawing </a:t>
            </a:r>
            <a:br>
              <a:rPr lang="en-US" sz="2800" dirty="0" smtClean="0">
                <a:gradFill>
                  <a:gsLst>
                    <a:gs pos="1250">
                      <a:schemeClr val="tx1"/>
                    </a:gs>
                    <a:gs pos="100000">
                      <a:schemeClr val="tx1"/>
                    </a:gs>
                  </a:gsLst>
                  <a:lin ang="5400000" scaled="0"/>
                </a:gradFill>
                <a:latin typeface="+mj-lt"/>
              </a:rPr>
            </a:br>
            <a:r>
              <a:rPr lang="en-US" sz="2800" dirty="0" smtClean="0">
                <a:gradFill>
                  <a:gsLst>
                    <a:gs pos="1250">
                      <a:schemeClr val="tx1"/>
                    </a:gs>
                    <a:gs pos="100000">
                      <a:schemeClr val="tx1"/>
                    </a:gs>
                  </a:gsLst>
                  <a:lin ang="5400000" scaled="0"/>
                </a:gradFill>
                <a:latin typeface="+mj-lt"/>
              </a:rPr>
              <a:t>for Windows Phones and other prizes.</a:t>
            </a:r>
          </a:p>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Windows Phone Breakout Sessions – Attend Windows Phone breakout sessions and be entered into a drawing to win a Windows Phone.</a:t>
            </a:r>
          </a:p>
          <a:p>
            <a:pPr marL="571500" lvl="0" indent="-571500">
              <a:lnSpc>
                <a:spcPct val="90000"/>
              </a:lnSpc>
              <a:spcBef>
                <a:spcPct val="20000"/>
              </a:spcBef>
              <a:buSzPct val="105000"/>
              <a:buBlip>
                <a:blip r:embed="rId3"/>
              </a:buBlip>
            </a:pPr>
            <a:r>
              <a:rPr lang="en-US" sz="2800" dirty="0" smtClean="0">
                <a:gradFill>
                  <a:gsLst>
                    <a:gs pos="1250">
                      <a:schemeClr val="tx1"/>
                    </a:gs>
                    <a:gs pos="100000">
                      <a:schemeClr val="tx1"/>
                    </a:gs>
                  </a:gsLst>
                  <a:lin ang="5400000" scaled="0"/>
                </a:gradFill>
                <a:latin typeface="+mj-lt"/>
              </a:rPr>
              <a:t>Windows Phone Hoodie’s – Get a demo from the Windows Phone roaming demo team in the expo hall.  Wear the hoodie for a chance </a:t>
            </a:r>
            <a:br>
              <a:rPr lang="en-US" sz="2800" dirty="0" smtClean="0">
                <a:gradFill>
                  <a:gsLst>
                    <a:gs pos="1250">
                      <a:schemeClr val="tx1"/>
                    </a:gs>
                    <a:gs pos="100000">
                      <a:schemeClr val="tx1"/>
                    </a:gs>
                  </a:gsLst>
                  <a:lin ang="5400000" scaled="0"/>
                </a:gradFill>
                <a:latin typeface="+mj-lt"/>
              </a:rPr>
            </a:br>
            <a:r>
              <a:rPr lang="en-US" sz="2800" dirty="0" smtClean="0">
                <a:gradFill>
                  <a:gsLst>
                    <a:gs pos="1250">
                      <a:schemeClr val="tx1"/>
                    </a:gs>
                    <a:gs pos="100000">
                      <a:schemeClr val="tx1"/>
                    </a:gs>
                  </a:gsLst>
                  <a:lin ang="5400000" scaled="0"/>
                </a:gradFill>
                <a:latin typeface="+mj-lt"/>
              </a:rPr>
              <a:t>to win a Windows Phone.</a:t>
            </a:r>
          </a:p>
          <a:p>
            <a:pPr lvl="0">
              <a:lnSpc>
                <a:spcPct val="90000"/>
              </a:lnSpc>
              <a:spcBef>
                <a:spcPct val="20000"/>
              </a:spcBef>
              <a:buSzPct val="105000"/>
            </a:pPr>
            <a:endParaRPr lang="en-US" sz="24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9208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320" y="1214472"/>
            <a:ext cx="11887518" cy="548160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2596137"/>
            <a:ext cx="11790169" cy="2419124"/>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rPr>
              <a:t>For more information about Windows Phone:</a:t>
            </a:r>
          </a:p>
          <a:p>
            <a:pPr marL="571500" lvl="0">
              <a:lnSpc>
                <a:spcPct val="90000"/>
              </a:lnSpc>
              <a:spcBef>
                <a:spcPct val="20000"/>
              </a:spcBef>
              <a:buSzPct val="105000"/>
            </a:pPr>
            <a:r>
              <a:rPr lang="en-US" sz="3600" dirty="0" smtClean="0">
                <a:gradFill>
                  <a:gsLst>
                    <a:gs pos="1250">
                      <a:schemeClr val="tx1"/>
                    </a:gs>
                    <a:gs pos="100000">
                      <a:schemeClr val="tx1"/>
                    </a:gs>
                  </a:gsLst>
                  <a:lin ang="5400000" scaled="0"/>
                </a:gradFill>
                <a:hlinkClick r:id="rId4"/>
              </a:rPr>
              <a:t>http://www.windowsphone.com/business</a:t>
            </a:r>
            <a:endParaRPr lang="en-US" sz="3600" dirty="0" smtClean="0">
              <a:gradFill>
                <a:gsLst>
                  <a:gs pos="1250">
                    <a:schemeClr val="tx1"/>
                  </a:gs>
                  <a:gs pos="100000">
                    <a:schemeClr val="tx1"/>
                  </a:gs>
                </a:gsLst>
                <a:lin ang="5400000" scaled="0"/>
              </a:gradFill>
            </a:endParaRPr>
          </a:p>
          <a:p>
            <a:pPr lvl="0">
              <a:lnSpc>
                <a:spcPct val="90000"/>
              </a:lnSpc>
              <a:spcBef>
                <a:spcPct val="20000"/>
              </a:spcBef>
              <a:buSzPct val="105000"/>
            </a:pPr>
            <a:endParaRPr lang="en-US" sz="3600" dirty="0" smtClean="0">
              <a:gradFill>
                <a:gsLst>
                  <a:gs pos="1250">
                    <a:schemeClr val="tx1"/>
                  </a:gs>
                  <a:gs pos="100000">
                    <a:schemeClr val="tx1"/>
                  </a:gs>
                </a:gsLst>
                <a:lin ang="5400000" scaled="0"/>
              </a:gradFill>
            </a:endParaRPr>
          </a:p>
          <a:p>
            <a:pPr marL="571500" lvl="0" indent="-571500">
              <a:lnSpc>
                <a:spcPct val="90000"/>
              </a:lnSpc>
              <a:spcBef>
                <a:spcPct val="20000"/>
              </a:spcBef>
              <a:buSzPct val="105000"/>
              <a:buBlip>
                <a:blip r:embed="rId3"/>
              </a:buBlip>
            </a:pPr>
            <a:endParaRPr lang="en-US" sz="3600" dirty="0">
              <a:gradFill>
                <a:gsLst>
                  <a:gs pos="1250">
                    <a:schemeClr val="tx1"/>
                  </a:gs>
                  <a:gs pos="100000">
                    <a:schemeClr val="tx1"/>
                  </a:gs>
                </a:gsLst>
                <a:lin ang="5400000" scaled="0"/>
              </a:gradFill>
            </a:endParaRPr>
          </a:p>
        </p:txBody>
      </p:sp>
      <p:sp>
        <p:nvSpPr>
          <p:cNvPr id="8" name="Rectangle 7"/>
          <p:cNvSpPr/>
          <p:nvPr/>
        </p:nvSpPr>
        <p:spPr bwMode="invGray">
          <a:xfrm>
            <a:off x="371669" y="2307618"/>
            <a:ext cx="11790169" cy="590931"/>
          </a:xfrm>
          <a:prstGeom prst="rect">
            <a:avLst/>
          </a:prstGeom>
        </p:spPr>
        <p:txBody>
          <a:bodyPr wrap="square">
            <a:spAutoFit/>
          </a:bodyPr>
          <a:lstStyle/>
          <a:p>
            <a:pPr>
              <a:lnSpc>
                <a:spcPct val="90000"/>
              </a:lnSpc>
              <a:spcBef>
                <a:spcPct val="20000"/>
              </a:spcBef>
              <a:buSzPct val="105000"/>
            </a:pPr>
            <a:endParaRPr lang="en-US" sz="3600" dirty="0">
              <a:gradFill>
                <a:gsLst>
                  <a:gs pos="1250">
                    <a:schemeClr val="tx1"/>
                  </a:gs>
                  <a:gs pos="100000">
                    <a:schemeClr val="tx1"/>
                  </a:gs>
                </a:gsLst>
                <a:lin ang="5400000" scaled="0"/>
              </a:gradFill>
              <a:latin typeface="+mj-lt"/>
            </a:endParaRPr>
          </a:p>
        </p:txBody>
      </p:sp>
      <p:sp>
        <p:nvSpPr>
          <p:cNvPr id="9" name="Rectangle 8"/>
          <p:cNvSpPr/>
          <p:nvPr/>
        </p:nvSpPr>
        <p:spPr bwMode="invGray">
          <a:xfrm>
            <a:off x="371669" y="3219249"/>
            <a:ext cx="11790169" cy="590931"/>
          </a:xfrm>
          <a:prstGeom prst="rect">
            <a:avLst/>
          </a:prstGeom>
        </p:spPr>
        <p:txBody>
          <a:bodyPr wrap="square">
            <a:spAutoFit/>
          </a:bodyPr>
          <a:lstStyle/>
          <a:p>
            <a:pPr>
              <a:lnSpc>
                <a:spcPct val="90000"/>
              </a:lnSpc>
              <a:spcBef>
                <a:spcPct val="20000"/>
              </a:spcBef>
              <a:buSzPct val="105000"/>
            </a:pPr>
            <a:endParaRPr lang="en-US" sz="3600" dirty="0">
              <a:gradFill>
                <a:gsLst>
                  <a:gs pos="1250">
                    <a:schemeClr val="tx1"/>
                  </a:gs>
                  <a:gs pos="100000">
                    <a:schemeClr val="tx1"/>
                  </a:gs>
                </a:gsLst>
                <a:lin ang="5400000" scaled="0"/>
              </a:gradFill>
              <a:latin typeface="+mj-lt"/>
            </a:endParaRPr>
          </a:p>
        </p:txBody>
      </p:sp>
      <p:sp>
        <p:nvSpPr>
          <p:cNvPr id="10" name="Rectangle 9"/>
          <p:cNvSpPr/>
          <p:nvPr/>
        </p:nvSpPr>
        <p:spPr bwMode="invGray">
          <a:xfrm>
            <a:off x="371669" y="4130880"/>
            <a:ext cx="11790169" cy="590931"/>
          </a:xfrm>
          <a:prstGeom prst="rect">
            <a:avLst/>
          </a:prstGeom>
        </p:spPr>
        <p:txBody>
          <a:bodyPr wrap="square">
            <a:spAutoFit/>
          </a:bodyPr>
          <a:lstStyle/>
          <a:p>
            <a:pPr>
              <a:lnSpc>
                <a:spcPct val="90000"/>
              </a:lnSpc>
              <a:spcBef>
                <a:spcPct val="20000"/>
              </a:spcBef>
              <a:buSzPct val="105000"/>
            </a:pP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340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nodePh="1">
                                  <p:stCondLst>
                                    <p:cond delay="100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nodePh="1">
                                  <p:stCondLst>
                                    <p:cond delay="125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nodePh="1">
                                  <p:stCondLst>
                                    <p:cond delay="150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Session Objectives And Takeaways</a:t>
            </a:r>
          </a:p>
        </p:txBody>
      </p:sp>
      <p:sp>
        <p:nvSpPr>
          <p:cNvPr id="6" name="Text Placeholder 5"/>
          <p:cNvSpPr>
            <a:spLocks noGrp="1"/>
          </p:cNvSpPr>
          <p:nvPr>
            <p:ph type="body" sz="quarter" idx="10"/>
          </p:nvPr>
        </p:nvSpPr>
        <p:spPr>
          <a:xfrm>
            <a:off x="274638" y="1212850"/>
            <a:ext cx="11887200" cy="5663089"/>
          </a:xfrm>
        </p:spPr>
        <p:txBody>
          <a:bodyPr/>
          <a:lstStyle/>
          <a:p>
            <a:r>
              <a:rPr lang="en-US" dirty="0"/>
              <a:t>Session Objective(s): </a:t>
            </a:r>
          </a:p>
          <a:p>
            <a:pPr lvl="1"/>
            <a:r>
              <a:rPr lang="en-US" dirty="0"/>
              <a:t>Learn mobile enterprise concepts</a:t>
            </a:r>
          </a:p>
          <a:p>
            <a:pPr lvl="1"/>
            <a:r>
              <a:rPr lang="en-US" dirty="0"/>
              <a:t>Learn how to build mobile middleware with SQL Server 2012 + IIS</a:t>
            </a:r>
          </a:p>
          <a:p>
            <a:pPr lvl="1"/>
            <a:r>
              <a:rPr lang="en-US" dirty="0"/>
              <a:t>Learn how to securely publish enterprise data out to the Internet</a:t>
            </a:r>
          </a:p>
          <a:p>
            <a:pPr lvl="1"/>
            <a:r>
              <a:rPr lang="en-US" dirty="0"/>
              <a:t>Learn how to consume and work with data on Windows Phone </a:t>
            </a:r>
            <a:r>
              <a:rPr lang="en-US" dirty="0" smtClean="0"/>
              <a:t>8 and Windows Tablets</a:t>
            </a:r>
            <a:endParaRPr lang="en-US" dirty="0"/>
          </a:p>
          <a:p>
            <a:r>
              <a:rPr lang="en-US" dirty="0"/>
              <a:t>Between 50% - 70% of your enterprise mobile app development takes place on the backend.</a:t>
            </a:r>
          </a:p>
          <a:p>
            <a:r>
              <a:rPr lang="en-US" dirty="0"/>
              <a:t>Microsoft’s Mobile Enterprise Application Platform (MEAP) extends an organization’s backend systems out to mobile devices in a reusable way saving money and accelerating time to market</a:t>
            </a:r>
            <a:r>
              <a:rPr lang="en-US" dirty="0" smtClean="0"/>
              <a:t>.</a:t>
            </a:r>
            <a:endParaRPr lang="en-US" dirty="0"/>
          </a:p>
        </p:txBody>
      </p:sp>
    </p:spTree>
    <p:extLst>
      <p:ext uri="{BB962C8B-B14F-4D97-AF65-F5344CB8AC3E}">
        <p14:creationId xmlns:p14="http://schemas.microsoft.com/office/powerpoint/2010/main" val="3067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396176827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826093" y="900444"/>
            <a:ext cx="3355470" cy="2589768"/>
            <a:chOff x="8826451" y="2336800"/>
            <a:chExt cx="3355946" cy="2730936"/>
          </a:xfrm>
        </p:grpSpPr>
        <p:sp>
          <p:nvSpPr>
            <p:cNvPr id="60" name="Rectangle 59"/>
            <p:cNvSpPr/>
            <p:nvPr/>
          </p:nvSpPr>
          <p:spPr>
            <a:xfrm>
              <a:off x="9203599" y="2336800"/>
              <a:ext cx="2978798" cy="2730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0" rIns="0" bIns="0" rtlCol="0" anchor="ctr"/>
            <a:lstStyle/>
            <a:p>
              <a:pPr algn="ctr" defTabSz="1243543"/>
              <a:endParaRPr lang="en-US" sz="2400" dirty="0">
                <a:solidFill>
                  <a:srgbClr val="FFFFFF"/>
                </a:solidFill>
              </a:endParaRPr>
            </a:p>
          </p:txBody>
        </p:sp>
        <p:grpSp>
          <p:nvGrpSpPr>
            <p:cNvPr id="14" name="Group 13"/>
            <p:cNvGrpSpPr/>
            <p:nvPr/>
          </p:nvGrpSpPr>
          <p:grpSpPr>
            <a:xfrm>
              <a:off x="9457766" y="3476186"/>
              <a:ext cx="2248826" cy="256395"/>
              <a:chOff x="9728728" y="3585502"/>
              <a:chExt cx="5350556" cy="610031"/>
            </a:xfrm>
          </p:grpSpPr>
          <p:grpSp>
            <p:nvGrpSpPr>
              <p:cNvPr id="67" name="Group 10"/>
              <p:cNvGrpSpPr>
                <a:grpSpLocks noChangeAspect="1"/>
              </p:cNvGrpSpPr>
              <p:nvPr/>
            </p:nvGrpSpPr>
            <p:grpSpPr bwMode="auto">
              <a:xfrm>
                <a:off x="9728728" y="3613069"/>
                <a:ext cx="655162" cy="582464"/>
                <a:chOff x="3470" y="1856"/>
                <a:chExt cx="739" cy="657"/>
              </a:xfrm>
              <a:solidFill>
                <a:srgbClr val="FFFFFF"/>
              </a:solidFill>
            </p:grpSpPr>
            <p:sp>
              <p:nvSpPr>
                <p:cNvPr id="68" name="Freeform 11"/>
                <p:cNvSpPr>
                  <a:spLocks/>
                </p:cNvSpPr>
                <p:nvPr/>
              </p:nvSpPr>
              <p:spPr bwMode="auto">
                <a:xfrm>
                  <a:off x="4141" y="2449"/>
                  <a:ext cx="28" cy="37"/>
                </a:xfrm>
                <a:custGeom>
                  <a:avLst/>
                  <a:gdLst>
                    <a:gd name="T0" fmla="*/ 28 w 28"/>
                    <a:gd name="T1" fmla="*/ 2 h 37"/>
                    <a:gd name="T2" fmla="*/ 16 w 28"/>
                    <a:gd name="T3" fmla="*/ 2 h 37"/>
                    <a:gd name="T4" fmla="*/ 16 w 28"/>
                    <a:gd name="T5" fmla="*/ 37 h 37"/>
                    <a:gd name="T6" fmla="*/ 12 w 28"/>
                    <a:gd name="T7" fmla="*/ 37 h 37"/>
                    <a:gd name="T8" fmla="*/ 12 w 28"/>
                    <a:gd name="T9" fmla="*/ 2 h 37"/>
                    <a:gd name="T10" fmla="*/ 0 w 28"/>
                    <a:gd name="T11" fmla="*/ 2 h 37"/>
                    <a:gd name="T12" fmla="*/ 0 w 28"/>
                    <a:gd name="T13" fmla="*/ 0 h 37"/>
                    <a:gd name="T14" fmla="*/ 28 w 28"/>
                    <a:gd name="T15" fmla="*/ 0 h 37"/>
                    <a:gd name="T16" fmla="*/ 28 w 28"/>
                    <a:gd name="T17"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7">
                      <a:moveTo>
                        <a:pt x="28" y="2"/>
                      </a:moveTo>
                      <a:lnTo>
                        <a:pt x="16" y="2"/>
                      </a:lnTo>
                      <a:lnTo>
                        <a:pt x="16" y="37"/>
                      </a:lnTo>
                      <a:lnTo>
                        <a:pt x="12" y="37"/>
                      </a:lnTo>
                      <a:lnTo>
                        <a:pt x="12" y="2"/>
                      </a:lnTo>
                      <a:lnTo>
                        <a:pt x="0" y="2"/>
                      </a:lnTo>
                      <a:lnTo>
                        <a:pt x="0" y="0"/>
                      </a:lnTo>
                      <a:lnTo>
                        <a:pt x="28" y="0"/>
                      </a:lnTo>
                      <a:lnTo>
                        <a:pt x="2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3" tIns="60951" rIns="121903" bIns="60951" numCol="1" anchor="t" anchorCtr="0" compatLnSpc="1">
                  <a:prstTxWarp prst="textNoShape">
                    <a:avLst/>
                  </a:prstTxWarp>
                </a:bodyPr>
                <a:lstStyle/>
                <a:p>
                  <a:pPr defTabSz="1219089"/>
                  <a:endParaRPr lang="en-US" sz="2400">
                    <a:solidFill>
                      <a:srgbClr val="FFFFFF"/>
                    </a:solidFill>
                    <a:latin typeface="Segoe Light"/>
                  </a:endParaRPr>
                </a:p>
              </p:txBody>
            </p:sp>
            <p:sp>
              <p:nvSpPr>
                <p:cNvPr id="69" name="Freeform 12"/>
                <p:cNvSpPr>
                  <a:spLocks/>
                </p:cNvSpPr>
                <p:nvPr/>
              </p:nvSpPr>
              <p:spPr bwMode="auto">
                <a:xfrm>
                  <a:off x="4171" y="2449"/>
                  <a:ext cx="38" cy="37"/>
                </a:xfrm>
                <a:custGeom>
                  <a:avLst/>
                  <a:gdLst>
                    <a:gd name="T0" fmla="*/ 16 w 16"/>
                    <a:gd name="T1" fmla="*/ 16 h 16"/>
                    <a:gd name="T2" fmla="*/ 14 w 16"/>
                    <a:gd name="T3" fmla="*/ 16 h 16"/>
                    <a:gd name="T4" fmla="*/ 14 w 16"/>
                    <a:gd name="T5" fmla="*/ 5 h 16"/>
                    <a:gd name="T6" fmla="*/ 15 w 16"/>
                    <a:gd name="T7" fmla="*/ 2 h 16"/>
                    <a:gd name="T8" fmla="*/ 15 w 16"/>
                    <a:gd name="T9" fmla="*/ 2 h 16"/>
                    <a:gd name="T10" fmla="*/ 14 w 16"/>
                    <a:gd name="T11" fmla="*/ 3 h 16"/>
                    <a:gd name="T12" fmla="*/ 9 w 16"/>
                    <a:gd name="T13" fmla="*/ 16 h 16"/>
                    <a:gd name="T14" fmla="*/ 8 w 16"/>
                    <a:gd name="T15" fmla="*/ 16 h 16"/>
                    <a:gd name="T16" fmla="*/ 2 w 16"/>
                    <a:gd name="T17" fmla="*/ 4 h 16"/>
                    <a:gd name="T18" fmla="*/ 2 w 16"/>
                    <a:gd name="T19" fmla="*/ 2 h 16"/>
                    <a:gd name="T20" fmla="*/ 2 w 16"/>
                    <a:gd name="T21" fmla="*/ 2 h 16"/>
                    <a:gd name="T22" fmla="*/ 2 w 16"/>
                    <a:gd name="T23" fmla="*/ 5 h 16"/>
                    <a:gd name="T24" fmla="*/ 2 w 16"/>
                    <a:gd name="T25" fmla="*/ 16 h 16"/>
                    <a:gd name="T26" fmla="*/ 0 w 16"/>
                    <a:gd name="T27" fmla="*/ 16 h 16"/>
                    <a:gd name="T28" fmla="*/ 0 w 16"/>
                    <a:gd name="T29" fmla="*/ 0 h 16"/>
                    <a:gd name="T30" fmla="*/ 2 w 16"/>
                    <a:gd name="T31" fmla="*/ 0 h 16"/>
                    <a:gd name="T32" fmla="*/ 7 w 16"/>
                    <a:gd name="T33" fmla="*/ 11 h 16"/>
                    <a:gd name="T34" fmla="*/ 8 w 16"/>
                    <a:gd name="T35" fmla="*/ 13 h 16"/>
                    <a:gd name="T36" fmla="*/ 8 w 16"/>
                    <a:gd name="T37" fmla="*/ 13 h 16"/>
                    <a:gd name="T38" fmla="*/ 9 w 16"/>
                    <a:gd name="T39" fmla="*/ 11 h 16"/>
                    <a:gd name="T40" fmla="*/ 14 w 16"/>
                    <a:gd name="T41" fmla="*/ 0 h 16"/>
                    <a:gd name="T42" fmla="*/ 16 w 16"/>
                    <a:gd name="T43" fmla="*/ 0 h 16"/>
                    <a:gd name="T44" fmla="*/ 16 w 16"/>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6">
                      <a:moveTo>
                        <a:pt x="16" y="16"/>
                      </a:moveTo>
                      <a:cubicBezTo>
                        <a:pt x="14" y="16"/>
                        <a:pt x="14" y="16"/>
                        <a:pt x="14" y="16"/>
                      </a:cubicBezTo>
                      <a:cubicBezTo>
                        <a:pt x="14" y="5"/>
                        <a:pt x="14" y="5"/>
                        <a:pt x="14" y="5"/>
                      </a:cubicBezTo>
                      <a:cubicBezTo>
                        <a:pt x="14" y="4"/>
                        <a:pt x="15" y="3"/>
                        <a:pt x="15" y="2"/>
                      </a:cubicBezTo>
                      <a:cubicBezTo>
                        <a:pt x="15" y="2"/>
                        <a:pt x="15" y="2"/>
                        <a:pt x="15" y="2"/>
                      </a:cubicBezTo>
                      <a:cubicBezTo>
                        <a:pt x="14" y="3"/>
                        <a:pt x="14" y="3"/>
                        <a:pt x="14" y="3"/>
                      </a:cubicBezTo>
                      <a:cubicBezTo>
                        <a:pt x="9" y="16"/>
                        <a:pt x="9" y="16"/>
                        <a:pt x="9" y="16"/>
                      </a:cubicBezTo>
                      <a:cubicBezTo>
                        <a:pt x="8" y="16"/>
                        <a:pt x="8" y="16"/>
                        <a:pt x="8" y="16"/>
                      </a:cubicBezTo>
                      <a:cubicBezTo>
                        <a:pt x="2" y="4"/>
                        <a:pt x="2" y="4"/>
                        <a:pt x="2" y="4"/>
                      </a:cubicBezTo>
                      <a:cubicBezTo>
                        <a:pt x="2" y="3"/>
                        <a:pt x="2" y="3"/>
                        <a:pt x="2" y="2"/>
                      </a:cubicBezTo>
                      <a:cubicBezTo>
                        <a:pt x="2" y="2"/>
                        <a:pt x="2" y="2"/>
                        <a:pt x="2" y="2"/>
                      </a:cubicBezTo>
                      <a:cubicBezTo>
                        <a:pt x="2" y="3"/>
                        <a:pt x="2" y="4"/>
                        <a:pt x="2" y="5"/>
                      </a:cubicBezTo>
                      <a:cubicBezTo>
                        <a:pt x="2" y="16"/>
                        <a:pt x="2" y="16"/>
                        <a:pt x="2" y="16"/>
                      </a:cubicBezTo>
                      <a:cubicBezTo>
                        <a:pt x="0" y="16"/>
                        <a:pt x="0" y="16"/>
                        <a:pt x="0" y="16"/>
                      </a:cubicBezTo>
                      <a:cubicBezTo>
                        <a:pt x="0" y="0"/>
                        <a:pt x="0" y="0"/>
                        <a:pt x="0" y="0"/>
                      </a:cubicBezTo>
                      <a:cubicBezTo>
                        <a:pt x="2" y="0"/>
                        <a:pt x="2" y="0"/>
                        <a:pt x="2" y="0"/>
                      </a:cubicBezTo>
                      <a:cubicBezTo>
                        <a:pt x="7" y="11"/>
                        <a:pt x="7" y="11"/>
                        <a:pt x="7" y="11"/>
                      </a:cubicBezTo>
                      <a:cubicBezTo>
                        <a:pt x="8" y="12"/>
                        <a:pt x="8" y="12"/>
                        <a:pt x="8" y="13"/>
                      </a:cubicBezTo>
                      <a:cubicBezTo>
                        <a:pt x="8" y="13"/>
                        <a:pt x="8" y="13"/>
                        <a:pt x="8" y="13"/>
                      </a:cubicBezTo>
                      <a:cubicBezTo>
                        <a:pt x="8" y="12"/>
                        <a:pt x="9" y="11"/>
                        <a:pt x="9" y="11"/>
                      </a:cubicBezTo>
                      <a:cubicBezTo>
                        <a:pt x="14" y="0"/>
                        <a:pt x="14" y="0"/>
                        <a:pt x="14" y="0"/>
                      </a:cubicBezTo>
                      <a:cubicBezTo>
                        <a:pt x="16" y="0"/>
                        <a:pt x="16" y="0"/>
                        <a:pt x="16" y="0"/>
                      </a:cubicBezTo>
                      <a:lnTo>
                        <a:pt x="1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3" tIns="60951" rIns="121903" bIns="60951" numCol="1" anchor="t" anchorCtr="0" compatLnSpc="1">
                  <a:prstTxWarp prst="textNoShape">
                    <a:avLst/>
                  </a:prstTxWarp>
                </a:bodyPr>
                <a:lstStyle/>
                <a:p>
                  <a:pPr defTabSz="1219089"/>
                  <a:endParaRPr lang="en-US" sz="2400">
                    <a:solidFill>
                      <a:srgbClr val="FFFFFF"/>
                    </a:solidFill>
                    <a:latin typeface="Segoe Light"/>
                  </a:endParaRPr>
                </a:p>
              </p:txBody>
            </p:sp>
            <p:sp>
              <p:nvSpPr>
                <p:cNvPr id="72" name="Freeform 71"/>
                <p:cNvSpPr>
                  <a:spLocks noEditPoints="1"/>
                </p:cNvSpPr>
                <p:nvPr/>
              </p:nvSpPr>
              <p:spPr bwMode="auto">
                <a:xfrm>
                  <a:off x="3470" y="1856"/>
                  <a:ext cx="647" cy="657"/>
                </a:xfrm>
                <a:custGeom>
                  <a:avLst/>
                  <a:gdLst>
                    <a:gd name="T0" fmla="*/ 288 w 647"/>
                    <a:gd name="T1" fmla="*/ 314 h 657"/>
                    <a:gd name="T2" fmla="*/ 288 w 647"/>
                    <a:gd name="T3" fmla="*/ 52 h 657"/>
                    <a:gd name="T4" fmla="*/ 647 w 647"/>
                    <a:gd name="T5" fmla="*/ 0 h 657"/>
                    <a:gd name="T6" fmla="*/ 647 w 647"/>
                    <a:gd name="T7" fmla="*/ 314 h 657"/>
                    <a:gd name="T8" fmla="*/ 288 w 647"/>
                    <a:gd name="T9" fmla="*/ 314 h 657"/>
                    <a:gd name="T10" fmla="*/ 262 w 647"/>
                    <a:gd name="T11" fmla="*/ 57 h 657"/>
                    <a:gd name="T12" fmla="*/ 0 w 647"/>
                    <a:gd name="T13" fmla="*/ 95 h 657"/>
                    <a:gd name="T14" fmla="*/ 0 w 647"/>
                    <a:gd name="T15" fmla="*/ 314 h 657"/>
                    <a:gd name="T16" fmla="*/ 262 w 647"/>
                    <a:gd name="T17" fmla="*/ 314 h 657"/>
                    <a:gd name="T18" fmla="*/ 262 w 647"/>
                    <a:gd name="T19" fmla="*/ 57 h 657"/>
                    <a:gd name="T20" fmla="*/ 0 w 647"/>
                    <a:gd name="T21" fmla="*/ 338 h 657"/>
                    <a:gd name="T22" fmla="*/ 0 w 647"/>
                    <a:gd name="T23" fmla="*/ 560 h 657"/>
                    <a:gd name="T24" fmla="*/ 262 w 647"/>
                    <a:gd name="T25" fmla="*/ 600 h 657"/>
                    <a:gd name="T26" fmla="*/ 262 w 647"/>
                    <a:gd name="T27" fmla="*/ 338 h 657"/>
                    <a:gd name="T28" fmla="*/ 0 w 647"/>
                    <a:gd name="T29" fmla="*/ 338 h 657"/>
                    <a:gd name="T30" fmla="*/ 288 w 647"/>
                    <a:gd name="T31" fmla="*/ 602 h 657"/>
                    <a:gd name="T32" fmla="*/ 647 w 647"/>
                    <a:gd name="T33" fmla="*/ 657 h 657"/>
                    <a:gd name="T34" fmla="*/ 647 w 647"/>
                    <a:gd name="T35" fmla="*/ 338 h 657"/>
                    <a:gd name="T36" fmla="*/ 288 w 647"/>
                    <a:gd name="T37" fmla="*/ 338 h 657"/>
                    <a:gd name="T38" fmla="*/ 288 w 647"/>
                    <a:gd name="T39" fmla="*/ 602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7" h="657">
                      <a:moveTo>
                        <a:pt x="288" y="314"/>
                      </a:moveTo>
                      <a:lnTo>
                        <a:pt x="288" y="52"/>
                      </a:lnTo>
                      <a:lnTo>
                        <a:pt x="647" y="0"/>
                      </a:lnTo>
                      <a:lnTo>
                        <a:pt x="647" y="314"/>
                      </a:lnTo>
                      <a:lnTo>
                        <a:pt x="288" y="314"/>
                      </a:lnTo>
                      <a:close/>
                      <a:moveTo>
                        <a:pt x="262" y="57"/>
                      </a:moveTo>
                      <a:lnTo>
                        <a:pt x="0" y="95"/>
                      </a:lnTo>
                      <a:lnTo>
                        <a:pt x="0" y="314"/>
                      </a:lnTo>
                      <a:lnTo>
                        <a:pt x="262" y="314"/>
                      </a:lnTo>
                      <a:lnTo>
                        <a:pt x="262" y="57"/>
                      </a:lnTo>
                      <a:close/>
                      <a:moveTo>
                        <a:pt x="0" y="338"/>
                      </a:moveTo>
                      <a:lnTo>
                        <a:pt x="0" y="560"/>
                      </a:lnTo>
                      <a:lnTo>
                        <a:pt x="262" y="600"/>
                      </a:lnTo>
                      <a:lnTo>
                        <a:pt x="262" y="338"/>
                      </a:lnTo>
                      <a:lnTo>
                        <a:pt x="0" y="338"/>
                      </a:lnTo>
                      <a:close/>
                      <a:moveTo>
                        <a:pt x="288" y="602"/>
                      </a:moveTo>
                      <a:lnTo>
                        <a:pt x="647" y="657"/>
                      </a:lnTo>
                      <a:lnTo>
                        <a:pt x="647" y="338"/>
                      </a:lnTo>
                      <a:lnTo>
                        <a:pt x="288" y="338"/>
                      </a:lnTo>
                      <a:lnTo>
                        <a:pt x="288" y="6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3" tIns="60951" rIns="121903" bIns="60951" numCol="1" anchor="t" anchorCtr="0" compatLnSpc="1">
                  <a:prstTxWarp prst="textNoShape">
                    <a:avLst/>
                  </a:prstTxWarp>
                </a:bodyPr>
                <a:lstStyle/>
                <a:p>
                  <a:pPr defTabSz="1219089"/>
                  <a:endParaRPr lang="en-US" sz="2400">
                    <a:solidFill>
                      <a:srgbClr val="FFFFFF"/>
                    </a:solidFill>
                    <a:latin typeface="Segoe Light"/>
                  </a:endParaRPr>
                </a:p>
              </p:txBody>
            </p:sp>
          </p:gr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14540"/>
              <a:stretch/>
            </p:blipFill>
            <p:spPr>
              <a:xfrm>
                <a:off x="10519251" y="3585502"/>
                <a:ext cx="4560033" cy="586093"/>
              </a:xfrm>
              <a:prstGeom prst="rect">
                <a:avLst/>
              </a:prstGeom>
            </p:spPr>
          </p:pic>
        </p:grpSp>
        <p:grpSp>
          <p:nvGrpSpPr>
            <p:cNvPr id="18" name="Group 17"/>
            <p:cNvGrpSpPr/>
            <p:nvPr/>
          </p:nvGrpSpPr>
          <p:grpSpPr>
            <a:xfrm>
              <a:off x="9457766" y="2593006"/>
              <a:ext cx="2333513" cy="619692"/>
              <a:chOff x="9655206" y="3014150"/>
              <a:chExt cx="1965335" cy="521918"/>
            </a:xfrm>
          </p:grpSpPr>
          <p:sp>
            <p:nvSpPr>
              <p:cNvPr id="74" name="Freeform 6"/>
              <p:cNvSpPr>
                <a:spLocks noChangeAspect="1" noEditPoints="1"/>
              </p:cNvSpPr>
              <p:nvPr/>
            </p:nvSpPr>
            <p:spPr bwMode="auto">
              <a:xfrm>
                <a:off x="9655206" y="3014150"/>
                <a:ext cx="1965335" cy="345999"/>
              </a:xfrm>
              <a:custGeom>
                <a:avLst/>
                <a:gdLst>
                  <a:gd name="T0" fmla="*/ 136 w 2517"/>
                  <a:gd name="T1" fmla="*/ 247 h 443"/>
                  <a:gd name="T2" fmla="*/ 74 w 2517"/>
                  <a:gd name="T3" fmla="*/ 293 h 443"/>
                  <a:gd name="T4" fmla="*/ 200 w 2517"/>
                  <a:gd name="T5" fmla="*/ 430 h 443"/>
                  <a:gd name="T6" fmla="*/ 98 w 2517"/>
                  <a:gd name="T7" fmla="*/ 323 h 443"/>
                  <a:gd name="T8" fmla="*/ 103 w 2517"/>
                  <a:gd name="T9" fmla="*/ 413 h 443"/>
                  <a:gd name="T10" fmla="*/ 108 w 2517"/>
                  <a:gd name="T11" fmla="*/ 414 h 443"/>
                  <a:gd name="T12" fmla="*/ 231 w 2517"/>
                  <a:gd name="T13" fmla="*/ 318 h 443"/>
                  <a:gd name="T14" fmla="*/ 103 w 2517"/>
                  <a:gd name="T15" fmla="*/ 33 h 443"/>
                  <a:gd name="T16" fmla="*/ 175 w 2517"/>
                  <a:gd name="T17" fmla="*/ 42 h 443"/>
                  <a:gd name="T18" fmla="*/ 400 w 2517"/>
                  <a:gd name="T19" fmla="*/ 174 h 443"/>
                  <a:gd name="T20" fmla="*/ 220 w 2517"/>
                  <a:gd name="T21" fmla="*/ 155 h 443"/>
                  <a:gd name="T22" fmla="*/ 151 w 2517"/>
                  <a:gd name="T23" fmla="*/ 196 h 443"/>
                  <a:gd name="T24" fmla="*/ 159 w 2517"/>
                  <a:gd name="T25" fmla="*/ 203 h 443"/>
                  <a:gd name="T26" fmla="*/ 277 w 2517"/>
                  <a:gd name="T27" fmla="*/ 191 h 443"/>
                  <a:gd name="T28" fmla="*/ 173 w 2517"/>
                  <a:gd name="T29" fmla="*/ 81 h 443"/>
                  <a:gd name="T30" fmla="*/ 286 w 2517"/>
                  <a:gd name="T31" fmla="*/ 189 h 443"/>
                  <a:gd name="T32" fmla="*/ 251 w 2517"/>
                  <a:gd name="T33" fmla="*/ 419 h 443"/>
                  <a:gd name="T34" fmla="*/ 234 w 2517"/>
                  <a:gd name="T35" fmla="*/ 413 h 443"/>
                  <a:gd name="T36" fmla="*/ 457 w 2517"/>
                  <a:gd name="T37" fmla="*/ 375 h 443"/>
                  <a:gd name="T38" fmla="*/ 540 w 2517"/>
                  <a:gd name="T39" fmla="*/ 178 h 443"/>
                  <a:gd name="T40" fmla="*/ 561 w 2517"/>
                  <a:gd name="T41" fmla="*/ 441 h 443"/>
                  <a:gd name="T42" fmla="*/ 692 w 2517"/>
                  <a:gd name="T43" fmla="*/ 231 h 443"/>
                  <a:gd name="T44" fmla="*/ 713 w 2517"/>
                  <a:gd name="T45" fmla="*/ 240 h 443"/>
                  <a:gd name="T46" fmla="*/ 857 w 2517"/>
                  <a:gd name="T47" fmla="*/ 379 h 443"/>
                  <a:gd name="T48" fmla="*/ 842 w 2517"/>
                  <a:gd name="T49" fmla="*/ 332 h 443"/>
                  <a:gd name="T50" fmla="*/ 908 w 2517"/>
                  <a:gd name="T51" fmla="*/ 360 h 443"/>
                  <a:gd name="T52" fmla="*/ 992 w 2517"/>
                  <a:gd name="T53" fmla="*/ 290 h 443"/>
                  <a:gd name="T54" fmla="*/ 1074 w 2517"/>
                  <a:gd name="T55" fmla="*/ 260 h 443"/>
                  <a:gd name="T56" fmla="*/ 1245 w 2517"/>
                  <a:gd name="T57" fmla="*/ 287 h 443"/>
                  <a:gd name="T58" fmla="*/ 1343 w 2517"/>
                  <a:gd name="T59" fmla="*/ 277 h 443"/>
                  <a:gd name="T60" fmla="*/ 1506 w 2517"/>
                  <a:gd name="T61" fmla="*/ 360 h 443"/>
                  <a:gd name="T62" fmla="*/ 1589 w 2517"/>
                  <a:gd name="T63" fmla="*/ 290 h 443"/>
                  <a:gd name="T64" fmla="*/ 1661 w 2517"/>
                  <a:gd name="T65" fmla="*/ 255 h 443"/>
                  <a:gd name="T66" fmla="*/ 1799 w 2517"/>
                  <a:gd name="T67" fmla="*/ 196 h 443"/>
                  <a:gd name="T68" fmla="*/ 1894 w 2517"/>
                  <a:gd name="T69" fmla="*/ 309 h 443"/>
                  <a:gd name="T70" fmla="*/ 1996 w 2517"/>
                  <a:gd name="T71" fmla="*/ 309 h 443"/>
                  <a:gd name="T72" fmla="*/ 2021 w 2517"/>
                  <a:gd name="T73" fmla="*/ 375 h 443"/>
                  <a:gd name="T74" fmla="*/ 512 w 2517"/>
                  <a:gd name="T75" fmla="*/ 87 h 443"/>
                  <a:gd name="T76" fmla="*/ 457 w 2517"/>
                  <a:gd name="T77" fmla="*/ 77 h 443"/>
                  <a:gd name="T78" fmla="*/ 537 w 2517"/>
                  <a:gd name="T79" fmla="*/ 79 h 443"/>
                  <a:gd name="T80" fmla="*/ 566 w 2517"/>
                  <a:gd name="T81" fmla="*/ 144 h 443"/>
                  <a:gd name="T82" fmla="*/ 598 w 2517"/>
                  <a:gd name="T83" fmla="*/ 148 h 443"/>
                  <a:gd name="T84" fmla="*/ 633 w 2517"/>
                  <a:gd name="T85" fmla="*/ 97 h 443"/>
                  <a:gd name="T86" fmla="*/ 684 w 2517"/>
                  <a:gd name="T87" fmla="*/ 124 h 443"/>
                  <a:gd name="T88" fmla="*/ 702 w 2517"/>
                  <a:gd name="T89" fmla="*/ 148 h 443"/>
                  <a:gd name="T90" fmla="*/ 720 w 2517"/>
                  <a:gd name="T91" fmla="*/ 104 h 443"/>
                  <a:gd name="T92" fmla="*/ 750 w 2517"/>
                  <a:gd name="T93" fmla="*/ 104 h 443"/>
                  <a:gd name="T94" fmla="*/ 785 w 2517"/>
                  <a:gd name="T95" fmla="*/ 124 h 443"/>
                  <a:gd name="T96" fmla="*/ 799 w 2517"/>
                  <a:gd name="T97" fmla="*/ 98 h 443"/>
                  <a:gd name="T98" fmla="*/ 833 w 2517"/>
                  <a:gd name="T99" fmla="*/ 98 h 443"/>
                  <a:gd name="T100" fmla="*/ 863 w 2517"/>
                  <a:gd name="T101" fmla="*/ 149 h 443"/>
                  <a:gd name="T102" fmla="*/ 884 w 2517"/>
                  <a:gd name="T103" fmla="*/ 89 h 443"/>
                  <a:gd name="T104" fmla="*/ 881 w 2517"/>
                  <a:gd name="T105" fmla="*/ 111 h 443"/>
                  <a:gd name="T106" fmla="*/ 887 w 2517"/>
                  <a:gd name="T107" fmla="*/ 95 h 443"/>
                  <a:gd name="T108" fmla="*/ 2173 w 2517"/>
                  <a:gd name="T109" fmla="*/ 236 h 443"/>
                  <a:gd name="T110" fmla="*/ 2130 w 2517"/>
                  <a:gd name="T111" fmla="*/ 375 h 443"/>
                  <a:gd name="T112" fmla="*/ 2255 w 2517"/>
                  <a:gd name="T113" fmla="*/ 353 h 443"/>
                  <a:gd name="T114" fmla="*/ 2387 w 2517"/>
                  <a:gd name="T115" fmla="*/ 367 h 443"/>
                  <a:gd name="T116" fmla="*/ 2441 w 2517"/>
                  <a:gd name="T117" fmla="*/ 24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7" h="443">
                    <a:moveTo>
                      <a:pt x="241" y="208"/>
                    </a:moveTo>
                    <a:cubicBezTo>
                      <a:pt x="241" y="206"/>
                      <a:pt x="234" y="210"/>
                      <a:pt x="232" y="211"/>
                    </a:cubicBezTo>
                    <a:cubicBezTo>
                      <a:pt x="234" y="225"/>
                      <a:pt x="235" y="239"/>
                      <a:pt x="236" y="252"/>
                    </a:cubicBezTo>
                    <a:cubicBezTo>
                      <a:pt x="223" y="246"/>
                      <a:pt x="198" y="229"/>
                      <a:pt x="191" y="224"/>
                    </a:cubicBezTo>
                    <a:cubicBezTo>
                      <a:pt x="187" y="226"/>
                      <a:pt x="187" y="226"/>
                      <a:pt x="187" y="226"/>
                    </a:cubicBezTo>
                    <a:cubicBezTo>
                      <a:pt x="187" y="225"/>
                      <a:pt x="187" y="225"/>
                      <a:pt x="187" y="224"/>
                    </a:cubicBezTo>
                    <a:cubicBezTo>
                      <a:pt x="180" y="226"/>
                      <a:pt x="180" y="226"/>
                      <a:pt x="180" y="226"/>
                    </a:cubicBezTo>
                    <a:cubicBezTo>
                      <a:pt x="178" y="228"/>
                      <a:pt x="179" y="226"/>
                      <a:pt x="179" y="229"/>
                    </a:cubicBezTo>
                    <a:cubicBezTo>
                      <a:pt x="181" y="246"/>
                      <a:pt x="178" y="265"/>
                      <a:pt x="171" y="285"/>
                    </a:cubicBezTo>
                    <a:cubicBezTo>
                      <a:pt x="158" y="274"/>
                      <a:pt x="146" y="258"/>
                      <a:pt x="143" y="243"/>
                    </a:cubicBezTo>
                    <a:cubicBezTo>
                      <a:pt x="141" y="244"/>
                      <a:pt x="140" y="244"/>
                      <a:pt x="138" y="245"/>
                    </a:cubicBezTo>
                    <a:cubicBezTo>
                      <a:pt x="137" y="245"/>
                      <a:pt x="136" y="245"/>
                      <a:pt x="136" y="247"/>
                    </a:cubicBezTo>
                    <a:cubicBezTo>
                      <a:pt x="142" y="266"/>
                      <a:pt x="157" y="282"/>
                      <a:pt x="167" y="291"/>
                    </a:cubicBezTo>
                    <a:cubicBezTo>
                      <a:pt x="155" y="295"/>
                      <a:pt x="141" y="301"/>
                      <a:pt x="125" y="306"/>
                    </a:cubicBezTo>
                    <a:cubicBezTo>
                      <a:pt x="120" y="308"/>
                      <a:pt x="112" y="310"/>
                      <a:pt x="104" y="313"/>
                    </a:cubicBezTo>
                    <a:cubicBezTo>
                      <a:pt x="112" y="302"/>
                      <a:pt x="130" y="267"/>
                      <a:pt x="136" y="245"/>
                    </a:cubicBezTo>
                    <a:cubicBezTo>
                      <a:pt x="126" y="249"/>
                      <a:pt x="126" y="249"/>
                      <a:pt x="126" y="249"/>
                    </a:cubicBezTo>
                    <a:cubicBezTo>
                      <a:pt x="116" y="274"/>
                      <a:pt x="99" y="301"/>
                      <a:pt x="92" y="312"/>
                    </a:cubicBezTo>
                    <a:cubicBezTo>
                      <a:pt x="92" y="312"/>
                      <a:pt x="92" y="313"/>
                      <a:pt x="91" y="313"/>
                    </a:cubicBezTo>
                    <a:cubicBezTo>
                      <a:pt x="84" y="301"/>
                      <a:pt x="82" y="286"/>
                      <a:pt x="87" y="270"/>
                    </a:cubicBezTo>
                    <a:cubicBezTo>
                      <a:pt x="87" y="270"/>
                      <a:pt x="87" y="270"/>
                      <a:pt x="87" y="270"/>
                    </a:cubicBezTo>
                    <a:cubicBezTo>
                      <a:pt x="88" y="267"/>
                      <a:pt x="79" y="274"/>
                      <a:pt x="78" y="275"/>
                    </a:cubicBezTo>
                    <a:cubicBezTo>
                      <a:pt x="75" y="276"/>
                      <a:pt x="75" y="278"/>
                      <a:pt x="75" y="280"/>
                    </a:cubicBezTo>
                    <a:cubicBezTo>
                      <a:pt x="74" y="284"/>
                      <a:pt x="74" y="289"/>
                      <a:pt x="74" y="293"/>
                    </a:cubicBezTo>
                    <a:cubicBezTo>
                      <a:pt x="74" y="302"/>
                      <a:pt x="77" y="311"/>
                      <a:pt x="82" y="320"/>
                    </a:cubicBezTo>
                    <a:cubicBezTo>
                      <a:pt x="62" y="326"/>
                      <a:pt x="38" y="333"/>
                      <a:pt x="16" y="339"/>
                    </a:cubicBezTo>
                    <a:cubicBezTo>
                      <a:pt x="16" y="338"/>
                      <a:pt x="16" y="337"/>
                      <a:pt x="17" y="336"/>
                    </a:cubicBezTo>
                    <a:cubicBezTo>
                      <a:pt x="20" y="320"/>
                      <a:pt x="36" y="300"/>
                      <a:pt x="54" y="290"/>
                    </a:cubicBezTo>
                    <a:cubicBezTo>
                      <a:pt x="59" y="284"/>
                      <a:pt x="59" y="284"/>
                      <a:pt x="59" y="284"/>
                    </a:cubicBezTo>
                    <a:cubicBezTo>
                      <a:pt x="34" y="302"/>
                      <a:pt x="34" y="302"/>
                      <a:pt x="34" y="302"/>
                    </a:cubicBezTo>
                    <a:cubicBezTo>
                      <a:pt x="22" y="312"/>
                      <a:pt x="8" y="328"/>
                      <a:pt x="5" y="342"/>
                    </a:cubicBezTo>
                    <a:cubicBezTo>
                      <a:pt x="0" y="363"/>
                      <a:pt x="16" y="380"/>
                      <a:pt x="33" y="392"/>
                    </a:cubicBezTo>
                    <a:cubicBezTo>
                      <a:pt x="52" y="405"/>
                      <a:pt x="71" y="412"/>
                      <a:pt x="94" y="418"/>
                    </a:cubicBezTo>
                    <a:cubicBezTo>
                      <a:pt x="119" y="425"/>
                      <a:pt x="169" y="432"/>
                      <a:pt x="194" y="432"/>
                    </a:cubicBezTo>
                    <a:cubicBezTo>
                      <a:pt x="196" y="432"/>
                      <a:pt x="199" y="432"/>
                      <a:pt x="199" y="432"/>
                    </a:cubicBezTo>
                    <a:cubicBezTo>
                      <a:pt x="199" y="432"/>
                      <a:pt x="200" y="430"/>
                      <a:pt x="200" y="430"/>
                    </a:cubicBezTo>
                    <a:cubicBezTo>
                      <a:pt x="202" y="426"/>
                      <a:pt x="232" y="370"/>
                      <a:pt x="240" y="323"/>
                    </a:cubicBezTo>
                    <a:cubicBezTo>
                      <a:pt x="245" y="292"/>
                      <a:pt x="249" y="249"/>
                      <a:pt x="241" y="208"/>
                    </a:cubicBezTo>
                    <a:close/>
                    <a:moveTo>
                      <a:pt x="187" y="228"/>
                    </a:moveTo>
                    <a:cubicBezTo>
                      <a:pt x="198" y="235"/>
                      <a:pt x="226" y="252"/>
                      <a:pt x="235" y="255"/>
                    </a:cubicBezTo>
                    <a:cubicBezTo>
                      <a:pt x="223" y="265"/>
                      <a:pt x="205" y="275"/>
                      <a:pt x="179" y="286"/>
                    </a:cubicBezTo>
                    <a:cubicBezTo>
                      <a:pt x="187" y="260"/>
                      <a:pt x="188" y="240"/>
                      <a:pt x="187" y="228"/>
                    </a:cubicBezTo>
                    <a:close/>
                    <a:moveTo>
                      <a:pt x="133" y="313"/>
                    </a:moveTo>
                    <a:cubicBezTo>
                      <a:pt x="145" y="309"/>
                      <a:pt x="156" y="304"/>
                      <a:pt x="166" y="300"/>
                    </a:cubicBezTo>
                    <a:cubicBezTo>
                      <a:pt x="158" y="320"/>
                      <a:pt x="148" y="339"/>
                      <a:pt x="138" y="356"/>
                    </a:cubicBezTo>
                    <a:cubicBezTo>
                      <a:pt x="138" y="356"/>
                      <a:pt x="137" y="356"/>
                      <a:pt x="137" y="356"/>
                    </a:cubicBezTo>
                    <a:cubicBezTo>
                      <a:pt x="132" y="354"/>
                      <a:pt x="128" y="351"/>
                      <a:pt x="123" y="347"/>
                    </a:cubicBezTo>
                    <a:cubicBezTo>
                      <a:pt x="113" y="340"/>
                      <a:pt x="105" y="332"/>
                      <a:pt x="98" y="323"/>
                    </a:cubicBezTo>
                    <a:cubicBezTo>
                      <a:pt x="110" y="320"/>
                      <a:pt x="121" y="317"/>
                      <a:pt x="133" y="313"/>
                    </a:cubicBezTo>
                    <a:close/>
                    <a:moveTo>
                      <a:pt x="16" y="343"/>
                    </a:moveTo>
                    <a:cubicBezTo>
                      <a:pt x="37" y="338"/>
                      <a:pt x="60" y="333"/>
                      <a:pt x="82" y="327"/>
                    </a:cubicBezTo>
                    <a:cubicBezTo>
                      <a:pt x="66" y="352"/>
                      <a:pt x="51" y="370"/>
                      <a:pt x="43" y="384"/>
                    </a:cubicBezTo>
                    <a:cubicBezTo>
                      <a:pt x="30" y="374"/>
                      <a:pt x="17" y="358"/>
                      <a:pt x="16" y="343"/>
                    </a:cubicBezTo>
                    <a:close/>
                    <a:moveTo>
                      <a:pt x="46" y="386"/>
                    </a:moveTo>
                    <a:cubicBezTo>
                      <a:pt x="59" y="366"/>
                      <a:pt x="75" y="349"/>
                      <a:pt x="90" y="331"/>
                    </a:cubicBezTo>
                    <a:cubicBezTo>
                      <a:pt x="94" y="335"/>
                      <a:pt x="98" y="339"/>
                      <a:pt x="102" y="343"/>
                    </a:cubicBezTo>
                    <a:cubicBezTo>
                      <a:pt x="109" y="350"/>
                      <a:pt x="118" y="356"/>
                      <a:pt x="127" y="360"/>
                    </a:cubicBezTo>
                    <a:cubicBezTo>
                      <a:pt x="101" y="370"/>
                      <a:pt x="74" y="379"/>
                      <a:pt x="49" y="388"/>
                    </a:cubicBezTo>
                    <a:cubicBezTo>
                      <a:pt x="48" y="387"/>
                      <a:pt x="47" y="387"/>
                      <a:pt x="46" y="386"/>
                    </a:cubicBezTo>
                    <a:close/>
                    <a:moveTo>
                      <a:pt x="103" y="413"/>
                    </a:moveTo>
                    <a:cubicBezTo>
                      <a:pt x="101" y="412"/>
                      <a:pt x="100" y="412"/>
                      <a:pt x="99" y="411"/>
                    </a:cubicBezTo>
                    <a:cubicBezTo>
                      <a:pt x="76" y="404"/>
                      <a:pt x="66" y="399"/>
                      <a:pt x="52" y="390"/>
                    </a:cubicBezTo>
                    <a:cubicBezTo>
                      <a:pt x="62" y="387"/>
                      <a:pt x="108" y="375"/>
                      <a:pt x="131" y="368"/>
                    </a:cubicBezTo>
                    <a:cubicBezTo>
                      <a:pt x="118" y="388"/>
                      <a:pt x="107" y="405"/>
                      <a:pt x="103" y="413"/>
                    </a:cubicBezTo>
                    <a:cubicBezTo>
                      <a:pt x="103" y="413"/>
                      <a:pt x="103" y="413"/>
                      <a:pt x="103" y="413"/>
                    </a:cubicBezTo>
                    <a:close/>
                    <a:moveTo>
                      <a:pt x="196" y="429"/>
                    </a:moveTo>
                    <a:cubicBezTo>
                      <a:pt x="178" y="427"/>
                      <a:pt x="142" y="421"/>
                      <a:pt x="118" y="416"/>
                    </a:cubicBezTo>
                    <a:cubicBezTo>
                      <a:pt x="151" y="408"/>
                      <a:pt x="174" y="405"/>
                      <a:pt x="212" y="387"/>
                    </a:cubicBezTo>
                    <a:cubicBezTo>
                      <a:pt x="206" y="405"/>
                      <a:pt x="199" y="422"/>
                      <a:pt x="196" y="429"/>
                    </a:cubicBezTo>
                    <a:close/>
                    <a:moveTo>
                      <a:pt x="111" y="414"/>
                    </a:moveTo>
                    <a:cubicBezTo>
                      <a:pt x="111" y="415"/>
                      <a:pt x="111" y="415"/>
                      <a:pt x="111" y="415"/>
                    </a:cubicBezTo>
                    <a:cubicBezTo>
                      <a:pt x="110" y="414"/>
                      <a:pt x="109" y="414"/>
                      <a:pt x="108" y="414"/>
                    </a:cubicBezTo>
                    <a:cubicBezTo>
                      <a:pt x="121" y="398"/>
                      <a:pt x="132" y="383"/>
                      <a:pt x="142" y="368"/>
                    </a:cubicBezTo>
                    <a:cubicBezTo>
                      <a:pt x="175" y="381"/>
                      <a:pt x="208" y="384"/>
                      <a:pt x="212" y="384"/>
                    </a:cubicBezTo>
                    <a:cubicBezTo>
                      <a:pt x="196" y="390"/>
                      <a:pt x="115" y="413"/>
                      <a:pt x="111" y="414"/>
                    </a:cubicBezTo>
                    <a:close/>
                    <a:moveTo>
                      <a:pt x="229" y="328"/>
                    </a:moveTo>
                    <a:cubicBezTo>
                      <a:pt x="226" y="341"/>
                      <a:pt x="220" y="362"/>
                      <a:pt x="213" y="382"/>
                    </a:cubicBezTo>
                    <a:cubicBezTo>
                      <a:pt x="192" y="378"/>
                      <a:pt x="168" y="372"/>
                      <a:pt x="147" y="362"/>
                    </a:cubicBezTo>
                    <a:cubicBezTo>
                      <a:pt x="170" y="352"/>
                      <a:pt x="217" y="331"/>
                      <a:pt x="230" y="322"/>
                    </a:cubicBezTo>
                    <a:cubicBezTo>
                      <a:pt x="230" y="324"/>
                      <a:pt x="229" y="326"/>
                      <a:pt x="229" y="328"/>
                    </a:cubicBezTo>
                    <a:close/>
                    <a:moveTo>
                      <a:pt x="231" y="318"/>
                    </a:moveTo>
                    <a:cubicBezTo>
                      <a:pt x="217" y="326"/>
                      <a:pt x="173" y="344"/>
                      <a:pt x="152" y="351"/>
                    </a:cubicBezTo>
                    <a:cubicBezTo>
                      <a:pt x="163" y="332"/>
                      <a:pt x="170" y="313"/>
                      <a:pt x="176" y="297"/>
                    </a:cubicBezTo>
                    <a:cubicBezTo>
                      <a:pt x="199" y="311"/>
                      <a:pt x="223" y="317"/>
                      <a:pt x="231" y="318"/>
                    </a:cubicBezTo>
                    <a:cubicBezTo>
                      <a:pt x="231" y="318"/>
                      <a:pt x="231" y="318"/>
                      <a:pt x="231" y="318"/>
                    </a:cubicBezTo>
                    <a:close/>
                    <a:moveTo>
                      <a:pt x="231" y="316"/>
                    </a:moveTo>
                    <a:cubicBezTo>
                      <a:pt x="213" y="311"/>
                      <a:pt x="197" y="302"/>
                      <a:pt x="182" y="292"/>
                    </a:cubicBezTo>
                    <a:cubicBezTo>
                      <a:pt x="213" y="277"/>
                      <a:pt x="233" y="262"/>
                      <a:pt x="236" y="259"/>
                    </a:cubicBezTo>
                    <a:cubicBezTo>
                      <a:pt x="236" y="280"/>
                      <a:pt x="234" y="300"/>
                      <a:pt x="231" y="316"/>
                    </a:cubicBezTo>
                    <a:close/>
                    <a:moveTo>
                      <a:pt x="87" y="60"/>
                    </a:moveTo>
                    <a:cubicBezTo>
                      <a:pt x="79" y="53"/>
                      <a:pt x="88" y="44"/>
                      <a:pt x="93" y="40"/>
                    </a:cubicBezTo>
                    <a:cubicBezTo>
                      <a:pt x="95" y="38"/>
                      <a:pt x="98" y="36"/>
                      <a:pt x="100" y="35"/>
                    </a:cubicBezTo>
                    <a:cubicBezTo>
                      <a:pt x="107" y="43"/>
                      <a:pt x="123" y="64"/>
                      <a:pt x="130" y="71"/>
                    </a:cubicBezTo>
                    <a:cubicBezTo>
                      <a:pt x="141" y="70"/>
                      <a:pt x="141" y="70"/>
                      <a:pt x="141" y="70"/>
                    </a:cubicBezTo>
                    <a:cubicBezTo>
                      <a:pt x="135" y="65"/>
                      <a:pt x="110" y="40"/>
                      <a:pt x="103" y="33"/>
                    </a:cubicBezTo>
                    <a:cubicBezTo>
                      <a:pt x="103" y="33"/>
                      <a:pt x="103" y="33"/>
                      <a:pt x="103" y="33"/>
                    </a:cubicBezTo>
                    <a:cubicBezTo>
                      <a:pt x="115" y="38"/>
                      <a:pt x="155" y="46"/>
                      <a:pt x="177" y="47"/>
                    </a:cubicBezTo>
                    <a:cubicBezTo>
                      <a:pt x="177" y="47"/>
                      <a:pt x="177" y="47"/>
                      <a:pt x="177" y="47"/>
                    </a:cubicBezTo>
                    <a:cubicBezTo>
                      <a:pt x="169" y="51"/>
                      <a:pt x="156" y="58"/>
                      <a:pt x="141" y="67"/>
                    </a:cubicBezTo>
                    <a:cubicBezTo>
                      <a:pt x="150" y="69"/>
                      <a:pt x="150" y="69"/>
                      <a:pt x="150" y="69"/>
                    </a:cubicBezTo>
                    <a:cubicBezTo>
                      <a:pt x="162" y="63"/>
                      <a:pt x="170" y="58"/>
                      <a:pt x="178" y="50"/>
                    </a:cubicBezTo>
                    <a:cubicBezTo>
                      <a:pt x="182" y="59"/>
                      <a:pt x="187" y="68"/>
                      <a:pt x="193" y="78"/>
                    </a:cubicBezTo>
                    <a:cubicBezTo>
                      <a:pt x="202" y="79"/>
                      <a:pt x="202" y="79"/>
                      <a:pt x="202" y="79"/>
                    </a:cubicBezTo>
                    <a:cubicBezTo>
                      <a:pt x="185" y="49"/>
                      <a:pt x="172" y="23"/>
                      <a:pt x="167" y="0"/>
                    </a:cubicBezTo>
                    <a:cubicBezTo>
                      <a:pt x="154" y="4"/>
                      <a:pt x="86" y="28"/>
                      <a:pt x="74" y="45"/>
                    </a:cubicBezTo>
                    <a:cubicBezTo>
                      <a:pt x="69" y="51"/>
                      <a:pt x="83" y="57"/>
                      <a:pt x="87" y="60"/>
                    </a:cubicBezTo>
                    <a:close/>
                    <a:moveTo>
                      <a:pt x="165" y="4"/>
                    </a:moveTo>
                    <a:cubicBezTo>
                      <a:pt x="167" y="16"/>
                      <a:pt x="170" y="29"/>
                      <a:pt x="175" y="42"/>
                    </a:cubicBezTo>
                    <a:cubicBezTo>
                      <a:pt x="159" y="38"/>
                      <a:pt x="120" y="32"/>
                      <a:pt x="107" y="30"/>
                    </a:cubicBezTo>
                    <a:cubicBezTo>
                      <a:pt x="130" y="17"/>
                      <a:pt x="162" y="5"/>
                      <a:pt x="165" y="4"/>
                    </a:cubicBezTo>
                    <a:close/>
                    <a:moveTo>
                      <a:pt x="398" y="172"/>
                    </a:moveTo>
                    <a:cubicBezTo>
                      <a:pt x="374" y="135"/>
                      <a:pt x="338" y="101"/>
                      <a:pt x="231" y="81"/>
                    </a:cubicBezTo>
                    <a:cubicBezTo>
                      <a:pt x="208" y="77"/>
                      <a:pt x="181" y="73"/>
                      <a:pt x="134" y="65"/>
                    </a:cubicBezTo>
                    <a:cubicBezTo>
                      <a:pt x="117" y="62"/>
                      <a:pt x="68" y="55"/>
                      <a:pt x="74" y="44"/>
                    </a:cubicBezTo>
                    <a:cubicBezTo>
                      <a:pt x="71" y="48"/>
                      <a:pt x="73" y="52"/>
                      <a:pt x="76" y="54"/>
                    </a:cubicBezTo>
                    <a:cubicBezTo>
                      <a:pt x="100" y="82"/>
                      <a:pt x="135" y="99"/>
                      <a:pt x="135" y="156"/>
                    </a:cubicBezTo>
                    <a:cubicBezTo>
                      <a:pt x="135" y="208"/>
                      <a:pt x="88" y="257"/>
                      <a:pt x="41" y="296"/>
                    </a:cubicBezTo>
                    <a:cubicBezTo>
                      <a:pt x="39" y="298"/>
                      <a:pt x="36" y="300"/>
                      <a:pt x="33" y="302"/>
                    </a:cubicBezTo>
                    <a:cubicBezTo>
                      <a:pt x="90" y="267"/>
                      <a:pt x="126" y="253"/>
                      <a:pt x="170" y="236"/>
                    </a:cubicBezTo>
                    <a:cubicBezTo>
                      <a:pt x="226" y="214"/>
                      <a:pt x="336" y="183"/>
                      <a:pt x="400" y="174"/>
                    </a:cubicBezTo>
                    <a:lnTo>
                      <a:pt x="398" y="172"/>
                    </a:lnTo>
                    <a:close/>
                    <a:moveTo>
                      <a:pt x="173" y="225"/>
                    </a:moveTo>
                    <a:cubicBezTo>
                      <a:pt x="173" y="212"/>
                      <a:pt x="170" y="203"/>
                      <a:pt x="165" y="195"/>
                    </a:cubicBezTo>
                    <a:cubicBezTo>
                      <a:pt x="181" y="186"/>
                      <a:pt x="199" y="176"/>
                      <a:pt x="219" y="166"/>
                    </a:cubicBezTo>
                    <a:cubicBezTo>
                      <a:pt x="207" y="183"/>
                      <a:pt x="192" y="203"/>
                      <a:pt x="173" y="225"/>
                    </a:cubicBezTo>
                    <a:cubicBezTo>
                      <a:pt x="173" y="225"/>
                      <a:pt x="173" y="225"/>
                      <a:pt x="173" y="225"/>
                    </a:cubicBezTo>
                    <a:close/>
                    <a:moveTo>
                      <a:pt x="178" y="81"/>
                    </a:moveTo>
                    <a:cubicBezTo>
                      <a:pt x="178" y="81"/>
                      <a:pt x="178" y="81"/>
                      <a:pt x="179" y="81"/>
                    </a:cubicBezTo>
                    <a:cubicBezTo>
                      <a:pt x="183" y="95"/>
                      <a:pt x="185" y="110"/>
                      <a:pt x="183" y="125"/>
                    </a:cubicBezTo>
                    <a:cubicBezTo>
                      <a:pt x="169" y="120"/>
                      <a:pt x="155" y="116"/>
                      <a:pt x="142" y="113"/>
                    </a:cubicBezTo>
                    <a:cubicBezTo>
                      <a:pt x="151" y="102"/>
                      <a:pt x="164" y="92"/>
                      <a:pt x="178" y="81"/>
                    </a:cubicBezTo>
                    <a:close/>
                    <a:moveTo>
                      <a:pt x="220" y="155"/>
                    </a:moveTo>
                    <a:cubicBezTo>
                      <a:pt x="203" y="163"/>
                      <a:pt x="188" y="172"/>
                      <a:pt x="174" y="181"/>
                    </a:cubicBezTo>
                    <a:cubicBezTo>
                      <a:pt x="182" y="167"/>
                      <a:pt x="187" y="153"/>
                      <a:pt x="189" y="140"/>
                    </a:cubicBezTo>
                    <a:cubicBezTo>
                      <a:pt x="199" y="144"/>
                      <a:pt x="210" y="149"/>
                      <a:pt x="220" y="155"/>
                    </a:cubicBezTo>
                    <a:close/>
                    <a:moveTo>
                      <a:pt x="197" y="130"/>
                    </a:moveTo>
                    <a:cubicBezTo>
                      <a:pt x="213" y="118"/>
                      <a:pt x="231" y="107"/>
                      <a:pt x="252" y="96"/>
                    </a:cubicBezTo>
                    <a:cubicBezTo>
                      <a:pt x="251" y="108"/>
                      <a:pt x="244" y="125"/>
                      <a:pt x="231" y="146"/>
                    </a:cubicBezTo>
                    <a:cubicBezTo>
                      <a:pt x="220" y="140"/>
                      <a:pt x="209" y="134"/>
                      <a:pt x="197" y="130"/>
                    </a:cubicBezTo>
                    <a:close/>
                    <a:moveTo>
                      <a:pt x="142" y="175"/>
                    </a:moveTo>
                    <a:cubicBezTo>
                      <a:pt x="149" y="168"/>
                      <a:pt x="162" y="156"/>
                      <a:pt x="181" y="141"/>
                    </a:cubicBezTo>
                    <a:cubicBezTo>
                      <a:pt x="177" y="157"/>
                      <a:pt x="170" y="173"/>
                      <a:pt x="161" y="189"/>
                    </a:cubicBezTo>
                    <a:cubicBezTo>
                      <a:pt x="154" y="181"/>
                      <a:pt x="147" y="177"/>
                      <a:pt x="142" y="175"/>
                    </a:cubicBezTo>
                    <a:close/>
                    <a:moveTo>
                      <a:pt x="151" y="196"/>
                    </a:moveTo>
                    <a:cubicBezTo>
                      <a:pt x="140" y="204"/>
                      <a:pt x="130" y="212"/>
                      <a:pt x="121" y="219"/>
                    </a:cubicBezTo>
                    <a:cubicBezTo>
                      <a:pt x="128" y="208"/>
                      <a:pt x="133" y="197"/>
                      <a:pt x="137" y="186"/>
                    </a:cubicBezTo>
                    <a:cubicBezTo>
                      <a:pt x="142" y="189"/>
                      <a:pt x="147" y="192"/>
                      <a:pt x="151" y="196"/>
                    </a:cubicBezTo>
                    <a:close/>
                    <a:moveTo>
                      <a:pt x="176" y="135"/>
                    </a:moveTo>
                    <a:cubicBezTo>
                      <a:pt x="166" y="143"/>
                      <a:pt x="154" y="154"/>
                      <a:pt x="140" y="167"/>
                    </a:cubicBezTo>
                    <a:cubicBezTo>
                      <a:pt x="142" y="152"/>
                      <a:pt x="141" y="137"/>
                      <a:pt x="139" y="124"/>
                    </a:cubicBezTo>
                    <a:cubicBezTo>
                      <a:pt x="149" y="125"/>
                      <a:pt x="162" y="129"/>
                      <a:pt x="176" y="135"/>
                    </a:cubicBezTo>
                    <a:close/>
                    <a:moveTo>
                      <a:pt x="149" y="206"/>
                    </a:moveTo>
                    <a:cubicBezTo>
                      <a:pt x="134" y="224"/>
                      <a:pt x="115" y="241"/>
                      <a:pt x="92" y="255"/>
                    </a:cubicBezTo>
                    <a:cubicBezTo>
                      <a:pt x="100" y="247"/>
                      <a:pt x="107" y="238"/>
                      <a:pt x="113" y="230"/>
                    </a:cubicBezTo>
                    <a:cubicBezTo>
                      <a:pt x="121" y="224"/>
                      <a:pt x="134" y="215"/>
                      <a:pt x="149" y="206"/>
                    </a:cubicBezTo>
                    <a:close/>
                    <a:moveTo>
                      <a:pt x="159" y="203"/>
                    </a:moveTo>
                    <a:cubicBezTo>
                      <a:pt x="165" y="211"/>
                      <a:pt x="168" y="219"/>
                      <a:pt x="168" y="227"/>
                    </a:cubicBezTo>
                    <a:cubicBezTo>
                      <a:pt x="143" y="237"/>
                      <a:pt x="122" y="245"/>
                      <a:pt x="102" y="255"/>
                    </a:cubicBezTo>
                    <a:cubicBezTo>
                      <a:pt x="126" y="238"/>
                      <a:pt x="145" y="221"/>
                      <a:pt x="159" y="203"/>
                    </a:cubicBezTo>
                    <a:close/>
                    <a:moveTo>
                      <a:pt x="232" y="163"/>
                    </a:moveTo>
                    <a:cubicBezTo>
                      <a:pt x="246" y="172"/>
                      <a:pt x="259" y="182"/>
                      <a:pt x="271" y="193"/>
                    </a:cubicBezTo>
                    <a:cubicBezTo>
                      <a:pt x="244" y="200"/>
                      <a:pt x="214" y="210"/>
                      <a:pt x="180" y="222"/>
                    </a:cubicBezTo>
                    <a:cubicBezTo>
                      <a:pt x="204" y="201"/>
                      <a:pt x="221" y="181"/>
                      <a:pt x="232" y="163"/>
                    </a:cubicBezTo>
                    <a:close/>
                    <a:moveTo>
                      <a:pt x="243" y="154"/>
                    </a:moveTo>
                    <a:cubicBezTo>
                      <a:pt x="269" y="143"/>
                      <a:pt x="298" y="132"/>
                      <a:pt x="329" y="124"/>
                    </a:cubicBezTo>
                    <a:cubicBezTo>
                      <a:pt x="319" y="141"/>
                      <a:pt x="302" y="159"/>
                      <a:pt x="278" y="191"/>
                    </a:cubicBezTo>
                    <a:cubicBezTo>
                      <a:pt x="278" y="191"/>
                      <a:pt x="278" y="191"/>
                      <a:pt x="278" y="191"/>
                    </a:cubicBezTo>
                    <a:cubicBezTo>
                      <a:pt x="278" y="191"/>
                      <a:pt x="277" y="191"/>
                      <a:pt x="277" y="191"/>
                    </a:cubicBezTo>
                    <a:cubicBezTo>
                      <a:pt x="278" y="191"/>
                      <a:pt x="278" y="191"/>
                      <a:pt x="278" y="191"/>
                    </a:cubicBezTo>
                    <a:cubicBezTo>
                      <a:pt x="268" y="176"/>
                      <a:pt x="256" y="164"/>
                      <a:pt x="243" y="154"/>
                    </a:cubicBezTo>
                    <a:close/>
                    <a:moveTo>
                      <a:pt x="324" y="120"/>
                    </a:moveTo>
                    <a:cubicBezTo>
                      <a:pt x="294" y="126"/>
                      <a:pt x="267" y="135"/>
                      <a:pt x="242" y="145"/>
                    </a:cubicBezTo>
                    <a:cubicBezTo>
                      <a:pt x="251" y="127"/>
                      <a:pt x="256" y="110"/>
                      <a:pt x="257" y="96"/>
                    </a:cubicBezTo>
                    <a:cubicBezTo>
                      <a:pt x="273" y="101"/>
                      <a:pt x="290" y="106"/>
                      <a:pt x="306" y="112"/>
                    </a:cubicBezTo>
                    <a:cubicBezTo>
                      <a:pt x="312" y="114"/>
                      <a:pt x="318" y="117"/>
                      <a:pt x="324" y="120"/>
                    </a:cubicBezTo>
                    <a:close/>
                    <a:moveTo>
                      <a:pt x="245" y="94"/>
                    </a:moveTo>
                    <a:cubicBezTo>
                      <a:pt x="226" y="102"/>
                      <a:pt x="209" y="111"/>
                      <a:pt x="191" y="124"/>
                    </a:cubicBezTo>
                    <a:cubicBezTo>
                      <a:pt x="191" y="108"/>
                      <a:pt x="188" y="94"/>
                      <a:pt x="183" y="82"/>
                    </a:cubicBezTo>
                    <a:cubicBezTo>
                      <a:pt x="204" y="86"/>
                      <a:pt x="225" y="89"/>
                      <a:pt x="245" y="94"/>
                    </a:cubicBezTo>
                    <a:close/>
                    <a:moveTo>
                      <a:pt x="173" y="81"/>
                    </a:moveTo>
                    <a:cubicBezTo>
                      <a:pt x="165" y="85"/>
                      <a:pt x="145" y="97"/>
                      <a:pt x="136" y="108"/>
                    </a:cubicBezTo>
                    <a:cubicBezTo>
                      <a:pt x="131" y="91"/>
                      <a:pt x="125" y="77"/>
                      <a:pt x="122" y="71"/>
                    </a:cubicBezTo>
                    <a:cubicBezTo>
                      <a:pt x="141" y="75"/>
                      <a:pt x="161" y="79"/>
                      <a:pt x="173" y="81"/>
                    </a:cubicBezTo>
                    <a:close/>
                    <a:moveTo>
                      <a:pt x="90" y="62"/>
                    </a:moveTo>
                    <a:cubicBezTo>
                      <a:pt x="98" y="65"/>
                      <a:pt x="107" y="67"/>
                      <a:pt x="118" y="70"/>
                    </a:cubicBezTo>
                    <a:cubicBezTo>
                      <a:pt x="122" y="83"/>
                      <a:pt x="126" y="94"/>
                      <a:pt x="129" y="105"/>
                    </a:cubicBezTo>
                    <a:cubicBezTo>
                      <a:pt x="120" y="89"/>
                      <a:pt x="106" y="74"/>
                      <a:pt x="90" y="62"/>
                    </a:cubicBezTo>
                    <a:close/>
                    <a:moveTo>
                      <a:pt x="286" y="189"/>
                    </a:moveTo>
                    <a:cubicBezTo>
                      <a:pt x="309" y="167"/>
                      <a:pt x="321" y="153"/>
                      <a:pt x="334" y="125"/>
                    </a:cubicBezTo>
                    <a:cubicBezTo>
                      <a:pt x="361" y="140"/>
                      <a:pt x="381" y="158"/>
                      <a:pt x="390" y="170"/>
                    </a:cubicBezTo>
                    <a:cubicBezTo>
                      <a:pt x="391" y="170"/>
                      <a:pt x="392" y="171"/>
                      <a:pt x="393" y="172"/>
                    </a:cubicBezTo>
                    <a:cubicBezTo>
                      <a:pt x="380" y="172"/>
                      <a:pt x="342" y="175"/>
                      <a:pt x="286" y="189"/>
                    </a:cubicBezTo>
                    <a:close/>
                    <a:moveTo>
                      <a:pt x="230" y="415"/>
                    </a:moveTo>
                    <a:cubicBezTo>
                      <a:pt x="225" y="415"/>
                      <a:pt x="225" y="415"/>
                      <a:pt x="225" y="415"/>
                    </a:cubicBezTo>
                    <a:cubicBezTo>
                      <a:pt x="225" y="432"/>
                      <a:pt x="225" y="432"/>
                      <a:pt x="225" y="432"/>
                    </a:cubicBezTo>
                    <a:cubicBezTo>
                      <a:pt x="222" y="432"/>
                      <a:pt x="222" y="432"/>
                      <a:pt x="222" y="432"/>
                    </a:cubicBezTo>
                    <a:cubicBezTo>
                      <a:pt x="222" y="415"/>
                      <a:pt x="222" y="415"/>
                      <a:pt x="222" y="415"/>
                    </a:cubicBezTo>
                    <a:cubicBezTo>
                      <a:pt x="217" y="415"/>
                      <a:pt x="217" y="415"/>
                      <a:pt x="217" y="415"/>
                    </a:cubicBezTo>
                    <a:cubicBezTo>
                      <a:pt x="217" y="413"/>
                      <a:pt x="217" y="413"/>
                      <a:pt x="217" y="413"/>
                    </a:cubicBezTo>
                    <a:cubicBezTo>
                      <a:pt x="230" y="413"/>
                      <a:pt x="230" y="413"/>
                      <a:pt x="230" y="413"/>
                    </a:cubicBezTo>
                    <a:lnTo>
                      <a:pt x="230" y="415"/>
                    </a:lnTo>
                    <a:close/>
                    <a:moveTo>
                      <a:pt x="254" y="432"/>
                    </a:moveTo>
                    <a:cubicBezTo>
                      <a:pt x="251" y="432"/>
                      <a:pt x="251" y="432"/>
                      <a:pt x="251" y="432"/>
                    </a:cubicBezTo>
                    <a:cubicBezTo>
                      <a:pt x="251" y="419"/>
                      <a:pt x="251" y="419"/>
                      <a:pt x="251" y="419"/>
                    </a:cubicBezTo>
                    <a:cubicBezTo>
                      <a:pt x="251" y="418"/>
                      <a:pt x="251" y="417"/>
                      <a:pt x="251" y="415"/>
                    </a:cubicBezTo>
                    <a:cubicBezTo>
                      <a:pt x="251" y="415"/>
                      <a:pt x="251" y="415"/>
                      <a:pt x="251" y="415"/>
                    </a:cubicBezTo>
                    <a:cubicBezTo>
                      <a:pt x="251" y="416"/>
                      <a:pt x="251" y="417"/>
                      <a:pt x="251" y="417"/>
                    </a:cubicBezTo>
                    <a:cubicBezTo>
                      <a:pt x="244" y="432"/>
                      <a:pt x="244" y="432"/>
                      <a:pt x="244" y="432"/>
                    </a:cubicBezTo>
                    <a:cubicBezTo>
                      <a:pt x="243" y="432"/>
                      <a:pt x="243" y="432"/>
                      <a:pt x="243" y="432"/>
                    </a:cubicBezTo>
                    <a:cubicBezTo>
                      <a:pt x="236" y="417"/>
                      <a:pt x="236" y="417"/>
                      <a:pt x="236" y="417"/>
                    </a:cubicBezTo>
                    <a:cubicBezTo>
                      <a:pt x="236" y="417"/>
                      <a:pt x="236" y="416"/>
                      <a:pt x="236" y="415"/>
                    </a:cubicBezTo>
                    <a:cubicBezTo>
                      <a:pt x="236" y="415"/>
                      <a:pt x="236" y="415"/>
                      <a:pt x="236" y="415"/>
                    </a:cubicBezTo>
                    <a:cubicBezTo>
                      <a:pt x="236" y="416"/>
                      <a:pt x="236" y="417"/>
                      <a:pt x="236" y="419"/>
                    </a:cubicBezTo>
                    <a:cubicBezTo>
                      <a:pt x="236" y="432"/>
                      <a:pt x="236" y="432"/>
                      <a:pt x="236" y="432"/>
                    </a:cubicBezTo>
                    <a:cubicBezTo>
                      <a:pt x="234" y="432"/>
                      <a:pt x="234" y="432"/>
                      <a:pt x="234" y="432"/>
                    </a:cubicBezTo>
                    <a:cubicBezTo>
                      <a:pt x="234" y="413"/>
                      <a:pt x="234" y="413"/>
                      <a:pt x="234" y="413"/>
                    </a:cubicBezTo>
                    <a:cubicBezTo>
                      <a:pt x="237" y="413"/>
                      <a:pt x="237" y="413"/>
                      <a:pt x="237" y="413"/>
                    </a:cubicBezTo>
                    <a:cubicBezTo>
                      <a:pt x="243" y="426"/>
                      <a:pt x="243" y="426"/>
                      <a:pt x="243" y="426"/>
                    </a:cubicBezTo>
                    <a:cubicBezTo>
                      <a:pt x="243" y="427"/>
                      <a:pt x="243" y="428"/>
                      <a:pt x="243" y="429"/>
                    </a:cubicBezTo>
                    <a:cubicBezTo>
                      <a:pt x="244" y="429"/>
                      <a:pt x="244" y="429"/>
                      <a:pt x="244" y="429"/>
                    </a:cubicBezTo>
                    <a:cubicBezTo>
                      <a:pt x="244" y="427"/>
                      <a:pt x="244" y="427"/>
                      <a:pt x="244" y="426"/>
                    </a:cubicBezTo>
                    <a:cubicBezTo>
                      <a:pt x="251" y="413"/>
                      <a:pt x="251" y="413"/>
                      <a:pt x="251" y="413"/>
                    </a:cubicBezTo>
                    <a:cubicBezTo>
                      <a:pt x="254" y="413"/>
                      <a:pt x="254" y="413"/>
                      <a:pt x="254" y="413"/>
                    </a:cubicBezTo>
                    <a:lnTo>
                      <a:pt x="254" y="432"/>
                    </a:lnTo>
                    <a:close/>
                    <a:moveTo>
                      <a:pt x="549" y="325"/>
                    </a:moveTo>
                    <a:cubicBezTo>
                      <a:pt x="549" y="340"/>
                      <a:pt x="544" y="353"/>
                      <a:pt x="533" y="363"/>
                    </a:cubicBezTo>
                    <a:cubicBezTo>
                      <a:pt x="521" y="374"/>
                      <a:pt x="504" y="379"/>
                      <a:pt x="482" y="379"/>
                    </a:cubicBezTo>
                    <a:cubicBezTo>
                      <a:pt x="474" y="379"/>
                      <a:pt x="466" y="378"/>
                      <a:pt x="457" y="375"/>
                    </a:cubicBezTo>
                    <a:cubicBezTo>
                      <a:pt x="448" y="373"/>
                      <a:pt x="441" y="370"/>
                      <a:pt x="436" y="367"/>
                    </a:cubicBezTo>
                    <a:cubicBezTo>
                      <a:pt x="436" y="339"/>
                      <a:pt x="436" y="339"/>
                      <a:pt x="436" y="339"/>
                    </a:cubicBezTo>
                    <a:cubicBezTo>
                      <a:pt x="443" y="345"/>
                      <a:pt x="451" y="350"/>
                      <a:pt x="460" y="353"/>
                    </a:cubicBezTo>
                    <a:cubicBezTo>
                      <a:pt x="469" y="356"/>
                      <a:pt x="477" y="358"/>
                      <a:pt x="485" y="358"/>
                    </a:cubicBezTo>
                    <a:cubicBezTo>
                      <a:pt x="511" y="358"/>
                      <a:pt x="524" y="348"/>
                      <a:pt x="524" y="327"/>
                    </a:cubicBezTo>
                    <a:cubicBezTo>
                      <a:pt x="524" y="319"/>
                      <a:pt x="521" y="311"/>
                      <a:pt x="514" y="304"/>
                    </a:cubicBezTo>
                    <a:cubicBezTo>
                      <a:pt x="508" y="298"/>
                      <a:pt x="497" y="291"/>
                      <a:pt x="482" y="282"/>
                    </a:cubicBezTo>
                    <a:cubicBezTo>
                      <a:pt x="465" y="272"/>
                      <a:pt x="453" y="263"/>
                      <a:pt x="447" y="255"/>
                    </a:cubicBezTo>
                    <a:cubicBezTo>
                      <a:pt x="440" y="246"/>
                      <a:pt x="437" y="236"/>
                      <a:pt x="437" y="224"/>
                    </a:cubicBezTo>
                    <a:cubicBezTo>
                      <a:pt x="437" y="209"/>
                      <a:pt x="442" y="196"/>
                      <a:pt x="454" y="186"/>
                    </a:cubicBezTo>
                    <a:cubicBezTo>
                      <a:pt x="466" y="176"/>
                      <a:pt x="481" y="170"/>
                      <a:pt x="501" y="170"/>
                    </a:cubicBezTo>
                    <a:cubicBezTo>
                      <a:pt x="519" y="170"/>
                      <a:pt x="532" y="173"/>
                      <a:pt x="540" y="178"/>
                    </a:cubicBezTo>
                    <a:cubicBezTo>
                      <a:pt x="540" y="204"/>
                      <a:pt x="540" y="204"/>
                      <a:pt x="540" y="204"/>
                    </a:cubicBezTo>
                    <a:cubicBezTo>
                      <a:pt x="530" y="196"/>
                      <a:pt x="516" y="192"/>
                      <a:pt x="499" y="192"/>
                    </a:cubicBezTo>
                    <a:cubicBezTo>
                      <a:pt x="488" y="192"/>
                      <a:pt x="478" y="195"/>
                      <a:pt x="471" y="201"/>
                    </a:cubicBezTo>
                    <a:cubicBezTo>
                      <a:pt x="465" y="206"/>
                      <a:pt x="461" y="213"/>
                      <a:pt x="461" y="222"/>
                    </a:cubicBezTo>
                    <a:cubicBezTo>
                      <a:pt x="461" y="232"/>
                      <a:pt x="464" y="239"/>
                      <a:pt x="470" y="246"/>
                    </a:cubicBezTo>
                    <a:cubicBezTo>
                      <a:pt x="476" y="251"/>
                      <a:pt x="486" y="258"/>
                      <a:pt x="501" y="266"/>
                    </a:cubicBezTo>
                    <a:cubicBezTo>
                      <a:pt x="517" y="275"/>
                      <a:pt x="529" y="284"/>
                      <a:pt x="536" y="292"/>
                    </a:cubicBezTo>
                    <a:cubicBezTo>
                      <a:pt x="545" y="302"/>
                      <a:pt x="549" y="313"/>
                      <a:pt x="549" y="325"/>
                    </a:cubicBezTo>
                    <a:close/>
                    <a:moveTo>
                      <a:pt x="692" y="231"/>
                    </a:moveTo>
                    <a:cubicBezTo>
                      <a:pt x="626" y="399"/>
                      <a:pt x="626" y="399"/>
                      <a:pt x="626" y="399"/>
                    </a:cubicBezTo>
                    <a:cubicBezTo>
                      <a:pt x="614" y="428"/>
                      <a:pt x="597" y="443"/>
                      <a:pt x="576" y="443"/>
                    </a:cubicBezTo>
                    <a:cubicBezTo>
                      <a:pt x="570" y="443"/>
                      <a:pt x="565" y="443"/>
                      <a:pt x="561" y="441"/>
                    </a:cubicBezTo>
                    <a:cubicBezTo>
                      <a:pt x="561" y="421"/>
                      <a:pt x="561" y="421"/>
                      <a:pt x="561" y="421"/>
                    </a:cubicBezTo>
                    <a:cubicBezTo>
                      <a:pt x="566" y="422"/>
                      <a:pt x="570" y="423"/>
                      <a:pt x="574" y="423"/>
                    </a:cubicBezTo>
                    <a:cubicBezTo>
                      <a:pt x="586" y="423"/>
                      <a:pt x="595" y="416"/>
                      <a:pt x="601" y="403"/>
                    </a:cubicBezTo>
                    <a:cubicBezTo>
                      <a:pt x="612" y="375"/>
                      <a:pt x="612" y="375"/>
                      <a:pt x="612" y="375"/>
                    </a:cubicBezTo>
                    <a:cubicBezTo>
                      <a:pt x="556" y="231"/>
                      <a:pt x="556" y="231"/>
                      <a:pt x="556" y="231"/>
                    </a:cubicBezTo>
                    <a:cubicBezTo>
                      <a:pt x="582" y="231"/>
                      <a:pt x="582" y="231"/>
                      <a:pt x="582" y="231"/>
                    </a:cubicBezTo>
                    <a:cubicBezTo>
                      <a:pt x="620" y="342"/>
                      <a:pt x="620" y="342"/>
                      <a:pt x="620" y="342"/>
                    </a:cubicBezTo>
                    <a:cubicBezTo>
                      <a:pt x="621" y="344"/>
                      <a:pt x="622" y="348"/>
                      <a:pt x="623" y="353"/>
                    </a:cubicBezTo>
                    <a:cubicBezTo>
                      <a:pt x="624" y="353"/>
                      <a:pt x="624" y="353"/>
                      <a:pt x="624" y="353"/>
                    </a:cubicBezTo>
                    <a:cubicBezTo>
                      <a:pt x="625" y="351"/>
                      <a:pt x="626" y="347"/>
                      <a:pt x="627" y="343"/>
                    </a:cubicBezTo>
                    <a:cubicBezTo>
                      <a:pt x="668" y="231"/>
                      <a:pt x="668" y="231"/>
                      <a:pt x="668" y="231"/>
                    </a:cubicBezTo>
                    <a:lnTo>
                      <a:pt x="692" y="231"/>
                    </a:lnTo>
                    <a:close/>
                    <a:moveTo>
                      <a:pt x="787" y="337"/>
                    </a:moveTo>
                    <a:cubicBezTo>
                      <a:pt x="787" y="349"/>
                      <a:pt x="782" y="359"/>
                      <a:pt x="773" y="366"/>
                    </a:cubicBezTo>
                    <a:cubicBezTo>
                      <a:pt x="764" y="375"/>
                      <a:pt x="751" y="379"/>
                      <a:pt x="734" y="379"/>
                    </a:cubicBezTo>
                    <a:cubicBezTo>
                      <a:pt x="720" y="379"/>
                      <a:pt x="708" y="376"/>
                      <a:pt x="698" y="370"/>
                    </a:cubicBezTo>
                    <a:cubicBezTo>
                      <a:pt x="698" y="346"/>
                      <a:pt x="698" y="346"/>
                      <a:pt x="698" y="346"/>
                    </a:cubicBezTo>
                    <a:cubicBezTo>
                      <a:pt x="709" y="355"/>
                      <a:pt x="722" y="359"/>
                      <a:pt x="736" y="359"/>
                    </a:cubicBezTo>
                    <a:cubicBezTo>
                      <a:pt x="754" y="359"/>
                      <a:pt x="763" y="353"/>
                      <a:pt x="763" y="339"/>
                    </a:cubicBezTo>
                    <a:cubicBezTo>
                      <a:pt x="763" y="334"/>
                      <a:pt x="761" y="329"/>
                      <a:pt x="757" y="325"/>
                    </a:cubicBezTo>
                    <a:cubicBezTo>
                      <a:pt x="753" y="322"/>
                      <a:pt x="745" y="317"/>
                      <a:pt x="733" y="312"/>
                    </a:cubicBezTo>
                    <a:cubicBezTo>
                      <a:pt x="721" y="307"/>
                      <a:pt x="713" y="301"/>
                      <a:pt x="708" y="296"/>
                    </a:cubicBezTo>
                    <a:cubicBezTo>
                      <a:pt x="701" y="289"/>
                      <a:pt x="698" y="280"/>
                      <a:pt x="698" y="270"/>
                    </a:cubicBezTo>
                    <a:cubicBezTo>
                      <a:pt x="698" y="258"/>
                      <a:pt x="703" y="248"/>
                      <a:pt x="713" y="240"/>
                    </a:cubicBezTo>
                    <a:cubicBezTo>
                      <a:pt x="722" y="232"/>
                      <a:pt x="734" y="228"/>
                      <a:pt x="749" y="228"/>
                    </a:cubicBezTo>
                    <a:cubicBezTo>
                      <a:pt x="761" y="228"/>
                      <a:pt x="771" y="230"/>
                      <a:pt x="780" y="235"/>
                    </a:cubicBezTo>
                    <a:cubicBezTo>
                      <a:pt x="780" y="258"/>
                      <a:pt x="780" y="258"/>
                      <a:pt x="780" y="258"/>
                    </a:cubicBezTo>
                    <a:cubicBezTo>
                      <a:pt x="771" y="251"/>
                      <a:pt x="760" y="248"/>
                      <a:pt x="747" y="248"/>
                    </a:cubicBezTo>
                    <a:cubicBezTo>
                      <a:pt x="740" y="248"/>
                      <a:pt x="734" y="250"/>
                      <a:pt x="729" y="253"/>
                    </a:cubicBezTo>
                    <a:cubicBezTo>
                      <a:pt x="724" y="257"/>
                      <a:pt x="722" y="262"/>
                      <a:pt x="722" y="268"/>
                    </a:cubicBezTo>
                    <a:cubicBezTo>
                      <a:pt x="722" y="274"/>
                      <a:pt x="724" y="279"/>
                      <a:pt x="728" y="283"/>
                    </a:cubicBezTo>
                    <a:cubicBezTo>
                      <a:pt x="731" y="286"/>
                      <a:pt x="738" y="290"/>
                      <a:pt x="749" y="295"/>
                    </a:cubicBezTo>
                    <a:cubicBezTo>
                      <a:pt x="762" y="300"/>
                      <a:pt x="771" y="305"/>
                      <a:pt x="776" y="311"/>
                    </a:cubicBezTo>
                    <a:cubicBezTo>
                      <a:pt x="783" y="317"/>
                      <a:pt x="787" y="326"/>
                      <a:pt x="787" y="337"/>
                    </a:cubicBezTo>
                    <a:close/>
                    <a:moveTo>
                      <a:pt x="878" y="374"/>
                    </a:moveTo>
                    <a:cubicBezTo>
                      <a:pt x="873" y="377"/>
                      <a:pt x="866" y="379"/>
                      <a:pt x="857" y="379"/>
                    </a:cubicBezTo>
                    <a:cubicBezTo>
                      <a:pt x="832" y="379"/>
                      <a:pt x="819" y="365"/>
                      <a:pt x="819" y="336"/>
                    </a:cubicBezTo>
                    <a:cubicBezTo>
                      <a:pt x="819" y="251"/>
                      <a:pt x="819" y="251"/>
                      <a:pt x="819" y="251"/>
                    </a:cubicBezTo>
                    <a:cubicBezTo>
                      <a:pt x="794" y="251"/>
                      <a:pt x="794" y="251"/>
                      <a:pt x="794" y="251"/>
                    </a:cubicBezTo>
                    <a:cubicBezTo>
                      <a:pt x="794" y="231"/>
                      <a:pt x="794" y="231"/>
                      <a:pt x="794" y="231"/>
                    </a:cubicBezTo>
                    <a:cubicBezTo>
                      <a:pt x="819" y="231"/>
                      <a:pt x="819" y="231"/>
                      <a:pt x="819" y="231"/>
                    </a:cubicBezTo>
                    <a:cubicBezTo>
                      <a:pt x="819" y="196"/>
                      <a:pt x="819" y="196"/>
                      <a:pt x="819" y="196"/>
                    </a:cubicBezTo>
                    <a:cubicBezTo>
                      <a:pt x="826" y="194"/>
                      <a:pt x="834" y="191"/>
                      <a:pt x="842" y="189"/>
                    </a:cubicBezTo>
                    <a:cubicBezTo>
                      <a:pt x="842" y="231"/>
                      <a:pt x="842" y="231"/>
                      <a:pt x="842" y="231"/>
                    </a:cubicBezTo>
                    <a:cubicBezTo>
                      <a:pt x="878" y="231"/>
                      <a:pt x="878" y="231"/>
                      <a:pt x="878" y="231"/>
                    </a:cubicBezTo>
                    <a:cubicBezTo>
                      <a:pt x="878" y="251"/>
                      <a:pt x="878" y="251"/>
                      <a:pt x="878" y="251"/>
                    </a:cubicBezTo>
                    <a:cubicBezTo>
                      <a:pt x="842" y="251"/>
                      <a:pt x="842" y="251"/>
                      <a:pt x="842" y="251"/>
                    </a:cubicBezTo>
                    <a:cubicBezTo>
                      <a:pt x="842" y="332"/>
                      <a:pt x="842" y="332"/>
                      <a:pt x="842" y="332"/>
                    </a:cubicBezTo>
                    <a:cubicBezTo>
                      <a:pt x="842" y="342"/>
                      <a:pt x="844" y="349"/>
                      <a:pt x="847" y="353"/>
                    </a:cubicBezTo>
                    <a:cubicBezTo>
                      <a:pt x="850" y="357"/>
                      <a:pt x="856" y="359"/>
                      <a:pt x="864" y="359"/>
                    </a:cubicBezTo>
                    <a:cubicBezTo>
                      <a:pt x="869" y="359"/>
                      <a:pt x="874" y="357"/>
                      <a:pt x="878" y="354"/>
                    </a:cubicBezTo>
                    <a:lnTo>
                      <a:pt x="878" y="374"/>
                    </a:lnTo>
                    <a:close/>
                    <a:moveTo>
                      <a:pt x="1015" y="309"/>
                    </a:moveTo>
                    <a:cubicBezTo>
                      <a:pt x="914" y="309"/>
                      <a:pt x="914" y="309"/>
                      <a:pt x="914" y="309"/>
                    </a:cubicBezTo>
                    <a:cubicBezTo>
                      <a:pt x="914" y="325"/>
                      <a:pt x="918" y="338"/>
                      <a:pt x="927" y="346"/>
                    </a:cubicBezTo>
                    <a:cubicBezTo>
                      <a:pt x="935" y="355"/>
                      <a:pt x="946" y="359"/>
                      <a:pt x="961" y="359"/>
                    </a:cubicBezTo>
                    <a:cubicBezTo>
                      <a:pt x="977" y="359"/>
                      <a:pt x="992" y="354"/>
                      <a:pt x="1005" y="344"/>
                    </a:cubicBezTo>
                    <a:cubicBezTo>
                      <a:pt x="1005" y="365"/>
                      <a:pt x="1005" y="365"/>
                      <a:pt x="1005" y="365"/>
                    </a:cubicBezTo>
                    <a:cubicBezTo>
                      <a:pt x="993" y="374"/>
                      <a:pt x="976" y="379"/>
                      <a:pt x="955" y="379"/>
                    </a:cubicBezTo>
                    <a:cubicBezTo>
                      <a:pt x="935" y="379"/>
                      <a:pt x="920" y="373"/>
                      <a:pt x="908" y="360"/>
                    </a:cubicBezTo>
                    <a:cubicBezTo>
                      <a:pt x="896" y="347"/>
                      <a:pt x="890" y="329"/>
                      <a:pt x="890" y="304"/>
                    </a:cubicBezTo>
                    <a:cubicBezTo>
                      <a:pt x="890" y="281"/>
                      <a:pt x="896" y="262"/>
                      <a:pt x="910" y="248"/>
                    </a:cubicBezTo>
                    <a:cubicBezTo>
                      <a:pt x="922" y="235"/>
                      <a:pt x="938" y="228"/>
                      <a:pt x="956" y="228"/>
                    </a:cubicBezTo>
                    <a:cubicBezTo>
                      <a:pt x="975" y="228"/>
                      <a:pt x="990" y="234"/>
                      <a:pt x="1001" y="248"/>
                    </a:cubicBezTo>
                    <a:cubicBezTo>
                      <a:pt x="1010" y="260"/>
                      <a:pt x="1015" y="276"/>
                      <a:pt x="1015" y="297"/>
                    </a:cubicBezTo>
                    <a:lnTo>
                      <a:pt x="1015" y="309"/>
                    </a:lnTo>
                    <a:close/>
                    <a:moveTo>
                      <a:pt x="992" y="290"/>
                    </a:moveTo>
                    <a:cubicBezTo>
                      <a:pt x="991" y="277"/>
                      <a:pt x="988" y="266"/>
                      <a:pt x="982" y="259"/>
                    </a:cubicBezTo>
                    <a:cubicBezTo>
                      <a:pt x="976" y="251"/>
                      <a:pt x="967" y="248"/>
                      <a:pt x="956" y="248"/>
                    </a:cubicBezTo>
                    <a:cubicBezTo>
                      <a:pt x="945" y="248"/>
                      <a:pt x="936" y="252"/>
                      <a:pt x="928" y="259"/>
                    </a:cubicBezTo>
                    <a:cubicBezTo>
                      <a:pt x="920" y="267"/>
                      <a:pt x="916" y="277"/>
                      <a:pt x="914" y="290"/>
                    </a:cubicBezTo>
                    <a:lnTo>
                      <a:pt x="992" y="290"/>
                    </a:lnTo>
                    <a:close/>
                    <a:moveTo>
                      <a:pt x="1245" y="375"/>
                    </a:moveTo>
                    <a:cubicBezTo>
                      <a:pt x="1222" y="375"/>
                      <a:pt x="1222" y="375"/>
                      <a:pt x="1222" y="375"/>
                    </a:cubicBezTo>
                    <a:cubicBezTo>
                      <a:pt x="1222" y="293"/>
                      <a:pt x="1222" y="293"/>
                      <a:pt x="1222" y="293"/>
                    </a:cubicBezTo>
                    <a:cubicBezTo>
                      <a:pt x="1222" y="276"/>
                      <a:pt x="1219" y="264"/>
                      <a:pt x="1214" y="257"/>
                    </a:cubicBezTo>
                    <a:cubicBezTo>
                      <a:pt x="1209" y="251"/>
                      <a:pt x="1201" y="248"/>
                      <a:pt x="1190" y="248"/>
                    </a:cubicBezTo>
                    <a:cubicBezTo>
                      <a:pt x="1180" y="248"/>
                      <a:pt x="1171" y="252"/>
                      <a:pt x="1164" y="261"/>
                    </a:cubicBezTo>
                    <a:cubicBezTo>
                      <a:pt x="1158" y="270"/>
                      <a:pt x="1154" y="281"/>
                      <a:pt x="1154" y="293"/>
                    </a:cubicBezTo>
                    <a:cubicBezTo>
                      <a:pt x="1154" y="375"/>
                      <a:pt x="1154" y="375"/>
                      <a:pt x="1154" y="375"/>
                    </a:cubicBezTo>
                    <a:cubicBezTo>
                      <a:pt x="1131" y="375"/>
                      <a:pt x="1131" y="375"/>
                      <a:pt x="1131" y="375"/>
                    </a:cubicBezTo>
                    <a:cubicBezTo>
                      <a:pt x="1131" y="290"/>
                      <a:pt x="1131" y="290"/>
                      <a:pt x="1131" y="290"/>
                    </a:cubicBezTo>
                    <a:cubicBezTo>
                      <a:pt x="1131" y="262"/>
                      <a:pt x="1120" y="248"/>
                      <a:pt x="1098" y="248"/>
                    </a:cubicBezTo>
                    <a:cubicBezTo>
                      <a:pt x="1088" y="248"/>
                      <a:pt x="1080" y="252"/>
                      <a:pt x="1074" y="260"/>
                    </a:cubicBezTo>
                    <a:cubicBezTo>
                      <a:pt x="1067" y="269"/>
                      <a:pt x="1063" y="280"/>
                      <a:pt x="1063" y="293"/>
                    </a:cubicBezTo>
                    <a:cubicBezTo>
                      <a:pt x="1063" y="375"/>
                      <a:pt x="1063" y="375"/>
                      <a:pt x="1063" y="375"/>
                    </a:cubicBezTo>
                    <a:cubicBezTo>
                      <a:pt x="1040" y="375"/>
                      <a:pt x="1040" y="375"/>
                      <a:pt x="1040" y="375"/>
                    </a:cubicBezTo>
                    <a:cubicBezTo>
                      <a:pt x="1040" y="231"/>
                      <a:pt x="1040" y="231"/>
                      <a:pt x="1040" y="231"/>
                    </a:cubicBezTo>
                    <a:cubicBezTo>
                      <a:pt x="1063" y="231"/>
                      <a:pt x="1063" y="231"/>
                      <a:pt x="1063" y="231"/>
                    </a:cubicBezTo>
                    <a:cubicBezTo>
                      <a:pt x="1063" y="254"/>
                      <a:pt x="1063" y="254"/>
                      <a:pt x="1063" y="254"/>
                    </a:cubicBezTo>
                    <a:cubicBezTo>
                      <a:pt x="1064" y="254"/>
                      <a:pt x="1064" y="254"/>
                      <a:pt x="1064" y="254"/>
                    </a:cubicBezTo>
                    <a:cubicBezTo>
                      <a:pt x="1074" y="237"/>
                      <a:pt x="1089" y="228"/>
                      <a:pt x="1109" y="228"/>
                    </a:cubicBezTo>
                    <a:cubicBezTo>
                      <a:pt x="1119" y="228"/>
                      <a:pt x="1127" y="231"/>
                      <a:pt x="1135" y="236"/>
                    </a:cubicBezTo>
                    <a:cubicBezTo>
                      <a:pt x="1142" y="242"/>
                      <a:pt x="1147" y="249"/>
                      <a:pt x="1149" y="258"/>
                    </a:cubicBezTo>
                    <a:cubicBezTo>
                      <a:pt x="1160" y="238"/>
                      <a:pt x="1176" y="228"/>
                      <a:pt x="1197" y="228"/>
                    </a:cubicBezTo>
                    <a:cubicBezTo>
                      <a:pt x="1229" y="228"/>
                      <a:pt x="1245" y="248"/>
                      <a:pt x="1245" y="287"/>
                    </a:cubicBezTo>
                    <a:lnTo>
                      <a:pt x="1245" y="375"/>
                    </a:lnTo>
                    <a:close/>
                    <a:moveTo>
                      <a:pt x="1469" y="367"/>
                    </a:moveTo>
                    <a:cubicBezTo>
                      <a:pt x="1454" y="375"/>
                      <a:pt x="1435" y="379"/>
                      <a:pt x="1413" y="379"/>
                    </a:cubicBezTo>
                    <a:cubicBezTo>
                      <a:pt x="1384" y="379"/>
                      <a:pt x="1361" y="370"/>
                      <a:pt x="1344" y="351"/>
                    </a:cubicBezTo>
                    <a:cubicBezTo>
                      <a:pt x="1327" y="332"/>
                      <a:pt x="1318" y="308"/>
                      <a:pt x="1318" y="278"/>
                    </a:cubicBezTo>
                    <a:cubicBezTo>
                      <a:pt x="1318" y="246"/>
                      <a:pt x="1328" y="219"/>
                      <a:pt x="1349" y="199"/>
                    </a:cubicBezTo>
                    <a:cubicBezTo>
                      <a:pt x="1368" y="180"/>
                      <a:pt x="1392" y="170"/>
                      <a:pt x="1421" y="170"/>
                    </a:cubicBezTo>
                    <a:cubicBezTo>
                      <a:pt x="1440" y="170"/>
                      <a:pt x="1456" y="173"/>
                      <a:pt x="1469" y="179"/>
                    </a:cubicBezTo>
                    <a:cubicBezTo>
                      <a:pt x="1469" y="204"/>
                      <a:pt x="1469" y="204"/>
                      <a:pt x="1469" y="204"/>
                    </a:cubicBezTo>
                    <a:cubicBezTo>
                      <a:pt x="1454" y="196"/>
                      <a:pt x="1438" y="192"/>
                      <a:pt x="1421" y="192"/>
                    </a:cubicBezTo>
                    <a:cubicBezTo>
                      <a:pt x="1398" y="192"/>
                      <a:pt x="1380" y="199"/>
                      <a:pt x="1365" y="214"/>
                    </a:cubicBezTo>
                    <a:cubicBezTo>
                      <a:pt x="1350" y="230"/>
                      <a:pt x="1343" y="251"/>
                      <a:pt x="1343" y="277"/>
                    </a:cubicBezTo>
                    <a:cubicBezTo>
                      <a:pt x="1343" y="302"/>
                      <a:pt x="1350" y="322"/>
                      <a:pt x="1364" y="337"/>
                    </a:cubicBezTo>
                    <a:cubicBezTo>
                      <a:pt x="1377" y="351"/>
                      <a:pt x="1395" y="358"/>
                      <a:pt x="1416" y="358"/>
                    </a:cubicBezTo>
                    <a:cubicBezTo>
                      <a:pt x="1436" y="358"/>
                      <a:pt x="1454" y="353"/>
                      <a:pt x="1469" y="344"/>
                    </a:cubicBezTo>
                    <a:lnTo>
                      <a:pt x="1469" y="367"/>
                    </a:lnTo>
                    <a:close/>
                    <a:moveTo>
                      <a:pt x="1613" y="309"/>
                    </a:moveTo>
                    <a:cubicBezTo>
                      <a:pt x="1511" y="309"/>
                      <a:pt x="1511" y="309"/>
                      <a:pt x="1511" y="309"/>
                    </a:cubicBezTo>
                    <a:cubicBezTo>
                      <a:pt x="1511" y="325"/>
                      <a:pt x="1516" y="338"/>
                      <a:pt x="1524" y="346"/>
                    </a:cubicBezTo>
                    <a:cubicBezTo>
                      <a:pt x="1532" y="355"/>
                      <a:pt x="1543" y="359"/>
                      <a:pt x="1558" y="359"/>
                    </a:cubicBezTo>
                    <a:cubicBezTo>
                      <a:pt x="1574" y="359"/>
                      <a:pt x="1589" y="354"/>
                      <a:pt x="1602" y="344"/>
                    </a:cubicBezTo>
                    <a:cubicBezTo>
                      <a:pt x="1602" y="365"/>
                      <a:pt x="1602" y="365"/>
                      <a:pt x="1602" y="365"/>
                    </a:cubicBezTo>
                    <a:cubicBezTo>
                      <a:pt x="1590" y="374"/>
                      <a:pt x="1573" y="379"/>
                      <a:pt x="1552" y="379"/>
                    </a:cubicBezTo>
                    <a:cubicBezTo>
                      <a:pt x="1533" y="379"/>
                      <a:pt x="1517" y="373"/>
                      <a:pt x="1506" y="360"/>
                    </a:cubicBezTo>
                    <a:cubicBezTo>
                      <a:pt x="1493" y="347"/>
                      <a:pt x="1487" y="329"/>
                      <a:pt x="1487" y="304"/>
                    </a:cubicBezTo>
                    <a:cubicBezTo>
                      <a:pt x="1487" y="281"/>
                      <a:pt x="1494" y="262"/>
                      <a:pt x="1507" y="248"/>
                    </a:cubicBezTo>
                    <a:cubicBezTo>
                      <a:pt x="1520" y="235"/>
                      <a:pt x="1535" y="228"/>
                      <a:pt x="1553" y="228"/>
                    </a:cubicBezTo>
                    <a:cubicBezTo>
                      <a:pt x="1573" y="228"/>
                      <a:pt x="1588" y="234"/>
                      <a:pt x="1598" y="248"/>
                    </a:cubicBezTo>
                    <a:cubicBezTo>
                      <a:pt x="1608" y="260"/>
                      <a:pt x="1613" y="276"/>
                      <a:pt x="1613" y="297"/>
                    </a:cubicBezTo>
                    <a:lnTo>
                      <a:pt x="1613" y="309"/>
                    </a:lnTo>
                    <a:close/>
                    <a:moveTo>
                      <a:pt x="1589" y="290"/>
                    </a:moveTo>
                    <a:cubicBezTo>
                      <a:pt x="1589" y="277"/>
                      <a:pt x="1586" y="266"/>
                      <a:pt x="1580" y="259"/>
                    </a:cubicBezTo>
                    <a:cubicBezTo>
                      <a:pt x="1573" y="251"/>
                      <a:pt x="1564" y="248"/>
                      <a:pt x="1553" y="248"/>
                    </a:cubicBezTo>
                    <a:cubicBezTo>
                      <a:pt x="1542" y="248"/>
                      <a:pt x="1533" y="252"/>
                      <a:pt x="1525" y="259"/>
                    </a:cubicBezTo>
                    <a:cubicBezTo>
                      <a:pt x="1518" y="267"/>
                      <a:pt x="1513" y="277"/>
                      <a:pt x="1511" y="290"/>
                    </a:cubicBezTo>
                    <a:lnTo>
                      <a:pt x="1589" y="290"/>
                    </a:lnTo>
                    <a:close/>
                    <a:moveTo>
                      <a:pt x="1757" y="375"/>
                    </a:moveTo>
                    <a:cubicBezTo>
                      <a:pt x="1734" y="375"/>
                      <a:pt x="1734" y="375"/>
                      <a:pt x="1734" y="375"/>
                    </a:cubicBezTo>
                    <a:cubicBezTo>
                      <a:pt x="1734" y="293"/>
                      <a:pt x="1734" y="293"/>
                      <a:pt x="1734" y="293"/>
                    </a:cubicBezTo>
                    <a:cubicBezTo>
                      <a:pt x="1734" y="263"/>
                      <a:pt x="1723" y="248"/>
                      <a:pt x="1701" y="248"/>
                    </a:cubicBezTo>
                    <a:cubicBezTo>
                      <a:pt x="1689" y="248"/>
                      <a:pt x="1680" y="252"/>
                      <a:pt x="1672" y="261"/>
                    </a:cubicBezTo>
                    <a:cubicBezTo>
                      <a:pt x="1665" y="269"/>
                      <a:pt x="1661" y="280"/>
                      <a:pt x="1661" y="293"/>
                    </a:cubicBezTo>
                    <a:cubicBezTo>
                      <a:pt x="1661" y="375"/>
                      <a:pt x="1661" y="375"/>
                      <a:pt x="1661" y="375"/>
                    </a:cubicBezTo>
                    <a:cubicBezTo>
                      <a:pt x="1638" y="375"/>
                      <a:pt x="1638" y="375"/>
                      <a:pt x="1638" y="375"/>
                    </a:cubicBezTo>
                    <a:cubicBezTo>
                      <a:pt x="1638" y="231"/>
                      <a:pt x="1638" y="231"/>
                      <a:pt x="1638" y="231"/>
                    </a:cubicBezTo>
                    <a:cubicBezTo>
                      <a:pt x="1661" y="231"/>
                      <a:pt x="1661" y="231"/>
                      <a:pt x="1661" y="231"/>
                    </a:cubicBezTo>
                    <a:cubicBezTo>
                      <a:pt x="1661" y="255"/>
                      <a:pt x="1661" y="255"/>
                      <a:pt x="1661" y="255"/>
                    </a:cubicBezTo>
                    <a:cubicBezTo>
                      <a:pt x="1661" y="255"/>
                      <a:pt x="1661" y="255"/>
                      <a:pt x="1661" y="255"/>
                    </a:cubicBezTo>
                    <a:cubicBezTo>
                      <a:pt x="1672" y="237"/>
                      <a:pt x="1688" y="228"/>
                      <a:pt x="1709" y="228"/>
                    </a:cubicBezTo>
                    <a:cubicBezTo>
                      <a:pt x="1724" y="228"/>
                      <a:pt x="1736" y="233"/>
                      <a:pt x="1745" y="243"/>
                    </a:cubicBezTo>
                    <a:cubicBezTo>
                      <a:pt x="1753" y="254"/>
                      <a:pt x="1757" y="268"/>
                      <a:pt x="1757" y="287"/>
                    </a:cubicBezTo>
                    <a:lnTo>
                      <a:pt x="1757" y="375"/>
                    </a:lnTo>
                    <a:close/>
                    <a:moveTo>
                      <a:pt x="1859" y="374"/>
                    </a:moveTo>
                    <a:cubicBezTo>
                      <a:pt x="1853" y="377"/>
                      <a:pt x="1846" y="379"/>
                      <a:pt x="1837" y="379"/>
                    </a:cubicBezTo>
                    <a:cubicBezTo>
                      <a:pt x="1812" y="379"/>
                      <a:pt x="1799" y="365"/>
                      <a:pt x="1799" y="336"/>
                    </a:cubicBezTo>
                    <a:cubicBezTo>
                      <a:pt x="1799" y="251"/>
                      <a:pt x="1799" y="251"/>
                      <a:pt x="1799" y="251"/>
                    </a:cubicBezTo>
                    <a:cubicBezTo>
                      <a:pt x="1775" y="251"/>
                      <a:pt x="1775" y="251"/>
                      <a:pt x="1775" y="251"/>
                    </a:cubicBezTo>
                    <a:cubicBezTo>
                      <a:pt x="1775" y="231"/>
                      <a:pt x="1775" y="231"/>
                      <a:pt x="1775" y="231"/>
                    </a:cubicBezTo>
                    <a:cubicBezTo>
                      <a:pt x="1799" y="231"/>
                      <a:pt x="1799" y="231"/>
                      <a:pt x="1799" y="231"/>
                    </a:cubicBezTo>
                    <a:cubicBezTo>
                      <a:pt x="1799" y="196"/>
                      <a:pt x="1799" y="196"/>
                      <a:pt x="1799" y="196"/>
                    </a:cubicBezTo>
                    <a:cubicBezTo>
                      <a:pt x="1807" y="194"/>
                      <a:pt x="1814" y="191"/>
                      <a:pt x="1823" y="189"/>
                    </a:cubicBezTo>
                    <a:cubicBezTo>
                      <a:pt x="1823" y="231"/>
                      <a:pt x="1823" y="231"/>
                      <a:pt x="1823" y="231"/>
                    </a:cubicBezTo>
                    <a:cubicBezTo>
                      <a:pt x="1859" y="231"/>
                      <a:pt x="1859" y="231"/>
                      <a:pt x="1859" y="231"/>
                    </a:cubicBezTo>
                    <a:cubicBezTo>
                      <a:pt x="1859" y="251"/>
                      <a:pt x="1859" y="251"/>
                      <a:pt x="1859" y="251"/>
                    </a:cubicBezTo>
                    <a:cubicBezTo>
                      <a:pt x="1823" y="251"/>
                      <a:pt x="1823" y="251"/>
                      <a:pt x="1823" y="251"/>
                    </a:cubicBezTo>
                    <a:cubicBezTo>
                      <a:pt x="1823" y="332"/>
                      <a:pt x="1823" y="332"/>
                      <a:pt x="1823" y="332"/>
                    </a:cubicBezTo>
                    <a:cubicBezTo>
                      <a:pt x="1823" y="342"/>
                      <a:pt x="1824" y="349"/>
                      <a:pt x="1827" y="353"/>
                    </a:cubicBezTo>
                    <a:cubicBezTo>
                      <a:pt x="1831" y="357"/>
                      <a:pt x="1836" y="359"/>
                      <a:pt x="1844" y="359"/>
                    </a:cubicBezTo>
                    <a:cubicBezTo>
                      <a:pt x="1850" y="359"/>
                      <a:pt x="1855" y="357"/>
                      <a:pt x="1859" y="354"/>
                    </a:cubicBezTo>
                    <a:lnTo>
                      <a:pt x="1859" y="374"/>
                    </a:lnTo>
                    <a:close/>
                    <a:moveTo>
                      <a:pt x="1996" y="309"/>
                    </a:moveTo>
                    <a:cubicBezTo>
                      <a:pt x="1894" y="309"/>
                      <a:pt x="1894" y="309"/>
                      <a:pt x="1894" y="309"/>
                    </a:cubicBezTo>
                    <a:cubicBezTo>
                      <a:pt x="1894" y="325"/>
                      <a:pt x="1899" y="338"/>
                      <a:pt x="1907" y="346"/>
                    </a:cubicBezTo>
                    <a:cubicBezTo>
                      <a:pt x="1915" y="355"/>
                      <a:pt x="1926" y="359"/>
                      <a:pt x="1941" y="359"/>
                    </a:cubicBezTo>
                    <a:cubicBezTo>
                      <a:pt x="1957" y="359"/>
                      <a:pt x="1972" y="354"/>
                      <a:pt x="1985" y="344"/>
                    </a:cubicBezTo>
                    <a:cubicBezTo>
                      <a:pt x="1985" y="365"/>
                      <a:pt x="1985" y="365"/>
                      <a:pt x="1985" y="365"/>
                    </a:cubicBezTo>
                    <a:cubicBezTo>
                      <a:pt x="1973" y="374"/>
                      <a:pt x="1956" y="379"/>
                      <a:pt x="1935" y="379"/>
                    </a:cubicBezTo>
                    <a:cubicBezTo>
                      <a:pt x="1916" y="379"/>
                      <a:pt x="1900" y="373"/>
                      <a:pt x="1889" y="360"/>
                    </a:cubicBezTo>
                    <a:cubicBezTo>
                      <a:pt x="1876" y="347"/>
                      <a:pt x="1870" y="329"/>
                      <a:pt x="1870" y="304"/>
                    </a:cubicBezTo>
                    <a:cubicBezTo>
                      <a:pt x="1870" y="281"/>
                      <a:pt x="1877" y="262"/>
                      <a:pt x="1890" y="248"/>
                    </a:cubicBezTo>
                    <a:cubicBezTo>
                      <a:pt x="1903" y="235"/>
                      <a:pt x="1918" y="228"/>
                      <a:pt x="1936" y="228"/>
                    </a:cubicBezTo>
                    <a:cubicBezTo>
                      <a:pt x="1956" y="228"/>
                      <a:pt x="1971" y="234"/>
                      <a:pt x="1981" y="248"/>
                    </a:cubicBezTo>
                    <a:cubicBezTo>
                      <a:pt x="1991" y="260"/>
                      <a:pt x="1996" y="276"/>
                      <a:pt x="1996" y="297"/>
                    </a:cubicBezTo>
                    <a:lnTo>
                      <a:pt x="1996" y="309"/>
                    </a:lnTo>
                    <a:close/>
                    <a:moveTo>
                      <a:pt x="1972" y="290"/>
                    </a:moveTo>
                    <a:cubicBezTo>
                      <a:pt x="1972" y="277"/>
                      <a:pt x="1969" y="266"/>
                      <a:pt x="1963" y="259"/>
                    </a:cubicBezTo>
                    <a:cubicBezTo>
                      <a:pt x="1956" y="251"/>
                      <a:pt x="1948" y="248"/>
                      <a:pt x="1936" y="248"/>
                    </a:cubicBezTo>
                    <a:cubicBezTo>
                      <a:pt x="1925" y="248"/>
                      <a:pt x="1916" y="252"/>
                      <a:pt x="1908" y="259"/>
                    </a:cubicBezTo>
                    <a:cubicBezTo>
                      <a:pt x="1901" y="267"/>
                      <a:pt x="1896" y="277"/>
                      <a:pt x="1894" y="290"/>
                    </a:cubicBezTo>
                    <a:lnTo>
                      <a:pt x="1972" y="290"/>
                    </a:lnTo>
                    <a:close/>
                    <a:moveTo>
                      <a:pt x="2096" y="255"/>
                    </a:moveTo>
                    <a:cubicBezTo>
                      <a:pt x="2092" y="252"/>
                      <a:pt x="2086" y="250"/>
                      <a:pt x="2078" y="250"/>
                    </a:cubicBezTo>
                    <a:cubicBezTo>
                      <a:pt x="2069" y="250"/>
                      <a:pt x="2061" y="254"/>
                      <a:pt x="2055" y="263"/>
                    </a:cubicBezTo>
                    <a:cubicBezTo>
                      <a:pt x="2047" y="272"/>
                      <a:pt x="2044" y="285"/>
                      <a:pt x="2044" y="302"/>
                    </a:cubicBezTo>
                    <a:cubicBezTo>
                      <a:pt x="2044" y="375"/>
                      <a:pt x="2044" y="375"/>
                      <a:pt x="2044" y="375"/>
                    </a:cubicBezTo>
                    <a:cubicBezTo>
                      <a:pt x="2021" y="375"/>
                      <a:pt x="2021" y="375"/>
                      <a:pt x="2021" y="375"/>
                    </a:cubicBezTo>
                    <a:cubicBezTo>
                      <a:pt x="2021" y="231"/>
                      <a:pt x="2021" y="231"/>
                      <a:pt x="2021" y="231"/>
                    </a:cubicBezTo>
                    <a:cubicBezTo>
                      <a:pt x="2044" y="231"/>
                      <a:pt x="2044" y="231"/>
                      <a:pt x="2044" y="231"/>
                    </a:cubicBezTo>
                    <a:cubicBezTo>
                      <a:pt x="2044" y="261"/>
                      <a:pt x="2044" y="261"/>
                      <a:pt x="2044" y="261"/>
                    </a:cubicBezTo>
                    <a:cubicBezTo>
                      <a:pt x="2044" y="261"/>
                      <a:pt x="2044" y="261"/>
                      <a:pt x="2044" y="261"/>
                    </a:cubicBezTo>
                    <a:cubicBezTo>
                      <a:pt x="2048" y="251"/>
                      <a:pt x="2053" y="243"/>
                      <a:pt x="2060" y="237"/>
                    </a:cubicBezTo>
                    <a:cubicBezTo>
                      <a:pt x="2067" y="232"/>
                      <a:pt x="2074" y="229"/>
                      <a:pt x="2082" y="229"/>
                    </a:cubicBezTo>
                    <a:cubicBezTo>
                      <a:pt x="2088" y="229"/>
                      <a:pt x="2093" y="230"/>
                      <a:pt x="2096" y="231"/>
                    </a:cubicBezTo>
                    <a:lnTo>
                      <a:pt x="2096" y="255"/>
                    </a:lnTo>
                    <a:close/>
                    <a:moveTo>
                      <a:pt x="520" y="150"/>
                    </a:moveTo>
                    <a:cubicBezTo>
                      <a:pt x="512" y="150"/>
                      <a:pt x="512" y="150"/>
                      <a:pt x="512" y="150"/>
                    </a:cubicBezTo>
                    <a:cubicBezTo>
                      <a:pt x="512" y="101"/>
                      <a:pt x="512" y="101"/>
                      <a:pt x="512" y="101"/>
                    </a:cubicBezTo>
                    <a:cubicBezTo>
                      <a:pt x="512" y="97"/>
                      <a:pt x="512" y="92"/>
                      <a:pt x="512" y="87"/>
                    </a:cubicBezTo>
                    <a:cubicBezTo>
                      <a:pt x="512" y="87"/>
                      <a:pt x="512" y="87"/>
                      <a:pt x="512" y="87"/>
                    </a:cubicBezTo>
                    <a:cubicBezTo>
                      <a:pt x="511" y="90"/>
                      <a:pt x="511" y="93"/>
                      <a:pt x="510" y="94"/>
                    </a:cubicBezTo>
                    <a:cubicBezTo>
                      <a:pt x="485" y="150"/>
                      <a:pt x="485" y="150"/>
                      <a:pt x="485" y="150"/>
                    </a:cubicBezTo>
                    <a:cubicBezTo>
                      <a:pt x="481" y="150"/>
                      <a:pt x="481" y="150"/>
                      <a:pt x="481" y="150"/>
                    </a:cubicBezTo>
                    <a:cubicBezTo>
                      <a:pt x="456" y="94"/>
                      <a:pt x="456" y="94"/>
                      <a:pt x="456" y="94"/>
                    </a:cubicBezTo>
                    <a:cubicBezTo>
                      <a:pt x="455" y="93"/>
                      <a:pt x="455" y="90"/>
                      <a:pt x="454" y="87"/>
                    </a:cubicBezTo>
                    <a:cubicBezTo>
                      <a:pt x="454" y="87"/>
                      <a:pt x="454" y="87"/>
                      <a:pt x="454" y="87"/>
                    </a:cubicBezTo>
                    <a:cubicBezTo>
                      <a:pt x="454" y="90"/>
                      <a:pt x="454" y="95"/>
                      <a:pt x="454" y="101"/>
                    </a:cubicBezTo>
                    <a:cubicBezTo>
                      <a:pt x="454" y="150"/>
                      <a:pt x="454" y="150"/>
                      <a:pt x="454" y="150"/>
                    </a:cubicBezTo>
                    <a:cubicBezTo>
                      <a:pt x="446" y="150"/>
                      <a:pt x="446" y="150"/>
                      <a:pt x="446" y="150"/>
                    </a:cubicBezTo>
                    <a:cubicBezTo>
                      <a:pt x="446" y="77"/>
                      <a:pt x="446" y="77"/>
                      <a:pt x="446" y="77"/>
                    </a:cubicBezTo>
                    <a:cubicBezTo>
                      <a:pt x="457" y="77"/>
                      <a:pt x="457" y="77"/>
                      <a:pt x="457" y="77"/>
                    </a:cubicBezTo>
                    <a:cubicBezTo>
                      <a:pt x="479" y="128"/>
                      <a:pt x="479" y="128"/>
                      <a:pt x="479" y="128"/>
                    </a:cubicBezTo>
                    <a:cubicBezTo>
                      <a:pt x="481" y="132"/>
                      <a:pt x="482" y="135"/>
                      <a:pt x="483" y="137"/>
                    </a:cubicBezTo>
                    <a:cubicBezTo>
                      <a:pt x="483" y="137"/>
                      <a:pt x="483" y="137"/>
                      <a:pt x="483" y="137"/>
                    </a:cubicBezTo>
                    <a:cubicBezTo>
                      <a:pt x="485" y="133"/>
                      <a:pt x="486" y="130"/>
                      <a:pt x="487" y="128"/>
                    </a:cubicBezTo>
                    <a:cubicBezTo>
                      <a:pt x="509" y="77"/>
                      <a:pt x="509" y="77"/>
                      <a:pt x="509" y="77"/>
                    </a:cubicBezTo>
                    <a:cubicBezTo>
                      <a:pt x="520" y="77"/>
                      <a:pt x="520" y="77"/>
                      <a:pt x="520" y="77"/>
                    </a:cubicBezTo>
                    <a:lnTo>
                      <a:pt x="520" y="150"/>
                    </a:lnTo>
                    <a:close/>
                    <a:moveTo>
                      <a:pt x="548" y="79"/>
                    </a:moveTo>
                    <a:cubicBezTo>
                      <a:pt x="548" y="81"/>
                      <a:pt x="547" y="82"/>
                      <a:pt x="546" y="83"/>
                    </a:cubicBezTo>
                    <a:cubicBezTo>
                      <a:pt x="545" y="84"/>
                      <a:pt x="544" y="85"/>
                      <a:pt x="542" y="85"/>
                    </a:cubicBezTo>
                    <a:cubicBezTo>
                      <a:pt x="541" y="85"/>
                      <a:pt x="540" y="84"/>
                      <a:pt x="539" y="83"/>
                    </a:cubicBezTo>
                    <a:cubicBezTo>
                      <a:pt x="537" y="82"/>
                      <a:pt x="537" y="81"/>
                      <a:pt x="537" y="79"/>
                    </a:cubicBezTo>
                    <a:cubicBezTo>
                      <a:pt x="537" y="78"/>
                      <a:pt x="537" y="77"/>
                      <a:pt x="539" y="75"/>
                    </a:cubicBezTo>
                    <a:cubicBezTo>
                      <a:pt x="540" y="74"/>
                      <a:pt x="541" y="74"/>
                      <a:pt x="542" y="74"/>
                    </a:cubicBezTo>
                    <a:cubicBezTo>
                      <a:pt x="544" y="74"/>
                      <a:pt x="545" y="74"/>
                      <a:pt x="546" y="75"/>
                    </a:cubicBezTo>
                    <a:cubicBezTo>
                      <a:pt x="547" y="77"/>
                      <a:pt x="548" y="78"/>
                      <a:pt x="548" y="79"/>
                    </a:cubicBezTo>
                    <a:close/>
                    <a:moveTo>
                      <a:pt x="546" y="150"/>
                    </a:moveTo>
                    <a:cubicBezTo>
                      <a:pt x="538" y="150"/>
                      <a:pt x="538" y="150"/>
                      <a:pt x="538" y="150"/>
                    </a:cubicBezTo>
                    <a:cubicBezTo>
                      <a:pt x="538" y="98"/>
                      <a:pt x="538" y="98"/>
                      <a:pt x="538" y="98"/>
                    </a:cubicBezTo>
                    <a:cubicBezTo>
                      <a:pt x="546" y="98"/>
                      <a:pt x="546" y="98"/>
                      <a:pt x="546" y="98"/>
                    </a:cubicBezTo>
                    <a:lnTo>
                      <a:pt x="546" y="150"/>
                    </a:lnTo>
                    <a:close/>
                    <a:moveTo>
                      <a:pt x="598" y="148"/>
                    </a:moveTo>
                    <a:cubicBezTo>
                      <a:pt x="594" y="150"/>
                      <a:pt x="590" y="151"/>
                      <a:pt x="584" y="151"/>
                    </a:cubicBezTo>
                    <a:cubicBezTo>
                      <a:pt x="577" y="151"/>
                      <a:pt x="571" y="149"/>
                      <a:pt x="566" y="144"/>
                    </a:cubicBezTo>
                    <a:cubicBezTo>
                      <a:pt x="562" y="139"/>
                      <a:pt x="559" y="133"/>
                      <a:pt x="559" y="125"/>
                    </a:cubicBezTo>
                    <a:cubicBezTo>
                      <a:pt x="559" y="117"/>
                      <a:pt x="562" y="110"/>
                      <a:pt x="567" y="105"/>
                    </a:cubicBezTo>
                    <a:cubicBezTo>
                      <a:pt x="572" y="99"/>
                      <a:pt x="578" y="97"/>
                      <a:pt x="586" y="97"/>
                    </a:cubicBezTo>
                    <a:cubicBezTo>
                      <a:pt x="591" y="97"/>
                      <a:pt x="595" y="98"/>
                      <a:pt x="598" y="99"/>
                    </a:cubicBezTo>
                    <a:cubicBezTo>
                      <a:pt x="598" y="108"/>
                      <a:pt x="598" y="108"/>
                      <a:pt x="598" y="108"/>
                    </a:cubicBezTo>
                    <a:cubicBezTo>
                      <a:pt x="595" y="105"/>
                      <a:pt x="590" y="104"/>
                      <a:pt x="586" y="104"/>
                    </a:cubicBezTo>
                    <a:cubicBezTo>
                      <a:pt x="581" y="104"/>
                      <a:pt x="576" y="106"/>
                      <a:pt x="573" y="109"/>
                    </a:cubicBezTo>
                    <a:cubicBezTo>
                      <a:pt x="570" y="113"/>
                      <a:pt x="568" y="118"/>
                      <a:pt x="568" y="124"/>
                    </a:cubicBezTo>
                    <a:cubicBezTo>
                      <a:pt x="568" y="131"/>
                      <a:pt x="569" y="135"/>
                      <a:pt x="573" y="139"/>
                    </a:cubicBezTo>
                    <a:cubicBezTo>
                      <a:pt x="576" y="142"/>
                      <a:pt x="580" y="144"/>
                      <a:pt x="586" y="144"/>
                    </a:cubicBezTo>
                    <a:cubicBezTo>
                      <a:pt x="590" y="144"/>
                      <a:pt x="594" y="143"/>
                      <a:pt x="598" y="140"/>
                    </a:cubicBezTo>
                    <a:lnTo>
                      <a:pt x="598" y="148"/>
                    </a:lnTo>
                    <a:close/>
                    <a:moveTo>
                      <a:pt x="638" y="106"/>
                    </a:moveTo>
                    <a:cubicBezTo>
                      <a:pt x="637" y="105"/>
                      <a:pt x="634" y="105"/>
                      <a:pt x="632" y="105"/>
                    </a:cubicBezTo>
                    <a:cubicBezTo>
                      <a:pt x="628" y="105"/>
                      <a:pt x="625" y="106"/>
                      <a:pt x="623" y="109"/>
                    </a:cubicBezTo>
                    <a:cubicBezTo>
                      <a:pt x="621" y="113"/>
                      <a:pt x="619" y="117"/>
                      <a:pt x="619" y="123"/>
                    </a:cubicBezTo>
                    <a:cubicBezTo>
                      <a:pt x="619" y="150"/>
                      <a:pt x="619" y="150"/>
                      <a:pt x="619" y="150"/>
                    </a:cubicBezTo>
                    <a:cubicBezTo>
                      <a:pt x="611" y="150"/>
                      <a:pt x="611" y="150"/>
                      <a:pt x="611" y="150"/>
                    </a:cubicBezTo>
                    <a:cubicBezTo>
                      <a:pt x="611" y="98"/>
                      <a:pt x="611" y="98"/>
                      <a:pt x="611" y="98"/>
                    </a:cubicBezTo>
                    <a:cubicBezTo>
                      <a:pt x="619" y="98"/>
                      <a:pt x="619" y="98"/>
                      <a:pt x="619" y="98"/>
                    </a:cubicBezTo>
                    <a:cubicBezTo>
                      <a:pt x="619" y="109"/>
                      <a:pt x="619" y="109"/>
                      <a:pt x="619" y="109"/>
                    </a:cubicBezTo>
                    <a:cubicBezTo>
                      <a:pt x="619" y="109"/>
                      <a:pt x="619" y="109"/>
                      <a:pt x="619" y="109"/>
                    </a:cubicBezTo>
                    <a:cubicBezTo>
                      <a:pt x="621" y="105"/>
                      <a:pt x="623" y="102"/>
                      <a:pt x="625" y="100"/>
                    </a:cubicBezTo>
                    <a:cubicBezTo>
                      <a:pt x="627" y="98"/>
                      <a:pt x="630" y="97"/>
                      <a:pt x="633" y="97"/>
                    </a:cubicBezTo>
                    <a:cubicBezTo>
                      <a:pt x="635" y="97"/>
                      <a:pt x="637" y="97"/>
                      <a:pt x="638" y="98"/>
                    </a:cubicBezTo>
                    <a:lnTo>
                      <a:pt x="638" y="106"/>
                    </a:lnTo>
                    <a:close/>
                    <a:moveTo>
                      <a:pt x="693" y="124"/>
                    </a:moveTo>
                    <a:cubicBezTo>
                      <a:pt x="693" y="132"/>
                      <a:pt x="691" y="139"/>
                      <a:pt x="686" y="144"/>
                    </a:cubicBezTo>
                    <a:cubicBezTo>
                      <a:pt x="681" y="149"/>
                      <a:pt x="675" y="151"/>
                      <a:pt x="667" y="151"/>
                    </a:cubicBezTo>
                    <a:cubicBezTo>
                      <a:pt x="659" y="151"/>
                      <a:pt x="653" y="149"/>
                      <a:pt x="648" y="144"/>
                    </a:cubicBezTo>
                    <a:cubicBezTo>
                      <a:pt x="644" y="139"/>
                      <a:pt x="642" y="132"/>
                      <a:pt x="642" y="125"/>
                    </a:cubicBezTo>
                    <a:cubicBezTo>
                      <a:pt x="642" y="116"/>
                      <a:pt x="644" y="109"/>
                      <a:pt x="649" y="104"/>
                    </a:cubicBezTo>
                    <a:cubicBezTo>
                      <a:pt x="654" y="99"/>
                      <a:pt x="660" y="97"/>
                      <a:pt x="668" y="97"/>
                    </a:cubicBezTo>
                    <a:cubicBezTo>
                      <a:pt x="676" y="97"/>
                      <a:pt x="682" y="99"/>
                      <a:pt x="686" y="104"/>
                    </a:cubicBezTo>
                    <a:cubicBezTo>
                      <a:pt x="691" y="109"/>
                      <a:pt x="693" y="115"/>
                      <a:pt x="693" y="124"/>
                    </a:cubicBezTo>
                    <a:close/>
                    <a:moveTo>
                      <a:pt x="684" y="124"/>
                    </a:moveTo>
                    <a:cubicBezTo>
                      <a:pt x="684" y="117"/>
                      <a:pt x="683" y="112"/>
                      <a:pt x="680" y="109"/>
                    </a:cubicBezTo>
                    <a:cubicBezTo>
                      <a:pt x="677" y="105"/>
                      <a:pt x="673" y="104"/>
                      <a:pt x="668" y="104"/>
                    </a:cubicBezTo>
                    <a:cubicBezTo>
                      <a:pt x="662" y="104"/>
                      <a:pt x="658" y="105"/>
                      <a:pt x="655" y="109"/>
                    </a:cubicBezTo>
                    <a:cubicBezTo>
                      <a:pt x="652" y="112"/>
                      <a:pt x="650" y="118"/>
                      <a:pt x="650" y="124"/>
                    </a:cubicBezTo>
                    <a:cubicBezTo>
                      <a:pt x="650" y="130"/>
                      <a:pt x="652" y="135"/>
                      <a:pt x="655" y="139"/>
                    </a:cubicBezTo>
                    <a:cubicBezTo>
                      <a:pt x="658" y="142"/>
                      <a:pt x="662" y="144"/>
                      <a:pt x="668" y="144"/>
                    </a:cubicBezTo>
                    <a:cubicBezTo>
                      <a:pt x="673" y="144"/>
                      <a:pt x="677" y="142"/>
                      <a:pt x="680" y="139"/>
                    </a:cubicBezTo>
                    <a:cubicBezTo>
                      <a:pt x="683" y="135"/>
                      <a:pt x="684" y="130"/>
                      <a:pt x="684" y="124"/>
                    </a:cubicBezTo>
                    <a:close/>
                    <a:moveTo>
                      <a:pt x="734" y="136"/>
                    </a:moveTo>
                    <a:cubicBezTo>
                      <a:pt x="734" y="140"/>
                      <a:pt x="733" y="144"/>
                      <a:pt x="729" y="147"/>
                    </a:cubicBezTo>
                    <a:cubicBezTo>
                      <a:pt x="726" y="150"/>
                      <a:pt x="721" y="151"/>
                      <a:pt x="715" y="151"/>
                    </a:cubicBezTo>
                    <a:cubicBezTo>
                      <a:pt x="710" y="151"/>
                      <a:pt x="706" y="150"/>
                      <a:pt x="702" y="148"/>
                    </a:cubicBezTo>
                    <a:cubicBezTo>
                      <a:pt x="702" y="139"/>
                      <a:pt x="702" y="139"/>
                      <a:pt x="702" y="139"/>
                    </a:cubicBezTo>
                    <a:cubicBezTo>
                      <a:pt x="706" y="142"/>
                      <a:pt x="711" y="144"/>
                      <a:pt x="716" y="144"/>
                    </a:cubicBezTo>
                    <a:cubicBezTo>
                      <a:pt x="722" y="144"/>
                      <a:pt x="726" y="142"/>
                      <a:pt x="726" y="137"/>
                    </a:cubicBezTo>
                    <a:cubicBezTo>
                      <a:pt x="726" y="135"/>
                      <a:pt x="725" y="133"/>
                      <a:pt x="724" y="132"/>
                    </a:cubicBezTo>
                    <a:cubicBezTo>
                      <a:pt x="722" y="130"/>
                      <a:pt x="719" y="129"/>
                      <a:pt x="715" y="127"/>
                    </a:cubicBezTo>
                    <a:cubicBezTo>
                      <a:pt x="711" y="125"/>
                      <a:pt x="708" y="123"/>
                      <a:pt x="706" y="121"/>
                    </a:cubicBezTo>
                    <a:cubicBezTo>
                      <a:pt x="704" y="119"/>
                      <a:pt x="702" y="116"/>
                      <a:pt x="702" y="112"/>
                    </a:cubicBezTo>
                    <a:cubicBezTo>
                      <a:pt x="702" y="107"/>
                      <a:pt x="704" y="104"/>
                      <a:pt x="708" y="101"/>
                    </a:cubicBezTo>
                    <a:cubicBezTo>
                      <a:pt x="711" y="98"/>
                      <a:pt x="715" y="97"/>
                      <a:pt x="721" y="97"/>
                    </a:cubicBezTo>
                    <a:cubicBezTo>
                      <a:pt x="725" y="97"/>
                      <a:pt x="729" y="97"/>
                      <a:pt x="732" y="99"/>
                    </a:cubicBezTo>
                    <a:cubicBezTo>
                      <a:pt x="732" y="107"/>
                      <a:pt x="732" y="107"/>
                      <a:pt x="732" y="107"/>
                    </a:cubicBezTo>
                    <a:cubicBezTo>
                      <a:pt x="728" y="105"/>
                      <a:pt x="725" y="104"/>
                      <a:pt x="720" y="104"/>
                    </a:cubicBezTo>
                    <a:cubicBezTo>
                      <a:pt x="717" y="104"/>
                      <a:pt x="715" y="104"/>
                      <a:pt x="713" y="106"/>
                    </a:cubicBezTo>
                    <a:cubicBezTo>
                      <a:pt x="712" y="107"/>
                      <a:pt x="711" y="109"/>
                      <a:pt x="711" y="111"/>
                    </a:cubicBezTo>
                    <a:cubicBezTo>
                      <a:pt x="711" y="113"/>
                      <a:pt x="712" y="115"/>
                      <a:pt x="713" y="116"/>
                    </a:cubicBezTo>
                    <a:cubicBezTo>
                      <a:pt x="714" y="118"/>
                      <a:pt x="717" y="119"/>
                      <a:pt x="721" y="121"/>
                    </a:cubicBezTo>
                    <a:cubicBezTo>
                      <a:pt x="725" y="123"/>
                      <a:pt x="728" y="125"/>
                      <a:pt x="730" y="126"/>
                    </a:cubicBezTo>
                    <a:cubicBezTo>
                      <a:pt x="733" y="129"/>
                      <a:pt x="734" y="132"/>
                      <a:pt x="734" y="136"/>
                    </a:cubicBezTo>
                    <a:close/>
                    <a:moveTo>
                      <a:pt x="794" y="124"/>
                    </a:moveTo>
                    <a:cubicBezTo>
                      <a:pt x="794" y="132"/>
                      <a:pt x="791" y="139"/>
                      <a:pt x="787" y="144"/>
                    </a:cubicBezTo>
                    <a:cubicBezTo>
                      <a:pt x="782" y="149"/>
                      <a:pt x="776" y="151"/>
                      <a:pt x="768" y="151"/>
                    </a:cubicBezTo>
                    <a:cubicBezTo>
                      <a:pt x="760" y="151"/>
                      <a:pt x="754" y="149"/>
                      <a:pt x="749" y="144"/>
                    </a:cubicBezTo>
                    <a:cubicBezTo>
                      <a:pt x="745" y="139"/>
                      <a:pt x="742" y="132"/>
                      <a:pt x="742" y="125"/>
                    </a:cubicBezTo>
                    <a:cubicBezTo>
                      <a:pt x="742" y="116"/>
                      <a:pt x="745" y="109"/>
                      <a:pt x="750" y="104"/>
                    </a:cubicBezTo>
                    <a:cubicBezTo>
                      <a:pt x="755" y="99"/>
                      <a:pt x="761" y="97"/>
                      <a:pt x="769" y="97"/>
                    </a:cubicBezTo>
                    <a:cubicBezTo>
                      <a:pt x="777" y="97"/>
                      <a:pt x="783" y="99"/>
                      <a:pt x="787" y="104"/>
                    </a:cubicBezTo>
                    <a:cubicBezTo>
                      <a:pt x="791" y="109"/>
                      <a:pt x="794" y="115"/>
                      <a:pt x="794" y="124"/>
                    </a:cubicBezTo>
                    <a:close/>
                    <a:moveTo>
                      <a:pt x="785" y="124"/>
                    </a:moveTo>
                    <a:cubicBezTo>
                      <a:pt x="785" y="117"/>
                      <a:pt x="784" y="112"/>
                      <a:pt x="781" y="109"/>
                    </a:cubicBezTo>
                    <a:cubicBezTo>
                      <a:pt x="778" y="105"/>
                      <a:pt x="774" y="104"/>
                      <a:pt x="768" y="104"/>
                    </a:cubicBezTo>
                    <a:cubicBezTo>
                      <a:pt x="763" y="104"/>
                      <a:pt x="759" y="105"/>
                      <a:pt x="756" y="109"/>
                    </a:cubicBezTo>
                    <a:cubicBezTo>
                      <a:pt x="753" y="112"/>
                      <a:pt x="751" y="118"/>
                      <a:pt x="751" y="124"/>
                    </a:cubicBezTo>
                    <a:cubicBezTo>
                      <a:pt x="751" y="130"/>
                      <a:pt x="753" y="135"/>
                      <a:pt x="756" y="139"/>
                    </a:cubicBezTo>
                    <a:cubicBezTo>
                      <a:pt x="759" y="142"/>
                      <a:pt x="763" y="144"/>
                      <a:pt x="768" y="144"/>
                    </a:cubicBezTo>
                    <a:cubicBezTo>
                      <a:pt x="774" y="144"/>
                      <a:pt x="778" y="142"/>
                      <a:pt x="781" y="139"/>
                    </a:cubicBezTo>
                    <a:cubicBezTo>
                      <a:pt x="784" y="135"/>
                      <a:pt x="785" y="130"/>
                      <a:pt x="785" y="124"/>
                    </a:cubicBezTo>
                    <a:close/>
                    <a:moveTo>
                      <a:pt x="830" y="80"/>
                    </a:moveTo>
                    <a:cubicBezTo>
                      <a:pt x="829" y="79"/>
                      <a:pt x="827" y="79"/>
                      <a:pt x="825" y="79"/>
                    </a:cubicBezTo>
                    <a:cubicBezTo>
                      <a:pt x="819" y="79"/>
                      <a:pt x="816" y="83"/>
                      <a:pt x="816" y="90"/>
                    </a:cubicBezTo>
                    <a:cubicBezTo>
                      <a:pt x="816" y="98"/>
                      <a:pt x="816" y="98"/>
                      <a:pt x="816" y="98"/>
                    </a:cubicBezTo>
                    <a:cubicBezTo>
                      <a:pt x="828" y="98"/>
                      <a:pt x="828" y="98"/>
                      <a:pt x="828" y="98"/>
                    </a:cubicBezTo>
                    <a:cubicBezTo>
                      <a:pt x="828" y="105"/>
                      <a:pt x="828" y="105"/>
                      <a:pt x="828" y="105"/>
                    </a:cubicBezTo>
                    <a:cubicBezTo>
                      <a:pt x="816" y="105"/>
                      <a:pt x="816" y="105"/>
                      <a:pt x="816" y="105"/>
                    </a:cubicBezTo>
                    <a:cubicBezTo>
                      <a:pt x="816" y="150"/>
                      <a:pt x="816" y="150"/>
                      <a:pt x="816" y="150"/>
                    </a:cubicBezTo>
                    <a:cubicBezTo>
                      <a:pt x="808" y="150"/>
                      <a:pt x="808" y="150"/>
                      <a:pt x="808" y="150"/>
                    </a:cubicBezTo>
                    <a:cubicBezTo>
                      <a:pt x="808" y="105"/>
                      <a:pt x="808" y="105"/>
                      <a:pt x="808" y="105"/>
                    </a:cubicBezTo>
                    <a:cubicBezTo>
                      <a:pt x="799" y="105"/>
                      <a:pt x="799" y="105"/>
                      <a:pt x="799" y="105"/>
                    </a:cubicBezTo>
                    <a:cubicBezTo>
                      <a:pt x="799" y="98"/>
                      <a:pt x="799" y="98"/>
                      <a:pt x="799" y="98"/>
                    </a:cubicBezTo>
                    <a:cubicBezTo>
                      <a:pt x="808" y="98"/>
                      <a:pt x="808" y="98"/>
                      <a:pt x="808" y="98"/>
                    </a:cubicBezTo>
                    <a:cubicBezTo>
                      <a:pt x="808" y="90"/>
                      <a:pt x="808" y="90"/>
                      <a:pt x="808" y="90"/>
                    </a:cubicBezTo>
                    <a:cubicBezTo>
                      <a:pt x="808" y="84"/>
                      <a:pt x="810" y="79"/>
                      <a:pt x="813" y="76"/>
                    </a:cubicBezTo>
                    <a:cubicBezTo>
                      <a:pt x="816" y="73"/>
                      <a:pt x="820" y="72"/>
                      <a:pt x="824" y="72"/>
                    </a:cubicBezTo>
                    <a:cubicBezTo>
                      <a:pt x="827" y="72"/>
                      <a:pt x="829" y="72"/>
                      <a:pt x="830" y="73"/>
                    </a:cubicBezTo>
                    <a:lnTo>
                      <a:pt x="830" y="80"/>
                    </a:lnTo>
                    <a:close/>
                    <a:moveTo>
                      <a:pt x="863" y="149"/>
                    </a:moveTo>
                    <a:cubicBezTo>
                      <a:pt x="861" y="151"/>
                      <a:pt x="859" y="151"/>
                      <a:pt x="855" y="151"/>
                    </a:cubicBezTo>
                    <a:cubicBezTo>
                      <a:pt x="846" y="151"/>
                      <a:pt x="842" y="146"/>
                      <a:pt x="842" y="136"/>
                    </a:cubicBezTo>
                    <a:cubicBezTo>
                      <a:pt x="842" y="105"/>
                      <a:pt x="842" y="105"/>
                      <a:pt x="842" y="105"/>
                    </a:cubicBezTo>
                    <a:cubicBezTo>
                      <a:pt x="833" y="105"/>
                      <a:pt x="833" y="105"/>
                      <a:pt x="833" y="105"/>
                    </a:cubicBezTo>
                    <a:cubicBezTo>
                      <a:pt x="833" y="98"/>
                      <a:pt x="833" y="98"/>
                      <a:pt x="833" y="98"/>
                    </a:cubicBezTo>
                    <a:cubicBezTo>
                      <a:pt x="842" y="98"/>
                      <a:pt x="842" y="98"/>
                      <a:pt x="842" y="98"/>
                    </a:cubicBezTo>
                    <a:cubicBezTo>
                      <a:pt x="842" y="85"/>
                      <a:pt x="842" y="85"/>
                      <a:pt x="842" y="85"/>
                    </a:cubicBezTo>
                    <a:cubicBezTo>
                      <a:pt x="844" y="84"/>
                      <a:pt x="847" y="84"/>
                      <a:pt x="850" y="83"/>
                    </a:cubicBezTo>
                    <a:cubicBezTo>
                      <a:pt x="850" y="98"/>
                      <a:pt x="850" y="98"/>
                      <a:pt x="850" y="98"/>
                    </a:cubicBezTo>
                    <a:cubicBezTo>
                      <a:pt x="863" y="98"/>
                      <a:pt x="863" y="98"/>
                      <a:pt x="863" y="98"/>
                    </a:cubicBezTo>
                    <a:cubicBezTo>
                      <a:pt x="863" y="105"/>
                      <a:pt x="863" y="105"/>
                      <a:pt x="863" y="105"/>
                    </a:cubicBezTo>
                    <a:cubicBezTo>
                      <a:pt x="850" y="105"/>
                      <a:pt x="850" y="105"/>
                      <a:pt x="850" y="105"/>
                    </a:cubicBezTo>
                    <a:cubicBezTo>
                      <a:pt x="850" y="134"/>
                      <a:pt x="850" y="134"/>
                      <a:pt x="850" y="134"/>
                    </a:cubicBezTo>
                    <a:cubicBezTo>
                      <a:pt x="850" y="138"/>
                      <a:pt x="851" y="140"/>
                      <a:pt x="852" y="142"/>
                    </a:cubicBezTo>
                    <a:cubicBezTo>
                      <a:pt x="853" y="143"/>
                      <a:pt x="855" y="144"/>
                      <a:pt x="858" y="144"/>
                    </a:cubicBezTo>
                    <a:cubicBezTo>
                      <a:pt x="860" y="144"/>
                      <a:pt x="862" y="143"/>
                      <a:pt x="863" y="142"/>
                    </a:cubicBezTo>
                    <a:lnTo>
                      <a:pt x="863" y="149"/>
                    </a:lnTo>
                    <a:close/>
                    <a:moveTo>
                      <a:pt x="899" y="101"/>
                    </a:moveTo>
                    <a:cubicBezTo>
                      <a:pt x="899" y="106"/>
                      <a:pt x="898" y="109"/>
                      <a:pt x="895" y="112"/>
                    </a:cubicBezTo>
                    <a:cubicBezTo>
                      <a:pt x="892" y="115"/>
                      <a:pt x="888" y="116"/>
                      <a:pt x="884" y="116"/>
                    </a:cubicBezTo>
                    <a:cubicBezTo>
                      <a:pt x="880" y="116"/>
                      <a:pt x="877" y="115"/>
                      <a:pt x="874" y="112"/>
                    </a:cubicBezTo>
                    <a:cubicBezTo>
                      <a:pt x="871" y="109"/>
                      <a:pt x="870" y="106"/>
                      <a:pt x="870" y="102"/>
                    </a:cubicBezTo>
                    <a:cubicBezTo>
                      <a:pt x="870" y="97"/>
                      <a:pt x="871" y="94"/>
                      <a:pt x="874" y="91"/>
                    </a:cubicBezTo>
                    <a:cubicBezTo>
                      <a:pt x="877" y="88"/>
                      <a:pt x="880" y="87"/>
                      <a:pt x="884" y="87"/>
                    </a:cubicBezTo>
                    <a:cubicBezTo>
                      <a:pt x="889" y="87"/>
                      <a:pt x="892" y="88"/>
                      <a:pt x="895" y="91"/>
                    </a:cubicBezTo>
                    <a:cubicBezTo>
                      <a:pt x="898" y="94"/>
                      <a:pt x="899" y="97"/>
                      <a:pt x="899" y="101"/>
                    </a:cubicBezTo>
                    <a:close/>
                    <a:moveTo>
                      <a:pt x="897" y="102"/>
                    </a:moveTo>
                    <a:cubicBezTo>
                      <a:pt x="897" y="98"/>
                      <a:pt x="896" y="95"/>
                      <a:pt x="894" y="92"/>
                    </a:cubicBezTo>
                    <a:cubicBezTo>
                      <a:pt x="891" y="90"/>
                      <a:pt x="888" y="89"/>
                      <a:pt x="884" y="89"/>
                    </a:cubicBezTo>
                    <a:cubicBezTo>
                      <a:pt x="881" y="89"/>
                      <a:pt x="878" y="90"/>
                      <a:pt x="875" y="92"/>
                    </a:cubicBezTo>
                    <a:cubicBezTo>
                      <a:pt x="873" y="95"/>
                      <a:pt x="871" y="98"/>
                      <a:pt x="871" y="102"/>
                    </a:cubicBezTo>
                    <a:cubicBezTo>
                      <a:pt x="871" y="105"/>
                      <a:pt x="873" y="108"/>
                      <a:pt x="875" y="111"/>
                    </a:cubicBezTo>
                    <a:cubicBezTo>
                      <a:pt x="878" y="113"/>
                      <a:pt x="881" y="114"/>
                      <a:pt x="884" y="114"/>
                    </a:cubicBezTo>
                    <a:cubicBezTo>
                      <a:pt x="888" y="114"/>
                      <a:pt x="891" y="113"/>
                      <a:pt x="894" y="111"/>
                    </a:cubicBezTo>
                    <a:cubicBezTo>
                      <a:pt x="896" y="108"/>
                      <a:pt x="897" y="105"/>
                      <a:pt x="897" y="102"/>
                    </a:cubicBezTo>
                    <a:close/>
                    <a:moveTo>
                      <a:pt x="892" y="111"/>
                    </a:moveTo>
                    <a:cubicBezTo>
                      <a:pt x="888" y="111"/>
                      <a:pt x="888" y="111"/>
                      <a:pt x="888" y="111"/>
                    </a:cubicBezTo>
                    <a:cubicBezTo>
                      <a:pt x="886" y="106"/>
                      <a:pt x="886" y="106"/>
                      <a:pt x="886" y="106"/>
                    </a:cubicBezTo>
                    <a:cubicBezTo>
                      <a:pt x="885" y="104"/>
                      <a:pt x="884" y="103"/>
                      <a:pt x="883" y="103"/>
                    </a:cubicBezTo>
                    <a:cubicBezTo>
                      <a:pt x="881" y="103"/>
                      <a:pt x="881" y="103"/>
                      <a:pt x="881" y="103"/>
                    </a:cubicBezTo>
                    <a:cubicBezTo>
                      <a:pt x="881" y="111"/>
                      <a:pt x="881" y="111"/>
                      <a:pt x="881" y="111"/>
                    </a:cubicBezTo>
                    <a:cubicBezTo>
                      <a:pt x="879" y="111"/>
                      <a:pt x="879" y="111"/>
                      <a:pt x="879" y="111"/>
                    </a:cubicBezTo>
                    <a:cubicBezTo>
                      <a:pt x="879" y="92"/>
                      <a:pt x="879" y="92"/>
                      <a:pt x="879" y="92"/>
                    </a:cubicBezTo>
                    <a:cubicBezTo>
                      <a:pt x="884" y="92"/>
                      <a:pt x="884" y="92"/>
                      <a:pt x="884" y="92"/>
                    </a:cubicBezTo>
                    <a:cubicBezTo>
                      <a:pt x="886" y="92"/>
                      <a:pt x="888" y="93"/>
                      <a:pt x="889" y="94"/>
                    </a:cubicBezTo>
                    <a:cubicBezTo>
                      <a:pt x="890" y="94"/>
                      <a:pt x="891" y="96"/>
                      <a:pt x="891" y="97"/>
                    </a:cubicBezTo>
                    <a:cubicBezTo>
                      <a:pt x="891" y="98"/>
                      <a:pt x="890" y="99"/>
                      <a:pt x="889" y="100"/>
                    </a:cubicBezTo>
                    <a:cubicBezTo>
                      <a:pt x="889" y="101"/>
                      <a:pt x="887" y="102"/>
                      <a:pt x="886" y="102"/>
                    </a:cubicBezTo>
                    <a:cubicBezTo>
                      <a:pt x="886" y="102"/>
                      <a:pt x="886" y="102"/>
                      <a:pt x="886" y="102"/>
                    </a:cubicBezTo>
                    <a:cubicBezTo>
                      <a:pt x="887" y="102"/>
                      <a:pt x="888" y="104"/>
                      <a:pt x="889" y="106"/>
                    </a:cubicBezTo>
                    <a:lnTo>
                      <a:pt x="892" y="111"/>
                    </a:lnTo>
                    <a:close/>
                    <a:moveTo>
                      <a:pt x="888" y="97"/>
                    </a:moveTo>
                    <a:cubicBezTo>
                      <a:pt x="888" y="96"/>
                      <a:pt x="888" y="96"/>
                      <a:pt x="887" y="95"/>
                    </a:cubicBezTo>
                    <a:cubicBezTo>
                      <a:pt x="886" y="95"/>
                      <a:pt x="885" y="94"/>
                      <a:pt x="884" y="94"/>
                    </a:cubicBezTo>
                    <a:cubicBezTo>
                      <a:pt x="881" y="94"/>
                      <a:pt x="881" y="94"/>
                      <a:pt x="881" y="94"/>
                    </a:cubicBezTo>
                    <a:cubicBezTo>
                      <a:pt x="881" y="101"/>
                      <a:pt x="881" y="101"/>
                      <a:pt x="881" y="101"/>
                    </a:cubicBezTo>
                    <a:cubicBezTo>
                      <a:pt x="884" y="101"/>
                      <a:pt x="884" y="101"/>
                      <a:pt x="884" y="101"/>
                    </a:cubicBezTo>
                    <a:cubicBezTo>
                      <a:pt x="887" y="101"/>
                      <a:pt x="888" y="100"/>
                      <a:pt x="888" y="97"/>
                    </a:cubicBezTo>
                    <a:close/>
                    <a:moveTo>
                      <a:pt x="2130" y="375"/>
                    </a:moveTo>
                    <a:cubicBezTo>
                      <a:pt x="2130" y="366"/>
                      <a:pt x="2130" y="366"/>
                      <a:pt x="2130" y="366"/>
                    </a:cubicBezTo>
                    <a:cubicBezTo>
                      <a:pt x="2169" y="323"/>
                      <a:pt x="2169" y="323"/>
                      <a:pt x="2169" y="323"/>
                    </a:cubicBezTo>
                    <a:cubicBezTo>
                      <a:pt x="2183" y="308"/>
                      <a:pt x="2193" y="297"/>
                      <a:pt x="2197" y="290"/>
                    </a:cubicBezTo>
                    <a:cubicBezTo>
                      <a:pt x="2202" y="283"/>
                      <a:pt x="2204" y="275"/>
                      <a:pt x="2204" y="266"/>
                    </a:cubicBezTo>
                    <a:cubicBezTo>
                      <a:pt x="2204" y="256"/>
                      <a:pt x="2201" y="249"/>
                      <a:pt x="2196" y="244"/>
                    </a:cubicBezTo>
                    <a:cubicBezTo>
                      <a:pt x="2191" y="239"/>
                      <a:pt x="2183" y="236"/>
                      <a:pt x="2173" y="236"/>
                    </a:cubicBezTo>
                    <a:cubicBezTo>
                      <a:pt x="2161" y="236"/>
                      <a:pt x="2148" y="241"/>
                      <a:pt x="2137" y="251"/>
                    </a:cubicBezTo>
                    <a:cubicBezTo>
                      <a:pt x="2137" y="240"/>
                      <a:pt x="2137" y="240"/>
                      <a:pt x="2137" y="240"/>
                    </a:cubicBezTo>
                    <a:cubicBezTo>
                      <a:pt x="2148" y="232"/>
                      <a:pt x="2161" y="227"/>
                      <a:pt x="2175" y="227"/>
                    </a:cubicBezTo>
                    <a:cubicBezTo>
                      <a:pt x="2187" y="227"/>
                      <a:pt x="2197" y="231"/>
                      <a:pt x="2203" y="237"/>
                    </a:cubicBezTo>
                    <a:cubicBezTo>
                      <a:pt x="2210" y="244"/>
                      <a:pt x="2214" y="253"/>
                      <a:pt x="2214" y="264"/>
                    </a:cubicBezTo>
                    <a:cubicBezTo>
                      <a:pt x="2214" y="274"/>
                      <a:pt x="2211" y="283"/>
                      <a:pt x="2206" y="292"/>
                    </a:cubicBezTo>
                    <a:cubicBezTo>
                      <a:pt x="2202" y="300"/>
                      <a:pt x="2191" y="312"/>
                      <a:pt x="2176" y="329"/>
                    </a:cubicBezTo>
                    <a:cubicBezTo>
                      <a:pt x="2140" y="367"/>
                      <a:pt x="2140" y="367"/>
                      <a:pt x="2140" y="367"/>
                    </a:cubicBezTo>
                    <a:cubicBezTo>
                      <a:pt x="2140" y="367"/>
                      <a:pt x="2140" y="367"/>
                      <a:pt x="2140" y="367"/>
                    </a:cubicBezTo>
                    <a:cubicBezTo>
                      <a:pt x="2213" y="367"/>
                      <a:pt x="2213" y="367"/>
                      <a:pt x="2213" y="367"/>
                    </a:cubicBezTo>
                    <a:cubicBezTo>
                      <a:pt x="2213" y="375"/>
                      <a:pt x="2213" y="375"/>
                      <a:pt x="2213" y="375"/>
                    </a:cubicBezTo>
                    <a:lnTo>
                      <a:pt x="2130" y="375"/>
                    </a:lnTo>
                    <a:close/>
                    <a:moveTo>
                      <a:pt x="2279" y="378"/>
                    </a:moveTo>
                    <a:cubicBezTo>
                      <a:pt x="2265" y="378"/>
                      <a:pt x="2255" y="372"/>
                      <a:pt x="2247" y="360"/>
                    </a:cubicBezTo>
                    <a:cubicBezTo>
                      <a:pt x="2240" y="347"/>
                      <a:pt x="2236" y="329"/>
                      <a:pt x="2236" y="306"/>
                    </a:cubicBezTo>
                    <a:cubicBezTo>
                      <a:pt x="2236" y="280"/>
                      <a:pt x="2240" y="260"/>
                      <a:pt x="2248" y="247"/>
                    </a:cubicBezTo>
                    <a:cubicBezTo>
                      <a:pt x="2256" y="234"/>
                      <a:pt x="2267" y="227"/>
                      <a:pt x="2282" y="227"/>
                    </a:cubicBezTo>
                    <a:cubicBezTo>
                      <a:pt x="2310" y="227"/>
                      <a:pt x="2324" y="252"/>
                      <a:pt x="2324" y="302"/>
                    </a:cubicBezTo>
                    <a:cubicBezTo>
                      <a:pt x="2324" y="327"/>
                      <a:pt x="2320" y="346"/>
                      <a:pt x="2312" y="359"/>
                    </a:cubicBezTo>
                    <a:cubicBezTo>
                      <a:pt x="2304" y="372"/>
                      <a:pt x="2293" y="378"/>
                      <a:pt x="2279" y="378"/>
                    </a:cubicBezTo>
                    <a:close/>
                    <a:moveTo>
                      <a:pt x="2281" y="236"/>
                    </a:moveTo>
                    <a:cubicBezTo>
                      <a:pt x="2270" y="236"/>
                      <a:pt x="2261" y="242"/>
                      <a:pt x="2255" y="253"/>
                    </a:cubicBezTo>
                    <a:cubicBezTo>
                      <a:pt x="2249" y="265"/>
                      <a:pt x="2246" y="282"/>
                      <a:pt x="2246" y="305"/>
                    </a:cubicBezTo>
                    <a:cubicBezTo>
                      <a:pt x="2246" y="325"/>
                      <a:pt x="2249" y="341"/>
                      <a:pt x="2255" y="353"/>
                    </a:cubicBezTo>
                    <a:cubicBezTo>
                      <a:pt x="2260" y="364"/>
                      <a:pt x="2269" y="370"/>
                      <a:pt x="2280" y="370"/>
                    </a:cubicBezTo>
                    <a:cubicBezTo>
                      <a:pt x="2291" y="370"/>
                      <a:pt x="2299" y="364"/>
                      <a:pt x="2305" y="352"/>
                    </a:cubicBezTo>
                    <a:cubicBezTo>
                      <a:pt x="2311" y="341"/>
                      <a:pt x="2314" y="325"/>
                      <a:pt x="2314" y="303"/>
                    </a:cubicBezTo>
                    <a:cubicBezTo>
                      <a:pt x="2314" y="258"/>
                      <a:pt x="2303" y="236"/>
                      <a:pt x="2281" y="236"/>
                    </a:cubicBezTo>
                    <a:close/>
                    <a:moveTo>
                      <a:pt x="2344" y="375"/>
                    </a:moveTo>
                    <a:cubicBezTo>
                      <a:pt x="2344" y="367"/>
                      <a:pt x="2344" y="367"/>
                      <a:pt x="2344" y="367"/>
                    </a:cubicBezTo>
                    <a:cubicBezTo>
                      <a:pt x="2378" y="367"/>
                      <a:pt x="2378" y="367"/>
                      <a:pt x="2378" y="367"/>
                    </a:cubicBezTo>
                    <a:cubicBezTo>
                      <a:pt x="2378" y="237"/>
                      <a:pt x="2378" y="237"/>
                      <a:pt x="2378" y="237"/>
                    </a:cubicBezTo>
                    <a:cubicBezTo>
                      <a:pt x="2342" y="250"/>
                      <a:pt x="2342" y="250"/>
                      <a:pt x="2342" y="250"/>
                    </a:cubicBezTo>
                    <a:cubicBezTo>
                      <a:pt x="2342" y="240"/>
                      <a:pt x="2342" y="240"/>
                      <a:pt x="2342" y="240"/>
                    </a:cubicBezTo>
                    <a:cubicBezTo>
                      <a:pt x="2387" y="225"/>
                      <a:pt x="2387" y="225"/>
                      <a:pt x="2387" y="225"/>
                    </a:cubicBezTo>
                    <a:cubicBezTo>
                      <a:pt x="2387" y="367"/>
                      <a:pt x="2387" y="367"/>
                      <a:pt x="2387" y="367"/>
                    </a:cubicBezTo>
                    <a:cubicBezTo>
                      <a:pt x="2420" y="367"/>
                      <a:pt x="2420" y="367"/>
                      <a:pt x="2420" y="367"/>
                    </a:cubicBezTo>
                    <a:cubicBezTo>
                      <a:pt x="2420" y="375"/>
                      <a:pt x="2420" y="375"/>
                      <a:pt x="2420" y="375"/>
                    </a:cubicBezTo>
                    <a:lnTo>
                      <a:pt x="2344" y="375"/>
                    </a:lnTo>
                    <a:close/>
                    <a:moveTo>
                      <a:pt x="2433" y="375"/>
                    </a:moveTo>
                    <a:cubicBezTo>
                      <a:pt x="2433" y="366"/>
                      <a:pt x="2433" y="366"/>
                      <a:pt x="2433" y="366"/>
                    </a:cubicBezTo>
                    <a:cubicBezTo>
                      <a:pt x="2473" y="323"/>
                      <a:pt x="2473" y="323"/>
                      <a:pt x="2473" y="323"/>
                    </a:cubicBezTo>
                    <a:cubicBezTo>
                      <a:pt x="2487" y="308"/>
                      <a:pt x="2496" y="297"/>
                      <a:pt x="2501" y="290"/>
                    </a:cubicBezTo>
                    <a:cubicBezTo>
                      <a:pt x="2505" y="283"/>
                      <a:pt x="2508" y="275"/>
                      <a:pt x="2508" y="266"/>
                    </a:cubicBezTo>
                    <a:cubicBezTo>
                      <a:pt x="2508" y="256"/>
                      <a:pt x="2505" y="249"/>
                      <a:pt x="2500" y="244"/>
                    </a:cubicBezTo>
                    <a:cubicBezTo>
                      <a:pt x="2494" y="239"/>
                      <a:pt x="2487" y="236"/>
                      <a:pt x="2477" y="236"/>
                    </a:cubicBezTo>
                    <a:cubicBezTo>
                      <a:pt x="2464" y="236"/>
                      <a:pt x="2452" y="241"/>
                      <a:pt x="2441" y="251"/>
                    </a:cubicBezTo>
                    <a:cubicBezTo>
                      <a:pt x="2441" y="240"/>
                      <a:pt x="2441" y="240"/>
                      <a:pt x="2441" y="240"/>
                    </a:cubicBezTo>
                    <a:cubicBezTo>
                      <a:pt x="2452" y="232"/>
                      <a:pt x="2464" y="227"/>
                      <a:pt x="2478" y="227"/>
                    </a:cubicBezTo>
                    <a:cubicBezTo>
                      <a:pt x="2491" y="227"/>
                      <a:pt x="2500" y="231"/>
                      <a:pt x="2507" y="237"/>
                    </a:cubicBezTo>
                    <a:cubicBezTo>
                      <a:pt x="2514" y="244"/>
                      <a:pt x="2517" y="253"/>
                      <a:pt x="2517" y="264"/>
                    </a:cubicBezTo>
                    <a:cubicBezTo>
                      <a:pt x="2517" y="274"/>
                      <a:pt x="2515" y="283"/>
                      <a:pt x="2510" y="292"/>
                    </a:cubicBezTo>
                    <a:cubicBezTo>
                      <a:pt x="2505" y="300"/>
                      <a:pt x="2495" y="312"/>
                      <a:pt x="2479" y="329"/>
                    </a:cubicBezTo>
                    <a:cubicBezTo>
                      <a:pt x="2444" y="367"/>
                      <a:pt x="2444" y="367"/>
                      <a:pt x="2444" y="367"/>
                    </a:cubicBezTo>
                    <a:cubicBezTo>
                      <a:pt x="2444" y="367"/>
                      <a:pt x="2444" y="367"/>
                      <a:pt x="2444" y="367"/>
                    </a:cubicBezTo>
                    <a:cubicBezTo>
                      <a:pt x="2516" y="367"/>
                      <a:pt x="2516" y="367"/>
                      <a:pt x="2516" y="367"/>
                    </a:cubicBezTo>
                    <a:cubicBezTo>
                      <a:pt x="2516" y="375"/>
                      <a:pt x="2516" y="375"/>
                      <a:pt x="2516" y="375"/>
                    </a:cubicBezTo>
                    <a:lnTo>
                      <a:pt x="2433" y="3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03" tIns="60951" rIns="121903" bIns="60951" numCol="1" anchor="t" anchorCtr="0" compatLnSpc="1">
                <a:prstTxWarp prst="textNoShape">
                  <a:avLst/>
                </a:prstTxWarp>
              </a:bodyPr>
              <a:lstStyle/>
              <a:p>
                <a:pPr defTabSz="1219089"/>
                <a:endParaRPr lang="en-US" sz="2400">
                  <a:solidFill>
                    <a:srgbClr val="FFFFFF"/>
                  </a:solidFill>
                  <a:latin typeface="Segoe Light"/>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3602" y="3381751"/>
                <a:ext cx="1503548" cy="154317"/>
              </a:xfrm>
              <a:prstGeom prst="rect">
                <a:avLst/>
              </a:prstGeom>
            </p:spPr>
          </p:pic>
        </p:grpSp>
        <p:sp>
          <p:nvSpPr>
            <p:cNvPr id="35" name="Oval 49"/>
            <p:cNvSpPr>
              <a:spLocks noChangeAspect="1"/>
            </p:cNvSpPr>
            <p:nvPr/>
          </p:nvSpPr>
          <p:spPr>
            <a:xfrm>
              <a:off x="8826451" y="3920982"/>
              <a:ext cx="2078781" cy="1028673"/>
            </a:xfrm>
            <a:custGeom>
              <a:avLst/>
              <a:gdLst/>
              <a:ahLst/>
              <a:cxnLst/>
              <a:rect l="l" t="t" r="r" b="b"/>
              <a:pathLst>
                <a:path w="1136230" h="562257">
                  <a:moveTo>
                    <a:pt x="680434" y="0"/>
                  </a:moveTo>
                  <a:cubicBezTo>
                    <a:pt x="816399" y="0"/>
                    <a:pt x="930050" y="95532"/>
                    <a:pt x="957588" y="223209"/>
                  </a:cubicBezTo>
                  <a:cubicBezTo>
                    <a:pt x="970298" y="218397"/>
                    <a:pt x="984238" y="216627"/>
                    <a:pt x="998700" y="216627"/>
                  </a:cubicBezTo>
                  <a:cubicBezTo>
                    <a:pt x="1074656" y="216627"/>
                    <a:pt x="1136230" y="265456"/>
                    <a:pt x="1136230" y="325690"/>
                  </a:cubicBezTo>
                  <a:cubicBezTo>
                    <a:pt x="1136230" y="385924"/>
                    <a:pt x="1074656" y="434753"/>
                    <a:pt x="998700" y="434753"/>
                  </a:cubicBezTo>
                  <a:cubicBezTo>
                    <a:pt x="980733" y="434753"/>
                    <a:pt x="963571" y="432021"/>
                    <a:pt x="947960" y="426798"/>
                  </a:cubicBezTo>
                  <a:cubicBezTo>
                    <a:pt x="930628" y="459819"/>
                    <a:pt x="895717" y="481363"/>
                    <a:pt x="855774" y="481363"/>
                  </a:cubicBezTo>
                  <a:cubicBezTo>
                    <a:pt x="836572" y="481363"/>
                    <a:pt x="818534" y="476384"/>
                    <a:pt x="803674" y="466221"/>
                  </a:cubicBezTo>
                  <a:cubicBezTo>
                    <a:pt x="773602" y="516041"/>
                    <a:pt x="718460" y="547473"/>
                    <a:pt x="655977" y="547473"/>
                  </a:cubicBezTo>
                  <a:cubicBezTo>
                    <a:pt x="609564" y="547473"/>
                    <a:pt x="567201" y="530130"/>
                    <a:pt x="536200" y="500237"/>
                  </a:cubicBezTo>
                  <a:cubicBezTo>
                    <a:pt x="500610" y="538789"/>
                    <a:pt x="447044" y="562257"/>
                    <a:pt x="387424" y="562257"/>
                  </a:cubicBezTo>
                  <a:cubicBezTo>
                    <a:pt x="295201" y="562257"/>
                    <a:pt x="217461" y="506102"/>
                    <a:pt x="194487" y="429220"/>
                  </a:cubicBezTo>
                  <a:cubicBezTo>
                    <a:pt x="175006" y="445023"/>
                    <a:pt x="149217" y="453542"/>
                    <a:pt x="121209" y="453542"/>
                  </a:cubicBezTo>
                  <a:cubicBezTo>
                    <a:pt x="54267" y="453542"/>
                    <a:pt x="0" y="404876"/>
                    <a:pt x="0" y="344843"/>
                  </a:cubicBezTo>
                  <a:cubicBezTo>
                    <a:pt x="0" y="284810"/>
                    <a:pt x="54267" y="236144"/>
                    <a:pt x="121209" y="236144"/>
                  </a:cubicBezTo>
                  <a:lnTo>
                    <a:pt x="147397" y="240886"/>
                  </a:lnTo>
                  <a:cubicBezTo>
                    <a:pt x="144263" y="235880"/>
                    <a:pt x="143963" y="230515"/>
                    <a:pt x="143963" y="225084"/>
                  </a:cubicBezTo>
                  <a:cubicBezTo>
                    <a:pt x="143963" y="138912"/>
                    <a:pt x="219422" y="69055"/>
                    <a:pt x="312505" y="69055"/>
                  </a:cubicBezTo>
                  <a:cubicBezTo>
                    <a:pt x="366750" y="69055"/>
                    <a:pt x="415010" y="92779"/>
                    <a:pt x="443774" y="131357"/>
                  </a:cubicBezTo>
                  <a:cubicBezTo>
                    <a:pt x="492192" y="51860"/>
                    <a:pt x="580257" y="0"/>
                    <a:pt x="680434" y="0"/>
                  </a:cubicBezTo>
                  <a:close/>
                </a:path>
              </a:pathLst>
            </a:custGeom>
            <a:solidFill>
              <a:schemeClr val="bg1"/>
            </a:solidFill>
            <a:ln w="31750" cap="flat" cmpd="sng" algn="ctr">
              <a:noFill/>
              <a:prstDash val="solid"/>
              <a:miter lim="800000"/>
            </a:ln>
            <a:effectLst/>
          </p:spPr>
          <p:txBody>
            <a:bodyPr rtlCol="0" anchor="ctr"/>
            <a:lstStyle/>
            <a:p>
              <a:pPr algn="ctr" defTabSz="1218933">
                <a:defRPr/>
              </a:pPr>
              <a:endParaRPr lang="en-US" sz="2400" kern="0" dirty="0">
                <a:solidFill>
                  <a:sysClr val="window" lastClr="FFFFFF"/>
                </a:solidFill>
                <a:latin typeface="Segoe"/>
              </a:endParaRPr>
            </a:p>
          </p:txBody>
        </p:sp>
      </p:grpSp>
      <p:sp>
        <p:nvSpPr>
          <p:cNvPr id="30" name="Rectangle 29"/>
          <p:cNvSpPr/>
          <p:nvPr/>
        </p:nvSpPr>
        <p:spPr>
          <a:xfrm>
            <a:off x="292495" y="4704820"/>
            <a:ext cx="11868509" cy="935141"/>
          </a:xfrm>
          <a:prstGeom prst="rect">
            <a:avLst/>
          </a:prstGeom>
          <a:solidFill>
            <a:srgbClr val="9B4F96">
              <a:alpha val="9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43805" tIns="121903" rIns="243805" bIns="195044" numCol="1" rtlCol="0" anchor="ctr" anchorCtr="0" compatLnSpc="1">
            <a:prstTxWarp prst="textNoShape">
              <a:avLst/>
            </a:prstTxWarp>
            <a:noAutofit/>
          </a:bodyPr>
          <a:lstStyle/>
          <a:p>
            <a:pPr algn="ctr" defTabSz="1243184" fontAlgn="base">
              <a:lnSpc>
                <a:spcPct val="90000"/>
              </a:lnSpc>
              <a:spcBef>
                <a:spcPct val="0"/>
              </a:spcBef>
              <a:spcAft>
                <a:spcPct val="0"/>
              </a:spcAft>
            </a:pPr>
            <a:r>
              <a:rPr lang="en-US" sz="4266" spc="-159" dirty="0">
                <a:gradFill>
                  <a:gsLst>
                    <a:gs pos="0">
                      <a:srgbClr val="FFFFFF"/>
                    </a:gs>
                    <a:gs pos="100000">
                      <a:srgbClr val="FFFFFF"/>
                    </a:gs>
                  </a:gsLst>
                  <a:lin ang="5400000" scaled="0"/>
                </a:gradFill>
                <a:latin typeface="Segoe UI Light" pitchFamily="34" charset="0"/>
              </a:rPr>
              <a:t>Common core and security architecture</a:t>
            </a:r>
          </a:p>
        </p:txBody>
      </p:sp>
      <p:sp>
        <p:nvSpPr>
          <p:cNvPr id="70" name="TextBox 69"/>
          <p:cNvSpPr txBox="1"/>
          <p:nvPr/>
        </p:nvSpPr>
        <p:spPr>
          <a:xfrm>
            <a:off x="292488" y="3490222"/>
            <a:ext cx="2895391" cy="997709"/>
          </a:xfrm>
          <a:prstGeom prst="rect">
            <a:avLst/>
          </a:prstGeom>
          <a:solidFill>
            <a:schemeClr val="tx1">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03" tIns="60951" rIns="121903" bIns="121903" numCol="1" rtlCol="0" anchor="t" anchorCtr="0" compatLnSpc="1">
            <a:prstTxWarp prst="textNoShape">
              <a:avLst/>
            </a:prstTxWarp>
            <a:noAutofit/>
          </a:bodyPr>
          <a:lstStyle>
            <a:defPPr>
              <a:defRPr lang="en-US"/>
            </a:defPPr>
            <a:lvl1pPr defTabSz="932356" fontAlgn="base">
              <a:spcBef>
                <a:spcPct val="0"/>
              </a:spcBef>
              <a:spcAft>
                <a:spcPct val="0"/>
              </a:spcAft>
              <a:defRPr sz="2000" spc="-30">
                <a:solidFill>
                  <a:schemeClr val="accent1"/>
                </a:solidFill>
                <a:latin typeface="+mj-lt"/>
              </a:defRPr>
            </a:lvl1pPr>
          </a:lstStyle>
          <a:p>
            <a:pPr>
              <a:lnSpc>
                <a:spcPct val="87000"/>
              </a:lnSpc>
              <a:spcBef>
                <a:spcPts val="0"/>
              </a:spcBef>
              <a:spcAft>
                <a:spcPts val="0"/>
              </a:spcAft>
            </a:pPr>
            <a:r>
              <a:rPr lang="en-US" sz="2400" dirty="0">
                <a:gradFill>
                  <a:gsLst>
                    <a:gs pos="0">
                      <a:srgbClr val="505151"/>
                    </a:gs>
                    <a:gs pos="100000">
                      <a:srgbClr val="505151"/>
                    </a:gs>
                  </a:gsLst>
                  <a:lin ang="5400000" scaled="0"/>
                </a:gradFill>
              </a:rPr>
              <a:t>Great, consistent experience across devices</a:t>
            </a:r>
          </a:p>
        </p:txBody>
      </p:sp>
      <p:sp>
        <p:nvSpPr>
          <p:cNvPr id="71" name="TextBox 70"/>
          <p:cNvSpPr txBox="1"/>
          <p:nvPr/>
        </p:nvSpPr>
        <p:spPr>
          <a:xfrm>
            <a:off x="3227027" y="3490222"/>
            <a:ext cx="2909565" cy="997709"/>
          </a:xfrm>
          <a:prstGeom prst="rect">
            <a:avLst/>
          </a:prstGeom>
          <a:solidFill>
            <a:schemeClr val="tx1">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03" tIns="60951" rIns="121903" bIns="121903" numCol="1" rtlCol="0" anchor="t" anchorCtr="0" compatLnSpc="1">
            <a:prstTxWarp prst="textNoShape">
              <a:avLst/>
            </a:prstTxWarp>
            <a:noAutofit/>
          </a:bodyPr>
          <a:lstStyle>
            <a:defPPr>
              <a:defRPr lang="en-US"/>
            </a:defPPr>
            <a:lvl1pPr defTabSz="932356" fontAlgn="base">
              <a:lnSpc>
                <a:spcPct val="90000"/>
              </a:lnSpc>
              <a:spcBef>
                <a:spcPts val="0"/>
              </a:spcBef>
              <a:spcAft>
                <a:spcPts val="0"/>
              </a:spcAft>
              <a:defRPr sz="2000" spc="-30">
                <a:gradFill>
                  <a:gsLst>
                    <a:gs pos="0">
                      <a:schemeClr val="tx2"/>
                    </a:gs>
                    <a:gs pos="100000">
                      <a:schemeClr val="tx2"/>
                    </a:gs>
                  </a:gsLst>
                  <a:lin ang="5400000" scaled="0"/>
                </a:gradFill>
                <a:latin typeface="+mj-lt"/>
              </a:defRPr>
            </a:lvl1pPr>
          </a:lstStyle>
          <a:p>
            <a:pPr>
              <a:lnSpc>
                <a:spcPct val="87000"/>
              </a:lnSpc>
            </a:pPr>
            <a:r>
              <a:rPr lang="en-US" sz="2400" dirty="0">
                <a:gradFill>
                  <a:gsLst>
                    <a:gs pos="0">
                      <a:srgbClr val="505151"/>
                    </a:gs>
                    <a:gs pos="100000">
                      <a:srgbClr val="505151"/>
                    </a:gs>
                  </a:gsLst>
                  <a:lin ang="5400000" scaled="0"/>
                </a:gradFill>
              </a:rPr>
              <a:t>Productive </a:t>
            </a:r>
            <a:br>
              <a:rPr lang="en-US" sz="2400" dirty="0">
                <a:gradFill>
                  <a:gsLst>
                    <a:gs pos="0">
                      <a:srgbClr val="505151"/>
                    </a:gs>
                    <a:gs pos="100000">
                      <a:srgbClr val="505151"/>
                    </a:gs>
                  </a:gsLst>
                  <a:lin ang="5400000" scaled="0"/>
                </a:gradFill>
              </a:rPr>
            </a:br>
            <a:r>
              <a:rPr lang="en-US" sz="2400" dirty="0">
                <a:gradFill>
                  <a:gsLst>
                    <a:gs pos="0">
                      <a:srgbClr val="505151"/>
                    </a:gs>
                    <a:gs pos="100000">
                      <a:srgbClr val="505151"/>
                    </a:gs>
                  </a:gsLst>
                  <a:lin ang="5400000" scaled="0"/>
                </a:gradFill>
              </a:rPr>
              <a:t>and connected</a:t>
            </a:r>
          </a:p>
        </p:txBody>
      </p:sp>
      <p:sp>
        <p:nvSpPr>
          <p:cNvPr id="29" name="TextBox 28"/>
          <p:cNvSpPr txBox="1"/>
          <p:nvPr/>
        </p:nvSpPr>
        <p:spPr>
          <a:xfrm>
            <a:off x="6175712" y="3490222"/>
            <a:ext cx="2978376" cy="997709"/>
          </a:xfrm>
          <a:prstGeom prst="rect">
            <a:avLst/>
          </a:prstGeom>
          <a:solidFill>
            <a:schemeClr val="tx1">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03" tIns="60951" rIns="121903" bIns="121903" numCol="1" rtlCol="0" anchor="t" anchorCtr="0" compatLnSpc="1">
            <a:prstTxWarp prst="textNoShape">
              <a:avLst/>
            </a:prstTxWarp>
            <a:noAutofit/>
          </a:bodyPr>
          <a:lstStyle>
            <a:defPPr>
              <a:defRPr lang="en-US"/>
            </a:defPPr>
            <a:lvl1pPr defTabSz="932356" fontAlgn="base">
              <a:lnSpc>
                <a:spcPct val="90000"/>
              </a:lnSpc>
              <a:spcBef>
                <a:spcPts val="0"/>
              </a:spcBef>
              <a:spcAft>
                <a:spcPts val="0"/>
              </a:spcAft>
              <a:defRPr sz="2000" spc="-30">
                <a:gradFill>
                  <a:gsLst>
                    <a:gs pos="0">
                      <a:schemeClr val="tx2"/>
                    </a:gs>
                    <a:gs pos="100000">
                      <a:schemeClr val="tx2"/>
                    </a:gs>
                  </a:gsLst>
                  <a:lin ang="5400000" scaled="0"/>
                </a:gradFill>
                <a:latin typeface="+mj-lt"/>
              </a:defRPr>
            </a:lvl1pPr>
          </a:lstStyle>
          <a:p>
            <a:pPr>
              <a:lnSpc>
                <a:spcPct val="87000"/>
              </a:lnSpc>
            </a:pPr>
            <a:r>
              <a:rPr lang="en-US" sz="2400" dirty="0">
                <a:gradFill>
                  <a:gsLst>
                    <a:gs pos="0">
                      <a:srgbClr val="505151"/>
                    </a:gs>
                    <a:gs pos="100000">
                      <a:srgbClr val="505151"/>
                    </a:gs>
                  </a:gsLst>
                  <a:lin ang="5400000" scaled="0"/>
                </a:gradFill>
              </a:rPr>
              <a:t>Robust platform for </a:t>
            </a:r>
            <a:br>
              <a:rPr lang="en-US" sz="2400" dirty="0">
                <a:gradFill>
                  <a:gsLst>
                    <a:gs pos="0">
                      <a:srgbClr val="505151"/>
                    </a:gs>
                    <a:gs pos="100000">
                      <a:srgbClr val="505151"/>
                    </a:gs>
                  </a:gsLst>
                  <a:lin ang="5400000" scaled="0"/>
                </a:gradFill>
              </a:rPr>
            </a:br>
            <a:r>
              <a:rPr lang="en-US" sz="2400" dirty="0">
                <a:gradFill>
                  <a:gsLst>
                    <a:gs pos="0">
                      <a:srgbClr val="505151"/>
                    </a:gs>
                    <a:gs pos="100000">
                      <a:srgbClr val="505151"/>
                    </a:gs>
                  </a:gsLst>
                  <a:lin ang="5400000" scaled="0"/>
                </a:gradFill>
              </a:rPr>
              <a:t>mobile apps</a:t>
            </a:r>
          </a:p>
        </p:txBody>
      </p:sp>
      <p:grpSp>
        <p:nvGrpSpPr>
          <p:cNvPr id="7" name="Group 6"/>
          <p:cNvGrpSpPr/>
          <p:nvPr/>
        </p:nvGrpSpPr>
        <p:grpSpPr>
          <a:xfrm>
            <a:off x="6175712" y="900444"/>
            <a:ext cx="2978376" cy="2589768"/>
            <a:chOff x="6175692" y="1749158"/>
            <a:chExt cx="2978798" cy="2730936"/>
          </a:xfrm>
        </p:grpSpPr>
        <p:sp>
          <p:nvSpPr>
            <p:cNvPr id="24" name="Rectangle 23"/>
            <p:cNvSpPr/>
            <p:nvPr/>
          </p:nvSpPr>
          <p:spPr>
            <a:xfrm>
              <a:off x="6175692" y="1749158"/>
              <a:ext cx="2978798" cy="27309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0" rIns="0" bIns="0" rtlCol="0" anchor="ctr"/>
            <a:lstStyle/>
            <a:p>
              <a:pPr algn="ctr" defTabSz="1243543"/>
              <a:endParaRPr lang="en-US" sz="2400" dirty="0">
                <a:solidFill>
                  <a:srgbClr val="FFFFFF"/>
                </a:solidFill>
              </a:endParaRPr>
            </a:p>
          </p:txBody>
        </p:sp>
        <p:grpSp>
          <p:nvGrpSpPr>
            <p:cNvPr id="22" name="Group 21"/>
            <p:cNvGrpSpPr/>
            <p:nvPr/>
          </p:nvGrpSpPr>
          <p:grpSpPr>
            <a:xfrm>
              <a:off x="6915930" y="2154178"/>
              <a:ext cx="2238559" cy="1950780"/>
              <a:chOff x="5866301" y="7748041"/>
              <a:chExt cx="4523186" cy="3941706"/>
            </a:xfrm>
          </p:grpSpPr>
          <p:pic>
            <p:nvPicPr>
              <p:cNvPr id="21" name="Picture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54111" y="8096470"/>
                <a:ext cx="4035374" cy="3274981"/>
              </a:xfrm>
              <a:prstGeom prst="rect">
                <a:avLst/>
              </a:prstGeom>
            </p:spPr>
          </p:pic>
          <p:pic>
            <p:nvPicPr>
              <p:cNvPr id="78" name="Picture 2" descr="C:\Users\alyssaj\Desktop\UPLOAD_EXEC_TIER_ARCHIVE\GoogleTablet_noscreen.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66301" y="7748041"/>
                <a:ext cx="4523186" cy="394170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91782" y="2644918"/>
              <a:ext cx="818668" cy="1386013"/>
            </a:xfrm>
            <a:prstGeom prst="rect">
              <a:avLst/>
            </a:prstGeom>
          </p:spPr>
        </p:pic>
        <p:pic>
          <p:nvPicPr>
            <p:cNvPr id="81" name="Picture 4"/>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457430" y="2441684"/>
              <a:ext cx="1111770" cy="192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useBgFill="1">
        <p:nvSpPr>
          <p:cNvPr id="103" name="Rectangle 102"/>
          <p:cNvSpPr/>
          <p:nvPr/>
        </p:nvSpPr>
        <p:spPr>
          <a:xfrm>
            <a:off x="12181563" y="645459"/>
            <a:ext cx="254045" cy="6348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21903" rIns="182854" bIns="121903" numCol="1" spcCol="0" rtlCol="0" fromWordArt="0" anchor="t" anchorCtr="0" forceAA="0" compatLnSpc="1">
            <a:prstTxWarp prst="textNoShape">
              <a:avLst/>
            </a:prstTxWarp>
            <a:noAutofit/>
          </a:bodyPr>
          <a:lstStyle/>
          <a:p>
            <a:pPr algn="ctr" defTabSz="1243543">
              <a:lnSpc>
                <a:spcPct val="90000"/>
              </a:lnSpc>
            </a:pPr>
            <a:endParaRPr lang="en-US" sz="2400" dirty="0">
              <a:gradFill>
                <a:gsLst>
                  <a:gs pos="51250">
                    <a:srgbClr val="FFFFFF"/>
                  </a:gs>
                  <a:gs pos="35000">
                    <a:srgbClr val="FFFFFF"/>
                  </a:gs>
                </a:gsLst>
                <a:lin ang="5400000" scaled="0"/>
              </a:gradFill>
            </a:endParaRPr>
          </a:p>
        </p:txBody>
      </p:sp>
      <p:sp>
        <p:nvSpPr>
          <p:cNvPr id="59" name="TextBox 58"/>
          <p:cNvSpPr txBox="1"/>
          <p:nvPr/>
        </p:nvSpPr>
        <p:spPr>
          <a:xfrm>
            <a:off x="9203190" y="3490222"/>
            <a:ext cx="2978376" cy="997709"/>
          </a:xfrm>
          <a:prstGeom prst="rect">
            <a:avLst/>
          </a:prstGeom>
          <a:solidFill>
            <a:schemeClr val="tx1">
              <a:lumMod val="20000"/>
              <a:lumOff val="80000"/>
            </a:scheme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03" tIns="60951" rIns="121903" bIns="121903" numCol="1" rtlCol="0" anchor="t" anchorCtr="0" compatLnSpc="1">
            <a:prstTxWarp prst="textNoShape">
              <a:avLst/>
            </a:prstTxWarp>
            <a:noAutofit/>
          </a:bodyPr>
          <a:lstStyle>
            <a:defPPr>
              <a:defRPr lang="en-US"/>
            </a:defPPr>
            <a:lvl1pPr defTabSz="932356" fontAlgn="base">
              <a:lnSpc>
                <a:spcPct val="90000"/>
              </a:lnSpc>
              <a:spcBef>
                <a:spcPts val="0"/>
              </a:spcBef>
              <a:spcAft>
                <a:spcPts val="0"/>
              </a:spcAft>
              <a:defRPr sz="2000" spc="-30">
                <a:gradFill>
                  <a:gsLst>
                    <a:gs pos="0">
                      <a:schemeClr val="tx2"/>
                    </a:gs>
                    <a:gs pos="100000">
                      <a:schemeClr val="tx2"/>
                    </a:gs>
                  </a:gsLst>
                  <a:lin ang="5400000" scaled="0"/>
                </a:gradFill>
                <a:latin typeface="+mj-lt"/>
              </a:defRPr>
            </a:lvl1pPr>
          </a:lstStyle>
          <a:p>
            <a:pPr>
              <a:lnSpc>
                <a:spcPct val="87000"/>
              </a:lnSpc>
            </a:pPr>
            <a:r>
              <a:rPr lang="en-US" sz="2400" dirty="0">
                <a:gradFill>
                  <a:gsLst>
                    <a:gs pos="0">
                      <a:srgbClr val="505151"/>
                    </a:gs>
                    <a:gs pos="100000">
                      <a:srgbClr val="505151"/>
                    </a:gs>
                  </a:gsLst>
                  <a:lin ang="5400000" scaled="0"/>
                </a:gradFill>
              </a:rPr>
              <a:t>Unified app and </a:t>
            </a:r>
            <a:br>
              <a:rPr lang="en-US" sz="2400" dirty="0">
                <a:gradFill>
                  <a:gsLst>
                    <a:gs pos="0">
                      <a:srgbClr val="505151"/>
                    </a:gs>
                    <a:gs pos="100000">
                      <a:srgbClr val="505151"/>
                    </a:gs>
                  </a:gsLst>
                  <a:lin ang="5400000" scaled="0"/>
                </a:gradFill>
              </a:rPr>
            </a:br>
            <a:r>
              <a:rPr lang="en-US" sz="2400" dirty="0">
                <a:gradFill>
                  <a:gsLst>
                    <a:gs pos="0">
                      <a:srgbClr val="505151"/>
                    </a:gs>
                    <a:gs pos="100000">
                      <a:srgbClr val="505151"/>
                    </a:gs>
                  </a:gsLst>
                  <a:lin ang="5400000" scaled="0"/>
                </a:gradFill>
              </a:rPr>
              <a:t>device management </a:t>
            </a:r>
          </a:p>
        </p:txBody>
      </p:sp>
      <p:grpSp>
        <p:nvGrpSpPr>
          <p:cNvPr id="15" name="Group 14"/>
          <p:cNvGrpSpPr/>
          <p:nvPr/>
        </p:nvGrpSpPr>
        <p:grpSpPr>
          <a:xfrm>
            <a:off x="292444" y="900606"/>
            <a:ext cx="2895433" cy="2592727"/>
            <a:chOff x="291601" y="1754400"/>
            <a:chExt cx="2895842" cy="2734056"/>
          </a:xfrm>
        </p:grpSpPr>
        <p:sp>
          <p:nvSpPr>
            <p:cNvPr id="62" name="Rectangle 61"/>
            <p:cNvSpPr/>
            <p:nvPr/>
          </p:nvSpPr>
          <p:spPr>
            <a:xfrm>
              <a:off x="291601" y="1754400"/>
              <a:ext cx="2895842" cy="2734056"/>
            </a:xfrm>
            <a:prstGeom prst="rect">
              <a:avLst/>
            </a:prstGeom>
            <a:solidFill>
              <a:srgbClr val="9B4F96"/>
            </a:solidFill>
            <a:ln w="25400" cap="flat" cmpd="sng" algn="ctr">
              <a:noFill/>
              <a:prstDash val="solid"/>
            </a:ln>
            <a:effectLst/>
          </p:spPr>
          <p:txBody>
            <a:bodyPr rtlCol="0" anchor="ctr"/>
            <a:lstStyle/>
            <a:p>
              <a:pPr algn="ctr" defTabSz="1657379">
                <a:defRPr/>
              </a:pPr>
              <a:endParaRPr lang="en-US" sz="3200" kern="0" dirty="0">
                <a:solidFill>
                  <a:srgbClr val="FFFFFF"/>
                </a:solidFill>
              </a:endParaRPr>
            </a:p>
          </p:txBody>
        </p:sp>
        <p:pic>
          <p:nvPicPr>
            <p:cNvPr id="63" name="Picture 62"/>
            <p:cNvPicPr>
              <a:picLocks noChangeAspect="1"/>
            </p:cNvPicPr>
            <p:nvPr/>
          </p:nvPicPr>
          <p:blipFill rotWithShape="1">
            <a:blip r:embed="rId9" cstate="screen">
              <a:extLst>
                <a:ext uri="{28A0092B-C50C-407E-A947-70E740481C1C}">
                  <a14:useLocalDpi xmlns:a14="http://schemas.microsoft.com/office/drawing/2010/main"/>
                </a:ext>
              </a:extLst>
            </a:blip>
            <a:srcRect b="-1399"/>
            <a:stretch/>
          </p:blipFill>
          <p:spPr>
            <a:xfrm>
              <a:off x="1097484" y="2059708"/>
              <a:ext cx="2089959" cy="2070034"/>
            </a:xfrm>
            <a:prstGeom prst="rect">
              <a:avLst/>
            </a:prstGeom>
            <a:noFill/>
            <a:ln>
              <a:noFill/>
            </a:ln>
          </p:spPr>
        </p:pic>
        <p:pic>
          <p:nvPicPr>
            <p:cNvPr id="64" name="Picture 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91601" y="2221166"/>
              <a:ext cx="1479061" cy="176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478479" y="2946381"/>
              <a:ext cx="1148291" cy="1542075"/>
              <a:chOff x="1478478" y="2946381"/>
              <a:chExt cx="1148291" cy="1542075"/>
            </a:xfrm>
          </p:grpSpPr>
          <p:pic>
            <p:nvPicPr>
              <p:cNvPr id="65" name="Picture 6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66527" y="3066957"/>
                <a:ext cx="971509" cy="1421499"/>
              </a:xfrm>
              <a:prstGeom prst="rect">
                <a:avLst/>
              </a:prstGeom>
              <a:noFill/>
              <a:ln>
                <a:noFill/>
              </a:ln>
            </p:spPr>
          </p:pic>
          <p:pic>
            <p:nvPicPr>
              <p:cNvPr id="2" name="Picture 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478478" y="2946381"/>
                <a:ext cx="1148291" cy="1542075"/>
              </a:xfrm>
              <a:prstGeom prst="rect">
                <a:avLst/>
              </a:prstGeom>
            </p:spPr>
          </p:pic>
        </p:grpSp>
      </p:grpSp>
      <p:grpSp>
        <p:nvGrpSpPr>
          <p:cNvPr id="13" name="Group 12"/>
          <p:cNvGrpSpPr/>
          <p:nvPr/>
        </p:nvGrpSpPr>
        <p:grpSpPr>
          <a:xfrm>
            <a:off x="3227030" y="900736"/>
            <a:ext cx="2909521" cy="2595037"/>
            <a:chOff x="3226602" y="1749158"/>
            <a:chExt cx="2909934" cy="2736493"/>
          </a:xfrm>
        </p:grpSpPr>
        <p:sp>
          <p:nvSpPr>
            <p:cNvPr id="5" name="Rectangle 4"/>
            <p:cNvSpPr/>
            <p:nvPr/>
          </p:nvSpPr>
          <p:spPr>
            <a:xfrm>
              <a:off x="3226602" y="1749158"/>
              <a:ext cx="2909934" cy="2730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3543"/>
              <a:endParaRPr lang="en-US" sz="2400" dirty="0">
                <a:solidFill>
                  <a:srgbClr val="FFFFFF"/>
                </a:solidFill>
              </a:endParaRPr>
            </a:p>
          </p:txBody>
        </p:sp>
        <p:sp>
          <p:nvSpPr>
            <p:cNvPr id="66" name="Freeform 26"/>
            <p:cNvSpPr>
              <a:spLocks noChangeAspect="1" noEditPoints="1"/>
            </p:cNvSpPr>
            <p:nvPr/>
          </p:nvSpPr>
          <p:spPr bwMode="auto">
            <a:xfrm>
              <a:off x="3729662" y="2005364"/>
              <a:ext cx="1674923" cy="369441"/>
            </a:xfrm>
            <a:custGeom>
              <a:avLst/>
              <a:gdLst>
                <a:gd name="T0" fmla="*/ 1225 w 3933"/>
                <a:gd name="T1" fmla="*/ 701 h 865"/>
                <a:gd name="T2" fmla="*/ 1013 w 3933"/>
                <a:gd name="T3" fmla="*/ 295 h 865"/>
                <a:gd name="T4" fmla="*/ 1442 w 3933"/>
                <a:gd name="T5" fmla="*/ 291 h 865"/>
                <a:gd name="T6" fmla="*/ 1229 w 3933"/>
                <a:gd name="T7" fmla="*/ 220 h 865"/>
                <a:gd name="T8" fmla="*/ 1068 w 3933"/>
                <a:gd name="T9" fmla="*/ 545 h 865"/>
                <a:gd name="T10" fmla="*/ 1409 w 3933"/>
                <a:gd name="T11" fmla="*/ 435 h 865"/>
                <a:gd name="T12" fmla="*/ 1633 w 3933"/>
                <a:gd name="T13" fmla="*/ 322 h 865"/>
                <a:gd name="T14" fmla="*/ 1633 w 3933"/>
                <a:gd name="T15" fmla="*/ 692 h 865"/>
                <a:gd name="T16" fmla="*/ 1511 w 3933"/>
                <a:gd name="T17" fmla="*/ 322 h 865"/>
                <a:gd name="T18" fmla="*/ 1692 w 3933"/>
                <a:gd name="T19" fmla="*/ 136 h 865"/>
                <a:gd name="T20" fmla="*/ 1899 w 3933"/>
                <a:gd name="T21" fmla="*/ 186 h 865"/>
                <a:gd name="T22" fmla="*/ 1924 w 3933"/>
                <a:gd name="T23" fmla="*/ 372 h 865"/>
                <a:gd name="T24" fmla="*/ 1777 w 3933"/>
                <a:gd name="T25" fmla="*/ 372 h 865"/>
                <a:gd name="T26" fmla="*/ 1777 w 3933"/>
                <a:gd name="T27" fmla="*/ 262 h 865"/>
                <a:gd name="T28" fmla="*/ 1938 w 3933"/>
                <a:gd name="T29" fmla="*/ 196 h 865"/>
                <a:gd name="T30" fmla="*/ 1981 w 3933"/>
                <a:gd name="T31" fmla="*/ 217 h 865"/>
                <a:gd name="T32" fmla="*/ 2037 w 3933"/>
                <a:gd name="T33" fmla="*/ 162 h 865"/>
                <a:gd name="T34" fmla="*/ 1978 w 3933"/>
                <a:gd name="T35" fmla="*/ 322 h 865"/>
                <a:gd name="T36" fmla="*/ 2275 w 3933"/>
                <a:gd name="T37" fmla="*/ 701 h 865"/>
                <a:gd name="T38" fmla="*/ 2151 w 3933"/>
                <a:gd name="T39" fmla="*/ 369 h 865"/>
                <a:gd name="T40" fmla="*/ 2289 w 3933"/>
                <a:gd name="T41" fmla="*/ 364 h 865"/>
                <a:gd name="T42" fmla="*/ 2285 w 3933"/>
                <a:gd name="T43" fmla="*/ 651 h 865"/>
                <a:gd name="T44" fmla="*/ 2480 w 3933"/>
                <a:gd name="T45" fmla="*/ 522 h 865"/>
                <a:gd name="T46" fmla="*/ 2716 w 3933"/>
                <a:gd name="T47" fmla="*/ 666 h 865"/>
                <a:gd name="T48" fmla="*/ 2441 w 3933"/>
                <a:gd name="T49" fmla="*/ 408 h 865"/>
                <a:gd name="T50" fmla="*/ 2742 w 3933"/>
                <a:gd name="T51" fmla="*/ 491 h 865"/>
                <a:gd name="T52" fmla="*/ 2588 w 3933"/>
                <a:gd name="T53" fmla="*/ 364 h 865"/>
                <a:gd name="T54" fmla="*/ 3193 w 3933"/>
                <a:gd name="T55" fmla="*/ 546 h 865"/>
                <a:gd name="T56" fmla="*/ 2892 w 3933"/>
                <a:gd name="T57" fmla="*/ 610 h 865"/>
                <a:gd name="T58" fmla="*/ 2987 w 3933"/>
                <a:gd name="T59" fmla="*/ 449 h 865"/>
                <a:gd name="T60" fmla="*/ 3113 w 3933"/>
                <a:gd name="T61" fmla="*/ 304 h 865"/>
                <a:gd name="T62" fmla="*/ 3030 w 3933"/>
                <a:gd name="T63" fmla="*/ 165 h 865"/>
                <a:gd name="T64" fmla="*/ 3070 w 3933"/>
                <a:gd name="T65" fmla="*/ 422 h 865"/>
                <a:gd name="T66" fmla="*/ 3563 w 3933"/>
                <a:gd name="T67" fmla="*/ 617 h 865"/>
                <a:gd name="T68" fmla="*/ 3254 w 3933"/>
                <a:gd name="T69" fmla="*/ 464 h 865"/>
                <a:gd name="T70" fmla="*/ 3552 w 3933"/>
                <a:gd name="T71" fmla="*/ 180 h 865"/>
                <a:gd name="T72" fmla="*/ 3316 w 3933"/>
                <a:gd name="T73" fmla="*/ 441 h 865"/>
                <a:gd name="T74" fmla="*/ 3584 w 3933"/>
                <a:gd name="T75" fmla="*/ 528 h 865"/>
                <a:gd name="T76" fmla="*/ 3349 w 3933"/>
                <a:gd name="T77" fmla="*/ 449 h 865"/>
                <a:gd name="T78" fmla="*/ 3495 w 3933"/>
                <a:gd name="T79" fmla="*/ 619 h 865"/>
                <a:gd name="T80" fmla="*/ 3749 w 3933"/>
                <a:gd name="T81" fmla="*/ 701 h 865"/>
                <a:gd name="T82" fmla="*/ 3838 w 3933"/>
                <a:gd name="T83" fmla="*/ 620 h 865"/>
                <a:gd name="T84" fmla="*/ 3651 w 3933"/>
                <a:gd name="T85" fmla="*/ 434 h 865"/>
                <a:gd name="T86" fmla="*/ 3721 w 3933"/>
                <a:gd name="T87" fmla="*/ 227 h 865"/>
                <a:gd name="T88" fmla="*/ 3933 w 3933"/>
                <a:gd name="T89" fmla="*/ 534 h 865"/>
                <a:gd name="T90" fmla="*/ 464 w 3933"/>
                <a:gd name="T91" fmla="*/ 0 h 865"/>
                <a:gd name="T92" fmla="*/ 158 w 3933"/>
                <a:gd name="T93" fmla="*/ 632 h 865"/>
                <a:gd name="T94" fmla="*/ 1 w 3933"/>
                <a:gd name="T95" fmla="*/ 694 h 865"/>
                <a:gd name="T96" fmla="*/ 722 w 3933"/>
                <a:gd name="T97" fmla="*/ 79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33" h="865">
                  <a:moveTo>
                    <a:pt x="1472" y="427"/>
                  </a:moveTo>
                  <a:cubicBezTo>
                    <a:pt x="1472" y="482"/>
                    <a:pt x="1462" y="530"/>
                    <a:pt x="1442" y="572"/>
                  </a:cubicBezTo>
                  <a:cubicBezTo>
                    <a:pt x="1422" y="613"/>
                    <a:pt x="1393" y="645"/>
                    <a:pt x="1355" y="668"/>
                  </a:cubicBezTo>
                  <a:cubicBezTo>
                    <a:pt x="1318" y="690"/>
                    <a:pt x="1274" y="701"/>
                    <a:pt x="1225" y="701"/>
                  </a:cubicBezTo>
                  <a:cubicBezTo>
                    <a:pt x="1177" y="701"/>
                    <a:pt x="1135" y="691"/>
                    <a:pt x="1098" y="669"/>
                  </a:cubicBezTo>
                  <a:cubicBezTo>
                    <a:pt x="1061" y="647"/>
                    <a:pt x="1033" y="616"/>
                    <a:pt x="1012" y="576"/>
                  </a:cubicBezTo>
                  <a:cubicBezTo>
                    <a:pt x="992" y="536"/>
                    <a:pt x="982" y="490"/>
                    <a:pt x="982" y="439"/>
                  </a:cubicBezTo>
                  <a:cubicBezTo>
                    <a:pt x="982" y="384"/>
                    <a:pt x="992" y="336"/>
                    <a:pt x="1013" y="295"/>
                  </a:cubicBezTo>
                  <a:cubicBezTo>
                    <a:pt x="1033" y="253"/>
                    <a:pt x="1063" y="221"/>
                    <a:pt x="1101" y="199"/>
                  </a:cubicBezTo>
                  <a:cubicBezTo>
                    <a:pt x="1139" y="176"/>
                    <a:pt x="1184" y="165"/>
                    <a:pt x="1234" y="165"/>
                  </a:cubicBezTo>
                  <a:cubicBezTo>
                    <a:pt x="1280" y="165"/>
                    <a:pt x="1321" y="176"/>
                    <a:pt x="1358" y="198"/>
                  </a:cubicBezTo>
                  <a:cubicBezTo>
                    <a:pt x="1394" y="220"/>
                    <a:pt x="1423" y="251"/>
                    <a:pt x="1442" y="291"/>
                  </a:cubicBezTo>
                  <a:cubicBezTo>
                    <a:pt x="1462" y="330"/>
                    <a:pt x="1472" y="376"/>
                    <a:pt x="1472" y="427"/>
                  </a:cubicBezTo>
                  <a:close/>
                  <a:moveTo>
                    <a:pt x="1409" y="435"/>
                  </a:moveTo>
                  <a:cubicBezTo>
                    <a:pt x="1409" y="367"/>
                    <a:pt x="1393" y="314"/>
                    <a:pt x="1361" y="276"/>
                  </a:cubicBezTo>
                  <a:cubicBezTo>
                    <a:pt x="1330" y="239"/>
                    <a:pt x="1286" y="220"/>
                    <a:pt x="1229" y="220"/>
                  </a:cubicBezTo>
                  <a:cubicBezTo>
                    <a:pt x="1194" y="220"/>
                    <a:pt x="1162" y="229"/>
                    <a:pt x="1134" y="247"/>
                  </a:cubicBezTo>
                  <a:cubicBezTo>
                    <a:pt x="1106" y="265"/>
                    <a:pt x="1084" y="290"/>
                    <a:pt x="1069" y="323"/>
                  </a:cubicBezTo>
                  <a:cubicBezTo>
                    <a:pt x="1053" y="356"/>
                    <a:pt x="1046" y="393"/>
                    <a:pt x="1046" y="434"/>
                  </a:cubicBezTo>
                  <a:cubicBezTo>
                    <a:pt x="1046" y="475"/>
                    <a:pt x="1053" y="512"/>
                    <a:pt x="1068" y="545"/>
                  </a:cubicBezTo>
                  <a:cubicBezTo>
                    <a:pt x="1083" y="577"/>
                    <a:pt x="1104" y="602"/>
                    <a:pt x="1131" y="620"/>
                  </a:cubicBezTo>
                  <a:cubicBezTo>
                    <a:pt x="1159" y="638"/>
                    <a:pt x="1190" y="646"/>
                    <a:pt x="1225" y="646"/>
                  </a:cubicBezTo>
                  <a:cubicBezTo>
                    <a:pt x="1282" y="646"/>
                    <a:pt x="1327" y="628"/>
                    <a:pt x="1360" y="590"/>
                  </a:cubicBezTo>
                  <a:cubicBezTo>
                    <a:pt x="1392" y="552"/>
                    <a:pt x="1409" y="501"/>
                    <a:pt x="1409" y="435"/>
                  </a:cubicBezTo>
                  <a:close/>
                  <a:moveTo>
                    <a:pt x="1735" y="196"/>
                  </a:moveTo>
                  <a:cubicBezTo>
                    <a:pt x="1723" y="190"/>
                    <a:pt x="1710" y="186"/>
                    <a:pt x="1695" y="186"/>
                  </a:cubicBezTo>
                  <a:cubicBezTo>
                    <a:pt x="1654" y="186"/>
                    <a:pt x="1633" y="213"/>
                    <a:pt x="1633" y="265"/>
                  </a:cubicBezTo>
                  <a:cubicBezTo>
                    <a:pt x="1633" y="322"/>
                    <a:pt x="1633" y="322"/>
                    <a:pt x="1633" y="322"/>
                  </a:cubicBezTo>
                  <a:cubicBezTo>
                    <a:pt x="1720" y="322"/>
                    <a:pt x="1720" y="322"/>
                    <a:pt x="1720" y="322"/>
                  </a:cubicBezTo>
                  <a:cubicBezTo>
                    <a:pt x="1720" y="372"/>
                    <a:pt x="1720" y="372"/>
                    <a:pt x="1720" y="372"/>
                  </a:cubicBezTo>
                  <a:cubicBezTo>
                    <a:pt x="1633" y="372"/>
                    <a:pt x="1633" y="372"/>
                    <a:pt x="1633" y="372"/>
                  </a:cubicBezTo>
                  <a:cubicBezTo>
                    <a:pt x="1633" y="692"/>
                    <a:pt x="1633" y="692"/>
                    <a:pt x="1633" y="692"/>
                  </a:cubicBezTo>
                  <a:cubicBezTo>
                    <a:pt x="1574" y="692"/>
                    <a:pt x="1574" y="692"/>
                    <a:pt x="1574" y="692"/>
                  </a:cubicBezTo>
                  <a:cubicBezTo>
                    <a:pt x="1574" y="372"/>
                    <a:pt x="1574" y="372"/>
                    <a:pt x="1574" y="372"/>
                  </a:cubicBezTo>
                  <a:cubicBezTo>
                    <a:pt x="1511" y="372"/>
                    <a:pt x="1511" y="372"/>
                    <a:pt x="1511" y="372"/>
                  </a:cubicBezTo>
                  <a:cubicBezTo>
                    <a:pt x="1511" y="322"/>
                    <a:pt x="1511" y="322"/>
                    <a:pt x="1511" y="322"/>
                  </a:cubicBezTo>
                  <a:cubicBezTo>
                    <a:pt x="1574" y="322"/>
                    <a:pt x="1574" y="322"/>
                    <a:pt x="1574" y="322"/>
                  </a:cubicBezTo>
                  <a:cubicBezTo>
                    <a:pt x="1574" y="262"/>
                    <a:pt x="1574" y="262"/>
                    <a:pt x="1574" y="262"/>
                  </a:cubicBezTo>
                  <a:cubicBezTo>
                    <a:pt x="1574" y="224"/>
                    <a:pt x="1585" y="194"/>
                    <a:pt x="1607" y="171"/>
                  </a:cubicBezTo>
                  <a:cubicBezTo>
                    <a:pt x="1629" y="148"/>
                    <a:pt x="1657" y="136"/>
                    <a:pt x="1692" y="136"/>
                  </a:cubicBezTo>
                  <a:cubicBezTo>
                    <a:pt x="1710" y="136"/>
                    <a:pt x="1724" y="138"/>
                    <a:pt x="1735" y="143"/>
                  </a:cubicBezTo>
                  <a:lnTo>
                    <a:pt x="1735" y="196"/>
                  </a:lnTo>
                  <a:close/>
                  <a:moveTo>
                    <a:pt x="1938" y="196"/>
                  </a:moveTo>
                  <a:cubicBezTo>
                    <a:pt x="1927" y="190"/>
                    <a:pt x="1914" y="186"/>
                    <a:pt x="1899" y="186"/>
                  </a:cubicBezTo>
                  <a:cubicBezTo>
                    <a:pt x="1858" y="186"/>
                    <a:pt x="1837" y="213"/>
                    <a:pt x="1837" y="265"/>
                  </a:cubicBezTo>
                  <a:cubicBezTo>
                    <a:pt x="1837" y="322"/>
                    <a:pt x="1837" y="322"/>
                    <a:pt x="1837" y="322"/>
                  </a:cubicBezTo>
                  <a:cubicBezTo>
                    <a:pt x="1924" y="322"/>
                    <a:pt x="1924" y="322"/>
                    <a:pt x="1924" y="322"/>
                  </a:cubicBezTo>
                  <a:cubicBezTo>
                    <a:pt x="1924" y="372"/>
                    <a:pt x="1924" y="372"/>
                    <a:pt x="1924" y="372"/>
                  </a:cubicBezTo>
                  <a:cubicBezTo>
                    <a:pt x="1837" y="372"/>
                    <a:pt x="1837" y="372"/>
                    <a:pt x="1837" y="372"/>
                  </a:cubicBezTo>
                  <a:cubicBezTo>
                    <a:pt x="1837" y="692"/>
                    <a:pt x="1837" y="692"/>
                    <a:pt x="1837" y="692"/>
                  </a:cubicBezTo>
                  <a:cubicBezTo>
                    <a:pt x="1777" y="692"/>
                    <a:pt x="1777" y="692"/>
                    <a:pt x="1777" y="692"/>
                  </a:cubicBezTo>
                  <a:cubicBezTo>
                    <a:pt x="1777" y="372"/>
                    <a:pt x="1777" y="372"/>
                    <a:pt x="1777" y="372"/>
                  </a:cubicBezTo>
                  <a:cubicBezTo>
                    <a:pt x="1715" y="372"/>
                    <a:pt x="1715" y="372"/>
                    <a:pt x="1715" y="372"/>
                  </a:cubicBezTo>
                  <a:cubicBezTo>
                    <a:pt x="1715" y="322"/>
                    <a:pt x="1715" y="322"/>
                    <a:pt x="1715" y="322"/>
                  </a:cubicBezTo>
                  <a:cubicBezTo>
                    <a:pt x="1777" y="322"/>
                    <a:pt x="1777" y="322"/>
                    <a:pt x="1777" y="322"/>
                  </a:cubicBezTo>
                  <a:cubicBezTo>
                    <a:pt x="1777" y="262"/>
                    <a:pt x="1777" y="262"/>
                    <a:pt x="1777" y="262"/>
                  </a:cubicBezTo>
                  <a:cubicBezTo>
                    <a:pt x="1777" y="224"/>
                    <a:pt x="1789" y="194"/>
                    <a:pt x="1811" y="171"/>
                  </a:cubicBezTo>
                  <a:cubicBezTo>
                    <a:pt x="1833" y="148"/>
                    <a:pt x="1861" y="136"/>
                    <a:pt x="1895" y="136"/>
                  </a:cubicBezTo>
                  <a:cubicBezTo>
                    <a:pt x="1913" y="136"/>
                    <a:pt x="1928" y="138"/>
                    <a:pt x="1938" y="143"/>
                  </a:cubicBezTo>
                  <a:lnTo>
                    <a:pt x="1938" y="196"/>
                  </a:lnTo>
                  <a:close/>
                  <a:moveTo>
                    <a:pt x="2048" y="189"/>
                  </a:moveTo>
                  <a:cubicBezTo>
                    <a:pt x="2048" y="200"/>
                    <a:pt x="2044" y="210"/>
                    <a:pt x="2036" y="217"/>
                  </a:cubicBezTo>
                  <a:cubicBezTo>
                    <a:pt x="2029" y="224"/>
                    <a:pt x="2019" y="228"/>
                    <a:pt x="2009" y="228"/>
                  </a:cubicBezTo>
                  <a:cubicBezTo>
                    <a:pt x="1998" y="228"/>
                    <a:pt x="1989" y="224"/>
                    <a:pt x="1981" y="217"/>
                  </a:cubicBezTo>
                  <a:cubicBezTo>
                    <a:pt x="1974" y="210"/>
                    <a:pt x="1970" y="201"/>
                    <a:pt x="1970" y="189"/>
                  </a:cubicBezTo>
                  <a:cubicBezTo>
                    <a:pt x="1970" y="179"/>
                    <a:pt x="1974" y="170"/>
                    <a:pt x="1981" y="162"/>
                  </a:cubicBezTo>
                  <a:cubicBezTo>
                    <a:pt x="1988" y="155"/>
                    <a:pt x="1998" y="151"/>
                    <a:pt x="2009" y="151"/>
                  </a:cubicBezTo>
                  <a:cubicBezTo>
                    <a:pt x="2020" y="151"/>
                    <a:pt x="2029" y="155"/>
                    <a:pt x="2037" y="162"/>
                  </a:cubicBezTo>
                  <a:cubicBezTo>
                    <a:pt x="2044" y="170"/>
                    <a:pt x="2048" y="179"/>
                    <a:pt x="2048" y="189"/>
                  </a:cubicBezTo>
                  <a:close/>
                  <a:moveTo>
                    <a:pt x="2038" y="692"/>
                  </a:moveTo>
                  <a:cubicBezTo>
                    <a:pt x="1978" y="692"/>
                    <a:pt x="1978" y="692"/>
                    <a:pt x="1978" y="692"/>
                  </a:cubicBezTo>
                  <a:cubicBezTo>
                    <a:pt x="1978" y="322"/>
                    <a:pt x="1978" y="322"/>
                    <a:pt x="1978" y="322"/>
                  </a:cubicBezTo>
                  <a:cubicBezTo>
                    <a:pt x="2038" y="322"/>
                    <a:pt x="2038" y="322"/>
                    <a:pt x="2038" y="322"/>
                  </a:cubicBezTo>
                  <a:lnTo>
                    <a:pt x="2038" y="692"/>
                  </a:lnTo>
                  <a:close/>
                  <a:moveTo>
                    <a:pt x="2376" y="675"/>
                  </a:moveTo>
                  <a:cubicBezTo>
                    <a:pt x="2348" y="693"/>
                    <a:pt x="2314" y="701"/>
                    <a:pt x="2275" y="701"/>
                  </a:cubicBezTo>
                  <a:cubicBezTo>
                    <a:pt x="2241" y="701"/>
                    <a:pt x="2211" y="694"/>
                    <a:pt x="2184" y="678"/>
                  </a:cubicBezTo>
                  <a:cubicBezTo>
                    <a:pt x="2157" y="663"/>
                    <a:pt x="2136" y="641"/>
                    <a:pt x="2121" y="612"/>
                  </a:cubicBezTo>
                  <a:cubicBezTo>
                    <a:pt x="2106" y="584"/>
                    <a:pt x="2099" y="552"/>
                    <a:pt x="2099" y="516"/>
                  </a:cubicBezTo>
                  <a:cubicBezTo>
                    <a:pt x="2099" y="455"/>
                    <a:pt x="2116" y="406"/>
                    <a:pt x="2151" y="369"/>
                  </a:cubicBezTo>
                  <a:cubicBezTo>
                    <a:pt x="2186" y="332"/>
                    <a:pt x="2233" y="313"/>
                    <a:pt x="2291" y="313"/>
                  </a:cubicBezTo>
                  <a:cubicBezTo>
                    <a:pt x="2324" y="313"/>
                    <a:pt x="2352" y="319"/>
                    <a:pt x="2377" y="332"/>
                  </a:cubicBezTo>
                  <a:cubicBezTo>
                    <a:pt x="2377" y="393"/>
                    <a:pt x="2377" y="393"/>
                    <a:pt x="2377" y="393"/>
                  </a:cubicBezTo>
                  <a:cubicBezTo>
                    <a:pt x="2349" y="373"/>
                    <a:pt x="2320" y="364"/>
                    <a:pt x="2289" y="364"/>
                  </a:cubicBezTo>
                  <a:cubicBezTo>
                    <a:pt x="2250" y="364"/>
                    <a:pt x="2219" y="377"/>
                    <a:pt x="2195" y="405"/>
                  </a:cubicBezTo>
                  <a:cubicBezTo>
                    <a:pt x="2171" y="432"/>
                    <a:pt x="2159" y="467"/>
                    <a:pt x="2159" y="511"/>
                  </a:cubicBezTo>
                  <a:cubicBezTo>
                    <a:pt x="2159" y="554"/>
                    <a:pt x="2171" y="588"/>
                    <a:pt x="2193" y="613"/>
                  </a:cubicBezTo>
                  <a:cubicBezTo>
                    <a:pt x="2216" y="638"/>
                    <a:pt x="2247" y="651"/>
                    <a:pt x="2285" y="651"/>
                  </a:cubicBezTo>
                  <a:cubicBezTo>
                    <a:pt x="2317" y="651"/>
                    <a:pt x="2348" y="640"/>
                    <a:pt x="2376" y="619"/>
                  </a:cubicBezTo>
                  <a:lnTo>
                    <a:pt x="2376" y="675"/>
                  </a:lnTo>
                  <a:close/>
                  <a:moveTo>
                    <a:pt x="2742" y="522"/>
                  </a:moveTo>
                  <a:cubicBezTo>
                    <a:pt x="2480" y="522"/>
                    <a:pt x="2480" y="522"/>
                    <a:pt x="2480" y="522"/>
                  </a:cubicBezTo>
                  <a:cubicBezTo>
                    <a:pt x="2481" y="564"/>
                    <a:pt x="2492" y="596"/>
                    <a:pt x="2513" y="618"/>
                  </a:cubicBezTo>
                  <a:cubicBezTo>
                    <a:pt x="2534" y="640"/>
                    <a:pt x="2564" y="651"/>
                    <a:pt x="2601" y="651"/>
                  </a:cubicBezTo>
                  <a:cubicBezTo>
                    <a:pt x="2643" y="651"/>
                    <a:pt x="2681" y="637"/>
                    <a:pt x="2716" y="610"/>
                  </a:cubicBezTo>
                  <a:cubicBezTo>
                    <a:pt x="2716" y="666"/>
                    <a:pt x="2716" y="666"/>
                    <a:pt x="2716" y="666"/>
                  </a:cubicBezTo>
                  <a:cubicBezTo>
                    <a:pt x="2683" y="689"/>
                    <a:pt x="2640" y="701"/>
                    <a:pt x="2587" y="701"/>
                  </a:cubicBezTo>
                  <a:cubicBezTo>
                    <a:pt x="2534" y="701"/>
                    <a:pt x="2493" y="684"/>
                    <a:pt x="2463" y="650"/>
                  </a:cubicBezTo>
                  <a:cubicBezTo>
                    <a:pt x="2433" y="616"/>
                    <a:pt x="2419" y="569"/>
                    <a:pt x="2419" y="509"/>
                  </a:cubicBezTo>
                  <a:cubicBezTo>
                    <a:pt x="2419" y="472"/>
                    <a:pt x="2426" y="439"/>
                    <a:pt x="2441" y="408"/>
                  </a:cubicBezTo>
                  <a:cubicBezTo>
                    <a:pt x="2456" y="378"/>
                    <a:pt x="2476" y="355"/>
                    <a:pt x="2502" y="338"/>
                  </a:cubicBezTo>
                  <a:cubicBezTo>
                    <a:pt x="2528" y="321"/>
                    <a:pt x="2557" y="313"/>
                    <a:pt x="2589" y="313"/>
                  </a:cubicBezTo>
                  <a:cubicBezTo>
                    <a:pt x="2637" y="313"/>
                    <a:pt x="2674" y="329"/>
                    <a:pt x="2701" y="360"/>
                  </a:cubicBezTo>
                  <a:cubicBezTo>
                    <a:pt x="2728" y="391"/>
                    <a:pt x="2742" y="435"/>
                    <a:pt x="2742" y="491"/>
                  </a:cubicBezTo>
                  <a:lnTo>
                    <a:pt x="2742" y="522"/>
                  </a:lnTo>
                  <a:close/>
                  <a:moveTo>
                    <a:pt x="2681" y="472"/>
                  </a:moveTo>
                  <a:cubicBezTo>
                    <a:pt x="2680" y="438"/>
                    <a:pt x="2672" y="411"/>
                    <a:pt x="2656" y="392"/>
                  </a:cubicBezTo>
                  <a:cubicBezTo>
                    <a:pt x="2640" y="373"/>
                    <a:pt x="2617" y="364"/>
                    <a:pt x="2588" y="364"/>
                  </a:cubicBezTo>
                  <a:cubicBezTo>
                    <a:pt x="2561" y="364"/>
                    <a:pt x="2537" y="374"/>
                    <a:pt x="2518" y="393"/>
                  </a:cubicBezTo>
                  <a:cubicBezTo>
                    <a:pt x="2498" y="413"/>
                    <a:pt x="2486" y="439"/>
                    <a:pt x="2481" y="472"/>
                  </a:cubicBezTo>
                  <a:lnTo>
                    <a:pt x="2681" y="472"/>
                  </a:lnTo>
                  <a:close/>
                  <a:moveTo>
                    <a:pt x="3193" y="546"/>
                  </a:moveTo>
                  <a:cubicBezTo>
                    <a:pt x="3193" y="592"/>
                    <a:pt x="3176" y="630"/>
                    <a:pt x="3142" y="659"/>
                  </a:cubicBezTo>
                  <a:cubicBezTo>
                    <a:pt x="3109" y="687"/>
                    <a:pt x="3065" y="701"/>
                    <a:pt x="3010" y="701"/>
                  </a:cubicBezTo>
                  <a:cubicBezTo>
                    <a:pt x="2961" y="701"/>
                    <a:pt x="2922" y="692"/>
                    <a:pt x="2892" y="673"/>
                  </a:cubicBezTo>
                  <a:cubicBezTo>
                    <a:pt x="2892" y="610"/>
                    <a:pt x="2892" y="610"/>
                    <a:pt x="2892" y="610"/>
                  </a:cubicBezTo>
                  <a:cubicBezTo>
                    <a:pt x="2927" y="637"/>
                    <a:pt x="2967" y="651"/>
                    <a:pt x="3013" y="651"/>
                  </a:cubicBezTo>
                  <a:cubicBezTo>
                    <a:pt x="3049" y="651"/>
                    <a:pt x="3078" y="642"/>
                    <a:pt x="3100" y="624"/>
                  </a:cubicBezTo>
                  <a:cubicBezTo>
                    <a:pt x="3121" y="606"/>
                    <a:pt x="3132" y="582"/>
                    <a:pt x="3132" y="551"/>
                  </a:cubicBezTo>
                  <a:cubicBezTo>
                    <a:pt x="3132" y="483"/>
                    <a:pt x="3084" y="449"/>
                    <a:pt x="2987" y="449"/>
                  </a:cubicBezTo>
                  <a:cubicBezTo>
                    <a:pt x="2944" y="449"/>
                    <a:pt x="2944" y="449"/>
                    <a:pt x="2944" y="449"/>
                  </a:cubicBezTo>
                  <a:cubicBezTo>
                    <a:pt x="2944" y="399"/>
                    <a:pt x="2944" y="399"/>
                    <a:pt x="2944" y="399"/>
                  </a:cubicBezTo>
                  <a:cubicBezTo>
                    <a:pt x="2985" y="399"/>
                    <a:pt x="2985" y="399"/>
                    <a:pt x="2985" y="399"/>
                  </a:cubicBezTo>
                  <a:cubicBezTo>
                    <a:pt x="3070" y="399"/>
                    <a:pt x="3113" y="367"/>
                    <a:pt x="3113" y="304"/>
                  </a:cubicBezTo>
                  <a:cubicBezTo>
                    <a:pt x="3113" y="245"/>
                    <a:pt x="3081" y="215"/>
                    <a:pt x="3015" y="215"/>
                  </a:cubicBezTo>
                  <a:cubicBezTo>
                    <a:pt x="2979" y="215"/>
                    <a:pt x="2944" y="228"/>
                    <a:pt x="2912" y="252"/>
                  </a:cubicBezTo>
                  <a:cubicBezTo>
                    <a:pt x="2912" y="195"/>
                    <a:pt x="2912" y="195"/>
                    <a:pt x="2912" y="195"/>
                  </a:cubicBezTo>
                  <a:cubicBezTo>
                    <a:pt x="2945" y="175"/>
                    <a:pt x="2985" y="165"/>
                    <a:pt x="3030" y="165"/>
                  </a:cubicBezTo>
                  <a:cubicBezTo>
                    <a:pt x="3073" y="165"/>
                    <a:pt x="3108" y="176"/>
                    <a:pt x="3134" y="199"/>
                  </a:cubicBezTo>
                  <a:cubicBezTo>
                    <a:pt x="3161" y="222"/>
                    <a:pt x="3174" y="252"/>
                    <a:pt x="3174" y="289"/>
                  </a:cubicBezTo>
                  <a:cubicBezTo>
                    <a:pt x="3174" y="357"/>
                    <a:pt x="3139" y="401"/>
                    <a:pt x="3070" y="420"/>
                  </a:cubicBezTo>
                  <a:cubicBezTo>
                    <a:pt x="3070" y="422"/>
                    <a:pt x="3070" y="422"/>
                    <a:pt x="3070" y="422"/>
                  </a:cubicBezTo>
                  <a:cubicBezTo>
                    <a:pt x="3107" y="426"/>
                    <a:pt x="3137" y="439"/>
                    <a:pt x="3159" y="462"/>
                  </a:cubicBezTo>
                  <a:cubicBezTo>
                    <a:pt x="3181" y="484"/>
                    <a:pt x="3193" y="512"/>
                    <a:pt x="3193" y="546"/>
                  </a:cubicBezTo>
                  <a:close/>
                  <a:moveTo>
                    <a:pt x="3584" y="528"/>
                  </a:moveTo>
                  <a:cubicBezTo>
                    <a:pt x="3584" y="561"/>
                    <a:pt x="3577" y="590"/>
                    <a:pt x="3563" y="617"/>
                  </a:cubicBezTo>
                  <a:cubicBezTo>
                    <a:pt x="3548" y="644"/>
                    <a:pt x="3529" y="665"/>
                    <a:pt x="3504" y="679"/>
                  </a:cubicBezTo>
                  <a:cubicBezTo>
                    <a:pt x="3479" y="694"/>
                    <a:pt x="3451" y="701"/>
                    <a:pt x="3421" y="701"/>
                  </a:cubicBezTo>
                  <a:cubicBezTo>
                    <a:pt x="3369" y="701"/>
                    <a:pt x="3328" y="681"/>
                    <a:pt x="3299" y="639"/>
                  </a:cubicBezTo>
                  <a:cubicBezTo>
                    <a:pt x="3269" y="597"/>
                    <a:pt x="3254" y="539"/>
                    <a:pt x="3254" y="464"/>
                  </a:cubicBezTo>
                  <a:cubicBezTo>
                    <a:pt x="3254" y="405"/>
                    <a:pt x="3263" y="352"/>
                    <a:pt x="3280" y="307"/>
                  </a:cubicBezTo>
                  <a:cubicBezTo>
                    <a:pt x="3298" y="262"/>
                    <a:pt x="3323" y="227"/>
                    <a:pt x="3355" y="202"/>
                  </a:cubicBezTo>
                  <a:cubicBezTo>
                    <a:pt x="3387" y="177"/>
                    <a:pt x="3424" y="165"/>
                    <a:pt x="3466" y="165"/>
                  </a:cubicBezTo>
                  <a:cubicBezTo>
                    <a:pt x="3502" y="165"/>
                    <a:pt x="3530" y="170"/>
                    <a:pt x="3552" y="180"/>
                  </a:cubicBezTo>
                  <a:cubicBezTo>
                    <a:pt x="3552" y="236"/>
                    <a:pt x="3552" y="236"/>
                    <a:pt x="3552" y="236"/>
                  </a:cubicBezTo>
                  <a:cubicBezTo>
                    <a:pt x="3525" y="222"/>
                    <a:pt x="3497" y="215"/>
                    <a:pt x="3467" y="215"/>
                  </a:cubicBezTo>
                  <a:cubicBezTo>
                    <a:pt x="3421" y="215"/>
                    <a:pt x="3385" y="236"/>
                    <a:pt x="3357" y="277"/>
                  </a:cubicBezTo>
                  <a:cubicBezTo>
                    <a:pt x="3330" y="318"/>
                    <a:pt x="3316" y="373"/>
                    <a:pt x="3316" y="441"/>
                  </a:cubicBezTo>
                  <a:cubicBezTo>
                    <a:pt x="3317" y="441"/>
                    <a:pt x="3317" y="441"/>
                    <a:pt x="3317" y="441"/>
                  </a:cubicBezTo>
                  <a:cubicBezTo>
                    <a:pt x="3341" y="392"/>
                    <a:pt x="3380" y="368"/>
                    <a:pt x="3435" y="368"/>
                  </a:cubicBezTo>
                  <a:cubicBezTo>
                    <a:pt x="3480" y="368"/>
                    <a:pt x="3516" y="383"/>
                    <a:pt x="3543" y="412"/>
                  </a:cubicBezTo>
                  <a:cubicBezTo>
                    <a:pt x="3570" y="441"/>
                    <a:pt x="3584" y="480"/>
                    <a:pt x="3584" y="528"/>
                  </a:cubicBezTo>
                  <a:close/>
                  <a:moveTo>
                    <a:pt x="3523" y="535"/>
                  </a:moveTo>
                  <a:cubicBezTo>
                    <a:pt x="3523" y="499"/>
                    <a:pt x="3514" y="471"/>
                    <a:pt x="3496" y="450"/>
                  </a:cubicBezTo>
                  <a:cubicBezTo>
                    <a:pt x="3479" y="429"/>
                    <a:pt x="3454" y="418"/>
                    <a:pt x="3422" y="418"/>
                  </a:cubicBezTo>
                  <a:cubicBezTo>
                    <a:pt x="3393" y="418"/>
                    <a:pt x="3369" y="428"/>
                    <a:pt x="3349" y="449"/>
                  </a:cubicBezTo>
                  <a:cubicBezTo>
                    <a:pt x="3329" y="469"/>
                    <a:pt x="3319" y="494"/>
                    <a:pt x="3319" y="523"/>
                  </a:cubicBezTo>
                  <a:cubicBezTo>
                    <a:pt x="3319" y="559"/>
                    <a:pt x="3329" y="590"/>
                    <a:pt x="3349" y="614"/>
                  </a:cubicBezTo>
                  <a:cubicBezTo>
                    <a:pt x="3368" y="639"/>
                    <a:pt x="3393" y="651"/>
                    <a:pt x="3423" y="651"/>
                  </a:cubicBezTo>
                  <a:cubicBezTo>
                    <a:pt x="3453" y="651"/>
                    <a:pt x="3477" y="640"/>
                    <a:pt x="3495" y="619"/>
                  </a:cubicBezTo>
                  <a:cubicBezTo>
                    <a:pt x="3514" y="597"/>
                    <a:pt x="3523" y="570"/>
                    <a:pt x="3523" y="535"/>
                  </a:cubicBezTo>
                  <a:close/>
                  <a:moveTo>
                    <a:pt x="3933" y="534"/>
                  </a:moveTo>
                  <a:cubicBezTo>
                    <a:pt x="3933" y="584"/>
                    <a:pt x="3916" y="625"/>
                    <a:pt x="3883" y="655"/>
                  </a:cubicBezTo>
                  <a:cubicBezTo>
                    <a:pt x="3849" y="686"/>
                    <a:pt x="3805" y="701"/>
                    <a:pt x="3749" y="701"/>
                  </a:cubicBezTo>
                  <a:cubicBezTo>
                    <a:pt x="3701" y="701"/>
                    <a:pt x="3665" y="694"/>
                    <a:pt x="3642" y="680"/>
                  </a:cubicBezTo>
                  <a:cubicBezTo>
                    <a:pt x="3642" y="617"/>
                    <a:pt x="3642" y="617"/>
                    <a:pt x="3642" y="617"/>
                  </a:cubicBezTo>
                  <a:cubicBezTo>
                    <a:pt x="3677" y="639"/>
                    <a:pt x="3713" y="651"/>
                    <a:pt x="3750" y="651"/>
                  </a:cubicBezTo>
                  <a:cubicBezTo>
                    <a:pt x="3786" y="651"/>
                    <a:pt x="3816" y="641"/>
                    <a:pt x="3838" y="620"/>
                  </a:cubicBezTo>
                  <a:cubicBezTo>
                    <a:pt x="3861" y="600"/>
                    <a:pt x="3872" y="572"/>
                    <a:pt x="3872" y="538"/>
                  </a:cubicBezTo>
                  <a:cubicBezTo>
                    <a:pt x="3872" y="504"/>
                    <a:pt x="3861" y="477"/>
                    <a:pt x="3838" y="458"/>
                  </a:cubicBezTo>
                  <a:cubicBezTo>
                    <a:pt x="3815" y="439"/>
                    <a:pt x="3782" y="429"/>
                    <a:pt x="3739" y="429"/>
                  </a:cubicBezTo>
                  <a:cubicBezTo>
                    <a:pt x="3705" y="429"/>
                    <a:pt x="3676" y="431"/>
                    <a:pt x="3651" y="434"/>
                  </a:cubicBezTo>
                  <a:cubicBezTo>
                    <a:pt x="3669" y="174"/>
                    <a:pt x="3669" y="174"/>
                    <a:pt x="3669" y="174"/>
                  </a:cubicBezTo>
                  <a:cubicBezTo>
                    <a:pt x="3909" y="174"/>
                    <a:pt x="3909" y="174"/>
                    <a:pt x="3909" y="174"/>
                  </a:cubicBezTo>
                  <a:cubicBezTo>
                    <a:pt x="3909" y="227"/>
                    <a:pt x="3909" y="227"/>
                    <a:pt x="3909" y="227"/>
                  </a:cubicBezTo>
                  <a:cubicBezTo>
                    <a:pt x="3721" y="227"/>
                    <a:pt x="3721" y="227"/>
                    <a:pt x="3721" y="227"/>
                  </a:cubicBezTo>
                  <a:cubicBezTo>
                    <a:pt x="3710" y="380"/>
                    <a:pt x="3710" y="380"/>
                    <a:pt x="3710" y="380"/>
                  </a:cubicBezTo>
                  <a:cubicBezTo>
                    <a:pt x="3758" y="378"/>
                    <a:pt x="3758" y="378"/>
                    <a:pt x="3758" y="378"/>
                  </a:cubicBezTo>
                  <a:cubicBezTo>
                    <a:pt x="3812" y="378"/>
                    <a:pt x="3854" y="391"/>
                    <a:pt x="3886" y="419"/>
                  </a:cubicBezTo>
                  <a:cubicBezTo>
                    <a:pt x="3917" y="446"/>
                    <a:pt x="3933" y="484"/>
                    <a:pt x="3933" y="534"/>
                  </a:cubicBezTo>
                  <a:close/>
                  <a:moveTo>
                    <a:pt x="722" y="793"/>
                  </a:moveTo>
                  <a:cubicBezTo>
                    <a:pt x="722" y="793"/>
                    <a:pt x="722" y="793"/>
                    <a:pt x="722" y="793"/>
                  </a:cubicBezTo>
                  <a:cubicBezTo>
                    <a:pt x="722" y="74"/>
                    <a:pt x="722" y="74"/>
                    <a:pt x="722" y="74"/>
                  </a:cubicBezTo>
                  <a:cubicBezTo>
                    <a:pt x="464" y="0"/>
                    <a:pt x="464" y="0"/>
                    <a:pt x="464" y="0"/>
                  </a:cubicBezTo>
                  <a:cubicBezTo>
                    <a:pt x="2" y="174"/>
                    <a:pt x="2" y="174"/>
                    <a:pt x="2" y="174"/>
                  </a:cubicBezTo>
                  <a:cubicBezTo>
                    <a:pt x="0" y="174"/>
                    <a:pt x="0" y="174"/>
                    <a:pt x="0" y="174"/>
                  </a:cubicBezTo>
                  <a:cubicBezTo>
                    <a:pt x="0" y="694"/>
                    <a:pt x="0" y="694"/>
                    <a:pt x="0" y="694"/>
                  </a:cubicBezTo>
                  <a:cubicBezTo>
                    <a:pt x="158" y="632"/>
                    <a:pt x="158" y="632"/>
                    <a:pt x="158" y="632"/>
                  </a:cubicBezTo>
                  <a:cubicBezTo>
                    <a:pt x="158" y="209"/>
                    <a:pt x="158" y="209"/>
                    <a:pt x="158" y="209"/>
                  </a:cubicBezTo>
                  <a:cubicBezTo>
                    <a:pt x="464" y="136"/>
                    <a:pt x="464" y="136"/>
                    <a:pt x="464" y="136"/>
                  </a:cubicBezTo>
                  <a:cubicBezTo>
                    <a:pt x="464" y="758"/>
                    <a:pt x="464" y="758"/>
                    <a:pt x="464" y="758"/>
                  </a:cubicBezTo>
                  <a:cubicBezTo>
                    <a:pt x="1" y="694"/>
                    <a:pt x="1" y="694"/>
                    <a:pt x="1" y="694"/>
                  </a:cubicBezTo>
                  <a:cubicBezTo>
                    <a:pt x="464" y="865"/>
                    <a:pt x="464" y="865"/>
                    <a:pt x="464" y="865"/>
                  </a:cubicBezTo>
                  <a:cubicBezTo>
                    <a:pt x="464" y="865"/>
                    <a:pt x="464" y="865"/>
                    <a:pt x="464" y="865"/>
                  </a:cubicBezTo>
                  <a:cubicBezTo>
                    <a:pt x="722" y="794"/>
                    <a:pt x="722" y="794"/>
                    <a:pt x="722" y="794"/>
                  </a:cubicBezTo>
                  <a:cubicBezTo>
                    <a:pt x="722" y="793"/>
                    <a:pt x="722" y="793"/>
                    <a:pt x="722" y="793"/>
                  </a:cubicBezTo>
                  <a:close/>
                </a:path>
              </a:pathLst>
            </a:custGeom>
            <a:solidFill>
              <a:srgbClr val="FFFFFF"/>
            </a:solidFill>
            <a:ln>
              <a:noFill/>
            </a:ln>
          </p:spPr>
          <p:txBody>
            <a:bodyPr vert="horz" wrap="square" lIns="121903" tIns="60951" rIns="121903" bIns="60951" numCol="1" anchor="t" anchorCtr="0" compatLnSpc="1">
              <a:prstTxWarp prst="textNoShape">
                <a:avLst/>
              </a:prstTxWarp>
            </a:bodyPr>
            <a:lstStyle/>
            <a:p>
              <a:pPr defTabSz="1219089">
                <a:defRPr/>
              </a:pPr>
              <a:endParaRPr lang="en-US" sz="2400" kern="0">
                <a:solidFill>
                  <a:srgbClr val="FFFFFF"/>
                </a:solidFill>
                <a:latin typeface="Segoe Light"/>
              </a:endParaRPr>
            </a:p>
          </p:txBody>
        </p:sp>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28866" y="2573497"/>
              <a:ext cx="2602591" cy="1912154"/>
            </a:xfrm>
            <a:prstGeom prst="rect">
              <a:avLst/>
            </a:prstGeom>
          </p:spPr>
        </p:pic>
      </p:grpSp>
      <p:sp>
        <p:nvSpPr>
          <p:cNvPr id="6" name="Title 5"/>
          <p:cNvSpPr>
            <a:spLocks noGrp="1"/>
          </p:cNvSpPr>
          <p:nvPr>
            <p:ph type="title"/>
          </p:nvPr>
        </p:nvSpPr>
        <p:spPr>
          <a:xfrm>
            <a:off x="419937" y="318873"/>
            <a:ext cx="11373923" cy="615252"/>
          </a:xfrm>
        </p:spPr>
        <p:txBody>
          <a:bodyPr/>
          <a:lstStyle/>
          <a:p>
            <a:r>
              <a:rPr lang="en-US" sz="3808" dirty="0"/>
              <a:t>Windows Phone is Built for Business</a:t>
            </a:r>
          </a:p>
        </p:txBody>
      </p:sp>
    </p:spTree>
    <p:extLst>
      <p:ext uri="{BB962C8B-B14F-4D97-AF65-F5344CB8AC3E}">
        <p14:creationId xmlns:p14="http://schemas.microsoft.com/office/powerpoint/2010/main" val="314891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850" fill="hold"/>
                                        <p:tgtEl>
                                          <p:spTgt spid="15"/>
                                        </p:tgtEl>
                                        <p:attrNameLst>
                                          <p:attrName>ppt_x</p:attrName>
                                        </p:attrNameLst>
                                      </p:cBhvr>
                                      <p:tavLst>
                                        <p:tav tm="0">
                                          <p:val>
                                            <p:strVal val="1+#ppt_w/2"/>
                                          </p:val>
                                        </p:tav>
                                        <p:tav tm="100000">
                                          <p:val>
                                            <p:strVal val="#ppt_x"/>
                                          </p:val>
                                        </p:tav>
                                      </p:tavLst>
                                    </p:anim>
                                    <p:anim calcmode="lin" valueType="num">
                                      <p:cBhvr additive="base">
                                        <p:cTn id="8" dur="850" fill="hold"/>
                                        <p:tgtEl>
                                          <p:spTgt spid="1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0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750"/>
                                        <p:tgtEl>
                                          <p:spTgt spid="70"/>
                                        </p:tgtEl>
                                      </p:cBhvr>
                                    </p:animEffect>
                                  </p:childTnLst>
                                </p:cTn>
                              </p:par>
                              <p:par>
                                <p:cTn id="12" presetID="63" presetClass="path" presetSubtype="0" decel="100000" fill="hold" grpId="1" nodeType="withEffect">
                                  <p:stCondLst>
                                    <p:cond delay="200"/>
                                  </p:stCondLst>
                                  <p:childTnLst>
                                    <p:animMotion origin="layout" path="M -0.02412 -1.47526E-6 L -2.98698E-6 -1.47526E-6 " pathEditMode="relative" rAng="0" ptsTypes="AA">
                                      <p:cBhvr>
                                        <p:cTn id="13" dur="1000" fill="hold"/>
                                        <p:tgtEl>
                                          <p:spTgt spid="70"/>
                                        </p:tgtEl>
                                        <p:attrNameLst>
                                          <p:attrName>ppt_x</p:attrName>
                                          <p:attrName>ppt_y</p:attrName>
                                        </p:attrNameLst>
                                      </p:cBhvr>
                                      <p:rCtr x="1200" y="0"/>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2" decel="10000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850" fill="hold"/>
                                        <p:tgtEl>
                                          <p:spTgt spid="13"/>
                                        </p:tgtEl>
                                        <p:attrNameLst>
                                          <p:attrName>ppt_x</p:attrName>
                                        </p:attrNameLst>
                                      </p:cBhvr>
                                      <p:tavLst>
                                        <p:tav tm="0">
                                          <p:val>
                                            <p:strVal val="1+#ppt_w/2"/>
                                          </p:val>
                                        </p:tav>
                                        <p:tav tm="100000">
                                          <p:val>
                                            <p:strVal val="#ppt_x"/>
                                          </p:val>
                                        </p:tav>
                                      </p:tavLst>
                                    </p:anim>
                                    <p:anim calcmode="lin" valueType="num">
                                      <p:cBhvr additive="base">
                                        <p:cTn id="19" dur="850" fill="hold"/>
                                        <p:tgtEl>
                                          <p:spTgt spid="13"/>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750"/>
                                        <p:tgtEl>
                                          <p:spTgt spid="71"/>
                                        </p:tgtEl>
                                      </p:cBhvr>
                                    </p:animEffect>
                                  </p:childTnLst>
                                </p:cTn>
                              </p:par>
                              <p:par>
                                <p:cTn id="23" presetID="63" presetClass="path" presetSubtype="0" decel="100000" fill="hold" grpId="1" nodeType="withEffect">
                                  <p:stCondLst>
                                    <p:cond delay="0"/>
                                  </p:stCondLst>
                                  <p:childTnLst>
                                    <p:animMotion origin="layout" path="M -0.02413 -1.47526E-6 L 3.952E-6 -1.47526E-6 " pathEditMode="relative" rAng="0" ptsTypes="AA">
                                      <p:cBhvr>
                                        <p:cTn id="24" dur="500" fill="hold"/>
                                        <p:tgtEl>
                                          <p:spTgt spid="71"/>
                                        </p:tgtEl>
                                        <p:attrNameLst>
                                          <p:attrName>ppt_x</p:attrName>
                                          <p:attrName>ppt_y</p:attrName>
                                        </p:attrNameLst>
                                      </p:cBhvr>
                                      <p:rCtr x="1200" y="0"/>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2" decel="10000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850" fill="hold"/>
                                        <p:tgtEl>
                                          <p:spTgt spid="7"/>
                                        </p:tgtEl>
                                        <p:attrNameLst>
                                          <p:attrName>ppt_x</p:attrName>
                                        </p:attrNameLst>
                                      </p:cBhvr>
                                      <p:tavLst>
                                        <p:tav tm="0">
                                          <p:val>
                                            <p:strVal val="1+#ppt_w/2"/>
                                          </p:val>
                                        </p:tav>
                                        <p:tav tm="100000">
                                          <p:val>
                                            <p:strVal val="#ppt_x"/>
                                          </p:val>
                                        </p:tav>
                                      </p:tavLst>
                                    </p:anim>
                                    <p:anim calcmode="lin" valueType="num">
                                      <p:cBhvr additive="base">
                                        <p:cTn id="30" dur="850" fill="hold"/>
                                        <p:tgtEl>
                                          <p:spTgt spid="7"/>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750"/>
                                        <p:tgtEl>
                                          <p:spTgt spid="29"/>
                                        </p:tgtEl>
                                      </p:cBhvr>
                                    </p:animEffect>
                                  </p:childTnLst>
                                </p:cTn>
                              </p:par>
                              <p:par>
                                <p:cTn id="34" presetID="63" presetClass="path" presetSubtype="0" decel="100000" fill="hold" grpId="1" nodeType="withEffect">
                                  <p:stCondLst>
                                    <p:cond delay="0"/>
                                  </p:stCondLst>
                                  <p:childTnLst>
                                    <p:animMotion origin="layout" path="M -0.02413 -1.47526E-6 L 2.02451E-6 -1.47526E-6 " pathEditMode="relative" rAng="0" ptsTypes="AA">
                                      <p:cBhvr>
                                        <p:cTn id="35" dur="500" fill="hold"/>
                                        <p:tgtEl>
                                          <p:spTgt spid="29"/>
                                        </p:tgtEl>
                                        <p:attrNameLst>
                                          <p:attrName>ppt_x</p:attrName>
                                          <p:attrName>ppt_y</p:attrName>
                                        </p:attrNameLst>
                                      </p:cBhvr>
                                      <p:rCtr x="1200" y="0"/>
                                    </p:animMotion>
                                  </p:childTnLst>
                                </p:cTn>
                              </p:par>
                            </p:childTnLst>
                          </p:cTn>
                        </p:par>
                      </p:childTnLst>
                    </p:cTn>
                  </p:par>
                  <p:par>
                    <p:cTn id="36" fill="hold">
                      <p:stCondLst>
                        <p:cond delay="indefinite"/>
                      </p:stCondLst>
                      <p:childTnLst>
                        <p:par>
                          <p:cTn id="37" fill="hold">
                            <p:stCondLst>
                              <p:cond delay="0"/>
                            </p:stCondLst>
                            <p:childTnLst>
                              <p:par>
                                <p:cTn id="38" presetID="2" presetClass="entr" presetSubtype="2" decel="10000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850" fill="hold"/>
                                        <p:tgtEl>
                                          <p:spTgt spid="20"/>
                                        </p:tgtEl>
                                        <p:attrNameLst>
                                          <p:attrName>ppt_x</p:attrName>
                                        </p:attrNameLst>
                                      </p:cBhvr>
                                      <p:tavLst>
                                        <p:tav tm="0">
                                          <p:val>
                                            <p:strVal val="1+#ppt_w/2"/>
                                          </p:val>
                                        </p:tav>
                                        <p:tav tm="100000">
                                          <p:val>
                                            <p:strVal val="#ppt_x"/>
                                          </p:val>
                                        </p:tav>
                                      </p:tavLst>
                                    </p:anim>
                                    <p:anim calcmode="lin" valueType="num">
                                      <p:cBhvr additive="base">
                                        <p:cTn id="41" dur="850" fill="hold"/>
                                        <p:tgtEl>
                                          <p:spTgt spid="20"/>
                                        </p:tgtEl>
                                        <p:attrNameLst>
                                          <p:attrName>ppt_y</p:attrName>
                                        </p:attrNameLst>
                                      </p:cBhvr>
                                      <p:tavLst>
                                        <p:tav tm="0">
                                          <p:val>
                                            <p:strVal val="#ppt_y"/>
                                          </p:val>
                                        </p:tav>
                                        <p:tav tm="100000">
                                          <p:val>
                                            <p:strVal val="#ppt_y"/>
                                          </p:val>
                                        </p:tav>
                                      </p:tavLst>
                                    </p:anim>
                                  </p:childTnLst>
                                </p:cTn>
                              </p:par>
                              <p:par>
                                <p:cTn id="42" presetID="10" presetClass="entr" presetSubtype="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750"/>
                                        <p:tgtEl>
                                          <p:spTgt spid="59"/>
                                        </p:tgtEl>
                                      </p:cBhvr>
                                    </p:animEffect>
                                  </p:childTnLst>
                                </p:cTn>
                              </p:par>
                              <p:par>
                                <p:cTn id="45" presetID="63" presetClass="path" presetSubtype="0" decel="100000" fill="hold" grpId="1" nodeType="withEffect">
                                  <p:stCondLst>
                                    <p:cond delay="0"/>
                                  </p:stCondLst>
                                  <p:childTnLst>
                                    <p:animMotion origin="layout" path="M -0.02412 -1.47526E-6 L -1.7156E-6 -1.47526E-6 " pathEditMode="relative" rAng="0" ptsTypes="AA">
                                      <p:cBhvr>
                                        <p:cTn id="46" dur="500" fill="hold"/>
                                        <p:tgtEl>
                                          <p:spTgt spid="59"/>
                                        </p:tgtEl>
                                        <p:attrNameLst>
                                          <p:attrName>ppt_x</p:attrName>
                                          <p:attrName>ppt_y</p:attrName>
                                        </p:attrNameLst>
                                      </p:cBhvr>
                                      <p:rCtr x="1200" y="0"/>
                                    </p:animMotion>
                                  </p:childTnLst>
                                </p:cTn>
                              </p:par>
                              <p:par>
                                <p:cTn id="47" presetID="16" presetClass="entr" presetSubtype="37" fill="hold" grpId="0" nodeType="withEffect">
                                  <p:stCondLst>
                                    <p:cond delay="400"/>
                                  </p:stCondLst>
                                  <p:childTnLst>
                                    <p:set>
                                      <p:cBhvr>
                                        <p:cTn id="48" dur="1" fill="hold">
                                          <p:stCondLst>
                                            <p:cond delay="0"/>
                                          </p:stCondLst>
                                        </p:cTn>
                                        <p:tgtEl>
                                          <p:spTgt spid="30"/>
                                        </p:tgtEl>
                                        <p:attrNameLst>
                                          <p:attrName>style.visibility</p:attrName>
                                        </p:attrNameLst>
                                      </p:cBhvr>
                                      <p:to>
                                        <p:strVal val="visible"/>
                                      </p:to>
                                    </p:set>
                                    <p:animEffect transition="in" filter="barn(outVertical)">
                                      <p:cBhvr>
                                        <p:cTn id="4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0" grpId="0" animBg="1"/>
      <p:bldP spid="70" grpId="1" animBg="1"/>
      <p:bldP spid="71" grpId="0" animBg="1"/>
      <p:bldP spid="71" grpId="1" animBg="1"/>
      <p:bldP spid="29" grpId="0" animBg="1"/>
      <p:bldP spid="29" grpId="1" animBg="1"/>
      <p:bldP spid="59" grpId="0" animBg="1"/>
      <p:bldP spid="5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Mobile Enterprise Concepts</a:t>
            </a:r>
          </a:p>
        </p:txBody>
      </p:sp>
    </p:spTree>
    <p:extLst>
      <p:ext uri="{BB962C8B-B14F-4D97-AF65-F5344CB8AC3E}">
        <p14:creationId xmlns:p14="http://schemas.microsoft.com/office/powerpoint/2010/main" val="42261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Why are Companies Going Mobile?</a:t>
            </a:r>
          </a:p>
        </p:txBody>
      </p:sp>
      <p:sp>
        <p:nvSpPr>
          <p:cNvPr id="6" name="Text Placeholder 5"/>
          <p:cNvSpPr>
            <a:spLocks noGrp="1"/>
          </p:cNvSpPr>
          <p:nvPr>
            <p:ph type="body" sz="quarter" idx="10"/>
          </p:nvPr>
        </p:nvSpPr>
        <p:spPr>
          <a:xfrm>
            <a:off x="274638" y="1212850"/>
            <a:ext cx="11887200" cy="5663089"/>
          </a:xfrm>
        </p:spPr>
        <p:txBody>
          <a:bodyPr/>
          <a:lstStyle/>
          <a:p>
            <a:r>
              <a:rPr lang="en-US" dirty="0"/>
              <a:t>Productivity and efficiencies are gained by letting employees work anytime from anywhere</a:t>
            </a:r>
          </a:p>
          <a:p>
            <a:r>
              <a:rPr lang="en-US" dirty="0"/>
              <a:t>Real-time vs. batch-mode speeds up the cadence of decision-making to gain a competitive advantage</a:t>
            </a:r>
          </a:p>
          <a:p>
            <a:r>
              <a:rPr lang="en-US" dirty="0"/>
              <a:t>Timely information allows employees to make better decisions at the point of activity</a:t>
            </a:r>
          </a:p>
          <a:p>
            <a:r>
              <a:rPr lang="en-US" dirty="0"/>
              <a:t>Extending backend systems to mobile users is a top priority for CIOs</a:t>
            </a:r>
          </a:p>
          <a:p>
            <a:r>
              <a:rPr lang="en-US" dirty="0" smtClean="0"/>
              <a:t>Data captured </a:t>
            </a:r>
            <a:r>
              <a:rPr lang="en-US" dirty="0"/>
              <a:t>from the field </a:t>
            </a:r>
            <a:r>
              <a:rPr lang="en-US" dirty="0" smtClean="0"/>
              <a:t>is used </a:t>
            </a:r>
            <a:r>
              <a:rPr lang="en-US" dirty="0"/>
              <a:t>in </a:t>
            </a:r>
            <a:r>
              <a:rPr lang="en-US" dirty="0" smtClean="0"/>
              <a:t>analytics</a:t>
            </a:r>
            <a:endParaRPr lang="en-US" dirty="0"/>
          </a:p>
        </p:txBody>
      </p:sp>
    </p:spTree>
    <p:extLst>
      <p:ext uri="{BB962C8B-B14F-4D97-AF65-F5344CB8AC3E}">
        <p14:creationId xmlns:p14="http://schemas.microsoft.com/office/powerpoint/2010/main" val="135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How does a Company Make this Happen?</a:t>
            </a:r>
          </a:p>
        </p:txBody>
      </p:sp>
      <p:sp>
        <p:nvSpPr>
          <p:cNvPr id="6" name="Text Placeholder 5"/>
          <p:cNvSpPr>
            <a:spLocks noGrp="1"/>
          </p:cNvSpPr>
          <p:nvPr>
            <p:ph type="body" sz="quarter" idx="10"/>
          </p:nvPr>
        </p:nvSpPr>
        <p:spPr>
          <a:xfrm>
            <a:off x="274638" y="1212850"/>
            <a:ext cx="11887200" cy="5539978"/>
          </a:xfrm>
        </p:spPr>
        <p:txBody>
          <a:bodyPr/>
          <a:lstStyle/>
          <a:p>
            <a:r>
              <a:rPr lang="en-US" dirty="0"/>
              <a:t>Mobile Middleware integrates multiple data sources, act as a server façade, &amp; exposes composite data via Web Services in a format consumable by any device</a:t>
            </a:r>
          </a:p>
          <a:p>
            <a:r>
              <a:rPr lang="en-US" dirty="0"/>
              <a:t>A Multi-channel Access </a:t>
            </a:r>
            <a:r>
              <a:rPr lang="en-US" dirty="0" smtClean="0"/>
              <a:t>Gateway securely </a:t>
            </a:r>
            <a:r>
              <a:rPr lang="en-US" dirty="0"/>
              <a:t>publishes data out to the Internet</a:t>
            </a:r>
          </a:p>
          <a:p>
            <a:r>
              <a:rPr lang="en-US" dirty="0"/>
              <a:t>Development tools create server logic, client logic + UX, and integration with backend systems</a:t>
            </a:r>
          </a:p>
          <a:p>
            <a:r>
              <a:rPr lang="en-US" dirty="0"/>
              <a:t>Devices running apps and web browsers consume data and complete transactions in an offline </a:t>
            </a:r>
            <a:r>
              <a:rPr lang="en-US" dirty="0" smtClean="0"/>
              <a:t>state</a:t>
            </a:r>
            <a:endParaRPr lang="en-US" dirty="0"/>
          </a:p>
        </p:txBody>
      </p:sp>
    </p:spTree>
    <p:extLst>
      <p:ext uri="{BB962C8B-B14F-4D97-AF65-F5344CB8AC3E}">
        <p14:creationId xmlns:p14="http://schemas.microsoft.com/office/powerpoint/2010/main" val="164104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Mobile Enterprise Application Platform</a:t>
            </a:r>
          </a:p>
        </p:txBody>
      </p:sp>
      <p:sp>
        <p:nvSpPr>
          <p:cNvPr id="5" name="Oval 4"/>
          <p:cNvSpPr/>
          <p:nvPr/>
        </p:nvSpPr>
        <p:spPr bwMode="auto">
          <a:xfrm>
            <a:off x="4831232" y="1268760"/>
            <a:ext cx="2377440" cy="237744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200" b="1" dirty="0">
              <a:solidFill>
                <a:schemeClr val="accent1">
                  <a:lumMod val="50000"/>
                </a:schemeClr>
              </a:solidFill>
              <a:latin typeface="Arial" charset="0"/>
            </a:endParaRPr>
          </a:p>
        </p:txBody>
      </p:sp>
      <p:sp>
        <p:nvSpPr>
          <p:cNvPr id="7" name="Oval 6"/>
          <p:cNvSpPr/>
          <p:nvPr/>
        </p:nvSpPr>
        <p:spPr bwMode="auto">
          <a:xfrm>
            <a:off x="6248249" y="54099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lang="en-US" sz="1200" b="1" dirty="0" smtClean="0">
              <a:solidFill>
                <a:schemeClr val="accent1">
                  <a:lumMod val="50000"/>
                </a:schemeClr>
              </a:solidFill>
              <a:latin typeface="Arial" charset="0"/>
            </a:endParaRPr>
          </a:p>
        </p:txBody>
      </p:sp>
      <p:sp>
        <p:nvSpPr>
          <p:cNvPr id="8" name="Oval 7"/>
          <p:cNvSpPr/>
          <p:nvPr/>
        </p:nvSpPr>
        <p:spPr bwMode="auto">
          <a:xfrm>
            <a:off x="3291689" y="54099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9" name="Oval 8"/>
          <p:cNvSpPr/>
          <p:nvPr/>
        </p:nvSpPr>
        <p:spPr bwMode="auto">
          <a:xfrm>
            <a:off x="4769969" y="54099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lang="en-US" sz="1200" b="1" dirty="0" smtClean="0">
              <a:solidFill>
                <a:schemeClr val="accent1">
                  <a:lumMod val="50000"/>
                </a:schemeClr>
              </a:solidFill>
              <a:latin typeface="Arial" charset="0"/>
            </a:endParaRPr>
          </a:p>
        </p:txBody>
      </p:sp>
      <p:sp>
        <p:nvSpPr>
          <p:cNvPr id="10" name="Oval 9"/>
          <p:cNvSpPr/>
          <p:nvPr/>
        </p:nvSpPr>
        <p:spPr bwMode="auto">
          <a:xfrm>
            <a:off x="1813409" y="54099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lang="en-US" sz="1200" b="1" dirty="0" smtClean="0">
              <a:solidFill>
                <a:schemeClr val="accent1">
                  <a:lumMod val="50000"/>
                </a:schemeClr>
              </a:solidFill>
              <a:latin typeface="Arial" charset="0"/>
            </a:endParaRPr>
          </a:p>
        </p:txBody>
      </p:sp>
      <p:sp>
        <p:nvSpPr>
          <p:cNvPr id="11" name="Oval 10"/>
          <p:cNvSpPr/>
          <p:nvPr/>
        </p:nvSpPr>
        <p:spPr bwMode="auto">
          <a:xfrm>
            <a:off x="7726529" y="54099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12" name="Oval 11"/>
          <p:cNvSpPr/>
          <p:nvPr/>
        </p:nvSpPr>
        <p:spPr bwMode="auto">
          <a:xfrm>
            <a:off x="9204809" y="54099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cxnSp>
        <p:nvCxnSpPr>
          <p:cNvPr id="13" name="Straight Arrow Connector 12"/>
          <p:cNvCxnSpPr>
            <a:stCxn id="5" idx="4"/>
            <a:endCxn id="24" idx="0"/>
          </p:cNvCxnSpPr>
          <p:nvPr/>
        </p:nvCxnSpPr>
        <p:spPr>
          <a:xfrm>
            <a:off x="6019952" y="3646200"/>
            <a:ext cx="0" cy="447653"/>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13409" y="5257543"/>
            <a:ext cx="9509760" cy="0"/>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a:off x="1813409" y="1432014"/>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200" b="1" dirty="0">
              <a:solidFill>
                <a:schemeClr val="accent1">
                  <a:lumMod val="50000"/>
                </a:schemeClr>
              </a:solidFill>
              <a:latin typeface="Arial" charset="0"/>
            </a:endParaRPr>
          </a:p>
        </p:txBody>
      </p:sp>
      <p:sp>
        <p:nvSpPr>
          <p:cNvPr id="16" name="Oval 15"/>
          <p:cNvSpPr/>
          <p:nvPr/>
        </p:nvSpPr>
        <p:spPr bwMode="auto">
          <a:xfrm>
            <a:off x="9204809" y="144754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18" name="TextBox 17"/>
          <p:cNvSpPr txBox="1"/>
          <p:nvPr/>
        </p:nvSpPr>
        <p:spPr>
          <a:xfrm>
            <a:off x="1855319" y="1749821"/>
            <a:ext cx="1013460" cy="461665"/>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solidFill>
                  <a:schemeClr val="bg2"/>
                </a:solidFill>
              </a:rPr>
              <a:t>Data</a:t>
            </a:r>
          </a:p>
          <a:p>
            <a:pPr algn="ctr" eaLnBrk="0" fontAlgn="base" hangingPunct="0">
              <a:spcBef>
                <a:spcPct val="0"/>
              </a:spcBef>
              <a:spcAft>
                <a:spcPct val="0"/>
              </a:spcAft>
            </a:pPr>
            <a:r>
              <a:rPr lang="en-US" sz="1200" b="1" dirty="0" smtClean="0">
                <a:solidFill>
                  <a:schemeClr val="bg2"/>
                </a:solidFill>
              </a:rPr>
              <a:t>Sources</a:t>
            </a:r>
            <a:endParaRPr lang="en-US" dirty="0">
              <a:solidFill>
                <a:schemeClr val="bg2"/>
              </a:solidFill>
            </a:endParaRPr>
          </a:p>
        </p:txBody>
      </p:sp>
      <p:sp>
        <p:nvSpPr>
          <p:cNvPr id="19" name="TextBox 18"/>
          <p:cNvSpPr txBox="1"/>
          <p:nvPr/>
        </p:nvSpPr>
        <p:spPr>
          <a:xfrm>
            <a:off x="9246719" y="1749820"/>
            <a:ext cx="1013460" cy="461665"/>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solidFill>
                  <a:schemeClr val="bg2"/>
                </a:solidFill>
              </a:rPr>
              <a:t>Back End</a:t>
            </a:r>
          </a:p>
          <a:p>
            <a:pPr algn="ctr" eaLnBrk="0" fontAlgn="base" hangingPunct="0">
              <a:spcBef>
                <a:spcPct val="0"/>
              </a:spcBef>
              <a:spcAft>
                <a:spcPct val="0"/>
              </a:spcAft>
            </a:pPr>
            <a:r>
              <a:rPr lang="en-US" sz="1200" b="1" dirty="0" smtClean="0">
                <a:solidFill>
                  <a:schemeClr val="bg2"/>
                </a:solidFill>
              </a:rPr>
              <a:t>Systems</a:t>
            </a:r>
            <a:endParaRPr lang="en-US" sz="1200" b="1" dirty="0">
              <a:solidFill>
                <a:schemeClr val="bg2"/>
              </a:solidFill>
            </a:endParaRPr>
          </a:p>
        </p:txBody>
      </p:sp>
      <p:sp>
        <p:nvSpPr>
          <p:cNvPr id="20" name="Oval 19"/>
          <p:cNvSpPr/>
          <p:nvPr/>
        </p:nvSpPr>
        <p:spPr bwMode="auto">
          <a:xfrm>
            <a:off x="5517032" y="1310964"/>
            <a:ext cx="1005840" cy="1005840"/>
          </a:xfrm>
          <a:prstGeom prst="ellipse">
            <a:avLst/>
          </a:prstGeom>
          <a:solidFill>
            <a:schemeClr val="bg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21" name="TextBox 20"/>
          <p:cNvSpPr txBox="1"/>
          <p:nvPr/>
        </p:nvSpPr>
        <p:spPr>
          <a:xfrm>
            <a:off x="5494227" y="1478973"/>
            <a:ext cx="1055370" cy="646331"/>
          </a:xfrm>
          <a:prstGeom prst="rect">
            <a:avLst/>
          </a:prstGeom>
          <a:noFill/>
        </p:spPr>
        <p:txBody>
          <a:bodyPr wrap="square" rtlCol="0">
            <a:spAutoFit/>
          </a:bodyPr>
          <a:lstStyle/>
          <a:p>
            <a:pPr algn="ctr" eaLnBrk="0" fontAlgn="base" hangingPunct="0">
              <a:spcBef>
                <a:spcPct val="0"/>
              </a:spcBef>
              <a:spcAft>
                <a:spcPct val="0"/>
              </a:spcAft>
            </a:pPr>
            <a:r>
              <a:rPr lang="en-US" sz="1200" b="1" dirty="0"/>
              <a:t>Enterprise Application Integration</a:t>
            </a:r>
          </a:p>
        </p:txBody>
      </p:sp>
      <p:sp>
        <p:nvSpPr>
          <p:cNvPr id="22" name="Oval 21"/>
          <p:cNvSpPr/>
          <p:nvPr/>
        </p:nvSpPr>
        <p:spPr bwMode="auto">
          <a:xfrm>
            <a:off x="4998817" y="2175060"/>
            <a:ext cx="1005840" cy="1005840"/>
          </a:xfrm>
          <a:prstGeom prst="ellipse">
            <a:avLst/>
          </a:prstGeom>
          <a:solidFill>
            <a:schemeClr val="bg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23" name="TextBox 22"/>
          <p:cNvSpPr txBox="1"/>
          <p:nvPr/>
        </p:nvSpPr>
        <p:spPr>
          <a:xfrm>
            <a:off x="4968392" y="2433475"/>
            <a:ext cx="1097280" cy="461665"/>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t>Data</a:t>
            </a:r>
          </a:p>
          <a:p>
            <a:pPr algn="ctr" eaLnBrk="0" fontAlgn="base" hangingPunct="0">
              <a:spcBef>
                <a:spcPct val="0"/>
              </a:spcBef>
              <a:spcAft>
                <a:spcPct val="0"/>
              </a:spcAft>
            </a:pPr>
            <a:r>
              <a:rPr lang="en-US" sz="1200" b="1" dirty="0" smtClean="0"/>
              <a:t>Aggregation</a:t>
            </a:r>
            <a:endParaRPr lang="en-US" sz="1200" b="1" dirty="0"/>
          </a:p>
        </p:txBody>
      </p:sp>
      <p:sp>
        <p:nvSpPr>
          <p:cNvPr id="24" name="Oval 23"/>
          <p:cNvSpPr/>
          <p:nvPr/>
        </p:nvSpPr>
        <p:spPr bwMode="auto">
          <a:xfrm>
            <a:off x="5471312" y="4093853"/>
            <a:ext cx="1097280" cy="1097280"/>
          </a:xfrm>
          <a:prstGeom prst="ellipse">
            <a:avLst/>
          </a:prstGeom>
          <a:solidFill>
            <a:schemeClr val="tx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25" name="TextBox 24"/>
          <p:cNvSpPr txBox="1"/>
          <p:nvPr/>
        </p:nvSpPr>
        <p:spPr>
          <a:xfrm>
            <a:off x="5471312" y="4226994"/>
            <a:ext cx="1097280" cy="830997"/>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solidFill>
                  <a:schemeClr val="bg2"/>
                </a:solidFill>
              </a:rPr>
              <a:t>Multi-Channel</a:t>
            </a:r>
          </a:p>
          <a:p>
            <a:pPr algn="ctr" eaLnBrk="0" fontAlgn="base" hangingPunct="0">
              <a:spcBef>
                <a:spcPct val="0"/>
              </a:spcBef>
              <a:spcAft>
                <a:spcPct val="0"/>
              </a:spcAft>
            </a:pPr>
            <a:r>
              <a:rPr lang="en-US" sz="1200" b="1" dirty="0" smtClean="0">
                <a:solidFill>
                  <a:schemeClr val="bg2"/>
                </a:solidFill>
              </a:rPr>
              <a:t>Access</a:t>
            </a:r>
          </a:p>
          <a:p>
            <a:pPr algn="ctr" eaLnBrk="0" fontAlgn="base" hangingPunct="0">
              <a:spcBef>
                <a:spcPct val="0"/>
              </a:spcBef>
              <a:spcAft>
                <a:spcPct val="0"/>
              </a:spcAft>
            </a:pPr>
            <a:r>
              <a:rPr lang="en-US" sz="1200" b="1" dirty="0" smtClean="0">
                <a:solidFill>
                  <a:schemeClr val="bg2"/>
                </a:solidFill>
              </a:rPr>
              <a:t>Gateway</a:t>
            </a:r>
            <a:endParaRPr lang="en-US" sz="1200" b="1" dirty="0">
              <a:solidFill>
                <a:schemeClr val="bg2"/>
              </a:solidFill>
            </a:endParaRPr>
          </a:p>
        </p:txBody>
      </p:sp>
      <p:sp>
        <p:nvSpPr>
          <p:cNvPr id="26" name="TextBox 25"/>
          <p:cNvSpPr txBox="1"/>
          <p:nvPr/>
        </p:nvSpPr>
        <p:spPr>
          <a:xfrm>
            <a:off x="5215050" y="3140968"/>
            <a:ext cx="1613494" cy="276999"/>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solidFill>
                  <a:schemeClr val="bg2"/>
                </a:solidFill>
              </a:rPr>
              <a:t>Mobile Middleware</a:t>
            </a:r>
            <a:endParaRPr lang="en-US" sz="1200" b="1" dirty="0">
              <a:solidFill>
                <a:schemeClr val="bg2"/>
              </a:solidFill>
            </a:endParaRPr>
          </a:p>
        </p:txBody>
      </p:sp>
      <p:cxnSp>
        <p:nvCxnSpPr>
          <p:cNvPr id="27" name="Straight Arrow Connector 26"/>
          <p:cNvCxnSpPr>
            <a:stCxn id="10" idx="7"/>
            <a:endCxn id="25" idx="1"/>
          </p:cNvCxnSpPr>
          <p:nvPr/>
        </p:nvCxnSpPr>
        <p:spPr>
          <a:xfrm flipV="1">
            <a:off x="2749996" y="4642493"/>
            <a:ext cx="2721316" cy="928143"/>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6"/>
            <a:endCxn id="5" idx="2"/>
          </p:cNvCxnSpPr>
          <p:nvPr/>
        </p:nvCxnSpPr>
        <p:spPr>
          <a:xfrm>
            <a:off x="2910689" y="1980654"/>
            <a:ext cx="1920543" cy="476826"/>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2"/>
            <a:endCxn id="5" idx="6"/>
          </p:cNvCxnSpPr>
          <p:nvPr/>
        </p:nvCxnSpPr>
        <p:spPr>
          <a:xfrm flipH="1">
            <a:off x="7208672" y="1996183"/>
            <a:ext cx="1996137" cy="461297"/>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20776560">
            <a:off x="7605364" y="2279579"/>
            <a:ext cx="1317587" cy="276999"/>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t>EAI Adapters</a:t>
            </a:r>
            <a:endParaRPr lang="en-US" sz="1200" b="1" dirty="0"/>
          </a:p>
        </p:txBody>
      </p:sp>
      <p:sp>
        <p:nvSpPr>
          <p:cNvPr id="31" name="TextBox 30"/>
          <p:cNvSpPr txBox="1"/>
          <p:nvPr/>
        </p:nvSpPr>
        <p:spPr>
          <a:xfrm rot="1125188">
            <a:off x="7056262" y="4747757"/>
            <a:ext cx="1317587" cy="276999"/>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t>HTTPS</a:t>
            </a:r>
            <a:endParaRPr lang="en-US" sz="1200" b="1" dirty="0"/>
          </a:p>
        </p:txBody>
      </p:sp>
      <p:sp>
        <p:nvSpPr>
          <p:cNvPr id="32" name="TextBox 31"/>
          <p:cNvSpPr txBox="1"/>
          <p:nvPr/>
        </p:nvSpPr>
        <p:spPr>
          <a:xfrm>
            <a:off x="10306175" y="4980544"/>
            <a:ext cx="1317587" cy="276999"/>
          </a:xfrm>
          <a:prstGeom prst="rect">
            <a:avLst/>
          </a:prstGeom>
          <a:noFill/>
        </p:spPr>
        <p:txBody>
          <a:bodyPr wrap="square" rtlCol="0">
            <a:spAutoFit/>
          </a:bodyPr>
          <a:lstStyle/>
          <a:p>
            <a:pPr eaLnBrk="0" fontAlgn="base" hangingPunct="0">
              <a:spcBef>
                <a:spcPct val="0"/>
              </a:spcBef>
              <a:spcAft>
                <a:spcPct val="0"/>
              </a:spcAft>
            </a:pPr>
            <a:r>
              <a:rPr lang="en-US" sz="1200" b="1" dirty="0" smtClean="0"/>
              <a:t>Data Center</a:t>
            </a:r>
            <a:endParaRPr lang="en-US" sz="1200" b="1" dirty="0"/>
          </a:p>
        </p:txBody>
      </p:sp>
      <p:sp>
        <p:nvSpPr>
          <p:cNvPr id="33" name="TextBox 32"/>
          <p:cNvSpPr txBox="1"/>
          <p:nvPr/>
        </p:nvSpPr>
        <p:spPr>
          <a:xfrm>
            <a:off x="10615650" y="5285344"/>
            <a:ext cx="1317587" cy="276999"/>
          </a:xfrm>
          <a:prstGeom prst="rect">
            <a:avLst/>
          </a:prstGeom>
          <a:noFill/>
        </p:spPr>
        <p:txBody>
          <a:bodyPr wrap="square" rtlCol="0">
            <a:spAutoFit/>
          </a:bodyPr>
          <a:lstStyle/>
          <a:p>
            <a:pPr eaLnBrk="0" fontAlgn="base" hangingPunct="0">
              <a:spcBef>
                <a:spcPct val="0"/>
              </a:spcBef>
              <a:spcAft>
                <a:spcPct val="0"/>
              </a:spcAft>
            </a:pPr>
            <a:r>
              <a:rPr lang="en-US" sz="1200" b="1" dirty="0" smtClean="0"/>
              <a:t>Internet</a:t>
            </a:r>
            <a:endParaRPr lang="en-US" sz="1200" b="1" dirty="0"/>
          </a:p>
        </p:txBody>
      </p:sp>
      <p:pic>
        <p:nvPicPr>
          <p:cNvPr id="34" name="Picture 2" descr="C:\Users\rtiffany\Desktop\moto_mc55a0_both.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61185" y="5451275"/>
            <a:ext cx="602477"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Rob\Desktop\Kiewit\iphone4s.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21912" y="5423843"/>
            <a:ext cx="162580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Rob\Desktop\Kiewit\droid-razr-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03592" y="5451275"/>
            <a:ext cx="543154" cy="10058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rot="894280">
            <a:off x="3163924" y="1949710"/>
            <a:ext cx="1317587" cy="461665"/>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t>Database Connections</a:t>
            </a:r>
            <a:endParaRPr lang="en-US" sz="1200" b="1" dirty="0"/>
          </a:p>
        </p:txBody>
      </p:sp>
      <p:cxnSp>
        <p:nvCxnSpPr>
          <p:cNvPr id="38" name="Straight Arrow Connector 37"/>
          <p:cNvCxnSpPr>
            <a:stCxn id="24" idx="6"/>
            <a:endCxn id="12" idx="1"/>
          </p:cNvCxnSpPr>
          <p:nvPr/>
        </p:nvCxnSpPr>
        <p:spPr>
          <a:xfrm>
            <a:off x="6568592" y="4642493"/>
            <a:ext cx="2796910" cy="928143"/>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9" name="Picture 2" descr="http://2.bp.blogspot.com/_CZ2c7s-BEto/TS28rGmMTNI/AAAAAAAAAY8/5eULAZX_rUc/s1600/Samsung-9-Series-Laptop.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142341" y="5501383"/>
            <a:ext cx="1222216" cy="914400"/>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p:cNvSpPr/>
          <p:nvPr/>
        </p:nvSpPr>
        <p:spPr bwMode="auto">
          <a:xfrm>
            <a:off x="6020403" y="2175060"/>
            <a:ext cx="1005840" cy="1005840"/>
          </a:xfrm>
          <a:prstGeom prst="ellipse">
            <a:avLst/>
          </a:prstGeom>
          <a:solidFill>
            <a:schemeClr val="bg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endParaRPr kumimoji="0" lang="en-US" sz="1200" b="1" i="0" u="none" strike="noStrike" cap="none" normalizeH="0" baseline="0" dirty="0" smtClean="0">
              <a:ln>
                <a:noFill/>
              </a:ln>
              <a:solidFill>
                <a:schemeClr val="accent1">
                  <a:lumMod val="50000"/>
                </a:schemeClr>
              </a:solidFill>
              <a:effectLst/>
              <a:latin typeface="Arial" charset="0"/>
            </a:endParaRPr>
          </a:p>
        </p:txBody>
      </p:sp>
      <p:sp>
        <p:nvSpPr>
          <p:cNvPr id="41" name="TextBox 40"/>
          <p:cNvSpPr txBox="1"/>
          <p:nvPr/>
        </p:nvSpPr>
        <p:spPr>
          <a:xfrm>
            <a:off x="6007138" y="2433475"/>
            <a:ext cx="1097280" cy="461665"/>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t>Web</a:t>
            </a:r>
          </a:p>
          <a:p>
            <a:pPr algn="ctr" eaLnBrk="0" fontAlgn="base" hangingPunct="0">
              <a:spcBef>
                <a:spcPct val="0"/>
              </a:spcBef>
              <a:spcAft>
                <a:spcPct val="0"/>
              </a:spcAft>
            </a:pPr>
            <a:r>
              <a:rPr lang="en-US" sz="1200" b="1" dirty="0" smtClean="0"/>
              <a:t>Services</a:t>
            </a:r>
          </a:p>
        </p:txBody>
      </p:sp>
      <p:pic>
        <p:nvPicPr>
          <p:cNvPr id="42" name="Picture 2" descr="http://photos.appleinsider.com/12.06.18-Surface-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8" b="91213" l="4082" r="90000"/>
                    </a14:imgEffect>
                  </a14:imgLayer>
                </a14:imgProps>
              </a:ext>
              <a:ext uri="{28A0092B-C50C-407E-A947-70E740481C1C}">
                <a14:useLocalDpi xmlns:a14="http://schemas.microsoft.com/office/drawing/2010/main" val="0"/>
              </a:ext>
            </a:extLst>
          </a:blip>
          <a:srcRect/>
          <a:stretch>
            <a:fillRect/>
          </a:stretch>
        </p:blipFill>
        <p:spPr bwMode="auto">
          <a:xfrm rot="21128015">
            <a:off x="1556818" y="5472492"/>
            <a:ext cx="149992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2032" y="5515283"/>
            <a:ext cx="4593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rot="20480795">
            <a:off x="3838394" y="4693227"/>
            <a:ext cx="1317587" cy="276999"/>
          </a:xfrm>
          <a:prstGeom prst="rect">
            <a:avLst/>
          </a:prstGeom>
          <a:noFill/>
        </p:spPr>
        <p:txBody>
          <a:bodyPr wrap="square" rtlCol="0">
            <a:spAutoFit/>
          </a:bodyPr>
          <a:lstStyle/>
          <a:p>
            <a:pPr algn="ctr" eaLnBrk="0" fontAlgn="base" hangingPunct="0">
              <a:spcBef>
                <a:spcPct val="0"/>
              </a:spcBef>
              <a:spcAft>
                <a:spcPct val="0"/>
              </a:spcAft>
            </a:pPr>
            <a:r>
              <a:rPr lang="en-US" sz="1200" b="1" dirty="0" smtClean="0"/>
              <a:t>HTTPS</a:t>
            </a:r>
            <a:endParaRPr lang="en-US" sz="1200" b="1" dirty="0"/>
          </a:p>
        </p:txBody>
      </p:sp>
    </p:spTree>
    <p:extLst>
      <p:ext uri="{BB962C8B-B14F-4D97-AF65-F5344CB8AC3E}">
        <p14:creationId xmlns:p14="http://schemas.microsoft.com/office/powerpoint/2010/main" val="47329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1920</TotalTime>
  <Words>6694</Words>
  <Application>Microsoft Office PowerPoint</Application>
  <PresentationFormat>Custom</PresentationFormat>
  <Paragraphs>566</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Segoe</vt:lpstr>
      <vt:lpstr>Wingdings</vt:lpstr>
      <vt:lpstr>Arial</vt:lpstr>
      <vt:lpstr>Segoe Light</vt:lpstr>
      <vt:lpstr>Segoe UI Light</vt:lpstr>
      <vt:lpstr>Segoe UI</vt:lpstr>
      <vt:lpstr>Consolas</vt:lpstr>
      <vt:lpstr>TechEd_2013_Template_r09</vt:lpstr>
      <vt:lpstr>PowerPoint Presentation</vt:lpstr>
      <vt:lpstr>Developing Large-Scale Enterprise Mobile Apps for Windows Phone 8 and Windows Tablets</vt:lpstr>
      <vt:lpstr>Rob Tiffany</vt:lpstr>
      <vt:lpstr>Session Objectives And Takeaways</vt:lpstr>
      <vt:lpstr>Windows Phone is Built for Business</vt:lpstr>
      <vt:lpstr>Mobile Enterprise Concepts</vt:lpstr>
      <vt:lpstr>Why are Companies Going Mobile?</vt:lpstr>
      <vt:lpstr>How does a Company Make this Happen?</vt:lpstr>
      <vt:lpstr>Mobile Enterprise Application Platform</vt:lpstr>
      <vt:lpstr>Building Mobile Middleware with  SQL Server 2012 + IIS</vt:lpstr>
      <vt:lpstr>Mobile Middleware</vt:lpstr>
      <vt:lpstr>Back End Systems + Data Sources via SSIS</vt:lpstr>
      <vt:lpstr>Visually Connecting Adapters</vt:lpstr>
      <vt:lpstr>EAI + Data Aggregation via SSIS</vt:lpstr>
      <vt:lpstr>Demo Using SSIS to Pull Data from Multiple Backend Systems</vt:lpstr>
      <vt:lpstr>Scaling Out SQL Server 2012</vt:lpstr>
      <vt:lpstr>Shared-Nothing Horizontal Partitioning</vt:lpstr>
      <vt:lpstr>Demo Using Replication to Scale out SQL Server 2012</vt:lpstr>
      <vt:lpstr>Creating Web Services</vt:lpstr>
      <vt:lpstr>Scaling and Caching Web Services</vt:lpstr>
      <vt:lpstr>Demo Building REST Web Services with the ASP.NET Web API</vt:lpstr>
      <vt:lpstr>Getting Corpnet  Data out to Devices</vt:lpstr>
      <vt:lpstr>Securely Publish Data to the Internet</vt:lpstr>
      <vt:lpstr>Securely Publish Data to the Internet</vt:lpstr>
      <vt:lpstr>Mobile Gateway</vt:lpstr>
      <vt:lpstr>Syncing Data in Windows Phone 8 and Windows Tablets</vt:lpstr>
      <vt:lpstr>Mobile Data</vt:lpstr>
      <vt:lpstr>Sync Data via Web Services</vt:lpstr>
      <vt:lpstr>Demo Syncing Data in Windows Phone 8 + Windows Tablets</vt:lpstr>
      <vt:lpstr>Logical MEAP Architecture</vt:lpstr>
      <vt:lpstr>In Review</vt:lpstr>
      <vt:lpstr>Windows Phone Breakout Sessions</vt:lpstr>
      <vt:lpstr>Windows Phone Breakout Sessions</vt:lpstr>
      <vt:lpstr>Windows Phone Hands On Labs</vt:lpstr>
      <vt:lpstr>Windows Phone Booth</vt:lpstr>
      <vt:lpstr>Windows Phone Promotions</vt:lpstr>
      <vt:lpstr>Track Resources</vt:lpstr>
      <vt:lpstr>Resources</vt:lpstr>
      <vt:lpstr>Complete an evaluation on CommNet and enter to win!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WPH-B305 Developing Large-Scale Enterprise Mobile Apps for Windows Phone 8 and Windows Tablets</dc:title>
  <dc:subject>TechEd 2013</dc:subject>
  <dc:creator>Rob Tiffany</dc:creator>
  <cp:keywords>TechEd 2013</cp:keywords>
  <dc:description>Template by: Jordan Cayabyab, Artitudes Design, Inc.
Formatting by: Brett Perry, Silver Fox Productions Inc.
Audience Type: Internal/External</dc:description>
  <cp:lastModifiedBy>Shows</cp:lastModifiedBy>
  <cp:revision>32</cp:revision>
  <dcterms:created xsi:type="dcterms:W3CDTF">2013-04-30T02:58:48Z</dcterms:created>
  <dcterms:modified xsi:type="dcterms:W3CDTF">2013-06-05T20:20:20Z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