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4"/>
  </p:notesMasterIdLst>
  <p:handoutMasterIdLst>
    <p:handoutMasterId r:id="rId35"/>
  </p:handoutMasterIdLst>
  <p:sldIdLst>
    <p:sldId id="1381" r:id="rId5"/>
    <p:sldId id="1412" r:id="rId6"/>
    <p:sldId id="1466" r:id="rId7"/>
    <p:sldId id="1453" r:id="rId8"/>
    <p:sldId id="1454" r:id="rId9"/>
    <p:sldId id="1460" r:id="rId10"/>
    <p:sldId id="1455" r:id="rId11"/>
    <p:sldId id="1465" r:id="rId12"/>
    <p:sldId id="1464" r:id="rId13"/>
    <p:sldId id="1456" r:id="rId14"/>
    <p:sldId id="1459" r:id="rId15"/>
    <p:sldId id="1468" r:id="rId16"/>
    <p:sldId id="1479" r:id="rId17"/>
    <p:sldId id="1478" r:id="rId18"/>
    <p:sldId id="1462" r:id="rId19"/>
    <p:sldId id="1469" r:id="rId20"/>
    <p:sldId id="1476" r:id="rId21"/>
    <p:sldId id="1477" r:id="rId22"/>
    <p:sldId id="1470" r:id="rId23"/>
    <p:sldId id="1471" r:id="rId24"/>
    <p:sldId id="1474" r:id="rId25"/>
    <p:sldId id="1472" r:id="rId26"/>
    <p:sldId id="1475" r:id="rId27"/>
    <p:sldId id="1413" r:id="rId28"/>
    <p:sldId id="1480" r:id="rId29"/>
    <p:sldId id="1416" r:id="rId30"/>
    <p:sldId id="1417" r:id="rId31"/>
    <p:sldId id="1414" r:id="rId32"/>
    <p:sldId id="1132"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466"/>
            <p14:sldId id="1453"/>
            <p14:sldId id="1454"/>
            <p14:sldId id="1460"/>
            <p14:sldId id="1455"/>
            <p14:sldId id="1465"/>
            <p14:sldId id="1464"/>
            <p14:sldId id="1456"/>
            <p14:sldId id="1459"/>
            <p14:sldId id="1468"/>
            <p14:sldId id="1479"/>
            <p14:sldId id="1478"/>
            <p14:sldId id="1462"/>
            <p14:sldId id="1469"/>
            <p14:sldId id="1476"/>
            <p14:sldId id="1477"/>
            <p14:sldId id="1470"/>
            <p14:sldId id="1471"/>
            <p14:sldId id="1474"/>
            <p14:sldId id="1472"/>
            <p14:sldId id="1475"/>
          </p14:sldIdLst>
        </p14:section>
        <p14:section name="Required TechEd Slides" id="{26AC01F7-B32B-44E9-BE5B-D21B17F99D23}">
          <p14:sldIdLst>
            <p14:sldId id="1413"/>
            <p14:sldId id="1480"/>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Karen Lopez" initials="KL" lastIdx="5" clrIdx="2">
    <p:extLst>
      <p:ext uri="{19B8F6BF-5375-455C-9EA6-DF929625EA0E}">
        <p15:presenceInfo xmlns:p15="http://schemas.microsoft.com/office/powerpoint/2012/main" userId="09f7732ccf7f20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C92"/>
    <a:srgbClr val="68217A"/>
    <a:srgbClr val="009E49"/>
    <a:srgbClr val="FFFFFF"/>
    <a:srgbClr val="0072C6"/>
    <a:srgbClr val="00BCF2"/>
    <a:srgbClr val="7FBA00"/>
    <a:srgbClr val="002050"/>
    <a:srgbClr val="000000"/>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80667" autoAdjust="0"/>
  </p:normalViewPr>
  <p:slideViewPr>
    <p:cSldViewPr snapToObjects="1">
      <p:cViewPr varScale="1">
        <p:scale>
          <a:sx n="105" d="100"/>
          <a:sy n="105" d="100"/>
        </p:scale>
        <p:origin x="672" y="10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4B5A5-344A-4261-B852-A5ECE8D63356}" type="doc">
      <dgm:prSet loTypeId="urn:microsoft.com/office/officeart/2005/8/layout/pList1" loCatId="picture" qsTypeId="urn:microsoft.com/office/officeart/2005/8/quickstyle/simple4" qsCatId="simple" csTypeId="urn:microsoft.com/office/officeart/2005/8/colors/accent2_2" csCatId="accent2" phldr="1"/>
      <dgm:spPr/>
      <dgm:t>
        <a:bodyPr/>
        <a:lstStyle/>
        <a:p>
          <a:endParaRPr lang="en-CA"/>
        </a:p>
      </dgm:t>
    </dgm:pt>
    <dgm:pt modelId="{6E8A4253-71D8-4C97-984E-8C05F23294AB}">
      <dgm:prSet/>
      <dgm:spPr/>
      <dgm:t>
        <a:bodyPr/>
        <a:lstStyle/>
        <a:p>
          <a:pPr rtl="0"/>
          <a:r>
            <a:rPr lang="en-CA" baseline="0" dirty="0" smtClean="0"/>
            <a:t>Blob Storage</a:t>
          </a:r>
          <a:endParaRPr lang="en-CA" dirty="0"/>
        </a:p>
      </dgm:t>
    </dgm:pt>
    <dgm:pt modelId="{CA07CACD-26D9-4E85-8916-85AE427FE825}" type="parTrans" cxnId="{2F7EE0C2-65C2-49D2-A605-8DE7A97AE650}">
      <dgm:prSet/>
      <dgm:spPr/>
      <dgm:t>
        <a:bodyPr/>
        <a:lstStyle/>
        <a:p>
          <a:endParaRPr lang="en-CA"/>
        </a:p>
      </dgm:t>
    </dgm:pt>
    <dgm:pt modelId="{D453017F-E7B3-4FD0-B67B-B77F83552F9A}" type="sibTrans" cxnId="{2F7EE0C2-65C2-49D2-A605-8DE7A97AE650}">
      <dgm:prSet/>
      <dgm:spPr/>
      <dgm:t>
        <a:bodyPr/>
        <a:lstStyle/>
        <a:p>
          <a:endParaRPr lang="en-CA"/>
        </a:p>
      </dgm:t>
    </dgm:pt>
    <dgm:pt modelId="{C8ABF187-F0EC-4971-A68A-AFBB099410B2}">
      <dgm:prSet/>
      <dgm:spPr/>
      <dgm:t>
        <a:bodyPr/>
        <a:lstStyle/>
        <a:p>
          <a:pPr rtl="0"/>
          <a:r>
            <a:rPr lang="en-CA" baseline="0" dirty="0" smtClean="0"/>
            <a:t>Storage Container </a:t>
          </a:r>
          <a:endParaRPr lang="en-CA" dirty="0"/>
        </a:p>
      </dgm:t>
    </dgm:pt>
    <dgm:pt modelId="{3F8CFBED-6846-4867-8392-6DD3CF8D4BE1}" type="parTrans" cxnId="{DADC1B84-A6F4-4759-95C9-09276F6E9365}">
      <dgm:prSet/>
      <dgm:spPr/>
      <dgm:t>
        <a:bodyPr/>
        <a:lstStyle/>
        <a:p>
          <a:endParaRPr lang="en-CA"/>
        </a:p>
      </dgm:t>
    </dgm:pt>
    <dgm:pt modelId="{9AFE2C97-8EAE-4231-9AFF-247FDB29444F}" type="sibTrans" cxnId="{DADC1B84-A6F4-4759-95C9-09276F6E9365}">
      <dgm:prSet/>
      <dgm:spPr/>
      <dgm:t>
        <a:bodyPr/>
        <a:lstStyle/>
        <a:p>
          <a:endParaRPr lang="en-CA"/>
        </a:p>
      </dgm:t>
    </dgm:pt>
    <dgm:pt modelId="{71D469FD-DD8B-4D67-B9C7-5F4D883316E2}">
      <dgm:prSet/>
      <dgm:spPr/>
      <dgm:t>
        <a:bodyPr/>
        <a:lstStyle/>
        <a:p>
          <a:pPr rtl="0"/>
          <a:r>
            <a:rPr lang="en-CA" baseline="0" dirty="0" smtClean="0"/>
            <a:t>HDInsight Cluster</a:t>
          </a:r>
          <a:endParaRPr lang="en-CA" dirty="0"/>
        </a:p>
      </dgm:t>
    </dgm:pt>
    <dgm:pt modelId="{ACFA4F50-0A4D-4B71-A661-6320760D5B05}" type="parTrans" cxnId="{45D06021-3DF7-4EEF-900D-379FF7E0C533}">
      <dgm:prSet/>
      <dgm:spPr/>
      <dgm:t>
        <a:bodyPr/>
        <a:lstStyle/>
        <a:p>
          <a:endParaRPr lang="en-CA"/>
        </a:p>
      </dgm:t>
    </dgm:pt>
    <dgm:pt modelId="{C7324F30-31B8-4CFA-A7DF-A7A5E58113C3}" type="sibTrans" cxnId="{45D06021-3DF7-4EEF-900D-379FF7E0C533}">
      <dgm:prSet/>
      <dgm:spPr/>
      <dgm:t>
        <a:bodyPr/>
        <a:lstStyle/>
        <a:p>
          <a:endParaRPr lang="en-CA"/>
        </a:p>
      </dgm:t>
    </dgm:pt>
    <dgm:pt modelId="{E9185839-41B3-4439-9773-E3C88263732E}" type="pres">
      <dgm:prSet presAssocID="{ADF4B5A5-344A-4261-B852-A5ECE8D63356}" presName="Name0" presStyleCnt="0">
        <dgm:presLayoutVars>
          <dgm:dir/>
          <dgm:resizeHandles val="exact"/>
        </dgm:presLayoutVars>
      </dgm:prSet>
      <dgm:spPr/>
      <dgm:t>
        <a:bodyPr/>
        <a:lstStyle/>
        <a:p>
          <a:endParaRPr lang="en-US"/>
        </a:p>
      </dgm:t>
    </dgm:pt>
    <dgm:pt modelId="{AAB16CBF-330D-4788-8E43-42F02C0D7551}" type="pres">
      <dgm:prSet presAssocID="{6E8A4253-71D8-4C97-984E-8C05F23294AB}" presName="compNode" presStyleCnt="0"/>
      <dgm:spPr/>
    </dgm:pt>
    <dgm:pt modelId="{7F4E24CD-1858-4595-8304-818CE582B409}" type="pres">
      <dgm:prSet presAssocID="{6E8A4253-71D8-4C97-984E-8C05F23294AB}" presName="pictRect" presStyleLbl="node1" presStyleIdx="0" presStyleCnt="3" custScaleY="41618"/>
      <dgm:spPr>
        <a:blipFill rotWithShape="1">
          <a:blip xmlns:r="http://schemas.openxmlformats.org/officeDocument/2006/relationships" r:embed="rId1"/>
          <a:stretch>
            <a:fillRect/>
          </a:stretch>
        </a:blipFill>
      </dgm:spPr>
      <dgm:t>
        <a:bodyPr/>
        <a:lstStyle/>
        <a:p>
          <a:endParaRPr lang="en-CA"/>
        </a:p>
      </dgm:t>
    </dgm:pt>
    <dgm:pt modelId="{D056D9E3-C89C-4D24-852A-C44FE77E1FFC}" type="pres">
      <dgm:prSet presAssocID="{6E8A4253-71D8-4C97-984E-8C05F23294AB}" presName="textRect" presStyleLbl="revTx" presStyleIdx="0" presStyleCnt="3">
        <dgm:presLayoutVars>
          <dgm:bulletEnabled val="1"/>
        </dgm:presLayoutVars>
      </dgm:prSet>
      <dgm:spPr/>
      <dgm:t>
        <a:bodyPr/>
        <a:lstStyle/>
        <a:p>
          <a:endParaRPr lang="en-CA"/>
        </a:p>
      </dgm:t>
    </dgm:pt>
    <dgm:pt modelId="{F57A11DE-A0BD-4220-BAD5-023FD3D611D8}" type="pres">
      <dgm:prSet presAssocID="{D453017F-E7B3-4FD0-B67B-B77F83552F9A}" presName="sibTrans" presStyleLbl="sibTrans2D1" presStyleIdx="0" presStyleCnt="0"/>
      <dgm:spPr/>
      <dgm:t>
        <a:bodyPr/>
        <a:lstStyle/>
        <a:p>
          <a:endParaRPr lang="en-US"/>
        </a:p>
      </dgm:t>
    </dgm:pt>
    <dgm:pt modelId="{B2BDF7FC-5E74-4143-AB58-503317E218C9}" type="pres">
      <dgm:prSet presAssocID="{C8ABF187-F0EC-4971-A68A-AFBB099410B2}" presName="compNode" presStyleCnt="0"/>
      <dgm:spPr/>
    </dgm:pt>
    <dgm:pt modelId="{0E5E3771-35F9-4A3E-974A-3E7EEF48B422}" type="pres">
      <dgm:prSet presAssocID="{C8ABF187-F0EC-4971-A68A-AFBB099410B2}" presName="pictRect" presStyleLbl="node1" presStyleIdx="1" presStyleCnt="3" custScaleY="107017"/>
      <dgm:spPr>
        <a:blipFill rotWithShape="1">
          <a:blip xmlns:r="http://schemas.openxmlformats.org/officeDocument/2006/relationships" r:embed="rId2"/>
          <a:stretch>
            <a:fillRect/>
          </a:stretch>
        </a:blipFill>
      </dgm:spPr>
      <dgm:t>
        <a:bodyPr/>
        <a:lstStyle/>
        <a:p>
          <a:endParaRPr lang="en-CA"/>
        </a:p>
      </dgm:t>
    </dgm:pt>
    <dgm:pt modelId="{9DA8B927-367C-4A2A-820D-FBC69918B64D}" type="pres">
      <dgm:prSet presAssocID="{C8ABF187-F0EC-4971-A68A-AFBB099410B2}" presName="textRect" presStyleLbl="revTx" presStyleIdx="1" presStyleCnt="3" custScaleX="122125">
        <dgm:presLayoutVars>
          <dgm:bulletEnabled val="1"/>
        </dgm:presLayoutVars>
      </dgm:prSet>
      <dgm:spPr/>
      <dgm:t>
        <a:bodyPr/>
        <a:lstStyle/>
        <a:p>
          <a:endParaRPr lang="en-CA"/>
        </a:p>
      </dgm:t>
    </dgm:pt>
    <dgm:pt modelId="{9551273B-497A-410E-BCEF-6B82EAF1D39D}" type="pres">
      <dgm:prSet presAssocID="{9AFE2C97-8EAE-4231-9AFF-247FDB29444F}" presName="sibTrans" presStyleLbl="sibTrans2D1" presStyleIdx="0" presStyleCnt="0"/>
      <dgm:spPr/>
      <dgm:t>
        <a:bodyPr/>
        <a:lstStyle/>
        <a:p>
          <a:endParaRPr lang="en-US"/>
        </a:p>
      </dgm:t>
    </dgm:pt>
    <dgm:pt modelId="{D18310EC-C180-4DA0-95C4-38E1B5FCB6ED}" type="pres">
      <dgm:prSet presAssocID="{71D469FD-DD8B-4D67-B9C7-5F4D883316E2}" presName="compNode" presStyleCnt="0"/>
      <dgm:spPr/>
    </dgm:pt>
    <dgm:pt modelId="{7747BCBE-F8E5-4D83-9B0A-558ADCFBDA4E}" type="pres">
      <dgm:prSet presAssocID="{71D469FD-DD8B-4D67-B9C7-5F4D883316E2}" presName="pictRect" presStyleLbl="node1" presStyleIdx="2" presStyleCnt="3" custScaleY="41618"/>
      <dgm:spPr>
        <a:blipFill rotWithShape="1">
          <a:blip xmlns:r="http://schemas.openxmlformats.org/officeDocument/2006/relationships" r:embed="rId3"/>
          <a:stretch>
            <a:fillRect/>
          </a:stretch>
        </a:blipFill>
      </dgm:spPr>
      <dgm:t>
        <a:bodyPr/>
        <a:lstStyle/>
        <a:p>
          <a:endParaRPr lang="en-CA"/>
        </a:p>
      </dgm:t>
    </dgm:pt>
    <dgm:pt modelId="{58967DC6-C5B1-4C9C-9905-7F21DCBC1C93}" type="pres">
      <dgm:prSet presAssocID="{71D469FD-DD8B-4D67-B9C7-5F4D883316E2}" presName="textRect" presStyleLbl="revTx" presStyleIdx="2" presStyleCnt="3">
        <dgm:presLayoutVars>
          <dgm:bulletEnabled val="1"/>
        </dgm:presLayoutVars>
      </dgm:prSet>
      <dgm:spPr/>
      <dgm:t>
        <a:bodyPr/>
        <a:lstStyle/>
        <a:p>
          <a:endParaRPr lang="en-CA"/>
        </a:p>
      </dgm:t>
    </dgm:pt>
  </dgm:ptLst>
  <dgm:cxnLst>
    <dgm:cxn modelId="{8FEFB01A-2058-4B7D-B8B0-A8E1DC147F38}" type="presOf" srcId="{9AFE2C97-8EAE-4231-9AFF-247FDB29444F}" destId="{9551273B-497A-410E-BCEF-6B82EAF1D39D}" srcOrd="0" destOrd="0" presId="urn:microsoft.com/office/officeart/2005/8/layout/pList1"/>
    <dgm:cxn modelId="{2F7EE0C2-65C2-49D2-A605-8DE7A97AE650}" srcId="{ADF4B5A5-344A-4261-B852-A5ECE8D63356}" destId="{6E8A4253-71D8-4C97-984E-8C05F23294AB}" srcOrd="0" destOrd="0" parTransId="{CA07CACD-26D9-4E85-8916-85AE427FE825}" sibTransId="{D453017F-E7B3-4FD0-B67B-B77F83552F9A}"/>
    <dgm:cxn modelId="{737C3513-EB18-4FAD-B841-B914228AFE01}" type="presOf" srcId="{6E8A4253-71D8-4C97-984E-8C05F23294AB}" destId="{D056D9E3-C89C-4D24-852A-C44FE77E1FFC}" srcOrd="0" destOrd="0" presId="urn:microsoft.com/office/officeart/2005/8/layout/pList1"/>
    <dgm:cxn modelId="{62D44BE6-DE52-4C0A-8FB0-D4EEFF58425D}" type="presOf" srcId="{C8ABF187-F0EC-4971-A68A-AFBB099410B2}" destId="{9DA8B927-367C-4A2A-820D-FBC69918B64D}" srcOrd="0" destOrd="0" presId="urn:microsoft.com/office/officeart/2005/8/layout/pList1"/>
    <dgm:cxn modelId="{6A631F64-A52C-46D2-9128-AE733041D330}" type="presOf" srcId="{D453017F-E7B3-4FD0-B67B-B77F83552F9A}" destId="{F57A11DE-A0BD-4220-BAD5-023FD3D611D8}" srcOrd="0" destOrd="0" presId="urn:microsoft.com/office/officeart/2005/8/layout/pList1"/>
    <dgm:cxn modelId="{BDFD2E94-FEF2-4680-881A-2129CD33A033}" type="presOf" srcId="{ADF4B5A5-344A-4261-B852-A5ECE8D63356}" destId="{E9185839-41B3-4439-9773-E3C88263732E}" srcOrd="0" destOrd="0" presId="urn:microsoft.com/office/officeart/2005/8/layout/pList1"/>
    <dgm:cxn modelId="{DADC1B84-A6F4-4759-95C9-09276F6E9365}" srcId="{ADF4B5A5-344A-4261-B852-A5ECE8D63356}" destId="{C8ABF187-F0EC-4971-A68A-AFBB099410B2}" srcOrd="1" destOrd="0" parTransId="{3F8CFBED-6846-4867-8392-6DD3CF8D4BE1}" sibTransId="{9AFE2C97-8EAE-4231-9AFF-247FDB29444F}"/>
    <dgm:cxn modelId="{45D06021-3DF7-4EEF-900D-379FF7E0C533}" srcId="{ADF4B5A5-344A-4261-B852-A5ECE8D63356}" destId="{71D469FD-DD8B-4D67-B9C7-5F4D883316E2}" srcOrd="2" destOrd="0" parTransId="{ACFA4F50-0A4D-4B71-A661-6320760D5B05}" sibTransId="{C7324F30-31B8-4CFA-A7DF-A7A5E58113C3}"/>
    <dgm:cxn modelId="{DAF5F501-8517-46DE-8492-6872C6B6C739}" type="presOf" srcId="{71D469FD-DD8B-4D67-B9C7-5F4D883316E2}" destId="{58967DC6-C5B1-4C9C-9905-7F21DCBC1C93}" srcOrd="0" destOrd="0" presId="urn:microsoft.com/office/officeart/2005/8/layout/pList1"/>
    <dgm:cxn modelId="{B9F1389A-346C-4576-8C70-70AFB060244B}" type="presParOf" srcId="{E9185839-41B3-4439-9773-E3C88263732E}" destId="{AAB16CBF-330D-4788-8E43-42F02C0D7551}" srcOrd="0" destOrd="0" presId="urn:microsoft.com/office/officeart/2005/8/layout/pList1"/>
    <dgm:cxn modelId="{903F4484-0E3D-4BAF-9544-0EF54C72871B}" type="presParOf" srcId="{AAB16CBF-330D-4788-8E43-42F02C0D7551}" destId="{7F4E24CD-1858-4595-8304-818CE582B409}" srcOrd="0" destOrd="0" presId="urn:microsoft.com/office/officeart/2005/8/layout/pList1"/>
    <dgm:cxn modelId="{E67ABCB4-4A14-43BE-97CB-399E93D3AD37}" type="presParOf" srcId="{AAB16CBF-330D-4788-8E43-42F02C0D7551}" destId="{D056D9E3-C89C-4D24-852A-C44FE77E1FFC}" srcOrd="1" destOrd="0" presId="urn:microsoft.com/office/officeart/2005/8/layout/pList1"/>
    <dgm:cxn modelId="{BEE4E394-77AB-4644-9CB9-5B9FF63AA3EF}" type="presParOf" srcId="{E9185839-41B3-4439-9773-E3C88263732E}" destId="{F57A11DE-A0BD-4220-BAD5-023FD3D611D8}" srcOrd="1" destOrd="0" presId="urn:microsoft.com/office/officeart/2005/8/layout/pList1"/>
    <dgm:cxn modelId="{2EAD1534-9BDD-4D45-AB45-CDD90E23ED71}" type="presParOf" srcId="{E9185839-41B3-4439-9773-E3C88263732E}" destId="{B2BDF7FC-5E74-4143-AB58-503317E218C9}" srcOrd="2" destOrd="0" presId="urn:microsoft.com/office/officeart/2005/8/layout/pList1"/>
    <dgm:cxn modelId="{79274738-D814-408F-834B-556FC131AB18}" type="presParOf" srcId="{B2BDF7FC-5E74-4143-AB58-503317E218C9}" destId="{0E5E3771-35F9-4A3E-974A-3E7EEF48B422}" srcOrd="0" destOrd="0" presId="urn:microsoft.com/office/officeart/2005/8/layout/pList1"/>
    <dgm:cxn modelId="{D23DABF4-A9B1-4311-8C68-7AF87EB45183}" type="presParOf" srcId="{B2BDF7FC-5E74-4143-AB58-503317E218C9}" destId="{9DA8B927-367C-4A2A-820D-FBC69918B64D}" srcOrd="1" destOrd="0" presId="urn:microsoft.com/office/officeart/2005/8/layout/pList1"/>
    <dgm:cxn modelId="{AB8D190C-A062-41B3-BF4F-36C09BEEC70B}" type="presParOf" srcId="{E9185839-41B3-4439-9773-E3C88263732E}" destId="{9551273B-497A-410E-BCEF-6B82EAF1D39D}" srcOrd="3" destOrd="0" presId="urn:microsoft.com/office/officeart/2005/8/layout/pList1"/>
    <dgm:cxn modelId="{82AFF0D9-B518-4BF9-80C6-BC3700C60E44}" type="presParOf" srcId="{E9185839-41B3-4439-9773-E3C88263732E}" destId="{D18310EC-C180-4DA0-95C4-38E1B5FCB6ED}" srcOrd="4" destOrd="0" presId="urn:microsoft.com/office/officeart/2005/8/layout/pList1"/>
    <dgm:cxn modelId="{B4DC2C5B-327B-4BB3-8842-B7F8163248DE}" type="presParOf" srcId="{D18310EC-C180-4DA0-95C4-38E1B5FCB6ED}" destId="{7747BCBE-F8E5-4D83-9B0A-558ADCFBDA4E}" srcOrd="0" destOrd="0" presId="urn:microsoft.com/office/officeart/2005/8/layout/pList1"/>
    <dgm:cxn modelId="{AD2B9427-35F9-4D2A-8B39-267134F2A24E}" type="presParOf" srcId="{D18310EC-C180-4DA0-95C4-38E1B5FCB6ED}" destId="{58967DC6-C5B1-4C9C-9905-7F21DCBC1C9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DA99D-923B-4DC8-892C-7BDFAEC1F4C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CA"/>
        </a:p>
      </dgm:t>
    </dgm:pt>
    <dgm:pt modelId="{2271AEE0-45E2-409A-B292-6E8F03E7E8E8}">
      <dgm:prSet/>
      <dgm:spPr/>
      <dgm:t>
        <a:bodyPr/>
        <a:lstStyle/>
        <a:p>
          <a:pPr rtl="0"/>
          <a:r>
            <a:rPr lang="en-CA" dirty="0" smtClean="0"/>
            <a:t>PowerShell</a:t>
          </a:r>
          <a:endParaRPr lang="en-CA" dirty="0"/>
        </a:p>
      </dgm:t>
    </dgm:pt>
    <dgm:pt modelId="{B9013813-C964-411B-9311-802C85A97B62}" type="parTrans" cxnId="{A9C2A796-C157-447E-A9F8-0E3B2A174B7E}">
      <dgm:prSet/>
      <dgm:spPr/>
      <dgm:t>
        <a:bodyPr/>
        <a:lstStyle/>
        <a:p>
          <a:endParaRPr lang="en-CA"/>
        </a:p>
      </dgm:t>
    </dgm:pt>
    <dgm:pt modelId="{2DE320A4-E604-4026-9D35-0223870C489D}" type="sibTrans" cxnId="{A9C2A796-C157-447E-A9F8-0E3B2A174B7E}">
      <dgm:prSet/>
      <dgm:spPr/>
      <dgm:t>
        <a:bodyPr/>
        <a:lstStyle/>
        <a:p>
          <a:endParaRPr lang="en-CA"/>
        </a:p>
      </dgm:t>
    </dgm:pt>
    <dgm:pt modelId="{339D815A-8653-45E7-9C42-4A7636D436C8}">
      <dgm:prSet/>
      <dgm:spPr/>
      <dgm:t>
        <a:bodyPr/>
        <a:lstStyle/>
        <a:p>
          <a:pPr rtl="0"/>
          <a:r>
            <a:rPr lang="en-CA" smtClean="0"/>
            <a:t>Azure SQL DB</a:t>
          </a:r>
          <a:endParaRPr lang="en-CA"/>
        </a:p>
      </dgm:t>
    </dgm:pt>
    <dgm:pt modelId="{B3B4DF84-162E-46F2-BBFE-632C7A35B301}" type="parTrans" cxnId="{D25ABF41-1C40-413C-A8B5-89771F969E43}">
      <dgm:prSet/>
      <dgm:spPr/>
      <dgm:t>
        <a:bodyPr/>
        <a:lstStyle/>
        <a:p>
          <a:endParaRPr lang="en-CA"/>
        </a:p>
      </dgm:t>
    </dgm:pt>
    <dgm:pt modelId="{C09E5074-012A-4265-82BC-D4C0489C7F14}" type="sibTrans" cxnId="{D25ABF41-1C40-413C-A8B5-89771F969E43}">
      <dgm:prSet/>
      <dgm:spPr/>
      <dgm:t>
        <a:bodyPr/>
        <a:lstStyle/>
        <a:p>
          <a:endParaRPr lang="en-CA"/>
        </a:p>
      </dgm:t>
    </dgm:pt>
    <dgm:pt modelId="{E42E7EAE-C20B-4CF1-BD92-A493F81CA573}" type="pres">
      <dgm:prSet presAssocID="{979DA99D-923B-4DC8-892C-7BDFAEC1F4CC}" presName="Name0" presStyleCnt="0">
        <dgm:presLayoutVars>
          <dgm:dir/>
          <dgm:resizeHandles val="exact"/>
        </dgm:presLayoutVars>
      </dgm:prSet>
      <dgm:spPr/>
      <dgm:t>
        <a:bodyPr/>
        <a:lstStyle/>
        <a:p>
          <a:endParaRPr lang="en-US"/>
        </a:p>
      </dgm:t>
    </dgm:pt>
    <dgm:pt modelId="{4F03FD56-BF53-46CA-9E2E-3549D08BB95B}" type="pres">
      <dgm:prSet presAssocID="{2271AEE0-45E2-409A-B292-6E8F03E7E8E8}" presName="compNode" presStyleCnt="0"/>
      <dgm:spPr/>
    </dgm:pt>
    <dgm:pt modelId="{C429FC39-D402-42C6-B0CB-14BA106311B7}" type="pres">
      <dgm:prSet presAssocID="{2271AEE0-45E2-409A-B292-6E8F03E7E8E8}" presName="pictRect" presStyleLbl="node1" presStyleIdx="0" presStyleCnt="2"/>
      <dgm:spPr>
        <a:blipFill rotWithShape="1">
          <a:blip xmlns:r="http://schemas.openxmlformats.org/officeDocument/2006/relationships" r:embed="rId1"/>
          <a:stretch>
            <a:fillRect/>
          </a:stretch>
        </a:blipFill>
      </dgm:spPr>
    </dgm:pt>
    <dgm:pt modelId="{D1836CFD-61AB-4A25-984C-C861E65E5BB5}" type="pres">
      <dgm:prSet presAssocID="{2271AEE0-45E2-409A-B292-6E8F03E7E8E8}" presName="textRect" presStyleLbl="revTx" presStyleIdx="0" presStyleCnt="2">
        <dgm:presLayoutVars>
          <dgm:bulletEnabled val="1"/>
        </dgm:presLayoutVars>
      </dgm:prSet>
      <dgm:spPr/>
      <dgm:t>
        <a:bodyPr/>
        <a:lstStyle/>
        <a:p>
          <a:endParaRPr lang="en-US"/>
        </a:p>
      </dgm:t>
    </dgm:pt>
    <dgm:pt modelId="{2611A8A0-F9F0-47A3-88FC-BF93461420CE}" type="pres">
      <dgm:prSet presAssocID="{2DE320A4-E604-4026-9D35-0223870C489D}" presName="sibTrans" presStyleLbl="sibTrans2D1" presStyleIdx="0" presStyleCnt="0"/>
      <dgm:spPr/>
      <dgm:t>
        <a:bodyPr/>
        <a:lstStyle/>
        <a:p>
          <a:endParaRPr lang="en-US"/>
        </a:p>
      </dgm:t>
    </dgm:pt>
    <dgm:pt modelId="{6D45156A-DB8E-4E73-B562-B9D5E3721298}" type="pres">
      <dgm:prSet presAssocID="{339D815A-8653-45E7-9C42-4A7636D436C8}" presName="compNode" presStyleCnt="0"/>
      <dgm:spPr/>
    </dgm:pt>
    <dgm:pt modelId="{5D50C733-0D05-498D-9911-DFA3B2521141}" type="pres">
      <dgm:prSet presAssocID="{339D815A-8653-45E7-9C42-4A7636D436C8}" presName="pictRect" presStyleLbl="node1" presStyleIdx="1" presStyleCnt="2" custScaleX="133343" custScaleY="55604"/>
      <dgm:spPr>
        <a:blipFill rotWithShape="1">
          <a:blip xmlns:r="http://schemas.openxmlformats.org/officeDocument/2006/relationships" r:embed="rId2"/>
          <a:stretch>
            <a:fillRect/>
          </a:stretch>
        </a:blipFill>
      </dgm:spPr>
    </dgm:pt>
    <dgm:pt modelId="{BB950C34-9A87-4520-B1F5-76DEB3E501A5}" type="pres">
      <dgm:prSet presAssocID="{339D815A-8653-45E7-9C42-4A7636D436C8}" presName="textRect" presStyleLbl="revTx" presStyleIdx="1" presStyleCnt="2">
        <dgm:presLayoutVars>
          <dgm:bulletEnabled val="1"/>
        </dgm:presLayoutVars>
      </dgm:prSet>
      <dgm:spPr/>
      <dgm:t>
        <a:bodyPr/>
        <a:lstStyle/>
        <a:p>
          <a:endParaRPr lang="en-CA"/>
        </a:p>
      </dgm:t>
    </dgm:pt>
  </dgm:ptLst>
  <dgm:cxnLst>
    <dgm:cxn modelId="{F76779C5-A52A-482A-81BE-879F7D710FBD}" type="presOf" srcId="{339D815A-8653-45E7-9C42-4A7636D436C8}" destId="{BB950C34-9A87-4520-B1F5-76DEB3E501A5}" srcOrd="0" destOrd="0" presId="urn:microsoft.com/office/officeart/2005/8/layout/pList1"/>
    <dgm:cxn modelId="{A9C2A796-C157-447E-A9F8-0E3B2A174B7E}" srcId="{979DA99D-923B-4DC8-892C-7BDFAEC1F4CC}" destId="{2271AEE0-45E2-409A-B292-6E8F03E7E8E8}" srcOrd="0" destOrd="0" parTransId="{B9013813-C964-411B-9311-802C85A97B62}" sibTransId="{2DE320A4-E604-4026-9D35-0223870C489D}"/>
    <dgm:cxn modelId="{7FAF04A3-2E19-4395-BAD4-510908F33363}" type="presOf" srcId="{2DE320A4-E604-4026-9D35-0223870C489D}" destId="{2611A8A0-F9F0-47A3-88FC-BF93461420CE}" srcOrd="0" destOrd="0" presId="urn:microsoft.com/office/officeart/2005/8/layout/pList1"/>
    <dgm:cxn modelId="{DADAF170-89E8-4D1A-AEB5-10F7B8794A65}" type="presOf" srcId="{2271AEE0-45E2-409A-B292-6E8F03E7E8E8}" destId="{D1836CFD-61AB-4A25-984C-C861E65E5BB5}" srcOrd="0" destOrd="0" presId="urn:microsoft.com/office/officeart/2005/8/layout/pList1"/>
    <dgm:cxn modelId="{35DB4833-FB7C-43B3-A8F9-32A336D447FA}" type="presOf" srcId="{979DA99D-923B-4DC8-892C-7BDFAEC1F4CC}" destId="{E42E7EAE-C20B-4CF1-BD92-A493F81CA573}" srcOrd="0" destOrd="0" presId="urn:microsoft.com/office/officeart/2005/8/layout/pList1"/>
    <dgm:cxn modelId="{D25ABF41-1C40-413C-A8B5-89771F969E43}" srcId="{979DA99D-923B-4DC8-892C-7BDFAEC1F4CC}" destId="{339D815A-8653-45E7-9C42-4A7636D436C8}" srcOrd="1" destOrd="0" parTransId="{B3B4DF84-162E-46F2-BBFE-632C7A35B301}" sibTransId="{C09E5074-012A-4265-82BC-D4C0489C7F14}"/>
    <dgm:cxn modelId="{12795FAF-9035-4B86-B39F-E40EA65836BE}" type="presParOf" srcId="{E42E7EAE-C20B-4CF1-BD92-A493F81CA573}" destId="{4F03FD56-BF53-46CA-9E2E-3549D08BB95B}" srcOrd="0" destOrd="0" presId="urn:microsoft.com/office/officeart/2005/8/layout/pList1"/>
    <dgm:cxn modelId="{688CC1D3-FCD7-4E31-94E4-F716664817CD}" type="presParOf" srcId="{4F03FD56-BF53-46CA-9E2E-3549D08BB95B}" destId="{C429FC39-D402-42C6-B0CB-14BA106311B7}" srcOrd="0" destOrd="0" presId="urn:microsoft.com/office/officeart/2005/8/layout/pList1"/>
    <dgm:cxn modelId="{FB3940DD-D9D2-4E56-8ADA-286A3C0FDE3E}" type="presParOf" srcId="{4F03FD56-BF53-46CA-9E2E-3549D08BB95B}" destId="{D1836CFD-61AB-4A25-984C-C861E65E5BB5}" srcOrd="1" destOrd="0" presId="urn:microsoft.com/office/officeart/2005/8/layout/pList1"/>
    <dgm:cxn modelId="{FB26B878-9AEB-43AF-AE1B-BB9925CB7981}" type="presParOf" srcId="{E42E7EAE-C20B-4CF1-BD92-A493F81CA573}" destId="{2611A8A0-F9F0-47A3-88FC-BF93461420CE}" srcOrd="1" destOrd="0" presId="urn:microsoft.com/office/officeart/2005/8/layout/pList1"/>
    <dgm:cxn modelId="{18DF6E36-E43D-49A4-A6B2-317FC9491890}" type="presParOf" srcId="{E42E7EAE-C20B-4CF1-BD92-A493F81CA573}" destId="{6D45156A-DB8E-4E73-B562-B9D5E3721298}" srcOrd="2" destOrd="0" presId="urn:microsoft.com/office/officeart/2005/8/layout/pList1"/>
    <dgm:cxn modelId="{4F6001C0-8061-4348-9075-F006650BF4CB}" type="presParOf" srcId="{6D45156A-DB8E-4E73-B562-B9D5E3721298}" destId="{5D50C733-0D05-498D-9911-DFA3B2521141}" srcOrd="0" destOrd="0" presId="urn:microsoft.com/office/officeart/2005/8/layout/pList1"/>
    <dgm:cxn modelId="{EDD7989B-9AE0-44EC-B2FC-7CACD3BF879C}" type="presParOf" srcId="{6D45156A-DB8E-4E73-B562-B9D5E3721298}" destId="{BB950C34-9A87-4520-B1F5-76DEB3E501A5}"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F3FEE-ADBB-4C9E-A8BA-3BC9E349738E}" type="doc">
      <dgm:prSet loTypeId="urn:microsoft.com/office/officeart/2005/8/layout/architecture" loCatId="list" qsTypeId="urn:microsoft.com/office/officeart/2005/8/quickstyle/simple4" qsCatId="simple" csTypeId="urn:microsoft.com/office/officeart/2005/8/colors/colorful3" csCatId="colorful" phldr="1"/>
      <dgm:spPr/>
      <dgm:t>
        <a:bodyPr/>
        <a:lstStyle/>
        <a:p>
          <a:endParaRPr lang="en-CA"/>
        </a:p>
      </dgm:t>
    </dgm:pt>
    <dgm:pt modelId="{AF6AC979-84AD-4EC8-BFFF-FDFD54FDA168}">
      <dgm:prSet/>
      <dgm:spPr/>
      <dgm:t>
        <a:bodyPr/>
        <a:lstStyle/>
        <a:p>
          <a:pPr rtl="0"/>
          <a:r>
            <a:rPr lang="en-CA" baseline="0" dirty="0" smtClean="0"/>
            <a:t>Power BI Stack</a:t>
          </a:r>
          <a:endParaRPr lang="en-CA" dirty="0"/>
        </a:p>
      </dgm:t>
    </dgm:pt>
    <dgm:pt modelId="{43AAC3A3-FE33-4D8A-AD78-2F7C5AF828BE}" type="parTrans" cxnId="{EBD67CC0-F03E-4970-83FF-F3CB71DDBE9E}">
      <dgm:prSet/>
      <dgm:spPr/>
      <dgm:t>
        <a:bodyPr/>
        <a:lstStyle/>
        <a:p>
          <a:endParaRPr lang="en-CA"/>
        </a:p>
      </dgm:t>
    </dgm:pt>
    <dgm:pt modelId="{81E65DA3-488B-4811-87A2-B9FC9E38EF52}" type="sibTrans" cxnId="{EBD67CC0-F03E-4970-83FF-F3CB71DDBE9E}">
      <dgm:prSet/>
      <dgm:spPr/>
      <dgm:t>
        <a:bodyPr/>
        <a:lstStyle/>
        <a:p>
          <a:endParaRPr lang="en-CA"/>
        </a:p>
      </dgm:t>
    </dgm:pt>
    <dgm:pt modelId="{0607F577-0274-45BC-B307-8C62670C503A}">
      <dgm:prSet/>
      <dgm:spPr/>
      <dgm:t>
        <a:bodyPr/>
        <a:lstStyle/>
        <a:p>
          <a:pPr rtl="0"/>
          <a:r>
            <a:rPr lang="en-CA" baseline="0" dirty="0" smtClean="0"/>
            <a:t>Power View</a:t>
          </a:r>
          <a:endParaRPr lang="en-CA" dirty="0"/>
        </a:p>
      </dgm:t>
    </dgm:pt>
    <dgm:pt modelId="{1A50D8BE-AAAB-4ADF-999C-A80F80C1577D}" type="parTrans" cxnId="{E582D883-44C5-4C60-BFC7-FD031261CF60}">
      <dgm:prSet/>
      <dgm:spPr/>
      <dgm:t>
        <a:bodyPr/>
        <a:lstStyle/>
        <a:p>
          <a:endParaRPr lang="en-CA"/>
        </a:p>
      </dgm:t>
    </dgm:pt>
    <dgm:pt modelId="{B384E29F-5215-4980-B509-66C809AD7C14}" type="sibTrans" cxnId="{E582D883-44C5-4C60-BFC7-FD031261CF60}">
      <dgm:prSet/>
      <dgm:spPr/>
      <dgm:t>
        <a:bodyPr/>
        <a:lstStyle/>
        <a:p>
          <a:endParaRPr lang="en-CA"/>
        </a:p>
      </dgm:t>
    </dgm:pt>
    <dgm:pt modelId="{CB1AC69D-F194-423B-A2C6-B4A8A30136BF}">
      <dgm:prSet/>
      <dgm:spPr/>
      <dgm:t>
        <a:bodyPr/>
        <a:lstStyle/>
        <a:p>
          <a:pPr rtl="0"/>
          <a:r>
            <a:rPr lang="en-CA" baseline="0" dirty="0" smtClean="0"/>
            <a:t>Power Map</a:t>
          </a:r>
          <a:endParaRPr lang="en-CA" dirty="0"/>
        </a:p>
      </dgm:t>
    </dgm:pt>
    <dgm:pt modelId="{176A6CEF-3DA5-405A-A72A-A9B8BB137828}" type="parTrans" cxnId="{A6E47BEA-A15C-444D-8049-661526387BBB}">
      <dgm:prSet/>
      <dgm:spPr/>
      <dgm:t>
        <a:bodyPr/>
        <a:lstStyle/>
        <a:p>
          <a:endParaRPr lang="en-CA"/>
        </a:p>
      </dgm:t>
    </dgm:pt>
    <dgm:pt modelId="{5E340C6D-2323-460F-8D69-01D5406CFAE3}" type="sibTrans" cxnId="{A6E47BEA-A15C-444D-8049-661526387BBB}">
      <dgm:prSet/>
      <dgm:spPr/>
      <dgm:t>
        <a:bodyPr/>
        <a:lstStyle/>
        <a:p>
          <a:endParaRPr lang="en-CA"/>
        </a:p>
      </dgm:t>
    </dgm:pt>
    <dgm:pt modelId="{C0DB5D94-A5C2-49F7-BDAD-2A36A1DCB8A5}">
      <dgm:prSet/>
      <dgm:spPr/>
      <dgm:t>
        <a:bodyPr/>
        <a:lstStyle/>
        <a:p>
          <a:pPr rtl="0"/>
          <a:r>
            <a:rPr lang="en-CA" dirty="0" smtClean="0"/>
            <a:t>Power Pivot</a:t>
          </a:r>
          <a:endParaRPr lang="en-CA" dirty="0"/>
        </a:p>
      </dgm:t>
    </dgm:pt>
    <dgm:pt modelId="{05D8C8B5-8607-4101-9F4B-FC2E55011398}" type="parTrans" cxnId="{75621A0B-E6AE-47A0-8005-B3EEE4BB4074}">
      <dgm:prSet/>
      <dgm:spPr/>
      <dgm:t>
        <a:bodyPr/>
        <a:lstStyle/>
        <a:p>
          <a:endParaRPr lang="en-US"/>
        </a:p>
      </dgm:t>
    </dgm:pt>
    <dgm:pt modelId="{E1D43F71-0F0A-46A0-A9B3-43646EDAA8FF}" type="sibTrans" cxnId="{75621A0B-E6AE-47A0-8005-B3EEE4BB4074}">
      <dgm:prSet/>
      <dgm:spPr/>
      <dgm:t>
        <a:bodyPr/>
        <a:lstStyle/>
        <a:p>
          <a:endParaRPr lang="en-US"/>
        </a:p>
      </dgm:t>
    </dgm:pt>
    <dgm:pt modelId="{8234429C-EF94-427A-BE28-CF37854B58BD}">
      <dgm:prSet/>
      <dgm:spPr/>
      <dgm:t>
        <a:bodyPr/>
        <a:lstStyle/>
        <a:p>
          <a:pPr rtl="0"/>
          <a:r>
            <a:rPr lang="en-CA" baseline="0" dirty="0" smtClean="0"/>
            <a:t>Power Query</a:t>
          </a:r>
          <a:endParaRPr lang="en-CA" dirty="0"/>
        </a:p>
      </dgm:t>
    </dgm:pt>
    <dgm:pt modelId="{7A3A2544-8C07-42FE-A1E6-3E993D1C0FA9}" type="parTrans" cxnId="{15DFFA44-5B16-4AEB-86D1-07A6BC97AB18}">
      <dgm:prSet/>
      <dgm:spPr/>
      <dgm:t>
        <a:bodyPr/>
        <a:lstStyle/>
        <a:p>
          <a:endParaRPr lang="en-US"/>
        </a:p>
      </dgm:t>
    </dgm:pt>
    <dgm:pt modelId="{17979AD9-9372-4806-98ED-628C0967C530}" type="sibTrans" cxnId="{15DFFA44-5B16-4AEB-86D1-07A6BC97AB18}">
      <dgm:prSet/>
      <dgm:spPr/>
      <dgm:t>
        <a:bodyPr/>
        <a:lstStyle/>
        <a:p>
          <a:endParaRPr lang="en-US"/>
        </a:p>
      </dgm:t>
    </dgm:pt>
    <dgm:pt modelId="{3321E409-AB1D-457C-8135-1A4E4B861826}" type="pres">
      <dgm:prSet presAssocID="{B39F3FEE-ADBB-4C9E-A8BA-3BC9E349738E}" presName="Name0" presStyleCnt="0">
        <dgm:presLayoutVars>
          <dgm:chPref val="1"/>
          <dgm:dir/>
          <dgm:animOne val="branch"/>
          <dgm:animLvl val="lvl"/>
          <dgm:resizeHandles/>
        </dgm:presLayoutVars>
      </dgm:prSet>
      <dgm:spPr/>
      <dgm:t>
        <a:bodyPr/>
        <a:lstStyle/>
        <a:p>
          <a:endParaRPr lang="en-US"/>
        </a:p>
      </dgm:t>
    </dgm:pt>
    <dgm:pt modelId="{B4F7A77D-0FCB-4E68-8FB1-BB06877F54E2}" type="pres">
      <dgm:prSet presAssocID="{AF6AC979-84AD-4EC8-BFFF-FDFD54FDA168}" presName="vertOne" presStyleCnt="0"/>
      <dgm:spPr/>
      <dgm:t>
        <a:bodyPr/>
        <a:lstStyle/>
        <a:p>
          <a:endParaRPr lang="en-US"/>
        </a:p>
      </dgm:t>
    </dgm:pt>
    <dgm:pt modelId="{0E7F49B2-2EA4-4815-84C4-873D7E1AAFA3}" type="pres">
      <dgm:prSet presAssocID="{AF6AC979-84AD-4EC8-BFFF-FDFD54FDA168}" presName="txOne" presStyleLbl="node0" presStyleIdx="0" presStyleCnt="1">
        <dgm:presLayoutVars>
          <dgm:chPref val="3"/>
        </dgm:presLayoutVars>
      </dgm:prSet>
      <dgm:spPr/>
      <dgm:t>
        <a:bodyPr/>
        <a:lstStyle/>
        <a:p>
          <a:endParaRPr lang="en-US"/>
        </a:p>
      </dgm:t>
    </dgm:pt>
    <dgm:pt modelId="{00E6FEC6-1B01-4AD3-850C-3885E94754E4}" type="pres">
      <dgm:prSet presAssocID="{AF6AC979-84AD-4EC8-BFFF-FDFD54FDA168}" presName="parTransOne" presStyleCnt="0"/>
      <dgm:spPr/>
      <dgm:t>
        <a:bodyPr/>
        <a:lstStyle/>
        <a:p>
          <a:endParaRPr lang="en-US"/>
        </a:p>
      </dgm:t>
    </dgm:pt>
    <dgm:pt modelId="{A9969B1D-F89A-4E68-82DA-CA1B289BF667}" type="pres">
      <dgm:prSet presAssocID="{AF6AC979-84AD-4EC8-BFFF-FDFD54FDA168}" presName="horzOne" presStyleCnt="0"/>
      <dgm:spPr/>
      <dgm:t>
        <a:bodyPr/>
        <a:lstStyle/>
        <a:p>
          <a:endParaRPr lang="en-US"/>
        </a:p>
      </dgm:t>
    </dgm:pt>
    <dgm:pt modelId="{3A04A31F-3473-419B-B4E8-D57520511BA5}" type="pres">
      <dgm:prSet presAssocID="{8234429C-EF94-427A-BE28-CF37854B58BD}" presName="vertTwo" presStyleCnt="0"/>
      <dgm:spPr/>
      <dgm:t>
        <a:bodyPr/>
        <a:lstStyle/>
        <a:p>
          <a:endParaRPr lang="en-US"/>
        </a:p>
      </dgm:t>
    </dgm:pt>
    <dgm:pt modelId="{6E98056A-7F55-4306-9D84-DBBD94D42D37}" type="pres">
      <dgm:prSet presAssocID="{8234429C-EF94-427A-BE28-CF37854B58BD}" presName="txTwo" presStyleLbl="node2" presStyleIdx="0" presStyleCnt="4">
        <dgm:presLayoutVars>
          <dgm:chPref val="3"/>
        </dgm:presLayoutVars>
      </dgm:prSet>
      <dgm:spPr/>
      <dgm:t>
        <a:bodyPr/>
        <a:lstStyle/>
        <a:p>
          <a:endParaRPr lang="en-US"/>
        </a:p>
      </dgm:t>
    </dgm:pt>
    <dgm:pt modelId="{EDB5344C-7DBB-41DE-B351-46573D670C84}" type="pres">
      <dgm:prSet presAssocID="{8234429C-EF94-427A-BE28-CF37854B58BD}" presName="horzTwo" presStyleCnt="0"/>
      <dgm:spPr/>
      <dgm:t>
        <a:bodyPr/>
        <a:lstStyle/>
        <a:p>
          <a:endParaRPr lang="en-US"/>
        </a:p>
      </dgm:t>
    </dgm:pt>
    <dgm:pt modelId="{D7F7489C-27B5-420F-BBC6-4EF66CD5704E}" type="pres">
      <dgm:prSet presAssocID="{17979AD9-9372-4806-98ED-628C0967C530}" presName="sibSpaceTwo" presStyleCnt="0"/>
      <dgm:spPr/>
      <dgm:t>
        <a:bodyPr/>
        <a:lstStyle/>
        <a:p>
          <a:endParaRPr lang="en-US"/>
        </a:p>
      </dgm:t>
    </dgm:pt>
    <dgm:pt modelId="{62204868-89CC-4B78-89D7-67A53565CE4B}" type="pres">
      <dgm:prSet presAssocID="{0607F577-0274-45BC-B307-8C62670C503A}" presName="vertTwo" presStyleCnt="0"/>
      <dgm:spPr/>
      <dgm:t>
        <a:bodyPr/>
        <a:lstStyle/>
        <a:p>
          <a:endParaRPr lang="en-US"/>
        </a:p>
      </dgm:t>
    </dgm:pt>
    <dgm:pt modelId="{CC537E80-D948-40B2-B930-A70CB3C0E1AE}" type="pres">
      <dgm:prSet presAssocID="{0607F577-0274-45BC-B307-8C62670C503A}" presName="txTwo" presStyleLbl="node2" presStyleIdx="1" presStyleCnt="4">
        <dgm:presLayoutVars>
          <dgm:chPref val="3"/>
        </dgm:presLayoutVars>
      </dgm:prSet>
      <dgm:spPr/>
      <dgm:t>
        <a:bodyPr/>
        <a:lstStyle/>
        <a:p>
          <a:endParaRPr lang="en-US"/>
        </a:p>
      </dgm:t>
    </dgm:pt>
    <dgm:pt modelId="{FA2645DB-8DEC-47D5-BC1A-488FE7A19CEE}" type="pres">
      <dgm:prSet presAssocID="{0607F577-0274-45BC-B307-8C62670C503A}" presName="horzTwo" presStyleCnt="0"/>
      <dgm:spPr/>
      <dgm:t>
        <a:bodyPr/>
        <a:lstStyle/>
        <a:p>
          <a:endParaRPr lang="en-US"/>
        </a:p>
      </dgm:t>
    </dgm:pt>
    <dgm:pt modelId="{43D06F87-3CAE-4E60-AE11-E838CE762F07}" type="pres">
      <dgm:prSet presAssocID="{B384E29F-5215-4980-B509-66C809AD7C14}" presName="sibSpaceTwo" presStyleCnt="0"/>
      <dgm:spPr/>
      <dgm:t>
        <a:bodyPr/>
        <a:lstStyle/>
        <a:p>
          <a:endParaRPr lang="en-US"/>
        </a:p>
      </dgm:t>
    </dgm:pt>
    <dgm:pt modelId="{BA7AD72C-0B0B-438F-A8EC-6126E6143F6F}" type="pres">
      <dgm:prSet presAssocID="{C0DB5D94-A5C2-49F7-BDAD-2A36A1DCB8A5}" presName="vertTwo" presStyleCnt="0"/>
      <dgm:spPr/>
      <dgm:t>
        <a:bodyPr/>
        <a:lstStyle/>
        <a:p>
          <a:endParaRPr lang="en-US"/>
        </a:p>
      </dgm:t>
    </dgm:pt>
    <dgm:pt modelId="{B4CDDB07-F0D3-421C-80CD-4160855F3760}" type="pres">
      <dgm:prSet presAssocID="{C0DB5D94-A5C2-49F7-BDAD-2A36A1DCB8A5}" presName="txTwo" presStyleLbl="node2" presStyleIdx="2" presStyleCnt="4">
        <dgm:presLayoutVars>
          <dgm:chPref val="3"/>
        </dgm:presLayoutVars>
      </dgm:prSet>
      <dgm:spPr/>
      <dgm:t>
        <a:bodyPr/>
        <a:lstStyle/>
        <a:p>
          <a:endParaRPr lang="en-US"/>
        </a:p>
      </dgm:t>
    </dgm:pt>
    <dgm:pt modelId="{B027628B-DBD5-44F3-BC55-953C02B5E096}" type="pres">
      <dgm:prSet presAssocID="{C0DB5D94-A5C2-49F7-BDAD-2A36A1DCB8A5}" presName="horzTwo" presStyleCnt="0"/>
      <dgm:spPr/>
      <dgm:t>
        <a:bodyPr/>
        <a:lstStyle/>
        <a:p>
          <a:endParaRPr lang="en-US"/>
        </a:p>
      </dgm:t>
    </dgm:pt>
    <dgm:pt modelId="{698AAA09-55AF-48BA-A5BC-8011FC46BFCC}" type="pres">
      <dgm:prSet presAssocID="{E1D43F71-0F0A-46A0-A9B3-43646EDAA8FF}" presName="sibSpaceTwo" presStyleCnt="0"/>
      <dgm:spPr/>
      <dgm:t>
        <a:bodyPr/>
        <a:lstStyle/>
        <a:p>
          <a:endParaRPr lang="en-US"/>
        </a:p>
      </dgm:t>
    </dgm:pt>
    <dgm:pt modelId="{BEDD31E0-DF37-4C4A-A3F5-40DA632BC679}" type="pres">
      <dgm:prSet presAssocID="{CB1AC69D-F194-423B-A2C6-B4A8A30136BF}" presName="vertTwo" presStyleCnt="0"/>
      <dgm:spPr/>
      <dgm:t>
        <a:bodyPr/>
        <a:lstStyle/>
        <a:p>
          <a:endParaRPr lang="en-US"/>
        </a:p>
      </dgm:t>
    </dgm:pt>
    <dgm:pt modelId="{4ABB35AD-27E5-402C-8EA8-57CF44DEDBD9}" type="pres">
      <dgm:prSet presAssocID="{CB1AC69D-F194-423B-A2C6-B4A8A30136BF}" presName="txTwo" presStyleLbl="node2" presStyleIdx="3" presStyleCnt="4">
        <dgm:presLayoutVars>
          <dgm:chPref val="3"/>
        </dgm:presLayoutVars>
      </dgm:prSet>
      <dgm:spPr/>
      <dgm:t>
        <a:bodyPr/>
        <a:lstStyle/>
        <a:p>
          <a:endParaRPr lang="en-US"/>
        </a:p>
      </dgm:t>
    </dgm:pt>
    <dgm:pt modelId="{8AC6301A-5719-4B59-B9C3-BC73BAE0348F}" type="pres">
      <dgm:prSet presAssocID="{CB1AC69D-F194-423B-A2C6-B4A8A30136BF}" presName="horzTwo" presStyleCnt="0"/>
      <dgm:spPr/>
      <dgm:t>
        <a:bodyPr/>
        <a:lstStyle/>
        <a:p>
          <a:endParaRPr lang="en-US"/>
        </a:p>
      </dgm:t>
    </dgm:pt>
  </dgm:ptLst>
  <dgm:cxnLst>
    <dgm:cxn modelId="{EDCAB9D5-4671-4333-81C5-E955029D7338}" type="presOf" srcId="{CB1AC69D-F194-423B-A2C6-B4A8A30136BF}" destId="{4ABB35AD-27E5-402C-8EA8-57CF44DEDBD9}" srcOrd="0" destOrd="0" presId="urn:microsoft.com/office/officeart/2005/8/layout/architecture"/>
    <dgm:cxn modelId="{A6E47BEA-A15C-444D-8049-661526387BBB}" srcId="{AF6AC979-84AD-4EC8-BFFF-FDFD54FDA168}" destId="{CB1AC69D-F194-423B-A2C6-B4A8A30136BF}" srcOrd="3" destOrd="0" parTransId="{176A6CEF-3DA5-405A-A72A-A9B8BB137828}" sibTransId="{5E340C6D-2323-460F-8D69-01D5406CFAE3}"/>
    <dgm:cxn modelId="{2F2943DF-2232-4BA2-95AB-1ACCA32E53BC}" type="presOf" srcId="{0607F577-0274-45BC-B307-8C62670C503A}" destId="{CC537E80-D948-40B2-B930-A70CB3C0E1AE}" srcOrd="0" destOrd="0" presId="urn:microsoft.com/office/officeart/2005/8/layout/architecture"/>
    <dgm:cxn modelId="{E37F12EE-C7D9-4FB0-BFB3-D471B29C4F54}" type="presOf" srcId="{B39F3FEE-ADBB-4C9E-A8BA-3BC9E349738E}" destId="{3321E409-AB1D-457C-8135-1A4E4B861826}" srcOrd="0" destOrd="0" presId="urn:microsoft.com/office/officeart/2005/8/layout/architecture"/>
    <dgm:cxn modelId="{C8BAF194-8657-4DB8-A8E8-8E4A57A3D3A6}" type="presOf" srcId="{C0DB5D94-A5C2-49F7-BDAD-2A36A1DCB8A5}" destId="{B4CDDB07-F0D3-421C-80CD-4160855F3760}" srcOrd="0" destOrd="0" presId="urn:microsoft.com/office/officeart/2005/8/layout/architecture"/>
    <dgm:cxn modelId="{75621A0B-E6AE-47A0-8005-B3EEE4BB4074}" srcId="{AF6AC979-84AD-4EC8-BFFF-FDFD54FDA168}" destId="{C0DB5D94-A5C2-49F7-BDAD-2A36A1DCB8A5}" srcOrd="2" destOrd="0" parTransId="{05D8C8B5-8607-4101-9F4B-FC2E55011398}" sibTransId="{E1D43F71-0F0A-46A0-A9B3-43646EDAA8FF}"/>
    <dgm:cxn modelId="{5A23E9CD-E4EE-46C2-A5C1-719D0889CA44}" type="presOf" srcId="{8234429C-EF94-427A-BE28-CF37854B58BD}" destId="{6E98056A-7F55-4306-9D84-DBBD94D42D37}" srcOrd="0" destOrd="0" presId="urn:microsoft.com/office/officeart/2005/8/layout/architecture"/>
    <dgm:cxn modelId="{2AF9E851-CE35-4C63-A542-62BF7EDB883E}" type="presOf" srcId="{AF6AC979-84AD-4EC8-BFFF-FDFD54FDA168}" destId="{0E7F49B2-2EA4-4815-84C4-873D7E1AAFA3}" srcOrd="0" destOrd="0" presId="urn:microsoft.com/office/officeart/2005/8/layout/architecture"/>
    <dgm:cxn modelId="{E582D883-44C5-4C60-BFC7-FD031261CF60}" srcId="{AF6AC979-84AD-4EC8-BFFF-FDFD54FDA168}" destId="{0607F577-0274-45BC-B307-8C62670C503A}" srcOrd="1" destOrd="0" parTransId="{1A50D8BE-AAAB-4ADF-999C-A80F80C1577D}" sibTransId="{B384E29F-5215-4980-B509-66C809AD7C14}"/>
    <dgm:cxn modelId="{15DFFA44-5B16-4AEB-86D1-07A6BC97AB18}" srcId="{AF6AC979-84AD-4EC8-BFFF-FDFD54FDA168}" destId="{8234429C-EF94-427A-BE28-CF37854B58BD}" srcOrd="0" destOrd="0" parTransId="{7A3A2544-8C07-42FE-A1E6-3E993D1C0FA9}" sibTransId="{17979AD9-9372-4806-98ED-628C0967C530}"/>
    <dgm:cxn modelId="{EBD67CC0-F03E-4970-83FF-F3CB71DDBE9E}" srcId="{B39F3FEE-ADBB-4C9E-A8BA-3BC9E349738E}" destId="{AF6AC979-84AD-4EC8-BFFF-FDFD54FDA168}" srcOrd="0" destOrd="0" parTransId="{43AAC3A3-FE33-4D8A-AD78-2F7C5AF828BE}" sibTransId="{81E65DA3-488B-4811-87A2-B9FC9E38EF52}"/>
    <dgm:cxn modelId="{35009EF2-75DC-4F98-BD95-2BADF0002788}" type="presParOf" srcId="{3321E409-AB1D-457C-8135-1A4E4B861826}" destId="{B4F7A77D-0FCB-4E68-8FB1-BB06877F54E2}" srcOrd="0" destOrd="0" presId="urn:microsoft.com/office/officeart/2005/8/layout/architecture"/>
    <dgm:cxn modelId="{B1A56664-C378-4DFB-B654-3CD9BE2CCC96}" type="presParOf" srcId="{B4F7A77D-0FCB-4E68-8FB1-BB06877F54E2}" destId="{0E7F49B2-2EA4-4815-84C4-873D7E1AAFA3}" srcOrd="0" destOrd="0" presId="urn:microsoft.com/office/officeart/2005/8/layout/architecture"/>
    <dgm:cxn modelId="{C1D26BFC-E39E-4C6C-99DF-E653D4698DEF}" type="presParOf" srcId="{B4F7A77D-0FCB-4E68-8FB1-BB06877F54E2}" destId="{00E6FEC6-1B01-4AD3-850C-3885E94754E4}" srcOrd="1" destOrd="0" presId="urn:microsoft.com/office/officeart/2005/8/layout/architecture"/>
    <dgm:cxn modelId="{CD87637A-CA38-463C-AC1B-2B9532E8CEED}" type="presParOf" srcId="{B4F7A77D-0FCB-4E68-8FB1-BB06877F54E2}" destId="{A9969B1D-F89A-4E68-82DA-CA1B289BF667}" srcOrd="2" destOrd="0" presId="urn:microsoft.com/office/officeart/2005/8/layout/architecture"/>
    <dgm:cxn modelId="{F592A0D9-AA4D-446B-A21A-02282AEDCF84}" type="presParOf" srcId="{A9969B1D-F89A-4E68-82DA-CA1B289BF667}" destId="{3A04A31F-3473-419B-B4E8-D57520511BA5}" srcOrd="0" destOrd="0" presId="urn:microsoft.com/office/officeart/2005/8/layout/architecture"/>
    <dgm:cxn modelId="{738ED93A-F777-4135-B6C1-54408B35BFE1}" type="presParOf" srcId="{3A04A31F-3473-419B-B4E8-D57520511BA5}" destId="{6E98056A-7F55-4306-9D84-DBBD94D42D37}" srcOrd="0" destOrd="0" presId="urn:microsoft.com/office/officeart/2005/8/layout/architecture"/>
    <dgm:cxn modelId="{B401CD1A-A10B-4349-B8F7-D96363858290}" type="presParOf" srcId="{3A04A31F-3473-419B-B4E8-D57520511BA5}" destId="{EDB5344C-7DBB-41DE-B351-46573D670C84}" srcOrd="1" destOrd="0" presId="urn:microsoft.com/office/officeart/2005/8/layout/architecture"/>
    <dgm:cxn modelId="{619AE44E-E080-4320-9F8E-09923068B07E}" type="presParOf" srcId="{A9969B1D-F89A-4E68-82DA-CA1B289BF667}" destId="{D7F7489C-27B5-420F-BBC6-4EF66CD5704E}" srcOrd="1" destOrd="0" presId="urn:microsoft.com/office/officeart/2005/8/layout/architecture"/>
    <dgm:cxn modelId="{32D3A4CA-0048-4227-851A-7BFBA6309687}" type="presParOf" srcId="{A9969B1D-F89A-4E68-82DA-CA1B289BF667}" destId="{62204868-89CC-4B78-89D7-67A53565CE4B}" srcOrd="2" destOrd="0" presId="urn:microsoft.com/office/officeart/2005/8/layout/architecture"/>
    <dgm:cxn modelId="{0FF7D8ED-510B-4A26-857A-7A681E50B875}" type="presParOf" srcId="{62204868-89CC-4B78-89D7-67A53565CE4B}" destId="{CC537E80-D948-40B2-B930-A70CB3C0E1AE}" srcOrd="0" destOrd="0" presId="urn:microsoft.com/office/officeart/2005/8/layout/architecture"/>
    <dgm:cxn modelId="{50AE955D-1756-4DFA-99C2-B84863374059}" type="presParOf" srcId="{62204868-89CC-4B78-89D7-67A53565CE4B}" destId="{FA2645DB-8DEC-47D5-BC1A-488FE7A19CEE}" srcOrd="1" destOrd="0" presId="urn:microsoft.com/office/officeart/2005/8/layout/architecture"/>
    <dgm:cxn modelId="{ECC2C5CD-CCC1-44EB-A55D-4BC9F8791A12}" type="presParOf" srcId="{A9969B1D-F89A-4E68-82DA-CA1B289BF667}" destId="{43D06F87-3CAE-4E60-AE11-E838CE762F07}" srcOrd="3" destOrd="0" presId="urn:microsoft.com/office/officeart/2005/8/layout/architecture"/>
    <dgm:cxn modelId="{957D06C8-0A70-4C85-B393-393A9B3656B2}" type="presParOf" srcId="{A9969B1D-F89A-4E68-82DA-CA1B289BF667}" destId="{BA7AD72C-0B0B-438F-A8EC-6126E6143F6F}" srcOrd="4" destOrd="0" presId="urn:microsoft.com/office/officeart/2005/8/layout/architecture"/>
    <dgm:cxn modelId="{D07CCFE4-F333-4ADC-8CE1-88F720DC96DC}" type="presParOf" srcId="{BA7AD72C-0B0B-438F-A8EC-6126E6143F6F}" destId="{B4CDDB07-F0D3-421C-80CD-4160855F3760}" srcOrd="0" destOrd="0" presId="urn:microsoft.com/office/officeart/2005/8/layout/architecture"/>
    <dgm:cxn modelId="{713746F0-11FD-4831-8996-AD56114416AA}" type="presParOf" srcId="{BA7AD72C-0B0B-438F-A8EC-6126E6143F6F}" destId="{B027628B-DBD5-44F3-BC55-953C02B5E096}" srcOrd="1" destOrd="0" presId="urn:microsoft.com/office/officeart/2005/8/layout/architecture"/>
    <dgm:cxn modelId="{9837E467-CA2F-4689-90D3-8E6684655731}" type="presParOf" srcId="{A9969B1D-F89A-4E68-82DA-CA1B289BF667}" destId="{698AAA09-55AF-48BA-A5BC-8011FC46BFCC}" srcOrd="5" destOrd="0" presId="urn:microsoft.com/office/officeart/2005/8/layout/architecture"/>
    <dgm:cxn modelId="{AE865907-0759-4C12-A4A8-F2208F94D343}" type="presParOf" srcId="{A9969B1D-F89A-4E68-82DA-CA1B289BF667}" destId="{BEDD31E0-DF37-4C4A-A3F5-40DA632BC679}" srcOrd="6" destOrd="0" presId="urn:microsoft.com/office/officeart/2005/8/layout/architecture"/>
    <dgm:cxn modelId="{5A4DF8A0-2CB5-41AD-B120-A789AD5CC0DD}" type="presParOf" srcId="{BEDD31E0-DF37-4C4A-A3F5-40DA632BC679}" destId="{4ABB35AD-27E5-402C-8EA8-57CF44DEDBD9}" srcOrd="0" destOrd="0" presId="urn:microsoft.com/office/officeart/2005/8/layout/architecture"/>
    <dgm:cxn modelId="{449139EE-73E2-4B3C-AF17-F61BFCA2BA57}" type="presParOf" srcId="{BEDD31E0-DF37-4C4A-A3F5-40DA632BC679}" destId="{8AC6301A-5719-4B59-B9C3-BC73BAE0348F}"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E24CD-1858-4595-8304-818CE582B409}">
      <dsp:nvSpPr>
        <dsp:cNvPr id="0" name=""/>
        <dsp:cNvSpPr/>
      </dsp:nvSpPr>
      <dsp:spPr>
        <a:xfrm>
          <a:off x="976112" y="327242"/>
          <a:ext cx="2903830" cy="832667"/>
        </a:xfrm>
        <a:prstGeom prst="roundRect">
          <a:avLst/>
        </a:prstGeom>
        <a:blipFill rotWithShape="1">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056D9E3-C89C-4D24-852A-C44FE77E1FFC}">
      <dsp:nvSpPr>
        <dsp:cNvPr id="0" name=""/>
        <dsp:cNvSpPr/>
      </dsp:nvSpPr>
      <dsp:spPr>
        <a:xfrm>
          <a:off x="976112" y="1743945"/>
          <a:ext cx="2903830" cy="107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rtl="0">
            <a:lnSpc>
              <a:spcPct val="90000"/>
            </a:lnSpc>
            <a:spcBef>
              <a:spcPct val="0"/>
            </a:spcBef>
            <a:spcAft>
              <a:spcPct val="35000"/>
            </a:spcAft>
          </a:pPr>
          <a:r>
            <a:rPr lang="en-CA" sz="2800" kern="1200" baseline="0" dirty="0" smtClean="0"/>
            <a:t>Blob Storage</a:t>
          </a:r>
          <a:endParaRPr lang="en-CA" sz="2800" kern="1200" dirty="0"/>
        </a:p>
      </dsp:txBody>
      <dsp:txXfrm>
        <a:off x="976112" y="1743945"/>
        <a:ext cx="2903830" cy="1077321"/>
      </dsp:txXfrm>
    </dsp:sp>
    <dsp:sp modelId="{0E5E3771-35F9-4A3E-974A-3E7EEF48B422}">
      <dsp:nvSpPr>
        <dsp:cNvPr id="0" name=""/>
        <dsp:cNvSpPr/>
      </dsp:nvSpPr>
      <dsp:spPr>
        <a:xfrm>
          <a:off x="4491684" y="126"/>
          <a:ext cx="2903830" cy="2141131"/>
        </a:xfrm>
        <a:prstGeom prst="roundRect">
          <a:avLst/>
        </a:prstGeom>
        <a:blipFill rotWithShape="1">
          <a:blip xmlns:r="http://schemas.openxmlformats.org/officeDocument/2006/relationships" r:embed="rId2"/>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A8B927-367C-4A2A-820D-FBC69918B64D}">
      <dsp:nvSpPr>
        <dsp:cNvPr id="0" name=""/>
        <dsp:cNvSpPr/>
      </dsp:nvSpPr>
      <dsp:spPr>
        <a:xfrm>
          <a:off x="4170448" y="2071061"/>
          <a:ext cx="3546302" cy="107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rtl="0">
            <a:lnSpc>
              <a:spcPct val="90000"/>
            </a:lnSpc>
            <a:spcBef>
              <a:spcPct val="0"/>
            </a:spcBef>
            <a:spcAft>
              <a:spcPct val="35000"/>
            </a:spcAft>
          </a:pPr>
          <a:r>
            <a:rPr lang="en-CA" sz="2800" kern="1200" baseline="0" dirty="0" smtClean="0"/>
            <a:t>Storage Container </a:t>
          </a:r>
          <a:endParaRPr lang="en-CA" sz="2800" kern="1200" dirty="0"/>
        </a:p>
      </dsp:txBody>
      <dsp:txXfrm>
        <a:off x="4170448" y="2071061"/>
        <a:ext cx="3546302" cy="1077321"/>
      </dsp:txXfrm>
    </dsp:sp>
    <dsp:sp modelId="{7747BCBE-F8E5-4D83-9B0A-558ADCFBDA4E}">
      <dsp:nvSpPr>
        <dsp:cNvPr id="0" name=""/>
        <dsp:cNvSpPr/>
      </dsp:nvSpPr>
      <dsp:spPr>
        <a:xfrm>
          <a:off x="8007256" y="327242"/>
          <a:ext cx="2903830" cy="832667"/>
        </a:xfrm>
        <a:prstGeom prst="roundRect">
          <a:avLst/>
        </a:prstGeom>
        <a:blipFill rotWithShape="1">
          <a:blip xmlns:r="http://schemas.openxmlformats.org/officeDocument/2006/relationships" r:embed="rId3"/>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8967DC6-C5B1-4C9C-9905-7F21DCBC1C93}">
      <dsp:nvSpPr>
        <dsp:cNvPr id="0" name=""/>
        <dsp:cNvSpPr/>
      </dsp:nvSpPr>
      <dsp:spPr>
        <a:xfrm>
          <a:off x="8007256" y="1743945"/>
          <a:ext cx="2903830" cy="107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rtl="0">
            <a:lnSpc>
              <a:spcPct val="90000"/>
            </a:lnSpc>
            <a:spcBef>
              <a:spcPct val="0"/>
            </a:spcBef>
            <a:spcAft>
              <a:spcPct val="35000"/>
            </a:spcAft>
          </a:pPr>
          <a:r>
            <a:rPr lang="en-CA" sz="2800" kern="1200" baseline="0" dirty="0" smtClean="0"/>
            <a:t>HDInsight Cluster</a:t>
          </a:r>
          <a:endParaRPr lang="en-CA" sz="2800" kern="1200" dirty="0"/>
        </a:p>
      </dsp:txBody>
      <dsp:txXfrm>
        <a:off x="8007256" y="1743945"/>
        <a:ext cx="2903830" cy="1077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9FC39-D402-42C6-B0CB-14BA106311B7}">
      <dsp:nvSpPr>
        <dsp:cNvPr id="0" name=""/>
        <dsp:cNvSpPr/>
      </dsp:nvSpPr>
      <dsp:spPr>
        <a:xfrm>
          <a:off x="2649278" y="723"/>
          <a:ext cx="2172459" cy="1496824"/>
        </a:xfrm>
        <a:prstGeom prst="roundRect">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36CFD-61AB-4A25-984C-C861E65E5BB5}">
      <dsp:nvSpPr>
        <dsp:cNvPr id="0" name=""/>
        <dsp:cNvSpPr/>
      </dsp:nvSpPr>
      <dsp:spPr>
        <a:xfrm>
          <a:off x="2649278" y="1497548"/>
          <a:ext cx="2172459" cy="80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CA" sz="2300" kern="1200" dirty="0" smtClean="0"/>
            <a:t>PowerShell</a:t>
          </a:r>
          <a:endParaRPr lang="en-CA" sz="2300" kern="1200" dirty="0"/>
        </a:p>
      </dsp:txBody>
      <dsp:txXfrm>
        <a:off x="2649278" y="1497548"/>
        <a:ext cx="2172459" cy="805982"/>
      </dsp:txXfrm>
    </dsp:sp>
    <dsp:sp modelId="{5D50C733-0D05-498D-9911-DFA3B2521141}">
      <dsp:nvSpPr>
        <dsp:cNvPr id="0" name=""/>
        <dsp:cNvSpPr/>
      </dsp:nvSpPr>
      <dsp:spPr>
        <a:xfrm>
          <a:off x="5039075" y="166856"/>
          <a:ext cx="2896822" cy="832294"/>
        </a:xfrm>
        <a:prstGeom prst="roundRect">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50C34-9A87-4520-B1F5-76DEB3E501A5}">
      <dsp:nvSpPr>
        <dsp:cNvPr id="0" name=""/>
        <dsp:cNvSpPr/>
      </dsp:nvSpPr>
      <dsp:spPr>
        <a:xfrm>
          <a:off x="5401256" y="1331415"/>
          <a:ext cx="2172459" cy="80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rtl="0">
            <a:lnSpc>
              <a:spcPct val="90000"/>
            </a:lnSpc>
            <a:spcBef>
              <a:spcPct val="0"/>
            </a:spcBef>
            <a:spcAft>
              <a:spcPct val="35000"/>
            </a:spcAft>
          </a:pPr>
          <a:r>
            <a:rPr lang="en-CA" sz="2300" kern="1200" smtClean="0"/>
            <a:t>Azure SQL DB</a:t>
          </a:r>
          <a:endParaRPr lang="en-CA" sz="2300" kern="1200"/>
        </a:p>
      </dsp:txBody>
      <dsp:txXfrm>
        <a:off x="5401256" y="1331415"/>
        <a:ext cx="2172459" cy="80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F49B2-2EA4-4815-84C4-873D7E1AAFA3}">
      <dsp:nvSpPr>
        <dsp:cNvPr id="0" name=""/>
        <dsp:cNvSpPr/>
      </dsp:nvSpPr>
      <dsp:spPr>
        <a:xfrm>
          <a:off x="1921" y="2557877"/>
          <a:ext cx="11883357" cy="224516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CA" sz="6500" kern="1200" baseline="0" dirty="0" smtClean="0"/>
            <a:t>Power BI Stack</a:t>
          </a:r>
          <a:endParaRPr lang="en-CA" sz="6500" kern="1200" dirty="0"/>
        </a:p>
      </dsp:txBody>
      <dsp:txXfrm>
        <a:off x="67680" y="2623636"/>
        <a:ext cx="11751839" cy="2113643"/>
      </dsp:txXfrm>
    </dsp:sp>
    <dsp:sp modelId="{6E98056A-7F55-4306-9D84-DBBD94D42D37}">
      <dsp:nvSpPr>
        <dsp:cNvPr id="0" name=""/>
        <dsp:cNvSpPr/>
      </dsp:nvSpPr>
      <dsp:spPr>
        <a:xfrm>
          <a:off x="1921" y="1652"/>
          <a:ext cx="2794768" cy="224516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CA" sz="5500" kern="1200" baseline="0" dirty="0" smtClean="0"/>
            <a:t>Power Query</a:t>
          </a:r>
          <a:endParaRPr lang="en-CA" sz="5500" kern="1200" dirty="0"/>
        </a:p>
      </dsp:txBody>
      <dsp:txXfrm>
        <a:off x="67680" y="67411"/>
        <a:ext cx="2663250" cy="2113643"/>
      </dsp:txXfrm>
    </dsp:sp>
    <dsp:sp modelId="{CC537E80-D948-40B2-B930-A70CB3C0E1AE}">
      <dsp:nvSpPr>
        <dsp:cNvPr id="0" name=""/>
        <dsp:cNvSpPr/>
      </dsp:nvSpPr>
      <dsp:spPr>
        <a:xfrm>
          <a:off x="3031450" y="1652"/>
          <a:ext cx="2794768" cy="224516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CA" sz="5500" kern="1200" baseline="0" dirty="0" smtClean="0"/>
            <a:t>Power View</a:t>
          </a:r>
          <a:endParaRPr lang="en-CA" sz="5500" kern="1200" dirty="0"/>
        </a:p>
      </dsp:txBody>
      <dsp:txXfrm>
        <a:off x="3097209" y="67411"/>
        <a:ext cx="2663250" cy="2113643"/>
      </dsp:txXfrm>
    </dsp:sp>
    <dsp:sp modelId="{B4CDDB07-F0D3-421C-80CD-4160855F3760}">
      <dsp:nvSpPr>
        <dsp:cNvPr id="0" name=""/>
        <dsp:cNvSpPr/>
      </dsp:nvSpPr>
      <dsp:spPr>
        <a:xfrm>
          <a:off x="6060980" y="1652"/>
          <a:ext cx="2794768" cy="224516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CA" sz="5500" kern="1200" dirty="0" smtClean="0"/>
            <a:t>Power Pivot</a:t>
          </a:r>
          <a:endParaRPr lang="en-CA" sz="5500" kern="1200" dirty="0"/>
        </a:p>
      </dsp:txBody>
      <dsp:txXfrm>
        <a:off x="6126739" y="67411"/>
        <a:ext cx="2663250" cy="2113643"/>
      </dsp:txXfrm>
    </dsp:sp>
    <dsp:sp modelId="{4ABB35AD-27E5-402C-8EA8-57CF44DEDBD9}">
      <dsp:nvSpPr>
        <dsp:cNvPr id="0" name=""/>
        <dsp:cNvSpPr/>
      </dsp:nvSpPr>
      <dsp:spPr>
        <a:xfrm>
          <a:off x="9090509" y="1652"/>
          <a:ext cx="2794768" cy="224516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CA" sz="5500" kern="1200" baseline="0" dirty="0" smtClean="0"/>
            <a:t>Power Map</a:t>
          </a:r>
          <a:endParaRPr lang="en-CA" sz="5500" kern="1200" dirty="0"/>
        </a:p>
      </dsp:txBody>
      <dsp:txXfrm>
        <a:off x="9156268" y="67411"/>
        <a:ext cx="2663250" cy="211364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476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07256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7948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116321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84044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03873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5/15/2014 3:05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3552516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7883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26282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74345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04622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36730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2893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930988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sireusa.org/incentives/incentive.cfm?Incentive_Code=US37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hyperlink" Target="http://www.irs.gov/file_source/pub/irs-soi/zipcode08flds.xls"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tena2014.eventpoint.com/topic/lis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pPr marL="0" indent="0">
              <a:buNone/>
            </a:pPr>
            <a:endParaRPr lang="en-CA" dirty="0"/>
          </a:p>
        </p:txBody>
      </p:sp>
      <p:sp>
        <p:nvSpPr>
          <p:cNvPr id="3" name="Title 2"/>
          <p:cNvSpPr>
            <a:spLocks noGrp="1"/>
          </p:cNvSpPr>
          <p:nvPr>
            <p:ph type="title"/>
          </p:nvPr>
        </p:nvSpPr>
        <p:spPr/>
        <p:txBody>
          <a:bodyPr/>
          <a:lstStyle/>
          <a:p>
            <a:r>
              <a:rPr lang="en-CA" dirty="0" smtClean="0"/>
              <a:t>Traditional DW Architecture</a:t>
            </a:r>
            <a:endParaRPr lang="en-CA" dirty="0"/>
          </a:p>
        </p:txBody>
      </p:sp>
      <p:sp>
        <p:nvSpPr>
          <p:cNvPr id="4" name="Flowchart: Magnetic Disk 3"/>
          <p:cNvSpPr/>
          <p:nvPr/>
        </p:nvSpPr>
        <p:spPr bwMode="auto">
          <a:xfrm>
            <a:off x="673621" y="1339446"/>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5" name="Flowchart: Magnetic Disk 4"/>
          <p:cNvSpPr/>
          <p:nvPr/>
        </p:nvSpPr>
        <p:spPr bwMode="auto">
          <a:xfrm>
            <a:off x="674835" y="4214870"/>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6" name="Flowchart: Magnetic Disk 5"/>
          <p:cNvSpPr/>
          <p:nvPr/>
        </p:nvSpPr>
        <p:spPr bwMode="auto">
          <a:xfrm>
            <a:off x="674835" y="2759762"/>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7" name="Flowchart: Magnetic Disk 6"/>
          <p:cNvSpPr/>
          <p:nvPr/>
        </p:nvSpPr>
        <p:spPr bwMode="auto">
          <a:xfrm>
            <a:off x="4490045" y="2707254"/>
            <a:ext cx="2304257" cy="1581704"/>
          </a:xfrm>
          <a:prstGeom prst="flowChartMagneticDisk">
            <a:avLst/>
          </a:prstGeom>
          <a:solidFill>
            <a:srgbClr val="FFFF00"/>
          </a:solidFill>
          <a:ln>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solidFill>
                  <a:schemeClr val="bg1"/>
                </a:solidFill>
                <a:ea typeface="Segoe UI" pitchFamily="34" charset="0"/>
                <a:cs typeface="Segoe UI" pitchFamily="34" charset="0"/>
              </a:rPr>
              <a:t>EDW</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802" y="1527721"/>
            <a:ext cx="1296144" cy="12961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746" y="2780635"/>
            <a:ext cx="1274325" cy="1274325"/>
          </a:xfrm>
          <a:prstGeom prst="rect">
            <a:avLst/>
          </a:prstGeom>
        </p:spPr>
      </p:pic>
      <p:sp>
        <p:nvSpPr>
          <p:cNvPr id="10" name="Flowchart: Magnetic Disk 9"/>
          <p:cNvSpPr/>
          <p:nvPr/>
        </p:nvSpPr>
        <p:spPr bwMode="auto">
          <a:xfrm>
            <a:off x="2607489" y="2839056"/>
            <a:ext cx="1404157" cy="1449902"/>
          </a:xfrm>
          <a:prstGeom prst="flowChartMagneticDisk">
            <a:avLst/>
          </a:prstGeom>
          <a:solidFill>
            <a:schemeClr val="accent4">
              <a:lumMod val="60000"/>
              <a:lumOff val="40000"/>
            </a:schemeClr>
          </a:solidFill>
          <a:ln>
            <a:solidFill>
              <a:schemeClr val="accent4">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staging</a:t>
            </a:r>
          </a:p>
        </p:txBody>
      </p:sp>
      <p:cxnSp>
        <p:nvCxnSpPr>
          <p:cNvPr id="12" name="Straight Arrow Connector 11"/>
          <p:cNvCxnSpPr/>
          <p:nvPr/>
        </p:nvCxnSpPr>
        <p:spPr>
          <a:xfrm>
            <a:off x="1897757" y="1998963"/>
            <a:ext cx="666074" cy="94654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6963" y="4180078"/>
            <a:ext cx="736868" cy="76094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0" idx="2"/>
          </p:cNvCxnSpPr>
          <p:nvPr/>
        </p:nvCxnSpPr>
        <p:spPr>
          <a:xfrm>
            <a:off x="1826963" y="3564007"/>
            <a:ext cx="78052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055305" y="3564007"/>
            <a:ext cx="43474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bwMode="auto">
          <a:xfrm>
            <a:off x="7194390" y="3209230"/>
            <a:ext cx="864096" cy="576064"/>
          </a:xfrm>
          <a:prstGeom prst="rightArrow">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9" name="Straight Connector 38"/>
          <p:cNvCxnSpPr/>
          <p:nvPr/>
        </p:nvCxnSpPr>
        <p:spPr>
          <a:xfrm>
            <a:off x="11381109" y="5855424"/>
            <a:ext cx="406896"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9269929" y="4183227"/>
            <a:ext cx="792088" cy="1107977"/>
            <a:chOff x="10223065" y="2943273"/>
            <a:chExt cx="792088" cy="1107977"/>
          </a:xfrm>
        </p:grpSpPr>
        <p:sp>
          <p:nvSpPr>
            <p:cNvPr id="27" name="Rectangle 26"/>
            <p:cNvSpPr/>
            <p:nvPr/>
          </p:nvSpPr>
          <p:spPr bwMode="auto">
            <a:xfrm>
              <a:off x="10223065" y="2943273"/>
              <a:ext cx="792088" cy="110797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0367081" y="306521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367081" y="342525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367081" y="378529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464241" y="3209230"/>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464241" y="3295107"/>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464241" y="3137222"/>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464241" y="3497261"/>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464241" y="3713286"/>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64241" y="3564007"/>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4241" y="3620473"/>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464241" y="3929310"/>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6" name="Left Brace 45"/>
          <p:cNvSpPr/>
          <p:nvPr/>
        </p:nvSpPr>
        <p:spPr>
          <a:xfrm>
            <a:off x="8458575" y="1640189"/>
            <a:ext cx="200346" cy="3726314"/>
          </a:xfrm>
          <a:prstGeom prst="leftBrace">
            <a:avLst/>
          </a:prstGeom>
          <a:ln w="57150">
            <a:headEnd type="none"/>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48" name="Rectangle 47"/>
          <p:cNvSpPr/>
          <p:nvPr/>
        </p:nvSpPr>
        <p:spPr bwMode="auto">
          <a:xfrm>
            <a:off x="694287" y="5627354"/>
            <a:ext cx="10276477" cy="513602"/>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On Premises</a:t>
            </a:r>
          </a:p>
        </p:txBody>
      </p:sp>
      <p:sp>
        <p:nvSpPr>
          <p:cNvPr id="35" name="Flowchart: Magnetic Disk 34"/>
          <p:cNvSpPr/>
          <p:nvPr/>
        </p:nvSpPr>
        <p:spPr bwMode="auto">
          <a:xfrm>
            <a:off x="6906331" y="1845990"/>
            <a:ext cx="645422" cy="948068"/>
          </a:xfrm>
          <a:prstGeom prst="flowChartMagneticDisk">
            <a:avLst/>
          </a:prstGeom>
          <a:solidFill>
            <a:srgbClr val="92D050"/>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1050" dirty="0" smtClean="0">
                <a:solidFill>
                  <a:schemeClr val="bg1"/>
                </a:solidFill>
                <a:ea typeface="Segoe UI" pitchFamily="34" charset="0"/>
                <a:cs typeface="Segoe UI" pitchFamily="34" charset="0"/>
              </a:rPr>
              <a:t>Data Mart</a:t>
            </a:r>
          </a:p>
        </p:txBody>
      </p:sp>
      <p:sp>
        <p:nvSpPr>
          <p:cNvPr id="47" name="Flowchart: Magnetic Disk 46"/>
          <p:cNvSpPr/>
          <p:nvPr/>
        </p:nvSpPr>
        <p:spPr bwMode="auto">
          <a:xfrm>
            <a:off x="6856429" y="4386393"/>
            <a:ext cx="645422" cy="948068"/>
          </a:xfrm>
          <a:prstGeom prst="flowChartMagneticDisk">
            <a:avLst/>
          </a:prstGeom>
          <a:solidFill>
            <a:srgbClr val="92D050"/>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1050" dirty="0" smtClean="0">
                <a:solidFill>
                  <a:schemeClr val="bg1"/>
                </a:solidFill>
                <a:ea typeface="Segoe UI" pitchFamily="34" charset="0"/>
                <a:cs typeface="Segoe UI" pitchFamily="34" charset="0"/>
              </a:rPr>
              <a:t>Data Mart</a:t>
            </a:r>
          </a:p>
        </p:txBody>
      </p:sp>
      <p:cxnSp>
        <p:nvCxnSpPr>
          <p:cNvPr id="49" name="Straight Arrow Connector 48"/>
          <p:cNvCxnSpPr/>
          <p:nvPr/>
        </p:nvCxnSpPr>
        <p:spPr>
          <a:xfrm flipV="1">
            <a:off x="6506269" y="2472234"/>
            <a:ext cx="400062" cy="2050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21676" y="4318918"/>
            <a:ext cx="362745" cy="3199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6279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Modern DW Architecture</a:t>
            </a:r>
            <a:endParaRPr lang="en-CA" dirty="0"/>
          </a:p>
        </p:txBody>
      </p:sp>
      <p:sp>
        <p:nvSpPr>
          <p:cNvPr id="4" name="Flowchart: Magnetic Disk 3"/>
          <p:cNvSpPr/>
          <p:nvPr/>
        </p:nvSpPr>
        <p:spPr bwMode="auto">
          <a:xfrm>
            <a:off x="652955" y="1310715"/>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5" name="Flowchart: Magnetic Disk 4"/>
          <p:cNvSpPr/>
          <p:nvPr/>
        </p:nvSpPr>
        <p:spPr bwMode="auto">
          <a:xfrm>
            <a:off x="654169" y="4186139"/>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6" name="Flowchart: Magnetic Disk 5"/>
          <p:cNvSpPr/>
          <p:nvPr/>
        </p:nvSpPr>
        <p:spPr bwMode="auto">
          <a:xfrm>
            <a:off x="654169" y="2731031"/>
            <a:ext cx="1152128" cy="1293720"/>
          </a:xfrm>
          <a:prstGeom prst="flowChartMagneticDisk">
            <a:avLst/>
          </a:prstGeom>
          <a:solidFill>
            <a:schemeClr val="accent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OLTP DB</a:t>
            </a:r>
          </a:p>
        </p:txBody>
      </p:sp>
      <p:sp>
        <p:nvSpPr>
          <p:cNvPr id="7" name="Flowchart: Magnetic Disk 6"/>
          <p:cNvSpPr/>
          <p:nvPr/>
        </p:nvSpPr>
        <p:spPr bwMode="auto">
          <a:xfrm>
            <a:off x="7192559" y="2467348"/>
            <a:ext cx="1179152" cy="1412279"/>
          </a:xfrm>
          <a:prstGeom prst="flowChartMagneticDisk">
            <a:avLst/>
          </a:prstGeom>
          <a:solidFill>
            <a:srgbClr val="FFFF00"/>
          </a:solidFill>
          <a:ln>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solidFill>
                  <a:schemeClr val="bg1"/>
                </a:solidFill>
                <a:ea typeface="Segoe UI" pitchFamily="34" charset="0"/>
                <a:cs typeface="Segoe UI" pitchFamily="34" charset="0"/>
              </a:rPr>
              <a:t>EDW</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263" y="1171205"/>
            <a:ext cx="1296144" cy="12961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878" y="2508675"/>
            <a:ext cx="1274325" cy="1274325"/>
          </a:xfrm>
          <a:prstGeom prst="rect">
            <a:avLst/>
          </a:prstGeom>
        </p:spPr>
      </p:pic>
      <p:sp>
        <p:nvSpPr>
          <p:cNvPr id="10" name="Flowchart: Magnetic Disk 9"/>
          <p:cNvSpPr/>
          <p:nvPr/>
        </p:nvSpPr>
        <p:spPr bwMode="auto">
          <a:xfrm>
            <a:off x="5484426" y="2387108"/>
            <a:ext cx="1183862" cy="1449902"/>
          </a:xfrm>
          <a:prstGeom prst="flowChartMagneticDisk">
            <a:avLst/>
          </a:prstGeom>
          <a:solidFill>
            <a:schemeClr val="accent4">
              <a:lumMod val="60000"/>
              <a:lumOff val="40000"/>
            </a:schemeClr>
          </a:solidFill>
          <a:ln>
            <a:solidFill>
              <a:schemeClr val="accent4">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dirty="0" smtClean="0">
                <a:gradFill>
                  <a:gsLst>
                    <a:gs pos="0">
                      <a:srgbClr val="FFFFFF"/>
                    </a:gs>
                    <a:gs pos="100000">
                      <a:srgbClr val="FFFFFF"/>
                    </a:gs>
                  </a:gsLst>
                  <a:lin ang="5400000" scaled="0"/>
                </a:gradFill>
                <a:ea typeface="Segoe UI" pitchFamily="34" charset="0"/>
                <a:cs typeface="Segoe UI" pitchFamily="34" charset="0"/>
              </a:rPr>
              <a:t>staging</a:t>
            </a:r>
            <a:endParaRPr lang="en-CA"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1877091" y="1970232"/>
            <a:ext cx="666074" cy="94654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63355" y="3282623"/>
            <a:ext cx="78052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99321" y="3159180"/>
            <a:ext cx="43474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bwMode="auto">
          <a:xfrm>
            <a:off x="8893409" y="2993206"/>
            <a:ext cx="1495177" cy="576064"/>
          </a:xfrm>
          <a:prstGeom prst="righ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Connector 15"/>
          <p:cNvCxnSpPr/>
          <p:nvPr/>
        </p:nvCxnSpPr>
        <p:spPr>
          <a:xfrm>
            <a:off x="11360443" y="5826693"/>
            <a:ext cx="406896"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063652" y="3875881"/>
            <a:ext cx="792088" cy="1107977"/>
            <a:chOff x="10223065" y="2943273"/>
            <a:chExt cx="792088" cy="1107977"/>
          </a:xfrm>
        </p:grpSpPr>
        <p:sp>
          <p:nvSpPr>
            <p:cNvPr id="18" name="Rectangle 17"/>
            <p:cNvSpPr/>
            <p:nvPr/>
          </p:nvSpPr>
          <p:spPr bwMode="auto">
            <a:xfrm>
              <a:off x="10223065" y="2943273"/>
              <a:ext cx="792088" cy="110797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Connector 18"/>
            <p:cNvCxnSpPr/>
            <p:nvPr/>
          </p:nvCxnSpPr>
          <p:spPr>
            <a:xfrm>
              <a:off x="10367081" y="306521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67081" y="342525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367081" y="3785294"/>
              <a:ext cx="50405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464241" y="3209230"/>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464241" y="3295107"/>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464241" y="3137222"/>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64241" y="3497261"/>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464241" y="3713286"/>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64241" y="3564007"/>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464241" y="3620473"/>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464241" y="3929310"/>
              <a:ext cx="406896"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Left Brace 29"/>
          <p:cNvSpPr/>
          <p:nvPr/>
        </p:nvSpPr>
        <p:spPr>
          <a:xfrm>
            <a:off x="10596832" y="1212849"/>
            <a:ext cx="257495" cy="4804693"/>
          </a:xfrm>
          <a:prstGeom prst="leftBrace">
            <a:avLst>
              <a:gd name="adj1" fmla="val 8333"/>
              <a:gd name="adj2" fmla="val 42665"/>
            </a:avLst>
          </a:prstGeom>
          <a:ln w="57150">
            <a:headEnd type="none"/>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31" name="Rectangle 30"/>
          <p:cNvSpPr/>
          <p:nvPr/>
        </p:nvSpPr>
        <p:spPr bwMode="auto">
          <a:xfrm>
            <a:off x="673621" y="5598623"/>
            <a:ext cx="1970260" cy="513602"/>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On </a:t>
            </a:r>
            <a:r>
              <a:rPr lang="en-CA" sz="2400" dirty="0" err="1" smtClean="0">
                <a:gradFill>
                  <a:gsLst>
                    <a:gs pos="0">
                      <a:srgbClr val="FFFFFF"/>
                    </a:gs>
                    <a:gs pos="100000">
                      <a:srgbClr val="FFFFFF"/>
                    </a:gs>
                  </a:gsLst>
                  <a:lin ang="5400000" scaled="0"/>
                </a:gradFill>
                <a:ea typeface="Segoe UI" pitchFamily="34" charset="0"/>
                <a:cs typeface="Segoe UI" pitchFamily="34" charset="0"/>
              </a:rPr>
              <a:t>Prem</a:t>
            </a:r>
            <a:endParaRPr lang="en-CA"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673622" y="6318953"/>
            <a:ext cx="11406834" cy="513602"/>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Microsoft Azure</a:t>
            </a:r>
          </a:p>
        </p:txBody>
      </p:sp>
      <p:sp>
        <p:nvSpPr>
          <p:cNvPr id="36" name="Flowchart: Magnetic Disk 35"/>
          <p:cNvSpPr/>
          <p:nvPr/>
        </p:nvSpPr>
        <p:spPr bwMode="auto">
          <a:xfrm>
            <a:off x="8534314" y="1476212"/>
            <a:ext cx="947568" cy="1027797"/>
          </a:xfrm>
          <a:prstGeom prst="flowChartMagneticDisk">
            <a:avLst/>
          </a:prstGeom>
          <a:solidFill>
            <a:srgbClr val="FF0000"/>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900" b="1" dirty="0" smtClean="0">
                <a:solidFill>
                  <a:schemeClr val="bg1"/>
                </a:solidFill>
                <a:ea typeface="Segoe UI" pitchFamily="34" charset="0"/>
                <a:cs typeface="Segoe UI" pitchFamily="34" charset="0"/>
              </a:rPr>
              <a:t>Analytics Mart</a:t>
            </a:r>
          </a:p>
        </p:txBody>
      </p:sp>
      <p:sp>
        <p:nvSpPr>
          <p:cNvPr id="38" name="Flowchart: Magnetic Disk 37"/>
          <p:cNvSpPr/>
          <p:nvPr/>
        </p:nvSpPr>
        <p:spPr bwMode="auto">
          <a:xfrm>
            <a:off x="8589550" y="4116385"/>
            <a:ext cx="645422" cy="948068"/>
          </a:xfrm>
          <a:prstGeom prst="flowChartMagneticDisk">
            <a:avLst/>
          </a:prstGeom>
          <a:solidFill>
            <a:srgbClr val="92D050"/>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900" b="1" dirty="0" smtClean="0">
                <a:solidFill>
                  <a:schemeClr val="bg1"/>
                </a:solidFill>
                <a:ea typeface="Segoe UI" pitchFamily="34" charset="0"/>
                <a:cs typeface="Segoe UI" pitchFamily="34" charset="0"/>
              </a:rPr>
              <a:t>Data Mart</a:t>
            </a:r>
          </a:p>
        </p:txBody>
      </p:sp>
      <p:cxnSp>
        <p:nvCxnSpPr>
          <p:cNvPr id="39" name="Straight Arrow Connector 38"/>
          <p:cNvCxnSpPr/>
          <p:nvPr/>
        </p:nvCxnSpPr>
        <p:spPr>
          <a:xfrm flipV="1">
            <a:off x="8108100" y="2182048"/>
            <a:ext cx="400062" cy="2050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48101" y="3873120"/>
            <a:ext cx="362745" cy="3199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740" y="5042669"/>
            <a:ext cx="1111907" cy="1111907"/>
          </a:xfrm>
          <a:prstGeom prst="rect">
            <a:avLst/>
          </a:prstGeom>
        </p:spPr>
      </p:pic>
      <p:cxnSp>
        <p:nvCxnSpPr>
          <p:cNvPr id="47" name="Straight Arrow Connector 46"/>
          <p:cNvCxnSpPr/>
          <p:nvPr/>
        </p:nvCxnSpPr>
        <p:spPr>
          <a:xfrm flipV="1">
            <a:off x="4788216" y="2916773"/>
            <a:ext cx="700127"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6"/>
          <a:stretch>
            <a:fillRect/>
          </a:stretch>
        </p:blipFill>
        <p:spPr>
          <a:xfrm>
            <a:off x="2702386" y="1377226"/>
            <a:ext cx="2158171" cy="3484692"/>
          </a:xfrm>
          <a:prstGeom prst="rect">
            <a:avLst/>
          </a:prstGeom>
        </p:spPr>
      </p:pic>
      <p:cxnSp>
        <p:nvCxnSpPr>
          <p:cNvPr id="64" name="Elbow Connector 63"/>
          <p:cNvCxnSpPr>
            <a:endCxn id="10" idx="3"/>
          </p:cNvCxnSpPr>
          <p:nvPr/>
        </p:nvCxnSpPr>
        <p:spPr>
          <a:xfrm flipV="1">
            <a:off x="1863355" y="3837010"/>
            <a:ext cx="4213002" cy="1279257"/>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bwMode="auto">
          <a:xfrm>
            <a:off x="5488343" y="5464659"/>
            <a:ext cx="3876943" cy="513602"/>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On </a:t>
            </a:r>
            <a:r>
              <a:rPr lang="en-CA" sz="2400" dirty="0" err="1" smtClean="0">
                <a:gradFill>
                  <a:gsLst>
                    <a:gs pos="0">
                      <a:srgbClr val="FFFFFF"/>
                    </a:gs>
                    <a:gs pos="100000">
                      <a:srgbClr val="FFFFFF"/>
                    </a:gs>
                  </a:gsLst>
                  <a:lin ang="5400000" scaled="0"/>
                </a:gradFill>
                <a:ea typeface="Segoe UI" pitchFamily="34" charset="0"/>
                <a:cs typeface="Segoe UI" pitchFamily="34" charset="0"/>
              </a:rPr>
              <a:t>Prem</a:t>
            </a:r>
            <a:endParaRPr lang="en-CA"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96121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CA" dirty="0" smtClean="0"/>
              <a:t> Scale up versus scale out</a:t>
            </a:r>
          </a:p>
          <a:p>
            <a:r>
              <a:rPr lang="en-CA" dirty="0"/>
              <a:t> </a:t>
            </a:r>
            <a:r>
              <a:rPr lang="en-CA" dirty="0" smtClean="0"/>
              <a:t>Nodes, not beefier servers</a:t>
            </a:r>
          </a:p>
          <a:p>
            <a:r>
              <a:rPr lang="en-CA" dirty="0"/>
              <a:t> </a:t>
            </a:r>
            <a:r>
              <a:rPr lang="en-CA" dirty="0" smtClean="0"/>
              <a:t>Data stays, clusters come and go</a:t>
            </a:r>
          </a:p>
          <a:p>
            <a:r>
              <a:rPr lang="en-CA" dirty="0"/>
              <a:t> </a:t>
            </a:r>
            <a:r>
              <a:rPr lang="en-CA" dirty="0" smtClean="0"/>
              <a:t>Quick Create for playing </a:t>
            </a:r>
          </a:p>
          <a:p>
            <a:r>
              <a:rPr lang="en-CA" dirty="0"/>
              <a:t> </a:t>
            </a:r>
            <a:r>
              <a:rPr lang="en-CA" dirty="0" smtClean="0"/>
              <a:t>Custom Create for architecting a solution</a:t>
            </a:r>
            <a:endParaRPr lang="en-CA" dirty="0"/>
          </a:p>
        </p:txBody>
      </p:sp>
      <p:sp>
        <p:nvSpPr>
          <p:cNvPr id="3" name="Title 2"/>
          <p:cNvSpPr>
            <a:spLocks noGrp="1"/>
          </p:cNvSpPr>
          <p:nvPr>
            <p:ph type="title"/>
          </p:nvPr>
        </p:nvSpPr>
        <p:spPr/>
        <p:txBody>
          <a:bodyPr/>
          <a:lstStyle/>
          <a:p>
            <a:r>
              <a:rPr lang="en-CA" dirty="0" smtClean="0"/>
              <a:t>Scale and Nodes</a:t>
            </a:r>
            <a:endParaRPr lang="en-CA" dirty="0"/>
          </a:p>
        </p:txBody>
      </p:sp>
    </p:spTree>
    <p:extLst>
      <p:ext uri="{BB962C8B-B14F-4D97-AF65-F5344CB8AC3E}">
        <p14:creationId xmlns:p14="http://schemas.microsoft.com/office/powerpoint/2010/main" val="7989025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design decision should include cost, benefit and risk”</a:t>
            </a:r>
            <a:endParaRPr lang="en-US" dirty="0"/>
          </a:p>
        </p:txBody>
      </p:sp>
      <p:sp>
        <p:nvSpPr>
          <p:cNvPr id="3" name="Text Placeholder 2"/>
          <p:cNvSpPr>
            <a:spLocks noGrp="1"/>
          </p:cNvSpPr>
          <p:nvPr>
            <p:ph type="body" sz="quarter" idx="10"/>
          </p:nvPr>
        </p:nvSpPr>
        <p:spPr>
          <a:xfrm>
            <a:off x="5761038" y="5126038"/>
            <a:ext cx="5486400" cy="627864"/>
          </a:xfrm>
        </p:spPr>
        <p:txBody>
          <a:bodyPr/>
          <a:lstStyle/>
          <a:p>
            <a:r>
              <a:rPr lang="en-US" dirty="0" smtClean="0"/>
              <a:t>- Karen Lopez</a:t>
            </a:r>
            <a:endParaRPr lang="en-US" dirty="0"/>
          </a:p>
        </p:txBody>
      </p:sp>
    </p:spTree>
    <p:extLst>
      <p:ext uri="{BB962C8B-B14F-4D97-AF65-F5344CB8AC3E}">
        <p14:creationId xmlns:p14="http://schemas.microsoft.com/office/powerpoint/2010/main" val="33512029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Building the Architecture in Microsoft Azure</a:t>
            </a:r>
            <a:br>
              <a:rPr lang="en-CA" dirty="0"/>
            </a:br>
            <a:endParaRPr lang="en-US" dirty="0"/>
          </a:p>
        </p:txBody>
      </p:sp>
    </p:spTree>
    <p:extLst>
      <p:ext uri="{BB962C8B-B14F-4D97-AF65-F5344CB8AC3E}">
        <p14:creationId xmlns:p14="http://schemas.microsoft.com/office/powerpoint/2010/main" val="5603344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14037242"/>
              </p:ext>
            </p:extLst>
          </p:nvPr>
        </p:nvGraphicFramePr>
        <p:xfrm>
          <a:off x="303180" y="1697062"/>
          <a:ext cx="11887200" cy="314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CA" dirty="0" smtClean="0"/>
              <a:t>HDInsight Demo Components</a:t>
            </a:r>
            <a:endParaRPr lang="en-CA" dirty="0"/>
          </a:p>
        </p:txBody>
      </p:sp>
      <p:graphicFrame>
        <p:nvGraphicFramePr>
          <p:cNvPr id="2" name="Diagram 1"/>
          <p:cNvGraphicFramePr/>
          <p:nvPr>
            <p:extLst>
              <p:ext uri="{D42A27DB-BD31-4B8C-83A1-F6EECF244321}">
                <p14:modId xmlns:p14="http://schemas.microsoft.com/office/powerpoint/2010/main" val="1459994019"/>
              </p:ext>
            </p:extLst>
          </p:nvPr>
        </p:nvGraphicFramePr>
        <p:xfrm>
          <a:off x="889645" y="4690270"/>
          <a:ext cx="10585176" cy="23042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43428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 HDInsight Components</a:t>
            </a:r>
            <a:endParaRPr lang="en-CA" dirty="0"/>
          </a:p>
        </p:txBody>
      </p:sp>
      <p:sp>
        <p:nvSpPr>
          <p:cNvPr id="3" name="Text Placeholder 2"/>
          <p:cNvSpPr>
            <a:spLocks noGrp="1"/>
          </p:cNvSpPr>
          <p:nvPr>
            <p:ph type="body" sz="quarter" idx="12"/>
          </p:nvPr>
        </p:nvSpPr>
        <p:spPr/>
        <p:txBody>
          <a:bodyPr/>
          <a:lstStyle/>
          <a:p>
            <a:r>
              <a:rPr lang="en-CA" dirty="0" smtClean="0"/>
              <a:t>….Let’s </a:t>
            </a:r>
            <a:r>
              <a:rPr lang="en-CA" dirty="0"/>
              <a:t>get started</a:t>
            </a:r>
          </a:p>
        </p:txBody>
      </p:sp>
    </p:spTree>
    <p:extLst>
      <p:ext uri="{BB962C8B-B14F-4D97-AF65-F5344CB8AC3E}">
        <p14:creationId xmlns:p14="http://schemas.microsoft.com/office/powerpoint/2010/main" val="2228387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Let’s talk billing….</a:t>
            </a:r>
            <a:endParaRPr lang="en-CA" dirty="0"/>
          </a:p>
        </p:txBody>
      </p:sp>
      <p:sp>
        <p:nvSpPr>
          <p:cNvPr id="5" name="Text Placeholder 4"/>
          <p:cNvSpPr>
            <a:spLocks noGrp="1"/>
          </p:cNvSpPr>
          <p:nvPr>
            <p:ph type="body" sz="quarter" idx="11"/>
          </p:nvPr>
        </p:nvSpPr>
        <p:spPr>
          <a:xfrm>
            <a:off x="274639" y="1212849"/>
            <a:ext cx="11889564" cy="5478423"/>
          </a:xfrm>
        </p:spPr>
        <p:txBody>
          <a:bodyPr/>
          <a:lstStyle/>
          <a:p>
            <a:r>
              <a:rPr lang="en-CA" dirty="0" smtClean="0"/>
              <a:t>Per hour</a:t>
            </a:r>
          </a:p>
          <a:p>
            <a:r>
              <a:rPr lang="en-CA" dirty="0" smtClean="0"/>
              <a:t>Per node</a:t>
            </a:r>
          </a:p>
          <a:p>
            <a:r>
              <a:rPr lang="en-CA" dirty="0"/>
              <a:t>	h</a:t>
            </a:r>
            <a:r>
              <a:rPr lang="en-CA" dirty="0" smtClean="0"/>
              <a:t>ead </a:t>
            </a:r>
            <a:r>
              <a:rPr lang="en-CA" dirty="0"/>
              <a:t>n</a:t>
            </a:r>
            <a:r>
              <a:rPr lang="en-CA" dirty="0" smtClean="0"/>
              <a:t>ode</a:t>
            </a:r>
          </a:p>
          <a:p>
            <a:r>
              <a:rPr lang="en-CA" dirty="0"/>
              <a:t>	s</a:t>
            </a:r>
            <a:r>
              <a:rPr lang="en-CA" dirty="0" smtClean="0"/>
              <a:t>ecurity </a:t>
            </a:r>
            <a:r>
              <a:rPr lang="en-CA" dirty="0"/>
              <a:t>n</a:t>
            </a:r>
            <a:r>
              <a:rPr lang="en-CA" dirty="0" smtClean="0"/>
              <a:t>ode</a:t>
            </a:r>
          </a:p>
          <a:p>
            <a:r>
              <a:rPr lang="en-CA" dirty="0"/>
              <a:t>	d</a:t>
            </a:r>
            <a:r>
              <a:rPr lang="en-CA" dirty="0" smtClean="0"/>
              <a:t>ata nodes</a:t>
            </a:r>
          </a:p>
          <a:p>
            <a:r>
              <a:rPr lang="en-CA" dirty="0" smtClean="0"/>
              <a:t>Data egress, not ingress</a:t>
            </a:r>
          </a:p>
          <a:p>
            <a:r>
              <a:rPr lang="en-CA" dirty="0" smtClean="0"/>
              <a:t>Geo-</a:t>
            </a:r>
            <a:r>
              <a:rPr lang="en-CA" dirty="0" err="1" smtClean="0"/>
              <a:t>redunancy</a:t>
            </a:r>
            <a:endParaRPr lang="en-CA" dirty="0" smtClean="0"/>
          </a:p>
          <a:p>
            <a:endParaRPr lang="en-CA" dirty="0"/>
          </a:p>
        </p:txBody>
      </p:sp>
    </p:spTree>
    <p:extLst>
      <p:ext uri="{BB962C8B-B14F-4D97-AF65-F5344CB8AC3E}">
        <p14:creationId xmlns:p14="http://schemas.microsoft.com/office/powerpoint/2010/main" val="389396104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HDInsight Advantages</a:t>
            </a:r>
            <a:endParaRPr lang="en-CA" dirty="0"/>
          </a:p>
        </p:txBody>
      </p:sp>
      <p:sp>
        <p:nvSpPr>
          <p:cNvPr id="3" name="Text Placeholder 2"/>
          <p:cNvSpPr>
            <a:spLocks noGrp="1"/>
          </p:cNvSpPr>
          <p:nvPr>
            <p:ph type="body" sz="quarter" idx="11"/>
          </p:nvPr>
        </p:nvSpPr>
        <p:spPr>
          <a:xfrm>
            <a:off x="274639" y="1212849"/>
            <a:ext cx="11889564" cy="4801314"/>
          </a:xfrm>
        </p:spPr>
        <p:txBody>
          <a:bodyPr/>
          <a:lstStyle/>
          <a:p>
            <a:r>
              <a:rPr lang="en-CA" dirty="0" smtClean="0"/>
              <a:t>Separate Blob Storage from Cluster</a:t>
            </a:r>
          </a:p>
          <a:p>
            <a:r>
              <a:rPr lang="en-CA" dirty="0" smtClean="0"/>
              <a:t>Billing </a:t>
            </a:r>
          </a:p>
          <a:p>
            <a:r>
              <a:rPr lang="en-CA" dirty="0"/>
              <a:t>	</a:t>
            </a:r>
            <a:r>
              <a:rPr lang="en-CA" dirty="0" smtClean="0"/>
              <a:t>Pay as you go</a:t>
            </a:r>
          </a:p>
          <a:p>
            <a:r>
              <a:rPr lang="en-CA" dirty="0"/>
              <a:t>	</a:t>
            </a:r>
            <a:r>
              <a:rPr lang="en-CA" dirty="0" smtClean="0"/>
              <a:t>6 or 12 month plans</a:t>
            </a:r>
          </a:p>
          <a:p>
            <a:r>
              <a:rPr lang="en-CA" dirty="0" smtClean="0"/>
              <a:t>Tools you know</a:t>
            </a:r>
          </a:p>
          <a:p>
            <a:r>
              <a:rPr lang="en-CA" dirty="0" smtClean="0"/>
              <a:t>Skills you have</a:t>
            </a:r>
          </a:p>
          <a:p>
            <a:r>
              <a:rPr lang="en-CA" dirty="0" smtClean="0"/>
              <a:t>Skills users have </a:t>
            </a:r>
          </a:p>
        </p:txBody>
      </p:sp>
      <p:pic>
        <p:nvPicPr>
          <p:cNvPr id="4" name="Picture 3"/>
          <p:cNvPicPr>
            <a:picLocks noChangeAspect="1"/>
          </p:cNvPicPr>
          <p:nvPr/>
        </p:nvPicPr>
        <p:blipFill>
          <a:blip r:embed="rId3"/>
          <a:stretch>
            <a:fillRect/>
          </a:stretch>
        </p:blipFill>
        <p:spPr>
          <a:xfrm>
            <a:off x="7658397" y="2705174"/>
            <a:ext cx="4104456" cy="3575612"/>
          </a:xfrm>
          <a:prstGeom prst="rect">
            <a:avLst/>
          </a:prstGeom>
        </p:spPr>
      </p:pic>
    </p:spTree>
    <p:extLst>
      <p:ext uri="{BB962C8B-B14F-4D97-AF65-F5344CB8AC3E}">
        <p14:creationId xmlns:p14="http://schemas.microsoft.com/office/powerpoint/2010/main" val="13520271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Analysis</a:t>
            </a:r>
            <a:endParaRPr lang="en-CA" dirty="0"/>
          </a:p>
        </p:txBody>
      </p:sp>
    </p:spTree>
    <p:extLst>
      <p:ext uri="{BB962C8B-B14F-4D97-AF65-F5344CB8AC3E}">
        <p14:creationId xmlns:p14="http://schemas.microsoft.com/office/powerpoint/2010/main" val="1356049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Building </a:t>
            </a:r>
            <a:r>
              <a:rPr lang="en-CA" dirty="0"/>
              <a:t>the Modern Analytics </a:t>
            </a:r>
            <a:r>
              <a:rPr lang="en-CA" dirty="0" smtClean="0"/>
              <a:t>Architecture</a:t>
            </a:r>
            <a:br>
              <a:rPr lang="en-CA" dirty="0" smtClean="0"/>
            </a:br>
            <a:endParaRPr lang="en-US" dirty="0"/>
          </a:p>
        </p:txBody>
      </p:sp>
      <p:sp>
        <p:nvSpPr>
          <p:cNvPr id="3" name="Text Placeholder 2"/>
          <p:cNvSpPr>
            <a:spLocks noGrp="1"/>
          </p:cNvSpPr>
          <p:nvPr>
            <p:ph type="body" sz="quarter" idx="14"/>
          </p:nvPr>
        </p:nvSpPr>
        <p:spPr/>
        <p:txBody>
          <a:bodyPr/>
          <a:lstStyle/>
          <a:p>
            <a:r>
              <a:rPr lang="en-US" dirty="0" smtClean="0"/>
              <a:t>Karen López</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DBI-B210</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Data Story</a:t>
            </a:r>
            <a:endParaRPr lang="en-CA" dirty="0"/>
          </a:p>
        </p:txBody>
      </p:sp>
      <p:sp>
        <p:nvSpPr>
          <p:cNvPr id="7" name="Rectangle 6"/>
          <p:cNvSpPr/>
          <p:nvPr/>
        </p:nvSpPr>
        <p:spPr>
          <a:xfrm>
            <a:off x="143861" y="3672890"/>
            <a:ext cx="5298578" cy="338554"/>
          </a:xfrm>
          <a:prstGeom prst="rect">
            <a:avLst/>
          </a:prstGeom>
        </p:spPr>
        <p:txBody>
          <a:bodyPr wrap="square">
            <a:spAutoFit/>
          </a:bodyPr>
          <a:lstStyle/>
          <a:p>
            <a:r>
              <a:rPr lang="en-CA" sz="1600" dirty="0" smtClean="0"/>
              <a:t>*</a:t>
            </a:r>
            <a:r>
              <a:rPr lang="en-CA" sz="1200" dirty="0" smtClean="0">
                <a:hlinkClick r:id="rId3"/>
              </a:rPr>
              <a:t>http</a:t>
            </a:r>
            <a:r>
              <a:rPr lang="en-CA" sz="1600" dirty="0">
                <a:hlinkClick r:id="rId3"/>
              </a:rPr>
              <a:t>://</a:t>
            </a:r>
            <a:r>
              <a:rPr lang="en-CA" sz="1200" dirty="0" smtClean="0">
                <a:hlinkClick r:id="rId3"/>
              </a:rPr>
              <a:t>www.dsireusa.org/incentives/incentive.cfm?Incentive_Code=US37F</a:t>
            </a:r>
            <a:endParaRPr lang="en-CA" sz="1600" dirty="0" smtClean="0"/>
          </a:p>
        </p:txBody>
      </p:sp>
      <p:pic>
        <p:nvPicPr>
          <p:cNvPr id="9" name="Picture 8"/>
          <p:cNvPicPr>
            <a:picLocks noChangeAspect="1"/>
          </p:cNvPicPr>
          <p:nvPr/>
        </p:nvPicPr>
        <p:blipFill rotWithShape="1">
          <a:blip r:embed="rId4"/>
          <a:srcRect b="18973"/>
          <a:stretch/>
        </p:blipFill>
        <p:spPr>
          <a:xfrm>
            <a:off x="7671518" y="475584"/>
            <a:ext cx="4288732" cy="2785022"/>
          </a:xfrm>
          <a:prstGeom prst="rect">
            <a:avLst/>
          </a:prstGeom>
        </p:spPr>
      </p:pic>
      <p:sp>
        <p:nvSpPr>
          <p:cNvPr id="10" name="Rectangle 9"/>
          <p:cNvSpPr/>
          <p:nvPr/>
        </p:nvSpPr>
        <p:spPr>
          <a:xfrm>
            <a:off x="7341905" y="81126"/>
            <a:ext cx="4947958" cy="338554"/>
          </a:xfrm>
          <a:prstGeom prst="rect">
            <a:avLst/>
          </a:prstGeom>
        </p:spPr>
        <p:txBody>
          <a:bodyPr wrap="none">
            <a:spAutoFit/>
          </a:bodyPr>
          <a:lstStyle/>
          <a:p>
            <a:r>
              <a:rPr lang="en-CA" sz="1600" dirty="0">
                <a:hlinkClick r:id="rId5"/>
              </a:rPr>
              <a:t>http://</a:t>
            </a:r>
            <a:r>
              <a:rPr lang="en-CA" sz="1400" dirty="0">
                <a:hlinkClick r:id="rId5"/>
              </a:rPr>
              <a:t>www.irs.gov/file_source/pub/irs-soi/zipcode08flds.xls</a:t>
            </a:r>
            <a:endParaRPr lang="en-CA" sz="1600" dirty="0"/>
          </a:p>
        </p:txBody>
      </p:sp>
      <p:sp>
        <p:nvSpPr>
          <p:cNvPr id="11" name="Can 10"/>
          <p:cNvSpPr/>
          <p:nvPr/>
        </p:nvSpPr>
        <p:spPr bwMode="auto">
          <a:xfrm>
            <a:off x="601613" y="1699347"/>
            <a:ext cx="2088232" cy="187220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smtClean="0">
                <a:gradFill>
                  <a:gsLst>
                    <a:gs pos="0">
                      <a:srgbClr val="FFFFFF"/>
                    </a:gs>
                    <a:gs pos="100000">
                      <a:srgbClr val="FFFFFF"/>
                    </a:gs>
                  </a:gsLst>
                  <a:lin ang="5400000" scaled="0"/>
                </a:gradFill>
                <a:ea typeface="Segoe UI" pitchFamily="34" charset="0"/>
                <a:cs typeface="Segoe UI" pitchFamily="34" charset="0"/>
              </a:rPr>
              <a:t>IRS</a:t>
            </a:r>
            <a:br>
              <a:rPr lang="en-CA" sz="2400" smtClean="0">
                <a:gradFill>
                  <a:gsLst>
                    <a:gs pos="0">
                      <a:srgbClr val="FFFFFF"/>
                    </a:gs>
                    <a:gs pos="100000">
                      <a:srgbClr val="FFFFFF"/>
                    </a:gs>
                  </a:gsLst>
                  <a:lin ang="5400000" scaled="0"/>
                </a:gradFill>
                <a:ea typeface="Segoe UI" pitchFamily="34" charset="0"/>
                <a:cs typeface="Segoe UI" pitchFamily="34" charset="0"/>
              </a:rPr>
            </a:br>
            <a:r>
              <a:rPr lang="en-CA" sz="2400" smtClean="0">
                <a:gradFill>
                  <a:gsLst>
                    <a:gs pos="0">
                      <a:srgbClr val="FFFFFF"/>
                    </a:gs>
                    <a:gs pos="100000">
                      <a:srgbClr val="FFFFFF"/>
                    </a:gs>
                  </a:gsLst>
                  <a:lin ang="5400000" scaled="0"/>
                </a:gradFill>
                <a:ea typeface="Segoe UI" pitchFamily="34" charset="0"/>
                <a:cs typeface="Segoe UI" pitchFamily="34" charset="0"/>
              </a:rPr>
              <a:t>Energy Tax Credit Data*</a:t>
            </a:r>
            <a:endParaRPr lang="en-CA"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Can 11"/>
          <p:cNvSpPr/>
          <p:nvPr/>
        </p:nvSpPr>
        <p:spPr bwMode="auto">
          <a:xfrm>
            <a:off x="584043" y="4351412"/>
            <a:ext cx="2088232" cy="1872208"/>
          </a:xfrm>
          <a:prstGeom prst="ca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Retail Data Warehouse</a:t>
            </a:r>
            <a:endParaRPr lang="en-CA"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3983178" y="2418284"/>
            <a:ext cx="2376264" cy="64578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b="1" dirty="0" smtClean="0">
                <a:gradFill>
                  <a:gsLst>
                    <a:gs pos="0">
                      <a:srgbClr val="FFFFFF"/>
                    </a:gs>
                    <a:gs pos="100000">
                      <a:srgbClr val="FFFFFF"/>
                    </a:gs>
                  </a:gsLst>
                  <a:lin ang="5400000" scaled="0"/>
                </a:gradFill>
                <a:ea typeface="Segoe UI" pitchFamily="34" charset="0"/>
                <a:cs typeface="Segoe UI" pitchFamily="34" charset="0"/>
              </a:rPr>
              <a:t>HDInsight</a:t>
            </a:r>
          </a:p>
        </p:txBody>
      </p:sp>
      <p:sp>
        <p:nvSpPr>
          <p:cNvPr id="14" name="Right Arrow 13"/>
          <p:cNvSpPr/>
          <p:nvPr/>
        </p:nvSpPr>
        <p:spPr bwMode="auto">
          <a:xfrm>
            <a:off x="2977877" y="2489150"/>
            <a:ext cx="648072" cy="504056"/>
          </a:xfrm>
          <a:prstGeom prst="righ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a:off x="2977877" y="5035488"/>
            <a:ext cx="648072" cy="504056"/>
          </a:xfrm>
          <a:prstGeom prst="righ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991048" y="4711452"/>
            <a:ext cx="2368394" cy="11521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CA" sz="2400" dirty="0" smtClean="0">
                <a:gradFill>
                  <a:gsLst>
                    <a:gs pos="0">
                      <a:srgbClr val="FFFFFF"/>
                    </a:gs>
                    <a:gs pos="100000">
                      <a:srgbClr val="FFFFFF"/>
                    </a:gs>
                  </a:gsLst>
                  <a:lin ang="5400000" scaled="0"/>
                </a:gradFill>
                <a:ea typeface="Segoe UI" pitchFamily="34" charset="0"/>
                <a:cs typeface="Segoe UI" pitchFamily="34" charset="0"/>
              </a:rPr>
              <a:t>Power Query &amp; Power View</a:t>
            </a:r>
          </a:p>
        </p:txBody>
      </p:sp>
      <p:sp>
        <p:nvSpPr>
          <p:cNvPr id="18" name="Right Arrow 17"/>
          <p:cNvSpPr/>
          <p:nvPr/>
        </p:nvSpPr>
        <p:spPr bwMode="auto">
          <a:xfrm rot="5400000">
            <a:off x="5317026" y="3590139"/>
            <a:ext cx="1018490" cy="504056"/>
          </a:xfrm>
          <a:prstGeom prst="righ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ight Arrow 18"/>
          <p:cNvSpPr/>
          <p:nvPr/>
        </p:nvSpPr>
        <p:spPr bwMode="auto">
          <a:xfrm>
            <a:off x="6713202" y="5187888"/>
            <a:ext cx="648072" cy="504056"/>
          </a:xfrm>
          <a:prstGeom prst="rightArrow">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rotWithShape="1">
          <a:blip r:embed="rId6"/>
          <a:srcRect r="68572" b="25167"/>
          <a:stretch/>
        </p:blipFill>
        <p:spPr>
          <a:xfrm>
            <a:off x="8234461" y="3807018"/>
            <a:ext cx="3168352" cy="2761740"/>
          </a:xfrm>
          <a:prstGeom prst="rect">
            <a:avLst/>
          </a:prstGeom>
        </p:spPr>
      </p:pic>
    </p:spTree>
    <p:extLst>
      <p:ext uri="{BB962C8B-B14F-4D97-AF65-F5344CB8AC3E}">
        <p14:creationId xmlns:p14="http://schemas.microsoft.com/office/powerpoint/2010/main" val="4863787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0878849"/>
              </p:ext>
            </p:extLst>
          </p:nvPr>
        </p:nvGraphicFramePr>
        <p:xfrm>
          <a:off x="274638" y="1212850"/>
          <a:ext cx="11887200" cy="4804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en-CA" dirty="0"/>
          </a:p>
        </p:txBody>
      </p:sp>
    </p:spTree>
    <p:extLst>
      <p:ext uri="{BB962C8B-B14F-4D97-AF65-F5344CB8AC3E}">
        <p14:creationId xmlns:p14="http://schemas.microsoft.com/office/powerpoint/2010/main" val="5942594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Demo: Analysis</a:t>
            </a:r>
            <a:endParaRPr lang="en-CA" dirty="0"/>
          </a:p>
        </p:txBody>
      </p:sp>
      <p:sp>
        <p:nvSpPr>
          <p:cNvPr id="5" name="Text Placeholder 4"/>
          <p:cNvSpPr>
            <a:spLocks noGrp="1"/>
          </p:cNvSpPr>
          <p:nvPr>
            <p:ph type="body" sz="quarter" idx="12"/>
          </p:nvPr>
        </p:nvSpPr>
        <p:spPr/>
        <p:txBody>
          <a:bodyPr/>
          <a:lstStyle/>
          <a:p>
            <a:r>
              <a:rPr lang="en-CA" dirty="0" smtClean="0"/>
              <a:t>Bringing it all together</a:t>
            </a:r>
            <a:endParaRPr lang="en-CA" dirty="0"/>
          </a:p>
        </p:txBody>
      </p:sp>
    </p:spTree>
    <p:extLst>
      <p:ext uri="{BB962C8B-B14F-4D97-AF65-F5344CB8AC3E}">
        <p14:creationId xmlns:p14="http://schemas.microsoft.com/office/powerpoint/2010/main" val="2632443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5589" y="2993206"/>
            <a:ext cx="11887200" cy="738664"/>
          </a:xfrm>
        </p:spPr>
        <p:txBody>
          <a:bodyPr/>
          <a:lstStyle/>
          <a:p>
            <a:pPr marL="0" indent="0">
              <a:buNone/>
            </a:pPr>
            <a:r>
              <a:rPr lang="en-CA" b="1" dirty="0" err="1" smtClean="0"/>
              <a:t>HDInsight</a:t>
            </a:r>
            <a:r>
              <a:rPr lang="en-CA" b="1" dirty="0" smtClean="0"/>
              <a:t> + SQL Server + External Data + Power BI</a:t>
            </a:r>
            <a:endParaRPr lang="en-CA" b="1" dirty="0"/>
          </a:p>
        </p:txBody>
      </p:sp>
      <p:sp>
        <p:nvSpPr>
          <p:cNvPr id="4" name="Title 3"/>
          <p:cNvSpPr>
            <a:spLocks noGrp="1"/>
          </p:cNvSpPr>
          <p:nvPr>
            <p:ph type="title"/>
          </p:nvPr>
        </p:nvSpPr>
        <p:spPr/>
        <p:txBody>
          <a:bodyPr/>
          <a:lstStyle/>
          <a:p>
            <a:r>
              <a:rPr lang="en-CA" dirty="0" smtClean="0"/>
              <a:t>Wrap up</a:t>
            </a:r>
            <a:endParaRPr lang="en-CA" dirty="0"/>
          </a:p>
        </p:txBody>
      </p:sp>
    </p:spTree>
    <p:extLst>
      <p:ext uri="{BB962C8B-B14F-4D97-AF65-F5344CB8AC3E}">
        <p14:creationId xmlns:p14="http://schemas.microsoft.com/office/powerpoint/2010/main" val="20758383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520690"/>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 </a:t>
            </a:r>
          </a:p>
          <a:p>
            <a:pPr lvl="1">
              <a:spcBef>
                <a:spcPts val="2400"/>
              </a:spcBef>
            </a:pPr>
            <a:r>
              <a:rPr lang="en-US" sz="2000" dirty="0">
                <a:hlinkClick r:id="rId3"/>
              </a:rPr>
              <a:t>DBI-B213 Details of Microsoft SQL Server 2012 Parallel Data Warehouse Appliance Update </a:t>
            </a:r>
            <a:r>
              <a:rPr lang="en-US" sz="2000" dirty="0" smtClean="0">
                <a:hlinkClick r:id="rId3"/>
              </a:rPr>
              <a:t>1</a:t>
            </a:r>
            <a:endParaRPr lang="en-US" sz="2000" dirty="0" smtClean="0"/>
          </a:p>
          <a:p>
            <a:pPr lvl="1">
              <a:spcBef>
                <a:spcPts val="2400"/>
              </a:spcBef>
            </a:pPr>
            <a:r>
              <a:rPr lang="en-US" sz="2000" dirty="0">
                <a:hlinkClick r:id="rId3"/>
              </a:rPr>
              <a:t>DBI-B328 From Zero to Data Insights Using </a:t>
            </a:r>
            <a:r>
              <a:rPr lang="en-US" sz="2000" dirty="0" err="1">
                <a:hlinkClick r:id="rId3"/>
              </a:rPr>
              <a:t>HDInsight</a:t>
            </a:r>
            <a:r>
              <a:rPr lang="en-US" sz="2000" dirty="0">
                <a:hlinkClick r:id="rId3"/>
              </a:rPr>
              <a:t> on Microsoft </a:t>
            </a:r>
            <a:r>
              <a:rPr lang="en-US" sz="2000" dirty="0" smtClean="0">
                <a:hlinkClick r:id="rId3"/>
              </a:rPr>
              <a:t>Azure</a:t>
            </a:r>
            <a:endParaRPr lang="en-US" sz="2000" dirty="0" smtClean="0"/>
          </a:p>
          <a:p>
            <a:pPr lvl="1">
              <a:spcBef>
                <a:spcPts val="2400"/>
              </a:spcBef>
            </a:pPr>
            <a:r>
              <a:rPr lang="en-US" sz="2000" dirty="0">
                <a:hlinkClick r:id="rId3"/>
              </a:rPr>
              <a:t>DEV-B341 Using Big Data to Advance Your Cloud Service + Device Solutions</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149280" y="3825018"/>
            <a:ext cx="12070012" cy="218521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Labs</a:t>
            </a:r>
          </a:p>
          <a:p>
            <a:pPr lvl="1">
              <a:spcBef>
                <a:spcPts val="2400"/>
              </a:spcBef>
            </a:pPr>
            <a:r>
              <a:rPr lang="en-US" sz="2000" dirty="0">
                <a:hlinkClick r:id="rId3"/>
              </a:rPr>
              <a:t>DBI-H306 What's New in Microsoft SQL Server 2014 for DBAs</a:t>
            </a:r>
            <a:endParaRPr lang="en-US" sz="2200" dirty="0" smtClean="0">
              <a:gradFill>
                <a:gsLst>
                  <a:gs pos="1250">
                    <a:schemeClr val="tx1"/>
                  </a:gs>
                  <a:gs pos="100000">
                    <a:schemeClr val="tx1"/>
                  </a:gs>
                </a:gsLst>
                <a:lin ang="5400000" scaled="0"/>
              </a:gradFill>
            </a:endParaRPr>
          </a:p>
          <a:p>
            <a:pPr>
              <a:spcBef>
                <a:spcPts val="2400"/>
              </a:spcBef>
            </a:pP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67028" y="529167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a:r>
            <a:r>
              <a:rPr lang="en-US" sz="3800" dirty="0" smtClean="0">
                <a:gradFill>
                  <a:gsLst>
                    <a:gs pos="1250">
                      <a:schemeClr val="tx1"/>
                    </a:gs>
                    <a:gs pos="100000">
                      <a:schemeClr val="tx1"/>
                    </a:gs>
                  </a:gsLst>
                  <a:lin ang="5400000" scaled="0"/>
                </a:gradFill>
              </a:rPr>
              <a:t>At</a:t>
            </a:r>
            <a:r>
              <a:rPr lang="en-US" sz="3800" dirty="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rPr>
              <a:t>MSE Data Platform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chemeClr val="accent5">
                    <a:lumMod val="60000"/>
                    <a:lumOff val="40000"/>
                  </a:schemeClr>
                </a:solidFill>
                <a:latin typeface="Segoe UI Light"/>
              </a:rPr>
              <a:t>     http://www.trySQLSever.com</a:t>
            </a:r>
          </a:p>
          <a:p>
            <a:pPr indent="-932559" defTabSz="932194">
              <a:lnSpc>
                <a:spcPct val="90000"/>
              </a:lnSpc>
              <a:spcBef>
                <a:spcPct val="20000"/>
              </a:spcBef>
              <a:buSzPct val="105000"/>
            </a:pPr>
            <a:endParaRPr lang="en-US" sz="2856" dirty="0">
              <a:solidFill>
                <a:schemeClr val="accent5">
                  <a:lumMod val="60000"/>
                  <a:lumOff val="40000"/>
                </a:schemeClr>
              </a:soli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chemeClr val="accent5">
                    <a:lumMod val="60000"/>
                    <a:lumOff val="40000"/>
                  </a:schemeClr>
                </a:solidFill>
                <a:latin typeface="Segoe UI Light"/>
              </a:rPr>
              <a:t>http://microsoft.com/bigdata</a:t>
            </a:r>
          </a:p>
          <a:p>
            <a:pPr marL="571165" indent="-571165" defTabSz="932194">
              <a:lnSpc>
                <a:spcPct val="90000"/>
              </a:lnSpc>
              <a:spcBef>
                <a:spcPct val="20000"/>
              </a:spcBef>
              <a:buSzPct val="105000"/>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lvl="1" defTabSz="932194">
              <a:lnSpc>
                <a:spcPct val="90000"/>
              </a:lnSpc>
              <a:spcBef>
                <a:spcPct val="20000"/>
              </a:spcBef>
              <a:buSzPct val="105000"/>
            </a:pPr>
            <a:endParaRPr lang="en-US" sz="3264" b="1" dirty="0">
              <a:latin typeface="Segoe UI Light"/>
            </a:endParaRPr>
          </a:p>
          <a:p>
            <a:pPr lvl="1" defTabSz="932194">
              <a:lnSpc>
                <a:spcPct val="90000"/>
              </a:lnSpc>
              <a:spcBef>
                <a:spcPct val="20000"/>
              </a:spcBef>
              <a:buSzPct val="105000"/>
            </a:pPr>
            <a:endParaRPr lang="en-US" sz="3264" b="1" dirty="0">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9960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650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5337637" y="3534329"/>
            <a:ext cx="4165717" cy="17198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CA" dirty="0" smtClean="0"/>
              <a:t>Karen Lopez</a:t>
            </a:r>
            <a:endParaRPr lang="en-CA" dirty="0"/>
          </a:p>
        </p:txBody>
      </p:sp>
      <p:grpSp>
        <p:nvGrpSpPr>
          <p:cNvPr id="9" name="Group 17"/>
          <p:cNvGrpSpPr>
            <a:grpSpLocks/>
          </p:cNvGrpSpPr>
          <p:nvPr/>
        </p:nvGrpSpPr>
        <p:grpSpPr bwMode="auto">
          <a:xfrm>
            <a:off x="5337637" y="1549249"/>
            <a:ext cx="1907604" cy="1721197"/>
            <a:chOff x="0" y="0"/>
            <a:chExt cx="214" cy="193"/>
          </a:xfrm>
        </p:grpSpPr>
        <p:grpSp>
          <p:nvGrpSpPr>
            <p:cNvPr id="10" name="Group 18"/>
            <p:cNvGrpSpPr>
              <a:grpSpLocks/>
            </p:cNvGrpSpPr>
            <p:nvPr/>
          </p:nvGrpSpPr>
          <p:grpSpPr bwMode="auto">
            <a:xfrm>
              <a:off x="0" y="0"/>
              <a:ext cx="214" cy="193"/>
              <a:chOff x="0" y="0"/>
              <a:chExt cx="214" cy="193"/>
            </a:xfrm>
          </p:grpSpPr>
          <p:sp>
            <p:nvSpPr>
              <p:cNvPr id="12" name="Rectangle 19"/>
              <p:cNvSpPr>
                <a:spLocks/>
              </p:cNvSpPr>
              <p:nvPr/>
            </p:nvSpPr>
            <p:spPr bwMode="auto">
              <a:xfrm>
                <a:off x="0" y="0"/>
                <a:ext cx="214" cy="193"/>
              </a:xfrm>
              <a:prstGeom prst="rect">
                <a:avLst/>
              </a:prstGeom>
              <a:solidFill>
                <a:srgbClr val="68217A"/>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sp>
            <p:nvSpPr>
              <p:cNvPr id="13" name="Rectangle 20"/>
              <p:cNvSpPr>
                <a:spLocks/>
              </p:cNvSpPr>
              <p:nvPr/>
            </p:nvSpPr>
            <p:spPr bwMode="auto">
              <a:xfrm>
                <a:off x="0" y="154"/>
                <a:ext cx="214" cy="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b"/>
              <a:lstStyle/>
              <a:p>
                <a:pPr algn="ctr" defTabSz="685329"/>
                <a:r>
                  <a:rPr lang="en-US" sz="1500" dirty="0">
                    <a:solidFill>
                      <a:srgbClr val="FFFFFF"/>
                    </a:solidFill>
                    <a:latin typeface="Helvetica" charset="0"/>
                    <a:ea typeface="Helvetica" charset="0"/>
                    <a:cs typeface="Helvetica" charset="0"/>
                    <a:sym typeface="Helvetica" charset="0"/>
                  </a:rPr>
                  <a:t>InfoAdvisors.com</a:t>
                </a:r>
                <a:endParaRPr lang="en-US" dirty="0"/>
              </a:p>
            </p:txBody>
          </p:sp>
        </p:grpSp>
        <p:sp>
          <p:nvSpPr>
            <p:cNvPr id="11" name="AutoShape 21"/>
            <p:cNvSpPr>
              <a:spLocks/>
            </p:cNvSpPr>
            <p:nvPr/>
          </p:nvSpPr>
          <p:spPr bwMode="auto">
            <a:xfrm>
              <a:off x="29" y="31"/>
              <a:ext cx="155" cy="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97" y="16370"/>
                  </a:moveTo>
                  <a:cubicBezTo>
                    <a:pt x="19797" y="1440"/>
                    <a:pt x="19797" y="1440"/>
                    <a:pt x="19797" y="1440"/>
                  </a:cubicBezTo>
                  <a:cubicBezTo>
                    <a:pt x="19797" y="720"/>
                    <a:pt x="19385" y="0"/>
                    <a:pt x="18861" y="0"/>
                  </a:cubicBezTo>
                  <a:cubicBezTo>
                    <a:pt x="2738" y="0"/>
                    <a:pt x="2738" y="0"/>
                    <a:pt x="2738" y="0"/>
                  </a:cubicBezTo>
                  <a:cubicBezTo>
                    <a:pt x="2214" y="0"/>
                    <a:pt x="1811" y="720"/>
                    <a:pt x="1811" y="1440"/>
                  </a:cubicBezTo>
                  <a:cubicBezTo>
                    <a:pt x="1811" y="16370"/>
                    <a:pt x="1811" y="16370"/>
                    <a:pt x="1811" y="16370"/>
                  </a:cubicBezTo>
                  <a:cubicBezTo>
                    <a:pt x="0" y="19798"/>
                    <a:pt x="0" y="19798"/>
                    <a:pt x="0" y="19798"/>
                  </a:cubicBezTo>
                  <a:cubicBezTo>
                    <a:pt x="0" y="20786"/>
                    <a:pt x="523" y="21600"/>
                    <a:pt x="1107" y="21600"/>
                  </a:cubicBezTo>
                  <a:cubicBezTo>
                    <a:pt x="20492" y="21600"/>
                    <a:pt x="20492" y="21600"/>
                    <a:pt x="20492" y="21600"/>
                  </a:cubicBezTo>
                  <a:cubicBezTo>
                    <a:pt x="21076" y="21600"/>
                    <a:pt x="21600" y="20786"/>
                    <a:pt x="21600" y="19798"/>
                  </a:cubicBezTo>
                  <a:cubicBezTo>
                    <a:pt x="19797" y="16370"/>
                    <a:pt x="19797" y="16370"/>
                    <a:pt x="19797" y="16370"/>
                  </a:cubicBezTo>
                  <a:close/>
                  <a:moveTo>
                    <a:pt x="12285" y="20252"/>
                  </a:moveTo>
                  <a:cubicBezTo>
                    <a:pt x="8971" y="20252"/>
                    <a:pt x="8971" y="20252"/>
                    <a:pt x="8971" y="20252"/>
                  </a:cubicBezTo>
                  <a:cubicBezTo>
                    <a:pt x="8791" y="20252"/>
                    <a:pt x="8619" y="20065"/>
                    <a:pt x="8619" y="19972"/>
                  </a:cubicBezTo>
                  <a:cubicBezTo>
                    <a:pt x="9022" y="18811"/>
                    <a:pt x="9022" y="18811"/>
                    <a:pt x="9022" y="18811"/>
                  </a:cubicBezTo>
                  <a:cubicBezTo>
                    <a:pt x="9022" y="18718"/>
                    <a:pt x="9143" y="18624"/>
                    <a:pt x="9314" y="18624"/>
                  </a:cubicBezTo>
                  <a:cubicBezTo>
                    <a:pt x="11933" y="18624"/>
                    <a:pt x="11933" y="18624"/>
                    <a:pt x="11933" y="18624"/>
                  </a:cubicBezTo>
                  <a:cubicBezTo>
                    <a:pt x="12113" y="18624"/>
                    <a:pt x="12225" y="18718"/>
                    <a:pt x="12225" y="18811"/>
                  </a:cubicBezTo>
                  <a:cubicBezTo>
                    <a:pt x="12637" y="19972"/>
                    <a:pt x="12637" y="19972"/>
                    <a:pt x="12637" y="19972"/>
                  </a:cubicBezTo>
                  <a:cubicBezTo>
                    <a:pt x="12637" y="20065"/>
                    <a:pt x="12456" y="20252"/>
                    <a:pt x="12285" y="20252"/>
                  </a:cubicBezTo>
                  <a:close/>
                  <a:moveTo>
                    <a:pt x="18337" y="16009"/>
                  </a:moveTo>
                  <a:cubicBezTo>
                    <a:pt x="3262" y="16009"/>
                    <a:pt x="3262" y="16009"/>
                    <a:pt x="3262" y="16009"/>
                  </a:cubicBezTo>
                  <a:cubicBezTo>
                    <a:pt x="3262" y="2961"/>
                    <a:pt x="3262" y="2961"/>
                    <a:pt x="3262" y="2961"/>
                  </a:cubicBezTo>
                  <a:cubicBezTo>
                    <a:pt x="3262" y="2521"/>
                    <a:pt x="3434" y="2254"/>
                    <a:pt x="3674" y="2254"/>
                  </a:cubicBezTo>
                  <a:cubicBezTo>
                    <a:pt x="17934" y="2254"/>
                    <a:pt x="17934" y="2254"/>
                    <a:pt x="17934" y="2254"/>
                  </a:cubicBezTo>
                  <a:cubicBezTo>
                    <a:pt x="18165" y="2254"/>
                    <a:pt x="18337" y="2521"/>
                    <a:pt x="18337" y="2961"/>
                  </a:cubicBezTo>
                  <a:cubicBezTo>
                    <a:pt x="18337" y="16009"/>
                    <a:pt x="18337" y="16009"/>
                    <a:pt x="18337" y="16009"/>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grpSp>
      <p:grpSp>
        <p:nvGrpSpPr>
          <p:cNvPr id="14" name="Group 22"/>
          <p:cNvGrpSpPr>
            <a:grpSpLocks/>
          </p:cNvGrpSpPr>
          <p:nvPr/>
        </p:nvGrpSpPr>
        <p:grpSpPr bwMode="auto">
          <a:xfrm>
            <a:off x="7595750" y="1530861"/>
            <a:ext cx="1907604" cy="1721197"/>
            <a:chOff x="0" y="0"/>
            <a:chExt cx="214" cy="193"/>
          </a:xfrm>
          <a:solidFill>
            <a:schemeClr val="accent2">
              <a:lumMod val="60000"/>
              <a:lumOff val="40000"/>
            </a:schemeClr>
          </a:solidFill>
        </p:grpSpPr>
        <p:grpSp>
          <p:nvGrpSpPr>
            <p:cNvPr id="15" name="Group 23"/>
            <p:cNvGrpSpPr>
              <a:grpSpLocks/>
            </p:cNvGrpSpPr>
            <p:nvPr/>
          </p:nvGrpSpPr>
          <p:grpSpPr bwMode="auto">
            <a:xfrm>
              <a:off x="0" y="0"/>
              <a:ext cx="214" cy="193"/>
              <a:chOff x="0" y="0"/>
              <a:chExt cx="214" cy="193"/>
            </a:xfrm>
            <a:grpFill/>
          </p:grpSpPr>
          <p:sp>
            <p:nvSpPr>
              <p:cNvPr id="17" name="Rectangle 24"/>
              <p:cNvSpPr>
                <a:spLocks/>
              </p:cNvSpPr>
              <p:nvPr/>
            </p:nvSpPr>
            <p:spPr bwMode="auto">
              <a:xfrm>
                <a:off x="0" y="0"/>
                <a:ext cx="214" cy="193"/>
              </a:xfrm>
              <a:prstGeom prst="rect">
                <a:avLst/>
              </a:prstGeom>
              <a:solidFill>
                <a:schemeClr val="tx2">
                  <a:lumMod val="60000"/>
                  <a:lumOff val="40000"/>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sp>
            <p:nvSpPr>
              <p:cNvPr id="18" name="Rectangle 25"/>
              <p:cNvSpPr>
                <a:spLocks/>
              </p:cNvSpPr>
              <p:nvPr/>
            </p:nvSpPr>
            <p:spPr bwMode="auto">
              <a:xfrm>
                <a:off x="0" y="140"/>
                <a:ext cx="214" cy="53"/>
              </a:xfrm>
              <a:prstGeom prst="rect">
                <a:avLst/>
              </a:prstGeom>
              <a:solidFill>
                <a:schemeClr val="tx2">
                  <a:lumMod val="60000"/>
                  <a:lumOff val="4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b"/>
              <a:lstStyle/>
              <a:p>
                <a:pPr defTabSz="685329"/>
                <a:r>
                  <a:rPr lang="en-US" sz="2400" dirty="0">
                    <a:solidFill>
                      <a:srgbClr val="FFFFFF"/>
                    </a:solidFill>
                    <a:latin typeface="Helvetica" charset="0"/>
                    <a:ea typeface="Helvetica" charset="0"/>
                    <a:cs typeface="Helvetica" charset="0"/>
                    <a:sym typeface="Helvetica" charset="0"/>
                  </a:rPr>
                  <a:t>@datachick</a:t>
                </a:r>
                <a:endParaRPr lang="en-US" dirty="0"/>
              </a:p>
            </p:txBody>
          </p:sp>
        </p:grpSp>
        <p:sp>
          <p:nvSpPr>
            <p:cNvPr id="16" name="AutoShape 26"/>
            <p:cNvSpPr>
              <a:spLocks/>
            </p:cNvSpPr>
            <p:nvPr/>
          </p:nvSpPr>
          <p:spPr bwMode="auto">
            <a:xfrm>
              <a:off x="49" y="32"/>
              <a:ext cx="116" cy="98"/>
            </a:xfrm>
            <a:custGeom>
              <a:avLst/>
              <a:gdLst>
                <a:gd name="T0" fmla="*/ 10800 w 21600"/>
                <a:gd name="T1" fmla="+- 0 10961 367"/>
                <a:gd name="T2" fmla="*/ 10961 h 21188"/>
                <a:gd name="T3" fmla="*/ 10800 w 21600"/>
                <a:gd name="T4" fmla="+- 0 10961 367"/>
                <a:gd name="T5" fmla="*/ 10961 h 21188"/>
                <a:gd name="T6" fmla="*/ 10800 w 21600"/>
                <a:gd name="T7" fmla="+- 0 10961 367"/>
                <a:gd name="T8" fmla="*/ 10961 h 21188"/>
                <a:gd name="T9" fmla="*/ 10800 w 21600"/>
                <a:gd name="T10" fmla="+- 0 10961 367"/>
                <a:gd name="T11" fmla="*/ 10961 h 21188"/>
              </a:gdLst>
              <a:ahLst/>
              <a:cxnLst>
                <a:cxn ang="0">
                  <a:pos x="T0" y="T2"/>
                </a:cxn>
                <a:cxn ang="0">
                  <a:pos x="T3" y="T5"/>
                </a:cxn>
                <a:cxn ang="0">
                  <a:pos x="T6" y="T8"/>
                </a:cxn>
                <a:cxn ang="0">
                  <a:pos x="T9" y="T11"/>
                </a:cxn>
              </a:cxnLst>
              <a:rect l="0" t="0" r="r" b="b"/>
              <a:pathLst>
                <a:path w="21600" h="21188">
                  <a:moveTo>
                    <a:pt x="17947" y="2998"/>
                  </a:moveTo>
                  <a:cubicBezTo>
                    <a:pt x="17530" y="1652"/>
                    <a:pt x="16643" y="612"/>
                    <a:pt x="15443" y="183"/>
                  </a:cubicBezTo>
                  <a:cubicBezTo>
                    <a:pt x="13721" y="-367"/>
                    <a:pt x="11895" y="306"/>
                    <a:pt x="10747" y="2386"/>
                  </a:cubicBezTo>
                  <a:cubicBezTo>
                    <a:pt x="7565" y="8199"/>
                    <a:pt x="3704" y="11870"/>
                    <a:pt x="0" y="10280"/>
                  </a:cubicBezTo>
                  <a:cubicBezTo>
                    <a:pt x="0" y="10280"/>
                    <a:pt x="2608" y="16643"/>
                    <a:pt x="8243" y="16643"/>
                  </a:cubicBezTo>
                  <a:cubicBezTo>
                    <a:pt x="8295" y="16643"/>
                    <a:pt x="8347" y="16643"/>
                    <a:pt x="8347" y="16643"/>
                  </a:cubicBezTo>
                  <a:cubicBezTo>
                    <a:pt x="8347" y="19948"/>
                    <a:pt x="8347" y="19948"/>
                    <a:pt x="8347" y="19948"/>
                  </a:cubicBezTo>
                  <a:cubicBezTo>
                    <a:pt x="7826" y="20009"/>
                    <a:pt x="7304" y="20131"/>
                    <a:pt x="6939" y="20253"/>
                  </a:cubicBezTo>
                  <a:cubicBezTo>
                    <a:pt x="6730" y="20376"/>
                    <a:pt x="6626" y="20621"/>
                    <a:pt x="6678" y="20865"/>
                  </a:cubicBezTo>
                  <a:cubicBezTo>
                    <a:pt x="6730" y="21110"/>
                    <a:pt x="6991" y="21233"/>
                    <a:pt x="7147" y="21171"/>
                  </a:cubicBezTo>
                  <a:cubicBezTo>
                    <a:pt x="7669" y="20927"/>
                    <a:pt x="8400" y="20804"/>
                    <a:pt x="9182" y="20804"/>
                  </a:cubicBezTo>
                  <a:cubicBezTo>
                    <a:pt x="10017" y="20804"/>
                    <a:pt x="10747" y="20927"/>
                    <a:pt x="11217" y="21171"/>
                  </a:cubicBezTo>
                  <a:cubicBezTo>
                    <a:pt x="11269" y="21171"/>
                    <a:pt x="11321" y="21171"/>
                    <a:pt x="11373" y="21171"/>
                  </a:cubicBezTo>
                  <a:cubicBezTo>
                    <a:pt x="11530" y="21171"/>
                    <a:pt x="11634" y="21049"/>
                    <a:pt x="11686" y="20865"/>
                  </a:cubicBezTo>
                  <a:cubicBezTo>
                    <a:pt x="12104" y="20927"/>
                    <a:pt x="12521" y="21049"/>
                    <a:pt x="12782" y="21171"/>
                  </a:cubicBezTo>
                  <a:cubicBezTo>
                    <a:pt x="12834" y="21171"/>
                    <a:pt x="12886" y="21171"/>
                    <a:pt x="12939" y="21171"/>
                  </a:cubicBezTo>
                  <a:cubicBezTo>
                    <a:pt x="13095" y="21171"/>
                    <a:pt x="13252" y="21049"/>
                    <a:pt x="13304" y="20865"/>
                  </a:cubicBezTo>
                  <a:cubicBezTo>
                    <a:pt x="13356" y="20621"/>
                    <a:pt x="13252" y="20376"/>
                    <a:pt x="13043" y="20253"/>
                  </a:cubicBezTo>
                  <a:cubicBezTo>
                    <a:pt x="12469" y="20070"/>
                    <a:pt x="11686" y="19886"/>
                    <a:pt x="10800" y="19886"/>
                  </a:cubicBezTo>
                  <a:cubicBezTo>
                    <a:pt x="10800" y="16215"/>
                    <a:pt x="10800" y="16215"/>
                    <a:pt x="10800" y="16215"/>
                  </a:cubicBezTo>
                  <a:cubicBezTo>
                    <a:pt x="14765" y="14991"/>
                    <a:pt x="16852" y="10953"/>
                    <a:pt x="17895" y="6486"/>
                  </a:cubicBezTo>
                  <a:cubicBezTo>
                    <a:pt x="21600" y="4711"/>
                    <a:pt x="21600" y="4711"/>
                    <a:pt x="21600" y="4711"/>
                  </a:cubicBezTo>
                  <a:lnTo>
                    <a:pt x="17947" y="2998"/>
                  </a:lnTo>
                  <a:close/>
                  <a:moveTo>
                    <a:pt x="10017" y="19948"/>
                  </a:moveTo>
                  <a:cubicBezTo>
                    <a:pt x="10017" y="19948"/>
                    <a:pt x="10017" y="19948"/>
                    <a:pt x="9965" y="19948"/>
                  </a:cubicBezTo>
                  <a:cubicBezTo>
                    <a:pt x="9756" y="19886"/>
                    <a:pt x="9443" y="19886"/>
                    <a:pt x="9182" y="19886"/>
                  </a:cubicBezTo>
                  <a:cubicBezTo>
                    <a:pt x="9182" y="19886"/>
                    <a:pt x="9182" y="19886"/>
                    <a:pt x="9130" y="19886"/>
                  </a:cubicBezTo>
                  <a:cubicBezTo>
                    <a:pt x="9130" y="16582"/>
                    <a:pt x="9130" y="16582"/>
                    <a:pt x="9130" y="16582"/>
                  </a:cubicBezTo>
                  <a:cubicBezTo>
                    <a:pt x="9443" y="16521"/>
                    <a:pt x="9756" y="16521"/>
                    <a:pt x="10017" y="16460"/>
                  </a:cubicBezTo>
                  <a:lnTo>
                    <a:pt x="10017" y="19948"/>
                  </a:lnTo>
                  <a:close/>
                  <a:moveTo>
                    <a:pt x="14921" y="4650"/>
                  </a:moveTo>
                  <a:cubicBezTo>
                    <a:pt x="14504" y="4650"/>
                    <a:pt x="14139" y="4222"/>
                    <a:pt x="14139" y="3732"/>
                  </a:cubicBezTo>
                  <a:cubicBezTo>
                    <a:pt x="14139" y="3243"/>
                    <a:pt x="14504" y="2814"/>
                    <a:pt x="14921" y="2814"/>
                  </a:cubicBezTo>
                  <a:cubicBezTo>
                    <a:pt x="15339" y="2814"/>
                    <a:pt x="15704" y="3243"/>
                    <a:pt x="15704" y="3732"/>
                  </a:cubicBezTo>
                  <a:cubicBezTo>
                    <a:pt x="15704" y="4222"/>
                    <a:pt x="15339" y="4650"/>
                    <a:pt x="14921" y="4650"/>
                  </a:cubicBezTo>
                  <a:close/>
                </a:path>
              </a:pathLst>
            </a:custGeom>
            <a:solidFill>
              <a:schemeClr val="tx1"/>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grpSp>
      <p:sp>
        <p:nvSpPr>
          <p:cNvPr id="19" name="Rectangle 30"/>
          <p:cNvSpPr>
            <a:spLocks/>
          </p:cNvSpPr>
          <p:nvPr/>
        </p:nvSpPr>
        <p:spPr bwMode="auto">
          <a:xfrm>
            <a:off x="9805338" y="1519454"/>
            <a:ext cx="1907605" cy="1750992"/>
          </a:xfrm>
          <a:prstGeom prst="rect">
            <a:avLst/>
          </a:prstGeom>
          <a:solidFill>
            <a:srgbClr val="92D050"/>
          </a:solidFill>
          <a:ln>
            <a:noFill/>
          </a:ln>
          <a:effectLst/>
          <a:extLst/>
        </p:spPr>
        <p:txBody>
          <a:bodyPr lIns="50798" tIns="50798" rIns="50798" bIns="50798" anchor="ctr"/>
          <a:lstStyle/>
          <a:p>
            <a:pPr algn="ctr"/>
            <a:r>
              <a:rPr lang="en-US" b="1" dirty="0" smtClean="0">
                <a:latin typeface="Helvetica" pitchFamily="34" charset="0"/>
                <a:cs typeface="Helvetica" pitchFamily="34" charset="0"/>
              </a:rPr>
              <a:t>Senior Project </a:t>
            </a:r>
            <a:r>
              <a:rPr lang="en-US" b="1" dirty="0">
                <a:latin typeface="Helvetica" pitchFamily="34" charset="0"/>
                <a:cs typeface="Helvetica" pitchFamily="34" charset="0"/>
              </a:rPr>
              <a:t>Manager </a:t>
            </a:r>
            <a:r>
              <a:rPr lang="en-US" b="1" dirty="0" smtClean="0">
                <a:latin typeface="Helvetica" pitchFamily="34" charset="0"/>
                <a:cs typeface="Helvetica" pitchFamily="34" charset="0"/>
              </a:rPr>
              <a:t/>
            </a:r>
            <a:br>
              <a:rPr lang="en-US" b="1" dirty="0" smtClean="0">
                <a:latin typeface="Helvetica" pitchFamily="34" charset="0"/>
                <a:cs typeface="Helvetica" pitchFamily="34" charset="0"/>
              </a:rPr>
            </a:br>
            <a:r>
              <a:rPr lang="en-US" b="1" dirty="0" smtClean="0">
                <a:latin typeface="Helvetica" pitchFamily="34" charset="0"/>
                <a:cs typeface="Helvetica" pitchFamily="34" charset="0"/>
              </a:rPr>
              <a:t>&amp; </a:t>
            </a:r>
            <a:br>
              <a:rPr lang="en-US" b="1" dirty="0" smtClean="0">
                <a:latin typeface="Helvetica" pitchFamily="34" charset="0"/>
                <a:cs typeface="Helvetica" pitchFamily="34" charset="0"/>
              </a:rPr>
            </a:br>
            <a:r>
              <a:rPr lang="en-US" b="1" dirty="0" smtClean="0">
                <a:latin typeface="Helvetica" pitchFamily="34" charset="0"/>
                <a:cs typeface="Helvetica" pitchFamily="34" charset="0"/>
              </a:rPr>
              <a:t>Architect</a:t>
            </a:r>
            <a:endParaRPr lang="en-US" b="1" dirty="0">
              <a:latin typeface="Helvetica" pitchFamily="34" charset="0"/>
              <a:cs typeface="Helvetica" pitchFamily="34" charset="0"/>
            </a:endParaRPr>
          </a:p>
        </p:txBody>
      </p:sp>
      <p:pic>
        <p:nvPicPr>
          <p:cNvPr id="2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854803" y="3582609"/>
            <a:ext cx="1808676" cy="16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862188" y="1530861"/>
            <a:ext cx="4069750" cy="1709790"/>
            <a:chOff x="2121725" y="1375173"/>
            <a:chExt cx="4069750" cy="2082263"/>
          </a:xfrm>
          <a:solidFill>
            <a:srgbClr val="FFC000"/>
          </a:solidFill>
        </p:grpSpPr>
        <p:sp>
          <p:nvSpPr>
            <p:cNvPr id="24" name="Rectangle 3"/>
            <p:cNvSpPr>
              <a:spLocks/>
            </p:cNvSpPr>
            <p:nvPr/>
          </p:nvSpPr>
          <p:spPr bwMode="auto">
            <a:xfrm>
              <a:off x="2121725" y="1375173"/>
              <a:ext cx="4069750" cy="2082263"/>
            </a:xfrm>
            <a:prstGeom prst="rect">
              <a:avLst/>
            </a:prstGeom>
            <a:grp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sp>
          <p:nvSpPr>
            <p:cNvPr id="27" name="Rectangular Callout 26"/>
            <p:cNvSpPr/>
            <p:nvPr/>
          </p:nvSpPr>
          <p:spPr>
            <a:xfrm>
              <a:off x="4371372" y="1545865"/>
              <a:ext cx="1726098" cy="589631"/>
            </a:xfrm>
            <a:prstGeom prst="wedgeRectCallout">
              <a:avLst>
                <a:gd name="adj1" fmla="val -61743"/>
                <a:gd name="adj2" fmla="val 154039"/>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Love Your Data</a:t>
              </a:r>
            </a:p>
          </p:txBody>
        </p:sp>
      </p:grpSp>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46" y="1800859"/>
            <a:ext cx="1731169" cy="11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32757" b="6528"/>
          <a:stretch/>
        </p:blipFill>
        <p:spPr bwMode="auto">
          <a:xfrm>
            <a:off x="5590773" y="3810876"/>
            <a:ext cx="3659443" cy="118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6"/>
          <a:stretch>
            <a:fillRect/>
          </a:stretch>
        </p:blipFill>
        <p:spPr>
          <a:xfrm>
            <a:off x="3359749" y="3542678"/>
            <a:ext cx="1450687" cy="1719885"/>
          </a:xfrm>
          <a:prstGeom prst="rect">
            <a:avLst/>
          </a:prstGeom>
        </p:spPr>
      </p:pic>
      <p:grpSp>
        <p:nvGrpSpPr>
          <p:cNvPr id="36" name="Group 35"/>
          <p:cNvGrpSpPr/>
          <p:nvPr/>
        </p:nvGrpSpPr>
        <p:grpSpPr>
          <a:xfrm>
            <a:off x="932865" y="3534329"/>
            <a:ext cx="1899683" cy="1718266"/>
            <a:chOff x="830773" y="3240651"/>
            <a:chExt cx="2147104" cy="1833771"/>
          </a:xfrm>
        </p:grpSpPr>
        <p:sp>
          <p:nvSpPr>
            <p:cNvPr id="33" name="Rectangle 32"/>
            <p:cNvSpPr/>
            <p:nvPr/>
          </p:nvSpPr>
          <p:spPr bwMode="auto">
            <a:xfrm>
              <a:off x="830773" y="3240651"/>
              <a:ext cx="2147104" cy="18337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27" descr="image7.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7328" y="4210626"/>
              <a:ext cx="1771777" cy="588208"/>
            </a:xfrm>
            <a:prstGeom prst="rect">
              <a:avLst/>
            </a:prstGeom>
            <a:solidFill>
              <a:srgbClr val="FFC00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34"/>
            <p:cNvPicPr>
              <a:picLocks noChangeAspect="1"/>
            </p:cNvPicPr>
            <p:nvPr/>
          </p:nvPicPr>
          <p:blipFill>
            <a:blip r:embed="rId8"/>
            <a:stretch>
              <a:fillRect/>
            </a:stretch>
          </p:blipFill>
          <p:spPr>
            <a:xfrm>
              <a:off x="1004672" y="3499540"/>
              <a:ext cx="1745127" cy="421459"/>
            </a:xfrm>
            <a:prstGeom prst="rect">
              <a:avLst/>
            </a:prstGeom>
            <a:solidFill>
              <a:srgbClr val="FFC000"/>
            </a:solidFill>
          </p:spPr>
        </p:pic>
      </p:grpSp>
    </p:spTree>
    <p:extLst>
      <p:ext uri="{BB962C8B-B14F-4D97-AF65-F5344CB8AC3E}">
        <p14:creationId xmlns:p14="http://schemas.microsoft.com/office/powerpoint/2010/main" val="18860211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CA" dirty="0" smtClean="0"/>
              <a:t>Modern Analytics Architectural Components</a:t>
            </a:r>
          </a:p>
          <a:p>
            <a:pPr lvl="1"/>
            <a:r>
              <a:rPr lang="en-CA" dirty="0" smtClean="0"/>
              <a:t>Architecting versus building</a:t>
            </a:r>
          </a:p>
          <a:p>
            <a:pPr lvl="1"/>
            <a:r>
              <a:rPr lang="en-CA" dirty="0" smtClean="0"/>
              <a:t>Cost, benefit, risk</a:t>
            </a:r>
          </a:p>
          <a:p>
            <a:r>
              <a:rPr lang="en-CA" dirty="0" smtClean="0"/>
              <a:t>Building the Architecture in Microsoft Azure</a:t>
            </a:r>
          </a:p>
          <a:p>
            <a:r>
              <a:rPr lang="en-CA" dirty="0" smtClean="0"/>
              <a:t>Analytics</a:t>
            </a:r>
          </a:p>
          <a:p>
            <a:pPr lvl="1"/>
            <a:r>
              <a:rPr lang="en-CA" dirty="0" smtClean="0"/>
              <a:t>Importing </a:t>
            </a:r>
            <a:r>
              <a:rPr lang="en-CA" dirty="0"/>
              <a:t>e</a:t>
            </a:r>
            <a:r>
              <a:rPr lang="en-CA" dirty="0" smtClean="0"/>
              <a:t>xternal data</a:t>
            </a:r>
          </a:p>
          <a:p>
            <a:pPr lvl="1"/>
            <a:r>
              <a:rPr lang="en-CA" dirty="0" smtClean="0"/>
              <a:t>Using Power Query &amp; HDInsight for analysis</a:t>
            </a:r>
          </a:p>
          <a:p>
            <a:pPr lvl="1"/>
            <a:r>
              <a:rPr lang="en-CA" dirty="0" smtClean="0"/>
              <a:t>Using Power View  </a:t>
            </a:r>
          </a:p>
          <a:p>
            <a:r>
              <a:rPr lang="en-CA" dirty="0" smtClean="0"/>
              <a:t>Q&amp;A and Call to Action</a:t>
            </a:r>
            <a:endParaRPr lang="en-CA" dirty="0"/>
          </a:p>
        </p:txBody>
      </p:sp>
      <p:sp>
        <p:nvSpPr>
          <p:cNvPr id="3" name="Title 2"/>
          <p:cNvSpPr>
            <a:spLocks noGrp="1"/>
          </p:cNvSpPr>
          <p:nvPr>
            <p:ph type="title"/>
          </p:nvPr>
        </p:nvSpPr>
        <p:spPr/>
        <p:txBody>
          <a:bodyPr/>
          <a:lstStyle/>
          <a:p>
            <a:r>
              <a:rPr lang="en-CA" dirty="0" smtClean="0"/>
              <a:t>What we will be doing</a:t>
            </a:r>
            <a:endParaRPr lang="en-CA" dirty="0"/>
          </a:p>
        </p:txBody>
      </p:sp>
    </p:spTree>
    <p:extLst>
      <p:ext uri="{BB962C8B-B14F-4D97-AF65-F5344CB8AC3E}">
        <p14:creationId xmlns:p14="http://schemas.microsoft.com/office/powerpoint/2010/main" val="17404952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8000" dirty="0"/>
              <a:t>Modern Analytics Architectural </a:t>
            </a:r>
            <a:r>
              <a:rPr lang="en-CA" sz="8000" dirty="0" smtClean="0"/>
              <a:t>Components &amp;</a:t>
            </a:r>
            <a:r>
              <a:rPr lang="en-CA" sz="8000" dirty="0"/>
              <a:t/>
            </a:r>
            <a:br>
              <a:rPr lang="en-CA" sz="8000" dirty="0"/>
            </a:br>
            <a:r>
              <a:rPr lang="en-CA" sz="8000" dirty="0"/>
              <a:t>Concepts</a:t>
            </a:r>
          </a:p>
        </p:txBody>
      </p:sp>
    </p:spTree>
    <p:extLst>
      <p:ext uri="{BB962C8B-B14F-4D97-AF65-F5344CB8AC3E}">
        <p14:creationId xmlns:p14="http://schemas.microsoft.com/office/powerpoint/2010/main" val="22833536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Hadoop?</a:t>
            </a:r>
            <a:endParaRPr lang="en-CA" dirty="0"/>
          </a:p>
        </p:txBody>
      </p:sp>
      <p:sp>
        <p:nvSpPr>
          <p:cNvPr id="3" name="TextBox 2"/>
          <p:cNvSpPr txBox="1"/>
          <p:nvPr/>
        </p:nvSpPr>
        <p:spPr>
          <a:xfrm>
            <a:off x="7334361" y="1971040"/>
            <a:ext cx="3348372" cy="960263"/>
          </a:xfrm>
          <a:prstGeom prst="rect">
            <a:avLst/>
          </a:prstGeom>
          <a:noFill/>
        </p:spPr>
        <p:txBody>
          <a:bodyPr wrap="square" lIns="182880" tIns="146304" rIns="182880" bIns="146304" rtlCol="0">
            <a:spAutoFit/>
          </a:bodyPr>
          <a:lstStyle/>
          <a:p>
            <a:pPr>
              <a:lnSpc>
                <a:spcPct val="90000"/>
              </a:lnSpc>
              <a:spcAft>
                <a:spcPts val="600"/>
              </a:spcAft>
            </a:pPr>
            <a:r>
              <a:rPr lang="en-CA" sz="4800" dirty="0" smtClean="0">
                <a:gradFill>
                  <a:gsLst>
                    <a:gs pos="2917">
                      <a:schemeClr val="tx1"/>
                    </a:gs>
                    <a:gs pos="30000">
                      <a:schemeClr val="tx1"/>
                    </a:gs>
                  </a:gsLst>
                  <a:lin ang="5400000" scaled="0"/>
                </a:gradFill>
              </a:rPr>
              <a:t>BIG DATA</a:t>
            </a:r>
          </a:p>
        </p:txBody>
      </p:sp>
      <p:sp>
        <p:nvSpPr>
          <p:cNvPr id="4" name="TextBox 3"/>
          <p:cNvSpPr txBox="1"/>
          <p:nvPr/>
        </p:nvSpPr>
        <p:spPr>
          <a:xfrm>
            <a:off x="3156495" y="5520802"/>
            <a:ext cx="4428492" cy="849463"/>
          </a:xfrm>
          <a:prstGeom prst="rect">
            <a:avLst/>
          </a:prstGeom>
          <a:noFill/>
        </p:spPr>
        <p:txBody>
          <a:bodyPr wrap="square" lIns="182880" tIns="146304" rIns="182880" bIns="146304" rtlCol="0">
            <a:spAutoFit/>
          </a:bodyPr>
          <a:lstStyle/>
          <a:p>
            <a:pPr>
              <a:lnSpc>
                <a:spcPct val="90000"/>
              </a:lnSpc>
              <a:spcAft>
                <a:spcPts val="600"/>
              </a:spcAft>
            </a:pPr>
            <a:r>
              <a:rPr lang="en-CA" sz="4000" dirty="0" smtClean="0">
                <a:gradFill>
                  <a:gsLst>
                    <a:gs pos="2917">
                      <a:schemeClr val="tx1"/>
                    </a:gs>
                    <a:gs pos="30000">
                      <a:schemeClr val="tx1"/>
                    </a:gs>
                  </a:gsLst>
                  <a:lin ang="5400000" scaled="0"/>
                </a:gradFill>
              </a:rPr>
              <a:t>Unstructured data</a:t>
            </a:r>
          </a:p>
        </p:txBody>
      </p:sp>
      <p:sp>
        <p:nvSpPr>
          <p:cNvPr id="5" name="TextBox 4"/>
          <p:cNvSpPr txBox="1"/>
          <p:nvPr/>
        </p:nvSpPr>
        <p:spPr>
          <a:xfrm>
            <a:off x="1033661" y="2849190"/>
            <a:ext cx="4860540" cy="738664"/>
          </a:xfrm>
          <a:prstGeom prst="rect">
            <a:avLst/>
          </a:prstGeom>
          <a:noFill/>
        </p:spPr>
        <p:txBody>
          <a:bodyPr wrap="square" lIns="182880" tIns="146304" rIns="182880" bIns="146304" rtlCol="0">
            <a:spAutoFit/>
          </a:bodyPr>
          <a:lstStyle/>
          <a:p>
            <a:pPr>
              <a:lnSpc>
                <a:spcPct val="90000"/>
              </a:lnSpc>
              <a:spcAft>
                <a:spcPts val="600"/>
              </a:spcAft>
            </a:pPr>
            <a:r>
              <a:rPr lang="en-CA" sz="3200" dirty="0" smtClean="0">
                <a:gradFill>
                  <a:gsLst>
                    <a:gs pos="2917">
                      <a:schemeClr val="tx1"/>
                    </a:gs>
                    <a:gs pos="30000">
                      <a:schemeClr val="tx1"/>
                    </a:gs>
                  </a:gsLst>
                  <a:lin ang="5400000" scaled="0"/>
                </a:gradFill>
              </a:rPr>
              <a:t>Cloud</a:t>
            </a:r>
            <a:endParaRPr lang="en-CA" sz="4000" dirty="0" smtClean="0">
              <a:gradFill>
                <a:gsLst>
                  <a:gs pos="2917">
                    <a:schemeClr val="tx1"/>
                  </a:gs>
                  <a:gs pos="30000">
                    <a:schemeClr val="tx1"/>
                  </a:gs>
                </a:gsLst>
                <a:lin ang="5400000" scaled="0"/>
              </a:gradFill>
            </a:endParaRPr>
          </a:p>
        </p:txBody>
      </p:sp>
      <p:sp>
        <p:nvSpPr>
          <p:cNvPr id="6" name="TextBox 5"/>
          <p:cNvSpPr txBox="1"/>
          <p:nvPr/>
        </p:nvSpPr>
        <p:spPr>
          <a:xfrm>
            <a:off x="5354022" y="3997232"/>
            <a:ext cx="2592288" cy="849463"/>
          </a:xfrm>
          <a:prstGeom prst="rect">
            <a:avLst/>
          </a:prstGeom>
          <a:noFill/>
        </p:spPr>
        <p:txBody>
          <a:bodyPr wrap="square" lIns="182880" tIns="146304" rIns="182880" bIns="146304" rtlCol="0">
            <a:spAutoFit/>
          </a:bodyPr>
          <a:lstStyle/>
          <a:p>
            <a:pPr>
              <a:lnSpc>
                <a:spcPct val="90000"/>
              </a:lnSpc>
              <a:spcAft>
                <a:spcPts val="600"/>
              </a:spcAft>
            </a:pPr>
            <a:r>
              <a:rPr lang="en-CA" sz="4000" dirty="0" smtClean="0">
                <a:gradFill>
                  <a:gsLst>
                    <a:gs pos="2917">
                      <a:schemeClr val="tx1"/>
                    </a:gs>
                    <a:gs pos="30000">
                      <a:schemeClr val="tx1"/>
                    </a:gs>
                  </a:gsLst>
                  <a:lin ang="5400000" scaled="0"/>
                </a:gradFill>
              </a:rPr>
              <a:t>Analytics</a:t>
            </a:r>
          </a:p>
        </p:txBody>
      </p:sp>
      <p:sp>
        <p:nvSpPr>
          <p:cNvPr id="7" name="TextBox 6"/>
          <p:cNvSpPr txBox="1"/>
          <p:nvPr/>
        </p:nvSpPr>
        <p:spPr>
          <a:xfrm>
            <a:off x="3481933" y="3180678"/>
            <a:ext cx="3996444" cy="849463"/>
          </a:xfrm>
          <a:prstGeom prst="rect">
            <a:avLst/>
          </a:prstGeom>
          <a:noFill/>
        </p:spPr>
        <p:txBody>
          <a:bodyPr wrap="square" lIns="182880" tIns="146304" rIns="182880" bIns="146304" rtlCol="0">
            <a:spAutoFit/>
          </a:bodyPr>
          <a:lstStyle/>
          <a:p>
            <a:pPr>
              <a:lnSpc>
                <a:spcPct val="90000"/>
              </a:lnSpc>
              <a:spcAft>
                <a:spcPts val="600"/>
              </a:spcAft>
            </a:pPr>
            <a:r>
              <a:rPr lang="en-CA" sz="4000" dirty="0" smtClean="0">
                <a:gradFill>
                  <a:gsLst>
                    <a:gs pos="2917">
                      <a:schemeClr val="tx1"/>
                    </a:gs>
                    <a:gs pos="30000">
                      <a:schemeClr val="tx1"/>
                    </a:gs>
                  </a:gsLst>
                  <a:lin ang="5400000" scaled="0"/>
                </a:gradFill>
              </a:rPr>
              <a:t>Scale</a:t>
            </a:r>
          </a:p>
        </p:txBody>
      </p:sp>
      <p:sp>
        <p:nvSpPr>
          <p:cNvPr id="8" name="TextBox 7"/>
          <p:cNvSpPr txBox="1"/>
          <p:nvPr/>
        </p:nvSpPr>
        <p:spPr>
          <a:xfrm>
            <a:off x="8378477" y="4979244"/>
            <a:ext cx="2138855" cy="738664"/>
          </a:xfrm>
          <a:prstGeom prst="rect">
            <a:avLst/>
          </a:prstGeom>
          <a:noFill/>
        </p:spPr>
        <p:txBody>
          <a:bodyPr wrap="none" lIns="182880" tIns="146304" rIns="182880" bIns="146304" rtlCol="0">
            <a:spAutoFit/>
          </a:bodyPr>
          <a:lstStyle/>
          <a:p>
            <a:pPr>
              <a:lnSpc>
                <a:spcPct val="90000"/>
              </a:lnSpc>
              <a:spcAft>
                <a:spcPts val="600"/>
              </a:spcAft>
            </a:pPr>
            <a:r>
              <a:rPr lang="en-CA" sz="3200" dirty="0" smtClean="0">
                <a:gradFill>
                  <a:gsLst>
                    <a:gs pos="2917">
                      <a:schemeClr val="tx1"/>
                    </a:gs>
                    <a:gs pos="30000">
                      <a:schemeClr val="tx1"/>
                    </a:gs>
                  </a:gsLst>
                  <a:lin ang="5400000" scaled="0"/>
                </a:gradFill>
              </a:rPr>
              <a:t>Data Lake</a:t>
            </a:r>
          </a:p>
        </p:txBody>
      </p:sp>
      <p:sp>
        <p:nvSpPr>
          <p:cNvPr id="9" name="TextBox 8"/>
          <p:cNvSpPr txBox="1"/>
          <p:nvPr/>
        </p:nvSpPr>
        <p:spPr>
          <a:xfrm>
            <a:off x="601613" y="4587842"/>
            <a:ext cx="3000821" cy="738664"/>
          </a:xfrm>
          <a:prstGeom prst="rect">
            <a:avLst/>
          </a:prstGeom>
          <a:noFill/>
        </p:spPr>
        <p:txBody>
          <a:bodyPr wrap="none" lIns="182880" tIns="146304" rIns="182880" bIns="146304" rtlCol="0">
            <a:spAutoFit/>
          </a:bodyPr>
          <a:lstStyle/>
          <a:p>
            <a:pPr>
              <a:lnSpc>
                <a:spcPct val="90000"/>
              </a:lnSpc>
              <a:spcAft>
                <a:spcPts val="600"/>
              </a:spcAft>
            </a:pPr>
            <a:r>
              <a:rPr lang="en-CA" sz="3200" dirty="0" smtClean="0">
                <a:gradFill>
                  <a:gsLst>
                    <a:gs pos="2917">
                      <a:schemeClr val="tx1"/>
                    </a:gs>
                    <a:gs pos="30000">
                      <a:schemeClr val="tx1"/>
                    </a:gs>
                  </a:gsLst>
                  <a:lin ang="5400000" scaled="0"/>
                </a:gradFill>
              </a:rPr>
              <a:t>Data Reservoir</a:t>
            </a:r>
          </a:p>
        </p:txBody>
      </p:sp>
      <p:sp>
        <p:nvSpPr>
          <p:cNvPr id="10" name="TextBox 9"/>
          <p:cNvSpPr txBox="1"/>
          <p:nvPr/>
        </p:nvSpPr>
        <p:spPr>
          <a:xfrm>
            <a:off x="9008547" y="3424775"/>
            <a:ext cx="2570903" cy="627864"/>
          </a:xfrm>
          <a:prstGeom prst="rect">
            <a:avLst/>
          </a:prstGeom>
          <a:noFill/>
        </p:spPr>
        <p:txBody>
          <a:bodyPr wrap="square" lIns="182880" tIns="146304" rIns="182880" bIns="146304" rtlCol="0">
            <a:spAutoFit/>
          </a:bodyPr>
          <a:lstStyle/>
          <a:p>
            <a:pPr>
              <a:lnSpc>
                <a:spcPct val="90000"/>
              </a:lnSpc>
              <a:spcAft>
                <a:spcPts val="600"/>
              </a:spcAft>
            </a:pPr>
            <a:r>
              <a:rPr lang="en-CA" sz="2400" dirty="0" smtClean="0">
                <a:gradFill>
                  <a:gsLst>
                    <a:gs pos="2917">
                      <a:schemeClr val="tx1"/>
                    </a:gs>
                    <a:gs pos="30000">
                      <a:schemeClr val="tx1"/>
                    </a:gs>
                  </a:gsLst>
                  <a:lin ang="5400000" scaled="0"/>
                </a:gradFill>
              </a:rPr>
              <a:t>Variable Data</a:t>
            </a:r>
          </a:p>
        </p:txBody>
      </p:sp>
      <p:sp>
        <p:nvSpPr>
          <p:cNvPr id="11" name="TextBox 10"/>
          <p:cNvSpPr txBox="1"/>
          <p:nvPr/>
        </p:nvSpPr>
        <p:spPr>
          <a:xfrm>
            <a:off x="6362253" y="336663"/>
            <a:ext cx="5026825" cy="794064"/>
          </a:xfrm>
          <a:prstGeom prst="rect">
            <a:avLst/>
          </a:prstGeom>
          <a:noFill/>
        </p:spPr>
        <p:txBody>
          <a:bodyPr wrap="none" lIns="182880" tIns="146304" rIns="182880" bIns="146304" rtlCol="0">
            <a:spAutoFit/>
          </a:bodyPr>
          <a:lstStyle/>
          <a:p>
            <a:pPr>
              <a:lnSpc>
                <a:spcPct val="90000"/>
              </a:lnSpc>
              <a:spcAft>
                <a:spcPts val="600"/>
              </a:spcAft>
            </a:pPr>
            <a:r>
              <a:rPr lang="en-CA" sz="3600" dirty="0" smtClean="0">
                <a:gradFill>
                  <a:gsLst>
                    <a:gs pos="2917">
                      <a:schemeClr val="tx1"/>
                    </a:gs>
                    <a:gs pos="30000">
                      <a:schemeClr val="tx1"/>
                    </a:gs>
                  </a:gsLst>
                  <a:lin ang="5400000" scaled="0"/>
                </a:gradFill>
              </a:rPr>
              <a:t>Data versus Processing</a:t>
            </a:r>
          </a:p>
        </p:txBody>
      </p:sp>
      <p:sp>
        <p:nvSpPr>
          <p:cNvPr id="12" name="TextBox 11"/>
          <p:cNvSpPr txBox="1"/>
          <p:nvPr/>
        </p:nvSpPr>
        <p:spPr>
          <a:xfrm>
            <a:off x="1987767" y="275539"/>
            <a:ext cx="2952328" cy="738664"/>
          </a:xfrm>
          <a:prstGeom prst="rect">
            <a:avLst/>
          </a:prstGeom>
          <a:noFill/>
        </p:spPr>
        <p:txBody>
          <a:bodyPr wrap="square" lIns="182880" tIns="146304" rIns="182880" bIns="146304" rtlCol="0">
            <a:spAutoFit/>
          </a:bodyPr>
          <a:lstStyle/>
          <a:p>
            <a:pPr>
              <a:lnSpc>
                <a:spcPct val="90000"/>
              </a:lnSpc>
              <a:spcAft>
                <a:spcPts val="600"/>
              </a:spcAft>
            </a:pPr>
            <a:r>
              <a:rPr lang="en-CA" sz="3200" dirty="0" smtClean="0">
                <a:gradFill>
                  <a:gsLst>
                    <a:gs pos="2917">
                      <a:schemeClr val="tx1"/>
                    </a:gs>
                    <a:gs pos="30000">
                      <a:schemeClr val="tx1"/>
                    </a:gs>
                  </a:gsLst>
                  <a:lin ang="5400000" scaled="0"/>
                </a:gradFill>
              </a:rPr>
              <a:t>Schemaless</a:t>
            </a:r>
          </a:p>
        </p:txBody>
      </p:sp>
    </p:spTree>
    <p:extLst>
      <p:ext uri="{BB962C8B-B14F-4D97-AF65-F5344CB8AC3E}">
        <p14:creationId xmlns:p14="http://schemas.microsoft.com/office/powerpoint/2010/main" val="30822237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Hadoop Ecosystem (a Zoo)</a:t>
            </a:r>
            <a:endParaRPr lang="en-CA" dirty="0"/>
          </a:p>
        </p:txBody>
      </p:sp>
      <p:sp>
        <p:nvSpPr>
          <p:cNvPr id="4" name="Rectangle 3"/>
          <p:cNvSpPr/>
          <p:nvPr/>
        </p:nvSpPr>
        <p:spPr bwMode="auto">
          <a:xfrm>
            <a:off x="1565831" y="4664041"/>
            <a:ext cx="5184559" cy="698636"/>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prstClr val="white"/>
                </a:solidFill>
                <a:latin typeface="Segoe UI" pitchFamily="34" charset="0"/>
                <a:cs typeface="Segoe UI" pitchFamily="34" charset="0"/>
              </a:rPr>
              <a:t>Distributed Storage</a:t>
            </a:r>
          </a:p>
          <a:p>
            <a:pPr algn="ctr"/>
            <a:r>
              <a:rPr lang="en-US" sz="2200" dirty="0">
                <a:solidFill>
                  <a:prstClr val="white"/>
                </a:solidFill>
                <a:latin typeface="Segoe UI" pitchFamily="34" charset="0"/>
                <a:cs typeface="Segoe UI" pitchFamily="34" charset="0"/>
              </a:rPr>
              <a:t>(HDFS)</a:t>
            </a:r>
            <a:endParaRPr lang="en-US" sz="2200" dirty="0">
              <a:solidFill>
                <a:prstClr val="white"/>
              </a:solidFill>
            </a:endParaRPr>
          </a:p>
        </p:txBody>
      </p:sp>
      <p:sp>
        <p:nvSpPr>
          <p:cNvPr id="5" name="Rectangle 4"/>
          <p:cNvSpPr/>
          <p:nvPr/>
        </p:nvSpPr>
        <p:spPr bwMode="auto">
          <a:xfrm>
            <a:off x="4077013" y="2902928"/>
            <a:ext cx="1478357" cy="747529"/>
          </a:xfrm>
          <a:prstGeom prst="rect">
            <a:avLst/>
          </a:prstGeom>
          <a:solidFill>
            <a:srgbClr val="00B0F0"/>
          </a:solidFill>
          <a:ln>
            <a:noFill/>
            <a:headEnd type="none" w="med" len="med"/>
            <a:tailEnd type="none" w="med" len="med"/>
          </a:ln>
          <a:effectLst>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200" b="1" spc="-37" dirty="0">
                <a:solidFill>
                  <a:schemeClr val="bg2"/>
                </a:solidFill>
                <a:latin typeface="Segoe UI" pitchFamily="34" charset="0"/>
                <a:ea typeface="Segoe UI" pitchFamily="34" charset="0"/>
                <a:cs typeface="Segoe UI" pitchFamily="34" charset="0"/>
              </a:rPr>
              <a:t>Query</a:t>
            </a:r>
          </a:p>
          <a:p>
            <a:pPr algn="ctr" defTabSz="685530" fontAlgn="base">
              <a:spcBef>
                <a:spcPct val="0"/>
              </a:spcBef>
              <a:spcAft>
                <a:spcPct val="0"/>
              </a:spcAft>
            </a:pPr>
            <a:r>
              <a:rPr lang="en-US" sz="2200" b="1" spc="-37" dirty="0">
                <a:solidFill>
                  <a:schemeClr val="bg2"/>
                </a:solidFill>
                <a:latin typeface="Segoe UI" pitchFamily="34" charset="0"/>
                <a:ea typeface="Segoe UI" pitchFamily="34" charset="0"/>
                <a:cs typeface="Segoe UI" pitchFamily="34" charset="0"/>
              </a:rPr>
              <a:t>(Hive)</a:t>
            </a:r>
          </a:p>
        </p:txBody>
      </p:sp>
      <p:sp>
        <p:nvSpPr>
          <p:cNvPr id="6" name="Rectangle 5"/>
          <p:cNvSpPr/>
          <p:nvPr/>
        </p:nvSpPr>
        <p:spPr bwMode="auto">
          <a:xfrm>
            <a:off x="2515997" y="3710400"/>
            <a:ext cx="3037339" cy="899433"/>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prstClr val="white"/>
                </a:solidFill>
                <a:latin typeface="Segoe UI" pitchFamily="34" charset="0"/>
                <a:cs typeface="Segoe UI" pitchFamily="34" charset="0"/>
              </a:rPr>
              <a:t>Distributed Processing</a:t>
            </a:r>
          </a:p>
          <a:p>
            <a:pPr algn="ctr"/>
            <a:r>
              <a:rPr lang="en-US" sz="2200" dirty="0">
                <a:solidFill>
                  <a:prstClr val="white"/>
                </a:solidFill>
                <a:latin typeface="Segoe UI" pitchFamily="34" charset="0"/>
                <a:cs typeface="Segoe UI" pitchFamily="34" charset="0"/>
              </a:rPr>
              <a:t>(MapReduce)</a:t>
            </a:r>
            <a:endParaRPr lang="en-US" sz="2200" dirty="0">
              <a:solidFill>
                <a:prstClr val="white"/>
              </a:solidFill>
            </a:endParaRPr>
          </a:p>
        </p:txBody>
      </p:sp>
      <p:sp>
        <p:nvSpPr>
          <p:cNvPr id="7" name="Rectangle 6"/>
          <p:cNvSpPr/>
          <p:nvPr/>
        </p:nvSpPr>
        <p:spPr bwMode="auto">
          <a:xfrm>
            <a:off x="2515998" y="2904466"/>
            <a:ext cx="1504067" cy="74861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000" spc="-37" dirty="0">
                <a:solidFill>
                  <a:schemeClr val="tx1">
                    <a:lumMod val="95000"/>
                  </a:schemeClr>
                </a:solidFill>
                <a:latin typeface="Segoe UI" pitchFamily="34" charset="0"/>
                <a:ea typeface="Segoe UI" pitchFamily="34" charset="0"/>
                <a:cs typeface="Segoe UI" pitchFamily="34" charset="0"/>
              </a:rPr>
              <a:t>Scripting</a:t>
            </a:r>
          </a:p>
          <a:p>
            <a:pPr algn="ctr" defTabSz="685530" fontAlgn="base">
              <a:spcBef>
                <a:spcPct val="0"/>
              </a:spcBef>
              <a:spcAft>
                <a:spcPct val="0"/>
              </a:spcAft>
            </a:pPr>
            <a:r>
              <a:rPr lang="en-US" sz="2000" spc="-37" dirty="0">
                <a:solidFill>
                  <a:schemeClr val="tx1">
                    <a:lumMod val="95000"/>
                  </a:schemeClr>
                </a:solidFill>
                <a:latin typeface="Segoe UI" pitchFamily="34" charset="0"/>
                <a:ea typeface="Segoe UI" pitchFamily="34" charset="0"/>
                <a:cs typeface="Segoe UI" pitchFamily="34" charset="0"/>
              </a:rPr>
              <a:t>(Pig)</a:t>
            </a:r>
          </a:p>
        </p:txBody>
      </p:sp>
      <p:sp>
        <p:nvSpPr>
          <p:cNvPr id="8" name="Rectangle 7"/>
          <p:cNvSpPr/>
          <p:nvPr/>
        </p:nvSpPr>
        <p:spPr bwMode="auto">
          <a:xfrm>
            <a:off x="1565831" y="2913452"/>
            <a:ext cx="886113" cy="169638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tx1">
                    <a:lumMod val="95000"/>
                  </a:schemeClr>
                </a:solidFill>
                <a:latin typeface="Segoe UI" pitchFamily="34" charset="0"/>
                <a:ea typeface="Segoe UI" pitchFamily="34" charset="0"/>
                <a:cs typeface="Segoe UI" pitchFamily="34" charset="0"/>
              </a:rPr>
              <a:t>NoSQL Database</a:t>
            </a:r>
          </a:p>
          <a:p>
            <a:pPr algn="ctr" defTabSz="685530" fontAlgn="base">
              <a:spcBef>
                <a:spcPct val="0"/>
              </a:spcBef>
              <a:spcAft>
                <a:spcPct val="0"/>
              </a:spcAft>
            </a:pPr>
            <a:r>
              <a:rPr lang="en-US" sz="1500" spc="-37" dirty="0">
                <a:solidFill>
                  <a:schemeClr val="tx1">
                    <a:lumMod val="95000"/>
                  </a:schemeClr>
                </a:solidFill>
                <a:latin typeface="Segoe UI" pitchFamily="34" charset="0"/>
                <a:ea typeface="Segoe UI" pitchFamily="34" charset="0"/>
                <a:cs typeface="Segoe UI" pitchFamily="34" charset="0"/>
              </a:rPr>
              <a:t>(HBase)</a:t>
            </a:r>
          </a:p>
        </p:txBody>
      </p:sp>
      <p:sp>
        <p:nvSpPr>
          <p:cNvPr id="9" name="Rectangle 8"/>
          <p:cNvSpPr/>
          <p:nvPr/>
        </p:nvSpPr>
        <p:spPr bwMode="auto">
          <a:xfrm>
            <a:off x="1565831" y="2231335"/>
            <a:ext cx="3987505" cy="61892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667" spc="-37" dirty="0">
                <a:solidFill>
                  <a:schemeClr val="tx1">
                    <a:lumMod val="95000"/>
                  </a:schemeClr>
                </a:solidFill>
                <a:latin typeface="Segoe UI" pitchFamily="34" charset="0"/>
                <a:ea typeface="Segoe UI" pitchFamily="34" charset="0"/>
                <a:cs typeface="Segoe UI" pitchFamily="34" charset="0"/>
              </a:rPr>
              <a:t>Metadata</a:t>
            </a:r>
          </a:p>
          <a:p>
            <a:pPr algn="ctr" defTabSz="685530" fontAlgn="base">
              <a:spcBef>
                <a:spcPct val="0"/>
              </a:spcBef>
              <a:spcAft>
                <a:spcPct val="0"/>
              </a:spcAft>
            </a:pPr>
            <a:r>
              <a:rPr lang="en-US" sz="1667" spc="-37" dirty="0">
                <a:solidFill>
                  <a:schemeClr val="tx1">
                    <a:lumMod val="95000"/>
                  </a:schemeClr>
                </a:solidFill>
                <a:latin typeface="Segoe UI" pitchFamily="34" charset="0"/>
                <a:ea typeface="Segoe UI" pitchFamily="34" charset="0"/>
                <a:cs typeface="Segoe UI" pitchFamily="34" charset="0"/>
              </a:rPr>
              <a:t>(</a:t>
            </a:r>
            <a:r>
              <a:rPr lang="en-US" sz="1667" spc="-37" dirty="0" err="1">
                <a:solidFill>
                  <a:schemeClr val="tx1">
                    <a:lumMod val="95000"/>
                  </a:schemeClr>
                </a:solidFill>
                <a:latin typeface="Segoe UI" pitchFamily="34" charset="0"/>
                <a:ea typeface="Segoe UI" pitchFamily="34" charset="0"/>
                <a:cs typeface="Segoe UI" pitchFamily="34" charset="0"/>
              </a:rPr>
              <a:t>HCatalog</a:t>
            </a:r>
            <a:r>
              <a:rPr lang="en-US" sz="1667" spc="-37" dirty="0">
                <a:solidFill>
                  <a:schemeClr val="tx1">
                    <a:lumMod val="95000"/>
                  </a:schemeClr>
                </a:solidFill>
                <a:latin typeface="Segoe UI" pitchFamily="34" charset="0"/>
                <a:ea typeface="Segoe UI" pitchFamily="34" charset="0"/>
                <a:cs typeface="Segoe UI" pitchFamily="34" charset="0"/>
              </a:rPr>
              <a:t>)</a:t>
            </a:r>
          </a:p>
        </p:txBody>
      </p:sp>
      <p:sp>
        <p:nvSpPr>
          <p:cNvPr id="10" name="Rectangle 9"/>
          <p:cNvSpPr/>
          <p:nvPr/>
        </p:nvSpPr>
        <p:spPr bwMode="auto">
          <a:xfrm>
            <a:off x="6790856" y="1409032"/>
            <a:ext cx="772088" cy="4788925"/>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667" spc="-37" dirty="0">
                <a:solidFill>
                  <a:schemeClr val="accent3">
                    <a:lumMod val="75000"/>
                  </a:schemeClr>
                </a:solidFill>
                <a:latin typeface="Segoe UI" pitchFamily="34" charset="0"/>
                <a:ea typeface="Segoe UI" pitchFamily="34" charset="0"/>
                <a:cs typeface="Segoe UI" pitchFamily="34" charset="0"/>
              </a:rPr>
              <a:t>Data Integration</a:t>
            </a:r>
          </a:p>
          <a:p>
            <a:pPr algn="ctr" defTabSz="685530" fontAlgn="base">
              <a:spcBef>
                <a:spcPct val="0"/>
              </a:spcBef>
              <a:spcAft>
                <a:spcPct val="0"/>
              </a:spcAft>
            </a:pPr>
            <a:r>
              <a:rPr lang="en-US" sz="1667" spc="-37" dirty="0">
                <a:solidFill>
                  <a:schemeClr val="accent3">
                    <a:lumMod val="75000"/>
                  </a:schemeClr>
                </a:solidFill>
                <a:latin typeface="Segoe UI" pitchFamily="34" charset="0"/>
                <a:ea typeface="Segoe UI" pitchFamily="34" charset="0"/>
                <a:cs typeface="Segoe UI" pitchFamily="34" charset="0"/>
              </a:rPr>
              <a:t>( ODBC / SQOOP/ REST) </a:t>
            </a:r>
          </a:p>
        </p:txBody>
      </p:sp>
      <p:sp>
        <p:nvSpPr>
          <p:cNvPr id="11" name="Rectangle 10"/>
          <p:cNvSpPr/>
          <p:nvPr/>
        </p:nvSpPr>
        <p:spPr bwMode="auto">
          <a:xfrm>
            <a:off x="7618692" y="1409030"/>
            <a:ext cx="1619189" cy="1366549"/>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2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Relational</a:t>
            </a:r>
          </a:p>
          <a:p>
            <a:pPr algn="ctr" defTabSz="685530" fontAlgn="base">
              <a:spcBef>
                <a:spcPct val="0"/>
              </a:spcBef>
              <a:spcAft>
                <a:spcPct val="0"/>
              </a:spcAft>
            </a:pPr>
            <a:r>
              <a:rPr lang="en-US" sz="22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(SQL Server) </a:t>
            </a:r>
          </a:p>
        </p:txBody>
      </p:sp>
      <p:sp>
        <p:nvSpPr>
          <p:cNvPr id="12" name="Rectangle 11"/>
          <p:cNvSpPr/>
          <p:nvPr/>
        </p:nvSpPr>
        <p:spPr bwMode="auto">
          <a:xfrm>
            <a:off x="5753464" y="1409033"/>
            <a:ext cx="978408" cy="768096"/>
          </a:xfrm>
          <a:prstGeom prst="rect">
            <a:avLst/>
          </a:prstGeom>
          <a:solidFill>
            <a:srgbClr val="6BBD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Machine Learning</a:t>
            </a:r>
          </a:p>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(Mahout)</a:t>
            </a:r>
          </a:p>
        </p:txBody>
      </p:sp>
      <p:sp>
        <p:nvSpPr>
          <p:cNvPr id="13" name="Rectangle 12"/>
          <p:cNvSpPr/>
          <p:nvPr/>
        </p:nvSpPr>
        <p:spPr bwMode="auto">
          <a:xfrm>
            <a:off x="3654785" y="1410570"/>
            <a:ext cx="978408" cy="768096"/>
          </a:xfrm>
          <a:prstGeom prst="rect">
            <a:avLst/>
          </a:prstGeom>
          <a:solidFill>
            <a:srgbClr val="6BBD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Graph</a:t>
            </a:r>
          </a:p>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(Pegasus)</a:t>
            </a:r>
          </a:p>
        </p:txBody>
      </p:sp>
      <p:sp>
        <p:nvSpPr>
          <p:cNvPr id="14" name="Rectangle 13"/>
          <p:cNvSpPr/>
          <p:nvPr/>
        </p:nvSpPr>
        <p:spPr bwMode="auto">
          <a:xfrm>
            <a:off x="4704484" y="1409033"/>
            <a:ext cx="978408" cy="768096"/>
          </a:xfrm>
          <a:prstGeom prst="rect">
            <a:avLst/>
          </a:prstGeom>
          <a:solidFill>
            <a:srgbClr val="6BBD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Stats processing</a:t>
            </a:r>
          </a:p>
          <a:p>
            <a:pPr algn="ctr" defTabSz="685530" fontAlgn="base">
              <a:spcBef>
                <a:spcPct val="0"/>
              </a:spcBef>
              <a:spcAft>
                <a:spcPct val="0"/>
              </a:spcAft>
            </a:pPr>
            <a:r>
              <a:rPr lang="en-US" sz="1500" spc="-37" dirty="0">
                <a:solidFill>
                  <a:schemeClr val="bg1"/>
                </a:solidFill>
                <a:latin typeface="Segoe UI" pitchFamily="34" charset="0"/>
                <a:ea typeface="Segoe UI" pitchFamily="34" charset="0"/>
                <a:cs typeface="Segoe UI" pitchFamily="34" charset="0"/>
              </a:rPr>
              <a:t>(RHadoop)</a:t>
            </a:r>
          </a:p>
        </p:txBody>
      </p:sp>
      <p:sp>
        <p:nvSpPr>
          <p:cNvPr id="15" name="Rectangle 14"/>
          <p:cNvSpPr/>
          <p:nvPr/>
        </p:nvSpPr>
        <p:spPr bwMode="auto">
          <a:xfrm>
            <a:off x="738542" y="3419917"/>
            <a:ext cx="763233" cy="194276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accent3">
                    <a:lumMod val="75000"/>
                  </a:schemeClr>
                </a:solidFill>
                <a:latin typeface="Segoe UI" pitchFamily="34" charset="0"/>
                <a:ea typeface="Segoe UI" pitchFamily="34" charset="0"/>
                <a:cs typeface="Segoe UI" pitchFamily="34" charset="0"/>
              </a:rPr>
              <a:t>Event Pipeline</a:t>
            </a:r>
          </a:p>
          <a:p>
            <a:pPr algn="ctr" defTabSz="685530" fontAlgn="base">
              <a:spcBef>
                <a:spcPct val="0"/>
              </a:spcBef>
              <a:spcAft>
                <a:spcPct val="0"/>
              </a:spcAft>
            </a:pPr>
            <a:r>
              <a:rPr lang="en-US" sz="1500" spc="-37" dirty="0">
                <a:solidFill>
                  <a:schemeClr val="accent3">
                    <a:lumMod val="75000"/>
                  </a:schemeClr>
                </a:solidFill>
                <a:latin typeface="Segoe UI" pitchFamily="34" charset="0"/>
                <a:ea typeface="Segoe UI" pitchFamily="34" charset="0"/>
                <a:cs typeface="Segoe UI" pitchFamily="34" charset="0"/>
              </a:rPr>
              <a:t>(Flume)</a:t>
            </a:r>
          </a:p>
        </p:txBody>
      </p:sp>
      <p:sp>
        <p:nvSpPr>
          <p:cNvPr id="16" name="Rectangle 15"/>
          <p:cNvSpPr/>
          <p:nvPr/>
        </p:nvSpPr>
        <p:spPr bwMode="auto">
          <a:xfrm rot="16200000">
            <a:off x="5618196" y="5058047"/>
            <a:ext cx="786384" cy="1448537"/>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Active Directory  (Security)</a:t>
            </a:r>
          </a:p>
        </p:txBody>
      </p:sp>
      <p:sp>
        <p:nvSpPr>
          <p:cNvPr id="17" name="Rectangle 16"/>
          <p:cNvSpPr/>
          <p:nvPr/>
        </p:nvSpPr>
        <p:spPr bwMode="auto">
          <a:xfrm rot="16200000">
            <a:off x="1067728" y="5059939"/>
            <a:ext cx="786384" cy="1444752"/>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Monitoring &amp; Deployment (System Center)</a:t>
            </a:r>
          </a:p>
        </p:txBody>
      </p:sp>
      <p:sp>
        <p:nvSpPr>
          <p:cNvPr id="18" name="Rectangle 17"/>
          <p:cNvSpPr/>
          <p:nvPr/>
        </p:nvSpPr>
        <p:spPr bwMode="auto">
          <a:xfrm>
            <a:off x="2617280" y="1400046"/>
            <a:ext cx="978408" cy="768096"/>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C#, F#, .NET</a:t>
            </a:r>
          </a:p>
        </p:txBody>
      </p:sp>
      <p:sp>
        <p:nvSpPr>
          <p:cNvPr id="19" name="Rectangle 18"/>
          <p:cNvSpPr/>
          <p:nvPr/>
        </p:nvSpPr>
        <p:spPr bwMode="auto">
          <a:xfrm>
            <a:off x="1567580" y="1400046"/>
            <a:ext cx="978408" cy="768096"/>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JavaScript</a:t>
            </a:r>
          </a:p>
        </p:txBody>
      </p:sp>
      <p:sp>
        <p:nvSpPr>
          <p:cNvPr id="20" name="Rectangle 19"/>
          <p:cNvSpPr/>
          <p:nvPr/>
        </p:nvSpPr>
        <p:spPr bwMode="auto">
          <a:xfrm>
            <a:off x="738544" y="1409033"/>
            <a:ext cx="772088" cy="1959279"/>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solidFill>
                  <a:schemeClr val="tx1">
                    <a:lumMod val="95000"/>
                  </a:schemeClr>
                </a:solidFill>
                <a:latin typeface="Segoe UI" pitchFamily="34" charset="0"/>
                <a:ea typeface="Segoe UI" pitchFamily="34" charset="0"/>
                <a:cs typeface="Segoe UI" pitchFamily="34" charset="0"/>
              </a:rPr>
              <a:t>Pipeline / Workflow</a:t>
            </a:r>
          </a:p>
          <a:p>
            <a:pPr algn="ctr" defTabSz="685530" fontAlgn="base">
              <a:spcBef>
                <a:spcPct val="0"/>
              </a:spcBef>
              <a:spcAft>
                <a:spcPct val="0"/>
              </a:spcAft>
            </a:pPr>
            <a:r>
              <a:rPr lang="en-US" sz="1500" spc="-37" dirty="0">
                <a:solidFill>
                  <a:schemeClr val="tx1">
                    <a:lumMod val="95000"/>
                  </a:schemeClr>
                </a:solidFill>
                <a:latin typeface="Segoe UI" pitchFamily="34" charset="0"/>
                <a:ea typeface="Segoe UI" pitchFamily="34" charset="0"/>
                <a:cs typeface="Segoe UI" pitchFamily="34" charset="0"/>
              </a:rPr>
              <a:t>(</a:t>
            </a:r>
            <a:r>
              <a:rPr lang="en-US" sz="1500" spc="-37" dirty="0" err="1">
                <a:solidFill>
                  <a:schemeClr val="tx1">
                    <a:lumMod val="95000"/>
                  </a:schemeClr>
                </a:solidFill>
                <a:latin typeface="Segoe UI" pitchFamily="34" charset="0"/>
                <a:ea typeface="Segoe UI" pitchFamily="34" charset="0"/>
                <a:cs typeface="Segoe UI" pitchFamily="34" charset="0"/>
              </a:rPr>
              <a:t>Oozie</a:t>
            </a:r>
            <a:r>
              <a:rPr lang="en-US" sz="1500" spc="-37" dirty="0">
                <a:solidFill>
                  <a:schemeClr val="tx1">
                    <a:lumMod val="95000"/>
                  </a:schemeClr>
                </a:solidFill>
                <a:latin typeface="Segoe UI" pitchFamily="34" charset="0"/>
                <a:ea typeface="Segoe UI" pitchFamily="34" charset="0"/>
                <a:cs typeface="Segoe UI" pitchFamily="34" charset="0"/>
              </a:rPr>
              <a:t>)</a:t>
            </a:r>
          </a:p>
        </p:txBody>
      </p:sp>
      <p:sp>
        <p:nvSpPr>
          <p:cNvPr id="21" name="Rectangle 20"/>
          <p:cNvSpPr/>
          <p:nvPr/>
        </p:nvSpPr>
        <p:spPr bwMode="auto">
          <a:xfrm rot="16200000">
            <a:off x="4090098" y="5059939"/>
            <a:ext cx="786384" cy="1444752"/>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Azure Storage Vault (ASV)</a:t>
            </a:r>
          </a:p>
        </p:txBody>
      </p:sp>
      <p:sp>
        <p:nvSpPr>
          <p:cNvPr id="22" name="Rectangle 21"/>
          <p:cNvSpPr/>
          <p:nvPr/>
        </p:nvSpPr>
        <p:spPr bwMode="auto">
          <a:xfrm>
            <a:off x="5612318" y="2231336"/>
            <a:ext cx="1123339" cy="2378497"/>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0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PDW Polybase</a:t>
            </a:r>
          </a:p>
        </p:txBody>
      </p:sp>
      <p:sp>
        <p:nvSpPr>
          <p:cNvPr id="23" name="Rectangle 22"/>
          <p:cNvSpPr/>
          <p:nvPr/>
        </p:nvSpPr>
        <p:spPr bwMode="auto">
          <a:xfrm>
            <a:off x="7618144" y="4292161"/>
            <a:ext cx="1627551" cy="1905796"/>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2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Business Intelligence </a:t>
            </a:r>
          </a:p>
          <a:p>
            <a:pPr algn="ctr" defTabSz="685530" fontAlgn="base">
              <a:spcBef>
                <a:spcPct val="0"/>
              </a:spcBef>
              <a:spcAft>
                <a:spcPct val="0"/>
              </a:spcAft>
            </a:pPr>
            <a:r>
              <a:rPr lang="en-US" sz="22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(Excel, Power View, SSAS)</a:t>
            </a:r>
          </a:p>
        </p:txBody>
      </p:sp>
      <p:sp>
        <p:nvSpPr>
          <p:cNvPr id="24" name="Rectangle 23"/>
          <p:cNvSpPr/>
          <p:nvPr/>
        </p:nvSpPr>
        <p:spPr bwMode="auto">
          <a:xfrm rot="16200000">
            <a:off x="2590148" y="5059939"/>
            <a:ext cx="786384" cy="1444752"/>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15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World's Data (Azure Data Marketplace)</a:t>
            </a:r>
          </a:p>
        </p:txBody>
      </p:sp>
      <p:sp>
        <p:nvSpPr>
          <p:cNvPr id="25" name="Rectangle 24"/>
          <p:cNvSpPr/>
          <p:nvPr/>
        </p:nvSpPr>
        <p:spPr bwMode="auto">
          <a:xfrm>
            <a:off x="7621929" y="2820049"/>
            <a:ext cx="1619189" cy="1427644"/>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vert" wrap="square" lIns="68580" tIns="34291" rIns="34291" bIns="6858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530" fontAlgn="base">
              <a:spcBef>
                <a:spcPct val="0"/>
              </a:spcBef>
              <a:spcAft>
                <a:spcPct val="0"/>
              </a:spcAft>
            </a:pPr>
            <a:r>
              <a:rPr lang="en-US" sz="2200" spc="-37" dirty="0">
                <a:gradFill>
                  <a:gsLst>
                    <a:gs pos="0">
                      <a:srgbClr val="FFFFFF"/>
                    </a:gs>
                    <a:gs pos="100000">
                      <a:srgbClr val="FFFFFF"/>
                    </a:gs>
                  </a:gsLst>
                  <a:lin ang="5400000" scaled="0"/>
                </a:gradFill>
                <a:latin typeface="Segoe UI" pitchFamily="34" charset="0"/>
                <a:ea typeface="Segoe UI" pitchFamily="34" charset="0"/>
                <a:cs typeface="Segoe UI" pitchFamily="34" charset="0"/>
              </a:rPr>
              <a:t>Event Driven Processing</a:t>
            </a:r>
          </a:p>
        </p:txBody>
      </p:sp>
      <p:sp>
        <p:nvSpPr>
          <p:cNvPr id="26" name="TextBox 1"/>
          <p:cNvSpPr txBox="1"/>
          <p:nvPr/>
        </p:nvSpPr>
        <p:spPr>
          <a:xfrm>
            <a:off x="9498745" y="1400047"/>
            <a:ext cx="2214817" cy="2862322"/>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a:t>Legend</a:t>
            </a:r>
          </a:p>
          <a:p>
            <a:r>
              <a:rPr lang="en-US" dirty="0">
                <a:solidFill>
                  <a:srgbClr val="FF0000"/>
                </a:solidFill>
              </a:rPr>
              <a:t>Red = Core Hadoop</a:t>
            </a:r>
          </a:p>
          <a:p>
            <a:r>
              <a:rPr lang="en-US" dirty="0">
                <a:solidFill>
                  <a:srgbClr val="00B0F0"/>
                </a:solidFill>
              </a:rPr>
              <a:t>Blue = Data processing</a:t>
            </a:r>
          </a:p>
          <a:p>
            <a:r>
              <a:rPr lang="en-US" dirty="0">
                <a:solidFill>
                  <a:srgbClr val="7030A0"/>
                </a:solidFill>
              </a:rPr>
              <a:t>Purple = Microsoft integration points and value adds</a:t>
            </a:r>
          </a:p>
          <a:p>
            <a:r>
              <a:rPr lang="en-US" dirty="0">
                <a:solidFill>
                  <a:srgbClr val="FFC000"/>
                </a:solidFill>
              </a:rPr>
              <a:t>Yellow = Data Movement</a:t>
            </a:r>
          </a:p>
          <a:p>
            <a:r>
              <a:rPr lang="en-US" dirty="0">
                <a:solidFill>
                  <a:srgbClr val="00B050"/>
                </a:solidFill>
              </a:rPr>
              <a:t>Green = </a:t>
            </a:r>
            <a:r>
              <a:rPr lang="en-US" dirty="0" smtClean="0">
                <a:solidFill>
                  <a:srgbClr val="00B050"/>
                </a:solidFill>
              </a:rPr>
              <a:t>Packages</a:t>
            </a:r>
            <a:endParaRPr lang="en-US" dirty="0">
              <a:solidFill>
                <a:srgbClr val="00B050"/>
              </a:solidFill>
            </a:endParaRPr>
          </a:p>
        </p:txBody>
      </p:sp>
      <p:sp>
        <p:nvSpPr>
          <p:cNvPr id="28" name="TextBox 27"/>
          <p:cNvSpPr txBox="1"/>
          <p:nvPr/>
        </p:nvSpPr>
        <p:spPr>
          <a:xfrm>
            <a:off x="8306469" y="6593606"/>
            <a:ext cx="3240360" cy="627864"/>
          </a:xfrm>
          <a:prstGeom prst="rect">
            <a:avLst/>
          </a:prstGeom>
          <a:noFill/>
        </p:spPr>
        <p:txBody>
          <a:bodyPr wrap="square" lIns="182880" tIns="146304" rIns="182880" bIns="146304" rtlCol="0">
            <a:spAutoFit/>
          </a:bodyPr>
          <a:lstStyle/>
          <a:p>
            <a:pPr>
              <a:lnSpc>
                <a:spcPct val="90000"/>
              </a:lnSpc>
              <a:spcAft>
                <a:spcPts val="600"/>
              </a:spcAft>
            </a:pPr>
            <a:endParaRPr lang="en-CA" sz="2400" dirty="0" err="1" smtClean="0">
              <a:gradFill>
                <a:gsLst>
                  <a:gs pos="2917">
                    <a:schemeClr val="tx1"/>
                  </a:gs>
                  <a:gs pos="30000">
                    <a:schemeClr val="tx1"/>
                  </a:gs>
                </a:gsLst>
                <a:lin ang="5400000" scaled="0"/>
              </a:gradFill>
            </a:endParaRPr>
          </a:p>
        </p:txBody>
      </p:sp>
      <p:sp>
        <p:nvSpPr>
          <p:cNvPr id="29" name="TextBox 28"/>
          <p:cNvSpPr txBox="1"/>
          <p:nvPr/>
        </p:nvSpPr>
        <p:spPr>
          <a:xfrm>
            <a:off x="9070253" y="6405149"/>
            <a:ext cx="3338663" cy="406265"/>
          </a:xfrm>
          <a:prstGeom prst="rect">
            <a:avLst/>
          </a:prstGeom>
          <a:noFill/>
        </p:spPr>
        <p:txBody>
          <a:bodyPr wrap="square" lIns="182880" tIns="146304" rIns="182880" bIns="146304" rtlCol="0">
            <a:spAutoFit/>
          </a:bodyPr>
          <a:lstStyle/>
          <a:p>
            <a:pPr>
              <a:lnSpc>
                <a:spcPct val="90000"/>
              </a:lnSpc>
              <a:spcAft>
                <a:spcPts val="600"/>
              </a:spcAft>
            </a:pPr>
            <a:r>
              <a:rPr lang="en-CA" sz="800" dirty="0" smtClean="0">
                <a:gradFill>
                  <a:gsLst>
                    <a:gs pos="2917">
                      <a:schemeClr val="tx1"/>
                    </a:gs>
                    <a:gs pos="30000">
                      <a:schemeClr val="tx1"/>
                    </a:gs>
                  </a:gsLst>
                  <a:lin ang="5400000" scaled="0"/>
                </a:gradFill>
              </a:rPr>
              <a:t>Via </a:t>
            </a:r>
            <a:r>
              <a:rPr lang="en-CA" sz="800" i="1" dirty="0" smtClean="0">
                <a:gradFill>
                  <a:gsLst>
                    <a:gs pos="2917">
                      <a:schemeClr val="tx1"/>
                    </a:gs>
                    <a:gs pos="30000">
                      <a:schemeClr val="tx1"/>
                    </a:gs>
                  </a:gsLst>
                  <a:lin ang="5400000" scaled="0"/>
                </a:gradFill>
              </a:rPr>
              <a:t>Hadoop Ecosystem </a:t>
            </a:r>
            <a:r>
              <a:rPr lang="en-CA" sz="800" i="1" dirty="0" err="1" smtClean="0">
                <a:gradFill>
                  <a:gsLst>
                    <a:gs pos="2917">
                      <a:schemeClr val="tx1"/>
                    </a:gs>
                    <a:gs pos="30000">
                      <a:schemeClr val="tx1"/>
                    </a:gs>
                  </a:gsLst>
                  <a:lin ang="5400000" scaled="0"/>
                </a:gradFill>
              </a:rPr>
              <a:t>pptx</a:t>
            </a:r>
            <a:r>
              <a:rPr lang="en-CA" sz="800" dirty="0" smtClean="0">
                <a:gradFill>
                  <a:gsLst>
                    <a:gs pos="2917">
                      <a:schemeClr val="tx1"/>
                    </a:gs>
                    <a:gs pos="30000">
                      <a:schemeClr val="tx1"/>
                    </a:gs>
                  </a:gsLst>
                  <a:lin ang="5400000" scaled="0"/>
                </a:gradFill>
              </a:rPr>
              <a:t>, Cindy Gross. Used with permission</a:t>
            </a:r>
          </a:p>
        </p:txBody>
      </p:sp>
    </p:spTree>
    <p:extLst>
      <p:ext uri="{BB962C8B-B14F-4D97-AF65-F5344CB8AC3E}">
        <p14:creationId xmlns:p14="http://schemas.microsoft.com/office/powerpoint/2010/main" val="13479734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2576" y="2430462"/>
            <a:ext cx="11887200" cy="3674852"/>
          </a:xfrm>
        </p:spPr>
        <p:txBody>
          <a:bodyPr/>
          <a:lstStyle/>
          <a:p>
            <a:r>
              <a:rPr lang="en-US" dirty="0" smtClean="0"/>
              <a:t>Shuffle and sort data</a:t>
            </a:r>
          </a:p>
          <a:p>
            <a:r>
              <a:rPr lang="en-US" dirty="0" smtClean="0"/>
              <a:t>Get from large data to smaller data</a:t>
            </a:r>
          </a:p>
          <a:p>
            <a:r>
              <a:rPr lang="en-US" dirty="0" smtClean="0"/>
              <a:t>Parallel processing</a:t>
            </a:r>
          </a:p>
          <a:p>
            <a:endParaRPr lang="en-US" dirty="0" smtClean="0"/>
          </a:p>
        </p:txBody>
      </p:sp>
      <p:sp>
        <p:nvSpPr>
          <p:cNvPr id="3" name="Title 2"/>
          <p:cNvSpPr>
            <a:spLocks noGrp="1"/>
          </p:cNvSpPr>
          <p:nvPr>
            <p:ph type="title"/>
          </p:nvPr>
        </p:nvSpPr>
        <p:spPr/>
        <p:txBody>
          <a:bodyPr/>
          <a:lstStyle/>
          <a:p>
            <a:r>
              <a:rPr lang="en-US" dirty="0" err="1" smtClean="0"/>
              <a:t>MapReduce</a:t>
            </a:r>
            <a:endParaRPr lang="en-US" dirty="0"/>
          </a:p>
        </p:txBody>
      </p:sp>
    </p:spTree>
    <p:extLst>
      <p:ext uri="{BB962C8B-B14F-4D97-AF65-F5344CB8AC3E}">
        <p14:creationId xmlns:p14="http://schemas.microsoft.com/office/powerpoint/2010/main" val="278419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2576" y="2430462"/>
            <a:ext cx="11887200" cy="4588949"/>
          </a:xfrm>
        </p:spPr>
        <p:txBody>
          <a:bodyPr/>
          <a:lstStyle/>
          <a:p>
            <a:r>
              <a:rPr lang="en-US" dirty="0" smtClean="0"/>
              <a:t>SQL-like query language </a:t>
            </a:r>
          </a:p>
          <a:p>
            <a:r>
              <a:rPr lang="en-US" dirty="0" smtClean="0"/>
              <a:t>Abstraction on top of </a:t>
            </a:r>
            <a:r>
              <a:rPr lang="en-US" dirty="0" err="1" smtClean="0"/>
              <a:t>MapReduce</a:t>
            </a:r>
            <a:endParaRPr lang="en-US" dirty="0" smtClean="0"/>
          </a:p>
          <a:p>
            <a:r>
              <a:rPr lang="en-US" dirty="0" err="1" smtClean="0"/>
              <a:t>Metastructure</a:t>
            </a:r>
            <a:r>
              <a:rPr lang="en-US" dirty="0" smtClean="0"/>
              <a:t> on top of HDFS</a:t>
            </a:r>
          </a:p>
          <a:p>
            <a:endParaRPr lang="en-US" dirty="0" smtClean="0"/>
          </a:p>
          <a:p>
            <a:endParaRPr lang="en-US" dirty="0"/>
          </a:p>
        </p:txBody>
      </p:sp>
      <p:sp>
        <p:nvSpPr>
          <p:cNvPr id="4" name="Title 3"/>
          <p:cNvSpPr>
            <a:spLocks noGrp="1"/>
          </p:cNvSpPr>
          <p:nvPr>
            <p:ph type="title"/>
          </p:nvPr>
        </p:nvSpPr>
        <p:spPr/>
        <p:txBody>
          <a:bodyPr/>
          <a:lstStyle/>
          <a:p>
            <a:r>
              <a:rPr lang="en-US" dirty="0" smtClean="0"/>
              <a:t>Hive	</a:t>
            </a:r>
            <a:endParaRPr lang="en-US" dirty="0"/>
          </a:p>
        </p:txBody>
      </p:sp>
    </p:spTree>
    <p:extLst>
      <p:ext uri="{BB962C8B-B14F-4D97-AF65-F5344CB8AC3E}">
        <p14:creationId xmlns:p14="http://schemas.microsoft.com/office/powerpoint/2010/main" val="20901849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Karen López</External_x0020_Speaker>
    <Session_x0020_Code xmlns="e36bfbf9-5e42-489c-a259-4c54eb22cb57"> DBI-B210</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e36bfbf9-5e42-489c-a259-4c54eb22cb57"/>
    <ds:schemaRef ds:uri="http://schemas.microsoft.com/sharepoint/v3"/>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4553</TotalTime>
  <Words>3200</Words>
  <Application>Microsoft Office PowerPoint</Application>
  <PresentationFormat>Custom</PresentationFormat>
  <Paragraphs>249</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Helvetica</vt:lpstr>
      <vt:lpstr>Segoe UI</vt:lpstr>
      <vt:lpstr>Segoe UI Light</vt:lpstr>
      <vt:lpstr>Wingdings</vt:lpstr>
      <vt:lpstr>TechEd 2014 Dk Blue</vt:lpstr>
      <vt:lpstr>PowerPoint Presentation</vt:lpstr>
      <vt:lpstr>Building the Modern Analytics Architecture </vt:lpstr>
      <vt:lpstr>Karen Lopez</vt:lpstr>
      <vt:lpstr>What we will be doing</vt:lpstr>
      <vt:lpstr>Modern Analytics Architectural Components &amp; Concepts</vt:lpstr>
      <vt:lpstr>Why Hadoop?</vt:lpstr>
      <vt:lpstr>Hadoop Ecosystem (a Zoo)</vt:lpstr>
      <vt:lpstr>MapReduce</vt:lpstr>
      <vt:lpstr>Hive </vt:lpstr>
      <vt:lpstr>Traditional DW Architecture</vt:lpstr>
      <vt:lpstr>Modern DW Architecture</vt:lpstr>
      <vt:lpstr>Scale and Nodes</vt:lpstr>
      <vt:lpstr>“Every design decision should include cost, benefit and risk”</vt:lpstr>
      <vt:lpstr>Building the Architecture in Microsoft Azure </vt:lpstr>
      <vt:lpstr>HDInsight Demo Components</vt:lpstr>
      <vt:lpstr>Demo: HDInsight Components</vt:lpstr>
      <vt:lpstr>Let’s talk billing….</vt:lpstr>
      <vt:lpstr>HDInsight Advantages</vt:lpstr>
      <vt:lpstr>Analysis</vt:lpstr>
      <vt:lpstr>The Data Story</vt:lpstr>
      <vt:lpstr>PowerPoint Presentation</vt:lpstr>
      <vt:lpstr>Demo: Analysis</vt:lpstr>
      <vt:lpstr>Wrap up</vt:lpstr>
      <vt:lpstr>Related content</vt:lpstr>
      <vt:lpstr>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Modern Analytics Architecture</dc:title>
  <dc:subject>TechEd 2014</dc:subject>
  <dc:creator>Karen Lopez</dc:creator>
  <cp:keywords/>
  <dc:description>Template: Jordan Cayabyab, Artitudes Design
Formatting: 
Audience Type:</dc:description>
  <cp:lastModifiedBy>testadmin</cp:lastModifiedBy>
  <cp:revision>54</cp:revision>
  <dcterms:created xsi:type="dcterms:W3CDTF">2014-04-13T01:36:21Z</dcterms:created>
  <dcterms:modified xsi:type="dcterms:W3CDTF">2014-05-15T20:05:49Z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