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4"/>
  </p:notesMasterIdLst>
  <p:handoutMasterIdLst>
    <p:handoutMasterId r:id="rId25"/>
  </p:handoutMasterIdLst>
  <p:sldIdLst>
    <p:sldId id="1412" r:id="rId5"/>
    <p:sldId id="1243" r:id="rId6"/>
    <p:sldId id="1240" r:id="rId7"/>
    <p:sldId id="1455" r:id="rId8"/>
    <p:sldId id="1460" r:id="rId9"/>
    <p:sldId id="1456" r:id="rId10"/>
    <p:sldId id="1461" r:id="rId11"/>
    <p:sldId id="1439" r:id="rId12"/>
    <p:sldId id="1467" r:id="rId13"/>
    <p:sldId id="1462" r:id="rId14"/>
    <p:sldId id="1463" r:id="rId15"/>
    <p:sldId id="1443" r:id="rId16"/>
    <p:sldId id="1466" r:id="rId17"/>
    <p:sldId id="1464" r:id="rId18"/>
    <p:sldId id="1465" r:id="rId19"/>
    <p:sldId id="1416" r:id="rId20"/>
    <p:sldId id="1417" r:id="rId21"/>
    <p:sldId id="1414" r:id="rId22"/>
    <p:sldId id="1132" r:id="rId2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ection>
        <p14:section name="Template Layouts" id="{FF377351-AA58-4A42-A64C-48719B975E8A}">
          <p14:sldIdLst>
            <p14:sldId id="1412"/>
            <p14:sldId id="1243"/>
            <p14:sldId id="1240"/>
            <p14:sldId id="1455"/>
            <p14:sldId id="1460"/>
            <p14:sldId id="1456"/>
            <p14:sldId id="1461"/>
            <p14:sldId id="1439"/>
            <p14:sldId id="1467"/>
            <p14:sldId id="1462"/>
            <p14:sldId id="1463"/>
            <p14:sldId id="1443"/>
            <p14:sldId id="1466"/>
            <p14:sldId id="1464"/>
            <p14:sldId id="1465"/>
          </p14:sldIdLst>
        </p14:section>
        <p14:section name="Guidelines: Font and Colors" id="{25721397-5FAB-4C6D-A6C0-0EC58D7FA1A0}">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mit Bansal" initials="AB" lastIdx="1" clrIdx="2">
    <p:extLst>
      <p:ext uri="{19B8F6BF-5375-455C-9EA6-DF929625EA0E}">
        <p15:presenceInfo xmlns:p15="http://schemas.microsoft.com/office/powerpoint/2012/main" userId="eecc61d6439370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E49"/>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1" autoAdjust="0"/>
  </p:normalViewPr>
  <p:slideViewPr>
    <p:cSldViewPr snapToObjects="1">
      <p:cViewPr varScale="1">
        <p:scale>
          <a:sx n="106" d="100"/>
          <a:sy n="106" d="100"/>
        </p:scale>
        <p:origin x="708" y="108"/>
      </p:cViewPr>
      <p:guideLst/>
    </p:cSldViewPr>
  </p:slideViewPr>
  <p:outlineViewPr>
    <p:cViewPr>
      <p:scale>
        <a:sx n="33" d="100"/>
        <a:sy n="33" d="100"/>
      </p:scale>
      <p:origin x="0" y="-2862"/>
    </p:cViewPr>
  </p:outlineViewPr>
  <p:notesTextViewPr>
    <p:cViewPr>
      <p:scale>
        <a:sx n="100" d="100"/>
        <a:sy n="100" d="100"/>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0737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1998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446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5934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0685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25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975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3714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5</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2059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9856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7</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5/15/2014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423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5/15/2014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773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5/15/2014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0466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34159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7" r:id="rId30"/>
    <p:sldLayoutId id="2147484203" r:id="rId31"/>
    <p:sldLayoutId id="2147484272"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WMF"/><Relationship Id="rId5" Type="http://schemas.openxmlformats.org/officeDocument/2006/relationships/image" Target="../media/image12.W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Mind your IO: Resource Governor Shows You How</a:t>
            </a:r>
            <a:endParaRPr lang="en-US" sz="4400" dirty="0"/>
          </a:p>
        </p:txBody>
      </p:sp>
      <p:sp>
        <p:nvSpPr>
          <p:cNvPr id="3" name="Text Placeholder 2"/>
          <p:cNvSpPr>
            <a:spLocks noGrp="1"/>
          </p:cNvSpPr>
          <p:nvPr>
            <p:ph type="body" sz="quarter" idx="14"/>
          </p:nvPr>
        </p:nvSpPr>
        <p:spPr/>
        <p:txBody>
          <a:bodyPr/>
          <a:lstStyle/>
          <a:p>
            <a:r>
              <a:rPr lang="en-US" dirty="0" smtClean="0"/>
              <a:t>Amit Bansal</a:t>
            </a:r>
            <a:endParaRPr lang="en-US" dirty="0"/>
          </a:p>
          <a:p>
            <a:r>
              <a:rPr lang="en-US" sz="2000" dirty="0" smtClean="0"/>
              <a:t>amit.bansal@peoplewareindia.com  |  @</a:t>
            </a:r>
            <a:r>
              <a:rPr lang="en-US" sz="2000" dirty="0" err="1" smtClean="0"/>
              <a:t>A_Bansal</a:t>
            </a:r>
            <a:r>
              <a:rPr lang="en-US" dirty="0" smtClean="0"/>
              <a:t/>
            </a:r>
            <a:br>
              <a:rPr lang="en-US" dirty="0" smtClean="0"/>
            </a:br>
            <a:r>
              <a:rPr lang="en-US" sz="2000" dirty="0" smtClean="0"/>
              <a:t>eDominer Systems | </a:t>
            </a:r>
            <a:r>
              <a:rPr lang="en-US" sz="2000" dirty="0" err="1" smtClean="0"/>
              <a:t>Peopleware</a:t>
            </a:r>
            <a:r>
              <a:rPr lang="en-US" sz="2000" dirty="0" smtClean="0"/>
              <a:t> India</a:t>
            </a:r>
          </a:p>
          <a:p>
            <a:r>
              <a:rPr lang="en-US" sz="2000" dirty="0" smtClean="0"/>
              <a:t>MCM, MVP, MCSM, MCT</a:t>
            </a:r>
            <a:endParaRPr lang="en-US" sz="1600" dirty="0" smtClean="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3865674"/>
          </a:xfrm>
        </p:spPr>
        <p:txBody>
          <a:bodyPr/>
          <a:lstStyle/>
          <a:p>
            <a:r>
              <a:rPr lang="en-US" altLang="zh-CN" dirty="0"/>
              <a:t>Changed: </a:t>
            </a:r>
            <a:r>
              <a:rPr lang="en-US" altLang="zh-CN" dirty="0" err="1"/>
              <a:t>sys.dm_resource_governor_resource_pools</a:t>
            </a:r>
            <a:endParaRPr lang="en-US" altLang="zh-CN" dirty="0"/>
          </a:p>
          <a:p>
            <a:pPr lvl="1"/>
            <a:r>
              <a:rPr lang="en-US" dirty="0"/>
              <a:t>New columns for I/O max, I/O read/write queue, stall, and violations</a:t>
            </a:r>
          </a:p>
          <a:p>
            <a:r>
              <a:rPr lang="en-US" dirty="0"/>
              <a:t>Changed: </a:t>
            </a:r>
            <a:r>
              <a:rPr lang="en-US" dirty="0" err="1"/>
              <a:t>sys.dm_resource_governor_configuration</a:t>
            </a:r>
            <a:endParaRPr lang="en-US" dirty="0"/>
          </a:p>
          <a:p>
            <a:pPr lvl="1"/>
            <a:r>
              <a:rPr lang="en-US" dirty="0"/>
              <a:t>New columns for: I/O stall read/write latency</a:t>
            </a:r>
          </a:p>
          <a:p>
            <a:r>
              <a:rPr lang="en-US" dirty="0"/>
              <a:t>New: </a:t>
            </a:r>
            <a:r>
              <a:rPr lang="en-US" dirty="0" err="1"/>
              <a:t>sys.dm_resource_governor_resource_pool_volumes</a:t>
            </a:r>
            <a:endParaRPr lang="en-US" dirty="0"/>
          </a:p>
          <a:p>
            <a:pPr lvl="1"/>
            <a:r>
              <a:rPr lang="en-US" dirty="0"/>
              <a:t>Per pool: read/write queued, issued, completed, and violations</a:t>
            </a:r>
          </a:p>
        </p:txBody>
      </p:sp>
      <p:sp>
        <p:nvSpPr>
          <p:cNvPr id="2" name="Title 1"/>
          <p:cNvSpPr>
            <a:spLocks noGrp="1"/>
          </p:cNvSpPr>
          <p:nvPr>
            <p:ph type="title"/>
          </p:nvPr>
        </p:nvSpPr>
        <p:spPr/>
        <p:txBody>
          <a:bodyPr/>
          <a:lstStyle/>
          <a:p>
            <a:r>
              <a:rPr lang="en-US" dirty="0" smtClean="0"/>
              <a:t>DMVs</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493589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4074962"/>
          </a:xfrm>
        </p:spPr>
        <p:txBody>
          <a:bodyPr/>
          <a:lstStyle/>
          <a:p>
            <a:r>
              <a:rPr lang="en-US" dirty="0"/>
              <a:t>Two new </a:t>
            </a:r>
            <a:r>
              <a:rPr lang="en-US" dirty="0" err="1"/>
              <a:t>XEvents</a:t>
            </a:r>
            <a:r>
              <a:rPr lang="en-US" dirty="0"/>
              <a:t> to trace requests to the IO Resource Manager queues (</a:t>
            </a:r>
            <a:r>
              <a:rPr lang="en-US" dirty="0" err="1"/>
              <a:t>file_write_enqueued</a:t>
            </a:r>
            <a:r>
              <a:rPr lang="en-US" dirty="0"/>
              <a:t> and </a:t>
            </a:r>
            <a:r>
              <a:rPr lang="en-US" dirty="0" err="1"/>
              <a:t>file_read_enqueued</a:t>
            </a:r>
            <a:r>
              <a:rPr lang="en-US" dirty="0"/>
              <a:t>)</a:t>
            </a:r>
          </a:p>
          <a:p>
            <a:pPr lvl="1"/>
            <a:r>
              <a:rPr lang="en-US" dirty="0"/>
              <a:t>Use these together with the events that trace issuing IO (</a:t>
            </a:r>
            <a:r>
              <a:rPr lang="en-US" dirty="0" err="1"/>
              <a:t>file_read</a:t>
            </a:r>
            <a:r>
              <a:rPr lang="en-US" dirty="0"/>
              <a:t>/</a:t>
            </a:r>
            <a:r>
              <a:rPr lang="en-US" dirty="0" err="1"/>
              <a:t>file_written</a:t>
            </a:r>
            <a:r>
              <a:rPr lang="en-US" dirty="0"/>
              <a:t>) and IO completion (</a:t>
            </a:r>
            <a:r>
              <a:rPr lang="en-US" dirty="0" err="1"/>
              <a:t>file_read</a:t>
            </a:r>
            <a:r>
              <a:rPr lang="en-US" dirty="0"/>
              <a:t>/</a:t>
            </a:r>
            <a:r>
              <a:rPr lang="en-US" dirty="0" err="1"/>
              <a:t>write_completed</a:t>
            </a:r>
            <a:r>
              <a:rPr lang="en-US" dirty="0"/>
              <a:t>)</a:t>
            </a:r>
          </a:p>
          <a:p>
            <a:r>
              <a:rPr lang="en-US" dirty="0"/>
              <a:t>6 new Performance Counters</a:t>
            </a:r>
          </a:p>
          <a:p>
            <a:pPr lvl="1"/>
            <a:r>
              <a:rPr lang="en-US" dirty="0"/>
              <a:t>Track read/write IOs and bytes</a:t>
            </a:r>
          </a:p>
          <a:p>
            <a:pPr lvl="1"/>
            <a:r>
              <a:rPr lang="en-US" dirty="0"/>
              <a:t>Track read/write latency (average </a:t>
            </a:r>
            <a:r>
              <a:rPr lang="en-US" dirty="0" err="1"/>
              <a:t>msec</a:t>
            </a:r>
            <a:r>
              <a:rPr lang="en-US" dirty="0"/>
              <a:t>)</a:t>
            </a:r>
          </a:p>
        </p:txBody>
      </p:sp>
      <p:sp>
        <p:nvSpPr>
          <p:cNvPr id="2" name="Title 1"/>
          <p:cNvSpPr>
            <a:spLocks noGrp="1"/>
          </p:cNvSpPr>
          <p:nvPr>
            <p:ph type="title"/>
          </p:nvPr>
        </p:nvSpPr>
        <p:spPr/>
        <p:txBody>
          <a:bodyPr/>
          <a:lstStyle/>
          <a:p>
            <a:r>
              <a:rPr lang="en-US" dirty="0" smtClean="0"/>
              <a:t>Extended Events</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809880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Real-Time IO throttling</a:t>
            </a:r>
          </a:p>
          <a:p>
            <a:r>
              <a:rPr lang="en-US" dirty="0" smtClean="0"/>
              <a:t>So what is our scenario?</a:t>
            </a:r>
            <a:endParaRPr lang="en-US" dirty="0"/>
          </a:p>
        </p:txBody>
      </p:sp>
    </p:spTree>
    <p:extLst>
      <p:ext uri="{BB962C8B-B14F-4D97-AF65-F5344CB8AC3E}">
        <p14:creationId xmlns:p14="http://schemas.microsoft.com/office/powerpoint/2010/main" val="159731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0" descr="D:\Pennie's documents\MS Image\NEWFeb15\Windows_Vista_Icons_ for_Marketing_use\VPN.png"/>
          <p:cNvPicPr>
            <a:picLocks noChangeAspect="1" noChangeArrowheads="1"/>
          </p:cNvPicPr>
          <p:nvPr/>
        </p:nvPicPr>
        <p:blipFill>
          <a:blip r:embed="rId3"/>
          <a:srcRect/>
          <a:stretch>
            <a:fillRect/>
          </a:stretch>
        </p:blipFill>
        <p:spPr bwMode="auto">
          <a:xfrm>
            <a:off x="365087" y="3768259"/>
            <a:ext cx="922187" cy="1290053"/>
          </a:xfrm>
          <a:prstGeom prst="rect">
            <a:avLst/>
          </a:prstGeom>
          <a:noFill/>
        </p:spPr>
      </p:pic>
      <p:sp>
        <p:nvSpPr>
          <p:cNvPr id="4" name="Title 3"/>
          <p:cNvSpPr>
            <a:spLocks noGrp="1"/>
          </p:cNvSpPr>
          <p:nvPr>
            <p:ph type="title"/>
          </p:nvPr>
        </p:nvSpPr>
        <p:spPr>
          <a:xfrm>
            <a:off x="239983" y="220662"/>
            <a:ext cx="8229599" cy="2751698"/>
          </a:xfrm>
        </p:spPr>
        <p:txBody>
          <a:bodyPr/>
          <a:lstStyle/>
          <a:p>
            <a:r>
              <a:rPr lang="en-US" dirty="0" smtClean="0"/>
              <a:t>Demo</a:t>
            </a:r>
            <a:endParaRPr lang="en-US" dirty="0"/>
          </a:p>
        </p:txBody>
      </p:sp>
      <p:sp>
        <p:nvSpPr>
          <p:cNvPr id="2" name="Rectangle 1"/>
          <p:cNvSpPr/>
          <p:nvPr/>
        </p:nvSpPr>
        <p:spPr>
          <a:xfrm>
            <a:off x="206954" y="2865432"/>
            <a:ext cx="2201244" cy="923330"/>
          </a:xfrm>
          <a:prstGeom prst="rect">
            <a:avLst/>
          </a:prstGeom>
          <a:noFill/>
        </p:spPr>
        <p:txBody>
          <a:bodyPr wrap="none" lIns="91440" tIns="45720" rIns="91440" bIns="45720">
            <a:spAutoFit/>
          </a:bodyPr>
          <a:lstStyle/>
          <a:p>
            <a:pPr algn="ctr"/>
            <a:r>
              <a:rPr lang="en-US" sz="5400" b="1" i="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US </a:t>
            </a:r>
            <a:r>
              <a:rPr lang="en-US" sz="5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I</a:t>
            </a:r>
            <a:r>
              <a:rPr lang="en-US" sz="5400" b="1" i="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nc</a:t>
            </a:r>
            <a:endParaRPr lang="en-US"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6" name="Straight Connector 5"/>
          <p:cNvCxnSpPr/>
          <p:nvPr/>
        </p:nvCxnSpPr>
        <p:spPr>
          <a:xfrm flipH="1">
            <a:off x="427037" y="1897062"/>
            <a:ext cx="115824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1234" y="2286018"/>
            <a:ext cx="2538002"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Republicans</a:t>
            </a:r>
          </a:p>
        </p:txBody>
      </p:sp>
      <p:sp>
        <p:nvSpPr>
          <p:cNvPr id="11" name="TextBox 10"/>
          <p:cNvSpPr txBox="1"/>
          <p:nvPr/>
        </p:nvSpPr>
        <p:spPr>
          <a:xfrm>
            <a:off x="2851233" y="3816620"/>
            <a:ext cx="2321789"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Democrats</a:t>
            </a:r>
          </a:p>
        </p:txBody>
      </p:sp>
      <p:sp>
        <p:nvSpPr>
          <p:cNvPr id="12" name="TextBox 11"/>
          <p:cNvSpPr txBox="1"/>
          <p:nvPr/>
        </p:nvSpPr>
        <p:spPr>
          <a:xfrm>
            <a:off x="2908407" y="5154106"/>
            <a:ext cx="2197781" cy="1181862"/>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TechEd</a:t>
            </a:r>
            <a:br>
              <a:rPr lang="en-US" sz="3200" dirty="0" smtClean="0">
                <a:gradFill>
                  <a:gsLst>
                    <a:gs pos="2917">
                      <a:schemeClr val="tx1"/>
                    </a:gs>
                    <a:gs pos="30000">
                      <a:schemeClr val="tx1"/>
                    </a:gs>
                  </a:gsLst>
                  <a:lin ang="5400000" scaled="0"/>
                </a:gradFill>
              </a:rPr>
            </a:br>
            <a:r>
              <a:rPr lang="en-US" sz="3200" dirty="0" smtClean="0">
                <a:gradFill>
                  <a:gsLst>
                    <a:gs pos="2917">
                      <a:schemeClr val="tx1"/>
                    </a:gs>
                    <a:gs pos="30000">
                      <a:schemeClr val="tx1"/>
                    </a:gs>
                  </a:gsLst>
                  <a:lin ang="5400000" scaled="0"/>
                </a:gradFill>
              </a:rPr>
              <a:t>Attendees</a:t>
            </a:r>
          </a:p>
        </p:txBody>
      </p:sp>
      <p:cxnSp>
        <p:nvCxnSpPr>
          <p:cNvPr id="14" name="Straight Arrow Connector 13"/>
          <p:cNvCxnSpPr/>
          <p:nvPr/>
        </p:nvCxnSpPr>
        <p:spPr>
          <a:xfrm flipV="1">
            <a:off x="2503750" y="3155445"/>
            <a:ext cx="390838" cy="48540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59806" y="4148808"/>
            <a:ext cx="46230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375500" y="4590266"/>
            <a:ext cx="573732" cy="66331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0" name="Picture 50" descr="D:\Pennie's documents\MS Image\NEWFeb15\Windows_Vista_Icons_ for_Marketing_use\VPN.png"/>
          <p:cNvPicPr>
            <a:picLocks noChangeAspect="1" noChangeArrowheads="1"/>
          </p:cNvPicPr>
          <p:nvPr/>
        </p:nvPicPr>
        <p:blipFill>
          <a:blip r:embed="rId3"/>
          <a:srcRect/>
          <a:stretch>
            <a:fillRect/>
          </a:stretch>
        </p:blipFill>
        <p:spPr bwMode="auto">
          <a:xfrm>
            <a:off x="827393" y="4049637"/>
            <a:ext cx="922187" cy="1290053"/>
          </a:xfrm>
          <a:prstGeom prst="rect">
            <a:avLst/>
          </a:prstGeom>
          <a:noFill/>
        </p:spPr>
      </p:pic>
      <p:pic>
        <p:nvPicPr>
          <p:cNvPr id="22" name="Picture 8" descr="D:\Pennie's documents\Images for TechEd06\Hardware_Imagery\database green.png"/>
          <p:cNvPicPr>
            <a:picLocks noChangeAspect="1" noChangeArrowheads="1"/>
          </p:cNvPicPr>
          <p:nvPr/>
        </p:nvPicPr>
        <p:blipFill>
          <a:blip r:embed="rId4"/>
          <a:srcRect/>
          <a:stretch>
            <a:fillRect/>
          </a:stretch>
        </p:blipFill>
        <p:spPr bwMode="auto">
          <a:xfrm>
            <a:off x="122237" y="4499390"/>
            <a:ext cx="466700" cy="558922"/>
          </a:xfrm>
          <a:prstGeom prst="rect">
            <a:avLst/>
          </a:prstGeom>
          <a:noFill/>
        </p:spPr>
      </p:pic>
      <p:pic>
        <p:nvPicPr>
          <p:cNvPr id="21" name="Picture 50" descr="D:\Pennie's documents\MS Image\NEWFeb15\Windows_Vista_Icons_ for_Marketing_use\VPN.png"/>
          <p:cNvPicPr>
            <a:picLocks noChangeAspect="1" noChangeArrowheads="1"/>
          </p:cNvPicPr>
          <p:nvPr/>
        </p:nvPicPr>
        <p:blipFill>
          <a:blip r:embed="rId3"/>
          <a:srcRect/>
          <a:stretch>
            <a:fillRect/>
          </a:stretch>
        </p:blipFill>
        <p:spPr bwMode="auto">
          <a:xfrm>
            <a:off x="1279486" y="3732633"/>
            <a:ext cx="922187" cy="1290053"/>
          </a:xfrm>
          <a:prstGeom prst="rect">
            <a:avLst/>
          </a:prstGeom>
          <a:noFill/>
        </p:spPr>
      </p:pic>
      <p:pic>
        <p:nvPicPr>
          <p:cNvPr id="23" name="Picture 8" descr="D:\Pennie's documents\Images for TechEd06\Hardware_Imagery\database green.png"/>
          <p:cNvPicPr>
            <a:picLocks noChangeAspect="1" noChangeArrowheads="1"/>
          </p:cNvPicPr>
          <p:nvPr/>
        </p:nvPicPr>
        <p:blipFill>
          <a:blip r:embed="rId4"/>
          <a:srcRect/>
          <a:stretch>
            <a:fillRect/>
          </a:stretch>
        </p:blipFill>
        <p:spPr bwMode="auto">
          <a:xfrm>
            <a:off x="646817" y="4919540"/>
            <a:ext cx="466700" cy="558922"/>
          </a:xfrm>
          <a:prstGeom prst="rect">
            <a:avLst/>
          </a:prstGeom>
          <a:noFill/>
        </p:spPr>
      </p:pic>
      <p:pic>
        <p:nvPicPr>
          <p:cNvPr id="24" name="Picture 8" descr="D:\Pennie's documents\Images for TechEd06\Hardware_Imagery\database green.png"/>
          <p:cNvPicPr>
            <a:picLocks noChangeAspect="1" noChangeArrowheads="1"/>
          </p:cNvPicPr>
          <p:nvPr/>
        </p:nvPicPr>
        <p:blipFill>
          <a:blip r:embed="rId4"/>
          <a:srcRect/>
          <a:stretch>
            <a:fillRect/>
          </a:stretch>
        </p:blipFill>
        <p:spPr bwMode="auto">
          <a:xfrm>
            <a:off x="1448849" y="4694663"/>
            <a:ext cx="466700" cy="558922"/>
          </a:xfrm>
          <a:prstGeom prst="rect">
            <a:avLst/>
          </a:prstGeom>
          <a:noFill/>
        </p:spPr>
      </p:pic>
      <p:pic>
        <p:nvPicPr>
          <p:cNvPr id="25" name="Picture 50" descr="D:\Pennie's documents\MS Image\NEWFeb15\Windows_Vista_Icons_ for_Marketing_use\VPN.png"/>
          <p:cNvPicPr>
            <a:picLocks noChangeAspect="1" noChangeArrowheads="1"/>
          </p:cNvPicPr>
          <p:nvPr/>
        </p:nvPicPr>
        <p:blipFill>
          <a:blip r:embed="rId3"/>
          <a:srcRect/>
          <a:stretch>
            <a:fillRect/>
          </a:stretch>
        </p:blipFill>
        <p:spPr bwMode="auto">
          <a:xfrm>
            <a:off x="5389236" y="2286018"/>
            <a:ext cx="1487140" cy="4202638"/>
          </a:xfrm>
          <a:prstGeom prst="rect">
            <a:avLst/>
          </a:prstGeom>
          <a:noFill/>
        </p:spPr>
      </p:pic>
      <p:pic>
        <p:nvPicPr>
          <p:cNvPr id="26" name="Picture 8" descr="D:\Pennie's documents\Images for TechEd06\Hardware_Imagery\database green.png"/>
          <p:cNvPicPr>
            <a:picLocks noChangeAspect="1" noChangeArrowheads="1"/>
          </p:cNvPicPr>
          <p:nvPr/>
        </p:nvPicPr>
        <p:blipFill>
          <a:blip r:embed="rId4"/>
          <a:srcRect/>
          <a:stretch>
            <a:fillRect/>
          </a:stretch>
        </p:blipFill>
        <p:spPr bwMode="auto">
          <a:xfrm>
            <a:off x="6092092" y="2624517"/>
            <a:ext cx="466700" cy="558922"/>
          </a:xfrm>
          <a:prstGeom prst="rect">
            <a:avLst/>
          </a:prstGeom>
          <a:noFill/>
        </p:spPr>
      </p:pic>
      <p:pic>
        <p:nvPicPr>
          <p:cNvPr id="27" name="Picture 8" descr="D:\Pennie's documents\Images for TechEd06\Hardware_Imagery\database green.png"/>
          <p:cNvPicPr>
            <a:picLocks noChangeAspect="1" noChangeArrowheads="1"/>
          </p:cNvPicPr>
          <p:nvPr/>
        </p:nvPicPr>
        <p:blipFill>
          <a:blip r:embed="rId4"/>
          <a:srcRect/>
          <a:stretch>
            <a:fillRect/>
          </a:stretch>
        </p:blipFill>
        <p:spPr bwMode="auto">
          <a:xfrm>
            <a:off x="6092092" y="3599209"/>
            <a:ext cx="466700" cy="558922"/>
          </a:xfrm>
          <a:prstGeom prst="rect">
            <a:avLst/>
          </a:prstGeom>
          <a:noFill/>
        </p:spPr>
      </p:pic>
      <p:pic>
        <p:nvPicPr>
          <p:cNvPr id="28" name="Picture 8" descr="D:\Pennie's documents\Images for TechEd06\Hardware_Imagery\database green.png"/>
          <p:cNvPicPr>
            <a:picLocks noChangeAspect="1" noChangeArrowheads="1"/>
          </p:cNvPicPr>
          <p:nvPr/>
        </p:nvPicPr>
        <p:blipFill>
          <a:blip r:embed="rId4"/>
          <a:srcRect/>
          <a:stretch>
            <a:fillRect/>
          </a:stretch>
        </p:blipFill>
        <p:spPr bwMode="auto">
          <a:xfrm>
            <a:off x="6092092" y="4622067"/>
            <a:ext cx="466700" cy="558922"/>
          </a:xfrm>
          <a:prstGeom prst="rect">
            <a:avLst/>
          </a:prstGeom>
          <a:noFill/>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9216" y="2424160"/>
            <a:ext cx="780995" cy="849463"/>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236" y="2365296"/>
            <a:ext cx="678269" cy="847622"/>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4768" y="3933498"/>
            <a:ext cx="780995" cy="849463"/>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4768" y="5305948"/>
            <a:ext cx="780995" cy="849463"/>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8412" y="3942883"/>
            <a:ext cx="678269" cy="847622"/>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8411" y="5301689"/>
            <a:ext cx="678269" cy="847622"/>
          </a:xfrm>
          <a:prstGeom prst="rect">
            <a:avLst/>
          </a:prstGeom>
        </p:spPr>
      </p:pic>
      <p:sp>
        <p:nvSpPr>
          <p:cNvPr id="43" name="TextBox 42"/>
          <p:cNvSpPr txBox="1"/>
          <p:nvPr/>
        </p:nvSpPr>
        <p:spPr>
          <a:xfrm>
            <a:off x="9487839" y="4241203"/>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smtClean="0">
              <a:gradFill>
                <a:gsLst>
                  <a:gs pos="2917">
                    <a:schemeClr val="tx1"/>
                  </a:gs>
                  <a:gs pos="30000">
                    <a:schemeClr val="tx1"/>
                  </a:gs>
                </a:gsLst>
                <a:lin ang="5400000" scaled="0"/>
              </a:gradFill>
            </a:endParaRPr>
          </a:p>
        </p:txBody>
      </p:sp>
      <p:sp>
        <p:nvSpPr>
          <p:cNvPr id="47" name="Left Brace 46"/>
          <p:cNvSpPr/>
          <p:nvPr/>
        </p:nvSpPr>
        <p:spPr>
          <a:xfrm>
            <a:off x="8879391" y="2436761"/>
            <a:ext cx="407176" cy="3859866"/>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ight Brace 47"/>
          <p:cNvSpPr/>
          <p:nvPr/>
        </p:nvSpPr>
        <p:spPr>
          <a:xfrm>
            <a:off x="9435138" y="2436761"/>
            <a:ext cx="385709" cy="3859866"/>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9" name="Picture 11" descr="D:\Pennie's documents\MS Image\NEWFeb15\Windows_Vista_Icons_ for_Marketing_use\CogWheel.png"/>
          <p:cNvPicPr>
            <a:picLocks noChangeAspect="1" noChangeArrowheads="1"/>
          </p:cNvPicPr>
          <p:nvPr/>
        </p:nvPicPr>
        <p:blipFill>
          <a:blip r:embed="rId7" cstate="print"/>
          <a:srcRect/>
          <a:stretch>
            <a:fillRect/>
          </a:stretch>
        </p:blipFill>
        <p:spPr bwMode="auto">
          <a:xfrm>
            <a:off x="9108233" y="4091344"/>
            <a:ext cx="550699" cy="550699"/>
          </a:xfrm>
          <a:prstGeom prst="rect">
            <a:avLst/>
          </a:prstGeom>
          <a:noFill/>
        </p:spPr>
      </p:pic>
      <p:pic>
        <p:nvPicPr>
          <p:cNvPr id="50" name="Picture 11" descr="D:\Pennie's documents\MS Image\NEWFeb15\Windows_Vista_Icons_ for_Marketing_use\CogWheel.png"/>
          <p:cNvPicPr>
            <a:picLocks noChangeAspect="1" noChangeArrowheads="1"/>
          </p:cNvPicPr>
          <p:nvPr/>
        </p:nvPicPr>
        <p:blipFill>
          <a:blip r:embed="rId7" cstate="print"/>
          <a:srcRect/>
          <a:stretch>
            <a:fillRect/>
          </a:stretch>
        </p:blipFill>
        <p:spPr bwMode="auto">
          <a:xfrm>
            <a:off x="9242884" y="4381632"/>
            <a:ext cx="410270" cy="410270"/>
          </a:xfrm>
          <a:prstGeom prst="rect">
            <a:avLst/>
          </a:prstGeom>
          <a:noFill/>
        </p:spPr>
      </p:pic>
      <p:cxnSp>
        <p:nvCxnSpPr>
          <p:cNvPr id="55" name="Straight Arrow Connector 54"/>
          <p:cNvCxnSpPr/>
          <p:nvPr/>
        </p:nvCxnSpPr>
        <p:spPr>
          <a:xfrm>
            <a:off x="6558792" y="2955771"/>
            <a:ext cx="43064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6" idx="1"/>
          </p:cNvCxnSpPr>
          <p:nvPr/>
        </p:nvCxnSpPr>
        <p:spPr>
          <a:xfrm>
            <a:off x="6594968" y="3947484"/>
            <a:ext cx="493444" cy="4192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29654" y="4864890"/>
            <a:ext cx="493444" cy="7537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5" name="Picture 34" descr="D:\Pennie's documents\MS Image\NEWFeb15\Windows_Vista_Icons_ for_Marketing_use\ParentalControls.png"/>
          <p:cNvPicPr>
            <a:picLocks noChangeAspect="1" noChangeArrowheads="1"/>
          </p:cNvPicPr>
          <p:nvPr/>
        </p:nvPicPr>
        <p:blipFill>
          <a:blip r:embed="rId8"/>
          <a:srcRect/>
          <a:stretch>
            <a:fillRect/>
          </a:stretch>
        </p:blipFill>
        <p:spPr bwMode="auto">
          <a:xfrm>
            <a:off x="11260303" y="3451660"/>
            <a:ext cx="769387" cy="769387"/>
          </a:xfrm>
          <a:prstGeom prst="rect">
            <a:avLst/>
          </a:prstGeom>
          <a:noFill/>
        </p:spPr>
      </p:pic>
      <p:pic>
        <p:nvPicPr>
          <p:cNvPr id="67" name="Picture 34" descr="D:\Pennie's documents\MS Image\NEWFeb15\Windows_Vista_Icons_ for_Marketing_use\ParentalControls.png"/>
          <p:cNvPicPr>
            <a:picLocks noChangeAspect="1" noChangeArrowheads="1"/>
          </p:cNvPicPr>
          <p:nvPr/>
        </p:nvPicPr>
        <p:blipFill>
          <a:blip r:embed="rId8"/>
          <a:srcRect/>
          <a:stretch>
            <a:fillRect/>
          </a:stretch>
        </p:blipFill>
        <p:spPr bwMode="auto">
          <a:xfrm>
            <a:off x="10997649" y="4396242"/>
            <a:ext cx="769387" cy="769387"/>
          </a:xfrm>
          <a:prstGeom prst="rect">
            <a:avLst/>
          </a:prstGeom>
          <a:noFill/>
        </p:spPr>
      </p:pic>
      <p:pic>
        <p:nvPicPr>
          <p:cNvPr id="68" name="Picture 31" descr="D:\Pennie's documents\MS Image\NEWFeb15\Windows_Vista_Icons_ for_Marketing_use\MaleUser.png"/>
          <p:cNvPicPr>
            <a:picLocks noChangeAspect="1" noChangeArrowheads="1"/>
          </p:cNvPicPr>
          <p:nvPr/>
        </p:nvPicPr>
        <p:blipFill>
          <a:blip r:embed="rId9"/>
          <a:srcRect/>
          <a:stretch>
            <a:fillRect/>
          </a:stretch>
        </p:blipFill>
        <p:spPr bwMode="auto">
          <a:xfrm>
            <a:off x="10786073" y="3877797"/>
            <a:ext cx="537648" cy="537648"/>
          </a:xfrm>
          <a:prstGeom prst="rect">
            <a:avLst/>
          </a:prstGeom>
          <a:noFill/>
        </p:spPr>
      </p:pic>
      <p:pic>
        <p:nvPicPr>
          <p:cNvPr id="69" name="Picture 9" descr="D:\Pennie's documents\MS Image\NEWFeb15\Windows_Vista_Icons_ for_Marketing_use\ChildUser.png"/>
          <p:cNvPicPr>
            <a:picLocks noChangeAspect="1" noChangeArrowheads="1"/>
          </p:cNvPicPr>
          <p:nvPr/>
        </p:nvPicPr>
        <p:blipFill>
          <a:blip r:embed="rId10"/>
          <a:srcRect/>
          <a:stretch>
            <a:fillRect/>
          </a:stretch>
        </p:blipFill>
        <p:spPr bwMode="auto">
          <a:xfrm>
            <a:off x="11644996" y="4050080"/>
            <a:ext cx="832017" cy="861268"/>
          </a:xfrm>
          <a:prstGeom prst="rect">
            <a:avLst/>
          </a:prstGeom>
          <a:noFill/>
        </p:spPr>
      </p:pic>
      <p:sp>
        <p:nvSpPr>
          <p:cNvPr id="72" name="Left Arrow 71"/>
          <p:cNvSpPr/>
          <p:nvPr/>
        </p:nvSpPr>
        <p:spPr bwMode="auto">
          <a:xfrm>
            <a:off x="10036057" y="3823578"/>
            <a:ext cx="603419" cy="244629"/>
          </a:xfrm>
          <a:prstGeom prst="lef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Left Arrow 72"/>
          <p:cNvSpPr/>
          <p:nvPr/>
        </p:nvSpPr>
        <p:spPr bwMode="auto">
          <a:xfrm>
            <a:off x="10051104" y="4236126"/>
            <a:ext cx="603419" cy="244629"/>
          </a:xfrm>
          <a:prstGeom prst="leftArrow">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Left Arrow 73"/>
          <p:cNvSpPr/>
          <p:nvPr/>
        </p:nvSpPr>
        <p:spPr bwMode="auto">
          <a:xfrm>
            <a:off x="10071916" y="4645052"/>
            <a:ext cx="603419" cy="244629"/>
          </a:xfrm>
          <a:prstGeom prst="lef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Left Arrow 74"/>
          <p:cNvSpPr/>
          <p:nvPr/>
        </p:nvSpPr>
        <p:spPr bwMode="auto">
          <a:xfrm rot="2763536">
            <a:off x="8594467" y="3579099"/>
            <a:ext cx="603419" cy="244629"/>
          </a:xfrm>
          <a:prstGeom prst="lef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Left Arrow 75"/>
          <p:cNvSpPr/>
          <p:nvPr/>
        </p:nvSpPr>
        <p:spPr bwMode="auto">
          <a:xfrm>
            <a:off x="8504237" y="4244380"/>
            <a:ext cx="331797" cy="236376"/>
          </a:xfrm>
          <a:prstGeom prst="lef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Left Arrow 76"/>
          <p:cNvSpPr/>
          <p:nvPr/>
        </p:nvSpPr>
        <p:spPr bwMode="auto">
          <a:xfrm rot="19439819">
            <a:off x="8566380" y="4900372"/>
            <a:ext cx="603419" cy="244629"/>
          </a:xfrm>
          <a:prstGeom prst="lef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4388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3582519"/>
          </a:xfrm>
        </p:spPr>
        <p:txBody>
          <a:bodyPr/>
          <a:lstStyle/>
          <a:p>
            <a:r>
              <a:rPr lang="en-US" dirty="0"/>
              <a:t>The feature </a:t>
            </a:r>
            <a:r>
              <a:rPr lang="en-US" dirty="0" smtClean="0"/>
              <a:t>is more matured now </a:t>
            </a:r>
            <a:r>
              <a:rPr lang="en-US" dirty="0" smtClean="0">
                <a:sym typeface="Wingdings" panose="05000000000000000000" pitchFamily="2" charset="2"/>
              </a:rPr>
              <a:t></a:t>
            </a:r>
            <a:endParaRPr lang="en-US" dirty="0"/>
          </a:p>
          <a:p>
            <a:r>
              <a:rPr lang="en-US" dirty="0"/>
              <a:t>Download the scripts (@</a:t>
            </a:r>
            <a:r>
              <a:rPr lang="en-US" dirty="0" err="1"/>
              <a:t>A_Bansal</a:t>
            </a:r>
            <a:r>
              <a:rPr lang="en-US" dirty="0"/>
              <a:t>)</a:t>
            </a:r>
          </a:p>
          <a:p>
            <a:pPr lvl="1"/>
            <a:r>
              <a:rPr lang="en-US" dirty="0"/>
              <a:t>Try it, Test it, play around with it</a:t>
            </a:r>
          </a:p>
          <a:p>
            <a:r>
              <a:rPr lang="en-US" dirty="0"/>
              <a:t>Read/explore more</a:t>
            </a:r>
          </a:p>
          <a:p>
            <a:pPr lvl="1"/>
            <a:r>
              <a:rPr lang="en-US" dirty="0"/>
              <a:t>Try &amp; Test again</a:t>
            </a:r>
          </a:p>
          <a:p>
            <a:r>
              <a:rPr lang="en-US" dirty="0"/>
              <a:t>Finally, Implement it :)</a:t>
            </a:r>
          </a:p>
        </p:txBody>
      </p:sp>
      <p:sp>
        <p:nvSpPr>
          <p:cNvPr id="2" name="Title 1"/>
          <p:cNvSpPr>
            <a:spLocks noGrp="1"/>
          </p:cNvSpPr>
          <p:nvPr>
            <p:ph type="title"/>
          </p:nvPr>
        </p:nvSpPr>
        <p:spPr/>
        <p:txBody>
          <a:bodyPr/>
          <a:lstStyle/>
          <a:p>
            <a:r>
              <a:rPr lang="en-US" dirty="0" smtClean="0"/>
              <a:t>Summary &amp; Call to Action</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621450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1292662"/>
          </a:xfrm>
        </p:spPr>
        <p:txBody>
          <a:bodyPr/>
          <a:lstStyle/>
          <a:p>
            <a:r>
              <a:rPr lang="en-US" dirty="0"/>
              <a:t>SQL 2014 Resource Governor with @</a:t>
            </a:r>
            <a:r>
              <a:rPr lang="en-US" dirty="0" err="1"/>
              <a:t>A_Bansal</a:t>
            </a:r>
            <a:r>
              <a:rPr lang="en-US" dirty="0"/>
              <a:t> </a:t>
            </a:r>
            <a:r>
              <a:rPr lang="en-US" dirty="0" smtClean="0"/>
              <a:t>#</a:t>
            </a:r>
            <a:r>
              <a:rPr lang="en-US" dirty="0" err="1" smtClean="0"/>
              <a:t>msteched</a:t>
            </a:r>
            <a:r>
              <a:rPr lang="en-US" dirty="0" smtClean="0"/>
              <a:t> @</a:t>
            </a:r>
            <a:r>
              <a:rPr lang="en-US" dirty="0" err="1" smtClean="0"/>
              <a:t>teched_na</a:t>
            </a:r>
            <a:r>
              <a:rPr lang="en-US" dirty="0" smtClean="0"/>
              <a:t> #</a:t>
            </a:r>
            <a:r>
              <a:rPr lang="en-US" dirty="0" err="1" smtClean="0"/>
              <a:t>sql</a:t>
            </a:r>
            <a:r>
              <a:rPr lang="en-US" dirty="0" smtClean="0"/>
              <a:t> #sql2014</a:t>
            </a:r>
            <a:endParaRPr lang="en-US" dirty="0"/>
          </a:p>
        </p:txBody>
      </p:sp>
      <p:sp>
        <p:nvSpPr>
          <p:cNvPr id="2" name="Title 1"/>
          <p:cNvSpPr>
            <a:spLocks noGrp="1"/>
          </p:cNvSpPr>
          <p:nvPr>
            <p:ph type="title"/>
          </p:nvPr>
        </p:nvSpPr>
        <p:spPr/>
        <p:txBody>
          <a:bodyPr/>
          <a:lstStyle/>
          <a:p>
            <a:r>
              <a:rPr lang="en-US" dirty="0" smtClean="0"/>
              <a:t>Thank you!</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802890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dirty="0"/>
          </a:p>
        </p:txBody>
      </p:sp>
      <p:sp>
        <p:nvSpPr>
          <p:cNvPr id="6" name="Text Placeholder 5"/>
          <p:cNvSpPr>
            <a:spLocks noGrp="1"/>
          </p:cNvSpPr>
          <p:nvPr>
            <p:ph type="body" sz="quarter" idx="11"/>
          </p:nvPr>
        </p:nvSpPr>
        <p:spPr>
          <a:xfrm>
            <a:off x="274639" y="1212849"/>
            <a:ext cx="11889564" cy="461665"/>
          </a:xfrm>
        </p:spPr>
        <p:txBody>
          <a:bodyPr/>
          <a:lstStyle/>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90" y="242004"/>
            <a:ext cx="6807503" cy="4931658"/>
          </a:xfrm>
          <a:prstGeom prst="rect">
            <a:avLst/>
          </a:prstGeom>
        </p:spPr>
      </p:pic>
      <p:sp>
        <p:nvSpPr>
          <p:cNvPr id="5" name="Oval Callout 4"/>
          <p:cNvSpPr/>
          <p:nvPr/>
        </p:nvSpPr>
        <p:spPr>
          <a:xfrm>
            <a:off x="6599237" y="1938238"/>
            <a:ext cx="5410200" cy="4667382"/>
          </a:xfrm>
          <a:prstGeom prst="wedgeEllipseCallout">
            <a:avLst>
              <a:gd name="adj1" fmla="val -57808"/>
              <a:gd name="adj2" fmla="val -29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We all want good governance, Right?</a:t>
            </a:r>
            <a:endParaRPr lang="en-US" sz="4800" dirty="0"/>
          </a:p>
        </p:txBody>
      </p:sp>
    </p:spTree>
    <p:extLst>
      <p:ext uri="{BB962C8B-B14F-4D97-AF65-F5344CB8AC3E}">
        <p14:creationId xmlns:p14="http://schemas.microsoft.com/office/powerpoint/2010/main" val="184246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4801314"/>
          </a:xfrm>
        </p:spPr>
        <p:txBody>
          <a:bodyPr/>
          <a:lstStyle/>
          <a:p>
            <a:r>
              <a:rPr lang="en-US" dirty="0" smtClean="0"/>
              <a:t>Resource Governor – Overview</a:t>
            </a:r>
          </a:p>
          <a:p>
            <a:r>
              <a:rPr lang="en-US" dirty="0" smtClean="0"/>
              <a:t>Why care about IO governance?</a:t>
            </a:r>
          </a:p>
          <a:p>
            <a:r>
              <a:rPr lang="en-US" dirty="0" smtClean="0"/>
              <a:t>What can you govern?</a:t>
            </a:r>
          </a:p>
          <a:p>
            <a:r>
              <a:rPr lang="en-US" dirty="0" smtClean="0"/>
              <a:t>How can you do it?</a:t>
            </a:r>
          </a:p>
          <a:p>
            <a:r>
              <a:rPr lang="en-US" dirty="0" smtClean="0"/>
              <a:t>Extended Events &amp; </a:t>
            </a:r>
            <a:r>
              <a:rPr lang="en-US" dirty="0" err="1" smtClean="0"/>
              <a:t>PerfMon</a:t>
            </a:r>
            <a:r>
              <a:rPr lang="en-US" dirty="0" smtClean="0"/>
              <a:t> Counters</a:t>
            </a:r>
          </a:p>
          <a:p>
            <a:r>
              <a:rPr lang="en-US" dirty="0" smtClean="0"/>
              <a:t>DEMO</a:t>
            </a:r>
          </a:p>
          <a:p>
            <a:r>
              <a:rPr lang="en-US" dirty="0" smtClean="0"/>
              <a:t>Summary &amp; Call to Action</a:t>
            </a:r>
          </a:p>
        </p:txBody>
      </p:sp>
      <p:sp>
        <p:nvSpPr>
          <p:cNvPr id="2" name="Title 1"/>
          <p:cNvSpPr>
            <a:spLocks noGrp="1"/>
          </p:cNvSpPr>
          <p:nvPr>
            <p:ph type="title"/>
          </p:nvPr>
        </p:nvSpPr>
        <p:spPr/>
        <p:txBody>
          <a:bodyPr/>
          <a:lstStyle/>
          <a:p>
            <a:r>
              <a:rPr lang="en-US" dirty="0" smtClean="0"/>
              <a:t>Agenda</a:t>
            </a:r>
            <a:br>
              <a:rPr lang="en-US" dirty="0" smtClean="0"/>
            </a:b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915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738664"/>
          </a:xfrm>
        </p:spPr>
        <p:txBody>
          <a:bodyPr/>
          <a:lstStyle/>
          <a:p>
            <a:endParaRPr lang="en-US" dirty="0" smtClean="0"/>
          </a:p>
        </p:txBody>
      </p:sp>
      <p:sp>
        <p:nvSpPr>
          <p:cNvPr id="2" name="Title 1"/>
          <p:cNvSpPr>
            <a:spLocks noGrp="1"/>
          </p:cNvSpPr>
          <p:nvPr>
            <p:ph type="title"/>
          </p:nvPr>
        </p:nvSpPr>
        <p:spPr/>
        <p:txBody>
          <a:bodyPr/>
          <a:lstStyle/>
          <a:p>
            <a:r>
              <a:rPr lang="en-US" dirty="0" smtClean="0"/>
              <a:t>Resource Governor - Overview</a:t>
            </a:r>
            <a:br>
              <a:rPr lang="en-US" dirty="0" smtClean="0"/>
            </a:br>
            <a:endParaRPr lang="en-US" sz="4000" dirty="0">
              <a:gradFill>
                <a:gsLst>
                  <a:gs pos="1250">
                    <a:schemeClr val="tx2"/>
                  </a:gs>
                  <a:gs pos="99000">
                    <a:schemeClr val="tx2"/>
                  </a:gs>
                </a:gsLst>
                <a:lin ang="5400000" scaled="0"/>
              </a:gradFill>
            </a:endParaRPr>
          </a:p>
        </p:txBody>
      </p:sp>
      <p:pic>
        <p:nvPicPr>
          <p:cNvPr id="4" name="Picture 3"/>
          <p:cNvPicPr>
            <a:picLocks noChangeAspect="1"/>
          </p:cNvPicPr>
          <p:nvPr/>
        </p:nvPicPr>
        <p:blipFill>
          <a:blip r:embed="rId3"/>
          <a:stretch>
            <a:fillRect/>
          </a:stretch>
        </p:blipFill>
        <p:spPr>
          <a:xfrm>
            <a:off x="427037" y="1517813"/>
            <a:ext cx="10591800" cy="5180470"/>
          </a:xfrm>
          <a:prstGeom prst="rect">
            <a:avLst/>
          </a:prstGeom>
        </p:spPr>
      </p:pic>
      <p:sp>
        <p:nvSpPr>
          <p:cNvPr id="5" name="Rectangle 4"/>
          <p:cNvSpPr/>
          <p:nvPr/>
        </p:nvSpPr>
        <p:spPr bwMode="auto">
          <a:xfrm>
            <a:off x="8351837" y="3497262"/>
            <a:ext cx="2590800" cy="1524000"/>
          </a:xfrm>
          <a:prstGeom prst="rect">
            <a:avLst/>
          </a:prstGeom>
          <a:solidFill>
            <a:schemeClr val="tx1"/>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0439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4801314"/>
          </a:xfrm>
        </p:spPr>
        <p:txBody>
          <a:bodyPr/>
          <a:lstStyle/>
          <a:p>
            <a:r>
              <a:rPr lang="en-US" dirty="0" smtClean="0"/>
              <a:t>SQL Server 2008</a:t>
            </a:r>
          </a:p>
          <a:p>
            <a:pPr lvl="1"/>
            <a:r>
              <a:rPr lang="en-US" dirty="0" smtClean="0"/>
              <a:t>Resource Governor was introduced</a:t>
            </a:r>
          </a:p>
          <a:p>
            <a:pPr lvl="1"/>
            <a:r>
              <a:rPr lang="en-US" dirty="0" smtClean="0"/>
              <a:t>CPU &amp; Memory governance</a:t>
            </a:r>
          </a:p>
          <a:p>
            <a:r>
              <a:rPr lang="en-US" dirty="0" smtClean="0"/>
              <a:t>SQL Server 2008 R2</a:t>
            </a:r>
          </a:p>
          <a:p>
            <a:pPr lvl="1"/>
            <a:r>
              <a:rPr lang="en-US" dirty="0" smtClean="0"/>
              <a:t>No changes</a:t>
            </a:r>
          </a:p>
          <a:p>
            <a:r>
              <a:rPr lang="en-US" dirty="0" smtClean="0"/>
              <a:t>SQL Server 2012</a:t>
            </a:r>
          </a:p>
          <a:p>
            <a:pPr lvl="1"/>
            <a:r>
              <a:rPr lang="en-US" dirty="0" smtClean="0"/>
              <a:t>CPU_CAP_PERCENT, AFFINITY</a:t>
            </a:r>
          </a:p>
          <a:p>
            <a:r>
              <a:rPr lang="en-US" dirty="0" smtClean="0"/>
              <a:t>SQL Server 2014</a:t>
            </a:r>
          </a:p>
          <a:p>
            <a:pPr lvl="1"/>
            <a:r>
              <a:rPr lang="en-US" dirty="0" smtClean="0"/>
              <a:t>IO governance</a:t>
            </a:r>
          </a:p>
        </p:txBody>
      </p:sp>
      <p:sp>
        <p:nvSpPr>
          <p:cNvPr id="2" name="Title 1"/>
          <p:cNvSpPr>
            <a:spLocks noGrp="1"/>
          </p:cNvSpPr>
          <p:nvPr>
            <p:ph type="title"/>
          </p:nvPr>
        </p:nvSpPr>
        <p:spPr/>
        <p:txBody>
          <a:bodyPr/>
          <a:lstStyle/>
          <a:p>
            <a:r>
              <a:rPr lang="en-US" dirty="0"/>
              <a:t>Resource Governor - Overview</a:t>
            </a:r>
            <a:br>
              <a:rPr lang="en-US" dirty="0"/>
            </a:b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7297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3717941"/>
          </a:xfrm>
        </p:spPr>
        <p:txBody>
          <a:bodyPr/>
          <a:lstStyle/>
          <a:p>
            <a:r>
              <a:rPr lang="en-US" dirty="0"/>
              <a:t>IO: One of the three holy trinity</a:t>
            </a:r>
          </a:p>
          <a:p>
            <a:pPr lvl="1"/>
            <a:r>
              <a:rPr lang="en-US" dirty="0"/>
              <a:t>Super-critical for SQL Server performance</a:t>
            </a:r>
          </a:p>
          <a:p>
            <a:r>
              <a:rPr lang="en-US" dirty="0" smtClean="0"/>
              <a:t>IO isolation</a:t>
            </a:r>
            <a:endParaRPr lang="en-US" dirty="0"/>
          </a:p>
          <a:p>
            <a:r>
              <a:rPr lang="en-US" dirty="0" smtClean="0"/>
              <a:t>Performance predictability</a:t>
            </a:r>
            <a:endParaRPr lang="en-US" dirty="0"/>
          </a:p>
          <a:p>
            <a:pPr lvl="1"/>
            <a:r>
              <a:rPr lang="en-US" dirty="0" smtClean="0"/>
              <a:t>Rogue workloads</a:t>
            </a:r>
          </a:p>
          <a:p>
            <a:pPr lvl="1"/>
            <a:r>
              <a:rPr lang="en-US" dirty="0" smtClean="0"/>
              <a:t>Throw </a:t>
            </a:r>
            <a:r>
              <a:rPr lang="en-US" dirty="0"/>
              <a:t>away </a:t>
            </a:r>
            <a:r>
              <a:rPr lang="en-US" dirty="0" smtClean="0"/>
              <a:t>queries</a:t>
            </a:r>
          </a:p>
          <a:p>
            <a:pPr lvl="1"/>
            <a:r>
              <a:rPr lang="en-US" dirty="0" smtClean="0"/>
              <a:t>Maintenance operations</a:t>
            </a:r>
            <a:endParaRPr lang="en-US" dirty="0"/>
          </a:p>
        </p:txBody>
      </p:sp>
      <p:sp>
        <p:nvSpPr>
          <p:cNvPr id="2" name="Title 1"/>
          <p:cNvSpPr>
            <a:spLocks noGrp="1"/>
          </p:cNvSpPr>
          <p:nvPr>
            <p:ph type="title"/>
          </p:nvPr>
        </p:nvSpPr>
        <p:spPr/>
        <p:txBody>
          <a:bodyPr/>
          <a:lstStyle/>
          <a:p>
            <a:r>
              <a:rPr lang="en-US" dirty="0" smtClean="0"/>
              <a:t>Why care about IO governance?</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480696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4936736"/>
          </a:xfrm>
        </p:spPr>
        <p:txBody>
          <a:bodyPr/>
          <a:lstStyle/>
          <a:p>
            <a:r>
              <a:rPr lang="en-US" dirty="0"/>
              <a:t>Yes</a:t>
            </a:r>
          </a:p>
          <a:p>
            <a:pPr lvl="1"/>
            <a:r>
              <a:rPr lang="en-US" dirty="0"/>
              <a:t>Read </a:t>
            </a:r>
            <a:r>
              <a:rPr lang="en-US" dirty="0" smtClean="0"/>
              <a:t>I/O</a:t>
            </a:r>
          </a:p>
          <a:p>
            <a:pPr lvl="1"/>
            <a:r>
              <a:rPr lang="en-US" dirty="0"/>
              <a:t>Write </a:t>
            </a:r>
            <a:r>
              <a:rPr lang="en-US" dirty="0" smtClean="0"/>
              <a:t>I/O </a:t>
            </a:r>
            <a:r>
              <a:rPr lang="en-US" dirty="0"/>
              <a:t>(some caveats)</a:t>
            </a:r>
          </a:p>
          <a:p>
            <a:pPr lvl="1"/>
            <a:r>
              <a:rPr lang="en-US" dirty="0" smtClean="0"/>
              <a:t>Physical Reads</a:t>
            </a:r>
            <a:endParaRPr lang="en-US" dirty="0"/>
          </a:p>
          <a:p>
            <a:pPr lvl="1"/>
            <a:r>
              <a:rPr lang="en-US" dirty="0"/>
              <a:t>Data Files</a:t>
            </a:r>
          </a:p>
          <a:p>
            <a:r>
              <a:rPr lang="en-US" dirty="0"/>
              <a:t>No</a:t>
            </a:r>
          </a:p>
          <a:p>
            <a:pPr lvl="1"/>
            <a:r>
              <a:rPr lang="en-US" dirty="0" smtClean="0"/>
              <a:t>Internal Pool</a:t>
            </a:r>
          </a:p>
          <a:p>
            <a:pPr lvl="1"/>
            <a:r>
              <a:rPr lang="en-US" dirty="0" smtClean="0"/>
              <a:t>Logical Reads</a:t>
            </a:r>
            <a:endParaRPr lang="en-US" dirty="0"/>
          </a:p>
          <a:p>
            <a:pPr lvl="1"/>
            <a:r>
              <a:rPr lang="en-US" dirty="0"/>
              <a:t>Log Files</a:t>
            </a:r>
          </a:p>
          <a:p>
            <a:r>
              <a:rPr lang="en-US" dirty="0"/>
              <a:t>Updates?</a:t>
            </a:r>
          </a:p>
        </p:txBody>
      </p:sp>
      <p:sp>
        <p:nvSpPr>
          <p:cNvPr id="2" name="Title 1"/>
          <p:cNvSpPr>
            <a:spLocks noGrp="1"/>
          </p:cNvSpPr>
          <p:nvPr>
            <p:ph type="title"/>
          </p:nvPr>
        </p:nvSpPr>
        <p:spPr/>
        <p:txBody>
          <a:bodyPr/>
          <a:lstStyle/>
          <a:p>
            <a:r>
              <a:rPr lang="en-US" dirty="0" smtClean="0"/>
              <a:t>What can you govern?</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550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You Do It?</a:t>
            </a:r>
            <a:endParaRPr lang="en-US" dirty="0"/>
          </a:p>
        </p:txBody>
      </p:sp>
      <p:sp>
        <p:nvSpPr>
          <p:cNvPr id="5" name="Text Placeholder 4"/>
          <p:cNvSpPr>
            <a:spLocks noGrp="1"/>
          </p:cNvSpPr>
          <p:nvPr>
            <p:ph type="body" sz="quarter" idx="10"/>
          </p:nvPr>
        </p:nvSpPr>
        <p:spPr>
          <a:xfrm>
            <a:off x="274638" y="1216152"/>
            <a:ext cx="11887199" cy="5539978"/>
          </a:xfrm>
        </p:spPr>
        <p:txBody>
          <a:bodyPr/>
          <a:lstStyle/>
          <a:p>
            <a:r>
              <a:rPr lang="en-US" sz="2000" dirty="0"/>
              <a:t>CREATE RESOURCE POOL </a:t>
            </a:r>
            <a:r>
              <a:rPr lang="en-US" sz="2000" dirty="0" err="1"/>
              <a:t>pool_name</a:t>
            </a:r>
            <a:endParaRPr lang="en-US" sz="2000" dirty="0"/>
          </a:p>
          <a:p>
            <a:r>
              <a:rPr lang="en-US" sz="2000" dirty="0"/>
              <a:t>[ WITH</a:t>
            </a:r>
          </a:p>
          <a:p>
            <a:r>
              <a:rPr lang="en-US" sz="2000" dirty="0"/>
              <a:t>    (</a:t>
            </a:r>
          </a:p>
          <a:p>
            <a:r>
              <a:rPr lang="en-US" sz="2000" dirty="0"/>
              <a:t>        [ MIN_CPU_PERCENT = value ]</a:t>
            </a:r>
          </a:p>
          <a:p>
            <a:r>
              <a:rPr lang="en-US" sz="2000" dirty="0"/>
              <a:t>        [ [ , ] MAX_CPU_PERCENT = value ] </a:t>
            </a:r>
          </a:p>
          <a:p>
            <a:r>
              <a:rPr lang="en-US" sz="2000" dirty="0"/>
              <a:t>        [ [ , ] CAP_CPU_PERCENT = value ] </a:t>
            </a:r>
          </a:p>
          <a:p>
            <a:r>
              <a:rPr lang="en-US" sz="2000" dirty="0"/>
              <a:t>        [ [ , ] AFFINITY {SCHEDULER =</a:t>
            </a:r>
          </a:p>
          <a:p>
            <a:r>
              <a:rPr lang="en-US" sz="2000" dirty="0"/>
              <a:t>                  AUTO | ( &lt;</a:t>
            </a:r>
            <a:r>
              <a:rPr lang="en-US" sz="2000" dirty="0" err="1"/>
              <a:t>scheduler_range_spec</a:t>
            </a:r>
            <a:r>
              <a:rPr lang="en-US" sz="2000" dirty="0"/>
              <a:t>&gt; ) </a:t>
            </a:r>
          </a:p>
          <a:p>
            <a:r>
              <a:rPr lang="en-US" sz="2000" dirty="0"/>
              <a:t>                | NUMANODE = ( &lt;</a:t>
            </a:r>
            <a:r>
              <a:rPr lang="en-US" sz="2000" dirty="0" err="1"/>
              <a:t>NUMA_node_range_spec</a:t>
            </a:r>
            <a:r>
              <a:rPr lang="en-US" sz="2000" dirty="0"/>
              <a:t>&gt; )} ] </a:t>
            </a:r>
          </a:p>
          <a:p>
            <a:r>
              <a:rPr lang="en-US" sz="2000" dirty="0"/>
              <a:t>        [ [ , ] MIN_MEMORY_PERCENT = value ]</a:t>
            </a:r>
          </a:p>
          <a:p>
            <a:r>
              <a:rPr lang="en-US" sz="2000" dirty="0"/>
              <a:t>        [ [ , ] MAX_MEMORY_PERCENT = value ]</a:t>
            </a:r>
          </a:p>
          <a:p>
            <a:r>
              <a:rPr lang="en-US" sz="2000" b="1" dirty="0">
                <a:solidFill>
                  <a:srgbClr val="FF0000"/>
                </a:solidFill>
              </a:rPr>
              <a:t>        [ [ , ] MIN_IOPS_PER_VOLUME = value ]</a:t>
            </a:r>
          </a:p>
          <a:p>
            <a:r>
              <a:rPr lang="en-US" sz="2000" b="1" dirty="0">
                <a:solidFill>
                  <a:srgbClr val="FF0000"/>
                </a:solidFill>
              </a:rPr>
              <a:t>        [ [ , ] MAX_IOPS_PER_VOLUME = value ]</a:t>
            </a:r>
          </a:p>
          <a:p>
            <a:r>
              <a:rPr lang="en-US" sz="2000" dirty="0"/>
              <a:t>    ) </a:t>
            </a:r>
          </a:p>
          <a:p>
            <a:r>
              <a:rPr lang="en-US" sz="2000" dirty="0"/>
              <a:t>]</a:t>
            </a:r>
          </a:p>
          <a:p>
            <a:r>
              <a:rPr lang="en-US" sz="2000" dirty="0"/>
              <a:t>[;]</a:t>
            </a:r>
          </a:p>
        </p:txBody>
      </p:sp>
    </p:spTree>
    <p:extLst>
      <p:ext uri="{BB962C8B-B14F-4D97-AF65-F5344CB8AC3E}">
        <p14:creationId xmlns:p14="http://schemas.microsoft.com/office/powerpoint/2010/main" val="231793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You Do It?</a:t>
            </a:r>
            <a:endParaRPr lang="en-US" dirty="0"/>
          </a:p>
        </p:txBody>
      </p:sp>
      <p:sp>
        <p:nvSpPr>
          <p:cNvPr id="5" name="Text Placeholder 4"/>
          <p:cNvSpPr>
            <a:spLocks noGrp="1"/>
          </p:cNvSpPr>
          <p:nvPr>
            <p:ph type="body" sz="quarter" idx="10"/>
          </p:nvPr>
        </p:nvSpPr>
        <p:spPr>
          <a:xfrm>
            <a:off x="274638" y="1216152"/>
            <a:ext cx="11887199" cy="3170099"/>
          </a:xfrm>
        </p:spPr>
        <p:txBody>
          <a:bodyPr/>
          <a:lstStyle/>
          <a:p>
            <a:r>
              <a:rPr lang="en-US" sz="2000" dirty="0"/>
              <a:t>ALTER RESOURCE GOVERNOR </a:t>
            </a:r>
          </a:p>
          <a:p>
            <a:r>
              <a:rPr lang="en-US" sz="2000" dirty="0"/>
              <a:t>{ DISABLE | RECONFIGURE } </a:t>
            </a:r>
          </a:p>
          <a:p>
            <a:r>
              <a:rPr lang="en-US" sz="2000" dirty="0"/>
              <a:t>| </a:t>
            </a:r>
          </a:p>
          <a:p>
            <a:r>
              <a:rPr lang="en-US" sz="2000" dirty="0"/>
              <a:t>WITH ( CLASSIFIER_FUNCTION = { </a:t>
            </a:r>
            <a:r>
              <a:rPr lang="en-US" sz="2000" dirty="0" err="1"/>
              <a:t>schema_name.function_name</a:t>
            </a:r>
            <a:r>
              <a:rPr lang="en-US" sz="2000" dirty="0"/>
              <a:t> | NULL } ) </a:t>
            </a:r>
          </a:p>
          <a:p>
            <a:r>
              <a:rPr lang="en-US" sz="2000" dirty="0"/>
              <a:t>| </a:t>
            </a:r>
          </a:p>
          <a:p>
            <a:r>
              <a:rPr lang="en-US" sz="2000" dirty="0"/>
              <a:t>RESET STATISTICS </a:t>
            </a:r>
          </a:p>
          <a:p>
            <a:r>
              <a:rPr lang="en-US" sz="2000" dirty="0"/>
              <a:t>| </a:t>
            </a:r>
          </a:p>
          <a:p>
            <a:r>
              <a:rPr lang="en-US" sz="2000" b="1" dirty="0">
                <a:solidFill>
                  <a:srgbClr val="FF0000"/>
                </a:solidFill>
              </a:rPr>
              <a:t>WITH ( MAX_OUTSTANDING_IO_PER_VOLUME = value) </a:t>
            </a:r>
          </a:p>
          <a:p>
            <a:r>
              <a:rPr lang="en-US" sz="2000" dirty="0"/>
              <a:t>[ ; ] </a:t>
            </a:r>
          </a:p>
        </p:txBody>
      </p:sp>
    </p:spTree>
    <p:extLst>
      <p:ext uri="{BB962C8B-B14F-4D97-AF65-F5344CB8AC3E}">
        <p14:creationId xmlns:p14="http://schemas.microsoft.com/office/powerpoint/2010/main" val="389679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DBI-B310</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http://schemas.microsoft.com/sharepoint/v3"/>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230e9df3-be65-4c73-a93b-d1236ebd677e"/>
    <ds:schemaRef ds:uri="e36bfbf9-5e42-489c-a259-4c54eb22cb5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425</TotalTime>
  <Words>2883</Words>
  <Application>Microsoft Office PowerPoint</Application>
  <PresentationFormat>Custom</PresentationFormat>
  <Paragraphs>174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Consolas</vt:lpstr>
      <vt:lpstr>Segoe UI</vt:lpstr>
      <vt:lpstr>Segoe UI Light</vt:lpstr>
      <vt:lpstr>Wingdings</vt:lpstr>
      <vt:lpstr>TechEd 2014 Dk Blue</vt:lpstr>
      <vt:lpstr>Mind your IO: Resource Governor Shows You How</vt:lpstr>
      <vt:lpstr>PowerPoint Presentation</vt:lpstr>
      <vt:lpstr>Agenda </vt:lpstr>
      <vt:lpstr>Resource Governor - Overview </vt:lpstr>
      <vt:lpstr>Resource Governor - Overview </vt:lpstr>
      <vt:lpstr>Why care about IO governance?</vt:lpstr>
      <vt:lpstr>What can you govern?</vt:lpstr>
      <vt:lpstr>How Can You Do It?</vt:lpstr>
      <vt:lpstr>How Can You Do It?</vt:lpstr>
      <vt:lpstr>DMVs</vt:lpstr>
      <vt:lpstr>Extended Events</vt:lpstr>
      <vt:lpstr>Demo</vt:lpstr>
      <vt:lpstr>Demo</vt:lpstr>
      <vt:lpstr>Summary &amp; Call to Action</vt:lpstr>
      <vt:lpstr>Thank you!</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your IO: Resource Governor Shows You How</dc:title>
  <dc:subject>TechEd 2014</dc:subject>
  <dc:creator>Amit Bansal</dc:creator>
  <cp:keywords/>
  <dc:description>Template: Jordan Cayabyab, Artitudes Design
Formatting: 
Audience Type:</dc:description>
  <cp:lastModifiedBy>testadmin</cp:lastModifiedBy>
  <cp:revision>42</cp:revision>
  <dcterms:created xsi:type="dcterms:W3CDTF">2014-05-05T18:30:27Z</dcterms:created>
  <dcterms:modified xsi:type="dcterms:W3CDTF">2014-05-15T20:59:37Z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