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58"/>
  </p:notesMasterIdLst>
  <p:handoutMasterIdLst>
    <p:handoutMasterId r:id="rId59"/>
  </p:handoutMasterIdLst>
  <p:sldIdLst>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10" r:id="rId53"/>
    <p:sldId id="306" r:id="rId54"/>
    <p:sldId id="307" r:id="rId55"/>
    <p:sldId id="308" r:id="rId56"/>
    <p:sldId id="309"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3"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25" d="100"/>
        <a:sy n="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5631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51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9231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4553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95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A6629-8342-4E9D-82A0-1632349073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40053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47874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70521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27314-FDFA-284E-BDC9-5AE80F83B61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162606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5053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8465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085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95037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11726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a:prstGeom prst="rect">
            <a:avLst/>
          </a:prstGeom>
        </p:spPr>
      </p:sp>
      <p:sp>
        <p:nvSpPr>
          <p:cNvPr id="3" name="Notes Placeholder 2"/>
          <p:cNvSpPr>
            <a:spLocks noGrp="1"/>
          </p:cNvSpPr>
          <p:nvPr>
            <p:ph type="body" idx="1"/>
          </p:nvPr>
        </p:nvSpPr>
        <p:spPr>
          <a:xfrm>
            <a:off x="708660" y="4451985"/>
            <a:ext cx="5669280" cy="421767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377940" y="8902343"/>
            <a:ext cx="707020" cy="468630"/>
          </a:xfrm>
          <a:prstGeom prst="rect">
            <a:avLst/>
          </a:prstGeom>
        </p:spPr>
        <p:txBody>
          <a:bodyPr/>
          <a:lstStyle/>
          <a:p>
            <a:fld id="{EC87E0CF-87F6-4B58-B8B8-DCAB2DAAF3CA}" type="slidenum">
              <a:rPr lang="en-US" smtClean="0">
                <a:solidFill>
                  <a:prstClr val="black"/>
                </a:solidFill>
              </a:rPr>
              <a:pPr/>
              <a:t>48</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5/14/2014 3:26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4015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3052872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079976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770612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249132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87280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7563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8538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7928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3702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27314-FDFA-284E-BDC9-5AE80F83B61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0492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27314-FDFA-284E-BDC9-5AE80F83B61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087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9427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7851958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3635763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508091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577712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54173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96968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1952700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6595278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52905045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1762351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781109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638643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700438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294950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430143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563902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332072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7129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540838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08397623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98036201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62530051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55973801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75624675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02627993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43812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5183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4639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0441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124710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6662886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348588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Co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91132" y="305095"/>
            <a:ext cx="11192828" cy="699453"/>
          </a:xfrm>
          <a:prstGeom prst="rect">
            <a:avLst/>
          </a:prstGeom>
        </p:spPr>
        <p:txBody>
          <a:bodyPr/>
          <a:lstStyle/>
          <a:p>
            <a:r>
              <a:rPr lang="en-US" dirty="0" smtClean="0"/>
              <a:t>Slide for code</a:t>
            </a:r>
            <a:endParaRPr lang="en-US" dirty="0"/>
          </a:p>
        </p:txBody>
      </p:sp>
      <p:sp>
        <p:nvSpPr>
          <p:cNvPr id="8" name="Content Placeholder 2"/>
          <p:cNvSpPr>
            <a:spLocks noGrp="1"/>
          </p:cNvSpPr>
          <p:nvPr>
            <p:ph idx="1"/>
          </p:nvPr>
        </p:nvSpPr>
        <p:spPr>
          <a:xfrm>
            <a:off x="591132" y="1695116"/>
            <a:ext cx="11192828" cy="4713411"/>
          </a:xfrm>
          <a:prstGeom prst="rect">
            <a:avLst/>
          </a:prstGeom>
        </p:spPr>
        <p:txBody>
          <a:bodyPr>
            <a:normAutofit/>
          </a:bodyPr>
          <a:lstStyle>
            <a:lvl1pPr marL="0" indent="0">
              <a:buClr>
                <a:schemeClr val="accent3"/>
              </a:buClr>
              <a:buFontTx/>
              <a:buNone/>
              <a:defRPr sz="2720">
                <a:solidFill>
                  <a:schemeClr val="tx1">
                    <a:lumMod val="75000"/>
                    <a:lumOff val="25000"/>
                  </a:schemeClr>
                </a:solidFill>
                <a:latin typeface="Consolas"/>
                <a:cs typeface="Consolas"/>
              </a:defRPr>
            </a:lvl1pPr>
            <a:lvl2pPr marL="0" indent="0">
              <a:buClr>
                <a:schemeClr val="accent3"/>
              </a:buClr>
              <a:buFontTx/>
              <a:buNone/>
              <a:defRPr sz="2448">
                <a:solidFill>
                  <a:schemeClr val="tx1">
                    <a:lumMod val="75000"/>
                    <a:lumOff val="25000"/>
                  </a:schemeClr>
                </a:solidFill>
                <a:latin typeface="Consolas"/>
                <a:cs typeface="Consolas"/>
              </a:defRPr>
            </a:lvl2pPr>
            <a:lvl3pPr marL="401544" indent="0">
              <a:buClr>
                <a:schemeClr val="accent3"/>
              </a:buClr>
              <a:buFontTx/>
              <a:buNone/>
              <a:defRPr sz="2176">
                <a:solidFill>
                  <a:schemeClr val="tx1">
                    <a:lumMod val="75000"/>
                    <a:lumOff val="25000"/>
                  </a:schemeClr>
                </a:solidFill>
                <a:latin typeface="Consolas"/>
                <a:cs typeface="Consolas"/>
              </a:defRPr>
            </a:lvl3pPr>
            <a:lvl4pPr marL="787978" indent="0">
              <a:buClr>
                <a:schemeClr val="accent3"/>
              </a:buClr>
              <a:buFontTx/>
              <a:buNone/>
              <a:defRPr sz="2176">
                <a:solidFill>
                  <a:schemeClr val="tx1">
                    <a:lumMod val="75000"/>
                    <a:lumOff val="25000"/>
                  </a:schemeClr>
                </a:solidFill>
                <a:latin typeface="Consolas"/>
                <a:cs typeface="Consolas"/>
              </a:defRPr>
            </a:lvl4pPr>
            <a:lvl5pPr marL="1150663" indent="0">
              <a:buClr>
                <a:schemeClr val="accent3"/>
              </a:buClr>
              <a:buFontTx/>
              <a:buNone/>
              <a:defRPr sz="2176">
                <a:solidFill>
                  <a:schemeClr val="tx1">
                    <a:lumMod val="75000"/>
                    <a:lumOff val="25000"/>
                  </a:schemeClr>
                </a:solidFill>
                <a:latin typeface="Consolas"/>
                <a:cs typeface="Consola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11511814" y="6528369"/>
            <a:ext cx="301534" cy="476732"/>
          </a:xfrm>
          <a:prstGeom prst="rect">
            <a:avLst/>
          </a:prstGeom>
          <a:solidFill>
            <a:srgbClr val="F8982D"/>
          </a:solidFill>
        </p:spPr>
        <p:txBody>
          <a:bodyPr vert="horz" wrap="none" lIns="91440" tIns="0" rIns="91440" bIns="45720" rtlCol="0" anchor="ctr"/>
          <a:lstStyle>
            <a:lvl1pPr algn="ctr">
              <a:defRPr sz="1088" b="0">
                <a:solidFill>
                  <a:schemeClr val="bg1"/>
                </a:solidFill>
              </a:defRPr>
            </a:lvl1pPr>
          </a:lstStyle>
          <a:p>
            <a:fld id="{24388C19-8A66-2F4D-8164-42A5D3D3DBB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9288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1_Section Titl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8010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132" y="305095"/>
            <a:ext cx="11192828" cy="699453"/>
          </a:xfrm>
          <a:prstGeom prst="rect">
            <a:avLst/>
          </a:prstGeom>
        </p:spPr>
        <p:txBody>
          <a:bodyPr/>
          <a:lstStyle/>
          <a:p>
            <a:r>
              <a:rPr lang="en-US" dirty="0" smtClean="0"/>
              <a:t>Title Styling</a:t>
            </a:r>
            <a:endParaRPr lang="en-US" dirty="0"/>
          </a:p>
        </p:txBody>
      </p:sp>
      <p:sp>
        <p:nvSpPr>
          <p:cNvPr id="8" name="Text Placeholder 2"/>
          <p:cNvSpPr>
            <a:spLocks noGrp="1"/>
          </p:cNvSpPr>
          <p:nvPr>
            <p:ph idx="1" hasCustomPrompt="1"/>
          </p:nvPr>
        </p:nvSpPr>
        <p:spPr>
          <a:xfrm>
            <a:off x="591132" y="1434330"/>
            <a:ext cx="11192828" cy="4713411"/>
          </a:xfrm>
          <a:prstGeom prst="rect">
            <a:avLst/>
          </a:prstGeom>
        </p:spPr>
        <p:txBody>
          <a:bodyPr vert="horz" lIns="91440" tIns="45720" rIns="91440" bIns="45720" rtlCol="0">
            <a:noAutofit/>
          </a:bodyPr>
          <a:lstStyle>
            <a:lvl1pPr marL="0" indent="0">
              <a:buNone/>
              <a:defRPr>
                <a:solidFill>
                  <a:schemeClr val="tx1">
                    <a:lumMod val="75000"/>
                    <a:lumOff val="25000"/>
                  </a:schemeClr>
                </a:solidFill>
                <a:latin typeface="+mn-lt"/>
              </a:defRPr>
            </a:lvl1pPr>
            <a:lvl2pPr marL="466310" indent="-466310">
              <a:buClr>
                <a:schemeClr val="accent4"/>
              </a:buClr>
              <a:buFont typeface="Arial"/>
              <a:buChar char="•"/>
              <a:defRPr>
                <a:solidFill>
                  <a:schemeClr val="tx1">
                    <a:lumMod val="75000"/>
                    <a:lumOff val="25000"/>
                  </a:schemeClr>
                </a:solidFill>
                <a:latin typeface="+mn-lt"/>
              </a:defRPr>
            </a:lvl2pPr>
            <a:lvl3pPr marL="867854" indent="-466310">
              <a:buClr>
                <a:schemeClr val="accent4"/>
              </a:buClr>
              <a:buFont typeface="Arial"/>
              <a:buChar char="•"/>
              <a:defRPr sz="2448" b="0">
                <a:solidFill>
                  <a:schemeClr val="accent5"/>
                </a:solidFill>
                <a:latin typeface="+mn-lt"/>
              </a:defRPr>
            </a:lvl3pPr>
            <a:lvl4pPr marL="1254287" indent="-466310">
              <a:buClr>
                <a:schemeClr val="accent4"/>
              </a:buClr>
              <a:buFont typeface="Arial"/>
              <a:buChar char="•"/>
              <a:defRPr>
                <a:solidFill>
                  <a:schemeClr val="tx1">
                    <a:lumMod val="75000"/>
                    <a:lumOff val="25000"/>
                  </a:schemeClr>
                </a:solidFill>
                <a:latin typeface="+mn-lt"/>
              </a:defRPr>
            </a:lvl4pPr>
            <a:lvl5pPr marL="1616973" indent="-466310">
              <a:buClr>
                <a:schemeClr val="accent4"/>
              </a:buClr>
              <a:buFont typeface="Arial"/>
              <a:buChar char="•"/>
              <a:defRPr>
                <a:solidFill>
                  <a:schemeClr val="tx1">
                    <a:lumMod val="75000"/>
                    <a:lumOff val="25000"/>
                  </a:schemeClr>
                </a:solidFill>
                <a:latin typeface="+mn-lt"/>
              </a:defRPr>
            </a:lvl5pPr>
          </a:lstStyle>
          <a:p>
            <a:pPr marL="401544" lvl="2" indent="-401544">
              <a:buNone/>
            </a:pPr>
            <a:r>
              <a:rPr lang="en-US" sz="3264" dirty="0" smtClean="0">
                <a:solidFill>
                  <a:schemeClr val="accent4"/>
                </a:solidFill>
              </a:rPr>
              <a:t>Heading One Style </a:t>
            </a:r>
          </a:p>
          <a:p>
            <a:pPr marL="401544" lvl="2" indent="-401544">
              <a:buNone/>
            </a:pPr>
            <a:r>
              <a:rPr lang="en-US" dirty="0" smtClean="0">
                <a:solidFill>
                  <a:schemeClr val="tx1">
                    <a:lumMod val="65000"/>
                    <a:lumOff val="35000"/>
                  </a:schemeClr>
                </a:solidFill>
              </a:rPr>
              <a:t>Body content, 18pt Segoe UI (gray)</a:t>
            </a:r>
          </a:p>
          <a:p>
            <a:pPr marL="401544" lvl="2" indent="-401544">
              <a:buNone/>
            </a:pPr>
            <a:endParaRPr lang="en-US" dirty="0" smtClean="0">
              <a:solidFill>
                <a:schemeClr val="tx1">
                  <a:lumMod val="65000"/>
                  <a:lumOff val="35000"/>
                </a:schemeClr>
              </a:solidFill>
            </a:endParaRPr>
          </a:p>
          <a:p>
            <a:pPr marL="401544" lvl="2" indent="-401544">
              <a:buNone/>
            </a:pPr>
            <a:r>
              <a:rPr lang="en-US" sz="2720" dirty="0" smtClean="0">
                <a:solidFill>
                  <a:schemeClr val="accent6"/>
                </a:solidFill>
              </a:rPr>
              <a:t>Heading Two Style</a:t>
            </a:r>
          </a:p>
          <a:p>
            <a:pPr marL="401544" lvl="2" indent="-401544">
              <a:buNone/>
            </a:pPr>
            <a:r>
              <a:rPr lang="en-US" dirty="0" smtClean="0">
                <a:solidFill>
                  <a:schemeClr val="tx1">
                    <a:lumMod val="65000"/>
                    <a:lumOff val="35000"/>
                  </a:schemeClr>
                </a:solidFill>
              </a:rPr>
              <a:t>Body content, 18pt Segoe UI (gray)</a:t>
            </a:r>
          </a:p>
          <a:p>
            <a:pPr marL="401544" lvl="2" indent="-401544">
              <a:buNone/>
            </a:pPr>
            <a:endParaRPr lang="en-US" sz="2720" dirty="0" smtClean="0">
              <a:solidFill>
                <a:schemeClr val="accent3"/>
              </a:solidFill>
            </a:endParaRPr>
          </a:p>
          <a:p>
            <a:pPr marL="401544" lvl="2" indent="-401544">
              <a:buNone/>
            </a:pPr>
            <a:r>
              <a:rPr lang="en-US" b="1" dirty="0" smtClean="0">
                <a:solidFill>
                  <a:schemeClr val="accent1"/>
                </a:solidFill>
              </a:rPr>
              <a:t>HEADING THREE STYLE</a:t>
            </a:r>
          </a:p>
          <a:p>
            <a:pPr marL="401544" lvl="2" indent="-401544">
              <a:buNone/>
            </a:pPr>
            <a:r>
              <a:rPr lang="en-US" dirty="0" smtClean="0">
                <a:solidFill>
                  <a:schemeClr val="tx1">
                    <a:lumMod val="65000"/>
                    <a:lumOff val="35000"/>
                  </a:schemeClr>
                </a:solidFill>
              </a:rPr>
              <a:t>Body content, 18pt Segoe UI (gray)</a:t>
            </a:r>
          </a:p>
          <a:p>
            <a:pPr marL="0" indent="0">
              <a:buNone/>
            </a:pPr>
            <a:endParaRPr lang="en-US" dirty="0"/>
          </a:p>
        </p:txBody>
      </p:sp>
      <p:sp>
        <p:nvSpPr>
          <p:cNvPr id="9" name="Slide Number Placeholder 5"/>
          <p:cNvSpPr>
            <a:spLocks noGrp="1"/>
          </p:cNvSpPr>
          <p:nvPr>
            <p:ph type="sldNum" sz="quarter" idx="4"/>
          </p:nvPr>
        </p:nvSpPr>
        <p:spPr>
          <a:xfrm>
            <a:off x="11511814" y="6528369"/>
            <a:ext cx="301534" cy="476732"/>
          </a:xfrm>
          <a:prstGeom prst="rect">
            <a:avLst/>
          </a:prstGeom>
          <a:solidFill>
            <a:srgbClr val="F8982D"/>
          </a:solidFill>
        </p:spPr>
        <p:txBody>
          <a:bodyPr vert="horz" wrap="none" lIns="91440" tIns="0" rIns="91440" bIns="45720" rtlCol="0" anchor="ctr"/>
          <a:lstStyle>
            <a:lvl1pPr algn="ctr">
              <a:defRPr sz="1088" b="0">
                <a:solidFill>
                  <a:schemeClr val="bg1"/>
                </a:solidFill>
              </a:defRPr>
            </a:lvl1pPr>
          </a:lstStyle>
          <a:p>
            <a:fld id="{24388C19-8A66-2F4D-8164-42A5D3D3DBB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081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image" Target="../media/image2.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1.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theme" Target="../theme/theme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192469178"/>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1" r:id="rId32"/>
    <p:sldLayoutId id="2147484312" r:id="rId33"/>
    <p:sldLayoutId id="2147484313" r:id="rId34"/>
    <p:sldLayoutId id="2147484314"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0.xml"/><Relationship Id="rId5" Type="http://schemas.openxmlformats.org/officeDocument/2006/relationships/image" Target="../media/image15.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24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Ouch this doesn’t work ...</a:t>
            </a:r>
            <a:endParaRPr lang="en-US" dirty="0"/>
          </a:p>
        </p:txBody>
      </p:sp>
      <p:sp>
        <p:nvSpPr>
          <p:cNvPr id="5" name="Text Placeholder 4"/>
          <p:cNvSpPr>
            <a:spLocks noGrp="1"/>
          </p:cNvSpPr>
          <p:nvPr>
            <p:ph type="body" sz="quarter" idx="10"/>
          </p:nvPr>
        </p:nvSpPr>
        <p:spPr>
          <a:xfrm>
            <a:off x="274638" y="1216152"/>
            <a:ext cx="11887199" cy="2876172"/>
          </a:xfrm>
        </p:spPr>
        <p:txBody>
          <a:bodyPr/>
          <a:lstStyle/>
          <a:p>
            <a:r>
              <a:rPr lang="en-US" dirty="0"/>
              <a:t>=CALCULATE([Sum of Revenue</a:t>
            </a:r>
            <a:r>
              <a:rPr lang="en-US" dirty="0" smtClean="0"/>
              <a:t>]</a:t>
            </a:r>
          </a:p>
          <a:p>
            <a:r>
              <a:rPr lang="en-US" dirty="0"/>
              <a:t>	</a:t>
            </a:r>
            <a:r>
              <a:rPr lang="en-US" dirty="0" smtClean="0"/>
              <a:t>		,ALL(</a:t>
            </a:r>
            <a:r>
              <a:rPr lang="en-US" dirty="0" err="1" smtClean="0"/>
              <a:t>DateTable</a:t>
            </a:r>
            <a:r>
              <a:rPr lang="en-US" dirty="0" smtClean="0"/>
              <a:t>)</a:t>
            </a:r>
          </a:p>
          <a:p>
            <a:r>
              <a:rPr lang="en-US" dirty="0"/>
              <a:t>	</a:t>
            </a:r>
            <a:r>
              <a:rPr lang="en-US" dirty="0" smtClean="0"/>
              <a:t>		,</a:t>
            </a:r>
            <a:r>
              <a:rPr lang="en-US" dirty="0" err="1" smtClean="0"/>
              <a:t>DateTable</a:t>
            </a:r>
            <a:r>
              <a:rPr lang="en-US" dirty="0" smtClean="0"/>
              <a:t>[Date] &lt;=</a:t>
            </a:r>
          </a:p>
          <a:p>
            <a:r>
              <a:rPr lang="en-US" dirty="0"/>
              <a:t>	</a:t>
            </a:r>
            <a:r>
              <a:rPr lang="en-US" dirty="0" smtClean="0"/>
              <a:t>		 MAX(</a:t>
            </a:r>
            <a:r>
              <a:rPr lang="en-US" dirty="0" err="1" smtClean="0"/>
              <a:t>DateTable</a:t>
            </a:r>
            <a:r>
              <a:rPr lang="en-US" dirty="0" smtClean="0"/>
              <a:t>[Date])</a:t>
            </a:r>
          </a:p>
          <a:p>
            <a:r>
              <a:rPr lang="en-US" dirty="0"/>
              <a:t>	</a:t>
            </a:r>
            <a:r>
              <a:rPr lang="en-US" dirty="0" smtClean="0"/>
              <a:t>		)</a:t>
            </a:r>
            <a:endParaRPr lang="en-US" dirty="0"/>
          </a:p>
        </p:txBody>
      </p:sp>
      <p:sp>
        <p:nvSpPr>
          <p:cNvPr id="2" name="Multiply 1"/>
          <p:cNvSpPr/>
          <p:nvPr/>
        </p:nvSpPr>
        <p:spPr bwMode="auto">
          <a:xfrm>
            <a:off x="3475037" y="-711169"/>
            <a:ext cx="5105400" cy="6172200"/>
          </a:xfrm>
          <a:prstGeom prst="mathMultiply">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3"/>
          <a:stretch>
            <a:fillRect/>
          </a:stretch>
        </p:blipFill>
        <p:spPr>
          <a:xfrm>
            <a:off x="1417637" y="4392389"/>
            <a:ext cx="9723560" cy="1752600"/>
          </a:xfrm>
          <a:prstGeom prst="rect">
            <a:avLst/>
          </a:prstGeom>
        </p:spPr>
      </p:pic>
    </p:spTree>
    <p:extLst>
      <p:ext uri="{BB962C8B-B14F-4D97-AF65-F5344CB8AC3E}">
        <p14:creationId xmlns:p14="http://schemas.microsoft.com/office/powerpoint/2010/main" val="23738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DAX &amp; Syntax sugar</a:t>
            </a:r>
          </a:p>
        </p:txBody>
      </p:sp>
      <p:sp>
        <p:nvSpPr>
          <p:cNvPr id="5" name="Text Placeholder 4"/>
          <p:cNvSpPr>
            <a:spLocks noGrp="1"/>
          </p:cNvSpPr>
          <p:nvPr>
            <p:ph type="body" sz="quarter" idx="10"/>
          </p:nvPr>
        </p:nvSpPr>
        <p:spPr>
          <a:xfrm>
            <a:off x="274638" y="1216152"/>
            <a:ext cx="11887199" cy="2794611"/>
          </a:xfrm>
        </p:spPr>
        <p:txBody>
          <a:bodyPr/>
          <a:lstStyle/>
          <a:p>
            <a:r>
              <a:rPr lang="en-US" sz="3200" dirty="0"/>
              <a:t>=CALCULATE([Sum of Revenue</a:t>
            </a:r>
            <a:r>
              <a:rPr lang="en-US" sz="3200" dirty="0" smtClean="0"/>
              <a:t>]</a:t>
            </a:r>
          </a:p>
          <a:p>
            <a:r>
              <a:rPr lang="en-US" sz="3200" dirty="0"/>
              <a:t>	</a:t>
            </a:r>
            <a:r>
              <a:rPr lang="en-US" sz="3200" dirty="0" smtClean="0"/>
              <a:t>		,ALL(</a:t>
            </a:r>
            <a:r>
              <a:rPr lang="en-US" sz="3200" dirty="0" err="1" smtClean="0"/>
              <a:t>DateTable</a:t>
            </a:r>
            <a:r>
              <a:rPr lang="en-US" sz="3200" dirty="0" smtClean="0"/>
              <a:t>)</a:t>
            </a:r>
          </a:p>
          <a:p>
            <a:r>
              <a:rPr lang="en-US" sz="3200" dirty="0"/>
              <a:t>	</a:t>
            </a:r>
            <a:r>
              <a:rPr lang="en-US" sz="3200" dirty="0" smtClean="0"/>
              <a:t>		,</a:t>
            </a:r>
            <a:r>
              <a:rPr lang="en-US" sz="3200" dirty="0" err="1">
                <a:solidFill>
                  <a:schemeClr val="accent3"/>
                </a:solidFill>
              </a:rPr>
              <a:t>DateTable</a:t>
            </a:r>
            <a:r>
              <a:rPr lang="en-US" sz="3200" dirty="0">
                <a:solidFill>
                  <a:schemeClr val="accent3"/>
                </a:solidFill>
              </a:rPr>
              <a:t>[Date] &lt;=</a:t>
            </a:r>
          </a:p>
          <a:p>
            <a:r>
              <a:rPr lang="en-US" sz="3200" dirty="0"/>
              <a:t>	</a:t>
            </a:r>
            <a:r>
              <a:rPr lang="en-US" sz="3200" dirty="0" smtClean="0"/>
              <a:t>		 </a:t>
            </a:r>
            <a:r>
              <a:rPr lang="en-US" sz="3200" dirty="0" smtClean="0">
                <a:solidFill>
                  <a:schemeClr val="accent3"/>
                </a:solidFill>
              </a:rPr>
              <a:t>MAX(</a:t>
            </a:r>
            <a:r>
              <a:rPr lang="en-US" sz="3200" dirty="0" err="1" smtClean="0">
                <a:solidFill>
                  <a:schemeClr val="accent3"/>
                </a:solidFill>
              </a:rPr>
              <a:t>DateTable</a:t>
            </a:r>
            <a:r>
              <a:rPr lang="en-US" sz="3200" dirty="0" smtClean="0">
                <a:solidFill>
                  <a:schemeClr val="accent3"/>
                </a:solidFill>
              </a:rPr>
              <a:t>[Date])</a:t>
            </a:r>
            <a:r>
              <a:rPr lang="en-US" sz="3200" dirty="0"/>
              <a:t> 		</a:t>
            </a:r>
            <a:endParaRPr lang="en-US" sz="3200" dirty="0" smtClean="0">
              <a:solidFill>
                <a:schemeClr val="accent3"/>
              </a:solidFill>
            </a:endParaRPr>
          </a:p>
          <a:p>
            <a:r>
              <a:rPr lang="en-US" sz="3200" dirty="0"/>
              <a:t>	</a:t>
            </a:r>
            <a:r>
              <a:rPr lang="en-US" sz="3200" dirty="0" smtClean="0"/>
              <a:t>		)</a:t>
            </a:r>
            <a:endParaRPr lang="en-US" sz="3200" dirty="0"/>
          </a:p>
        </p:txBody>
      </p:sp>
      <p:sp>
        <p:nvSpPr>
          <p:cNvPr id="7" name="Text Placeholder 4"/>
          <p:cNvSpPr txBox="1">
            <a:spLocks/>
          </p:cNvSpPr>
          <p:nvPr/>
        </p:nvSpPr>
        <p:spPr>
          <a:xfrm>
            <a:off x="272272" y="1222895"/>
            <a:ext cx="11887199" cy="313932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
                <a:schemeClr val="tx1"/>
              </a:buClr>
              <a:buSzPct val="100000"/>
              <a:buFontTx/>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
                <a:schemeClr val="tx1"/>
              </a:buClr>
              <a:buSzPct val="100000"/>
              <a:buFontTx/>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smtClean="0"/>
              <a:t>=CALCULATE([Sum of Revenue]</a:t>
            </a:r>
          </a:p>
          <a:p>
            <a:pPr>
              <a:buClr>
                <a:srgbClr val="FFFFFF"/>
              </a:buClr>
            </a:pPr>
            <a:r>
              <a:rPr lang="en-US" sz="3200" dirty="0" smtClean="0"/>
              <a:t>			,ALL(</a:t>
            </a:r>
            <a:r>
              <a:rPr lang="en-US" sz="3200" dirty="0" err="1" smtClean="0"/>
              <a:t>DateTable</a:t>
            </a:r>
            <a:r>
              <a:rPr lang="en-US" sz="3200" dirty="0" smtClean="0"/>
              <a:t>)</a:t>
            </a:r>
          </a:p>
          <a:p>
            <a:pPr>
              <a:buClr>
                <a:srgbClr val="FFFFFF"/>
              </a:buClr>
            </a:pPr>
            <a:r>
              <a:rPr lang="en-US" sz="3200" dirty="0" smtClean="0"/>
              <a:t>			,</a:t>
            </a:r>
            <a:r>
              <a:rPr lang="en-US" sz="3200" dirty="0" smtClean="0">
                <a:solidFill>
                  <a:srgbClr val="DC3C00"/>
                </a:solidFill>
              </a:rPr>
              <a:t>FILTER(ALL(</a:t>
            </a:r>
            <a:r>
              <a:rPr lang="en-US" sz="3200" dirty="0" err="1" smtClean="0">
                <a:solidFill>
                  <a:srgbClr val="DC3C00"/>
                </a:solidFill>
              </a:rPr>
              <a:t>DateTable</a:t>
            </a:r>
            <a:r>
              <a:rPr lang="en-US" sz="3200" dirty="0" smtClean="0">
                <a:solidFill>
                  <a:srgbClr val="DC3C00"/>
                </a:solidFill>
              </a:rPr>
              <a:t>[Date]), 						</a:t>
            </a:r>
            <a:r>
              <a:rPr lang="en-US" sz="3200" dirty="0" err="1" smtClean="0">
                <a:solidFill>
                  <a:srgbClr val="DC3C00"/>
                </a:solidFill>
              </a:rPr>
              <a:t>DateTable</a:t>
            </a:r>
            <a:r>
              <a:rPr lang="en-US" sz="3200" dirty="0" smtClean="0">
                <a:solidFill>
                  <a:srgbClr val="DC3C00"/>
                </a:solidFill>
              </a:rPr>
              <a:t>[Date] &lt;= 								MAX(</a:t>
            </a:r>
            <a:r>
              <a:rPr lang="en-US" sz="3200" dirty="0" err="1" smtClean="0">
                <a:solidFill>
                  <a:srgbClr val="DC3C00"/>
                </a:solidFill>
              </a:rPr>
              <a:t>DateTable</a:t>
            </a:r>
            <a:r>
              <a:rPr lang="en-US" sz="3200" dirty="0" smtClean="0">
                <a:solidFill>
                  <a:srgbClr val="DC3C00"/>
                </a:solidFill>
              </a:rPr>
              <a:t>[Date])</a:t>
            </a:r>
          </a:p>
          <a:p>
            <a:pPr>
              <a:buClr>
                <a:srgbClr val="FFFFFF"/>
              </a:buClr>
            </a:pPr>
            <a:r>
              <a:rPr lang="en-US" sz="3200" dirty="0" smtClean="0"/>
              <a:t>			)</a:t>
            </a:r>
            <a:endParaRPr lang="en-US" sz="3200" dirty="0"/>
          </a:p>
        </p:txBody>
      </p:sp>
    </p:spTree>
    <p:extLst>
      <p:ext uri="{BB962C8B-B14F-4D97-AF65-F5344CB8AC3E}">
        <p14:creationId xmlns:p14="http://schemas.microsoft.com/office/powerpoint/2010/main" val="21984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sz="8159" dirty="0">
                <a:solidFill>
                  <a:schemeClr val="tx1"/>
                </a:solidFill>
              </a:rPr>
              <a:t>More local context</a:t>
            </a:r>
          </a:p>
        </p:txBody>
      </p:sp>
      <p:sp>
        <p:nvSpPr>
          <p:cNvPr id="2" name="Text Placeholder 1"/>
          <p:cNvSpPr>
            <a:spLocks noGrp="1"/>
          </p:cNvSpPr>
          <p:nvPr>
            <p:ph type="body" sz="quarter" idx="12"/>
          </p:nvPr>
        </p:nvSpPr>
        <p:spPr/>
        <p:txBody>
          <a:bodyPr/>
          <a:lstStyle/>
          <a:p>
            <a:r>
              <a:rPr lang="en-US" dirty="0" smtClean="0"/>
              <a:t>Kasper de Jonge</a:t>
            </a:r>
            <a:endParaRPr lang="en-US" dirty="0"/>
          </a:p>
        </p:txBody>
      </p:sp>
    </p:spTree>
    <p:extLst>
      <p:ext uri="{BB962C8B-B14F-4D97-AF65-F5344CB8AC3E}">
        <p14:creationId xmlns:p14="http://schemas.microsoft.com/office/powerpoint/2010/main" val="3191338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local context</a:t>
            </a:r>
            <a:endParaRPr lang="en-US" dirty="0"/>
          </a:p>
        </p:txBody>
      </p:sp>
      <p:sp>
        <p:nvSpPr>
          <p:cNvPr id="4" name="Rectangle 3"/>
          <p:cNvSpPr/>
          <p:nvPr/>
        </p:nvSpPr>
        <p:spPr bwMode="auto">
          <a:xfrm>
            <a:off x="275481" y="1363966"/>
            <a:ext cx="11369648" cy="540943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6" name="Table 5"/>
          <p:cNvGraphicFramePr>
            <a:graphicFrameLocks noGrp="1"/>
          </p:cNvGraphicFramePr>
          <p:nvPr>
            <p:extLst/>
          </p:nvPr>
        </p:nvGraphicFramePr>
        <p:xfrm>
          <a:off x="504047" y="1912000"/>
          <a:ext cx="4647539" cy="2883519"/>
        </p:xfrm>
        <a:graphic>
          <a:graphicData uri="http://schemas.openxmlformats.org/drawingml/2006/table">
            <a:tbl>
              <a:tblPr>
                <a:tableStyleId>{5940675A-B579-460E-94D1-54222C63F5DA}</a:tableStyleId>
              </a:tblPr>
              <a:tblGrid>
                <a:gridCol w="1271446"/>
                <a:gridCol w="1271446"/>
                <a:gridCol w="2104647"/>
              </a:tblGrid>
              <a:tr h="320391">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1/1/2011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4/1/2010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bl>
          </a:graphicData>
        </a:graphic>
      </p:graphicFrame>
      <p:graphicFrame>
        <p:nvGraphicFramePr>
          <p:cNvPr id="7" name="Table 6"/>
          <p:cNvGraphicFramePr>
            <a:graphicFrameLocks noGrp="1"/>
          </p:cNvGraphicFramePr>
          <p:nvPr>
            <p:extLst/>
          </p:nvPr>
        </p:nvGraphicFramePr>
        <p:xfrm>
          <a:off x="7284886" y="1824724"/>
          <a:ext cx="2971379" cy="3844692"/>
        </p:xfrm>
        <a:graphic>
          <a:graphicData uri="http://schemas.openxmlformats.org/drawingml/2006/table">
            <a:tbl>
              <a:tblPr>
                <a:tableStyleId>{5940675A-B579-460E-94D1-54222C63F5DA}</a:tableStyleId>
              </a:tblPr>
              <a:tblGrid>
                <a:gridCol w="1726526"/>
                <a:gridCol w="1244853"/>
              </a:tblGrid>
              <a:tr h="320391">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3" marR="9523" marT="9523" marB="0" anchor="b">
                    <a:solidFill>
                      <a:schemeClr val="accent3"/>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4/1/2012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43534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bl>
          </a:graphicData>
        </a:graphic>
      </p:graphicFrame>
      <p:cxnSp>
        <p:nvCxnSpPr>
          <p:cNvPr id="9" name="Straight Arrow Connector 8"/>
          <p:cNvCxnSpPr>
            <a:endCxn id="6" idx="3"/>
          </p:cNvCxnSpPr>
          <p:nvPr/>
        </p:nvCxnSpPr>
        <p:spPr>
          <a:xfrm flipH="1" flipV="1">
            <a:off x="5151586" y="3353759"/>
            <a:ext cx="2133303" cy="61811"/>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938437" y="6235642"/>
            <a:ext cx="2635658" cy="535531"/>
          </a:xfrm>
          <a:prstGeom prst="rect">
            <a:avLst/>
          </a:prstGeom>
        </p:spPr>
        <p:txBody>
          <a:bodyPr wrap="none">
            <a:spAutoFit/>
          </a:bodyPr>
          <a:lstStyle/>
          <a:p>
            <a:pPr algn="ctr" defTabSz="932411" fontAlgn="base">
              <a:lnSpc>
                <a:spcPct val="90000"/>
              </a:lnSpc>
              <a:spcBef>
                <a:spcPct val="0"/>
              </a:spcBef>
              <a:spcAft>
                <a:spcPct val="0"/>
              </a:spcAft>
            </a:pPr>
            <a:r>
              <a:rPr lang="en-US" sz="3200" dirty="0">
                <a:solidFill>
                  <a:srgbClr val="FFFFFF"/>
                </a:solidFill>
                <a:ea typeface="Segoe UI" pitchFamily="34" charset="0"/>
                <a:cs typeface="Segoe UI" pitchFamily="34" charset="0"/>
              </a:rPr>
              <a:t>Local Context</a:t>
            </a:r>
          </a:p>
        </p:txBody>
      </p:sp>
      <p:sp>
        <p:nvSpPr>
          <p:cNvPr id="16" name="TextBox 15"/>
          <p:cNvSpPr txBox="1"/>
          <p:nvPr/>
        </p:nvSpPr>
        <p:spPr>
          <a:xfrm>
            <a:off x="2104020" y="1363965"/>
            <a:ext cx="1792939" cy="627822"/>
          </a:xfrm>
          <a:prstGeom prst="rect">
            <a:avLst/>
          </a:prstGeom>
          <a:noFill/>
        </p:spPr>
        <p:txBody>
          <a:bodyPr wrap="none" lIns="182854" tIns="146283" rIns="182854" bIns="146283"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Date Table</a:t>
            </a:r>
          </a:p>
        </p:txBody>
      </p:sp>
      <p:sp>
        <p:nvSpPr>
          <p:cNvPr id="17" name="TextBox 16"/>
          <p:cNvSpPr txBox="1"/>
          <p:nvPr/>
        </p:nvSpPr>
        <p:spPr>
          <a:xfrm>
            <a:off x="7711206" y="1280177"/>
            <a:ext cx="2118989" cy="627822"/>
          </a:xfrm>
          <a:prstGeom prst="rect">
            <a:avLst/>
          </a:prstGeom>
          <a:noFill/>
        </p:spPr>
        <p:txBody>
          <a:bodyPr wrap="none" lIns="182854" tIns="146283" rIns="182854" bIns="146283"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Invoice Table</a:t>
            </a:r>
          </a:p>
        </p:txBody>
      </p:sp>
      <p:sp>
        <p:nvSpPr>
          <p:cNvPr id="18" name="Rectangle 17"/>
          <p:cNvSpPr/>
          <p:nvPr/>
        </p:nvSpPr>
        <p:spPr bwMode="auto">
          <a:xfrm>
            <a:off x="504047" y="2521513"/>
            <a:ext cx="4647541" cy="380946"/>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284888" y="3077674"/>
            <a:ext cx="2971378" cy="675787"/>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9037239" y="3077674"/>
            <a:ext cx="1219027" cy="675787"/>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282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local context</a:t>
            </a:r>
            <a:endParaRPr lang="en-US" dirty="0"/>
          </a:p>
        </p:txBody>
      </p:sp>
      <p:sp>
        <p:nvSpPr>
          <p:cNvPr id="4" name="Rectangle 3"/>
          <p:cNvSpPr/>
          <p:nvPr/>
        </p:nvSpPr>
        <p:spPr bwMode="auto">
          <a:xfrm>
            <a:off x="275481" y="1363966"/>
            <a:ext cx="11369648" cy="540943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6" name="Table 5"/>
          <p:cNvGraphicFramePr>
            <a:graphicFrameLocks noGrp="1"/>
          </p:cNvGraphicFramePr>
          <p:nvPr>
            <p:extLst/>
          </p:nvPr>
        </p:nvGraphicFramePr>
        <p:xfrm>
          <a:off x="504047" y="1912000"/>
          <a:ext cx="4647539" cy="2883519"/>
        </p:xfrm>
        <a:graphic>
          <a:graphicData uri="http://schemas.openxmlformats.org/drawingml/2006/table">
            <a:tbl>
              <a:tblPr>
                <a:tableStyleId>{5940675A-B579-460E-94D1-54222C63F5DA}</a:tableStyleId>
              </a:tblPr>
              <a:tblGrid>
                <a:gridCol w="1271446"/>
                <a:gridCol w="1271446"/>
                <a:gridCol w="2104647"/>
              </a:tblGrid>
              <a:tr h="320391">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1/1/2011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4/1/2010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bl>
          </a:graphicData>
        </a:graphic>
      </p:graphicFrame>
      <p:graphicFrame>
        <p:nvGraphicFramePr>
          <p:cNvPr id="7" name="Table 6"/>
          <p:cNvGraphicFramePr>
            <a:graphicFrameLocks noGrp="1"/>
          </p:cNvGraphicFramePr>
          <p:nvPr>
            <p:extLst/>
          </p:nvPr>
        </p:nvGraphicFramePr>
        <p:xfrm>
          <a:off x="7284886" y="1824724"/>
          <a:ext cx="2971379" cy="3844692"/>
        </p:xfrm>
        <a:graphic>
          <a:graphicData uri="http://schemas.openxmlformats.org/drawingml/2006/table">
            <a:tbl>
              <a:tblPr>
                <a:tableStyleId>{5940675A-B579-460E-94D1-54222C63F5DA}</a:tableStyleId>
              </a:tblPr>
              <a:tblGrid>
                <a:gridCol w="1726526"/>
                <a:gridCol w="1244853"/>
              </a:tblGrid>
              <a:tr h="320391">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3" marR="9523" marT="9523" marB="0" anchor="b">
                    <a:solidFill>
                      <a:schemeClr val="accent3"/>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3/1/2011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4/1/2011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43534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4/1/2010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bl>
          </a:graphicData>
        </a:graphic>
      </p:graphicFrame>
      <p:cxnSp>
        <p:nvCxnSpPr>
          <p:cNvPr id="9" name="Straight Arrow Connector 8"/>
          <p:cNvCxnSpPr>
            <a:endCxn id="6" idx="3"/>
          </p:cNvCxnSpPr>
          <p:nvPr/>
        </p:nvCxnSpPr>
        <p:spPr>
          <a:xfrm flipH="1" flipV="1">
            <a:off x="5151586" y="3353759"/>
            <a:ext cx="2133303" cy="61811"/>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938437" y="6235642"/>
            <a:ext cx="2635658" cy="535531"/>
          </a:xfrm>
          <a:prstGeom prst="rect">
            <a:avLst/>
          </a:prstGeom>
        </p:spPr>
        <p:txBody>
          <a:bodyPr wrap="none">
            <a:spAutoFit/>
          </a:bodyPr>
          <a:lstStyle/>
          <a:p>
            <a:pPr algn="ctr" defTabSz="932411" fontAlgn="base">
              <a:lnSpc>
                <a:spcPct val="90000"/>
              </a:lnSpc>
              <a:spcBef>
                <a:spcPct val="0"/>
              </a:spcBef>
              <a:spcAft>
                <a:spcPct val="0"/>
              </a:spcAft>
            </a:pPr>
            <a:r>
              <a:rPr lang="en-US" sz="3200" dirty="0">
                <a:solidFill>
                  <a:srgbClr val="FFFFFF"/>
                </a:solidFill>
                <a:ea typeface="Segoe UI" pitchFamily="34" charset="0"/>
                <a:cs typeface="Segoe UI" pitchFamily="34" charset="0"/>
              </a:rPr>
              <a:t>Local Context</a:t>
            </a:r>
          </a:p>
        </p:txBody>
      </p:sp>
      <p:sp>
        <p:nvSpPr>
          <p:cNvPr id="16" name="TextBox 15"/>
          <p:cNvSpPr txBox="1"/>
          <p:nvPr/>
        </p:nvSpPr>
        <p:spPr>
          <a:xfrm>
            <a:off x="2104020" y="1363965"/>
            <a:ext cx="1792939" cy="627822"/>
          </a:xfrm>
          <a:prstGeom prst="rect">
            <a:avLst/>
          </a:prstGeom>
          <a:noFill/>
        </p:spPr>
        <p:txBody>
          <a:bodyPr wrap="none" lIns="182854" tIns="146283" rIns="182854" bIns="146283"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Date Table</a:t>
            </a:r>
          </a:p>
        </p:txBody>
      </p:sp>
      <p:sp>
        <p:nvSpPr>
          <p:cNvPr id="17" name="TextBox 16"/>
          <p:cNvSpPr txBox="1"/>
          <p:nvPr/>
        </p:nvSpPr>
        <p:spPr>
          <a:xfrm>
            <a:off x="7711206" y="1280177"/>
            <a:ext cx="2118989" cy="627822"/>
          </a:xfrm>
          <a:prstGeom prst="rect">
            <a:avLst/>
          </a:prstGeom>
          <a:noFill/>
        </p:spPr>
        <p:txBody>
          <a:bodyPr wrap="none" lIns="182854" tIns="146283" rIns="182854" bIns="146283"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Invoice Table</a:t>
            </a:r>
          </a:p>
        </p:txBody>
      </p:sp>
      <p:sp>
        <p:nvSpPr>
          <p:cNvPr id="18" name="Rectangle 17"/>
          <p:cNvSpPr/>
          <p:nvPr/>
        </p:nvSpPr>
        <p:spPr bwMode="auto">
          <a:xfrm>
            <a:off x="504047" y="2521513"/>
            <a:ext cx="4647541" cy="380946"/>
          </a:xfrm>
          <a:prstGeom prst="rect">
            <a:avLst/>
          </a:prstGeom>
          <a:solidFill>
            <a:schemeClr val="accent5">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284888" y="3077674"/>
            <a:ext cx="2971378" cy="675787"/>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9037239" y="3077674"/>
            <a:ext cx="1219027" cy="675787"/>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377397" y="5052451"/>
            <a:ext cx="7729949" cy="1147964"/>
          </a:xfrm>
          <a:prstGeom prst="rect">
            <a:avLst/>
          </a:prstGeom>
          <a:noFill/>
        </p:spPr>
        <p:txBody>
          <a:bodyPr wrap="none" lIns="182854" tIns="146283" rIns="182854" bIns="146283" rtlCol="0">
            <a:spAutoFit/>
          </a:bodyPr>
          <a:lstStyle/>
          <a:p>
            <a:pPr>
              <a:lnSpc>
                <a:spcPct val="90000"/>
              </a:lnSpc>
              <a:spcAft>
                <a:spcPts val="600"/>
              </a:spcAft>
            </a:pPr>
            <a:r>
              <a:rPr lang="en-US" sz="2800" dirty="0">
                <a:solidFill>
                  <a:srgbClr val="FFFFFF"/>
                </a:solidFill>
                <a:latin typeface="Consolas" panose="020B0609020204030204" pitchFamily="49" charset="0"/>
                <a:cs typeface="Consolas" panose="020B0609020204030204" pitchFamily="49" charset="0"/>
              </a:rPr>
              <a:t>=CALCULATE([Sum of Revenue]</a:t>
            </a:r>
          </a:p>
          <a:p>
            <a:pPr>
              <a:lnSpc>
                <a:spcPct val="90000"/>
              </a:lnSpc>
              <a:spcAft>
                <a:spcPts val="600"/>
              </a:spcAft>
            </a:pPr>
            <a:r>
              <a:rPr lang="en-US" sz="2800" dirty="0">
                <a:solidFill>
                  <a:srgbClr val="FFFFFF"/>
                </a:solidFill>
                <a:latin typeface="Consolas" panose="020B0609020204030204" pitchFamily="49" charset="0"/>
                <a:cs typeface="Consolas" panose="020B0609020204030204" pitchFamily="49" charset="0"/>
              </a:rPr>
              <a:t>			 ,</a:t>
            </a:r>
            <a:r>
              <a:rPr lang="en-US" sz="2800" dirty="0" err="1">
                <a:solidFill>
                  <a:srgbClr val="FFFFFF"/>
                </a:solidFill>
                <a:latin typeface="Consolas" panose="020B0609020204030204" pitchFamily="49" charset="0"/>
                <a:cs typeface="Consolas" panose="020B0609020204030204" pitchFamily="49" charset="0"/>
              </a:rPr>
              <a:t>DateTable</a:t>
            </a:r>
            <a:r>
              <a:rPr lang="en-US" sz="2800" dirty="0">
                <a:solidFill>
                  <a:srgbClr val="FFFFFF"/>
                </a:solidFill>
                <a:latin typeface="Consolas" panose="020B0609020204030204" pitchFamily="49" charset="0"/>
                <a:cs typeface="Consolas" panose="020B0609020204030204" pitchFamily="49" charset="0"/>
              </a:rPr>
              <a:t>[Year]=2010)</a:t>
            </a:r>
          </a:p>
        </p:txBody>
      </p:sp>
      <p:sp>
        <p:nvSpPr>
          <p:cNvPr id="15" name="Rectangle 14"/>
          <p:cNvSpPr/>
          <p:nvPr/>
        </p:nvSpPr>
        <p:spPr bwMode="auto">
          <a:xfrm>
            <a:off x="504047" y="4118484"/>
            <a:ext cx="4647541" cy="380946"/>
          </a:xfrm>
          <a:prstGeom prst="rect">
            <a:avLst/>
          </a:prstGeom>
          <a:solidFill>
            <a:schemeClr val="accent5">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7294517" y="4714557"/>
            <a:ext cx="2971378" cy="675787"/>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9046868" y="4726475"/>
            <a:ext cx="1219027" cy="675787"/>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09786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xit" presetSubtype="0" fill="hold" grpId="0" nodeType="with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15"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Nesting context</a:t>
            </a:r>
            <a:endParaRPr lang="en-US" dirty="0"/>
          </a:p>
        </p:txBody>
      </p:sp>
      <p:sp>
        <p:nvSpPr>
          <p:cNvPr id="4" name="Rectangle 3"/>
          <p:cNvSpPr/>
          <p:nvPr/>
        </p:nvSpPr>
        <p:spPr bwMode="auto">
          <a:xfrm>
            <a:off x="275481" y="1363966"/>
            <a:ext cx="11369648" cy="540943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6" name="Table 5"/>
          <p:cNvGraphicFramePr>
            <a:graphicFrameLocks noGrp="1"/>
          </p:cNvGraphicFramePr>
          <p:nvPr>
            <p:extLst/>
          </p:nvPr>
        </p:nvGraphicFramePr>
        <p:xfrm>
          <a:off x="504047" y="1912000"/>
          <a:ext cx="4647539" cy="2883519"/>
        </p:xfrm>
        <a:graphic>
          <a:graphicData uri="http://schemas.openxmlformats.org/drawingml/2006/table">
            <a:tbl>
              <a:tblPr>
                <a:tableStyleId>{5940675A-B579-460E-94D1-54222C63F5DA}</a:tableStyleId>
              </a:tblPr>
              <a:tblGrid>
                <a:gridCol w="1271446"/>
                <a:gridCol w="1271446"/>
                <a:gridCol w="2104647"/>
              </a:tblGrid>
              <a:tr h="320391">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1/1/2011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4/1/2010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bl>
          </a:graphicData>
        </a:graphic>
      </p:graphicFrame>
      <p:graphicFrame>
        <p:nvGraphicFramePr>
          <p:cNvPr id="7" name="Table 6"/>
          <p:cNvGraphicFramePr>
            <a:graphicFrameLocks noGrp="1"/>
          </p:cNvGraphicFramePr>
          <p:nvPr>
            <p:extLst/>
          </p:nvPr>
        </p:nvGraphicFramePr>
        <p:xfrm>
          <a:off x="7284886" y="1824724"/>
          <a:ext cx="2971379" cy="3844692"/>
        </p:xfrm>
        <a:graphic>
          <a:graphicData uri="http://schemas.openxmlformats.org/drawingml/2006/table">
            <a:tbl>
              <a:tblPr>
                <a:tableStyleId>{5940675A-B579-460E-94D1-54222C63F5DA}</a:tableStyleId>
              </a:tblPr>
              <a:tblGrid>
                <a:gridCol w="1726526"/>
                <a:gridCol w="1244853"/>
              </a:tblGrid>
              <a:tr h="320391">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3" marR="9523" marT="9523" marB="0" anchor="b">
                    <a:solidFill>
                      <a:schemeClr val="accent3"/>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3/1/2011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4/1/2011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43534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4/1/2010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bl>
          </a:graphicData>
        </a:graphic>
      </p:graphicFrame>
      <p:cxnSp>
        <p:nvCxnSpPr>
          <p:cNvPr id="9" name="Straight Arrow Connector 8"/>
          <p:cNvCxnSpPr>
            <a:endCxn id="6" idx="3"/>
          </p:cNvCxnSpPr>
          <p:nvPr/>
        </p:nvCxnSpPr>
        <p:spPr>
          <a:xfrm flipH="1" flipV="1">
            <a:off x="5151586" y="3353759"/>
            <a:ext cx="2133303" cy="61811"/>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938437" y="6235642"/>
            <a:ext cx="2635658" cy="535531"/>
          </a:xfrm>
          <a:prstGeom prst="rect">
            <a:avLst/>
          </a:prstGeom>
        </p:spPr>
        <p:txBody>
          <a:bodyPr wrap="none">
            <a:spAutoFit/>
          </a:bodyPr>
          <a:lstStyle/>
          <a:p>
            <a:pPr algn="ctr" defTabSz="932411" fontAlgn="base">
              <a:lnSpc>
                <a:spcPct val="90000"/>
              </a:lnSpc>
              <a:spcBef>
                <a:spcPct val="0"/>
              </a:spcBef>
              <a:spcAft>
                <a:spcPct val="0"/>
              </a:spcAft>
            </a:pPr>
            <a:r>
              <a:rPr lang="en-US" sz="3200" dirty="0">
                <a:solidFill>
                  <a:srgbClr val="FFFFFF"/>
                </a:solidFill>
                <a:ea typeface="Segoe UI" pitchFamily="34" charset="0"/>
                <a:cs typeface="Segoe UI" pitchFamily="34" charset="0"/>
              </a:rPr>
              <a:t>Local Context</a:t>
            </a:r>
          </a:p>
        </p:txBody>
      </p:sp>
      <p:sp>
        <p:nvSpPr>
          <p:cNvPr id="16" name="TextBox 15"/>
          <p:cNvSpPr txBox="1"/>
          <p:nvPr/>
        </p:nvSpPr>
        <p:spPr>
          <a:xfrm>
            <a:off x="2104020" y="1363965"/>
            <a:ext cx="1792939" cy="627822"/>
          </a:xfrm>
          <a:prstGeom prst="rect">
            <a:avLst/>
          </a:prstGeom>
          <a:noFill/>
        </p:spPr>
        <p:txBody>
          <a:bodyPr wrap="none" lIns="182854" tIns="146283" rIns="182854" bIns="146283"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Date Table</a:t>
            </a:r>
          </a:p>
        </p:txBody>
      </p:sp>
      <p:sp>
        <p:nvSpPr>
          <p:cNvPr id="17" name="TextBox 16"/>
          <p:cNvSpPr txBox="1"/>
          <p:nvPr/>
        </p:nvSpPr>
        <p:spPr>
          <a:xfrm>
            <a:off x="7711206" y="1280177"/>
            <a:ext cx="2118989" cy="627822"/>
          </a:xfrm>
          <a:prstGeom prst="rect">
            <a:avLst/>
          </a:prstGeom>
          <a:noFill/>
        </p:spPr>
        <p:txBody>
          <a:bodyPr wrap="none" lIns="182854" tIns="146283" rIns="182854" bIns="146283"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Invoice Table</a:t>
            </a:r>
          </a:p>
        </p:txBody>
      </p:sp>
      <p:sp>
        <p:nvSpPr>
          <p:cNvPr id="18" name="Rectangle 17"/>
          <p:cNvSpPr/>
          <p:nvPr/>
        </p:nvSpPr>
        <p:spPr bwMode="auto">
          <a:xfrm>
            <a:off x="504047" y="2521513"/>
            <a:ext cx="4647541" cy="380946"/>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284888" y="3077674"/>
            <a:ext cx="2971378" cy="675787"/>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9037239" y="3077674"/>
            <a:ext cx="1219027" cy="675787"/>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377397" y="5052451"/>
            <a:ext cx="7729949" cy="1147964"/>
          </a:xfrm>
          <a:prstGeom prst="rect">
            <a:avLst/>
          </a:prstGeom>
          <a:noFill/>
        </p:spPr>
        <p:txBody>
          <a:bodyPr wrap="none" lIns="182854" tIns="146283" rIns="182854" bIns="146283" rtlCol="0">
            <a:spAutoFit/>
          </a:bodyPr>
          <a:lstStyle/>
          <a:p>
            <a:pPr>
              <a:lnSpc>
                <a:spcPct val="90000"/>
              </a:lnSpc>
              <a:spcAft>
                <a:spcPts val="600"/>
              </a:spcAft>
            </a:pPr>
            <a:r>
              <a:rPr lang="en-US" sz="2800" dirty="0">
                <a:solidFill>
                  <a:srgbClr val="FFFFFF"/>
                </a:solidFill>
                <a:latin typeface="Consolas" panose="020B0609020204030204" pitchFamily="49" charset="0"/>
                <a:cs typeface="Consolas" panose="020B0609020204030204" pitchFamily="49" charset="0"/>
              </a:rPr>
              <a:t>=CALCULATE([Sales 2010], </a:t>
            </a:r>
          </a:p>
          <a:p>
            <a:pPr>
              <a:lnSpc>
                <a:spcPct val="90000"/>
              </a:lnSpc>
              <a:spcAft>
                <a:spcPts val="600"/>
              </a:spcAft>
            </a:pPr>
            <a:r>
              <a:rPr lang="en-US" sz="2800" dirty="0">
                <a:solidFill>
                  <a:srgbClr val="FFFFFF"/>
                </a:solidFill>
                <a:latin typeface="Consolas" panose="020B0609020204030204" pitchFamily="49" charset="0"/>
                <a:cs typeface="Consolas" panose="020B0609020204030204" pitchFamily="49" charset="0"/>
              </a:rPr>
              <a:t>			  </a:t>
            </a:r>
            <a:r>
              <a:rPr lang="en-US" sz="2800" dirty="0" err="1">
                <a:solidFill>
                  <a:srgbClr val="FFFFFF"/>
                </a:solidFill>
                <a:latin typeface="Consolas" panose="020B0609020204030204" pitchFamily="49" charset="0"/>
                <a:cs typeface="Consolas" panose="020B0609020204030204" pitchFamily="49" charset="0"/>
              </a:rPr>
              <a:t>DateTable</a:t>
            </a:r>
            <a:r>
              <a:rPr lang="en-US" sz="2800" dirty="0">
                <a:solidFill>
                  <a:srgbClr val="FFFFFF"/>
                </a:solidFill>
                <a:latin typeface="Consolas" panose="020B0609020204030204" pitchFamily="49" charset="0"/>
                <a:cs typeface="Consolas" panose="020B0609020204030204" pitchFamily="49" charset="0"/>
              </a:rPr>
              <a:t>[Year]=2011)</a:t>
            </a:r>
          </a:p>
        </p:txBody>
      </p:sp>
      <p:sp>
        <p:nvSpPr>
          <p:cNvPr id="15" name="Rectangle 14"/>
          <p:cNvSpPr/>
          <p:nvPr/>
        </p:nvSpPr>
        <p:spPr bwMode="auto">
          <a:xfrm>
            <a:off x="504047" y="3499360"/>
            <a:ext cx="4647541" cy="380946"/>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7294517" y="3764975"/>
            <a:ext cx="2971378" cy="926572"/>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9021404" y="3764975"/>
            <a:ext cx="1219027" cy="926572"/>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42174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xit" presetSubtype="0" fill="hold" grpId="0" nodeType="with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15"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Unwrapping the context</a:t>
            </a:r>
          </a:p>
        </p:txBody>
      </p:sp>
      <p:sp>
        <p:nvSpPr>
          <p:cNvPr id="4" name="Rectangle 3"/>
          <p:cNvSpPr/>
          <p:nvPr/>
        </p:nvSpPr>
        <p:spPr bwMode="auto">
          <a:xfrm>
            <a:off x="289916" y="1346537"/>
            <a:ext cx="11369648" cy="540943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6" name="Table 5"/>
          <p:cNvGraphicFramePr>
            <a:graphicFrameLocks noGrp="1"/>
          </p:cNvGraphicFramePr>
          <p:nvPr>
            <p:extLst/>
          </p:nvPr>
        </p:nvGraphicFramePr>
        <p:xfrm>
          <a:off x="504047" y="1912000"/>
          <a:ext cx="4647539" cy="2883519"/>
        </p:xfrm>
        <a:graphic>
          <a:graphicData uri="http://schemas.openxmlformats.org/drawingml/2006/table">
            <a:tbl>
              <a:tblPr>
                <a:tableStyleId>{5940675A-B579-460E-94D1-54222C63F5DA}</a:tableStyleId>
              </a:tblPr>
              <a:tblGrid>
                <a:gridCol w="1271446"/>
                <a:gridCol w="1271446"/>
                <a:gridCol w="2104647"/>
              </a:tblGrid>
              <a:tr h="320391">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1/1/2011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1/1/2010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2/1/2010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smtClean="0">
                          <a:solidFill>
                            <a:schemeClr val="bg1"/>
                          </a:solidFill>
                          <a:effectLst/>
                        </a:rPr>
                        <a:t>4/1/2010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bl>
          </a:graphicData>
        </a:graphic>
      </p:graphicFrame>
      <p:graphicFrame>
        <p:nvGraphicFramePr>
          <p:cNvPr id="7" name="Table 6"/>
          <p:cNvGraphicFramePr>
            <a:graphicFrameLocks noGrp="1"/>
          </p:cNvGraphicFramePr>
          <p:nvPr>
            <p:extLst/>
          </p:nvPr>
        </p:nvGraphicFramePr>
        <p:xfrm>
          <a:off x="7284886" y="1824724"/>
          <a:ext cx="2971379" cy="3844692"/>
        </p:xfrm>
        <a:graphic>
          <a:graphicData uri="http://schemas.openxmlformats.org/drawingml/2006/table">
            <a:tbl>
              <a:tblPr>
                <a:tableStyleId>{5940675A-B579-460E-94D1-54222C63F5DA}</a:tableStyleId>
              </a:tblPr>
              <a:tblGrid>
                <a:gridCol w="1726526"/>
                <a:gridCol w="1244853"/>
              </a:tblGrid>
              <a:tr h="320391">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3" marR="9523" marT="9523" marB="0" anchor="b">
                    <a:solidFill>
                      <a:schemeClr val="accent3"/>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3/1/2011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4/1/2011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2/1/2010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43534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smtClean="0">
                          <a:solidFill>
                            <a:schemeClr val="bg1"/>
                          </a:solidFill>
                          <a:effectLst/>
                        </a:rPr>
                        <a:t>4/1/2010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bl>
          </a:graphicData>
        </a:graphic>
      </p:graphicFrame>
      <p:cxnSp>
        <p:nvCxnSpPr>
          <p:cNvPr id="9" name="Straight Arrow Connector 8"/>
          <p:cNvCxnSpPr>
            <a:endCxn id="6" idx="3"/>
          </p:cNvCxnSpPr>
          <p:nvPr/>
        </p:nvCxnSpPr>
        <p:spPr>
          <a:xfrm flipH="1" flipV="1">
            <a:off x="5151586" y="3353759"/>
            <a:ext cx="2133303" cy="61811"/>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938437" y="6235642"/>
            <a:ext cx="2635658" cy="535531"/>
          </a:xfrm>
          <a:prstGeom prst="rect">
            <a:avLst/>
          </a:prstGeom>
        </p:spPr>
        <p:txBody>
          <a:bodyPr wrap="none">
            <a:spAutoFit/>
          </a:bodyPr>
          <a:lstStyle/>
          <a:p>
            <a:pPr algn="ctr" defTabSz="932411" fontAlgn="base">
              <a:lnSpc>
                <a:spcPct val="90000"/>
              </a:lnSpc>
              <a:spcBef>
                <a:spcPct val="0"/>
              </a:spcBef>
              <a:spcAft>
                <a:spcPct val="0"/>
              </a:spcAft>
            </a:pPr>
            <a:r>
              <a:rPr lang="en-US" sz="3200" dirty="0">
                <a:solidFill>
                  <a:srgbClr val="FFFFFF"/>
                </a:solidFill>
                <a:ea typeface="Segoe UI" pitchFamily="34" charset="0"/>
                <a:cs typeface="Segoe UI" pitchFamily="34" charset="0"/>
              </a:rPr>
              <a:t>Local Context</a:t>
            </a:r>
          </a:p>
        </p:txBody>
      </p:sp>
      <p:sp>
        <p:nvSpPr>
          <p:cNvPr id="16" name="TextBox 15"/>
          <p:cNvSpPr txBox="1"/>
          <p:nvPr/>
        </p:nvSpPr>
        <p:spPr>
          <a:xfrm>
            <a:off x="2104020" y="1363965"/>
            <a:ext cx="1792939" cy="627822"/>
          </a:xfrm>
          <a:prstGeom prst="rect">
            <a:avLst/>
          </a:prstGeom>
          <a:noFill/>
        </p:spPr>
        <p:txBody>
          <a:bodyPr wrap="none" lIns="182854" tIns="146283" rIns="182854" bIns="146283"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Date Table</a:t>
            </a:r>
          </a:p>
        </p:txBody>
      </p:sp>
      <p:sp>
        <p:nvSpPr>
          <p:cNvPr id="17" name="TextBox 16"/>
          <p:cNvSpPr txBox="1"/>
          <p:nvPr/>
        </p:nvSpPr>
        <p:spPr>
          <a:xfrm>
            <a:off x="7711206" y="1280177"/>
            <a:ext cx="2118989" cy="627822"/>
          </a:xfrm>
          <a:prstGeom prst="rect">
            <a:avLst/>
          </a:prstGeom>
          <a:noFill/>
        </p:spPr>
        <p:txBody>
          <a:bodyPr wrap="none" lIns="182854" tIns="146283" rIns="182854" bIns="146283"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Invoice Table</a:t>
            </a:r>
          </a:p>
        </p:txBody>
      </p:sp>
      <p:sp>
        <p:nvSpPr>
          <p:cNvPr id="18" name="Rectangle 17"/>
          <p:cNvSpPr/>
          <p:nvPr/>
        </p:nvSpPr>
        <p:spPr bwMode="auto">
          <a:xfrm>
            <a:off x="504047" y="3880306"/>
            <a:ext cx="4647541" cy="937952"/>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269054" y="4691547"/>
            <a:ext cx="2971378" cy="977870"/>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9029421" y="4695299"/>
            <a:ext cx="1219027" cy="952341"/>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377398" y="5052452"/>
            <a:ext cx="10030579" cy="1612707"/>
          </a:xfrm>
          <a:prstGeom prst="rect">
            <a:avLst/>
          </a:prstGeom>
          <a:noFill/>
        </p:spPr>
        <p:txBody>
          <a:bodyPr wrap="none" lIns="182854" tIns="146283" rIns="182854" bIns="146283" rtlCol="0">
            <a:spAutoFit/>
          </a:bodyPr>
          <a:lstStyle/>
          <a:p>
            <a:pPr>
              <a:lnSpc>
                <a:spcPct val="90000"/>
              </a:lnSpc>
              <a:spcAft>
                <a:spcPts val="600"/>
              </a:spcAft>
            </a:pPr>
            <a:r>
              <a:rPr lang="en-US" sz="2800" dirty="0">
                <a:solidFill>
                  <a:srgbClr val="FFFFFF"/>
                </a:solidFill>
                <a:latin typeface="Consolas" panose="020B0609020204030204" pitchFamily="49" charset="0"/>
                <a:cs typeface="Consolas" panose="020B0609020204030204" pitchFamily="49" charset="0"/>
              </a:rPr>
              <a:t>=CALCULATE(</a:t>
            </a:r>
          </a:p>
          <a:p>
            <a:pPr>
              <a:lnSpc>
                <a:spcPct val="90000"/>
              </a:lnSpc>
              <a:spcAft>
                <a:spcPts val="600"/>
              </a:spcAft>
            </a:pPr>
            <a:r>
              <a:rPr lang="en-US" sz="2800" dirty="0">
                <a:solidFill>
                  <a:srgbClr val="FFFFFF"/>
                </a:solidFill>
                <a:latin typeface="Consolas" panose="020B0609020204030204" pitchFamily="49" charset="0"/>
                <a:cs typeface="Consolas" panose="020B0609020204030204" pitchFamily="49" charset="0"/>
              </a:rPr>
              <a:t>CALCULATE([Sum Of Revenue], </a:t>
            </a:r>
            <a:r>
              <a:rPr lang="en-US" sz="2800" dirty="0" err="1">
                <a:solidFill>
                  <a:srgbClr val="FFFFFF"/>
                </a:solidFill>
                <a:latin typeface="Consolas" panose="020B0609020204030204" pitchFamily="49" charset="0"/>
                <a:cs typeface="Consolas" panose="020B0609020204030204" pitchFamily="49" charset="0"/>
              </a:rPr>
              <a:t>DateTable</a:t>
            </a:r>
            <a:r>
              <a:rPr lang="en-US" sz="2800" dirty="0">
                <a:solidFill>
                  <a:srgbClr val="FFFFFF"/>
                </a:solidFill>
                <a:latin typeface="Consolas" panose="020B0609020204030204" pitchFamily="49" charset="0"/>
                <a:cs typeface="Consolas" panose="020B0609020204030204" pitchFamily="49" charset="0"/>
              </a:rPr>
              <a:t>[Year]=2010)</a:t>
            </a:r>
          </a:p>
          <a:p>
            <a:pPr>
              <a:lnSpc>
                <a:spcPct val="90000"/>
              </a:lnSpc>
              <a:spcAft>
                <a:spcPts val="600"/>
              </a:spcAft>
            </a:pPr>
            <a:r>
              <a:rPr lang="en-US" sz="2800" dirty="0">
                <a:solidFill>
                  <a:srgbClr val="FFFFFF"/>
                </a:solidFill>
                <a:latin typeface="Consolas" panose="020B0609020204030204" pitchFamily="49" charset="0"/>
                <a:cs typeface="Consolas" panose="020B0609020204030204" pitchFamily="49" charset="0"/>
              </a:rPr>
              <a:t>			  ,</a:t>
            </a:r>
            <a:r>
              <a:rPr lang="en-US" sz="2800" dirty="0" err="1">
                <a:solidFill>
                  <a:srgbClr val="FFFFFF"/>
                </a:solidFill>
                <a:latin typeface="Consolas" panose="020B0609020204030204" pitchFamily="49" charset="0"/>
                <a:cs typeface="Consolas" panose="020B0609020204030204" pitchFamily="49" charset="0"/>
              </a:rPr>
              <a:t>DateTable</a:t>
            </a:r>
            <a:r>
              <a:rPr lang="en-US" sz="2800" dirty="0">
                <a:solidFill>
                  <a:srgbClr val="FFFFFF"/>
                </a:solidFill>
                <a:latin typeface="Consolas" panose="020B0609020204030204" pitchFamily="49" charset="0"/>
                <a:cs typeface="Consolas" panose="020B0609020204030204" pitchFamily="49" charset="0"/>
              </a:rPr>
              <a:t>[Year]=2011)</a:t>
            </a:r>
          </a:p>
        </p:txBody>
      </p:sp>
      <p:sp>
        <p:nvSpPr>
          <p:cNvPr id="15" name="Rectangle 14"/>
          <p:cNvSpPr/>
          <p:nvPr/>
        </p:nvSpPr>
        <p:spPr bwMode="auto">
          <a:xfrm>
            <a:off x="504047" y="3499360"/>
            <a:ext cx="4647541" cy="380946"/>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7294517" y="3764975"/>
            <a:ext cx="2971378" cy="926572"/>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9021404" y="3764975"/>
            <a:ext cx="1219027" cy="926572"/>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93085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15"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moves from outside to inside</a:t>
            </a:r>
            <a:endParaRPr lang="en-US" dirty="0"/>
          </a:p>
        </p:txBody>
      </p:sp>
      <p:sp>
        <p:nvSpPr>
          <p:cNvPr id="3" name="Content Placeholder 2"/>
          <p:cNvSpPr>
            <a:spLocks noGrp="1"/>
          </p:cNvSpPr>
          <p:nvPr>
            <p:ph idx="1"/>
          </p:nvPr>
        </p:nvSpPr>
        <p:spPr/>
        <p:txBody>
          <a:bodyPr/>
          <a:lstStyle/>
          <a:p>
            <a:r>
              <a:rPr lang="en-US" sz="3200" dirty="0" smtClean="0"/>
              <a:t>When nesting context the innermost filter always wins</a:t>
            </a:r>
          </a:p>
          <a:p>
            <a:endParaRPr lang="en-US" sz="3200" dirty="0"/>
          </a:p>
          <a:p>
            <a:r>
              <a:rPr lang="en-US" sz="3200" dirty="0" smtClean="0"/>
              <a:t>Remember:</a:t>
            </a:r>
          </a:p>
          <a:p>
            <a:pPr>
              <a:spcAft>
                <a:spcPts val="600"/>
              </a:spcAft>
            </a:pPr>
            <a:r>
              <a:rPr lang="en-US" sz="3200" dirty="0">
                <a:latin typeface="Consolas" panose="020B0609020204030204" pitchFamily="49" charset="0"/>
                <a:cs typeface="Consolas" panose="020B0609020204030204" pitchFamily="49" charset="0"/>
              </a:rPr>
              <a:t>=</a:t>
            </a:r>
            <a:r>
              <a:rPr lang="en-US" sz="3200" dirty="0" smtClean="0">
                <a:latin typeface="Consolas" panose="020B0609020204030204" pitchFamily="49" charset="0"/>
                <a:cs typeface="Consolas" panose="020B0609020204030204" pitchFamily="49" charset="0"/>
              </a:rPr>
              <a:t>CALCULATE(CALCULATE</a:t>
            </a:r>
            <a:r>
              <a:rPr lang="en-US" sz="3200" dirty="0">
                <a:latin typeface="Consolas" panose="020B0609020204030204" pitchFamily="49" charset="0"/>
                <a:cs typeface="Consolas" panose="020B0609020204030204" pitchFamily="49" charset="0"/>
              </a:rPr>
              <a:t>([Sum Of Revenue], </a:t>
            </a:r>
            <a:r>
              <a:rPr lang="en-US" sz="3200" dirty="0" smtClean="0">
                <a:latin typeface="Consolas" panose="020B0609020204030204" pitchFamily="49" charset="0"/>
                <a:cs typeface="Consolas" panose="020B0609020204030204" pitchFamily="49" charset="0"/>
              </a:rPr>
              <a:t>							,</a:t>
            </a:r>
            <a:r>
              <a:rPr lang="en-US" sz="3200" dirty="0" err="1" smtClean="0">
                <a:latin typeface="Consolas" panose="020B0609020204030204" pitchFamily="49" charset="0"/>
                <a:cs typeface="Consolas" panose="020B0609020204030204" pitchFamily="49" charset="0"/>
              </a:rPr>
              <a:t>DateTable</a:t>
            </a:r>
            <a:r>
              <a:rPr lang="en-US" sz="3200" dirty="0" smtClean="0">
                <a:latin typeface="Consolas" panose="020B0609020204030204" pitchFamily="49" charset="0"/>
                <a:cs typeface="Consolas" panose="020B0609020204030204" pitchFamily="49" charset="0"/>
              </a:rPr>
              <a:t>[Year</a:t>
            </a:r>
            <a:r>
              <a:rPr lang="en-US" sz="3200" dirty="0">
                <a:latin typeface="Consolas" panose="020B0609020204030204" pitchFamily="49" charset="0"/>
                <a:cs typeface="Consolas" panose="020B0609020204030204" pitchFamily="49" charset="0"/>
              </a:rPr>
              <a:t>]=2010</a:t>
            </a:r>
            <a:r>
              <a:rPr lang="en-US" sz="3200" dirty="0" smtClean="0">
                <a:latin typeface="Consolas" panose="020B0609020204030204" pitchFamily="49" charset="0"/>
                <a:cs typeface="Consolas" panose="020B0609020204030204" pitchFamily="49" charset="0"/>
              </a:rPr>
              <a:t>) </a:t>
            </a:r>
            <a:endParaRPr lang="en-US" sz="3200" dirty="0">
              <a:latin typeface="Consolas" panose="020B0609020204030204" pitchFamily="49" charset="0"/>
              <a:cs typeface="Consolas" panose="020B0609020204030204" pitchFamily="49" charset="0"/>
            </a:endParaRPr>
          </a:p>
          <a:p>
            <a:pPr>
              <a:spcAft>
                <a:spcPts val="600"/>
              </a:spcAft>
            </a:pPr>
            <a:r>
              <a:rPr lang="en-US" sz="3200" dirty="0">
                <a:latin typeface="Consolas" panose="020B0609020204030204" pitchFamily="49" charset="0"/>
                <a:cs typeface="Consolas" panose="020B0609020204030204" pitchFamily="49" charset="0"/>
              </a:rPr>
              <a:t>	</a:t>
            </a:r>
            <a:r>
              <a:rPr lang="en-US" sz="3200" dirty="0" smtClean="0">
                <a:latin typeface="Consolas" panose="020B0609020204030204" pitchFamily="49" charset="0"/>
                <a:cs typeface="Consolas" panose="020B0609020204030204" pitchFamily="49" charset="0"/>
              </a:rPr>
              <a:t> 	  ,</a:t>
            </a:r>
            <a:r>
              <a:rPr lang="en-US" sz="3200" dirty="0" err="1">
                <a:latin typeface="Consolas" panose="020B0609020204030204" pitchFamily="49" charset="0"/>
                <a:cs typeface="Consolas" panose="020B0609020204030204" pitchFamily="49" charset="0"/>
              </a:rPr>
              <a:t>DateTable</a:t>
            </a:r>
            <a:r>
              <a:rPr lang="en-US" sz="3200" dirty="0">
                <a:latin typeface="Consolas" panose="020B0609020204030204" pitchFamily="49" charset="0"/>
                <a:cs typeface="Consolas" panose="020B0609020204030204" pitchFamily="49" charset="0"/>
              </a:rPr>
              <a:t>[Year]=2011)</a:t>
            </a:r>
          </a:p>
          <a:p>
            <a:r>
              <a:rPr lang="en-US" sz="3200" dirty="0" smtClean="0"/>
              <a:t>Is not the same as</a:t>
            </a:r>
          </a:p>
          <a:p>
            <a:pPr>
              <a:spcAft>
                <a:spcPts val="600"/>
              </a:spcAft>
            </a:pPr>
            <a:r>
              <a:rPr lang="en-US" sz="3200" dirty="0" smtClean="0"/>
              <a:t> </a:t>
            </a:r>
            <a:r>
              <a:rPr lang="en-US" sz="3200" dirty="0">
                <a:latin typeface="Consolas" panose="020B0609020204030204" pitchFamily="49" charset="0"/>
                <a:cs typeface="Consolas" panose="020B0609020204030204" pitchFamily="49" charset="0"/>
              </a:rPr>
              <a:t>=</a:t>
            </a:r>
            <a:r>
              <a:rPr lang="en-US" sz="3200" dirty="0" smtClean="0">
                <a:latin typeface="Consolas" panose="020B0609020204030204" pitchFamily="49" charset="0"/>
                <a:cs typeface="Consolas" panose="020B0609020204030204" pitchFamily="49" charset="0"/>
              </a:rPr>
              <a:t>CALCULATE([Sum </a:t>
            </a:r>
            <a:r>
              <a:rPr lang="en-US" sz="3200" dirty="0">
                <a:latin typeface="Consolas" panose="020B0609020204030204" pitchFamily="49" charset="0"/>
                <a:cs typeface="Consolas" panose="020B0609020204030204" pitchFamily="49" charset="0"/>
              </a:rPr>
              <a:t>Of Revenue</a:t>
            </a:r>
            <a:r>
              <a:rPr lang="en-US" sz="3200" dirty="0" smtClean="0">
                <a:latin typeface="Consolas" panose="020B0609020204030204" pitchFamily="49" charset="0"/>
                <a:cs typeface="Consolas" panose="020B0609020204030204" pitchFamily="49" charset="0"/>
              </a:rPr>
              <a:t>],      </a:t>
            </a:r>
          </a:p>
          <a:p>
            <a:pPr>
              <a:spcAft>
                <a:spcPts val="600"/>
              </a:spcAft>
            </a:pPr>
            <a:r>
              <a:rPr lang="en-US" sz="3200" dirty="0">
                <a:latin typeface="Consolas" panose="020B0609020204030204" pitchFamily="49" charset="0"/>
                <a:cs typeface="Consolas" panose="020B0609020204030204" pitchFamily="49" charset="0"/>
              </a:rPr>
              <a:t> </a:t>
            </a:r>
            <a:r>
              <a:rPr lang="en-US" sz="3200" dirty="0" smtClean="0">
                <a:latin typeface="Consolas" panose="020B0609020204030204" pitchFamily="49" charset="0"/>
                <a:cs typeface="Consolas" panose="020B0609020204030204" pitchFamily="49" charset="0"/>
              </a:rPr>
              <a:t> </a:t>
            </a:r>
            <a:r>
              <a:rPr lang="en-US" sz="3200" dirty="0" err="1" smtClean="0">
                <a:latin typeface="Consolas" panose="020B0609020204030204" pitchFamily="49" charset="0"/>
                <a:cs typeface="Consolas" panose="020B0609020204030204" pitchFamily="49" charset="0"/>
              </a:rPr>
              <a:t>DateTable</a:t>
            </a:r>
            <a:r>
              <a:rPr lang="en-US" sz="3200" dirty="0" smtClean="0">
                <a:latin typeface="Consolas" panose="020B0609020204030204" pitchFamily="49" charset="0"/>
                <a:cs typeface="Consolas" panose="020B0609020204030204" pitchFamily="49" charset="0"/>
              </a:rPr>
              <a:t>[Year</a:t>
            </a:r>
            <a:r>
              <a:rPr lang="en-US" sz="3200" dirty="0">
                <a:latin typeface="Consolas" panose="020B0609020204030204" pitchFamily="49" charset="0"/>
                <a:cs typeface="Consolas" panose="020B0609020204030204" pitchFamily="49" charset="0"/>
              </a:rPr>
              <a:t>]=</a:t>
            </a:r>
            <a:r>
              <a:rPr lang="en-US" sz="3200" dirty="0" smtClean="0">
                <a:latin typeface="Consolas" panose="020B0609020204030204" pitchFamily="49" charset="0"/>
                <a:cs typeface="Consolas" panose="020B0609020204030204" pitchFamily="49" charset="0"/>
              </a:rPr>
              <a:t>2010 ,</a:t>
            </a:r>
            <a:r>
              <a:rPr lang="en-US" sz="3200" dirty="0" err="1" smtClean="0">
                <a:latin typeface="Consolas" panose="020B0609020204030204" pitchFamily="49" charset="0"/>
                <a:cs typeface="Consolas" panose="020B0609020204030204" pitchFamily="49" charset="0"/>
              </a:rPr>
              <a:t>DateTable</a:t>
            </a:r>
            <a:r>
              <a:rPr lang="en-US" sz="3200" dirty="0" smtClean="0">
                <a:latin typeface="Consolas" panose="020B0609020204030204" pitchFamily="49" charset="0"/>
                <a:cs typeface="Consolas" panose="020B0609020204030204" pitchFamily="49" charset="0"/>
              </a:rPr>
              <a:t>[Year</a:t>
            </a:r>
            <a:r>
              <a:rPr lang="en-US" sz="3200" dirty="0">
                <a:latin typeface="Consolas" panose="020B0609020204030204" pitchFamily="49" charset="0"/>
                <a:cs typeface="Consolas" panose="020B0609020204030204" pitchFamily="49" charset="0"/>
              </a:rPr>
              <a:t>]=2011)</a:t>
            </a:r>
          </a:p>
          <a:p>
            <a:endParaRPr lang="en-US" sz="3200" dirty="0"/>
          </a:p>
        </p:txBody>
      </p:sp>
    </p:spTree>
    <p:extLst>
      <p:ext uri="{BB962C8B-B14F-4D97-AF65-F5344CB8AC3E}">
        <p14:creationId xmlns:p14="http://schemas.microsoft.com/office/powerpoint/2010/main" val="3446359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table</a:t>
            </a:r>
            <a:br>
              <a:rPr lang="en-US" dirty="0"/>
            </a:br>
            <a:endParaRPr lang="en-US" dirty="0"/>
          </a:p>
        </p:txBody>
      </p:sp>
      <p:sp>
        <p:nvSpPr>
          <p:cNvPr id="3" name="Text Placeholder 2"/>
          <p:cNvSpPr>
            <a:spLocks noGrp="1"/>
          </p:cNvSpPr>
          <p:nvPr>
            <p:ph type="body" sz="quarter" idx="12"/>
          </p:nvPr>
        </p:nvSpPr>
        <p:spPr/>
        <p:txBody>
          <a:bodyPr/>
          <a:lstStyle/>
          <a:p>
            <a:r>
              <a:rPr lang="en-US" dirty="0" smtClean="0"/>
              <a:t>Kasper de Jonge</a:t>
            </a:r>
            <a:endParaRPr lang="en-US" dirty="0"/>
          </a:p>
        </p:txBody>
      </p:sp>
    </p:spTree>
    <p:extLst>
      <p:ext uri="{BB962C8B-B14F-4D97-AF65-F5344CB8AC3E}">
        <p14:creationId xmlns:p14="http://schemas.microsoft.com/office/powerpoint/2010/main" val="2812842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context: adds all tables</a:t>
            </a:r>
            <a:endParaRPr lang="en-US" dirty="0"/>
          </a:p>
        </p:txBody>
      </p:sp>
      <p:sp>
        <p:nvSpPr>
          <p:cNvPr id="4" name="Rectangle 3"/>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6" name="Table 5"/>
          <p:cNvGraphicFramePr>
            <a:graphicFrameLocks noGrp="1"/>
          </p:cNvGraphicFramePr>
          <p:nvPr>
            <p:extLst/>
          </p:nvPr>
        </p:nvGraphicFramePr>
        <p:xfrm>
          <a:off x="503237" y="1911774"/>
          <a:ext cx="4648200" cy="1571625"/>
        </p:xfrm>
        <a:graphic>
          <a:graphicData uri="http://schemas.openxmlformats.org/drawingml/2006/table">
            <a:tbl>
              <a:tblPr>
                <a:tableStyleId>{5940675A-B579-460E-94D1-54222C63F5DA}</a:tableStyleId>
              </a:tblPr>
              <a:tblGrid>
                <a:gridCol w="1271627"/>
                <a:gridCol w="1271627"/>
                <a:gridCol w="2104946"/>
              </a:tblGrid>
              <a:tr h="304800">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graphicFrame>
        <p:nvGraphicFramePr>
          <p:cNvPr id="7" name="Table 6"/>
          <p:cNvGraphicFramePr>
            <a:graphicFrameLocks noGrp="1"/>
          </p:cNvGraphicFramePr>
          <p:nvPr>
            <p:extLst/>
          </p:nvPr>
        </p:nvGraphicFramePr>
        <p:xfrm>
          <a:off x="7361237" y="1770913"/>
          <a:ext cx="2971801" cy="3143250"/>
        </p:xfrm>
        <a:graphic>
          <a:graphicData uri="http://schemas.openxmlformats.org/drawingml/2006/table">
            <a:tbl>
              <a:tblPr>
                <a:tableStyleId>{5940675A-B579-460E-94D1-54222C63F5DA}</a:tableStyleId>
              </a:tblPr>
              <a:tblGrid>
                <a:gridCol w="1726772"/>
                <a:gridCol w="1245029"/>
              </a:tblGrid>
              <a:tr h="260048">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260048">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cxnSp>
        <p:nvCxnSpPr>
          <p:cNvPr id="9" name="Straight Arrow Connector 8"/>
          <p:cNvCxnSpPr>
            <a:endCxn id="6" idx="3"/>
          </p:cNvCxnSpPr>
          <p:nvPr/>
        </p:nvCxnSpPr>
        <p:spPr>
          <a:xfrm flipH="1" flipV="1">
            <a:off x="5151437" y="2697586"/>
            <a:ext cx="2133601" cy="717969"/>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799637" y="5780662"/>
            <a:ext cx="1815439" cy="978729"/>
          </a:xfrm>
          <a:prstGeom prst="rect">
            <a:avLst/>
          </a:prstGeom>
        </p:spPr>
        <p:txBody>
          <a:bodyPr wrap="square">
            <a:sp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Filter Context</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2103437" y="1363662"/>
            <a:ext cx="17929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Date Table</a:t>
            </a:r>
          </a:p>
        </p:txBody>
      </p:sp>
      <p:sp>
        <p:nvSpPr>
          <p:cNvPr id="17" name="TextBox 16"/>
          <p:cNvSpPr txBox="1"/>
          <p:nvPr/>
        </p:nvSpPr>
        <p:spPr>
          <a:xfrm>
            <a:off x="7711418" y="1279861"/>
            <a:ext cx="2119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Invoice Table</a:t>
            </a:r>
          </a:p>
        </p:txBody>
      </p:sp>
      <p:sp>
        <p:nvSpPr>
          <p:cNvPr id="18" name="Rectangle 17"/>
          <p:cNvSpPr/>
          <p:nvPr/>
        </p:nvSpPr>
        <p:spPr bwMode="auto">
          <a:xfrm>
            <a:off x="503237" y="2521374"/>
            <a:ext cx="4648200" cy="381000"/>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361237" y="3049980"/>
            <a:ext cx="2971800" cy="675882"/>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9113837" y="3040062"/>
            <a:ext cx="1219200" cy="675882"/>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503237" y="4031590"/>
            <a:ext cx="6284413" cy="683264"/>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FFFFFF"/>
                </a:solidFill>
                <a:latin typeface="Consolas" panose="020B0609020204030204" pitchFamily="49" charset="0"/>
                <a:cs typeface="Consolas" panose="020B0609020204030204" pitchFamily="49" charset="0"/>
              </a:rPr>
              <a:t>VALUES(Tool[Type]) = “Revenue”</a:t>
            </a:r>
          </a:p>
        </p:txBody>
      </p:sp>
      <p:graphicFrame>
        <p:nvGraphicFramePr>
          <p:cNvPr id="15" name="Table 14"/>
          <p:cNvGraphicFramePr>
            <a:graphicFrameLocks noGrp="1"/>
          </p:cNvGraphicFramePr>
          <p:nvPr>
            <p:extLst/>
          </p:nvPr>
        </p:nvGraphicFramePr>
        <p:xfrm>
          <a:off x="7361237" y="5326062"/>
          <a:ext cx="2057400" cy="1257300"/>
        </p:xfrm>
        <a:graphic>
          <a:graphicData uri="http://schemas.openxmlformats.org/drawingml/2006/table">
            <a:tbl>
              <a:tblPr>
                <a:tableStyleId>{5940675A-B579-460E-94D1-54222C63F5DA}</a:tableStyleId>
              </a:tblPr>
              <a:tblGrid>
                <a:gridCol w="2057400"/>
              </a:tblGrid>
              <a:tr h="304800">
                <a:tc>
                  <a:txBody>
                    <a:bodyPr/>
                    <a:lstStyle/>
                    <a:p>
                      <a:pPr algn="l" fontAlgn="b"/>
                      <a:r>
                        <a:rPr lang="en-US" sz="2000" b="0" i="0" u="none" strike="noStrike" dirty="0" smtClean="0">
                          <a:solidFill>
                            <a:schemeClr val="tx1"/>
                          </a:solidFill>
                          <a:effectLst/>
                          <a:latin typeface="+mn-lt"/>
                        </a:rPr>
                        <a:t>Type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04800">
                <a:tc>
                  <a:txBody>
                    <a:bodyPr/>
                    <a:lstStyle/>
                    <a:p>
                      <a:pPr algn="r" fontAlgn="ctr"/>
                      <a:r>
                        <a:rPr lang="en-US" sz="2000" u="none" strike="noStrike" dirty="0" smtClean="0">
                          <a:solidFill>
                            <a:schemeClr val="bg1"/>
                          </a:solidFill>
                          <a:effectLst/>
                        </a:rPr>
                        <a:t>Revenue</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Target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Revenue</a:t>
                      </a:r>
                      <a:r>
                        <a:rPr lang="en-US" sz="2000" u="none" strike="noStrike" baseline="0" dirty="0" smtClean="0">
                          <a:solidFill>
                            <a:schemeClr val="bg1"/>
                          </a:solidFill>
                          <a:effectLst/>
                        </a:rPr>
                        <a:t> to Target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sp>
        <p:nvSpPr>
          <p:cNvPr id="20" name="Rectangle 19"/>
          <p:cNvSpPr/>
          <p:nvPr/>
        </p:nvSpPr>
        <p:spPr bwMode="auto">
          <a:xfrm>
            <a:off x="7357143" y="5634260"/>
            <a:ext cx="2061494" cy="381000"/>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7303689" y="4848281"/>
            <a:ext cx="17252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Tool Table</a:t>
            </a:r>
          </a:p>
        </p:txBody>
      </p:sp>
      <p:sp>
        <p:nvSpPr>
          <p:cNvPr id="3" name="TextBox 2"/>
          <p:cNvSpPr txBox="1"/>
          <p:nvPr/>
        </p:nvSpPr>
        <p:spPr>
          <a:xfrm>
            <a:off x="512168" y="4735932"/>
            <a:ext cx="3182538" cy="683264"/>
          </a:xfrm>
          <a:prstGeom prst="rect">
            <a:avLst/>
          </a:prstGeom>
          <a:noFill/>
        </p:spPr>
        <p:txBody>
          <a:bodyPr wrap="none" lIns="182880" tIns="146304" rIns="182880" bIns="146304" rtlCol="0">
            <a:spAutoFit/>
          </a:bodyPr>
          <a:lstStyle/>
          <a:p>
            <a:pPr>
              <a:lnSpc>
                <a:spcPct val="90000"/>
              </a:lnSpc>
              <a:spcAft>
                <a:spcPts val="600"/>
              </a:spcAft>
            </a:pPr>
            <a:r>
              <a:rPr lang="en-US" sz="2800" dirty="0">
                <a:solidFill>
                  <a:srgbClr val="FFFFFF"/>
                </a:solidFill>
              </a:rPr>
              <a:t>[Sum of </a:t>
            </a:r>
            <a:r>
              <a:rPr lang="en-US" sz="2800" dirty="0">
                <a:solidFill>
                  <a:srgbClr val="FFFFFF"/>
                </a:solidFill>
                <a:latin typeface="Consolas" panose="020B0609020204030204" pitchFamily="49" charset="0"/>
                <a:cs typeface="Consolas" panose="020B0609020204030204" pitchFamily="49" charset="0"/>
              </a:rPr>
              <a:t>Revenue</a:t>
            </a:r>
            <a:r>
              <a:rPr lang="en-US" sz="2800" dirty="0" smtClean="0">
                <a:solidFill>
                  <a:srgbClr val="FFFFFF"/>
                </a:solidFill>
              </a:rPr>
              <a:t>]</a:t>
            </a:r>
            <a:endParaRPr lang="en-US" sz="2800" dirty="0">
              <a:solidFill>
                <a:srgbClr val="FFFFFF"/>
              </a:solidFill>
            </a:endParaRPr>
          </a:p>
        </p:txBody>
      </p:sp>
    </p:spTree>
    <p:extLst>
      <p:ext uri="{BB962C8B-B14F-4D97-AF65-F5344CB8AC3E}">
        <p14:creationId xmlns:p14="http://schemas.microsoft.com/office/powerpoint/2010/main" val="3622719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animBg="1"/>
      <p:bldP spid="19" grpId="0" animBg="1"/>
      <p:bldP spid="22" grpId="0" animBg="1"/>
      <p:bldP spid="26" grpId="0"/>
      <p:bldP spid="20"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Solving Complex Business Problems with DAX</a:t>
            </a:r>
          </a:p>
        </p:txBody>
      </p:sp>
      <p:sp>
        <p:nvSpPr>
          <p:cNvPr id="3" name="Text Placeholder 2"/>
          <p:cNvSpPr>
            <a:spLocks noGrp="1"/>
          </p:cNvSpPr>
          <p:nvPr>
            <p:ph type="body" sz="quarter" idx="14"/>
          </p:nvPr>
        </p:nvSpPr>
        <p:spPr/>
        <p:txBody>
          <a:bodyPr/>
          <a:lstStyle/>
          <a:p>
            <a:r>
              <a:rPr lang="en-US" dirty="0" smtClean="0"/>
              <a:t>Kasper de Jonge</a:t>
            </a:r>
            <a:endParaRPr lang="en-US" dirty="0"/>
          </a:p>
        </p:txBody>
      </p:sp>
      <p:sp>
        <p:nvSpPr>
          <p:cNvPr id="4" name="Text Placeholder 3"/>
          <p:cNvSpPr>
            <a:spLocks noGrp="1"/>
          </p:cNvSpPr>
          <p:nvPr>
            <p:ph type="body" sz="quarter" idx="15"/>
          </p:nvPr>
        </p:nvSpPr>
        <p:spPr/>
        <p:txBody>
          <a:bodyPr/>
          <a:lstStyle/>
          <a:p>
            <a:r>
              <a:rPr lang="en-US" dirty="0" smtClean="0"/>
              <a:t>DBI-B312</a:t>
            </a:r>
            <a:endParaRPr lang="en-US" dirty="0"/>
          </a:p>
        </p:txBody>
      </p:sp>
    </p:spTree>
    <p:extLst>
      <p:ext uri="{BB962C8B-B14F-4D97-AF65-F5344CB8AC3E}">
        <p14:creationId xmlns:p14="http://schemas.microsoft.com/office/powerpoint/2010/main" val="209478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 table</a:t>
            </a:r>
            <a:endParaRPr lang="en-US" dirty="0"/>
          </a:p>
        </p:txBody>
      </p:sp>
      <p:sp>
        <p:nvSpPr>
          <p:cNvPr id="5" name="Text Placeholder 4"/>
          <p:cNvSpPr>
            <a:spLocks noGrp="1"/>
          </p:cNvSpPr>
          <p:nvPr>
            <p:ph type="body" sz="quarter" idx="10"/>
          </p:nvPr>
        </p:nvSpPr>
        <p:spPr>
          <a:xfrm>
            <a:off x="274638" y="1216152"/>
            <a:ext cx="11887199" cy="3434786"/>
          </a:xfrm>
        </p:spPr>
        <p:txBody>
          <a:bodyPr/>
          <a:lstStyle/>
          <a:p>
            <a:r>
              <a:rPr lang="en-US" dirty="0" smtClean="0"/>
              <a:t>=SWITCH(VALUES(Tool[Type</a:t>
            </a:r>
            <a:r>
              <a:rPr lang="en-US" dirty="0"/>
              <a:t>])</a:t>
            </a:r>
          </a:p>
          <a:p>
            <a:r>
              <a:rPr lang="en-US" dirty="0" smtClean="0"/>
              <a:t>		, </a:t>
            </a:r>
            <a:r>
              <a:rPr lang="en-US" dirty="0"/>
              <a:t>"Revenue", [Sum of Revenue]</a:t>
            </a:r>
          </a:p>
          <a:p>
            <a:r>
              <a:rPr lang="en-US" dirty="0" smtClean="0"/>
              <a:t>		, </a:t>
            </a:r>
            <a:r>
              <a:rPr lang="en-US" dirty="0"/>
              <a:t>"</a:t>
            </a:r>
            <a:r>
              <a:rPr lang="en-US" dirty="0" smtClean="0"/>
              <a:t>Target“ , </a:t>
            </a:r>
            <a:r>
              <a:rPr lang="en-US" dirty="0"/>
              <a:t>[Target]</a:t>
            </a:r>
          </a:p>
          <a:p>
            <a:r>
              <a:rPr lang="en-US" dirty="0" smtClean="0"/>
              <a:t>		, </a:t>
            </a:r>
            <a:r>
              <a:rPr lang="en-US" dirty="0"/>
              <a:t>"Revenue to Target", </a:t>
            </a:r>
            <a:r>
              <a:rPr lang="en-US" dirty="0" smtClean="0"/>
              <a:t>[</a:t>
            </a:r>
            <a:r>
              <a:rPr lang="en-US" dirty="0"/>
              <a:t>Sum of Revenue] </a:t>
            </a:r>
            <a:endParaRPr lang="en-US" dirty="0" smtClean="0"/>
          </a:p>
          <a:p>
            <a:r>
              <a:rPr lang="en-US" dirty="0"/>
              <a:t>	</a:t>
            </a:r>
            <a:r>
              <a:rPr lang="en-US" dirty="0" smtClean="0"/>
              <a:t>					 	  -[</a:t>
            </a:r>
            <a:r>
              <a:rPr lang="en-US" dirty="0"/>
              <a:t>Target]</a:t>
            </a:r>
          </a:p>
          <a:p>
            <a:r>
              <a:rPr lang="en-US" dirty="0" smtClean="0"/>
              <a:t>	 )</a:t>
            </a:r>
            <a:endParaRPr lang="en-US" dirty="0"/>
          </a:p>
        </p:txBody>
      </p:sp>
    </p:spTree>
    <p:extLst>
      <p:ext uri="{BB962C8B-B14F-4D97-AF65-F5344CB8AC3E}">
        <p14:creationId xmlns:p14="http://schemas.microsoft.com/office/powerpoint/2010/main" val="294668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careful what you wish for….</a:t>
            </a:r>
            <a:endParaRPr lang="en-US" dirty="0"/>
          </a:p>
        </p:txBody>
      </p:sp>
      <p:sp>
        <p:nvSpPr>
          <p:cNvPr id="3" name="Text Placeholder 2"/>
          <p:cNvSpPr>
            <a:spLocks noGrp="1"/>
          </p:cNvSpPr>
          <p:nvPr>
            <p:ph type="body" sz="quarter" idx="11"/>
          </p:nvPr>
        </p:nvSpPr>
        <p:spPr>
          <a:xfrm>
            <a:off x="274639" y="1212849"/>
            <a:ext cx="11889564" cy="4001095"/>
          </a:xfrm>
        </p:spPr>
        <p:txBody>
          <a:bodyPr/>
          <a:lstStyle/>
          <a:p>
            <a:endParaRPr lang="en-US" dirty="0" smtClean="0"/>
          </a:p>
          <a:p>
            <a:endParaRPr lang="en-US" dirty="0"/>
          </a:p>
          <a:p>
            <a:endParaRPr lang="en-US" dirty="0" smtClean="0"/>
          </a:p>
          <a:p>
            <a:endParaRPr lang="en-US" dirty="0"/>
          </a:p>
          <a:p>
            <a:pPr marL="571500" indent="-571500">
              <a:buFont typeface="Arial" panose="020B0604020202020204" pitchFamily="34" charset="0"/>
              <a:buChar char="•"/>
            </a:pPr>
            <a:r>
              <a:rPr lang="en-US" dirty="0" smtClean="0"/>
              <a:t>When using VALUES() make sure you check for more than one value in the current context.</a:t>
            </a:r>
            <a:endParaRPr lang="en-US" dirty="0"/>
          </a:p>
        </p:txBody>
      </p:sp>
      <p:pic>
        <p:nvPicPr>
          <p:cNvPr id="4" name="Picture 3"/>
          <p:cNvPicPr>
            <a:picLocks noChangeAspect="1"/>
          </p:cNvPicPr>
          <p:nvPr/>
        </p:nvPicPr>
        <p:blipFill>
          <a:blip r:embed="rId2"/>
          <a:stretch>
            <a:fillRect/>
          </a:stretch>
        </p:blipFill>
        <p:spPr>
          <a:xfrm>
            <a:off x="1189037" y="1249652"/>
            <a:ext cx="8630854" cy="2267266"/>
          </a:xfrm>
          <a:prstGeom prst="rect">
            <a:avLst/>
          </a:prstGeom>
        </p:spPr>
      </p:pic>
    </p:spTree>
    <p:extLst>
      <p:ext uri="{BB962C8B-B14F-4D97-AF65-F5344CB8AC3E}">
        <p14:creationId xmlns:p14="http://schemas.microsoft.com/office/powerpoint/2010/main" val="334290183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 table</a:t>
            </a:r>
            <a:endParaRPr lang="en-US" dirty="0"/>
          </a:p>
        </p:txBody>
      </p:sp>
      <p:sp>
        <p:nvSpPr>
          <p:cNvPr id="5" name="Text Placeholder 4"/>
          <p:cNvSpPr>
            <a:spLocks noGrp="1"/>
          </p:cNvSpPr>
          <p:nvPr>
            <p:ph type="body" sz="quarter" idx="10"/>
          </p:nvPr>
        </p:nvSpPr>
        <p:spPr>
          <a:xfrm>
            <a:off x="274638" y="1216152"/>
            <a:ext cx="11887199" cy="4552015"/>
          </a:xfrm>
        </p:spPr>
        <p:txBody>
          <a:bodyPr/>
          <a:lstStyle/>
          <a:p>
            <a:r>
              <a:rPr lang="en-US" dirty="0" smtClean="0"/>
              <a:t>=</a:t>
            </a:r>
            <a:r>
              <a:rPr lang="en-US" dirty="0" smtClean="0">
                <a:solidFill>
                  <a:schemeClr val="accent3"/>
                </a:solidFill>
              </a:rPr>
              <a:t>IF(HASONEVALUE(Tool[Type]),</a:t>
            </a:r>
          </a:p>
          <a:p>
            <a:r>
              <a:rPr lang="en-US" dirty="0"/>
              <a:t>	</a:t>
            </a:r>
            <a:r>
              <a:rPr lang="en-US" dirty="0" smtClean="0"/>
              <a:t>SWITCH(VALUES(Tool[Type</a:t>
            </a:r>
            <a:r>
              <a:rPr lang="en-US" dirty="0"/>
              <a:t>])</a:t>
            </a:r>
          </a:p>
          <a:p>
            <a:r>
              <a:rPr lang="en-US" dirty="0"/>
              <a:t>		, "Revenue", [Sum of Revenue]</a:t>
            </a:r>
          </a:p>
          <a:p>
            <a:r>
              <a:rPr lang="en-US" dirty="0"/>
              <a:t>		, "Target", [Target]</a:t>
            </a:r>
          </a:p>
          <a:p>
            <a:r>
              <a:rPr lang="en-US" dirty="0"/>
              <a:t>		, "Revenue to Target", [Sum of Revenue] </a:t>
            </a:r>
          </a:p>
          <a:p>
            <a:r>
              <a:rPr lang="en-US" dirty="0"/>
              <a:t>						 	  -[Target]</a:t>
            </a:r>
          </a:p>
          <a:p>
            <a:r>
              <a:rPr lang="en-US" dirty="0"/>
              <a:t>	 </a:t>
            </a:r>
            <a:r>
              <a:rPr lang="en-US" dirty="0" smtClean="0"/>
              <a:t>)</a:t>
            </a:r>
          </a:p>
          <a:p>
            <a:r>
              <a:rPr lang="en-US" dirty="0">
                <a:solidFill>
                  <a:schemeClr val="accent3"/>
                </a:solidFill>
              </a:rPr>
              <a:t>)</a:t>
            </a:r>
          </a:p>
        </p:txBody>
      </p:sp>
    </p:spTree>
    <p:extLst>
      <p:ext uri="{BB962C8B-B14F-4D97-AF65-F5344CB8AC3E}">
        <p14:creationId xmlns:p14="http://schemas.microsoft.com/office/powerpoint/2010/main" val="399817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46" y="0"/>
            <a:ext cx="10724938" cy="1351952"/>
          </a:xfrm>
        </p:spPr>
        <p:txBody>
          <a:bodyPr/>
          <a:lstStyle/>
          <a:p>
            <a:r>
              <a:rPr lang="en-US" dirty="0" smtClean="0"/>
              <a:t>Access filter context</a:t>
            </a:r>
            <a:endParaRPr lang="en-US" dirty="0"/>
          </a:p>
        </p:txBody>
      </p:sp>
      <p:sp>
        <p:nvSpPr>
          <p:cNvPr id="3" name="Content Placeholder 2"/>
          <p:cNvSpPr>
            <a:spLocks noGrp="1"/>
          </p:cNvSpPr>
          <p:nvPr>
            <p:ph idx="4294967295"/>
          </p:nvPr>
        </p:nvSpPr>
        <p:spPr>
          <a:xfrm>
            <a:off x="855767" y="1049177"/>
            <a:ext cx="10925069" cy="5800885"/>
          </a:xfrm>
          <a:prstGeom prst="rect">
            <a:avLst/>
          </a:prstGeom>
        </p:spPr>
        <p:txBody>
          <a:bodyPr>
            <a:normAutofit fontScale="85000" lnSpcReduction="20000"/>
          </a:bodyPr>
          <a:lstStyle/>
          <a:p>
            <a:r>
              <a:rPr lang="en-US" dirty="0" smtClean="0"/>
              <a:t>Table reference: </a:t>
            </a:r>
            <a:r>
              <a:rPr lang="en-US" dirty="0" smtClean="0">
                <a:solidFill>
                  <a:schemeClr val="tx2"/>
                </a:solidFill>
              </a:rPr>
              <a:t>‘Product’ </a:t>
            </a:r>
            <a:r>
              <a:rPr lang="en-US" dirty="0" smtClean="0"/>
              <a:t>vs. </a:t>
            </a:r>
            <a:r>
              <a:rPr lang="en-US" dirty="0" smtClean="0">
                <a:solidFill>
                  <a:schemeClr val="tx2"/>
                </a:solidFill>
              </a:rPr>
              <a:t>Values(‘Product’)</a:t>
            </a:r>
          </a:p>
          <a:p>
            <a:pPr lvl="1"/>
            <a:r>
              <a:rPr lang="en-US" dirty="0" smtClean="0"/>
              <a:t>Pick up filters which have overlapping columns with ‘Product’ or any of its related tables</a:t>
            </a:r>
            <a:endParaRPr lang="en-US" dirty="0" smtClean="0">
              <a:solidFill>
                <a:schemeClr val="tx2"/>
              </a:solidFill>
            </a:endParaRPr>
          </a:p>
          <a:p>
            <a:r>
              <a:rPr lang="en-US" dirty="0" smtClean="0">
                <a:solidFill>
                  <a:schemeClr val="tx2"/>
                </a:solidFill>
              </a:rPr>
              <a:t>Values(‘Table’[Column]) </a:t>
            </a:r>
            <a:r>
              <a:rPr lang="en-US" dirty="0" smtClean="0">
                <a:solidFill>
                  <a:schemeClr val="tx1"/>
                </a:solidFill>
              </a:rPr>
              <a:t>= </a:t>
            </a:r>
            <a:r>
              <a:rPr lang="en-US" dirty="0" smtClean="0">
                <a:solidFill>
                  <a:schemeClr val="tx2"/>
                </a:solidFill>
              </a:rPr>
              <a:t>Summarize(Values(‘Table’),  								     ‘Table’[Column])</a:t>
            </a:r>
          </a:p>
          <a:p>
            <a:r>
              <a:rPr lang="en-US" dirty="0" smtClean="0">
                <a:solidFill>
                  <a:schemeClr val="tx2"/>
                </a:solidFill>
              </a:rPr>
              <a:t>Distinct(‘Table’[Column]) </a:t>
            </a:r>
            <a:r>
              <a:rPr lang="en-US" dirty="0" smtClean="0"/>
              <a:t>= </a:t>
            </a:r>
            <a:r>
              <a:rPr lang="en-US" dirty="0" smtClean="0">
                <a:solidFill>
                  <a:schemeClr val="tx2"/>
                </a:solidFill>
              </a:rPr>
              <a:t>Summarize(‘Table’,  									       ‘Table’[Column])</a:t>
            </a:r>
          </a:p>
          <a:p>
            <a:r>
              <a:rPr lang="en-US" dirty="0" smtClean="0">
                <a:solidFill>
                  <a:schemeClr val="tx2"/>
                </a:solidFill>
              </a:rPr>
              <a:t>Filters(‘Table’[Column]) </a:t>
            </a:r>
          </a:p>
          <a:p>
            <a:r>
              <a:rPr lang="en-US" dirty="0" err="1" smtClean="0">
                <a:solidFill>
                  <a:schemeClr val="tx2"/>
                </a:solidFill>
              </a:rPr>
              <a:t>IsCrossFiltered</a:t>
            </a:r>
            <a:r>
              <a:rPr lang="en-US" dirty="0" smtClean="0">
                <a:solidFill>
                  <a:schemeClr val="tx2"/>
                </a:solidFill>
              </a:rPr>
              <a:t>(‘Table’) </a:t>
            </a:r>
            <a:r>
              <a:rPr lang="en-US" dirty="0" smtClean="0"/>
              <a:t>or </a:t>
            </a:r>
            <a:r>
              <a:rPr lang="en-US" dirty="0" err="1">
                <a:solidFill>
                  <a:schemeClr val="tx2"/>
                </a:solidFill>
              </a:rPr>
              <a:t>I</a:t>
            </a:r>
            <a:r>
              <a:rPr lang="en-US" dirty="0" err="1" smtClean="0">
                <a:solidFill>
                  <a:schemeClr val="tx2"/>
                </a:solidFill>
              </a:rPr>
              <a:t>sCrossFiltered</a:t>
            </a:r>
            <a:r>
              <a:rPr lang="en-US" dirty="0" smtClean="0">
                <a:solidFill>
                  <a:schemeClr val="tx2"/>
                </a:solidFill>
              </a:rPr>
              <a:t>(‘Table’[Column])</a:t>
            </a:r>
          </a:p>
          <a:p>
            <a:r>
              <a:rPr lang="en-US" dirty="0" err="1" smtClean="0">
                <a:solidFill>
                  <a:schemeClr val="tx2"/>
                </a:solidFill>
              </a:rPr>
              <a:t>IsFiltered</a:t>
            </a:r>
            <a:r>
              <a:rPr lang="en-US" dirty="0" smtClean="0">
                <a:solidFill>
                  <a:schemeClr val="tx2"/>
                </a:solidFill>
              </a:rPr>
              <a:t>(‘Table’[Column])</a:t>
            </a:r>
          </a:p>
          <a:p>
            <a:r>
              <a:rPr lang="en-US" dirty="0" err="1" smtClean="0">
                <a:solidFill>
                  <a:schemeClr val="tx2"/>
                </a:solidFill>
              </a:rPr>
              <a:t>HasOneValue</a:t>
            </a:r>
            <a:r>
              <a:rPr lang="en-US" dirty="0" smtClean="0">
                <a:solidFill>
                  <a:schemeClr val="tx2"/>
                </a:solidFill>
              </a:rPr>
              <a:t>(‘Table’[Column]) </a:t>
            </a:r>
            <a:r>
              <a:rPr lang="en-US" dirty="0" smtClean="0">
                <a:solidFill>
                  <a:schemeClr val="tx1"/>
                </a:solidFill>
              </a:rPr>
              <a:t>=</a:t>
            </a:r>
            <a:r>
              <a:rPr lang="en-US" dirty="0" smtClean="0">
                <a:solidFill>
                  <a:schemeClr val="tx2"/>
                </a:solidFill>
              </a:rPr>
              <a:t> </a:t>
            </a:r>
            <a:r>
              <a:rPr lang="en-US" dirty="0" err="1" smtClean="0">
                <a:solidFill>
                  <a:schemeClr val="tx2"/>
                </a:solidFill>
              </a:rPr>
              <a:t>CountRows</a:t>
            </a:r>
            <a:r>
              <a:rPr lang="en-US" dirty="0" smtClean="0">
                <a:solidFill>
                  <a:schemeClr val="tx2"/>
                </a:solidFill>
              </a:rPr>
              <a:t>(Values(‘Table’[Column])) = 1</a:t>
            </a:r>
          </a:p>
          <a:p>
            <a:r>
              <a:rPr lang="en-US" dirty="0" err="1" smtClean="0">
                <a:solidFill>
                  <a:schemeClr val="tx2"/>
                </a:solidFill>
              </a:rPr>
              <a:t>HasOneFilter</a:t>
            </a:r>
            <a:r>
              <a:rPr lang="en-US" dirty="0" smtClean="0">
                <a:solidFill>
                  <a:schemeClr val="tx2"/>
                </a:solidFill>
              </a:rPr>
              <a:t>(‘Table’[Column]) </a:t>
            </a:r>
            <a:r>
              <a:rPr lang="en-US" dirty="0" smtClean="0">
                <a:solidFill>
                  <a:schemeClr val="tx1"/>
                </a:solidFill>
              </a:rPr>
              <a:t>=</a:t>
            </a:r>
            <a:r>
              <a:rPr lang="en-US" dirty="0" smtClean="0">
                <a:solidFill>
                  <a:schemeClr val="tx2"/>
                </a:solidFill>
              </a:rPr>
              <a:t> </a:t>
            </a:r>
            <a:r>
              <a:rPr lang="en-US" dirty="0" err="1" smtClean="0">
                <a:solidFill>
                  <a:schemeClr val="tx2"/>
                </a:solidFill>
              </a:rPr>
              <a:t>CountRows</a:t>
            </a:r>
            <a:r>
              <a:rPr lang="en-US" dirty="0" smtClean="0">
                <a:solidFill>
                  <a:schemeClr val="tx2"/>
                </a:solidFill>
              </a:rPr>
              <a:t>(Filters(‘Table’[Column])) = 1</a:t>
            </a:r>
            <a:endParaRPr lang="en-US" dirty="0">
              <a:solidFill>
                <a:schemeClr val="tx2"/>
              </a:solidFill>
            </a:endParaRPr>
          </a:p>
        </p:txBody>
      </p:sp>
    </p:spTree>
    <p:extLst>
      <p:ext uri="{BB962C8B-B14F-4D97-AF65-F5344CB8AC3E}">
        <p14:creationId xmlns:p14="http://schemas.microsoft.com/office/powerpoint/2010/main" val="77335766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Is(Cross)Filtered</a:t>
            </a:r>
            <a:endParaRPr lang="en-US" dirty="0"/>
          </a:p>
        </p:txBody>
      </p:sp>
    </p:spTree>
    <p:extLst>
      <p:ext uri="{BB962C8B-B14F-4D97-AF65-F5344CB8AC3E}">
        <p14:creationId xmlns:p14="http://schemas.microsoft.com/office/powerpoint/2010/main" val="333122764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(Cross)filtered</a:t>
            </a:r>
            <a:endParaRPr lang="en-US" dirty="0"/>
          </a:p>
        </p:txBody>
      </p:sp>
      <p:sp>
        <p:nvSpPr>
          <p:cNvPr id="5" name="Text Placeholder 4"/>
          <p:cNvSpPr>
            <a:spLocks noGrp="1"/>
          </p:cNvSpPr>
          <p:nvPr>
            <p:ph type="body" sz="quarter" idx="10"/>
          </p:nvPr>
        </p:nvSpPr>
        <p:spPr>
          <a:xfrm>
            <a:off x="274638" y="1216152"/>
            <a:ext cx="11887199" cy="3993401"/>
          </a:xfrm>
        </p:spPr>
        <p:txBody>
          <a:bodyPr/>
          <a:lstStyle/>
          <a:p>
            <a:endParaRPr lang="en-US" dirty="0" smtClean="0"/>
          </a:p>
          <a:p>
            <a:r>
              <a:rPr lang="en-US" dirty="0"/>
              <a:t>[</a:t>
            </a:r>
            <a:r>
              <a:rPr lang="en-US" dirty="0" err="1" smtClean="0"/>
              <a:t>IsRegionFiltered</a:t>
            </a:r>
            <a:r>
              <a:rPr lang="en-US" dirty="0"/>
              <a:t>]</a:t>
            </a:r>
          </a:p>
          <a:p>
            <a:r>
              <a:rPr lang="en-US" dirty="0"/>
              <a:t>=ISFILTERED(</a:t>
            </a:r>
            <a:r>
              <a:rPr lang="en-US" dirty="0" err="1"/>
              <a:t>PoliticalGeography</a:t>
            </a:r>
            <a:r>
              <a:rPr lang="en-US" dirty="0"/>
              <a:t>[Region])</a:t>
            </a:r>
          </a:p>
          <a:p>
            <a:endParaRPr lang="en-US" dirty="0" smtClean="0"/>
          </a:p>
          <a:p>
            <a:endParaRPr lang="en-US" dirty="0" smtClean="0"/>
          </a:p>
          <a:p>
            <a:r>
              <a:rPr lang="en-US" dirty="0" smtClean="0"/>
              <a:t>[</a:t>
            </a:r>
            <a:r>
              <a:rPr lang="en-US" dirty="0" err="1" smtClean="0"/>
              <a:t>IsRegionCrossFiltered</a:t>
            </a:r>
            <a:r>
              <a:rPr lang="en-US" dirty="0" smtClean="0"/>
              <a:t>]=</a:t>
            </a:r>
            <a:endParaRPr lang="en-US" dirty="0"/>
          </a:p>
          <a:p>
            <a:r>
              <a:rPr lang="en-US" dirty="0" smtClean="0"/>
              <a:t>ISCROSSFILTERED(</a:t>
            </a:r>
            <a:r>
              <a:rPr lang="en-US" dirty="0" err="1" smtClean="0"/>
              <a:t>PoliticalGeography</a:t>
            </a:r>
            <a:r>
              <a:rPr lang="en-US" dirty="0" smtClean="0"/>
              <a:t>[Region])</a:t>
            </a:r>
            <a:endParaRPr lang="en-US" dirty="0"/>
          </a:p>
        </p:txBody>
      </p:sp>
    </p:spTree>
    <p:extLst>
      <p:ext uri="{BB962C8B-B14F-4D97-AF65-F5344CB8AC3E}">
        <p14:creationId xmlns:p14="http://schemas.microsoft.com/office/powerpoint/2010/main" val="160493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Automatic time filters </a:t>
            </a:r>
          </a:p>
        </p:txBody>
      </p:sp>
      <p:sp>
        <p:nvSpPr>
          <p:cNvPr id="5" name="Text Placeholder 4"/>
          <p:cNvSpPr>
            <a:spLocks noGrp="1"/>
          </p:cNvSpPr>
          <p:nvPr>
            <p:ph type="body" sz="quarter" idx="12"/>
          </p:nvPr>
        </p:nvSpPr>
        <p:spPr/>
        <p:txBody>
          <a:bodyPr/>
          <a:lstStyle/>
          <a:p>
            <a:r>
              <a:rPr lang="en-US" dirty="0" smtClean="0"/>
              <a:t>Kasper de Jonge</a:t>
            </a:r>
            <a:endParaRPr lang="en-US" dirty="0"/>
          </a:p>
        </p:txBody>
      </p:sp>
    </p:spTree>
    <p:extLst>
      <p:ext uri="{BB962C8B-B14F-4D97-AF65-F5344CB8AC3E}">
        <p14:creationId xmlns:p14="http://schemas.microsoft.com/office/powerpoint/2010/main" val="175153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sp>
        <p:nvSpPr>
          <p:cNvPr id="3" name="Title 2"/>
          <p:cNvSpPr>
            <a:spLocks noGrp="1"/>
          </p:cNvSpPr>
          <p:nvPr>
            <p:ph type="title"/>
          </p:nvPr>
        </p:nvSpPr>
        <p:spPr/>
        <p:txBody>
          <a:bodyPr/>
          <a:lstStyle/>
          <a:p>
            <a:r>
              <a:rPr lang="en-US" dirty="0" smtClean="0"/>
              <a:t>Row Context applied</a:t>
            </a:r>
            <a:endParaRPr lang="en-US" dirty="0"/>
          </a:p>
        </p:txBody>
      </p:sp>
      <p:graphicFrame>
        <p:nvGraphicFramePr>
          <p:cNvPr id="4" name="Table 3"/>
          <p:cNvGraphicFramePr>
            <a:graphicFrameLocks noGrp="1"/>
          </p:cNvGraphicFramePr>
          <p:nvPr>
            <p:extLst/>
          </p:nvPr>
        </p:nvGraphicFramePr>
        <p:xfrm>
          <a:off x="427354" y="1595888"/>
          <a:ext cx="5943600" cy="3457575"/>
        </p:xfrm>
        <a:graphic>
          <a:graphicData uri="http://schemas.openxmlformats.org/drawingml/2006/table">
            <a:tbl>
              <a:tblPr>
                <a:tableStyleId>{5940675A-B579-460E-94D1-54222C63F5DA}</a:tableStyleId>
              </a:tblPr>
              <a:tblGrid>
                <a:gridCol w="688207"/>
                <a:gridCol w="911993"/>
                <a:gridCol w="2057400"/>
                <a:gridCol w="2286000"/>
              </a:tblGrid>
              <a:tr h="304800">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a:solidFill>
                            <a:schemeClr val="tx1"/>
                          </a:solidFill>
                          <a:effectLst/>
                        </a:rPr>
                        <a:t>Date</a:t>
                      </a:r>
                      <a:endParaRPr lang="en-US" sz="2000" b="1" i="0" u="none" strike="noStrike">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dirty="0" err="1" smtClean="0"/>
                        <a:t>CurrentMonth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/2/2012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ct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kern="1200" dirty="0">
                          <a:solidFill>
                            <a:schemeClr val="bg1"/>
                          </a:solidFill>
                          <a:effectLst/>
                          <a:latin typeface="+mn-lt"/>
                          <a:ea typeface="+mn-ea"/>
                          <a:cs typeface="+mn-cs"/>
                        </a:rPr>
                        <a:t>2012</a:t>
                      </a:r>
                    </a:p>
                  </a:txBody>
                  <a:tcPr marL="9525" marR="9525" marT="9525" marB="0" anchor="ctr">
                    <a:solidFill>
                      <a:schemeClr val="tx1"/>
                    </a:solidFill>
                  </a:tcPr>
                </a:tc>
                <a:tc>
                  <a:txBody>
                    <a:bodyPr/>
                    <a:lstStyle/>
                    <a:p>
                      <a:pPr algn="r" fontAlgn="ctr"/>
                      <a:r>
                        <a:rPr lang="en-US" sz="2000" u="none" strike="noStrike" kern="1200" dirty="0" smtClean="0">
                          <a:solidFill>
                            <a:schemeClr val="bg1"/>
                          </a:solidFill>
                          <a:effectLst/>
                          <a:latin typeface="+mn-lt"/>
                          <a:ea typeface="+mn-ea"/>
                          <a:cs typeface="+mn-cs"/>
                        </a:rPr>
                        <a:t>3</a:t>
                      </a:r>
                      <a:endParaRPr lang="en-US" sz="2000" u="none" strike="noStrike" kern="1200" dirty="0">
                        <a:solidFill>
                          <a:schemeClr val="bg1"/>
                        </a:solidFill>
                        <a:effectLst/>
                        <a:latin typeface="+mn-lt"/>
                        <a:ea typeface="+mn-ea"/>
                        <a:cs typeface="+mn-cs"/>
                      </a:endParaRP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3</a:t>
                      </a:r>
                      <a:r>
                        <a:rPr lang="en-US" sz="2000" u="none" strike="noStrike" kern="1200" dirty="0" smtClean="0">
                          <a:solidFill>
                            <a:schemeClr val="bg1"/>
                          </a:solidFill>
                          <a:effectLst/>
                          <a:latin typeface="+mn-lt"/>
                          <a:ea typeface="+mn-ea"/>
                          <a:cs typeface="+mn-cs"/>
                        </a:rPr>
                        <a:t>/3/2012 </a:t>
                      </a:r>
                      <a:r>
                        <a:rPr lang="en-US" sz="2000" u="none" strike="noStrike" kern="1200" dirty="0">
                          <a:solidFill>
                            <a:schemeClr val="bg1"/>
                          </a:solidFill>
                          <a:effectLst/>
                          <a:latin typeface="+mn-lt"/>
                          <a:ea typeface="+mn-ea"/>
                          <a:cs typeface="+mn-cs"/>
                        </a:rPr>
                        <a:t>0:00</a:t>
                      </a:r>
                    </a:p>
                  </a:txBody>
                  <a:tcPr marL="9525" marR="9525" marT="9525" marB="0" anchor="ctr">
                    <a:solidFill>
                      <a:schemeClr val="tx1"/>
                    </a:solidFill>
                  </a:tcPr>
                </a:tc>
                <a:tc>
                  <a:txBody>
                    <a:bodyPr/>
                    <a:lstStyle/>
                    <a:p>
                      <a:pPr algn="l" fontAlgn="ctr"/>
                      <a:endParaRPr lang="en-US" sz="2000" u="none" strike="noStrike" kern="1200" dirty="0">
                        <a:solidFill>
                          <a:schemeClr val="bg1"/>
                        </a:solidFill>
                        <a:effectLst/>
                        <a:latin typeface="+mn-lt"/>
                        <a:ea typeface="+mn-ea"/>
                        <a:cs typeface="+mn-cs"/>
                      </a:endParaRPr>
                    </a:p>
                  </a:txBody>
                  <a:tcPr marL="9525" marR="9525" marT="9525" marB="0" anchor="ctr">
                    <a:solidFill>
                      <a:schemeClr val="tx1"/>
                    </a:solidFill>
                  </a:tcPr>
                </a:tc>
              </a:tr>
              <a:tr h="304800">
                <a:tc>
                  <a:txBody>
                    <a:bodyPr/>
                    <a:lstStyle/>
                    <a:p>
                      <a:pPr algn="r" fontAlgn="ctr"/>
                      <a:r>
                        <a:rPr lang="en-US" sz="2000" u="none" strike="noStrike" kern="1200" dirty="0">
                          <a:solidFill>
                            <a:schemeClr val="bg1"/>
                          </a:solidFill>
                          <a:effectLst/>
                          <a:latin typeface="+mn-lt"/>
                          <a:ea typeface="+mn-ea"/>
                          <a:cs typeface="+mn-cs"/>
                        </a:rPr>
                        <a:t>2012</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r>
                        <a:rPr lang="en-US" sz="2000" u="none" strike="noStrike" kern="1200" dirty="0" smtClean="0">
                          <a:solidFill>
                            <a:schemeClr val="bg1"/>
                          </a:solidFill>
                          <a:effectLst/>
                          <a:latin typeface="+mn-lt"/>
                          <a:ea typeface="+mn-ea"/>
                          <a:cs typeface="+mn-cs"/>
                        </a:rPr>
                        <a:t>/4/2012 </a:t>
                      </a:r>
                      <a:r>
                        <a:rPr lang="en-US" sz="2000" u="none" strike="noStrike" kern="1200" dirty="0">
                          <a:solidFill>
                            <a:schemeClr val="bg1"/>
                          </a:solidFill>
                          <a:effectLst/>
                          <a:latin typeface="+mn-lt"/>
                          <a:ea typeface="+mn-ea"/>
                          <a:cs typeface="+mn-cs"/>
                        </a:rPr>
                        <a:t>0:00</a:t>
                      </a:r>
                    </a:p>
                  </a:txBody>
                  <a:tcPr marL="9525" marR="9525" marT="9525" marB="0" anchor="ctr">
                    <a:solidFill>
                      <a:schemeClr val="tx1"/>
                    </a:solidFill>
                  </a:tcPr>
                </a:tc>
                <a:tc>
                  <a:txBody>
                    <a:bodyPr/>
                    <a:lstStyle/>
                    <a:p>
                      <a:pPr algn="l" fontAlgn="ctr"/>
                      <a:r>
                        <a:rPr lang="en-US" sz="2000" u="none" strike="noStrike" kern="1200" dirty="0">
                          <a:solidFill>
                            <a:schemeClr val="bg1"/>
                          </a:solidFill>
                          <a:effectLst/>
                          <a:latin typeface="+mn-lt"/>
                          <a:ea typeface="+mn-ea"/>
                          <a:cs typeface="+mn-cs"/>
                        </a:rPr>
                        <a:t> </a:t>
                      </a:r>
                    </a:p>
                  </a:txBody>
                  <a:tcPr marL="9525" marR="9525" marT="9525" marB="0" anchor="ctr">
                    <a:solidFill>
                      <a:schemeClr val="tx1"/>
                    </a:solidFill>
                  </a:tcPr>
                </a:tc>
              </a:tr>
              <a:tr h="304800">
                <a:tc>
                  <a:txBody>
                    <a:bodyPr/>
                    <a:lstStyle/>
                    <a:p>
                      <a:pPr algn="r" fontAlgn="ctr"/>
                      <a:r>
                        <a:rPr lang="en-US" sz="2000" u="none" strike="noStrike" kern="1200" dirty="0">
                          <a:solidFill>
                            <a:schemeClr val="bg1"/>
                          </a:solidFill>
                          <a:effectLst/>
                          <a:latin typeface="+mn-lt"/>
                          <a:ea typeface="+mn-ea"/>
                          <a:cs typeface="+mn-cs"/>
                        </a:rPr>
                        <a:t>2012</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r>
                        <a:rPr lang="en-US" sz="2000" u="none" strike="noStrike" kern="1200" dirty="0" smtClean="0">
                          <a:solidFill>
                            <a:schemeClr val="bg1"/>
                          </a:solidFill>
                          <a:effectLst/>
                          <a:latin typeface="+mn-lt"/>
                          <a:ea typeface="+mn-ea"/>
                          <a:cs typeface="+mn-cs"/>
                        </a:rPr>
                        <a:t>/5/2012 </a:t>
                      </a:r>
                      <a:r>
                        <a:rPr lang="en-US" sz="2000" u="none" strike="noStrike" kern="1200" dirty="0">
                          <a:solidFill>
                            <a:schemeClr val="bg1"/>
                          </a:solidFill>
                          <a:effectLst/>
                          <a:latin typeface="+mn-lt"/>
                          <a:ea typeface="+mn-ea"/>
                          <a:cs typeface="+mn-cs"/>
                        </a:rPr>
                        <a:t>0:00</a:t>
                      </a:r>
                    </a:p>
                  </a:txBody>
                  <a:tcPr marL="9525" marR="9525" marT="9525" marB="0" anchor="ctr">
                    <a:solidFill>
                      <a:schemeClr val="tx1"/>
                    </a:solidFill>
                  </a:tcPr>
                </a:tc>
                <a:tc>
                  <a:txBody>
                    <a:bodyPr/>
                    <a:lstStyle/>
                    <a:p>
                      <a:pPr algn="l" fontAlgn="ctr"/>
                      <a:endParaRPr lang="en-US" sz="2000" u="none" strike="noStrike" kern="1200" dirty="0">
                        <a:solidFill>
                          <a:schemeClr val="bg1"/>
                        </a:solidFill>
                        <a:effectLst/>
                        <a:latin typeface="+mn-lt"/>
                        <a:ea typeface="+mn-ea"/>
                        <a:cs typeface="+mn-cs"/>
                      </a:endParaRPr>
                    </a:p>
                  </a:txBody>
                  <a:tcPr marL="9525" marR="9525" marT="9525" marB="0" anchor="ctr">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1/9/2010 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1/10/2010 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1/11/2010 0:00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1/12/2010 0:00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1/13/2010 0:00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bl>
          </a:graphicData>
        </a:graphic>
      </p:graphicFrame>
      <p:sp>
        <p:nvSpPr>
          <p:cNvPr id="6" name="Rectangle 5"/>
          <p:cNvSpPr/>
          <p:nvPr/>
        </p:nvSpPr>
        <p:spPr bwMode="auto">
          <a:xfrm>
            <a:off x="427354" y="2907005"/>
            <a:ext cx="5943600" cy="304800"/>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7" name="Table 6"/>
          <p:cNvGraphicFramePr>
            <a:graphicFrameLocks noGrp="1"/>
          </p:cNvGraphicFramePr>
          <p:nvPr>
            <p:extLst/>
          </p:nvPr>
        </p:nvGraphicFramePr>
        <p:xfrm>
          <a:off x="7711418" y="1973262"/>
          <a:ext cx="2971801" cy="3771900"/>
        </p:xfrm>
        <a:graphic>
          <a:graphicData uri="http://schemas.openxmlformats.org/drawingml/2006/table">
            <a:tbl>
              <a:tblPr>
                <a:tableStyleId>{5940675A-B579-460E-94D1-54222C63F5DA}</a:tableStyleId>
              </a:tblPr>
              <a:tblGrid>
                <a:gridCol w="1726772"/>
                <a:gridCol w="1245029"/>
              </a:tblGrid>
              <a:tr h="304800">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4/1/2012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43534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sp>
        <p:nvSpPr>
          <p:cNvPr id="8" name="TextBox 7"/>
          <p:cNvSpPr txBox="1"/>
          <p:nvPr/>
        </p:nvSpPr>
        <p:spPr>
          <a:xfrm>
            <a:off x="8137799" y="1428636"/>
            <a:ext cx="2119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Invoice Table</a:t>
            </a:r>
          </a:p>
        </p:txBody>
      </p:sp>
      <p:sp>
        <p:nvSpPr>
          <p:cNvPr id="9" name="Rectangle 8"/>
          <p:cNvSpPr/>
          <p:nvPr/>
        </p:nvSpPr>
        <p:spPr bwMode="auto">
          <a:xfrm>
            <a:off x="7711420" y="2274436"/>
            <a:ext cx="2971800" cy="3470726"/>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358992" y="5459030"/>
            <a:ext cx="526245" cy="286132"/>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64247" y="2916339"/>
            <a:ext cx="648590" cy="286132"/>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4131181" y="1767653"/>
            <a:ext cx="1706373" cy="1107995"/>
          </a:xfrm>
          <a:prstGeom prst="rect">
            <a:avLst/>
          </a:prstGeom>
          <a:noFill/>
        </p:spPr>
        <p:txBody>
          <a:bodyPr wrap="square" lIns="182880" tIns="146304" rIns="182880" bIns="146304" rtlCol="0">
            <a:spAutoFit/>
          </a:bodyPr>
          <a:lstStyle/>
          <a:p>
            <a:pPr fontAlgn="ctr"/>
            <a:r>
              <a:rPr lang="en-US" sz="2000" dirty="0" smtClean="0">
                <a:solidFill>
                  <a:srgbClr val="000000"/>
                </a:solidFill>
              </a:rPr>
              <a:t>0</a:t>
            </a:r>
          </a:p>
          <a:p>
            <a:pPr fontAlgn="ctr"/>
            <a:r>
              <a:rPr lang="en-US" sz="2000" dirty="0" smtClean="0">
                <a:solidFill>
                  <a:srgbClr val="000000"/>
                </a:solidFill>
              </a:rPr>
              <a:t>0</a:t>
            </a:r>
          </a:p>
          <a:p>
            <a:pPr fontAlgn="ctr"/>
            <a:r>
              <a:rPr lang="en-US" sz="2000" dirty="0" smtClean="0">
                <a:solidFill>
                  <a:srgbClr val="000000"/>
                </a:solidFill>
              </a:rPr>
              <a:t>0</a:t>
            </a:r>
            <a:endParaRPr lang="en-US" sz="2000" dirty="0">
              <a:solidFill>
                <a:srgbClr val="000000"/>
              </a:solidFill>
            </a:endParaRPr>
          </a:p>
        </p:txBody>
      </p:sp>
      <p:sp>
        <p:nvSpPr>
          <p:cNvPr id="12" name="TextBox 11"/>
          <p:cNvSpPr txBox="1"/>
          <p:nvPr/>
        </p:nvSpPr>
        <p:spPr>
          <a:xfrm>
            <a:off x="6359079" y="5764467"/>
            <a:ext cx="5882999" cy="1034129"/>
          </a:xfrm>
          <a:prstGeom prst="rect">
            <a:avLst/>
          </a:prstGeom>
          <a:noFill/>
        </p:spPr>
        <p:txBody>
          <a:bodyPr wrap="square" lIns="182880" tIns="146304" rIns="182880" bIns="146304" rtlCol="0">
            <a:spAutoFit/>
          </a:bodyPr>
          <a:lstStyle/>
          <a:p>
            <a:r>
              <a:rPr lang="en-US" sz="2400" dirty="0">
                <a:solidFill>
                  <a:srgbClr val="FFFFFF"/>
                </a:solidFill>
              </a:rPr>
              <a:t>CALCULATE(LASTDATE(Invoice[Date])</a:t>
            </a:r>
          </a:p>
          <a:p>
            <a:r>
              <a:rPr lang="en-US" sz="2400" dirty="0">
                <a:solidFill>
                  <a:srgbClr val="FFFFFF"/>
                </a:solidFill>
              </a:rPr>
              <a:t>		  ,ALL(Invoice))</a:t>
            </a:r>
          </a:p>
        </p:txBody>
      </p:sp>
      <p:sp>
        <p:nvSpPr>
          <p:cNvPr id="13" name="TextBox 12"/>
          <p:cNvSpPr txBox="1"/>
          <p:nvPr/>
        </p:nvSpPr>
        <p:spPr>
          <a:xfrm>
            <a:off x="464247" y="5021262"/>
            <a:ext cx="6020879" cy="2111347"/>
          </a:xfrm>
          <a:prstGeom prst="rect">
            <a:avLst/>
          </a:prstGeom>
          <a:noFill/>
        </p:spPr>
        <p:txBody>
          <a:bodyPr wrap="none" lIns="182880" tIns="146304" rIns="182880" bIns="146304" rtlCol="0">
            <a:spAutoFit/>
          </a:bodyPr>
          <a:lstStyle/>
          <a:p>
            <a:r>
              <a:rPr lang="en-US" sz="2000" dirty="0">
                <a:solidFill>
                  <a:srgbClr val="FFFFFF"/>
                </a:solidFill>
              </a:rPr>
              <a:t>IF(</a:t>
            </a:r>
          </a:p>
          <a:p>
            <a:r>
              <a:rPr lang="en-US" sz="2000" dirty="0" smtClean="0">
                <a:solidFill>
                  <a:srgbClr val="FFFFFF"/>
                </a:solidFill>
              </a:rPr>
              <a:t>[</a:t>
            </a:r>
            <a:r>
              <a:rPr lang="en-US" sz="2000" dirty="0">
                <a:solidFill>
                  <a:srgbClr val="FFFFFF"/>
                </a:solidFill>
              </a:rPr>
              <a:t>Year]=YEAR([Absolute Last Invoice Date]) </a:t>
            </a:r>
          </a:p>
          <a:p>
            <a:r>
              <a:rPr lang="en-US" sz="2000" dirty="0" smtClean="0">
                <a:solidFill>
                  <a:srgbClr val="FFFFFF"/>
                </a:solidFill>
              </a:rPr>
              <a:t>&amp;&amp; </a:t>
            </a:r>
            <a:endParaRPr lang="en-US" sz="2000" dirty="0">
              <a:solidFill>
                <a:srgbClr val="FFFFFF"/>
              </a:solidFill>
            </a:endParaRPr>
          </a:p>
          <a:p>
            <a:r>
              <a:rPr lang="en-US" sz="2000" dirty="0" smtClean="0">
                <a:solidFill>
                  <a:srgbClr val="FFFFFF"/>
                </a:solidFill>
              </a:rPr>
              <a:t>[</a:t>
            </a:r>
            <a:r>
              <a:rPr lang="en-US" sz="2000" dirty="0">
                <a:solidFill>
                  <a:srgbClr val="FFFFFF"/>
                </a:solidFill>
              </a:rPr>
              <a:t>Month]=MONTH([Absolute Last Invoice Date]) 	</a:t>
            </a:r>
            <a:endParaRPr lang="en-US" sz="2000" dirty="0" smtClean="0">
              <a:solidFill>
                <a:srgbClr val="FFFFFF"/>
              </a:solidFill>
            </a:endParaRPr>
          </a:p>
          <a:p>
            <a:r>
              <a:rPr lang="en-US" sz="2000" dirty="0" smtClean="0">
                <a:solidFill>
                  <a:srgbClr val="FFFFFF"/>
                </a:solidFill>
              </a:rPr>
              <a:t>,1,0</a:t>
            </a:r>
            <a:r>
              <a:rPr lang="en-US" sz="2000" dirty="0">
                <a:solidFill>
                  <a:srgbClr val="FFFFFF"/>
                </a:solidFill>
              </a:rPr>
              <a:t>)</a:t>
            </a:r>
          </a:p>
          <a:p>
            <a:pPr>
              <a:lnSpc>
                <a:spcPct val="90000"/>
              </a:lnSpc>
              <a:spcAft>
                <a:spcPts val="600"/>
              </a:spcAft>
            </a:pPr>
            <a:endParaRPr lang="en-US" sz="2000" dirty="0" err="1" smtClean="0">
              <a:gradFill>
                <a:gsLst>
                  <a:gs pos="2917">
                    <a:srgbClr val="FFFFFF"/>
                  </a:gs>
                  <a:gs pos="30000">
                    <a:srgbClr val="FFFFFF"/>
                  </a:gs>
                </a:gsLst>
                <a:lin ang="5400000" scaled="0"/>
              </a:gradFill>
            </a:endParaRPr>
          </a:p>
        </p:txBody>
      </p:sp>
      <p:sp>
        <p:nvSpPr>
          <p:cNvPr id="14" name="TextBox 13"/>
          <p:cNvSpPr txBox="1"/>
          <p:nvPr/>
        </p:nvSpPr>
        <p:spPr>
          <a:xfrm>
            <a:off x="4107909" y="2720685"/>
            <a:ext cx="1706373" cy="603242"/>
          </a:xfrm>
          <a:prstGeom prst="rect">
            <a:avLst/>
          </a:prstGeom>
          <a:noFill/>
        </p:spPr>
        <p:txBody>
          <a:bodyPr wrap="square" lIns="182880" tIns="146304" rIns="182880" bIns="146304" rtlCol="0">
            <a:spAutoFit/>
          </a:bodyPr>
          <a:lstStyle/>
          <a:p>
            <a:pPr fontAlgn="ctr"/>
            <a:r>
              <a:rPr lang="en-US" sz="2000" dirty="0" smtClean="0">
                <a:solidFill>
                  <a:srgbClr val="000000"/>
                </a:solidFill>
              </a:rPr>
              <a:t>1</a:t>
            </a:r>
            <a:endParaRPr lang="en-US" sz="2000" dirty="0">
              <a:solidFill>
                <a:srgbClr val="000000"/>
              </a:solidFill>
            </a:endParaRPr>
          </a:p>
        </p:txBody>
      </p:sp>
      <p:sp>
        <p:nvSpPr>
          <p:cNvPr id="15" name="Rectangle 14"/>
          <p:cNvSpPr/>
          <p:nvPr/>
        </p:nvSpPr>
        <p:spPr bwMode="auto">
          <a:xfrm>
            <a:off x="1798636" y="2916339"/>
            <a:ext cx="220377" cy="295466"/>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7814829" y="5459401"/>
            <a:ext cx="220377" cy="295466"/>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61627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P spid="11" grpId="0" animBg="1"/>
      <p:bldP spid="2" grpId="0"/>
      <p:bldP spid="12" grpId="0"/>
      <p:bldP spid="13" grpId="0"/>
      <p:bldP spid="14" grpId="0"/>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Automatic time filter</a:t>
            </a:r>
            <a:endParaRPr lang="en-US" dirty="0"/>
          </a:p>
        </p:txBody>
      </p:sp>
      <p:sp>
        <p:nvSpPr>
          <p:cNvPr id="5" name="Text Placeholder 4"/>
          <p:cNvSpPr>
            <a:spLocks noGrp="1"/>
          </p:cNvSpPr>
          <p:nvPr>
            <p:ph type="body" sz="quarter" idx="10"/>
          </p:nvPr>
        </p:nvSpPr>
        <p:spPr>
          <a:xfrm>
            <a:off x="274638" y="1216153"/>
            <a:ext cx="11887199" cy="5946243"/>
          </a:xfrm>
        </p:spPr>
        <p:txBody>
          <a:bodyPr/>
          <a:lstStyle/>
          <a:p>
            <a:r>
              <a:rPr lang="en-US" sz="3100" dirty="0" smtClean="0"/>
              <a:t>[Absolute </a:t>
            </a:r>
            <a:r>
              <a:rPr lang="en-US" sz="3100" dirty="0"/>
              <a:t>Last Invoice </a:t>
            </a:r>
            <a:r>
              <a:rPr lang="en-US" sz="3100" dirty="0" smtClean="0"/>
              <a:t>Date]=</a:t>
            </a:r>
          </a:p>
          <a:p>
            <a:r>
              <a:rPr lang="en-US" sz="3100" dirty="0" smtClean="0"/>
              <a:t>CALCULATE(LASTDATE(Invoice[Date])</a:t>
            </a:r>
          </a:p>
          <a:p>
            <a:r>
              <a:rPr lang="en-US" sz="3100" dirty="0"/>
              <a:t>	</a:t>
            </a:r>
            <a:r>
              <a:rPr lang="en-US" sz="3100" dirty="0" smtClean="0"/>
              <a:t>	  ,ALL(Invoice))</a:t>
            </a:r>
          </a:p>
          <a:p>
            <a:endParaRPr lang="en-US" sz="3100" dirty="0"/>
          </a:p>
          <a:p>
            <a:r>
              <a:rPr lang="en-US" sz="3100" dirty="0"/>
              <a:t>[</a:t>
            </a:r>
            <a:r>
              <a:rPr lang="en-US" sz="3100" dirty="0" err="1"/>
              <a:t>CurrentMonth</a:t>
            </a:r>
            <a:r>
              <a:rPr lang="en-US" sz="3100" dirty="0" smtClean="0"/>
              <a:t>]=</a:t>
            </a:r>
          </a:p>
          <a:p>
            <a:r>
              <a:rPr lang="en-US" sz="3100" dirty="0" smtClean="0"/>
              <a:t>IF(</a:t>
            </a:r>
          </a:p>
          <a:p>
            <a:r>
              <a:rPr lang="en-US" sz="3100" dirty="0"/>
              <a:t>	</a:t>
            </a:r>
            <a:r>
              <a:rPr lang="en-US" sz="3100" dirty="0" smtClean="0"/>
              <a:t>[</a:t>
            </a:r>
            <a:r>
              <a:rPr lang="en-US" sz="3100" dirty="0"/>
              <a:t>Year]=YEAR([Absolute Last Invoice Date]) </a:t>
            </a:r>
            <a:endParaRPr lang="en-US" sz="3100" dirty="0" smtClean="0"/>
          </a:p>
          <a:p>
            <a:r>
              <a:rPr lang="en-US" sz="3100" dirty="0"/>
              <a:t>	</a:t>
            </a:r>
            <a:r>
              <a:rPr lang="en-US" sz="3100" dirty="0" smtClean="0"/>
              <a:t>&amp;&amp; </a:t>
            </a:r>
          </a:p>
          <a:p>
            <a:r>
              <a:rPr lang="en-US" sz="3100" dirty="0"/>
              <a:t>	</a:t>
            </a:r>
            <a:r>
              <a:rPr lang="en-US" sz="3100" dirty="0" smtClean="0"/>
              <a:t>[</a:t>
            </a:r>
            <a:r>
              <a:rPr lang="en-US" sz="3100" dirty="0"/>
              <a:t>Month]=MONTH([Absolute Last Invoice Date]) </a:t>
            </a:r>
            <a:r>
              <a:rPr lang="en-US" sz="3100" dirty="0" smtClean="0"/>
              <a:t>	,1</a:t>
            </a:r>
          </a:p>
          <a:p>
            <a:r>
              <a:rPr lang="en-US" sz="3100" dirty="0"/>
              <a:t>	</a:t>
            </a:r>
            <a:r>
              <a:rPr lang="en-US" sz="3100" dirty="0" smtClean="0"/>
              <a:t>,0)</a:t>
            </a:r>
            <a:endParaRPr lang="en-US" sz="3100" dirty="0"/>
          </a:p>
        </p:txBody>
      </p:sp>
    </p:spTree>
    <p:extLst>
      <p:ext uri="{BB962C8B-B14F-4D97-AF65-F5344CB8AC3E}">
        <p14:creationId xmlns:p14="http://schemas.microsoft.com/office/powerpoint/2010/main" val="43114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Manually adding to row contexts</a:t>
            </a:r>
            <a:endParaRPr lang="en-US" dirty="0"/>
          </a:p>
        </p:txBody>
      </p:sp>
      <p:sp>
        <p:nvSpPr>
          <p:cNvPr id="3" name="Content Placeholder 2"/>
          <p:cNvSpPr>
            <a:spLocks noGrp="1"/>
          </p:cNvSpPr>
          <p:nvPr>
            <p:ph idx="4294967295"/>
          </p:nvPr>
        </p:nvSpPr>
        <p:spPr>
          <a:xfrm>
            <a:off x="855768" y="1861968"/>
            <a:ext cx="10724938" cy="4437962"/>
          </a:xfrm>
          <a:prstGeom prst="rect">
            <a:avLst/>
          </a:prstGeom>
        </p:spPr>
        <p:txBody>
          <a:bodyPr/>
          <a:lstStyle/>
          <a:p>
            <a:r>
              <a:rPr lang="en-US" dirty="0" smtClean="0"/>
              <a:t>Number of rows in the row context: 0 - N</a:t>
            </a:r>
          </a:p>
          <a:p>
            <a:r>
              <a:rPr lang="en-US" dirty="0" smtClean="0"/>
              <a:t>Table scanning functions add new rows to the context</a:t>
            </a:r>
          </a:p>
          <a:p>
            <a:pPr lvl="1"/>
            <a:r>
              <a:rPr lang="en-US" dirty="0" err="1" smtClean="0">
                <a:solidFill>
                  <a:schemeClr val="tx2"/>
                </a:solidFill>
              </a:rPr>
              <a:t>SumX</a:t>
            </a:r>
            <a:r>
              <a:rPr lang="en-US" dirty="0" smtClean="0">
                <a:solidFill>
                  <a:schemeClr val="tx2"/>
                </a:solidFill>
              </a:rPr>
              <a:t>(&lt;table expression&gt;, &lt;scalar expression&gt;)</a:t>
            </a:r>
          </a:p>
          <a:p>
            <a:pPr lvl="1"/>
            <a:r>
              <a:rPr lang="en-US" dirty="0" smtClean="0">
                <a:solidFill>
                  <a:schemeClr val="tx2"/>
                </a:solidFill>
              </a:rPr>
              <a:t>Filter(&lt;table expression&gt;, &lt;predicate expression&gt;)</a:t>
            </a:r>
          </a:p>
          <a:p>
            <a:pPr lvl="1"/>
            <a:r>
              <a:rPr lang="en-US" dirty="0" smtClean="0">
                <a:solidFill>
                  <a:schemeClr val="tx2"/>
                </a:solidFill>
              </a:rPr>
              <a:t>Generate(&lt;table expression 1&gt;, &lt;table expression 2&gt;)</a:t>
            </a:r>
          </a:p>
          <a:p>
            <a:pPr lvl="1"/>
            <a:r>
              <a:rPr lang="en-US" dirty="0" smtClean="0">
                <a:solidFill>
                  <a:schemeClr val="tx2"/>
                </a:solidFill>
              </a:rPr>
              <a:t>Etc.</a:t>
            </a:r>
          </a:p>
        </p:txBody>
      </p:sp>
    </p:spTree>
    <p:extLst>
      <p:ext uri="{BB962C8B-B14F-4D97-AF65-F5344CB8AC3E}">
        <p14:creationId xmlns:p14="http://schemas.microsoft.com/office/powerpoint/2010/main" val="96365310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55312"/>
          </a:xfrm>
        </p:spPr>
        <p:txBody>
          <a:bodyPr/>
          <a:lstStyle/>
          <a:p>
            <a:r>
              <a:rPr lang="en-US" dirty="0"/>
              <a:t>Evaluation context?</a:t>
            </a:r>
          </a:p>
          <a:p>
            <a:r>
              <a:rPr lang="en-US" dirty="0"/>
              <a:t>Overwriting Filter context for a Running </a:t>
            </a:r>
            <a:r>
              <a:rPr lang="en-US" dirty="0" smtClean="0"/>
              <a:t>total</a:t>
            </a:r>
          </a:p>
          <a:p>
            <a:r>
              <a:rPr lang="en-US" dirty="0"/>
              <a:t>Using Filter context for the Tool </a:t>
            </a:r>
            <a:r>
              <a:rPr lang="en-US" dirty="0" smtClean="0"/>
              <a:t>table</a:t>
            </a:r>
          </a:p>
          <a:p>
            <a:r>
              <a:rPr lang="en-US" dirty="0" smtClean="0"/>
              <a:t>Using </a:t>
            </a:r>
            <a:r>
              <a:rPr lang="en-US" dirty="0"/>
              <a:t>Row Context for Automatic time filters </a:t>
            </a:r>
          </a:p>
          <a:p>
            <a:r>
              <a:rPr lang="en-US" dirty="0" smtClean="0"/>
              <a:t>Special </a:t>
            </a:r>
            <a:r>
              <a:rPr lang="en-US" dirty="0"/>
              <a:t>context: Time intelligence functions: %Year over Year growth</a:t>
            </a:r>
          </a:p>
          <a:p>
            <a:r>
              <a:rPr lang="en-US" dirty="0" smtClean="0"/>
              <a:t>Use Case: 445 table using filter context</a:t>
            </a:r>
            <a:endParaRPr lang="en-US" dirty="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73948231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Manual row context</a:t>
            </a:r>
            <a:endParaRPr lang="en-US" dirty="0"/>
          </a:p>
        </p:txBody>
      </p:sp>
      <p:sp>
        <p:nvSpPr>
          <p:cNvPr id="5" name="Text Placeholder 4"/>
          <p:cNvSpPr>
            <a:spLocks noGrp="1"/>
          </p:cNvSpPr>
          <p:nvPr>
            <p:ph type="body" sz="quarter" idx="12"/>
          </p:nvPr>
        </p:nvSpPr>
        <p:spPr/>
        <p:txBody>
          <a:bodyPr/>
          <a:lstStyle/>
          <a:p>
            <a:r>
              <a:rPr lang="en-US" dirty="0" smtClean="0"/>
              <a:t>Kasper de Jonge</a:t>
            </a:r>
            <a:endParaRPr lang="en-US" dirty="0"/>
          </a:p>
        </p:txBody>
      </p:sp>
    </p:spTree>
    <p:extLst>
      <p:ext uri="{BB962C8B-B14F-4D97-AF65-F5344CB8AC3E}">
        <p14:creationId xmlns:p14="http://schemas.microsoft.com/office/powerpoint/2010/main" val="49784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Manually creating row context</a:t>
            </a:r>
            <a:endParaRPr lang="en-US" dirty="0"/>
          </a:p>
        </p:txBody>
      </p:sp>
      <p:sp>
        <p:nvSpPr>
          <p:cNvPr id="5" name="Text Placeholder 4"/>
          <p:cNvSpPr>
            <a:spLocks noGrp="1"/>
          </p:cNvSpPr>
          <p:nvPr>
            <p:ph type="body" sz="quarter" idx="10"/>
          </p:nvPr>
        </p:nvSpPr>
        <p:spPr>
          <a:xfrm>
            <a:off x="274638" y="1216152"/>
            <a:ext cx="11887199" cy="1711238"/>
          </a:xfrm>
        </p:spPr>
        <p:txBody>
          <a:bodyPr/>
          <a:lstStyle/>
          <a:p>
            <a:r>
              <a:rPr lang="en-US" sz="3200" dirty="0"/>
              <a:t>=AVERAGEX</a:t>
            </a:r>
            <a:r>
              <a:rPr lang="en-US" sz="3200" dirty="0" smtClean="0"/>
              <a:t>(</a:t>
            </a:r>
          </a:p>
          <a:p>
            <a:r>
              <a:rPr lang="en-US" sz="3200" dirty="0"/>
              <a:t>	</a:t>
            </a:r>
            <a:r>
              <a:rPr lang="en-US" sz="3200" dirty="0" smtClean="0"/>
              <a:t>	 ALL(</a:t>
            </a:r>
            <a:r>
              <a:rPr lang="en-US" sz="3200" dirty="0" err="1" smtClean="0"/>
              <a:t>PoliticalGeography</a:t>
            </a:r>
            <a:r>
              <a:rPr lang="en-US" sz="3200" dirty="0" smtClean="0"/>
              <a:t>[Region])</a:t>
            </a:r>
          </a:p>
          <a:p>
            <a:r>
              <a:rPr lang="en-US" sz="3200" dirty="0"/>
              <a:t>	</a:t>
            </a:r>
            <a:r>
              <a:rPr lang="en-US" sz="3200" dirty="0" smtClean="0"/>
              <a:t>	 ,[</a:t>
            </a:r>
            <a:r>
              <a:rPr lang="en-US" sz="3200" dirty="0"/>
              <a:t>Sum of Revenue])</a:t>
            </a:r>
          </a:p>
        </p:txBody>
      </p:sp>
    </p:spTree>
    <p:extLst>
      <p:ext uri="{BB962C8B-B14F-4D97-AF65-F5344CB8AC3E}">
        <p14:creationId xmlns:p14="http://schemas.microsoft.com/office/powerpoint/2010/main" val="333649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err="1" smtClean="0"/>
              <a:t>AverageX</a:t>
            </a:r>
            <a:endParaRPr lang="en-US" dirty="0"/>
          </a:p>
        </p:txBody>
      </p:sp>
      <p:sp>
        <p:nvSpPr>
          <p:cNvPr id="4" name="Rectangle 3"/>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5" name="Table 4"/>
          <p:cNvGraphicFramePr>
            <a:graphicFrameLocks noGrp="1"/>
          </p:cNvGraphicFramePr>
          <p:nvPr>
            <p:extLst/>
          </p:nvPr>
        </p:nvGraphicFramePr>
        <p:xfrm>
          <a:off x="793953" y="2515050"/>
          <a:ext cx="3519284" cy="1885950"/>
        </p:xfrm>
        <a:graphic>
          <a:graphicData uri="http://schemas.openxmlformats.org/drawingml/2006/table">
            <a:tbl>
              <a:tblPr>
                <a:tableStyleId>{5940675A-B579-460E-94D1-54222C63F5DA}</a:tableStyleId>
              </a:tblPr>
              <a:tblGrid>
                <a:gridCol w="1580072"/>
                <a:gridCol w="1939212"/>
              </a:tblGrid>
              <a:tr h="304800">
                <a:tc>
                  <a:txBody>
                    <a:bodyPr/>
                    <a:lstStyle/>
                    <a:p>
                      <a:pPr algn="l" fontAlgn="b"/>
                      <a:r>
                        <a:rPr lang="en-US" sz="2000" u="none" strike="noStrike" dirty="0" smtClean="0">
                          <a:solidFill>
                            <a:schemeClr val="tx1"/>
                          </a:solidFill>
                          <a:effectLst/>
                        </a:rPr>
                        <a:t>Region</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dirty="0" smtClean="0"/>
                        <a:t>Sum of Revenue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04800">
                <a:tc>
                  <a:txBody>
                    <a:bodyPr/>
                    <a:lstStyle/>
                    <a:p>
                      <a:pPr algn="l" fontAlgn="b"/>
                      <a:r>
                        <a:rPr lang="en-US" sz="2000" b="0" i="0" u="none" strike="noStrike" dirty="0">
                          <a:solidFill>
                            <a:srgbClr val="000000"/>
                          </a:solidFill>
                          <a:effectLst/>
                          <a:latin typeface="+mn-lt"/>
                        </a:rPr>
                        <a:t>CENTRAL</a:t>
                      </a:r>
                    </a:p>
                  </a:txBody>
                  <a:tcPr marL="9525" marR="9525" marT="9525" marB="0" anchor="b">
                    <a:solidFill>
                      <a:schemeClr val="tx1"/>
                    </a:solidFill>
                  </a:tcPr>
                </a:tc>
                <a:tc>
                  <a:txBody>
                    <a:bodyPr/>
                    <a:lstStyle/>
                    <a:p>
                      <a:pPr algn="r" fontAlgn="b"/>
                      <a:r>
                        <a:rPr lang="en-US" sz="2000" b="0" i="0" u="none" strike="noStrike" dirty="0">
                          <a:solidFill>
                            <a:srgbClr val="000000"/>
                          </a:solidFill>
                          <a:effectLst/>
                          <a:latin typeface="+mn-lt"/>
                        </a:rPr>
                        <a:t>$2,834,229.90</a:t>
                      </a:r>
                    </a:p>
                  </a:txBody>
                  <a:tcPr marL="9525" marR="9525" marT="9525" marB="0" anchor="b">
                    <a:solidFill>
                      <a:schemeClr val="tx1"/>
                    </a:solidFill>
                  </a:tcPr>
                </a:tc>
              </a:tr>
              <a:tr h="304800">
                <a:tc>
                  <a:txBody>
                    <a:bodyPr/>
                    <a:lstStyle/>
                    <a:p>
                      <a:pPr algn="l" fontAlgn="b"/>
                      <a:r>
                        <a:rPr lang="en-US" sz="2000" b="0" i="0" u="none" strike="noStrike" dirty="0">
                          <a:solidFill>
                            <a:srgbClr val="000000"/>
                          </a:solidFill>
                          <a:effectLst/>
                          <a:latin typeface="+mn-lt"/>
                        </a:rPr>
                        <a:t>EAST</a:t>
                      </a:r>
                    </a:p>
                  </a:txBody>
                  <a:tcPr marL="9525" marR="9525" marT="9525" marB="0" anchor="b">
                    <a:solidFill>
                      <a:schemeClr val="tx1"/>
                    </a:solidFill>
                  </a:tcPr>
                </a:tc>
                <a:tc>
                  <a:txBody>
                    <a:bodyPr/>
                    <a:lstStyle/>
                    <a:p>
                      <a:pPr algn="r" fontAlgn="b"/>
                      <a:r>
                        <a:rPr lang="en-US" sz="2000" b="0" i="0" u="none" strike="noStrike" dirty="0">
                          <a:solidFill>
                            <a:srgbClr val="000000"/>
                          </a:solidFill>
                          <a:effectLst/>
                          <a:latin typeface="+mn-lt"/>
                        </a:rPr>
                        <a:t>$9,944,362.23</a:t>
                      </a:r>
                    </a:p>
                  </a:txBody>
                  <a:tcPr marL="9525" marR="9525" marT="9525" marB="0" anchor="b">
                    <a:solidFill>
                      <a:schemeClr val="tx1"/>
                    </a:solidFill>
                  </a:tcPr>
                </a:tc>
              </a:tr>
              <a:tr h="304800">
                <a:tc>
                  <a:txBody>
                    <a:bodyPr/>
                    <a:lstStyle/>
                    <a:p>
                      <a:pPr algn="l" fontAlgn="b"/>
                      <a:r>
                        <a:rPr lang="en-US" sz="2000" b="0" i="0" u="none" strike="noStrike" dirty="0">
                          <a:solidFill>
                            <a:srgbClr val="000000"/>
                          </a:solidFill>
                          <a:effectLst/>
                          <a:latin typeface="+mn-lt"/>
                        </a:rPr>
                        <a:t>NORTH</a:t>
                      </a:r>
                    </a:p>
                  </a:txBody>
                  <a:tcPr marL="9525" marR="9525" marT="9525" marB="0" anchor="b">
                    <a:solidFill>
                      <a:schemeClr val="tx1"/>
                    </a:solidFill>
                  </a:tcPr>
                </a:tc>
                <a:tc>
                  <a:txBody>
                    <a:bodyPr/>
                    <a:lstStyle/>
                    <a:p>
                      <a:pPr algn="r" fontAlgn="b"/>
                      <a:r>
                        <a:rPr lang="en-US" sz="2000" b="0" i="0" u="none" strike="noStrike" dirty="0">
                          <a:solidFill>
                            <a:srgbClr val="000000"/>
                          </a:solidFill>
                          <a:effectLst/>
                          <a:latin typeface="+mn-lt"/>
                        </a:rPr>
                        <a:t>$7,000,295.34</a:t>
                      </a:r>
                    </a:p>
                  </a:txBody>
                  <a:tcPr marL="9525" marR="9525" marT="9525" marB="0" anchor="b">
                    <a:solidFill>
                      <a:schemeClr val="tx1"/>
                    </a:solidFill>
                  </a:tcPr>
                </a:tc>
              </a:tr>
              <a:tr h="304800">
                <a:tc>
                  <a:txBody>
                    <a:bodyPr/>
                    <a:lstStyle/>
                    <a:p>
                      <a:pPr algn="l" fontAlgn="b"/>
                      <a:r>
                        <a:rPr lang="en-US" sz="2000" b="0" i="0" u="none" strike="noStrike">
                          <a:solidFill>
                            <a:srgbClr val="000000"/>
                          </a:solidFill>
                          <a:effectLst/>
                          <a:latin typeface="+mn-lt"/>
                        </a:rPr>
                        <a:t>SOUTH</a:t>
                      </a:r>
                    </a:p>
                  </a:txBody>
                  <a:tcPr marL="9525" marR="9525" marT="9525" marB="0" anchor="b">
                    <a:solidFill>
                      <a:schemeClr val="tx1"/>
                    </a:solidFill>
                  </a:tcPr>
                </a:tc>
                <a:tc>
                  <a:txBody>
                    <a:bodyPr/>
                    <a:lstStyle/>
                    <a:p>
                      <a:pPr algn="r" fontAlgn="b"/>
                      <a:r>
                        <a:rPr lang="en-US" sz="2000" b="0" i="0" u="none" strike="noStrike" dirty="0">
                          <a:solidFill>
                            <a:srgbClr val="000000"/>
                          </a:solidFill>
                          <a:effectLst/>
                          <a:latin typeface="+mn-lt"/>
                        </a:rPr>
                        <a:t>$2,841,183.08</a:t>
                      </a:r>
                    </a:p>
                  </a:txBody>
                  <a:tcPr marL="9525" marR="9525" marT="9525" marB="0" anchor="b">
                    <a:solidFill>
                      <a:schemeClr val="tx1"/>
                    </a:solidFill>
                  </a:tcPr>
                </a:tc>
              </a:tr>
              <a:tr h="304800">
                <a:tc>
                  <a:txBody>
                    <a:bodyPr/>
                    <a:lstStyle/>
                    <a:p>
                      <a:pPr algn="l" fontAlgn="b"/>
                      <a:r>
                        <a:rPr lang="en-US" sz="2000" b="0" i="0" u="none" strike="noStrike" dirty="0">
                          <a:solidFill>
                            <a:srgbClr val="000000"/>
                          </a:solidFill>
                          <a:effectLst/>
                          <a:latin typeface="+mn-lt"/>
                        </a:rPr>
                        <a:t>WEST</a:t>
                      </a:r>
                    </a:p>
                  </a:txBody>
                  <a:tcPr marL="9525" marR="9525" marT="9525" marB="0" anchor="b">
                    <a:solidFill>
                      <a:schemeClr val="tx1"/>
                    </a:solidFill>
                  </a:tcPr>
                </a:tc>
                <a:tc>
                  <a:txBody>
                    <a:bodyPr/>
                    <a:lstStyle/>
                    <a:p>
                      <a:pPr algn="r" fontAlgn="b"/>
                      <a:r>
                        <a:rPr lang="en-US" sz="2000" b="0" i="0" u="none" strike="noStrike" dirty="0">
                          <a:solidFill>
                            <a:srgbClr val="000000"/>
                          </a:solidFill>
                          <a:effectLst/>
                          <a:latin typeface="+mn-lt"/>
                        </a:rPr>
                        <a:t>$6,881,882.72</a:t>
                      </a:r>
                    </a:p>
                  </a:txBody>
                  <a:tcPr marL="9525" marR="9525" marT="9525" marB="0" anchor="b">
                    <a:solidFill>
                      <a:schemeClr val="tx1"/>
                    </a:solidFill>
                  </a:tcPr>
                </a:tc>
              </a:tr>
            </a:tbl>
          </a:graphicData>
        </a:graphic>
      </p:graphicFrame>
      <p:sp>
        <p:nvSpPr>
          <p:cNvPr id="7" name="Rectangle 6"/>
          <p:cNvSpPr/>
          <p:nvPr/>
        </p:nvSpPr>
        <p:spPr>
          <a:xfrm>
            <a:off x="579437" y="5204202"/>
            <a:ext cx="7924800" cy="1200329"/>
          </a:xfrm>
          <a:prstGeom prst="rect">
            <a:avLst/>
          </a:prstGeom>
        </p:spPr>
        <p:txBody>
          <a:bodyPr wrap="square">
            <a:spAutoFit/>
          </a:bodyPr>
          <a:lstStyle/>
          <a:p>
            <a:r>
              <a:rPr lang="en-US" sz="2400" dirty="0">
                <a:solidFill>
                  <a:srgbClr val="FFFFFF"/>
                </a:solidFill>
              </a:rPr>
              <a:t>=AVERAGEX(</a:t>
            </a:r>
          </a:p>
          <a:p>
            <a:r>
              <a:rPr lang="en-US" sz="2400" dirty="0">
                <a:solidFill>
                  <a:srgbClr val="FFFFFF"/>
                </a:solidFill>
              </a:rPr>
              <a:t>		 ALL(</a:t>
            </a:r>
            <a:r>
              <a:rPr lang="en-US" sz="2400" dirty="0" err="1">
                <a:solidFill>
                  <a:srgbClr val="FFFFFF"/>
                </a:solidFill>
              </a:rPr>
              <a:t>PoliticalGeography</a:t>
            </a:r>
            <a:r>
              <a:rPr lang="en-US" sz="2400" dirty="0">
                <a:solidFill>
                  <a:srgbClr val="FFFFFF"/>
                </a:solidFill>
              </a:rPr>
              <a:t>[Region])</a:t>
            </a:r>
          </a:p>
          <a:p>
            <a:r>
              <a:rPr lang="en-US" sz="2400" dirty="0">
                <a:solidFill>
                  <a:srgbClr val="FFFFFF"/>
                </a:solidFill>
              </a:rPr>
              <a:t>		 ,[Sum of Revenue])</a:t>
            </a:r>
          </a:p>
        </p:txBody>
      </p:sp>
      <p:sp>
        <p:nvSpPr>
          <p:cNvPr id="8" name="Rectangle 7"/>
          <p:cNvSpPr/>
          <p:nvPr/>
        </p:nvSpPr>
        <p:spPr bwMode="auto">
          <a:xfrm>
            <a:off x="793953" y="2823499"/>
            <a:ext cx="3519284" cy="304800"/>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9" name="Rectangle 8"/>
          <p:cNvSpPr/>
          <p:nvPr/>
        </p:nvSpPr>
        <p:spPr bwMode="auto">
          <a:xfrm>
            <a:off x="2639269" y="2831552"/>
            <a:ext cx="1673967" cy="1569448"/>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ight Brace 5"/>
          <p:cNvSpPr/>
          <p:nvPr/>
        </p:nvSpPr>
        <p:spPr>
          <a:xfrm>
            <a:off x="4529962" y="2831552"/>
            <a:ext cx="533400" cy="1664363"/>
          </a:xfrm>
          <a:prstGeom prst="rightBrace">
            <a:avLst/>
          </a:prstGeom>
          <a:ln>
            <a:solidFill>
              <a:srgbClr val="DC3C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0" name="TextBox 9"/>
          <p:cNvSpPr txBox="1"/>
          <p:nvPr/>
        </p:nvSpPr>
        <p:spPr>
          <a:xfrm>
            <a:off x="5152588" y="3445406"/>
            <a:ext cx="164295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AVERAGE</a:t>
            </a:r>
          </a:p>
        </p:txBody>
      </p:sp>
    </p:spTree>
    <p:extLst>
      <p:ext uri="{BB962C8B-B14F-4D97-AF65-F5344CB8AC3E}">
        <p14:creationId xmlns:p14="http://schemas.microsoft.com/office/powerpoint/2010/main" val="735728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endParaRPr lang="en-US"/>
          </a:p>
        </p:txBody>
      </p:sp>
      <p:sp>
        <p:nvSpPr>
          <p:cNvPr id="3" name="Title 2"/>
          <p:cNvSpPr>
            <a:spLocks noGrp="1"/>
          </p:cNvSpPr>
          <p:nvPr>
            <p:ph type="title"/>
          </p:nvPr>
        </p:nvSpPr>
        <p:spPr/>
        <p:txBody>
          <a:bodyPr/>
          <a:lstStyle/>
          <a:p>
            <a:r>
              <a:rPr lang="en-US" dirty="0" smtClean="0"/>
              <a:t>Why row context ?</a:t>
            </a:r>
            <a:endParaRPr lang="en-US" dirty="0"/>
          </a:p>
        </p:txBody>
      </p:sp>
      <p:sp>
        <p:nvSpPr>
          <p:cNvPr id="4" name="Rectangle 3"/>
          <p:cNvSpPr/>
          <p:nvPr/>
        </p:nvSpPr>
        <p:spPr bwMode="auto">
          <a:xfrm>
            <a:off x="275481" y="1363966"/>
            <a:ext cx="11369648" cy="540943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11" fontAlgn="base">
              <a:lnSpc>
                <a:spcPct val="90000"/>
              </a:lnSpc>
              <a:spcBef>
                <a:spcPct val="0"/>
              </a:spcBef>
              <a:spcAft>
                <a:spcPct val="0"/>
              </a:spcAft>
            </a:pPr>
            <a:r>
              <a:rPr lang="en-US" sz="3200">
                <a:gradFill>
                  <a:gsLst>
                    <a:gs pos="0">
                      <a:srgbClr val="FFFFFF"/>
                    </a:gs>
                    <a:gs pos="100000">
                      <a:srgbClr val="FFFFFF"/>
                    </a:gs>
                  </a:gsLst>
                  <a:lin ang="5400000" scaled="0"/>
                </a:gradFill>
                <a:ea typeface="Segoe UI" pitchFamily="34" charset="0"/>
                <a:cs typeface="Segoe UI" pitchFamily="34" charset="0"/>
              </a:rPr>
              <a:t>						</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Table 4"/>
          <p:cNvGraphicFramePr>
            <a:graphicFrameLocks noGrp="1"/>
          </p:cNvGraphicFramePr>
          <p:nvPr>
            <p:extLst/>
          </p:nvPr>
        </p:nvGraphicFramePr>
        <p:xfrm>
          <a:off x="428175" y="1596159"/>
          <a:ext cx="5942758" cy="3524301"/>
        </p:xfrm>
        <a:graphic>
          <a:graphicData uri="http://schemas.openxmlformats.org/drawingml/2006/table">
            <a:tbl>
              <a:tblPr>
                <a:tableStyleId>{5940675A-B579-460E-94D1-54222C63F5DA}</a:tableStyleId>
              </a:tblPr>
              <a:tblGrid>
                <a:gridCol w="688110"/>
                <a:gridCol w="911864"/>
                <a:gridCol w="2057108"/>
                <a:gridCol w="2285676"/>
              </a:tblGrid>
              <a:tr h="320391">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c>
                  <a:txBody>
                    <a:bodyPr/>
                    <a:lstStyle/>
                    <a:p>
                      <a:pPr algn="l" fontAlgn="b"/>
                      <a:r>
                        <a:rPr lang="en-US" sz="2000" b="0" i="0" u="none" strike="noStrike" dirty="0" smtClean="0">
                          <a:solidFill>
                            <a:schemeClr val="tx1"/>
                          </a:solidFill>
                          <a:effectLst/>
                          <a:latin typeface="+mn-lt"/>
                        </a:rPr>
                        <a:t>Column</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l" fontAlgn="ct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b="0" i="0" u="none" strike="noStrike" dirty="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/2/2012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l" fontAlgn="ct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r>
              <a:tr h="320391">
                <a:tc>
                  <a:txBody>
                    <a:bodyPr/>
                    <a:lstStyle/>
                    <a:p>
                      <a:pPr algn="r" fontAlgn="ctr"/>
                      <a:r>
                        <a:rPr lang="en-US" sz="2000" u="none" strike="noStrike" kern="1200" dirty="0">
                          <a:solidFill>
                            <a:schemeClr val="bg1"/>
                          </a:solidFill>
                          <a:effectLst/>
                          <a:latin typeface="+mn-lt"/>
                          <a:ea typeface="+mn-ea"/>
                          <a:cs typeface="+mn-cs"/>
                        </a:rPr>
                        <a:t>2012</a:t>
                      </a:r>
                    </a:p>
                  </a:txBody>
                  <a:tcPr marL="9523" marR="9523" marT="9523" marB="0" anchor="ctr">
                    <a:solidFill>
                      <a:schemeClr val="tx1"/>
                    </a:solidFill>
                  </a:tcPr>
                </a:tc>
                <a:tc>
                  <a:txBody>
                    <a:bodyPr/>
                    <a:lstStyle/>
                    <a:p>
                      <a:pPr algn="r" fontAlgn="ctr"/>
                      <a:r>
                        <a:rPr lang="en-US" sz="2000" u="none" strike="noStrike" kern="1200" dirty="0" smtClean="0">
                          <a:solidFill>
                            <a:schemeClr val="bg1"/>
                          </a:solidFill>
                          <a:effectLst/>
                          <a:latin typeface="+mn-lt"/>
                          <a:ea typeface="+mn-ea"/>
                          <a:cs typeface="+mn-cs"/>
                        </a:rPr>
                        <a:t>3</a:t>
                      </a:r>
                      <a:endParaRPr lang="en-US" sz="2000" u="none" strike="noStrike" kern="1200" dirty="0">
                        <a:solidFill>
                          <a:schemeClr val="bg1"/>
                        </a:solidFill>
                        <a:effectLst/>
                        <a:latin typeface="+mn-lt"/>
                        <a:ea typeface="+mn-ea"/>
                        <a:cs typeface="+mn-cs"/>
                      </a:endParaRPr>
                    </a:p>
                  </a:txBody>
                  <a:tcPr marL="9523" marR="9523" marT="9523"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3</a:t>
                      </a:r>
                      <a:r>
                        <a:rPr lang="en-US" sz="2000" u="none" strike="noStrike" kern="1200" dirty="0" smtClean="0">
                          <a:solidFill>
                            <a:schemeClr val="bg1"/>
                          </a:solidFill>
                          <a:effectLst/>
                          <a:latin typeface="+mn-lt"/>
                          <a:ea typeface="+mn-ea"/>
                          <a:cs typeface="+mn-cs"/>
                        </a:rPr>
                        <a:t>/3/2012 </a:t>
                      </a:r>
                      <a:r>
                        <a:rPr lang="en-US" sz="2000" u="none" strike="noStrike" kern="1200" dirty="0">
                          <a:solidFill>
                            <a:schemeClr val="bg1"/>
                          </a:solidFill>
                          <a:effectLst/>
                          <a:latin typeface="+mn-lt"/>
                          <a:ea typeface="+mn-ea"/>
                          <a:cs typeface="+mn-cs"/>
                        </a:rPr>
                        <a:t>0:00</a:t>
                      </a:r>
                    </a:p>
                  </a:txBody>
                  <a:tcPr marL="9523" marR="9523" marT="9523" marB="0" anchor="ctr">
                    <a:solidFill>
                      <a:schemeClr val="tx1"/>
                    </a:solidFill>
                  </a:tcPr>
                </a:tc>
                <a:tc>
                  <a:txBody>
                    <a:bodyPr/>
                    <a:lstStyle/>
                    <a:p>
                      <a:pPr algn="l" fontAlgn="ctr"/>
                      <a:endParaRPr lang="en-US" sz="2000" u="none" strike="noStrike" kern="1200" dirty="0">
                        <a:solidFill>
                          <a:schemeClr val="bg1"/>
                        </a:solidFill>
                        <a:effectLst/>
                        <a:latin typeface="+mn-lt"/>
                        <a:ea typeface="+mn-ea"/>
                        <a:cs typeface="+mn-cs"/>
                      </a:endParaRPr>
                    </a:p>
                  </a:txBody>
                  <a:tcPr marL="9523" marR="9523" marT="9523" marB="0" anchor="ctr">
                    <a:solidFill>
                      <a:schemeClr val="tx1"/>
                    </a:solidFill>
                  </a:tcPr>
                </a:tc>
              </a:tr>
              <a:tr h="320391">
                <a:tc>
                  <a:txBody>
                    <a:bodyPr/>
                    <a:lstStyle/>
                    <a:p>
                      <a:pPr algn="r" fontAlgn="ctr"/>
                      <a:r>
                        <a:rPr lang="en-US" sz="2000" u="none" strike="noStrike" kern="1200" dirty="0">
                          <a:solidFill>
                            <a:schemeClr val="bg1"/>
                          </a:solidFill>
                          <a:effectLst/>
                          <a:latin typeface="+mn-lt"/>
                          <a:ea typeface="+mn-ea"/>
                          <a:cs typeface="+mn-cs"/>
                        </a:rPr>
                        <a:t>2012</a:t>
                      </a:r>
                    </a:p>
                  </a:txBody>
                  <a:tcPr marL="9523" marR="9523" marT="9523"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p>
                  </a:txBody>
                  <a:tcPr marL="9523" marR="9523" marT="9523"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r>
                        <a:rPr lang="en-US" sz="2000" u="none" strike="noStrike" kern="1200" dirty="0" smtClean="0">
                          <a:solidFill>
                            <a:schemeClr val="bg1"/>
                          </a:solidFill>
                          <a:effectLst/>
                          <a:latin typeface="+mn-lt"/>
                          <a:ea typeface="+mn-ea"/>
                          <a:cs typeface="+mn-cs"/>
                        </a:rPr>
                        <a:t>/4/2012 </a:t>
                      </a:r>
                      <a:r>
                        <a:rPr lang="en-US" sz="2000" u="none" strike="noStrike" kern="1200" dirty="0">
                          <a:solidFill>
                            <a:schemeClr val="bg1"/>
                          </a:solidFill>
                          <a:effectLst/>
                          <a:latin typeface="+mn-lt"/>
                          <a:ea typeface="+mn-ea"/>
                          <a:cs typeface="+mn-cs"/>
                        </a:rPr>
                        <a:t>0:00</a:t>
                      </a:r>
                    </a:p>
                  </a:txBody>
                  <a:tcPr marL="9523" marR="9523" marT="9523" marB="0" anchor="ctr">
                    <a:solidFill>
                      <a:schemeClr val="tx1"/>
                    </a:solidFill>
                  </a:tcPr>
                </a:tc>
                <a:tc>
                  <a:txBody>
                    <a:bodyPr/>
                    <a:lstStyle/>
                    <a:p>
                      <a:pPr algn="l" fontAlgn="ctr"/>
                      <a:r>
                        <a:rPr lang="en-US" sz="2000" u="none" strike="noStrike" kern="1200" dirty="0">
                          <a:solidFill>
                            <a:schemeClr val="bg1"/>
                          </a:solidFill>
                          <a:effectLst/>
                          <a:latin typeface="+mn-lt"/>
                          <a:ea typeface="+mn-ea"/>
                          <a:cs typeface="+mn-cs"/>
                        </a:rPr>
                        <a:t> </a:t>
                      </a:r>
                    </a:p>
                  </a:txBody>
                  <a:tcPr marL="9523" marR="9523" marT="9523" marB="0" anchor="ctr">
                    <a:solidFill>
                      <a:schemeClr val="tx1"/>
                    </a:solidFill>
                  </a:tcPr>
                </a:tc>
              </a:tr>
              <a:tr h="320391">
                <a:tc>
                  <a:txBody>
                    <a:bodyPr/>
                    <a:lstStyle/>
                    <a:p>
                      <a:pPr algn="r" fontAlgn="ctr"/>
                      <a:r>
                        <a:rPr lang="en-US" sz="2000" u="none" strike="noStrike" kern="1200" dirty="0">
                          <a:solidFill>
                            <a:schemeClr val="bg1"/>
                          </a:solidFill>
                          <a:effectLst/>
                          <a:latin typeface="+mn-lt"/>
                          <a:ea typeface="+mn-ea"/>
                          <a:cs typeface="+mn-cs"/>
                        </a:rPr>
                        <a:t>2012</a:t>
                      </a:r>
                    </a:p>
                  </a:txBody>
                  <a:tcPr marL="9523" marR="9523" marT="9523"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p>
                  </a:txBody>
                  <a:tcPr marL="9523" marR="9523" marT="9523"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r>
                        <a:rPr lang="en-US" sz="2000" u="none" strike="noStrike" kern="1200" dirty="0" smtClean="0">
                          <a:solidFill>
                            <a:schemeClr val="bg1"/>
                          </a:solidFill>
                          <a:effectLst/>
                          <a:latin typeface="+mn-lt"/>
                          <a:ea typeface="+mn-ea"/>
                          <a:cs typeface="+mn-cs"/>
                        </a:rPr>
                        <a:t>/5/2012 </a:t>
                      </a:r>
                      <a:r>
                        <a:rPr lang="en-US" sz="2000" u="none" strike="noStrike" kern="1200" dirty="0">
                          <a:solidFill>
                            <a:schemeClr val="bg1"/>
                          </a:solidFill>
                          <a:effectLst/>
                          <a:latin typeface="+mn-lt"/>
                          <a:ea typeface="+mn-ea"/>
                          <a:cs typeface="+mn-cs"/>
                        </a:rPr>
                        <a:t>0:00</a:t>
                      </a:r>
                    </a:p>
                  </a:txBody>
                  <a:tcPr marL="9523" marR="9523" marT="9523" marB="0" anchor="ctr">
                    <a:solidFill>
                      <a:schemeClr val="tx1"/>
                    </a:solidFill>
                  </a:tcPr>
                </a:tc>
                <a:tc>
                  <a:txBody>
                    <a:bodyPr/>
                    <a:lstStyle/>
                    <a:p>
                      <a:pPr algn="l" fontAlgn="ctr"/>
                      <a:endParaRPr lang="en-US" sz="2000" u="none" strike="noStrike" kern="1200" dirty="0">
                        <a:solidFill>
                          <a:schemeClr val="bg1"/>
                        </a:solidFill>
                        <a:effectLst/>
                        <a:latin typeface="+mn-lt"/>
                        <a:ea typeface="+mn-ea"/>
                        <a:cs typeface="+mn-cs"/>
                      </a:endParaRPr>
                    </a:p>
                  </a:txBody>
                  <a:tcPr marL="9523" marR="9523" marT="9523" marB="0" anchor="ctr">
                    <a:solidFill>
                      <a:schemeClr val="tx1"/>
                    </a:solidFill>
                  </a:tcPr>
                </a:tc>
              </a:tr>
              <a:tr h="320391">
                <a:tc>
                  <a:txBody>
                    <a:bodyPr/>
                    <a:lstStyle/>
                    <a:p>
                      <a:pPr algn="r" fontAlgn="ctr"/>
                      <a:r>
                        <a:rPr lang="en-US" sz="2000" u="none" strike="noStrike" dirty="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1/9/2010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3" marR="9523" marT="9523" marB="0" anchor="b">
                    <a:solidFill>
                      <a:schemeClr val="tx1"/>
                    </a:solidFill>
                  </a:tcPr>
                </a:tc>
              </a:tr>
              <a:tr h="320391">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1/10/2010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3" marR="9523" marT="9523" marB="0" anchor="b">
                    <a:solidFill>
                      <a:schemeClr val="tx1"/>
                    </a:solidFill>
                  </a:tcPr>
                </a:tc>
              </a:tr>
              <a:tr h="320391">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a:solidFill>
                            <a:schemeClr val="bg1"/>
                          </a:solidFill>
                          <a:effectLst/>
                        </a:rPr>
                        <a:t>1/11/2010 0:00</a:t>
                      </a:r>
                      <a:endParaRPr lang="en-US" sz="2000" b="0" i="0" u="none" strike="noStrike">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3" marR="9523" marT="9523" marB="0" anchor="b">
                    <a:solidFill>
                      <a:schemeClr val="tx1"/>
                    </a:solidFill>
                  </a:tcPr>
                </a:tc>
              </a:tr>
              <a:tr h="320391">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a:solidFill>
                            <a:schemeClr val="bg1"/>
                          </a:solidFill>
                          <a:effectLst/>
                        </a:rPr>
                        <a:t>1/12/2010 0:00</a:t>
                      </a:r>
                      <a:endParaRPr lang="en-US" sz="2000" b="0" i="0" u="none" strike="noStrike">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3" marR="9523" marT="9523" marB="0" anchor="b">
                    <a:solidFill>
                      <a:schemeClr val="tx1"/>
                    </a:solidFill>
                  </a:tcPr>
                </a:tc>
              </a:tr>
              <a:tr h="320391">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r" fontAlgn="ctr"/>
                      <a:r>
                        <a:rPr lang="en-US" sz="2000" u="none" strike="noStrike" dirty="0">
                          <a:solidFill>
                            <a:schemeClr val="bg1"/>
                          </a:solidFill>
                          <a:effectLst/>
                        </a:rPr>
                        <a:t>1/13/2010 0:00</a:t>
                      </a:r>
                      <a:endParaRPr lang="en-US" sz="2000" b="0" i="0" u="none" strike="noStrike" dirty="0">
                        <a:solidFill>
                          <a:schemeClr val="bg1"/>
                        </a:solidFill>
                        <a:effectLst/>
                        <a:latin typeface="Calibri" panose="020F0502020204030204" pitchFamily="34" charset="0"/>
                      </a:endParaRPr>
                    </a:p>
                  </a:txBody>
                  <a:tcPr marL="9523" marR="9523" marT="9523"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3" marR="9523" marT="9523" marB="0" anchor="b">
                    <a:solidFill>
                      <a:schemeClr val="tx1"/>
                    </a:solidFill>
                  </a:tcPr>
                </a:tc>
              </a:tr>
            </a:tbl>
          </a:graphicData>
        </a:graphic>
      </p:graphicFrame>
      <p:graphicFrame>
        <p:nvGraphicFramePr>
          <p:cNvPr id="18" name="Table 17"/>
          <p:cNvGraphicFramePr>
            <a:graphicFrameLocks noGrp="1"/>
          </p:cNvGraphicFramePr>
          <p:nvPr>
            <p:extLst/>
          </p:nvPr>
        </p:nvGraphicFramePr>
        <p:xfrm>
          <a:off x="4085258" y="1596159"/>
          <a:ext cx="2285676" cy="3524301"/>
        </p:xfrm>
        <a:graphic>
          <a:graphicData uri="http://schemas.openxmlformats.org/drawingml/2006/table">
            <a:tbl>
              <a:tblPr>
                <a:tableStyleId>{5940675A-B579-460E-94D1-54222C63F5DA}</a:tableStyleId>
              </a:tblPr>
              <a:tblGrid>
                <a:gridCol w="2285676"/>
              </a:tblGrid>
              <a:tr h="320391">
                <a:tc>
                  <a:txBody>
                    <a:bodyPr/>
                    <a:lstStyle/>
                    <a:p>
                      <a:pPr algn="l" fontAlgn="b"/>
                      <a:r>
                        <a:rPr lang="en-US" sz="2000" b="0" i="0" u="none" strike="noStrike" dirty="0" smtClean="0">
                          <a:solidFill>
                            <a:schemeClr val="tx1"/>
                          </a:solidFill>
                          <a:effectLst/>
                          <a:latin typeface="+mn-lt"/>
                        </a:rPr>
                        <a:t>Column</a:t>
                      </a:r>
                      <a:endParaRPr lang="en-US" sz="2000" b="1" i="0" u="none" strike="noStrike" dirty="0">
                        <a:solidFill>
                          <a:schemeClr val="tx1"/>
                        </a:solidFill>
                        <a:effectLst/>
                        <a:latin typeface="Calibri" panose="020F0502020204030204" pitchFamily="34" charset="0"/>
                      </a:endParaRPr>
                    </a:p>
                  </a:txBody>
                  <a:tcPr marL="9523" marR="9523" marT="9523" marB="0" anchor="b">
                    <a:solidFill>
                      <a:schemeClr val="accent3"/>
                    </a:solidFill>
                  </a:tcPr>
                </a:tc>
              </a:tr>
              <a:tr h="32039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2012 - 2</a:t>
                      </a:r>
                    </a:p>
                  </a:txBody>
                  <a:tcPr marL="9523" marR="9523" marT="9523" marB="0" anchor="ctr">
                    <a:solidFill>
                      <a:schemeClr val="tx1"/>
                    </a:solidFill>
                  </a:tcPr>
                </a:tc>
              </a:tr>
              <a:tr h="32039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2012 – 3</a:t>
                      </a:r>
                    </a:p>
                  </a:txBody>
                  <a:tcPr marL="9523" marR="9523" marT="9523" marB="0" anchor="ctr">
                    <a:solidFill>
                      <a:schemeClr val="tx1"/>
                    </a:solidFill>
                  </a:tcPr>
                </a:tc>
              </a:tr>
              <a:tr h="32039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2012</a:t>
                      </a:r>
                      <a:r>
                        <a:rPr lang="en-US" sz="2000" baseline="0" dirty="0" smtClean="0">
                          <a:solidFill>
                            <a:schemeClr val="bg1"/>
                          </a:solidFill>
                          <a:ea typeface="Segoe UI" pitchFamily="34" charset="0"/>
                          <a:cs typeface="Segoe UI" pitchFamily="34" charset="0"/>
                        </a:rPr>
                        <a:t> – 3</a:t>
                      </a:r>
                      <a:endParaRPr lang="en-US" sz="2000" dirty="0" smtClean="0">
                        <a:solidFill>
                          <a:schemeClr val="bg1"/>
                        </a:solidFill>
                        <a:ea typeface="Segoe UI" pitchFamily="34" charset="0"/>
                        <a:cs typeface="Segoe UI" pitchFamily="34" charset="0"/>
                      </a:endParaRPr>
                    </a:p>
                  </a:txBody>
                  <a:tcPr marL="9523" marR="9523" marT="9523" marB="0" anchor="ctr">
                    <a:solidFill>
                      <a:schemeClr val="tx1"/>
                    </a:solidFill>
                  </a:tcPr>
                </a:tc>
              </a:tr>
              <a:tr h="32039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2014</a:t>
                      </a:r>
                      <a:r>
                        <a:rPr lang="en-US" sz="2000" baseline="0" dirty="0" smtClean="0">
                          <a:solidFill>
                            <a:schemeClr val="bg1"/>
                          </a:solidFill>
                          <a:ea typeface="Segoe UI" pitchFamily="34" charset="0"/>
                          <a:cs typeface="Segoe UI" pitchFamily="34" charset="0"/>
                        </a:rPr>
                        <a:t> - 4</a:t>
                      </a:r>
                      <a:endParaRPr lang="en-US" sz="2000" dirty="0" smtClean="0">
                        <a:solidFill>
                          <a:schemeClr val="bg1"/>
                        </a:solidFill>
                        <a:ea typeface="Segoe UI" pitchFamily="34" charset="0"/>
                        <a:cs typeface="Segoe UI" pitchFamily="34" charset="0"/>
                      </a:endParaRPr>
                    </a:p>
                  </a:txBody>
                  <a:tcPr marL="9523" marR="9523" marT="9523" marB="0" anchor="ctr">
                    <a:solidFill>
                      <a:schemeClr val="tx1"/>
                    </a:solidFill>
                  </a:tcPr>
                </a:tc>
              </a:tr>
              <a:tr h="32039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2014</a:t>
                      </a:r>
                      <a:r>
                        <a:rPr lang="en-US" sz="2000" baseline="0" dirty="0" smtClean="0">
                          <a:solidFill>
                            <a:schemeClr val="bg1"/>
                          </a:solidFill>
                          <a:ea typeface="Segoe UI" pitchFamily="34" charset="0"/>
                          <a:cs typeface="Segoe UI" pitchFamily="34" charset="0"/>
                        </a:rPr>
                        <a:t> - 4</a:t>
                      </a:r>
                      <a:endParaRPr lang="en-US" sz="2000" dirty="0" smtClean="0">
                        <a:solidFill>
                          <a:schemeClr val="bg1"/>
                        </a:solidFill>
                        <a:ea typeface="Segoe UI" pitchFamily="34" charset="0"/>
                        <a:cs typeface="Segoe UI" pitchFamily="34" charset="0"/>
                      </a:endParaRPr>
                    </a:p>
                  </a:txBody>
                  <a:tcPr marL="9523" marR="9523" marT="9523" marB="0" anchor="ctr">
                    <a:solidFill>
                      <a:schemeClr val="tx1"/>
                    </a:solidFill>
                  </a:tcPr>
                </a:tc>
              </a:tr>
              <a:tr h="32039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2010</a:t>
                      </a:r>
                      <a:r>
                        <a:rPr lang="en-US" sz="2000" baseline="0" dirty="0" smtClean="0">
                          <a:solidFill>
                            <a:schemeClr val="bg1"/>
                          </a:solidFill>
                          <a:ea typeface="Segoe UI" pitchFamily="34" charset="0"/>
                          <a:cs typeface="Segoe UI" pitchFamily="34" charset="0"/>
                        </a:rPr>
                        <a:t> - 1</a:t>
                      </a:r>
                      <a:endParaRPr lang="en-US" sz="2000" dirty="0" smtClean="0">
                        <a:solidFill>
                          <a:schemeClr val="bg1"/>
                        </a:solidFill>
                        <a:ea typeface="Segoe UI" pitchFamily="34" charset="0"/>
                        <a:cs typeface="Segoe UI" pitchFamily="34" charset="0"/>
                      </a:endParaRPr>
                    </a:p>
                  </a:txBody>
                  <a:tcPr marL="9523" marR="9523" marT="9523" marB="0" anchor="b">
                    <a:solidFill>
                      <a:schemeClr val="tx1"/>
                    </a:solidFill>
                  </a:tcPr>
                </a:tc>
              </a:tr>
              <a:tr h="32039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2010</a:t>
                      </a:r>
                      <a:r>
                        <a:rPr lang="en-US" sz="2000" baseline="0" dirty="0" smtClean="0">
                          <a:solidFill>
                            <a:schemeClr val="bg1"/>
                          </a:solidFill>
                          <a:ea typeface="Segoe UI" pitchFamily="34" charset="0"/>
                          <a:cs typeface="Segoe UI" pitchFamily="34" charset="0"/>
                        </a:rPr>
                        <a:t> - 1</a:t>
                      </a:r>
                      <a:endParaRPr lang="en-US" sz="2000" dirty="0" smtClean="0">
                        <a:solidFill>
                          <a:schemeClr val="bg1"/>
                        </a:solidFill>
                        <a:ea typeface="Segoe UI" pitchFamily="34" charset="0"/>
                        <a:cs typeface="Segoe UI" pitchFamily="34" charset="0"/>
                      </a:endParaRPr>
                    </a:p>
                  </a:txBody>
                  <a:tcPr marL="9523" marR="9523" marT="9523" marB="0" anchor="b">
                    <a:solidFill>
                      <a:schemeClr val="tx1"/>
                    </a:solidFill>
                  </a:tcPr>
                </a:tc>
              </a:tr>
              <a:tr h="32039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2010</a:t>
                      </a:r>
                      <a:r>
                        <a:rPr lang="en-US" sz="2000" baseline="0" dirty="0" smtClean="0">
                          <a:solidFill>
                            <a:schemeClr val="bg1"/>
                          </a:solidFill>
                          <a:ea typeface="Segoe UI" pitchFamily="34" charset="0"/>
                          <a:cs typeface="Segoe UI" pitchFamily="34" charset="0"/>
                        </a:rPr>
                        <a:t> - 1</a:t>
                      </a:r>
                      <a:endParaRPr lang="en-US" sz="2000" dirty="0" smtClean="0">
                        <a:solidFill>
                          <a:schemeClr val="bg1"/>
                        </a:solidFill>
                        <a:ea typeface="Segoe UI" pitchFamily="34" charset="0"/>
                        <a:cs typeface="Segoe UI" pitchFamily="34" charset="0"/>
                      </a:endParaRPr>
                    </a:p>
                  </a:txBody>
                  <a:tcPr marL="9523" marR="9523" marT="9523" marB="0" anchor="b">
                    <a:solidFill>
                      <a:schemeClr val="tx1"/>
                    </a:solidFill>
                  </a:tcPr>
                </a:tc>
              </a:tr>
              <a:tr h="32039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2010</a:t>
                      </a:r>
                      <a:r>
                        <a:rPr lang="en-US" sz="2000" baseline="0" dirty="0" smtClean="0">
                          <a:solidFill>
                            <a:schemeClr val="bg1"/>
                          </a:solidFill>
                          <a:ea typeface="Segoe UI" pitchFamily="34" charset="0"/>
                          <a:cs typeface="Segoe UI" pitchFamily="34" charset="0"/>
                        </a:rPr>
                        <a:t> - 1</a:t>
                      </a:r>
                      <a:endParaRPr lang="en-US" sz="2000" dirty="0" smtClean="0">
                        <a:solidFill>
                          <a:schemeClr val="bg1"/>
                        </a:solidFill>
                        <a:ea typeface="Segoe UI" pitchFamily="34" charset="0"/>
                        <a:cs typeface="Segoe UI" pitchFamily="34" charset="0"/>
                      </a:endParaRPr>
                    </a:p>
                  </a:txBody>
                  <a:tcPr marL="9523" marR="9523" marT="9523" marB="0" anchor="b">
                    <a:solidFill>
                      <a:schemeClr val="tx1"/>
                    </a:solidFill>
                  </a:tcPr>
                </a:tc>
              </a:tr>
              <a:tr h="32039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2010</a:t>
                      </a:r>
                      <a:r>
                        <a:rPr lang="en-US" sz="2000" baseline="0" dirty="0" smtClean="0">
                          <a:solidFill>
                            <a:schemeClr val="bg1"/>
                          </a:solidFill>
                          <a:ea typeface="Segoe UI" pitchFamily="34" charset="0"/>
                          <a:cs typeface="Segoe UI" pitchFamily="34" charset="0"/>
                        </a:rPr>
                        <a:t> - 1</a:t>
                      </a:r>
                      <a:endParaRPr lang="en-US" sz="2000" dirty="0" smtClean="0">
                        <a:solidFill>
                          <a:schemeClr val="bg1"/>
                        </a:solidFill>
                        <a:ea typeface="Segoe UI" pitchFamily="34" charset="0"/>
                        <a:cs typeface="Segoe UI" pitchFamily="34" charset="0"/>
                      </a:endParaRPr>
                    </a:p>
                  </a:txBody>
                  <a:tcPr marL="9523" marR="9523" marT="9523" marB="0" anchor="b">
                    <a:solidFill>
                      <a:schemeClr val="tx1"/>
                    </a:solidFill>
                  </a:tcPr>
                </a:tc>
              </a:tr>
            </a:tbl>
          </a:graphicData>
        </a:graphic>
      </p:graphicFrame>
      <p:sp>
        <p:nvSpPr>
          <p:cNvPr id="14" name="Rectangle 13"/>
          <p:cNvSpPr/>
          <p:nvPr/>
        </p:nvSpPr>
        <p:spPr>
          <a:xfrm>
            <a:off x="580237" y="5203961"/>
            <a:ext cx="7923676" cy="461665"/>
          </a:xfrm>
          <a:prstGeom prst="rect">
            <a:avLst/>
          </a:prstGeom>
        </p:spPr>
        <p:txBody>
          <a:bodyPr wrap="square">
            <a:spAutoFit/>
          </a:bodyPr>
          <a:lstStyle/>
          <a:p>
            <a:r>
              <a:rPr lang="en-US" sz="2400" dirty="0">
                <a:solidFill>
                  <a:srgbClr val="FFFFFF"/>
                </a:solidFill>
              </a:rPr>
              <a:t>=[Year] &amp; “ – “ &amp; [Month]</a:t>
            </a:r>
          </a:p>
        </p:txBody>
      </p:sp>
    </p:spTree>
    <p:extLst>
      <p:ext uri="{BB962C8B-B14F-4D97-AF65-F5344CB8AC3E}">
        <p14:creationId xmlns:p14="http://schemas.microsoft.com/office/powerpoint/2010/main" val="3352242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Measures in row context ….</a:t>
            </a:r>
            <a:endParaRPr lang="en-US" dirty="0"/>
          </a:p>
        </p:txBody>
      </p:sp>
      <p:sp>
        <p:nvSpPr>
          <p:cNvPr id="4" name="Rectangle 3"/>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5" name="Table 4"/>
          <p:cNvGraphicFramePr>
            <a:graphicFrameLocks noGrp="1"/>
          </p:cNvGraphicFramePr>
          <p:nvPr>
            <p:extLst/>
          </p:nvPr>
        </p:nvGraphicFramePr>
        <p:xfrm>
          <a:off x="427354" y="1595888"/>
          <a:ext cx="5943600" cy="3457575"/>
        </p:xfrm>
        <a:graphic>
          <a:graphicData uri="http://schemas.openxmlformats.org/drawingml/2006/table">
            <a:tbl>
              <a:tblPr>
                <a:tableStyleId>{5940675A-B579-460E-94D1-54222C63F5DA}</a:tableStyleId>
              </a:tblPr>
              <a:tblGrid>
                <a:gridCol w="688207"/>
                <a:gridCol w="911993"/>
                <a:gridCol w="2057400"/>
                <a:gridCol w="2286000"/>
              </a:tblGrid>
              <a:tr h="304800">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a:solidFill>
                            <a:schemeClr val="tx1"/>
                          </a:solidFill>
                          <a:effectLst/>
                        </a:rPr>
                        <a:t>Date</a:t>
                      </a:r>
                      <a:endParaRPr lang="en-US" sz="2000" b="1" i="0" u="none" strike="noStrike">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b="0" i="0" u="none" strike="noStrike" dirty="0" smtClean="0">
                          <a:solidFill>
                            <a:schemeClr val="tx1"/>
                          </a:solidFill>
                          <a:effectLst/>
                          <a:latin typeface="+mn-lt"/>
                        </a:rPr>
                        <a:t>Sales</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/2/2012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kern="1200" dirty="0">
                          <a:solidFill>
                            <a:schemeClr val="bg1"/>
                          </a:solidFill>
                          <a:effectLst/>
                          <a:latin typeface="+mn-lt"/>
                          <a:ea typeface="+mn-ea"/>
                          <a:cs typeface="+mn-cs"/>
                        </a:rPr>
                        <a:t>2012</a:t>
                      </a:r>
                    </a:p>
                  </a:txBody>
                  <a:tcPr marL="9525" marR="9525" marT="9525" marB="0" anchor="ctr">
                    <a:solidFill>
                      <a:schemeClr val="tx1"/>
                    </a:solidFill>
                  </a:tcPr>
                </a:tc>
                <a:tc>
                  <a:txBody>
                    <a:bodyPr/>
                    <a:lstStyle/>
                    <a:p>
                      <a:pPr algn="r" fontAlgn="ctr"/>
                      <a:r>
                        <a:rPr lang="en-US" sz="2000" u="none" strike="noStrike" kern="1200" dirty="0" smtClean="0">
                          <a:solidFill>
                            <a:schemeClr val="bg1"/>
                          </a:solidFill>
                          <a:effectLst/>
                          <a:latin typeface="+mn-lt"/>
                          <a:ea typeface="+mn-ea"/>
                          <a:cs typeface="+mn-cs"/>
                        </a:rPr>
                        <a:t>3</a:t>
                      </a:r>
                      <a:endParaRPr lang="en-US" sz="2000" u="none" strike="noStrike" kern="1200" dirty="0">
                        <a:solidFill>
                          <a:schemeClr val="bg1"/>
                        </a:solidFill>
                        <a:effectLst/>
                        <a:latin typeface="+mn-lt"/>
                        <a:ea typeface="+mn-ea"/>
                        <a:cs typeface="+mn-cs"/>
                      </a:endParaRP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3</a:t>
                      </a:r>
                      <a:r>
                        <a:rPr lang="en-US" sz="2000" u="none" strike="noStrike" kern="1200" dirty="0" smtClean="0">
                          <a:solidFill>
                            <a:schemeClr val="bg1"/>
                          </a:solidFill>
                          <a:effectLst/>
                          <a:latin typeface="+mn-lt"/>
                          <a:ea typeface="+mn-ea"/>
                          <a:cs typeface="+mn-cs"/>
                        </a:rPr>
                        <a:t>/3/2012 </a:t>
                      </a:r>
                      <a:r>
                        <a:rPr lang="en-US" sz="2000" u="none" strike="noStrike" kern="1200" dirty="0">
                          <a:solidFill>
                            <a:schemeClr val="bg1"/>
                          </a:solidFill>
                          <a:effectLst/>
                          <a:latin typeface="+mn-lt"/>
                          <a:ea typeface="+mn-ea"/>
                          <a:cs typeface="+mn-cs"/>
                        </a:rPr>
                        <a:t>0:00</a:t>
                      </a:r>
                    </a:p>
                  </a:txBody>
                  <a:tcPr marL="9525" marR="9525" marT="9525" marB="0" anchor="ctr">
                    <a:solidFill>
                      <a:schemeClr val="tx1"/>
                    </a:solidFill>
                  </a:tcPr>
                </a:tc>
                <a:tc>
                  <a:txBody>
                    <a:bodyPr/>
                    <a:lstStyle/>
                    <a:p>
                      <a:pPr algn="l" fontAlgn="ctr"/>
                      <a:endParaRPr lang="en-US" sz="2000" u="none" strike="noStrike" kern="1200" dirty="0">
                        <a:solidFill>
                          <a:schemeClr val="bg1"/>
                        </a:solidFill>
                        <a:effectLst/>
                        <a:latin typeface="+mn-lt"/>
                        <a:ea typeface="+mn-ea"/>
                        <a:cs typeface="+mn-cs"/>
                      </a:endParaRPr>
                    </a:p>
                  </a:txBody>
                  <a:tcPr marL="9525" marR="9525" marT="9525" marB="0" anchor="ctr">
                    <a:solidFill>
                      <a:schemeClr val="tx1"/>
                    </a:solidFill>
                  </a:tcPr>
                </a:tc>
              </a:tr>
              <a:tr h="304800">
                <a:tc>
                  <a:txBody>
                    <a:bodyPr/>
                    <a:lstStyle/>
                    <a:p>
                      <a:pPr algn="r" fontAlgn="ctr"/>
                      <a:r>
                        <a:rPr lang="en-US" sz="2000" u="none" strike="noStrike" kern="1200" dirty="0">
                          <a:solidFill>
                            <a:schemeClr val="bg1"/>
                          </a:solidFill>
                          <a:effectLst/>
                          <a:latin typeface="+mn-lt"/>
                          <a:ea typeface="+mn-ea"/>
                          <a:cs typeface="+mn-cs"/>
                        </a:rPr>
                        <a:t>2012</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r>
                        <a:rPr lang="en-US" sz="2000" u="none" strike="noStrike" kern="1200" dirty="0" smtClean="0">
                          <a:solidFill>
                            <a:schemeClr val="bg1"/>
                          </a:solidFill>
                          <a:effectLst/>
                          <a:latin typeface="+mn-lt"/>
                          <a:ea typeface="+mn-ea"/>
                          <a:cs typeface="+mn-cs"/>
                        </a:rPr>
                        <a:t>/4/2012 </a:t>
                      </a:r>
                      <a:r>
                        <a:rPr lang="en-US" sz="2000" u="none" strike="noStrike" kern="1200" dirty="0">
                          <a:solidFill>
                            <a:schemeClr val="bg1"/>
                          </a:solidFill>
                          <a:effectLst/>
                          <a:latin typeface="+mn-lt"/>
                          <a:ea typeface="+mn-ea"/>
                          <a:cs typeface="+mn-cs"/>
                        </a:rPr>
                        <a:t>0:00</a:t>
                      </a:r>
                    </a:p>
                  </a:txBody>
                  <a:tcPr marL="9525" marR="9525" marT="9525" marB="0" anchor="ctr">
                    <a:solidFill>
                      <a:schemeClr val="tx1"/>
                    </a:solidFill>
                  </a:tcPr>
                </a:tc>
                <a:tc>
                  <a:txBody>
                    <a:bodyPr/>
                    <a:lstStyle/>
                    <a:p>
                      <a:pPr algn="l" fontAlgn="ctr"/>
                      <a:r>
                        <a:rPr lang="en-US" sz="2000" u="none" strike="noStrike" kern="1200" dirty="0">
                          <a:solidFill>
                            <a:schemeClr val="bg1"/>
                          </a:solidFill>
                          <a:effectLst/>
                          <a:latin typeface="+mn-lt"/>
                          <a:ea typeface="+mn-ea"/>
                          <a:cs typeface="+mn-cs"/>
                        </a:rPr>
                        <a:t> </a:t>
                      </a:r>
                    </a:p>
                  </a:txBody>
                  <a:tcPr marL="9525" marR="9525" marT="9525" marB="0" anchor="ctr">
                    <a:solidFill>
                      <a:schemeClr val="tx1"/>
                    </a:solidFill>
                  </a:tcPr>
                </a:tc>
              </a:tr>
              <a:tr h="304800">
                <a:tc>
                  <a:txBody>
                    <a:bodyPr/>
                    <a:lstStyle/>
                    <a:p>
                      <a:pPr algn="r" fontAlgn="ctr"/>
                      <a:r>
                        <a:rPr lang="en-US" sz="2000" u="none" strike="noStrike" kern="1200" dirty="0">
                          <a:solidFill>
                            <a:schemeClr val="bg1"/>
                          </a:solidFill>
                          <a:effectLst/>
                          <a:latin typeface="+mn-lt"/>
                          <a:ea typeface="+mn-ea"/>
                          <a:cs typeface="+mn-cs"/>
                        </a:rPr>
                        <a:t>2012</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r>
                        <a:rPr lang="en-US" sz="2000" u="none" strike="noStrike" kern="1200" dirty="0" smtClean="0">
                          <a:solidFill>
                            <a:schemeClr val="bg1"/>
                          </a:solidFill>
                          <a:effectLst/>
                          <a:latin typeface="+mn-lt"/>
                          <a:ea typeface="+mn-ea"/>
                          <a:cs typeface="+mn-cs"/>
                        </a:rPr>
                        <a:t>/5/2012 </a:t>
                      </a:r>
                      <a:r>
                        <a:rPr lang="en-US" sz="2000" u="none" strike="noStrike" kern="1200" dirty="0">
                          <a:solidFill>
                            <a:schemeClr val="bg1"/>
                          </a:solidFill>
                          <a:effectLst/>
                          <a:latin typeface="+mn-lt"/>
                          <a:ea typeface="+mn-ea"/>
                          <a:cs typeface="+mn-cs"/>
                        </a:rPr>
                        <a:t>0:00</a:t>
                      </a:r>
                    </a:p>
                  </a:txBody>
                  <a:tcPr marL="9525" marR="9525" marT="9525" marB="0" anchor="ctr">
                    <a:solidFill>
                      <a:schemeClr val="tx1"/>
                    </a:solidFill>
                  </a:tcPr>
                </a:tc>
                <a:tc>
                  <a:txBody>
                    <a:bodyPr/>
                    <a:lstStyle/>
                    <a:p>
                      <a:pPr algn="l" fontAlgn="ctr"/>
                      <a:endParaRPr lang="en-US" sz="2000" u="none" strike="noStrike" kern="1200" dirty="0">
                        <a:solidFill>
                          <a:schemeClr val="bg1"/>
                        </a:solidFill>
                        <a:effectLst/>
                        <a:latin typeface="+mn-lt"/>
                        <a:ea typeface="+mn-ea"/>
                        <a:cs typeface="+mn-cs"/>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1/9/2010 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1/10/2010 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1/11/2010 0:00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1/12/2010 0:00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1/13/2010 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bl>
          </a:graphicData>
        </a:graphic>
      </p:graphicFrame>
      <p:sp>
        <p:nvSpPr>
          <p:cNvPr id="7" name="Rectangle 6"/>
          <p:cNvSpPr/>
          <p:nvPr/>
        </p:nvSpPr>
        <p:spPr>
          <a:xfrm>
            <a:off x="579437" y="5420842"/>
            <a:ext cx="6216650" cy="461665"/>
          </a:xfrm>
          <a:prstGeom prst="rect">
            <a:avLst/>
          </a:prstGeom>
        </p:spPr>
        <p:txBody>
          <a:bodyPr>
            <a:spAutoFit/>
          </a:bodyPr>
          <a:lstStyle/>
          <a:p>
            <a:r>
              <a:rPr lang="en-US" sz="2400" dirty="0">
                <a:solidFill>
                  <a:srgbClr val="FFFFFF"/>
                </a:solidFill>
              </a:rPr>
              <a:t>=SUM(Invoice[</a:t>
            </a:r>
            <a:r>
              <a:rPr lang="en-US" sz="2400" dirty="0" err="1">
                <a:solidFill>
                  <a:srgbClr val="FFFFFF"/>
                </a:solidFill>
              </a:rPr>
              <a:t>RevenueAmount</a:t>
            </a:r>
            <a:r>
              <a:rPr lang="en-US" sz="2400" dirty="0" smtClean="0">
                <a:solidFill>
                  <a:srgbClr val="FFFFFF"/>
                </a:solidFill>
              </a:rPr>
              <a:t>])</a:t>
            </a:r>
          </a:p>
        </p:txBody>
      </p:sp>
      <p:graphicFrame>
        <p:nvGraphicFramePr>
          <p:cNvPr id="9" name="Table 8"/>
          <p:cNvGraphicFramePr>
            <a:graphicFrameLocks noGrp="1"/>
          </p:cNvGraphicFramePr>
          <p:nvPr>
            <p:extLst/>
          </p:nvPr>
        </p:nvGraphicFramePr>
        <p:xfrm>
          <a:off x="7711418" y="1973262"/>
          <a:ext cx="2971801" cy="3771900"/>
        </p:xfrm>
        <a:graphic>
          <a:graphicData uri="http://schemas.openxmlformats.org/drawingml/2006/table">
            <a:tbl>
              <a:tblPr>
                <a:tableStyleId>{5940675A-B579-460E-94D1-54222C63F5DA}</a:tableStyleId>
              </a:tblPr>
              <a:tblGrid>
                <a:gridCol w="1726772"/>
                <a:gridCol w="1245029"/>
              </a:tblGrid>
              <a:tr h="304800">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4/1/2012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43534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sp>
        <p:nvSpPr>
          <p:cNvPr id="10" name="TextBox 9"/>
          <p:cNvSpPr txBox="1"/>
          <p:nvPr/>
        </p:nvSpPr>
        <p:spPr>
          <a:xfrm>
            <a:off x="8137799" y="1428636"/>
            <a:ext cx="2119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Invoice Table</a:t>
            </a:r>
          </a:p>
        </p:txBody>
      </p:sp>
      <p:sp>
        <p:nvSpPr>
          <p:cNvPr id="11" name="Rectangle 10"/>
          <p:cNvSpPr/>
          <p:nvPr/>
        </p:nvSpPr>
        <p:spPr bwMode="auto">
          <a:xfrm>
            <a:off x="7711420" y="2274436"/>
            <a:ext cx="2971800" cy="3470726"/>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Arrow Connector 12"/>
          <p:cNvCxnSpPr/>
          <p:nvPr/>
        </p:nvCxnSpPr>
        <p:spPr>
          <a:xfrm flipH="1" flipV="1">
            <a:off x="6370954" y="3692669"/>
            <a:ext cx="1340785" cy="1"/>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Multiply 14"/>
          <p:cNvSpPr/>
          <p:nvPr/>
        </p:nvSpPr>
        <p:spPr bwMode="auto">
          <a:xfrm>
            <a:off x="6904184" y="3509650"/>
            <a:ext cx="291444" cy="366038"/>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4" name="Table 13"/>
          <p:cNvGraphicFramePr>
            <a:graphicFrameLocks noGrp="1"/>
          </p:cNvGraphicFramePr>
          <p:nvPr>
            <p:extLst/>
          </p:nvPr>
        </p:nvGraphicFramePr>
        <p:xfrm>
          <a:off x="4091367" y="1595888"/>
          <a:ext cx="2286000" cy="3457575"/>
        </p:xfrm>
        <a:graphic>
          <a:graphicData uri="http://schemas.openxmlformats.org/drawingml/2006/table">
            <a:tbl>
              <a:tblPr>
                <a:tableStyleId>{5940675A-B579-460E-94D1-54222C63F5DA}</a:tableStyleId>
              </a:tblPr>
              <a:tblGrid>
                <a:gridCol w="2286000"/>
              </a:tblGrid>
              <a:tr h="322316">
                <a:tc>
                  <a:txBody>
                    <a:bodyPr/>
                    <a:lstStyle/>
                    <a:p>
                      <a:pPr algn="l" fontAlgn="b"/>
                      <a:r>
                        <a:rPr lang="en-US" sz="2000" b="0" i="0" u="none" strike="noStrike" dirty="0" smtClean="0">
                          <a:solidFill>
                            <a:schemeClr val="tx1"/>
                          </a:solidFill>
                          <a:effectLst/>
                          <a:latin typeface="+mn-lt"/>
                        </a:rPr>
                        <a:t>Sales</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135259">
                <a:tc>
                  <a:txBody>
                    <a:bodyPr/>
                    <a:lstStyle/>
                    <a:p>
                      <a:pPr marL="0" marR="0" indent="0" algn="r" defTabSz="932742"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23423523</a:t>
                      </a:r>
                    </a:p>
                    <a:p>
                      <a:pPr marL="0" marR="0" indent="0" algn="r" defTabSz="932742"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23423523</a:t>
                      </a:r>
                    </a:p>
                    <a:p>
                      <a:pPr marL="0" marR="0" indent="0" algn="r" defTabSz="932742"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23423523</a:t>
                      </a:r>
                    </a:p>
                    <a:p>
                      <a:pPr marL="0" marR="0" indent="0" algn="r" defTabSz="932742"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23423523</a:t>
                      </a:r>
                    </a:p>
                    <a:p>
                      <a:pPr marL="0" marR="0" indent="0" algn="r" defTabSz="932742"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23423523</a:t>
                      </a:r>
                    </a:p>
                    <a:p>
                      <a:pPr marL="0" marR="0" indent="0" algn="r" defTabSz="932742"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23423523</a:t>
                      </a:r>
                    </a:p>
                    <a:p>
                      <a:pPr marL="0" marR="0" indent="0" algn="r" defTabSz="932742"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23423523</a:t>
                      </a:r>
                    </a:p>
                    <a:p>
                      <a:pPr marL="0" marR="0" indent="0" algn="r" defTabSz="932742"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23423523</a:t>
                      </a:r>
                    </a:p>
                    <a:p>
                      <a:pPr marL="0" marR="0" indent="0" algn="r" defTabSz="932742"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23423523</a:t>
                      </a:r>
                    </a:p>
                    <a:p>
                      <a:pPr marL="0" marR="0" indent="0" algn="r" defTabSz="932742" rtl="0" eaLnBrk="1" fontAlgn="ctr" latinLnBrk="0" hangingPunct="1">
                        <a:lnSpc>
                          <a:spcPct val="100000"/>
                        </a:lnSpc>
                        <a:spcBef>
                          <a:spcPts val="0"/>
                        </a:spcBef>
                        <a:spcAft>
                          <a:spcPts val="0"/>
                        </a:spcAft>
                        <a:buClrTx/>
                        <a:buSzTx/>
                        <a:buFontTx/>
                        <a:buNone/>
                        <a:tabLst/>
                        <a:defRPr/>
                      </a:pPr>
                      <a:r>
                        <a:rPr lang="en-US" sz="2000" dirty="0" smtClean="0">
                          <a:solidFill>
                            <a:schemeClr val="bg1"/>
                          </a:solidFill>
                          <a:ea typeface="Segoe UI" pitchFamily="34" charset="0"/>
                          <a:cs typeface="Segoe UI" pitchFamily="34" charset="0"/>
                        </a:rPr>
                        <a:t>23423523</a:t>
                      </a:r>
                    </a:p>
                  </a:txBody>
                  <a:tcPr marL="9525" marR="9525" marT="9525" marB="0" anchor="ctr">
                    <a:solidFill>
                      <a:schemeClr val="tx1"/>
                    </a:solidFill>
                  </a:tcPr>
                </a:tc>
              </a:tr>
            </a:tbl>
          </a:graphicData>
        </a:graphic>
      </p:graphicFrame>
      <p:sp>
        <p:nvSpPr>
          <p:cNvPr id="8" name="Rectangle 7"/>
          <p:cNvSpPr/>
          <p:nvPr/>
        </p:nvSpPr>
        <p:spPr bwMode="auto">
          <a:xfrm>
            <a:off x="427354" y="1937958"/>
            <a:ext cx="5943600" cy="304800"/>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Tree>
    <p:extLst>
      <p:ext uri="{BB962C8B-B14F-4D97-AF65-F5344CB8AC3E}">
        <p14:creationId xmlns:p14="http://schemas.microsoft.com/office/powerpoint/2010/main" val="1954896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5"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Move row context to </a:t>
            </a:r>
            <a:r>
              <a:rPr lang="en-US" dirty="0"/>
              <a:t>f</a:t>
            </a:r>
            <a:r>
              <a:rPr lang="en-US" dirty="0" smtClean="0"/>
              <a:t>ilter context</a:t>
            </a:r>
            <a:endParaRPr lang="en-US" dirty="0"/>
          </a:p>
        </p:txBody>
      </p:sp>
      <p:sp>
        <p:nvSpPr>
          <p:cNvPr id="4" name="Rectangle 3"/>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5" name="Table 4"/>
          <p:cNvGraphicFramePr>
            <a:graphicFrameLocks noGrp="1"/>
          </p:cNvGraphicFramePr>
          <p:nvPr>
            <p:extLst/>
          </p:nvPr>
        </p:nvGraphicFramePr>
        <p:xfrm>
          <a:off x="427354" y="1595888"/>
          <a:ext cx="5943600" cy="3457575"/>
        </p:xfrm>
        <a:graphic>
          <a:graphicData uri="http://schemas.openxmlformats.org/drawingml/2006/table">
            <a:tbl>
              <a:tblPr>
                <a:tableStyleId>{5940675A-B579-460E-94D1-54222C63F5DA}</a:tableStyleId>
              </a:tblPr>
              <a:tblGrid>
                <a:gridCol w="688207"/>
                <a:gridCol w="911993"/>
                <a:gridCol w="2057400"/>
                <a:gridCol w="2286000"/>
              </a:tblGrid>
              <a:tr h="304800">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a:solidFill>
                            <a:schemeClr val="tx1"/>
                          </a:solidFill>
                          <a:effectLst/>
                        </a:rPr>
                        <a:t>Date</a:t>
                      </a:r>
                      <a:endParaRPr lang="en-US" sz="2000" b="1" i="0" u="none" strike="noStrike">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b="0" i="0" u="none" strike="noStrike" dirty="0" smtClean="0">
                          <a:solidFill>
                            <a:schemeClr val="tx1"/>
                          </a:solidFill>
                          <a:effectLst/>
                          <a:latin typeface="+mn-lt"/>
                        </a:rPr>
                        <a:t>Sales</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4975</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/2/2012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kern="1200" dirty="0">
                          <a:solidFill>
                            <a:schemeClr val="bg1"/>
                          </a:solidFill>
                          <a:effectLst/>
                          <a:latin typeface="+mn-lt"/>
                          <a:ea typeface="+mn-ea"/>
                          <a:cs typeface="+mn-cs"/>
                        </a:rPr>
                        <a:t>2012</a:t>
                      </a:r>
                    </a:p>
                  </a:txBody>
                  <a:tcPr marL="9525" marR="9525" marT="9525" marB="0" anchor="ctr">
                    <a:solidFill>
                      <a:schemeClr val="tx1"/>
                    </a:solidFill>
                  </a:tcPr>
                </a:tc>
                <a:tc>
                  <a:txBody>
                    <a:bodyPr/>
                    <a:lstStyle/>
                    <a:p>
                      <a:pPr algn="r" fontAlgn="ctr"/>
                      <a:r>
                        <a:rPr lang="en-US" sz="2000" u="none" strike="noStrike" kern="1200" dirty="0" smtClean="0">
                          <a:solidFill>
                            <a:schemeClr val="bg1"/>
                          </a:solidFill>
                          <a:effectLst/>
                          <a:latin typeface="+mn-lt"/>
                          <a:ea typeface="+mn-ea"/>
                          <a:cs typeface="+mn-cs"/>
                        </a:rPr>
                        <a:t>3</a:t>
                      </a:r>
                      <a:endParaRPr lang="en-US" sz="2000" u="none" strike="noStrike" kern="1200" dirty="0">
                        <a:solidFill>
                          <a:schemeClr val="bg1"/>
                        </a:solidFill>
                        <a:effectLst/>
                        <a:latin typeface="+mn-lt"/>
                        <a:ea typeface="+mn-ea"/>
                        <a:cs typeface="+mn-cs"/>
                      </a:endParaRP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3</a:t>
                      </a:r>
                      <a:r>
                        <a:rPr lang="en-US" sz="2000" u="none" strike="noStrike" kern="1200" dirty="0" smtClean="0">
                          <a:solidFill>
                            <a:schemeClr val="bg1"/>
                          </a:solidFill>
                          <a:effectLst/>
                          <a:latin typeface="+mn-lt"/>
                          <a:ea typeface="+mn-ea"/>
                          <a:cs typeface="+mn-cs"/>
                        </a:rPr>
                        <a:t>/3/2012 </a:t>
                      </a:r>
                      <a:r>
                        <a:rPr lang="en-US" sz="2000" u="none" strike="noStrike" kern="1200" dirty="0">
                          <a:solidFill>
                            <a:schemeClr val="bg1"/>
                          </a:solidFill>
                          <a:effectLst/>
                          <a:latin typeface="+mn-lt"/>
                          <a:ea typeface="+mn-ea"/>
                          <a:cs typeface="+mn-cs"/>
                        </a:rPr>
                        <a:t>0:00</a:t>
                      </a:r>
                    </a:p>
                  </a:txBody>
                  <a:tcPr marL="9525" marR="9525" marT="9525" marB="0" anchor="ctr">
                    <a:solidFill>
                      <a:schemeClr val="tx1"/>
                    </a:solidFill>
                  </a:tcPr>
                </a:tc>
                <a:tc>
                  <a:txBody>
                    <a:bodyPr/>
                    <a:lstStyle/>
                    <a:p>
                      <a:pPr algn="r" fontAlgn="ctr"/>
                      <a:r>
                        <a:rPr lang="en-US" sz="2000" u="none" strike="noStrike" kern="1200" dirty="0" smtClean="0">
                          <a:solidFill>
                            <a:schemeClr val="bg1"/>
                          </a:solidFill>
                          <a:effectLst/>
                          <a:latin typeface="+mn-lt"/>
                          <a:ea typeface="+mn-ea"/>
                          <a:cs typeface="+mn-cs"/>
                        </a:rPr>
                        <a:t>4235</a:t>
                      </a:r>
                      <a:endParaRPr lang="en-US" sz="2000" u="none" strike="noStrike" kern="1200" dirty="0">
                        <a:solidFill>
                          <a:schemeClr val="bg1"/>
                        </a:solidFill>
                        <a:effectLst/>
                        <a:latin typeface="+mn-lt"/>
                        <a:ea typeface="+mn-ea"/>
                        <a:cs typeface="+mn-cs"/>
                      </a:endParaRPr>
                    </a:p>
                  </a:txBody>
                  <a:tcPr marL="9525" marR="9525" marT="9525" marB="0" anchor="ctr">
                    <a:solidFill>
                      <a:schemeClr val="tx1"/>
                    </a:solidFill>
                  </a:tcPr>
                </a:tc>
              </a:tr>
              <a:tr h="304800">
                <a:tc>
                  <a:txBody>
                    <a:bodyPr/>
                    <a:lstStyle/>
                    <a:p>
                      <a:pPr algn="r" fontAlgn="ctr"/>
                      <a:r>
                        <a:rPr lang="en-US" sz="2000" u="none" strike="noStrike" kern="1200" dirty="0">
                          <a:solidFill>
                            <a:schemeClr val="bg1"/>
                          </a:solidFill>
                          <a:effectLst/>
                          <a:latin typeface="+mn-lt"/>
                          <a:ea typeface="+mn-ea"/>
                          <a:cs typeface="+mn-cs"/>
                        </a:rPr>
                        <a:t>2012</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r>
                        <a:rPr lang="en-US" sz="2000" u="none" strike="noStrike" kern="1200" dirty="0" smtClean="0">
                          <a:solidFill>
                            <a:schemeClr val="bg1"/>
                          </a:solidFill>
                          <a:effectLst/>
                          <a:latin typeface="+mn-lt"/>
                          <a:ea typeface="+mn-ea"/>
                          <a:cs typeface="+mn-cs"/>
                        </a:rPr>
                        <a:t>/4/2012 </a:t>
                      </a:r>
                      <a:r>
                        <a:rPr lang="en-US" sz="2000" u="none" strike="noStrike" kern="1200" dirty="0">
                          <a:solidFill>
                            <a:schemeClr val="bg1"/>
                          </a:solidFill>
                          <a:effectLst/>
                          <a:latin typeface="+mn-lt"/>
                          <a:ea typeface="+mn-ea"/>
                          <a:cs typeface="+mn-cs"/>
                        </a:rPr>
                        <a:t>0:00</a:t>
                      </a:r>
                    </a:p>
                  </a:txBody>
                  <a:tcPr marL="9525" marR="9525" marT="9525" marB="0" anchor="ctr">
                    <a:solidFill>
                      <a:schemeClr val="tx1"/>
                    </a:solidFill>
                  </a:tcPr>
                </a:tc>
                <a:tc>
                  <a:txBody>
                    <a:bodyPr/>
                    <a:lstStyle/>
                    <a:p>
                      <a:pPr algn="r" fontAlgn="ctr"/>
                      <a:r>
                        <a:rPr lang="en-US" sz="2000" u="none" strike="noStrike" kern="1200" dirty="0" smtClean="0">
                          <a:solidFill>
                            <a:schemeClr val="bg1"/>
                          </a:solidFill>
                          <a:effectLst/>
                          <a:latin typeface="+mn-lt"/>
                          <a:ea typeface="+mn-ea"/>
                          <a:cs typeface="+mn-cs"/>
                        </a:rPr>
                        <a:t> 13121</a:t>
                      </a:r>
                      <a:endParaRPr lang="en-US" sz="2000" u="none" strike="noStrike" kern="1200" dirty="0">
                        <a:solidFill>
                          <a:schemeClr val="bg1"/>
                        </a:solidFill>
                        <a:effectLst/>
                        <a:latin typeface="+mn-lt"/>
                        <a:ea typeface="+mn-ea"/>
                        <a:cs typeface="+mn-cs"/>
                      </a:endParaRPr>
                    </a:p>
                  </a:txBody>
                  <a:tcPr marL="9525" marR="9525" marT="9525" marB="0" anchor="ctr">
                    <a:solidFill>
                      <a:schemeClr val="tx1"/>
                    </a:solidFill>
                  </a:tcPr>
                </a:tc>
              </a:tr>
              <a:tr h="304800">
                <a:tc>
                  <a:txBody>
                    <a:bodyPr/>
                    <a:lstStyle/>
                    <a:p>
                      <a:pPr algn="r" fontAlgn="ctr"/>
                      <a:r>
                        <a:rPr lang="en-US" sz="2000" u="none" strike="noStrike" kern="1200" dirty="0">
                          <a:solidFill>
                            <a:schemeClr val="bg1"/>
                          </a:solidFill>
                          <a:effectLst/>
                          <a:latin typeface="+mn-lt"/>
                          <a:ea typeface="+mn-ea"/>
                          <a:cs typeface="+mn-cs"/>
                        </a:rPr>
                        <a:t>2012</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p>
                  </a:txBody>
                  <a:tcPr marL="9525" marR="9525" marT="9525" marB="0" anchor="ctr">
                    <a:solidFill>
                      <a:schemeClr val="tx1"/>
                    </a:solidFill>
                  </a:tcPr>
                </a:tc>
                <a:tc>
                  <a:txBody>
                    <a:bodyPr/>
                    <a:lstStyle/>
                    <a:p>
                      <a:pPr algn="r" fontAlgn="ctr"/>
                      <a:r>
                        <a:rPr lang="en-US" sz="2000" u="none" strike="noStrike" kern="1200" dirty="0">
                          <a:solidFill>
                            <a:schemeClr val="bg1"/>
                          </a:solidFill>
                          <a:effectLst/>
                          <a:latin typeface="+mn-lt"/>
                          <a:ea typeface="+mn-ea"/>
                          <a:cs typeface="+mn-cs"/>
                        </a:rPr>
                        <a:t>4</a:t>
                      </a:r>
                      <a:r>
                        <a:rPr lang="en-US" sz="2000" u="none" strike="noStrike" kern="1200" dirty="0" smtClean="0">
                          <a:solidFill>
                            <a:schemeClr val="bg1"/>
                          </a:solidFill>
                          <a:effectLst/>
                          <a:latin typeface="+mn-lt"/>
                          <a:ea typeface="+mn-ea"/>
                          <a:cs typeface="+mn-cs"/>
                        </a:rPr>
                        <a:t>/5/2012 </a:t>
                      </a:r>
                      <a:r>
                        <a:rPr lang="en-US" sz="2000" u="none" strike="noStrike" kern="1200" dirty="0">
                          <a:solidFill>
                            <a:schemeClr val="bg1"/>
                          </a:solidFill>
                          <a:effectLst/>
                          <a:latin typeface="+mn-lt"/>
                          <a:ea typeface="+mn-ea"/>
                          <a:cs typeface="+mn-cs"/>
                        </a:rPr>
                        <a:t>0:00</a:t>
                      </a:r>
                    </a:p>
                  </a:txBody>
                  <a:tcPr marL="9525" marR="9525" marT="9525" marB="0" anchor="ctr">
                    <a:solidFill>
                      <a:schemeClr val="tx1"/>
                    </a:solidFill>
                  </a:tcPr>
                </a:tc>
                <a:tc>
                  <a:txBody>
                    <a:bodyPr/>
                    <a:lstStyle/>
                    <a:p>
                      <a:pPr algn="r" fontAlgn="ctr"/>
                      <a:r>
                        <a:rPr lang="en-US" sz="2000" u="none" strike="noStrike" kern="1200" dirty="0" smtClean="0">
                          <a:solidFill>
                            <a:schemeClr val="bg1"/>
                          </a:solidFill>
                          <a:effectLst/>
                          <a:latin typeface="+mn-lt"/>
                          <a:ea typeface="+mn-ea"/>
                          <a:cs typeface="+mn-cs"/>
                        </a:rPr>
                        <a:t>3256</a:t>
                      </a:r>
                      <a:endParaRPr lang="en-US" sz="2000" u="none" strike="noStrike" kern="1200" dirty="0">
                        <a:solidFill>
                          <a:schemeClr val="bg1"/>
                        </a:solidFill>
                        <a:effectLst/>
                        <a:latin typeface="+mn-lt"/>
                        <a:ea typeface="+mn-ea"/>
                        <a:cs typeface="+mn-cs"/>
                      </a:endParaRPr>
                    </a:p>
                  </a:txBody>
                  <a:tcPr marL="9525" marR="9525" marT="9525" marB="0" anchor="ctr">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1/9/2010 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b"/>
                      <a:r>
                        <a:rPr lang="en-US" sz="2000" b="0" i="0" u="none" strike="noStrike" dirty="0" smtClean="0">
                          <a:solidFill>
                            <a:schemeClr val="bg1"/>
                          </a:solidFill>
                          <a:effectLst/>
                          <a:latin typeface="Calibri" panose="020F0502020204030204" pitchFamily="34" charset="0"/>
                        </a:rPr>
                        <a:t>323</a:t>
                      </a:r>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dirty="0">
                          <a:solidFill>
                            <a:schemeClr val="bg1"/>
                          </a:solidFill>
                          <a:effectLst/>
                        </a:rPr>
                        <a:t>2010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1/10/2010 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b"/>
                      <a:r>
                        <a:rPr lang="en-US" sz="2000" b="0" i="0" u="none" strike="noStrike" dirty="0" smtClean="0">
                          <a:solidFill>
                            <a:schemeClr val="bg1"/>
                          </a:solidFill>
                          <a:effectLst/>
                          <a:latin typeface="Calibri" panose="020F0502020204030204" pitchFamily="34" charset="0"/>
                        </a:rPr>
                        <a:t>12312</a:t>
                      </a:r>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1/11/2010 0:00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b"/>
                      <a:r>
                        <a:rPr lang="en-US" sz="2000" b="0" i="0" u="none" strike="noStrike" dirty="0" smtClean="0">
                          <a:solidFill>
                            <a:schemeClr val="bg1"/>
                          </a:solidFill>
                          <a:effectLst/>
                          <a:latin typeface="Calibri" panose="020F0502020204030204" pitchFamily="34" charset="0"/>
                        </a:rPr>
                        <a:t>323</a:t>
                      </a:r>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a:solidFill>
                            <a:schemeClr val="bg1"/>
                          </a:solidFill>
                          <a:effectLst/>
                        </a:rPr>
                        <a:t>1/12/2010 0:00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b"/>
                      <a:r>
                        <a:rPr lang="en-US" sz="2000" b="0" i="0" u="none" strike="noStrike" dirty="0" smtClean="0">
                          <a:solidFill>
                            <a:schemeClr val="bg1"/>
                          </a:solidFill>
                          <a:effectLst/>
                          <a:latin typeface="Calibri" panose="020F0502020204030204" pitchFamily="34" charset="0"/>
                        </a:rPr>
                        <a:t>4256</a:t>
                      </a:r>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r h="304800">
                <a:tc>
                  <a:txBody>
                    <a:bodyPr/>
                    <a:lstStyle/>
                    <a:p>
                      <a:pPr algn="r" fontAlgn="ctr"/>
                      <a:r>
                        <a:rPr lang="en-US" sz="2000" u="none" strike="noStrike">
                          <a:solidFill>
                            <a:schemeClr val="bg1"/>
                          </a:solidFill>
                          <a:effectLst/>
                        </a:rPr>
                        <a:t>2010</a:t>
                      </a:r>
                      <a:endParaRPr lang="en-US" sz="2000" b="0" i="0" u="none" strike="noStrike">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1/13/2010 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b"/>
                      <a:r>
                        <a:rPr lang="en-US" sz="2000" b="0" i="0" u="none" strike="noStrike" dirty="0" smtClean="0">
                          <a:solidFill>
                            <a:schemeClr val="bg1"/>
                          </a:solidFill>
                          <a:effectLst/>
                          <a:latin typeface="Calibri" panose="020F0502020204030204" pitchFamily="34" charset="0"/>
                        </a:rPr>
                        <a:t>2342234</a:t>
                      </a:r>
                      <a:endParaRPr lang="en-US" sz="20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r>
            </a:tbl>
          </a:graphicData>
        </a:graphic>
      </p:graphicFrame>
      <p:sp>
        <p:nvSpPr>
          <p:cNvPr id="7" name="Rectangle 6"/>
          <p:cNvSpPr/>
          <p:nvPr/>
        </p:nvSpPr>
        <p:spPr>
          <a:xfrm>
            <a:off x="579437" y="5420842"/>
            <a:ext cx="6216650" cy="461665"/>
          </a:xfrm>
          <a:prstGeom prst="rect">
            <a:avLst/>
          </a:prstGeom>
        </p:spPr>
        <p:txBody>
          <a:bodyPr>
            <a:spAutoFit/>
          </a:bodyPr>
          <a:lstStyle/>
          <a:p>
            <a:r>
              <a:rPr lang="en-US" sz="2400" dirty="0">
                <a:solidFill>
                  <a:srgbClr val="FFFFFF"/>
                </a:solidFill>
              </a:rPr>
              <a:t>=SUM(Invoice[</a:t>
            </a:r>
            <a:r>
              <a:rPr lang="en-US" sz="2400" dirty="0" err="1">
                <a:solidFill>
                  <a:srgbClr val="FFFFFF"/>
                </a:solidFill>
              </a:rPr>
              <a:t>RevenueAmount</a:t>
            </a:r>
            <a:r>
              <a:rPr lang="en-US" sz="2400" dirty="0" smtClean="0">
                <a:solidFill>
                  <a:srgbClr val="FFFFFF"/>
                </a:solidFill>
              </a:rPr>
              <a:t>])</a:t>
            </a:r>
          </a:p>
        </p:txBody>
      </p:sp>
      <p:graphicFrame>
        <p:nvGraphicFramePr>
          <p:cNvPr id="9" name="Table 8"/>
          <p:cNvGraphicFramePr>
            <a:graphicFrameLocks noGrp="1"/>
          </p:cNvGraphicFramePr>
          <p:nvPr>
            <p:extLst/>
          </p:nvPr>
        </p:nvGraphicFramePr>
        <p:xfrm>
          <a:off x="7711418" y="1973262"/>
          <a:ext cx="2971801" cy="3771900"/>
        </p:xfrm>
        <a:graphic>
          <a:graphicData uri="http://schemas.openxmlformats.org/drawingml/2006/table">
            <a:tbl>
              <a:tblPr>
                <a:tableStyleId>{5940675A-B579-460E-94D1-54222C63F5DA}</a:tableStyleId>
              </a:tblPr>
              <a:tblGrid>
                <a:gridCol w="1726772"/>
                <a:gridCol w="1245029"/>
              </a:tblGrid>
              <a:tr h="304800">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4/1/2012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43534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sp>
        <p:nvSpPr>
          <p:cNvPr id="10" name="TextBox 9"/>
          <p:cNvSpPr txBox="1"/>
          <p:nvPr/>
        </p:nvSpPr>
        <p:spPr>
          <a:xfrm>
            <a:off x="8137799" y="1428636"/>
            <a:ext cx="2119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Invoice Table</a:t>
            </a:r>
          </a:p>
        </p:txBody>
      </p:sp>
      <p:sp>
        <p:nvSpPr>
          <p:cNvPr id="11" name="Rectangle 10"/>
          <p:cNvSpPr/>
          <p:nvPr/>
        </p:nvSpPr>
        <p:spPr bwMode="auto">
          <a:xfrm>
            <a:off x="7711420" y="3268662"/>
            <a:ext cx="2971800" cy="609600"/>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Arrow Connector 12"/>
          <p:cNvCxnSpPr/>
          <p:nvPr/>
        </p:nvCxnSpPr>
        <p:spPr>
          <a:xfrm flipH="1" flipV="1">
            <a:off x="6370954" y="3692669"/>
            <a:ext cx="1340785" cy="1"/>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427354" y="1937958"/>
            <a:ext cx="5943600" cy="304800"/>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18" name="Rectangle 17"/>
          <p:cNvSpPr/>
          <p:nvPr/>
        </p:nvSpPr>
        <p:spPr>
          <a:xfrm>
            <a:off x="579437" y="5437923"/>
            <a:ext cx="6415722" cy="830997"/>
          </a:xfrm>
          <a:prstGeom prst="rect">
            <a:avLst/>
          </a:prstGeom>
          <a:solidFill>
            <a:schemeClr val="tx2"/>
          </a:solidFill>
        </p:spPr>
        <p:txBody>
          <a:bodyPr wrap="square">
            <a:spAutoFit/>
          </a:bodyPr>
          <a:lstStyle/>
          <a:p>
            <a:r>
              <a:rPr lang="en-US" sz="2400" dirty="0" smtClean="0">
                <a:solidFill>
                  <a:srgbClr val="FFFFFF"/>
                </a:solidFill>
              </a:rPr>
              <a:t>=CALCULATE(SUM(Invoice[</a:t>
            </a:r>
            <a:r>
              <a:rPr lang="en-US" sz="2400" dirty="0" err="1" smtClean="0">
                <a:solidFill>
                  <a:srgbClr val="FFFFFF"/>
                </a:solidFill>
              </a:rPr>
              <a:t>RevenueAmount</a:t>
            </a:r>
            <a:r>
              <a:rPr lang="en-US" sz="2400" dirty="0" smtClean="0">
                <a:solidFill>
                  <a:srgbClr val="FFFFFF"/>
                </a:solidFill>
              </a:rPr>
              <a:t>])</a:t>
            </a:r>
          </a:p>
          <a:p>
            <a:r>
              <a:rPr lang="en-US" sz="2400" dirty="0" smtClean="0">
                <a:solidFill>
                  <a:srgbClr val="FFFFFF"/>
                </a:solidFill>
              </a:rPr>
              <a:t>=[Sum of Revenue]</a:t>
            </a:r>
          </a:p>
        </p:txBody>
      </p:sp>
      <p:sp>
        <p:nvSpPr>
          <p:cNvPr id="16" name="Rectangle 15"/>
          <p:cNvSpPr/>
          <p:nvPr/>
        </p:nvSpPr>
        <p:spPr bwMode="auto">
          <a:xfrm>
            <a:off x="9571038" y="3268662"/>
            <a:ext cx="1112182" cy="609600"/>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7842148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intelligence: %</a:t>
            </a:r>
            <a:r>
              <a:rPr lang="en-US" dirty="0" err="1" smtClean="0"/>
              <a:t>YoY</a:t>
            </a:r>
            <a:r>
              <a:rPr lang="en-US" dirty="0" smtClean="0"/>
              <a:t> growth</a:t>
            </a:r>
            <a:endParaRPr lang="en-US" dirty="0"/>
          </a:p>
        </p:txBody>
      </p:sp>
      <p:sp>
        <p:nvSpPr>
          <p:cNvPr id="3" name="Text Placeholder 2"/>
          <p:cNvSpPr>
            <a:spLocks noGrp="1"/>
          </p:cNvSpPr>
          <p:nvPr>
            <p:ph type="body" sz="quarter" idx="12"/>
          </p:nvPr>
        </p:nvSpPr>
        <p:spPr/>
        <p:txBody>
          <a:bodyPr/>
          <a:lstStyle/>
          <a:p>
            <a:r>
              <a:rPr lang="en-US" dirty="0" smtClean="0"/>
              <a:t>Kasper de Jonge</a:t>
            </a:r>
            <a:endParaRPr lang="en-US" dirty="0"/>
          </a:p>
        </p:txBody>
      </p:sp>
    </p:spTree>
    <p:extLst>
      <p:ext uri="{BB962C8B-B14F-4D97-AF65-F5344CB8AC3E}">
        <p14:creationId xmlns:p14="http://schemas.microsoft.com/office/powerpoint/2010/main" val="1449509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Previous year</a:t>
            </a:r>
            <a:endParaRPr lang="en-US" dirty="0"/>
          </a:p>
        </p:txBody>
      </p:sp>
      <p:sp>
        <p:nvSpPr>
          <p:cNvPr id="5" name="Text Placeholder 4"/>
          <p:cNvSpPr>
            <a:spLocks noGrp="1"/>
          </p:cNvSpPr>
          <p:nvPr>
            <p:ph type="body" sz="quarter" idx="10"/>
          </p:nvPr>
        </p:nvSpPr>
        <p:spPr>
          <a:xfrm>
            <a:off x="274638" y="1216152"/>
            <a:ext cx="11887199" cy="3336298"/>
          </a:xfrm>
        </p:spPr>
        <p:txBody>
          <a:bodyPr/>
          <a:lstStyle/>
          <a:p>
            <a:r>
              <a:rPr lang="en-US" sz="3200" dirty="0" smtClean="0"/>
              <a:t>[Sum </a:t>
            </a:r>
            <a:r>
              <a:rPr lang="en-US" sz="3200" dirty="0"/>
              <a:t>of Revenue </a:t>
            </a:r>
            <a:r>
              <a:rPr lang="en-US" sz="3200" dirty="0" err="1" smtClean="0"/>
              <a:t>PreviousYear</a:t>
            </a:r>
            <a:r>
              <a:rPr lang="en-US" sz="3200" dirty="0"/>
              <a:t>]</a:t>
            </a:r>
            <a:r>
              <a:rPr lang="en-US" sz="3200" dirty="0" smtClean="0"/>
              <a:t>=</a:t>
            </a:r>
          </a:p>
          <a:p>
            <a:r>
              <a:rPr lang="en-US" sz="3200" dirty="0" smtClean="0"/>
              <a:t>IF(HASONEVALUE(</a:t>
            </a:r>
            <a:r>
              <a:rPr lang="en-US" sz="3200" dirty="0" err="1" smtClean="0"/>
              <a:t>DateTable</a:t>
            </a:r>
            <a:r>
              <a:rPr lang="en-US" sz="3200" dirty="0" smtClean="0"/>
              <a:t>[Year])</a:t>
            </a:r>
          </a:p>
          <a:p>
            <a:r>
              <a:rPr lang="en-US" sz="3200" dirty="0"/>
              <a:t>	</a:t>
            </a:r>
            <a:r>
              <a:rPr lang="en-US" sz="3200" dirty="0" smtClean="0"/>
              <a:t> ,</a:t>
            </a:r>
            <a:r>
              <a:rPr lang="en-US" sz="3200" dirty="0"/>
              <a:t>CALCULATE([Sum of Revenue</a:t>
            </a:r>
            <a:r>
              <a:rPr lang="en-US" sz="3200" dirty="0" smtClean="0"/>
              <a:t>]</a:t>
            </a:r>
          </a:p>
          <a:p>
            <a:r>
              <a:rPr lang="en-US" sz="3200" dirty="0"/>
              <a:t>	</a:t>
            </a:r>
            <a:r>
              <a:rPr lang="en-US" sz="3200" dirty="0" smtClean="0"/>
              <a:t>			,PREVIOUSYEAR(</a:t>
            </a:r>
            <a:r>
              <a:rPr lang="en-US" sz="3200" dirty="0" err="1" smtClean="0"/>
              <a:t>DateTable</a:t>
            </a:r>
            <a:r>
              <a:rPr lang="en-US" sz="3200" dirty="0" smtClean="0"/>
              <a:t>[Date])</a:t>
            </a:r>
          </a:p>
          <a:p>
            <a:r>
              <a:rPr lang="en-US" sz="3200" dirty="0"/>
              <a:t>	</a:t>
            </a:r>
            <a:r>
              <a:rPr lang="en-US" sz="3200" dirty="0" smtClean="0"/>
              <a:t>		   )</a:t>
            </a:r>
          </a:p>
          <a:p>
            <a:r>
              <a:rPr lang="en-US" sz="3200" dirty="0"/>
              <a:t> </a:t>
            </a:r>
            <a:r>
              <a:rPr lang="en-US" sz="3200" dirty="0" smtClean="0"/>
              <a:t>  )</a:t>
            </a:r>
            <a:endParaRPr lang="en-US" sz="3200" dirty="0"/>
          </a:p>
        </p:txBody>
      </p:sp>
    </p:spTree>
    <p:extLst>
      <p:ext uri="{BB962C8B-B14F-4D97-AF65-F5344CB8AC3E}">
        <p14:creationId xmlns:p14="http://schemas.microsoft.com/office/powerpoint/2010/main" val="247491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Previous year: without the syntax sugar</a:t>
            </a:r>
            <a:endParaRPr lang="en-US" dirty="0"/>
          </a:p>
        </p:txBody>
      </p:sp>
      <p:sp>
        <p:nvSpPr>
          <p:cNvPr id="5" name="Text Placeholder 4"/>
          <p:cNvSpPr>
            <a:spLocks noGrp="1"/>
          </p:cNvSpPr>
          <p:nvPr>
            <p:ph type="body" sz="quarter" idx="10"/>
          </p:nvPr>
        </p:nvSpPr>
        <p:spPr>
          <a:xfrm>
            <a:off x="274638" y="1216152"/>
            <a:ext cx="11887199" cy="4419671"/>
          </a:xfrm>
        </p:spPr>
        <p:txBody>
          <a:bodyPr/>
          <a:lstStyle/>
          <a:p>
            <a:r>
              <a:rPr lang="en-US" sz="3200" dirty="0" smtClean="0"/>
              <a:t>[Sum </a:t>
            </a:r>
            <a:r>
              <a:rPr lang="en-US" sz="3200" dirty="0"/>
              <a:t>of Revenue </a:t>
            </a:r>
            <a:r>
              <a:rPr lang="en-US" sz="3200" dirty="0" err="1" smtClean="0"/>
              <a:t>PreviousYear</a:t>
            </a:r>
            <a:r>
              <a:rPr lang="en-US" sz="3200" dirty="0"/>
              <a:t>]</a:t>
            </a:r>
            <a:r>
              <a:rPr lang="en-US" sz="3200" dirty="0" smtClean="0"/>
              <a:t>=</a:t>
            </a:r>
          </a:p>
          <a:p>
            <a:r>
              <a:rPr lang="en-US" sz="3200" dirty="0" smtClean="0"/>
              <a:t>IF(HASONEVALUE(</a:t>
            </a:r>
            <a:r>
              <a:rPr lang="en-US" sz="3200" dirty="0" err="1" smtClean="0"/>
              <a:t>DateTable</a:t>
            </a:r>
            <a:r>
              <a:rPr lang="en-US" sz="3200" dirty="0" smtClean="0"/>
              <a:t>[Year])</a:t>
            </a:r>
          </a:p>
          <a:p>
            <a:r>
              <a:rPr lang="en-US" sz="3200" dirty="0"/>
              <a:t>	</a:t>
            </a:r>
            <a:r>
              <a:rPr lang="en-US" sz="3200" dirty="0" smtClean="0"/>
              <a:t> ,</a:t>
            </a:r>
            <a:r>
              <a:rPr lang="en-US" sz="3200" dirty="0"/>
              <a:t>CALCULATE([Sum of Revenue</a:t>
            </a:r>
            <a:r>
              <a:rPr lang="en-US" sz="3200" dirty="0" smtClean="0"/>
              <a:t>]</a:t>
            </a:r>
          </a:p>
          <a:p>
            <a:r>
              <a:rPr lang="en-US" sz="3200" dirty="0"/>
              <a:t>	</a:t>
            </a:r>
            <a:r>
              <a:rPr lang="en-US" sz="3200" dirty="0" smtClean="0"/>
              <a:t>			</a:t>
            </a:r>
            <a:r>
              <a:rPr lang="en-US" sz="3200" dirty="0" smtClean="0">
                <a:solidFill>
                  <a:srgbClr val="FF0000"/>
                </a:solidFill>
              </a:rPr>
              <a:t>,</a:t>
            </a:r>
            <a:r>
              <a:rPr lang="en-US" sz="3200" dirty="0">
                <a:solidFill>
                  <a:srgbClr val="FF0000"/>
                </a:solidFill>
              </a:rPr>
              <a:t>DATEADD(</a:t>
            </a:r>
            <a:r>
              <a:rPr lang="en-US" sz="3200" dirty="0" err="1">
                <a:solidFill>
                  <a:srgbClr val="FF0000"/>
                </a:solidFill>
              </a:rPr>
              <a:t>DateTable</a:t>
            </a:r>
            <a:r>
              <a:rPr lang="en-US" sz="3200" dirty="0">
                <a:solidFill>
                  <a:srgbClr val="FF0000"/>
                </a:solidFill>
              </a:rPr>
              <a:t>[Date</a:t>
            </a:r>
            <a:r>
              <a:rPr lang="en-US" sz="3200" dirty="0" smtClean="0">
                <a:solidFill>
                  <a:srgbClr val="FF0000"/>
                </a:solidFill>
              </a:rPr>
              <a:t>]</a:t>
            </a:r>
          </a:p>
          <a:p>
            <a:r>
              <a:rPr lang="en-US" sz="3200" dirty="0">
                <a:solidFill>
                  <a:srgbClr val="FF0000"/>
                </a:solidFill>
              </a:rPr>
              <a:t>	</a:t>
            </a:r>
            <a:r>
              <a:rPr lang="en-US" sz="3200" dirty="0" smtClean="0">
                <a:solidFill>
                  <a:srgbClr val="FF0000"/>
                </a:solidFill>
              </a:rPr>
              <a:t>			,-1</a:t>
            </a:r>
          </a:p>
          <a:p>
            <a:r>
              <a:rPr lang="en-US" sz="3200" dirty="0">
                <a:solidFill>
                  <a:srgbClr val="FF0000"/>
                </a:solidFill>
              </a:rPr>
              <a:t>	</a:t>
            </a:r>
            <a:r>
              <a:rPr lang="en-US" sz="3200" dirty="0" smtClean="0">
                <a:solidFill>
                  <a:srgbClr val="FF0000"/>
                </a:solidFill>
              </a:rPr>
              <a:t>			,</a:t>
            </a:r>
            <a:r>
              <a:rPr lang="en-US" sz="3200" dirty="0">
                <a:solidFill>
                  <a:srgbClr val="FF0000"/>
                </a:solidFill>
              </a:rPr>
              <a:t>YEAR</a:t>
            </a:r>
            <a:r>
              <a:rPr lang="en-US" sz="3200" dirty="0" smtClean="0"/>
              <a:t>)</a:t>
            </a:r>
          </a:p>
          <a:p>
            <a:r>
              <a:rPr lang="en-US" sz="3200" dirty="0"/>
              <a:t>	</a:t>
            </a:r>
            <a:r>
              <a:rPr lang="en-US" sz="3200" dirty="0" smtClean="0"/>
              <a:t>		   )</a:t>
            </a:r>
          </a:p>
          <a:p>
            <a:r>
              <a:rPr lang="en-US" sz="3200" dirty="0"/>
              <a:t> </a:t>
            </a:r>
            <a:r>
              <a:rPr lang="en-US" sz="3200" dirty="0" smtClean="0"/>
              <a:t>  )</a:t>
            </a:r>
            <a:endParaRPr lang="en-US" sz="3200" dirty="0"/>
          </a:p>
        </p:txBody>
      </p:sp>
    </p:spTree>
    <p:extLst>
      <p:ext uri="{BB962C8B-B14F-4D97-AF65-F5344CB8AC3E}">
        <p14:creationId xmlns:p14="http://schemas.microsoft.com/office/powerpoint/2010/main" val="422584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intel. Functions and context</a:t>
            </a:r>
            <a:endParaRPr lang="en-US" dirty="0"/>
          </a:p>
        </p:txBody>
      </p:sp>
      <p:sp>
        <p:nvSpPr>
          <p:cNvPr id="4" name="Rectangle 3"/>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sp>
        <p:nvSpPr>
          <p:cNvPr id="16" name="TextBox 15"/>
          <p:cNvSpPr txBox="1"/>
          <p:nvPr/>
        </p:nvSpPr>
        <p:spPr>
          <a:xfrm>
            <a:off x="1206941" y="1314654"/>
            <a:ext cx="17929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Date Table</a:t>
            </a:r>
          </a:p>
        </p:txBody>
      </p:sp>
      <p:sp>
        <p:nvSpPr>
          <p:cNvPr id="23" name="Rectangle 22"/>
          <p:cNvSpPr/>
          <p:nvPr/>
        </p:nvSpPr>
        <p:spPr>
          <a:xfrm>
            <a:off x="579437" y="5437923"/>
            <a:ext cx="8534400" cy="1200329"/>
          </a:xfrm>
          <a:prstGeom prst="rect">
            <a:avLst/>
          </a:prstGeom>
          <a:solidFill>
            <a:schemeClr val="tx2"/>
          </a:solidFill>
        </p:spPr>
        <p:txBody>
          <a:bodyPr wrap="square">
            <a:spAutoFit/>
          </a:bodyPr>
          <a:lstStyle/>
          <a:p>
            <a:r>
              <a:rPr lang="en-US" sz="2400" dirty="0" smtClean="0">
                <a:solidFill>
                  <a:srgbClr val="FFFFFF"/>
                </a:solidFill>
              </a:rPr>
              <a:t>=CALCULATE</a:t>
            </a:r>
            <a:r>
              <a:rPr lang="en-US" sz="2400" dirty="0">
                <a:solidFill>
                  <a:srgbClr val="FFFFFF"/>
                </a:solidFill>
              </a:rPr>
              <a:t>([Sum of Revenue]</a:t>
            </a:r>
          </a:p>
          <a:p>
            <a:r>
              <a:rPr lang="en-US" sz="2400" dirty="0">
                <a:solidFill>
                  <a:srgbClr val="FFFFFF"/>
                </a:solidFill>
              </a:rPr>
              <a:t>	</a:t>
            </a:r>
            <a:r>
              <a:rPr lang="en-US" sz="2400" dirty="0" smtClean="0">
                <a:solidFill>
                  <a:srgbClr val="FFFFFF"/>
                </a:solidFill>
              </a:rPr>
              <a:t>           ,</a:t>
            </a:r>
            <a:r>
              <a:rPr lang="en-US" sz="2400" dirty="0">
                <a:solidFill>
                  <a:srgbClr val="FFFFFF"/>
                </a:solidFill>
              </a:rPr>
              <a:t>PREVIOUSYEAR(</a:t>
            </a:r>
            <a:r>
              <a:rPr lang="en-US" sz="2400" dirty="0" err="1">
                <a:solidFill>
                  <a:srgbClr val="FFFFFF"/>
                </a:solidFill>
              </a:rPr>
              <a:t>DateTable</a:t>
            </a:r>
            <a:r>
              <a:rPr lang="en-US" sz="2400" dirty="0">
                <a:solidFill>
                  <a:srgbClr val="FFFFFF"/>
                </a:solidFill>
              </a:rPr>
              <a:t>[Date])</a:t>
            </a:r>
          </a:p>
          <a:p>
            <a:r>
              <a:rPr lang="en-US" sz="2400" dirty="0" smtClean="0">
                <a:solidFill>
                  <a:srgbClr val="FFFFFF"/>
                </a:solidFill>
              </a:rPr>
              <a:t>   </a:t>
            </a:r>
            <a:r>
              <a:rPr lang="en-US" sz="2400" dirty="0">
                <a:solidFill>
                  <a:srgbClr val="FFFFFF"/>
                </a:solidFill>
              </a:rPr>
              <a:t>	  </a:t>
            </a:r>
            <a:r>
              <a:rPr lang="en-US" sz="2400" dirty="0" smtClean="0">
                <a:solidFill>
                  <a:srgbClr val="FFFFFF"/>
                </a:solidFill>
              </a:rPr>
              <a:t>        </a:t>
            </a:r>
            <a:r>
              <a:rPr lang="en-US" sz="2400" dirty="0">
                <a:solidFill>
                  <a:srgbClr val="FFFFFF"/>
                </a:solidFill>
              </a:rPr>
              <a:t>)</a:t>
            </a:r>
          </a:p>
        </p:txBody>
      </p:sp>
      <p:graphicFrame>
        <p:nvGraphicFramePr>
          <p:cNvPr id="27" name="Table 26"/>
          <p:cNvGraphicFramePr>
            <a:graphicFrameLocks noGrp="1"/>
          </p:cNvGraphicFramePr>
          <p:nvPr>
            <p:extLst/>
          </p:nvPr>
        </p:nvGraphicFramePr>
        <p:xfrm>
          <a:off x="7361237" y="1770913"/>
          <a:ext cx="2971801" cy="3143250"/>
        </p:xfrm>
        <a:graphic>
          <a:graphicData uri="http://schemas.openxmlformats.org/drawingml/2006/table">
            <a:tbl>
              <a:tblPr>
                <a:tableStyleId>{5940675A-B579-460E-94D1-54222C63F5DA}</a:tableStyleId>
              </a:tblPr>
              <a:tblGrid>
                <a:gridCol w="1726772"/>
                <a:gridCol w="1245029"/>
              </a:tblGrid>
              <a:tr h="260048">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260048">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5435</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543534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smtClean="0">
                          <a:solidFill>
                            <a:schemeClr val="bg1"/>
                          </a:solidFill>
                          <a:effectLst/>
                        </a:rPr>
                        <a:t>2/3/2011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smtClean="0">
                          <a:solidFill>
                            <a:schemeClr val="bg1"/>
                          </a:solidFill>
                          <a:effectLst/>
                        </a:rPr>
                        <a:t>1/1/2012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cxnSp>
        <p:nvCxnSpPr>
          <p:cNvPr id="28" name="Straight Arrow Connector 27"/>
          <p:cNvCxnSpPr/>
          <p:nvPr/>
        </p:nvCxnSpPr>
        <p:spPr>
          <a:xfrm flipH="1" flipV="1">
            <a:off x="5151437" y="2735262"/>
            <a:ext cx="2209800" cy="1447800"/>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11418" y="1279861"/>
            <a:ext cx="2119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Invoice Table</a:t>
            </a:r>
          </a:p>
        </p:txBody>
      </p:sp>
      <p:sp>
        <p:nvSpPr>
          <p:cNvPr id="30" name="Rectangle 29"/>
          <p:cNvSpPr/>
          <p:nvPr/>
        </p:nvSpPr>
        <p:spPr bwMode="auto">
          <a:xfrm>
            <a:off x="7361238" y="3964380"/>
            <a:ext cx="2971800" cy="675882"/>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9113837" y="3964380"/>
            <a:ext cx="1219200" cy="675882"/>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4" name="Table 13"/>
          <p:cNvGraphicFramePr>
            <a:graphicFrameLocks noGrp="1"/>
          </p:cNvGraphicFramePr>
          <p:nvPr>
            <p:extLst/>
          </p:nvPr>
        </p:nvGraphicFramePr>
        <p:xfrm>
          <a:off x="503237" y="1911774"/>
          <a:ext cx="4648200" cy="1571625"/>
        </p:xfrm>
        <a:graphic>
          <a:graphicData uri="http://schemas.openxmlformats.org/drawingml/2006/table">
            <a:tbl>
              <a:tblPr>
                <a:tableStyleId>{5940675A-B579-460E-94D1-54222C63F5DA}</a:tableStyleId>
              </a:tblPr>
              <a:tblGrid>
                <a:gridCol w="1271627"/>
                <a:gridCol w="1271627"/>
                <a:gridCol w="2104946"/>
              </a:tblGrid>
              <a:tr h="304800">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sp>
        <p:nvSpPr>
          <p:cNvPr id="15" name="Rectangle 14"/>
          <p:cNvSpPr/>
          <p:nvPr/>
        </p:nvSpPr>
        <p:spPr bwMode="auto">
          <a:xfrm>
            <a:off x="503237" y="2521374"/>
            <a:ext cx="4648200" cy="381000"/>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7475811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evaluation </a:t>
            </a:r>
            <a:r>
              <a:rPr lang="en-US" dirty="0"/>
              <a:t>context</a:t>
            </a:r>
            <a:r>
              <a:rPr lang="en-US" dirty="0" smtClean="0"/>
              <a:t>?</a:t>
            </a:r>
            <a:endParaRPr lang="en-US" dirty="0"/>
          </a:p>
        </p:txBody>
      </p:sp>
      <p:sp>
        <p:nvSpPr>
          <p:cNvPr id="3" name="Content Placeholder 2"/>
          <p:cNvSpPr>
            <a:spLocks noGrp="1"/>
          </p:cNvSpPr>
          <p:nvPr>
            <p:ph idx="4294967295"/>
          </p:nvPr>
        </p:nvSpPr>
        <p:spPr>
          <a:xfrm>
            <a:off x="415050" y="1363662"/>
            <a:ext cx="7315200" cy="6217087"/>
          </a:xfrm>
          <a:prstGeom prst="rect">
            <a:avLst/>
          </a:prstGeom>
        </p:spPr>
        <p:txBody>
          <a:bodyPr/>
          <a:lstStyle/>
          <a:p>
            <a:r>
              <a:rPr lang="en-US" dirty="0" smtClean="0"/>
              <a:t>Every DAX expression is evaluated in a context</a:t>
            </a:r>
          </a:p>
          <a:p>
            <a:r>
              <a:rPr lang="en-US" dirty="0"/>
              <a:t>F</a:t>
            </a:r>
            <a:r>
              <a:rPr lang="en-US" dirty="0" smtClean="0"/>
              <a:t>ilter context includes</a:t>
            </a:r>
          </a:p>
          <a:p>
            <a:pPr lvl="1"/>
            <a:r>
              <a:rPr lang="en-US" dirty="0" smtClean="0"/>
              <a:t>Rows inside row context</a:t>
            </a:r>
          </a:p>
          <a:p>
            <a:pPr lvl="2"/>
            <a:r>
              <a:rPr lang="en-US" dirty="0" smtClean="0"/>
              <a:t>Initial context for calculated columns and </a:t>
            </a:r>
            <a:br>
              <a:rPr lang="en-US" dirty="0" smtClean="0"/>
            </a:br>
            <a:r>
              <a:rPr lang="en-US" dirty="0" smtClean="0"/>
              <a:t>row level security expressions</a:t>
            </a:r>
          </a:p>
          <a:p>
            <a:pPr lvl="2"/>
            <a:r>
              <a:rPr lang="en-US" dirty="0" smtClean="0"/>
              <a:t>Accessed through column references: </a:t>
            </a:r>
            <a:r>
              <a:rPr lang="en-US" dirty="0" smtClean="0">
                <a:solidFill>
                  <a:schemeClr val="tx2"/>
                </a:solidFill>
              </a:rPr>
              <a:t>‘Table’[Column], </a:t>
            </a:r>
            <a:r>
              <a:rPr lang="en-US" dirty="0" smtClean="0"/>
              <a:t>etc.</a:t>
            </a:r>
          </a:p>
          <a:p>
            <a:pPr lvl="1"/>
            <a:r>
              <a:rPr lang="en-US" dirty="0" smtClean="0"/>
              <a:t>Filters inside filter context</a:t>
            </a:r>
          </a:p>
          <a:p>
            <a:pPr lvl="2"/>
            <a:r>
              <a:rPr lang="en-US" dirty="0" smtClean="0"/>
              <a:t>Initial context for a pivot table cell</a:t>
            </a:r>
          </a:p>
          <a:p>
            <a:pPr lvl="2"/>
            <a:r>
              <a:rPr lang="en-US" dirty="0" smtClean="0"/>
              <a:t>Accessed through functions like </a:t>
            </a:r>
            <a:r>
              <a:rPr lang="en-US" dirty="0" smtClean="0">
                <a:solidFill>
                  <a:schemeClr val="tx2"/>
                </a:solidFill>
              </a:rPr>
              <a:t>Filters(‘Table’[Column]), </a:t>
            </a:r>
            <a:r>
              <a:rPr lang="en-US" dirty="0" smtClean="0"/>
              <a:t>etc.</a:t>
            </a:r>
          </a:p>
          <a:p>
            <a:pPr marL="571500" lvl="2" indent="0">
              <a:buNone/>
            </a:pPr>
            <a:endParaRPr lang="en-US" dirty="0" smtClean="0"/>
          </a:p>
          <a:p>
            <a:pPr lvl="2"/>
            <a:endParaRPr lang="en-US" dirty="0"/>
          </a:p>
        </p:txBody>
      </p:sp>
      <p:pic>
        <p:nvPicPr>
          <p:cNvPr id="4" name="Picture 3"/>
          <p:cNvPicPr>
            <a:picLocks noChangeAspect="1"/>
          </p:cNvPicPr>
          <p:nvPr/>
        </p:nvPicPr>
        <p:blipFill>
          <a:blip r:embed="rId2"/>
          <a:stretch>
            <a:fillRect/>
          </a:stretch>
        </p:blipFill>
        <p:spPr>
          <a:xfrm>
            <a:off x="7208837" y="2125662"/>
            <a:ext cx="4765089" cy="3322125"/>
          </a:xfrm>
          <a:prstGeom prst="rect">
            <a:avLst/>
          </a:prstGeom>
        </p:spPr>
      </p:pic>
    </p:spTree>
    <p:extLst>
      <p:ext uri="{BB962C8B-B14F-4D97-AF65-F5344CB8AC3E}">
        <p14:creationId xmlns:p14="http://schemas.microsoft.com/office/powerpoint/2010/main" val="423994554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intel. Functions, expanded context</a:t>
            </a:r>
            <a:endParaRPr lang="en-US" dirty="0"/>
          </a:p>
        </p:txBody>
      </p:sp>
      <p:sp>
        <p:nvSpPr>
          <p:cNvPr id="4" name="Rectangle 3"/>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sp>
        <p:nvSpPr>
          <p:cNvPr id="16" name="TextBox 15"/>
          <p:cNvSpPr txBox="1"/>
          <p:nvPr/>
        </p:nvSpPr>
        <p:spPr>
          <a:xfrm>
            <a:off x="1206941" y="1314654"/>
            <a:ext cx="17929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Date Table</a:t>
            </a:r>
          </a:p>
        </p:txBody>
      </p:sp>
      <p:graphicFrame>
        <p:nvGraphicFramePr>
          <p:cNvPr id="24" name="Table 23"/>
          <p:cNvGraphicFramePr>
            <a:graphicFrameLocks noGrp="1"/>
          </p:cNvGraphicFramePr>
          <p:nvPr>
            <p:extLst/>
          </p:nvPr>
        </p:nvGraphicFramePr>
        <p:xfrm>
          <a:off x="503237" y="1901456"/>
          <a:ext cx="4724400" cy="3143250"/>
        </p:xfrm>
        <a:graphic>
          <a:graphicData uri="http://schemas.openxmlformats.org/drawingml/2006/table">
            <a:tbl>
              <a:tblPr>
                <a:tableStyleId>{5940675A-B579-460E-94D1-54222C63F5DA}</a:tableStyleId>
              </a:tblPr>
              <a:tblGrid>
                <a:gridCol w="914400"/>
                <a:gridCol w="1066800"/>
                <a:gridCol w="2743200"/>
              </a:tblGrid>
              <a:tr h="304800">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Date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304800">
                <a:tc>
                  <a:txBody>
                    <a:bodyPr/>
                    <a:lstStyle/>
                    <a:p>
                      <a:pPr algn="r" fontAlgn="ctr"/>
                      <a:r>
                        <a:rPr lang="en-US" sz="2000" b="0" i="0" u="none" strike="noStrike" dirty="0" smtClean="0">
                          <a:solidFill>
                            <a:schemeClr val="bg1"/>
                          </a:solidFill>
                          <a:effectLst/>
                          <a:latin typeface="Calibri" panose="020F0502020204030204" pitchFamily="34" charset="0"/>
                        </a:rPr>
                        <a:t>2010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b="0" i="0" u="none" strike="noStrike" dirty="0" smtClean="0">
                          <a:solidFill>
                            <a:schemeClr val="bg1"/>
                          </a:solidFill>
                          <a:effectLst/>
                          <a:latin typeface="Calibri" panose="020F0502020204030204" pitchFamily="34" charset="0"/>
                        </a:rPr>
                        <a:t>2011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2/1/2012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2/2/2012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2/27/2012</a:t>
                      </a: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2/28/2012</a:t>
                      </a:r>
                    </a:p>
                  </a:txBody>
                  <a:tcPr marL="9525" marR="9525" marT="9525" marB="0" anchor="ctr">
                    <a:solidFill>
                      <a:schemeClr val="tx1"/>
                    </a:solidFill>
                  </a:tcPr>
                </a:tc>
              </a:tr>
              <a:tr h="304800">
                <a:tc>
                  <a:txBody>
                    <a:bodyPr/>
                    <a:lstStyle/>
                    <a:p>
                      <a:pPr algn="r" fontAlgn="ctr"/>
                      <a:r>
                        <a:rPr lang="en-US" sz="2000" b="0" i="0" u="none" strike="noStrike" dirty="0" smtClean="0">
                          <a:solidFill>
                            <a:schemeClr val="bg1"/>
                          </a:solidFill>
                          <a:effectLst/>
                          <a:latin typeface="Calibri" panose="020F0502020204030204" pitchFamily="34" charset="0"/>
                        </a:rPr>
                        <a:t>2013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p>
                  </a:txBody>
                  <a:tcPr marL="9525" marR="9525" marT="9525" marB="0" anchor="ctr">
                    <a:solidFill>
                      <a:schemeClr val="tx1"/>
                    </a:solidFill>
                  </a:tcPr>
                </a:tc>
              </a:tr>
            </a:tbl>
          </a:graphicData>
        </a:graphic>
      </p:graphicFrame>
      <p:sp>
        <p:nvSpPr>
          <p:cNvPr id="25" name="Rectangle 24"/>
          <p:cNvSpPr/>
          <p:nvPr/>
        </p:nvSpPr>
        <p:spPr bwMode="auto">
          <a:xfrm>
            <a:off x="503237" y="2820486"/>
            <a:ext cx="4724400" cy="1887768"/>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27" name="Table 26"/>
          <p:cNvGraphicFramePr>
            <a:graphicFrameLocks noGrp="1"/>
          </p:cNvGraphicFramePr>
          <p:nvPr>
            <p:extLst/>
          </p:nvPr>
        </p:nvGraphicFramePr>
        <p:xfrm>
          <a:off x="7361237" y="1770913"/>
          <a:ext cx="2971801" cy="3143250"/>
        </p:xfrm>
        <a:graphic>
          <a:graphicData uri="http://schemas.openxmlformats.org/drawingml/2006/table">
            <a:tbl>
              <a:tblPr>
                <a:tableStyleId>{5940675A-B579-460E-94D1-54222C63F5DA}</a:tableStyleId>
              </a:tblPr>
              <a:tblGrid>
                <a:gridCol w="1726772"/>
                <a:gridCol w="1245029"/>
              </a:tblGrid>
              <a:tr h="260048">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260048">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5435</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543534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smtClean="0">
                          <a:solidFill>
                            <a:schemeClr val="bg1"/>
                          </a:solidFill>
                          <a:effectLst/>
                        </a:rPr>
                        <a:t>2/3/2011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smtClean="0">
                          <a:solidFill>
                            <a:schemeClr val="bg1"/>
                          </a:solidFill>
                          <a:effectLst/>
                        </a:rPr>
                        <a:t>1/1/2012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cxnSp>
        <p:nvCxnSpPr>
          <p:cNvPr id="28" name="Straight Arrow Connector 27"/>
          <p:cNvCxnSpPr/>
          <p:nvPr/>
        </p:nvCxnSpPr>
        <p:spPr>
          <a:xfrm flipH="1">
            <a:off x="5227637" y="3415556"/>
            <a:ext cx="2057402" cy="0"/>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11418" y="1279861"/>
            <a:ext cx="2119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Invoice Table</a:t>
            </a:r>
          </a:p>
        </p:txBody>
      </p:sp>
      <p:sp>
        <p:nvSpPr>
          <p:cNvPr id="30" name="Rectangle 29"/>
          <p:cNvSpPr/>
          <p:nvPr/>
        </p:nvSpPr>
        <p:spPr bwMode="auto">
          <a:xfrm>
            <a:off x="7361238" y="3964380"/>
            <a:ext cx="2971800" cy="675882"/>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9113837" y="3964380"/>
            <a:ext cx="1219200" cy="675882"/>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a:xfrm>
            <a:off x="520261" y="5127257"/>
            <a:ext cx="9448800" cy="1569660"/>
          </a:xfrm>
          <a:prstGeom prst="rect">
            <a:avLst/>
          </a:prstGeom>
          <a:solidFill>
            <a:schemeClr val="tx2"/>
          </a:solidFill>
        </p:spPr>
        <p:txBody>
          <a:bodyPr wrap="square">
            <a:spAutoFit/>
          </a:bodyPr>
          <a:lstStyle/>
          <a:p>
            <a:r>
              <a:rPr lang="en-US" sz="2400" dirty="0" smtClean="0">
                <a:solidFill>
                  <a:srgbClr val="FFFFFF"/>
                </a:solidFill>
              </a:rPr>
              <a:t>1 Determine date range</a:t>
            </a:r>
          </a:p>
          <a:p>
            <a:r>
              <a:rPr lang="en-US" sz="2400" dirty="0" smtClean="0">
                <a:solidFill>
                  <a:srgbClr val="FFFFFF"/>
                </a:solidFill>
              </a:rPr>
              <a:t>2 </a:t>
            </a:r>
            <a:r>
              <a:rPr lang="en-US" sz="2400" dirty="0">
                <a:solidFill>
                  <a:srgbClr val="FFFFFF"/>
                </a:solidFill>
              </a:rPr>
              <a:t>Ignore any filters set on the data table</a:t>
            </a:r>
          </a:p>
          <a:p>
            <a:r>
              <a:rPr lang="en-US" sz="2400" dirty="0" smtClean="0">
                <a:solidFill>
                  <a:srgbClr val="FFFFFF"/>
                </a:solidFill>
              </a:rPr>
              <a:t>3 Move date range to requested period by the function</a:t>
            </a:r>
          </a:p>
          <a:p>
            <a:r>
              <a:rPr lang="en-US" sz="2400" dirty="0" smtClean="0">
                <a:solidFill>
                  <a:srgbClr val="FFFFFF"/>
                </a:solidFill>
              </a:rPr>
              <a:t>4 Date range is what determines the values, not the org context</a:t>
            </a:r>
            <a:endParaRPr lang="en-US" sz="2400" dirty="0">
              <a:solidFill>
                <a:srgbClr val="FFFFFF"/>
              </a:solidFill>
            </a:endParaRPr>
          </a:p>
        </p:txBody>
      </p:sp>
      <p:sp>
        <p:nvSpPr>
          <p:cNvPr id="14" name="Rectangle 13"/>
          <p:cNvSpPr/>
          <p:nvPr/>
        </p:nvSpPr>
        <p:spPr bwMode="auto">
          <a:xfrm>
            <a:off x="3741736" y="2824910"/>
            <a:ext cx="1485901" cy="1883343"/>
          </a:xfrm>
          <a:prstGeom prst="rect">
            <a:avLst/>
          </a:prstGeom>
          <a:noFill/>
          <a:ln w="317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530279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intel. functions: change context</a:t>
            </a:r>
            <a:endParaRPr lang="en-US" dirty="0"/>
          </a:p>
        </p:txBody>
      </p:sp>
      <p:sp>
        <p:nvSpPr>
          <p:cNvPr id="4" name="Rectangle 3"/>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sp>
        <p:nvSpPr>
          <p:cNvPr id="16" name="TextBox 15"/>
          <p:cNvSpPr txBox="1"/>
          <p:nvPr/>
        </p:nvSpPr>
        <p:spPr>
          <a:xfrm>
            <a:off x="1206941" y="1314654"/>
            <a:ext cx="17929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Date Table</a:t>
            </a:r>
          </a:p>
        </p:txBody>
      </p:sp>
      <p:graphicFrame>
        <p:nvGraphicFramePr>
          <p:cNvPr id="13" name="Table 12"/>
          <p:cNvGraphicFramePr>
            <a:graphicFrameLocks noGrp="1"/>
          </p:cNvGraphicFramePr>
          <p:nvPr>
            <p:extLst/>
          </p:nvPr>
        </p:nvGraphicFramePr>
        <p:xfrm>
          <a:off x="503237" y="1901456"/>
          <a:ext cx="4724400" cy="3143250"/>
        </p:xfrm>
        <a:graphic>
          <a:graphicData uri="http://schemas.openxmlformats.org/drawingml/2006/table">
            <a:tbl>
              <a:tblPr>
                <a:tableStyleId>{5940675A-B579-460E-94D1-54222C63F5DA}</a:tableStyleId>
              </a:tblPr>
              <a:tblGrid>
                <a:gridCol w="914400"/>
                <a:gridCol w="1066800"/>
                <a:gridCol w="2743200"/>
              </a:tblGrid>
              <a:tr h="304800">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Date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304800">
                <a:tc>
                  <a:txBody>
                    <a:bodyPr/>
                    <a:lstStyle/>
                    <a:p>
                      <a:pPr algn="r" fontAlgn="ctr"/>
                      <a:r>
                        <a:rPr lang="en-US" sz="2000" b="0" i="0" u="none" strike="noStrike" dirty="0" smtClean="0">
                          <a:solidFill>
                            <a:schemeClr val="bg1"/>
                          </a:solidFill>
                          <a:effectLst/>
                          <a:latin typeface="Calibri" panose="020F0502020204030204" pitchFamily="34" charset="0"/>
                        </a:rPr>
                        <a:t>2009</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b="0" i="0" u="none" strike="noStrike" dirty="0" smtClean="0">
                          <a:solidFill>
                            <a:schemeClr val="bg1"/>
                          </a:solidFill>
                          <a:effectLst/>
                          <a:latin typeface="Calibri" panose="020F0502020204030204" pitchFamily="34" charset="0"/>
                        </a:rPr>
                        <a:t>2010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2/1/2011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2/2/2011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2/27/2011</a:t>
                      </a: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2011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2/28/2011</a:t>
                      </a:r>
                    </a:p>
                  </a:txBody>
                  <a:tcPr marL="9525" marR="9525" marT="9525" marB="0" anchor="ctr">
                    <a:solidFill>
                      <a:schemeClr val="tx1"/>
                    </a:solidFill>
                  </a:tcPr>
                </a:tc>
              </a:tr>
              <a:tr h="304800">
                <a:tc>
                  <a:txBody>
                    <a:bodyPr/>
                    <a:lstStyle/>
                    <a:p>
                      <a:pPr algn="r" fontAlgn="ctr"/>
                      <a:r>
                        <a:rPr lang="en-US" sz="2000" b="0" i="0" u="none" strike="noStrike" dirty="0" smtClean="0">
                          <a:solidFill>
                            <a:schemeClr val="bg1"/>
                          </a:solidFill>
                          <a:effectLst/>
                          <a:latin typeface="Calibri" panose="020F0502020204030204" pitchFamily="34" charset="0"/>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a:t>
                      </a:r>
                    </a:p>
                  </a:txBody>
                  <a:tcPr marL="9525" marR="9525" marT="9525" marB="0" anchor="ctr">
                    <a:solidFill>
                      <a:schemeClr val="tx1"/>
                    </a:solidFill>
                  </a:tcPr>
                </a:tc>
              </a:tr>
            </a:tbl>
          </a:graphicData>
        </a:graphic>
      </p:graphicFrame>
      <p:sp>
        <p:nvSpPr>
          <p:cNvPr id="14" name="Rectangle 13"/>
          <p:cNvSpPr/>
          <p:nvPr/>
        </p:nvSpPr>
        <p:spPr bwMode="auto">
          <a:xfrm>
            <a:off x="503237" y="2820486"/>
            <a:ext cx="4724400" cy="1887768"/>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8" name="Table 17"/>
          <p:cNvGraphicFramePr>
            <a:graphicFrameLocks noGrp="1"/>
          </p:cNvGraphicFramePr>
          <p:nvPr>
            <p:extLst/>
          </p:nvPr>
        </p:nvGraphicFramePr>
        <p:xfrm>
          <a:off x="7361237" y="1770913"/>
          <a:ext cx="2971801" cy="3143250"/>
        </p:xfrm>
        <a:graphic>
          <a:graphicData uri="http://schemas.openxmlformats.org/drawingml/2006/table">
            <a:tbl>
              <a:tblPr>
                <a:tableStyleId>{5940675A-B579-460E-94D1-54222C63F5DA}</a:tableStyleId>
              </a:tblPr>
              <a:tblGrid>
                <a:gridCol w="1726772"/>
                <a:gridCol w="1245029"/>
              </a:tblGrid>
              <a:tr h="260048">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260048">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5435</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smtClean="0">
                          <a:solidFill>
                            <a:schemeClr val="bg1"/>
                          </a:solidFill>
                          <a:effectLst/>
                        </a:rPr>
                        <a:t>2/1/2011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543534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smtClean="0">
                          <a:solidFill>
                            <a:schemeClr val="bg1"/>
                          </a:solidFill>
                          <a:effectLst/>
                        </a:rPr>
                        <a:t>2/3/2011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smtClean="0">
                          <a:solidFill>
                            <a:schemeClr val="bg1"/>
                          </a:solidFill>
                          <a:effectLst/>
                        </a:rPr>
                        <a:t>1/1/2012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260048">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sp>
        <p:nvSpPr>
          <p:cNvPr id="19" name="TextBox 18"/>
          <p:cNvSpPr txBox="1"/>
          <p:nvPr/>
        </p:nvSpPr>
        <p:spPr>
          <a:xfrm>
            <a:off x="7711418" y="1279861"/>
            <a:ext cx="2119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Invoice Table</a:t>
            </a:r>
          </a:p>
        </p:txBody>
      </p:sp>
      <p:sp>
        <p:nvSpPr>
          <p:cNvPr id="20" name="Rectangle 19"/>
          <p:cNvSpPr/>
          <p:nvPr/>
        </p:nvSpPr>
        <p:spPr bwMode="auto">
          <a:xfrm>
            <a:off x="7328026" y="2074984"/>
            <a:ext cx="2971800" cy="965078"/>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9113837" y="2065926"/>
            <a:ext cx="1219200" cy="974136"/>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2" name="Straight Arrow Connector 21"/>
          <p:cNvCxnSpPr/>
          <p:nvPr/>
        </p:nvCxnSpPr>
        <p:spPr>
          <a:xfrm flipH="1">
            <a:off x="5227637" y="3415556"/>
            <a:ext cx="2057402" cy="0"/>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7361237" y="3989196"/>
            <a:ext cx="2971801" cy="609600"/>
          </a:xfrm>
          <a:prstGeom prst="rect">
            <a:avLst/>
          </a:prstGeom>
          <a:noFill/>
          <a:ln w="317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520261" y="5127257"/>
            <a:ext cx="9448800" cy="1569660"/>
          </a:xfrm>
          <a:prstGeom prst="rect">
            <a:avLst/>
          </a:prstGeom>
          <a:solidFill>
            <a:schemeClr val="tx2"/>
          </a:solidFill>
        </p:spPr>
        <p:txBody>
          <a:bodyPr wrap="square">
            <a:spAutoFit/>
          </a:bodyPr>
          <a:lstStyle/>
          <a:p>
            <a:r>
              <a:rPr lang="en-US" sz="2400" dirty="0" smtClean="0">
                <a:solidFill>
                  <a:srgbClr val="FFFFFF"/>
                </a:solidFill>
              </a:rPr>
              <a:t>1 Determine date range</a:t>
            </a:r>
          </a:p>
          <a:p>
            <a:r>
              <a:rPr lang="en-US" sz="2400" dirty="0" smtClean="0">
                <a:solidFill>
                  <a:srgbClr val="FFFFFF"/>
                </a:solidFill>
              </a:rPr>
              <a:t>2 </a:t>
            </a:r>
            <a:r>
              <a:rPr lang="en-US" sz="2400" dirty="0">
                <a:solidFill>
                  <a:srgbClr val="FFFFFF"/>
                </a:solidFill>
              </a:rPr>
              <a:t>Ignore any filters set on the data table</a:t>
            </a:r>
          </a:p>
          <a:p>
            <a:r>
              <a:rPr lang="en-US" sz="2400" dirty="0" smtClean="0">
                <a:solidFill>
                  <a:srgbClr val="FFFFFF"/>
                </a:solidFill>
              </a:rPr>
              <a:t>3 Move date range to requested period by the function</a:t>
            </a:r>
          </a:p>
          <a:p>
            <a:r>
              <a:rPr lang="en-US" sz="2400" dirty="0" smtClean="0">
                <a:solidFill>
                  <a:srgbClr val="FFFFFF"/>
                </a:solidFill>
              </a:rPr>
              <a:t>4 Date range is what determines the values, not the org context</a:t>
            </a:r>
            <a:endParaRPr lang="en-US" sz="2400" dirty="0">
              <a:solidFill>
                <a:srgbClr val="FFFFFF"/>
              </a:solidFill>
            </a:endParaRPr>
          </a:p>
        </p:txBody>
      </p:sp>
    </p:spTree>
    <p:extLst>
      <p:ext uri="{BB962C8B-B14F-4D97-AF65-F5344CB8AC3E}">
        <p14:creationId xmlns:p14="http://schemas.microsoft.com/office/powerpoint/2010/main" val="305758751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YoY</a:t>
            </a:r>
            <a:r>
              <a:rPr lang="en-US" dirty="0" smtClean="0"/>
              <a:t>%</a:t>
            </a:r>
            <a:endParaRPr lang="en-US" dirty="0"/>
          </a:p>
        </p:txBody>
      </p:sp>
      <p:sp>
        <p:nvSpPr>
          <p:cNvPr id="3" name="Content Placeholder 2"/>
          <p:cNvSpPr>
            <a:spLocks noGrp="1"/>
          </p:cNvSpPr>
          <p:nvPr>
            <p:ph type="body" sz="quarter" idx="10"/>
          </p:nvPr>
        </p:nvSpPr>
        <p:spPr>
          <a:xfrm>
            <a:off x="274638" y="1216152"/>
            <a:ext cx="11887199" cy="4552015"/>
          </a:xfrm>
        </p:spPr>
        <p:txBody>
          <a:bodyPr/>
          <a:lstStyle/>
          <a:p>
            <a:r>
              <a:rPr lang="en-US" dirty="0" smtClean="0"/>
              <a:t>[Sum </a:t>
            </a:r>
            <a:r>
              <a:rPr lang="en-US" dirty="0"/>
              <a:t>of Revenue </a:t>
            </a:r>
            <a:r>
              <a:rPr lang="en-US" dirty="0" err="1"/>
              <a:t>YoY</a:t>
            </a:r>
            <a:r>
              <a:rPr lang="en-US" dirty="0" smtClean="0"/>
              <a:t>%]=</a:t>
            </a:r>
          </a:p>
          <a:p>
            <a:r>
              <a:rPr lang="en-US" dirty="0"/>
              <a:t>	</a:t>
            </a:r>
            <a:r>
              <a:rPr lang="en-US" dirty="0" smtClean="0"/>
              <a:t>IF(NOT(ISBLANK</a:t>
            </a:r>
            <a:r>
              <a:rPr lang="en-US" dirty="0"/>
              <a:t>([Sum of Revenue</a:t>
            </a:r>
            <a:r>
              <a:rPr lang="en-US" dirty="0" smtClean="0"/>
              <a:t>]))</a:t>
            </a:r>
          </a:p>
          <a:p>
            <a:r>
              <a:rPr lang="en-US" dirty="0"/>
              <a:t>	</a:t>
            </a:r>
            <a:r>
              <a:rPr lang="en-US" dirty="0" smtClean="0"/>
              <a:t>   ,DIVIDE</a:t>
            </a:r>
            <a:r>
              <a:rPr lang="en-US" dirty="0"/>
              <a:t>(([Sum of Revenue</a:t>
            </a:r>
            <a:r>
              <a:rPr lang="en-US" dirty="0" smtClean="0"/>
              <a:t>]</a:t>
            </a:r>
          </a:p>
          <a:p>
            <a:r>
              <a:rPr lang="en-US" dirty="0"/>
              <a:t>	</a:t>
            </a:r>
            <a:r>
              <a:rPr lang="en-US" dirty="0" smtClean="0"/>
              <a:t>   	       -[</a:t>
            </a:r>
            <a:r>
              <a:rPr lang="en-US" dirty="0"/>
              <a:t>Sum of Revenue </a:t>
            </a:r>
            <a:r>
              <a:rPr lang="en-US" dirty="0" err="1"/>
              <a:t>PreviousYear</a:t>
            </a:r>
            <a:r>
              <a:rPr lang="en-US" dirty="0" smtClean="0"/>
              <a:t>])</a:t>
            </a:r>
          </a:p>
          <a:p>
            <a:r>
              <a:rPr lang="en-US" dirty="0"/>
              <a:t>	</a:t>
            </a:r>
            <a:r>
              <a:rPr lang="en-US" dirty="0" smtClean="0"/>
              <a:t>	      ,[</a:t>
            </a:r>
            <a:r>
              <a:rPr lang="en-US" dirty="0"/>
              <a:t>Sum of Revenue </a:t>
            </a:r>
            <a:r>
              <a:rPr lang="en-US" dirty="0" err="1"/>
              <a:t>PreviousYear</a:t>
            </a:r>
            <a:r>
              <a:rPr lang="en-US" dirty="0" smtClean="0"/>
              <a:t>]</a:t>
            </a:r>
          </a:p>
          <a:p>
            <a:r>
              <a:rPr lang="en-US" dirty="0"/>
              <a:t>	</a:t>
            </a:r>
            <a:r>
              <a:rPr lang="en-US" dirty="0" smtClean="0"/>
              <a:t>	      )</a:t>
            </a:r>
          </a:p>
          <a:p>
            <a:r>
              <a:rPr lang="en-US" dirty="0"/>
              <a:t>	</a:t>
            </a:r>
            <a:r>
              <a:rPr lang="en-US" smtClean="0"/>
              <a:t>   )</a:t>
            </a:r>
            <a:endParaRPr lang="en-US" dirty="0"/>
          </a:p>
          <a:p>
            <a:endParaRPr lang="en-US" dirty="0"/>
          </a:p>
        </p:txBody>
      </p:sp>
      <p:sp>
        <p:nvSpPr>
          <p:cNvPr id="4" name="Slide Number Placeholder 3"/>
          <p:cNvSpPr>
            <a:spLocks noGrp="1"/>
          </p:cNvSpPr>
          <p:nvPr>
            <p:ph type="sldNum" sz="quarter" idx="4294967295"/>
          </p:nvPr>
        </p:nvSpPr>
        <p:spPr>
          <a:xfrm>
            <a:off x="12136438" y="6527800"/>
            <a:ext cx="300037" cy="477838"/>
          </a:xfrm>
          <a:prstGeom prst="rect">
            <a:avLst/>
          </a:prstGeom>
        </p:spPr>
        <p:txBody>
          <a:bodyPr/>
          <a:lstStyle/>
          <a:p>
            <a:fld id="{24388C19-8A66-2F4D-8164-42A5D3D3DBBD}" type="slidenum">
              <a:rPr lang="en-US" smtClean="0">
                <a:solidFill>
                  <a:srgbClr val="FFFFFF"/>
                </a:solidFill>
              </a:rPr>
              <a:pPr/>
              <a:t>42</a:t>
            </a:fld>
            <a:endParaRPr lang="en-US">
              <a:solidFill>
                <a:srgbClr val="FFFFFF"/>
              </a:solidFill>
            </a:endParaRPr>
          </a:p>
        </p:txBody>
      </p:sp>
    </p:spTree>
    <p:extLst>
      <p:ext uri="{BB962C8B-B14F-4D97-AF65-F5344CB8AC3E}">
        <p14:creationId xmlns:p14="http://schemas.microsoft.com/office/powerpoint/2010/main" val="338247165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445 table</a:t>
            </a:r>
            <a:endParaRPr lang="en-US" dirty="0"/>
          </a:p>
        </p:txBody>
      </p:sp>
    </p:spTree>
    <p:extLst>
      <p:ext uri="{BB962C8B-B14F-4D97-AF65-F5344CB8AC3E}">
        <p14:creationId xmlns:p14="http://schemas.microsoft.com/office/powerpoint/2010/main" val="59463981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445?</a:t>
            </a:r>
            <a:endParaRPr lang="en-US" dirty="0"/>
          </a:p>
        </p:txBody>
      </p:sp>
      <p:sp>
        <p:nvSpPr>
          <p:cNvPr id="4" name="Rectangle 3"/>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sp>
        <p:nvSpPr>
          <p:cNvPr id="16" name="TextBox 15"/>
          <p:cNvSpPr txBox="1"/>
          <p:nvPr/>
        </p:nvSpPr>
        <p:spPr>
          <a:xfrm>
            <a:off x="1206941" y="1314654"/>
            <a:ext cx="17929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Date Table</a:t>
            </a:r>
          </a:p>
        </p:txBody>
      </p:sp>
      <p:graphicFrame>
        <p:nvGraphicFramePr>
          <p:cNvPr id="3" name="Table 2"/>
          <p:cNvGraphicFramePr>
            <a:graphicFrameLocks noGrp="1"/>
          </p:cNvGraphicFramePr>
          <p:nvPr>
            <p:extLst/>
          </p:nvPr>
        </p:nvGraphicFramePr>
        <p:xfrm>
          <a:off x="427499" y="1897063"/>
          <a:ext cx="7314738" cy="2610988"/>
        </p:xfrm>
        <a:graphic>
          <a:graphicData uri="http://schemas.openxmlformats.org/drawingml/2006/table">
            <a:tbl>
              <a:tblPr/>
              <a:tblGrid>
                <a:gridCol w="822645"/>
                <a:gridCol w="926165"/>
                <a:gridCol w="1832128"/>
                <a:gridCol w="1371600"/>
                <a:gridCol w="1066800"/>
                <a:gridCol w="1295400"/>
              </a:tblGrid>
              <a:tr h="382138">
                <a:tc>
                  <a:txBody>
                    <a:bodyPr/>
                    <a:lstStyle/>
                    <a:p>
                      <a:r>
                        <a:rPr lang="en-US" sz="2000" u="none" strike="noStrike" kern="1200" dirty="0" smtClean="0">
                          <a:solidFill>
                            <a:schemeClr val="tx1"/>
                          </a:solidFill>
                          <a:effectLst/>
                          <a:latin typeface="+mn-lt"/>
                          <a:ea typeface="+mn-ea"/>
                          <a:cs typeface="+mn-cs"/>
                        </a:rPr>
                        <a:t>Year</a:t>
                      </a:r>
                      <a:endParaRPr lang="en-US" sz="2000" u="none" strike="noStrike" kern="1200" dirty="0">
                        <a:solidFill>
                          <a:schemeClr val="tx1"/>
                        </a:solidFill>
                        <a:effectLst/>
                        <a:latin typeface="+mn-lt"/>
                        <a:ea typeface="+mn-ea"/>
                        <a:cs typeface="+mn-cs"/>
                      </a:endParaRPr>
                    </a:p>
                  </a:txBody>
                  <a:tcPr marL="53068" marR="53068" marT="26534" marB="26534" anchor="ctr">
                    <a:lnL>
                      <a:noFill/>
                    </a:lnL>
                    <a:lnR>
                      <a:noFill/>
                    </a:lnR>
                    <a:lnT>
                      <a:noFill/>
                    </a:lnT>
                    <a:lnB>
                      <a:noFill/>
                    </a:lnB>
                    <a:solidFill>
                      <a:schemeClr val="accent3"/>
                    </a:solidFill>
                  </a:tcPr>
                </a:tc>
                <a:tc>
                  <a:txBody>
                    <a:bodyPr/>
                    <a:lstStyle/>
                    <a:p>
                      <a:r>
                        <a:rPr lang="en-US" sz="2000" u="none" strike="noStrike" kern="1200" dirty="0" smtClean="0">
                          <a:solidFill>
                            <a:schemeClr val="tx1"/>
                          </a:solidFill>
                          <a:effectLst/>
                          <a:latin typeface="+mn-lt"/>
                          <a:ea typeface="+mn-ea"/>
                          <a:cs typeface="+mn-cs"/>
                        </a:rPr>
                        <a:t>Month</a:t>
                      </a:r>
                      <a:endParaRPr lang="en-US" sz="2000" u="none" strike="noStrike" kern="1200" dirty="0">
                        <a:solidFill>
                          <a:schemeClr val="tx1"/>
                        </a:solidFill>
                        <a:effectLst/>
                        <a:latin typeface="+mn-lt"/>
                        <a:ea typeface="+mn-ea"/>
                        <a:cs typeface="+mn-cs"/>
                      </a:endParaRPr>
                    </a:p>
                  </a:txBody>
                  <a:tcPr marL="53068" marR="53068" marT="26534" marB="26534" anchor="ctr">
                    <a:lnL>
                      <a:noFill/>
                    </a:lnL>
                    <a:lnR>
                      <a:noFill/>
                    </a:lnR>
                    <a:lnT>
                      <a:noFill/>
                    </a:lnT>
                    <a:lnB>
                      <a:noFill/>
                    </a:lnB>
                    <a:solidFill>
                      <a:schemeClr val="accent3"/>
                    </a:solidFill>
                  </a:tcPr>
                </a:tc>
                <a:tc>
                  <a:txBody>
                    <a:bodyPr/>
                    <a:lstStyle/>
                    <a:p>
                      <a:r>
                        <a:rPr lang="en-US" sz="2000" u="none" strike="noStrike" kern="1200" dirty="0" smtClean="0">
                          <a:solidFill>
                            <a:schemeClr val="tx1"/>
                          </a:solidFill>
                          <a:effectLst/>
                          <a:latin typeface="+mn-lt"/>
                          <a:ea typeface="+mn-ea"/>
                          <a:cs typeface="+mn-cs"/>
                        </a:rPr>
                        <a:t>Date</a:t>
                      </a:r>
                      <a:endParaRPr lang="en-US" sz="2000" u="none" strike="noStrike" kern="1200" dirty="0">
                        <a:solidFill>
                          <a:schemeClr val="tx1"/>
                        </a:solidFill>
                        <a:effectLst/>
                        <a:latin typeface="+mn-lt"/>
                        <a:ea typeface="+mn-ea"/>
                        <a:cs typeface="+mn-cs"/>
                      </a:endParaRPr>
                    </a:p>
                  </a:txBody>
                  <a:tcPr marL="53068" marR="53068" marT="26534" marB="26534" anchor="ctr">
                    <a:lnL>
                      <a:noFill/>
                    </a:lnL>
                    <a:lnR>
                      <a:noFill/>
                    </a:lnR>
                    <a:lnT>
                      <a:noFill/>
                    </a:lnT>
                    <a:lnB>
                      <a:noFill/>
                    </a:lnB>
                    <a:solidFill>
                      <a:schemeClr val="accent3"/>
                    </a:solidFill>
                  </a:tcPr>
                </a:tc>
                <a:tc>
                  <a:txBody>
                    <a:bodyPr/>
                    <a:lstStyle/>
                    <a:p>
                      <a:r>
                        <a:rPr lang="en-US" sz="2000" u="none" strike="noStrike" kern="1200" dirty="0" smtClean="0">
                          <a:solidFill>
                            <a:schemeClr val="tx1"/>
                          </a:solidFill>
                          <a:effectLst/>
                          <a:latin typeface="+mn-lt"/>
                          <a:ea typeface="+mn-ea"/>
                          <a:cs typeface="+mn-cs"/>
                        </a:rPr>
                        <a:t>445Period</a:t>
                      </a:r>
                      <a:endParaRPr lang="en-US" sz="2000" u="none" strike="noStrike" kern="1200" dirty="0">
                        <a:solidFill>
                          <a:schemeClr val="tx1"/>
                        </a:solidFill>
                        <a:effectLst/>
                        <a:latin typeface="+mn-lt"/>
                        <a:ea typeface="+mn-ea"/>
                        <a:cs typeface="+mn-cs"/>
                      </a:endParaRPr>
                    </a:p>
                  </a:txBody>
                  <a:tcPr marL="53068" marR="53068" marT="26534" marB="26534" anchor="ctr">
                    <a:lnL>
                      <a:noFill/>
                    </a:lnL>
                    <a:lnR>
                      <a:noFill/>
                    </a:lnR>
                    <a:lnT>
                      <a:noFill/>
                    </a:lnT>
                    <a:lnB>
                      <a:noFill/>
                    </a:lnB>
                    <a:solidFill>
                      <a:schemeClr val="accent3"/>
                    </a:solidFill>
                  </a:tcPr>
                </a:tc>
                <a:tc>
                  <a:txBody>
                    <a:bodyPr/>
                    <a:lstStyle/>
                    <a:p>
                      <a:r>
                        <a:rPr lang="en-US" sz="2000" u="none" strike="noStrike" kern="1200" dirty="0" smtClean="0">
                          <a:solidFill>
                            <a:schemeClr val="tx1"/>
                          </a:solidFill>
                          <a:effectLst/>
                          <a:latin typeface="+mn-lt"/>
                          <a:ea typeface="+mn-ea"/>
                          <a:cs typeface="+mn-cs"/>
                        </a:rPr>
                        <a:t>445Year</a:t>
                      </a:r>
                      <a:endParaRPr lang="en-US" sz="2000" u="none" strike="noStrike" kern="1200" dirty="0">
                        <a:solidFill>
                          <a:schemeClr val="tx1"/>
                        </a:solidFill>
                        <a:effectLst/>
                        <a:latin typeface="+mn-lt"/>
                        <a:ea typeface="+mn-ea"/>
                        <a:cs typeface="+mn-cs"/>
                      </a:endParaRPr>
                    </a:p>
                  </a:txBody>
                  <a:tcPr marL="53068" marR="53068" marT="26534" marB="26534" anchor="ctr">
                    <a:lnL>
                      <a:noFill/>
                    </a:lnL>
                    <a:lnR>
                      <a:noFill/>
                    </a:lnR>
                    <a:lnT>
                      <a:noFill/>
                    </a:lnT>
                    <a:lnB>
                      <a:noFill/>
                    </a:lnB>
                    <a:solidFill>
                      <a:schemeClr val="accent3"/>
                    </a:solidFill>
                  </a:tcPr>
                </a:tc>
                <a:tc>
                  <a:txBody>
                    <a:bodyPr/>
                    <a:lstStyle/>
                    <a:p>
                      <a:r>
                        <a:rPr lang="en-US" sz="2000" u="none" strike="noStrike" kern="1200" dirty="0" smtClean="0">
                          <a:solidFill>
                            <a:schemeClr val="tx1"/>
                          </a:solidFill>
                          <a:effectLst/>
                          <a:latin typeface="+mn-lt"/>
                          <a:ea typeface="+mn-ea"/>
                          <a:cs typeface="+mn-cs"/>
                        </a:rPr>
                        <a:t>445Month</a:t>
                      </a:r>
                      <a:endParaRPr lang="en-US" sz="2000" u="none" strike="noStrike" kern="1200" dirty="0">
                        <a:solidFill>
                          <a:schemeClr val="tx1"/>
                        </a:solidFill>
                        <a:effectLst/>
                        <a:latin typeface="+mn-lt"/>
                        <a:ea typeface="+mn-ea"/>
                        <a:cs typeface="+mn-cs"/>
                      </a:endParaRPr>
                    </a:p>
                  </a:txBody>
                  <a:tcPr marL="53068" marR="53068" marT="26534" marB="26534" anchor="ctr">
                    <a:lnL>
                      <a:noFill/>
                    </a:lnL>
                    <a:lnR>
                      <a:noFill/>
                    </a:lnR>
                    <a:lnT>
                      <a:noFill/>
                    </a:lnT>
                    <a:lnB>
                      <a:noFill/>
                    </a:lnB>
                    <a:solidFill>
                      <a:schemeClr val="accent3"/>
                    </a:solidFill>
                  </a:tcPr>
                </a:tc>
              </a:tr>
              <a:tr h="371475">
                <a:tc>
                  <a:txBody>
                    <a:bodyPr/>
                    <a:lstStyle/>
                    <a:p>
                      <a:r>
                        <a:rPr lang="en-US" sz="2000" u="none" strike="noStrike" kern="1200" dirty="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8/24/2012 </a:t>
                      </a:r>
                      <a:r>
                        <a:rPr lang="en-US" sz="2000" u="none" strike="noStrike" kern="1200" dirty="0" smtClean="0">
                          <a:solidFill>
                            <a:schemeClr val="bg1"/>
                          </a:solidFill>
                          <a:effectLst/>
                          <a:latin typeface="+mn-lt"/>
                          <a:ea typeface="+mn-ea"/>
                          <a:cs typeface="+mn-cs"/>
                        </a:rPr>
                        <a:t>0:00</a:t>
                      </a:r>
                      <a:endParaRPr lang="en-US" sz="2000" u="none" strike="noStrike" kern="1200" dirty="0">
                        <a:solidFill>
                          <a:schemeClr val="bg1"/>
                        </a:solidFill>
                        <a:effectLst/>
                        <a:latin typeface="+mn-lt"/>
                        <a:ea typeface="+mn-ea"/>
                        <a:cs typeface="+mn-cs"/>
                      </a:endParaRP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2013P02</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a:t>
                      </a:r>
                    </a:p>
                  </a:txBody>
                  <a:tcPr marL="53068" marR="53068" marT="26534" marB="26534" anchor="ctr">
                    <a:lnL>
                      <a:noFill/>
                    </a:lnL>
                    <a:lnR>
                      <a:noFill/>
                    </a:lnR>
                    <a:lnT>
                      <a:noFill/>
                    </a:lnT>
                    <a:lnB>
                      <a:noFill/>
                    </a:lnB>
                    <a:solidFill>
                      <a:schemeClr val="tx1"/>
                    </a:solidFill>
                  </a:tcPr>
                </a:tc>
              </a:tr>
              <a:tr h="371475">
                <a:tc>
                  <a:txBody>
                    <a:bodyPr/>
                    <a:lstStyle/>
                    <a:p>
                      <a:r>
                        <a:rPr lang="en-US" sz="2000" u="none" strike="noStrike" kern="1200" dirty="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2</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8/25/2012 </a:t>
                      </a:r>
                      <a:r>
                        <a:rPr lang="en-US" sz="2000" u="none" strike="noStrike" kern="1200" dirty="0" smtClean="0">
                          <a:solidFill>
                            <a:schemeClr val="bg1"/>
                          </a:solidFill>
                          <a:effectLst/>
                          <a:latin typeface="+mn-lt"/>
                          <a:ea typeface="+mn-ea"/>
                          <a:cs typeface="+mn-cs"/>
                        </a:rPr>
                        <a:t>0:00</a:t>
                      </a:r>
                      <a:endParaRPr lang="en-US" sz="2000" u="none" strike="noStrike" kern="1200" dirty="0">
                        <a:solidFill>
                          <a:schemeClr val="bg1"/>
                        </a:solidFill>
                        <a:effectLst/>
                        <a:latin typeface="+mn-lt"/>
                        <a:ea typeface="+mn-ea"/>
                        <a:cs typeface="+mn-cs"/>
                      </a:endParaRP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2013P02</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2</a:t>
                      </a:r>
                    </a:p>
                  </a:txBody>
                  <a:tcPr marL="53068" marR="53068" marT="26534" marB="26534" anchor="ctr">
                    <a:lnL>
                      <a:noFill/>
                    </a:lnL>
                    <a:lnR>
                      <a:noFill/>
                    </a:lnR>
                    <a:lnT>
                      <a:noFill/>
                    </a:lnT>
                    <a:lnB>
                      <a:noFill/>
                    </a:lnB>
                    <a:solidFill>
                      <a:schemeClr val="tx1"/>
                    </a:solidFill>
                  </a:tcPr>
                </a:tc>
              </a:tr>
              <a:tr h="371475">
                <a:tc>
                  <a:txBody>
                    <a:bodyPr/>
                    <a:lstStyle/>
                    <a:p>
                      <a:r>
                        <a:rPr lang="en-US" sz="2000" u="none" strike="noStrike" kern="120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smtClean="0">
                          <a:solidFill>
                            <a:schemeClr val="bg1"/>
                          </a:solidFill>
                          <a:effectLst/>
                          <a:latin typeface="+mn-lt"/>
                          <a:ea typeface="+mn-ea"/>
                          <a:cs typeface="+mn-cs"/>
                        </a:rPr>
                        <a:t>2</a:t>
                      </a:r>
                      <a:endParaRPr lang="en-US" sz="2000" u="none" strike="noStrike" kern="1200">
                        <a:solidFill>
                          <a:schemeClr val="bg1"/>
                        </a:solidFill>
                        <a:effectLst/>
                        <a:latin typeface="+mn-lt"/>
                        <a:ea typeface="+mn-ea"/>
                        <a:cs typeface="+mn-cs"/>
                      </a:endParaRP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smtClean="0">
                          <a:solidFill>
                            <a:schemeClr val="bg1"/>
                          </a:solidFill>
                          <a:effectLst/>
                          <a:latin typeface="+mn-lt"/>
                          <a:ea typeface="+mn-ea"/>
                          <a:cs typeface="+mn-cs"/>
                        </a:rPr>
                        <a:t>8/26/2012 0:00</a:t>
                      </a:r>
                      <a:endParaRPr lang="en-US" sz="2000" u="none" strike="noStrike" kern="1200" dirty="0">
                        <a:solidFill>
                          <a:schemeClr val="bg1"/>
                        </a:solidFill>
                        <a:effectLst/>
                        <a:latin typeface="+mn-lt"/>
                        <a:ea typeface="+mn-ea"/>
                        <a:cs typeface="+mn-cs"/>
                      </a:endParaRP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2013P03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3</a:t>
                      </a:r>
                    </a:p>
                  </a:txBody>
                  <a:tcPr marL="53068" marR="53068" marT="26534" marB="26534" anchor="ctr">
                    <a:lnL>
                      <a:noFill/>
                    </a:lnL>
                    <a:lnR>
                      <a:noFill/>
                    </a:lnR>
                    <a:lnT>
                      <a:noFill/>
                    </a:lnT>
                    <a:lnB>
                      <a:noFill/>
                    </a:lnB>
                    <a:solidFill>
                      <a:schemeClr val="tx1"/>
                    </a:solidFill>
                  </a:tcPr>
                </a:tc>
              </a:tr>
              <a:tr h="371475">
                <a:tc>
                  <a:txBody>
                    <a:bodyPr/>
                    <a:lstStyle/>
                    <a:p>
                      <a:r>
                        <a:rPr lang="en-US" sz="2000" u="none" strike="noStrike" kern="120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8/27/2012 </a:t>
                      </a:r>
                      <a:r>
                        <a:rPr lang="en-US" sz="2000" u="none" strike="noStrike" kern="1200" dirty="0" smtClean="0">
                          <a:solidFill>
                            <a:schemeClr val="bg1"/>
                          </a:solidFill>
                          <a:effectLst/>
                          <a:latin typeface="+mn-lt"/>
                          <a:ea typeface="+mn-ea"/>
                          <a:cs typeface="+mn-cs"/>
                        </a:rPr>
                        <a:t>0:00</a:t>
                      </a:r>
                      <a:endParaRPr lang="en-US" sz="2000" u="none" strike="noStrike" kern="1200" dirty="0">
                        <a:solidFill>
                          <a:schemeClr val="bg1"/>
                        </a:solidFill>
                        <a:effectLst/>
                        <a:latin typeface="+mn-lt"/>
                        <a:ea typeface="+mn-ea"/>
                        <a:cs typeface="+mn-cs"/>
                      </a:endParaRP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2013P03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3</a:t>
                      </a:r>
                    </a:p>
                  </a:txBody>
                  <a:tcPr marL="53068" marR="53068" marT="26534" marB="26534" anchor="ctr">
                    <a:lnL>
                      <a:noFill/>
                    </a:lnL>
                    <a:lnR>
                      <a:noFill/>
                    </a:lnR>
                    <a:lnT>
                      <a:noFill/>
                    </a:lnT>
                    <a:lnB>
                      <a:noFill/>
                    </a:lnB>
                    <a:solidFill>
                      <a:schemeClr val="tx1"/>
                    </a:solidFill>
                  </a:tcPr>
                </a:tc>
              </a:tr>
              <a:tr h="371475">
                <a:tc>
                  <a:txBody>
                    <a:bodyPr/>
                    <a:lstStyle/>
                    <a:p>
                      <a:r>
                        <a:rPr lang="en-US" sz="2000" u="none" strike="noStrike" kern="120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8/28/2012 </a:t>
                      </a:r>
                      <a:r>
                        <a:rPr lang="en-US" sz="2000" u="none" strike="noStrike" kern="1200" dirty="0" smtClean="0">
                          <a:solidFill>
                            <a:schemeClr val="bg1"/>
                          </a:solidFill>
                          <a:effectLst/>
                          <a:latin typeface="+mn-lt"/>
                          <a:ea typeface="+mn-ea"/>
                          <a:cs typeface="+mn-cs"/>
                        </a:rPr>
                        <a:t>0:00</a:t>
                      </a:r>
                      <a:endParaRPr lang="en-US" sz="2000" u="none" strike="noStrike" kern="1200" dirty="0">
                        <a:solidFill>
                          <a:schemeClr val="bg1"/>
                        </a:solidFill>
                        <a:effectLst/>
                        <a:latin typeface="+mn-lt"/>
                        <a:ea typeface="+mn-ea"/>
                        <a:cs typeface="+mn-cs"/>
                      </a:endParaRP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2013P03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3</a:t>
                      </a:r>
                    </a:p>
                  </a:txBody>
                  <a:tcPr marL="53068" marR="53068" marT="26534" marB="26534" anchor="ctr">
                    <a:lnL>
                      <a:noFill/>
                    </a:lnL>
                    <a:lnR>
                      <a:noFill/>
                    </a:lnR>
                    <a:lnT>
                      <a:noFill/>
                    </a:lnT>
                    <a:lnB>
                      <a:noFill/>
                    </a:lnB>
                    <a:solidFill>
                      <a:schemeClr val="tx1"/>
                    </a:solidFill>
                  </a:tcPr>
                </a:tc>
              </a:tr>
              <a:tr h="371475">
                <a:tc>
                  <a:txBody>
                    <a:bodyPr/>
                    <a:lstStyle/>
                    <a:p>
                      <a:r>
                        <a:rPr lang="en-US" sz="2000" u="none" strike="noStrike" kern="120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8/29/2012 </a:t>
                      </a:r>
                      <a:r>
                        <a:rPr lang="en-US" sz="2000" u="none" strike="noStrike" kern="1200" dirty="0" smtClean="0">
                          <a:solidFill>
                            <a:schemeClr val="bg1"/>
                          </a:solidFill>
                          <a:effectLst/>
                          <a:latin typeface="+mn-lt"/>
                          <a:ea typeface="+mn-ea"/>
                          <a:cs typeface="+mn-cs"/>
                        </a:rPr>
                        <a:t>0:00</a:t>
                      </a:r>
                      <a:endParaRPr lang="en-US" sz="2000" u="none" strike="noStrike" kern="1200" dirty="0">
                        <a:solidFill>
                          <a:schemeClr val="bg1"/>
                        </a:solidFill>
                        <a:effectLst/>
                        <a:latin typeface="+mn-lt"/>
                        <a:ea typeface="+mn-ea"/>
                        <a:cs typeface="+mn-cs"/>
                      </a:endParaRP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2013P03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a:solidFill>
                            <a:schemeClr val="bg1"/>
                          </a:solidFill>
                          <a:effectLst/>
                          <a:latin typeface="+mn-lt"/>
                          <a:ea typeface="+mn-ea"/>
                          <a:cs typeface="+mn-cs"/>
                        </a:rPr>
                        <a:t>2013</a:t>
                      </a:r>
                    </a:p>
                  </a:txBody>
                  <a:tcPr marL="53068" marR="53068" marT="26534" marB="26534" anchor="ctr">
                    <a:lnL>
                      <a:noFill/>
                    </a:lnL>
                    <a:lnR>
                      <a:noFill/>
                    </a:lnR>
                    <a:lnT>
                      <a:noFill/>
                    </a:lnT>
                    <a:lnB>
                      <a:noFill/>
                    </a:lnB>
                    <a:solidFill>
                      <a:schemeClr val="tx1"/>
                    </a:solidFill>
                  </a:tcPr>
                </a:tc>
                <a:tc>
                  <a:txBody>
                    <a:bodyPr/>
                    <a:lstStyle/>
                    <a:p>
                      <a:r>
                        <a:rPr lang="en-US" sz="2000" u="none" strike="noStrike" kern="1200" dirty="0">
                          <a:solidFill>
                            <a:schemeClr val="bg1"/>
                          </a:solidFill>
                          <a:effectLst/>
                          <a:latin typeface="+mn-lt"/>
                          <a:ea typeface="+mn-ea"/>
                          <a:cs typeface="+mn-cs"/>
                        </a:rPr>
                        <a:t>3</a:t>
                      </a:r>
                    </a:p>
                  </a:txBody>
                  <a:tcPr marL="53068" marR="53068" marT="26534" marB="26534" anchor="ctr">
                    <a:lnL>
                      <a:noFill/>
                    </a:lnL>
                    <a:lnR>
                      <a:noFill/>
                    </a:lnR>
                    <a:lnT>
                      <a:noFill/>
                    </a:lnT>
                    <a:lnB>
                      <a:noFill/>
                    </a:lnB>
                    <a:solidFill>
                      <a:schemeClr val="tx1"/>
                    </a:solidFill>
                  </a:tcPr>
                </a:tc>
              </a:tr>
            </a:tbl>
          </a:graphicData>
        </a:graphic>
      </p:graphicFrame>
      <p:sp>
        <p:nvSpPr>
          <p:cNvPr id="15" name="Rectangle 14"/>
          <p:cNvSpPr/>
          <p:nvPr/>
        </p:nvSpPr>
        <p:spPr bwMode="auto">
          <a:xfrm>
            <a:off x="6370637" y="3040061"/>
            <a:ext cx="1371600" cy="1467989"/>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Multiply 4"/>
          <p:cNvSpPr/>
          <p:nvPr/>
        </p:nvSpPr>
        <p:spPr bwMode="auto">
          <a:xfrm>
            <a:off x="576705" y="2335981"/>
            <a:ext cx="1524000" cy="2057400"/>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1195066" y="3040060"/>
            <a:ext cx="984571" cy="1467989"/>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Not Equal 5"/>
          <p:cNvSpPr/>
          <p:nvPr/>
        </p:nvSpPr>
        <p:spPr bwMode="auto">
          <a:xfrm>
            <a:off x="3674268" y="3316854"/>
            <a:ext cx="914400" cy="914400"/>
          </a:xfrm>
          <a:prstGeom prst="mathNotEqual">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a:xfrm>
            <a:off x="579437" y="5437923"/>
            <a:ext cx="9448800" cy="954107"/>
          </a:xfrm>
          <a:prstGeom prst="rect">
            <a:avLst/>
          </a:prstGeom>
          <a:solidFill>
            <a:schemeClr val="tx2"/>
          </a:solidFill>
        </p:spPr>
        <p:txBody>
          <a:bodyPr wrap="square">
            <a:spAutoFit/>
          </a:bodyPr>
          <a:lstStyle/>
          <a:p>
            <a:pPr marL="457200" indent="-457200">
              <a:buFont typeface="Arial" panose="020B0604020202020204" pitchFamily="34" charset="0"/>
              <a:buChar char="•"/>
            </a:pPr>
            <a:r>
              <a:rPr lang="en-US" sz="2800" dirty="0" smtClean="0">
                <a:solidFill>
                  <a:srgbClr val="FFFFFF"/>
                </a:solidFill>
              </a:rPr>
              <a:t>Cannot use time intelligence functions</a:t>
            </a:r>
          </a:p>
          <a:p>
            <a:pPr marL="457200" indent="-457200">
              <a:buFont typeface="Arial" panose="020B0604020202020204" pitchFamily="34" charset="0"/>
              <a:buChar char="•"/>
            </a:pPr>
            <a:r>
              <a:rPr lang="en-US" sz="2800" dirty="0" smtClean="0">
                <a:solidFill>
                  <a:srgbClr val="FFFFFF"/>
                </a:solidFill>
              </a:rPr>
              <a:t>Use context to your advantage</a:t>
            </a:r>
            <a:endParaRPr lang="en-US" sz="2800" dirty="0">
              <a:solidFill>
                <a:srgbClr val="FFFFFF"/>
              </a:solidFill>
            </a:endParaRPr>
          </a:p>
        </p:txBody>
      </p:sp>
    </p:spTree>
    <p:extLst>
      <p:ext uri="{BB962C8B-B14F-4D97-AF65-F5344CB8AC3E}">
        <p14:creationId xmlns:p14="http://schemas.microsoft.com/office/powerpoint/2010/main" val="1894595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23" grpId="0" animBg="1"/>
      <p:bldP spid="6"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445 Previous year</a:t>
            </a:r>
            <a:endParaRPr lang="en-US" dirty="0"/>
          </a:p>
        </p:txBody>
      </p:sp>
      <p:sp>
        <p:nvSpPr>
          <p:cNvPr id="5" name="Text Placeholder 4"/>
          <p:cNvSpPr>
            <a:spLocks noGrp="1"/>
          </p:cNvSpPr>
          <p:nvPr>
            <p:ph type="body" sz="quarter" idx="10"/>
          </p:nvPr>
        </p:nvSpPr>
        <p:spPr>
          <a:xfrm>
            <a:off x="274638" y="1216152"/>
            <a:ext cx="11887199" cy="5355312"/>
          </a:xfrm>
        </p:spPr>
        <p:txBody>
          <a:bodyPr/>
          <a:lstStyle/>
          <a:p>
            <a:r>
              <a:rPr lang="en-US" sz="3200" dirty="0" smtClean="0"/>
              <a:t>[</a:t>
            </a:r>
            <a:r>
              <a:rPr lang="en-US" sz="3200" dirty="0"/>
              <a:t>Sum of Revenue Same </a:t>
            </a:r>
            <a:r>
              <a:rPr lang="en-US" sz="3200" dirty="0" smtClean="0"/>
              <a:t>Month Previous Year</a:t>
            </a:r>
            <a:r>
              <a:rPr lang="en-US" sz="3200" dirty="0"/>
              <a:t>]=       IF(HASONEVALUE(</a:t>
            </a:r>
            <a:r>
              <a:rPr lang="en-US" sz="3200" dirty="0" err="1"/>
              <a:t>DateTable</a:t>
            </a:r>
            <a:r>
              <a:rPr lang="en-US" sz="3200" dirty="0"/>
              <a:t>[445Year]) </a:t>
            </a:r>
            <a:endParaRPr lang="en-US" sz="3200" dirty="0" smtClean="0"/>
          </a:p>
          <a:p>
            <a:r>
              <a:rPr lang="en-US" sz="3200" dirty="0" smtClean="0"/>
              <a:t>   &amp;&amp; HASONEVALUE(</a:t>
            </a:r>
            <a:r>
              <a:rPr lang="en-US" sz="3200" dirty="0" err="1" smtClean="0"/>
              <a:t>DateTable</a:t>
            </a:r>
            <a:r>
              <a:rPr lang="en-US" sz="3200" dirty="0" smtClean="0"/>
              <a:t>[445Month])</a:t>
            </a:r>
          </a:p>
          <a:p>
            <a:r>
              <a:rPr lang="en-US" sz="3200" dirty="0"/>
              <a:t>	</a:t>
            </a:r>
            <a:r>
              <a:rPr lang="en-US" sz="3200" dirty="0" smtClean="0"/>
              <a:t>,CALCULATE</a:t>
            </a:r>
            <a:r>
              <a:rPr lang="en-US" sz="3200" dirty="0"/>
              <a:t>([Sum of Revenue]                            </a:t>
            </a:r>
            <a:r>
              <a:rPr lang="en-US" sz="3200" dirty="0" smtClean="0"/>
              <a:t>		  ,ALL(</a:t>
            </a:r>
            <a:r>
              <a:rPr lang="en-US" sz="3200" dirty="0" err="1" smtClean="0"/>
              <a:t>DateTable</a:t>
            </a:r>
            <a:r>
              <a:rPr lang="en-US" sz="3200" dirty="0" smtClean="0"/>
              <a:t>) </a:t>
            </a:r>
            <a:r>
              <a:rPr lang="en-US" sz="3200" dirty="0"/>
              <a:t>		 		 </a:t>
            </a:r>
            <a:r>
              <a:rPr lang="en-US" sz="3200" dirty="0" smtClean="0"/>
              <a:t>				  ,</a:t>
            </a:r>
            <a:r>
              <a:rPr lang="en-US" sz="3200" dirty="0" err="1" smtClean="0"/>
              <a:t>DateTable</a:t>
            </a:r>
            <a:r>
              <a:rPr lang="en-US" sz="3200" dirty="0" smtClean="0"/>
              <a:t>[445Year] =                          			VALUES(</a:t>
            </a:r>
            <a:r>
              <a:rPr lang="en-US" sz="3200" dirty="0" err="1" smtClean="0"/>
              <a:t>DateTable</a:t>
            </a:r>
            <a:r>
              <a:rPr lang="en-US" sz="3200" dirty="0" smtClean="0"/>
              <a:t>[445Year])-1                            		  ,</a:t>
            </a:r>
            <a:r>
              <a:rPr lang="en-US" sz="3200" dirty="0" err="1" smtClean="0"/>
              <a:t>DateTable</a:t>
            </a:r>
            <a:r>
              <a:rPr lang="en-US" sz="3200" dirty="0" smtClean="0"/>
              <a:t>[445Month] =                             			VALUES(</a:t>
            </a:r>
            <a:r>
              <a:rPr lang="en-US" sz="3200" dirty="0" err="1" smtClean="0"/>
              <a:t>DateTable</a:t>
            </a:r>
            <a:r>
              <a:rPr lang="en-US" sz="3200" dirty="0" smtClean="0"/>
              <a:t>[445Month])                           	)         </a:t>
            </a:r>
          </a:p>
          <a:p>
            <a:r>
              <a:rPr lang="en-US" sz="3200" dirty="0"/>
              <a:t>)</a:t>
            </a:r>
          </a:p>
        </p:txBody>
      </p:sp>
    </p:spTree>
    <p:extLst>
      <p:ext uri="{BB962C8B-B14F-4D97-AF65-F5344CB8AC3E}">
        <p14:creationId xmlns:p14="http://schemas.microsoft.com/office/powerpoint/2010/main" val="415617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445 Table</a:t>
            </a:r>
            <a:endParaRPr lang="en-US" dirty="0"/>
          </a:p>
        </p:txBody>
      </p:sp>
      <p:sp>
        <p:nvSpPr>
          <p:cNvPr id="3" name="Text Placeholder 2"/>
          <p:cNvSpPr>
            <a:spLocks noGrp="1"/>
          </p:cNvSpPr>
          <p:nvPr>
            <p:ph type="body" sz="quarter" idx="12"/>
          </p:nvPr>
        </p:nvSpPr>
        <p:spPr/>
        <p:txBody>
          <a:bodyPr/>
          <a:lstStyle/>
          <a:p>
            <a:r>
              <a:rPr lang="en-US" dirty="0" smtClean="0"/>
              <a:t>Kasper de Jonge</a:t>
            </a:r>
            <a:endParaRPr lang="en-US" dirty="0"/>
          </a:p>
        </p:txBody>
      </p:sp>
    </p:spTree>
    <p:extLst>
      <p:ext uri="{BB962C8B-B14F-4D97-AF65-F5344CB8AC3E}">
        <p14:creationId xmlns:p14="http://schemas.microsoft.com/office/powerpoint/2010/main" val="3631691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099858"/>
          </a:xfrm>
        </p:spPr>
        <p:txBody>
          <a:bodyPr/>
          <a:lstStyle/>
          <a:p>
            <a:pPr lvl="0">
              <a:spcBef>
                <a:spcPts val="2400"/>
              </a:spcBef>
            </a:pPr>
            <a:r>
              <a:rPr lang="en-US" sz="3800" dirty="0">
                <a:gradFill>
                  <a:gsLst>
                    <a:gs pos="1250">
                      <a:schemeClr val="tx1"/>
                    </a:gs>
                    <a:gs pos="100000">
                      <a:schemeClr val="tx1"/>
                    </a:gs>
                  </a:gsLst>
                  <a:lin ang="5400000" scaled="0"/>
                </a:gradFill>
              </a:rPr>
              <a:t>DBI-B325 Querying in DAX </a:t>
            </a:r>
            <a:endParaRPr lang="en-US" sz="3800" dirty="0" smtClean="0">
              <a:gradFill>
                <a:gsLst>
                  <a:gs pos="1250">
                    <a:schemeClr val="tx1"/>
                  </a:gs>
                  <a:gs pos="100000">
                    <a:schemeClr val="tx1"/>
                  </a:gs>
                </a:gsLst>
                <a:lin ang="5400000" scaled="0"/>
              </a:gradFill>
            </a:endParaRPr>
          </a:p>
          <a:p>
            <a:pPr lvl="0">
              <a:spcBef>
                <a:spcPts val="2400"/>
              </a:spcBef>
            </a:pPr>
            <a:r>
              <a:rPr lang="en-US" sz="3800" dirty="0">
                <a:gradFill>
                  <a:gsLst>
                    <a:gs pos="1250">
                      <a:schemeClr val="tx1"/>
                    </a:gs>
                    <a:gs pos="100000">
                      <a:schemeClr val="tx1"/>
                    </a:gs>
                  </a:gsLst>
                  <a:lin ang="5400000" scaled="0"/>
                </a:gradFill>
              </a:rPr>
              <a:t>DBI-B322 Improving Power Pivot Data Models for Microsoft Power BI </a:t>
            </a:r>
            <a:endParaRPr lang="en-US" sz="3800" dirty="0" smtClean="0">
              <a:gradFill>
                <a:gsLst>
                  <a:gs pos="1250">
                    <a:schemeClr val="tx1"/>
                  </a:gs>
                  <a:gs pos="100000">
                    <a:schemeClr val="tx1"/>
                  </a:gs>
                </a:gsLst>
                <a:lin ang="5400000" scaled="0"/>
              </a:gradFill>
            </a:endParaRPr>
          </a:p>
          <a:p>
            <a:pPr lvl="0">
              <a:spcBef>
                <a:spcPts val="2400"/>
              </a:spcBef>
            </a:pPr>
            <a:r>
              <a:rPr lang="en-US" sz="3800" dirty="0">
                <a:gradFill>
                  <a:gsLst>
                    <a:gs pos="1250">
                      <a:schemeClr val="tx1"/>
                    </a:gs>
                    <a:gs pos="100000">
                      <a:schemeClr val="tx1"/>
                    </a:gs>
                  </a:gsLst>
                  <a:lin ang="5400000" scaled="0"/>
                </a:gradFill>
              </a:rPr>
              <a:t>DBI-B210 Building the Modern Analytics Architecture: </a:t>
            </a:r>
            <a:r>
              <a:rPr lang="en-US" sz="3800" dirty="0" err="1">
                <a:gradFill>
                  <a:gsLst>
                    <a:gs pos="1250">
                      <a:schemeClr val="tx1"/>
                    </a:gs>
                    <a:gs pos="100000">
                      <a:schemeClr val="tx1"/>
                    </a:gs>
                  </a:gsLst>
                  <a:lin ang="5400000" scaled="0"/>
                </a:gradFill>
              </a:rPr>
              <a:t>HDInsight</a:t>
            </a:r>
            <a:r>
              <a:rPr lang="en-US" sz="3800" dirty="0">
                <a:gradFill>
                  <a:gsLst>
                    <a:gs pos="1250">
                      <a:schemeClr val="tx1"/>
                    </a:gs>
                    <a:gs pos="100000">
                      <a:schemeClr val="tx1"/>
                    </a:gs>
                  </a:gsLst>
                  <a:lin ang="5400000" scaled="0"/>
                </a:gradFill>
              </a:rPr>
              <a:t> and Power </a:t>
            </a:r>
            <a:r>
              <a:rPr lang="en-US" sz="3800">
                <a:gradFill>
                  <a:gsLst>
                    <a:gs pos="1250">
                      <a:schemeClr val="tx1"/>
                    </a:gs>
                    <a:gs pos="100000">
                      <a:schemeClr val="tx1"/>
                    </a:gs>
                  </a:gsLst>
                  <a:lin ang="5400000" scaled="0"/>
                </a:gradFill>
              </a:rPr>
              <a:t>BI </a:t>
            </a:r>
            <a:endParaRPr lang="en-US" sz="3800" smtClean="0">
              <a:gradFill>
                <a:gsLst>
                  <a:gs pos="1250">
                    <a:schemeClr val="tx1"/>
                  </a:gs>
                  <a:gs pos="100000">
                    <a:schemeClr val="tx1"/>
                  </a:gs>
                </a:gsLst>
                <a:lin ang="5400000" scaled="0"/>
              </a:gradFill>
            </a:endParaRPr>
          </a:p>
          <a:p>
            <a:pPr marL="0" lvl="0" indent="0">
              <a:spcBef>
                <a:spcPts val="2400"/>
              </a:spcBef>
              <a:buNone/>
            </a:pPr>
            <a:endParaRPr lang="en-US" sz="3800" dirty="0" smtClean="0">
              <a:gradFill>
                <a:gsLst>
                  <a:gs pos="1250">
                    <a:schemeClr val="tx1"/>
                  </a:gs>
                  <a:gs pos="100000">
                    <a:schemeClr val="tx1"/>
                  </a:gs>
                </a:gsLst>
                <a:lin ang="5400000" scaled="0"/>
              </a:gradFill>
            </a:endParaRPr>
          </a:p>
          <a:p>
            <a:pPr lvl="0">
              <a:spcBef>
                <a:spcPts val="2400"/>
              </a:spcBef>
            </a:pPr>
            <a:r>
              <a:rPr lang="en-US" sz="3800" dirty="0">
                <a:gradFill>
                  <a:gsLst>
                    <a:gs pos="1250">
                      <a:schemeClr val="tx1"/>
                    </a:gs>
                    <a:gs pos="100000">
                      <a:schemeClr val="tx1"/>
                    </a:gs>
                  </a:gsLst>
                  <a:lin ang="5400000" scaled="0"/>
                </a:gradFill>
              </a:rPr>
              <a:t>DBI-IL300 Exploring Power BI in Microsoft Office 365 </a:t>
            </a: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10073191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28059" y="1214474"/>
            <a:ext cx="11882736"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25368" y="1592855"/>
            <a:ext cx="11785427" cy="5157901"/>
          </a:xfrm>
          <a:prstGeom prst="rect">
            <a:avLst/>
          </a:prstGeom>
        </p:spPr>
        <p:txBody>
          <a:bodyPr wrap="square" lIns="91387" tIns="45695" rIns="91387" bIns="45695">
            <a:spAutoFit/>
          </a:bodyPr>
          <a:lstStyle/>
          <a:p>
            <a:pPr marL="571165" indent="-571165" defTabSz="932194">
              <a:lnSpc>
                <a:spcPct val="90000"/>
              </a:lnSpc>
              <a:spcBef>
                <a:spcPct val="20000"/>
              </a:spcBef>
              <a:buSzPct val="105000"/>
              <a:buBlip>
                <a:blip r:embed="rId3"/>
              </a:buBlip>
            </a:pPr>
            <a:r>
              <a:rPr lang="en-US" sz="3570" b="1" dirty="0">
                <a:gradFill>
                  <a:gsLst>
                    <a:gs pos="1250">
                      <a:srgbClr val="FFFFFF"/>
                    </a:gs>
                    <a:gs pos="100000">
                      <a:srgbClr val="FFFFFF"/>
                    </a:gs>
                  </a:gsLst>
                  <a:lin ang="5400000" scaled="0"/>
                </a:gradFill>
                <a:latin typeface="Segoe UI Light"/>
              </a:rPr>
              <a:t>Download Microsoft SQL Server 2014</a:t>
            </a:r>
          </a:p>
          <a:p>
            <a:pPr indent="-932559" defTabSz="932194">
              <a:lnSpc>
                <a:spcPct val="90000"/>
              </a:lnSpc>
              <a:spcBef>
                <a:spcPct val="20000"/>
              </a:spcBef>
              <a:buSzPct val="105000"/>
            </a:pPr>
            <a:r>
              <a:rPr lang="en-US" sz="3264" dirty="0">
                <a:solidFill>
                  <a:schemeClr val="accent5">
                    <a:lumMod val="60000"/>
                    <a:lumOff val="40000"/>
                  </a:schemeClr>
                </a:solidFill>
                <a:latin typeface="Segoe UI Light"/>
              </a:rPr>
              <a:t>     http://www.trySQLSever.com</a:t>
            </a:r>
          </a:p>
          <a:p>
            <a:pPr indent="-932559" defTabSz="932194">
              <a:lnSpc>
                <a:spcPct val="90000"/>
              </a:lnSpc>
              <a:spcBef>
                <a:spcPct val="20000"/>
              </a:spcBef>
              <a:buSzPct val="105000"/>
            </a:pPr>
            <a:endParaRPr lang="en-US" sz="2856" dirty="0">
              <a:solidFill>
                <a:schemeClr val="accent5">
                  <a:lumMod val="60000"/>
                  <a:lumOff val="40000"/>
                </a:schemeClr>
              </a:solidFill>
              <a:latin typeface="Segoe UI Light"/>
            </a:endParaRPr>
          </a:p>
          <a:p>
            <a:pPr marL="571165" indent="-571165" defTabSz="932194">
              <a:lnSpc>
                <a:spcPct val="90000"/>
              </a:lnSpc>
              <a:spcBef>
                <a:spcPct val="20000"/>
              </a:spcBef>
              <a:buSzPct val="105000"/>
              <a:buBlip>
                <a:blip r:embed="rId3"/>
              </a:buBlip>
            </a:pPr>
            <a:r>
              <a:rPr lang="en-US" sz="3672" b="1" dirty="0">
                <a:gradFill>
                  <a:gsLst>
                    <a:gs pos="1250">
                      <a:srgbClr val="FFFFFF"/>
                    </a:gs>
                    <a:gs pos="100000">
                      <a:srgbClr val="FFFFFF"/>
                    </a:gs>
                  </a:gsLst>
                  <a:lin ang="5400000" scaled="0"/>
                </a:gradFill>
                <a:latin typeface="Segoe UI Light"/>
              </a:rPr>
              <a:t>Try out Power BI for Office 365!</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chemeClr val="accent5">
                    <a:lumMod val="60000"/>
                    <a:lumOff val="40000"/>
                  </a:schemeClr>
                </a:solidFill>
                <a:latin typeface="Segoe UI Light"/>
              </a:rPr>
              <a:t>http://www.powerbi.com</a:t>
            </a:r>
          </a:p>
          <a:p>
            <a:pPr defTabSz="932194">
              <a:lnSpc>
                <a:spcPct val="90000"/>
              </a:lnSpc>
              <a:spcBef>
                <a:spcPct val="20000"/>
              </a:spcBef>
              <a:buSzPct val="105000"/>
            </a:pPr>
            <a:endParaRPr lang="en-US" sz="2856" b="1" dirty="0">
              <a:gradFill>
                <a:gsLst>
                  <a:gs pos="1250">
                    <a:srgbClr val="FFFFFF"/>
                  </a:gs>
                  <a:gs pos="100000">
                    <a:srgbClr val="FFFFFF"/>
                  </a:gs>
                </a:gsLst>
                <a:lin ang="5400000" scaled="0"/>
              </a:gradFill>
              <a:latin typeface="Segoe UI Light"/>
            </a:endParaRPr>
          </a:p>
          <a:p>
            <a:pPr marL="571165" indent="-571165" defTabSz="932194">
              <a:lnSpc>
                <a:spcPct val="90000"/>
              </a:lnSpc>
              <a:spcBef>
                <a:spcPct val="20000"/>
              </a:spcBef>
              <a:buSzPct val="105000"/>
              <a:buBlip>
                <a:blip r:embed="rId3"/>
              </a:buBlip>
            </a:pPr>
            <a:r>
              <a:rPr lang="en-US" sz="3672" b="1" dirty="0">
                <a:gradFill>
                  <a:gsLst>
                    <a:gs pos="1250">
                      <a:srgbClr val="FFFFFF"/>
                    </a:gs>
                    <a:gs pos="100000">
                      <a:srgbClr val="FFFFFF"/>
                    </a:gs>
                  </a:gsLst>
                  <a:lin ang="5400000" scaled="0"/>
                </a:gradFill>
                <a:latin typeface="Segoe UI Light"/>
              </a:rPr>
              <a:t>Sign up for Microsoft HDInsight today!</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chemeClr val="accent5">
                    <a:lumMod val="60000"/>
                    <a:lumOff val="40000"/>
                  </a:schemeClr>
                </a:solidFill>
                <a:latin typeface="Segoe UI Light"/>
              </a:rPr>
              <a:t>http://microsoft.com/bigdata</a:t>
            </a:r>
          </a:p>
          <a:p>
            <a:pPr marL="571165" indent="-571165" defTabSz="932194">
              <a:lnSpc>
                <a:spcPct val="90000"/>
              </a:lnSpc>
              <a:spcBef>
                <a:spcPct val="20000"/>
              </a:spcBef>
              <a:buSzPct val="105000"/>
              <a:buBlip>
                <a:blip r:embed="rId3"/>
              </a:buBlip>
            </a:pPr>
            <a:endParaRPr lang="en-US" sz="3570" dirty="0">
              <a:gradFill>
                <a:gsLst>
                  <a:gs pos="1250">
                    <a:srgbClr val="FFFFFF"/>
                  </a:gs>
                  <a:gs pos="100000">
                    <a:srgbClr val="FFFFFF"/>
                  </a:gs>
                </a:gsLst>
                <a:lin ang="5400000" scaled="0"/>
              </a:gradFill>
              <a:latin typeface="Segoe UI Light"/>
            </a:endParaRPr>
          </a:p>
        </p:txBody>
      </p:sp>
      <p:sp>
        <p:nvSpPr>
          <p:cNvPr id="8" name="Rectangle 7"/>
          <p:cNvSpPr/>
          <p:nvPr/>
        </p:nvSpPr>
        <p:spPr bwMode="invGray">
          <a:xfrm>
            <a:off x="325367" y="3849983"/>
            <a:ext cx="11785427" cy="1116982"/>
          </a:xfrm>
          <a:prstGeom prst="rect">
            <a:avLst/>
          </a:prstGeom>
        </p:spPr>
        <p:txBody>
          <a:bodyPr wrap="square" lIns="91387" tIns="45695" rIns="91387" bIns="45695">
            <a:spAutoFit/>
          </a:bodyPr>
          <a:lstStyle/>
          <a:p>
            <a:pPr lvl="1" defTabSz="932194">
              <a:lnSpc>
                <a:spcPct val="90000"/>
              </a:lnSpc>
              <a:spcBef>
                <a:spcPct val="20000"/>
              </a:spcBef>
              <a:buSzPct val="105000"/>
            </a:pPr>
            <a:endParaRPr lang="en-US" sz="3264" b="1" dirty="0">
              <a:latin typeface="Segoe UI Light"/>
            </a:endParaRPr>
          </a:p>
          <a:p>
            <a:pPr lvl="1" defTabSz="932194">
              <a:lnSpc>
                <a:spcPct val="90000"/>
              </a:lnSpc>
              <a:spcBef>
                <a:spcPct val="20000"/>
              </a:spcBef>
              <a:buSzPct val="105000"/>
            </a:pPr>
            <a:endParaRPr lang="en-US" sz="3264" b="1" dirty="0">
              <a:latin typeface="Segoe UI Light"/>
            </a:endParaRPr>
          </a:p>
        </p:txBody>
      </p:sp>
      <p:sp useBgFill="1">
        <p:nvSpPr>
          <p:cNvPr id="11" name="Freeform 10"/>
          <p:cNvSpPr/>
          <p:nvPr/>
        </p:nvSpPr>
        <p:spPr bwMode="auto">
          <a:xfrm>
            <a:off x="2505" y="-1"/>
            <a:ext cx="12431473"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7453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6975560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Running total</a:t>
            </a:r>
          </a:p>
        </p:txBody>
      </p:sp>
      <p:sp>
        <p:nvSpPr>
          <p:cNvPr id="5" name="Text Placeholder 4"/>
          <p:cNvSpPr>
            <a:spLocks noGrp="1"/>
          </p:cNvSpPr>
          <p:nvPr>
            <p:ph type="body" sz="quarter" idx="12"/>
          </p:nvPr>
        </p:nvSpPr>
        <p:spPr/>
        <p:txBody>
          <a:bodyPr/>
          <a:lstStyle/>
          <a:p>
            <a:r>
              <a:rPr lang="en-US" dirty="0" smtClean="0"/>
              <a:t>Kasper de Jonge</a:t>
            </a:r>
            <a:endParaRPr lang="en-US" dirty="0"/>
          </a:p>
        </p:txBody>
      </p:sp>
    </p:spTree>
    <p:extLst>
      <p:ext uri="{BB962C8B-B14F-4D97-AF65-F5344CB8AC3E}">
        <p14:creationId xmlns:p14="http://schemas.microsoft.com/office/powerpoint/2010/main" val="45336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99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921750587"/>
      </p:ext>
    </p:extLst>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0376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context: adds all tables</a:t>
            </a:r>
            <a:endParaRPr lang="en-US" dirty="0"/>
          </a:p>
        </p:txBody>
      </p:sp>
      <p:sp>
        <p:nvSpPr>
          <p:cNvPr id="4" name="Rectangle 3"/>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6" name="Table 5"/>
          <p:cNvGraphicFramePr>
            <a:graphicFrameLocks noGrp="1"/>
          </p:cNvGraphicFramePr>
          <p:nvPr>
            <p:extLst/>
          </p:nvPr>
        </p:nvGraphicFramePr>
        <p:xfrm>
          <a:off x="503237" y="1911774"/>
          <a:ext cx="4648200" cy="1571625"/>
        </p:xfrm>
        <a:graphic>
          <a:graphicData uri="http://schemas.openxmlformats.org/drawingml/2006/table">
            <a:tbl>
              <a:tblPr>
                <a:tableStyleId>{5940675A-B579-460E-94D1-54222C63F5DA}</a:tableStyleId>
              </a:tblPr>
              <a:tblGrid>
                <a:gridCol w="1271627"/>
                <a:gridCol w="1271627"/>
                <a:gridCol w="2104946"/>
              </a:tblGrid>
              <a:tr h="304800">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graphicFrame>
        <p:nvGraphicFramePr>
          <p:cNvPr id="7" name="Table 6"/>
          <p:cNvGraphicFramePr>
            <a:graphicFrameLocks noGrp="1"/>
          </p:cNvGraphicFramePr>
          <p:nvPr>
            <p:extLst/>
          </p:nvPr>
        </p:nvGraphicFramePr>
        <p:xfrm>
          <a:off x="7285037" y="1824487"/>
          <a:ext cx="2971801" cy="3771900"/>
        </p:xfrm>
        <a:graphic>
          <a:graphicData uri="http://schemas.openxmlformats.org/drawingml/2006/table">
            <a:tbl>
              <a:tblPr>
                <a:tableStyleId>{5940675A-B579-460E-94D1-54222C63F5DA}</a:tableStyleId>
              </a:tblPr>
              <a:tblGrid>
                <a:gridCol w="1726772"/>
                <a:gridCol w="1245029"/>
              </a:tblGrid>
              <a:tr h="304800">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4/1/2012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43534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cxnSp>
        <p:nvCxnSpPr>
          <p:cNvPr id="9" name="Straight Arrow Connector 8"/>
          <p:cNvCxnSpPr>
            <a:endCxn id="6" idx="3"/>
          </p:cNvCxnSpPr>
          <p:nvPr/>
        </p:nvCxnSpPr>
        <p:spPr>
          <a:xfrm flipH="1" flipV="1">
            <a:off x="5151437" y="2697586"/>
            <a:ext cx="2133601" cy="717969"/>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958245" y="6236030"/>
            <a:ext cx="2597186" cy="535531"/>
          </a:xfrm>
          <a:prstGeom prst="rect">
            <a:avLst/>
          </a:prstGeom>
        </p:spPr>
        <p:txBody>
          <a:bodyPr wrap="none">
            <a:sp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Filter Context</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2103437" y="1363662"/>
            <a:ext cx="17929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Date Table</a:t>
            </a:r>
          </a:p>
        </p:txBody>
      </p:sp>
      <p:sp>
        <p:nvSpPr>
          <p:cNvPr id="17" name="TextBox 16"/>
          <p:cNvSpPr txBox="1"/>
          <p:nvPr/>
        </p:nvSpPr>
        <p:spPr>
          <a:xfrm>
            <a:off x="7711418" y="1279861"/>
            <a:ext cx="2119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Invoice Table</a:t>
            </a:r>
          </a:p>
        </p:txBody>
      </p:sp>
      <p:sp>
        <p:nvSpPr>
          <p:cNvPr id="18" name="Rectangle 17"/>
          <p:cNvSpPr/>
          <p:nvPr/>
        </p:nvSpPr>
        <p:spPr bwMode="auto">
          <a:xfrm>
            <a:off x="503237" y="2521374"/>
            <a:ext cx="4648200" cy="381000"/>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285039" y="3077614"/>
            <a:ext cx="2971800" cy="675882"/>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9037638" y="3077614"/>
            <a:ext cx="1219200" cy="675882"/>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503237" y="4373222"/>
            <a:ext cx="4509889" cy="683264"/>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SUM(Invoice[Revenue])</a:t>
            </a:r>
          </a:p>
        </p:txBody>
      </p:sp>
    </p:spTree>
    <p:extLst>
      <p:ext uri="{BB962C8B-B14F-4D97-AF65-F5344CB8AC3E}">
        <p14:creationId xmlns:p14="http://schemas.microsoft.com/office/powerpoint/2010/main" val="731286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Ignore filter context: create local context</a:t>
            </a:r>
            <a:endParaRPr lang="en-US" dirty="0"/>
          </a:p>
        </p:txBody>
      </p:sp>
      <p:sp>
        <p:nvSpPr>
          <p:cNvPr id="4" name="Rectangle 3"/>
          <p:cNvSpPr/>
          <p:nvPr/>
        </p:nvSpPr>
        <p:spPr bwMode="auto">
          <a:xfrm>
            <a:off x="274639" y="1363662"/>
            <a:ext cx="11371260" cy="5410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6" name="Table 5"/>
          <p:cNvGraphicFramePr>
            <a:graphicFrameLocks noGrp="1"/>
          </p:cNvGraphicFramePr>
          <p:nvPr>
            <p:extLst/>
          </p:nvPr>
        </p:nvGraphicFramePr>
        <p:xfrm>
          <a:off x="503237" y="1911774"/>
          <a:ext cx="4648200" cy="1571625"/>
        </p:xfrm>
        <a:graphic>
          <a:graphicData uri="http://schemas.openxmlformats.org/drawingml/2006/table">
            <a:tbl>
              <a:tblPr>
                <a:tableStyleId>{5940675A-B579-460E-94D1-54222C63F5DA}</a:tableStyleId>
              </a:tblPr>
              <a:tblGrid>
                <a:gridCol w="1271627"/>
                <a:gridCol w="1271627"/>
                <a:gridCol w="2104946"/>
              </a:tblGrid>
              <a:tr h="304800">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graphicFrame>
        <p:nvGraphicFramePr>
          <p:cNvPr id="7" name="Table 6"/>
          <p:cNvGraphicFramePr>
            <a:graphicFrameLocks noGrp="1"/>
          </p:cNvGraphicFramePr>
          <p:nvPr>
            <p:extLst/>
          </p:nvPr>
        </p:nvGraphicFramePr>
        <p:xfrm>
          <a:off x="7285037" y="1824487"/>
          <a:ext cx="2971801" cy="3771900"/>
        </p:xfrm>
        <a:graphic>
          <a:graphicData uri="http://schemas.openxmlformats.org/drawingml/2006/table">
            <a:tbl>
              <a:tblPr>
                <a:tableStyleId>{5940675A-B579-460E-94D1-54222C63F5DA}</a:tableStyleId>
              </a:tblPr>
              <a:tblGrid>
                <a:gridCol w="1726772"/>
                <a:gridCol w="1245029"/>
              </a:tblGrid>
              <a:tr h="304800">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4/1/2012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43534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cxnSp>
        <p:nvCxnSpPr>
          <p:cNvPr id="9" name="Straight Arrow Connector 8"/>
          <p:cNvCxnSpPr>
            <a:endCxn id="6" idx="3"/>
          </p:cNvCxnSpPr>
          <p:nvPr/>
        </p:nvCxnSpPr>
        <p:spPr>
          <a:xfrm flipH="1" flipV="1">
            <a:off x="5151437" y="2697586"/>
            <a:ext cx="2133601" cy="717969"/>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942374" y="6238331"/>
            <a:ext cx="2635658" cy="535531"/>
          </a:xfrm>
          <a:prstGeom prst="rect">
            <a:avLst/>
          </a:prstGeom>
        </p:spPr>
        <p:txBody>
          <a:bodyPr wrap="none">
            <a:sp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Local Context</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2103437" y="1363662"/>
            <a:ext cx="17929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Date Table</a:t>
            </a:r>
          </a:p>
        </p:txBody>
      </p:sp>
      <p:sp>
        <p:nvSpPr>
          <p:cNvPr id="17" name="TextBox 16"/>
          <p:cNvSpPr txBox="1"/>
          <p:nvPr/>
        </p:nvSpPr>
        <p:spPr>
          <a:xfrm>
            <a:off x="7711418" y="1279861"/>
            <a:ext cx="2119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Invoice Table</a:t>
            </a:r>
          </a:p>
        </p:txBody>
      </p:sp>
      <p:sp>
        <p:nvSpPr>
          <p:cNvPr id="18" name="Rectangle 17"/>
          <p:cNvSpPr/>
          <p:nvPr/>
        </p:nvSpPr>
        <p:spPr bwMode="auto">
          <a:xfrm>
            <a:off x="503237" y="2201861"/>
            <a:ext cx="4648200" cy="1281537"/>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285039" y="2125661"/>
            <a:ext cx="2971800" cy="3470725"/>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125961" y="3693733"/>
            <a:ext cx="5930663" cy="2449901"/>
          </a:xfrm>
          <a:prstGeom prst="rect">
            <a:avLst/>
          </a:prstGeom>
          <a:noFill/>
        </p:spPr>
        <p:txBody>
          <a:bodyPr wrap="none" lIns="182880" tIns="146304" rIns="182880" bIns="146304" rtlCol="0">
            <a:spAutoFit/>
          </a:bodyPr>
          <a:lstStyle/>
          <a:p>
            <a:r>
              <a:rPr lang="en-US" sz="2800" dirty="0">
                <a:solidFill>
                  <a:srgbClr val="FFFFFF"/>
                </a:solidFill>
              </a:rPr>
              <a:t>=CALCULATE([Sum of Revenue]</a:t>
            </a:r>
          </a:p>
          <a:p>
            <a:r>
              <a:rPr lang="en-US" sz="2800" dirty="0">
                <a:solidFill>
                  <a:srgbClr val="FFFFFF"/>
                </a:solidFill>
              </a:rPr>
              <a:t>		</a:t>
            </a:r>
            <a:r>
              <a:rPr lang="en-US" sz="2800" dirty="0" smtClean="0">
                <a:solidFill>
                  <a:srgbClr val="FFFFFF"/>
                </a:solidFill>
              </a:rPr>
              <a:t>  ,FILTER(</a:t>
            </a:r>
            <a:endParaRPr lang="en-US" sz="2800" dirty="0">
              <a:solidFill>
                <a:srgbClr val="FFFFFF"/>
              </a:solidFill>
            </a:endParaRPr>
          </a:p>
          <a:p>
            <a:r>
              <a:rPr lang="en-US" sz="2800" dirty="0">
                <a:solidFill>
                  <a:srgbClr val="FFFFFF"/>
                </a:solidFill>
              </a:rPr>
              <a:t>			</a:t>
            </a:r>
            <a:r>
              <a:rPr lang="en-US" sz="2800" dirty="0" smtClean="0">
                <a:solidFill>
                  <a:srgbClr val="FFFFFF"/>
                </a:solidFill>
              </a:rPr>
              <a:t>    </a:t>
            </a:r>
            <a:r>
              <a:rPr lang="en-US" sz="2800" dirty="0" smtClean="0">
                <a:solidFill>
                  <a:srgbClr val="DC3C00"/>
                </a:solidFill>
              </a:rPr>
              <a:t>ALL(</a:t>
            </a:r>
            <a:r>
              <a:rPr lang="en-US" sz="2800" dirty="0" err="1" smtClean="0">
                <a:solidFill>
                  <a:srgbClr val="DC3C00"/>
                </a:solidFill>
              </a:rPr>
              <a:t>DateTable</a:t>
            </a:r>
            <a:r>
              <a:rPr lang="en-US" sz="2800" dirty="0" smtClean="0">
                <a:solidFill>
                  <a:srgbClr val="DC3C00"/>
                </a:solidFill>
              </a:rPr>
              <a:t>)</a:t>
            </a:r>
          </a:p>
          <a:p>
            <a:r>
              <a:rPr lang="en-US" sz="2800" dirty="0">
                <a:solidFill>
                  <a:srgbClr val="DC3C00"/>
                </a:solidFill>
              </a:rPr>
              <a:t>	</a:t>
            </a:r>
            <a:r>
              <a:rPr lang="en-US" sz="2800" dirty="0" smtClean="0">
                <a:solidFill>
                  <a:srgbClr val="DC3C00"/>
                </a:solidFill>
              </a:rPr>
              <a:t>		   , TRUE</a:t>
            </a:r>
          </a:p>
          <a:p>
            <a:r>
              <a:rPr lang="en-US" sz="2800" dirty="0">
                <a:solidFill>
                  <a:srgbClr val="FFFFFF"/>
                </a:solidFill>
              </a:rPr>
              <a:t> </a:t>
            </a:r>
            <a:r>
              <a:rPr lang="en-US" sz="2800" dirty="0" smtClean="0">
                <a:solidFill>
                  <a:srgbClr val="FFFFFF"/>
                </a:solidFill>
              </a:rPr>
              <a:t>		  )</a:t>
            </a:r>
            <a:endParaRPr lang="en-US" sz="2800" dirty="0">
              <a:solidFill>
                <a:srgbClr val="FFFFFF"/>
              </a:solidFill>
            </a:endParaRPr>
          </a:p>
        </p:txBody>
      </p:sp>
      <p:sp>
        <p:nvSpPr>
          <p:cNvPr id="15" name="Rectangle 14"/>
          <p:cNvSpPr/>
          <p:nvPr/>
        </p:nvSpPr>
        <p:spPr bwMode="auto">
          <a:xfrm>
            <a:off x="9037637" y="2124898"/>
            <a:ext cx="1219201" cy="3471488"/>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4829296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filter context for local context</a:t>
            </a:r>
            <a:endParaRPr lang="en-US" dirty="0"/>
          </a:p>
        </p:txBody>
      </p:sp>
      <p:sp>
        <p:nvSpPr>
          <p:cNvPr id="4" name="Rectangle 3"/>
          <p:cNvSpPr/>
          <p:nvPr/>
        </p:nvSpPr>
        <p:spPr bwMode="auto">
          <a:xfrm>
            <a:off x="274639" y="1363662"/>
            <a:ext cx="11371260" cy="541182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	</a:t>
            </a:r>
            <a:r>
              <a:rPr lang="en-US" sz="3200" dirty="0" smtClean="0">
                <a:gradFill>
                  <a:gsLst>
                    <a:gs pos="0">
                      <a:srgbClr val="FFFFFF"/>
                    </a:gs>
                    <a:gs pos="100000">
                      <a:srgbClr val="FFFFFF"/>
                    </a:gs>
                  </a:gsLst>
                  <a:lin ang="5400000" scaled="0"/>
                </a:gradFill>
                <a:ea typeface="Segoe UI" pitchFamily="34" charset="0"/>
                <a:cs typeface="Segoe UI" pitchFamily="34" charset="0"/>
              </a:rPr>
              <a:t>					</a:t>
            </a:r>
          </a:p>
        </p:txBody>
      </p:sp>
      <p:graphicFrame>
        <p:nvGraphicFramePr>
          <p:cNvPr id="6" name="Table 5"/>
          <p:cNvGraphicFramePr>
            <a:graphicFrameLocks noGrp="1"/>
          </p:cNvGraphicFramePr>
          <p:nvPr>
            <p:extLst/>
          </p:nvPr>
        </p:nvGraphicFramePr>
        <p:xfrm>
          <a:off x="503237" y="1911774"/>
          <a:ext cx="4648200" cy="1571625"/>
        </p:xfrm>
        <a:graphic>
          <a:graphicData uri="http://schemas.openxmlformats.org/drawingml/2006/table">
            <a:tbl>
              <a:tblPr>
                <a:tableStyleId>{5940675A-B579-460E-94D1-54222C63F5DA}</a:tableStyleId>
              </a:tblPr>
              <a:tblGrid>
                <a:gridCol w="1271627"/>
                <a:gridCol w="1271627"/>
                <a:gridCol w="2104946"/>
              </a:tblGrid>
              <a:tr h="304800">
                <a:tc>
                  <a:txBody>
                    <a:bodyPr/>
                    <a:lstStyle/>
                    <a:p>
                      <a:pPr algn="l" fontAlgn="b"/>
                      <a:r>
                        <a:rPr lang="en-US" sz="2000" u="none" strike="noStrike" dirty="0">
                          <a:solidFill>
                            <a:schemeClr val="tx1"/>
                          </a:solidFill>
                          <a:effectLst/>
                        </a:rPr>
                        <a:t>Year</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Month</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1</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smtClean="0">
                          <a:solidFill>
                            <a:schemeClr val="bg1"/>
                          </a:solidFill>
                          <a:effectLst/>
                        </a:rPr>
                        <a:t>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2012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mn-lt"/>
                        </a:rPr>
                        <a:t>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graphicFrame>
        <p:nvGraphicFramePr>
          <p:cNvPr id="7" name="Table 6"/>
          <p:cNvGraphicFramePr>
            <a:graphicFrameLocks noGrp="1"/>
          </p:cNvGraphicFramePr>
          <p:nvPr>
            <p:extLst/>
          </p:nvPr>
        </p:nvGraphicFramePr>
        <p:xfrm>
          <a:off x="7285037" y="1824487"/>
          <a:ext cx="2971801" cy="3771900"/>
        </p:xfrm>
        <a:graphic>
          <a:graphicData uri="http://schemas.openxmlformats.org/drawingml/2006/table">
            <a:tbl>
              <a:tblPr>
                <a:tableStyleId>{5940675A-B579-460E-94D1-54222C63F5DA}</a:tableStyleId>
              </a:tblPr>
              <a:tblGrid>
                <a:gridCol w="1726772"/>
                <a:gridCol w="1245029"/>
              </a:tblGrid>
              <a:tr h="304800">
                <a:tc>
                  <a:txBody>
                    <a:bodyPr/>
                    <a:lstStyle/>
                    <a:p>
                      <a:pPr algn="l" fontAlgn="b"/>
                      <a:r>
                        <a:rPr lang="en-US" sz="2000" u="none" strike="noStrike" dirty="0">
                          <a:solidFill>
                            <a:schemeClr val="tx1"/>
                          </a:solidFill>
                          <a:effectLst/>
                        </a:rPr>
                        <a:t>Date</a:t>
                      </a:r>
                      <a:endParaRPr lang="en-US" sz="2000" b="1" i="0" u="none" strike="noStrike" dirty="0">
                        <a:solidFill>
                          <a:schemeClr val="tx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2000" u="none" strike="noStrike" kern="1200" dirty="0" smtClean="0">
                          <a:solidFill>
                            <a:schemeClr val="tx1"/>
                          </a:solidFill>
                          <a:effectLst/>
                          <a:latin typeface="+mn-lt"/>
                          <a:ea typeface="+mn-ea"/>
                          <a:cs typeface="+mn-cs"/>
                        </a:rPr>
                        <a:t>Revenue</a:t>
                      </a:r>
                      <a:endParaRPr lang="en-US" sz="2000" u="none" strike="noStrike" kern="1200" dirty="0">
                        <a:solidFill>
                          <a:schemeClr val="tx1"/>
                        </a:solidFill>
                        <a:effectLst/>
                        <a:latin typeface="+mn-lt"/>
                        <a:ea typeface="+mn-ea"/>
                        <a:cs typeface="+mn-cs"/>
                      </a:endParaRPr>
                    </a:p>
                  </a:txBody>
                  <a:tcPr marL="9525" marR="9525" marT="9525" marB="0" anchor="b">
                    <a:solidFill>
                      <a:schemeClr val="accent3"/>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3424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1</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325456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2/1/2012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4543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2</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432</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23423</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3</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4536</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53467</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564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smtClean="0">
                          <a:solidFill>
                            <a:schemeClr val="bg1"/>
                          </a:solidFill>
                          <a:effectLst/>
                        </a:rPr>
                        <a:t>4/1/2012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43534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r h="304800">
                <a:tc>
                  <a:txBody>
                    <a:bodyPr/>
                    <a:lstStyle/>
                    <a:p>
                      <a:pPr algn="r" fontAlgn="ctr"/>
                      <a:r>
                        <a:rPr lang="en-US" sz="2000" u="none" strike="noStrike" dirty="0">
                          <a:solidFill>
                            <a:schemeClr val="bg1"/>
                          </a:solidFill>
                          <a:effectLst/>
                        </a:rPr>
                        <a:t>4</a:t>
                      </a:r>
                      <a:r>
                        <a:rPr lang="en-US" sz="2000" u="none" strike="noStrike" dirty="0" smtClean="0">
                          <a:solidFill>
                            <a:schemeClr val="bg1"/>
                          </a:solidFill>
                          <a:effectLst/>
                        </a:rPr>
                        <a:t>/1/2012 </a:t>
                      </a:r>
                      <a:r>
                        <a:rPr lang="en-US" sz="2000" u="none" strike="noStrike" dirty="0">
                          <a:solidFill>
                            <a:schemeClr val="bg1"/>
                          </a:solidFill>
                          <a:effectLst/>
                        </a:rPr>
                        <a:t>0:00</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a:txBody>
                    <a:bodyPr/>
                    <a:lstStyle/>
                    <a:p>
                      <a:pPr algn="r" fontAlgn="ctr"/>
                      <a:r>
                        <a:rPr lang="en-US" sz="2000" b="0" i="0" u="none" strike="noStrike" dirty="0" smtClean="0">
                          <a:solidFill>
                            <a:schemeClr val="bg1"/>
                          </a:solidFill>
                          <a:effectLst/>
                          <a:latin typeface="Calibri" panose="020F0502020204030204" pitchFamily="34" charset="0"/>
                        </a:rPr>
                        <a:t>234</a:t>
                      </a:r>
                      <a:endParaRPr lang="en-US" sz="2000" b="0"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r>
            </a:tbl>
          </a:graphicData>
        </a:graphic>
      </p:graphicFrame>
      <p:cxnSp>
        <p:nvCxnSpPr>
          <p:cNvPr id="9" name="Straight Arrow Connector 8"/>
          <p:cNvCxnSpPr>
            <a:endCxn id="6" idx="3"/>
          </p:cNvCxnSpPr>
          <p:nvPr/>
        </p:nvCxnSpPr>
        <p:spPr>
          <a:xfrm flipH="1" flipV="1">
            <a:off x="5151437" y="2697586"/>
            <a:ext cx="2133601" cy="717969"/>
          </a:xfrm>
          <a:prstGeom prst="straightConnector1">
            <a:avLst/>
          </a:prstGeom>
          <a:ln w="635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03437" y="1363662"/>
            <a:ext cx="17929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Date Table</a:t>
            </a:r>
          </a:p>
        </p:txBody>
      </p:sp>
      <p:sp>
        <p:nvSpPr>
          <p:cNvPr id="17" name="TextBox 16"/>
          <p:cNvSpPr txBox="1"/>
          <p:nvPr/>
        </p:nvSpPr>
        <p:spPr>
          <a:xfrm>
            <a:off x="7711418" y="1279861"/>
            <a:ext cx="2119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Invoice Table</a:t>
            </a:r>
          </a:p>
        </p:txBody>
      </p:sp>
      <p:sp>
        <p:nvSpPr>
          <p:cNvPr id="18" name="Rectangle 17"/>
          <p:cNvSpPr/>
          <p:nvPr/>
        </p:nvSpPr>
        <p:spPr bwMode="auto">
          <a:xfrm>
            <a:off x="503237" y="2220550"/>
            <a:ext cx="4648200" cy="685801"/>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285039" y="2125661"/>
            <a:ext cx="2971800" cy="1600201"/>
          </a:xfrm>
          <a:prstGeom prst="rect">
            <a:avLst/>
          </a:prstGeom>
          <a:solidFill>
            <a:schemeClr val="accent2">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125961" y="3463814"/>
            <a:ext cx="7283982" cy="3311676"/>
          </a:xfrm>
          <a:prstGeom prst="rect">
            <a:avLst/>
          </a:prstGeom>
          <a:noFill/>
        </p:spPr>
        <p:txBody>
          <a:bodyPr wrap="none" lIns="182880" tIns="146304" rIns="182880" bIns="146304" rtlCol="0">
            <a:spAutoFit/>
          </a:bodyPr>
          <a:lstStyle/>
          <a:p>
            <a:r>
              <a:rPr lang="en-US" sz="2800" dirty="0">
                <a:solidFill>
                  <a:srgbClr val="FFFFFF"/>
                </a:solidFill>
              </a:rPr>
              <a:t>=CALCULATE([Sum of Revenue]</a:t>
            </a:r>
          </a:p>
          <a:p>
            <a:r>
              <a:rPr lang="en-US" sz="2800" dirty="0">
                <a:solidFill>
                  <a:srgbClr val="FFFFFF"/>
                </a:solidFill>
              </a:rPr>
              <a:t>		,FILTER(</a:t>
            </a:r>
          </a:p>
          <a:p>
            <a:r>
              <a:rPr lang="en-US" sz="2800" dirty="0">
                <a:solidFill>
                  <a:srgbClr val="FFFFFF"/>
                </a:solidFill>
              </a:rPr>
              <a:t>			</a:t>
            </a:r>
            <a:r>
              <a:rPr lang="en-US" sz="2800" dirty="0" smtClean="0">
                <a:solidFill>
                  <a:srgbClr val="FFFFFF"/>
                </a:solidFill>
              </a:rPr>
              <a:t>ALL(</a:t>
            </a:r>
            <a:r>
              <a:rPr lang="en-US" sz="2800" dirty="0" err="1" smtClean="0">
                <a:solidFill>
                  <a:srgbClr val="FFFFFF"/>
                </a:solidFill>
              </a:rPr>
              <a:t>DateTable</a:t>
            </a:r>
            <a:r>
              <a:rPr lang="en-US" sz="2800" dirty="0">
                <a:solidFill>
                  <a:srgbClr val="FFFFFF"/>
                </a:solidFill>
              </a:rPr>
              <a:t>)</a:t>
            </a:r>
          </a:p>
          <a:p>
            <a:r>
              <a:rPr lang="en-US" sz="2800" dirty="0">
                <a:solidFill>
                  <a:srgbClr val="FFFFFF"/>
                </a:solidFill>
              </a:rPr>
              <a:t>			</a:t>
            </a:r>
            <a:r>
              <a:rPr lang="en-US" sz="2800" dirty="0">
                <a:solidFill>
                  <a:srgbClr val="DC3C00"/>
                </a:solidFill>
              </a:rPr>
              <a:t>,</a:t>
            </a:r>
            <a:r>
              <a:rPr lang="en-US" sz="2800" dirty="0" err="1">
                <a:solidFill>
                  <a:srgbClr val="DC3C00"/>
                </a:solidFill>
              </a:rPr>
              <a:t>DateTable</a:t>
            </a:r>
            <a:r>
              <a:rPr lang="en-US" sz="2800" dirty="0">
                <a:solidFill>
                  <a:srgbClr val="DC3C00"/>
                </a:solidFill>
              </a:rPr>
              <a:t>[Date] </a:t>
            </a:r>
            <a:endParaRPr lang="en-US" sz="2800" dirty="0" smtClean="0">
              <a:solidFill>
                <a:srgbClr val="DC3C00"/>
              </a:solidFill>
            </a:endParaRPr>
          </a:p>
          <a:p>
            <a:r>
              <a:rPr lang="en-US" sz="2800" dirty="0" smtClean="0">
                <a:solidFill>
                  <a:srgbClr val="DC3C00"/>
                </a:solidFill>
              </a:rPr>
              <a:t>			&lt;= MAX(</a:t>
            </a:r>
            <a:r>
              <a:rPr lang="en-US" sz="2800" dirty="0" err="1" smtClean="0">
                <a:solidFill>
                  <a:srgbClr val="DC3C00"/>
                </a:solidFill>
              </a:rPr>
              <a:t>DateTable</a:t>
            </a:r>
            <a:r>
              <a:rPr lang="en-US" sz="2800" dirty="0" smtClean="0">
                <a:solidFill>
                  <a:srgbClr val="DC3C00"/>
                </a:solidFill>
              </a:rPr>
              <a:t>[Date</a:t>
            </a:r>
            <a:r>
              <a:rPr lang="en-US" sz="2800" dirty="0">
                <a:solidFill>
                  <a:srgbClr val="DC3C00"/>
                </a:solidFill>
              </a:rPr>
              <a:t>])</a:t>
            </a:r>
          </a:p>
          <a:p>
            <a:r>
              <a:rPr lang="en-US" sz="2800" dirty="0">
                <a:solidFill>
                  <a:srgbClr val="FFFFFF"/>
                </a:solidFill>
              </a:rPr>
              <a:t>			</a:t>
            </a:r>
            <a:r>
              <a:rPr lang="en-US" sz="2800" dirty="0" smtClean="0">
                <a:solidFill>
                  <a:srgbClr val="FFFFFF"/>
                </a:solidFill>
              </a:rPr>
              <a:t>)</a:t>
            </a:r>
            <a:endParaRPr lang="en-US" sz="2800" dirty="0">
              <a:solidFill>
                <a:srgbClr val="FFFFFF"/>
              </a:solidFill>
            </a:endParaRPr>
          </a:p>
          <a:p>
            <a:r>
              <a:rPr lang="en-US" sz="2800" dirty="0">
                <a:solidFill>
                  <a:srgbClr val="FFFFFF"/>
                </a:solidFill>
              </a:rPr>
              <a:t>		</a:t>
            </a:r>
            <a:r>
              <a:rPr lang="en-US" sz="2800" dirty="0" smtClean="0">
                <a:solidFill>
                  <a:srgbClr val="FFFFFF"/>
                </a:solidFill>
              </a:rPr>
              <a:t>)</a:t>
            </a:r>
            <a:endParaRPr lang="en-US" sz="2800" dirty="0">
              <a:solidFill>
                <a:srgbClr val="FFFFFF"/>
              </a:solidFill>
            </a:endParaRPr>
          </a:p>
        </p:txBody>
      </p:sp>
      <p:sp>
        <p:nvSpPr>
          <p:cNvPr id="13" name="Rectangle 12"/>
          <p:cNvSpPr/>
          <p:nvPr/>
        </p:nvSpPr>
        <p:spPr bwMode="auto">
          <a:xfrm>
            <a:off x="9037637" y="2124898"/>
            <a:ext cx="1219201" cy="1600964"/>
          </a:xfrm>
          <a:prstGeom prst="rect">
            <a:avLst/>
          </a:prstGeom>
          <a:solidFill>
            <a:schemeClr val="accent3">
              <a:alpha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a:xfrm>
            <a:off x="8942374" y="6238331"/>
            <a:ext cx="2635658" cy="535531"/>
          </a:xfrm>
          <a:prstGeom prst="rect">
            <a:avLst/>
          </a:prstGeom>
        </p:spPr>
        <p:txBody>
          <a:bodyPr wrap="none">
            <a:sp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Local Context</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6901451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DAX Running total</a:t>
            </a:r>
            <a:endParaRPr lang="en-US" dirty="0"/>
          </a:p>
        </p:txBody>
      </p:sp>
      <p:sp>
        <p:nvSpPr>
          <p:cNvPr id="5" name="Text Placeholder 4"/>
          <p:cNvSpPr>
            <a:spLocks noGrp="1"/>
          </p:cNvSpPr>
          <p:nvPr>
            <p:ph type="body" sz="quarter" idx="10"/>
          </p:nvPr>
        </p:nvSpPr>
        <p:spPr>
          <a:xfrm>
            <a:off x="274638" y="1216152"/>
            <a:ext cx="11887199" cy="3891835"/>
          </a:xfrm>
        </p:spPr>
        <p:txBody>
          <a:bodyPr/>
          <a:lstStyle/>
          <a:p>
            <a:r>
              <a:rPr lang="en-US" dirty="0"/>
              <a:t>=CALCULATE([Sum of Revenue</a:t>
            </a:r>
            <a:r>
              <a:rPr lang="en-US" dirty="0" smtClean="0"/>
              <a:t>]</a:t>
            </a:r>
          </a:p>
          <a:p>
            <a:r>
              <a:rPr lang="en-US" dirty="0"/>
              <a:t>	</a:t>
            </a:r>
            <a:r>
              <a:rPr lang="en-US" dirty="0" smtClean="0"/>
              <a:t>	,FILTER(</a:t>
            </a:r>
          </a:p>
          <a:p>
            <a:r>
              <a:rPr lang="en-US" dirty="0"/>
              <a:t>	</a:t>
            </a:r>
            <a:r>
              <a:rPr lang="en-US" dirty="0" smtClean="0"/>
              <a:t>			ALL(</a:t>
            </a:r>
            <a:r>
              <a:rPr lang="en-US" dirty="0" err="1" smtClean="0"/>
              <a:t>DateTable</a:t>
            </a:r>
            <a:r>
              <a:rPr lang="en-US" dirty="0" smtClean="0"/>
              <a:t>)</a:t>
            </a:r>
          </a:p>
          <a:p>
            <a:r>
              <a:rPr lang="en-US" dirty="0"/>
              <a:t>	</a:t>
            </a:r>
            <a:r>
              <a:rPr lang="en-US" dirty="0" smtClean="0"/>
              <a:t>			,</a:t>
            </a:r>
            <a:r>
              <a:rPr lang="en-US" dirty="0" err="1" smtClean="0"/>
              <a:t>DateTable</a:t>
            </a:r>
            <a:r>
              <a:rPr lang="en-US" dirty="0" smtClean="0"/>
              <a:t>[Date</a:t>
            </a:r>
            <a:r>
              <a:rPr lang="en-US" dirty="0"/>
              <a:t>] &lt;= </a:t>
            </a:r>
            <a:r>
              <a:rPr lang="en-US" dirty="0" smtClean="0"/>
              <a:t>								 MAX(</a:t>
            </a:r>
            <a:r>
              <a:rPr lang="en-US" dirty="0" err="1" smtClean="0"/>
              <a:t>DateTable</a:t>
            </a:r>
            <a:r>
              <a:rPr lang="en-US" dirty="0" smtClean="0"/>
              <a:t>[Date])</a:t>
            </a:r>
          </a:p>
          <a:p>
            <a:r>
              <a:rPr lang="en-US" dirty="0"/>
              <a:t>	</a:t>
            </a:r>
            <a:r>
              <a:rPr lang="en-US" dirty="0" smtClean="0"/>
              <a:t>			)</a:t>
            </a:r>
          </a:p>
          <a:p>
            <a:r>
              <a:rPr lang="en-US" dirty="0"/>
              <a:t>	</a:t>
            </a:r>
            <a:r>
              <a:rPr lang="en-US" dirty="0" smtClean="0"/>
              <a:t>		)</a:t>
            </a:r>
            <a:endParaRPr lang="en-US" dirty="0"/>
          </a:p>
        </p:txBody>
      </p:sp>
    </p:spTree>
    <p:extLst>
      <p:ext uri="{BB962C8B-B14F-4D97-AF65-F5344CB8AC3E}">
        <p14:creationId xmlns:p14="http://schemas.microsoft.com/office/powerpoint/2010/main" val="372314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Kasper de Jonge</External_x0020_Speaker>
    <Session_x0020_Code xmlns="e36bfbf9-5e42-489c-a259-4c54eb22cb57">DBI-B312</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infopath/2007/PartnerControls"/>
    <ds:schemaRef ds:uri="e36bfbf9-5e42-489c-a259-4c54eb22cb57"/>
    <ds:schemaRef ds:uri="http://schemas.microsoft.com/office/2006/metadata/properties"/>
    <ds:schemaRef ds:uri="http://purl.org/dc/terms/"/>
    <ds:schemaRef ds:uri="http://schemas.microsoft.com/sharepoint/v3"/>
    <ds:schemaRef ds:uri="http://schemas.microsoft.com/office/2006/documentManagement/types"/>
    <ds:schemaRef ds:uri="http://purl.org/dc/dcmitype/"/>
    <ds:schemaRef ds:uri="http://schemas.openxmlformats.org/package/2006/metadata/core-properties"/>
    <ds:schemaRef ds:uri="230e9df3-be65-4c73-a93b-d1236ebd677e"/>
    <ds:schemaRef ds:uri="http://www.w3.org/XML/1998/namespace"/>
  </ds:schemaRefs>
</ds:datastoreItem>
</file>

<file path=customXml/itemProps2.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211</TotalTime>
  <Words>4663</Words>
  <Application>Microsoft Office PowerPoint</Application>
  <PresentationFormat>Custom</PresentationFormat>
  <Paragraphs>1322</Paragraphs>
  <Slides>52</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Consolas</vt:lpstr>
      <vt:lpstr>Segoe UI</vt:lpstr>
      <vt:lpstr>Segoe UI Light</vt:lpstr>
      <vt:lpstr>Wingdings</vt:lpstr>
      <vt:lpstr>TechEd 2014 Dk Blue</vt:lpstr>
      <vt:lpstr>1_TechEd 2014 Dk Blue</vt:lpstr>
      <vt:lpstr>PowerPoint Presentation</vt:lpstr>
      <vt:lpstr>Solving Complex Business Problems with DAX</vt:lpstr>
      <vt:lpstr>Agenda</vt:lpstr>
      <vt:lpstr>What’s evaluation context?</vt:lpstr>
      <vt:lpstr>Running total</vt:lpstr>
      <vt:lpstr>Filter context: adds all tables</vt:lpstr>
      <vt:lpstr>Ignore filter context: create local context</vt:lpstr>
      <vt:lpstr>Change filter context for local context</vt:lpstr>
      <vt:lpstr>DAX Running total</vt:lpstr>
      <vt:lpstr>Ouch this doesn’t work ...</vt:lpstr>
      <vt:lpstr>DAX &amp; Syntax sugar</vt:lpstr>
      <vt:lpstr>More local context</vt:lpstr>
      <vt:lpstr>Creating local context</vt:lpstr>
      <vt:lpstr>Creating local context</vt:lpstr>
      <vt:lpstr>Nesting context</vt:lpstr>
      <vt:lpstr>Unwrapping the context</vt:lpstr>
      <vt:lpstr>Context moves from outside to inside</vt:lpstr>
      <vt:lpstr>Tool table </vt:lpstr>
      <vt:lpstr>Filter context: adds all tables</vt:lpstr>
      <vt:lpstr>Tool table</vt:lpstr>
      <vt:lpstr>Be careful what you wish for….</vt:lpstr>
      <vt:lpstr>Tool table</vt:lpstr>
      <vt:lpstr>Access filter context</vt:lpstr>
      <vt:lpstr>Is(Cross)Filtered</vt:lpstr>
      <vt:lpstr>(Cross)filtered</vt:lpstr>
      <vt:lpstr>Automatic time filters </vt:lpstr>
      <vt:lpstr>Row Context applied</vt:lpstr>
      <vt:lpstr>Automatic time filter</vt:lpstr>
      <vt:lpstr>Manually adding to row contexts</vt:lpstr>
      <vt:lpstr>Manual row context</vt:lpstr>
      <vt:lpstr>Manually creating row context</vt:lpstr>
      <vt:lpstr>AverageX</vt:lpstr>
      <vt:lpstr>Why row context ?</vt:lpstr>
      <vt:lpstr>Measures in row context ….</vt:lpstr>
      <vt:lpstr>Move row context to filter context</vt:lpstr>
      <vt:lpstr>Time intelligence: %YoY growth</vt:lpstr>
      <vt:lpstr>Previous year</vt:lpstr>
      <vt:lpstr>Previous year: without the syntax sugar</vt:lpstr>
      <vt:lpstr>Time intel. Functions and context</vt:lpstr>
      <vt:lpstr>Time intel. Functions, expanded context</vt:lpstr>
      <vt:lpstr>Time intel. functions: change context</vt:lpstr>
      <vt:lpstr>YoY%</vt:lpstr>
      <vt:lpstr>Use case: 445 table</vt:lpstr>
      <vt:lpstr>What is 445?</vt:lpstr>
      <vt:lpstr>445 Previous year</vt:lpstr>
      <vt:lpstr>Use case: 445 Table</vt:lpstr>
      <vt:lpstr>Related content</vt:lpstr>
      <vt:lpstr>Track resources</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Complex Business Problems with DAX</dc:title>
  <dc:subject>TechEd 2014</dc:subject>
  <dc:creator>testadmin</dc:creator>
  <cp:keywords/>
  <dc:description>Template: Jordan Cayabyab, Artitudes Design
Formatting: 
Audience Type:</dc:description>
  <cp:lastModifiedBy>testadmin</cp:lastModifiedBy>
  <cp:revision>5</cp:revision>
  <dcterms:created xsi:type="dcterms:W3CDTF">2014-05-10T14:20:53Z</dcterms:created>
  <dcterms:modified xsi:type="dcterms:W3CDTF">2014-05-14T20:27:14Z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