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55"/>
  </p:notesMasterIdLst>
  <p:handoutMasterIdLst>
    <p:handoutMasterId r:id="rId56"/>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305" r:id="rId49"/>
    <p:sldId id="306" r:id="rId50"/>
    <p:sldId id="307" r:id="rId51"/>
    <p:sldId id="308" r:id="rId52"/>
    <p:sldId id="309" r:id="rId53"/>
    <p:sldId id="310"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116" d="100"/>
          <a:sy n="116" d="100"/>
        </p:scale>
        <p:origin x="84" y="3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37309966104464"/>
          <c:y val="0.12496776151856143"/>
          <c:w val="0.57803662956026536"/>
          <c:h val="0.50616250972114218"/>
        </c:manualLayout>
      </c:layout>
      <c:barChart>
        <c:barDir val="col"/>
        <c:grouping val="clustered"/>
        <c:varyColors val="0"/>
        <c:ser>
          <c:idx val="0"/>
          <c:order val="0"/>
          <c:tx>
            <c:strRef>
              <c:f>'結果(処理件数)'!$D$15</c:f>
              <c:strCache>
                <c:ptCount val="1"/>
                <c:pt idx="0">
                  <c:v>Ave.Rows</c:v>
                </c:pt>
              </c:strCache>
            </c:strRef>
          </c:tx>
          <c:spPr>
            <a:solidFill>
              <a:schemeClr val="accent1"/>
            </a:solidFill>
            <a:ln>
              <a:noFill/>
            </a:ln>
            <a:effectLst/>
          </c:spPr>
          <c:invertIfNegative val="0"/>
          <c:cat>
            <c:strRef>
              <c:f>('結果(処理件数)'!$C$23,'結果(処理件数)'!$C$21,'結果(処理件数)'!$C$22)</c:f>
              <c:strCache>
                <c:ptCount val="3"/>
                <c:pt idx="0">
                  <c:v>CTP2 50 Client Regular table</c:v>
                </c:pt>
                <c:pt idx="1">
                  <c:v>CTP2 50 Client 4 Socket</c:v>
                </c:pt>
                <c:pt idx="2">
                  <c:v>CTP2 50 Client 2 Socket</c:v>
                </c:pt>
              </c:strCache>
            </c:strRef>
          </c:cat>
          <c:val>
            <c:numRef>
              <c:f>('結果(処理件数)'!$D$23,'結果(処理件数)'!$D$21,'結果(処理件数)'!$D$22)</c:f>
              <c:numCache>
                <c:formatCode>#,##0_);[Red]\(#,##0\)</c:formatCode>
                <c:ptCount val="3"/>
                <c:pt idx="0">
                  <c:v>52080</c:v>
                </c:pt>
                <c:pt idx="1">
                  <c:v>115735</c:v>
                </c:pt>
                <c:pt idx="2">
                  <c:v>131921</c:v>
                </c:pt>
              </c:numCache>
            </c:numRef>
          </c:val>
        </c:ser>
        <c:ser>
          <c:idx val="1"/>
          <c:order val="1"/>
          <c:tx>
            <c:strRef>
              <c:f>'結果(処理件数)'!$E$15</c:f>
              <c:strCache>
                <c:ptCount val="1"/>
                <c:pt idx="0">
                  <c:v>Max.Rows</c:v>
                </c:pt>
              </c:strCache>
            </c:strRef>
          </c:tx>
          <c:spPr>
            <a:solidFill>
              <a:schemeClr val="accent2"/>
            </a:solidFill>
            <a:ln>
              <a:noFill/>
            </a:ln>
            <a:effectLst/>
          </c:spPr>
          <c:invertIfNegative val="0"/>
          <c:cat>
            <c:strRef>
              <c:f>('結果(処理件数)'!$C$23,'結果(処理件数)'!$C$21,'結果(処理件数)'!$C$22)</c:f>
              <c:strCache>
                <c:ptCount val="3"/>
                <c:pt idx="0">
                  <c:v>CTP2 50 Client Regular table</c:v>
                </c:pt>
                <c:pt idx="1">
                  <c:v>CTP2 50 Client 4 Socket</c:v>
                </c:pt>
                <c:pt idx="2">
                  <c:v>CTP2 50 Client 2 Socket</c:v>
                </c:pt>
              </c:strCache>
            </c:strRef>
          </c:cat>
          <c:val>
            <c:numRef>
              <c:f>('結果(処理件数)'!$E$23,'結果(処理件数)'!$E$21,'結果(処理件数)'!$E$22)</c:f>
              <c:numCache>
                <c:formatCode>#,##0</c:formatCode>
                <c:ptCount val="3"/>
                <c:pt idx="0">
                  <c:v>58185</c:v>
                </c:pt>
                <c:pt idx="1">
                  <c:v>132076</c:v>
                </c:pt>
                <c:pt idx="2">
                  <c:v>143443</c:v>
                </c:pt>
              </c:numCache>
            </c:numRef>
          </c:val>
        </c:ser>
        <c:dLbls>
          <c:showLegendKey val="0"/>
          <c:showVal val="0"/>
          <c:showCatName val="0"/>
          <c:showSerName val="0"/>
          <c:showPercent val="0"/>
          <c:showBubbleSize val="0"/>
        </c:dLbls>
        <c:gapWidth val="247"/>
        <c:axId val="-2007602336"/>
        <c:axId val="-2007605056"/>
      </c:barChart>
      <c:lineChart>
        <c:grouping val="standard"/>
        <c:varyColors val="0"/>
        <c:ser>
          <c:idx val="2"/>
          <c:order val="2"/>
          <c:tx>
            <c:strRef>
              <c:f>'結果(処理件数)'!$H$15</c:f>
              <c:strCache>
                <c:ptCount val="1"/>
                <c:pt idx="0">
                  <c:v>CPU(%)</c:v>
                </c:pt>
              </c:strCache>
            </c:strRef>
          </c:tx>
          <c:spPr>
            <a:ln w="22225" cap="rnd">
              <a:solidFill>
                <a:schemeClr val="accent3"/>
              </a:solidFill>
              <a:round/>
            </a:ln>
            <a:effectLst/>
          </c:spPr>
          <c:marker>
            <c:symbol val="none"/>
          </c:marker>
          <c:val>
            <c:numRef>
              <c:f>('結果(処理件数)'!$H$23,'結果(処理件数)'!$H$21,'結果(処理件数)'!$H$22)</c:f>
              <c:numCache>
                <c:formatCode>#,##0.00_);[Red]\(#,##0.00\)</c:formatCode>
                <c:ptCount val="3"/>
                <c:pt idx="0" formatCode="0.00">
                  <c:v>40.368246735131422</c:v>
                </c:pt>
                <c:pt idx="1">
                  <c:v>44.264000000000003</c:v>
                </c:pt>
                <c:pt idx="2">
                  <c:v>41.31341695799577</c:v>
                </c:pt>
              </c:numCache>
            </c:numRef>
          </c:val>
          <c:smooth val="0"/>
        </c:ser>
        <c:dLbls>
          <c:showLegendKey val="0"/>
          <c:showVal val="0"/>
          <c:showCatName val="0"/>
          <c:showSerName val="0"/>
          <c:showPercent val="0"/>
          <c:showBubbleSize val="0"/>
        </c:dLbls>
        <c:marker val="1"/>
        <c:smooth val="0"/>
        <c:axId val="-2007603968"/>
        <c:axId val="-2007594176"/>
      </c:lineChart>
      <c:catAx>
        <c:axId val="-20076023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07605056"/>
        <c:crosses val="autoZero"/>
        <c:auto val="1"/>
        <c:lblAlgn val="ctr"/>
        <c:lblOffset val="100"/>
        <c:noMultiLvlLbl val="0"/>
      </c:catAx>
      <c:valAx>
        <c:axId val="-2007605056"/>
        <c:scaling>
          <c:orientation val="minMax"/>
          <c:max val="160000"/>
        </c:scaling>
        <c:delete val="0"/>
        <c:axPos val="l"/>
        <c:majorGridlines>
          <c:spPr>
            <a:ln w="9525" cap="flat" cmpd="sng" algn="ctr">
              <a:solidFill>
                <a:schemeClr val="dk1">
                  <a:lumMod val="15000"/>
                  <a:lumOff val="85000"/>
                </a:schemeClr>
              </a:solidFill>
              <a:round/>
            </a:ln>
            <a:effectLst/>
          </c:spPr>
        </c:majorGridlines>
        <c:title>
          <c:tx>
            <c:rich>
              <a:bodyPr rot="0" spcFirstLastPara="1" vertOverflow="ellipsis"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ltLang="ja-JP" smtClean="0"/>
                  <a:t>Rows</a:t>
                </a:r>
              </a:p>
              <a:p>
                <a:pPr>
                  <a:defRPr/>
                </a:pPr>
                <a:r>
                  <a:rPr lang="en-US" altLang="ja-JP" smtClean="0"/>
                  <a:t>/Sec</a:t>
                </a:r>
                <a:endParaRPr lang="ja-JP"/>
              </a:p>
            </c:rich>
          </c:tx>
          <c:layout>
            <c:manualLayout>
              <c:xMode val="edge"/>
              <c:yMode val="edge"/>
              <c:x val="6.669882848680736E-2"/>
              <c:y val="0.66413869318966712"/>
            </c:manualLayout>
          </c:layout>
          <c:overlay val="0"/>
          <c:spPr>
            <a:noFill/>
            <a:ln>
              <a:noFill/>
            </a:ln>
            <a:effectLst/>
          </c:spPr>
          <c:txPr>
            <a:bodyPr rot="0" spcFirstLastPara="1" vertOverflow="ellipsis"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07602336"/>
        <c:crosses val="autoZero"/>
        <c:crossBetween val="between"/>
      </c:valAx>
      <c:valAx>
        <c:axId val="-2007594176"/>
        <c:scaling>
          <c:orientation val="minMax"/>
          <c:max val="100"/>
          <c:min val="0"/>
        </c:scaling>
        <c:delete val="0"/>
        <c:axPos val="r"/>
        <c:title>
          <c:tx>
            <c:rich>
              <a:bodyPr rot="0" spcFirstLastPara="1" vertOverflow="ellipsis"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CPU</a:t>
                </a:r>
                <a:r>
                  <a:rPr lang="ja-JP"/>
                  <a:t> </a:t>
                </a:r>
                <a:endParaRPr lang="en-US"/>
              </a:p>
              <a:p>
                <a:pPr>
                  <a:defRPr/>
                </a:pPr>
                <a:r>
                  <a:rPr lang="en-US"/>
                  <a:t>(%)</a:t>
                </a:r>
                <a:endParaRPr lang="ja-JP"/>
              </a:p>
            </c:rich>
          </c:tx>
          <c:layout>
            <c:manualLayout>
              <c:xMode val="edge"/>
              <c:yMode val="edge"/>
              <c:x val="0.84907436098326161"/>
              <c:y val="0.68159828705622338"/>
            </c:manualLayout>
          </c:layout>
          <c:overlay val="0"/>
          <c:spPr>
            <a:noFill/>
            <a:ln>
              <a:noFill/>
            </a:ln>
            <a:effectLst/>
          </c:spPr>
          <c:txPr>
            <a:bodyPr rot="0" spcFirstLastPara="1" vertOverflow="ellipsis"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07603968"/>
        <c:crosses val="max"/>
        <c:crossBetween val="between"/>
      </c:valAx>
      <c:catAx>
        <c:axId val="-2007603968"/>
        <c:scaling>
          <c:orientation val="minMax"/>
        </c:scaling>
        <c:delete val="1"/>
        <c:axPos val="b"/>
        <c:majorTickMark val="out"/>
        <c:minorTickMark val="none"/>
        <c:tickLblPos val="nextTo"/>
        <c:crossAx val="-2007594176"/>
        <c:crosses val="autoZero"/>
        <c:auto val="1"/>
        <c:lblAlgn val="ctr"/>
        <c:lblOffset val="100"/>
        <c:noMultiLvlLbl val="0"/>
      </c:cat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5325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9A7C13-4288-44E3-BF72-27533A891B08}"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8929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9A7C13-4288-44E3-BF72-27533A891B08}"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2709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Server &amp; Tools Business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551CFA-9DAD-420C-888C-935BEDFDD828}"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16534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70FC0C-B92B-4067-93DB-3FBEEBEBFBDE}"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105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C61767-14EB-4BFA-A134-8F75015903B2}"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2202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212D70-350C-479F-AA93-D6E52A207B4D}"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2228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Server &amp; Tools Business</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35FE3FB-3219-4AA9-9244-729BE3DC19FF}"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6115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8BA89E6-C238-4247-A2ED-112C5B226F5F}"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230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Server &amp; Tools Business</a:t>
            </a:r>
            <a:endParaRPr lang="en-US">
              <a:solidFill>
                <a:prstClr val="black"/>
              </a:solidFill>
            </a:endParaRPr>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7240DC7-C1F7-43D5-A3C1-AD3F8AD84B02}"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6032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FBB6872-BA7A-4AB3-9CCF-EA4CAF3B4B8D}"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87905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59938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E70FC0C-B92B-4067-93DB-3FBEEBEBFBDE}"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46616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213E840-7232-4814-9085-200340E286D3}"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958620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32FDBBD-D53D-4F34-A352-19AB8504CD51}"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6802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96A2424-81DD-4564-BB46-50589162E043}"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8655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41CBDB-9513-4104-99EB-33B6B8453488}"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22014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F0BC967-15A3-44D7-BD3A-9552EA7FAB30}"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40750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280EA2E-CEFD-4A9E-B4C2-95230A589120}"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455240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75C019A-2550-4260-9174-44E7E574811A}"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726198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2F3EC29-96B5-4583-A806-F718812A568B}"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34967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2F3EC29-96B5-4583-A806-F718812A568B}"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85856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10252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277398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5/15/2014 12:48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275991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65351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9633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937519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2571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3990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10" name="Date Placeholder 9"/>
          <p:cNvSpPr>
            <a:spLocks noGrp="1"/>
          </p:cNvSpPr>
          <p:nvPr>
            <p:ph type="dt" idx="13"/>
          </p:nvPr>
        </p:nvSpPr>
        <p:spPr/>
        <p:txBody>
          <a:bodyPr/>
          <a:lstStyle/>
          <a:p>
            <a:fld id="{F6D0C1E9-C76A-461C-8E91-17FFC972AC04}" type="datetime1">
              <a:rPr lang="en-US" smtClean="0">
                <a:solidFill>
                  <a:prstClr val="black"/>
                </a:solidFill>
              </a:rPr>
              <a:pPr/>
              <a:t>5/15/2014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8282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082FD8A-0A0B-43A3-BA01-0DB345F00A56}"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370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E7CF25-245E-486E-9055-0183B49437CD}"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7118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89F41B-BA58-4471-B5C7-110A57C68956}"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3293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41CBDB-9513-4104-99EB-33B6B8453488}"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0202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7"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6"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5108583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20562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4024218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522339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86482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0113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0011127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448578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8" name="Text Placeholder 6"/>
          <p:cNvSpPr>
            <a:spLocks noGrp="1"/>
          </p:cNvSpPr>
          <p:nvPr>
            <p:ph type="body" sz="quarter" idx="15" hasCustomPrompt="1"/>
          </p:nvPr>
        </p:nvSpPr>
        <p:spPr>
          <a:xfrm>
            <a:off x="9967912" y="479425"/>
            <a:ext cx="2011363" cy="378565"/>
          </a:xfrm>
        </p:spPr>
        <p:txBody>
          <a:bodyPr/>
          <a:lstStyle>
            <a:lvl1pPr marL="0" indent="0" algn="r">
              <a:buFont typeface="Arial" panose="020B0604020202020204" pitchFamily="34" charset="0"/>
              <a:buNone/>
              <a:defRPr sz="140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5288261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9916401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59415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633365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767336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12027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15664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106340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18496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9841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22668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02707352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06236160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8762754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147102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153183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50611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50775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60100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50373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77423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121732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347868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855008" y="6482889"/>
            <a:ext cx="2798207" cy="372394"/>
          </a:xfrm>
          <a:prstGeom prst="rect">
            <a:avLst/>
          </a:prstGeom>
        </p:spPr>
        <p:txBody>
          <a:bodyPr/>
          <a:lstStyle/>
          <a:p>
            <a:fld id="{51493372-F300-4C8C-84DE-1029DA50E0D2}" type="datetimeFigureOut">
              <a:rPr kumimoji="1" lang="ja-JP" altLang="en-US" smtClean="0">
                <a:solidFill>
                  <a:srgbClr val="FFFFFF"/>
                </a:solidFill>
              </a:rPr>
              <a:pPr/>
              <a:t>2014/5/15</a:t>
            </a:fld>
            <a:endParaRPr kumimoji="1" lang="ja-JP" altLang="en-US">
              <a:solidFill>
                <a:srgbClr val="FFFFFF"/>
              </a:solidFill>
            </a:endParaRPr>
          </a:p>
        </p:txBody>
      </p:sp>
      <p:sp>
        <p:nvSpPr>
          <p:cNvPr id="5" name="フッター プレースホルダー 4"/>
          <p:cNvSpPr>
            <a:spLocks noGrp="1"/>
          </p:cNvSpPr>
          <p:nvPr>
            <p:ph type="ftr" sz="quarter" idx="11"/>
          </p:nvPr>
        </p:nvSpPr>
        <p:spPr>
          <a:xfrm>
            <a:off x="4119583" y="6482889"/>
            <a:ext cx="4197310" cy="372394"/>
          </a:xfrm>
          <a:prstGeom prst="rect">
            <a:avLst/>
          </a:prstGeom>
        </p:spPr>
        <p:txBody>
          <a:bodyPr/>
          <a:lstStyle/>
          <a:p>
            <a:endParaRPr kumimoji="1" lang="ja-JP" altLang="en-US">
              <a:solidFill>
                <a:srgbClr val="FFFFFF"/>
              </a:solidFill>
            </a:endParaRPr>
          </a:p>
        </p:txBody>
      </p:sp>
      <p:sp>
        <p:nvSpPr>
          <p:cNvPr id="6" name="スライド番号プレースホルダー 5"/>
          <p:cNvSpPr>
            <a:spLocks noGrp="1"/>
          </p:cNvSpPr>
          <p:nvPr>
            <p:ph type="sldNum" sz="quarter" idx="12"/>
          </p:nvPr>
        </p:nvSpPr>
        <p:spPr>
          <a:xfrm>
            <a:off x="8783260" y="6482889"/>
            <a:ext cx="2798207" cy="372394"/>
          </a:xfrm>
          <a:prstGeom prst="rect">
            <a:avLst/>
          </a:prstGeom>
        </p:spPr>
        <p:txBody>
          <a:bodyPr/>
          <a:lstStyle/>
          <a:p>
            <a:fld id="{6B933442-32CA-4FED-914D-1F3F4DC68441}" type="slidenum">
              <a:rPr kumimoji="1" lang="ja-JP" altLang="en-US" smtClean="0">
                <a:solidFill>
                  <a:srgbClr val="FFFFFF"/>
                </a:solidFill>
              </a:rPr>
              <a:pPr/>
              <a:t>‹#›</a:t>
            </a:fld>
            <a:endParaRPr kumimoji="1" lang="ja-JP" altLang="en-US">
              <a:solidFill>
                <a:srgbClr val="FFFFFF"/>
              </a:solidFill>
            </a:endParaRPr>
          </a:p>
        </p:txBody>
      </p:sp>
    </p:spTree>
    <p:extLst>
      <p:ext uri="{BB962C8B-B14F-4D97-AF65-F5344CB8AC3E}">
        <p14:creationId xmlns:p14="http://schemas.microsoft.com/office/powerpoint/2010/main" val="3330371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11980428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132" y="305095"/>
            <a:ext cx="11192828" cy="699453"/>
          </a:xfrm>
          <a:prstGeom prst="rect">
            <a:avLst/>
          </a:prstGeom>
        </p:spPr>
        <p:txBody>
          <a:bodyPr/>
          <a:lstStyle/>
          <a:p>
            <a:r>
              <a:rPr lang="en-US" dirty="0" smtClean="0"/>
              <a:t>Title Styling</a:t>
            </a:r>
            <a:endParaRPr lang="en-US" dirty="0"/>
          </a:p>
        </p:txBody>
      </p:sp>
      <p:sp>
        <p:nvSpPr>
          <p:cNvPr id="5" name="Slide Number Placeholder 5"/>
          <p:cNvSpPr>
            <a:spLocks noGrp="1"/>
          </p:cNvSpPr>
          <p:nvPr>
            <p:ph type="sldNum" sz="quarter" idx="4"/>
          </p:nvPr>
        </p:nvSpPr>
        <p:spPr>
          <a:xfrm>
            <a:off x="591133" y="6806541"/>
            <a:ext cx="673702" cy="198560"/>
          </a:xfrm>
          <a:prstGeom prst="rect">
            <a:avLst/>
          </a:prstGeom>
        </p:spPr>
        <p:txBody>
          <a:bodyPr vert="horz" lIns="91440" tIns="0" rIns="91440" bIns="45720" rtlCol="0" anchor="ctr"/>
          <a:lstStyle>
            <a:lvl1pPr algn="l">
              <a:defRPr sz="816" b="0">
                <a:solidFill>
                  <a:schemeClr val="bg1"/>
                </a:solidFill>
              </a:defRPr>
            </a:lvl1pPr>
          </a:lstStyle>
          <a:p>
            <a:fld id="{D372AB51-BDCC-4F95-83CF-1CBB2D34E9E5}" type="slidenum">
              <a:rPr lang="en-US" smtClean="0">
                <a:solidFill>
                  <a:srgbClr val="000000"/>
                </a:solidFill>
              </a:rPr>
              <a:pPr/>
              <a:t>‹#›</a:t>
            </a:fld>
            <a:endParaRPr lang="en-US">
              <a:solidFill>
                <a:srgbClr val="000000"/>
              </a:solidFill>
            </a:endParaRPr>
          </a:p>
        </p:txBody>
      </p:sp>
      <p:sp>
        <p:nvSpPr>
          <p:cNvPr id="8" name="Text Placeholder 2"/>
          <p:cNvSpPr>
            <a:spLocks noGrp="1"/>
          </p:cNvSpPr>
          <p:nvPr>
            <p:ph idx="1" hasCustomPrompt="1"/>
          </p:nvPr>
        </p:nvSpPr>
        <p:spPr>
          <a:xfrm>
            <a:off x="591132" y="1434330"/>
            <a:ext cx="11192828" cy="4713410"/>
          </a:xfrm>
          <a:prstGeom prst="rect">
            <a:avLst/>
          </a:prstGeom>
        </p:spPr>
        <p:txBody>
          <a:bodyPr vert="horz" lIns="91440" tIns="45720" rIns="91440" bIns="45720" rtlCol="0">
            <a:noAutofit/>
          </a:bodyPr>
          <a:lstStyle>
            <a:lvl1pPr marL="0" indent="0">
              <a:buNone/>
              <a:defRPr>
                <a:solidFill>
                  <a:schemeClr val="tx1">
                    <a:lumMod val="75000"/>
                    <a:lumOff val="25000"/>
                  </a:schemeClr>
                </a:solidFill>
                <a:latin typeface="+mn-lt"/>
              </a:defRPr>
            </a:lvl1pPr>
            <a:lvl2pPr marL="349724" indent="-349724">
              <a:buClr>
                <a:schemeClr val="accent4"/>
              </a:buClr>
              <a:buFont typeface="Arial"/>
              <a:buChar char="•"/>
              <a:defRPr>
                <a:solidFill>
                  <a:schemeClr val="tx1">
                    <a:lumMod val="75000"/>
                    <a:lumOff val="25000"/>
                  </a:schemeClr>
                </a:solidFill>
                <a:latin typeface="+mn-lt"/>
              </a:defRPr>
            </a:lvl2pPr>
            <a:lvl3pPr marL="650875" indent="-349724">
              <a:buClr>
                <a:schemeClr val="accent4"/>
              </a:buClr>
              <a:buFont typeface="Arial"/>
              <a:buChar char="•"/>
              <a:defRPr sz="1836" b="0">
                <a:solidFill>
                  <a:schemeClr val="tx1">
                    <a:lumMod val="75000"/>
                    <a:lumOff val="25000"/>
                  </a:schemeClr>
                </a:solidFill>
                <a:latin typeface="+mn-lt"/>
              </a:defRPr>
            </a:lvl3pPr>
            <a:lvl4pPr marL="940693" indent="-349724">
              <a:buClr>
                <a:schemeClr val="accent4"/>
              </a:buClr>
              <a:buFont typeface="Arial"/>
              <a:buChar char="•"/>
              <a:defRPr>
                <a:solidFill>
                  <a:schemeClr val="tx1">
                    <a:lumMod val="75000"/>
                    <a:lumOff val="25000"/>
                  </a:schemeClr>
                </a:solidFill>
                <a:latin typeface="+mn-lt"/>
              </a:defRPr>
            </a:lvl4pPr>
            <a:lvl5pPr marL="1212700" indent="-349724">
              <a:buClr>
                <a:schemeClr val="accent4"/>
              </a:buClr>
              <a:buFont typeface="Arial"/>
              <a:buChar char="•"/>
              <a:defRPr>
                <a:solidFill>
                  <a:schemeClr val="tx1">
                    <a:lumMod val="75000"/>
                    <a:lumOff val="25000"/>
                  </a:schemeClr>
                </a:solidFill>
                <a:latin typeface="+mn-lt"/>
              </a:defRPr>
            </a:lvl5pPr>
          </a:lstStyle>
          <a:p>
            <a:pPr marL="301151" lvl="2" indent="-301151">
              <a:buNone/>
            </a:pPr>
            <a:r>
              <a:rPr lang="en-US" sz="2448" dirty="0" smtClean="0">
                <a:solidFill>
                  <a:schemeClr val="accent4"/>
                </a:solidFill>
              </a:rPr>
              <a:t>Heading One Style </a:t>
            </a:r>
          </a:p>
          <a:p>
            <a:pPr marL="301151" lvl="2" indent="-301151">
              <a:buNone/>
            </a:pPr>
            <a:r>
              <a:rPr lang="en-US" dirty="0" smtClean="0">
                <a:solidFill>
                  <a:schemeClr val="tx1">
                    <a:lumMod val="65000"/>
                    <a:lumOff val="35000"/>
                  </a:schemeClr>
                </a:solidFill>
              </a:rPr>
              <a:t>Body content, 18pt Segoe UI (gray)</a:t>
            </a:r>
          </a:p>
          <a:p>
            <a:pPr marL="301151" lvl="2" indent="-301151">
              <a:buNone/>
            </a:pPr>
            <a:endParaRPr lang="en-US" dirty="0" smtClean="0">
              <a:solidFill>
                <a:schemeClr val="tx1">
                  <a:lumMod val="65000"/>
                  <a:lumOff val="35000"/>
                </a:schemeClr>
              </a:solidFill>
            </a:endParaRPr>
          </a:p>
          <a:p>
            <a:pPr marL="301151" lvl="2" indent="-301151">
              <a:buNone/>
            </a:pPr>
            <a:r>
              <a:rPr lang="en-US" sz="2040" dirty="0" smtClean="0">
                <a:solidFill>
                  <a:schemeClr val="accent6"/>
                </a:solidFill>
              </a:rPr>
              <a:t>Heading Two Style</a:t>
            </a:r>
          </a:p>
          <a:p>
            <a:pPr marL="301151" lvl="2" indent="-301151">
              <a:buNone/>
            </a:pPr>
            <a:r>
              <a:rPr lang="en-US" dirty="0" smtClean="0">
                <a:solidFill>
                  <a:schemeClr val="tx1">
                    <a:lumMod val="65000"/>
                    <a:lumOff val="35000"/>
                  </a:schemeClr>
                </a:solidFill>
              </a:rPr>
              <a:t>Body content, 18pt Segoe UI (gray)</a:t>
            </a:r>
          </a:p>
          <a:p>
            <a:pPr marL="301151" lvl="2" indent="-301151">
              <a:buNone/>
            </a:pPr>
            <a:endParaRPr lang="en-US" sz="2040" dirty="0" smtClean="0">
              <a:solidFill>
                <a:schemeClr val="accent3"/>
              </a:solidFill>
            </a:endParaRPr>
          </a:p>
          <a:p>
            <a:pPr marL="301151" lvl="2" indent="-301151">
              <a:buNone/>
            </a:pPr>
            <a:r>
              <a:rPr lang="en-US" b="1" dirty="0" smtClean="0">
                <a:solidFill>
                  <a:schemeClr val="accent1"/>
                </a:solidFill>
              </a:rPr>
              <a:t>HEADING THREE STYLE</a:t>
            </a:r>
          </a:p>
          <a:p>
            <a:pPr marL="301151" lvl="2" indent="-301151">
              <a:buNone/>
            </a:pPr>
            <a:r>
              <a:rPr lang="en-US" dirty="0" smtClean="0">
                <a:solidFill>
                  <a:schemeClr val="tx1">
                    <a:lumMod val="65000"/>
                    <a:lumOff val="35000"/>
                  </a:schemeClr>
                </a:solidFill>
              </a:rPr>
              <a:t>Body content, 18pt Segoe UI (gray)</a:t>
            </a:r>
          </a:p>
          <a:p>
            <a:pPr marL="0" indent="0">
              <a:buNone/>
            </a:pPr>
            <a:endParaRPr lang="en-US" dirty="0"/>
          </a:p>
        </p:txBody>
      </p:sp>
    </p:spTree>
    <p:extLst>
      <p:ext uri="{BB962C8B-B14F-4D97-AF65-F5344CB8AC3E}">
        <p14:creationId xmlns:p14="http://schemas.microsoft.com/office/powerpoint/2010/main" val="2744666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14833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832759418"/>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hyperlink" Target="http://technet.microsoft.com/en-us/library/dn296452(v=sql.120).aspx" TargetMode="External"/><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5.xml"/><Relationship Id="rId4" Type="http://schemas.openxmlformats.org/officeDocument/2006/relationships/hyperlink" Target="http://www.microsoft.com/casestudies/Case_Study_Detail.aspx?CaseStudyID=710000003026"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image" Target="../media/image25.emf"/><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63.xml"/><Relationship Id="rId4" Type="http://schemas.openxmlformats.org/officeDocument/2006/relationships/hyperlink" Target="http://www.microsoft.com/casestudies/Microsoft-SQL-Server-2014/SBI-Liquidity-Market/Leading-Japanese-Financial-Firm-Accelerates-Trading-Platform-with-In-Memory-OLTP/71000000342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3" Type="http://schemas.openxmlformats.org/officeDocument/2006/relationships/hyperlink" Target="http://blogs.technet.com/b/dataplatforminsider/archive/2014/01/16/storage-allocation-and-management-for-memory-optimized-tables.aspx" TargetMode="External"/><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3.xml"/><Relationship Id="rId5" Type="http://schemas.openxmlformats.org/officeDocument/2006/relationships/hyperlink" Target="https://msftdbprodsamples.codeplex.com/releases/view/114491?WT.mc_id=Blog_SQL_InMem_CTP2" TargetMode="External"/><Relationship Id="rId4" Type="http://schemas.openxmlformats.org/officeDocument/2006/relationships/image" Target="cid:image001.png@01CEE484.F307701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0.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0.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7028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smtClean="0"/>
              <a:t>Problem</a:t>
            </a:r>
            <a:endParaRPr lang="de-AT"/>
          </a:p>
        </p:txBody>
      </p:sp>
      <p:sp>
        <p:nvSpPr>
          <p:cNvPr id="2" name="Text Placeholder 1"/>
          <p:cNvSpPr>
            <a:spLocks noGrp="1"/>
          </p:cNvSpPr>
          <p:nvPr>
            <p:ph type="body" sz="quarter" idx="11"/>
          </p:nvPr>
        </p:nvSpPr>
        <p:spPr>
          <a:xfrm>
            <a:off x="274639" y="1212849"/>
            <a:ext cx="11889564" cy="5393339"/>
          </a:xfrm>
        </p:spPr>
        <p:txBody>
          <a:bodyPr/>
          <a:lstStyle/>
          <a:p>
            <a:r>
              <a:rPr lang="de-AT" err="1" smtClean="0"/>
              <a:t>Scaling</a:t>
            </a:r>
            <a:r>
              <a:rPr lang="de-AT" smtClean="0"/>
              <a:t> </a:t>
            </a:r>
            <a:r>
              <a:rPr lang="de-AT" err="1" smtClean="0"/>
              <a:t>bottleneck</a:t>
            </a:r>
            <a:r>
              <a:rPr lang="de-AT" smtClean="0"/>
              <a:t> due </a:t>
            </a:r>
            <a:r>
              <a:rPr lang="de-AT" err="1" smtClean="0"/>
              <a:t>to</a:t>
            </a:r>
            <a:r>
              <a:rPr lang="de-AT" smtClean="0"/>
              <a:t> </a:t>
            </a:r>
            <a:r>
              <a:rPr lang="de-AT" err="1" smtClean="0"/>
              <a:t>latch</a:t>
            </a:r>
            <a:r>
              <a:rPr lang="de-AT" smtClean="0"/>
              <a:t> </a:t>
            </a:r>
            <a:r>
              <a:rPr lang="de-AT" err="1" smtClean="0"/>
              <a:t>contention</a:t>
            </a:r>
            <a:endParaRPr lang="de-AT" smtClean="0"/>
          </a:p>
          <a:p>
            <a:pPr lvl="1"/>
            <a:r>
              <a:rPr lang="de-AT" smtClean="0"/>
              <a:t>Maximum </a:t>
            </a:r>
            <a:r>
              <a:rPr lang="de-AT" err="1" smtClean="0"/>
              <a:t>throughput</a:t>
            </a:r>
            <a:r>
              <a:rPr lang="de-AT" smtClean="0"/>
              <a:t> ~15.000 </a:t>
            </a:r>
            <a:r>
              <a:rPr lang="de-AT" err="1" smtClean="0"/>
              <a:t>batches</a:t>
            </a:r>
            <a:r>
              <a:rPr lang="de-AT" smtClean="0"/>
              <a:t>/sec</a:t>
            </a:r>
          </a:p>
          <a:p>
            <a:pPr lvl="1"/>
            <a:r>
              <a:rPr lang="de-AT" smtClean="0"/>
              <a:t>Even </a:t>
            </a:r>
            <a:r>
              <a:rPr lang="de-AT" err="1" smtClean="0"/>
              <a:t>when</a:t>
            </a:r>
            <a:r>
              <a:rPr lang="de-AT" smtClean="0"/>
              <a:t> </a:t>
            </a:r>
            <a:r>
              <a:rPr lang="de-AT" err="1" smtClean="0"/>
              <a:t>using</a:t>
            </a:r>
            <a:r>
              <a:rPr lang="de-AT" smtClean="0"/>
              <a:t> </a:t>
            </a:r>
            <a:r>
              <a:rPr lang="de-AT" err="1" smtClean="0"/>
              <a:t>RamDrive</a:t>
            </a:r>
            <a:r>
              <a:rPr lang="de-AT" smtClean="0"/>
              <a:t> </a:t>
            </a:r>
            <a:r>
              <a:rPr lang="de-AT" err="1" smtClean="0"/>
              <a:t>as</a:t>
            </a:r>
            <a:r>
              <a:rPr lang="de-AT" smtClean="0"/>
              <a:t> </a:t>
            </a:r>
            <a:r>
              <a:rPr lang="de-AT" err="1" smtClean="0"/>
              <a:t>storage</a:t>
            </a:r>
            <a:endParaRPr lang="de-AT" smtClean="0"/>
          </a:p>
          <a:p>
            <a:r>
              <a:rPr lang="de-AT" err="1" smtClean="0"/>
              <a:t>Exponential</a:t>
            </a:r>
            <a:r>
              <a:rPr lang="de-AT" smtClean="0"/>
              <a:t> </a:t>
            </a:r>
            <a:r>
              <a:rPr lang="de-AT" err="1" smtClean="0"/>
              <a:t>load</a:t>
            </a:r>
            <a:r>
              <a:rPr lang="de-AT"/>
              <a:t> </a:t>
            </a:r>
            <a:r>
              <a:rPr lang="de-AT" err="1" smtClean="0"/>
              <a:t>with</a:t>
            </a:r>
            <a:r>
              <a:rPr lang="de-AT" smtClean="0"/>
              <a:t> </a:t>
            </a:r>
            <a:r>
              <a:rPr lang="de-AT" err="1" smtClean="0"/>
              <a:t>increased</a:t>
            </a:r>
            <a:r>
              <a:rPr lang="de-AT" smtClean="0"/>
              <a:t> </a:t>
            </a:r>
            <a:r>
              <a:rPr lang="de-AT" err="1" smtClean="0"/>
              <a:t>latency</a:t>
            </a:r>
            <a:endParaRPr lang="de-AT" smtClean="0"/>
          </a:p>
          <a:p>
            <a:pPr lvl="1"/>
            <a:r>
              <a:rPr lang="de-AT" err="1" smtClean="0"/>
              <a:t>Increased</a:t>
            </a:r>
            <a:r>
              <a:rPr lang="de-AT" smtClean="0"/>
              <a:t> </a:t>
            </a:r>
            <a:r>
              <a:rPr lang="de-AT" err="1" smtClean="0"/>
              <a:t>latency</a:t>
            </a:r>
            <a:r>
              <a:rPr lang="de-AT" smtClean="0"/>
              <a:t> </a:t>
            </a:r>
            <a:r>
              <a:rPr lang="de-AT" err="1" smtClean="0"/>
              <a:t>means</a:t>
            </a:r>
            <a:r>
              <a:rPr lang="de-AT" smtClean="0"/>
              <a:t> </a:t>
            </a:r>
            <a:r>
              <a:rPr lang="de-AT" err="1" smtClean="0"/>
              <a:t>longer</a:t>
            </a:r>
            <a:r>
              <a:rPr lang="de-AT" smtClean="0"/>
              <a:t> </a:t>
            </a:r>
            <a:r>
              <a:rPr lang="de-AT" err="1" smtClean="0"/>
              <a:t>response</a:t>
            </a:r>
            <a:r>
              <a:rPr lang="de-AT" smtClean="0"/>
              <a:t> </a:t>
            </a:r>
            <a:r>
              <a:rPr lang="de-AT" err="1" smtClean="0"/>
              <a:t>times</a:t>
            </a:r>
            <a:r>
              <a:rPr lang="de-AT" smtClean="0"/>
              <a:t> </a:t>
            </a:r>
            <a:r>
              <a:rPr lang="de-AT" err="1" smtClean="0"/>
              <a:t>for</a:t>
            </a:r>
            <a:r>
              <a:rPr lang="de-AT" smtClean="0"/>
              <a:t> </a:t>
            </a:r>
            <a:r>
              <a:rPr lang="de-AT" err="1" smtClean="0"/>
              <a:t>the</a:t>
            </a:r>
            <a:r>
              <a:rPr lang="de-AT" smtClean="0"/>
              <a:t> </a:t>
            </a:r>
            <a:r>
              <a:rPr lang="de-AT" err="1" smtClean="0"/>
              <a:t>client</a:t>
            </a:r>
            <a:endParaRPr lang="de-AT" smtClean="0"/>
          </a:p>
          <a:p>
            <a:pPr lvl="1"/>
            <a:r>
              <a:rPr lang="de-AT" err="1" smtClean="0"/>
              <a:t>When</a:t>
            </a:r>
            <a:r>
              <a:rPr lang="de-AT" smtClean="0"/>
              <a:t> </a:t>
            </a:r>
            <a:r>
              <a:rPr lang="de-AT" err="1" smtClean="0"/>
              <a:t>the</a:t>
            </a:r>
            <a:r>
              <a:rPr lang="de-AT" smtClean="0"/>
              <a:t> </a:t>
            </a:r>
            <a:r>
              <a:rPr lang="de-AT" err="1" smtClean="0"/>
              <a:t>response</a:t>
            </a:r>
            <a:r>
              <a:rPr lang="de-AT" smtClean="0"/>
              <a:t> time </a:t>
            </a:r>
            <a:r>
              <a:rPr lang="de-AT" err="1" smtClean="0"/>
              <a:t>hits</a:t>
            </a:r>
            <a:r>
              <a:rPr lang="de-AT" smtClean="0"/>
              <a:t> a </a:t>
            </a:r>
            <a:r>
              <a:rPr lang="de-AT" err="1" smtClean="0"/>
              <a:t>certain</a:t>
            </a:r>
            <a:r>
              <a:rPr lang="de-AT" smtClean="0"/>
              <a:t> </a:t>
            </a:r>
            <a:r>
              <a:rPr lang="de-AT" err="1" smtClean="0"/>
              <a:t>mark</a:t>
            </a:r>
            <a:r>
              <a:rPr lang="de-AT" smtClean="0"/>
              <a:t> </a:t>
            </a:r>
            <a:r>
              <a:rPr lang="de-AT" err="1" smtClean="0"/>
              <a:t>clients</a:t>
            </a:r>
            <a:r>
              <a:rPr lang="de-AT" smtClean="0"/>
              <a:t> will </a:t>
            </a:r>
            <a:r>
              <a:rPr lang="de-AT" err="1" smtClean="0"/>
              <a:t>retransmit</a:t>
            </a:r>
            <a:r>
              <a:rPr lang="de-AT" smtClean="0"/>
              <a:t> </a:t>
            </a:r>
            <a:r>
              <a:rPr lang="de-AT" err="1" smtClean="0"/>
              <a:t>the</a:t>
            </a:r>
            <a:r>
              <a:rPr lang="de-AT" smtClean="0"/>
              <a:t> </a:t>
            </a:r>
            <a:r>
              <a:rPr lang="de-AT" err="1" smtClean="0"/>
              <a:t>request</a:t>
            </a:r>
            <a:endParaRPr lang="de-AT" smtClean="0"/>
          </a:p>
          <a:p>
            <a:pPr lvl="1"/>
            <a:r>
              <a:rPr lang="de-AT" err="1" smtClean="0"/>
              <a:t>That</a:t>
            </a:r>
            <a:r>
              <a:rPr lang="de-AT" smtClean="0"/>
              <a:t> will </a:t>
            </a:r>
            <a:r>
              <a:rPr lang="de-AT" err="1" smtClean="0"/>
              <a:t>even</a:t>
            </a:r>
            <a:r>
              <a:rPr lang="de-AT" smtClean="0"/>
              <a:t> </a:t>
            </a:r>
            <a:r>
              <a:rPr lang="de-AT" err="1" smtClean="0"/>
              <a:t>further</a:t>
            </a:r>
            <a:r>
              <a:rPr lang="de-AT" smtClean="0"/>
              <a:t> </a:t>
            </a:r>
            <a:r>
              <a:rPr lang="de-AT" err="1" smtClean="0"/>
              <a:t>increase</a:t>
            </a:r>
            <a:r>
              <a:rPr lang="de-AT" smtClean="0"/>
              <a:t> </a:t>
            </a:r>
            <a:r>
              <a:rPr lang="de-AT" err="1" smtClean="0"/>
              <a:t>the</a:t>
            </a:r>
            <a:r>
              <a:rPr lang="de-AT" smtClean="0"/>
              <a:t> </a:t>
            </a:r>
            <a:r>
              <a:rPr lang="de-AT" err="1" smtClean="0"/>
              <a:t>load</a:t>
            </a:r>
            <a:r>
              <a:rPr lang="de-AT" smtClean="0"/>
              <a:t> on </a:t>
            </a:r>
            <a:r>
              <a:rPr lang="de-AT" err="1" smtClean="0"/>
              <a:t>the</a:t>
            </a:r>
            <a:r>
              <a:rPr lang="de-AT" smtClean="0"/>
              <a:t> </a:t>
            </a:r>
            <a:r>
              <a:rPr lang="de-AT" err="1" smtClean="0"/>
              <a:t>database</a:t>
            </a:r>
            <a:endParaRPr lang="de-AT" smtClean="0"/>
          </a:p>
          <a:p>
            <a:pPr lvl="1"/>
            <a:r>
              <a:rPr lang="de-AT" err="1" smtClean="0"/>
              <a:t>And</a:t>
            </a:r>
            <a:r>
              <a:rPr lang="de-AT" smtClean="0"/>
              <a:t> </a:t>
            </a:r>
            <a:r>
              <a:rPr lang="de-AT" err="1" smtClean="0"/>
              <a:t>further</a:t>
            </a:r>
            <a:r>
              <a:rPr lang="de-AT" smtClean="0"/>
              <a:t> </a:t>
            </a:r>
            <a:r>
              <a:rPr lang="de-AT" err="1" smtClean="0"/>
              <a:t>increase</a:t>
            </a:r>
            <a:r>
              <a:rPr lang="de-AT" smtClean="0"/>
              <a:t> </a:t>
            </a:r>
            <a:r>
              <a:rPr lang="de-AT" err="1" smtClean="0"/>
              <a:t>the</a:t>
            </a:r>
            <a:r>
              <a:rPr lang="de-AT" smtClean="0"/>
              <a:t> </a:t>
            </a:r>
            <a:r>
              <a:rPr lang="de-AT" err="1" smtClean="0"/>
              <a:t>response</a:t>
            </a:r>
            <a:r>
              <a:rPr lang="de-AT" smtClean="0"/>
              <a:t> time </a:t>
            </a:r>
            <a:r>
              <a:rPr lang="de-AT" err="1" smtClean="0"/>
              <a:t>for</a:t>
            </a:r>
            <a:r>
              <a:rPr lang="de-AT" smtClean="0"/>
              <a:t> </a:t>
            </a:r>
            <a:r>
              <a:rPr lang="de-AT" err="1" smtClean="0"/>
              <a:t>the</a:t>
            </a:r>
            <a:r>
              <a:rPr lang="de-AT" smtClean="0"/>
              <a:t> </a:t>
            </a:r>
            <a:r>
              <a:rPr lang="de-AT" err="1" smtClean="0"/>
              <a:t>client</a:t>
            </a:r>
            <a:r>
              <a:rPr lang="de-AT" smtClean="0"/>
              <a:t>…</a:t>
            </a:r>
          </a:p>
          <a:p>
            <a:endParaRPr lang="de-AT"/>
          </a:p>
          <a:p>
            <a:r>
              <a:rPr lang="de-AT" smtClean="0"/>
              <a:t>„Client </a:t>
            </a:r>
            <a:r>
              <a:rPr lang="de-AT" err="1" smtClean="0"/>
              <a:t>side</a:t>
            </a:r>
            <a:r>
              <a:rPr lang="de-AT" smtClean="0"/>
              <a:t>“ </a:t>
            </a:r>
            <a:r>
              <a:rPr lang="de-AT" err="1" smtClean="0"/>
              <a:t>code</a:t>
            </a:r>
            <a:r>
              <a:rPr lang="de-AT" smtClean="0"/>
              <a:t> not </a:t>
            </a:r>
            <a:r>
              <a:rPr lang="de-AT" err="1" smtClean="0"/>
              <a:t>under</a:t>
            </a:r>
            <a:r>
              <a:rPr lang="de-AT" smtClean="0"/>
              <a:t> </a:t>
            </a:r>
            <a:r>
              <a:rPr lang="de-AT" err="1" smtClean="0"/>
              <a:t>our</a:t>
            </a:r>
            <a:r>
              <a:rPr lang="de-AT" smtClean="0"/>
              <a:t> </a:t>
            </a:r>
            <a:r>
              <a:rPr lang="de-AT" err="1" smtClean="0"/>
              <a:t>control</a:t>
            </a:r>
            <a:endParaRPr lang="de-AT" smtClean="0"/>
          </a:p>
        </p:txBody>
      </p:sp>
    </p:spTree>
    <p:extLst>
      <p:ext uri="{BB962C8B-B14F-4D97-AF65-F5344CB8AC3E}">
        <p14:creationId xmlns:p14="http://schemas.microsoft.com/office/powerpoint/2010/main" val="23032164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err="1" smtClean="0"/>
              <a:t>Result</a:t>
            </a:r>
            <a:endParaRPr lang="de-AT"/>
          </a:p>
        </p:txBody>
      </p:sp>
      <p:pic>
        <p:nvPicPr>
          <p:cNvPr id="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848" y="1212849"/>
            <a:ext cx="8762970" cy="527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182598" y="5417481"/>
            <a:ext cx="761322" cy="44526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7" dirty="0">
              <a:solidFill>
                <a:srgbClr val="FFFFFF"/>
              </a:solidFill>
            </a:endParaRPr>
          </a:p>
        </p:txBody>
      </p:sp>
    </p:spTree>
    <p:extLst>
      <p:ext uri="{BB962C8B-B14F-4D97-AF65-F5344CB8AC3E}">
        <p14:creationId xmlns:p14="http://schemas.microsoft.com/office/powerpoint/2010/main" val="253423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smtClean="0"/>
              <a:t>Migration </a:t>
            </a:r>
            <a:r>
              <a:rPr lang="de-AT" err="1" smtClean="0"/>
              <a:t>considerations</a:t>
            </a:r>
            <a:endParaRPr lang="de-AT"/>
          </a:p>
        </p:txBody>
      </p:sp>
      <p:sp>
        <p:nvSpPr>
          <p:cNvPr id="2" name="Text Placeholder 1"/>
          <p:cNvSpPr>
            <a:spLocks noGrp="1"/>
          </p:cNvSpPr>
          <p:nvPr>
            <p:ph type="body" sz="quarter" idx="11"/>
          </p:nvPr>
        </p:nvSpPr>
        <p:spPr>
          <a:xfrm>
            <a:off x="274639" y="1212849"/>
            <a:ext cx="11889564" cy="3120854"/>
          </a:xfrm>
        </p:spPr>
        <p:txBody>
          <a:bodyPr/>
          <a:lstStyle/>
          <a:p>
            <a:r>
              <a:rPr lang="de-AT" sz="3600" smtClean="0">
                <a:solidFill>
                  <a:schemeClr val="tx1"/>
                </a:solidFill>
              </a:rPr>
              <a:t>Need </a:t>
            </a:r>
            <a:r>
              <a:rPr lang="de-AT" sz="3600" err="1" smtClean="0">
                <a:solidFill>
                  <a:schemeClr val="tx1"/>
                </a:solidFill>
              </a:rPr>
              <a:t>to</a:t>
            </a:r>
            <a:r>
              <a:rPr lang="de-AT" sz="3600" smtClean="0">
                <a:solidFill>
                  <a:schemeClr val="tx1"/>
                </a:solidFill>
              </a:rPr>
              <a:t> </a:t>
            </a:r>
            <a:r>
              <a:rPr lang="de-AT" sz="3600" err="1" smtClean="0">
                <a:solidFill>
                  <a:schemeClr val="tx1"/>
                </a:solidFill>
              </a:rPr>
              <a:t>keep</a:t>
            </a:r>
            <a:r>
              <a:rPr lang="de-AT" sz="3600" smtClean="0">
                <a:solidFill>
                  <a:schemeClr val="tx1"/>
                </a:solidFill>
              </a:rPr>
              <a:t> 100% </a:t>
            </a:r>
            <a:r>
              <a:rPr lang="de-AT" sz="3600" err="1" smtClean="0">
                <a:solidFill>
                  <a:schemeClr val="tx1"/>
                </a:solidFill>
              </a:rPr>
              <a:t>compatibility</a:t>
            </a:r>
            <a:r>
              <a:rPr lang="de-AT" sz="3600" smtClean="0">
                <a:solidFill>
                  <a:schemeClr val="tx1"/>
                </a:solidFill>
              </a:rPr>
              <a:t> </a:t>
            </a:r>
            <a:r>
              <a:rPr lang="de-AT" sz="3600" err="1" smtClean="0">
                <a:solidFill>
                  <a:schemeClr val="tx1"/>
                </a:solidFill>
              </a:rPr>
              <a:t>to</a:t>
            </a:r>
            <a:r>
              <a:rPr lang="de-AT" sz="3600" smtClean="0">
                <a:solidFill>
                  <a:schemeClr val="tx1"/>
                </a:solidFill>
              </a:rPr>
              <a:t> </a:t>
            </a:r>
            <a:r>
              <a:rPr lang="de-AT" sz="3600" err="1" smtClean="0">
                <a:solidFill>
                  <a:schemeClr val="tx1"/>
                </a:solidFill>
              </a:rPr>
              <a:t>the</a:t>
            </a:r>
            <a:r>
              <a:rPr lang="de-AT" sz="3600" smtClean="0">
                <a:solidFill>
                  <a:schemeClr val="tx1"/>
                </a:solidFill>
              </a:rPr>
              <a:t> </a:t>
            </a:r>
            <a:r>
              <a:rPr lang="de-AT" sz="3600" err="1" smtClean="0">
                <a:solidFill>
                  <a:schemeClr val="tx1"/>
                </a:solidFill>
              </a:rPr>
              <a:t>clients</a:t>
            </a:r>
            <a:endParaRPr lang="de-AT" sz="3600" smtClean="0">
              <a:solidFill>
                <a:schemeClr val="tx1"/>
              </a:solidFill>
            </a:endParaRPr>
          </a:p>
          <a:p>
            <a:r>
              <a:rPr lang="de-AT" sz="3600" smtClean="0">
                <a:solidFill>
                  <a:schemeClr val="tx1"/>
                </a:solidFill>
              </a:rPr>
              <a:t>BLOB </a:t>
            </a:r>
            <a:r>
              <a:rPr lang="de-AT" sz="3600" err="1" smtClean="0">
                <a:solidFill>
                  <a:schemeClr val="tx1"/>
                </a:solidFill>
              </a:rPr>
              <a:t>handling</a:t>
            </a:r>
            <a:r>
              <a:rPr lang="de-AT" sz="3600" smtClean="0">
                <a:solidFill>
                  <a:schemeClr val="tx1"/>
                </a:solidFill>
              </a:rPr>
              <a:t> </a:t>
            </a:r>
            <a:r>
              <a:rPr lang="de-AT" sz="3600" err="1" smtClean="0">
                <a:solidFill>
                  <a:schemeClr val="tx1"/>
                </a:solidFill>
              </a:rPr>
              <a:t>required</a:t>
            </a:r>
            <a:endParaRPr lang="de-AT" sz="3600">
              <a:solidFill>
                <a:schemeClr val="tx1"/>
              </a:solidFill>
            </a:endParaRPr>
          </a:p>
          <a:p>
            <a:endParaRPr lang="de-AT" sz="3600" smtClean="0">
              <a:solidFill>
                <a:schemeClr val="tx1"/>
              </a:solidFill>
            </a:endParaRPr>
          </a:p>
          <a:p>
            <a:r>
              <a:rPr lang="de-AT" sz="3600" smtClean="0">
                <a:solidFill>
                  <a:schemeClr val="tx1"/>
                </a:solidFill>
              </a:rPr>
              <a:t>99% </a:t>
            </a:r>
            <a:r>
              <a:rPr lang="de-AT" sz="3600" err="1" smtClean="0">
                <a:solidFill>
                  <a:schemeClr val="tx1"/>
                </a:solidFill>
              </a:rPr>
              <a:t>of</a:t>
            </a:r>
            <a:r>
              <a:rPr lang="de-AT" sz="3600" smtClean="0">
                <a:solidFill>
                  <a:schemeClr val="tx1"/>
                </a:solidFill>
              </a:rPr>
              <a:t> </a:t>
            </a:r>
            <a:r>
              <a:rPr lang="de-AT" sz="3600" err="1" smtClean="0">
                <a:solidFill>
                  <a:schemeClr val="tx1"/>
                </a:solidFill>
              </a:rPr>
              <a:t>requests</a:t>
            </a:r>
            <a:r>
              <a:rPr lang="de-AT" sz="3600" smtClean="0">
                <a:solidFill>
                  <a:schemeClr val="tx1"/>
                </a:solidFill>
              </a:rPr>
              <a:t> </a:t>
            </a:r>
            <a:r>
              <a:rPr lang="de-AT" sz="3600" err="1" smtClean="0">
                <a:solidFill>
                  <a:schemeClr val="tx1"/>
                </a:solidFill>
              </a:rPr>
              <a:t>use</a:t>
            </a:r>
            <a:r>
              <a:rPr lang="de-AT" sz="3600" smtClean="0">
                <a:solidFill>
                  <a:schemeClr val="tx1"/>
                </a:solidFill>
              </a:rPr>
              <a:t> </a:t>
            </a:r>
            <a:r>
              <a:rPr lang="de-AT" sz="3600" err="1" smtClean="0">
                <a:solidFill>
                  <a:schemeClr val="tx1"/>
                </a:solidFill>
              </a:rPr>
              <a:t>point</a:t>
            </a:r>
            <a:r>
              <a:rPr lang="de-AT" sz="3600" smtClean="0">
                <a:solidFill>
                  <a:schemeClr val="tx1"/>
                </a:solidFill>
              </a:rPr>
              <a:t> </a:t>
            </a:r>
            <a:r>
              <a:rPr lang="de-AT" sz="3600" err="1" smtClean="0">
                <a:solidFill>
                  <a:schemeClr val="tx1"/>
                </a:solidFill>
              </a:rPr>
              <a:t>lookup</a:t>
            </a:r>
            <a:r>
              <a:rPr lang="de-AT" sz="3600" smtClean="0">
                <a:solidFill>
                  <a:schemeClr val="tx1"/>
                </a:solidFill>
              </a:rPr>
              <a:t> </a:t>
            </a:r>
            <a:r>
              <a:rPr lang="de-AT" sz="3600" err="1" smtClean="0">
                <a:solidFill>
                  <a:schemeClr val="tx1"/>
                </a:solidFill>
              </a:rPr>
              <a:t>based</a:t>
            </a:r>
            <a:r>
              <a:rPr lang="de-AT" sz="3600" smtClean="0">
                <a:solidFill>
                  <a:schemeClr val="tx1"/>
                </a:solidFill>
              </a:rPr>
              <a:t> on </a:t>
            </a:r>
            <a:r>
              <a:rPr lang="de-AT" sz="3600" err="1" smtClean="0">
                <a:solidFill>
                  <a:schemeClr val="tx1"/>
                </a:solidFill>
              </a:rPr>
              <a:t>primary</a:t>
            </a:r>
            <a:r>
              <a:rPr lang="de-AT" sz="3600" smtClean="0">
                <a:solidFill>
                  <a:schemeClr val="tx1"/>
                </a:solidFill>
              </a:rPr>
              <a:t> </a:t>
            </a:r>
            <a:r>
              <a:rPr lang="de-AT" sz="3600" err="1" smtClean="0">
                <a:solidFill>
                  <a:schemeClr val="tx1"/>
                </a:solidFill>
              </a:rPr>
              <a:t>key</a:t>
            </a:r>
            <a:endParaRPr lang="de-AT" sz="3600" smtClean="0">
              <a:solidFill>
                <a:schemeClr val="tx1"/>
              </a:solidFill>
            </a:endParaRPr>
          </a:p>
          <a:p>
            <a:r>
              <a:rPr lang="de-AT" sz="3600" smtClean="0">
                <a:solidFill>
                  <a:schemeClr val="tx1"/>
                </a:solidFill>
              </a:rPr>
              <a:t>Deferred durability vs. </a:t>
            </a:r>
            <a:r>
              <a:rPr lang="de-AT" sz="3600" err="1" smtClean="0">
                <a:solidFill>
                  <a:schemeClr val="tx1"/>
                </a:solidFill>
              </a:rPr>
              <a:t>No</a:t>
            </a:r>
            <a:r>
              <a:rPr lang="de-AT" sz="3600" smtClean="0">
                <a:solidFill>
                  <a:schemeClr val="tx1"/>
                </a:solidFill>
              </a:rPr>
              <a:t> </a:t>
            </a:r>
            <a:r>
              <a:rPr lang="de-AT" sz="3600" err="1" smtClean="0">
                <a:solidFill>
                  <a:schemeClr val="tx1"/>
                </a:solidFill>
              </a:rPr>
              <a:t>durability</a:t>
            </a:r>
            <a:endParaRPr lang="de-AT" sz="3600" smtClean="0">
              <a:solidFill>
                <a:schemeClr val="tx1"/>
              </a:solidFill>
            </a:endParaRPr>
          </a:p>
        </p:txBody>
      </p:sp>
    </p:spTree>
    <p:extLst>
      <p:ext uri="{BB962C8B-B14F-4D97-AF65-F5344CB8AC3E}">
        <p14:creationId xmlns:p14="http://schemas.microsoft.com/office/powerpoint/2010/main" val="27215434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err="1" smtClean="0"/>
              <a:t>Compatibility</a:t>
            </a:r>
            <a:endParaRPr lang="de-AT"/>
          </a:p>
        </p:txBody>
      </p:sp>
      <p:sp>
        <p:nvSpPr>
          <p:cNvPr id="2" name="Text Placeholder 1"/>
          <p:cNvSpPr>
            <a:spLocks noGrp="1"/>
          </p:cNvSpPr>
          <p:nvPr>
            <p:ph type="body" sz="quarter" idx="11"/>
          </p:nvPr>
        </p:nvSpPr>
        <p:spPr>
          <a:xfrm>
            <a:off x="274639" y="1212849"/>
            <a:ext cx="11889564" cy="4727448"/>
          </a:xfrm>
        </p:spPr>
        <p:txBody>
          <a:bodyPr/>
          <a:lstStyle/>
          <a:p>
            <a:r>
              <a:rPr lang="de-AT" sz="3600" dirty="0" smtClean="0">
                <a:solidFill>
                  <a:schemeClr val="tx1"/>
                </a:solidFill>
              </a:rPr>
              <a:t>With stored procedures 100% compatibility is possible</a:t>
            </a:r>
            <a:r>
              <a:rPr lang="de-AT" sz="3600" dirty="0">
                <a:solidFill>
                  <a:schemeClr val="tx1"/>
                </a:solidFill>
              </a:rPr>
              <a:t> </a:t>
            </a:r>
            <a:r>
              <a:rPr lang="de-AT" sz="3600" dirty="0" smtClean="0">
                <a:solidFill>
                  <a:schemeClr val="tx1"/>
                </a:solidFill>
              </a:rPr>
              <a:t>in almost all scenarios.</a:t>
            </a:r>
          </a:p>
          <a:p>
            <a:r>
              <a:rPr lang="de-AT" sz="3600" dirty="0" smtClean="0">
                <a:solidFill>
                  <a:schemeClr val="tx1"/>
                </a:solidFill>
              </a:rPr>
              <a:t>With ad hoc queries almost everything works too through Interop.</a:t>
            </a:r>
          </a:p>
          <a:p>
            <a:pPr marL="0" indent="0">
              <a:buNone/>
            </a:pPr>
            <a:endParaRPr lang="de-AT" sz="3600" dirty="0"/>
          </a:p>
          <a:p>
            <a:r>
              <a:rPr lang="de-AT" sz="3600" dirty="0" smtClean="0">
                <a:solidFill>
                  <a:schemeClr val="tx2"/>
                </a:solidFill>
              </a:rPr>
              <a:t>Limitations with constraints, triggers, etc</a:t>
            </a:r>
          </a:p>
          <a:p>
            <a:r>
              <a:rPr lang="de-AT" sz="3600" dirty="0">
                <a:solidFill>
                  <a:schemeClr val="tx2"/>
                </a:solidFill>
              </a:rPr>
              <a:t>Metadata based operations (e.g. Truncate</a:t>
            </a:r>
            <a:r>
              <a:rPr lang="de-AT" sz="3600" dirty="0" smtClean="0">
                <a:solidFill>
                  <a:schemeClr val="tx2"/>
                </a:solidFill>
              </a:rPr>
              <a:t>)</a:t>
            </a:r>
          </a:p>
          <a:p>
            <a:r>
              <a:rPr lang="de-AT" sz="3600" dirty="0" smtClean="0">
                <a:solidFill>
                  <a:schemeClr val="tx2"/>
                </a:solidFill>
              </a:rPr>
              <a:t>Error handling (Write/Write conflicts)</a:t>
            </a:r>
          </a:p>
        </p:txBody>
      </p:sp>
    </p:spTree>
    <p:extLst>
      <p:ext uri="{BB962C8B-B14F-4D97-AF65-F5344CB8AC3E}">
        <p14:creationId xmlns:p14="http://schemas.microsoft.com/office/powerpoint/2010/main" val="30019860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handling</a:t>
            </a:r>
            <a:endParaRPr lang="en-US" dirty="0"/>
          </a:p>
        </p:txBody>
      </p:sp>
      <p:sp>
        <p:nvSpPr>
          <p:cNvPr id="5" name="Text Placeholder 4"/>
          <p:cNvSpPr>
            <a:spLocks noGrp="1"/>
          </p:cNvSpPr>
          <p:nvPr>
            <p:ph type="body" sz="quarter" idx="10"/>
          </p:nvPr>
        </p:nvSpPr>
        <p:spPr>
          <a:xfrm>
            <a:off x="274638" y="1216152"/>
            <a:ext cx="11887199" cy="5539978"/>
          </a:xfrm>
        </p:spPr>
        <p:txBody>
          <a:bodyPr/>
          <a:lstStyle/>
          <a:p>
            <a:r>
              <a:rPr lang="de-AT" sz="2000"/>
              <a:t>WHILE @</a:t>
            </a:r>
            <a:r>
              <a:rPr lang="de-AT" sz="2000" err="1"/>
              <a:t>IsDone</a:t>
            </a:r>
            <a:r>
              <a:rPr lang="de-AT" sz="2000"/>
              <a:t>=0</a:t>
            </a:r>
          </a:p>
          <a:p>
            <a:r>
              <a:rPr lang="de-AT" sz="2000"/>
              <a:t>BEGIN</a:t>
            </a:r>
          </a:p>
          <a:p>
            <a:r>
              <a:rPr lang="de-AT" sz="2000" smtClean="0"/>
              <a:t>	BEGIN </a:t>
            </a:r>
            <a:r>
              <a:rPr lang="de-AT" sz="2000"/>
              <a:t>TRY</a:t>
            </a:r>
          </a:p>
          <a:p>
            <a:r>
              <a:rPr lang="de-AT" sz="2000" smtClean="0"/>
              <a:t>		UPDATE </a:t>
            </a:r>
            <a:r>
              <a:rPr lang="de-AT" sz="2000" err="1"/>
              <a:t>dbo.ASPStateTempSessions_Hekaton</a:t>
            </a:r>
            <a:r>
              <a:rPr lang="de-AT" sz="2000"/>
              <a:t> WITH (SNAPSHOT)</a:t>
            </a:r>
          </a:p>
          <a:p>
            <a:r>
              <a:rPr lang="de-AT" sz="2000" smtClean="0"/>
              <a:t>		SET </a:t>
            </a:r>
            <a:r>
              <a:rPr lang="de-AT" sz="2000"/>
              <a:t>...</a:t>
            </a:r>
          </a:p>
          <a:p>
            <a:r>
              <a:rPr lang="de-AT" sz="2000" smtClean="0"/>
              <a:t>		WHERE </a:t>
            </a:r>
            <a:r>
              <a:rPr lang="de-AT" sz="2000" err="1"/>
              <a:t>SessionId</a:t>
            </a:r>
            <a:r>
              <a:rPr lang="de-AT" sz="2000"/>
              <a:t>=@ID</a:t>
            </a:r>
          </a:p>
          <a:p>
            <a:r>
              <a:rPr lang="de-AT" sz="2000" smtClean="0"/>
              <a:t>		EXEC </a:t>
            </a:r>
            <a:r>
              <a:rPr lang="de-AT" sz="2000" err="1" smtClean="0"/>
              <a:t>dbo.BuildVarBinaryMax</a:t>
            </a:r>
            <a:r>
              <a:rPr lang="de-AT" sz="2000" smtClean="0"/>
              <a:t> </a:t>
            </a:r>
            <a:r>
              <a:rPr lang="de-AT" sz="2000"/>
              <a:t>@</a:t>
            </a:r>
            <a:r>
              <a:rPr lang="de-AT" sz="2000" err="1"/>
              <a:t>id</a:t>
            </a:r>
            <a:r>
              <a:rPr lang="de-AT" sz="2000"/>
              <a:t>, @</a:t>
            </a:r>
            <a:r>
              <a:rPr lang="de-AT" sz="2000" err="1"/>
              <a:t>FullImage</a:t>
            </a:r>
            <a:r>
              <a:rPr lang="de-AT" sz="2000"/>
              <a:t> OUTPUT</a:t>
            </a:r>
          </a:p>
          <a:p>
            <a:r>
              <a:rPr lang="de-AT" sz="2000" smtClean="0"/>
              <a:t>		SET </a:t>
            </a:r>
            <a:r>
              <a:rPr lang="de-AT" sz="2000"/>
              <a:t>@</a:t>
            </a:r>
            <a:r>
              <a:rPr lang="de-AT" sz="2000" err="1"/>
              <a:t>IsDone</a:t>
            </a:r>
            <a:r>
              <a:rPr lang="de-AT" sz="2000"/>
              <a:t>=1</a:t>
            </a:r>
          </a:p>
          <a:p>
            <a:r>
              <a:rPr lang="de-AT" sz="2000" smtClean="0"/>
              <a:t>	END </a:t>
            </a:r>
            <a:r>
              <a:rPr lang="de-AT" sz="2000"/>
              <a:t>TRY</a:t>
            </a:r>
          </a:p>
          <a:p>
            <a:r>
              <a:rPr lang="de-AT" sz="2000" smtClean="0"/>
              <a:t>	BEGIN </a:t>
            </a:r>
            <a:r>
              <a:rPr lang="de-AT" sz="2000"/>
              <a:t>CATCH</a:t>
            </a:r>
          </a:p>
          <a:p>
            <a:r>
              <a:rPr lang="de-AT" sz="2000" smtClean="0"/>
              <a:t>		SET </a:t>
            </a:r>
            <a:r>
              <a:rPr lang="de-AT" sz="2000"/>
              <a:t>@</a:t>
            </a:r>
            <a:r>
              <a:rPr lang="de-AT" sz="2000" err="1"/>
              <a:t>error</a:t>
            </a:r>
            <a:r>
              <a:rPr lang="de-AT" sz="2000"/>
              <a:t> = </a:t>
            </a:r>
            <a:r>
              <a:rPr lang="de-AT" sz="2000" err="1"/>
              <a:t>error_number</a:t>
            </a:r>
            <a:r>
              <a:rPr lang="de-AT" sz="2000"/>
              <a:t>()</a:t>
            </a:r>
          </a:p>
          <a:p>
            <a:r>
              <a:rPr lang="de-AT" sz="2000" smtClean="0"/>
              <a:t>		</a:t>
            </a:r>
            <a:r>
              <a:rPr lang="de-AT" sz="2000" err="1" smtClean="0"/>
              <a:t>if</a:t>
            </a:r>
            <a:r>
              <a:rPr lang="de-AT" sz="2000" smtClean="0"/>
              <a:t> </a:t>
            </a:r>
            <a:r>
              <a:rPr lang="de-AT" sz="2000"/>
              <a:t>(@</a:t>
            </a:r>
            <a:r>
              <a:rPr lang="de-AT" sz="2000" err="1"/>
              <a:t>error</a:t>
            </a:r>
            <a:r>
              <a:rPr lang="de-AT" sz="2000"/>
              <a:t> = 41302) </a:t>
            </a:r>
          </a:p>
          <a:p>
            <a:r>
              <a:rPr lang="de-AT" sz="2000" smtClean="0"/>
              <a:t>			WAITFOR </a:t>
            </a:r>
            <a:r>
              <a:rPr lang="de-AT" sz="2000"/>
              <a:t>DELAY '00:00:00:001' </a:t>
            </a:r>
          </a:p>
          <a:p>
            <a:r>
              <a:rPr lang="de-AT" sz="2000" smtClean="0"/>
              <a:t>		ELSE </a:t>
            </a:r>
            <a:r>
              <a:rPr lang="de-AT" sz="2000"/>
              <a:t>THROW</a:t>
            </a:r>
          </a:p>
          <a:p>
            <a:r>
              <a:rPr lang="de-AT" sz="2000" smtClean="0"/>
              <a:t>	END </a:t>
            </a:r>
            <a:r>
              <a:rPr lang="de-AT" sz="2000"/>
              <a:t>CATCH</a:t>
            </a:r>
          </a:p>
          <a:p>
            <a:r>
              <a:rPr lang="de-AT" sz="2000" smtClean="0"/>
              <a:t>END</a:t>
            </a:r>
            <a:endParaRPr lang="de-AT" sz="2000"/>
          </a:p>
        </p:txBody>
      </p:sp>
    </p:spTree>
    <p:extLst>
      <p:ext uri="{BB962C8B-B14F-4D97-AF65-F5344CB8AC3E}">
        <p14:creationId xmlns:p14="http://schemas.microsoft.com/office/powerpoint/2010/main" val="2808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smtClean="0"/>
              <a:t>BLOBs</a:t>
            </a:r>
            <a:endParaRPr lang="de-AT"/>
          </a:p>
        </p:txBody>
      </p:sp>
      <p:sp>
        <p:nvSpPr>
          <p:cNvPr id="2" name="Text Placeholder 1"/>
          <p:cNvSpPr>
            <a:spLocks noGrp="1"/>
          </p:cNvSpPr>
          <p:nvPr>
            <p:ph type="body" sz="quarter" idx="11"/>
          </p:nvPr>
        </p:nvSpPr>
        <p:spPr>
          <a:xfrm>
            <a:off x="274639" y="1212849"/>
            <a:ext cx="11889564" cy="3447098"/>
          </a:xfrm>
        </p:spPr>
        <p:txBody>
          <a:bodyPr/>
          <a:lstStyle/>
          <a:p>
            <a:r>
              <a:rPr lang="de-AT" err="1" smtClean="0">
                <a:solidFill>
                  <a:schemeClr val="tx1"/>
                </a:solidFill>
              </a:rPr>
              <a:t>No</a:t>
            </a:r>
            <a:r>
              <a:rPr lang="de-AT" smtClean="0">
                <a:solidFill>
                  <a:schemeClr val="tx1"/>
                </a:solidFill>
              </a:rPr>
              <a:t> native </a:t>
            </a:r>
            <a:r>
              <a:rPr lang="de-AT" err="1" smtClean="0">
                <a:solidFill>
                  <a:schemeClr val="tx1"/>
                </a:solidFill>
              </a:rPr>
              <a:t>support</a:t>
            </a:r>
            <a:r>
              <a:rPr lang="de-AT" smtClean="0">
                <a:solidFill>
                  <a:schemeClr val="tx1"/>
                </a:solidFill>
              </a:rPr>
              <a:t> in </a:t>
            </a:r>
            <a:r>
              <a:rPr lang="de-AT" err="1" smtClean="0">
                <a:solidFill>
                  <a:schemeClr val="tx1"/>
                </a:solidFill>
              </a:rPr>
              <a:t>the</a:t>
            </a:r>
            <a:r>
              <a:rPr lang="de-AT" smtClean="0">
                <a:solidFill>
                  <a:schemeClr val="tx1"/>
                </a:solidFill>
              </a:rPr>
              <a:t> </a:t>
            </a:r>
            <a:r>
              <a:rPr lang="de-AT" err="1" smtClean="0">
                <a:solidFill>
                  <a:schemeClr val="tx1"/>
                </a:solidFill>
              </a:rPr>
              <a:t>Hekaton</a:t>
            </a:r>
            <a:r>
              <a:rPr lang="de-AT" smtClean="0">
                <a:solidFill>
                  <a:schemeClr val="tx1"/>
                </a:solidFill>
              </a:rPr>
              <a:t> </a:t>
            </a:r>
            <a:r>
              <a:rPr lang="de-AT" err="1" smtClean="0">
                <a:solidFill>
                  <a:schemeClr val="tx1"/>
                </a:solidFill>
              </a:rPr>
              <a:t>engine</a:t>
            </a:r>
            <a:endParaRPr lang="de-AT" smtClean="0">
              <a:solidFill>
                <a:schemeClr val="tx1"/>
              </a:solidFill>
            </a:endParaRPr>
          </a:p>
          <a:p>
            <a:r>
              <a:rPr lang="de-AT" smtClean="0">
                <a:solidFill>
                  <a:schemeClr val="tx1"/>
                </a:solidFill>
              </a:rPr>
              <a:t>Workaround via </a:t>
            </a:r>
            <a:r>
              <a:rPr lang="de-AT" err="1" smtClean="0">
                <a:solidFill>
                  <a:schemeClr val="tx1"/>
                </a:solidFill>
              </a:rPr>
              <a:t>data</a:t>
            </a:r>
            <a:r>
              <a:rPr lang="de-AT" smtClean="0">
                <a:solidFill>
                  <a:schemeClr val="tx1"/>
                </a:solidFill>
              </a:rPr>
              <a:t> </a:t>
            </a:r>
            <a:r>
              <a:rPr lang="de-AT" err="1" smtClean="0">
                <a:solidFill>
                  <a:schemeClr val="tx1"/>
                </a:solidFill>
              </a:rPr>
              <a:t>splitting</a:t>
            </a:r>
            <a:endParaRPr lang="de-AT" smtClean="0">
              <a:solidFill>
                <a:schemeClr val="tx1"/>
              </a:solidFill>
            </a:endParaRPr>
          </a:p>
          <a:p>
            <a:endParaRPr lang="de-AT"/>
          </a:p>
          <a:p>
            <a:r>
              <a:rPr lang="de-AT" err="1" smtClean="0">
                <a:solidFill>
                  <a:schemeClr val="tx2"/>
                </a:solidFill>
              </a:rPr>
              <a:t>Caution</a:t>
            </a:r>
            <a:r>
              <a:rPr lang="de-AT" smtClean="0">
                <a:solidFill>
                  <a:schemeClr val="tx2"/>
                </a:solidFill>
              </a:rPr>
              <a:t> </a:t>
            </a:r>
            <a:r>
              <a:rPr lang="de-AT" err="1" smtClean="0">
                <a:solidFill>
                  <a:schemeClr val="tx2"/>
                </a:solidFill>
              </a:rPr>
              <a:t>with</a:t>
            </a:r>
            <a:r>
              <a:rPr lang="de-AT" smtClean="0">
                <a:solidFill>
                  <a:schemeClr val="tx2"/>
                </a:solidFill>
              </a:rPr>
              <a:t> </a:t>
            </a:r>
            <a:r>
              <a:rPr lang="de-AT" err="1" smtClean="0">
                <a:solidFill>
                  <a:schemeClr val="tx2"/>
                </a:solidFill>
              </a:rPr>
              <a:t>consistency</a:t>
            </a:r>
            <a:endParaRPr lang="de-AT" smtClean="0">
              <a:solidFill>
                <a:schemeClr val="tx2"/>
              </a:solidFill>
            </a:endParaRPr>
          </a:p>
          <a:p>
            <a:r>
              <a:rPr lang="de-AT" smtClean="0">
                <a:solidFill>
                  <a:schemeClr val="tx2"/>
                </a:solidFill>
              </a:rPr>
              <a:t>Zombie </a:t>
            </a:r>
            <a:r>
              <a:rPr lang="de-AT" err="1" smtClean="0">
                <a:solidFill>
                  <a:schemeClr val="tx2"/>
                </a:solidFill>
              </a:rPr>
              <a:t>problems</a:t>
            </a:r>
            <a:endParaRPr lang="de-AT" smtClean="0">
              <a:solidFill>
                <a:schemeClr val="tx2"/>
              </a:solidFill>
            </a:endParaRPr>
          </a:p>
        </p:txBody>
      </p:sp>
    </p:spTree>
    <p:extLst>
      <p:ext uri="{BB962C8B-B14F-4D97-AF65-F5344CB8AC3E}">
        <p14:creationId xmlns:p14="http://schemas.microsoft.com/office/powerpoint/2010/main" val="16420989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smtClean="0"/>
              <a:t>Things </a:t>
            </a:r>
            <a:r>
              <a:rPr lang="de-AT" err="1" smtClean="0"/>
              <a:t>to</a:t>
            </a:r>
            <a:r>
              <a:rPr lang="de-AT" smtClean="0"/>
              <a:t> </a:t>
            </a:r>
            <a:r>
              <a:rPr lang="de-AT" err="1" smtClean="0"/>
              <a:t>consider</a:t>
            </a:r>
            <a:endParaRPr lang="de-AT"/>
          </a:p>
        </p:txBody>
      </p:sp>
      <p:sp>
        <p:nvSpPr>
          <p:cNvPr id="2" name="Text Placeholder 1"/>
          <p:cNvSpPr>
            <a:spLocks noGrp="1"/>
          </p:cNvSpPr>
          <p:nvPr>
            <p:ph type="body" sz="quarter" idx="11"/>
          </p:nvPr>
        </p:nvSpPr>
        <p:spPr>
          <a:xfrm>
            <a:off x="274639" y="1212849"/>
            <a:ext cx="11889564" cy="4745915"/>
          </a:xfrm>
        </p:spPr>
        <p:txBody>
          <a:bodyPr/>
          <a:lstStyle/>
          <a:p>
            <a:r>
              <a:rPr lang="de-AT" sz="3600" smtClean="0">
                <a:solidFill>
                  <a:schemeClr val="tx1"/>
                </a:solidFill>
              </a:rPr>
              <a:t>Different </a:t>
            </a:r>
            <a:r>
              <a:rPr lang="de-AT" sz="3600" err="1" smtClean="0">
                <a:solidFill>
                  <a:schemeClr val="tx1"/>
                </a:solidFill>
              </a:rPr>
              <a:t>locking</a:t>
            </a:r>
            <a:r>
              <a:rPr lang="de-AT" sz="3600" smtClean="0">
                <a:solidFill>
                  <a:schemeClr val="tx1"/>
                </a:solidFill>
              </a:rPr>
              <a:t> </a:t>
            </a:r>
            <a:r>
              <a:rPr lang="de-AT" sz="3600" err="1" smtClean="0">
                <a:solidFill>
                  <a:schemeClr val="tx1"/>
                </a:solidFill>
              </a:rPr>
              <a:t>behavior</a:t>
            </a:r>
            <a:endParaRPr lang="de-AT" sz="3600" smtClean="0">
              <a:solidFill>
                <a:schemeClr val="tx1"/>
              </a:solidFill>
            </a:endParaRPr>
          </a:p>
          <a:p>
            <a:r>
              <a:rPr lang="de-AT" sz="3600" smtClean="0">
                <a:solidFill>
                  <a:schemeClr val="tx1"/>
                </a:solidFill>
              </a:rPr>
              <a:t>BUCKET_COUNT in </a:t>
            </a:r>
            <a:r>
              <a:rPr lang="de-AT" sz="3600" err="1" smtClean="0">
                <a:solidFill>
                  <a:schemeClr val="tx1"/>
                </a:solidFill>
              </a:rPr>
              <a:t>hash</a:t>
            </a:r>
            <a:r>
              <a:rPr lang="de-AT" sz="3600" smtClean="0">
                <a:solidFill>
                  <a:schemeClr val="tx1"/>
                </a:solidFill>
              </a:rPr>
              <a:t> </a:t>
            </a:r>
            <a:r>
              <a:rPr lang="de-AT" sz="3600" err="1" smtClean="0">
                <a:solidFill>
                  <a:schemeClr val="tx1"/>
                </a:solidFill>
              </a:rPr>
              <a:t>indexes</a:t>
            </a:r>
            <a:endParaRPr lang="de-AT" sz="3600" smtClean="0">
              <a:solidFill>
                <a:schemeClr val="tx1"/>
              </a:solidFill>
            </a:endParaRPr>
          </a:p>
          <a:p>
            <a:r>
              <a:rPr lang="de-AT" sz="3600" smtClean="0">
                <a:solidFill>
                  <a:schemeClr val="tx1"/>
                </a:solidFill>
              </a:rPr>
              <a:t>TRUNCATE </a:t>
            </a:r>
            <a:r>
              <a:rPr lang="de-AT" sz="3600" err="1" smtClean="0">
                <a:solidFill>
                  <a:schemeClr val="tx1"/>
                </a:solidFill>
              </a:rPr>
              <a:t>is</a:t>
            </a:r>
            <a:r>
              <a:rPr lang="de-AT" sz="3600" smtClean="0">
                <a:solidFill>
                  <a:schemeClr val="tx1"/>
                </a:solidFill>
              </a:rPr>
              <a:t> not </a:t>
            </a:r>
            <a:r>
              <a:rPr lang="de-AT" sz="3600" err="1" smtClean="0">
                <a:solidFill>
                  <a:schemeClr val="tx1"/>
                </a:solidFill>
              </a:rPr>
              <a:t>supported</a:t>
            </a:r>
            <a:endParaRPr lang="de-AT" sz="3600" smtClean="0">
              <a:solidFill>
                <a:schemeClr val="tx1"/>
              </a:solidFill>
            </a:endParaRPr>
          </a:p>
          <a:p>
            <a:r>
              <a:rPr lang="de-AT" sz="3600" err="1" smtClean="0">
                <a:solidFill>
                  <a:schemeClr val="tx1"/>
                </a:solidFill>
              </a:rPr>
              <a:t>No</a:t>
            </a:r>
            <a:r>
              <a:rPr lang="de-AT" sz="3600" smtClean="0">
                <a:solidFill>
                  <a:schemeClr val="tx1"/>
                </a:solidFill>
              </a:rPr>
              <a:t> ALTER </a:t>
            </a:r>
            <a:r>
              <a:rPr lang="de-AT" sz="3600" err="1" smtClean="0">
                <a:solidFill>
                  <a:schemeClr val="tx1"/>
                </a:solidFill>
              </a:rPr>
              <a:t>of</a:t>
            </a:r>
            <a:r>
              <a:rPr lang="de-AT" sz="3600" smtClean="0">
                <a:solidFill>
                  <a:schemeClr val="tx1"/>
                </a:solidFill>
              </a:rPr>
              <a:t> </a:t>
            </a:r>
            <a:r>
              <a:rPr lang="de-AT" sz="3600" err="1" smtClean="0">
                <a:solidFill>
                  <a:schemeClr val="tx1"/>
                </a:solidFill>
              </a:rPr>
              <a:t>either</a:t>
            </a:r>
            <a:r>
              <a:rPr lang="de-AT" sz="3600" smtClean="0">
                <a:solidFill>
                  <a:schemeClr val="tx1"/>
                </a:solidFill>
              </a:rPr>
              <a:t> </a:t>
            </a:r>
            <a:r>
              <a:rPr lang="de-AT" sz="3600" err="1" smtClean="0">
                <a:solidFill>
                  <a:schemeClr val="tx1"/>
                </a:solidFill>
              </a:rPr>
              <a:t>procedures</a:t>
            </a:r>
            <a:r>
              <a:rPr lang="de-AT" sz="3600" smtClean="0">
                <a:solidFill>
                  <a:schemeClr val="tx1"/>
                </a:solidFill>
              </a:rPr>
              <a:t> </a:t>
            </a:r>
            <a:r>
              <a:rPr lang="de-AT" sz="3600" err="1" smtClean="0">
                <a:solidFill>
                  <a:schemeClr val="tx1"/>
                </a:solidFill>
              </a:rPr>
              <a:t>or</a:t>
            </a:r>
            <a:r>
              <a:rPr lang="de-AT" sz="3600" smtClean="0">
                <a:solidFill>
                  <a:schemeClr val="tx1"/>
                </a:solidFill>
              </a:rPr>
              <a:t> </a:t>
            </a:r>
            <a:r>
              <a:rPr lang="de-AT" sz="3600" err="1" smtClean="0">
                <a:solidFill>
                  <a:schemeClr val="tx1"/>
                </a:solidFill>
              </a:rPr>
              <a:t>tables</a:t>
            </a:r>
            <a:endParaRPr lang="de-AT" sz="3600" smtClean="0">
              <a:solidFill>
                <a:schemeClr val="tx1"/>
              </a:solidFill>
            </a:endParaRPr>
          </a:p>
          <a:p>
            <a:r>
              <a:rPr lang="de-AT" sz="3600" smtClean="0">
                <a:solidFill>
                  <a:schemeClr val="tx1"/>
                </a:solidFill>
              </a:rPr>
              <a:t>Hardware </a:t>
            </a:r>
            <a:r>
              <a:rPr lang="de-AT" sz="3600" err="1" smtClean="0">
                <a:solidFill>
                  <a:schemeClr val="tx1"/>
                </a:solidFill>
              </a:rPr>
              <a:t>scaling</a:t>
            </a:r>
            <a:r>
              <a:rPr lang="de-AT" sz="3600" smtClean="0">
                <a:solidFill>
                  <a:schemeClr val="tx1"/>
                </a:solidFill>
              </a:rPr>
              <a:t> (NUMA)</a:t>
            </a:r>
          </a:p>
          <a:p>
            <a:r>
              <a:rPr lang="de-AT" sz="3600" smtClean="0">
                <a:solidFill>
                  <a:schemeClr val="tx1"/>
                </a:solidFill>
              </a:rPr>
              <a:t>Watch </a:t>
            </a:r>
            <a:r>
              <a:rPr lang="de-AT" sz="3600" err="1" smtClean="0">
                <a:solidFill>
                  <a:schemeClr val="tx1"/>
                </a:solidFill>
              </a:rPr>
              <a:t>for</a:t>
            </a:r>
            <a:r>
              <a:rPr lang="de-AT" sz="3600" smtClean="0">
                <a:solidFill>
                  <a:schemeClr val="tx1"/>
                </a:solidFill>
              </a:rPr>
              <a:t> </a:t>
            </a:r>
            <a:r>
              <a:rPr lang="de-AT" sz="3600" err="1" smtClean="0">
                <a:solidFill>
                  <a:schemeClr val="tx1"/>
                </a:solidFill>
              </a:rPr>
              <a:t>memory</a:t>
            </a:r>
            <a:r>
              <a:rPr lang="de-AT" sz="3600" smtClean="0">
                <a:solidFill>
                  <a:schemeClr val="tx1"/>
                </a:solidFill>
              </a:rPr>
              <a:t> </a:t>
            </a:r>
            <a:r>
              <a:rPr lang="de-AT" sz="3600" err="1" smtClean="0">
                <a:solidFill>
                  <a:schemeClr val="tx1"/>
                </a:solidFill>
              </a:rPr>
              <a:t>consumption</a:t>
            </a:r>
            <a:endParaRPr lang="de-AT" sz="3600" smtClean="0">
              <a:solidFill>
                <a:schemeClr val="tx1"/>
              </a:solidFill>
            </a:endParaRPr>
          </a:p>
          <a:p>
            <a:pPr lvl="1"/>
            <a:r>
              <a:rPr lang="de-AT" err="1" smtClean="0">
                <a:solidFill>
                  <a:schemeClr val="tx1"/>
                </a:solidFill>
              </a:rPr>
              <a:t>Buffer</a:t>
            </a:r>
            <a:r>
              <a:rPr lang="de-AT" smtClean="0">
                <a:solidFill>
                  <a:schemeClr val="tx1"/>
                </a:solidFill>
              </a:rPr>
              <a:t> </a:t>
            </a:r>
            <a:r>
              <a:rPr lang="de-AT" err="1" smtClean="0">
                <a:solidFill>
                  <a:schemeClr val="tx1"/>
                </a:solidFill>
              </a:rPr>
              <a:t>pool</a:t>
            </a:r>
            <a:r>
              <a:rPr lang="de-AT" smtClean="0">
                <a:solidFill>
                  <a:schemeClr val="tx1"/>
                </a:solidFill>
              </a:rPr>
              <a:t> </a:t>
            </a:r>
            <a:r>
              <a:rPr lang="de-AT" err="1" smtClean="0">
                <a:solidFill>
                  <a:schemeClr val="tx1"/>
                </a:solidFill>
              </a:rPr>
              <a:t>starvation</a:t>
            </a:r>
            <a:endParaRPr lang="de-AT" smtClean="0">
              <a:solidFill>
                <a:schemeClr val="tx1"/>
              </a:solidFill>
            </a:endParaRPr>
          </a:p>
          <a:p>
            <a:r>
              <a:rPr lang="de-AT" sz="3600" err="1" smtClean="0">
                <a:solidFill>
                  <a:schemeClr val="tx1"/>
                </a:solidFill>
              </a:rPr>
              <a:t>Be</a:t>
            </a:r>
            <a:r>
              <a:rPr lang="de-AT" sz="3600" smtClean="0">
                <a:solidFill>
                  <a:schemeClr val="tx1"/>
                </a:solidFill>
              </a:rPr>
              <a:t> </a:t>
            </a:r>
            <a:r>
              <a:rPr lang="de-AT" sz="3600" err="1" smtClean="0">
                <a:solidFill>
                  <a:schemeClr val="tx1"/>
                </a:solidFill>
              </a:rPr>
              <a:t>aware</a:t>
            </a:r>
            <a:r>
              <a:rPr lang="de-AT" sz="3600" smtClean="0">
                <a:solidFill>
                  <a:schemeClr val="tx1"/>
                </a:solidFill>
              </a:rPr>
              <a:t> </a:t>
            </a:r>
            <a:r>
              <a:rPr lang="de-AT" sz="3600" err="1" smtClean="0">
                <a:solidFill>
                  <a:schemeClr val="tx1"/>
                </a:solidFill>
              </a:rPr>
              <a:t>of</a:t>
            </a:r>
            <a:r>
              <a:rPr lang="de-AT" sz="3600" smtClean="0">
                <a:solidFill>
                  <a:schemeClr val="tx1"/>
                </a:solidFill>
              </a:rPr>
              <a:t> </a:t>
            </a:r>
            <a:r>
              <a:rPr lang="de-AT" sz="3600" err="1" smtClean="0">
                <a:solidFill>
                  <a:schemeClr val="tx1"/>
                </a:solidFill>
              </a:rPr>
              <a:t>missing</a:t>
            </a:r>
            <a:r>
              <a:rPr lang="de-AT" sz="3600" smtClean="0">
                <a:solidFill>
                  <a:schemeClr val="tx1"/>
                </a:solidFill>
              </a:rPr>
              <a:t> </a:t>
            </a:r>
            <a:r>
              <a:rPr lang="de-AT" sz="3600" err="1" smtClean="0">
                <a:solidFill>
                  <a:schemeClr val="tx1"/>
                </a:solidFill>
              </a:rPr>
              <a:t>features</a:t>
            </a:r>
            <a:r>
              <a:rPr lang="de-AT" sz="3600" smtClean="0">
                <a:solidFill>
                  <a:schemeClr val="tx1"/>
                </a:solidFill>
              </a:rPr>
              <a:t> (e.g. </a:t>
            </a:r>
            <a:r>
              <a:rPr lang="de-AT" sz="3600" err="1" smtClean="0">
                <a:solidFill>
                  <a:schemeClr val="tx1"/>
                </a:solidFill>
              </a:rPr>
              <a:t>constraints</a:t>
            </a:r>
            <a:r>
              <a:rPr lang="de-AT" sz="3600" smtClean="0">
                <a:solidFill>
                  <a:schemeClr val="tx1"/>
                </a:solidFill>
              </a:rPr>
              <a:t>)</a:t>
            </a:r>
          </a:p>
        </p:txBody>
      </p:sp>
    </p:spTree>
    <p:extLst>
      <p:ext uri="{BB962C8B-B14F-4D97-AF65-F5344CB8AC3E}">
        <p14:creationId xmlns:p14="http://schemas.microsoft.com/office/powerpoint/2010/main" val="15978581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SQL Common Labs</a:t>
            </a:r>
            <a:br>
              <a:rPr lang="en-US" dirty="0" smtClean="0"/>
            </a:br>
            <a:r>
              <a:rPr lang="en-US" dirty="0"/>
              <a:t/>
            </a:r>
            <a:br>
              <a:rPr lang="en-US" dirty="0"/>
            </a:br>
            <a:r>
              <a:rPr lang="en-US" sz="3200" i="1" dirty="0" smtClean="0"/>
              <a:t>High Data Input Rate – “Shock Absorber”</a:t>
            </a:r>
            <a:endParaRPr lang="en-US" dirty="0"/>
          </a:p>
        </p:txBody>
      </p:sp>
    </p:spTree>
    <p:extLst>
      <p:ext uri="{BB962C8B-B14F-4D97-AF65-F5344CB8AC3E}">
        <p14:creationId xmlns:p14="http://schemas.microsoft.com/office/powerpoint/2010/main" val="13485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SQL Common Labs</a:t>
            </a:r>
            <a:endParaRPr lang="ja-JP" altLang="en-US" dirty="0"/>
          </a:p>
        </p:txBody>
      </p:sp>
      <p:sp>
        <p:nvSpPr>
          <p:cNvPr id="3" name="コンテンツ プレースホルダー 2"/>
          <p:cNvSpPr>
            <a:spLocks noGrp="1"/>
          </p:cNvSpPr>
          <p:nvPr>
            <p:ph type="body" sz="quarter" idx="11"/>
          </p:nvPr>
        </p:nvSpPr>
        <p:spPr>
          <a:xfrm>
            <a:off x="274639" y="1212849"/>
            <a:ext cx="11889564" cy="5484778"/>
          </a:xfrm>
        </p:spPr>
        <p:txBody>
          <a:bodyPr>
            <a:normAutofit/>
          </a:bodyPr>
          <a:lstStyle/>
          <a:p>
            <a:pPr marL="0" indent="0">
              <a:buNone/>
            </a:pPr>
            <a:r>
              <a:rPr lang="en-US" altLang="ja-JP" sz="3600" dirty="0" smtClean="0"/>
              <a:t>Profile</a:t>
            </a:r>
            <a:r>
              <a:rPr lang="en-US" altLang="ja-JP" sz="3600" b="1" dirty="0" smtClean="0"/>
              <a:t> </a:t>
            </a:r>
          </a:p>
          <a:p>
            <a:pPr marL="218578" indent="-218578"/>
            <a:r>
              <a:rPr lang="en-US" sz="2400" dirty="0" smtClean="0">
                <a:solidFill>
                  <a:schemeClr val="tx1"/>
                </a:solidFill>
                <a:latin typeface="+mn-lt"/>
              </a:rPr>
              <a:t>Service for the development and test teams for Data Platform Group </a:t>
            </a:r>
          </a:p>
          <a:p>
            <a:pPr marL="218578" indent="-218578"/>
            <a:r>
              <a:rPr lang="en-US" sz="2400" dirty="0" smtClean="0">
                <a:solidFill>
                  <a:schemeClr val="tx1"/>
                </a:solidFill>
                <a:latin typeface="+mn-lt"/>
              </a:rPr>
              <a:t>Need to provide near-</a:t>
            </a:r>
            <a:r>
              <a:rPr lang="en-US" sz="2400" dirty="0" err="1" smtClean="0">
                <a:solidFill>
                  <a:schemeClr val="tx1"/>
                </a:solidFill>
                <a:latin typeface="+mn-lt"/>
              </a:rPr>
              <a:t>realtime</a:t>
            </a:r>
            <a:r>
              <a:rPr lang="en-US" sz="2400" dirty="0" smtClean="0">
                <a:solidFill>
                  <a:schemeClr val="tx1"/>
                </a:solidFill>
                <a:latin typeface="+mn-lt"/>
              </a:rPr>
              <a:t> </a:t>
            </a:r>
            <a:r>
              <a:rPr lang="en-US" sz="2400" dirty="0">
                <a:solidFill>
                  <a:schemeClr val="tx1"/>
                </a:solidFill>
                <a:latin typeface="+mn-lt"/>
              </a:rPr>
              <a:t>access to </a:t>
            </a:r>
            <a:r>
              <a:rPr lang="en-US" sz="2400" dirty="0" smtClean="0">
                <a:solidFill>
                  <a:schemeClr val="tx1"/>
                </a:solidFill>
                <a:latin typeface="+mn-lt"/>
              </a:rPr>
              <a:t>availability, exception </a:t>
            </a:r>
            <a:r>
              <a:rPr lang="en-US" sz="2400" dirty="0">
                <a:solidFill>
                  <a:schemeClr val="tx1"/>
                </a:solidFill>
                <a:latin typeface="+mn-lt"/>
              </a:rPr>
              <a:t>and telemetry data</a:t>
            </a:r>
          </a:p>
          <a:p>
            <a:pPr marL="218578" indent="-218578"/>
            <a:r>
              <a:rPr lang="en-US" sz="2400" dirty="0" smtClean="0">
                <a:solidFill>
                  <a:schemeClr val="tx1"/>
                </a:solidFill>
                <a:latin typeface="+mn-lt"/>
              </a:rPr>
              <a:t>Collect data for 8,100 client and server machines</a:t>
            </a:r>
          </a:p>
          <a:p>
            <a:pPr marL="0" indent="0">
              <a:buNone/>
            </a:pPr>
            <a:endParaRPr lang="en-US" sz="2400" i="1" dirty="0" smtClean="0">
              <a:solidFill>
                <a:schemeClr val="tx1"/>
              </a:solidFill>
              <a:latin typeface="+mn-lt"/>
            </a:endParaRPr>
          </a:p>
          <a:p>
            <a:pPr marL="0" indent="0">
              <a:buNone/>
            </a:pPr>
            <a:r>
              <a:rPr lang="en-US" altLang="ja-JP" sz="3600" dirty="0" smtClean="0"/>
              <a:t>Project Description</a:t>
            </a:r>
          </a:p>
          <a:p>
            <a:pPr marL="0" indent="0">
              <a:buNone/>
            </a:pPr>
            <a:r>
              <a:rPr lang="en-US" altLang="ja-JP" sz="2400" u="sng" dirty="0" smtClean="0">
                <a:solidFill>
                  <a:schemeClr val="tx1"/>
                </a:solidFill>
                <a:latin typeface="+mn-lt"/>
              </a:rPr>
              <a:t>Event Reporting </a:t>
            </a:r>
            <a:r>
              <a:rPr lang="en-US" altLang="ja-JP" sz="2400" dirty="0" smtClean="0">
                <a:solidFill>
                  <a:schemeClr val="tx1"/>
                </a:solidFill>
                <a:latin typeface="+mn-lt"/>
              </a:rPr>
              <a:t>c</a:t>
            </a:r>
            <a:r>
              <a:rPr lang="en-US" sz="2400" dirty="0" smtClean="0">
                <a:solidFill>
                  <a:schemeClr val="tx1"/>
                </a:solidFill>
                <a:latin typeface="+mn-lt"/>
              </a:rPr>
              <a:t>ollects </a:t>
            </a:r>
            <a:r>
              <a:rPr lang="en-US" sz="2400" dirty="0">
                <a:solidFill>
                  <a:schemeClr val="tx1"/>
                </a:solidFill>
                <a:latin typeface="+mn-lt"/>
              </a:rPr>
              <a:t>and </a:t>
            </a:r>
            <a:r>
              <a:rPr lang="en-US" sz="2400" dirty="0" smtClean="0">
                <a:solidFill>
                  <a:schemeClr val="tx1"/>
                </a:solidFill>
                <a:latin typeface="+mn-lt"/>
              </a:rPr>
              <a:t>reports </a:t>
            </a:r>
            <a:r>
              <a:rPr lang="en-US" sz="2400" dirty="0">
                <a:solidFill>
                  <a:schemeClr val="tx1"/>
                </a:solidFill>
                <a:latin typeface="+mn-lt"/>
              </a:rPr>
              <a:t>on events such as </a:t>
            </a:r>
            <a:r>
              <a:rPr lang="en-US" sz="2400" dirty="0" err="1">
                <a:solidFill>
                  <a:schemeClr val="tx1"/>
                </a:solidFill>
                <a:latin typeface="+mn-lt"/>
              </a:rPr>
              <a:t>Perf</a:t>
            </a:r>
            <a:r>
              <a:rPr lang="en-US" sz="2400" dirty="0">
                <a:solidFill>
                  <a:schemeClr val="tx1"/>
                </a:solidFill>
                <a:latin typeface="+mn-lt"/>
              </a:rPr>
              <a:t> Counters, Exceptions, Stack Traces </a:t>
            </a:r>
          </a:p>
          <a:p>
            <a:pPr marL="0" indent="0">
              <a:buNone/>
            </a:pPr>
            <a:r>
              <a:rPr lang="en-US" altLang="ja-JP" sz="2400" dirty="0" smtClean="0">
                <a:solidFill>
                  <a:schemeClr val="tx1"/>
                </a:solidFill>
                <a:latin typeface="+mn-lt"/>
              </a:rPr>
              <a:t>Web Service API collects the data and streams into Event database</a:t>
            </a:r>
          </a:p>
          <a:p>
            <a:pPr marL="0" indent="0">
              <a:buNone/>
            </a:pPr>
            <a:r>
              <a:rPr lang="en-US" altLang="ja-JP" sz="2400" u="sng" dirty="0" smtClean="0">
                <a:solidFill>
                  <a:schemeClr val="tx1"/>
                </a:solidFill>
                <a:latin typeface="+mn-lt"/>
              </a:rPr>
              <a:t>Problem:</a:t>
            </a:r>
            <a:r>
              <a:rPr lang="en-US" altLang="ja-JP" sz="2400" dirty="0" smtClean="0">
                <a:solidFill>
                  <a:schemeClr val="tx1"/>
                </a:solidFill>
                <a:latin typeface="+mn-lt"/>
              </a:rPr>
              <a:t> Unable to handle spikes above 3,800 transactions/sec input data rate would result in backup due to </a:t>
            </a:r>
            <a:r>
              <a:rPr lang="en-US" altLang="ja-JP" sz="2400" b="1" dirty="0" smtClean="0">
                <a:solidFill>
                  <a:schemeClr val="tx1"/>
                </a:solidFill>
                <a:latin typeface="+mn-lt"/>
              </a:rPr>
              <a:t>latching </a:t>
            </a:r>
          </a:p>
          <a:p>
            <a:pPr marL="342900" lvl="1" indent="0">
              <a:buNone/>
            </a:pPr>
            <a:r>
              <a:rPr lang="en-US" altLang="ja-JP" sz="2000" dirty="0" smtClean="0">
                <a:solidFill>
                  <a:schemeClr val="tx1"/>
                </a:solidFill>
                <a:latin typeface="+mn-lt"/>
              </a:rPr>
              <a:t>Resulted in gaps in the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235" y="57639"/>
            <a:ext cx="1587945" cy="43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344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Event Reporting Architecture</a:t>
            </a:r>
          </a:p>
        </p:txBody>
      </p:sp>
      <p:grpSp>
        <p:nvGrpSpPr>
          <p:cNvPr id="23" name="Group 22"/>
          <p:cNvGrpSpPr/>
          <p:nvPr/>
        </p:nvGrpSpPr>
        <p:grpSpPr>
          <a:xfrm>
            <a:off x="2599196" y="3256448"/>
            <a:ext cx="5049656" cy="2569822"/>
            <a:chOff x="1085712" y="2557145"/>
            <a:chExt cx="5049656" cy="2569822"/>
          </a:xfrm>
        </p:grpSpPr>
        <p:sp>
          <p:nvSpPr>
            <p:cNvPr id="6" name="Rectangle 5"/>
            <p:cNvSpPr/>
            <p:nvPr/>
          </p:nvSpPr>
          <p:spPr bwMode="auto">
            <a:xfrm>
              <a:off x="1897374" y="2964725"/>
              <a:ext cx="4237994" cy="13887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 name="Group 55"/>
            <p:cNvGrpSpPr/>
            <p:nvPr/>
          </p:nvGrpSpPr>
          <p:grpSpPr>
            <a:xfrm>
              <a:off x="2216888" y="3413213"/>
              <a:ext cx="420516" cy="581442"/>
              <a:chOff x="9752013" y="1514476"/>
              <a:chExt cx="568324" cy="785813"/>
            </a:xfrm>
          </p:grpSpPr>
          <p:sp>
            <p:nvSpPr>
              <p:cNvPr id="57" name="Freeform 5"/>
              <p:cNvSpPr>
                <a:spLocks/>
              </p:cNvSpPr>
              <p:nvPr/>
            </p:nvSpPr>
            <p:spPr bwMode="auto">
              <a:xfrm>
                <a:off x="9752013" y="2071688"/>
                <a:ext cx="80962"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6"/>
              <p:cNvSpPr>
                <a:spLocks/>
              </p:cNvSpPr>
              <p:nvPr/>
            </p:nvSpPr>
            <p:spPr bwMode="auto">
              <a:xfrm>
                <a:off x="9752013" y="1797051"/>
                <a:ext cx="80962" cy="223838"/>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7"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7"/>
              <p:cNvSpPr>
                <a:spLocks/>
              </p:cNvSpPr>
              <p:nvPr/>
            </p:nvSpPr>
            <p:spPr bwMode="auto">
              <a:xfrm>
                <a:off x="9752013" y="1516063"/>
                <a:ext cx="80962"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8"/>
              <p:cNvSpPr>
                <a:spLocks/>
              </p:cNvSpPr>
              <p:nvPr/>
            </p:nvSpPr>
            <p:spPr bwMode="auto">
              <a:xfrm>
                <a:off x="9902825" y="1516063"/>
                <a:ext cx="79375" cy="225425"/>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9"/>
              <p:cNvSpPr>
                <a:spLocks noEditPoints="1"/>
              </p:cNvSpPr>
              <p:nvPr/>
            </p:nvSpPr>
            <p:spPr bwMode="auto">
              <a:xfrm>
                <a:off x="9866313" y="2070101"/>
                <a:ext cx="153987" cy="230188"/>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10"/>
              <p:cNvSpPr>
                <a:spLocks noEditPoints="1"/>
              </p:cNvSpPr>
              <p:nvPr/>
            </p:nvSpPr>
            <p:spPr bwMode="auto">
              <a:xfrm>
                <a:off x="9869488" y="1792288"/>
                <a:ext cx="152400" cy="233363"/>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11"/>
              <p:cNvSpPr>
                <a:spLocks/>
              </p:cNvSpPr>
              <p:nvPr/>
            </p:nvSpPr>
            <p:spPr bwMode="auto">
              <a:xfrm>
                <a:off x="10048875" y="2071688"/>
                <a:ext cx="82550"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12"/>
              <p:cNvSpPr>
                <a:spLocks/>
              </p:cNvSpPr>
              <p:nvPr/>
            </p:nvSpPr>
            <p:spPr bwMode="auto">
              <a:xfrm>
                <a:off x="10048875" y="1797051"/>
                <a:ext cx="82550" cy="223838"/>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13"/>
              <p:cNvSpPr>
                <a:spLocks/>
              </p:cNvSpPr>
              <p:nvPr/>
            </p:nvSpPr>
            <p:spPr bwMode="auto">
              <a:xfrm>
                <a:off x="10048875" y="1516063"/>
                <a:ext cx="82550"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14"/>
              <p:cNvSpPr>
                <a:spLocks noEditPoints="1"/>
              </p:cNvSpPr>
              <p:nvPr/>
            </p:nvSpPr>
            <p:spPr bwMode="auto">
              <a:xfrm>
                <a:off x="10164763" y="2070101"/>
                <a:ext cx="153987" cy="230188"/>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3" y="104"/>
                    </a:cubicBezTo>
                    <a:close/>
                    <a:moveTo>
                      <a:pt x="35" y="13"/>
                    </a:moveTo>
                    <a:cubicBezTo>
                      <a:pt x="23" y="13"/>
                      <a:pt x="17" y="27"/>
                      <a:pt x="17" y="54"/>
                    </a:cubicBezTo>
                    <a:cubicBezTo>
                      <a:pt x="17" y="79"/>
                      <a:pt x="23" y="91"/>
                      <a:pt x="35" y="91"/>
                    </a:cubicBezTo>
                    <a:cubicBezTo>
                      <a:pt x="47"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15"/>
              <p:cNvSpPr>
                <a:spLocks noEditPoints="1"/>
              </p:cNvSpPr>
              <p:nvPr/>
            </p:nvSpPr>
            <p:spPr bwMode="auto">
              <a:xfrm>
                <a:off x="10166350" y="1792288"/>
                <a:ext cx="153987" cy="233363"/>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16"/>
              <p:cNvSpPr>
                <a:spLocks noEditPoints="1"/>
              </p:cNvSpPr>
              <p:nvPr/>
            </p:nvSpPr>
            <p:spPr bwMode="auto">
              <a:xfrm>
                <a:off x="10166350" y="1514476"/>
                <a:ext cx="153987" cy="231775"/>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9" name="TextBox 68"/>
            <p:cNvSpPr txBox="1"/>
            <p:nvPr/>
          </p:nvSpPr>
          <p:spPr>
            <a:xfrm>
              <a:off x="1839768" y="2922132"/>
              <a:ext cx="1530547" cy="627864"/>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Standard T-SQL</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stored </a:t>
              </a:r>
              <a:r>
                <a:rPr lang="en-US" sz="1200" dirty="0">
                  <a:gradFill>
                    <a:gsLst>
                      <a:gs pos="2917">
                        <a:srgbClr val="FFFFFF"/>
                      </a:gs>
                      <a:gs pos="30000">
                        <a:srgbClr val="FFFFFF"/>
                      </a:gs>
                    </a:gsLst>
                    <a:lin ang="5400000" scaled="0"/>
                  </a:gradFill>
                </a:rPr>
                <a:t>p</a:t>
              </a:r>
              <a:r>
                <a:rPr lang="en-US" sz="1200" dirty="0" smtClean="0">
                  <a:gradFill>
                    <a:gsLst>
                      <a:gs pos="2917">
                        <a:srgbClr val="FFFFFF"/>
                      </a:gs>
                      <a:gs pos="30000">
                        <a:srgbClr val="FFFFFF"/>
                      </a:gs>
                    </a:gsLst>
                    <a:lin ang="5400000" scaled="0"/>
                  </a:gradFill>
                </a:rPr>
                <a:t>rocedure</a:t>
              </a:r>
            </a:p>
          </p:txBody>
        </p:sp>
        <p:cxnSp>
          <p:nvCxnSpPr>
            <p:cNvPr id="70" name="Straight Connector 69"/>
            <p:cNvCxnSpPr/>
            <p:nvPr/>
          </p:nvCxnSpPr>
          <p:spPr>
            <a:xfrm>
              <a:off x="2782759" y="3764185"/>
              <a:ext cx="66232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392519" y="2940417"/>
              <a:ext cx="1605952" cy="627864"/>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Natively-compiled</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stored </a:t>
              </a:r>
              <a:r>
                <a:rPr lang="en-US" sz="1200" dirty="0">
                  <a:gradFill>
                    <a:gsLst>
                      <a:gs pos="2917">
                        <a:srgbClr val="FFFFFF"/>
                      </a:gs>
                      <a:gs pos="30000">
                        <a:srgbClr val="FFFFFF"/>
                      </a:gs>
                    </a:gsLst>
                    <a:lin ang="5400000" scaled="0"/>
                  </a:gradFill>
                </a:rPr>
                <a:t>p</a:t>
              </a:r>
              <a:r>
                <a:rPr lang="en-US" sz="1200" dirty="0" smtClean="0">
                  <a:gradFill>
                    <a:gsLst>
                      <a:gs pos="2917">
                        <a:srgbClr val="FFFFFF"/>
                      </a:gs>
                      <a:gs pos="30000">
                        <a:srgbClr val="FFFFFF"/>
                      </a:gs>
                    </a:gsLst>
                    <a:lin ang="5400000" scaled="0"/>
                  </a:gradFill>
                </a:rPr>
                <a:t>rocedure</a:t>
              </a:r>
            </a:p>
          </p:txBody>
        </p:sp>
        <p:grpSp>
          <p:nvGrpSpPr>
            <p:cNvPr id="427" name="Group 426"/>
            <p:cNvGrpSpPr/>
            <p:nvPr/>
          </p:nvGrpSpPr>
          <p:grpSpPr>
            <a:xfrm>
              <a:off x="5105492" y="3417120"/>
              <a:ext cx="428295" cy="581864"/>
              <a:chOff x="10417003" y="5159196"/>
              <a:chExt cx="578837" cy="786384"/>
            </a:xfrm>
          </p:grpSpPr>
          <p:sp>
            <p:nvSpPr>
              <p:cNvPr id="270" name="Rectangle 5"/>
              <p:cNvSpPr>
                <a:spLocks noChangeArrowheads="1"/>
              </p:cNvSpPr>
              <p:nvPr/>
            </p:nvSpPr>
            <p:spPr bwMode="auto">
              <a:xfrm>
                <a:off x="10476451" y="5159196"/>
                <a:ext cx="186688" cy="185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1" name="Rectangle 6"/>
              <p:cNvSpPr>
                <a:spLocks noChangeArrowheads="1"/>
              </p:cNvSpPr>
              <p:nvPr/>
            </p:nvSpPr>
            <p:spPr bwMode="auto">
              <a:xfrm>
                <a:off x="10483752" y="5757849"/>
                <a:ext cx="186688" cy="1877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2" name="Rectangle 7"/>
              <p:cNvSpPr>
                <a:spLocks noChangeArrowheads="1"/>
              </p:cNvSpPr>
              <p:nvPr/>
            </p:nvSpPr>
            <p:spPr bwMode="auto">
              <a:xfrm>
                <a:off x="10809152" y="5625395"/>
                <a:ext cx="186688" cy="185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3" name="Rectangle 25"/>
              <p:cNvSpPr>
                <a:spLocks noChangeArrowheads="1"/>
              </p:cNvSpPr>
              <p:nvPr/>
            </p:nvSpPr>
            <p:spPr bwMode="auto">
              <a:xfrm>
                <a:off x="10417003" y="5426191"/>
                <a:ext cx="452640" cy="45159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4" name="Freeform 26"/>
              <p:cNvSpPr>
                <a:spLocks/>
              </p:cNvSpPr>
              <p:nvPr/>
            </p:nvSpPr>
            <p:spPr bwMode="auto">
              <a:xfrm>
                <a:off x="10495224" y="5506499"/>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5" name="Freeform 27"/>
              <p:cNvSpPr>
                <a:spLocks noEditPoints="1"/>
              </p:cNvSpPr>
              <p:nvPr/>
            </p:nvSpPr>
            <p:spPr bwMode="auto">
              <a:xfrm>
                <a:off x="10553629" y="5508584"/>
                <a:ext cx="54233" cy="76136"/>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6" name="Freeform 28"/>
              <p:cNvSpPr>
                <a:spLocks/>
              </p:cNvSpPr>
              <p:nvPr/>
            </p:nvSpPr>
            <p:spPr bwMode="auto">
              <a:xfrm>
                <a:off x="10622464" y="5506499"/>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7" name="Freeform 29"/>
              <p:cNvSpPr>
                <a:spLocks noEditPoints="1"/>
              </p:cNvSpPr>
              <p:nvPr/>
            </p:nvSpPr>
            <p:spPr bwMode="auto">
              <a:xfrm>
                <a:off x="10487924" y="5613922"/>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8" name="Freeform 30"/>
              <p:cNvSpPr>
                <a:spLocks/>
              </p:cNvSpPr>
              <p:nvPr/>
            </p:nvSpPr>
            <p:spPr bwMode="auto">
              <a:xfrm>
                <a:off x="10560930" y="5613922"/>
                <a:ext cx="32332" cy="75092"/>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9" name="Freeform 31"/>
              <p:cNvSpPr>
                <a:spLocks noEditPoints="1"/>
              </p:cNvSpPr>
              <p:nvPr/>
            </p:nvSpPr>
            <p:spPr bwMode="auto">
              <a:xfrm>
                <a:off x="10615163" y="5613922"/>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0" name="Freeform 32"/>
              <p:cNvSpPr>
                <a:spLocks noEditPoints="1"/>
              </p:cNvSpPr>
              <p:nvPr/>
            </p:nvSpPr>
            <p:spPr bwMode="auto">
              <a:xfrm>
                <a:off x="10487924" y="5720303"/>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1" name="Freeform 33"/>
              <p:cNvSpPr>
                <a:spLocks noEditPoints="1"/>
              </p:cNvSpPr>
              <p:nvPr/>
            </p:nvSpPr>
            <p:spPr bwMode="auto">
              <a:xfrm>
                <a:off x="10553629" y="5720303"/>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2" name="Freeform 34"/>
              <p:cNvSpPr>
                <a:spLocks/>
              </p:cNvSpPr>
              <p:nvPr/>
            </p:nvSpPr>
            <p:spPr bwMode="auto">
              <a:xfrm>
                <a:off x="10622464" y="5720303"/>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3" name="Freeform 35"/>
              <p:cNvSpPr>
                <a:spLocks/>
              </p:cNvSpPr>
              <p:nvPr/>
            </p:nvSpPr>
            <p:spPr bwMode="auto">
              <a:xfrm>
                <a:off x="10750747" y="5506499"/>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4" name="Freeform 36"/>
              <p:cNvSpPr>
                <a:spLocks noEditPoints="1"/>
              </p:cNvSpPr>
              <p:nvPr/>
            </p:nvSpPr>
            <p:spPr bwMode="auto">
              <a:xfrm>
                <a:off x="10743446" y="5613922"/>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5" name="Freeform 37"/>
              <p:cNvSpPr>
                <a:spLocks noEditPoints="1"/>
              </p:cNvSpPr>
              <p:nvPr/>
            </p:nvSpPr>
            <p:spPr bwMode="auto">
              <a:xfrm>
                <a:off x="10743446" y="5720303"/>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6" name="Freeform 38"/>
              <p:cNvSpPr>
                <a:spLocks noEditPoints="1"/>
              </p:cNvSpPr>
              <p:nvPr/>
            </p:nvSpPr>
            <p:spPr bwMode="auto">
              <a:xfrm>
                <a:off x="10677740" y="5508584"/>
                <a:ext cx="54233" cy="76136"/>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7" name="Freeform 39"/>
              <p:cNvSpPr>
                <a:spLocks/>
              </p:cNvSpPr>
              <p:nvPr/>
            </p:nvSpPr>
            <p:spPr bwMode="auto">
              <a:xfrm>
                <a:off x="10685041" y="5613922"/>
                <a:ext cx="32332" cy="75092"/>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8" name="Freeform 40"/>
              <p:cNvSpPr>
                <a:spLocks noEditPoints="1"/>
              </p:cNvSpPr>
              <p:nvPr/>
            </p:nvSpPr>
            <p:spPr bwMode="auto">
              <a:xfrm>
                <a:off x="10677740" y="5720303"/>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9" name="Rectangle 89"/>
              <p:cNvSpPr>
                <a:spLocks noChangeArrowheads="1"/>
              </p:cNvSpPr>
              <p:nvPr/>
            </p:nvSpPr>
            <p:spPr bwMode="auto">
              <a:xfrm>
                <a:off x="10753875" y="5326068"/>
                <a:ext cx="201289" cy="201290"/>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0" name="Freeform 90"/>
              <p:cNvSpPr>
                <a:spLocks/>
              </p:cNvSpPr>
              <p:nvPr/>
            </p:nvSpPr>
            <p:spPr bwMode="auto">
              <a:xfrm>
                <a:off x="10789335" y="5362572"/>
                <a:ext cx="14601" cy="33374"/>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5" y="5"/>
                      <a:pt x="4" y="6"/>
                      <a:pt x="4" y="6"/>
                    </a:cubicBezTo>
                    <a:cubicBezTo>
                      <a:pt x="4" y="6"/>
                      <a:pt x="3" y="6"/>
                      <a:pt x="3" y="7"/>
                    </a:cubicBezTo>
                    <a:cubicBezTo>
                      <a:pt x="2" y="7"/>
                      <a:pt x="2" y="7"/>
                      <a:pt x="1" y="7"/>
                    </a:cubicBezTo>
                    <a:cubicBezTo>
                      <a:pt x="1" y="7"/>
                      <a:pt x="1" y="7"/>
                      <a:pt x="0" y="7"/>
                    </a:cubicBezTo>
                    <a:cubicBezTo>
                      <a:pt x="0" y="3"/>
                      <a:pt x="0" y="3"/>
                      <a:pt x="0" y="3"/>
                    </a:cubicBezTo>
                    <a:cubicBezTo>
                      <a:pt x="1" y="3"/>
                      <a:pt x="3" y="2"/>
                      <a:pt x="4" y="2"/>
                    </a:cubicBezTo>
                    <a:cubicBezTo>
                      <a:pt x="5" y="1"/>
                      <a:pt x="6" y="0"/>
                      <a:pt x="7" y="0"/>
                    </a:cubicBezTo>
                    <a:lnTo>
                      <a:pt x="1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1" name="Freeform 91"/>
              <p:cNvSpPr>
                <a:spLocks noEditPoints="1"/>
              </p:cNvSpPr>
              <p:nvPr/>
            </p:nvSpPr>
            <p:spPr bwMode="auto">
              <a:xfrm>
                <a:off x="10815410" y="5362572"/>
                <a:ext cx="22945" cy="33374"/>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1" y="5"/>
                      <a:pt x="2" y="3"/>
                    </a:cubicBezTo>
                    <a:cubicBezTo>
                      <a:pt x="3" y="1"/>
                      <a:pt x="6" y="0"/>
                      <a:pt x="8" y="0"/>
                    </a:cubicBezTo>
                    <a:cubicBezTo>
                      <a:pt x="14" y="0"/>
                      <a:pt x="16" y="4"/>
                      <a:pt x="16" y="11"/>
                    </a:cubicBezTo>
                    <a:cubicBezTo>
                      <a:pt x="16" y="15"/>
                      <a:pt x="16" y="18"/>
                      <a:pt x="14" y="20"/>
                    </a:cubicBezTo>
                    <a:cubicBezTo>
                      <a:pt x="13" y="22"/>
                      <a:pt x="11"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2" name="Freeform 92"/>
              <p:cNvSpPr>
                <a:spLocks/>
              </p:cNvSpPr>
              <p:nvPr/>
            </p:nvSpPr>
            <p:spPr bwMode="auto">
              <a:xfrm>
                <a:off x="10845655" y="5362572"/>
                <a:ext cx="13559" cy="33374"/>
              </a:xfrm>
              <a:custGeom>
                <a:avLst/>
                <a:gdLst>
                  <a:gd name="T0" fmla="*/ 9 w 9"/>
                  <a:gd name="T1" fmla="*/ 0 h 23"/>
                  <a:gd name="T2" fmla="*/ 9 w 9"/>
                  <a:gd name="T3" fmla="*/ 23 h 23"/>
                  <a:gd name="T4" fmla="*/ 4 w 9"/>
                  <a:gd name="T5" fmla="*/ 23 h 23"/>
                  <a:gd name="T6" fmla="*/ 4 w 9"/>
                  <a:gd name="T7" fmla="*/ 5 h 23"/>
                  <a:gd name="T8" fmla="*/ 4 w 9"/>
                  <a:gd name="T9" fmla="*/ 6 h 23"/>
                  <a:gd name="T10" fmla="*/ 2 w 9"/>
                  <a:gd name="T11" fmla="*/ 7 h 23"/>
                  <a:gd name="T12" fmla="*/ 1 w 9"/>
                  <a:gd name="T13" fmla="*/ 7 h 23"/>
                  <a:gd name="T14" fmla="*/ 0 w 9"/>
                  <a:gd name="T15" fmla="*/ 7 h 23"/>
                  <a:gd name="T16" fmla="*/ 0 w 9"/>
                  <a:gd name="T17" fmla="*/ 3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5"/>
                      <a:pt x="4" y="5"/>
                      <a:pt x="4" y="5"/>
                    </a:cubicBezTo>
                    <a:cubicBezTo>
                      <a:pt x="4" y="5"/>
                      <a:pt x="4" y="6"/>
                      <a:pt x="4" y="6"/>
                    </a:cubicBezTo>
                    <a:cubicBezTo>
                      <a:pt x="3" y="6"/>
                      <a:pt x="3" y="6"/>
                      <a:pt x="2" y="7"/>
                    </a:cubicBezTo>
                    <a:cubicBezTo>
                      <a:pt x="2" y="7"/>
                      <a:pt x="1" y="7"/>
                      <a:pt x="1" y="7"/>
                    </a:cubicBezTo>
                    <a:cubicBezTo>
                      <a:pt x="1" y="7"/>
                      <a:pt x="0" y="7"/>
                      <a:pt x="0" y="7"/>
                    </a:cubicBezTo>
                    <a:cubicBezTo>
                      <a:pt x="0" y="3"/>
                      <a:pt x="0" y="3"/>
                      <a:pt x="0" y="3"/>
                    </a:cubicBezTo>
                    <a:cubicBezTo>
                      <a:pt x="1" y="3"/>
                      <a:pt x="2" y="2"/>
                      <a:pt x="3" y="2"/>
                    </a:cubicBezTo>
                    <a:cubicBezTo>
                      <a:pt x="4" y="1"/>
                      <a:pt x="6" y="0"/>
                      <a:pt x="6" y="0"/>
                    </a:cubicBezTo>
                    <a:lnTo>
                      <a:pt x="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3" name="Freeform 93"/>
              <p:cNvSpPr>
                <a:spLocks noEditPoints="1"/>
              </p:cNvSpPr>
              <p:nvPr/>
            </p:nvSpPr>
            <p:spPr bwMode="auto">
              <a:xfrm>
                <a:off x="10786207" y="5409504"/>
                <a:ext cx="22945" cy="34418"/>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8"/>
                      <a:pt x="1" y="5"/>
                      <a:pt x="2" y="3"/>
                    </a:cubicBezTo>
                    <a:cubicBezTo>
                      <a:pt x="3" y="1"/>
                      <a:pt x="6" y="0"/>
                      <a:pt x="8" y="0"/>
                    </a:cubicBezTo>
                    <a:cubicBezTo>
                      <a:pt x="14" y="0"/>
                      <a:pt x="16" y="4"/>
                      <a:pt x="16" y="12"/>
                    </a:cubicBezTo>
                    <a:cubicBezTo>
                      <a:pt x="16" y="15"/>
                      <a:pt x="16" y="18"/>
                      <a:pt x="14" y="20"/>
                    </a:cubicBezTo>
                    <a:cubicBezTo>
                      <a:pt x="13" y="22"/>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4" name="Freeform 94"/>
              <p:cNvSpPr>
                <a:spLocks/>
              </p:cNvSpPr>
              <p:nvPr/>
            </p:nvSpPr>
            <p:spPr bwMode="auto">
              <a:xfrm>
                <a:off x="10818538" y="5409504"/>
                <a:ext cx="14601" cy="33374"/>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5" y="6"/>
                      <a:pt x="4" y="6"/>
                      <a:pt x="4" y="6"/>
                    </a:cubicBezTo>
                    <a:cubicBezTo>
                      <a:pt x="4" y="6"/>
                      <a:pt x="3" y="7"/>
                      <a:pt x="3" y="7"/>
                    </a:cubicBezTo>
                    <a:cubicBezTo>
                      <a:pt x="2" y="7"/>
                      <a:pt x="2" y="7"/>
                      <a:pt x="1" y="7"/>
                    </a:cubicBezTo>
                    <a:cubicBezTo>
                      <a:pt x="1" y="7"/>
                      <a:pt x="0" y="8"/>
                      <a:pt x="0" y="8"/>
                    </a:cubicBezTo>
                    <a:cubicBezTo>
                      <a:pt x="0" y="3"/>
                      <a:pt x="0" y="3"/>
                      <a:pt x="0" y="3"/>
                    </a:cubicBezTo>
                    <a:cubicBezTo>
                      <a:pt x="1" y="3"/>
                      <a:pt x="3" y="2"/>
                      <a:pt x="4" y="2"/>
                    </a:cubicBezTo>
                    <a:cubicBezTo>
                      <a:pt x="5" y="1"/>
                      <a:pt x="6" y="1"/>
                      <a:pt x="7" y="0"/>
                    </a:cubicBezTo>
                    <a:lnTo>
                      <a:pt x="1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5" name="Freeform 95"/>
              <p:cNvSpPr>
                <a:spLocks noEditPoints="1"/>
              </p:cNvSpPr>
              <p:nvPr/>
            </p:nvSpPr>
            <p:spPr bwMode="auto">
              <a:xfrm>
                <a:off x="10841483" y="5409504"/>
                <a:ext cx="25031" cy="34418"/>
              </a:xfrm>
              <a:custGeom>
                <a:avLst/>
                <a:gdLst>
                  <a:gd name="T0" fmla="*/ 8 w 17"/>
                  <a:gd name="T1" fmla="*/ 24 h 24"/>
                  <a:gd name="T2" fmla="*/ 0 w 17"/>
                  <a:gd name="T3" fmla="*/ 12 h 24"/>
                  <a:gd name="T4" fmla="*/ 3 w 17"/>
                  <a:gd name="T5" fmla="*/ 3 h 24"/>
                  <a:gd name="T6" fmla="*/ 9 w 17"/>
                  <a:gd name="T7" fmla="*/ 0 h 24"/>
                  <a:gd name="T8" fmla="*/ 17 w 17"/>
                  <a:gd name="T9" fmla="*/ 12 h 24"/>
                  <a:gd name="T10" fmla="*/ 15 w 17"/>
                  <a:gd name="T11" fmla="*/ 20 h 24"/>
                  <a:gd name="T12" fmla="*/ 8 w 17"/>
                  <a:gd name="T13" fmla="*/ 24 h 24"/>
                  <a:gd name="T14" fmla="*/ 9 w 17"/>
                  <a:gd name="T15" fmla="*/ 4 h 24"/>
                  <a:gd name="T16" fmla="*/ 5 w 17"/>
                  <a:gd name="T17" fmla="*/ 12 h 24"/>
                  <a:gd name="T18" fmla="*/ 9 w 17"/>
                  <a:gd name="T19" fmla="*/ 20 h 24"/>
                  <a:gd name="T20" fmla="*/ 12 w 17"/>
                  <a:gd name="T21" fmla="*/ 12 h 24"/>
                  <a:gd name="T22" fmla="*/ 9 w 17"/>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cubicBezTo>
                      <a:pt x="3" y="24"/>
                      <a:pt x="0" y="20"/>
                      <a:pt x="0" y="12"/>
                    </a:cubicBezTo>
                    <a:cubicBezTo>
                      <a:pt x="0" y="8"/>
                      <a:pt x="1" y="5"/>
                      <a:pt x="3" y="3"/>
                    </a:cubicBezTo>
                    <a:cubicBezTo>
                      <a:pt x="4" y="1"/>
                      <a:pt x="6" y="0"/>
                      <a:pt x="9" y="0"/>
                    </a:cubicBezTo>
                    <a:cubicBezTo>
                      <a:pt x="14" y="0"/>
                      <a:pt x="17" y="4"/>
                      <a:pt x="17" y="12"/>
                    </a:cubicBezTo>
                    <a:cubicBezTo>
                      <a:pt x="17" y="15"/>
                      <a:pt x="16" y="18"/>
                      <a:pt x="15" y="20"/>
                    </a:cubicBezTo>
                    <a:cubicBezTo>
                      <a:pt x="13" y="22"/>
                      <a:pt x="11" y="24"/>
                      <a:pt x="8" y="24"/>
                    </a:cubicBezTo>
                    <a:close/>
                    <a:moveTo>
                      <a:pt x="9" y="4"/>
                    </a:moveTo>
                    <a:cubicBezTo>
                      <a:pt x="7" y="4"/>
                      <a:pt x="5" y="7"/>
                      <a:pt x="5" y="12"/>
                    </a:cubicBezTo>
                    <a:cubicBezTo>
                      <a:pt x="5" y="17"/>
                      <a:pt x="7" y="20"/>
                      <a:pt x="9" y="20"/>
                    </a:cubicBezTo>
                    <a:cubicBezTo>
                      <a:pt x="11" y="20"/>
                      <a:pt x="12" y="17"/>
                      <a:pt x="12" y="12"/>
                    </a:cubicBezTo>
                    <a:cubicBezTo>
                      <a:pt x="12" y="7"/>
                      <a:pt x="11" y="4"/>
                      <a:pt x="9"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6" name="Freeform 96"/>
              <p:cNvSpPr>
                <a:spLocks noEditPoints="1"/>
              </p:cNvSpPr>
              <p:nvPr/>
            </p:nvSpPr>
            <p:spPr bwMode="auto">
              <a:xfrm>
                <a:off x="10786207" y="5455394"/>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7" name="Freeform 97"/>
              <p:cNvSpPr>
                <a:spLocks noEditPoints="1"/>
              </p:cNvSpPr>
              <p:nvPr/>
            </p:nvSpPr>
            <p:spPr bwMode="auto">
              <a:xfrm>
                <a:off x="10815410" y="5455394"/>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8" name="Freeform 98"/>
              <p:cNvSpPr>
                <a:spLocks/>
              </p:cNvSpPr>
              <p:nvPr/>
            </p:nvSpPr>
            <p:spPr bwMode="auto">
              <a:xfrm>
                <a:off x="10845655" y="5455394"/>
                <a:ext cx="13559" cy="34418"/>
              </a:xfrm>
              <a:custGeom>
                <a:avLst/>
                <a:gdLst>
                  <a:gd name="T0" fmla="*/ 9 w 9"/>
                  <a:gd name="T1" fmla="*/ 0 h 23"/>
                  <a:gd name="T2" fmla="*/ 9 w 9"/>
                  <a:gd name="T3" fmla="*/ 23 h 23"/>
                  <a:gd name="T4" fmla="*/ 4 w 9"/>
                  <a:gd name="T5" fmla="*/ 23 h 23"/>
                  <a:gd name="T6" fmla="*/ 4 w 9"/>
                  <a:gd name="T7" fmla="*/ 6 h 23"/>
                  <a:gd name="T8" fmla="*/ 4 w 9"/>
                  <a:gd name="T9" fmla="*/ 7 h 23"/>
                  <a:gd name="T10" fmla="*/ 2 w 9"/>
                  <a:gd name="T11" fmla="*/ 7 h 23"/>
                  <a:gd name="T12" fmla="*/ 1 w 9"/>
                  <a:gd name="T13" fmla="*/ 8 h 23"/>
                  <a:gd name="T14" fmla="*/ 0 w 9"/>
                  <a:gd name="T15" fmla="*/ 8 h 23"/>
                  <a:gd name="T16" fmla="*/ 0 w 9"/>
                  <a:gd name="T17" fmla="*/ 4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6"/>
                      <a:pt x="4" y="6"/>
                      <a:pt x="4" y="6"/>
                    </a:cubicBezTo>
                    <a:cubicBezTo>
                      <a:pt x="4" y="6"/>
                      <a:pt x="4" y="6"/>
                      <a:pt x="4" y="7"/>
                    </a:cubicBezTo>
                    <a:cubicBezTo>
                      <a:pt x="3" y="7"/>
                      <a:pt x="3" y="7"/>
                      <a:pt x="2" y="7"/>
                    </a:cubicBezTo>
                    <a:cubicBezTo>
                      <a:pt x="2" y="7"/>
                      <a:pt x="1" y="8"/>
                      <a:pt x="1" y="8"/>
                    </a:cubicBezTo>
                    <a:cubicBezTo>
                      <a:pt x="1" y="8"/>
                      <a:pt x="0" y="8"/>
                      <a:pt x="0" y="8"/>
                    </a:cubicBezTo>
                    <a:cubicBezTo>
                      <a:pt x="0" y="4"/>
                      <a:pt x="0" y="4"/>
                      <a:pt x="0" y="4"/>
                    </a:cubicBezTo>
                    <a:cubicBezTo>
                      <a:pt x="1" y="3"/>
                      <a:pt x="2" y="3"/>
                      <a:pt x="3" y="2"/>
                    </a:cubicBezTo>
                    <a:cubicBezTo>
                      <a:pt x="4" y="2"/>
                      <a:pt x="6" y="1"/>
                      <a:pt x="6" y="0"/>
                    </a:cubicBezTo>
                    <a:lnTo>
                      <a:pt x="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9" name="Freeform 99"/>
              <p:cNvSpPr>
                <a:spLocks/>
              </p:cNvSpPr>
              <p:nvPr/>
            </p:nvSpPr>
            <p:spPr bwMode="auto">
              <a:xfrm>
                <a:off x="10903017" y="5362572"/>
                <a:ext cx="14601" cy="33374"/>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4" y="5"/>
                      <a:pt x="4" y="6"/>
                      <a:pt x="4" y="6"/>
                    </a:cubicBezTo>
                    <a:cubicBezTo>
                      <a:pt x="3" y="6"/>
                      <a:pt x="3" y="6"/>
                      <a:pt x="3" y="7"/>
                    </a:cubicBezTo>
                    <a:cubicBezTo>
                      <a:pt x="2" y="7"/>
                      <a:pt x="2" y="7"/>
                      <a:pt x="1" y="7"/>
                    </a:cubicBezTo>
                    <a:cubicBezTo>
                      <a:pt x="1" y="7"/>
                      <a:pt x="0" y="7"/>
                      <a:pt x="0" y="7"/>
                    </a:cubicBezTo>
                    <a:cubicBezTo>
                      <a:pt x="0" y="3"/>
                      <a:pt x="0" y="3"/>
                      <a:pt x="0" y="3"/>
                    </a:cubicBezTo>
                    <a:cubicBezTo>
                      <a:pt x="1" y="3"/>
                      <a:pt x="2" y="2"/>
                      <a:pt x="4" y="2"/>
                    </a:cubicBezTo>
                    <a:cubicBezTo>
                      <a:pt x="5" y="1"/>
                      <a:pt x="6" y="0"/>
                      <a:pt x="7" y="0"/>
                    </a:cubicBezTo>
                    <a:lnTo>
                      <a:pt x="1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0" name="Freeform 100"/>
              <p:cNvSpPr>
                <a:spLocks noEditPoints="1"/>
              </p:cNvSpPr>
              <p:nvPr/>
            </p:nvSpPr>
            <p:spPr bwMode="auto">
              <a:xfrm>
                <a:off x="10899888" y="5409504"/>
                <a:ext cx="22945" cy="34418"/>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8"/>
                      <a:pt x="0" y="5"/>
                      <a:pt x="2" y="3"/>
                    </a:cubicBezTo>
                    <a:cubicBezTo>
                      <a:pt x="3" y="1"/>
                      <a:pt x="5" y="0"/>
                      <a:pt x="8" y="0"/>
                    </a:cubicBezTo>
                    <a:cubicBezTo>
                      <a:pt x="13" y="0"/>
                      <a:pt x="16" y="4"/>
                      <a:pt x="16" y="12"/>
                    </a:cubicBezTo>
                    <a:cubicBezTo>
                      <a:pt x="16" y="15"/>
                      <a:pt x="15" y="18"/>
                      <a:pt x="14" y="20"/>
                    </a:cubicBezTo>
                    <a:cubicBezTo>
                      <a:pt x="12" y="22"/>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1" name="Freeform 101"/>
              <p:cNvSpPr>
                <a:spLocks noEditPoints="1"/>
              </p:cNvSpPr>
              <p:nvPr/>
            </p:nvSpPr>
            <p:spPr bwMode="auto">
              <a:xfrm>
                <a:off x="10899888" y="5455394"/>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2" name="Freeform 102"/>
              <p:cNvSpPr>
                <a:spLocks noEditPoints="1"/>
              </p:cNvSpPr>
              <p:nvPr/>
            </p:nvSpPr>
            <p:spPr bwMode="auto">
              <a:xfrm>
                <a:off x="10870685" y="5362572"/>
                <a:ext cx="22945" cy="33374"/>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0" y="5"/>
                      <a:pt x="2" y="3"/>
                    </a:cubicBezTo>
                    <a:cubicBezTo>
                      <a:pt x="3" y="1"/>
                      <a:pt x="5" y="0"/>
                      <a:pt x="8" y="0"/>
                    </a:cubicBezTo>
                    <a:cubicBezTo>
                      <a:pt x="13" y="0"/>
                      <a:pt x="16" y="4"/>
                      <a:pt x="16" y="11"/>
                    </a:cubicBezTo>
                    <a:cubicBezTo>
                      <a:pt x="16" y="15"/>
                      <a:pt x="15" y="18"/>
                      <a:pt x="14" y="20"/>
                    </a:cubicBezTo>
                    <a:cubicBezTo>
                      <a:pt x="12" y="22"/>
                      <a:pt x="10"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3" name="Freeform 103"/>
              <p:cNvSpPr>
                <a:spLocks/>
              </p:cNvSpPr>
              <p:nvPr/>
            </p:nvSpPr>
            <p:spPr bwMode="auto">
              <a:xfrm>
                <a:off x="10873815" y="5409504"/>
                <a:ext cx="14601" cy="33374"/>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4" y="6"/>
                      <a:pt x="4" y="6"/>
                      <a:pt x="4" y="6"/>
                    </a:cubicBezTo>
                    <a:cubicBezTo>
                      <a:pt x="3" y="6"/>
                      <a:pt x="3" y="7"/>
                      <a:pt x="3" y="7"/>
                    </a:cubicBezTo>
                    <a:cubicBezTo>
                      <a:pt x="2" y="7"/>
                      <a:pt x="2" y="7"/>
                      <a:pt x="1" y="7"/>
                    </a:cubicBezTo>
                    <a:cubicBezTo>
                      <a:pt x="1" y="7"/>
                      <a:pt x="0" y="8"/>
                      <a:pt x="0" y="8"/>
                    </a:cubicBezTo>
                    <a:cubicBezTo>
                      <a:pt x="0" y="3"/>
                      <a:pt x="0" y="3"/>
                      <a:pt x="0" y="3"/>
                    </a:cubicBezTo>
                    <a:cubicBezTo>
                      <a:pt x="1" y="3"/>
                      <a:pt x="2" y="2"/>
                      <a:pt x="4" y="2"/>
                    </a:cubicBezTo>
                    <a:cubicBezTo>
                      <a:pt x="5" y="1"/>
                      <a:pt x="6" y="1"/>
                      <a:pt x="7" y="0"/>
                    </a:cubicBezTo>
                    <a:lnTo>
                      <a:pt x="1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4" name="Freeform 104"/>
              <p:cNvSpPr>
                <a:spLocks noEditPoints="1"/>
              </p:cNvSpPr>
              <p:nvPr/>
            </p:nvSpPr>
            <p:spPr bwMode="auto">
              <a:xfrm>
                <a:off x="10870685" y="5455394"/>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06" name="Group 305"/>
            <p:cNvGrpSpPr/>
            <p:nvPr/>
          </p:nvGrpSpPr>
          <p:grpSpPr>
            <a:xfrm>
              <a:off x="3771933" y="3440718"/>
              <a:ext cx="420516" cy="581442"/>
              <a:chOff x="9752013" y="1514476"/>
              <a:chExt cx="568324" cy="785813"/>
            </a:xfrm>
            <a:solidFill>
              <a:schemeClr val="accent2"/>
            </a:solidFill>
          </p:grpSpPr>
          <p:sp>
            <p:nvSpPr>
              <p:cNvPr id="307" name="Freeform 5"/>
              <p:cNvSpPr>
                <a:spLocks/>
              </p:cNvSpPr>
              <p:nvPr/>
            </p:nvSpPr>
            <p:spPr bwMode="auto">
              <a:xfrm>
                <a:off x="9752013" y="2071688"/>
                <a:ext cx="80962"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8" name="Freeform 6"/>
              <p:cNvSpPr>
                <a:spLocks/>
              </p:cNvSpPr>
              <p:nvPr/>
            </p:nvSpPr>
            <p:spPr bwMode="auto">
              <a:xfrm>
                <a:off x="9752013" y="1797051"/>
                <a:ext cx="80962" cy="223838"/>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7" y="7"/>
                      <a:pt x="20" y="6"/>
                      <a:pt x="22" y="5"/>
                    </a:cubicBezTo>
                    <a:cubicBezTo>
                      <a:pt x="25" y="3"/>
                      <a:pt x="27" y="2"/>
                      <a:pt x="30"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9" name="Freeform 7"/>
              <p:cNvSpPr>
                <a:spLocks/>
              </p:cNvSpPr>
              <p:nvPr/>
            </p:nvSpPr>
            <p:spPr bwMode="auto">
              <a:xfrm>
                <a:off x="9752013" y="1516063"/>
                <a:ext cx="80962"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0" name="Freeform 8"/>
              <p:cNvSpPr>
                <a:spLocks/>
              </p:cNvSpPr>
              <p:nvPr/>
            </p:nvSpPr>
            <p:spPr bwMode="auto">
              <a:xfrm>
                <a:off x="9902825" y="1516063"/>
                <a:ext cx="79375" cy="225425"/>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1" name="Freeform 9"/>
              <p:cNvSpPr>
                <a:spLocks noEditPoints="1"/>
              </p:cNvSpPr>
              <p:nvPr/>
            </p:nvSpPr>
            <p:spPr bwMode="auto">
              <a:xfrm>
                <a:off x="9866313" y="2070101"/>
                <a:ext cx="153987" cy="230188"/>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2" name="Freeform 10"/>
              <p:cNvSpPr>
                <a:spLocks noEditPoints="1"/>
              </p:cNvSpPr>
              <p:nvPr/>
            </p:nvSpPr>
            <p:spPr bwMode="auto">
              <a:xfrm>
                <a:off x="9869488" y="1792288"/>
                <a:ext cx="152400" cy="233363"/>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3" name="Freeform 11"/>
              <p:cNvSpPr>
                <a:spLocks/>
              </p:cNvSpPr>
              <p:nvPr/>
            </p:nvSpPr>
            <p:spPr bwMode="auto">
              <a:xfrm>
                <a:off x="10048875" y="2071688"/>
                <a:ext cx="82550"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4" name="Freeform 12"/>
              <p:cNvSpPr>
                <a:spLocks/>
              </p:cNvSpPr>
              <p:nvPr/>
            </p:nvSpPr>
            <p:spPr bwMode="auto">
              <a:xfrm>
                <a:off x="10048875" y="1797051"/>
                <a:ext cx="82550" cy="223838"/>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5" name="Freeform 13"/>
              <p:cNvSpPr>
                <a:spLocks/>
              </p:cNvSpPr>
              <p:nvPr/>
            </p:nvSpPr>
            <p:spPr bwMode="auto">
              <a:xfrm>
                <a:off x="10048875" y="1516063"/>
                <a:ext cx="82550"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6" name="Freeform 14"/>
              <p:cNvSpPr>
                <a:spLocks noEditPoints="1"/>
              </p:cNvSpPr>
              <p:nvPr/>
            </p:nvSpPr>
            <p:spPr bwMode="auto">
              <a:xfrm>
                <a:off x="10164763" y="2070101"/>
                <a:ext cx="153987" cy="230188"/>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3" y="104"/>
                    </a:cubicBezTo>
                    <a:close/>
                    <a:moveTo>
                      <a:pt x="35" y="13"/>
                    </a:moveTo>
                    <a:cubicBezTo>
                      <a:pt x="23" y="13"/>
                      <a:pt x="17" y="27"/>
                      <a:pt x="17" y="54"/>
                    </a:cubicBezTo>
                    <a:cubicBezTo>
                      <a:pt x="17" y="79"/>
                      <a:pt x="23" y="91"/>
                      <a:pt x="35" y="91"/>
                    </a:cubicBezTo>
                    <a:cubicBezTo>
                      <a:pt x="47" y="91"/>
                      <a:pt x="52" y="79"/>
                      <a:pt x="52" y="53"/>
                    </a:cubicBezTo>
                    <a:cubicBezTo>
                      <a:pt x="52" y="26"/>
                      <a:pt x="47" y="13"/>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7" name="Freeform 15"/>
              <p:cNvSpPr>
                <a:spLocks noEditPoints="1"/>
              </p:cNvSpPr>
              <p:nvPr/>
            </p:nvSpPr>
            <p:spPr bwMode="auto">
              <a:xfrm>
                <a:off x="10166350" y="1792288"/>
                <a:ext cx="153987" cy="233363"/>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8" name="Freeform 16"/>
              <p:cNvSpPr>
                <a:spLocks noEditPoints="1"/>
              </p:cNvSpPr>
              <p:nvPr/>
            </p:nvSpPr>
            <p:spPr bwMode="auto">
              <a:xfrm>
                <a:off x="10166350" y="1514476"/>
                <a:ext cx="153987" cy="231775"/>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cxnSp>
          <p:nvCxnSpPr>
            <p:cNvPr id="319" name="Straight Connector 318"/>
            <p:cNvCxnSpPr/>
            <p:nvPr/>
          </p:nvCxnSpPr>
          <p:spPr>
            <a:xfrm>
              <a:off x="4337804" y="3764185"/>
              <a:ext cx="66232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0" name="TextBox 319"/>
            <p:cNvSpPr txBox="1"/>
            <p:nvPr/>
          </p:nvSpPr>
          <p:spPr>
            <a:xfrm>
              <a:off x="4957306" y="2942559"/>
              <a:ext cx="1132105" cy="627864"/>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In-Memory</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tables</a:t>
              </a:r>
            </a:p>
          </p:txBody>
        </p:sp>
        <p:sp>
          <p:nvSpPr>
            <p:cNvPr id="466" name="TextBox 465"/>
            <p:cNvSpPr txBox="1"/>
            <p:nvPr/>
          </p:nvSpPr>
          <p:spPr>
            <a:xfrm>
              <a:off x="2839126" y="4255959"/>
              <a:ext cx="2496517" cy="871008"/>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rgbClr val="FFFFFF"/>
                      </a:gs>
                      <a:gs pos="30000">
                        <a:srgbClr val="FFFFFF"/>
                      </a:gs>
                    </a:gsLst>
                    <a:lin ang="5400000" scaled="0"/>
                  </a:gradFill>
                </a:rPr>
                <a:t>Hot Data (Real-Time)</a:t>
              </a:r>
            </a:p>
            <a:p>
              <a:pPr>
                <a:lnSpc>
                  <a:spcPct val="90000"/>
                </a:lnSpc>
                <a:spcAft>
                  <a:spcPts val="600"/>
                </a:spcAft>
              </a:pPr>
              <a:r>
                <a:rPr lang="en-US" dirty="0">
                  <a:gradFill>
                    <a:gsLst>
                      <a:gs pos="2917">
                        <a:srgbClr val="FFFFFF"/>
                      </a:gs>
                      <a:gs pos="30000">
                        <a:srgbClr val="FFFFFF"/>
                      </a:gs>
                    </a:gsLst>
                    <a:lin ang="5400000" scaled="0"/>
                  </a:gradFill>
                </a:rPr>
                <a:t>Current 5 Minutes</a:t>
              </a:r>
            </a:p>
          </p:txBody>
        </p:sp>
        <p:cxnSp>
          <p:nvCxnSpPr>
            <p:cNvPr id="504" name="Elbow Connector 503"/>
            <p:cNvCxnSpPr/>
            <p:nvPr/>
          </p:nvCxnSpPr>
          <p:spPr>
            <a:xfrm rot="16200000" flipH="1">
              <a:off x="1003051" y="2639806"/>
              <a:ext cx="1207646" cy="1042323"/>
            </a:xfrm>
            <a:prstGeom prst="bentConnector3">
              <a:avLst>
                <a:gd name="adj1" fmla="val 10000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145050" y="3653951"/>
            <a:ext cx="3446047" cy="2491328"/>
            <a:chOff x="7713935" y="3819241"/>
            <a:chExt cx="3446047" cy="2491328"/>
          </a:xfrm>
        </p:grpSpPr>
        <p:sp>
          <p:nvSpPr>
            <p:cNvPr id="321" name="Rectangle 320"/>
            <p:cNvSpPr/>
            <p:nvPr/>
          </p:nvSpPr>
          <p:spPr bwMode="auto">
            <a:xfrm>
              <a:off x="8297910" y="3819949"/>
              <a:ext cx="2862072" cy="1387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86" name="Group 385"/>
            <p:cNvGrpSpPr/>
            <p:nvPr/>
          </p:nvGrpSpPr>
          <p:grpSpPr>
            <a:xfrm>
              <a:off x="8464717" y="4259224"/>
              <a:ext cx="593268" cy="671958"/>
              <a:chOff x="8844731" y="4464620"/>
              <a:chExt cx="1065212" cy="1206500"/>
            </a:xfrm>
          </p:grpSpPr>
          <p:sp>
            <p:nvSpPr>
              <p:cNvPr id="325" name="Freeform 25"/>
              <p:cNvSpPr>
                <a:spLocks/>
              </p:cNvSpPr>
              <p:nvPr/>
            </p:nvSpPr>
            <p:spPr bwMode="auto">
              <a:xfrm>
                <a:off x="9681344" y="4683695"/>
                <a:ext cx="144462" cy="141287"/>
              </a:xfrm>
              <a:custGeom>
                <a:avLst/>
                <a:gdLst>
                  <a:gd name="T0" fmla="*/ 91 w 91"/>
                  <a:gd name="T1" fmla="*/ 34 h 89"/>
                  <a:gd name="T2" fmla="*/ 57 w 91"/>
                  <a:gd name="T3" fmla="*/ 0 h 89"/>
                  <a:gd name="T4" fmla="*/ 0 w 91"/>
                  <a:gd name="T5" fmla="*/ 54 h 89"/>
                  <a:gd name="T6" fmla="*/ 35 w 91"/>
                  <a:gd name="T7" fmla="*/ 89 h 89"/>
                  <a:gd name="T8" fmla="*/ 91 w 91"/>
                  <a:gd name="T9" fmla="*/ 34 h 89"/>
                </a:gdLst>
                <a:ahLst/>
                <a:cxnLst>
                  <a:cxn ang="0">
                    <a:pos x="T0" y="T1"/>
                  </a:cxn>
                  <a:cxn ang="0">
                    <a:pos x="T2" y="T3"/>
                  </a:cxn>
                  <a:cxn ang="0">
                    <a:pos x="T4" y="T5"/>
                  </a:cxn>
                  <a:cxn ang="0">
                    <a:pos x="T6" y="T7"/>
                  </a:cxn>
                  <a:cxn ang="0">
                    <a:pos x="T8" y="T9"/>
                  </a:cxn>
                </a:cxnLst>
                <a:rect l="0" t="0" r="r" b="b"/>
                <a:pathLst>
                  <a:path w="91" h="89">
                    <a:moveTo>
                      <a:pt x="91" y="34"/>
                    </a:moveTo>
                    <a:lnTo>
                      <a:pt x="57" y="0"/>
                    </a:lnTo>
                    <a:lnTo>
                      <a:pt x="0" y="54"/>
                    </a:lnTo>
                    <a:lnTo>
                      <a:pt x="35" y="89"/>
                    </a:lnTo>
                    <a:lnTo>
                      <a:pt x="91" y="34"/>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6" name="Freeform 26"/>
              <p:cNvSpPr>
                <a:spLocks/>
              </p:cNvSpPr>
              <p:nvPr/>
            </p:nvSpPr>
            <p:spPr bwMode="auto">
              <a:xfrm>
                <a:off x="9743256" y="4599557"/>
                <a:ext cx="166687" cy="166687"/>
              </a:xfrm>
              <a:custGeom>
                <a:avLst/>
                <a:gdLst>
                  <a:gd name="T0" fmla="*/ 105 w 105"/>
                  <a:gd name="T1" fmla="*/ 72 h 105"/>
                  <a:gd name="T2" fmla="*/ 33 w 105"/>
                  <a:gd name="T3" fmla="*/ 0 h 105"/>
                  <a:gd name="T4" fmla="*/ 0 w 105"/>
                  <a:gd name="T5" fmla="*/ 34 h 105"/>
                  <a:gd name="T6" fmla="*/ 71 w 105"/>
                  <a:gd name="T7" fmla="*/ 105 h 105"/>
                  <a:gd name="T8" fmla="*/ 105 w 105"/>
                  <a:gd name="T9" fmla="*/ 72 h 105"/>
                </a:gdLst>
                <a:ahLst/>
                <a:cxnLst>
                  <a:cxn ang="0">
                    <a:pos x="T0" y="T1"/>
                  </a:cxn>
                  <a:cxn ang="0">
                    <a:pos x="T2" y="T3"/>
                  </a:cxn>
                  <a:cxn ang="0">
                    <a:pos x="T4" y="T5"/>
                  </a:cxn>
                  <a:cxn ang="0">
                    <a:pos x="T6" y="T7"/>
                  </a:cxn>
                  <a:cxn ang="0">
                    <a:pos x="T8" y="T9"/>
                  </a:cxn>
                </a:cxnLst>
                <a:rect l="0" t="0" r="r" b="b"/>
                <a:pathLst>
                  <a:path w="105" h="105">
                    <a:moveTo>
                      <a:pt x="105" y="72"/>
                    </a:moveTo>
                    <a:lnTo>
                      <a:pt x="33" y="0"/>
                    </a:lnTo>
                    <a:lnTo>
                      <a:pt x="0" y="34"/>
                    </a:lnTo>
                    <a:lnTo>
                      <a:pt x="71" y="105"/>
                    </a:lnTo>
                    <a:lnTo>
                      <a:pt x="105" y="72"/>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7" name="Freeform 27"/>
              <p:cNvSpPr>
                <a:spLocks/>
              </p:cNvSpPr>
              <p:nvPr/>
            </p:nvSpPr>
            <p:spPr bwMode="auto">
              <a:xfrm>
                <a:off x="9771831" y="4628132"/>
                <a:ext cx="138112" cy="138112"/>
              </a:xfrm>
              <a:custGeom>
                <a:avLst/>
                <a:gdLst>
                  <a:gd name="T0" fmla="*/ 87 w 87"/>
                  <a:gd name="T1" fmla="*/ 54 h 87"/>
                  <a:gd name="T2" fmla="*/ 35 w 87"/>
                  <a:gd name="T3" fmla="*/ 0 h 87"/>
                  <a:gd name="T4" fmla="*/ 0 w 87"/>
                  <a:gd name="T5" fmla="*/ 35 h 87"/>
                  <a:gd name="T6" fmla="*/ 53 w 87"/>
                  <a:gd name="T7" fmla="*/ 87 h 87"/>
                  <a:gd name="T8" fmla="*/ 87 w 87"/>
                  <a:gd name="T9" fmla="*/ 54 h 87"/>
                </a:gdLst>
                <a:ahLst/>
                <a:cxnLst>
                  <a:cxn ang="0">
                    <a:pos x="T0" y="T1"/>
                  </a:cxn>
                  <a:cxn ang="0">
                    <a:pos x="T2" y="T3"/>
                  </a:cxn>
                  <a:cxn ang="0">
                    <a:pos x="T4" y="T5"/>
                  </a:cxn>
                  <a:cxn ang="0">
                    <a:pos x="T6" y="T7"/>
                  </a:cxn>
                  <a:cxn ang="0">
                    <a:pos x="T8" y="T9"/>
                  </a:cxn>
                </a:cxnLst>
                <a:rect l="0" t="0" r="r" b="b"/>
                <a:pathLst>
                  <a:path w="87" h="87">
                    <a:moveTo>
                      <a:pt x="87" y="54"/>
                    </a:moveTo>
                    <a:lnTo>
                      <a:pt x="35" y="0"/>
                    </a:lnTo>
                    <a:lnTo>
                      <a:pt x="0" y="35"/>
                    </a:lnTo>
                    <a:lnTo>
                      <a:pt x="53" y="87"/>
                    </a:lnTo>
                    <a:lnTo>
                      <a:pt x="87" y="54"/>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8" name="Rectangle 28"/>
              <p:cNvSpPr>
                <a:spLocks noChangeArrowheads="1"/>
              </p:cNvSpPr>
              <p:nvPr/>
            </p:nvSpPr>
            <p:spPr bwMode="auto">
              <a:xfrm>
                <a:off x="9305106" y="4582095"/>
                <a:ext cx="117475" cy="6667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9" name="Rectangle 29"/>
              <p:cNvSpPr>
                <a:spLocks noChangeArrowheads="1"/>
              </p:cNvSpPr>
              <p:nvPr/>
            </p:nvSpPr>
            <p:spPr bwMode="auto">
              <a:xfrm>
                <a:off x="9243194" y="4464620"/>
                <a:ext cx="241300" cy="1174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0" name="Rectangle 30"/>
              <p:cNvSpPr>
                <a:spLocks noChangeArrowheads="1"/>
              </p:cNvSpPr>
              <p:nvPr/>
            </p:nvSpPr>
            <p:spPr bwMode="auto">
              <a:xfrm>
                <a:off x="9305106" y="4464620"/>
                <a:ext cx="179387" cy="1174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1" name="Oval 31"/>
              <p:cNvSpPr>
                <a:spLocks noChangeArrowheads="1"/>
              </p:cNvSpPr>
              <p:nvPr/>
            </p:nvSpPr>
            <p:spPr bwMode="auto">
              <a:xfrm>
                <a:off x="8844731" y="4636070"/>
                <a:ext cx="1036637" cy="1035050"/>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2" name="Oval 32"/>
              <p:cNvSpPr>
                <a:spLocks noChangeArrowheads="1"/>
              </p:cNvSpPr>
              <p:nvPr/>
            </p:nvSpPr>
            <p:spPr bwMode="auto">
              <a:xfrm>
                <a:off x="8898706" y="4686870"/>
                <a:ext cx="930275" cy="930275"/>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3" name="Freeform 33"/>
              <p:cNvSpPr>
                <a:spLocks/>
              </p:cNvSpPr>
              <p:nvPr/>
            </p:nvSpPr>
            <p:spPr bwMode="auto">
              <a:xfrm>
                <a:off x="9362256" y="4686870"/>
                <a:ext cx="192087" cy="460375"/>
              </a:xfrm>
              <a:custGeom>
                <a:avLst/>
                <a:gdLst>
                  <a:gd name="T0" fmla="*/ 86 w 86"/>
                  <a:gd name="T1" fmla="*/ 19 h 207"/>
                  <a:gd name="T2" fmla="*/ 0 w 86"/>
                  <a:gd name="T3" fmla="*/ 0 h 207"/>
                  <a:gd name="T4" fmla="*/ 0 w 86"/>
                  <a:gd name="T5" fmla="*/ 207 h 207"/>
                  <a:gd name="T6" fmla="*/ 86 w 86"/>
                  <a:gd name="T7" fmla="*/ 19 h 207"/>
                </a:gdLst>
                <a:ahLst/>
                <a:cxnLst>
                  <a:cxn ang="0">
                    <a:pos x="T0" y="T1"/>
                  </a:cxn>
                  <a:cxn ang="0">
                    <a:pos x="T2" y="T3"/>
                  </a:cxn>
                  <a:cxn ang="0">
                    <a:pos x="T4" y="T5"/>
                  </a:cxn>
                  <a:cxn ang="0">
                    <a:pos x="T6" y="T7"/>
                  </a:cxn>
                </a:cxnLst>
                <a:rect l="0" t="0" r="r" b="b"/>
                <a:pathLst>
                  <a:path w="86" h="207">
                    <a:moveTo>
                      <a:pt x="86" y="19"/>
                    </a:moveTo>
                    <a:cubicBezTo>
                      <a:pt x="60" y="7"/>
                      <a:pt x="31" y="0"/>
                      <a:pt x="0" y="0"/>
                    </a:cubicBezTo>
                    <a:cubicBezTo>
                      <a:pt x="0" y="207"/>
                      <a:pt x="0" y="207"/>
                      <a:pt x="0" y="207"/>
                    </a:cubicBezTo>
                    <a:cubicBezTo>
                      <a:pt x="86" y="19"/>
                      <a:pt x="86" y="19"/>
                      <a:pt x="86" y="19"/>
                    </a:cubicBezTo>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4" name="Oval 34"/>
              <p:cNvSpPr>
                <a:spLocks noChangeArrowheads="1"/>
              </p:cNvSpPr>
              <p:nvPr/>
            </p:nvSpPr>
            <p:spPr bwMode="auto">
              <a:xfrm>
                <a:off x="9244781" y="5036120"/>
                <a:ext cx="233362" cy="233362"/>
              </a:xfrm>
              <a:prstGeom prst="ellipse">
                <a:avLst/>
              </a:pr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5" name="Freeform 35"/>
              <p:cNvSpPr>
                <a:spLocks noEditPoints="1"/>
              </p:cNvSpPr>
              <p:nvPr/>
            </p:nvSpPr>
            <p:spPr bwMode="auto">
              <a:xfrm>
                <a:off x="8987606" y="4736082"/>
                <a:ext cx="752475" cy="236537"/>
              </a:xfrm>
              <a:custGeom>
                <a:avLst/>
                <a:gdLst>
                  <a:gd name="T0" fmla="*/ 246 w 339"/>
                  <a:gd name="T1" fmla="*/ 16 h 107"/>
                  <a:gd name="T2" fmla="*/ 226 w 339"/>
                  <a:gd name="T3" fmla="*/ 60 h 107"/>
                  <a:gd name="T4" fmla="*/ 339 w 339"/>
                  <a:gd name="T5" fmla="*/ 107 h 107"/>
                  <a:gd name="T6" fmla="*/ 246 w 339"/>
                  <a:gd name="T7" fmla="*/ 16 h 107"/>
                  <a:gd name="T8" fmla="*/ 169 w 339"/>
                  <a:gd name="T9" fmla="*/ 0 h 107"/>
                  <a:gd name="T10" fmla="*/ 0 w 339"/>
                  <a:gd name="T11" fmla="*/ 107 h 107"/>
                  <a:gd name="T12" fmla="*/ 169 w 339"/>
                  <a:gd name="T13" fmla="*/ 55 h 107"/>
                  <a:gd name="T14" fmla="*/ 169 w 339"/>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107">
                    <a:moveTo>
                      <a:pt x="246" y="16"/>
                    </a:moveTo>
                    <a:cubicBezTo>
                      <a:pt x="226" y="60"/>
                      <a:pt x="226" y="60"/>
                      <a:pt x="226" y="60"/>
                    </a:cubicBezTo>
                    <a:cubicBezTo>
                      <a:pt x="267" y="68"/>
                      <a:pt x="305" y="84"/>
                      <a:pt x="339" y="107"/>
                    </a:cubicBezTo>
                    <a:cubicBezTo>
                      <a:pt x="320" y="67"/>
                      <a:pt x="287" y="35"/>
                      <a:pt x="246" y="16"/>
                    </a:cubicBezTo>
                    <a:moveTo>
                      <a:pt x="169" y="0"/>
                    </a:moveTo>
                    <a:cubicBezTo>
                      <a:pt x="95" y="0"/>
                      <a:pt x="30" y="44"/>
                      <a:pt x="0" y="107"/>
                    </a:cubicBezTo>
                    <a:cubicBezTo>
                      <a:pt x="48" y="74"/>
                      <a:pt x="107" y="55"/>
                      <a:pt x="169" y="55"/>
                    </a:cubicBezTo>
                    <a:cubicBezTo>
                      <a:pt x="169" y="0"/>
                      <a:pt x="169" y="0"/>
                      <a:pt x="169" y="0"/>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6" name="Freeform 36"/>
              <p:cNvSpPr>
                <a:spLocks/>
              </p:cNvSpPr>
              <p:nvPr/>
            </p:nvSpPr>
            <p:spPr bwMode="auto">
              <a:xfrm>
                <a:off x="9362256" y="4736082"/>
                <a:ext cx="171450" cy="133350"/>
              </a:xfrm>
              <a:custGeom>
                <a:avLst/>
                <a:gdLst>
                  <a:gd name="T0" fmla="*/ 0 w 77"/>
                  <a:gd name="T1" fmla="*/ 0 h 60"/>
                  <a:gd name="T2" fmla="*/ 0 w 77"/>
                  <a:gd name="T3" fmla="*/ 0 h 60"/>
                  <a:gd name="T4" fmla="*/ 0 w 77"/>
                  <a:gd name="T5" fmla="*/ 55 h 60"/>
                  <a:gd name="T6" fmla="*/ 0 w 77"/>
                  <a:gd name="T7" fmla="*/ 55 h 60"/>
                  <a:gd name="T8" fmla="*/ 57 w 77"/>
                  <a:gd name="T9" fmla="*/ 60 h 60"/>
                  <a:gd name="T10" fmla="*/ 77 w 77"/>
                  <a:gd name="T11" fmla="*/ 16 h 60"/>
                  <a:gd name="T12" fmla="*/ 0 w 7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7" h="60">
                    <a:moveTo>
                      <a:pt x="0" y="0"/>
                    </a:moveTo>
                    <a:cubicBezTo>
                      <a:pt x="0" y="0"/>
                      <a:pt x="0" y="0"/>
                      <a:pt x="0" y="0"/>
                    </a:cubicBezTo>
                    <a:cubicBezTo>
                      <a:pt x="0" y="55"/>
                      <a:pt x="0" y="55"/>
                      <a:pt x="0" y="55"/>
                    </a:cubicBezTo>
                    <a:cubicBezTo>
                      <a:pt x="0" y="55"/>
                      <a:pt x="0" y="55"/>
                      <a:pt x="0" y="55"/>
                    </a:cubicBezTo>
                    <a:cubicBezTo>
                      <a:pt x="20" y="55"/>
                      <a:pt x="39" y="57"/>
                      <a:pt x="57" y="60"/>
                    </a:cubicBezTo>
                    <a:cubicBezTo>
                      <a:pt x="77" y="16"/>
                      <a:pt x="77" y="16"/>
                      <a:pt x="77" y="16"/>
                    </a:cubicBezTo>
                    <a:cubicBezTo>
                      <a:pt x="54" y="6"/>
                      <a:pt x="28" y="0"/>
                      <a:pt x="0" y="0"/>
                    </a:cubicBezTo>
                  </a:path>
                </a:pathLst>
              </a:custGeom>
              <a:solidFill>
                <a:srgbClr val="40C5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7" name="Freeform 37"/>
              <p:cNvSpPr>
                <a:spLocks/>
              </p:cNvSpPr>
              <p:nvPr/>
            </p:nvSpPr>
            <p:spPr bwMode="auto">
              <a:xfrm>
                <a:off x="9359081" y="4739257"/>
                <a:ext cx="11112" cy="114300"/>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8" name="Freeform 38"/>
              <p:cNvSpPr>
                <a:spLocks/>
              </p:cNvSpPr>
              <p:nvPr/>
            </p:nvSpPr>
            <p:spPr bwMode="auto">
              <a:xfrm>
                <a:off x="9359081" y="5450457"/>
                <a:ext cx="11112" cy="114300"/>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9" name="Freeform 39"/>
              <p:cNvSpPr>
                <a:spLocks/>
              </p:cNvSpPr>
              <p:nvPr/>
            </p:nvSpPr>
            <p:spPr bwMode="auto">
              <a:xfrm>
                <a:off x="9154294" y="4793232"/>
                <a:ext cx="63500" cy="101600"/>
              </a:xfrm>
              <a:custGeom>
                <a:avLst/>
                <a:gdLst>
                  <a:gd name="T0" fmla="*/ 26 w 29"/>
                  <a:gd name="T1" fmla="*/ 46 h 46"/>
                  <a:gd name="T2" fmla="*/ 24 w 29"/>
                  <a:gd name="T3" fmla="*/ 44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4"/>
                    </a:cubicBezTo>
                    <a:cubicBezTo>
                      <a:pt x="1" y="4"/>
                      <a:pt x="1" y="4"/>
                      <a:pt x="1" y="4"/>
                    </a:cubicBezTo>
                    <a:cubicBezTo>
                      <a:pt x="0" y="3"/>
                      <a:pt x="0" y="1"/>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0" name="Freeform 40"/>
              <p:cNvSpPr>
                <a:spLocks/>
              </p:cNvSpPr>
              <p:nvPr/>
            </p:nvSpPr>
            <p:spPr bwMode="auto">
              <a:xfrm>
                <a:off x="9509894" y="5409182"/>
                <a:ext cx="63500" cy="101600"/>
              </a:xfrm>
              <a:custGeom>
                <a:avLst/>
                <a:gdLst>
                  <a:gd name="T0" fmla="*/ 26 w 29"/>
                  <a:gd name="T1" fmla="*/ 46 h 46"/>
                  <a:gd name="T2" fmla="*/ 24 w 29"/>
                  <a:gd name="T3" fmla="*/ 45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5"/>
                    </a:cubicBezTo>
                    <a:cubicBezTo>
                      <a:pt x="1" y="4"/>
                      <a:pt x="1" y="4"/>
                      <a:pt x="1" y="4"/>
                    </a:cubicBezTo>
                    <a:cubicBezTo>
                      <a:pt x="0" y="3"/>
                      <a:pt x="0" y="2"/>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1" name="Freeform 41"/>
              <p:cNvSpPr>
                <a:spLocks/>
              </p:cNvSpPr>
              <p:nvPr/>
            </p:nvSpPr>
            <p:spPr bwMode="auto">
              <a:xfrm>
                <a:off x="9005069" y="4942457"/>
                <a:ext cx="101600" cy="63500"/>
              </a:xfrm>
              <a:custGeom>
                <a:avLst/>
                <a:gdLst>
                  <a:gd name="T0" fmla="*/ 43 w 46"/>
                  <a:gd name="T1" fmla="*/ 29 h 29"/>
                  <a:gd name="T2" fmla="*/ 42 w 46"/>
                  <a:gd name="T3" fmla="*/ 28 h 29"/>
                  <a:gd name="T4" fmla="*/ 1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1" y="5"/>
                      <a:pt x="1" y="5"/>
                      <a:pt x="1"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2" name="Freeform 42"/>
              <p:cNvSpPr>
                <a:spLocks/>
              </p:cNvSpPr>
              <p:nvPr/>
            </p:nvSpPr>
            <p:spPr bwMode="auto">
              <a:xfrm>
                <a:off x="9621019" y="5298057"/>
                <a:ext cx="101600" cy="63500"/>
              </a:xfrm>
              <a:custGeom>
                <a:avLst/>
                <a:gdLst>
                  <a:gd name="T0" fmla="*/ 43 w 46"/>
                  <a:gd name="T1" fmla="*/ 29 h 29"/>
                  <a:gd name="T2" fmla="*/ 42 w 46"/>
                  <a:gd name="T3" fmla="*/ 28 h 29"/>
                  <a:gd name="T4" fmla="*/ 2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2" y="5"/>
                      <a:pt x="2" y="5"/>
                      <a:pt x="2"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3" name="Freeform 43"/>
              <p:cNvSpPr>
                <a:spLocks/>
              </p:cNvSpPr>
              <p:nvPr/>
            </p:nvSpPr>
            <p:spPr bwMode="auto">
              <a:xfrm>
                <a:off x="9662294" y="5147245"/>
                <a:ext cx="114300" cy="11112"/>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4" name="Freeform 44"/>
              <p:cNvSpPr>
                <a:spLocks/>
              </p:cNvSpPr>
              <p:nvPr/>
            </p:nvSpPr>
            <p:spPr bwMode="auto">
              <a:xfrm>
                <a:off x="8951094" y="5147245"/>
                <a:ext cx="114300" cy="11112"/>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5" name="Freeform 45"/>
              <p:cNvSpPr>
                <a:spLocks/>
              </p:cNvSpPr>
              <p:nvPr/>
            </p:nvSpPr>
            <p:spPr bwMode="auto">
              <a:xfrm>
                <a:off x="9621019" y="4942457"/>
                <a:ext cx="101600" cy="63500"/>
              </a:xfrm>
              <a:custGeom>
                <a:avLst/>
                <a:gdLst>
                  <a:gd name="T0" fmla="*/ 3 w 46"/>
                  <a:gd name="T1" fmla="*/ 29 h 29"/>
                  <a:gd name="T2" fmla="*/ 1 w 46"/>
                  <a:gd name="T3" fmla="*/ 27 h 29"/>
                  <a:gd name="T4" fmla="*/ 2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2" y="24"/>
                    </a:cubicBezTo>
                    <a:cubicBezTo>
                      <a:pt x="42" y="1"/>
                      <a:pt x="42" y="1"/>
                      <a:pt x="42" y="1"/>
                    </a:cubicBezTo>
                    <a:cubicBezTo>
                      <a:pt x="43" y="0"/>
                      <a:pt x="45" y="1"/>
                      <a:pt x="45" y="2"/>
                    </a:cubicBezTo>
                    <a:cubicBezTo>
                      <a:pt x="46" y="3"/>
                      <a:pt x="45" y="4"/>
                      <a:pt x="44" y="5"/>
                    </a:cubicBezTo>
                    <a:cubicBezTo>
                      <a:pt x="4" y="28"/>
                      <a:pt x="4" y="28"/>
                      <a:pt x="4" y="28"/>
                    </a:cubicBezTo>
                    <a:cubicBezTo>
                      <a:pt x="4"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6" name="Freeform 46"/>
              <p:cNvSpPr>
                <a:spLocks/>
              </p:cNvSpPr>
              <p:nvPr/>
            </p:nvSpPr>
            <p:spPr bwMode="auto">
              <a:xfrm>
                <a:off x="9005069" y="5298057"/>
                <a:ext cx="101600" cy="63500"/>
              </a:xfrm>
              <a:custGeom>
                <a:avLst/>
                <a:gdLst>
                  <a:gd name="T0" fmla="*/ 3 w 46"/>
                  <a:gd name="T1" fmla="*/ 29 h 29"/>
                  <a:gd name="T2" fmla="*/ 1 w 46"/>
                  <a:gd name="T3" fmla="*/ 27 h 29"/>
                  <a:gd name="T4" fmla="*/ 1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1" y="24"/>
                    </a:cubicBezTo>
                    <a:cubicBezTo>
                      <a:pt x="42" y="1"/>
                      <a:pt x="42" y="1"/>
                      <a:pt x="42" y="1"/>
                    </a:cubicBezTo>
                    <a:cubicBezTo>
                      <a:pt x="43" y="0"/>
                      <a:pt x="44" y="1"/>
                      <a:pt x="45" y="2"/>
                    </a:cubicBezTo>
                    <a:cubicBezTo>
                      <a:pt x="46" y="3"/>
                      <a:pt x="45" y="4"/>
                      <a:pt x="44" y="5"/>
                    </a:cubicBezTo>
                    <a:cubicBezTo>
                      <a:pt x="4" y="28"/>
                      <a:pt x="4" y="28"/>
                      <a:pt x="4" y="28"/>
                    </a:cubicBezTo>
                    <a:cubicBezTo>
                      <a:pt x="3"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7" name="Freeform 47"/>
              <p:cNvSpPr>
                <a:spLocks/>
              </p:cNvSpPr>
              <p:nvPr/>
            </p:nvSpPr>
            <p:spPr bwMode="auto">
              <a:xfrm>
                <a:off x="9509894" y="4793232"/>
                <a:ext cx="63500" cy="1016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4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1"/>
                      <a:pt x="29" y="3"/>
                      <a:pt x="28" y="4"/>
                    </a:cubicBezTo>
                    <a:cubicBezTo>
                      <a:pt x="5" y="44"/>
                      <a:pt x="5" y="44"/>
                      <a:pt x="5" y="44"/>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8" name="Freeform 48"/>
              <p:cNvSpPr>
                <a:spLocks/>
              </p:cNvSpPr>
              <p:nvPr/>
            </p:nvSpPr>
            <p:spPr bwMode="auto">
              <a:xfrm>
                <a:off x="9154294" y="5409182"/>
                <a:ext cx="63500" cy="1016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5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2"/>
                      <a:pt x="29" y="3"/>
                      <a:pt x="28" y="4"/>
                    </a:cubicBezTo>
                    <a:cubicBezTo>
                      <a:pt x="5" y="45"/>
                      <a:pt x="5" y="45"/>
                      <a:pt x="5" y="45"/>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9" name="Freeform 49"/>
              <p:cNvSpPr>
                <a:spLocks/>
              </p:cNvSpPr>
              <p:nvPr/>
            </p:nvSpPr>
            <p:spPr bwMode="auto">
              <a:xfrm>
                <a:off x="9359081" y="4739257"/>
                <a:ext cx="11112" cy="114300"/>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0" name="Freeform 50"/>
              <p:cNvSpPr>
                <a:spLocks/>
              </p:cNvSpPr>
              <p:nvPr/>
            </p:nvSpPr>
            <p:spPr bwMode="auto">
              <a:xfrm>
                <a:off x="9359081" y="5450457"/>
                <a:ext cx="11112" cy="114300"/>
              </a:xfrm>
              <a:custGeom>
                <a:avLst/>
                <a:gdLst>
                  <a:gd name="T0" fmla="*/ 2 w 5"/>
                  <a:gd name="T1" fmla="*/ 51 h 51"/>
                  <a:gd name="T2" fmla="*/ 0 w 5"/>
                  <a:gd name="T3" fmla="*/ 49 h 51"/>
                  <a:gd name="T4" fmla="*/ 0 w 5"/>
                  <a:gd name="T5" fmla="*/ 2 h 51"/>
                  <a:gd name="T6" fmla="*/ 2 w 5"/>
                  <a:gd name="T7" fmla="*/ 0 h 51"/>
                  <a:gd name="T8" fmla="*/ 5 w 5"/>
                  <a:gd name="T9" fmla="*/ 2 h 51"/>
                  <a:gd name="T10" fmla="*/ 5 w 5"/>
                  <a:gd name="T11" fmla="*/ 49 h 51"/>
                  <a:gd name="T12" fmla="*/ 2 w 5"/>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 h="51">
                    <a:moveTo>
                      <a:pt x="2" y="51"/>
                    </a:moveTo>
                    <a:cubicBezTo>
                      <a:pt x="1" y="51"/>
                      <a:pt x="0" y="50"/>
                      <a:pt x="0" y="49"/>
                    </a:cubicBezTo>
                    <a:cubicBezTo>
                      <a:pt x="0" y="2"/>
                      <a:pt x="0" y="2"/>
                      <a:pt x="0" y="2"/>
                    </a:cubicBezTo>
                    <a:cubicBezTo>
                      <a:pt x="0" y="1"/>
                      <a:pt x="1" y="0"/>
                      <a:pt x="2" y="0"/>
                    </a:cubicBezTo>
                    <a:cubicBezTo>
                      <a:pt x="4" y="0"/>
                      <a:pt x="5" y="1"/>
                      <a:pt x="5" y="2"/>
                    </a:cubicBezTo>
                    <a:cubicBezTo>
                      <a:pt x="5" y="49"/>
                      <a:pt x="5" y="49"/>
                      <a:pt x="5" y="49"/>
                    </a:cubicBezTo>
                    <a:cubicBezTo>
                      <a:pt x="5" y="50"/>
                      <a:pt x="4" y="51"/>
                      <a:pt x="2" y="51"/>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1" name="Freeform 51"/>
              <p:cNvSpPr>
                <a:spLocks/>
              </p:cNvSpPr>
              <p:nvPr/>
            </p:nvSpPr>
            <p:spPr bwMode="auto">
              <a:xfrm>
                <a:off x="9154294" y="4793232"/>
                <a:ext cx="63500" cy="101600"/>
              </a:xfrm>
              <a:custGeom>
                <a:avLst/>
                <a:gdLst>
                  <a:gd name="T0" fmla="*/ 26 w 29"/>
                  <a:gd name="T1" fmla="*/ 46 h 46"/>
                  <a:gd name="T2" fmla="*/ 24 w 29"/>
                  <a:gd name="T3" fmla="*/ 44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4"/>
                    </a:cubicBezTo>
                    <a:cubicBezTo>
                      <a:pt x="1" y="4"/>
                      <a:pt x="1" y="4"/>
                      <a:pt x="1" y="4"/>
                    </a:cubicBezTo>
                    <a:cubicBezTo>
                      <a:pt x="0" y="3"/>
                      <a:pt x="0" y="1"/>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2" name="Freeform 52"/>
              <p:cNvSpPr>
                <a:spLocks/>
              </p:cNvSpPr>
              <p:nvPr/>
            </p:nvSpPr>
            <p:spPr bwMode="auto">
              <a:xfrm>
                <a:off x="9509894" y="5409182"/>
                <a:ext cx="63500" cy="101600"/>
              </a:xfrm>
              <a:custGeom>
                <a:avLst/>
                <a:gdLst>
                  <a:gd name="T0" fmla="*/ 26 w 29"/>
                  <a:gd name="T1" fmla="*/ 46 h 46"/>
                  <a:gd name="T2" fmla="*/ 24 w 29"/>
                  <a:gd name="T3" fmla="*/ 45 h 46"/>
                  <a:gd name="T4" fmla="*/ 1 w 29"/>
                  <a:gd name="T5" fmla="*/ 4 h 46"/>
                  <a:gd name="T6" fmla="*/ 2 w 29"/>
                  <a:gd name="T7" fmla="*/ 1 h 46"/>
                  <a:gd name="T8" fmla="*/ 5 w 29"/>
                  <a:gd name="T9" fmla="*/ 2 h 46"/>
                  <a:gd name="T10" fmla="*/ 28 w 29"/>
                  <a:gd name="T11" fmla="*/ 42 h 46"/>
                  <a:gd name="T12" fmla="*/ 27 w 29"/>
                  <a:gd name="T13" fmla="*/ 45 h 46"/>
                  <a:gd name="T14" fmla="*/ 26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26" y="46"/>
                    </a:moveTo>
                    <a:cubicBezTo>
                      <a:pt x="25" y="46"/>
                      <a:pt x="24" y="45"/>
                      <a:pt x="24" y="45"/>
                    </a:cubicBezTo>
                    <a:cubicBezTo>
                      <a:pt x="1" y="4"/>
                      <a:pt x="1" y="4"/>
                      <a:pt x="1" y="4"/>
                    </a:cubicBezTo>
                    <a:cubicBezTo>
                      <a:pt x="0" y="3"/>
                      <a:pt x="0" y="2"/>
                      <a:pt x="2" y="1"/>
                    </a:cubicBezTo>
                    <a:cubicBezTo>
                      <a:pt x="3" y="0"/>
                      <a:pt x="4" y="1"/>
                      <a:pt x="5" y="2"/>
                    </a:cubicBezTo>
                    <a:cubicBezTo>
                      <a:pt x="28" y="42"/>
                      <a:pt x="28" y="42"/>
                      <a:pt x="28" y="42"/>
                    </a:cubicBezTo>
                    <a:cubicBezTo>
                      <a:pt x="29" y="43"/>
                      <a:pt x="28" y="45"/>
                      <a:pt x="27" y="45"/>
                    </a:cubicBezTo>
                    <a:cubicBezTo>
                      <a:pt x="27" y="46"/>
                      <a:pt x="26" y="46"/>
                      <a:pt x="26"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3" name="Freeform 53"/>
              <p:cNvSpPr>
                <a:spLocks/>
              </p:cNvSpPr>
              <p:nvPr/>
            </p:nvSpPr>
            <p:spPr bwMode="auto">
              <a:xfrm>
                <a:off x="9005069" y="4942457"/>
                <a:ext cx="101600" cy="63500"/>
              </a:xfrm>
              <a:custGeom>
                <a:avLst/>
                <a:gdLst>
                  <a:gd name="T0" fmla="*/ 43 w 46"/>
                  <a:gd name="T1" fmla="*/ 29 h 29"/>
                  <a:gd name="T2" fmla="*/ 42 w 46"/>
                  <a:gd name="T3" fmla="*/ 28 h 29"/>
                  <a:gd name="T4" fmla="*/ 1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1" y="5"/>
                      <a:pt x="1" y="5"/>
                      <a:pt x="1"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4" name="Freeform 54"/>
              <p:cNvSpPr>
                <a:spLocks/>
              </p:cNvSpPr>
              <p:nvPr/>
            </p:nvSpPr>
            <p:spPr bwMode="auto">
              <a:xfrm>
                <a:off x="9621019" y="5298057"/>
                <a:ext cx="101600" cy="63500"/>
              </a:xfrm>
              <a:custGeom>
                <a:avLst/>
                <a:gdLst>
                  <a:gd name="T0" fmla="*/ 43 w 46"/>
                  <a:gd name="T1" fmla="*/ 29 h 29"/>
                  <a:gd name="T2" fmla="*/ 42 w 46"/>
                  <a:gd name="T3" fmla="*/ 28 h 29"/>
                  <a:gd name="T4" fmla="*/ 2 w 46"/>
                  <a:gd name="T5" fmla="*/ 5 h 29"/>
                  <a:gd name="T6" fmla="*/ 1 w 46"/>
                  <a:gd name="T7" fmla="*/ 2 h 29"/>
                  <a:gd name="T8" fmla="*/ 4 w 46"/>
                  <a:gd name="T9" fmla="*/ 1 h 29"/>
                  <a:gd name="T10" fmla="*/ 44 w 46"/>
                  <a:gd name="T11" fmla="*/ 24 h 29"/>
                  <a:gd name="T12" fmla="*/ 45 w 46"/>
                  <a:gd name="T13" fmla="*/ 27 h 29"/>
                  <a:gd name="T14" fmla="*/ 4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43" y="29"/>
                    </a:moveTo>
                    <a:cubicBezTo>
                      <a:pt x="43" y="29"/>
                      <a:pt x="42" y="29"/>
                      <a:pt x="42" y="28"/>
                    </a:cubicBezTo>
                    <a:cubicBezTo>
                      <a:pt x="2" y="5"/>
                      <a:pt x="2" y="5"/>
                      <a:pt x="2" y="5"/>
                    </a:cubicBezTo>
                    <a:cubicBezTo>
                      <a:pt x="0" y="4"/>
                      <a:pt x="0" y="3"/>
                      <a:pt x="1" y="2"/>
                    </a:cubicBezTo>
                    <a:cubicBezTo>
                      <a:pt x="1" y="1"/>
                      <a:pt x="3" y="0"/>
                      <a:pt x="4" y="1"/>
                    </a:cubicBezTo>
                    <a:cubicBezTo>
                      <a:pt x="44" y="24"/>
                      <a:pt x="44" y="24"/>
                      <a:pt x="44" y="24"/>
                    </a:cubicBezTo>
                    <a:cubicBezTo>
                      <a:pt x="45" y="25"/>
                      <a:pt x="46" y="26"/>
                      <a:pt x="45" y="27"/>
                    </a:cubicBezTo>
                    <a:cubicBezTo>
                      <a:pt x="45" y="28"/>
                      <a:pt x="44" y="29"/>
                      <a:pt x="4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5" name="Freeform 55"/>
              <p:cNvSpPr>
                <a:spLocks/>
              </p:cNvSpPr>
              <p:nvPr/>
            </p:nvSpPr>
            <p:spPr bwMode="auto">
              <a:xfrm>
                <a:off x="9662294" y="5147245"/>
                <a:ext cx="114300" cy="11112"/>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6" name="Freeform 56"/>
              <p:cNvSpPr>
                <a:spLocks/>
              </p:cNvSpPr>
              <p:nvPr/>
            </p:nvSpPr>
            <p:spPr bwMode="auto">
              <a:xfrm>
                <a:off x="8951094" y="5147245"/>
                <a:ext cx="114300" cy="11112"/>
              </a:xfrm>
              <a:custGeom>
                <a:avLst/>
                <a:gdLst>
                  <a:gd name="T0" fmla="*/ 49 w 51"/>
                  <a:gd name="T1" fmla="*/ 5 h 5"/>
                  <a:gd name="T2" fmla="*/ 2 w 51"/>
                  <a:gd name="T3" fmla="*/ 5 h 5"/>
                  <a:gd name="T4" fmla="*/ 0 w 51"/>
                  <a:gd name="T5" fmla="*/ 3 h 5"/>
                  <a:gd name="T6" fmla="*/ 2 w 51"/>
                  <a:gd name="T7" fmla="*/ 0 h 5"/>
                  <a:gd name="T8" fmla="*/ 49 w 51"/>
                  <a:gd name="T9" fmla="*/ 0 h 5"/>
                  <a:gd name="T10" fmla="*/ 51 w 51"/>
                  <a:gd name="T11" fmla="*/ 3 h 5"/>
                  <a:gd name="T12" fmla="*/ 49 w 5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1" h="5">
                    <a:moveTo>
                      <a:pt x="49" y="5"/>
                    </a:moveTo>
                    <a:cubicBezTo>
                      <a:pt x="2" y="5"/>
                      <a:pt x="2" y="5"/>
                      <a:pt x="2" y="5"/>
                    </a:cubicBezTo>
                    <a:cubicBezTo>
                      <a:pt x="1" y="5"/>
                      <a:pt x="0" y="4"/>
                      <a:pt x="0" y="3"/>
                    </a:cubicBezTo>
                    <a:cubicBezTo>
                      <a:pt x="0" y="1"/>
                      <a:pt x="1" y="0"/>
                      <a:pt x="2" y="0"/>
                    </a:cubicBezTo>
                    <a:cubicBezTo>
                      <a:pt x="49" y="0"/>
                      <a:pt x="49" y="0"/>
                      <a:pt x="49" y="0"/>
                    </a:cubicBezTo>
                    <a:cubicBezTo>
                      <a:pt x="50" y="0"/>
                      <a:pt x="51" y="1"/>
                      <a:pt x="51" y="3"/>
                    </a:cubicBezTo>
                    <a:cubicBezTo>
                      <a:pt x="51" y="4"/>
                      <a:pt x="50" y="5"/>
                      <a:pt x="49" y="5"/>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7" name="Freeform 57"/>
              <p:cNvSpPr>
                <a:spLocks/>
              </p:cNvSpPr>
              <p:nvPr/>
            </p:nvSpPr>
            <p:spPr bwMode="auto">
              <a:xfrm>
                <a:off x="9621019" y="4942457"/>
                <a:ext cx="101600" cy="63500"/>
              </a:xfrm>
              <a:custGeom>
                <a:avLst/>
                <a:gdLst>
                  <a:gd name="T0" fmla="*/ 3 w 46"/>
                  <a:gd name="T1" fmla="*/ 29 h 29"/>
                  <a:gd name="T2" fmla="*/ 1 w 46"/>
                  <a:gd name="T3" fmla="*/ 27 h 29"/>
                  <a:gd name="T4" fmla="*/ 2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2" y="24"/>
                    </a:cubicBezTo>
                    <a:cubicBezTo>
                      <a:pt x="42" y="1"/>
                      <a:pt x="42" y="1"/>
                      <a:pt x="42" y="1"/>
                    </a:cubicBezTo>
                    <a:cubicBezTo>
                      <a:pt x="43" y="0"/>
                      <a:pt x="45" y="1"/>
                      <a:pt x="45" y="2"/>
                    </a:cubicBezTo>
                    <a:cubicBezTo>
                      <a:pt x="46" y="3"/>
                      <a:pt x="45" y="4"/>
                      <a:pt x="44" y="5"/>
                    </a:cubicBezTo>
                    <a:cubicBezTo>
                      <a:pt x="4" y="28"/>
                      <a:pt x="4" y="28"/>
                      <a:pt x="4" y="28"/>
                    </a:cubicBezTo>
                    <a:cubicBezTo>
                      <a:pt x="4"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8" name="Freeform 58"/>
              <p:cNvSpPr>
                <a:spLocks/>
              </p:cNvSpPr>
              <p:nvPr/>
            </p:nvSpPr>
            <p:spPr bwMode="auto">
              <a:xfrm>
                <a:off x="9005069" y="5298057"/>
                <a:ext cx="101600" cy="63500"/>
              </a:xfrm>
              <a:custGeom>
                <a:avLst/>
                <a:gdLst>
                  <a:gd name="T0" fmla="*/ 3 w 46"/>
                  <a:gd name="T1" fmla="*/ 29 h 29"/>
                  <a:gd name="T2" fmla="*/ 1 w 46"/>
                  <a:gd name="T3" fmla="*/ 27 h 29"/>
                  <a:gd name="T4" fmla="*/ 1 w 46"/>
                  <a:gd name="T5" fmla="*/ 24 h 29"/>
                  <a:gd name="T6" fmla="*/ 42 w 46"/>
                  <a:gd name="T7" fmla="*/ 1 h 29"/>
                  <a:gd name="T8" fmla="*/ 45 w 46"/>
                  <a:gd name="T9" fmla="*/ 2 h 29"/>
                  <a:gd name="T10" fmla="*/ 44 w 46"/>
                  <a:gd name="T11" fmla="*/ 5 h 29"/>
                  <a:gd name="T12" fmla="*/ 4 w 46"/>
                  <a:gd name="T13" fmla="*/ 28 h 29"/>
                  <a:gd name="T14" fmla="*/ 3 w 46"/>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9">
                    <a:moveTo>
                      <a:pt x="3" y="29"/>
                    </a:moveTo>
                    <a:cubicBezTo>
                      <a:pt x="2" y="29"/>
                      <a:pt x="1" y="28"/>
                      <a:pt x="1" y="27"/>
                    </a:cubicBezTo>
                    <a:cubicBezTo>
                      <a:pt x="0" y="26"/>
                      <a:pt x="0" y="25"/>
                      <a:pt x="1" y="24"/>
                    </a:cubicBezTo>
                    <a:cubicBezTo>
                      <a:pt x="42" y="1"/>
                      <a:pt x="42" y="1"/>
                      <a:pt x="42" y="1"/>
                    </a:cubicBezTo>
                    <a:cubicBezTo>
                      <a:pt x="43" y="0"/>
                      <a:pt x="44" y="1"/>
                      <a:pt x="45" y="2"/>
                    </a:cubicBezTo>
                    <a:cubicBezTo>
                      <a:pt x="46" y="3"/>
                      <a:pt x="45" y="4"/>
                      <a:pt x="44" y="5"/>
                    </a:cubicBezTo>
                    <a:cubicBezTo>
                      <a:pt x="4" y="28"/>
                      <a:pt x="4" y="28"/>
                      <a:pt x="4" y="28"/>
                    </a:cubicBezTo>
                    <a:cubicBezTo>
                      <a:pt x="3" y="29"/>
                      <a:pt x="3" y="29"/>
                      <a:pt x="3" y="29"/>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9" name="Freeform 59"/>
              <p:cNvSpPr>
                <a:spLocks/>
              </p:cNvSpPr>
              <p:nvPr/>
            </p:nvSpPr>
            <p:spPr bwMode="auto">
              <a:xfrm>
                <a:off x="9509894" y="4793232"/>
                <a:ext cx="63500" cy="1016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4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1"/>
                      <a:pt x="29" y="3"/>
                      <a:pt x="28" y="4"/>
                    </a:cubicBezTo>
                    <a:cubicBezTo>
                      <a:pt x="5" y="44"/>
                      <a:pt x="5" y="44"/>
                      <a:pt x="5" y="44"/>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0" name="Freeform 60"/>
              <p:cNvSpPr>
                <a:spLocks/>
              </p:cNvSpPr>
              <p:nvPr/>
            </p:nvSpPr>
            <p:spPr bwMode="auto">
              <a:xfrm>
                <a:off x="9154294" y="5409182"/>
                <a:ext cx="63500" cy="101600"/>
              </a:xfrm>
              <a:custGeom>
                <a:avLst/>
                <a:gdLst>
                  <a:gd name="T0" fmla="*/ 3 w 29"/>
                  <a:gd name="T1" fmla="*/ 46 h 46"/>
                  <a:gd name="T2" fmla="*/ 2 w 29"/>
                  <a:gd name="T3" fmla="*/ 45 h 46"/>
                  <a:gd name="T4" fmla="*/ 1 w 29"/>
                  <a:gd name="T5" fmla="*/ 42 h 46"/>
                  <a:gd name="T6" fmla="*/ 24 w 29"/>
                  <a:gd name="T7" fmla="*/ 2 h 46"/>
                  <a:gd name="T8" fmla="*/ 27 w 29"/>
                  <a:gd name="T9" fmla="*/ 1 h 46"/>
                  <a:gd name="T10" fmla="*/ 28 w 29"/>
                  <a:gd name="T11" fmla="*/ 4 h 46"/>
                  <a:gd name="T12" fmla="*/ 5 w 29"/>
                  <a:gd name="T13" fmla="*/ 45 h 46"/>
                  <a:gd name="T14" fmla="*/ 3 w 2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3" y="46"/>
                    </a:moveTo>
                    <a:cubicBezTo>
                      <a:pt x="2" y="46"/>
                      <a:pt x="2" y="46"/>
                      <a:pt x="2" y="45"/>
                    </a:cubicBezTo>
                    <a:cubicBezTo>
                      <a:pt x="0" y="45"/>
                      <a:pt x="0" y="43"/>
                      <a:pt x="1" y="42"/>
                    </a:cubicBezTo>
                    <a:cubicBezTo>
                      <a:pt x="24" y="2"/>
                      <a:pt x="24" y="2"/>
                      <a:pt x="24" y="2"/>
                    </a:cubicBezTo>
                    <a:cubicBezTo>
                      <a:pt x="25" y="1"/>
                      <a:pt x="26" y="0"/>
                      <a:pt x="27" y="1"/>
                    </a:cubicBezTo>
                    <a:cubicBezTo>
                      <a:pt x="28" y="2"/>
                      <a:pt x="29" y="3"/>
                      <a:pt x="28" y="4"/>
                    </a:cubicBezTo>
                    <a:cubicBezTo>
                      <a:pt x="5" y="45"/>
                      <a:pt x="5" y="45"/>
                      <a:pt x="5" y="45"/>
                    </a:cubicBezTo>
                    <a:cubicBezTo>
                      <a:pt x="4" y="45"/>
                      <a:pt x="4" y="46"/>
                      <a:pt x="3" y="46"/>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1" name="Freeform 61"/>
              <p:cNvSpPr>
                <a:spLocks/>
              </p:cNvSpPr>
              <p:nvPr/>
            </p:nvSpPr>
            <p:spPr bwMode="auto">
              <a:xfrm>
                <a:off x="9287644" y="4747195"/>
                <a:ext cx="28575" cy="112712"/>
              </a:xfrm>
              <a:custGeom>
                <a:avLst/>
                <a:gdLst>
                  <a:gd name="T0" fmla="*/ 11 w 13"/>
                  <a:gd name="T1" fmla="*/ 50 h 51"/>
                  <a:gd name="T2" fmla="*/ 8 w 13"/>
                  <a:gd name="T3" fmla="*/ 48 h 51"/>
                  <a:gd name="T4" fmla="*/ 0 w 13"/>
                  <a:gd name="T5" fmla="*/ 2 h 51"/>
                  <a:gd name="T6" fmla="*/ 2 w 13"/>
                  <a:gd name="T7" fmla="*/ 0 h 51"/>
                  <a:gd name="T8" fmla="*/ 5 w 13"/>
                  <a:gd name="T9" fmla="*/ 2 h 51"/>
                  <a:gd name="T10" fmla="*/ 13 w 13"/>
                  <a:gd name="T11" fmla="*/ 48 h 51"/>
                  <a:gd name="T12" fmla="*/ 11 w 13"/>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13" h="51">
                    <a:moveTo>
                      <a:pt x="11" y="50"/>
                    </a:moveTo>
                    <a:cubicBezTo>
                      <a:pt x="10" y="51"/>
                      <a:pt x="9" y="50"/>
                      <a:pt x="8" y="48"/>
                    </a:cubicBezTo>
                    <a:cubicBezTo>
                      <a:pt x="0" y="2"/>
                      <a:pt x="0" y="2"/>
                      <a:pt x="0" y="2"/>
                    </a:cubicBezTo>
                    <a:cubicBezTo>
                      <a:pt x="0" y="1"/>
                      <a:pt x="1" y="0"/>
                      <a:pt x="2" y="0"/>
                    </a:cubicBezTo>
                    <a:cubicBezTo>
                      <a:pt x="3" y="0"/>
                      <a:pt x="5" y="0"/>
                      <a:pt x="5" y="2"/>
                    </a:cubicBezTo>
                    <a:cubicBezTo>
                      <a:pt x="13" y="48"/>
                      <a:pt x="13" y="48"/>
                      <a:pt x="13" y="48"/>
                    </a:cubicBezTo>
                    <a:cubicBezTo>
                      <a:pt x="13" y="49"/>
                      <a:pt x="12" y="50"/>
                      <a:pt x="11"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2" name="Freeform 62"/>
              <p:cNvSpPr>
                <a:spLocks/>
              </p:cNvSpPr>
              <p:nvPr/>
            </p:nvSpPr>
            <p:spPr bwMode="auto">
              <a:xfrm>
                <a:off x="9411469" y="5447282"/>
                <a:ext cx="28575" cy="112712"/>
              </a:xfrm>
              <a:custGeom>
                <a:avLst/>
                <a:gdLst>
                  <a:gd name="T0" fmla="*/ 11 w 13"/>
                  <a:gd name="T1" fmla="*/ 50 h 51"/>
                  <a:gd name="T2" fmla="*/ 8 w 13"/>
                  <a:gd name="T3" fmla="*/ 49 h 51"/>
                  <a:gd name="T4" fmla="*/ 0 w 13"/>
                  <a:gd name="T5" fmla="*/ 3 h 51"/>
                  <a:gd name="T6" fmla="*/ 2 w 13"/>
                  <a:gd name="T7" fmla="*/ 0 h 51"/>
                  <a:gd name="T8" fmla="*/ 4 w 13"/>
                  <a:gd name="T9" fmla="*/ 2 h 51"/>
                  <a:gd name="T10" fmla="*/ 13 w 13"/>
                  <a:gd name="T11" fmla="*/ 48 h 51"/>
                  <a:gd name="T12" fmla="*/ 11 w 13"/>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13" h="51">
                    <a:moveTo>
                      <a:pt x="11" y="50"/>
                    </a:moveTo>
                    <a:cubicBezTo>
                      <a:pt x="9" y="51"/>
                      <a:pt x="8" y="50"/>
                      <a:pt x="8" y="49"/>
                    </a:cubicBezTo>
                    <a:cubicBezTo>
                      <a:pt x="0" y="3"/>
                      <a:pt x="0" y="3"/>
                      <a:pt x="0" y="3"/>
                    </a:cubicBezTo>
                    <a:cubicBezTo>
                      <a:pt x="0" y="1"/>
                      <a:pt x="0" y="0"/>
                      <a:pt x="2" y="0"/>
                    </a:cubicBezTo>
                    <a:cubicBezTo>
                      <a:pt x="3" y="0"/>
                      <a:pt x="4" y="0"/>
                      <a:pt x="4" y="2"/>
                    </a:cubicBezTo>
                    <a:cubicBezTo>
                      <a:pt x="13" y="48"/>
                      <a:pt x="13" y="48"/>
                      <a:pt x="13" y="48"/>
                    </a:cubicBezTo>
                    <a:cubicBezTo>
                      <a:pt x="13" y="49"/>
                      <a:pt x="12" y="50"/>
                      <a:pt x="11"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3" name="Freeform 63"/>
              <p:cNvSpPr>
                <a:spLocks/>
              </p:cNvSpPr>
              <p:nvPr/>
            </p:nvSpPr>
            <p:spPr bwMode="auto">
              <a:xfrm>
                <a:off x="9095556" y="4836095"/>
                <a:ext cx="77787" cy="88900"/>
              </a:xfrm>
              <a:custGeom>
                <a:avLst/>
                <a:gdLst>
                  <a:gd name="T0" fmla="*/ 33 w 35"/>
                  <a:gd name="T1" fmla="*/ 40 h 40"/>
                  <a:gd name="T2" fmla="*/ 31 w 35"/>
                  <a:gd name="T3" fmla="*/ 39 h 40"/>
                  <a:gd name="T4" fmla="*/ 1 w 35"/>
                  <a:gd name="T5" fmla="*/ 4 h 40"/>
                  <a:gd name="T6" fmla="*/ 1 w 35"/>
                  <a:gd name="T7" fmla="*/ 0 h 40"/>
                  <a:gd name="T8" fmla="*/ 4 w 35"/>
                  <a:gd name="T9" fmla="*/ 1 h 40"/>
                  <a:gd name="T10" fmla="*/ 34 w 35"/>
                  <a:gd name="T11" fmla="*/ 36 h 40"/>
                  <a:gd name="T12" fmla="*/ 34 w 35"/>
                  <a:gd name="T13" fmla="*/ 40 h 40"/>
                  <a:gd name="T14" fmla="*/ 33 w 3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3" y="40"/>
                    </a:moveTo>
                    <a:cubicBezTo>
                      <a:pt x="32" y="40"/>
                      <a:pt x="31" y="40"/>
                      <a:pt x="31" y="39"/>
                    </a:cubicBezTo>
                    <a:cubicBezTo>
                      <a:pt x="1" y="4"/>
                      <a:pt x="1" y="4"/>
                      <a:pt x="1" y="4"/>
                    </a:cubicBezTo>
                    <a:cubicBezTo>
                      <a:pt x="0" y="3"/>
                      <a:pt x="0" y="1"/>
                      <a:pt x="1" y="0"/>
                    </a:cubicBezTo>
                    <a:cubicBezTo>
                      <a:pt x="2" y="0"/>
                      <a:pt x="4" y="0"/>
                      <a:pt x="4" y="1"/>
                    </a:cubicBezTo>
                    <a:cubicBezTo>
                      <a:pt x="34" y="36"/>
                      <a:pt x="34" y="36"/>
                      <a:pt x="34" y="36"/>
                    </a:cubicBezTo>
                    <a:cubicBezTo>
                      <a:pt x="35" y="37"/>
                      <a:pt x="35" y="39"/>
                      <a:pt x="34" y="40"/>
                    </a:cubicBezTo>
                    <a:cubicBezTo>
                      <a:pt x="34" y="40"/>
                      <a:pt x="33" y="40"/>
                      <a:pt x="3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4" name="Freeform 64"/>
              <p:cNvSpPr>
                <a:spLocks/>
              </p:cNvSpPr>
              <p:nvPr/>
            </p:nvSpPr>
            <p:spPr bwMode="auto">
              <a:xfrm>
                <a:off x="9554344" y="5380607"/>
                <a:ext cx="77787" cy="90487"/>
              </a:xfrm>
              <a:custGeom>
                <a:avLst/>
                <a:gdLst>
                  <a:gd name="T0" fmla="*/ 33 w 35"/>
                  <a:gd name="T1" fmla="*/ 40 h 41"/>
                  <a:gd name="T2" fmla="*/ 30 w 35"/>
                  <a:gd name="T3" fmla="*/ 40 h 41"/>
                  <a:gd name="T4" fmla="*/ 0 w 35"/>
                  <a:gd name="T5" fmla="*/ 4 h 41"/>
                  <a:gd name="T6" fmla="*/ 1 w 35"/>
                  <a:gd name="T7" fmla="*/ 0 h 41"/>
                  <a:gd name="T8" fmla="*/ 4 w 35"/>
                  <a:gd name="T9" fmla="*/ 1 h 41"/>
                  <a:gd name="T10" fmla="*/ 34 w 35"/>
                  <a:gd name="T11" fmla="*/ 37 h 41"/>
                  <a:gd name="T12" fmla="*/ 34 w 35"/>
                  <a:gd name="T13" fmla="*/ 40 h 41"/>
                  <a:gd name="T14" fmla="*/ 33 w 3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1">
                    <a:moveTo>
                      <a:pt x="33" y="40"/>
                    </a:moveTo>
                    <a:cubicBezTo>
                      <a:pt x="32" y="41"/>
                      <a:pt x="31" y="40"/>
                      <a:pt x="30" y="40"/>
                    </a:cubicBezTo>
                    <a:cubicBezTo>
                      <a:pt x="0" y="4"/>
                      <a:pt x="0" y="4"/>
                      <a:pt x="0" y="4"/>
                    </a:cubicBezTo>
                    <a:cubicBezTo>
                      <a:pt x="0" y="3"/>
                      <a:pt x="0" y="1"/>
                      <a:pt x="1" y="0"/>
                    </a:cubicBezTo>
                    <a:cubicBezTo>
                      <a:pt x="2" y="0"/>
                      <a:pt x="3" y="0"/>
                      <a:pt x="4" y="1"/>
                    </a:cubicBezTo>
                    <a:cubicBezTo>
                      <a:pt x="34" y="37"/>
                      <a:pt x="34" y="37"/>
                      <a:pt x="34" y="37"/>
                    </a:cubicBezTo>
                    <a:cubicBezTo>
                      <a:pt x="35" y="38"/>
                      <a:pt x="35" y="39"/>
                      <a:pt x="34" y="40"/>
                    </a:cubicBezTo>
                    <a:cubicBezTo>
                      <a:pt x="33" y="40"/>
                      <a:pt x="33" y="40"/>
                      <a:pt x="3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5" name="Freeform 65"/>
              <p:cNvSpPr>
                <a:spLocks/>
              </p:cNvSpPr>
              <p:nvPr/>
            </p:nvSpPr>
            <p:spPr bwMode="auto">
              <a:xfrm>
                <a:off x="8973319" y="5005957"/>
                <a:ext cx="111125" cy="47625"/>
              </a:xfrm>
              <a:custGeom>
                <a:avLst/>
                <a:gdLst>
                  <a:gd name="T0" fmla="*/ 47 w 50"/>
                  <a:gd name="T1" fmla="*/ 21 h 21"/>
                  <a:gd name="T2" fmla="*/ 46 w 50"/>
                  <a:gd name="T3" fmla="*/ 21 h 21"/>
                  <a:gd name="T4" fmla="*/ 2 w 50"/>
                  <a:gd name="T5" fmla="*/ 5 h 21"/>
                  <a:gd name="T6" fmla="*/ 1 w 50"/>
                  <a:gd name="T7" fmla="*/ 2 h 21"/>
                  <a:gd name="T8" fmla="*/ 4 w 50"/>
                  <a:gd name="T9" fmla="*/ 1 h 21"/>
                  <a:gd name="T10" fmla="*/ 48 w 50"/>
                  <a:gd name="T11" fmla="*/ 17 h 21"/>
                  <a:gd name="T12" fmla="*/ 49 w 50"/>
                  <a:gd name="T13" fmla="*/ 20 h 21"/>
                  <a:gd name="T14" fmla="*/ 47 w 5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1">
                    <a:moveTo>
                      <a:pt x="47" y="21"/>
                    </a:moveTo>
                    <a:cubicBezTo>
                      <a:pt x="47" y="21"/>
                      <a:pt x="47" y="21"/>
                      <a:pt x="46" y="21"/>
                    </a:cubicBezTo>
                    <a:cubicBezTo>
                      <a:pt x="2" y="5"/>
                      <a:pt x="2" y="5"/>
                      <a:pt x="2" y="5"/>
                    </a:cubicBezTo>
                    <a:cubicBezTo>
                      <a:pt x="1" y="5"/>
                      <a:pt x="0" y="3"/>
                      <a:pt x="1" y="2"/>
                    </a:cubicBezTo>
                    <a:cubicBezTo>
                      <a:pt x="1" y="1"/>
                      <a:pt x="3" y="0"/>
                      <a:pt x="4" y="1"/>
                    </a:cubicBezTo>
                    <a:cubicBezTo>
                      <a:pt x="48" y="17"/>
                      <a:pt x="48" y="17"/>
                      <a:pt x="48" y="17"/>
                    </a:cubicBezTo>
                    <a:cubicBezTo>
                      <a:pt x="49" y="17"/>
                      <a:pt x="50" y="18"/>
                      <a:pt x="49" y="20"/>
                    </a:cubicBezTo>
                    <a:cubicBezTo>
                      <a:pt x="49" y="21"/>
                      <a:pt x="48" y="21"/>
                      <a:pt x="47" y="2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6" name="Freeform 66"/>
              <p:cNvSpPr>
                <a:spLocks/>
              </p:cNvSpPr>
              <p:nvPr/>
            </p:nvSpPr>
            <p:spPr bwMode="auto">
              <a:xfrm>
                <a:off x="9643244" y="5250432"/>
                <a:ext cx="107950" cy="47625"/>
              </a:xfrm>
              <a:custGeom>
                <a:avLst/>
                <a:gdLst>
                  <a:gd name="T0" fmla="*/ 47 w 49"/>
                  <a:gd name="T1" fmla="*/ 21 h 21"/>
                  <a:gd name="T2" fmla="*/ 46 w 49"/>
                  <a:gd name="T3" fmla="*/ 21 h 21"/>
                  <a:gd name="T4" fmla="*/ 2 w 49"/>
                  <a:gd name="T5" fmla="*/ 5 h 21"/>
                  <a:gd name="T6" fmla="*/ 1 w 49"/>
                  <a:gd name="T7" fmla="*/ 2 h 21"/>
                  <a:gd name="T8" fmla="*/ 4 w 49"/>
                  <a:gd name="T9" fmla="*/ 0 h 21"/>
                  <a:gd name="T10" fmla="*/ 47 w 49"/>
                  <a:gd name="T11" fmla="*/ 16 h 21"/>
                  <a:gd name="T12" fmla="*/ 49 w 49"/>
                  <a:gd name="T13" fmla="*/ 19 h 21"/>
                  <a:gd name="T14" fmla="*/ 47 w 4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
                    <a:moveTo>
                      <a:pt x="47" y="21"/>
                    </a:moveTo>
                    <a:cubicBezTo>
                      <a:pt x="47" y="21"/>
                      <a:pt x="46" y="21"/>
                      <a:pt x="46" y="21"/>
                    </a:cubicBezTo>
                    <a:cubicBezTo>
                      <a:pt x="2" y="5"/>
                      <a:pt x="2" y="5"/>
                      <a:pt x="2" y="5"/>
                    </a:cubicBezTo>
                    <a:cubicBezTo>
                      <a:pt x="1" y="4"/>
                      <a:pt x="0" y="3"/>
                      <a:pt x="1" y="2"/>
                    </a:cubicBezTo>
                    <a:cubicBezTo>
                      <a:pt x="1" y="0"/>
                      <a:pt x="2" y="0"/>
                      <a:pt x="4" y="0"/>
                    </a:cubicBezTo>
                    <a:cubicBezTo>
                      <a:pt x="47" y="16"/>
                      <a:pt x="47" y="16"/>
                      <a:pt x="47" y="16"/>
                    </a:cubicBezTo>
                    <a:cubicBezTo>
                      <a:pt x="49" y="17"/>
                      <a:pt x="49" y="18"/>
                      <a:pt x="49" y="19"/>
                    </a:cubicBezTo>
                    <a:cubicBezTo>
                      <a:pt x="49" y="20"/>
                      <a:pt x="48" y="21"/>
                      <a:pt x="47" y="2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7" name="Freeform 67"/>
              <p:cNvSpPr>
                <a:spLocks/>
              </p:cNvSpPr>
              <p:nvPr/>
            </p:nvSpPr>
            <p:spPr bwMode="auto">
              <a:xfrm>
                <a:off x="9655944" y="5075807"/>
                <a:ext cx="114300" cy="28575"/>
              </a:xfrm>
              <a:custGeom>
                <a:avLst/>
                <a:gdLst>
                  <a:gd name="T0" fmla="*/ 49 w 51"/>
                  <a:gd name="T1" fmla="*/ 5 h 13"/>
                  <a:gd name="T2" fmla="*/ 3 w 51"/>
                  <a:gd name="T3" fmla="*/ 13 h 13"/>
                  <a:gd name="T4" fmla="*/ 1 w 51"/>
                  <a:gd name="T5" fmla="*/ 11 h 13"/>
                  <a:gd name="T6" fmla="*/ 3 w 51"/>
                  <a:gd name="T7" fmla="*/ 9 h 13"/>
                  <a:gd name="T8" fmla="*/ 49 w 51"/>
                  <a:gd name="T9" fmla="*/ 0 h 13"/>
                  <a:gd name="T10" fmla="*/ 51 w 51"/>
                  <a:gd name="T11" fmla="*/ 2 h 13"/>
                  <a:gd name="T12" fmla="*/ 49 w 51"/>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9" y="5"/>
                    </a:moveTo>
                    <a:cubicBezTo>
                      <a:pt x="3" y="13"/>
                      <a:pt x="3" y="13"/>
                      <a:pt x="3" y="13"/>
                    </a:cubicBezTo>
                    <a:cubicBezTo>
                      <a:pt x="2" y="13"/>
                      <a:pt x="1" y="13"/>
                      <a:pt x="1" y="11"/>
                    </a:cubicBezTo>
                    <a:cubicBezTo>
                      <a:pt x="0" y="10"/>
                      <a:pt x="1" y="9"/>
                      <a:pt x="3" y="9"/>
                    </a:cubicBezTo>
                    <a:cubicBezTo>
                      <a:pt x="49" y="0"/>
                      <a:pt x="49" y="0"/>
                      <a:pt x="49" y="0"/>
                    </a:cubicBezTo>
                    <a:cubicBezTo>
                      <a:pt x="50" y="0"/>
                      <a:pt x="51" y="1"/>
                      <a:pt x="51" y="2"/>
                    </a:cubicBezTo>
                    <a:cubicBezTo>
                      <a:pt x="51" y="4"/>
                      <a:pt x="51" y="5"/>
                      <a:pt x="49"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8" name="Freeform 68"/>
              <p:cNvSpPr>
                <a:spLocks/>
              </p:cNvSpPr>
              <p:nvPr/>
            </p:nvSpPr>
            <p:spPr bwMode="auto">
              <a:xfrm>
                <a:off x="8955856" y="5199632"/>
                <a:ext cx="114300" cy="28575"/>
              </a:xfrm>
              <a:custGeom>
                <a:avLst/>
                <a:gdLst>
                  <a:gd name="T0" fmla="*/ 49 w 51"/>
                  <a:gd name="T1" fmla="*/ 5 h 13"/>
                  <a:gd name="T2" fmla="*/ 3 w 51"/>
                  <a:gd name="T3" fmla="*/ 13 h 13"/>
                  <a:gd name="T4" fmla="*/ 1 w 51"/>
                  <a:gd name="T5" fmla="*/ 11 h 13"/>
                  <a:gd name="T6" fmla="*/ 2 w 51"/>
                  <a:gd name="T7" fmla="*/ 8 h 13"/>
                  <a:gd name="T8" fmla="*/ 48 w 51"/>
                  <a:gd name="T9" fmla="*/ 0 h 13"/>
                  <a:gd name="T10" fmla="*/ 51 w 51"/>
                  <a:gd name="T11" fmla="*/ 2 h 13"/>
                  <a:gd name="T12" fmla="*/ 49 w 51"/>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9" y="5"/>
                    </a:moveTo>
                    <a:cubicBezTo>
                      <a:pt x="3" y="13"/>
                      <a:pt x="3" y="13"/>
                      <a:pt x="3" y="13"/>
                    </a:cubicBezTo>
                    <a:cubicBezTo>
                      <a:pt x="2" y="13"/>
                      <a:pt x="1" y="12"/>
                      <a:pt x="1" y="11"/>
                    </a:cubicBezTo>
                    <a:cubicBezTo>
                      <a:pt x="0" y="10"/>
                      <a:pt x="1" y="8"/>
                      <a:pt x="2" y="8"/>
                    </a:cubicBezTo>
                    <a:cubicBezTo>
                      <a:pt x="48" y="0"/>
                      <a:pt x="48" y="0"/>
                      <a:pt x="48" y="0"/>
                    </a:cubicBezTo>
                    <a:cubicBezTo>
                      <a:pt x="50" y="0"/>
                      <a:pt x="51" y="1"/>
                      <a:pt x="51" y="2"/>
                    </a:cubicBezTo>
                    <a:cubicBezTo>
                      <a:pt x="51" y="3"/>
                      <a:pt x="51" y="4"/>
                      <a:pt x="49"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9" name="Freeform 69"/>
              <p:cNvSpPr>
                <a:spLocks/>
              </p:cNvSpPr>
              <p:nvPr/>
            </p:nvSpPr>
            <p:spPr bwMode="auto">
              <a:xfrm>
                <a:off x="9589269" y="4883720"/>
                <a:ext cx="92075" cy="77787"/>
              </a:xfrm>
              <a:custGeom>
                <a:avLst/>
                <a:gdLst>
                  <a:gd name="T0" fmla="*/ 3 w 41"/>
                  <a:gd name="T1" fmla="*/ 35 h 35"/>
                  <a:gd name="T2" fmla="*/ 1 w 41"/>
                  <a:gd name="T3" fmla="*/ 34 h 35"/>
                  <a:gd name="T4" fmla="*/ 2 w 41"/>
                  <a:gd name="T5" fmla="*/ 31 h 35"/>
                  <a:gd name="T6" fmla="*/ 37 w 41"/>
                  <a:gd name="T7" fmla="*/ 1 h 35"/>
                  <a:gd name="T8" fmla="*/ 41 w 41"/>
                  <a:gd name="T9" fmla="*/ 1 h 35"/>
                  <a:gd name="T10" fmla="*/ 40 w 41"/>
                  <a:gd name="T11" fmla="*/ 5 h 35"/>
                  <a:gd name="T12" fmla="*/ 5 w 41"/>
                  <a:gd name="T13" fmla="*/ 35 h 35"/>
                  <a:gd name="T14" fmla="*/ 3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 y="35"/>
                    </a:moveTo>
                    <a:cubicBezTo>
                      <a:pt x="3" y="35"/>
                      <a:pt x="2" y="35"/>
                      <a:pt x="1" y="34"/>
                    </a:cubicBezTo>
                    <a:cubicBezTo>
                      <a:pt x="0" y="33"/>
                      <a:pt x="1" y="32"/>
                      <a:pt x="2" y="31"/>
                    </a:cubicBezTo>
                    <a:cubicBezTo>
                      <a:pt x="37" y="1"/>
                      <a:pt x="37" y="1"/>
                      <a:pt x="37" y="1"/>
                    </a:cubicBezTo>
                    <a:cubicBezTo>
                      <a:pt x="38" y="0"/>
                      <a:pt x="40" y="0"/>
                      <a:pt x="41" y="1"/>
                    </a:cubicBezTo>
                    <a:cubicBezTo>
                      <a:pt x="41" y="2"/>
                      <a:pt x="41" y="4"/>
                      <a:pt x="40" y="5"/>
                    </a:cubicBezTo>
                    <a:cubicBezTo>
                      <a:pt x="5" y="35"/>
                      <a:pt x="5" y="35"/>
                      <a:pt x="5" y="35"/>
                    </a:cubicBezTo>
                    <a:cubicBezTo>
                      <a:pt x="4" y="35"/>
                      <a:pt x="4" y="35"/>
                      <a:pt x="3"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0" name="Freeform 70"/>
              <p:cNvSpPr>
                <a:spLocks/>
              </p:cNvSpPr>
              <p:nvPr/>
            </p:nvSpPr>
            <p:spPr bwMode="auto">
              <a:xfrm>
                <a:off x="9044756" y="5342507"/>
                <a:ext cx="92075" cy="77787"/>
              </a:xfrm>
              <a:custGeom>
                <a:avLst/>
                <a:gdLst>
                  <a:gd name="T0" fmla="*/ 3 w 41"/>
                  <a:gd name="T1" fmla="*/ 35 h 35"/>
                  <a:gd name="T2" fmla="*/ 1 w 41"/>
                  <a:gd name="T3" fmla="*/ 34 h 35"/>
                  <a:gd name="T4" fmla="*/ 1 w 41"/>
                  <a:gd name="T5" fmla="*/ 31 h 35"/>
                  <a:gd name="T6" fmla="*/ 37 w 41"/>
                  <a:gd name="T7" fmla="*/ 1 h 35"/>
                  <a:gd name="T8" fmla="*/ 41 w 41"/>
                  <a:gd name="T9" fmla="*/ 1 h 35"/>
                  <a:gd name="T10" fmla="*/ 40 w 41"/>
                  <a:gd name="T11" fmla="*/ 4 h 35"/>
                  <a:gd name="T12" fmla="*/ 4 w 41"/>
                  <a:gd name="T13" fmla="*/ 34 h 35"/>
                  <a:gd name="T14" fmla="*/ 3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 y="35"/>
                    </a:moveTo>
                    <a:cubicBezTo>
                      <a:pt x="3" y="35"/>
                      <a:pt x="2" y="35"/>
                      <a:pt x="1" y="34"/>
                    </a:cubicBezTo>
                    <a:cubicBezTo>
                      <a:pt x="0" y="33"/>
                      <a:pt x="0" y="31"/>
                      <a:pt x="1" y="31"/>
                    </a:cubicBezTo>
                    <a:cubicBezTo>
                      <a:pt x="37" y="1"/>
                      <a:pt x="37" y="1"/>
                      <a:pt x="37" y="1"/>
                    </a:cubicBezTo>
                    <a:cubicBezTo>
                      <a:pt x="38" y="0"/>
                      <a:pt x="40" y="0"/>
                      <a:pt x="41" y="1"/>
                    </a:cubicBezTo>
                    <a:cubicBezTo>
                      <a:pt x="41" y="2"/>
                      <a:pt x="41" y="3"/>
                      <a:pt x="40" y="4"/>
                    </a:cubicBezTo>
                    <a:cubicBezTo>
                      <a:pt x="4" y="34"/>
                      <a:pt x="4" y="34"/>
                      <a:pt x="4" y="34"/>
                    </a:cubicBezTo>
                    <a:cubicBezTo>
                      <a:pt x="4" y="35"/>
                      <a:pt x="4" y="35"/>
                      <a:pt x="3"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1" name="Freeform 71"/>
              <p:cNvSpPr>
                <a:spLocks/>
              </p:cNvSpPr>
              <p:nvPr/>
            </p:nvSpPr>
            <p:spPr bwMode="auto">
              <a:xfrm>
                <a:off x="9460681" y="4764657"/>
                <a:ext cx="49212" cy="107950"/>
              </a:xfrm>
              <a:custGeom>
                <a:avLst/>
                <a:gdLst>
                  <a:gd name="T0" fmla="*/ 4 w 22"/>
                  <a:gd name="T1" fmla="*/ 49 h 49"/>
                  <a:gd name="T2" fmla="*/ 2 w 22"/>
                  <a:gd name="T3" fmla="*/ 48 h 49"/>
                  <a:gd name="T4" fmla="*/ 1 w 22"/>
                  <a:gd name="T5" fmla="*/ 45 h 49"/>
                  <a:gd name="T6" fmla="*/ 17 w 22"/>
                  <a:gd name="T7" fmla="*/ 2 h 49"/>
                  <a:gd name="T8" fmla="*/ 20 w 22"/>
                  <a:gd name="T9" fmla="*/ 0 h 49"/>
                  <a:gd name="T10" fmla="*/ 21 w 22"/>
                  <a:gd name="T11" fmla="*/ 3 h 49"/>
                  <a:gd name="T12" fmla="*/ 5 w 22"/>
                  <a:gd name="T13" fmla="*/ 47 h 49"/>
                  <a:gd name="T14" fmla="*/ 4 w 2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9">
                    <a:moveTo>
                      <a:pt x="4" y="49"/>
                    </a:moveTo>
                    <a:cubicBezTo>
                      <a:pt x="3" y="49"/>
                      <a:pt x="3" y="49"/>
                      <a:pt x="2" y="48"/>
                    </a:cubicBezTo>
                    <a:cubicBezTo>
                      <a:pt x="1" y="48"/>
                      <a:pt x="0" y="47"/>
                      <a:pt x="1" y="45"/>
                    </a:cubicBezTo>
                    <a:cubicBezTo>
                      <a:pt x="17" y="2"/>
                      <a:pt x="17" y="2"/>
                      <a:pt x="17" y="2"/>
                    </a:cubicBezTo>
                    <a:cubicBezTo>
                      <a:pt x="17" y="0"/>
                      <a:pt x="19" y="0"/>
                      <a:pt x="20" y="0"/>
                    </a:cubicBezTo>
                    <a:cubicBezTo>
                      <a:pt x="21" y="1"/>
                      <a:pt x="22" y="2"/>
                      <a:pt x="21" y="3"/>
                    </a:cubicBezTo>
                    <a:cubicBezTo>
                      <a:pt x="5" y="47"/>
                      <a:pt x="5" y="47"/>
                      <a:pt x="5" y="47"/>
                    </a:cubicBezTo>
                    <a:cubicBezTo>
                      <a:pt x="5" y="48"/>
                      <a:pt x="4" y="48"/>
                      <a:pt x="4" y="4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2" name="Freeform 72"/>
              <p:cNvSpPr>
                <a:spLocks/>
              </p:cNvSpPr>
              <p:nvPr/>
            </p:nvSpPr>
            <p:spPr bwMode="auto">
              <a:xfrm>
                <a:off x="9217794" y="5431407"/>
                <a:ext cx="47625" cy="107950"/>
              </a:xfrm>
              <a:custGeom>
                <a:avLst/>
                <a:gdLst>
                  <a:gd name="T0" fmla="*/ 3 w 21"/>
                  <a:gd name="T1" fmla="*/ 49 h 49"/>
                  <a:gd name="T2" fmla="*/ 2 w 21"/>
                  <a:gd name="T3" fmla="*/ 49 h 49"/>
                  <a:gd name="T4" fmla="*/ 0 w 21"/>
                  <a:gd name="T5" fmla="*/ 46 h 49"/>
                  <a:gd name="T6" fmla="*/ 16 w 21"/>
                  <a:gd name="T7" fmla="*/ 2 h 49"/>
                  <a:gd name="T8" fmla="*/ 19 w 21"/>
                  <a:gd name="T9" fmla="*/ 1 h 49"/>
                  <a:gd name="T10" fmla="*/ 21 w 21"/>
                  <a:gd name="T11" fmla="*/ 4 h 49"/>
                  <a:gd name="T12" fmla="*/ 5 w 21"/>
                  <a:gd name="T13" fmla="*/ 48 h 49"/>
                  <a:gd name="T14" fmla="*/ 3 w 21"/>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9">
                    <a:moveTo>
                      <a:pt x="3" y="49"/>
                    </a:moveTo>
                    <a:cubicBezTo>
                      <a:pt x="3" y="49"/>
                      <a:pt x="2" y="49"/>
                      <a:pt x="2" y="49"/>
                    </a:cubicBezTo>
                    <a:cubicBezTo>
                      <a:pt x="1" y="49"/>
                      <a:pt x="0" y="47"/>
                      <a:pt x="0" y="46"/>
                    </a:cubicBezTo>
                    <a:cubicBezTo>
                      <a:pt x="16" y="2"/>
                      <a:pt x="16" y="2"/>
                      <a:pt x="16" y="2"/>
                    </a:cubicBezTo>
                    <a:cubicBezTo>
                      <a:pt x="17" y="1"/>
                      <a:pt x="18" y="0"/>
                      <a:pt x="19" y="1"/>
                    </a:cubicBezTo>
                    <a:cubicBezTo>
                      <a:pt x="21" y="1"/>
                      <a:pt x="21" y="3"/>
                      <a:pt x="21" y="4"/>
                    </a:cubicBezTo>
                    <a:cubicBezTo>
                      <a:pt x="5" y="48"/>
                      <a:pt x="5" y="48"/>
                      <a:pt x="5" y="48"/>
                    </a:cubicBezTo>
                    <a:cubicBezTo>
                      <a:pt x="5" y="49"/>
                      <a:pt x="4" y="49"/>
                      <a:pt x="3" y="4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3" name="Freeform 73"/>
              <p:cNvSpPr>
                <a:spLocks/>
              </p:cNvSpPr>
              <p:nvPr/>
            </p:nvSpPr>
            <p:spPr bwMode="auto">
              <a:xfrm>
                <a:off x="9217794" y="4764657"/>
                <a:ext cx="47625" cy="107950"/>
              </a:xfrm>
              <a:custGeom>
                <a:avLst/>
                <a:gdLst>
                  <a:gd name="T0" fmla="*/ 19 w 21"/>
                  <a:gd name="T1" fmla="*/ 48 h 49"/>
                  <a:gd name="T2" fmla="*/ 16 w 21"/>
                  <a:gd name="T3" fmla="*/ 47 h 49"/>
                  <a:gd name="T4" fmla="*/ 0 w 21"/>
                  <a:gd name="T5" fmla="*/ 3 h 49"/>
                  <a:gd name="T6" fmla="*/ 2 w 21"/>
                  <a:gd name="T7" fmla="*/ 0 h 49"/>
                  <a:gd name="T8" fmla="*/ 5 w 21"/>
                  <a:gd name="T9" fmla="*/ 2 h 49"/>
                  <a:gd name="T10" fmla="*/ 21 w 21"/>
                  <a:gd name="T11" fmla="*/ 45 h 49"/>
                  <a:gd name="T12" fmla="*/ 19 w 21"/>
                  <a:gd name="T13" fmla="*/ 48 h 49"/>
                </a:gdLst>
                <a:ahLst/>
                <a:cxnLst>
                  <a:cxn ang="0">
                    <a:pos x="T0" y="T1"/>
                  </a:cxn>
                  <a:cxn ang="0">
                    <a:pos x="T2" y="T3"/>
                  </a:cxn>
                  <a:cxn ang="0">
                    <a:pos x="T4" y="T5"/>
                  </a:cxn>
                  <a:cxn ang="0">
                    <a:pos x="T6" y="T7"/>
                  </a:cxn>
                  <a:cxn ang="0">
                    <a:pos x="T8" y="T9"/>
                  </a:cxn>
                  <a:cxn ang="0">
                    <a:pos x="T10" y="T11"/>
                  </a:cxn>
                  <a:cxn ang="0">
                    <a:pos x="T12" y="T13"/>
                  </a:cxn>
                </a:cxnLst>
                <a:rect l="0" t="0" r="r" b="b"/>
                <a:pathLst>
                  <a:path w="21" h="49">
                    <a:moveTo>
                      <a:pt x="19" y="48"/>
                    </a:moveTo>
                    <a:cubicBezTo>
                      <a:pt x="18" y="49"/>
                      <a:pt x="17" y="48"/>
                      <a:pt x="16" y="47"/>
                    </a:cubicBezTo>
                    <a:cubicBezTo>
                      <a:pt x="0" y="3"/>
                      <a:pt x="0" y="3"/>
                      <a:pt x="0" y="3"/>
                    </a:cubicBezTo>
                    <a:cubicBezTo>
                      <a:pt x="0" y="2"/>
                      <a:pt x="1" y="1"/>
                      <a:pt x="2" y="0"/>
                    </a:cubicBezTo>
                    <a:cubicBezTo>
                      <a:pt x="3" y="0"/>
                      <a:pt x="4" y="0"/>
                      <a:pt x="5" y="2"/>
                    </a:cubicBezTo>
                    <a:cubicBezTo>
                      <a:pt x="21" y="45"/>
                      <a:pt x="21" y="45"/>
                      <a:pt x="21" y="45"/>
                    </a:cubicBezTo>
                    <a:cubicBezTo>
                      <a:pt x="21" y="47"/>
                      <a:pt x="21" y="48"/>
                      <a:pt x="19" y="48"/>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4" name="Freeform 74"/>
              <p:cNvSpPr>
                <a:spLocks/>
              </p:cNvSpPr>
              <p:nvPr/>
            </p:nvSpPr>
            <p:spPr bwMode="auto">
              <a:xfrm>
                <a:off x="9460681" y="5431407"/>
                <a:ext cx="49212" cy="111125"/>
              </a:xfrm>
              <a:custGeom>
                <a:avLst/>
                <a:gdLst>
                  <a:gd name="T0" fmla="*/ 20 w 22"/>
                  <a:gd name="T1" fmla="*/ 49 h 50"/>
                  <a:gd name="T2" fmla="*/ 17 w 22"/>
                  <a:gd name="T3" fmla="*/ 48 h 50"/>
                  <a:gd name="T4" fmla="*/ 1 w 22"/>
                  <a:gd name="T5" fmla="*/ 4 h 50"/>
                  <a:gd name="T6" fmla="*/ 2 w 22"/>
                  <a:gd name="T7" fmla="*/ 1 h 50"/>
                  <a:gd name="T8" fmla="*/ 5 w 22"/>
                  <a:gd name="T9" fmla="*/ 2 h 50"/>
                  <a:gd name="T10" fmla="*/ 21 w 22"/>
                  <a:gd name="T11" fmla="*/ 46 h 50"/>
                  <a:gd name="T12" fmla="*/ 20 w 22"/>
                  <a:gd name="T13" fmla="*/ 49 h 50"/>
                </a:gdLst>
                <a:ahLst/>
                <a:cxnLst>
                  <a:cxn ang="0">
                    <a:pos x="T0" y="T1"/>
                  </a:cxn>
                  <a:cxn ang="0">
                    <a:pos x="T2" y="T3"/>
                  </a:cxn>
                  <a:cxn ang="0">
                    <a:pos x="T4" y="T5"/>
                  </a:cxn>
                  <a:cxn ang="0">
                    <a:pos x="T6" y="T7"/>
                  </a:cxn>
                  <a:cxn ang="0">
                    <a:pos x="T8" y="T9"/>
                  </a:cxn>
                  <a:cxn ang="0">
                    <a:pos x="T10" y="T11"/>
                  </a:cxn>
                  <a:cxn ang="0">
                    <a:pos x="T12" y="T13"/>
                  </a:cxn>
                </a:cxnLst>
                <a:rect l="0" t="0" r="r" b="b"/>
                <a:pathLst>
                  <a:path w="22" h="50">
                    <a:moveTo>
                      <a:pt x="20" y="49"/>
                    </a:moveTo>
                    <a:cubicBezTo>
                      <a:pt x="19" y="50"/>
                      <a:pt x="17" y="49"/>
                      <a:pt x="17" y="48"/>
                    </a:cubicBezTo>
                    <a:cubicBezTo>
                      <a:pt x="1" y="4"/>
                      <a:pt x="1" y="4"/>
                      <a:pt x="1" y="4"/>
                    </a:cubicBezTo>
                    <a:cubicBezTo>
                      <a:pt x="0" y="3"/>
                      <a:pt x="1" y="1"/>
                      <a:pt x="2" y="1"/>
                    </a:cubicBezTo>
                    <a:cubicBezTo>
                      <a:pt x="4" y="0"/>
                      <a:pt x="5" y="1"/>
                      <a:pt x="5" y="2"/>
                    </a:cubicBezTo>
                    <a:cubicBezTo>
                      <a:pt x="21" y="46"/>
                      <a:pt x="21" y="46"/>
                      <a:pt x="21" y="46"/>
                    </a:cubicBezTo>
                    <a:cubicBezTo>
                      <a:pt x="22" y="47"/>
                      <a:pt x="21" y="49"/>
                      <a:pt x="20" y="49"/>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5" name="Freeform 75"/>
              <p:cNvSpPr>
                <a:spLocks/>
              </p:cNvSpPr>
              <p:nvPr/>
            </p:nvSpPr>
            <p:spPr bwMode="auto">
              <a:xfrm>
                <a:off x="9044756" y="4883720"/>
                <a:ext cx="92075" cy="77787"/>
              </a:xfrm>
              <a:custGeom>
                <a:avLst/>
                <a:gdLst>
                  <a:gd name="T0" fmla="*/ 40 w 41"/>
                  <a:gd name="T1" fmla="*/ 35 h 35"/>
                  <a:gd name="T2" fmla="*/ 37 w 41"/>
                  <a:gd name="T3" fmla="*/ 35 h 35"/>
                  <a:gd name="T4" fmla="*/ 1 w 41"/>
                  <a:gd name="T5" fmla="*/ 5 h 35"/>
                  <a:gd name="T6" fmla="*/ 1 w 41"/>
                  <a:gd name="T7" fmla="*/ 1 h 35"/>
                  <a:gd name="T8" fmla="*/ 4 w 41"/>
                  <a:gd name="T9" fmla="*/ 1 h 35"/>
                  <a:gd name="T10" fmla="*/ 40 w 41"/>
                  <a:gd name="T11" fmla="*/ 31 h 35"/>
                  <a:gd name="T12" fmla="*/ 41 w 41"/>
                  <a:gd name="T13" fmla="*/ 34 h 35"/>
                  <a:gd name="T14" fmla="*/ 40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40" y="35"/>
                    </a:moveTo>
                    <a:cubicBezTo>
                      <a:pt x="39" y="35"/>
                      <a:pt x="38" y="35"/>
                      <a:pt x="37" y="35"/>
                    </a:cubicBezTo>
                    <a:cubicBezTo>
                      <a:pt x="1" y="5"/>
                      <a:pt x="1" y="5"/>
                      <a:pt x="1" y="5"/>
                    </a:cubicBezTo>
                    <a:cubicBezTo>
                      <a:pt x="0" y="4"/>
                      <a:pt x="0" y="2"/>
                      <a:pt x="1" y="1"/>
                    </a:cubicBezTo>
                    <a:cubicBezTo>
                      <a:pt x="2" y="0"/>
                      <a:pt x="3" y="0"/>
                      <a:pt x="4" y="1"/>
                    </a:cubicBezTo>
                    <a:cubicBezTo>
                      <a:pt x="40" y="31"/>
                      <a:pt x="40" y="31"/>
                      <a:pt x="40" y="31"/>
                    </a:cubicBezTo>
                    <a:cubicBezTo>
                      <a:pt x="41" y="32"/>
                      <a:pt x="41" y="33"/>
                      <a:pt x="41" y="34"/>
                    </a:cubicBezTo>
                    <a:cubicBezTo>
                      <a:pt x="40" y="35"/>
                      <a:pt x="40" y="35"/>
                      <a:pt x="40"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6" name="Freeform 76"/>
              <p:cNvSpPr>
                <a:spLocks/>
              </p:cNvSpPr>
              <p:nvPr/>
            </p:nvSpPr>
            <p:spPr bwMode="auto">
              <a:xfrm>
                <a:off x="9589269" y="5342507"/>
                <a:ext cx="92075" cy="77787"/>
              </a:xfrm>
              <a:custGeom>
                <a:avLst/>
                <a:gdLst>
                  <a:gd name="T0" fmla="*/ 40 w 41"/>
                  <a:gd name="T1" fmla="*/ 35 h 35"/>
                  <a:gd name="T2" fmla="*/ 37 w 41"/>
                  <a:gd name="T3" fmla="*/ 34 h 35"/>
                  <a:gd name="T4" fmla="*/ 2 w 41"/>
                  <a:gd name="T5" fmla="*/ 4 h 35"/>
                  <a:gd name="T6" fmla="*/ 1 w 41"/>
                  <a:gd name="T7" fmla="*/ 1 h 35"/>
                  <a:gd name="T8" fmla="*/ 5 w 41"/>
                  <a:gd name="T9" fmla="*/ 1 h 35"/>
                  <a:gd name="T10" fmla="*/ 40 w 41"/>
                  <a:gd name="T11" fmla="*/ 31 h 35"/>
                  <a:gd name="T12" fmla="*/ 41 w 41"/>
                  <a:gd name="T13" fmla="*/ 34 h 35"/>
                  <a:gd name="T14" fmla="*/ 40 w 4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40" y="35"/>
                    </a:moveTo>
                    <a:cubicBezTo>
                      <a:pt x="39" y="35"/>
                      <a:pt x="38" y="35"/>
                      <a:pt x="37" y="34"/>
                    </a:cubicBezTo>
                    <a:cubicBezTo>
                      <a:pt x="2" y="4"/>
                      <a:pt x="2" y="4"/>
                      <a:pt x="2" y="4"/>
                    </a:cubicBezTo>
                    <a:cubicBezTo>
                      <a:pt x="1" y="3"/>
                      <a:pt x="0" y="2"/>
                      <a:pt x="1" y="1"/>
                    </a:cubicBezTo>
                    <a:cubicBezTo>
                      <a:pt x="2" y="0"/>
                      <a:pt x="4" y="0"/>
                      <a:pt x="5" y="1"/>
                    </a:cubicBezTo>
                    <a:cubicBezTo>
                      <a:pt x="40" y="31"/>
                      <a:pt x="40" y="31"/>
                      <a:pt x="40" y="31"/>
                    </a:cubicBezTo>
                    <a:cubicBezTo>
                      <a:pt x="41" y="31"/>
                      <a:pt x="41" y="33"/>
                      <a:pt x="41" y="34"/>
                    </a:cubicBezTo>
                    <a:cubicBezTo>
                      <a:pt x="40" y="34"/>
                      <a:pt x="40" y="35"/>
                      <a:pt x="40" y="3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7" name="Freeform 77"/>
              <p:cNvSpPr>
                <a:spLocks/>
              </p:cNvSpPr>
              <p:nvPr/>
            </p:nvSpPr>
            <p:spPr bwMode="auto">
              <a:xfrm>
                <a:off x="8955856" y="5075807"/>
                <a:ext cx="114300" cy="28575"/>
              </a:xfrm>
              <a:custGeom>
                <a:avLst/>
                <a:gdLst>
                  <a:gd name="T0" fmla="*/ 50 w 51"/>
                  <a:gd name="T1" fmla="*/ 13 h 13"/>
                  <a:gd name="T2" fmla="*/ 48 w 51"/>
                  <a:gd name="T3" fmla="*/ 13 h 13"/>
                  <a:gd name="T4" fmla="*/ 2 w 51"/>
                  <a:gd name="T5" fmla="*/ 5 h 13"/>
                  <a:gd name="T6" fmla="*/ 1 w 51"/>
                  <a:gd name="T7" fmla="*/ 2 h 13"/>
                  <a:gd name="T8" fmla="*/ 3 w 51"/>
                  <a:gd name="T9" fmla="*/ 0 h 13"/>
                  <a:gd name="T10" fmla="*/ 49 w 51"/>
                  <a:gd name="T11" fmla="*/ 9 h 13"/>
                  <a:gd name="T12" fmla="*/ 51 w 51"/>
                  <a:gd name="T13" fmla="*/ 11 h 13"/>
                  <a:gd name="T14" fmla="*/ 50 w 5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3">
                    <a:moveTo>
                      <a:pt x="50" y="13"/>
                    </a:moveTo>
                    <a:cubicBezTo>
                      <a:pt x="49" y="13"/>
                      <a:pt x="49" y="13"/>
                      <a:pt x="48" y="13"/>
                    </a:cubicBezTo>
                    <a:cubicBezTo>
                      <a:pt x="2" y="5"/>
                      <a:pt x="2" y="5"/>
                      <a:pt x="2" y="5"/>
                    </a:cubicBezTo>
                    <a:cubicBezTo>
                      <a:pt x="1" y="5"/>
                      <a:pt x="0" y="4"/>
                      <a:pt x="1" y="2"/>
                    </a:cubicBezTo>
                    <a:cubicBezTo>
                      <a:pt x="1" y="1"/>
                      <a:pt x="2" y="0"/>
                      <a:pt x="3" y="0"/>
                    </a:cubicBezTo>
                    <a:cubicBezTo>
                      <a:pt x="49" y="9"/>
                      <a:pt x="49" y="9"/>
                      <a:pt x="49" y="9"/>
                    </a:cubicBezTo>
                    <a:cubicBezTo>
                      <a:pt x="51" y="9"/>
                      <a:pt x="51" y="10"/>
                      <a:pt x="51" y="11"/>
                    </a:cubicBezTo>
                    <a:cubicBezTo>
                      <a:pt x="51" y="12"/>
                      <a:pt x="50" y="13"/>
                      <a:pt x="50" y="1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8" name="Freeform 78"/>
              <p:cNvSpPr>
                <a:spLocks/>
              </p:cNvSpPr>
              <p:nvPr/>
            </p:nvSpPr>
            <p:spPr bwMode="auto">
              <a:xfrm>
                <a:off x="9655944" y="5199632"/>
                <a:ext cx="114300" cy="28575"/>
              </a:xfrm>
              <a:custGeom>
                <a:avLst/>
                <a:gdLst>
                  <a:gd name="T0" fmla="*/ 50 w 51"/>
                  <a:gd name="T1" fmla="*/ 13 h 13"/>
                  <a:gd name="T2" fmla="*/ 49 w 51"/>
                  <a:gd name="T3" fmla="*/ 13 h 13"/>
                  <a:gd name="T4" fmla="*/ 3 w 51"/>
                  <a:gd name="T5" fmla="*/ 5 h 13"/>
                  <a:gd name="T6" fmla="*/ 1 w 51"/>
                  <a:gd name="T7" fmla="*/ 2 h 13"/>
                  <a:gd name="T8" fmla="*/ 3 w 51"/>
                  <a:gd name="T9" fmla="*/ 0 h 13"/>
                  <a:gd name="T10" fmla="*/ 49 w 51"/>
                  <a:gd name="T11" fmla="*/ 8 h 13"/>
                  <a:gd name="T12" fmla="*/ 51 w 51"/>
                  <a:gd name="T13" fmla="*/ 11 h 13"/>
                  <a:gd name="T14" fmla="*/ 50 w 5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3">
                    <a:moveTo>
                      <a:pt x="50" y="13"/>
                    </a:moveTo>
                    <a:cubicBezTo>
                      <a:pt x="49" y="13"/>
                      <a:pt x="49" y="13"/>
                      <a:pt x="49" y="13"/>
                    </a:cubicBezTo>
                    <a:cubicBezTo>
                      <a:pt x="3" y="5"/>
                      <a:pt x="3" y="5"/>
                      <a:pt x="3" y="5"/>
                    </a:cubicBezTo>
                    <a:cubicBezTo>
                      <a:pt x="1" y="4"/>
                      <a:pt x="0" y="3"/>
                      <a:pt x="1" y="2"/>
                    </a:cubicBezTo>
                    <a:cubicBezTo>
                      <a:pt x="1" y="1"/>
                      <a:pt x="2" y="0"/>
                      <a:pt x="3" y="0"/>
                    </a:cubicBezTo>
                    <a:cubicBezTo>
                      <a:pt x="49" y="8"/>
                      <a:pt x="49" y="8"/>
                      <a:pt x="49" y="8"/>
                    </a:cubicBezTo>
                    <a:cubicBezTo>
                      <a:pt x="51" y="8"/>
                      <a:pt x="51" y="10"/>
                      <a:pt x="51" y="11"/>
                    </a:cubicBezTo>
                    <a:cubicBezTo>
                      <a:pt x="51" y="12"/>
                      <a:pt x="51" y="12"/>
                      <a:pt x="50" y="13"/>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9" name="Freeform 79"/>
              <p:cNvSpPr>
                <a:spLocks/>
              </p:cNvSpPr>
              <p:nvPr/>
            </p:nvSpPr>
            <p:spPr bwMode="auto">
              <a:xfrm>
                <a:off x="9643244" y="5005957"/>
                <a:ext cx="107950" cy="49212"/>
              </a:xfrm>
              <a:custGeom>
                <a:avLst/>
                <a:gdLst>
                  <a:gd name="T0" fmla="*/ 47 w 49"/>
                  <a:gd name="T1" fmla="*/ 5 h 22"/>
                  <a:gd name="T2" fmla="*/ 4 w 49"/>
                  <a:gd name="T3" fmla="*/ 21 h 22"/>
                  <a:gd name="T4" fmla="*/ 1 w 49"/>
                  <a:gd name="T5" fmla="*/ 20 h 22"/>
                  <a:gd name="T6" fmla="*/ 2 w 49"/>
                  <a:gd name="T7" fmla="*/ 17 h 22"/>
                  <a:gd name="T8" fmla="*/ 46 w 49"/>
                  <a:gd name="T9" fmla="*/ 1 h 22"/>
                  <a:gd name="T10" fmla="*/ 49 w 49"/>
                  <a:gd name="T11" fmla="*/ 2 h 22"/>
                  <a:gd name="T12" fmla="*/ 47 w 49"/>
                  <a:gd name="T13" fmla="*/ 5 h 22"/>
                </a:gdLst>
                <a:ahLst/>
                <a:cxnLst>
                  <a:cxn ang="0">
                    <a:pos x="T0" y="T1"/>
                  </a:cxn>
                  <a:cxn ang="0">
                    <a:pos x="T2" y="T3"/>
                  </a:cxn>
                  <a:cxn ang="0">
                    <a:pos x="T4" y="T5"/>
                  </a:cxn>
                  <a:cxn ang="0">
                    <a:pos x="T6" y="T7"/>
                  </a:cxn>
                  <a:cxn ang="0">
                    <a:pos x="T8" y="T9"/>
                  </a:cxn>
                  <a:cxn ang="0">
                    <a:pos x="T10" y="T11"/>
                  </a:cxn>
                  <a:cxn ang="0">
                    <a:pos x="T12" y="T13"/>
                  </a:cxn>
                </a:cxnLst>
                <a:rect l="0" t="0" r="r" b="b"/>
                <a:pathLst>
                  <a:path w="49" h="22">
                    <a:moveTo>
                      <a:pt x="47" y="5"/>
                    </a:moveTo>
                    <a:cubicBezTo>
                      <a:pt x="4" y="21"/>
                      <a:pt x="4" y="21"/>
                      <a:pt x="4" y="21"/>
                    </a:cubicBezTo>
                    <a:cubicBezTo>
                      <a:pt x="2" y="22"/>
                      <a:pt x="1" y="21"/>
                      <a:pt x="1" y="20"/>
                    </a:cubicBezTo>
                    <a:cubicBezTo>
                      <a:pt x="0" y="18"/>
                      <a:pt x="1" y="17"/>
                      <a:pt x="2" y="17"/>
                    </a:cubicBezTo>
                    <a:cubicBezTo>
                      <a:pt x="46" y="1"/>
                      <a:pt x="46" y="1"/>
                      <a:pt x="46" y="1"/>
                    </a:cubicBezTo>
                    <a:cubicBezTo>
                      <a:pt x="47" y="0"/>
                      <a:pt x="48" y="1"/>
                      <a:pt x="49" y="2"/>
                    </a:cubicBezTo>
                    <a:cubicBezTo>
                      <a:pt x="49" y="3"/>
                      <a:pt x="49" y="5"/>
                      <a:pt x="47"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0" name="Freeform 80"/>
              <p:cNvSpPr>
                <a:spLocks/>
              </p:cNvSpPr>
              <p:nvPr/>
            </p:nvSpPr>
            <p:spPr bwMode="auto">
              <a:xfrm>
                <a:off x="8973319" y="5250432"/>
                <a:ext cx="111125" cy="47625"/>
              </a:xfrm>
              <a:custGeom>
                <a:avLst/>
                <a:gdLst>
                  <a:gd name="T0" fmla="*/ 48 w 50"/>
                  <a:gd name="T1" fmla="*/ 5 h 21"/>
                  <a:gd name="T2" fmla="*/ 4 w 50"/>
                  <a:gd name="T3" fmla="*/ 21 h 21"/>
                  <a:gd name="T4" fmla="*/ 1 w 50"/>
                  <a:gd name="T5" fmla="*/ 19 h 21"/>
                  <a:gd name="T6" fmla="*/ 2 w 50"/>
                  <a:gd name="T7" fmla="*/ 16 h 21"/>
                  <a:gd name="T8" fmla="*/ 46 w 50"/>
                  <a:gd name="T9" fmla="*/ 0 h 21"/>
                  <a:gd name="T10" fmla="*/ 49 w 50"/>
                  <a:gd name="T11" fmla="*/ 2 h 21"/>
                  <a:gd name="T12" fmla="*/ 48 w 50"/>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48" y="5"/>
                    </a:moveTo>
                    <a:cubicBezTo>
                      <a:pt x="4" y="21"/>
                      <a:pt x="4" y="21"/>
                      <a:pt x="4" y="21"/>
                    </a:cubicBezTo>
                    <a:cubicBezTo>
                      <a:pt x="3" y="21"/>
                      <a:pt x="1" y="20"/>
                      <a:pt x="1" y="19"/>
                    </a:cubicBezTo>
                    <a:cubicBezTo>
                      <a:pt x="0" y="18"/>
                      <a:pt x="1" y="17"/>
                      <a:pt x="2" y="16"/>
                    </a:cubicBezTo>
                    <a:cubicBezTo>
                      <a:pt x="46" y="0"/>
                      <a:pt x="46" y="0"/>
                      <a:pt x="46" y="0"/>
                    </a:cubicBezTo>
                    <a:cubicBezTo>
                      <a:pt x="47" y="0"/>
                      <a:pt x="49" y="0"/>
                      <a:pt x="49" y="2"/>
                    </a:cubicBezTo>
                    <a:cubicBezTo>
                      <a:pt x="50" y="3"/>
                      <a:pt x="49" y="4"/>
                      <a:pt x="48" y="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1" name="Freeform 81"/>
              <p:cNvSpPr>
                <a:spLocks/>
              </p:cNvSpPr>
              <p:nvPr/>
            </p:nvSpPr>
            <p:spPr bwMode="auto">
              <a:xfrm>
                <a:off x="9554344" y="4836095"/>
                <a:ext cx="77787" cy="88900"/>
              </a:xfrm>
              <a:custGeom>
                <a:avLst/>
                <a:gdLst>
                  <a:gd name="T0" fmla="*/ 3 w 35"/>
                  <a:gd name="T1" fmla="*/ 40 h 40"/>
                  <a:gd name="T2" fmla="*/ 1 w 35"/>
                  <a:gd name="T3" fmla="*/ 40 h 40"/>
                  <a:gd name="T4" fmla="*/ 0 w 35"/>
                  <a:gd name="T5" fmla="*/ 36 h 40"/>
                  <a:gd name="T6" fmla="*/ 30 w 35"/>
                  <a:gd name="T7" fmla="*/ 1 h 40"/>
                  <a:gd name="T8" fmla="*/ 34 w 35"/>
                  <a:gd name="T9" fmla="*/ 0 h 40"/>
                  <a:gd name="T10" fmla="*/ 34 w 35"/>
                  <a:gd name="T11" fmla="*/ 4 h 40"/>
                  <a:gd name="T12" fmla="*/ 4 w 35"/>
                  <a:gd name="T13" fmla="*/ 39 h 40"/>
                  <a:gd name="T14" fmla="*/ 3 w 3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3" y="40"/>
                    </a:moveTo>
                    <a:cubicBezTo>
                      <a:pt x="2" y="40"/>
                      <a:pt x="1" y="40"/>
                      <a:pt x="1" y="40"/>
                    </a:cubicBezTo>
                    <a:cubicBezTo>
                      <a:pt x="0" y="39"/>
                      <a:pt x="0" y="37"/>
                      <a:pt x="0" y="36"/>
                    </a:cubicBezTo>
                    <a:cubicBezTo>
                      <a:pt x="30" y="1"/>
                      <a:pt x="30" y="1"/>
                      <a:pt x="30" y="1"/>
                    </a:cubicBezTo>
                    <a:cubicBezTo>
                      <a:pt x="31" y="0"/>
                      <a:pt x="33" y="0"/>
                      <a:pt x="34" y="0"/>
                    </a:cubicBezTo>
                    <a:cubicBezTo>
                      <a:pt x="35" y="1"/>
                      <a:pt x="35" y="3"/>
                      <a:pt x="34" y="4"/>
                    </a:cubicBezTo>
                    <a:cubicBezTo>
                      <a:pt x="4" y="39"/>
                      <a:pt x="4" y="39"/>
                      <a:pt x="4" y="39"/>
                    </a:cubicBezTo>
                    <a:cubicBezTo>
                      <a:pt x="4" y="40"/>
                      <a:pt x="3" y="40"/>
                      <a:pt x="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2" name="Freeform 82"/>
              <p:cNvSpPr>
                <a:spLocks/>
              </p:cNvSpPr>
              <p:nvPr/>
            </p:nvSpPr>
            <p:spPr bwMode="auto">
              <a:xfrm>
                <a:off x="9095556" y="5380607"/>
                <a:ext cx="77787" cy="90487"/>
              </a:xfrm>
              <a:custGeom>
                <a:avLst/>
                <a:gdLst>
                  <a:gd name="T0" fmla="*/ 3 w 35"/>
                  <a:gd name="T1" fmla="*/ 40 h 41"/>
                  <a:gd name="T2" fmla="*/ 1 w 35"/>
                  <a:gd name="T3" fmla="*/ 40 h 41"/>
                  <a:gd name="T4" fmla="*/ 1 w 35"/>
                  <a:gd name="T5" fmla="*/ 37 h 41"/>
                  <a:gd name="T6" fmla="*/ 31 w 35"/>
                  <a:gd name="T7" fmla="*/ 1 h 41"/>
                  <a:gd name="T8" fmla="*/ 34 w 35"/>
                  <a:gd name="T9" fmla="*/ 0 h 41"/>
                  <a:gd name="T10" fmla="*/ 34 w 35"/>
                  <a:gd name="T11" fmla="*/ 4 h 41"/>
                  <a:gd name="T12" fmla="*/ 4 w 35"/>
                  <a:gd name="T13" fmla="*/ 40 h 41"/>
                  <a:gd name="T14" fmla="*/ 3 w 35"/>
                  <a:gd name="T15" fmla="*/ 4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1">
                    <a:moveTo>
                      <a:pt x="3" y="40"/>
                    </a:moveTo>
                    <a:cubicBezTo>
                      <a:pt x="3" y="41"/>
                      <a:pt x="2" y="40"/>
                      <a:pt x="1" y="40"/>
                    </a:cubicBezTo>
                    <a:cubicBezTo>
                      <a:pt x="0" y="39"/>
                      <a:pt x="0" y="38"/>
                      <a:pt x="1" y="37"/>
                    </a:cubicBezTo>
                    <a:cubicBezTo>
                      <a:pt x="31" y="1"/>
                      <a:pt x="31" y="1"/>
                      <a:pt x="31" y="1"/>
                    </a:cubicBezTo>
                    <a:cubicBezTo>
                      <a:pt x="32" y="0"/>
                      <a:pt x="33" y="0"/>
                      <a:pt x="34" y="0"/>
                    </a:cubicBezTo>
                    <a:cubicBezTo>
                      <a:pt x="35" y="1"/>
                      <a:pt x="35" y="3"/>
                      <a:pt x="34" y="4"/>
                    </a:cubicBezTo>
                    <a:cubicBezTo>
                      <a:pt x="4" y="40"/>
                      <a:pt x="4" y="40"/>
                      <a:pt x="4" y="40"/>
                    </a:cubicBezTo>
                    <a:cubicBezTo>
                      <a:pt x="4" y="40"/>
                      <a:pt x="4" y="40"/>
                      <a:pt x="3" y="4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3" name="Freeform 83"/>
              <p:cNvSpPr>
                <a:spLocks/>
              </p:cNvSpPr>
              <p:nvPr/>
            </p:nvSpPr>
            <p:spPr bwMode="auto">
              <a:xfrm>
                <a:off x="9411469" y="4747195"/>
                <a:ext cx="28575" cy="111125"/>
              </a:xfrm>
              <a:custGeom>
                <a:avLst/>
                <a:gdLst>
                  <a:gd name="T0" fmla="*/ 3 w 13"/>
                  <a:gd name="T1" fmla="*/ 50 h 50"/>
                  <a:gd name="T2" fmla="*/ 2 w 13"/>
                  <a:gd name="T3" fmla="*/ 50 h 50"/>
                  <a:gd name="T4" fmla="*/ 0 w 13"/>
                  <a:gd name="T5" fmla="*/ 48 h 50"/>
                  <a:gd name="T6" fmla="*/ 8 w 13"/>
                  <a:gd name="T7" fmla="*/ 2 h 50"/>
                  <a:gd name="T8" fmla="*/ 11 w 13"/>
                  <a:gd name="T9" fmla="*/ 0 h 50"/>
                  <a:gd name="T10" fmla="*/ 13 w 13"/>
                  <a:gd name="T11" fmla="*/ 2 h 50"/>
                  <a:gd name="T12" fmla="*/ 4 w 13"/>
                  <a:gd name="T13" fmla="*/ 48 h 50"/>
                  <a:gd name="T14" fmla="*/ 3 w 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0">
                    <a:moveTo>
                      <a:pt x="3" y="50"/>
                    </a:moveTo>
                    <a:cubicBezTo>
                      <a:pt x="3" y="50"/>
                      <a:pt x="2" y="50"/>
                      <a:pt x="2" y="50"/>
                    </a:cubicBezTo>
                    <a:cubicBezTo>
                      <a:pt x="0" y="50"/>
                      <a:pt x="0" y="49"/>
                      <a:pt x="0" y="48"/>
                    </a:cubicBezTo>
                    <a:cubicBezTo>
                      <a:pt x="8" y="2"/>
                      <a:pt x="8" y="2"/>
                      <a:pt x="8" y="2"/>
                    </a:cubicBezTo>
                    <a:cubicBezTo>
                      <a:pt x="8" y="0"/>
                      <a:pt x="9" y="0"/>
                      <a:pt x="11" y="0"/>
                    </a:cubicBezTo>
                    <a:cubicBezTo>
                      <a:pt x="12" y="0"/>
                      <a:pt x="13" y="1"/>
                      <a:pt x="13" y="2"/>
                    </a:cubicBezTo>
                    <a:cubicBezTo>
                      <a:pt x="4" y="48"/>
                      <a:pt x="4" y="48"/>
                      <a:pt x="4" y="48"/>
                    </a:cubicBezTo>
                    <a:cubicBezTo>
                      <a:pt x="4" y="49"/>
                      <a:pt x="4" y="50"/>
                      <a:pt x="3"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4" name="Freeform 84"/>
              <p:cNvSpPr>
                <a:spLocks/>
              </p:cNvSpPr>
              <p:nvPr/>
            </p:nvSpPr>
            <p:spPr bwMode="auto">
              <a:xfrm>
                <a:off x="9287644" y="5447282"/>
                <a:ext cx="28575" cy="112712"/>
              </a:xfrm>
              <a:custGeom>
                <a:avLst/>
                <a:gdLst>
                  <a:gd name="T0" fmla="*/ 3 w 13"/>
                  <a:gd name="T1" fmla="*/ 50 h 51"/>
                  <a:gd name="T2" fmla="*/ 2 w 13"/>
                  <a:gd name="T3" fmla="*/ 50 h 51"/>
                  <a:gd name="T4" fmla="*/ 0 w 13"/>
                  <a:gd name="T5" fmla="*/ 48 h 51"/>
                  <a:gd name="T6" fmla="*/ 8 w 13"/>
                  <a:gd name="T7" fmla="*/ 2 h 51"/>
                  <a:gd name="T8" fmla="*/ 11 w 13"/>
                  <a:gd name="T9" fmla="*/ 0 h 51"/>
                  <a:gd name="T10" fmla="*/ 13 w 13"/>
                  <a:gd name="T11" fmla="*/ 3 h 51"/>
                  <a:gd name="T12" fmla="*/ 5 w 13"/>
                  <a:gd name="T13" fmla="*/ 49 h 51"/>
                  <a:gd name="T14" fmla="*/ 3 w 13"/>
                  <a:gd name="T15" fmla="*/ 5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1">
                    <a:moveTo>
                      <a:pt x="3" y="50"/>
                    </a:moveTo>
                    <a:cubicBezTo>
                      <a:pt x="3" y="51"/>
                      <a:pt x="3" y="51"/>
                      <a:pt x="2" y="50"/>
                    </a:cubicBezTo>
                    <a:cubicBezTo>
                      <a:pt x="1" y="50"/>
                      <a:pt x="0" y="49"/>
                      <a:pt x="0" y="48"/>
                    </a:cubicBezTo>
                    <a:cubicBezTo>
                      <a:pt x="8" y="2"/>
                      <a:pt x="8" y="2"/>
                      <a:pt x="8" y="2"/>
                    </a:cubicBezTo>
                    <a:cubicBezTo>
                      <a:pt x="9" y="0"/>
                      <a:pt x="10" y="0"/>
                      <a:pt x="11" y="0"/>
                    </a:cubicBezTo>
                    <a:cubicBezTo>
                      <a:pt x="12" y="0"/>
                      <a:pt x="13" y="1"/>
                      <a:pt x="13" y="3"/>
                    </a:cubicBezTo>
                    <a:cubicBezTo>
                      <a:pt x="5" y="49"/>
                      <a:pt x="5" y="49"/>
                      <a:pt x="5" y="49"/>
                    </a:cubicBezTo>
                    <a:cubicBezTo>
                      <a:pt x="5" y="49"/>
                      <a:pt x="4" y="50"/>
                      <a:pt x="3" y="5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5" name="Freeform 85"/>
              <p:cNvSpPr>
                <a:spLocks/>
              </p:cNvSpPr>
              <p:nvPr/>
            </p:nvSpPr>
            <p:spPr bwMode="auto">
              <a:xfrm>
                <a:off x="9295581" y="4764657"/>
                <a:ext cx="252412" cy="452437"/>
              </a:xfrm>
              <a:custGeom>
                <a:avLst/>
                <a:gdLst>
                  <a:gd name="T0" fmla="*/ 50 w 113"/>
                  <a:gd name="T1" fmla="*/ 158 h 204"/>
                  <a:gd name="T2" fmla="*/ 113 w 113"/>
                  <a:gd name="T3" fmla="*/ 4 h 204"/>
                  <a:gd name="T4" fmla="*/ 105 w 113"/>
                  <a:gd name="T5" fmla="*/ 0 h 204"/>
                  <a:gd name="T6" fmla="*/ 28 w 113"/>
                  <a:gd name="T7" fmla="*/ 148 h 204"/>
                  <a:gd name="T8" fmla="*/ 6 w 113"/>
                  <a:gd name="T9" fmla="*/ 163 h 204"/>
                  <a:gd name="T10" fmla="*/ 18 w 113"/>
                  <a:gd name="T11" fmla="*/ 198 h 204"/>
                  <a:gd name="T12" fmla="*/ 53 w 113"/>
                  <a:gd name="T13" fmla="*/ 185 h 204"/>
                  <a:gd name="T14" fmla="*/ 50 w 113"/>
                  <a:gd name="T15" fmla="*/ 158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04">
                    <a:moveTo>
                      <a:pt x="50" y="158"/>
                    </a:moveTo>
                    <a:cubicBezTo>
                      <a:pt x="113" y="4"/>
                      <a:pt x="113" y="4"/>
                      <a:pt x="113" y="4"/>
                    </a:cubicBezTo>
                    <a:cubicBezTo>
                      <a:pt x="105" y="0"/>
                      <a:pt x="105" y="0"/>
                      <a:pt x="105" y="0"/>
                    </a:cubicBezTo>
                    <a:cubicBezTo>
                      <a:pt x="28" y="148"/>
                      <a:pt x="28" y="148"/>
                      <a:pt x="28" y="148"/>
                    </a:cubicBezTo>
                    <a:cubicBezTo>
                      <a:pt x="19" y="148"/>
                      <a:pt x="10" y="154"/>
                      <a:pt x="6" y="163"/>
                    </a:cubicBezTo>
                    <a:cubicBezTo>
                      <a:pt x="0" y="176"/>
                      <a:pt x="5" y="192"/>
                      <a:pt x="18" y="198"/>
                    </a:cubicBezTo>
                    <a:cubicBezTo>
                      <a:pt x="32" y="204"/>
                      <a:pt x="47" y="198"/>
                      <a:pt x="53" y="185"/>
                    </a:cubicBezTo>
                    <a:cubicBezTo>
                      <a:pt x="57" y="176"/>
                      <a:pt x="56" y="166"/>
                      <a:pt x="50" y="15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24" name="TextBox 423"/>
            <p:cNvSpPr txBox="1"/>
            <p:nvPr/>
          </p:nvSpPr>
          <p:spPr>
            <a:xfrm>
              <a:off x="8245263" y="3821105"/>
              <a:ext cx="1348767"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SQL Agent job</a:t>
              </a:r>
            </a:p>
          </p:txBody>
        </p:sp>
        <p:cxnSp>
          <p:nvCxnSpPr>
            <p:cNvPr id="428" name="Straight Connector 427"/>
            <p:cNvCxnSpPr/>
            <p:nvPr/>
          </p:nvCxnSpPr>
          <p:spPr>
            <a:xfrm>
              <a:off x="9194483" y="4625922"/>
              <a:ext cx="66232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9" name="TextBox 428"/>
            <p:cNvSpPr txBox="1"/>
            <p:nvPr/>
          </p:nvSpPr>
          <p:spPr>
            <a:xfrm>
              <a:off x="9784573" y="3819241"/>
              <a:ext cx="1120691" cy="627864"/>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Disk-based</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tables</a:t>
              </a:r>
            </a:p>
          </p:txBody>
        </p:sp>
        <p:grpSp>
          <p:nvGrpSpPr>
            <p:cNvPr id="430" name="Group 429"/>
            <p:cNvGrpSpPr/>
            <p:nvPr/>
          </p:nvGrpSpPr>
          <p:grpSpPr>
            <a:xfrm>
              <a:off x="9991298" y="4314499"/>
              <a:ext cx="428295" cy="581864"/>
              <a:chOff x="6775336" y="2253821"/>
              <a:chExt cx="578837" cy="786384"/>
            </a:xfrm>
          </p:grpSpPr>
          <p:sp>
            <p:nvSpPr>
              <p:cNvPr id="431" name="Rectangle 5"/>
              <p:cNvSpPr>
                <a:spLocks noChangeArrowheads="1"/>
              </p:cNvSpPr>
              <p:nvPr/>
            </p:nvSpPr>
            <p:spPr bwMode="auto">
              <a:xfrm>
                <a:off x="6834784" y="2253821"/>
                <a:ext cx="186688" cy="185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2" name="Rectangle 6"/>
              <p:cNvSpPr>
                <a:spLocks noChangeArrowheads="1"/>
              </p:cNvSpPr>
              <p:nvPr/>
            </p:nvSpPr>
            <p:spPr bwMode="auto">
              <a:xfrm>
                <a:off x="6842085" y="2852474"/>
                <a:ext cx="186688" cy="1877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3" name="Rectangle 7"/>
              <p:cNvSpPr>
                <a:spLocks noChangeArrowheads="1"/>
              </p:cNvSpPr>
              <p:nvPr/>
            </p:nvSpPr>
            <p:spPr bwMode="auto">
              <a:xfrm>
                <a:off x="7167485" y="2720020"/>
                <a:ext cx="186688" cy="185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4" name="Rectangle 25"/>
              <p:cNvSpPr>
                <a:spLocks noChangeArrowheads="1"/>
              </p:cNvSpPr>
              <p:nvPr/>
            </p:nvSpPr>
            <p:spPr bwMode="auto">
              <a:xfrm>
                <a:off x="6775336" y="2520816"/>
                <a:ext cx="452640" cy="451598"/>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5" name="Freeform 26"/>
              <p:cNvSpPr>
                <a:spLocks/>
              </p:cNvSpPr>
              <p:nvPr/>
            </p:nvSpPr>
            <p:spPr bwMode="auto">
              <a:xfrm>
                <a:off x="6853557" y="2601124"/>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6" name="Freeform 27"/>
              <p:cNvSpPr>
                <a:spLocks noEditPoints="1"/>
              </p:cNvSpPr>
              <p:nvPr/>
            </p:nvSpPr>
            <p:spPr bwMode="auto">
              <a:xfrm>
                <a:off x="6911962" y="2603209"/>
                <a:ext cx="54233" cy="76136"/>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7" name="Freeform 28"/>
              <p:cNvSpPr>
                <a:spLocks/>
              </p:cNvSpPr>
              <p:nvPr/>
            </p:nvSpPr>
            <p:spPr bwMode="auto">
              <a:xfrm>
                <a:off x="6980797" y="2601124"/>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8" name="Freeform 29"/>
              <p:cNvSpPr>
                <a:spLocks noEditPoints="1"/>
              </p:cNvSpPr>
              <p:nvPr/>
            </p:nvSpPr>
            <p:spPr bwMode="auto">
              <a:xfrm>
                <a:off x="6846257" y="2708547"/>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9" name="Freeform 30"/>
              <p:cNvSpPr>
                <a:spLocks/>
              </p:cNvSpPr>
              <p:nvPr/>
            </p:nvSpPr>
            <p:spPr bwMode="auto">
              <a:xfrm>
                <a:off x="6919263" y="2708547"/>
                <a:ext cx="32332" cy="75092"/>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0" name="Freeform 31"/>
              <p:cNvSpPr>
                <a:spLocks noEditPoints="1"/>
              </p:cNvSpPr>
              <p:nvPr/>
            </p:nvSpPr>
            <p:spPr bwMode="auto">
              <a:xfrm>
                <a:off x="6973496" y="2708547"/>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1" name="Freeform 32"/>
              <p:cNvSpPr>
                <a:spLocks noEditPoints="1"/>
              </p:cNvSpPr>
              <p:nvPr/>
            </p:nvSpPr>
            <p:spPr bwMode="auto">
              <a:xfrm>
                <a:off x="6846257"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2" name="Freeform 33"/>
              <p:cNvSpPr>
                <a:spLocks noEditPoints="1"/>
              </p:cNvSpPr>
              <p:nvPr/>
            </p:nvSpPr>
            <p:spPr bwMode="auto">
              <a:xfrm>
                <a:off x="6911962"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3" name="Freeform 34"/>
              <p:cNvSpPr>
                <a:spLocks/>
              </p:cNvSpPr>
              <p:nvPr/>
            </p:nvSpPr>
            <p:spPr bwMode="auto">
              <a:xfrm>
                <a:off x="6980797" y="2814928"/>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4" name="Freeform 35"/>
              <p:cNvSpPr>
                <a:spLocks/>
              </p:cNvSpPr>
              <p:nvPr/>
            </p:nvSpPr>
            <p:spPr bwMode="auto">
              <a:xfrm>
                <a:off x="7109080" y="2601124"/>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5" name="Freeform 36"/>
              <p:cNvSpPr>
                <a:spLocks noEditPoints="1"/>
              </p:cNvSpPr>
              <p:nvPr/>
            </p:nvSpPr>
            <p:spPr bwMode="auto">
              <a:xfrm>
                <a:off x="7101779" y="2708547"/>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6" name="Freeform 37"/>
              <p:cNvSpPr>
                <a:spLocks noEditPoints="1"/>
              </p:cNvSpPr>
              <p:nvPr/>
            </p:nvSpPr>
            <p:spPr bwMode="auto">
              <a:xfrm>
                <a:off x="7101779"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7" name="Freeform 38"/>
              <p:cNvSpPr>
                <a:spLocks noEditPoints="1"/>
              </p:cNvSpPr>
              <p:nvPr/>
            </p:nvSpPr>
            <p:spPr bwMode="auto">
              <a:xfrm>
                <a:off x="7036073" y="2603209"/>
                <a:ext cx="54233" cy="76136"/>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8" name="Freeform 39"/>
              <p:cNvSpPr>
                <a:spLocks/>
              </p:cNvSpPr>
              <p:nvPr/>
            </p:nvSpPr>
            <p:spPr bwMode="auto">
              <a:xfrm>
                <a:off x="7043374" y="2708547"/>
                <a:ext cx="32332" cy="75092"/>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9" name="Freeform 40"/>
              <p:cNvSpPr>
                <a:spLocks noEditPoints="1"/>
              </p:cNvSpPr>
              <p:nvPr/>
            </p:nvSpPr>
            <p:spPr bwMode="auto">
              <a:xfrm>
                <a:off x="7036073"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0" name="Rectangle 89"/>
              <p:cNvSpPr>
                <a:spLocks noChangeArrowheads="1"/>
              </p:cNvSpPr>
              <p:nvPr/>
            </p:nvSpPr>
            <p:spPr bwMode="auto">
              <a:xfrm>
                <a:off x="7112208" y="2420693"/>
                <a:ext cx="201289" cy="201290"/>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1" name="Freeform 90"/>
              <p:cNvSpPr>
                <a:spLocks/>
              </p:cNvSpPr>
              <p:nvPr/>
            </p:nvSpPr>
            <p:spPr bwMode="auto">
              <a:xfrm>
                <a:off x="7147668" y="2457197"/>
                <a:ext cx="14601" cy="33374"/>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5" y="5"/>
                      <a:pt x="4" y="6"/>
                      <a:pt x="4" y="6"/>
                    </a:cubicBezTo>
                    <a:cubicBezTo>
                      <a:pt x="4" y="6"/>
                      <a:pt x="3" y="6"/>
                      <a:pt x="3" y="7"/>
                    </a:cubicBezTo>
                    <a:cubicBezTo>
                      <a:pt x="2" y="7"/>
                      <a:pt x="2" y="7"/>
                      <a:pt x="1" y="7"/>
                    </a:cubicBezTo>
                    <a:cubicBezTo>
                      <a:pt x="1" y="7"/>
                      <a:pt x="1" y="7"/>
                      <a:pt x="0" y="7"/>
                    </a:cubicBezTo>
                    <a:cubicBezTo>
                      <a:pt x="0" y="3"/>
                      <a:pt x="0" y="3"/>
                      <a:pt x="0" y="3"/>
                    </a:cubicBezTo>
                    <a:cubicBezTo>
                      <a:pt x="1" y="3"/>
                      <a:pt x="3" y="2"/>
                      <a:pt x="4" y="2"/>
                    </a:cubicBezTo>
                    <a:cubicBezTo>
                      <a:pt x="5" y="1"/>
                      <a:pt x="6" y="0"/>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2" name="Freeform 91"/>
              <p:cNvSpPr>
                <a:spLocks noEditPoints="1"/>
              </p:cNvSpPr>
              <p:nvPr/>
            </p:nvSpPr>
            <p:spPr bwMode="auto">
              <a:xfrm>
                <a:off x="7173743" y="2457197"/>
                <a:ext cx="22945" cy="33374"/>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1" y="5"/>
                      <a:pt x="2" y="3"/>
                    </a:cubicBezTo>
                    <a:cubicBezTo>
                      <a:pt x="3" y="1"/>
                      <a:pt x="6" y="0"/>
                      <a:pt x="8" y="0"/>
                    </a:cubicBezTo>
                    <a:cubicBezTo>
                      <a:pt x="14" y="0"/>
                      <a:pt x="16" y="4"/>
                      <a:pt x="16" y="11"/>
                    </a:cubicBezTo>
                    <a:cubicBezTo>
                      <a:pt x="16" y="15"/>
                      <a:pt x="16" y="18"/>
                      <a:pt x="14" y="20"/>
                    </a:cubicBezTo>
                    <a:cubicBezTo>
                      <a:pt x="13" y="22"/>
                      <a:pt x="11"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3" name="Freeform 92"/>
              <p:cNvSpPr>
                <a:spLocks/>
              </p:cNvSpPr>
              <p:nvPr/>
            </p:nvSpPr>
            <p:spPr bwMode="auto">
              <a:xfrm>
                <a:off x="7203988" y="2457197"/>
                <a:ext cx="13559" cy="33374"/>
              </a:xfrm>
              <a:custGeom>
                <a:avLst/>
                <a:gdLst>
                  <a:gd name="T0" fmla="*/ 9 w 9"/>
                  <a:gd name="T1" fmla="*/ 0 h 23"/>
                  <a:gd name="T2" fmla="*/ 9 w 9"/>
                  <a:gd name="T3" fmla="*/ 23 h 23"/>
                  <a:gd name="T4" fmla="*/ 4 w 9"/>
                  <a:gd name="T5" fmla="*/ 23 h 23"/>
                  <a:gd name="T6" fmla="*/ 4 w 9"/>
                  <a:gd name="T7" fmla="*/ 5 h 23"/>
                  <a:gd name="T8" fmla="*/ 4 w 9"/>
                  <a:gd name="T9" fmla="*/ 6 h 23"/>
                  <a:gd name="T10" fmla="*/ 2 w 9"/>
                  <a:gd name="T11" fmla="*/ 7 h 23"/>
                  <a:gd name="T12" fmla="*/ 1 w 9"/>
                  <a:gd name="T13" fmla="*/ 7 h 23"/>
                  <a:gd name="T14" fmla="*/ 0 w 9"/>
                  <a:gd name="T15" fmla="*/ 7 h 23"/>
                  <a:gd name="T16" fmla="*/ 0 w 9"/>
                  <a:gd name="T17" fmla="*/ 3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5"/>
                      <a:pt x="4" y="5"/>
                      <a:pt x="4" y="5"/>
                    </a:cubicBezTo>
                    <a:cubicBezTo>
                      <a:pt x="4" y="5"/>
                      <a:pt x="4" y="6"/>
                      <a:pt x="4" y="6"/>
                    </a:cubicBezTo>
                    <a:cubicBezTo>
                      <a:pt x="3" y="6"/>
                      <a:pt x="3" y="6"/>
                      <a:pt x="2" y="7"/>
                    </a:cubicBezTo>
                    <a:cubicBezTo>
                      <a:pt x="2" y="7"/>
                      <a:pt x="1" y="7"/>
                      <a:pt x="1" y="7"/>
                    </a:cubicBezTo>
                    <a:cubicBezTo>
                      <a:pt x="1" y="7"/>
                      <a:pt x="0" y="7"/>
                      <a:pt x="0" y="7"/>
                    </a:cubicBezTo>
                    <a:cubicBezTo>
                      <a:pt x="0" y="3"/>
                      <a:pt x="0" y="3"/>
                      <a:pt x="0" y="3"/>
                    </a:cubicBezTo>
                    <a:cubicBezTo>
                      <a:pt x="1" y="3"/>
                      <a:pt x="2" y="2"/>
                      <a:pt x="3" y="2"/>
                    </a:cubicBezTo>
                    <a:cubicBezTo>
                      <a:pt x="4" y="1"/>
                      <a:pt x="6" y="0"/>
                      <a:pt x="6" y="0"/>
                    </a:cubicBezTo>
                    <a:lnTo>
                      <a:pt x="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4" name="Freeform 93"/>
              <p:cNvSpPr>
                <a:spLocks noEditPoints="1"/>
              </p:cNvSpPr>
              <p:nvPr/>
            </p:nvSpPr>
            <p:spPr bwMode="auto">
              <a:xfrm>
                <a:off x="7144540" y="2504129"/>
                <a:ext cx="22945" cy="34418"/>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8"/>
                      <a:pt x="1" y="5"/>
                      <a:pt x="2" y="3"/>
                    </a:cubicBezTo>
                    <a:cubicBezTo>
                      <a:pt x="3" y="1"/>
                      <a:pt x="6" y="0"/>
                      <a:pt x="8" y="0"/>
                    </a:cubicBezTo>
                    <a:cubicBezTo>
                      <a:pt x="14" y="0"/>
                      <a:pt x="16" y="4"/>
                      <a:pt x="16" y="12"/>
                    </a:cubicBezTo>
                    <a:cubicBezTo>
                      <a:pt x="16" y="15"/>
                      <a:pt x="16" y="18"/>
                      <a:pt x="14" y="20"/>
                    </a:cubicBezTo>
                    <a:cubicBezTo>
                      <a:pt x="13" y="22"/>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5" name="Freeform 94"/>
              <p:cNvSpPr>
                <a:spLocks/>
              </p:cNvSpPr>
              <p:nvPr/>
            </p:nvSpPr>
            <p:spPr bwMode="auto">
              <a:xfrm>
                <a:off x="7176871" y="2504129"/>
                <a:ext cx="14601" cy="33374"/>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5" y="6"/>
                      <a:pt x="4" y="6"/>
                      <a:pt x="4" y="6"/>
                    </a:cubicBezTo>
                    <a:cubicBezTo>
                      <a:pt x="4" y="6"/>
                      <a:pt x="3" y="7"/>
                      <a:pt x="3" y="7"/>
                    </a:cubicBezTo>
                    <a:cubicBezTo>
                      <a:pt x="2" y="7"/>
                      <a:pt x="2" y="7"/>
                      <a:pt x="1" y="7"/>
                    </a:cubicBezTo>
                    <a:cubicBezTo>
                      <a:pt x="1" y="7"/>
                      <a:pt x="0" y="8"/>
                      <a:pt x="0" y="8"/>
                    </a:cubicBezTo>
                    <a:cubicBezTo>
                      <a:pt x="0" y="3"/>
                      <a:pt x="0" y="3"/>
                      <a:pt x="0" y="3"/>
                    </a:cubicBezTo>
                    <a:cubicBezTo>
                      <a:pt x="1" y="3"/>
                      <a:pt x="3" y="2"/>
                      <a:pt x="4" y="2"/>
                    </a:cubicBezTo>
                    <a:cubicBezTo>
                      <a:pt x="5" y="1"/>
                      <a:pt x="6" y="1"/>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6" name="Freeform 95"/>
              <p:cNvSpPr>
                <a:spLocks noEditPoints="1"/>
              </p:cNvSpPr>
              <p:nvPr/>
            </p:nvSpPr>
            <p:spPr bwMode="auto">
              <a:xfrm>
                <a:off x="7199816" y="2504129"/>
                <a:ext cx="25031" cy="34418"/>
              </a:xfrm>
              <a:custGeom>
                <a:avLst/>
                <a:gdLst>
                  <a:gd name="T0" fmla="*/ 8 w 17"/>
                  <a:gd name="T1" fmla="*/ 24 h 24"/>
                  <a:gd name="T2" fmla="*/ 0 w 17"/>
                  <a:gd name="T3" fmla="*/ 12 h 24"/>
                  <a:gd name="T4" fmla="*/ 3 w 17"/>
                  <a:gd name="T5" fmla="*/ 3 h 24"/>
                  <a:gd name="T6" fmla="*/ 9 w 17"/>
                  <a:gd name="T7" fmla="*/ 0 h 24"/>
                  <a:gd name="T8" fmla="*/ 17 w 17"/>
                  <a:gd name="T9" fmla="*/ 12 h 24"/>
                  <a:gd name="T10" fmla="*/ 15 w 17"/>
                  <a:gd name="T11" fmla="*/ 20 h 24"/>
                  <a:gd name="T12" fmla="*/ 8 w 17"/>
                  <a:gd name="T13" fmla="*/ 24 h 24"/>
                  <a:gd name="T14" fmla="*/ 9 w 17"/>
                  <a:gd name="T15" fmla="*/ 4 h 24"/>
                  <a:gd name="T16" fmla="*/ 5 w 17"/>
                  <a:gd name="T17" fmla="*/ 12 h 24"/>
                  <a:gd name="T18" fmla="*/ 9 w 17"/>
                  <a:gd name="T19" fmla="*/ 20 h 24"/>
                  <a:gd name="T20" fmla="*/ 12 w 17"/>
                  <a:gd name="T21" fmla="*/ 12 h 24"/>
                  <a:gd name="T22" fmla="*/ 9 w 17"/>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cubicBezTo>
                      <a:pt x="3" y="24"/>
                      <a:pt x="0" y="20"/>
                      <a:pt x="0" y="12"/>
                    </a:cubicBezTo>
                    <a:cubicBezTo>
                      <a:pt x="0" y="8"/>
                      <a:pt x="1" y="5"/>
                      <a:pt x="3" y="3"/>
                    </a:cubicBezTo>
                    <a:cubicBezTo>
                      <a:pt x="4" y="1"/>
                      <a:pt x="6" y="0"/>
                      <a:pt x="9" y="0"/>
                    </a:cubicBezTo>
                    <a:cubicBezTo>
                      <a:pt x="14" y="0"/>
                      <a:pt x="17" y="4"/>
                      <a:pt x="17" y="12"/>
                    </a:cubicBezTo>
                    <a:cubicBezTo>
                      <a:pt x="17" y="15"/>
                      <a:pt x="16" y="18"/>
                      <a:pt x="15" y="20"/>
                    </a:cubicBezTo>
                    <a:cubicBezTo>
                      <a:pt x="13" y="22"/>
                      <a:pt x="11" y="24"/>
                      <a:pt x="8" y="24"/>
                    </a:cubicBezTo>
                    <a:close/>
                    <a:moveTo>
                      <a:pt x="9" y="4"/>
                    </a:moveTo>
                    <a:cubicBezTo>
                      <a:pt x="7" y="4"/>
                      <a:pt x="5" y="7"/>
                      <a:pt x="5" y="12"/>
                    </a:cubicBezTo>
                    <a:cubicBezTo>
                      <a:pt x="5" y="17"/>
                      <a:pt x="7" y="20"/>
                      <a:pt x="9" y="20"/>
                    </a:cubicBezTo>
                    <a:cubicBezTo>
                      <a:pt x="11" y="20"/>
                      <a:pt x="12" y="17"/>
                      <a:pt x="12" y="12"/>
                    </a:cubicBezTo>
                    <a:cubicBezTo>
                      <a:pt x="12" y="7"/>
                      <a:pt x="11" y="4"/>
                      <a:pt x="9"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7" name="Freeform 96"/>
              <p:cNvSpPr>
                <a:spLocks noEditPoints="1"/>
              </p:cNvSpPr>
              <p:nvPr/>
            </p:nvSpPr>
            <p:spPr bwMode="auto">
              <a:xfrm>
                <a:off x="7144540"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8" name="Freeform 97"/>
              <p:cNvSpPr>
                <a:spLocks noEditPoints="1"/>
              </p:cNvSpPr>
              <p:nvPr/>
            </p:nvSpPr>
            <p:spPr bwMode="auto">
              <a:xfrm>
                <a:off x="7173743"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9" name="Freeform 98"/>
              <p:cNvSpPr>
                <a:spLocks/>
              </p:cNvSpPr>
              <p:nvPr/>
            </p:nvSpPr>
            <p:spPr bwMode="auto">
              <a:xfrm>
                <a:off x="7203988" y="2550019"/>
                <a:ext cx="13559" cy="34418"/>
              </a:xfrm>
              <a:custGeom>
                <a:avLst/>
                <a:gdLst>
                  <a:gd name="T0" fmla="*/ 9 w 9"/>
                  <a:gd name="T1" fmla="*/ 0 h 23"/>
                  <a:gd name="T2" fmla="*/ 9 w 9"/>
                  <a:gd name="T3" fmla="*/ 23 h 23"/>
                  <a:gd name="T4" fmla="*/ 4 w 9"/>
                  <a:gd name="T5" fmla="*/ 23 h 23"/>
                  <a:gd name="T6" fmla="*/ 4 w 9"/>
                  <a:gd name="T7" fmla="*/ 6 h 23"/>
                  <a:gd name="T8" fmla="*/ 4 w 9"/>
                  <a:gd name="T9" fmla="*/ 7 h 23"/>
                  <a:gd name="T10" fmla="*/ 2 w 9"/>
                  <a:gd name="T11" fmla="*/ 7 h 23"/>
                  <a:gd name="T12" fmla="*/ 1 w 9"/>
                  <a:gd name="T13" fmla="*/ 8 h 23"/>
                  <a:gd name="T14" fmla="*/ 0 w 9"/>
                  <a:gd name="T15" fmla="*/ 8 h 23"/>
                  <a:gd name="T16" fmla="*/ 0 w 9"/>
                  <a:gd name="T17" fmla="*/ 4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6"/>
                      <a:pt x="4" y="6"/>
                      <a:pt x="4" y="6"/>
                    </a:cubicBezTo>
                    <a:cubicBezTo>
                      <a:pt x="4" y="6"/>
                      <a:pt x="4" y="6"/>
                      <a:pt x="4" y="7"/>
                    </a:cubicBezTo>
                    <a:cubicBezTo>
                      <a:pt x="3" y="7"/>
                      <a:pt x="3" y="7"/>
                      <a:pt x="2" y="7"/>
                    </a:cubicBezTo>
                    <a:cubicBezTo>
                      <a:pt x="2" y="7"/>
                      <a:pt x="1" y="8"/>
                      <a:pt x="1" y="8"/>
                    </a:cubicBezTo>
                    <a:cubicBezTo>
                      <a:pt x="1" y="8"/>
                      <a:pt x="0" y="8"/>
                      <a:pt x="0" y="8"/>
                    </a:cubicBezTo>
                    <a:cubicBezTo>
                      <a:pt x="0" y="4"/>
                      <a:pt x="0" y="4"/>
                      <a:pt x="0" y="4"/>
                    </a:cubicBezTo>
                    <a:cubicBezTo>
                      <a:pt x="1" y="3"/>
                      <a:pt x="2" y="3"/>
                      <a:pt x="3" y="2"/>
                    </a:cubicBezTo>
                    <a:cubicBezTo>
                      <a:pt x="4" y="2"/>
                      <a:pt x="6" y="1"/>
                      <a:pt x="6" y="0"/>
                    </a:cubicBezTo>
                    <a:lnTo>
                      <a:pt x="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0" name="Freeform 99"/>
              <p:cNvSpPr>
                <a:spLocks/>
              </p:cNvSpPr>
              <p:nvPr/>
            </p:nvSpPr>
            <p:spPr bwMode="auto">
              <a:xfrm>
                <a:off x="7261350" y="2457197"/>
                <a:ext cx="14601" cy="33374"/>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4" y="5"/>
                      <a:pt x="4" y="6"/>
                      <a:pt x="4" y="6"/>
                    </a:cubicBezTo>
                    <a:cubicBezTo>
                      <a:pt x="3" y="6"/>
                      <a:pt x="3" y="6"/>
                      <a:pt x="3" y="7"/>
                    </a:cubicBezTo>
                    <a:cubicBezTo>
                      <a:pt x="2" y="7"/>
                      <a:pt x="2" y="7"/>
                      <a:pt x="1" y="7"/>
                    </a:cubicBezTo>
                    <a:cubicBezTo>
                      <a:pt x="1" y="7"/>
                      <a:pt x="0" y="7"/>
                      <a:pt x="0" y="7"/>
                    </a:cubicBezTo>
                    <a:cubicBezTo>
                      <a:pt x="0" y="3"/>
                      <a:pt x="0" y="3"/>
                      <a:pt x="0" y="3"/>
                    </a:cubicBezTo>
                    <a:cubicBezTo>
                      <a:pt x="1" y="3"/>
                      <a:pt x="2" y="2"/>
                      <a:pt x="4" y="2"/>
                    </a:cubicBezTo>
                    <a:cubicBezTo>
                      <a:pt x="5" y="1"/>
                      <a:pt x="6" y="0"/>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1" name="Freeform 100"/>
              <p:cNvSpPr>
                <a:spLocks noEditPoints="1"/>
              </p:cNvSpPr>
              <p:nvPr/>
            </p:nvSpPr>
            <p:spPr bwMode="auto">
              <a:xfrm>
                <a:off x="7258221" y="2504129"/>
                <a:ext cx="22945" cy="34418"/>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8"/>
                      <a:pt x="0" y="5"/>
                      <a:pt x="2" y="3"/>
                    </a:cubicBezTo>
                    <a:cubicBezTo>
                      <a:pt x="3" y="1"/>
                      <a:pt x="5" y="0"/>
                      <a:pt x="8" y="0"/>
                    </a:cubicBezTo>
                    <a:cubicBezTo>
                      <a:pt x="13" y="0"/>
                      <a:pt x="16" y="4"/>
                      <a:pt x="16" y="12"/>
                    </a:cubicBezTo>
                    <a:cubicBezTo>
                      <a:pt x="16" y="15"/>
                      <a:pt x="15" y="18"/>
                      <a:pt x="14" y="20"/>
                    </a:cubicBezTo>
                    <a:cubicBezTo>
                      <a:pt x="12" y="22"/>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2" name="Freeform 101"/>
              <p:cNvSpPr>
                <a:spLocks noEditPoints="1"/>
              </p:cNvSpPr>
              <p:nvPr/>
            </p:nvSpPr>
            <p:spPr bwMode="auto">
              <a:xfrm>
                <a:off x="7258221"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3" name="Freeform 102"/>
              <p:cNvSpPr>
                <a:spLocks noEditPoints="1"/>
              </p:cNvSpPr>
              <p:nvPr/>
            </p:nvSpPr>
            <p:spPr bwMode="auto">
              <a:xfrm>
                <a:off x="7229018" y="2457197"/>
                <a:ext cx="22945" cy="33374"/>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0" y="5"/>
                      <a:pt x="2" y="3"/>
                    </a:cubicBezTo>
                    <a:cubicBezTo>
                      <a:pt x="3" y="1"/>
                      <a:pt x="5" y="0"/>
                      <a:pt x="8" y="0"/>
                    </a:cubicBezTo>
                    <a:cubicBezTo>
                      <a:pt x="13" y="0"/>
                      <a:pt x="16" y="4"/>
                      <a:pt x="16" y="11"/>
                    </a:cubicBezTo>
                    <a:cubicBezTo>
                      <a:pt x="16" y="15"/>
                      <a:pt x="15" y="18"/>
                      <a:pt x="14" y="20"/>
                    </a:cubicBezTo>
                    <a:cubicBezTo>
                      <a:pt x="12" y="22"/>
                      <a:pt x="10"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4" name="Freeform 103"/>
              <p:cNvSpPr>
                <a:spLocks/>
              </p:cNvSpPr>
              <p:nvPr/>
            </p:nvSpPr>
            <p:spPr bwMode="auto">
              <a:xfrm>
                <a:off x="7232148" y="2504129"/>
                <a:ext cx="14601" cy="33374"/>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4" y="6"/>
                      <a:pt x="4" y="6"/>
                      <a:pt x="4" y="6"/>
                    </a:cubicBezTo>
                    <a:cubicBezTo>
                      <a:pt x="3" y="6"/>
                      <a:pt x="3" y="7"/>
                      <a:pt x="3" y="7"/>
                    </a:cubicBezTo>
                    <a:cubicBezTo>
                      <a:pt x="2" y="7"/>
                      <a:pt x="2" y="7"/>
                      <a:pt x="1" y="7"/>
                    </a:cubicBezTo>
                    <a:cubicBezTo>
                      <a:pt x="1" y="7"/>
                      <a:pt x="0" y="8"/>
                      <a:pt x="0" y="8"/>
                    </a:cubicBezTo>
                    <a:cubicBezTo>
                      <a:pt x="0" y="3"/>
                      <a:pt x="0" y="3"/>
                      <a:pt x="0" y="3"/>
                    </a:cubicBezTo>
                    <a:cubicBezTo>
                      <a:pt x="1" y="3"/>
                      <a:pt x="2" y="2"/>
                      <a:pt x="4" y="2"/>
                    </a:cubicBezTo>
                    <a:cubicBezTo>
                      <a:pt x="5" y="1"/>
                      <a:pt x="6" y="1"/>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5" name="Freeform 104"/>
              <p:cNvSpPr>
                <a:spLocks noEditPoints="1"/>
              </p:cNvSpPr>
              <p:nvPr/>
            </p:nvSpPr>
            <p:spPr bwMode="auto">
              <a:xfrm>
                <a:off x="7229018"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68" name="TextBox 467"/>
            <p:cNvSpPr txBox="1"/>
            <p:nvPr/>
          </p:nvSpPr>
          <p:spPr>
            <a:xfrm>
              <a:off x="8485688" y="5113318"/>
              <a:ext cx="2486515" cy="1197251"/>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rgbClr val="FFFFFF"/>
                      </a:gs>
                      <a:gs pos="30000">
                        <a:srgbClr val="FFFFFF"/>
                      </a:gs>
                    </a:gsLst>
                    <a:lin ang="5400000" scaled="0"/>
                  </a:gradFill>
                </a:rPr>
                <a:t>Cold Data</a:t>
              </a:r>
            </a:p>
            <a:p>
              <a:pPr>
                <a:lnSpc>
                  <a:spcPct val="90000"/>
                </a:lnSpc>
                <a:spcAft>
                  <a:spcPts val="600"/>
                </a:spcAft>
              </a:pPr>
              <a:r>
                <a:rPr lang="en-US" dirty="0">
                  <a:gradFill>
                    <a:gsLst>
                      <a:gs pos="2917">
                        <a:srgbClr val="FFFFFF"/>
                      </a:gs>
                      <a:gs pos="30000">
                        <a:srgbClr val="FFFFFF"/>
                      </a:gs>
                    </a:gsLst>
                    <a:lin ang="5400000" scaled="0"/>
                  </a:gradFill>
                </a:rPr>
                <a:t>5 Minutes to 30 days</a:t>
              </a:r>
            </a:p>
            <a:p>
              <a:pPr>
                <a:lnSpc>
                  <a:spcPct val="90000"/>
                </a:lnSpc>
                <a:spcAft>
                  <a:spcPts val="600"/>
                </a:spcAft>
              </a:pPr>
              <a:r>
                <a:rPr lang="en-US" dirty="0">
                  <a:gradFill>
                    <a:gsLst>
                      <a:gs pos="2917">
                        <a:srgbClr val="FFFFFF"/>
                      </a:gs>
                      <a:gs pos="30000">
                        <a:srgbClr val="FFFFFF"/>
                      </a:gs>
                    </a:gsLst>
                    <a:lin ang="5400000" scaled="0"/>
                  </a:gradFill>
                </a:rPr>
                <a:t>Approx. 1.5B records</a:t>
              </a:r>
            </a:p>
          </p:txBody>
        </p:sp>
        <p:cxnSp>
          <p:nvCxnSpPr>
            <p:cNvPr id="269" name="Straight Connector 268"/>
            <p:cNvCxnSpPr/>
            <p:nvPr/>
          </p:nvCxnSpPr>
          <p:spPr>
            <a:xfrm>
              <a:off x="7713935" y="4625922"/>
              <a:ext cx="66232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22" name="Straight Connector 116"/>
          <p:cNvCxnSpPr/>
          <p:nvPr/>
        </p:nvCxnSpPr>
        <p:spPr>
          <a:xfrm flipV="1">
            <a:off x="6841227" y="3000998"/>
            <a:ext cx="662052" cy="760955"/>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H="1" flipV="1">
            <a:off x="8041719" y="2912252"/>
            <a:ext cx="1501851" cy="847097"/>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069850" y="1751035"/>
            <a:ext cx="6768796" cy="1685428"/>
            <a:chOff x="1556366" y="1051732"/>
            <a:chExt cx="6768796" cy="1685428"/>
          </a:xfrm>
        </p:grpSpPr>
        <p:grpSp>
          <p:nvGrpSpPr>
            <p:cNvPr id="21" name="Group 20"/>
            <p:cNvGrpSpPr/>
            <p:nvPr/>
          </p:nvGrpSpPr>
          <p:grpSpPr>
            <a:xfrm>
              <a:off x="1893884" y="1051732"/>
              <a:ext cx="6431278" cy="1685428"/>
              <a:chOff x="1893884" y="1051732"/>
              <a:chExt cx="6431278" cy="1685428"/>
            </a:xfrm>
          </p:grpSpPr>
          <p:sp>
            <p:nvSpPr>
              <p:cNvPr id="253" name="Rectangle 252"/>
              <p:cNvSpPr/>
              <p:nvPr/>
            </p:nvSpPr>
            <p:spPr bwMode="auto">
              <a:xfrm>
                <a:off x="1922396" y="1348430"/>
                <a:ext cx="2594221" cy="13887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TextBox 266"/>
              <p:cNvSpPr txBox="1"/>
              <p:nvPr/>
            </p:nvSpPr>
            <p:spPr>
              <a:xfrm>
                <a:off x="1893884" y="1305837"/>
                <a:ext cx="1530547" cy="627864"/>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Standard T-SQL</a:t>
                </a:r>
                <a:br>
                  <a:rPr lang="en-US" sz="1200" dirty="0" smtClean="0">
                    <a:gradFill>
                      <a:gsLst>
                        <a:gs pos="2917">
                          <a:srgbClr val="FFFFFF"/>
                        </a:gs>
                        <a:gs pos="30000">
                          <a:srgbClr val="FFFFFF"/>
                        </a:gs>
                      </a:gsLst>
                      <a:lin ang="5400000" scaled="0"/>
                    </a:gradFill>
                  </a:rPr>
                </a:br>
                <a:r>
                  <a:rPr lang="en-US" sz="1200" dirty="0">
                    <a:gradFill>
                      <a:gsLst>
                        <a:gs pos="2917">
                          <a:srgbClr val="FFFFFF"/>
                        </a:gs>
                        <a:gs pos="30000">
                          <a:srgbClr val="FFFFFF"/>
                        </a:gs>
                      </a:gsLst>
                      <a:lin ang="5400000" scaled="0"/>
                    </a:gradFill>
                  </a:rPr>
                  <a:t>s</a:t>
                </a:r>
                <a:r>
                  <a:rPr lang="en-US" sz="1200" dirty="0" smtClean="0">
                    <a:gradFill>
                      <a:gsLst>
                        <a:gs pos="2917">
                          <a:srgbClr val="FFFFFF"/>
                        </a:gs>
                        <a:gs pos="30000">
                          <a:srgbClr val="FFFFFF"/>
                        </a:gs>
                      </a:gsLst>
                      <a:lin ang="5400000" scaled="0"/>
                    </a:gradFill>
                  </a:rPr>
                  <a:t>tored procedure</a:t>
                </a:r>
              </a:p>
            </p:txBody>
          </p:sp>
          <p:sp>
            <p:nvSpPr>
              <p:cNvPr id="305" name="TextBox 304"/>
              <p:cNvSpPr txBox="1"/>
              <p:nvPr/>
            </p:nvSpPr>
            <p:spPr>
              <a:xfrm>
                <a:off x="3453910" y="1324122"/>
                <a:ext cx="1120691" cy="627864"/>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Disk-based</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tables</a:t>
                </a:r>
              </a:p>
            </p:txBody>
          </p:sp>
          <p:grpSp>
            <p:nvGrpSpPr>
              <p:cNvPr id="254" name="Group 253"/>
              <p:cNvGrpSpPr/>
              <p:nvPr/>
            </p:nvGrpSpPr>
            <p:grpSpPr>
              <a:xfrm>
                <a:off x="2241910" y="1796918"/>
                <a:ext cx="420516" cy="581442"/>
                <a:chOff x="9752013" y="1514476"/>
                <a:chExt cx="568324" cy="785813"/>
              </a:xfrm>
            </p:grpSpPr>
            <p:sp>
              <p:nvSpPr>
                <p:cNvPr id="255" name="Freeform 5"/>
                <p:cNvSpPr>
                  <a:spLocks/>
                </p:cNvSpPr>
                <p:nvPr/>
              </p:nvSpPr>
              <p:spPr bwMode="auto">
                <a:xfrm>
                  <a:off x="9752013" y="2071688"/>
                  <a:ext cx="80962"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6" name="Freeform 6"/>
                <p:cNvSpPr>
                  <a:spLocks/>
                </p:cNvSpPr>
                <p:nvPr/>
              </p:nvSpPr>
              <p:spPr bwMode="auto">
                <a:xfrm>
                  <a:off x="9752013" y="1797051"/>
                  <a:ext cx="80962" cy="223838"/>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7"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7" name="Freeform 7"/>
                <p:cNvSpPr>
                  <a:spLocks/>
                </p:cNvSpPr>
                <p:nvPr/>
              </p:nvSpPr>
              <p:spPr bwMode="auto">
                <a:xfrm>
                  <a:off x="9752013" y="1516063"/>
                  <a:ext cx="80962"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7"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8" name="Freeform 8"/>
                <p:cNvSpPr>
                  <a:spLocks/>
                </p:cNvSpPr>
                <p:nvPr/>
              </p:nvSpPr>
              <p:spPr bwMode="auto">
                <a:xfrm>
                  <a:off x="9902825" y="1516063"/>
                  <a:ext cx="79375" cy="225425"/>
                </a:xfrm>
                <a:custGeom>
                  <a:avLst/>
                  <a:gdLst>
                    <a:gd name="T0" fmla="*/ 36 w 36"/>
                    <a:gd name="T1" fmla="*/ 0 h 101"/>
                    <a:gd name="T2" fmla="*/ 36 w 36"/>
                    <a:gd name="T3" fmla="*/ 101 h 101"/>
                    <a:gd name="T4" fmla="*/ 20 w 36"/>
                    <a:gd name="T5" fmla="*/ 101 h 101"/>
                    <a:gd name="T6" fmla="*/ 20 w 36"/>
                    <a:gd name="T7" fmla="*/ 20 h 101"/>
                    <a:gd name="T8" fmla="*/ 11 w 36"/>
                    <a:gd name="T9" fmla="*/ 25 h 101"/>
                    <a:gd name="T10" fmla="*/ 0 w 36"/>
                    <a:gd name="T11" fmla="*/ 29 h 101"/>
                    <a:gd name="T12" fmla="*/ 0 w 36"/>
                    <a:gd name="T13" fmla="*/ 15 h 101"/>
                    <a:gd name="T14" fmla="*/ 7 w 36"/>
                    <a:gd name="T15" fmla="*/ 13 h 101"/>
                    <a:gd name="T16" fmla="*/ 15 w 36"/>
                    <a:gd name="T17" fmla="*/ 9 h 101"/>
                    <a:gd name="T18" fmla="*/ 22 w 36"/>
                    <a:gd name="T19" fmla="*/ 5 h 101"/>
                    <a:gd name="T20" fmla="*/ 30 w 36"/>
                    <a:gd name="T21" fmla="*/ 0 h 101"/>
                    <a:gd name="T22" fmla="*/ 36 w 36"/>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01">
                      <a:moveTo>
                        <a:pt x="36" y="0"/>
                      </a:moveTo>
                      <a:cubicBezTo>
                        <a:pt x="36" y="101"/>
                        <a:pt x="36" y="101"/>
                        <a:pt x="36" y="101"/>
                      </a:cubicBezTo>
                      <a:cubicBezTo>
                        <a:pt x="20" y="101"/>
                        <a:pt x="20" y="101"/>
                        <a:pt x="20" y="101"/>
                      </a:cubicBezTo>
                      <a:cubicBezTo>
                        <a:pt x="20" y="20"/>
                        <a:pt x="20" y="20"/>
                        <a:pt x="20" y="20"/>
                      </a:cubicBezTo>
                      <a:cubicBezTo>
                        <a:pt x="18" y="22"/>
                        <a:pt x="14" y="24"/>
                        <a:pt x="11" y="25"/>
                      </a:cubicBezTo>
                      <a:cubicBezTo>
                        <a:pt x="8" y="27"/>
                        <a:pt x="4" y="28"/>
                        <a:pt x="0" y="29"/>
                      </a:cubicBezTo>
                      <a:cubicBezTo>
                        <a:pt x="0" y="15"/>
                        <a:pt x="0" y="15"/>
                        <a:pt x="0" y="15"/>
                      </a:cubicBezTo>
                      <a:cubicBezTo>
                        <a:pt x="2" y="15"/>
                        <a:pt x="5" y="14"/>
                        <a:pt x="7" y="13"/>
                      </a:cubicBezTo>
                      <a:cubicBezTo>
                        <a:pt x="10" y="12"/>
                        <a:pt x="12" y="11"/>
                        <a:pt x="15" y="9"/>
                      </a:cubicBezTo>
                      <a:cubicBezTo>
                        <a:pt x="17" y="8"/>
                        <a:pt x="20" y="7"/>
                        <a:pt x="22" y="5"/>
                      </a:cubicBezTo>
                      <a:cubicBezTo>
                        <a:pt x="25" y="4"/>
                        <a:pt x="27" y="2"/>
                        <a:pt x="30" y="0"/>
                      </a:cubicBezTo>
                      <a:lnTo>
                        <a:pt x="36"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9" name="Freeform 9"/>
                <p:cNvSpPr>
                  <a:spLocks noEditPoints="1"/>
                </p:cNvSpPr>
                <p:nvPr/>
              </p:nvSpPr>
              <p:spPr bwMode="auto">
                <a:xfrm>
                  <a:off x="9866313" y="2070101"/>
                  <a:ext cx="153987" cy="230188"/>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3" y="100"/>
                        <a:pt x="45" y="104"/>
                        <a:pt x="33" y="104"/>
                      </a:cubicBezTo>
                      <a:close/>
                      <a:moveTo>
                        <a:pt x="35" y="13"/>
                      </a:moveTo>
                      <a:cubicBezTo>
                        <a:pt x="23" y="13"/>
                        <a:pt x="17" y="27"/>
                        <a:pt x="17" y="54"/>
                      </a:cubicBezTo>
                      <a:cubicBezTo>
                        <a:pt x="17" y="79"/>
                        <a:pt x="23" y="91"/>
                        <a:pt x="35" y="91"/>
                      </a:cubicBezTo>
                      <a:cubicBezTo>
                        <a:pt x="46"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0" name="Freeform 10"/>
                <p:cNvSpPr>
                  <a:spLocks noEditPoints="1"/>
                </p:cNvSpPr>
                <p:nvPr/>
              </p:nvSpPr>
              <p:spPr bwMode="auto">
                <a:xfrm>
                  <a:off x="9869488" y="1792288"/>
                  <a:ext cx="152400" cy="233363"/>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1" name="Freeform 11"/>
                <p:cNvSpPr>
                  <a:spLocks/>
                </p:cNvSpPr>
                <p:nvPr/>
              </p:nvSpPr>
              <p:spPr bwMode="auto">
                <a:xfrm>
                  <a:off x="10048875" y="2071688"/>
                  <a:ext cx="82550"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6"/>
                        <a:pt x="4" y="28"/>
                        <a:pt x="0" y="29"/>
                      </a:cubicBezTo>
                      <a:cubicBezTo>
                        <a:pt x="0" y="15"/>
                        <a:pt x="0" y="15"/>
                        <a:pt x="0" y="15"/>
                      </a:cubicBezTo>
                      <a:cubicBezTo>
                        <a:pt x="3" y="14"/>
                        <a:pt x="5" y="13"/>
                        <a:pt x="8" y="12"/>
                      </a:cubicBezTo>
                      <a:cubicBezTo>
                        <a:pt x="10" y="11"/>
                        <a:pt x="13" y="10"/>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2" name="Freeform 12"/>
                <p:cNvSpPr>
                  <a:spLocks/>
                </p:cNvSpPr>
                <p:nvPr/>
              </p:nvSpPr>
              <p:spPr bwMode="auto">
                <a:xfrm>
                  <a:off x="10048875" y="1797051"/>
                  <a:ext cx="82550" cy="223838"/>
                </a:xfrm>
                <a:custGeom>
                  <a:avLst/>
                  <a:gdLst>
                    <a:gd name="T0" fmla="*/ 37 w 37"/>
                    <a:gd name="T1" fmla="*/ 0 h 101"/>
                    <a:gd name="T2" fmla="*/ 37 w 37"/>
                    <a:gd name="T3" fmla="*/ 101 h 101"/>
                    <a:gd name="T4" fmla="*/ 21 w 37"/>
                    <a:gd name="T5" fmla="*/ 101 h 101"/>
                    <a:gd name="T6" fmla="*/ 21 w 37"/>
                    <a:gd name="T7" fmla="*/ 19 h 101"/>
                    <a:gd name="T8" fmla="*/ 11 w 37"/>
                    <a:gd name="T9" fmla="*/ 24 h 101"/>
                    <a:gd name="T10" fmla="*/ 0 w 37"/>
                    <a:gd name="T11" fmla="*/ 28 h 101"/>
                    <a:gd name="T12" fmla="*/ 0 w 37"/>
                    <a:gd name="T13" fmla="*/ 15 h 101"/>
                    <a:gd name="T14" fmla="*/ 8 w 37"/>
                    <a:gd name="T15" fmla="*/ 12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19"/>
                        <a:pt x="21" y="19"/>
                        <a:pt x="21" y="19"/>
                      </a:cubicBezTo>
                      <a:cubicBezTo>
                        <a:pt x="18" y="21"/>
                        <a:pt x="15" y="23"/>
                        <a:pt x="11" y="24"/>
                      </a:cubicBezTo>
                      <a:cubicBezTo>
                        <a:pt x="8" y="26"/>
                        <a:pt x="4" y="27"/>
                        <a:pt x="0" y="28"/>
                      </a:cubicBezTo>
                      <a:cubicBezTo>
                        <a:pt x="0" y="15"/>
                        <a:pt x="0" y="15"/>
                        <a:pt x="0" y="15"/>
                      </a:cubicBezTo>
                      <a:cubicBezTo>
                        <a:pt x="3" y="14"/>
                        <a:pt x="5" y="13"/>
                        <a:pt x="8" y="12"/>
                      </a:cubicBezTo>
                      <a:cubicBezTo>
                        <a:pt x="10" y="11"/>
                        <a:pt x="13" y="10"/>
                        <a:pt x="15" y="9"/>
                      </a:cubicBezTo>
                      <a:cubicBezTo>
                        <a:pt x="18" y="7"/>
                        <a:pt x="20" y="6"/>
                        <a:pt x="22" y="5"/>
                      </a:cubicBezTo>
                      <a:cubicBezTo>
                        <a:pt x="25" y="3"/>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3" name="Freeform 13"/>
                <p:cNvSpPr>
                  <a:spLocks/>
                </p:cNvSpPr>
                <p:nvPr/>
              </p:nvSpPr>
              <p:spPr bwMode="auto">
                <a:xfrm>
                  <a:off x="10048875" y="1516063"/>
                  <a:ext cx="82550" cy="225425"/>
                </a:xfrm>
                <a:custGeom>
                  <a:avLst/>
                  <a:gdLst>
                    <a:gd name="T0" fmla="*/ 37 w 37"/>
                    <a:gd name="T1" fmla="*/ 0 h 101"/>
                    <a:gd name="T2" fmla="*/ 37 w 37"/>
                    <a:gd name="T3" fmla="*/ 101 h 101"/>
                    <a:gd name="T4" fmla="*/ 21 w 37"/>
                    <a:gd name="T5" fmla="*/ 101 h 101"/>
                    <a:gd name="T6" fmla="*/ 21 w 37"/>
                    <a:gd name="T7" fmla="*/ 20 h 101"/>
                    <a:gd name="T8" fmla="*/ 11 w 37"/>
                    <a:gd name="T9" fmla="*/ 25 h 101"/>
                    <a:gd name="T10" fmla="*/ 0 w 37"/>
                    <a:gd name="T11" fmla="*/ 29 h 101"/>
                    <a:gd name="T12" fmla="*/ 0 w 37"/>
                    <a:gd name="T13" fmla="*/ 15 h 101"/>
                    <a:gd name="T14" fmla="*/ 8 w 37"/>
                    <a:gd name="T15" fmla="*/ 13 h 101"/>
                    <a:gd name="T16" fmla="*/ 15 w 37"/>
                    <a:gd name="T17" fmla="*/ 9 h 101"/>
                    <a:gd name="T18" fmla="*/ 22 w 37"/>
                    <a:gd name="T19" fmla="*/ 5 h 101"/>
                    <a:gd name="T20" fmla="*/ 30 w 37"/>
                    <a:gd name="T21" fmla="*/ 0 h 101"/>
                    <a:gd name="T22" fmla="*/ 37 w 37"/>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01">
                      <a:moveTo>
                        <a:pt x="37" y="0"/>
                      </a:moveTo>
                      <a:cubicBezTo>
                        <a:pt x="37" y="101"/>
                        <a:pt x="37" y="101"/>
                        <a:pt x="37" y="101"/>
                      </a:cubicBezTo>
                      <a:cubicBezTo>
                        <a:pt x="21" y="101"/>
                        <a:pt x="21" y="101"/>
                        <a:pt x="21" y="101"/>
                      </a:cubicBezTo>
                      <a:cubicBezTo>
                        <a:pt x="21" y="20"/>
                        <a:pt x="21" y="20"/>
                        <a:pt x="21" y="20"/>
                      </a:cubicBezTo>
                      <a:cubicBezTo>
                        <a:pt x="18" y="22"/>
                        <a:pt x="15" y="24"/>
                        <a:pt x="11" y="25"/>
                      </a:cubicBezTo>
                      <a:cubicBezTo>
                        <a:pt x="8" y="27"/>
                        <a:pt x="4" y="28"/>
                        <a:pt x="0" y="29"/>
                      </a:cubicBezTo>
                      <a:cubicBezTo>
                        <a:pt x="0" y="15"/>
                        <a:pt x="0" y="15"/>
                        <a:pt x="0" y="15"/>
                      </a:cubicBezTo>
                      <a:cubicBezTo>
                        <a:pt x="3" y="15"/>
                        <a:pt x="5" y="14"/>
                        <a:pt x="8" y="13"/>
                      </a:cubicBezTo>
                      <a:cubicBezTo>
                        <a:pt x="10" y="12"/>
                        <a:pt x="13" y="11"/>
                        <a:pt x="15" y="9"/>
                      </a:cubicBezTo>
                      <a:cubicBezTo>
                        <a:pt x="18" y="8"/>
                        <a:pt x="20" y="7"/>
                        <a:pt x="22" y="5"/>
                      </a:cubicBezTo>
                      <a:cubicBezTo>
                        <a:pt x="25" y="4"/>
                        <a:pt x="27" y="2"/>
                        <a:pt x="30" y="0"/>
                      </a:cubicBezTo>
                      <a:lnTo>
                        <a:pt x="37"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4" name="Freeform 14"/>
                <p:cNvSpPr>
                  <a:spLocks noEditPoints="1"/>
                </p:cNvSpPr>
                <p:nvPr/>
              </p:nvSpPr>
              <p:spPr bwMode="auto">
                <a:xfrm>
                  <a:off x="10164763" y="2070101"/>
                  <a:ext cx="153987" cy="230188"/>
                </a:xfrm>
                <a:custGeom>
                  <a:avLst/>
                  <a:gdLst>
                    <a:gd name="T0" fmla="*/ 33 w 69"/>
                    <a:gd name="T1" fmla="*/ 104 h 104"/>
                    <a:gd name="T2" fmla="*/ 9 w 69"/>
                    <a:gd name="T3" fmla="*/ 92 h 104"/>
                    <a:gd name="T4" fmla="*/ 0 w 69"/>
                    <a:gd name="T5" fmla="*/ 54 h 104"/>
                    <a:gd name="T6" fmla="*/ 9 w 69"/>
                    <a:gd name="T7" fmla="*/ 14 h 104"/>
                    <a:gd name="T8" fmla="*/ 36 w 69"/>
                    <a:gd name="T9" fmla="*/ 0 h 104"/>
                    <a:gd name="T10" fmla="*/ 69 w 69"/>
                    <a:gd name="T11" fmla="*/ 52 h 104"/>
                    <a:gd name="T12" fmla="*/ 60 w 69"/>
                    <a:gd name="T13" fmla="*/ 91 h 104"/>
                    <a:gd name="T14" fmla="*/ 33 w 69"/>
                    <a:gd name="T15" fmla="*/ 104 h 104"/>
                    <a:gd name="T16" fmla="*/ 35 w 69"/>
                    <a:gd name="T17" fmla="*/ 13 h 104"/>
                    <a:gd name="T18" fmla="*/ 17 w 69"/>
                    <a:gd name="T19" fmla="*/ 54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2"/>
                      </a:cubicBezTo>
                      <a:cubicBezTo>
                        <a:pt x="3" y="83"/>
                        <a:pt x="0" y="71"/>
                        <a:pt x="0" y="54"/>
                      </a:cubicBezTo>
                      <a:cubicBezTo>
                        <a:pt x="0" y="36"/>
                        <a:pt x="3" y="23"/>
                        <a:pt x="9" y="14"/>
                      </a:cubicBezTo>
                      <a:cubicBezTo>
                        <a:pt x="15" y="5"/>
                        <a:pt x="24" y="0"/>
                        <a:pt x="36" y="0"/>
                      </a:cubicBezTo>
                      <a:cubicBezTo>
                        <a:pt x="58" y="0"/>
                        <a:pt x="69" y="17"/>
                        <a:pt x="69" y="52"/>
                      </a:cubicBezTo>
                      <a:cubicBezTo>
                        <a:pt x="69" y="69"/>
                        <a:pt x="66" y="82"/>
                        <a:pt x="60" y="91"/>
                      </a:cubicBezTo>
                      <a:cubicBezTo>
                        <a:pt x="54" y="100"/>
                        <a:pt x="45" y="104"/>
                        <a:pt x="33" y="104"/>
                      </a:cubicBezTo>
                      <a:close/>
                      <a:moveTo>
                        <a:pt x="35" y="13"/>
                      </a:moveTo>
                      <a:cubicBezTo>
                        <a:pt x="23" y="13"/>
                        <a:pt x="17" y="27"/>
                        <a:pt x="17" y="54"/>
                      </a:cubicBezTo>
                      <a:cubicBezTo>
                        <a:pt x="17" y="79"/>
                        <a:pt x="23" y="91"/>
                        <a:pt x="35" y="91"/>
                      </a:cubicBezTo>
                      <a:cubicBezTo>
                        <a:pt x="47" y="91"/>
                        <a:pt x="52" y="79"/>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5" name="Freeform 15"/>
                <p:cNvSpPr>
                  <a:spLocks noEditPoints="1"/>
                </p:cNvSpPr>
                <p:nvPr/>
              </p:nvSpPr>
              <p:spPr bwMode="auto">
                <a:xfrm>
                  <a:off x="10166350" y="1792288"/>
                  <a:ext cx="153987" cy="233363"/>
                </a:xfrm>
                <a:custGeom>
                  <a:avLst/>
                  <a:gdLst>
                    <a:gd name="T0" fmla="*/ 33 w 69"/>
                    <a:gd name="T1" fmla="*/ 105 h 105"/>
                    <a:gd name="T2" fmla="*/ 9 w 69"/>
                    <a:gd name="T3" fmla="*/ 92 h 105"/>
                    <a:gd name="T4" fmla="*/ 0 w 69"/>
                    <a:gd name="T5" fmla="*/ 55 h 105"/>
                    <a:gd name="T6" fmla="*/ 9 w 69"/>
                    <a:gd name="T7" fmla="*/ 14 h 105"/>
                    <a:gd name="T8" fmla="*/ 36 w 69"/>
                    <a:gd name="T9" fmla="*/ 0 h 105"/>
                    <a:gd name="T10" fmla="*/ 69 w 69"/>
                    <a:gd name="T11" fmla="*/ 52 h 105"/>
                    <a:gd name="T12" fmla="*/ 60 w 69"/>
                    <a:gd name="T13" fmla="*/ 91 h 105"/>
                    <a:gd name="T14" fmla="*/ 33 w 69"/>
                    <a:gd name="T15" fmla="*/ 105 h 105"/>
                    <a:gd name="T16" fmla="*/ 35 w 69"/>
                    <a:gd name="T17" fmla="*/ 14 h 105"/>
                    <a:gd name="T18" fmla="*/ 17 w 69"/>
                    <a:gd name="T19" fmla="*/ 54 h 105"/>
                    <a:gd name="T20" fmla="*/ 35 w 69"/>
                    <a:gd name="T21" fmla="*/ 92 h 105"/>
                    <a:gd name="T22" fmla="*/ 52 w 69"/>
                    <a:gd name="T23" fmla="*/ 53 h 105"/>
                    <a:gd name="T24" fmla="*/ 35 w 69"/>
                    <a:gd name="T2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5">
                      <a:moveTo>
                        <a:pt x="33" y="105"/>
                      </a:moveTo>
                      <a:cubicBezTo>
                        <a:pt x="23" y="105"/>
                        <a:pt x="15" y="101"/>
                        <a:pt x="9" y="92"/>
                      </a:cubicBezTo>
                      <a:cubicBezTo>
                        <a:pt x="3" y="83"/>
                        <a:pt x="0" y="71"/>
                        <a:pt x="0" y="55"/>
                      </a:cubicBezTo>
                      <a:cubicBezTo>
                        <a:pt x="0" y="37"/>
                        <a:pt x="3" y="23"/>
                        <a:pt x="9" y="14"/>
                      </a:cubicBezTo>
                      <a:cubicBezTo>
                        <a:pt x="15" y="5"/>
                        <a:pt x="24" y="0"/>
                        <a:pt x="36" y="0"/>
                      </a:cubicBezTo>
                      <a:cubicBezTo>
                        <a:pt x="58" y="0"/>
                        <a:pt x="69" y="18"/>
                        <a:pt x="69" y="52"/>
                      </a:cubicBezTo>
                      <a:cubicBezTo>
                        <a:pt x="69" y="69"/>
                        <a:pt x="66" y="82"/>
                        <a:pt x="60" y="91"/>
                      </a:cubicBezTo>
                      <a:cubicBezTo>
                        <a:pt x="53" y="100"/>
                        <a:pt x="45" y="105"/>
                        <a:pt x="33" y="105"/>
                      </a:cubicBezTo>
                      <a:close/>
                      <a:moveTo>
                        <a:pt x="35" y="14"/>
                      </a:moveTo>
                      <a:cubicBezTo>
                        <a:pt x="23" y="14"/>
                        <a:pt x="17" y="27"/>
                        <a:pt x="17" y="54"/>
                      </a:cubicBezTo>
                      <a:cubicBezTo>
                        <a:pt x="17" y="79"/>
                        <a:pt x="23" y="92"/>
                        <a:pt x="35" y="92"/>
                      </a:cubicBezTo>
                      <a:cubicBezTo>
                        <a:pt x="46" y="92"/>
                        <a:pt x="52" y="79"/>
                        <a:pt x="52" y="53"/>
                      </a:cubicBezTo>
                      <a:cubicBezTo>
                        <a:pt x="52" y="27"/>
                        <a:pt x="47" y="14"/>
                        <a:pt x="35" y="14"/>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6" name="Freeform 16"/>
                <p:cNvSpPr>
                  <a:spLocks noEditPoints="1"/>
                </p:cNvSpPr>
                <p:nvPr/>
              </p:nvSpPr>
              <p:spPr bwMode="auto">
                <a:xfrm>
                  <a:off x="10166350" y="1514476"/>
                  <a:ext cx="153987" cy="231775"/>
                </a:xfrm>
                <a:custGeom>
                  <a:avLst/>
                  <a:gdLst>
                    <a:gd name="T0" fmla="*/ 33 w 69"/>
                    <a:gd name="T1" fmla="*/ 104 h 104"/>
                    <a:gd name="T2" fmla="*/ 9 w 69"/>
                    <a:gd name="T3" fmla="*/ 91 h 104"/>
                    <a:gd name="T4" fmla="*/ 0 w 69"/>
                    <a:gd name="T5" fmla="*/ 54 h 104"/>
                    <a:gd name="T6" fmla="*/ 9 w 69"/>
                    <a:gd name="T7" fmla="*/ 13 h 104"/>
                    <a:gd name="T8" fmla="*/ 36 w 69"/>
                    <a:gd name="T9" fmla="*/ 0 h 104"/>
                    <a:gd name="T10" fmla="*/ 69 w 69"/>
                    <a:gd name="T11" fmla="*/ 51 h 104"/>
                    <a:gd name="T12" fmla="*/ 60 w 69"/>
                    <a:gd name="T13" fmla="*/ 91 h 104"/>
                    <a:gd name="T14" fmla="*/ 33 w 69"/>
                    <a:gd name="T15" fmla="*/ 104 h 104"/>
                    <a:gd name="T16" fmla="*/ 35 w 69"/>
                    <a:gd name="T17" fmla="*/ 13 h 104"/>
                    <a:gd name="T18" fmla="*/ 17 w 69"/>
                    <a:gd name="T19" fmla="*/ 53 h 104"/>
                    <a:gd name="T20" fmla="*/ 35 w 69"/>
                    <a:gd name="T21" fmla="*/ 91 h 104"/>
                    <a:gd name="T22" fmla="*/ 52 w 69"/>
                    <a:gd name="T23" fmla="*/ 53 h 104"/>
                    <a:gd name="T24" fmla="*/ 35 w 69"/>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4">
                      <a:moveTo>
                        <a:pt x="33" y="104"/>
                      </a:moveTo>
                      <a:cubicBezTo>
                        <a:pt x="23" y="104"/>
                        <a:pt x="15" y="100"/>
                        <a:pt x="9" y="91"/>
                      </a:cubicBezTo>
                      <a:cubicBezTo>
                        <a:pt x="3" y="83"/>
                        <a:pt x="0" y="70"/>
                        <a:pt x="0" y="54"/>
                      </a:cubicBezTo>
                      <a:cubicBezTo>
                        <a:pt x="0" y="36"/>
                        <a:pt x="3" y="23"/>
                        <a:pt x="9" y="13"/>
                      </a:cubicBezTo>
                      <a:cubicBezTo>
                        <a:pt x="15" y="4"/>
                        <a:pt x="24" y="0"/>
                        <a:pt x="36" y="0"/>
                      </a:cubicBezTo>
                      <a:cubicBezTo>
                        <a:pt x="58" y="0"/>
                        <a:pt x="69" y="17"/>
                        <a:pt x="69" y="51"/>
                      </a:cubicBezTo>
                      <a:cubicBezTo>
                        <a:pt x="69" y="69"/>
                        <a:pt x="66" y="82"/>
                        <a:pt x="60" y="91"/>
                      </a:cubicBezTo>
                      <a:cubicBezTo>
                        <a:pt x="53" y="100"/>
                        <a:pt x="45" y="104"/>
                        <a:pt x="33" y="104"/>
                      </a:cubicBezTo>
                      <a:close/>
                      <a:moveTo>
                        <a:pt x="35" y="13"/>
                      </a:moveTo>
                      <a:cubicBezTo>
                        <a:pt x="23" y="13"/>
                        <a:pt x="17" y="26"/>
                        <a:pt x="17" y="53"/>
                      </a:cubicBezTo>
                      <a:cubicBezTo>
                        <a:pt x="17" y="78"/>
                        <a:pt x="23" y="91"/>
                        <a:pt x="35" y="91"/>
                      </a:cubicBezTo>
                      <a:cubicBezTo>
                        <a:pt x="46" y="91"/>
                        <a:pt x="52" y="78"/>
                        <a:pt x="52" y="53"/>
                      </a:cubicBezTo>
                      <a:cubicBezTo>
                        <a:pt x="52" y="26"/>
                        <a:pt x="47" y="13"/>
                        <a:pt x="35" y="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cxnSp>
            <p:nvCxnSpPr>
              <p:cNvPr id="268" name="Straight Connector 267"/>
              <p:cNvCxnSpPr/>
              <p:nvPr/>
            </p:nvCxnSpPr>
            <p:spPr>
              <a:xfrm>
                <a:off x="2807781" y="2097238"/>
                <a:ext cx="66232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6" name="Group 425"/>
              <p:cNvGrpSpPr/>
              <p:nvPr/>
            </p:nvGrpSpPr>
            <p:grpSpPr>
              <a:xfrm>
                <a:off x="3611871" y="1819380"/>
                <a:ext cx="428295" cy="581864"/>
                <a:chOff x="6775336" y="2253821"/>
                <a:chExt cx="578837" cy="786384"/>
              </a:xfrm>
            </p:grpSpPr>
            <p:sp>
              <p:nvSpPr>
                <p:cNvPr id="78" name="Rectangle 5"/>
                <p:cNvSpPr>
                  <a:spLocks noChangeArrowheads="1"/>
                </p:cNvSpPr>
                <p:nvPr/>
              </p:nvSpPr>
              <p:spPr bwMode="auto">
                <a:xfrm>
                  <a:off x="6834784" y="2253821"/>
                  <a:ext cx="186688" cy="185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Rectangle 6"/>
                <p:cNvSpPr>
                  <a:spLocks noChangeArrowheads="1"/>
                </p:cNvSpPr>
                <p:nvPr/>
              </p:nvSpPr>
              <p:spPr bwMode="auto">
                <a:xfrm>
                  <a:off x="6842085" y="2852474"/>
                  <a:ext cx="186688" cy="18773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Rectangle 7"/>
                <p:cNvSpPr>
                  <a:spLocks noChangeArrowheads="1"/>
                </p:cNvSpPr>
                <p:nvPr/>
              </p:nvSpPr>
              <p:spPr bwMode="auto">
                <a:xfrm>
                  <a:off x="7167485" y="2720020"/>
                  <a:ext cx="186688" cy="185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Rectangle 25"/>
                <p:cNvSpPr>
                  <a:spLocks noChangeArrowheads="1"/>
                </p:cNvSpPr>
                <p:nvPr/>
              </p:nvSpPr>
              <p:spPr bwMode="auto">
                <a:xfrm>
                  <a:off x="6775336" y="2520816"/>
                  <a:ext cx="452640" cy="451598"/>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6"/>
                <p:cNvSpPr>
                  <a:spLocks/>
                </p:cNvSpPr>
                <p:nvPr/>
              </p:nvSpPr>
              <p:spPr bwMode="auto">
                <a:xfrm>
                  <a:off x="6853557" y="2601124"/>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7"/>
                <p:cNvSpPr>
                  <a:spLocks noEditPoints="1"/>
                </p:cNvSpPr>
                <p:nvPr/>
              </p:nvSpPr>
              <p:spPr bwMode="auto">
                <a:xfrm>
                  <a:off x="6911962" y="2603209"/>
                  <a:ext cx="54233" cy="76136"/>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5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5" y="38"/>
                        <a:pt x="25" y="26"/>
                      </a:cubicBezTo>
                      <a:cubicBezTo>
                        <a:pt x="25" y="14"/>
                        <a:pt x="23" y="8"/>
                        <a:pt x="19"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8"/>
                <p:cNvSpPr>
                  <a:spLocks/>
                </p:cNvSpPr>
                <p:nvPr/>
              </p:nvSpPr>
              <p:spPr bwMode="auto">
                <a:xfrm>
                  <a:off x="6980797" y="2601124"/>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29"/>
                <p:cNvSpPr>
                  <a:spLocks noEditPoints="1"/>
                </p:cNvSpPr>
                <p:nvPr/>
              </p:nvSpPr>
              <p:spPr bwMode="auto">
                <a:xfrm>
                  <a:off x="6846257" y="2708547"/>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5" y="39"/>
                        <a:pt x="25" y="27"/>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30"/>
                <p:cNvSpPr>
                  <a:spLocks/>
                </p:cNvSpPr>
                <p:nvPr/>
              </p:nvSpPr>
              <p:spPr bwMode="auto">
                <a:xfrm>
                  <a:off x="6919263" y="2708547"/>
                  <a:ext cx="32332" cy="75092"/>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31"/>
                <p:cNvSpPr>
                  <a:spLocks noEditPoints="1"/>
                </p:cNvSpPr>
                <p:nvPr/>
              </p:nvSpPr>
              <p:spPr bwMode="auto">
                <a:xfrm>
                  <a:off x="6973496" y="2708547"/>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8 w 37"/>
                    <a:gd name="T19" fmla="*/ 44 h 53"/>
                    <a:gd name="T20" fmla="*/ 25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1"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8" y="44"/>
                      </a:cubicBezTo>
                      <a:cubicBezTo>
                        <a:pt x="23" y="44"/>
                        <a:pt x="25" y="39"/>
                        <a:pt x="25" y="27"/>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32"/>
                <p:cNvSpPr>
                  <a:spLocks noEditPoints="1"/>
                </p:cNvSpPr>
                <p:nvPr/>
              </p:nvSpPr>
              <p:spPr bwMode="auto">
                <a:xfrm>
                  <a:off x="6846257"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33"/>
                <p:cNvSpPr>
                  <a:spLocks noEditPoints="1"/>
                </p:cNvSpPr>
                <p:nvPr/>
              </p:nvSpPr>
              <p:spPr bwMode="auto">
                <a:xfrm>
                  <a:off x="6911962"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5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5" y="38"/>
                        <a:pt x="25" y="26"/>
                      </a:cubicBezTo>
                      <a:cubicBezTo>
                        <a:pt x="25"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34"/>
                <p:cNvSpPr>
                  <a:spLocks/>
                </p:cNvSpPr>
                <p:nvPr/>
              </p:nvSpPr>
              <p:spPr bwMode="auto">
                <a:xfrm>
                  <a:off x="6980797" y="2814928"/>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5 h 52"/>
                    <a:gd name="T12" fmla="*/ 3 w 22"/>
                    <a:gd name="T13" fmla="*/ 16 h 52"/>
                    <a:gd name="T14" fmla="*/ 0 w 22"/>
                    <a:gd name="T15" fmla="*/ 17 h 52"/>
                    <a:gd name="T16" fmla="*/ 0 w 22"/>
                    <a:gd name="T17" fmla="*/ 7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9" y="14"/>
                        <a:pt x="9" y="14"/>
                      </a:cubicBezTo>
                      <a:cubicBezTo>
                        <a:pt x="8" y="15"/>
                        <a:pt x="7" y="15"/>
                        <a:pt x="6" y="15"/>
                      </a:cubicBezTo>
                      <a:cubicBezTo>
                        <a:pt x="5" y="16"/>
                        <a:pt x="4" y="16"/>
                        <a:pt x="3" y="16"/>
                      </a:cubicBezTo>
                      <a:cubicBezTo>
                        <a:pt x="2" y="17"/>
                        <a:pt x="1" y="17"/>
                        <a:pt x="0" y="17"/>
                      </a:cubicBezTo>
                      <a:cubicBezTo>
                        <a:pt x="0" y="7"/>
                        <a:pt x="0" y="7"/>
                        <a:pt x="0" y="7"/>
                      </a:cubicBezTo>
                      <a:cubicBezTo>
                        <a:pt x="3" y="7"/>
                        <a:pt x="6" y="6"/>
                        <a:pt x="8" y="4"/>
                      </a:cubicBezTo>
                      <a:cubicBezTo>
                        <a:pt x="11" y="3"/>
                        <a:pt x="13" y="1"/>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35"/>
                <p:cNvSpPr>
                  <a:spLocks/>
                </p:cNvSpPr>
                <p:nvPr/>
              </p:nvSpPr>
              <p:spPr bwMode="auto">
                <a:xfrm>
                  <a:off x="7109080" y="2601124"/>
                  <a:ext cx="32332" cy="76136"/>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5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5"/>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36"/>
                <p:cNvSpPr>
                  <a:spLocks noEditPoints="1"/>
                </p:cNvSpPr>
                <p:nvPr/>
              </p:nvSpPr>
              <p:spPr bwMode="auto">
                <a:xfrm>
                  <a:off x="7101779" y="2708547"/>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7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5"/>
                        <a:pt x="0" y="27"/>
                      </a:cubicBezTo>
                      <a:cubicBezTo>
                        <a:pt x="0" y="19"/>
                        <a:pt x="2" y="12"/>
                        <a:pt x="5" y="7"/>
                      </a:cubicBezTo>
                      <a:cubicBezTo>
                        <a:pt x="8" y="3"/>
                        <a:pt x="13" y="0"/>
                        <a:pt x="19" y="0"/>
                      </a:cubicBezTo>
                      <a:cubicBezTo>
                        <a:pt x="31" y="0"/>
                        <a:pt x="37" y="9"/>
                        <a:pt x="37" y="26"/>
                      </a:cubicBezTo>
                      <a:cubicBezTo>
                        <a:pt x="37" y="35"/>
                        <a:pt x="35" y="42"/>
                        <a:pt x="32" y="46"/>
                      </a:cubicBezTo>
                      <a:cubicBezTo>
                        <a:pt x="29" y="51"/>
                        <a:pt x="24" y="53"/>
                        <a:pt x="18" y="53"/>
                      </a:cubicBezTo>
                      <a:close/>
                      <a:moveTo>
                        <a:pt x="19" y="9"/>
                      </a:moveTo>
                      <a:cubicBezTo>
                        <a:pt x="14" y="9"/>
                        <a:pt x="11" y="15"/>
                        <a:pt x="11" y="27"/>
                      </a:cubicBezTo>
                      <a:cubicBezTo>
                        <a:pt x="11" y="39"/>
                        <a:pt x="14" y="44"/>
                        <a:pt x="19" y="44"/>
                      </a:cubicBezTo>
                      <a:cubicBezTo>
                        <a:pt x="23" y="44"/>
                        <a:pt x="26" y="39"/>
                        <a:pt x="26" y="27"/>
                      </a:cubicBezTo>
                      <a:cubicBezTo>
                        <a:pt x="26"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37"/>
                <p:cNvSpPr>
                  <a:spLocks noEditPoints="1"/>
                </p:cNvSpPr>
                <p:nvPr/>
              </p:nvSpPr>
              <p:spPr bwMode="auto">
                <a:xfrm>
                  <a:off x="7101779"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38"/>
                <p:cNvSpPr>
                  <a:spLocks noEditPoints="1"/>
                </p:cNvSpPr>
                <p:nvPr/>
              </p:nvSpPr>
              <p:spPr bwMode="auto">
                <a:xfrm>
                  <a:off x="7036073" y="2603209"/>
                  <a:ext cx="54233" cy="76136"/>
                </a:xfrm>
                <a:custGeom>
                  <a:avLst/>
                  <a:gdLst>
                    <a:gd name="T0" fmla="*/ 18 w 37"/>
                    <a:gd name="T1" fmla="*/ 52 h 52"/>
                    <a:gd name="T2" fmla="*/ 0 w 37"/>
                    <a:gd name="T3" fmla="*/ 27 h 52"/>
                    <a:gd name="T4" fmla="*/ 5 w 37"/>
                    <a:gd name="T5" fmla="*/ 6 h 52"/>
                    <a:gd name="T6" fmla="*/ 19 w 37"/>
                    <a:gd name="T7" fmla="*/ 0 h 52"/>
                    <a:gd name="T8" fmla="*/ 37 w 37"/>
                    <a:gd name="T9" fmla="*/ 26 h 52"/>
                    <a:gd name="T10" fmla="*/ 32 w 37"/>
                    <a:gd name="T11" fmla="*/ 45 h 52"/>
                    <a:gd name="T12" fmla="*/ 18 w 37"/>
                    <a:gd name="T13" fmla="*/ 52 h 52"/>
                    <a:gd name="T14" fmla="*/ 19 w 37"/>
                    <a:gd name="T15" fmla="*/ 8 h 52"/>
                    <a:gd name="T16" fmla="*/ 11 w 37"/>
                    <a:gd name="T17" fmla="*/ 26 h 52"/>
                    <a:gd name="T18" fmla="*/ 19 w 37"/>
                    <a:gd name="T19" fmla="*/ 44 h 52"/>
                    <a:gd name="T20" fmla="*/ 26 w 37"/>
                    <a:gd name="T21" fmla="*/ 26 h 52"/>
                    <a:gd name="T22" fmla="*/ 19 w 3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2">
                      <a:moveTo>
                        <a:pt x="18" y="52"/>
                      </a:moveTo>
                      <a:cubicBezTo>
                        <a:pt x="6" y="52"/>
                        <a:pt x="0" y="44"/>
                        <a:pt x="0" y="27"/>
                      </a:cubicBezTo>
                      <a:cubicBezTo>
                        <a:pt x="0" y="18"/>
                        <a:pt x="2" y="11"/>
                        <a:pt x="5" y="6"/>
                      </a:cubicBezTo>
                      <a:cubicBezTo>
                        <a:pt x="8" y="2"/>
                        <a:pt x="13" y="0"/>
                        <a:pt x="19" y="0"/>
                      </a:cubicBezTo>
                      <a:cubicBezTo>
                        <a:pt x="31" y="0"/>
                        <a:pt x="37" y="8"/>
                        <a:pt x="37" y="26"/>
                      </a:cubicBezTo>
                      <a:cubicBezTo>
                        <a:pt x="37" y="34"/>
                        <a:pt x="35" y="41"/>
                        <a:pt x="32" y="45"/>
                      </a:cubicBezTo>
                      <a:cubicBezTo>
                        <a:pt x="29" y="50"/>
                        <a:pt x="24" y="52"/>
                        <a:pt x="18" y="52"/>
                      </a:cubicBezTo>
                      <a:close/>
                      <a:moveTo>
                        <a:pt x="19" y="8"/>
                      </a:moveTo>
                      <a:cubicBezTo>
                        <a:pt x="14" y="8"/>
                        <a:pt x="11" y="14"/>
                        <a:pt x="11" y="26"/>
                      </a:cubicBezTo>
                      <a:cubicBezTo>
                        <a:pt x="11" y="38"/>
                        <a:pt x="14" y="44"/>
                        <a:pt x="19" y="44"/>
                      </a:cubicBezTo>
                      <a:cubicBezTo>
                        <a:pt x="23" y="44"/>
                        <a:pt x="26" y="38"/>
                        <a:pt x="26" y="26"/>
                      </a:cubicBezTo>
                      <a:cubicBezTo>
                        <a:pt x="26" y="14"/>
                        <a:pt x="23" y="8"/>
                        <a:pt x="19" y="8"/>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9"/>
                <p:cNvSpPr>
                  <a:spLocks/>
                </p:cNvSpPr>
                <p:nvPr/>
              </p:nvSpPr>
              <p:spPr bwMode="auto">
                <a:xfrm>
                  <a:off x="7043374" y="2708547"/>
                  <a:ext cx="32332" cy="75092"/>
                </a:xfrm>
                <a:custGeom>
                  <a:avLst/>
                  <a:gdLst>
                    <a:gd name="T0" fmla="*/ 22 w 22"/>
                    <a:gd name="T1" fmla="*/ 0 h 52"/>
                    <a:gd name="T2" fmla="*/ 22 w 22"/>
                    <a:gd name="T3" fmla="*/ 52 h 52"/>
                    <a:gd name="T4" fmla="*/ 11 w 22"/>
                    <a:gd name="T5" fmla="*/ 52 h 52"/>
                    <a:gd name="T6" fmla="*/ 11 w 22"/>
                    <a:gd name="T7" fmla="*/ 13 h 52"/>
                    <a:gd name="T8" fmla="*/ 9 w 22"/>
                    <a:gd name="T9" fmla="*/ 14 h 52"/>
                    <a:gd name="T10" fmla="*/ 6 w 22"/>
                    <a:gd name="T11" fmla="*/ 16 h 52"/>
                    <a:gd name="T12" fmla="*/ 3 w 22"/>
                    <a:gd name="T13" fmla="*/ 17 h 52"/>
                    <a:gd name="T14" fmla="*/ 0 w 22"/>
                    <a:gd name="T15" fmla="*/ 17 h 52"/>
                    <a:gd name="T16" fmla="*/ 0 w 22"/>
                    <a:gd name="T17" fmla="*/ 8 h 52"/>
                    <a:gd name="T18" fmla="*/ 8 w 22"/>
                    <a:gd name="T19" fmla="*/ 4 h 52"/>
                    <a:gd name="T20" fmla="*/ 15 w 22"/>
                    <a:gd name="T21" fmla="*/ 0 h 52"/>
                    <a:gd name="T22" fmla="*/ 22 w 2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52">
                      <a:moveTo>
                        <a:pt x="22" y="0"/>
                      </a:moveTo>
                      <a:cubicBezTo>
                        <a:pt x="22" y="52"/>
                        <a:pt x="22" y="52"/>
                        <a:pt x="22" y="52"/>
                      </a:cubicBezTo>
                      <a:cubicBezTo>
                        <a:pt x="11" y="52"/>
                        <a:pt x="11" y="52"/>
                        <a:pt x="11" y="52"/>
                      </a:cubicBezTo>
                      <a:cubicBezTo>
                        <a:pt x="11" y="13"/>
                        <a:pt x="11" y="13"/>
                        <a:pt x="11" y="13"/>
                      </a:cubicBezTo>
                      <a:cubicBezTo>
                        <a:pt x="10" y="13"/>
                        <a:pt x="10" y="14"/>
                        <a:pt x="9" y="14"/>
                      </a:cubicBezTo>
                      <a:cubicBezTo>
                        <a:pt x="8" y="15"/>
                        <a:pt x="7" y="15"/>
                        <a:pt x="6" y="16"/>
                      </a:cubicBezTo>
                      <a:cubicBezTo>
                        <a:pt x="5" y="16"/>
                        <a:pt x="4" y="16"/>
                        <a:pt x="3" y="17"/>
                      </a:cubicBezTo>
                      <a:cubicBezTo>
                        <a:pt x="2" y="17"/>
                        <a:pt x="1" y="17"/>
                        <a:pt x="0" y="17"/>
                      </a:cubicBezTo>
                      <a:cubicBezTo>
                        <a:pt x="0" y="8"/>
                        <a:pt x="0" y="8"/>
                        <a:pt x="0" y="8"/>
                      </a:cubicBezTo>
                      <a:cubicBezTo>
                        <a:pt x="3" y="7"/>
                        <a:pt x="6" y="6"/>
                        <a:pt x="8" y="4"/>
                      </a:cubicBezTo>
                      <a:cubicBezTo>
                        <a:pt x="11" y="3"/>
                        <a:pt x="13" y="2"/>
                        <a:pt x="15" y="0"/>
                      </a:cubicBezTo>
                      <a:lnTo>
                        <a:pt x="22" y="0"/>
                      </a:ln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40"/>
                <p:cNvSpPr>
                  <a:spLocks noEditPoints="1"/>
                </p:cNvSpPr>
                <p:nvPr/>
              </p:nvSpPr>
              <p:spPr bwMode="auto">
                <a:xfrm>
                  <a:off x="7036073" y="2814928"/>
                  <a:ext cx="54233" cy="77178"/>
                </a:xfrm>
                <a:custGeom>
                  <a:avLst/>
                  <a:gdLst>
                    <a:gd name="T0" fmla="*/ 18 w 37"/>
                    <a:gd name="T1" fmla="*/ 53 h 53"/>
                    <a:gd name="T2" fmla="*/ 0 w 37"/>
                    <a:gd name="T3" fmla="*/ 27 h 53"/>
                    <a:gd name="T4" fmla="*/ 5 w 37"/>
                    <a:gd name="T5" fmla="*/ 7 h 53"/>
                    <a:gd name="T6" fmla="*/ 19 w 37"/>
                    <a:gd name="T7" fmla="*/ 0 h 53"/>
                    <a:gd name="T8" fmla="*/ 37 w 37"/>
                    <a:gd name="T9" fmla="*/ 26 h 53"/>
                    <a:gd name="T10" fmla="*/ 32 w 37"/>
                    <a:gd name="T11" fmla="*/ 46 h 53"/>
                    <a:gd name="T12" fmla="*/ 18 w 37"/>
                    <a:gd name="T13" fmla="*/ 53 h 53"/>
                    <a:gd name="T14" fmla="*/ 19 w 37"/>
                    <a:gd name="T15" fmla="*/ 9 h 53"/>
                    <a:gd name="T16" fmla="*/ 11 w 37"/>
                    <a:gd name="T17" fmla="*/ 27 h 53"/>
                    <a:gd name="T18" fmla="*/ 19 w 37"/>
                    <a:gd name="T19" fmla="*/ 44 h 53"/>
                    <a:gd name="T20" fmla="*/ 26 w 37"/>
                    <a:gd name="T21" fmla="*/ 26 h 53"/>
                    <a:gd name="T22" fmla="*/ 19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8" y="53"/>
                      </a:moveTo>
                      <a:cubicBezTo>
                        <a:pt x="6" y="53"/>
                        <a:pt x="0" y="44"/>
                        <a:pt x="0" y="27"/>
                      </a:cubicBezTo>
                      <a:cubicBezTo>
                        <a:pt x="0" y="18"/>
                        <a:pt x="2" y="12"/>
                        <a:pt x="5" y="7"/>
                      </a:cubicBezTo>
                      <a:cubicBezTo>
                        <a:pt x="8" y="2"/>
                        <a:pt x="13" y="0"/>
                        <a:pt x="19" y="0"/>
                      </a:cubicBezTo>
                      <a:cubicBezTo>
                        <a:pt x="31" y="0"/>
                        <a:pt x="37" y="9"/>
                        <a:pt x="37" y="26"/>
                      </a:cubicBezTo>
                      <a:cubicBezTo>
                        <a:pt x="37" y="35"/>
                        <a:pt x="35" y="41"/>
                        <a:pt x="32" y="46"/>
                      </a:cubicBezTo>
                      <a:cubicBezTo>
                        <a:pt x="29" y="51"/>
                        <a:pt x="24" y="53"/>
                        <a:pt x="18" y="53"/>
                      </a:cubicBezTo>
                      <a:close/>
                      <a:moveTo>
                        <a:pt x="19" y="9"/>
                      </a:moveTo>
                      <a:cubicBezTo>
                        <a:pt x="14" y="9"/>
                        <a:pt x="11" y="15"/>
                        <a:pt x="11" y="27"/>
                      </a:cubicBezTo>
                      <a:cubicBezTo>
                        <a:pt x="11" y="39"/>
                        <a:pt x="14" y="44"/>
                        <a:pt x="19" y="44"/>
                      </a:cubicBezTo>
                      <a:cubicBezTo>
                        <a:pt x="23" y="44"/>
                        <a:pt x="26" y="38"/>
                        <a:pt x="26" y="26"/>
                      </a:cubicBezTo>
                      <a:cubicBezTo>
                        <a:pt x="26" y="15"/>
                        <a:pt x="23" y="9"/>
                        <a:pt x="19" y="9"/>
                      </a:cubicBezTo>
                      <a:close/>
                    </a:path>
                  </a:pathLst>
                </a:custGeom>
                <a:solidFill>
                  <a:srgbClr val="BA1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Rectangle 89"/>
                <p:cNvSpPr>
                  <a:spLocks noChangeArrowheads="1"/>
                </p:cNvSpPr>
                <p:nvPr/>
              </p:nvSpPr>
              <p:spPr bwMode="auto">
                <a:xfrm>
                  <a:off x="7112208" y="2420693"/>
                  <a:ext cx="201289" cy="201290"/>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90"/>
                <p:cNvSpPr>
                  <a:spLocks/>
                </p:cNvSpPr>
                <p:nvPr/>
              </p:nvSpPr>
              <p:spPr bwMode="auto">
                <a:xfrm>
                  <a:off x="7147668" y="2457197"/>
                  <a:ext cx="14601" cy="33374"/>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5" y="5"/>
                        <a:pt x="4" y="6"/>
                        <a:pt x="4" y="6"/>
                      </a:cubicBezTo>
                      <a:cubicBezTo>
                        <a:pt x="4" y="6"/>
                        <a:pt x="3" y="6"/>
                        <a:pt x="3" y="7"/>
                      </a:cubicBezTo>
                      <a:cubicBezTo>
                        <a:pt x="2" y="7"/>
                        <a:pt x="2" y="7"/>
                        <a:pt x="1" y="7"/>
                      </a:cubicBezTo>
                      <a:cubicBezTo>
                        <a:pt x="1" y="7"/>
                        <a:pt x="1" y="7"/>
                        <a:pt x="0" y="7"/>
                      </a:cubicBezTo>
                      <a:cubicBezTo>
                        <a:pt x="0" y="3"/>
                        <a:pt x="0" y="3"/>
                        <a:pt x="0" y="3"/>
                      </a:cubicBezTo>
                      <a:cubicBezTo>
                        <a:pt x="1" y="3"/>
                        <a:pt x="3" y="2"/>
                        <a:pt x="4" y="2"/>
                      </a:cubicBezTo>
                      <a:cubicBezTo>
                        <a:pt x="5" y="1"/>
                        <a:pt x="6" y="0"/>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91"/>
                <p:cNvSpPr>
                  <a:spLocks noEditPoints="1"/>
                </p:cNvSpPr>
                <p:nvPr/>
              </p:nvSpPr>
              <p:spPr bwMode="auto">
                <a:xfrm>
                  <a:off x="7173743" y="2457197"/>
                  <a:ext cx="22945" cy="33374"/>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1" y="5"/>
                        <a:pt x="2" y="3"/>
                      </a:cubicBezTo>
                      <a:cubicBezTo>
                        <a:pt x="3" y="1"/>
                        <a:pt x="6" y="0"/>
                        <a:pt x="8" y="0"/>
                      </a:cubicBezTo>
                      <a:cubicBezTo>
                        <a:pt x="14" y="0"/>
                        <a:pt x="16" y="4"/>
                        <a:pt x="16" y="11"/>
                      </a:cubicBezTo>
                      <a:cubicBezTo>
                        <a:pt x="16" y="15"/>
                        <a:pt x="16" y="18"/>
                        <a:pt x="14" y="20"/>
                      </a:cubicBezTo>
                      <a:cubicBezTo>
                        <a:pt x="13" y="22"/>
                        <a:pt x="11"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92"/>
                <p:cNvSpPr>
                  <a:spLocks/>
                </p:cNvSpPr>
                <p:nvPr/>
              </p:nvSpPr>
              <p:spPr bwMode="auto">
                <a:xfrm>
                  <a:off x="7203988" y="2457197"/>
                  <a:ext cx="13559" cy="33374"/>
                </a:xfrm>
                <a:custGeom>
                  <a:avLst/>
                  <a:gdLst>
                    <a:gd name="T0" fmla="*/ 9 w 9"/>
                    <a:gd name="T1" fmla="*/ 0 h 23"/>
                    <a:gd name="T2" fmla="*/ 9 w 9"/>
                    <a:gd name="T3" fmla="*/ 23 h 23"/>
                    <a:gd name="T4" fmla="*/ 4 w 9"/>
                    <a:gd name="T5" fmla="*/ 23 h 23"/>
                    <a:gd name="T6" fmla="*/ 4 w 9"/>
                    <a:gd name="T7" fmla="*/ 5 h 23"/>
                    <a:gd name="T8" fmla="*/ 4 w 9"/>
                    <a:gd name="T9" fmla="*/ 6 h 23"/>
                    <a:gd name="T10" fmla="*/ 2 w 9"/>
                    <a:gd name="T11" fmla="*/ 7 h 23"/>
                    <a:gd name="T12" fmla="*/ 1 w 9"/>
                    <a:gd name="T13" fmla="*/ 7 h 23"/>
                    <a:gd name="T14" fmla="*/ 0 w 9"/>
                    <a:gd name="T15" fmla="*/ 7 h 23"/>
                    <a:gd name="T16" fmla="*/ 0 w 9"/>
                    <a:gd name="T17" fmla="*/ 3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5"/>
                        <a:pt x="4" y="5"/>
                        <a:pt x="4" y="5"/>
                      </a:cubicBezTo>
                      <a:cubicBezTo>
                        <a:pt x="4" y="5"/>
                        <a:pt x="4" y="6"/>
                        <a:pt x="4" y="6"/>
                      </a:cubicBezTo>
                      <a:cubicBezTo>
                        <a:pt x="3" y="6"/>
                        <a:pt x="3" y="6"/>
                        <a:pt x="2" y="7"/>
                      </a:cubicBezTo>
                      <a:cubicBezTo>
                        <a:pt x="2" y="7"/>
                        <a:pt x="1" y="7"/>
                        <a:pt x="1" y="7"/>
                      </a:cubicBezTo>
                      <a:cubicBezTo>
                        <a:pt x="1" y="7"/>
                        <a:pt x="0" y="7"/>
                        <a:pt x="0" y="7"/>
                      </a:cubicBezTo>
                      <a:cubicBezTo>
                        <a:pt x="0" y="3"/>
                        <a:pt x="0" y="3"/>
                        <a:pt x="0" y="3"/>
                      </a:cubicBezTo>
                      <a:cubicBezTo>
                        <a:pt x="1" y="3"/>
                        <a:pt x="2" y="2"/>
                        <a:pt x="3" y="2"/>
                      </a:cubicBezTo>
                      <a:cubicBezTo>
                        <a:pt x="4" y="1"/>
                        <a:pt x="6" y="0"/>
                        <a:pt x="6" y="0"/>
                      </a:cubicBezTo>
                      <a:lnTo>
                        <a:pt x="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93"/>
                <p:cNvSpPr>
                  <a:spLocks noEditPoints="1"/>
                </p:cNvSpPr>
                <p:nvPr/>
              </p:nvSpPr>
              <p:spPr bwMode="auto">
                <a:xfrm>
                  <a:off x="7144540" y="2504129"/>
                  <a:ext cx="22945" cy="34418"/>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8"/>
                        <a:pt x="1" y="5"/>
                        <a:pt x="2" y="3"/>
                      </a:cubicBezTo>
                      <a:cubicBezTo>
                        <a:pt x="3" y="1"/>
                        <a:pt x="6" y="0"/>
                        <a:pt x="8" y="0"/>
                      </a:cubicBezTo>
                      <a:cubicBezTo>
                        <a:pt x="14" y="0"/>
                        <a:pt x="16" y="4"/>
                        <a:pt x="16" y="12"/>
                      </a:cubicBezTo>
                      <a:cubicBezTo>
                        <a:pt x="16" y="15"/>
                        <a:pt x="16" y="18"/>
                        <a:pt x="14" y="20"/>
                      </a:cubicBezTo>
                      <a:cubicBezTo>
                        <a:pt x="13" y="22"/>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94"/>
                <p:cNvSpPr>
                  <a:spLocks/>
                </p:cNvSpPr>
                <p:nvPr/>
              </p:nvSpPr>
              <p:spPr bwMode="auto">
                <a:xfrm>
                  <a:off x="7176871" y="2504129"/>
                  <a:ext cx="14601" cy="33374"/>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5" y="6"/>
                        <a:pt x="4" y="6"/>
                        <a:pt x="4" y="6"/>
                      </a:cubicBezTo>
                      <a:cubicBezTo>
                        <a:pt x="4" y="6"/>
                        <a:pt x="3" y="7"/>
                        <a:pt x="3" y="7"/>
                      </a:cubicBezTo>
                      <a:cubicBezTo>
                        <a:pt x="2" y="7"/>
                        <a:pt x="2" y="7"/>
                        <a:pt x="1" y="7"/>
                      </a:cubicBezTo>
                      <a:cubicBezTo>
                        <a:pt x="1" y="7"/>
                        <a:pt x="0" y="8"/>
                        <a:pt x="0" y="8"/>
                      </a:cubicBezTo>
                      <a:cubicBezTo>
                        <a:pt x="0" y="3"/>
                        <a:pt x="0" y="3"/>
                        <a:pt x="0" y="3"/>
                      </a:cubicBezTo>
                      <a:cubicBezTo>
                        <a:pt x="1" y="3"/>
                        <a:pt x="3" y="2"/>
                        <a:pt x="4" y="2"/>
                      </a:cubicBezTo>
                      <a:cubicBezTo>
                        <a:pt x="5" y="1"/>
                        <a:pt x="6" y="1"/>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95"/>
                <p:cNvSpPr>
                  <a:spLocks noEditPoints="1"/>
                </p:cNvSpPr>
                <p:nvPr/>
              </p:nvSpPr>
              <p:spPr bwMode="auto">
                <a:xfrm>
                  <a:off x="7199816" y="2504129"/>
                  <a:ext cx="25031" cy="34418"/>
                </a:xfrm>
                <a:custGeom>
                  <a:avLst/>
                  <a:gdLst>
                    <a:gd name="T0" fmla="*/ 8 w 17"/>
                    <a:gd name="T1" fmla="*/ 24 h 24"/>
                    <a:gd name="T2" fmla="*/ 0 w 17"/>
                    <a:gd name="T3" fmla="*/ 12 h 24"/>
                    <a:gd name="T4" fmla="*/ 3 w 17"/>
                    <a:gd name="T5" fmla="*/ 3 h 24"/>
                    <a:gd name="T6" fmla="*/ 9 w 17"/>
                    <a:gd name="T7" fmla="*/ 0 h 24"/>
                    <a:gd name="T8" fmla="*/ 17 w 17"/>
                    <a:gd name="T9" fmla="*/ 12 h 24"/>
                    <a:gd name="T10" fmla="*/ 15 w 17"/>
                    <a:gd name="T11" fmla="*/ 20 h 24"/>
                    <a:gd name="T12" fmla="*/ 8 w 17"/>
                    <a:gd name="T13" fmla="*/ 24 h 24"/>
                    <a:gd name="T14" fmla="*/ 9 w 17"/>
                    <a:gd name="T15" fmla="*/ 4 h 24"/>
                    <a:gd name="T16" fmla="*/ 5 w 17"/>
                    <a:gd name="T17" fmla="*/ 12 h 24"/>
                    <a:gd name="T18" fmla="*/ 9 w 17"/>
                    <a:gd name="T19" fmla="*/ 20 h 24"/>
                    <a:gd name="T20" fmla="*/ 12 w 17"/>
                    <a:gd name="T21" fmla="*/ 12 h 24"/>
                    <a:gd name="T22" fmla="*/ 9 w 17"/>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4">
                      <a:moveTo>
                        <a:pt x="8" y="24"/>
                      </a:moveTo>
                      <a:cubicBezTo>
                        <a:pt x="3" y="24"/>
                        <a:pt x="0" y="20"/>
                        <a:pt x="0" y="12"/>
                      </a:cubicBezTo>
                      <a:cubicBezTo>
                        <a:pt x="0" y="8"/>
                        <a:pt x="1" y="5"/>
                        <a:pt x="3" y="3"/>
                      </a:cubicBezTo>
                      <a:cubicBezTo>
                        <a:pt x="4" y="1"/>
                        <a:pt x="6" y="0"/>
                        <a:pt x="9" y="0"/>
                      </a:cubicBezTo>
                      <a:cubicBezTo>
                        <a:pt x="14" y="0"/>
                        <a:pt x="17" y="4"/>
                        <a:pt x="17" y="12"/>
                      </a:cubicBezTo>
                      <a:cubicBezTo>
                        <a:pt x="17" y="15"/>
                        <a:pt x="16" y="18"/>
                        <a:pt x="15" y="20"/>
                      </a:cubicBezTo>
                      <a:cubicBezTo>
                        <a:pt x="13" y="22"/>
                        <a:pt x="11" y="24"/>
                        <a:pt x="8" y="24"/>
                      </a:cubicBezTo>
                      <a:close/>
                      <a:moveTo>
                        <a:pt x="9" y="4"/>
                      </a:moveTo>
                      <a:cubicBezTo>
                        <a:pt x="7" y="4"/>
                        <a:pt x="5" y="7"/>
                        <a:pt x="5" y="12"/>
                      </a:cubicBezTo>
                      <a:cubicBezTo>
                        <a:pt x="5" y="17"/>
                        <a:pt x="7" y="20"/>
                        <a:pt x="9" y="20"/>
                      </a:cubicBezTo>
                      <a:cubicBezTo>
                        <a:pt x="11" y="20"/>
                        <a:pt x="12" y="17"/>
                        <a:pt x="12" y="12"/>
                      </a:cubicBezTo>
                      <a:cubicBezTo>
                        <a:pt x="12" y="7"/>
                        <a:pt x="11" y="4"/>
                        <a:pt x="9"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96"/>
                <p:cNvSpPr>
                  <a:spLocks noEditPoints="1"/>
                </p:cNvSpPr>
                <p:nvPr/>
              </p:nvSpPr>
              <p:spPr bwMode="auto">
                <a:xfrm>
                  <a:off x="7144540"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3"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97"/>
                <p:cNvSpPr>
                  <a:spLocks noEditPoints="1"/>
                </p:cNvSpPr>
                <p:nvPr/>
              </p:nvSpPr>
              <p:spPr bwMode="auto">
                <a:xfrm>
                  <a:off x="7173743"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1" y="6"/>
                        <a:pt x="2" y="4"/>
                      </a:cubicBezTo>
                      <a:cubicBezTo>
                        <a:pt x="3" y="1"/>
                        <a:pt x="6" y="0"/>
                        <a:pt x="8" y="0"/>
                      </a:cubicBezTo>
                      <a:cubicBezTo>
                        <a:pt x="14" y="0"/>
                        <a:pt x="16" y="4"/>
                        <a:pt x="16" y="12"/>
                      </a:cubicBezTo>
                      <a:cubicBezTo>
                        <a:pt x="16" y="16"/>
                        <a:pt x="16" y="19"/>
                        <a:pt x="14" y="21"/>
                      </a:cubicBezTo>
                      <a:cubicBezTo>
                        <a:pt x="13" y="23"/>
                        <a:pt x="11"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98"/>
                <p:cNvSpPr>
                  <a:spLocks/>
                </p:cNvSpPr>
                <p:nvPr/>
              </p:nvSpPr>
              <p:spPr bwMode="auto">
                <a:xfrm>
                  <a:off x="7203988" y="2550019"/>
                  <a:ext cx="13559" cy="34418"/>
                </a:xfrm>
                <a:custGeom>
                  <a:avLst/>
                  <a:gdLst>
                    <a:gd name="T0" fmla="*/ 9 w 9"/>
                    <a:gd name="T1" fmla="*/ 0 h 23"/>
                    <a:gd name="T2" fmla="*/ 9 w 9"/>
                    <a:gd name="T3" fmla="*/ 23 h 23"/>
                    <a:gd name="T4" fmla="*/ 4 w 9"/>
                    <a:gd name="T5" fmla="*/ 23 h 23"/>
                    <a:gd name="T6" fmla="*/ 4 w 9"/>
                    <a:gd name="T7" fmla="*/ 6 h 23"/>
                    <a:gd name="T8" fmla="*/ 4 w 9"/>
                    <a:gd name="T9" fmla="*/ 7 h 23"/>
                    <a:gd name="T10" fmla="*/ 2 w 9"/>
                    <a:gd name="T11" fmla="*/ 7 h 23"/>
                    <a:gd name="T12" fmla="*/ 1 w 9"/>
                    <a:gd name="T13" fmla="*/ 8 h 23"/>
                    <a:gd name="T14" fmla="*/ 0 w 9"/>
                    <a:gd name="T15" fmla="*/ 8 h 23"/>
                    <a:gd name="T16" fmla="*/ 0 w 9"/>
                    <a:gd name="T17" fmla="*/ 4 h 23"/>
                    <a:gd name="T18" fmla="*/ 3 w 9"/>
                    <a:gd name="T19" fmla="*/ 2 h 23"/>
                    <a:gd name="T20" fmla="*/ 6 w 9"/>
                    <a:gd name="T21" fmla="*/ 0 h 23"/>
                    <a:gd name="T22" fmla="*/ 9 w 9"/>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9" y="0"/>
                      </a:moveTo>
                      <a:cubicBezTo>
                        <a:pt x="9" y="23"/>
                        <a:pt x="9" y="23"/>
                        <a:pt x="9" y="23"/>
                      </a:cubicBezTo>
                      <a:cubicBezTo>
                        <a:pt x="4" y="23"/>
                        <a:pt x="4" y="23"/>
                        <a:pt x="4" y="23"/>
                      </a:cubicBezTo>
                      <a:cubicBezTo>
                        <a:pt x="4" y="6"/>
                        <a:pt x="4" y="6"/>
                        <a:pt x="4" y="6"/>
                      </a:cubicBezTo>
                      <a:cubicBezTo>
                        <a:pt x="4" y="6"/>
                        <a:pt x="4" y="6"/>
                        <a:pt x="4" y="7"/>
                      </a:cubicBezTo>
                      <a:cubicBezTo>
                        <a:pt x="3" y="7"/>
                        <a:pt x="3" y="7"/>
                        <a:pt x="2" y="7"/>
                      </a:cubicBezTo>
                      <a:cubicBezTo>
                        <a:pt x="2" y="7"/>
                        <a:pt x="1" y="8"/>
                        <a:pt x="1" y="8"/>
                      </a:cubicBezTo>
                      <a:cubicBezTo>
                        <a:pt x="1" y="8"/>
                        <a:pt x="0" y="8"/>
                        <a:pt x="0" y="8"/>
                      </a:cubicBezTo>
                      <a:cubicBezTo>
                        <a:pt x="0" y="4"/>
                        <a:pt x="0" y="4"/>
                        <a:pt x="0" y="4"/>
                      </a:cubicBezTo>
                      <a:cubicBezTo>
                        <a:pt x="1" y="3"/>
                        <a:pt x="2" y="3"/>
                        <a:pt x="3" y="2"/>
                      </a:cubicBezTo>
                      <a:cubicBezTo>
                        <a:pt x="4" y="2"/>
                        <a:pt x="6" y="1"/>
                        <a:pt x="6" y="0"/>
                      </a:cubicBezTo>
                      <a:lnTo>
                        <a:pt x="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99"/>
                <p:cNvSpPr>
                  <a:spLocks/>
                </p:cNvSpPr>
                <p:nvPr/>
              </p:nvSpPr>
              <p:spPr bwMode="auto">
                <a:xfrm>
                  <a:off x="7261350" y="2457197"/>
                  <a:ext cx="14601" cy="33374"/>
                </a:xfrm>
                <a:custGeom>
                  <a:avLst/>
                  <a:gdLst>
                    <a:gd name="T0" fmla="*/ 10 w 10"/>
                    <a:gd name="T1" fmla="*/ 0 h 23"/>
                    <a:gd name="T2" fmla="*/ 10 w 10"/>
                    <a:gd name="T3" fmla="*/ 23 h 23"/>
                    <a:gd name="T4" fmla="*/ 5 w 10"/>
                    <a:gd name="T5" fmla="*/ 23 h 23"/>
                    <a:gd name="T6" fmla="*/ 5 w 10"/>
                    <a:gd name="T7" fmla="*/ 5 h 23"/>
                    <a:gd name="T8" fmla="*/ 4 w 10"/>
                    <a:gd name="T9" fmla="*/ 6 h 23"/>
                    <a:gd name="T10" fmla="*/ 3 w 10"/>
                    <a:gd name="T11" fmla="*/ 7 h 23"/>
                    <a:gd name="T12" fmla="*/ 1 w 10"/>
                    <a:gd name="T13" fmla="*/ 7 h 23"/>
                    <a:gd name="T14" fmla="*/ 0 w 10"/>
                    <a:gd name="T15" fmla="*/ 7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5"/>
                        <a:pt x="5" y="5"/>
                        <a:pt x="5" y="5"/>
                      </a:cubicBezTo>
                      <a:cubicBezTo>
                        <a:pt x="4" y="5"/>
                        <a:pt x="4" y="6"/>
                        <a:pt x="4" y="6"/>
                      </a:cubicBezTo>
                      <a:cubicBezTo>
                        <a:pt x="3" y="6"/>
                        <a:pt x="3" y="6"/>
                        <a:pt x="3" y="7"/>
                      </a:cubicBezTo>
                      <a:cubicBezTo>
                        <a:pt x="2" y="7"/>
                        <a:pt x="2" y="7"/>
                        <a:pt x="1" y="7"/>
                      </a:cubicBezTo>
                      <a:cubicBezTo>
                        <a:pt x="1" y="7"/>
                        <a:pt x="0" y="7"/>
                        <a:pt x="0" y="7"/>
                      </a:cubicBezTo>
                      <a:cubicBezTo>
                        <a:pt x="0" y="3"/>
                        <a:pt x="0" y="3"/>
                        <a:pt x="0" y="3"/>
                      </a:cubicBezTo>
                      <a:cubicBezTo>
                        <a:pt x="1" y="3"/>
                        <a:pt x="2" y="2"/>
                        <a:pt x="4" y="2"/>
                      </a:cubicBezTo>
                      <a:cubicBezTo>
                        <a:pt x="5" y="1"/>
                        <a:pt x="6" y="0"/>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100"/>
                <p:cNvSpPr>
                  <a:spLocks noEditPoints="1"/>
                </p:cNvSpPr>
                <p:nvPr/>
              </p:nvSpPr>
              <p:spPr bwMode="auto">
                <a:xfrm>
                  <a:off x="7258221" y="2504129"/>
                  <a:ext cx="22945" cy="34418"/>
                </a:xfrm>
                <a:custGeom>
                  <a:avLst/>
                  <a:gdLst>
                    <a:gd name="T0" fmla="*/ 8 w 16"/>
                    <a:gd name="T1" fmla="*/ 24 h 24"/>
                    <a:gd name="T2" fmla="*/ 0 w 16"/>
                    <a:gd name="T3" fmla="*/ 12 h 24"/>
                    <a:gd name="T4" fmla="*/ 2 w 16"/>
                    <a:gd name="T5" fmla="*/ 3 h 24"/>
                    <a:gd name="T6" fmla="*/ 8 w 16"/>
                    <a:gd name="T7" fmla="*/ 0 h 24"/>
                    <a:gd name="T8" fmla="*/ 16 w 16"/>
                    <a:gd name="T9" fmla="*/ 12 h 24"/>
                    <a:gd name="T10" fmla="*/ 14 w 16"/>
                    <a:gd name="T11" fmla="*/ 20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8"/>
                        <a:pt x="0" y="5"/>
                        <a:pt x="2" y="3"/>
                      </a:cubicBezTo>
                      <a:cubicBezTo>
                        <a:pt x="3" y="1"/>
                        <a:pt x="5" y="0"/>
                        <a:pt x="8" y="0"/>
                      </a:cubicBezTo>
                      <a:cubicBezTo>
                        <a:pt x="13" y="0"/>
                        <a:pt x="16" y="4"/>
                        <a:pt x="16" y="12"/>
                      </a:cubicBezTo>
                      <a:cubicBezTo>
                        <a:pt x="16" y="15"/>
                        <a:pt x="15" y="18"/>
                        <a:pt x="14" y="20"/>
                      </a:cubicBezTo>
                      <a:cubicBezTo>
                        <a:pt x="12" y="22"/>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101"/>
                <p:cNvSpPr>
                  <a:spLocks noEditPoints="1"/>
                </p:cNvSpPr>
                <p:nvPr/>
              </p:nvSpPr>
              <p:spPr bwMode="auto">
                <a:xfrm>
                  <a:off x="7258221"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102"/>
                <p:cNvSpPr>
                  <a:spLocks noEditPoints="1"/>
                </p:cNvSpPr>
                <p:nvPr/>
              </p:nvSpPr>
              <p:spPr bwMode="auto">
                <a:xfrm>
                  <a:off x="7229018" y="2457197"/>
                  <a:ext cx="22945" cy="33374"/>
                </a:xfrm>
                <a:custGeom>
                  <a:avLst/>
                  <a:gdLst>
                    <a:gd name="T0" fmla="*/ 8 w 16"/>
                    <a:gd name="T1" fmla="*/ 23 h 23"/>
                    <a:gd name="T2" fmla="*/ 0 w 16"/>
                    <a:gd name="T3" fmla="*/ 12 h 23"/>
                    <a:gd name="T4" fmla="*/ 2 w 16"/>
                    <a:gd name="T5" fmla="*/ 3 h 23"/>
                    <a:gd name="T6" fmla="*/ 8 w 16"/>
                    <a:gd name="T7" fmla="*/ 0 h 23"/>
                    <a:gd name="T8" fmla="*/ 16 w 16"/>
                    <a:gd name="T9" fmla="*/ 11 h 23"/>
                    <a:gd name="T10" fmla="*/ 14 w 16"/>
                    <a:gd name="T11" fmla="*/ 20 h 23"/>
                    <a:gd name="T12" fmla="*/ 8 w 16"/>
                    <a:gd name="T13" fmla="*/ 23 h 23"/>
                    <a:gd name="T14" fmla="*/ 8 w 16"/>
                    <a:gd name="T15" fmla="*/ 4 h 23"/>
                    <a:gd name="T16" fmla="*/ 5 w 16"/>
                    <a:gd name="T17" fmla="*/ 12 h 23"/>
                    <a:gd name="T18" fmla="*/ 8 w 16"/>
                    <a:gd name="T19" fmla="*/ 19 h 23"/>
                    <a:gd name="T20" fmla="*/ 11 w 16"/>
                    <a:gd name="T21" fmla="*/ 11 h 23"/>
                    <a:gd name="T22" fmla="*/ 8 w 16"/>
                    <a:gd name="T2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3">
                      <a:moveTo>
                        <a:pt x="8" y="23"/>
                      </a:moveTo>
                      <a:cubicBezTo>
                        <a:pt x="2" y="23"/>
                        <a:pt x="0" y="19"/>
                        <a:pt x="0" y="12"/>
                      </a:cubicBezTo>
                      <a:cubicBezTo>
                        <a:pt x="0" y="8"/>
                        <a:pt x="0" y="5"/>
                        <a:pt x="2" y="3"/>
                      </a:cubicBezTo>
                      <a:cubicBezTo>
                        <a:pt x="3" y="1"/>
                        <a:pt x="5" y="0"/>
                        <a:pt x="8" y="0"/>
                      </a:cubicBezTo>
                      <a:cubicBezTo>
                        <a:pt x="13" y="0"/>
                        <a:pt x="16" y="4"/>
                        <a:pt x="16" y="11"/>
                      </a:cubicBezTo>
                      <a:cubicBezTo>
                        <a:pt x="16" y="15"/>
                        <a:pt x="15" y="18"/>
                        <a:pt x="14" y="20"/>
                      </a:cubicBezTo>
                      <a:cubicBezTo>
                        <a:pt x="12" y="22"/>
                        <a:pt x="10" y="23"/>
                        <a:pt x="8" y="23"/>
                      </a:cubicBezTo>
                      <a:close/>
                      <a:moveTo>
                        <a:pt x="8" y="4"/>
                      </a:moveTo>
                      <a:cubicBezTo>
                        <a:pt x="6" y="4"/>
                        <a:pt x="5" y="6"/>
                        <a:pt x="5" y="12"/>
                      </a:cubicBezTo>
                      <a:cubicBezTo>
                        <a:pt x="5" y="17"/>
                        <a:pt x="6" y="19"/>
                        <a:pt x="8" y="19"/>
                      </a:cubicBezTo>
                      <a:cubicBezTo>
                        <a:pt x="10" y="19"/>
                        <a:pt x="11" y="17"/>
                        <a:pt x="11" y="11"/>
                      </a:cubicBezTo>
                      <a:cubicBezTo>
                        <a:pt x="11" y="6"/>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103"/>
                <p:cNvSpPr>
                  <a:spLocks/>
                </p:cNvSpPr>
                <p:nvPr/>
              </p:nvSpPr>
              <p:spPr bwMode="auto">
                <a:xfrm>
                  <a:off x="7232148" y="2504129"/>
                  <a:ext cx="14601" cy="33374"/>
                </a:xfrm>
                <a:custGeom>
                  <a:avLst/>
                  <a:gdLst>
                    <a:gd name="T0" fmla="*/ 10 w 10"/>
                    <a:gd name="T1" fmla="*/ 0 h 23"/>
                    <a:gd name="T2" fmla="*/ 10 w 10"/>
                    <a:gd name="T3" fmla="*/ 23 h 23"/>
                    <a:gd name="T4" fmla="*/ 5 w 10"/>
                    <a:gd name="T5" fmla="*/ 23 h 23"/>
                    <a:gd name="T6" fmla="*/ 5 w 10"/>
                    <a:gd name="T7" fmla="*/ 6 h 23"/>
                    <a:gd name="T8" fmla="*/ 4 w 10"/>
                    <a:gd name="T9" fmla="*/ 6 h 23"/>
                    <a:gd name="T10" fmla="*/ 3 w 10"/>
                    <a:gd name="T11" fmla="*/ 7 h 23"/>
                    <a:gd name="T12" fmla="*/ 1 w 10"/>
                    <a:gd name="T13" fmla="*/ 7 h 23"/>
                    <a:gd name="T14" fmla="*/ 0 w 10"/>
                    <a:gd name="T15" fmla="*/ 8 h 23"/>
                    <a:gd name="T16" fmla="*/ 0 w 10"/>
                    <a:gd name="T17" fmla="*/ 3 h 23"/>
                    <a:gd name="T18" fmla="*/ 4 w 10"/>
                    <a:gd name="T19" fmla="*/ 2 h 23"/>
                    <a:gd name="T20" fmla="*/ 7 w 10"/>
                    <a:gd name="T21" fmla="*/ 0 h 23"/>
                    <a:gd name="T22" fmla="*/ 10 w 1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3">
                      <a:moveTo>
                        <a:pt x="10" y="0"/>
                      </a:moveTo>
                      <a:cubicBezTo>
                        <a:pt x="10" y="23"/>
                        <a:pt x="10" y="23"/>
                        <a:pt x="10" y="23"/>
                      </a:cubicBezTo>
                      <a:cubicBezTo>
                        <a:pt x="5" y="23"/>
                        <a:pt x="5" y="23"/>
                        <a:pt x="5" y="23"/>
                      </a:cubicBezTo>
                      <a:cubicBezTo>
                        <a:pt x="5" y="6"/>
                        <a:pt x="5" y="6"/>
                        <a:pt x="5" y="6"/>
                      </a:cubicBezTo>
                      <a:cubicBezTo>
                        <a:pt x="4" y="6"/>
                        <a:pt x="4" y="6"/>
                        <a:pt x="4" y="6"/>
                      </a:cubicBezTo>
                      <a:cubicBezTo>
                        <a:pt x="3" y="6"/>
                        <a:pt x="3" y="7"/>
                        <a:pt x="3" y="7"/>
                      </a:cubicBezTo>
                      <a:cubicBezTo>
                        <a:pt x="2" y="7"/>
                        <a:pt x="2" y="7"/>
                        <a:pt x="1" y="7"/>
                      </a:cubicBezTo>
                      <a:cubicBezTo>
                        <a:pt x="1" y="7"/>
                        <a:pt x="0" y="8"/>
                        <a:pt x="0" y="8"/>
                      </a:cubicBezTo>
                      <a:cubicBezTo>
                        <a:pt x="0" y="3"/>
                        <a:pt x="0" y="3"/>
                        <a:pt x="0" y="3"/>
                      </a:cubicBezTo>
                      <a:cubicBezTo>
                        <a:pt x="1" y="3"/>
                        <a:pt x="2" y="2"/>
                        <a:pt x="4" y="2"/>
                      </a:cubicBezTo>
                      <a:cubicBezTo>
                        <a:pt x="5" y="1"/>
                        <a:pt x="6" y="1"/>
                        <a:pt x="7" y="0"/>
                      </a:cubicBezTo>
                      <a:lnTo>
                        <a:pt x="1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104"/>
                <p:cNvSpPr>
                  <a:spLocks noEditPoints="1"/>
                </p:cNvSpPr>
                <p:nvPr/>
              </p:nvSpPr>
              <p:spPr bwMode="auto">
                <a:xfrm>
                  <a:off x="7229018" y="2550019"/>
                  <a:ext cx="22945" cy="35460"/>
                </a:xfrm>
                <a:custGeom>
                  <a:avLst/>
                  <a:gdLst>
                    <a:gd name="T0" fmla="*/ 8 w 16"/>
                    <a:gd name="T1" fmla="*/ 24 h 24"/>
                    <a:gd name="T2" fmla="*/ 0 w 16"/>
                    <a:gd name="T3" fmla="*/ 12 h 24"/>
                    <a:gd name="T4" fmla="*/ 2 w 16"/>
                    <a:gd name="T5" fmla="*/ 4 h 24"/>
                    <a:gd name="T6" fmla="*/ 8 w 16"/>
                    <a:gd name="T7" fmla="*/ 0 h 24"/>
                    <a:gd name="T8" fmla="*/ 16 w 16"/>
                    <a:gd name="T9" fmla="*/ 12 h 24"/>
                    <a:gd name="T10" fmla="*/ 14 w 16"/>
                    <a:gd name="T11" fmla="*/ 21 h 24"/>
                    <a:gd name="T12" fmla="*/ 8 w 16"/>
                    <a:gd name="T13" fmla="*/ 24 h 24"/>
                    <a:gd name="T14" fmla="*/ 8 w 16"/>
                    <a:gd name="T15" fmla="*/ 4 h 24"/>
                    <a:gd name="T16" fmla="*/ 5 w 16"/>
                    <a:gd name="T17" fmla="*/ 12 h 24"/>
                    <a:gd name="T18" fmla="*/ 8 w 16"/>
                    <a:gd name="T19" fmla="*/ 20 h 24"/>
                    <a:gd name="T20" fmla="*/ 11 w 16"/>
                    <a:gd name="T21" fmla="*/ 12 h 24"/>
                    <a:gd name="T22" fmla="*/ 8 w 16"/>
                    <a:gd name="T2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8" y="24"/>
                      </a:moveTo>
                      <a:cubicBezTo>
                        <a:pt x="2" y="24"/>
                        <a:pt x="0" y="20"/>
                        <a:pt x="0" y="12"/>
                      </a:cubicBezTo>
                      <a:cubicBezTo>
                        <a:pt x="0" y="9"/>
                        <a:pt x="0" y="6"/>
                        <a:pt x="2" y="4"/>
                      </a:cubicBezTo>
                      <a:cubicBezTo>
                        <a:pt x="3" y="1"/>
                        <a:pt x="5" y="0"/>
                        <a:pt x="8" y="0"/>
                      </a:cubicBezTo>
                      <a:cubicBezTo>
                        <a:pt x="13" y="0"/>
                        <a:pt x="16" y="4"/>
                        <a:pt x="16" y="12"/>
                      </a:cubicBezTo>
                      <a:cubicBezTo>
                        <a:pt x="16" y="16"/>
                        <a:pt x="15" y="19"/>
                        <a:pt x="14" y="21"/>
                      </a:cubicBezTo>
                      <a:cubicBezTo>
                        <a:pt x="12" y="23"/>
                        <a:pt x="10" y="24"/>
                        <a:pt x="8" y="24"/>
                      </a:cubicBezTo>
                      <a:close/>
                      <a:moveTo>
                        <a:pt x="8" y="4"/>
                      </a:moveTo>
                      <a:cubicBezTo>
                        <a:pt x="6" y="4"/>
                        <a:pt x="5" y="7"/>
                        <a:pt x="5" y="12"/>
                      </a:cubicBezTo>
                      <a:cubicBezTo>
                        <a:pt x="5" y="17"/>
                        <a:pt x="6" y="20"/>
                        <a:pt x="8" y="20"/>
                      </a:cubicBezTo>
                      <a:cubicBezTo>
                        <a:pt x="10" y="20"/>
                        <a:pt x="11" y="17"/>
                        <a:pt x="11" y="12"/>
                      </a:cubicBezTo>
                      <a:cubicBezTo>
                        <a:pt x="11" y="7"/>
                        <a:pt x="10" y="4"/>
                        <a:pt x="8"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69" name="Group 1"/>
              <p:cNvGrpSpPr/>
              <p:nvPr/>
            </p:nvGrpSpPr>
            <p:grpSpPr>
              <a:xfrm>
                <a:off x="5223351" y="1051732"/>
                <a:ext cx="3101811" cy="1194899"/>
                <a:chOff x="1712240" y="5102862"/>
                <a:chExt cx="4192068" cy="1614895"/>
              </a:xfrm>
            </p:grpSpPr>
            <p:sp>
              <p:nvSpPr>
                <p:cNvPr id="470" name="TextBox 4"/>
                <p:cNvSpPr txBox="1"/>
                <p:nvPr/>
              </p:nvSpPr>
              <p:spPr>
                <a:xfrm>
                  <a:off x="1712240" y="5102862"/>
                  <a:ext cx="4192068" cy="1102286"/>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rgbClr val="FFFFFF"/>
                          </a:gs>
                          <a:gs pos="30000">
                            <a:srgbClr val="FFFFFF"/>
                          </a:gs>
                        </a:gsLst>
                        <a:lin ang="5400000" scaled="0"/>
                      </a:gradFill>
                    </a:rPr>
                    <a:t>SQL Server Reporting Services</a:t>
                  </a:r>
                </a:p>
                <a:p>
                  <a:pPr>
                    <a:lnSpc>
                      <a:spcPct val="90000"/>
                    </a:lnSpc>
                    <a:spcAft>
                      <a:spcPts val="600"/>
                    </a:spcAft>
                  </a:pPr>
                  <a:r>
                    <a:rPr lang="en-US" sz="1600" dirty="0">
                      <a:gradFill>
                        <a:gsLst>
                          <a:gs pos="2917">
                            <a:srgbClr val="FFFFFF"/>
                          </a:gs>
                          <a:gs pos="30000">
                            <a:srgbClr val="FFFFFF"/>
                          </a:gs>
                        </a:gsLst>
                        <a:lin ang="5400000" scaled="0"/>
                      </a:gradFill>
                    </a:rPr>
                    <a:t>Power Pivot</a:t>
                  </a:r>
                </a:p>
              </p:txBody>
            </p:sp>
            <p:grpSp>
              <p:nvGrpSpPr>
                <p:cNvPr id="471" name="Group 6"/>
                <p:cNvGrpSpPr/>
                <p:nvPr/>
              </p:nvGrpSpPr>
              <p:grpSpPr>
                <a:xfrm>
                  <a:off x="2790152" y="6110033"/>
                  <a:ext cx="571200" cy="607724"/>
                  <a:chOff x="9207458" y="2970953"/>
                  <a:chExt cx="790894" cy="841465"/>
                </a:xfrm>
              </p:grpSpPr>
              <p:sp>
                <p:nvSpPr>
                  <p:cNvPr id="472" name="Rectangle 7"/>
                  <p:cNvSpPr/>
                  <p:nvPr/>
                </p:nvSpPr>
                <p:spPr bwMode="auto">
                  <a:xfrm>
                    <a:off x="9436252" y="3083770"/>
                    <a:ext cx="327819" cy="13927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Rectangle 8"/>
                  <p:cNvSpPr/>
                  <p:nvPr/>
                </p:nvSpPr>
                <p:spPr bwMode="auto">
                  <a:xfrm>
                    <a:off x="9207458" y="2970953"/>
                    <a:ext cx="790894" cy="8414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4" name="Freeform 5"/>
                  <p:cNvSpPr>
                    <a:spLocks/>
                  </p:cNvSpPr>
                  <p:nvPr/>
                </p:nvSpPr>
                <p:spPr bwMode="auto">
                  <a:xfrm>
                    <a:off x="9607703" y="3130973"/>
                    <a:ext cx="106363" cy="107950"/>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6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2"/>
                          <a:pt x="43" y="9"/>
                          <a:pt x="40" y="6"/>
                        </a:cubicBezTo>
                        <a:cubicBezTo>
                          <a:pt x="36" y="2"/>
                          <a:pt x="30" y="0"/>
                          <a:pt x="24" y="0"/>
                        </a:cubicBezTo>
                        <a:cubicBezTo>
                          <a:pt x="20" y="0"/>
                          <a:pt x="17" y="1"/>
                          <a:pt x="13" y="2"/>
                        </a:cubicBezTo>
                        <a:cubicBezTo>
                          <a:pt x="5" y="6"/>
                          <a:pt x="0" y="15"/>
                          <a:pt x="0" y="24"/>
                        </a:cubicBezTo>
                        <a:cubicBezTo>
                          <a:pt x="0" y="31"/>
                          <a:pt x="2" y="37"/>
                          <a:pt x="6" y="41"/>
                        </a:cubicBezTo>
                        <a:cubicBezTo>
                          <a:pt x="8" y="43"/>
                          <a:pt x="10" y="45"/>
                          <a:pt x="13" y="46"/>
                        </a:cubicBezTo>
                        <a:cubicBezTo>
                          <a:pt x="16" y="47"/>
                          <a:pt x="20" y="48"/>
                          <a:pt x="24" y="48"/>
                        </a:cubicBezTo>
                        <a:cubicBezTo>
                          <a:pt x="37" y="48"/>
                          <a:pt x="48" y="38"/>
                          <a:pt x="48" y="24"/>
                        </a:cubicBezTo>
                        <a:cubicBezTo>
                          <a:pt x="48" y="21"/>
                          <a:pt x="47" y="18"/>
                          <a:pt x="46"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5" name="Freeform 6"/>
                  <p:cNvSpPr>
                    <a:spLocks noEditPoints="1"/>
                  </p:cNvSpPr>
                  <p:nvPr/>
                </p:nvSpPr>
                <p:spPr bwMode="auto">
                  <a:xfrm>
                    <a:off x="9314016" y="3067474"/>
                    <a:ext cx="553247" cy="641235"/>
                  </a:xfrm>
                  <a:custGeom>
                    <a:avLst/>
                    <a:gdLst>
                      <a:gd name="T0" fmla="*/ 273 w 295"/>
                      <a:gd name="T1" fmla="*/ 0 h 378"/>
                      <a:gd name="T2" fmla="*/ 77 w 295"/>
                      <a:gd name="T3" fmla="*/ 0 h 378"/>
                      <a:gd name="T4" fmla="*/ 0 w 295"/>
                      <a:gd name="T5" fmla="*/ 73 h 378"/>
                      <a:gd name="T6" fmla="*/ 0 w 295"/>
                      <a:gd name="T7" fmla="*/ 353 h 378"/>
                      <a:gd name="T8" fmla="*/ 3 w 295"/>
                      <a:gd name="T9" fmla="*/ 362 h 378"/>
                      <a:gd name="T10" fmla="*/ 7 w 295"/>
                      <a:gd name="T11" fmla="*/ 371 h 378"/>
                      <a:gd name="T12" fmla="*/ 15 w 295"/>
                      <a:gd name="T13" fmla="*/ 375 h 378"/>
                      <a:gd name="T14" fmla="*/ 24 w 295"/>
                      <a:gd name="T15" fmla="*/ 378 h 378"/>
                      <a:gd name="T16" fmla="*/ 295 w 295"/>
                      <a:gd name="T17" fmla="*/ 378 h 378"/>
                      <a:gd name="T18" fmla="*/ 295 w 295"/>
                      <a:gd name="T19" fmla="*/ 25 h 378"/>
                      <a:gd name="T20" fmla="*/ 294 w 295"/>
                      <a:gd name="T21" fmla="*/ 15 h 378"/>
                      <a:gd name="T22" fmla="*/ 288 w 295"/>
                      <a:gd name="T23" fmla="*/ 7 h 378"/>
                      <a:gd name="T24" fmla="*/ 281 w 295"/>
                      <a:gd name="T25" fmla="*/ 3 h 378"/>
                      <a:gd name="T26" fmla="*/ 273 w 295"/>
                      <a:gd name="T27" fmla="*/ 0 h 378"/>
                      <a:gd name="T28" fmla="*/ 277 w 295"/>
                      <a:gd name="T29" fmla="*/ 357 h 378"/>
                      <a:gd name="T30" fmla="*/ 33 w 295"/>
                      <a:gd name="T31" fmla="*/ 357 h 378"/>
                      <a:gd name="T32" fmla="*/ 28 w 295"/>
                      <a:gd name="T33" fmla="*/ 357 h 378"/>
                      <a:gd name="T34" fmla="*/ 24 w 295"/>
                      <a:gd name="T35" fmla="*/ 355 h 378"/>
                      <a:gd name="T36" fmla="*/ 19 w 295"/>
                      <a:gd name="T37" fmla="*/ 347 h 378"/>
                      <a:gd name="T38" fmla="*/ 19 w 295"/>
                      <a:gd name="T39" fmla="*/ 343 h 378"/>
                      <a:gd name="T40" fmla="*/ 19 w 295"/>
                      <a:gd name="T41" fmla="*/ 85 h 378"/>
                      <a:gd name="T42" fmla="*/ 66 w 295"/>
                      <a:gd name="T43" fmla="*/ 85 h 378"/>
                      <a:gd name="T44" fmla="*/ 73 w 295"/>
                      <a:gd name="T45" fmla="*/ 85 h 378"/>
                      <a:gd name="T46" fmla="*/ 80 w 295"/>
                      <a:gd name="T47" fmla="*/ 80 h 378"/>
                      <a:gd name="T48" fmla="*/ 84 w 295"/>
                      <a:gd name="T49" fmla="*/ 73 h 378"/>
                      <a:gd name="T50" fmla="*/ 87 w 295"/>
                      <a:gd name="T51" fmla="*/ 63 h 378"/>
                      <a:gd name="T52" fmla="*/ 87 w 295"/>
                      <a:gd name="T53" fmla="*/ 19 h 378"/>
                      <a:gd name="T54" fmla="*/ 263 w 295"/>
                      <a:gd name="T55" fmla="*/ 19 h 378"/>
                      <a:gd name="T56" fmla="*/ 269 w 295"/>
                      <a:gd name="T57" fmla="*/ 19 h 378"/>
                      <a:gd name="T58" fmla="*/ 273 w 295"/>
                      <a:gd name="T59" fmla="*/ 22 h 378"/>
                      <a:gd name="T60" fmla="*/ 277 w 295"/>
                      <a:gd name="T61" fmla="*/ 28 h 378"/>
                      <a:gd name="T62" fmla="*/ 277 w 295"/>
                      <a:gd name="T63" fmla="*/ 35 h 378"/>
                      <a:gd name="T64" fmla="*/ 277 w 295"/>
                      <a:gd name="T65"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378">
                        <a:moveTo>
                          <a:pt x="273" y="0"/>
                        </a:moveTo>
                        <a:lnTo>
                          <a:pt x="77" y="0"/>
                        </a:lnTo>
                        <a:lnTo>
                          <a:pt x="0" y="73"/>
                        </a:lnTo>
                        <a:lnTo>
                          <a:pt x="0" y="353"/>
                        </a:lnTo>
                        <a:lnTo>
                          <a:pt x="3" y="362"/>
                        </a:lnTo>
                        <a:lnTo>
                          <a:pt x="7" y="371"/>
                        </a:lnTo>
                        <a:lnTo>
                          <a:pt x="15" y="375"/>
                        </a:lnTo>
                        <a:lnTo>
                          <a:pt x="24" y="378"/>
                        </a:lnTo>
                        <a:lnTo>
                          <a:pt x="295" y="378"/>
                        </a:lnTo>
                        <a:lnTo>
                          <a:pt x="295" y="25"/>
                        </a:lnTo>
                        <a:lnTo>
                          <a:pt x="294" y="15"/>
                        </a:lnTo>
                        <a:lnTo>
                          <a:pt x="288" y="7"/>
                        </a:lnTo>
                        <a:lnTo>
                          <a:pt x="281" y="3"/>
                        </a:lnTo>
                        <a:lnTo>
                          <a:pt x="273" y="0"/>
                        </a:lnTo>
                        <a:close/>
                        <a:moveTo>
                          <a:pt x="277" y="357"/>
                        </a:moveTo>
                        <a:lnTo>
                          <a:pt x="33" y="357"/>
                        </a:lnTo>
                        <a:lnTo>
                          <a:pt x="28" y="357"/>
                        </a:lnTo>
                        <a:lnTo>
                          <a:pt x="24" y="355"/>
                        </a:lnTo>
                        <a:lnTo>
                          <a:pt x="19" y="347"/>
                        </a:lnTo>
                        <a:lnTo>
                          <a:pt x="19" y="343"/>
                        </a:lnTo>
                        <a:lnTo>
                          <a:pt x="19" y="85"/>
                        </a:lnTo>
                        <a:lnTo>
                          <a:pt x="66" y="85"/>
                        </a:lnTo>
                        <a:lnTo>
                          <a:pt x="73" y="85"/>
                        </a:lnTo>
                        <a:lnTo>
                          <a:pt x="80" y="80"/>
                        </a:lnTo>
                        <a:lnTo>
                          <a:pt x="84" y="73"/>
                        </a:lnTo>
                        <a:lnTo>
                          <a:pt x="87" y="63"/>
                        </a:lnTo>
                        <a:lnTo>
                          <a:pt x="87" y="19"/>
                        </a:lnTo>
                        <a:lnTo>
                          <a:pt x="263" y="19"/>
                        </a:lnTo>
                        <a:lnTo>
                          <a:pt x="269" y="19"/>
                        </a:lnTo>
                        <a:lnTo>
                          <a:pt x="273" y="22"/>
                        </a:lnTo>
                        <a:lnTo>
                          <a:pt x="277" y="28"/>
                        </a:lnTo>
                        <a:lnTo>
                          <a:pt x="277" y="35"/>
                        </a:lnTo>
                        <a:lnTo>
                          <a:pt x="277" y="35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6" name="Rectangle 83"/>
                  <p:cNvSpPr>
                    <a:spLocks noChangeArrowheads="1"/>
                  </p:cNvSpPr>
                  <p:nvPr/>
                </p:nvSpPr>
                <p:spPr bwMode="auto">
                  <a:xfrm>
                    <a:off x="9521978" y="3318298"/>
                    <a:ext cx="22225" cy="793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7" name="Freeform 84"/>
                  <p:cNvSpPr>
                    <a:spLocks/>
                  </p:cNvSpPr>
                  <p:nvPr/>
                </p:nvSpPr>
                <p:spPr bwMode="auto">
                  <a:xfrm>
                    <a:off x="9442603" y="3330998"/>
                    <a:ext cx="22225" cy="66675"/>
                  </a:xfrm>
                  <a:custGeom>
                    <a:avLst/>
                    <a:gdLst>
                      <a:gd name="T0" fmla="*/ 0 w 14"/>
                      <a:gd name="T1" fmla="*/ 0 h 42"/>
                      <a:gd name="T2" fmla="*/ 0 w 14"/>
                      <a:gd name="T3" fmla="*/ 9 h 42"/>
                      <a:gd name="T4" fmla="*/ 0 w 14"/>
                      <a:gd name="T5" fmla="*/ 42 h 42"/>
                      <a:gd name="T6" fmla="*/ 14 w 14"/>
                      <a:gd name="T7" fmla="*/ 42 h 42"/>
                      <a:gd name="T8" fmla="*/ 14 w 14"/>
                      <a:gd name="T9" fmla="*/ 2 h 42"/>
                      <a:gd name="T10" fmla="*/ 14 w 14"/>
                      <a:gd name="T11" fmla="*/ 0 h 42"/>
                      <a:gd name="T12" fmla="*/ 0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0" y="0"/>
                        </a:moveTo>
                        <a:lnTo>
                          <a:pt x="0" y="9"/>
                        </a:lnTo>
                        <a:lnTo>
                          <a:pt x="0" y="42"/>
                        </a:lnTo>
                        <a:lnTo>
                          <a:pt x="14" y="42"/>
                        </a:lnTo>
                        <a:lnTo>
                          <a:pt x="14" y="2"/>
                        </a:lnTo>
                        <a:lnTo>
                          <a:pt x="14" y="0"/>
                        </a:lnTo>
                        <a:lnTo>
                          <a:pt x="0"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8" name="Freeform 85"/>
                  <p:cNvSpPr>
                    <a:spLocks/>
                  </p:cNvSpPr>
                  <p:nvPr/>
                </p:nvSpPr>
                <p:spPr bwMode="auto">
                  <a:xfrm>
                    <a:off x="9469591" y="3269086"/>
                    <a:ext cx="22225" cy="128587"/>
                  </a:xfrm>
                  <a:custGeom>
                    <a:avLst/>
                    <a:gdLst>
                      <a:gd name="T0" fmla="*/ 0 w 14"/>
                      <a:gd name="T1" fmla="*/ 0 h 81"/>
                      <a:gd name="T2" fmla="*/ 0 w 14"/>
                      <a:gd name="T3" fmla="*/ 41 h 81"/>
                      <a:gd name="T4" fmla="*/ 0 w 14"/>
                      <a:gd name="T5" fmla="*/ 81 h 81"/>
                      <a:gd name="T6" fmla="*/ 14 w 14"/>
                      <a:gd name="T7" fmla="*/ 81 h 81"/>
                      <a:gd name="T8" fmla="*/ 14 w 14"/>
                      <a:gd name="T9" fmla="*/ 34 h 81"/>
                      <a:gd name="T10" fmla="*/ 14 w 14"/>
                      <a:gd name="T11" fmla="*/ 0 h 81"/>
                      <a:gd name="T12" fmla="*/ 0 w 14"/>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4" h="81">
                        <a:moveTo>
                          <a:pt x="0" y="0"/>
                        </a:moveTo>
                        <a:lnTo>
                          <a:pt x="0" y="41"/>
                        </a:lnTo>
                        <a:lnTo>
                          <a:pt x="0" y="81"/>
                        </a:lnTo>
                        <a:lnTo>
                          <a:pt x="14" y="81"/>
                        </a:lnTo>
                        <a:lnTo>
                          <a:pt x="14" y="34"/>
                        </a:lnTo>
                        <a:lnTo>
                          <a:pt x="14" y="0"/>
                        </a:lnTo>
                        <a:lnTo>
                          <a:pt x="0" y="0"/>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9" name="Freeform 86"/>
                  <p:cNvSpPr>
                    <a:spLocks/>
                  </p:cNvSpPr>
                  <p:nvPr/>
                </p:nvSpPr>
                <p:spPr bwMode="auto">
                  <a:xfrm>
                    <a:off x="9496578" y="3211936"/>
                    <a:ext cx="22225" cy="185737"/>
                  </a:xfrm>
                  <a:custGeom>
                    <a:avLst/>
                    <a:gdLst>
                      <a:gd name="T0" fmla="*/ 0 w 14"/>
                      <a:gd name="T1" fmla="*/ 0 h 117"/>
                      <a:gd name="T2" fmla="*/ 0 w 14"/>
                      <a:gd name="T3" fmla="*/ 68 h 117"/>
                      <a:gd name="T4" fmla="*/ 0 w 14"/>
                      <a:gd name="T5" fmla="*/ 117 h 117"/>
                      <a:gd name="T6" fmla="*/ 14 w 14"/>
                      <a:gd name="T7" fmla="*/ 117 h 117"/>
                      <a:gd name="T8" fmla="*/ 14 w 14"/>
                      <a:gd name="T9" fmla="*/ 63 h 117"/>
                      <a:gd name="T10" fmla="*/ 14 w 14"/>
                      <a:gd name="T11" fmla="*/ 0 h 117"/>
                      <a:gd name="T12" fmla="*/ 0 w 14"/>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14" h="117">
                        <a:moveTo>
                          <a:pt x="0" y="0"/>
                        </a:moveTo>
                        <a:lnTo>
                          <a:pt x="0" y="68"/>
                        </a:lnTo>
                        <a:lnTo>
                          <a:pt x="0" y="117"/>
                        </a:lnTo>
                        <a:lnTo>
                          <a:pt x="14" y="117"/>
                        </a:lnTo>
                        <a:lnTo>
                          <a:pt x="14" y="63"/>
                        </a:lnTo>
                        <a:lnTo>
                          <a:pt x="1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0" name="Freeform 87"/>
                  <p:cNvSpPr>
                    <a:spLocks/>
                  </p:cNvSpPr>
                  <p:nvPr/>
                </p:nvSpPr>
                <p:spPr bwMode="auto">
                  <a:xfrm>
                    <a:off x="9552140" y="3272261"/>
                    <a:ext cx="22225" cy="125412"/>
                  </a:xfrm>
                  <a:custGeom>
                    <a:avLst/>
                    <a:gdLst>
                      <a:gd name="T0" fmla="*/ 0 w 14"/>
                      <a:gd name="T1" fmla="*/ 0 h 79"/>
                      <a:gd name="T2" fmla="*/ 0 w 14"/>
                      <a:gd name="T3" fmla="*/ 15 h 79"/>
                      <a:gd name="T4" fmla="*/ 0 w 14"/>
                      <a:gd name="T5" fmla="*/ 79 h 79"/>
                      <a:gd name="T6" fmla="*/ 14 w 14"/>
                      <a:gd name="T7" fmla="*/ 79 h 79"/>
                      <a:gd name="T8" fmla="*/ 14 w 14"/>
                      <a:gd name="T9" fmla="*/ 9 h 79"/>
                      <a:gd name="T10" fmla="*/ 14 w 14"/>
                      <a:gd name="T11" fmla="*/ 0 h 79"/>
                      <a:gd name="T12" fmla="*/ 0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0" y="0"/>
                        </a:moveTo>
                        <a:lnTo>
                          <a:pt x="0" y="15"/>
                        </a:lnTo>
                        <a:lnTo>
                          <a:pt x="0" y="79"/>
                        </a:lnTo>
                        <a:lnTo>
                          <a:pt x="14" y="79"/>
                        </a:lnTo>
                        <a:lnTo>
                          <a:pt x="14" y="9"/>
                        </a:lnTo>
                        <a:lnTo>
                          <a:pt x="1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1" name="Freeform 88"/>
                  <p:cNvSpPr>
                    <a:spLocks/>
                  </p:cNvSpPr>
                  <p:nvPr/>
                </p:nvSpPr>
                <p:spPr bwMode="auto">
                  <a:xfrm>
                    <a:off x="9387041" y="3334173"/>
                    <a:ext cx="22225" cy="63500"/>
                  </a:xfrm>
                  <a:custGeom>
                    <a:avLst/>
                    <a:gdLst>
                      <a:gd name="T0" fmla="*/ 0 w 14"/>
                      <a:gd name="T1" fmla="*/ 0 h 40"/>
                      <a:gd name="T2" fmla="*/ 0 w 14"/>
                      <a:gd name="T3" fmla="*/ 22 h 40"/>
                      <a:gd name="T4" fmla="*/ 0 w 14"/>
                      <a:gd name="T5" fmla="*/ 40 h 40"/>
                      <a:gd name="T6" fmla="*/ 14 w 14"/>
                      <a:gd name="T7" fmla="*/ 40 h 40"/>
                      <a:gd name="T8" fmla="*/ 14 w 14"/>
                      <a:gd name="T9" fmla="*/ 15 h 40"/>
                      <a:gd name="T10" fmla="*/ 14 w 14"/>
                      <a:gd name="T11" fmla="*/ 0 h 40"/>
                      <a:gd name="T12" fmla="*/ 0 w 1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4" h="40">
                        <a:moveTo>
                          <a:pt x="0" y="0"/>
                        </a:moveTo>
                        <a:lnTo>
                          <a:pt x="0" y="22"/>
                        </a:lnTo>
                        <a:lnTo>
                          <a:pt x="0" y="40"/>
                        </a:lnTo>
                        <a:lnTo>
                          <a:pt x="14" y="40"/>
                        </a:lnTo>
                        <a:lnTo>
                          <a:pt x="14" y="15"/>
                        </a:lnTo>
                        <a:lnTo>
                          <a:pt x="14" y="0"/>
                        </a:lnTo>
                        <a:lnTo>
                          <a:pt x="0" y="0"/>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2" name="Freeform 89"/>
                  <p:cNvSpPr>
                    <a:spLocks/>
                  </p:cNvSpPr>
                  <p:nvPr/>
                </p:nvSpPr>
                <p:spPr bwMode="auto">
                  <a:xfrm>
                    <a:off x="9414028" y="3262736"/>
                    <a:ext cx="22225" cy="134937"/>
                  </a:xfrm>
                  <a:custGeom>
                    <a:avLst/>
                    <a:gdLst>
                      <a:gd name="T0" fmla="*/ 0 w 14"/>
                      <a:gd name="T1" fmla="*/ 0 h 85"/>
                      <a:gd name="T2" fmla="*/ 0 w 14"/>
                      <a:gd name="T3" fmla="*/ 64 h 85"/>
                      <a:gd name="T4" fmla="*/ 0 w 14"/>
                      <a:gd name="T5" fmla="*/ 85 h 85"/>
                      <a:gd name="T6" fmla="*/ 14 w 14"/>
                      <a:gd name="T7" fmla="*/ 85 h 85"/>
                      <a:gd name="T8" fmla="*/ 14 w 14"/>
                      <a:gd name="T9" fmla="*/ 59 h 85"/>
                      <a:gd name="T10" fmla="*/ 14 w 14"/>
                      <a:gd name="T11" fmla="*/ 0 h 85"/>
                      <a:gd name="T12" fmla="*/ 0 w 1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4" h="85">
                        <a:moveTo>
                          <a:pt x="0" y="0"/>
                        </a:moveTo>
                        <a:lnTo>
                          <a:pt x="0" y="64"/>
                        </a:lnTo>
                        <a:lnTo>
                          <a:pt x="0" y="85"/>
                        </a:lnTo>
                        <a:lnTo>
                          <a:pt x="14" y="85"/>
                        </a:lnTo>
                        <a:lnTo>
                          <a:pt x="14" y="59"/>
                        </a:lnTo>
                        <a:lnTo>
                          <a:pt x="14" y="0"/>
                        </a:lnTo>
                        <a:lnTo>
                          <a:pt x="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3" name="Freeform 90"/>
                  <p:cNvSpPr>
                    <a:spLocks/>
                  </p:cNvSpPr>
                  <p:nvPr/>
                </p:nvSpPr>
                <p:spPr bwMode="auto">
                  <a:xfrm>
                    <a:off x="9636278" y="3130973"/>
                    <a:ext cx="60325" cy="53975"/>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1"/>
                          <a:pt x="0" y="2"/>
                        </a:cubicBezTo>
                        <a:cubicBezTo>
                          <a:pt x="11" y="24"/>
                          <a:pt x="11" y="24"/>
                          <a:pt x="11" y="24"/>
                        </a:cubicBezTo>
                        <a:lnTo>
                          <a:pt x="27" y="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4" name="Freeform 91"/>
                  <p:cNvSpPr>
                    <a:spLocks/>
                  </p:cNvSpPr>
                  <p:nvPr/>
                </p:nvSpPr>
                <p:spPr bwMode="auto">
                  <a:xfrm>
                    <a:off x="9660091" y="3145261"/>
                    <a:ext cx="49213" cy="39687"/>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6"/>
                          <a:pt x="19" y="3"/>
                          <a:pt x="16" y="0"/>
                        </a:cubicBezTo>
                        <a:cubicBezTo>
                          <a:pt x="0" y="18"/>
                          <a:pt x="0" y="18"/>
                          <a:pt x="0" y="18"/>
                        </a:cubicBezTo>
                        <a:lnTo>
                          <a:pt x="22"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5" name="Freeform 92"/>
                  <p:cNvSpPr>
                    <a:spLocks/>
                  </p:cNvSpPr>
                  <p:nvPr/>
                </p:nvSpPr>
                <p:spPr bwMode="auto">
                  <a:xfrm>
                    <a:off x="9607703" y="3135736"/>
                    <a:ext cx="52388" cy="87312"/>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3"/>
                          <a:pt x="0" y="22"/>
                        </a:cubicBezTo>
                        <a:cubicBezTo>
                          <a:pt x="0" y="29"/>
                          <a:pt x="2" y="35"/>
                          <a:pt x="6" y="39"/>
                        </a:cubicBezTo>
                        <a:cubicBezTo>
                          <a:pt x="24" y="22"/>
                          <a:pt x="24" y="22"/>
                          <a:pt x="24" y="22"/>
                        </a:cubicBezTo>
                        <a:lnTo>
                          <a:pt x="1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6" name="Freeform 93"/>
                  <p:cNvSpPr>
                    <a:spLocks/>
                  </p:cNvSpPr>
                  <p:nvPr/>
                </p:nvSpPr>
                <p:spPr bwMode="auto">
                  <a:xfrm>
                    <a:off x="9660091" y="3164311"/>
                    <a:ext cx="53975" cy="20637"/>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6"/>
                          <a:pt x="23" y="3"/>
                          <a:pt x="22" y="0"/>
                        </a:cubicBezTo>
                        <a:lnTo>
                          <a:pt x="0" y="9"/>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7" name="Freeform 94"/>
                  <p:cNvSpPr>
                    <a:spLocks/>
                  </p:cNvSpPr>
                  <p:nvPr/>
                </p:nvSpPr>
                <p:spPr bwMode="auto">
                  <a:xfrm>
                    <a:off x="9620403" y="3184948"/>
                    <a:ext cx="39688" cy="49212"/>
                  </a:xfrm>
                  <a:custGeom>
                    <a:avLst/>
                    <a:gdLst>
                      <a:gd name="T0" fmla="*/ 0 w 18"/>
                      <a:gd name="T1" fmla="*/ 17 h 22"/>
                      <a:gd name="T2" fmla="*/ 7 w 18"/>
                      <a:gd name="T3" fmla="*/ 22 h 22"/>
                      <a:gd name="T4" fmla="*/ 18 w 18"/>
                      <a:gd name="T5" fmla="*/ 0 h 22"/>
                      <a:gd name="T6" fmla="*/ 0 w 18"/>
                      <a:gd name="T7" fmla="*/ 17 h 22"/>
                    </a:gdLst>
                    <a:ahLst/>
                    <a:cxnLst>
                      <a:cxn ang="0">
                        <a:pos x="T0" y="T1"/>
                      </a:cxn>
                      <a:cxn ang="0">
                        <a:pos x="T2" y="T3"/>
                      </a:cxn>
                      <a:cxn ang="0">
                        <a:pos x="T4" y="T5"/>
                      </a:cxn>
                      <a:cxn ang="0">
                        <a:pos x="T6" y="T7"/>
                      </a:cxn>
                    </a:cxnLst>
                    <a:rect l="0" t="0" r="r" b="b"/>
                    <a:pathLst>
                      <a:path w="18" h="22">
                        <a:moveTo>
                          <a:pt x="0" y="17"/>
                        </a:moveTo>
                        <a:cubicBezTo>
                          <a:pt x="2" y="19"/>
                          <a:pt x="4" y="21"/>
                          <a:pt x="7" y="22"/>
                        </a:cubicBezTo>
                        <a:cubicBezTo>
                          <a:pt x="18" y="0"/>
                          <a:pt x="18" y="0"/>
                          <a:pt x="18" y="0"/>
                        </a:cubicBezTo>
                        <a:lnTo>
                          <a:pt x="0" y="17"/>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8" name="Freeform 95"/>
                  <p:cNvSpPr>
                    <a:spLocks/>
                  </p:cNvSpPr>
                  <p:nvPr/>
                </p:nvSpPr>
                <p:spPr bwMode="auto">
                  <a:xfrm>
                    <a:off x="9636278" y="3184948"/>
                    <a:ext cx="77788" cy="53975"/>
                  </a:xfrm>
                  <a:custGeom>
                    <a:avLst/>
                    <a:gdLst>
                      <a:gd name="T0" fmla="*/ 0 w 35"/>
                      <a:gd name="T1" fmla="*/ 22 h 24"/>
                      <a:gd name="T2" fmla="*/ 11 w 35"/>
                      <a:gd name="T3" fmla="*/ 24 h 24"/>
                      <a:gd name="T4" fmla="*/ 35 w 35"/>
                      <a:gd name="T5" fmla="*/ 0 h 24"/>
                      <a:gd name="T6" fmla="*/ 11 w 35"/>
                      <a:gd name="T7" fmla="*/ 0 h 24"/>
                      <a:gd name="T8" fmla="*/ 0 w 35"/>
                      <a:gd name="T9" fmla="*/ 22 h 24"/>
                    </a:gdLst>
                    <a:ahLst/>
                    <a:cxnLst>
                      <a:cxn ang="0">
                        <a:pos x="T0" y="T1"/>
                      </a:cxn>
                      <a:cxn ang="0">
                        <a:pos x="T2" y="T3"/>
                      </a:cxn>
                      <a:cxn ang="0">
                        <a:pos x="T4" y="T5"/>
                      </a:cxn>
                      <a:cxn ang="0">
                        <a:pos x="T6" y="T7"/>
                      </a:cxn>
                      <a:cxn ang="0">
                        <a:pos x="T8" y="T9"/>
                      </a:cxn>
                    </a:cxnLst>
                    <a:rect l="0" t="0" r="r" b="b"/>
                    <a:pathLst>
                      <a:path w="35" h="24">
                        <a:moveTo>
                          <a:pt x="0" y="22"/>
                        </a:moveTo>
                        <a:cubicBezTo>
                          <a:pt x="3" y="23"/>
                          <a:pt x="7" y="24"/>
                          <a:pt x="11" y="24"/>
                        </a:cubicBezTo>
                        <a:cubicBezTo>
                          <a:pt x="24" y="24"/>
                          <a:pt x="35" y="14"/>
                          <a:pt x="35" y="0"/>
                        </a:cubicBezTo>
                        <a:cubicBezTo>
                          <a:pt x="11" y="0"/>
                          <a:pt x="11" y="0"/>
                          <a:pt x="11" y="0"/>
                        </a:cubicBezTo>
                        <a:lnTo>
                          <a:pt x="0" y="22"/>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9" name="Freeform 96"/>
                  <p:cNvSpPr>
                    <a:spLocks/>
                  </p:cNvSpPr>
                  <p:nvPr/>
                </p:nvSpPr>
                <p:spPr bwMode="auto">
                  <a:xfrm>
                    <a:off x="9607703" y="3262736"/>
                    <a:ext cx="106363" cy="106362"/>
                  </a:xfrm>
                  <a:custGeom>
                    <a:avLst/>
                    <a:gdLst>
                      <a:gd name="T0" fmla="*/ 46 w 48"/>
                      <a:gd name="T1" fmla="*/ 15 h 48"/>
                      <a:gd name="T2" fmla="*/ 40 w 48"/>
                      <a:gd name="T3" fmla="*/ 6 h 48"/>
                      <a:gd name="T4" fmla="*/ 24 w 48"/>
                      <a:gd name="T5" fmla="*/ 0 h 48"/>
                      <a:gd name="T6" fmla="*/ 13 w 48"/>
                      <a:gd name="T7" fmla="*/ 2 h 48"/>
                      <a:gd name="T8" fmla="*/ 0 w 48"/>
                      <a:gd name="T9" fmla="*/ 24 h 48"/>
                      <a:gd name="T10" fmla="*/ 6 w 48"/>
                      <a:gd name="T11" fmla="*/ 41 h 48"/>
                      <a:gd name="T12" fmla="*/ 13 w 48"/>
                      <a:gd name="T13" fmla="*/ 45 h 48"/>
                      <a:gd name="T14" fmla="*/ 24 w 48"/>
                      <a:gd name="T15" fmla="*/ 48 h 48"/>
                      <a:gd name="T16" fmla="*/ 48 w 48"/>
                      <a:gd name="T17" fmla="*/ 24 h 48"/>
                      <a:gd name="T18" fmla="*/ 46 w 48"/>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6" y="15"/>
                        </a:moveTo>
                        <a:cubicBezTo>
                          <a:pt x="45" y="11"/>
                          <a:pt x="43" y="8"/>
                          <a:pt x="40" y="6"/>
                        </a:cubicBezTo>
                        <a:cubicBezTo>
                          <a:pt x="36" y="2"/>
                          <a:pt x="30" y="0"/>
                          <a:pt x="24" y="0"/>
                        </a:cubicBezTo>
                        <a:cubicBezTo>
                          <a:pt x="20" y="0"/>
                          <a:pt x="17" y="0"/>
                          <a:pt x="13" y="2"/>
                        </a:cubicBezTo>
                        <a:cubicBezTo>
                          <a:pt x="5" y="6"/>
                          <a:pt x="0" y="14"/>
                          <a:pt x="0" y="24"/>
                        </a:cubicBezTo>
                        <a:cubicBezTo>
                          <a:pt x="0" y="30"/>
                          <a:pt x="2" y="36"/>
                          <a:pt x="6" y="41"/>
                        </a:cubicBezTo>
                        <a:cubicBezTo>
                          <a:pt x="8" y="43"/>
                          <a:pt x="10" y="44"/>
                          <a:pt x="13" y="45"/>
                        </a:cubicBezTo>
                        <a:cubicBezTo>
                          <a:pt x="16" y="47"/>
                          <a:pt x="20" y="48"/>
                          <a:pt x="24" y="48"/>
                        </a:cubicBezTo>
                        <a:cubicBezTo>
                          <a:pt x="37" y="48"/>
                          <a:pt x="48" y="37"/>
                          <a:pt x="48" y="24"/>
                        </a:cubicBezTo>
                        <a:cubicBezTo>
                          <a:pt x="48" y="20"/>
                          <a:pt x="47" y="17"/>
                          <a:pt x="46" y="15"/>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0" name="Freeform 97"/>
                  <p:cNvSpPr>
                    <a:spLocks/>
                  </p:cNvSpPr>
                  <p:nvPr/>
                </p:nvSpPr>
                <p:spPr bwMode="auto">
                  <a:xfrm>
                    <a:off x="9636278" y="3262736"/>
                    <a:ext cx="60325" cy="53975"/>
                  </a:xfrm>
                  <a:custGeom>
                    <a:avLst/>
                    <a:gdLst>
                      <a:gd name="T0" fmla="*/ 27 w 27"/>
                      <a:gd name="T1" fmla="*/ 6 h 24"/>
                      <a:gd name="T2" fmla="*/ 11 w 27"/>
                      <a:gd name="T3" fmla="*/ 0 h 24"/>
                      <a:gd name="T4" fmla="*/ 0 w 27"/>
                      <a:gd name="T5" fmla="*/ 2 h 24"/>
                      <a:gd name="T6" fmla="*/ 11 w 27"/>
                      <a:gd name="T7" fmla="*/ 24 h 24"/>
                      <a:gd name="T8" fmla="*/ 27 w 27"/>
                      <a:gd name="T9" fmla="*/ 6 h 24"/>
                    </a:gdLst>
                    <a:ahLst/>
                    <a:cxnLst>
                      <a:cxn ang="0">
                        <a:pos x="T0" y="T1"/>
                      </a:cxn>
                      <a:cxn ang="0">
                        <a:pos x="T2" y="T3"/>
                      </a:cxn>
                      <a:cxn ang="0">
                        <a:pos x="T4" y="T5"/>
                      </a:cxn>
                      <a:cxn ang="0">
                        <a:pos x="T6" y="T7"/>
                      </a:cxn>
                      <a:cxn ang="0">
                        <a:pos x="T8" y="T9"/>
                      </a:cxn>
                    </a:cxnLst>
                    <a:rect l="0" t="0" r="r" b="b"/>
                    <a:pathLst>
                      <a:path w="27" h="24">
                        <a:moveTo>
                          <a:pt x="27" y="6"/>
                        </a:moveTo>
                        <a:cubicBezTo>
                          <a:pt x="23" y="2"/>
                          <a:pt x="17" y="0"/>
                          <a:pt x="11" y="0"/>
                        </a:cubicBezTo>
                        <a:cubicBezTo>
                          <a:pt x="7" y="0"/>
                          <a:pt x="4" y="0"/>
                          <a:pt x="0" y="2"/>
                        </a:cubicBezTo>
                        <a:cubicBezTo>
                          <a:pt x="11" y="24"/>
                          <a:pt x="11" y="24"/>
                          <a:pt x="11" y="24"/>
                        </a:cubicBezTo>
                        <a:lnTo>
                          <a:pt x="27" y="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1" name="Freeform 98"/>
                  <p:cNvSpPr>
                    <a:spLocks/>
                  </p:cNvSpPr>
                  <p:nvPr/>
                </p:nvSpPr>
                <p:spPr bwMode="auto">
                  <a:xfrm>
                    <a:off x="9660091" y="3275436"/>
                    <a:ext cx="49213" cy="41275"/>
                  </a:xfrm>
                  <a:custGeom>
                    <a:avLst/>
                    <a:gdLst>
                      <a:gd name="T0" fmla="*/ 22 w 22"/>
                      <a:gd name="T1" fmla="*/ 9 h 18"/>
                      <a:gd name="T2" fmla="*/ 16 w 22"/>
                      <a:gd name="T3" fmla="*/ 0 h 18"/>
                      <a:gd name="T4" fmla="*/ 0 w 22"/>
                      <a:gd name="T5" fmla="*/ 18 h 18"/>
                      <a:gd name="T6" fmla="*/ 22 w 22"/>
                      <a:gd name="T7" fmla="*/ 9 h 18"/>
                    </a:gdLst>
                    <a:ahLst/>
                    <a:cxnLst>
                      <a:cxn ang="0">
                        <a:pos x="T0" y="T1"/>
                      </a:cxn>
                      <a:cxn ang="0">
                        <a:pos x="T2" y="T3"/>
                      </a:cxn>
                      <a:cxn ang="0">
                        <a:pos x="T4" y="T5"/>
                      </a:cxn>
                      <a:cxn ang="0">
                        <a:pos x="T6" y="T7"/>
                      </a:cxn>
                    </a:cxnLst>
                    <a:rect l="0" t="0" r="r" b="b"/>
                    <a:pathLst>
                      <a:path w="22" h="18">
                        <a:moveTo>
                          <a:pt x="22" y="9"/>
                        </a:moveTo>
                        <a:cubicBezTo>
                          <a:pt x="21" y="5"/>
                          <a:pt x="19" y="2"/>
                          <a:pt x="16" y="0"/>
                        </a:cubicBezTo>
                        <a:cubicBezTo>
                          <a:pt x="0" y="18"/>
                          <a:pt x="0" y="18"/>
                          <a:pt x="0" y="18"/>
                        </a:cubicBezTo>
                        <a:lnTo>
                          <a:pt x="22" y="9"/>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2" name="Freeform 99"/>
                  <p:cNvSpPr>
                    <a:spLocks/>
                  </p:cNvSpPr>
                  <p:nvPr/>
                </p:nvSpPr>
                <p:spPr bwMode="auto">
                  <a:xfrm>
                    <a:off x="9607703" y="3267498"/>
                    <a:ext cx="52388" cy="85725"/>
                  </a:xfrm>
                  <a:custGeom>
                    <a:avLst/>
                    <a:gdLst>
                      <a:gd name="T0" fmla="*/ 13 w 24"/>
                      <a:gd name="T1" fmla="*/ 0 h 39"/>
                      <a:gd name="T2" fmla="*/ 0 w 24"/>
                      <a:gd name="T3" fmla="*/ 22 h 39"/>
                      <a:gd name="T4" fmla="*/ 6 w 24"/>
                      <a:gd name="T5" fmla="*/ 39 h 39"/>
                      <a:gd name="T6" fmla="*/ 24 w 24"/>
                      <a:gd name="T7" fmla="*/ 22 h 39"/>
                      <a:gd name="T8" fmla="*/ 13 w 24"/>
                      <a:gd name="T9" fmla="*/ 0 h 39"/>
                    </a:gdLst>
                    <a:ahLst/>
                    <a:cxnLst>
                      <a:cxn ang="0">
                        <a:pos x="T0" y="T1"/>
                      </a:cxn>
                      <a:cxn ang="0">
                        <a:pos x="T2" y="T3"/>
                      </a:cxn>
                      <a:cxn ang="0">
                        <a:pos x="T4" y="T5"/>
                      </a:cxn>
                      <a:cxn ang="0">
                        <a:pos x="T6" y="T7"/>
                      </a:cxn>
                      <a:cxn ang="0">
                        <a:pos x="T8" y="T9"/>
                      </a:cxn>
                    </a:cxnLst>
                    <a:rect l="0" t="0" r="r" b="b"/>
                    <a:pathLst>
                      <a:path w="24" h="39">
                        <a:moveTo>
                          <a:pt x="13" y="0"/>
                        </a:moveTo>
                        <a:cubicBezTo>
                          <a:pt x="5" y="4"/>
                          <a:pt x="0" y="12"/>
                          <a:pt x="0" y="22"/>
                        </a:cubicBezTo>
                        <a:cubicBezTo>
                          <a:pt x="0" y="28"/>
                          <a:pt x="2" y="34"/>
                          <a:pt x="6" y="39"/>
                        </a:cubicBezTo>
                        <a:cubicBezTo>
                          <a:pt x="24" y="22"/>
                          <a:pt x="24" y="22"/>
                          <a:pt x="24" y="22"/>
                        </a:cubicBezTo>
                        <a:lnTo>
                          <a:pt x="1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3" name="Freeform 100"/>
                  <p:cNvSpPr>
                    <a:spLocks/>
                  </p:cNvSpPr>
                  <p:nvPr/>
                </p:nvSpPr>
                <p:spPr bwMode="auto">
                  <a:xfrm>
                    <a:off x="9660091" y="3296073"/>
                    <a:ext cx="53975" cy="20637"/>
                  </a:xfrm>
                  <a:custGeom>
                    <a:avLst/>
                    <a:gdLst>
                      <a:gd name="T0" fmla="*/ 0 w 24"/>
                      <a:gd name="T1" fmla="*/ 9 h 9"/>
                      <a:gd name="T2" fmla="*/ 24 w 24"/>
                      <a:gd name="T3" fmla="*/ 9 h 9"/>
                      <a:gd name="T4" fmla="*/ 22 w 24"/>
                      <a:gd name="T5" fmla="*/ 0 h 9"/>
                      <a:gd name="T6" fmla="*/ 0 w 24"/>
                      <a:gd name="T7" fmla="*/ 9 h 9"/>
                    </a:gdLst>
                    <a:ahLst/>
                    <a:cxnLst>
                      <a:cxn ang="0">
                        <a:pos x="T0" y="T1"/>
                      </a:cxn>
                      <a:cxn ang="0">
                        <a:pos x="T2" y="T3"/>
                      </a:cxn>
                      <a:cxn ang="0">
                        <a:pos x="T4" y="T5"/>
                      </a:cxn>
                      <a:cxn ang="0">
                        <a:pos x="T6" y="T7"/>
                      </a:cxn>
                    </a:cxnLst>
                    <a:rect l="0" t="0" r="r" b="b"/>
                    <a:pathLst>
                      <a:path w="24" h="9">
                        <a:moveTo>
                          <a:pt x="0" y="9"/>
                        </a:moveTo>
                        <a:cubicBezTo>
                          <a:pt x="24" y="9"/>
                          <a:pt x="24" y="9"/>
                          <a:pt x="24" y="9"/>
                        </a:cubicBezTo>
                        <a:cubicBezTo>
                          <a:pt x="24" y="5"/>
                          <a:pt x="23" y="2"/>
                          <a:pt x="22" y="0"/>
                        </a:cubicBezTo>
                        <a:lnTo>
                          <a:pt x="0" y="9"/>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4" name="Freeform 101"/>
                  <p:cNvSpPr>
                    <a:spLocks/>
                  </p:cNvSpPr>
                  <p:nvPr/>
                </p:nvSpPr>
                <p:spPr bwMode="auto">
                  <a:xfrm>
                    <a:off x="9620403" y="3316711"/>
                    <a:ext cx="39688" cy="46037"/>
                  </a:xfrm>
                  <a:custGeom>
                    <a:avLst/>
                    <a:gdLst>
                      <a:gd name="T0" fmla="*/ 0 w 18"/>
                      <a:gd name="T1" fmla="*/ 17 h 21"/>
                      <a:gd name="T2" fmla="*/ 7 w 18"/>
                      <a:gd name="T3" fmla="*/ 21 h 21"/>
                      <a:gd name="T4" fmla="*/ 18 w 18"/>
                      <a:gd name="T5" fmla="*/ 0 h 21"/>
                      <a:gd name="T6" fmla="*/ 0 w 18"/>
                      <a:gd name="T7" fmla="*/ 17 h 21"/>
                    </a:gdLst>
                    <a:ahLst/>
                    <a:cxnLst>
                      <a:cxn ang="0">
                        <a:pos x="T0" y="T1"/>
                      </a:cxn>
                      <a:cxn ang="0">
                        <a:pos x="T2" y="T3"/>
                      </a:cxn>
                      <a:cxn ang="0">
                        <a:pos x="T4" y="T5"/>
                      </a:cxn>
                      <a:cxn ang="0">
                        <a:pos x="T6" y="T7"/>
                      </a:cxn>
                    </a:cxnLst>
                    <a:rect l="0" t="0" r="r" b="b"/>
                    <a:pathLst>
                      <a:path w="18" h="21">
                        <a:moveTo>
                          <a:pt x="0" y="17"/>
                        </a:moveTo>
                        <a:cubicBezTo>
                          <a:pt x="2" y="19"/>
                          <a:pt x="4" y="20"/>
                          <a:pt x="7" y="21"/>
                        </a:cubicBezTo>
                        <a:cubicBezTo>
                          <a:pt x="18" y="0"/>
                          <a:pt x="18" y="0"/>
                          <a:pt x="18" y="0"/>
                        </a:cubicBezTo>
                        <a:lnTo>
                          <a:pt x="0" y="17"/>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5" name="Freeform 102"/>
                  <p:cNvSpPr>
                    <a:spLocks/>
                  </p:cNvSpPr>
                  <p:nvPr/>
                </p:nvSpPr>
                <p:spPr bwMode="auto">
                  <a:xfrm>
                    <a:off x="9636278" y="3316711"/>
                    <a:ext cx="77788" cy="52387"/>
                  </a:xfrm>
                  <a:custGeom>
                    <a:avLst/>
                    <a:gdLst>
                      <a:gd name="T0" fmla="*/ 0 w 35"/>
                      <a:gd name="T1" fmla="*/ 21 h 24"/>
                      <a:gd name="T2" fmla="*/ 11 w 35"/>
                      <a:gd name="T3" fmla="*/ 24 h 24"/>
                      <a:gd name="T4" fmla="*/ 35 w 35"/>
                      <a:gd name="T5" fmla="*/ 0 h 24"/>
                      <a:gd name="T6" fmla="*/ 11 w 35"/>
                      <a:gd name="T7" fmla="*/ 0 h 24"/>
                      <a:gd name="T8" fmla="*/ 0 w 35"/>
                      <a:gd name="T9" fmla="*/ 21 h 24"/>
                    </a:gdLst>
                    <a:ahLst/>
                    <a:cxnLst>
                      <a:cxn ang="0">
                        <a:pos x="T0" y="T1"/>
                      </a:cxn>
                      <a:cxn ang="0">
                        <a:pos x="T2" y="T3"/>
                      </a:cxn>
                      <a:cxn ang="0">
                        <a:pos x="T4" y="T5"/>
                      </a:cxn>
                      <a:cxn ang="0">
                        <a:pos x="T6" y="T7"/>
                      </a:cxn>
                      <a:cxn ang="0">
                        <a:pos x="T8" y="T9"/>
                      </a:cxn>
                    </a:cxnLst>
                    <a:rect l="0" t="0" r="r" b="b"/>
                    <a:pathLst>
                      <a:path w="35" h="24">
                        <a:moveTo>
                          <a:pt x="0" y="21"/>
                        </a:moveTo>
                        <a:cubicBezTo>
                          <a:pt x="3" y="23"/>
                          <a:pt x="7" y="24"/>
                          <a:pt x="11" y="24"/>
                        </a:cubicBezTo>
                        <a:cubicBezTo>
                          <a:pt x="24" y="24"/>
                          <a:pt x="35" y="13"/>
                          <a:pt x="35" y="0"/>
                        </a:cubicBezTo>
                        <a:cubicBezTo>
                          <a:pt x="11" y="0"/>
                          <a:pt x="11" y="0"/>
                          <a:pt x="11" y="0"/>
                        </a:cubicBezTo>
                        <a:lnTo>
                          <a:pt x="0" y="21"/>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6" name="Freeform 103"/>
                  <p:cNvSpPr>
                    <a:spLocks/>
                  </p:cNvSpPr>
                  <p:nvPr/>
                </p:nvSpPr>
                <p:spPr bwMode="auto">
                  <a:xfrm>
                    <a:off x="9388628" y="3480223"/>
                    <a:ext cx="323850" cy="106362"/>
                  </a:xfrm>
                  <a:custGeom>
                    <a:avLst/>
                    <a:gdLst>
                      <a:gd name="T0" fmla="*/ 2 w 204"/>
                      <a:gd name="T1" fmla="*/ 67 h 67"/>
                      <a:gd name="T2" fmla="*/ 0 w 204"/>
                      <a:gd name="T3" fmla="*/ 62 h 67"/>
                      <a:gd name="T4" fmla="*/ 59 w 204"/>
                      <a:gd name="T5" fmla="*/ 49 h 67"/>
                      <a:gd name="T6" fmla="*/ 108 w 204"/>
                      <a:gd name="T7" fmla="*/ 20 h 67"/>
                      <a:gd name="T8" fmla="*/ 167 w 204"/>
                      <a:gd name="T9" fmla="*/ 18 h 67"/>
                      <a:gd name="T10" fmla="*/ 204 w 204"/>
                      <a:gd name="T11" fmla="*/ 0 h 67"/>
                      <a:gd name="T12" fmla="*/ 204 w 204"/>
                      <a:gd name="T13" fmla="*/ 4 h 67"/>
                      <a:gd name="T14" fmla="*/ 204 w 204"/>
                      <a:gd name="T15" fmla="*/ 6 h 67"/>
                      <a:gd name="T16" fmla="*/ 169 w 204"/>
                      <a:gd name="T17" fmla="*/ 23 h 67"/>
                      <a:gd name="T18" fmla="*/ 110 w 204"/>
                      <a:gd name="T19" fmla="*/ 25 h 67"/>
                      <a:gd name="T20" fmla="*/ 62 w 204"/>
                      <a:gd name="T21" fmla="*/ 53 h 67"/>
                      <a:gd name="T22" fmla="*/ 2 w 204"/>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67">
                        <a:moveTo>
                          <a:pt x="2" y="67"/>
                        </a:moveTo>
                        <a:lnTo>
                          <a:pt x="0" y="62"/>
                        </a:lnTo>
                        <a:lnTo>
                          <a:pt x="59" y="49"/>
                        </a:lnTo>
                        <a:lnTo>
                          <a:pt x="108" y="20"/>
                        </a:lnTo>
                        <a:lnTo>
                          <a:pt x="167" y="18"/>
                        </a:lnTo>
                        <a:lnTo>
                          <a:pt x="204" y="0"/>
                        </a:lnTo>
                        <a:lnTo>
                          <a:pt x="204" y="4"/>
                        </a:lnTo>
                        <a:lnTo>
                          <a:pt x="204" y="6"/>
                        </a:lnTo>
                        <a:lnTo>
                          <a:pt x="169" y="23"/>
                        </a:lnTo>
                        <a:lnTo>
                          <a:pt x="110" y="25"/>
                        </a:lnTo>
                        <a:lnTo>
                          <a:pt x="62" y="53"/>
                        </a:lnTo>
                        <a:lnTo>
                          <a:pt x="2" y="67"/>
                        </a:ln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7" name="Freeform 104"/>
                  <p:cNvSpPr>
                    <a:spLocks/>
                  </p:cNvSpPr>
                  <p:nvPr/>
                </p:nvSpPr>
                <p:spPr bwMode="auto">
                  <a:xfrm>
                    <a:off x="9388628" y="3400848"/>
                    <a:ext cx="327025" cy="173037"/>
                  </a:xfrm>
                  <a:custGeom>
                    <a:avLst/>
                    <a:gdLst>
                      <a:gd name="T0" fmla="*/ 3 w 206"/>
                      <a:gd name="T1" fmla="*/ 109 h 109"/>
                      <a:gd name="T2" fmla="*/ 0 w 206"/>
                      <a:gd name="T3" fmla="*/ 105 h 109"/>
                      <a:gd name="T4" fmla="*/ 49 w 206"/>
                      <a:gd name="T5" fmla="*/ 84 h 109"/>
                      <a:gd name="T6" fmla="*/ 79 w 206"/>
                      <a:gd name="T7" fmla="*/ 52 h 109"/>
                      <a:gd name="T8" fmla="*/ 127 w 206"/>
                      <a:gd name="T9" fmla="*/ 42 h 109"/>
                      <a:gd name="T10" fmla="*/ 156 w 206"/>
                      <a:gd name="T11" fmla="*/ 10 h 109"/>
                      <a:gd name="T12" fmla="*/ 206 w 206"/>
                      <a:gd name="T13" fmla="*/ 0 h 109"/>
                      <a:gd name="T14" fmla="*/ 206 w 206"/>
                      <a:gd name="T15" fmla="*/ 4 h 109"/>
                      <a:gd name="T16" fmla="*/ 159 w 206"/>
                      <a:gd name="T17" fmla="*/ 14 h 109"/>
                      <a:gd name="T18" fmla="*/ 129 w 206"/>
                      <a:gd name="T19" fmla="*/ 46 h 109"/>
                      <a:gd name="T20" fmla="*/ 82 w 206"/>
                      <a:gd name="T21" fmla="*/ 56 h 109"/>
                      <a:gd name="T22" fmla="*/ 52 w 206"/>
                      <a:gd name="T23" fmla="*/ 88 h 109"/>
                      <a:gd name="T24" fmla="*/ 3 w 206"/>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09">
                        <a:moveTo>
                          <a:pt x="3" y="109"/>
                        </a:moveTo>
                        <a:lnTo>
                          <a:pt x="0" y="105"/>
                        </a:lnTo>
                        <a:lnTo>
                          <a:pt x="49" y="84"/>
                        </a:lnTo>
                        <a:lnTo>
                          <a:pt x="79" y="52"/>
                        </a:lnTo>
                        <a:lnTo>
                          <a:pt x="127" y="42"/>
                        </a:lnTo>
                        <a:lnTo>
                          <a:pt x="156" y="10"/>
                        </a:lnTo>
                        <a:lnTo>
                          <a:pt x="206" y="0"/>
                        </a:lnTo>
                        <a:lnTo>
                          <a:pt x="206" y="4"/>
                        </a:lnTo>
                        <a:lnTo>
                          <a:pt x="159" y="14"/>
                        </a:lnTo>
                        <a:lnTo>
                          <a:pt x="129" y="46"/>
                        </a:lnTo>
                        <a:lnTo>
                          <a:pt x="82" y="56"/>
                        </a:lnTo>
                        <a:lnTo>
                          <a:pt x="52" y="88"/>
                        </a:lnTo>
                        <a:lnTo>
                          <a:pt x="3" y="109"/>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8" name="Freeform 105"/>
                  <p:cNvSpPr>
                    <a:spLocks/>
                  </p:cNvSpPr>
                  <p:nvPr/>
                </p:nvSpPr>
                <p:spPr bwMode="auto">
                  <a:xfrm>
                    <a:off x="9391803" y="3518323"/>
                    <a:ext cx="320675" cy="82550"/>
                  </a:xfrm>
                  <a:custGeom>
                    <a:avLst/>
                    <a:gdLst>
                      <a:gd name="T0" fmla="*/ 0 w 202"/>
                      <a:gd name="T1" fmla="*/ 52 h 52"/>
                      <a:gd name="T2" fmla="*/ 0 w 202"/>
                      <a:gd name="T3" fmla="*/ 46 h 52"/>
                      <a:gd name="T4" fmla="*/ 46 w 202"/>
                      <a:gd name="T5" fmla="*/ 39 h 52"/>
                      <a:gd name="T6" fmla="*/ 85 w 202"/>
                      <a:gd name="T7" fmla="*/ 17 h 52"/>
                      <a:gd name="T8" fmla="*/ 133 w 202"/>
                      <a:gd name="T9" fmla="*/ 22 h 52"/>
                      <a:gd name="T10" fmla="*/ 172 w 202"/>
                      <a:gd name="T11" fmla="*/ 0 h 52"/>
                      <a:gd name="T12" fmla="*/ 202 w 202"/>
                      <a:gd name="T13" fmla="*/ 3 h 52"/>
                      <a:gd name="T14" fmla="*/ 202 w 202"/>
                      <a:gd name="T15" fmla="*/ 7 h 52"/>
                      <a:gd name="T16" fmla="*/ 172 w 202"/>
                      <a:gd name="T17" fmla="*/ 4 h 52"/>
                      <a:gd name="T18" fmla="*/ 134 w 202"/>
                      <a:gd name="T19" fmla="*/ 27 h 52"/>
                      <a:gd name="T20" fmla="*/ 87 w 202"/>
                      <a:gd name="T21" fmla="*/ 22 h 52"/>
                      <a:gd name="T22" fmla="*/ 47 w 202"/>
                      <a:gd name="T23" fmla="*/ 45 h 52"/>
                      <a:gd name="T24" fmla="*/ 0 w 20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2">
                        <a:moveTo>
                          <a:pt x="0" y="52"/>
                        </a:moveTo>
                        <a:lnTo>
                          <a:pt x="0" y="46"/>
                        </a:lnTo>
                        <a:lnTo>
                          <a:pt x="46" y="39"/>
                        </a:lnTo>
                        <a:lnTo>
                          <a:pt x="85" y="17"/>
                        </a:lnTo>
                        <a:lnTo>
                          <a:pt x="133" y="22"/>
                        </a:lnTo>
                        <a:lnTo>
                          <a:pt x="172" y="0"/>
                        </a:lnTo>
                        <a:lnTo>
                          <a:pt x="202" y="3"/>
                        </a:lnTo>
                        <a:lnTo>
                          <a:pt x="202" y="7"/>
                        </a:lnTo>
                        <a:lnTo>
                          <a:pt x="172" y="4"/>
                        </a:lnTo>
                        <a:lnTo>
                          <a:pt x="134" y="27"/>
                        </a:lnTo>
                        <a:lnTo>
                          <a:pt x="87" y="22"/>
                        </a:lnTo>
                        <a:lnTo>
                          <a:pt x="47" y="45"/>
                        </a:lnTo>
                        <a:lnTo>
                          <a:pt x="0" y="52"/>
                        </a:lnTo>
                        <a:close/>
                      </a:path>
                    </a:pathLst>
                  </a:custGeom>
                  <a:solidFill>
                    <a:srgbClr val="008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cxnSp>
            <p:nvCxnSpPr>
              <p:cNvPr id="499" name="Straight Connector 498"/>
              <p:cNvCxnSpPr/>
              <p:nvPr/>
            </p:nvCxnSpPr>
            <p:spPr>
              <a:xfrm>
                <a:off x="4192449" y="2075213"/>
                <a:ext cx="1658746"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51" name="Straight Connector 250"/>
            <p:cNvCxnSpPr/>
            <p:nvPr/>
          </p:nvCxnSpPr>
          <p:spPr>
            <a:xfrm>
              <a:off x="1556366" y="2084975"/>
              <a:ext cx="66232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6191" y="2049462"/>
            <a:ext cx="3331848" cy="1387001"/>
            <a:chOff x="6191" y="2049462"/>
            <a:chExt cx="3331848" cy="1387001"/>
          </a:xfrm>
        </p:grpSpPr>
        <p:grpSp>
          <p:nvGrpSpPr>
            <p:cNvPr id="15" name="Group 14"/>
            <p:cNvGrpSpPr/>
            <p:nvPr/>
          </p:nvGrpSpPr>
          <p:grpSpPr>
            <a:xfrm>
              <a:off x="1951037" y="2049462"/>
              <a:ext cx="1387002" cy="1387001"/>
              <a:chOff x="2357038" y="3826023"/>
              <a:chExt cx="1387002" cy="1387001"/>
            </a:xfrm>
          </p:grpSpPr>
          <p:sp>
            <p:nvSpPr>
              <p:cNvPr id="4" name="Rectangle 3"/>
              <p:cNvSpPr/>
              <p:nvPr/>
            </p:nvSpPr>
            <p:spPr bwMode="auto">
              <a:xfrm>
                <a:off x="2357038" y="3826023"/>
                <a:ext cx="1387002" cy="1387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00"/>
                  </a:spcAft>
                </a:pPr>
                <a:r>
                  <a:rPr lang="en-US" sz="1200" dirty="0" smtClean="0">
                    <a:gradFill>
                      <a:gsLst>
                        <a:gs pos="0">
                          <a:srgbClr val="FFFFFF"/>
                        </a:gs>
                        <a:gs pos="100000">
                          <a:srgbClr val="FFFFFF"/>
                        </a:gs>
                      </a:gsLst>
                      <a:lin ang="5400000" scaled="0"/>
                    </a:gradFill>
                    <a:ea typeface="Segoe UI" pitchFamily="34" charset="0"/>
                    <a:cs typeface="Segoe UI" pitchFamily="34" charset="0"/>
                  </a:rPr>
                  <a:t>Web Service</a:t>
                </a:r>
              </a:p>
            </p:txBody>
          </p:sp>
          <p:pic>
            <p:nvPicPr>
              <p:cNvPr id="55" name="Picture 54"/>
              <p:cNvPicPr>
                <a:picLocks noChangeAspect="1"/>
              </p:cNvPicPr>
              <p:nvPr/>
            </p:nvPicPr>
            <p:blipFill>
              <a:blip r:embed="rId3"/>
              <a:stretch>
                <a:fillRect/>
              </a:stretch>
            </p:blipFill>
            <p:spPr>
              <a:xfrm>
                <a:off x="2691865" y="4376789"/>
                <a:ext cx="672743" cy="426510"/>
              </a:xfrm>
              <a:prstGeom prst="rect">
                <a:avLst/>
              </a:prstGeom>
            </p:spPr>
          </p:pic>
        </p:grpSp>
        <p:sp>
          <p:nvSpPr>
            <p:cNvPr id="387" name="TextBox 386"/>
            <p:cNvSpPr txBox="1"/>
            <p:nvPr/>
          </p:nvSpPr>
          <p:spPr>
            <a:xfrm>
              <a:off x="6191" y="2094893"/>
              <a:ext cx="1988453" cy="923330"/>
            </a:xfrm>
            <a:prstGeom prst="rect">
              <a:avLst/>
            </a:prstGeom>
            <a:noFill/>
          </p:spPr>
          <p:txBody>
            <a:bodyPr wrap="square" rtlCol="0">
              <a:spAutoFit/>
            </a:bodyPr>
            <a:lstStyle/>
            <a:p>
              <a:pPr marL="291436" indent="-291436">
                <a:buFont typeface="Arial" panose="020B0604020202020204" pitchFamily="34" charset="0"/>
                <a:buChar char="•"/>
              </a:pPr>
              <a:r>
                <a:rPr lang="en-US" dirty="0" err="1">
                  <a:solidFill>
                    <a:srgbClr val="FFFFFF"/>
                  </a:solidFill>
                </a:rPr>
                <a:t>Perf</a:t>
              </a:r>
              <a:r>
                <a:rPr lang="en-US" dirty="0">
                  <a:solidFill>
                    <a:srgbClr val="FFFFFF"/>
                  </a:solidFill>
                </a:rPr>
                <a:t> Counters</a:t>
              </a:r>
            </a:p>
            <a:p>
              <a:pPr marL="291436" indent="-291436">
                <a:buFont typeface="Arial" panose="020B0604020202020204" pitchFamily="34" charset="0"/>
                <a:buChar char="•"/>
              </a:pPr>
              <a:r>
                <a:rPr lang="en-US" dirty="0">
                  <a:solidFill>
                    <a:srgbClr val="FFFFFF"/>
                  </a:solidFill>
                </a:rPr>
                <a:t>Exceptions</a:t>
              </a:r>
            </a:p>
            <a:p>
              <a:pPr marL="291436" indent="-291436">
                <a:buFont typeface="Arial" panose="020B0604020202020204" pitchFamily="34" charset="0"/>
                <a:buChar char="•"/>
              </a:pPr>
              <a:r>
                <a:rPr lang="en-US" dirty="0">
                  <a:solidFill>
                    <a:srgbClr val="FFFFFF"/>
                  </a:solidFill>
                </a:rPr>
                <a:t>Stack Traces</a:t>
              </a:r>
            </a:p>
          </p:txBody>
        </p:sp>
      </p:grpSp>
    </p:spTree>
    <p:extLst>
      <p:ext uri="{BB962C8B-B14F-4D97-AF65-F5344CB8AC3E}">
        <p14:creationId xmlns:p14="http://schemas.microsoft.com/office/powerpoint/2010/main" val="3826625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
                                        </p:tgtEl>
                                        <p:attrNameLst>
                                          <p:attrName>style.visibility</p:attrName>
                                        </p:attrNameLst>
                                      </p:cBhvr>
                                      <p:to>
                                        <p:strVal val="visible"/>
                                      </p:to>
                                    </p:set>
                                    <p:animEffect transition="in" filter="fade">
                                      <p:cBhvr>
                                        <p:cTn id="17" dur="500"/>
                                        <p:tgtEl>
                                          <p:spTgt spid="501"/>
                                        </p:tgtEl>
                                      </p:cBhvr>
                                    </p:animEffect>
                                  </p:childTnLst>
                                </p:cTn>
                              </p:par>
                              <p:par>
                                <p:cTn id="18" presetID="10" presetClass="entr" presetSubtype="0" fill="hold" nodeType="withEffect">
                                  <p:stCondLst>
                                    <p:cond delay="0"/>
                                  </p:stCondLst>
                                  <p:childTnLst>
                                    <p:set>
                                      <p:cBhvr>
                                        <p:cTn id="19" dur="1" fill="hold">
                                          <p:stCondLst>
                                            <p:cond delay="0"/>
                                          </p:stCondLst>
                                        </p:cTn>
                                        <p:tgtEl>
                                          <p:spTgt spid="322"/>
                                        </p:tgtEl>
                                        <p:attrNameLst>
                                          <p:attrName>style.visibility</p:attrName>
                                        </p:attrNameLst>
                                      </p:cBhvr>
                                      <p:to>
                                        <p:strVal val="visible"/>
                                      </p:to>
                                    </p:set>
                                    <p:animEffect transition="in" filter="fade">
                                      <p:cBhvr>
                                        <p:cTn id="20" dur="500"/>
                                        <p:tgtEl>
                                          <p:spTgt spid="322"/>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4703" y="4411652"/>
            <a:ext cx="6399213" cy="1830388"/>
          </a:xfrm>
        </p:spPr>
        <p:txBody>
          <a:bodyPr/>
          <a:lstStyle/>
          <a:p>
            <a:r>
              <a:rPr lang="en-US" sz="2000" dirty="0" smtClean="0"/>
              <a:t>Kevin Farlee – Microsoft</a:t>
            </a:r>
          </a:p>
          <a:p>
            <a:r>
              <a:rPr lang="en-US" sz="2000" dirty="0" smtClean="0"/>
              <a:t>Rick Kutschera – </a:t>
            </a:r>
            <a:r>
              <a:rPr lang="en-US" sz="2000" dirty="0" err="1" smtClean="0"/>
              <a:t>BWIN.Party</a:t>
            </a:r>
            <a:endParaRPr lang="en-US" sz="2000" dirty="0" smtClean="0"/>
          </a:p>
          <a:p>
            <a:r>
              <a:rPr lang="en-US" sz="2000" dirty="0" smtClean="0"/>
              <a:t>Michael </a:t>
            </a:r>
            <a:r>
              <a:rPr lang="en-US" sz="2000" dirty="0" err="1" smtClean="0"/>
              <a:t>Steineke</a:t>
            </a:r>
            <a:r>
              <a:rPr lang="en-US" sz="2000" dirty="0" smtClean="0"/>
              <a:t> – </a:t>
            </a:r>
            <a:r>
              <a:rPr lang="en-US" sz="2000" dirty="0" err="1" smtClean="0"/>
              <a:t>Edgenet</a:t>
            </a:r>
            <a:endParaRPr lang="en-US" sz="2000" dirty="0" smtClean="0"/>
          </a:p>
          <a:p>
            <a:r>
              <a:rPr lang="en-US" sz="2000" dirty="0" smtClean="0"/>
              <a:t>Emanuel Rivera - Microsoft</a:t>
            </a:r>
            <a:endParaRPr lang="en-US" sz="2000" dirty="0"/>
          </a:p>
        </p:txBody>
      </p:sp>
      <p:sp>
        <p:nvSpPr>
          <p:cNvPr id="2" name="Title 1"/>
          <p:cNvSpPr>
            <a:spLocks noGrp="1"/>
          </p:cNvSpPr>
          <p:nvPr>
            <p:ph type="title"/>
          </p:nvPr>
        </p:nvSpPr>
        <p:spPr>
          <a:xfrm>
            <a:off x="274703" y="2117165"/>
            <a:ext cx="11887069" cy="1837298"/>
          </a:xfrm>
        </p:spPr>
        <p:txBody>
          <a:bodyPr/>
          <a:lstStyle/>
          <a:p>
            <a:r>
              <a:rPr lang="en-US" sz="5400" dirty="0"/>
              <a:t>Microsoft SQL Server 2014: </a:t>
            </a:r>
            <a:r>
              <a:rPr lang="en-US" sz="5400" dirty="0" smtClean="0"/>
              <a:t>In-Memory </a:t>
            </a:r>
            <a:r>
              <a:rPr lang="en-US" sz="5400" dirty="0"/>
              <a:t>OLTP Customer Deployments and Lessons Learned </a:t>
            </a:r>
          </a:p>
        </p:txBody>
      </p:sp>
      <p:sp>
        <p:nvSpPr>
          <p:cNvPr id="4" name="Text Placeholder 2"/>
          <p:cNvSpPr txBox="1">
            <a:spLocks/>
          </p:cNvSpPr>
          <p:nvPr/>
        </p:nvSpPr>
        <p:spPr>
          <a:xfrm>
            <a:off x="10058675" y="286777"/>
            <a:ext cx="2187234" cy="741632"/>
          </a:xfrm>
          <a:prstGeom prst="rect">
            <a:avLst/>
          </a:prstGeom>
          <a:noFill/>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6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FFFFFF"/>
              </a:buClr>
            </a:pPr>
            <a:r>
              <a:rPr lang="en-US" sz="2000" dirty="0" smtClean="0">
                <a:gradFill>
                  <a:gsLst>
                    <a:gs pos="0">
                      <a:srgbClr val="FFFFFF"/>
                    </a:gs>
                    <a:gs pos="100000">
                      <a:srgbClr val="FFFFFF"/>
                    </a:gs>
                  </a:gsLst>
                  <a:lin ang="5400000" scaled="0"/>
                </a:gradFill>
              </a:rPr>
              <a:t>DBI-B313</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5198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865"/>
          <a:stretch/>
        </p:blipFill>
        <p:spPr>
          <a:xfrm>
            <a:off x="198436" y="982662"/>
            <a:ext cx="9220201" cy="5562600"/>
          </a:xfrm>
          <a:prstGeom prst="rect">
            <a:avLst/>
          </a:prstGeom>
        </p:spPr>
      </p:pic>
      <p:sp>
        <p:nvSpPr>
          <p:cNvPr id="4" name="Title 2"/>
          <p:cNvSpPr txBox="1">
            <a:spLocks/>
          </p:cNvSpPr>
          <p:nvPr/>
        </p:nvSpPr>
        <p:spPr>
          <a:xfrm>
            <a:off x="198437" y="144462"/>
            <a:ext cx="11095037" cy="11430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AMR Table Usage</a:t>
            </a:r>
          </a:p>
        </p:txBody>
      </p:sp>
      <p:sp>
        <p:nvSpPr>
          <p:cNvPr id="6" name="Oval 5"/>
          <p:cNvSpPr/>
          <p:nvPr/>
        </p:nvSpPr>
        <p:spPr>
          <a:xfrm>
            <a:off x="5044007" y="2811462"/>
            <a:ext cx="914400" cy="4572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263093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3196"/>
          <a:stretch/>
        </p:blipFill>
        <p:spPr>
          <a:xfrm>
            <a:off x="187551" y="982662"/>
            <a:ext cx="9231086" cy="5562600"/>
          </a:xfrm>
          <a:prstGeom prst="rect">
            <a:avLst/>
          </a:prstGeom>
        </p:spPr>
      </p:pic>
      <p:sp>
        <p:nvSpPr>
          <p:cNvPr id="5" name="Oval 4"/>
          <p:cNvSpPr/>
          <p:nvPr/>
        </p:nvSpPr>
        <p:spPr>
          <a:xfrm>
            <a:off x="4328227" y="2659062"/>
            <a:ext cx="921694" cy="43729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Title 2"/>
          <p:cNvSpPr>
            <a:spLocks noGrp="1"/>
          </p:cNvSpPr>
          <p:nvPr>
            <p:ph type="title"/>
          </p:nvPr>
        </p:nvSpPr>
        <p:spPr>
          <a:xfrm>
            <a:off x="198437" y="144462"/>
            <a:ext cx="10790237" cy="1143000"/>
          </a:xfrm>
        </p:spPr>
        <p:txBody>
          <a:bodyPr/>
          <a:lstStyle/>
          <a:p>
            <a:r>
              <a:rPr lang="en-US" dirty="0" smtClean="0"/>
              <a:t>AMR Table Contention</a:t>
            </a:r>
            <a:endParaRPr lang="en-US" dirty="0"/>
          </a:p>
        </p:txBody>
      </p:sp>
    </p:spTree>
    <p:extLst>
      <p:ext uri="{BB962C8B-B14F-4D97-AF65-F5344CB8AC3E}">
        <p14:creationId xmlns:p14="http://schemas.microsoft.com/office/powerpoint/2010/main" val="433565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8437" y="983191"/>
            <a:ext cx="9220200" cy="5551329"/>
          </a:xfrm>
          <a:prstGeom prst="rect">
            <a:avLst/>
          </a:prstGeom>
        </p:spPr>
      </p:pic>
      <p:sp>
        <p:nvSpPr>
          <p:cNvPr id="5" name="Oval 4"/>
          <p:cNvSpPr/>
          <p:nvPr/>
        </p:nvSpPr>
        <p:spPr>
          <a:xfrm>
            <a:off x="3094037" y="3466359"/>
            <a:ext cx="1371600" cy="4446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Title 2"/>
          <p:cNvSpPr>
            <a:spLocks noGrp="1"/>
          </p:cNvSpPr>
          <p:nvPr>
            <p:ph type="title"/>
          </p:nvPr>
        </p:nvSpPr>
        <p:spPr>
          <a:xfrm>
            <a:off x="198437" y="144462"/>
            <a:ext cx="9875837" cy="1143000"/>
          </a:xfrm>
        </p:spPr>
        <p:txBody>
          <a:bodyPr/>
          <a:lstStyle/>
          <a:p>
            <a:r>
              <a:rPr lang="en-US" dirty="0" smtClean="0"/>
              <a:t>AMR Stored Procedure Usage </a:t>
            </a:r>
            <a:endParaRPr lang="en-US" dirty="0"/>
          </a:p>
        </p:txBody>
      </p:sp>
    </p:spTree>
    <p:extLst>
      <p:ext uri="{BB962C8B-B14F-4D97-AF65-F5344CB8AC3E}">
        <p14:creationId xmlns:p14="http://schemas.microsoft.com/office/powerpoint/2010/main" val="1474456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122237" y="37555"/>
            <a:ext cx="11889564" cy="917575"/>
          </a:xfrm>
        </p:spPr>
        <p:txBody>
          <a:bodyPr/>
          <a:lstStyle/>
          <a:p>
            <a:r>
              <a:rPr lang="en-US" dirty="0" smtClean="0"/>
              <a:t>Implementation </a:t>
            </a:r>
            <a:endParaRPr lang="en-US" dirty="0"/>
          </a:p>
        </p:txBody>
      </p:sp>
      <p:graphicFrame>
        <p:nvGraphicFramePr>
          <p:cNvPr id="4" name="Table 3"/>
          <p:cNvGraphicFramePr>
            <a:graphicFrameLocks noGrp="1"/>
          </p:cNvGraphicFramePr>
          <p:nvPr>
            <p:extLst/>
          </p:nvPr>
        </p:nvGraphicFramePr>
        <p:xfrm>
          <a:off x="274638" y="830262"/>
          <a:ext cx="12004936" cy="5577598"/>
        </p:xfrm>
        <a:graphic>
          <a:graphicData uri="http://schemas.openxmlformats.org/drawingml/2006/table">
            <a:tbl>
              <a:tblPr firstCol="1" bandRow="1">
                <a:tableStyleId>{5C22544A-7EE6-4342-B048-85BDC9FD1C3A}</a:tableStyleId>
              </a:tblPr>
              <a:tblGrid>
                <a:gridCol w="4381363"/>
                <a:gridCol w="7623573"/>
              </a:tblGrid>
              <a:tr h="1784097">
                <a:tc>
                  <a:txBody>
                    <a:bodyPr/>
                    <a:lstStyle/>
                    <a:p>
                      <a:r>
                        <a:rPr lang="en-US" dirty="0" smtClean="0"/>
                        <a:t>Memory</a:t>
                      </a:r>
                      <a:r>
                        <a:rPr lang="en-US" baseline="0" dirty="0" smtClean="0"/>
                        <a:t> Optimized Tables</a:t>
                      </a:r>
                      <a:endParaRPr lang="en-US" dirty="0"/>
                    </a:p>
                  </a:txBody>
                  <a:tcPr/>
                </a:tc>
                <a:tc>
                  <a:txBody>
                    <a:bodyPr/>
                    <a:lstStyle/>
                    <a:p>
                      <a:r>
                        <a:rPr lang="en-US" b="1" dirty="0" smtClean="0"/>
                        <a:t>Size in-Memory</a:t>
                      </a:r>
                      <a:r>
                        <a:rPr lang="en-US" dirty="0" smtClean="0"/>
                        <a:t>:  ~3 GB,</a:t>
                      </a:r>
                      <a:r>
                        <a:rPr lang="en-US" baseline="0" dirty="0" smtClean="0"/>
                        <a:t> 3 tables out of 28 user tables</a:t>
                      </a:r>
                      <a:endParaRPr lang="en-US" dirty="0" smtClean="0"/>
                    </a:p>
                    <a:p>
                      <a:r>
                        <a:rPr lang="en-US" b="1" dirty="0" smtClean="0"/>
                        <a:t>Rows in largest</a:t>
                      </a:r>
                      <a:r>
                        <a:rPr lang="en-US" b="1" baseline="0" dirty="0" smtClean="0"/>
                        <a:t> tables</a:t>
                      </a:r>
                      <a:r>
                        <a:rPr lang="en-US" baseline="0" dirty="0" smtClean="0"/>
                        <a:t>: 17.3 million (Event) ~300k for </a:t>
                      </a:r>
                      <a:r>
                        <a:rPr lang="en-US" baseline="0" dirty="0" err="1" smtClean="0"/>
                        <a:t>EventDetail</a:t>
                      </a:r>
                      <a:r>
                        <a:rPr lang="en-US" baseline="0" dirty="0" smtClean="0"/>
                        <a:t> (40MB)</a:t>
                      </a:r>
                    </a:p>
                    <a:p>
                      <a:r>
                        <a:rPr lang="en-US" b="1" dirty="0" smtClean="0"/>
                        <a:t>Durability</a:t>
                      </a:r>
                      <a:r>
                        <a:rPr lang="en-US" dirty="0" smtClean="0"/>
                        <a:t>: SCHEMA_AND_DATA</a:t>
                      </a:r>
                    </a:p>
                    <a:p>
                      <a:r>
                        <a:rPr lang="en-US" b="1" dirty="0" smtClean="0"/>
                        <a:t>Indexing: </a:t>
                      </a:r>
                      <a:r>
                        <a:rPr lang="en-US" b="0" dirty="0" smtClean="0"/>
                        <a:t>HASH</a:t>
                      </a:r>
                      <a:r>
                        <a:rPr lang="en-US" b="0" baseline="0" dirty="0" smtClean="0"/>
                        <a:t> and </a:t>
                      </a:r>
                      <a:r>
                        <a:rPr lang="en-US" b="0" baseline="0" dirty="0" err="1" smtClean="0"/>
                        <a:t>nonclustered</a:t>
                      </a:r>
                      <a:r>
                        <a:rPr lang="en-US" b="0" baseline="0" dirty="0" smtClean="0"/>
                        <a:t> ordered</a:t>
                      </a:r>
                      <a:endParaRPr lang="en-US" b="1" dirty="0" smtClean="0"/>
                    </a:p>
                    <a:p>
                      <a:r>
                        <a:rPr lang="en-US" b="1" dirty="0" smtClean="0"/>
                        <a:t>Update-stats:</a:t>
                      </a:r>
                      <a:r>
                        <a:rPr lang="en-US" b="1" baseline="0" dirty="0" smtClean="0"/>
                        <a:t> </a:t>
                      </a:r>
                      <a:r>
                        <a:rPr lang="en-US" b="0" baseline="0" dirty="0" smtClean="0"/>
                        <a:t>Daily</a:t>
                      </a:r>
                      <a:endParaRPr lang="en-US" b="1" dirty="0" smtClean="0"/>
                    </a:p>
                  </a:txBody>
                  <a:tcPr/>
                </a:tc>
              </a:tr>
              <a:tr h="1832578">
                <a:tc>
                  <a:txBody>
                    <a:bodyPr/>
                    <a:lstStyle/>
                    <a:p>
                      <a:r>
                        <a:rPr lang="en-US" dirty="0" smtClean="0"/>
                        <a:t>Native Compiled Procedures</a:t>
                      </a:r>
                      <a:endParaRPr lang="en-US" dirty="0"/>
                    </a:p>
                  </a:txBody>
                  <a:tcPr/>
                </a:tc>
                <a:tc>
                  <a:txBody>
                    <a:bodyPr/>
                    <a:lstStyle/>
                    <a:p>
                      <a:r>
                        <a:rPr lang="en-US" b="1" dirty="0" smtClean="0"/>
                        <a:t>Conversions Required:</a:t>
                      </a:r>
                    </a:p>
                    <a:p>
                      <a:r>
                        <a:rPr lang="en-US" dirty="0" smtClean="0"/>
                        <a:t>Converted inserts to native </a:t>
                      </a:r>
                      <a:r>
                        <a:rPr lang="en-US" dirty="0" err="1" smtClean="0"/>
                        <a:t>procs</a:t>
                      </a:r>
                      <a:endParaRPr lang="en-US" dirty="0" smtClean="0"/>
                    </a:p>
                    <a:p>
                      <a:r>
                        <a:rPr lang="en-US" baseline="0" dirty="0" smtClean="0"/>
                        <a:t>Only do inserts and deletes (no updates)</a:t>
                      </a:r>
                    </a:p>
                    <a:p>
                      <a:r>
                        <a:rPr lang="en-US" b="1" baseline="0" dirty="0" err="1" smtClean="0"/>
                        <a:t>InterOp</a:t>
                      </a:r>
                      <a:endParaRPr lang="en-US" b="1" baseline="0" dirty="0" smtClean="0"/>
                    </a:p>
                    <a:p>
                      <a:r>
                        <a:rPr lang="en-US" baseline="0" dirty="0" smtClean="0"/>
                        <a:t>Wrappers for insert (due to Foreign Key limit)</a:t>
                      </a:r>
                    </a:p>
                    <a:p>
                      <a:r>
                        <a:rPr lang="en-US" baseline="0" dirty="0" smtClean="0"/>
                        <a:t>Read queries are all </a:t>
                      </a:r>
                      <a:r>
                        <a:rPr lang="en-US" baseline="0" dirty="0" err="1" smtClean="0"/>
                        <a:t>InterOp</a:t>
                      </a:r>
                      <a:endParaRPr lang="en-US" baseline="0" dirty="0" smtClean="0"/>
                    </a:p>
                  </a:txBody>
                  <a:tcPr/>
                </a:tc>
              </a:tr>
              <a:tr h="498332">
                <a:tc>
                  <a:txBody>
                    <a:bodyPr/>
                    <a:lstStyle/>
                    <a:p>
                      <a:r>
                        <a:rPr lang="en-US" dirty="0" smtClean="0"/>
                        <a:t>Hardware</a:t>
                      </a:r>
                      <a:endParaRPr lang="en-US" dirty="0"/>
                    </a:p>
                  </a:txBody>
                  <a:tcPr/>
                </a:tc>
                <a:tc>
                  <a:txBody>
                    <a:bodyPr/>
                    <a:lstStyle/>
                    <a:p>
                      <a:r>
                        <a:rPr lang="en-US" dirty="0" smtClean="0"/>
                        <a:t>R820</a:t>
                      </a:r>
                      <a:r>
                        <a:rPr lang="en-US" baseline="0" dirty="0" smtClean="0"/>
                        <a:t>: 512GB memory allocated, 24-core (4x6) logical CPU’s, SAN storage</a:t>
                      </a:r>
                      <a:endParaRPr lang="en-US" dirty="0"/>
                    </a:p>
                  </a:txBody>
                  <a:tcPr/>
                </a:tc>
              </a:tr>
              <a:tr h="964514">
                <a:tc>
                  <a:txBody>
                    <a:bodyPr/>
                    <a:lstStyle/>
                    <a:p>
                      <a:r>
                        <a:rPr lang="en-US" dirty="0" smtClean="0"/>
                        <a:t>Integration</a:t>
                      </a:r>
                      <a:r>
                        <a:rPr lang="en-US" baseline="0" dirty="0" smtClean="0"/>
                        <a:t> with other features</a:t>
                      </a:r>
                      <a:endParaRPr lang="en-US" dirty="0"/>
                    </a:p>
                  </a:txBody>
                  <a:tcPr/>
                </a:tc>
                <a:tc>
                  <a:txBody>
                    <a:bodyPr/>
                    <a:lstStyle/>
                    <a:p>
                      <a:r>
                        <a:rPr lang="en-US" dirty="0" smtClean="0"/>
                        <a:t>SQL</a:t>
                      </a:r>
                      <a:r>
                        <a:rPr lang="en-US" baseline="0" dirty="0" smtClean="0"/>
                        <a:t> Server </a:t>
                      </a:r>
                      <a:r>
                        <a:rPr lang="en-US" baseline="0" dirty="0" err="1" smtClean="0"/>
                        <a:t>AlwaysOn</a:t>
                      </a:r>
                      <a:r>
                        <a:rPr lang="en-US" baseline="0" dirty="0" smtClean="0"/>
                        <a:t> AG’s (sync) and using Readable Secondary with In-Memory OLTP.</a:t>
                      </a:r>
                    </a:p>
                    <a:p>
                      <a:r>
                        <a:rPr lang="en-US" dirty="0" smtClean="0"/>
                        <a:t>SQL Server Managed Backup to Windows Azure </a:t>
                      </a:r>
                      <a:endParaRPr lang="en-US" dirty="0"/>
                    </a:p>
                  </a:txBody>
                  <a:tcPr/>
                </a:tc>
              </a:tr>
              <a:tr h="498077">
                <a:tc>
                  <a:txBody>
                    <a:bodyPr/>
                    <a:lstStyle/>
                    <a:p>
                      <a:r>
                        <a:rPr lang="en-US" dirty="0" smtClean="0"/>
                        <a:t>Development</a:t>
                      </a:r>
                      <a:r>
                        <a:rPr lang="en-US" baseline="0" dirty="0" smtClean="0"/>
                        <a:t> time</a:t>
                      </a:r>
                      <a:endParaRPr lang="en-US" dirty="0"/>
                    </a:p>
                  </a:txBody>
                  <a:tcPr/>
                </a:tc>
                <a:tc>
                  <a:txBody>
                    <a:bodyPr/>
                    <a:lstStyle/>
                    <a:p>
                      <a:r>
                        <a:rPr lang="en-US" dirty="0" smtClean="0"/>
                        <a:t>1.5 weeks although TAP</a:t>
                      </a:r>
                      <a:r>
                        <a:rPr lang="en-US" baseline="0" dirty="0" smtClean="0"/>
                        <a:t> Builds with new functionality extended the time</a:t>
                      </a:r>
                      <a:endParaRPr lang="en-US" dirty="0"/>
                    </a:p>
                  </a:txBody>
                  <a:tcPr/>
                </a:tc>
              </a:tr>
            </a:tbl>
          </a:graphicData>
        </a:graphic>
      </p:graphicFrame>
    </p:spTree>
    <p:extLst>
      <p:ext uri="{BB962C8B-B14F-4D97-AF65-F5344CB8AC3E}">
        <p14:creationId xmlns:p14="http://schemas.microsoft.com/office/powerpoint/2010/main" val="244973638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121219"/>
            <a:ext cx="10272691" cy="1318643"/>
          </a:xfrm>
        </p:spPr>
        <p:txBody>
          <a:bodyPr/>
          <a:lstStyle/>
          <a:p>
            <a:r>
              <a:rPr lang="en-US" sz="3600" dirty="0" smtClean="0"/>
              <a:t>Move cold data from In-Memory to Disk Based Tables</a:t>
            </a:r>
            <a:br>
              <a:rPr lang="en-US" sz="3600" dirty="0" smtClean="0"/>
            </a:br>
            <a:r>
              <a:rPr lang="en-US" sz="2000" dirty="0"/>
              <a:t>Waterfall Process / Application-Level Partitioning</a:t>
            </a:r>
          </a:p>
        </p:txBody>
      </p:sp>
      <p:sp>
        <p:nvSpPr>
          <p:cNvPr id="4" name="Text Placeholder 3"/>
          <p:cNvSpPr>
            <a:spLocks noGrp="1"/>
          </p:cNvSpPr>
          <p:nvPr>
            <p:ph type="body" sz="quarter" idx="10"/>
          </p:nvPr>
        </p:nvSpPr>
        <p:spPr>
          <a:xfrm>
            <a:off x="122238" y="1287462"/>
            <a:ext cx="8915909" cy="5558316"/>
          </a:xfrm>
        </p:spPr>
        <p:txBody>
          <a:bodyPr/>
          <a:lstStyle/>
          <a:p>
            <a:r>
              <a:rPr lang="en-US" sz="1400" dirty="0">
                <a:solidFill>
                  <a:srgbClr val="0000FF"/>
                </a:solidFill>
                <a:latin typeface="Consolas" panose="020B0609020204030204" pitchFamily="49" charset="0"/>
                <a:cs typeface="Consolas" panose="020B0609020204030204" pitchFamily="49" charset="0"/>
              </a:rPr>
              <a:t>CREATE</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PROCEDURE</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usp_ExtractHkEnvironmentData</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cutOffDate</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srgbClr val="0000FF"/>
                </a:solidFill>
                <a:latin typeface="Consolas" panose="020B0609020204030204" pitchFamily="49" charset="0"/>
                <a:cs typeface="Consolas" panose="020B0609020204030204" pitchFamily="49" charset="0"/>
              </a:rPr>
              <a:t>datetime</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WITH</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NATIVE_COMPILATION</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SCHEMABINDING</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EXECUTE</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AS</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OWNER</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AS</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BEGIN</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ATOMIC</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WITH</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808080"/>
                </a:solidFill>
                <a:latin typeface="Consolas" panose="020B0609020204030204" pitchFamily="49" charset="0"/>
                <a:cs typeface="Consolas" panose="020B0609020204030204" pitchFamily="49" charset="0"/>
              </a:rPr>
              <a:t>(</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TRANSACTION</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ISOLATION</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LEVEL</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SERIALIZABLE</a:t>
            </a:r>
            <a:r>
              <a:rPr lang="en-US" sz="1400" dirty="0">
                <a:solidFill>
                  <a:srgbClr val="808080"/>
                </a:solidFill>
                <a:latin typeface="Consolas" panose="020B0609020204030204" pitchFamily="49" charset="0"/>
                <a:cs typeface="Consolas" panose="020B0609020204030204" pitchFamily="49" charset="0"/>
              </a:rPr>
              <a:t>,</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LANGUAGE</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FF0000"/>
                </a:solidFill>
                <a:latin typeface="Consolas" panose="020B0609020204030204" pitchFamily="49" charset="0"/>
                <a:cs typeface="Consolas" panose="020B0609020204030204" pitchFamily="49" charset="0"/>
              </a:rPr>
              <a:t>'</a:t>
            </a:r>
            <a:r>
              <a:rPr lang="en-US" sz="1400" dirty="0" err="1">
                <a:solidFill>
                  <a:srgbClr val="FF0000"/>
                </a:solidFill>
                <a:latin typeface="Consolas" panose="020B0609020204030204" pitchFamily="49" charset="0"/>
                <a:cs typeface="Consolas" panose="020B0609020204030204" pitchFamily="49" charset="0"/>
              </a:rPr>
              <a:t>english</a:t>
            </a:r>
            <a:r>
              <a:rPr lang="en-US" sz="1400" dirty="0">
                <a:solidFill>
                  <a:srgbClr val="FF0000"/>
                </a:solidFill>
                <a:latin typeface="Consolas" panose="020B0609020204030204" pitchFamily="49" charset="0"/>
                <a:cs typeface="Consolas" panose="020B0609020204030204" pitchFamily="49" charset="0"/>
              </a:rPr>
              <a:t>'</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808080"/>
                </a:solidFill>
                <a:latin typeface="Consolas" panose="020B0609020204030204" pitchFamily="49" charset="0"/>
                <a:cs typeface="Consolas" panose="020B0609020204030204" pitchFamily="49" charset="0"/>
              </a:rPr>
              <a:t>)</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SELECT</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createdate</a:t>
            </a:r>
            <a:r>
              <a:rPr lang="en-US" sz="1400" dirty="0">
                <a:solidFill>
                  <a:prstClr val="black"/>
                </a:solidFill>
                <a:latin typeface="Consolas" panose="020B0609020204030204" pitchFamily="49" charset="0"/>
                <a:cs typeface="Consolas" panose="020B0609020204030204" pitchFamily="49" charset="0"/>
              </a:rPr>
              <a:t>]</a:t>
            </a:r>
          </a:p>
          <a:p>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a:t>
            </a:r>
            <a:r>
              <a:rPr lang="en-US" sz="1400" dirty="0" err="1">
                <a:solidFill>
                  <a:prstClr val="black"/>
                </a:solidFill>
                <a:latin typeface="Consolas" panose="020B0609020204030204" pitchFamily="49" charset="0"/>
                <a:cs typeface="Consolas" panose="020B0609020204030204" pitchFamily="49" charset="0"/>
              </a:rPr>
              <a:t>updatedate</a:t>
            </a:r>
            <a:r>
              <a:rPr lang="en-US" sz="1400" dirty="0">
                <a:solidFill>
                  <a:prstClr val="black"/>
                </a:solidFill>
                <a:latin typeface="Consolas" panose="020B0609020204030204" pitchFamily="49" charset="0"/>
                <a:cs typeface="Consolas" panose="020B0609020204030204" pitchFamily="49" charset="0"/>
              </a:rPr>
              <a:t>]</a:t>
            </a:r>
          </a:p>
          <a:p>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a:t>
            </a:r>
            <a:r>
              <a:rPr lang="en-US" sz="1400" dirty="0" err="1">
                <a:solidFill>
                  <a:prstClr val="black"/>
                </a:solidFill>
                <a:latin typeface="Consolas" panose="020B0609020204030204" pitchFamily="49" charset="0"/>
                <a:cs typeface="Consolas" panose="020B0609020204030204" pitchFamily="49" charset="0"/>
              </a:rPr>
              <a:t>envhk</a:t>
            </a:r>
            <a:r>
              <a:rPr lang="en-US" sz="1400" dirty="0">
                <a:solidFill>
                  <a:prstClr val="black"/>
                </a:solidFill>
                <a:latin typeface="Consolas" panose="020B0609020204030204" pitchFamily="49" charset="0"/>
                <a:cs typeface="Consolas" panose="020B0609020204030204" pitchFamily="49" charset="0"/>
              </a:rPr>
              <a:t>]</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[id]</a:t>
            </a:r>
          </a:p>
          <a:p>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a:t>
            </a:r>
            <a:r>
              <a:rPr lang="en-US" sz="1400" dirty="0" err="1">
                <a:solidFill>
                  <a:prstClr val="black"/>
                </a:solidFill>
                <a:latin typeface="Consolas" panose="020B0609020204030204" pitchFamily="49" charset="0"/>
                <a:cs typeface="Consolas" panose="020B0609020204030204" pitchFamily="49" charset="0"/>
              </a:rPr>
              <a:t>eventid</a:t>
            </a:r>
            <a:r>
              <a:rPr lang="en-US" sz="1400" dirty="0">
                <a:solidFill>
                  <a:prstClr val="black"/>
                </a:solidFill>
                <a:latin typeface="Consolas" panose="020B0609020204030204" pitchFamily="49" charset="0"/>
                <a:cs typeface="Consolas" panose="020B0609020204030204" pitchFamily="49" charset="0"/>
              </a:rPr>
              <a:t>]</a:t>
            </a:r>
          </a:p>
          <a:p>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a:t>
            </a:r>
            <a:r>
              <a:rPr lang="en-US" sz="1400" dirty="0" err="1">
                <a:solidFill>
                  <a:prstClr val="black"/>
                </a:solidFill>
                <a:latin typeface="Consolas" panose="020B0609020204030204" pitchFamily="49" charset="0"/>
                <a:cs typeface="Consolas" panose="020B0609020204030204" pitchFamily="49" charset="0"/>
              </a:rPr>
              <a:t>namevalueid</a:t>
            </a:r>
            <a:r>
              <a:rPr lang="en-US" sz="1400" dirty="0">
                <a:solidFill>
                  <a:prstClr val="black"/>
                </a:solidFill>
                <a:latin typeface="Consolas" panose="020B0609020204030204" pitchFamily="49" charset="0"/>
                <a:cs typeface="Consolas" panose="020B0609020204030204" pitchFamily="49" charset="0"/>
              </a:rPr>
              <a:t>]</a:t>
            </a:r>
          </a:p>
          <a:p>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[name]</a:t>
            </a:r>
          </a:p>
          <a:p>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[value]</a:t>
            </a:r>
          </a:p>
          <a:p>
            <a:r>
              <a:rPr lang="en-US" sz="1400" dirty="0">
                <a:solidFill>
                  <a:srgbClr val="0000FF"/>
                </a:solidFill>
                <a:latin typeface="Consolas" panose="020B0609020204030204" pitchFamily="49" charset="0"/>
                <a:cs typeface="Consolas" panose="020B0609020204030204" pitchFamily="49" charset="0"/>
              </a:rPr>
              <a:t>FROM</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evs</a:t>
            </a:r>
            <a:r>
              <a:rPr lang="en-US" sz="1400" dirty="0">
                <a:solidFill>
                  <a:prstClr val="black"/>
                </a:solidFill>
                <a:latin typeface="Consolas" panose="020B0609020204030204" pitchFamily="49" charset="0"/>
                <a:cs typeface="Consolas" panose="020B0609020204030204" pitchFamily="49" charset="0"/>
              </a:rPr>
              <a:t>]</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a:t>
            </a:r>
            <a:r>
              <a:rPr lang="en-US" sz="1400" dirty="0" err="1">
                <a:solidFill>
                  <a:prstClr val="black"/>
                </a:solidFill>
                <a:latin typeface="Consolas" panose="020B0609020204030204" pitchFamily="49" charset="0"/>
                <a:cs typeface="Consolas" panose="020B0609020204030204" pitchFamily="49" charset="0"/>
              </a:rPr>
              <a:t>environment_HK</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envhk</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WHERE</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createdate</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&lt;</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cutOffDate</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prstClr val="black"/>
                </a:solidFill>
                <a:latin typeface="Consolas" panose="020B0609020204030204" pitchFamily="49" charset="0"/>
                <a:cs typeface="Consolas" panose="020B0609020204030204" pitchFamily="49" charset="0"/>
              </a:rPr>
              <a:t>    </a:t>
            </a:r>
          </a:p>
          <a:p>
            <a:r>
              <a:rPr lang="en-US" sz="1400" dirty="0">
                <a:solidFill>
                  <a:srgbClr val="0000FF"/>
                </a:solidFill>
                <a:latin typeface="Consolas" panose="020B0609020204030204" pitchFamily="49" charset="0"/>
                <a:cs typeface="Consolas" panose="020B0609020204030204" pitchFamily="49" charset="0"/>
              </a:rPr>
              <a:t>DELETE</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FROM</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evs</a:t>
            </a:r>
            <a:r>
              <a:rPr lang="en-US" sz="1400" dirty="0">
                <a:solidFill>
                  <a:prstClr val="black"/>
                </a:solidFill>
                <a:latin typeface="Consolas" panose="020B0609020204030204" pitchFamily="49" charset="0"/>
                <a:cs typeface="Consolas" panose="020B0609020204030204" pitchFamily="49" charset="0"/>
              </a:rPr>
              <a:t>]</a:t>
            </a:r>
            <a:r>
              <a:rPr lang="en-US" sz="1400" dirty="0">
                <a:solidFill>
                  <a:srgbClr val="808080"/>
                </a:solidFill>
                <a:latin typeface="Consolas" panose="020B0609020204030204" pitchFamily="49" charset="0"/>
                <a:cs typeface="Consolas" panose="020B0609020204030204" pitchFamily="49" charset="0"/>
              </a:rPr>
              <a:t>.</a:t>
            </a:r>
            <a:r>
              <a:rPr lang="en-US" sz="1400" dirty="0">
                <a:solidFill>
                  <a:prstClr val="black"/>
                </a:solidFill>
                <a:latin typeface="Consolas" panose="020B0609020204030204" pitchFamily="49" charset="0"/>
                <a:cs typeface="Consolas" panose="020B0609020204030204" pitchFamily="49" charset="0"/>
              </a:rPr>
              <a:t>[</a:t>
            </a:r>
            <a:r>
              <a:rPr lang="en-US" sz="1400" dirty="0" err="1">
                <a:solidFill>
                  <a:prstClr val="black"/>
                </a:solidFill>
                <a:latin typeface="Consolas" panose="020B0609020204030204" pitchFamily="49" charset="0"/>
                <a:cs typeface="Consolas" panose="020B0609020204030204" pitchFamily="49" charset="0"/>
              </a:rPr>
              <a:t>environment_HK</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WHERE</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createdate</a:t>
            </a:r>
            <a:r>
              <a:rPr lang="en-US" sz="1400" dirty="0">
                <a:solidFill>
                  <a:prstClr val="black"/>
                </a:solidFill>
                <a:latin typeface="Consolas" panose="020B0609020204030204" pitchFamily="49" charset="0"/>
                <a:cs typeface="Consolas" panose="020B0609020204030204" pitchFamily="49" charset="0"/>
              </a:rPr>
              <a:t>] </a:t>
            </a:r>
            <a:r>
              <a:rPr lang="en-US" sz="1400" dirty="0">
                <a:solidFill>
                  <a:srgbClr val="808080"/>
                </a:solidFill>
                <a:latin typeface="Consolas" panose="020B0609020204030204" pitchFamily="49" charset="0"/>
                <a:cs typeface="Consolas" panose="020B0609020204030204" pitchFamily="49" charset="0"/>
              </a:rPr>
              <a:t>&lt;</a:t>
            </a:r>
            <a:r>
              <a:rPr lang="en-US" sz="1400" dirty="0">
                <a:solidFill>
                  <a:prstClr val="black"/>
                </a:solidFill>
                <a:latin typeface="Consolas" panose="020B0609020204030204" pitchFamily="49" charset="0"/>
                <a:cs typeface="Consolas" panose="020B0609020204030204" pitchFamily="49" charset="0"/>
              </a:rPr>
              <a:t> @</a:t>
            </a:r>
            <a:r>
              <a:rPr lang="en-US" sz="1400" dirty="0" err="1">
                <a:solidFill>
                  <a:prstClr val="black"/>
                </a:solidFill>
                <a:latin typeface="Consolas" panose="020B0609020204030204" pitchFamily="49" charset="0"/>
                <a:cs typeface="Consolas" panose="020B0609020204030204" pitchFamily="49" charset="0"/>
              </a:rPr>
              <a:t>cutOffDate</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prstClr val="black"/>
                </a:solidFill>
                <a:latin typeface="Consolas" panose="020B0609020204030204" pitchFamily="49" charset="0"/>
                <a:cs typeface="Consolas" panose="020B0609020204030204" pitchFamily="49" charset="0"/>
              </a:rPr>
              <a:t>    </a:t>
            </a:r>
          </a:p>
          <a:p>
            <a:r>
              <a:rPr lang="en-US" sz="1400" dirty="0">
                <a:solidFill>
                  <a:srgbClr val="0000FF"/>
                </a:solidFill>
                <a:latin typeface="Consolas" panose="020B0609020204030204" pitchFamily="49" charset="0"/>
                <a:cs typeface="Consolas" panose="020B0609020204030204" pitchFamily="49" charset="0"/>
              </a:rPr>
              <a:t>END</a:t>
            </a:r>
            <a:endParaRPr lang="en-US" sz="1400" dirty="0">
              <a:solidFill>
                <a:prstClr val="black"/>
              </a:solidFill>
              <a:latin typeface="Consolas" panose="020B0609020204030204" pitchFamily="49" charset="0"/>
              <a:cs typeface="Consolas" panose="020B0609020204030204" pitchFamily="49" charset="0"/>
            </a:endParaRPr>
          </a:p>
          <a:p>
            <a:r>
              <a:rPr lang="en-US" sz="1400" dirty="0">
                <a:solidFill>
                  <a:srgbClr val="0000FF"/>
                </a:solidFill>
                <a:latin typeface="Consolas" panose="020B0609020204030204" pitchFamily="49" charset="0"/>
                <a:cs typeface="Consolas" panose="020B0609020204030204" pitchFamily="49" charset="0"/>
              </a:rPr>
              <a:t>GO</a:t>
            </a:r>
          </a:p>
          <a:p>
            <a:endParaRPr lang="en-US" sz="1200" dirty="0"/>
          </a:p>
        </p:txBody>
      </p:sp>
      <p:sp>
        <p:nvSpPr>
          <p:cNvPr id="2" name="TextBox 1"/>
          <p:cNvSpPr txBox="1"/>
          <p:nvPr/>
        </p:nvSpPr>
        <p:spPr>
          <a:xfrm>
            <a:off x="4138610" y="6491025"/>
            <a:ext cx="6538470" cy="318286"/>
          </a:xfrm>
          <a:prstGeom prst="rect">
            <a:avLst/>
          </a:prstGeom>
          <a:noFill/>
        </p:spPr>
        <p:txBody>
          <a:bodyPr wrap="square" rtlCol="0">
            <a:spAutoFit/>
          </a:bodyPr>
          <a:lstStyle/>
          <a:p>
            <a:pPr algn="r"/>
            <a:r>
              <a:rPr lang="en-US" sz="1428" dirty="0">
                <a:solidFill>
                  <a:srgbClr val="FFFFFF"/>
                </a:solidFill>
                <a:hlinkClick r:id="rId3"/>
              </a:rPr>
              <a:t>http://technet.microsoft.com/en-us/library/dn296452(v=sql.120).aspx</a:t>
            </a:r>
            <a:endParaRPr lang="en-US" sz="1428" dirty="0">
              <a:solidFill>
                <a:srgbClr val="FFFFFF"/>
              </a:solidFill>
            </a:endParaRPr>
          </a:p>
        </p:txBody>
      </p:sp>
      <p:sp>
        <p:nvSpPr>
          <p:cNvPr id="5" name="Rectangle 4"/>
          <p:cNvSpPr/>
          <p:nvPr/>
        </p:nvSpPr>
        <p:spPr>
          <a:xfrm>
            <a:off x="230701" y="2246832"/>
            <a:ext cx="431113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 name="Rectangle 5"/>
          <p:cNvSpPr/>
          <p:nvPr/>
        </p:nvSpPr>
        <p:spPr>
          <a:xfrm>
            <a:off x="210421" y="2984393"/>
            <a:ext cx="4331415" cy="2394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8" name="Rectangle 7"/>
          <p:cNvSpPr/>
          <p:nvPr/>
        </p:nvSpPr>
        <p:spPr>
          <a:xfrm>
            <a:off x="210421" y="5528154"/>
            <a:ext cx="6769816" cy="3775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185834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2237" y="1310973"/>
            <a:ext cx="9525000" cy="5683552"/>
          </a:xfrm>
        </p:spPr>
        <p:txBody>
          <a:bodyPr/>
          <a:lstStyle/>
          <a:p>
            <a:r>
              <a:rPr lang="en-US" sz="1428" dirty="0">
                <a:solidFill>
                  <a:srgbClr val="0000FF"/>
                </a:solidFill>
                <a:latin typeface="Consolas" panose="020B0609020204030204" pitchFamily="49" charset="0"/>
              </a:rPr>
              <a:t>CREATE</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PROCEDURE</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dbo</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MoveInMemoryDataToDiskBased</a:t>
            </a:r>
            <a:r>
              <a:rPr lang="en-US" sz="1428" dirty="0">
                <a:solidFill>
                  <a:prstClr val="black"/>
                </a:solidFill>
                <a:latin typeface="Consolas" panose="020B0609020204030204" pitchFamily="49" charset="0"/>
              </a:rPr>
              <a:t>] </a:t>
            </a:r>
          </a:p>
          <a:p>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numHours</a:t>
            </a:r>
            <a:r>
              <a:rPr lang="en-US" sz="1428" dirty="0">
                <a:solidFill>
                  <a:prstClr val="black"/>
                </a:solidFill>
                <a:latin typeface="Consolas" panose="020B0609020204030204" pitchFamily="49" charset="0"/>
              </a:rPr>
              <a:t> </a:t>
            </a:r>
            <a:r>
              <a:rPr lang="en-US" sz="1428" dirty="0" err="1">
                <a:solidFill>
                  <a:srgbClr val="0000FF"/>
                </a:solidFill>
                <a:latin typeface="Consolas" panose="020B0609020204030204" pitchFamily="49" charset="0"/>
              </a:rPr>
              <a:t>int</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1</a:t>
            </a:r>
          </a:p>
          <a:p>
            <a:r>
              <a:rPr lang="en-US" sz="1428" dirty="0">
                <a:solidFill>
                  <a:srgbClr val="0000FF"/>
                </a:solidFill>
                <a:latin typeface="Consolas" panose="020B0609020204030204" pitchFamily="49" charset="0"/>
              </a:rPr>
              <a:t>AS</a:t>
            </a:r>
            <a:endParaRPr lang="en-US" sz="1428" dirty="0">
              <a:solidFill>
                <a:prstClr val="black"/>
              </a:solidFill>
              <a:latin typeface="Consolas" panose="020B0609020204030204" pitchFamily="49" charset="0"/>
            </a:endParaRPr>
          </a:p>
          <a:p>
            <a:r>
              <a:rPr lang="en-US" sz="1428" dirty="0">
                <a:solidFill>
                  <a:srgbClr val="0000FF"/>
                </a:solidFill>
                <a:latin typeface="Consolas" panose="020B0609020204030204" pitchFamily="49" charset="0"/>
              </a:rPr>
              <a:t>BEGIN</a:t>
            </a:r>
            <a:endParaRPr lang="en-US" sz="1428" dirty="0">
              <a:solidFill>
                <a:prstClr val="black"/>
              </a:solidFill>
              <a:latin typeface="Consolas" panose="020B0609020204030204" pitchFamily="49" charset="0"/>
            </a:endParaRPr>
          </a:p>
          <a:p>
            <a:r>
              <a:rPr lang="en-US" sz="1428" dirty="0">
                <a:solidFill>
                  <a:srgbClr val="0000FF"/>
                </a:solidFill>
                <a:latin typeface="Consolas" panose="020B0609020204030204" pitchFamily="49" charset="0"/>
              </a:rPr>
              <a:t>SET</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TRANSACTION</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ISOLATION</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LEVEL</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READ</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COMMITTED</a:t>
            </a:r>
            <a:endParaRPr lang="en-US" sz="1428" dirty="0">
              <a:solidFill>
                <a:prstClr val="black"/>
              </a:solidFill>
              <a:latin typeface="Consolas" panose="020B0609020204030204" pitchFamily="49" charset="0"/>
            </a:endParaRPr>
          </a:p>
          <a:p>
            <a:r>
              <a:rPr lang="en-US" sz="1428" dirty="0">
                <a:solidFill>
                  <a:srgbClr val="0000FF"/>
                </a:solidFill>
                <a:latin typeface="Consolas" panose="020B0609020204030204" pitchFamily="49" charset="0"/>
              </a:rPr>
              <a:t>DECLARE</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rowCount</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INT</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1</a:t>
            </a:r>
          </a:p>
          <a:p>
            <a:r>
              <a:rPr lang="en-US" sz="1428" dirty="0">
                <a:solidFill>
                  <a:srgbClr val="0000FF"/>
                </a:solidFill>
                <a:latin typeface="Consolas" panose="020B0609020204030204" pitchFamily="49" charset="0"/>
              </a:rPr>
              <a:t>DECLARE</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cutOffDate</a:t>
            </a:r>
            <a:r>
              <a:rPr lang="en-US" sz="1428" dirty="0">
                <a:solidFill>
                  <a:prstClr val="black"/>
                </a:solidFill>
                <a:latin typeface="Consolas" panose="020B0609020204030204" pitchFamily="49" charset="0"/>
              </a:rPr>
              <a:t> </a:t>
            </a:r>
            <a:r>
              <a:rPr lang="en-US" sz="1428" dirty="0" err="1">
                <a:solidFill>
                  <a:srgbClr val="0000FF"/>
                </a:solidFill>
                <a:latin typeface="Consolas" panose="020B0609020204030204" pitchFamily="49" charset="0"/>
              </a:rPr>
              <a:t>datetime</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a:t>
            </a:r>
            <a:r>
              <a:rPr lang="en-US" sz="1428" dirty="0">
                <a:solidFill>
                  <a:srgbClr val="FF00FF"/>
                </a:solidFill>
                <a:latin typeface="Consolas" panose="020B0609020204030204" pitchFamily="49" charset="0"/>
              </a:rPr>
              <a:t>DATEADD</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HH</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1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numHours</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a:t>
            </a:r>
            <a:r>
              <a:rPr lang="en-US" sz="1428" dirty="0">
                <a:solidFill>
                  <a:srgbClr val="FF00FF"/>
                </a:solidFill>
                <a:latin typeface="Consolas" panose="020B0609020204030204" pitchFamily="49" charset="0"/>
              </a:rPr>
              <a:t>GETDATE</a:t>
            </a:r>
            <a:r>
              <a:rPr lang="en-US" sz="1428" dirty="0">
                <a:solidFill>
                  <a:srgbClr val="808080"/>
                </a:solidFill>
                <a:latin typeface="Consolas" panose="020B0609020204030204" pitchFamily="49" charset="0"/>
              </a:rPr>
              <a:t>())</a:t>
            </a:r>
            <a:endParaRPr lang="en-US" sz="1428" dirty="0">
              <a:solidFill>
                <a:prstClr val="black"/>
              </a:solidFill>
              <a:latin typeface="Consolas" panose="020B0609020204030204" pitchFamily="49" charset="0"/>
            </a:endParaRPr>
          </a:p>
          <a:p>
            <a:r>
              <a:rPr lang="en-US" sz="1428" dirty="0">
                <a:solidFill>
                  <a:srgbClr val="0000FF"/>
                </a:solidFill>
                <a:latin typeface="Consolas" panose="020B0609020204030204" pitchFamily="49" charset="0"/>
              </a:rPr>
              <a:t>WHILE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rowCount</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&gt;</a:t>
            </a:r>
            <a:r>
              <a:rPr lang="en-US" sz="1428" dirty="0">
                <a:solidFill>
                  <a:prstClr val="black"/>
                </a:solidFill>
                <a:latin typeface="Consolas" panose="020B0609020204030204" pitchFamily="49" charset="0"/>
              </a:rPr>
              <a:t> 0</a:t>
            </a:r>
            <a:r>
              <a:rPr lang="en-US" sz="1428" dirty="0">
                <a:solidFill>
                  <a:srgbClr val="808080"/>
                </a:solidFill>
                <a:latin typeface="Consolas" panose="020B0609020204030204" pitchFamily="49" charset="0"/>
              </a:rPr>
              <a:t>)</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BEGIN</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BEGIN</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TRAN</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INSERT</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INTO</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evs</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[environment]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createdate</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updatedate</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[id]</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eventid</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namevalueid</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[name]</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[value]</a:t>
            </a:r>
            <a:r>
              <a:rPr lang="en-US" sz="1428" dirty="0">
                <a:solidFill>
                  <a:srgbClr val="808080"/>
                </a:solidFill>
                <a:latin typeface="Consolas" panose="020B0609020204030204" pitchFamily="49" charset="0"/>
              </a:rPr>
              <a:t>)</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EXEC</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dbo</a:t>
            </a:r>
            <a:r>
              <a:rPr lang="en-US" sz="1428" dirty="0">
                <a:solidFill>
                  <a:prstClr val="black"/>
                </a:solidFill>
                <a:latin typeface="Consolas" panose="020B0609020204030204" pitchFamily="49" charset="0"/>
              </a:rPr>
              <a:t>]</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usp_ExtractHkEnvironmentData</a:t>
            </a:r>
            <a:r>
              <a:rPr lang="en-US" sz="1428" dirty="0">
                <a:solidFill>
                  <a:prstClr val="black"/>
                </a:solidFill>
                <a:latin typeface="Consolas" panose="020B0609020204030204" pitchFamily="49" charset="0"/>
              </a:rPr>
              <a:t>]</a:t>
            </a:r>
            <a:r>
              <a:rPr lang="en-US" sz="1428" dirty="0">
                <a:solidFill>
                  <a:srgbClr val="0000FF"/>
                </a:solidFill>
                <a:latin typeface="Consolas" panose="020B0609020204030204" pitchFamily="49" charset="0"/>
              </a:rPr>
              <a:t> </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cutOffDate</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SET</a:t>
            </a:r>
            <a:r>
              <a:rPr lang="en-US" sz="1428" dirty="0">
                <a:solidFill>
                  <a:prstClr val="black"/>
                </a:solidFill>
                <a:latin typeface="Consolas" panose="020B0609020204030204" pitchFamily="49" charset="0"/>
              </a:rPr>
              <a:t> @</a:t>
            </a:r>
            <a:r>
              <a:rPr lang="en-US" sz="1428" dirty="0" err="1">
                <a:solidFill>
                  <a:prstClr val="black"/>
                </a:solidFill>
                <a:latin typeface="Consolas" panose="020B0609020204030204" pitchFamily="49" charset="0"/>
              </a:rPr>
              <a:t>rowCount</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a:t>
            </a:r>
            <a:r>
              <a:rPr lang="en-US" sz="1428" dirty="0">
                <a:solidFill>
                  <a:srgbClr val="FF00FF"/>
                </a:solidFill>
                <a:latin typeface="Consolas" panose="020B0609020204030204" pitchFamily="49" charset="0"/>
              </a:rPr>
              <a:t>@@ROWCOUNT</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IF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a:t>
            </a:r>
            <a:r>
              <a:rPr lang="en-US" sz="1428" dirty="0" err="1">
                <a:solidFill>
                  <a:prstClr val="black"/>
                </a:solidFill>
                <a:latin typeface="Consolas" panose="020B0609020204030204" pitchFamily="49" charset="0"/>
              </a:rPr>
              <a:t>rowCount</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&gt;</a:t>
            </a:r>
            <a:r>
              <a:rPr lang="en-US" sz="1428" dirty="0">
                <a:solidFill>
                  <a:prstClr val="black"/>
                </a:solidFill>
                <a:latin typeface="Consolas" panose="020B0609020204030204" pitchFamily="49" charset="0"/>
              </a:rPr>
              <a:t> 0 </a:t>
            </a:r>
            <a:r>
              <a:rPr lang="en-US" sz="1428" dirty="0">
                <a:solidFill>
                  <a:srgbClr val="808080"/>
                </a:solidFill>
                <a:latin typeface="Consolas" panose="020B0609020204030204" pitchFamily="49" charset="0"/>
              </a:rPr>
              <a:t>AND</a:t>
            </a:r>
            <a:r>
              <a:rPr lang="en-US" sz="1428" dirty="0">
                <a:solidFill>
                  <a:prstClr val="black"/>
                </a:solidFill>
                <a:latin typeface="Consolas" panose="020B0609020204030204" pitchFamily="49" charset="0"/>
              </a:rPr>
              <a:t> </a:t>
            </a:r>
            <a:r>
              <a:rPr lang="en-US" sz="1428" dirty="0">
                <a:solidFill>
                  <a:srgbClr val="FF00FF"/>
                </a:solidFill>
                <a:latin typeface="Consolas" panose="020B0609020204030204" pitchFamily="49" charset="0"/>
              </a:rPr>
              <a:t>@@ERROR</a:t>
            </a:r>
            <a:r>
              <a:rPr lang="en-US" sz="1428" dirty="0">
                <a:solidFill>
                  <a:prstClr val="black"/>
                </a:solidFill>
                <a:latin typeface="Consolas" panose="020B0609020204030204" pitchFamily="49" charset="0"/>
              </a:rPr>
              <a:t> </a:t>
            </a:r>
            <a:r>
              <a:rPr lang="en-US" sz="1428" dirty="0">
                <a:solidFill>
                  <a:srgbClr val="808080"/>
                </a:solidFill>
                <a:latin typeface="Consolas" panose="020B0609020204030204" pitchFamily="49" charset="0"/>
              </a:rPr>
              <a:t>=</a:t>
            </a:r>
            <a:r>
              <a:rPr lang="en-US" sz="1428" dirty="0">
                <a:solidFill>
                  <a:prstClr val="black"/>
                </a:solidFill>
                <a:latin typeface="Consolas" panose="020B0609020204030204" pitchFamily="49" charset="0"/>
              </a:rPr>
              <a:t> 0</a:t>
            </a:r>
            <a:r>
              <a:rPr lang="en-US" sz="1428" dirty="0">
                <a:solidFill>
                  <a:srgbClr val="808080"/>
                </a:solidFill>
                <a:latin typeface="Consolas" panose="020B0609020204030204" pitchFamily="49" charset="0"/>
              </a:rPr>
              <a:t>)</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COMMIT</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TRAN</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ELSE</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ROLLBACK</a:t>
            </a:r>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TRAN</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END</a:t>
            </a:r>
            <a:endParaRPr lang="en-US" sz="1428" dirty="0">
              <a:solidFill>
                <a:prstClr val="black"/>
              </a:solidFill>
              <a:latin typeface="Consolas" panose="020B0609020204030204" pitchFamily="49" charset="0"/>
            </a:endParaRPr>
          </a:p>
          <a:p>
            <a:r>
              <a:rPr lang="en-US" sz="1428" dirty="0">
                <a:solidFill>
                  <a:prstClr val="black"/>
                </a:solidFill>
                <a:latin typeface="Consolas" panose="020B0609020204030204" pitchFamily="49" charset="0"/>
              </a:rPr>
              <a:t>  </a:t>
            </a:r>
            <a:r>
              <a:rPr lang="en-US" sz="1428" dirty="0">
                <a:solidFill>
                  <a:srgbClr val="0000FF"/>
                </a:solidFill>
                <a:latin typeface="Consolas" panose="020B0609020204030204" pitchFamily="49" charset="0"/>
              </a:rPr>
              <a:t>END</a:t>
            </a:r>
            <a:endParaRPr lang="en-US" sz="1428" dirty="0">
              <a:solidFill>
                <a:prstClr val="black"/>
              </a:solidFill>
              <a:latin typeface="Consolas" panose="020B0609020204030204" pitchFamily="49" charset="0"/>
            </a:endParaRPr>
          </a:p>
          <a:p>
            <a:r>
              <a:rPr lang="en-US" sz="1428" dirty="0">
                <a:solidFill>
                  <a:srgbClr val="0000FF"/>
                </a:solidFill>
                <a:latin typeface="Consolas" panose="020B0609020204030204" pitchFamily="49" charset="0"/>
              </a:rPr>
              <a:t>GO</a:t>
            </a:r>
            <a:endParaRPr lang="en-US" sz="2856" dirty="0">
              <a:solidFill>
                <a:srgbClr val="0000FF"/>
              </a:solidFill>
              <a:latin typeface="Consolas" panose="020B0609020204030204" pitchFamily="49" charset="0"/>
            </a:endParaRPr>
          </a:p>
          <a:p>
            <a:endParaRPr lang="en-US" sz="1199" dirty="0"/>
          </a:p>
        </p:txBody>
      </p:sp>
      <p:sp>
        <p:nvSpPr>
          <p:cNvPr id="2" name="Rectangle 1"/>
          <p:cNvSpPr/>
          <p:nvPr/>
        </p:nvSpPr>
        <p:spPr>
          <a:xfrm>
            <a:off x="198437" y="2795420"/>
            <a:ext cx="7010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 name="Title 2"/>
          <p:cNvSpPr>
            <a:spLocks noGrp="1"/>
          </p:cNvSpPr>
          <p:nvPr>
            <p:ph type="title"/>
          </p:nvPr>
        </p:nvSpPr>
        <p:spPr>
          <a:xfrm>
            <a:off x="122237" y="121219"/>
            <a:ext cx="10272691" cy="1318643"/>
          </a:xfrm>
        </p:spPr>
        <p:txBody>
          <a:bodyPr/>
          <a:lstStyle/>
          <a:p>
            <a:r>
              <a:rPr lang="en-US" sz="3600" dirty="0" smtClean="0"/>
              <a:t>Move cold data from In-Memory to Disk Based Tables</a:t>
            </a:r>
            <a:br>
              <a:rPr lang="en-US" sz="3600" dirty="0" smtClean="0"/>
            </a:br>
            <a:r>
              <a:rPr lang="en-US" sz="2000" dirty="0"/>
              <a:t>Waterfall Process </a:t>
            </a:r>
            <a:r>
              <a:rPr lang="en-US" sz="2000" dirty="0" smtClean="0"/>
              <a:t>– Continued</a:t>
            </a:r>
            <a:endParaRPr lang="en-US" sz="2000" dirty="0"/>
          </a:p>
        </p:txBody>
      </p:sp>
      <p:sp>
        <p:nvSpPr>
          <p:cNvPr id="7" name="Rectangle 6"/>
          <p:cNvSpPr/>
          <p:nvPr/>
        </p:nvSpPr>
        <p:spPr>
          <a:xfrm>
            <a:off x="198437" y="3775812"/>
            <a:ext cx="9185264" cy="678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302289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OLTP Results</a:t>
            </a:r>
            <a:endParaRPr lang="en-US" dirty="0"/>
          </a:p>
        </p:txBody>
      </p:sp>
      <p:sp>
        <p:nvSpPr>
          <p:cNvPr id="3" name="Content Placeholder 2"/>
          <p:cNvSpPr>
            <a:spLocks noGrp="1"/>
          </p:cNvSpPr>
          <p:nvPr>
            <p:ph type="body" sz="quarter" idx="11"/>
          </p:nvPr>
        </p:nvSpPr>
        <p:spPr>
          <a:xfrm>
            <a:off x="274639" y="1212849"/>
            <a:ext cx="11889564" cy="5808193"/>
          </a:xfrm>
        </p:spPr>
        <p:txBody>
          <a:bodyPr/>
          <a:lstStyle/>
          <a:p>
            <a:pPr marL="0" indent="0">
              <a:buNone/>
            </a:pPr>
            <a:r>
              <a:rPr lang="en-US" sz="3200" b="1" dirty="0" smtClean="0">
                <a:latin typeface="+mn-lt"/>
              </a:rPr>
              <a:t>6x </a:t>
            </a:r>
            <a:r>
              <a:rPr lang="en-US" sz="3200" b="1" dirty="0">
                <a:latin typeface="+mn-lt"/>
              </a:rPr>
              <a:t>Gains</a:t>
            </a:r>
            <a:r>
              <a:rPr lang="en-US" sz="3200" dirty="0">
                <a:latin typeface="+mn-lt"/>
              </a:rPr>
              <a:t> input rate </a:t>
            </a:r>
          </a:p>
          <a:p>
            <a:pPr lvl="2"/>
            <a:r>
              <a:rPr lang="en-US" sz="2400" dirty="0" smtClean="0"/>
              <a:t>Now </a:t>
            </a:r>
            <a:r>
              <a:rPr lang="en-US" sz="2400" dirty="0"/>
              <a:t>can handle up to </a:t>
            </a:r>
            <a:r>
              <a:rPr lang="en-US" sz="2400" b="1" dirty="0"/>
              <a:t>23,500 trans/sec </a:t>
            </a:r>
            <a:r>
              <a:rPr lang="en-US" sz="2400" dirty="0" smtClean="0"/>
              <a:t>– </a:t>
            </a:r>
            <a:r>
              <a:rPr lang="en-US" sz="2400" dirty="0"/>
              <a:t>absorb the </a:t>
            </a:r>
            <a:r>
              <a:rPr lang="en-US" sz="2400" dirty="0" smtClean="0"/>
              <a:t>writes</a:t>
            </a:r>
          </a:p>
          <a:p>
            <a:pPr lvl="3"/>
            <a:r>
              <a:rPr lang="en-US" sz="2000" dirty="0" smtClean="0"/>
              <a:t>Measured at the application level</a:t>
            </a:r>
          </a:p>
          <a:p>
            <a:pPr lvl="4"/>
            <a:r>
              <a:rPr lang="en-US" sz="2000" dirty="0" smtClean="0"/>
              <a:t>SQL Server: Databases - Transactions/sec</a:t>
            </a:r>
          </a:p>
          <a:p>
            <a:pPr lvl="4"/>
            <a:r>
              <a:rPr lang="en-US" sz="2000" dirty="0" smtClean="0"/>
              <a:t>XTP Transactions created/sec</a:t>
            </a:r>
          </a:p>
          <a:p>
            <a:pPr marL="342900" lvl="1" indent="0">
              <a:buNone/>
            </a:pPr>
            <a:endParaRPr lang="en-US" dirty="0"/>
          </a:p>
          <a:p>
            <a:pPr marL="0" lvl="1">
              <a:buNone/>
            </a:pPr>
            <a:r>
              <a:rPr lang="en-US" sz="2800" dirty="0" smtClean="0">
                <a:solidFill>
                  <a:schemeClr val="tx2"/>
                </a:solidFill>
              </a:rPr>
              <a:t>Daily reports </a:t>
            </a:r>
            <a:r>
              <a:rPr lang="en-US" sz="2800" b="1" dirty="0" smtClean="0">
                <a:solidFill>
                  <a:schemeClr val="tx2"/>
                </a:solidFill>
              </a:rPr>
              <a:t>30-80%</a:t>
            </a:r>
            <a:r>
              <a:rPr lang="en-US" sz="2800" dirty="0" smtClean="0">
                <a:solidFill>
                  <a:schemeClr val="tx2"/>
                </a:solidFill>
              </a:rPr>
              <a:t> reduction in execution time (using </a:t>
            </a:r>
            <a:r>
              <a:rPr lang="en-US" sz="2800" dirty="0" err="1" smtClean="0">
                <a:solidFill>
                  <a:schemeClr val="tx2"/>
                </a:solidFill>
              </a:rPr>
              <a:t>InterOp</a:t>
            </a:r>
            <a:r>
              <a:rPr lang="en-US" sz="2800" dirty="0" smtClean="0">
                <a:solidFill>
                  <a:schemeClr val="tx2"/>
                </a:solidFill>
              </a:rPr>
              <a:t>)</a:t>
            </a:r>
          </a:p>
          <a:p>
            <a:pPr marL="558800" lvl="2" indent="-342900"/>
            <a:r>
              <a:rPr lang="en-US" sz="2400" dirty="0" smtClean="0"/>
              <a:t>Disk-based: 1-3 minutes on TOP 3 queries</a:t>
            </a:r>
          </a:p>
          <a:p>
            <a:pPr marL="558800" lvl="2" indent="-342900"/>
            <a:r>
              <a:rPr lang="en-US" sz="2400" dirty="0" smtClean="0"/>
              <a:t>Memory-Optimized: 12 seconds to 2 min</a:t>
            </a:r>
          </a:p>
          <a:p>
            <a:pPr marL="0" indent="0">
              <a:buNone/>
            </a:pPr>
            <a:endParaRPr lang="en-US" sz="2142" dirty="0"/>
          </a:p>
          <a:p>
            <a:pPr marL="0" indent="0">
              <a:buNone/>
            </a:pPr>
            <a:endParaRPr lang="en-US" sz="2142" dirty="0"/>
          </a:p>
          <a:p>
            <a:r>
              <a:rPr lang="en-US" sz="2400" dirty="0">
                <a:latin typeface="+mn-lt"/>
              </a:rPr>
              <a:t>Now can </a:t>
            </a:r>
            <a:r>
              <a:rPr lang="en-US" sz="2400" dirty="0" smtClean="0">
                <a:latin typeface="+mn-lt"/>
              </a:rPr>
              <a:t>accomplish near </a:t>
            </a:r>
            <a:r>
              <a:rPr lang="en-US" sz="2400" dirty="0">
                <a:latin typeface="+mn-lt"/>
              </a:rPr>
              <a:t>real-time analysis of issues and </a:t>
            </a:r>
            <a:r>
              <a:rPr lang="en-US" sz="2400" dirty="0" smtClean="0">
                <a:latin typeface="+mn-lt"/>
              </a:rPr>
              <a:t>handle </a:t>
            </a:r>
            <a:r>
              <a:rPr lang="en-US" sz="2400" dirty="0">
                <a:latin typeface="+mn-lt"/>
              </a:rPr>
              <a:t>the input workload</a:t>
            </a:r>
          </a:p>
          <a:p>
            <a:pPr lvl="2"/>
            <a:r>
              <a:rPr lang="en-US" sz="2400" dirty="0"/>
              <a:t>Alerting also more real-time in </a:t>
            </a:r>
            <a:r>
              <a:rPr lang="en-US" sz="2400" dirty="0" smtClean="0"/>
              <a:t>nature</a:t>
            </a:r>
          </a:p>
          <a:p>
            <a:pPr marL="571500" lvl="2" indent="0">
              <a:buNone/>
            </a:pPr>
            <a:endParaRPr lang="en-US" sz="1683" dirty="0"/>
          </a:p>
          <a:p>
            <a:pPr lvl="1"/>
            <a:endParaRPr lang="en-US" sz="1836" dirty="0"/>
          </a:p>
        </p:txBody>
      </p:sp>
    </p:spTree>
    <p:extLst>
      <p:ext uri="{BB962C8B-B14F-4D97-AF65-F5344CB8AC3E}">
        <p14:creationId xmlns:p14="http://schemas.microsoft.com/office/powerpoint/2010/main" val="2115212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a:t>
            </a:r>
            <a:endParaRPr lang="en-US" dirty="0"/>
          </a:p>
        </p:txBody>
      </p:sp>
      <p:graphicFrame>
        <p:nvGraphicFramePr>
          <p:cNvPr id="7" name="Content Placeholder 6"/>
          <p:cNvGraphicFramePr>
            <a:graphicFrameLocks noGrp="1"/>
          </p:cNvGraphicFramePr>
          <p:nvPr>
            <p:ph idx="1"/>
            <p:extLst/>
          </p:nvPr>
        </p:nvGraphicFramePr>
        <p:xfrm>
          <a:off x="278054" y="1592262"/>
          <a:ext cx="11887200" cy="4800600"/>
        </p:xfrm>
        <a:graphic>
          <a:graphicData uri="http://schemas.openxmlformats.org/drawingml/2006/table">
            <a:tbl>
              <a:tblPr firstRow="1" bandRow="1">
                <a:tableStyleId>{7E9639D4-E3E2-4D34-9284-5A2195B3D0D7}</a:tableStyleId>
              </a:tblPr>
              <a:tblGrid>
                <a:gridCol w="615007"/>
                <a:gridCol w="5112568"/>
                <a:gridCol w="6159625"/>
              </a:tblGrid>
              <a:tr h="370840">
                <a:tc>
                  <a:txBody>
                    <a:bodyPr/>
                    <a:lstStyle/>
                    <a:p>
                      <a:r>
                        <a:rPr lang="en-US" dirty="0" smtClean="0"/>
                        <a:t>No.</a:t>
                      </a:r>
                      <a:endParaRPr lang="en-US" dirty="0"/>
                    </a:p>
                  </a:txBody>
                  <a:tcPr>
                    <a:solidFill>
                      <a:schemeClr val="bg2">
                        <a:lumMod val="20000"/>
                        <a:lumOff val="80000"/>
                      </a:schemeClr>
                    </a:solidFill>
                  </a:tcPr>
                </a:tc>
                <a:tc>
                  <a:txBody>
                    <a:bodyPr/>
                    <a:lstStyle/>
                    <a:p>
                      <a:r>
                        <a:rPr lang="en-US" dirty="0" smtClean="0"/>
                        <a:t>Challenge</a:t>
                      </a:r>
                      <a:endParaRPr lang="en-US" dirty="0"/>
                    </a:p>
                  </a:txBody>
                  <a:tcPr>
                    <a:solidFill>
                      <a:schemeClr val="bg2">
                        <a:lumMod val="20000"/>
                        <a:lumOff val="80000"/>
                      </a:schemeClr>
                    </a:solidFill>
                  </a:tcPr>
                </a:tc>
                <a:tc>
                  <a:txBody>
                    <a:bodyPr/>
                    <a:lstStyle/>
                    <a:p>
                      <a:r>
                        <a:rPr lang="en-US" dirty="0" smtClean="0"/>
                        <a:t>Resolution/Mitigation</a:t>
                      </a:r>
                      <a:endParaRPr lang="en-US" dirty="0"/>
                    </a:p>
                  </a:txBody>
                  <a:tcPr>
                    <a:solidFill>
                      <a:schemeClr val="bg2">
                        <a:lumMod val="20000"/>
                        <a:lumOff val="80000"/>
                      </a:schemeClr>
                    </a:solidFill>
                  </a:tcPr>
                </a:tc>
              </a:tr>
              <a:tr h="772160">
                <a:tc>
                  <a:txBody>
                    <a:bodyPr/>
                    <a:lstStyle/>
                    <a:p>
                      <a:r>
                        <a:rPr lang="en-US" dirty="0" smtClean="0"/>
                        <a:t>1</a:t>
                      </a:r>
                      <a:endParaRPr lang="en-US"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Assessing</a:t>
                      </a:r>
                      <a:r>
                        <a:rPr lang="en-US" b="0" baseline="0" dirty="0" smtClean="0">
                          <a:solidFill>
                            <a:schemeClr val="tx1"/>
                          </a:solidFill>
                        </a:rPr>
                        <a:t> workload for In-Memory OLTP</a:t>
                      </a:r>
                      <a:endParaRPr lang="en-US" b="0" dirty="0" smtClean="0">
                        <a:solidFill>
                          <a:schemeClr val="tx1"/>
                        </a:solidFill>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dirty="0" smtClean="0"/>
                        <a:t>Using AMR toolset to analyze workload and confirm</a:t>
                      </a:r>
                      <a:r>
                        <a:rPr lang="en-US" b="1" baseline="0" dirty="0" smtClean="0"/>
                        <a:t> bottleneck was helpful</a:t>
                      </a:r>
                      <a:endParaRPr lang="en-US" b="1" dirty="0" smtClean="0"/>
                    </a:p>
                  </a:txBody>
                  <a:tcPr/>
                </a:tc>
              </a:tr>
              <a:tr h="370840">
                <a:tc>
                  <a:txBody>
                    <a:bodyPr/>
                    <a:lstStyle/>
                    <a:p>
                      <a:r>
                        <a:rPr lang="en-US" dirty="0" smtClean="0"/>
                        <a:t>2</a:t>
                      </a:r>
                      <a:endParaRPr lang="en-US" dirty="0"/>
                    </a:p>
                  </a:txBody>
                  <a:tcP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Initial approach was to move entire contention heavy table into memory-optimized</a:t>
                      </a:r>
                      <a:r>
                        <a:rPr lang="en-US" b="0" baseline="0" dirty="0" smtClean="0">
                          <a:solidFill>
                            <a:schemeClr val="tx1"/>
                          </a:solidFill>
                        </a:rPr>
                        <a:t> </a:t>
                      </a:r>
                      <a:r>
                        <a:rPr lang="de-DE" sz="1800" b="0" dirty="0" smtClean="0">
                          <a:solidFill>
                            <a:schemeClr val="tx1"/>
                          </a:solidFill>
                        </a:rPr>
                        <a:t>(1.5B Records / 175GB)</a:t>
                      </a:r>
                    </a:p>
                    <a:p>
                      <a:pPr marL="0" marR="0" indent="0" algn="l" defTabSz="932742"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dirty="0" smtClean="0"/>
                        <a:t>Using “Shock Absorber” and moving data past 5 min to disk-based</a:t>
                      </a:r>
                      <a:r>
                        <a:rPr lang="en-US" b="1" baseline="0" dirty="0" smtClean="0"/>
                        <a:t> tables more beneficial for long running reporting and data retention </a:t>
                      </a:r>
                      <a:endParaRPr lang="en-US" b="1" dirty="0" smtClean="0"/>
                    </a:p>
                  </a:txBody>
                  <a:tcPr/>
                </a:tc>
              </a:tr>
              <a:tr h="370840">
                <a:tc>
                  <a:txBody>
                    <a:bodyPr/>
                    <a:lstStyle/>
                    <a:p>
                      <a:r>
                        <a:rPr lang="en-US" dirty="0" smtClean="0"/>
                        <a:t>3</a:t>
                      </a:r>
                      <a:endParaRPr lang="en-US"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Working with LOB data</a:t>
                      </a:r>
                      <a:endParaRPr lang="en-US" b="0" dirty="0">
                        <a:solidFill>
                          <a:schemeClr val="tx1"/>
                        </a:solidFill>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dirty="0" smtClean="0"/>
                        <a:t>Limited row size to 7000 per row in the application</a:t>
                      </a:r>
                      <a:r>
                        <a:rPr lang="en-US" b="1" baseline="0" dirty="0" smtClean="0"/>
                        <a:t> and schema</a:t>
                      </a:r>
                      <a:endParaRPr lang="en-US" b="1" dirty="0" smtClean="0"/>
                    </a:p>
                  </a:txBody>
                  <a:tcPr/>
                </a:tc>
              </a:tr>
              <a:tr h="370840">
                <a:tc>
                  <a:txBody>
                    <a:bodyPr/>
                    <a:lstStyle/>
                    <a:p>
                      <a:r>
                        <a:rPr lang="en-US" dirty="0" smtClean="0"/>
                        <a:t>4</a:t>
                      </a:r>
                      <a:endParaRPr lang="en-US"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Foreign Key Constraints –</a:t>
                      </a:r>
                      <a:r>
                        <a:rPr lang="en-US" b="0" baseline="0" dirty="0" smtClean="0">
                          <a:solidFill>
                            <a:schemeClr val="tx1"/>
                          </a:solidFill>
                        </a:rPr>
                        <a:t> Detail records of 50-100 based on primary table key</a:t>
                      </a:r>
                      <a:endParaRPr lang="en-US" b="0" dirty="0">
                        <a:solidFill>
                          <a:schemeClr val="tx1"/>
                        </a:solidFill>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dirty="0" smtClean="0"/>
                        <a:t>Developed</a:t>
                      </a:r>
                      <a:r>
                        <a:rPr lang="en-US" b="1" baseline="0" dirty="0" smtClean="0"/>
                        <a:t> manual checks in native compiled stored procedure calls to check for data consistency</a:t>
                      </a:r>
                      <a:endParaRPr lang="en-US" b="1" dirty="0" smtClean="0"/>
                    </a:p>
                  </a:txBody>
                  <a:tcPr/>
                </a:tc>
              </a:tr>
              <a:tr h="370840">
                <a:tc>
                  <a:txBody>
                    <a:bodyPr/>
                    <a:lstStyle/>
                    <a:p>
                      <a:r>
                        <a:rPr lang="en-US" dirty="0" smtClean="0"/>
                        <a:t>5</a:t>
                      </a:r>
                      <a:endParaRPr lang="en-US" dirty="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Measuring application performance in</a:t>
                      </a:r>
                      <a:r>
                        <a:rPr lang="en-US" b="0" baseline="0" dirty="0" smtClean="0">
                          <a:solidFill>
                            <a:schemeClr val="tx1"/>
                          </a:solidFill>
                        </a:rPr>
                        <a:t> database counters changed </a:t>
                      </a:r>
                      <a:endParaRPr lang="en-US" b="0" dirty="0">
                        <a:solidFill>
                          <a:schemeClr val="tx1"/>
                        </a:solidFill>
                      </a:endParaRPr>
                    </a:p>
                  </a:txBody>
                  <a:tcP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b="1" dirty="0" smtClean="0"/>
                        <a:t>Measured</a:t>
                      </a:r>
                      <a:r>
                        <a:rPr lang="en-US" b="1" baseline="0" dirty="0" smtClean="0"/>
                        <a:t> at the application level. </a:t>
                      </a:r>
                      <a:r>
                        <a:rPr lang="en-US" b="1" dirty="0" smtClean="0"/>
                        <a:t>Used a combination</a:t>
                      </a:r>
                      <a:r>
                        <a:rPr lang="en-US" b="1" baseline="0" dirty="0" smtClean="0"/>
                        <a:t> of SQL Transactions/sec </a:t>
                      </a:r>
                      <a:r>
                        <a:rPr lang="en-US" sz="1800" b="1" baseline="0" dirty="0" smtClean="0"/>
                        <a:t>and </a:t>
                      </a:r>
                      <a:r>
                        <a:rPr lang="de-DE" sz="1800" b="1" dirty="0" smtClean="0"/>
                        <a:t>XTP Transactions – Transactions created/sec</a:t>
                      </a:r>
                    </a:p>
                    <a:p>
                      <a:pPr marL="0" marR="0" indent="0" algn="l" defTabSz="932742" rtl="0" eaLnBrk="1" fontAlgn="auto" latinLnBrk="0" hangingPunct="1">
                        <a:lnSpc>
                          <a:spcPct val="100000"/>
                        </a:lnSpc>
                        <a:spcBef>
                          <a:spcPts val="0"/>
                        </a:spcBef>
                        <a:spcAft>
                          <a:spcPts val="0"/>
                        </a:spcAft>
                        <a:buClrTx/>
                        <a:buSzTx/>
                        <a:buFontTx/>
                        <a:buNone/>
                        <a:tabLst/>
                        <a:defRPr/>
                      </a:pPr>
                      <a:endParaRPr lang="en-US" b="1" dirty="0" smtClean="0"/>
                    </a:p>
                  </a:txBody>
                  <a:tcPr/>
                </a:tc>
              </a:tr>
            </a:tbl>
          </a:graphicData>
        </a:graphic>
      </p:graphicFrame>
    </p:spTree>
    <p:extLst>
      <p:ext uri="{BB962C8B-B14F-4D97-AF65-F5344CB8AC3E}">
        <p14:creationId xmlns:p14="http://schemas.microsoft.com/office/powerpoint/2010/main" val="118998685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Edgenet</a:t>
            </a:r>
            <a:br>
              <a:rPr lang="en-US" smtClean="0"/>
            </a:br>
            <a:r>
              <a:rPr lang="en-US"/>
              <a:t/>
            </a:r>
            <a:br>
              <a:rPr lang="en-US"/>
            </a:br>
            <a:r>
              <a:rPr lang="en-US" sz="3200" i="1" smtClean="0"/>
              <a:t>ETL Target and Read-Scale</a:t>
            </a:r>
            <a:endParaRPr lang="en-US"/>
          </a:p>
        </p:txBody>
      </p:sp>
    </p:spTree>
    <p:extLst>
      <p:ext uri="{BB962C8B-B14F-4D97-AF65-F5344CB8AC3E}">
        <p14:creationId xmlns:p14="http://schemas.microsoft.com/office/powerpoint/2010/main" val="283684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Edgenet</a:t>
            </a:r>
            <a:endParaRPr lang="ja-JP" altLang="en-US"/>
          </a:p>
        </p:txBody>
      </p:sp>
      <p:sp>
        <p:nvSpPr>
          <p:cNvPr id="3" name="コンテンツ プレースホルダー 2"/>
          <p:cNvSpPr>
            <a:spLocks noGrp="1"/>
          </p:cNvSpPr>
          <p:nvPr>
            <p:ph type="body" sz="quarter" idx="11"/>
          </p:nvPr>
        </p:nvSpPr>
        <p:spPr>
          <a:xfrm>
            <a:off x="274639" y="1212849"/>
            <a:ext cx="11889564" cy="5484778"/>
          </a:xfrm>
        </p:spPr>
        <p:txBody>
          <a:bodyPr>
            <a:normAutofit lnSpcReduction="10000"/>
          </a:bodyPr>
          <a:lstStyle/>
          <a:p>
            <a:pPr marL="0" indent="0">
              <a:buNone/>
            </a:pPr>
            <a:r>
              <a:rPr lang="en-US" altLang="ja-JP" sz="3600" smtClean="0"/>
              <a:t>Company Profile </a:t>
            </a:r>
          </a:p>
          <a:p>
            <a:pPr defTabSz="911225">
              <a:lnSpc>
                <a:spcPct val="100000"/>
              </a:lnSpc>
              <a:spcBef>
                <a:spcPts val="0"/>
              </a:spcBef>
              <a:defRPr/>
            </a:pPr>
            <a:r>
              <a:rPr lang="en-US" sz="2400">
                <a:solidFill>
                  <a:schemeClr val="tx1"/>
                </a:solidFill>
              </a:rPr>
              <a:t>Leader in Data Services, Guided Selling and Marketing Solutions</a:t>
            </a:r>
          </a:p>
          <a:p>
            <a:pPr lvl="1" defTabSz="911225">
              <a:lnSpc>
                <a:spcPct val="100000"/>
              </a:lnSpc>
              <a:spcBef>
                <a:spcPts val="0"/>
              </a:spcBef>
              <a:defRPr/>
            </a:pPr>
            <a:r>
              <a:rPr lang="en-US" smtClean="0"/>
              <a:t>Help </a:t>
            </a:r>
            <a:r>
              <a:rPr lang="en-US"/>
              <a:t>retailers sell configurable products</a:t>
            </a:r>
          </a:p>
          <a:p>
            <a:pPr lvl="1" defTabSz="911225">
              <a:lnSpc>
                <a:spcPct val="100000"/>
              </a:lnSpc>
              <a:spcBef>
                <a:spcPts val="0"/>
              </a:spcBef>
              <a:defRPr/>
            </a:pPr>
            <a:r>
              <a:rPr lang="en-US"/>
              <a:t>Help consumers compare and purchase the right product for them. </a:t>
            </a:r>
          </a:p>
          <a:p>
            <a:pPr defTabSz="911225">
              <a:lnSpc>
                <a:spcPct val="100000"/>
              </a:lnSpc>
              <a:spcBef>
                <a:spcPts val="0"/>
              </a:spcBef>
              <a:defRPr/>
            </a:pPr>
            <a:r>
              <a:rPr lang="en-US" sz="2400">
                <a:solidFill>
                  <a:schemeClr val="tx1"/>
                </a:solidFill>
              </a:rPr>
              <a:t>Collect, certify and distribute product data</a:t>
            </a:r>
          </a:p>
          <a:p>
            <a:pPr lvl="1" defTabSz="911225">
              <a:lnSpc>
                <a:spcPct val="100000"/>
              </a:lnSpc>
              <a:spcBef>
                <a:spcPts val="0"/>
              </a:spcBef>
              <a:defRPr/>
            </a:pPr>
            <a:r>
              <a:rPr lang="en-US" smtClean="0"/>
              <a:t>Bing and Google </a:t>
            </a:r>
            <a:r>
              <a:rPr lang="en-US"/>
              <a:t>Search &amp; </a:t>
            </a:r>
            <a:r>
              <a:rPr lang="en-US" smtClean="0"/>
              <a:t>Shopping and for Retailers</a:t>
            </a:r>
          </a:p>
          <a:p>
            <a:pPr lvl="1" defTabSz="911225">
              <a:lnSpc>
                <a:spcPct val="100000"/>
              </a:lnSpc>
              <a:spcBef>
                <a:spcPts val="0"/>
              </a:spcBef>
              <a:defRPr/>
            </a:pPr>
            <a:endParaRPr lang="en-US"/>
          </a:p>
          <a:p>
            <a:pPr marL="0" indent="0">
              <a:buNone/>
            </a:pPr>
            <a:r>
              <a:rPr lang="en-US" altLang="ja-JP" sz="3600" smtClean="0"/>
              <a:t>Project Description</a:t>
            </a:r>
          </a:p>
          <a:p>
            <a:pPr lvl="1"/>
            <a:r>
              <a:rPr lang="en-US" altLang="ja-JP" u="sng" smtClean="0"/>
              <a:t>Availability Project</a:t>
            </a:r>
            <a:r>
              <a:rPr lang="en-US" altLang="ja-JP" smtClean="0"/>
              <a:t> goal: Provide real-time insight into product price and availability for retailers and end-consumers</a:t>
            </a:r>
          </a:p>
          <a:p>
            <a:pPr lvl="1"/>
            <a:r>
              <a:rPr lang="en-US" altLang="ja-JP" smtClean="0"/>
              <a:t>Pre-migration system design: Updated data in batches into staging server, then separate batch push to read-only DB server for client queries</a:t>
            </a:r>
          </a:p>
          <a:p>
            <a:pPr lvl="2"/>
            <a:r>
              <a:rPr lang="en-US" altLang="ja-JP" smtClean="0"/>
              <a:t>Required: Multi-server, multi-tenant to separate ETL loading and reads from </a:t>
            </a:r>
            <a:r>
              <a:rPr lang="en-US" altLang="ja-JP" b="1" smtClean="0"/>
              <a:t>lock contention</a:t>
            </a:r>
            <a:r>
              <a:rPr lang="en-US" altLang="ja-JP" smtClean="0"/>
              <a:t>.</a:t>
            </a:r>
          </a:p>
          <a:p>
            <a:pPr lvl="1"/>
            <a:r>
              <a:rPr lang="en-US" altLang="ja-JP" smtClean="0"/>
              <a:t>Data cache implemented in client tier to improve read performance</a:t>
            </a:r>
          </a:p>
          <a:p>
            <a:pPr lvl="1"/>
            <a:r>
              <a:rPr lang="en-US" altLang="ja-JP" smtClean="0"/>
              <a:t>Data was delayed to end-users by hours due to this data distribution and need to move data to different destinations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204" y="31539"/>
            <a:ext cx="1752600" cy="885825"/>
          </a:xfrm>
          <a:prstGeom prst="rect">
            <a:avLst/>
          </a:prstGeom>
        </p:spPr>
      </p:pic>
    </p:spTree>
    <p:extLst>
      <p:ext uri="{BB962C8B-B14F-4D97-AF65-F5344CB8AC3E}">
        <p14:creationId xmlns:p14="http://schemas.microsoft.com/office/powerpoint/2010/main" val="3031690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In-Memory OLTP Application Patterns</a:t>
            </a:r>
            <a:endParaRPr lang="en-US"/>
          </a:p>
        </p:txBody>
      </p:sp>
      <p:sp>
        <p:nvSpPr>
          <p:cNvPr id="5" name="Rectangle 4"/>
          <p:cNvSpPr/>
          <p:nvPr/>
        </p:nvSpPr>
        <p:spPr bwMode="auto">
          <a:xfrm>
            <a:off x="1722437" y="1886650"/>
            <a:ext cx="4007994" cy="1665625"/>
          </a:xfrm>
          <a:prstGeom prst="rect">
            <a:avLst/>
          </a:prstGeom>
          <a:solidFill>
            <a:schemeClr val="tx1">
              <a:lumMod val="9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defTabSz="698947" fontAlgn="base">
              <a:spcBef>
                <a:spcPct val="0"/>
              </a:spcBef>
              <a:spcAft>
                <a:spcPct val="0"/>
              </a:spcAft>
            </a:pPr>
            <a:r>
              <a:rPr lang="en-US" b="1">
                <a:solidFill>
                  <a:srgbClr val="0072C6"/>
                </a:solidFill>
                <a:ea typeface="Segoe UI" pitchFamily="34" charset="0"/>
                <a:cs typeface="Segoe UI" pitchFamily="34" charset="0"/>
              </a:rPr>
              <a:t>Applications hitting a wall today with SQL Server</a:t>
            </a:r>
          </a:p>
          <a:p>
            <a:pPr marL="214188" indent="-214188" defTabSz="698947" fontAlgn="base">
              <a:spcBef>
                <a:spcPct val="0"/>
              </a:spcBef>
              <a:spcAft>
                <a:spcPct val="0"/>
              </a:spcAft>
              <a:buFont typeface="Arial" panose="020B0604020202020204" pitchFamily="34" charset="0"/>
              <a:buChar char="•"/>
            </a:pPr>
            <a:r>
              <a:rPr lang="en-US" sz="1350">
                <a:solidFill>
                  <a:srgbClr val="0072C6"/>
                </a:solidFill>
                <a:ea typeface="Segoe UI" pitchFamily="34" charset="0"/>
                <a:cs typeface="Segoe UI" pitchFamily="34" charset="0"/>
              </a:rPr>
              <a:t>Locking/Latching</a:t>
            </a:r>
          </a:p>
          <a:p>
            <a:pPr marL="214188" indent="-214188" defTabSz="698947" fontAlgn="base">
              <a:spcBef>
                <a:spcPct val="0"/>
              </a:spcBef>
              <a:spcAft>
                <a:spcPct val="0"/>
              </a:spcAft>
              <a:buFont typeface="Arial" panose="020B0604020202020204" pitchFamily="34" charset="0"/>
              <a:buChar char="•"/>
            </a:pPr>
            <a:r>
              <a:rPr lang="en-US" sz="1350">
                <a:solidFill>
                  <a:srgbClr val="0072C6"/>
                </a:solidFill>
                <a:ea typeface="Segoe UI" pitchFamily="34" charset="0"/>
                <a:cs typeface="Segoe UI" pitchFamily="34" charset="0"/>
              </a:rPr>
              <a:t>Scale-up</a:t>
            </a:r>
          </a:p>
          <a:p>
            <a:pPr marL="214188" indent="-214188" defTabSz="698947" fontAlgn="base">
              <a:spcBef>
                <a:spcPct val="0"/>
              </a:spcBef>
              <a:spcAft>
                <a:spcPct val="0"/>
              </a:spcAft>
              <a:buFont typeface="Arial" panose="020B0604020202020204" pitchFamily="34" charset="0"/>
              <a:buChar char="•"/>
            </a:pPr>
            <a:r>
              <a:rPr lang="en-US" sz="1350">
                <a:solidFill>
                  <a:srgbClr val="0072C6"/>
                </a:solidFill>
                <a:ea typeface="Segoe UI" pitchFamily="34" charset="0"/>
                <a:cs typeface="Segoe UI" pitchFamily="34" charset="0"/>
              </a:rPr>
              <a:t>Throughput or latency SLA</a:t>
            </a: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lnSpc>
                <a:spcPct val="90000"/>
              </a:lnSpc>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722438" y="3964582"/>
            <a:ext cx="4007994" cy="1665625"/>
          </a:xfrm>
          <a:prstGeom prst="rect">
            <a:avLst/>
          </a:prstGeom>
          <a:solidFill>
            <a:schemeClr val="tx1">
              <a:lumMod val="9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defTabSz="698947" fontAlgn="base">
              <a:spcBef>
                <a:spcPct val="0"/>
              </a:spcBef>
              <a:spcAft>
                <a:spcPct val="0"/>
              </a:spcAft>
            </a:pPr>
            <a:r>
              <a:rPr lang="en-US" b="1" smtClean="0">
                <a:solidFill>
                  <a:srgbClr val="0072C6"/>
                </a:solidFill>
                <a:ea typeface="Segoe UI" pitchFamily="34" charset="0"/>
                <a:cs typeface="Segoe UI" pitchFamily="34" charset="0"/>
              </a:rPr>
              <a:t>Applications which do not use </a:t>
            </a:r>
          </a:p>
          <a:p>
            <a:pPr defTabSz="698947" fontAlgn="base">
              <a:spcBef>
                <a:spcPct val="0"/>
              </a:spcBef>
              <a:spcAft>
                <a:spcPct val="0"/>
              </a:spcAft>
            </a:pPr>
            <a:r>
              <a:rPr lang="en-US" b="1" smtClean="0">
                <a:solidFill>
                  <a:srgbClr val="0072C6"/>
                </a:solidFill>
                <a:ea typeface="Segoe UI" pitchFamily="34" charset="0"/>
                <a:cs typeface="Segoe UI" pitchFamily="34" charset="0"/>
              </a:rPr>
              <a:t>SQL Server today</a:t>
            </a:r>
            <a:endParaRPr lang="en-US" b="1">
              <a:solidFill>
                <a:srgbClr val="0072C6"/>
              </a:solidFill>
              <a:ea typeface="Segoe UI" pitchFamily="34" charset="0"/>
              <a:cs typeface="Segoe UI" pitchFamily="34" charset="0"/>
            </a:endParaRPr>
          </a:p>
          <a:p>
            <a:pPr marL="214293" indent="-214293" defTabSz="698947" fontAlgn="base">
              <a:spcBef>
                <a:spcPct val="0"/>
              </a:spcBef>
              <a:spcAft>
                <a:spcPct val="0"/>
              </a:spcAft>
              <a:buFont typeface="Arial" panose="020B0604020202020204" pitchFamily="34" charset="0"/>
              <a:buChar char="•"/>
            </a:pPr>
            <a:r>
              <a:rPr lang="en-US" sz="1428">
                <a:solidFill>
                  <a:srgbClr val="0072C6"/>
                </a:solidFill>
                <a:ea typeface="Segoe UI" pitchFamily="34" charset="0"/>
                <a:cs typeface="Segoe UI" pitchFamily="34" charset="0"/>
              </a:rPr>
              <a:t>Key/Value pair where </a:t>
            </a:r>
            <a:r>
              <a:rPr lang="en-US" sz="1428" smtClean="0">
                <a:solidFill>
                  <a:srgbClr val="0072C6"/>
                </a:solidFill>
                <a:ea typeface="Segoe UI" pitchFamily="34" charset="0"/>
                <a:cs typeface="Segoe UI" pitchFamily="34" charset="0"/>
              </a:rPr>
              <a:t>desire relational </a:t>
            </a:r>
            <a:r>
              <a:rPr lang="en-US" sz="1428">
                <a:solidFill>
                  <a:srgbClr val="0072C6"/>
                </a:solidFill>
                <a:ea typeface="Segoe UI" pitchFamily="34" charset="0"/>
                <a:cs typeface="Segoe UI" pitchFamily="34" charset="0"/>
              </a:rPr>
              <a:t>characteristics</a:t>
            </a:r>
          </a:p>
          <a:p>
            <a:pPr marL="214188" indent="-214188" defTabSz="698947" fontAlgn="base">
              <a:spcBef>
                <a:spcPct val="0"/>
              </a:spcBef>
              <a:spcAft>
                <a:spcPct val="0"/>
              </a:spcAft>
              <a:buFont typeface="Arial" panose="020B0604020202020204" pitchFamily="34" charset="0"/>
              <a:buChar char="•"/>
            </a:pPr>
            <a:r>
              <a:rPr lang="en-US" sz="1428">
                <a:solidFill>
                  <a:srgbClr val="0072C6"/>
                </a:solidFill>
                <a:ea typeface="Segoe UI" pitchFamily="34" charset="0"/>
                <a:cs typeface="Segoe UI" pitchFamily="34" charset="0"/>
              </a:rPr>
              <a:t>Scenarios where previously might not have implemented database in the critical path </a:t>
            </a: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lnSpc>
                <a:spcPct val="90000"/>
              </a:lnSpc>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706047" y="1886650"/>
            <a:ext cx="3970689" cy="3743557"/>
          </a:xfrm>
          <a:prstGeom prst="rect">
            <a:avLst/>
          </a:prstGeom>
          <a:solidFill>
            <a:schemeClr val="accent1"/>
          </a:solidFill>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algn="ctr" defTabSz="698947" fontAlgn="base">
              <a:spcBef>
                <a:spcPct val="0"/>
              </a:spcBef>
              <a:spcAft>
                <a:spcPct val="0"/>
              </a:spcAft>
            </a:pPr>
            <a:r>
              <a:rPr lang="en-US" sz="1799" b="1">
                <a:solidFill>
                  <a:srgbClr val="FFFFFF"/>
                </a:solidFill>
                <a:ea typeface="Segoe UI" pitchFamily="34" charset="0"/>
                <a:cs typeface="Segoe UI" pitchFamily="34" charset="0"/>
              </a:rPr>
              <a:t>Common </a:t>
            </a:r>
            <a:r>
              <a:rPr lang="en-US" sz="1799" b="1" smtClean="0">
                <a:solidFill>
                  <a:srgbClr val="FFFFFF"/>
                </a:solidFill>
                <a:ea typeface="Segoe UI" pitchFamily="34" charset="0"/>
                <a:cs typeface="Segoe UI" pitchFamily="34" charset="0"/>
              </a:rPr>
              <a:t>Scenarios</a:t>
            </a:r>
            <a:endParaRPr lang="en-US" sz="1799" b="1">
              <a:solidFill>
                <a:srgbClr val="FFFFFF"/>
              </a:solidFill>
              <a:ea typeface="Segoe UI" pitchFamily="34" charset="0"/>
              <a:cs typeface="Segoe UI" pitchFamily="34" charset="0"/>
            </a:endParaRPr>
          </a:p>
          <a:p>
            <a:pPr defTabSz="698947" fontAlgn="base">
              <a:spcBef>
                <a:spcPct val="0"/>
              </a:spcBef>
              <a:spcAft>
                <a:spcPct val="0"/>
              </a:spcAft>
            </a:pPr>
            <a:endParaRPr lang="en-US" sz="1799" b="1">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a:solidFill>
                  <a:srgbClr val="FFFFFF"/>
                </a:solidFill>
                <a:ea typeface="Segoe UI" pitchFamily="34" charset="0"/>
                <a:cs typeface="Segoe UI" pitchFamily="34" charset="0"/>
              </a:rPr>
              <a:t>Session State Management</a:t>
            </a:r>
          </a:p>
          <a:p>
            <a:pPr marL="291436" indent="-291436" defTabSz="698947" fontAlgn="base">
              <a:spcBef>
                <a:spcPct val="0"/>
              </a:spcBef>
              <a:spcAft>
                <a:spcPct val="0"/>
              </a:spcAft>
              <a:buFont typeface="Courier New" panose="02070309020205020404" pitchFamily="49" charset="0"/>
              <a:buChar char="o"/>
            </a:pPr>
            <a:endParaRPr lang="en-US" smtClean="0">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a:solidFill>
                  <a:srgbClr val="FFFFFF"/>
                </a:solidFill>
                <a:ea typeface="Segoe UI" pitchFamily="34" charset="0"/>
                <a:cs typeface="Segoe UI" pitchFamily="34" charset="0"/>
              </a:rPr>
              <a:t>High Data Input Rate – “Shock Absorber” </a:t>
            </a:r>
          </a:p>
          <a:p>
            <a:pPr marL="291436" indent="-291436" defTabSz="698947" fontAlgn="base">
              <a:spcBef>
                <a:spcPct val="0"/>
              </a:spcBef>
              <a:spcAft>
                <a:spcPct val="0"/>
              </a:spcAft>
              <a:buFont typeface="Courier New" panose="02070309020205020404" pitchFamily="49" charset="0"/>
              <a:buChar char="o"/>
            </a:pPr>
            <a:endParaRPr lang="en-US" smtClean="0">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a:solidFill>
                  <a:srgbClr val="FFFFFF"/>
                </a:solidFill>
                <a:ea typeface="Segoe UI" pitchFamily="34" charset="0"/>
                <a:cs typeface="Segoe UI" pitchFamily="34" charset="0"/>
              </a:rPr>
              <a:t>ETL </a:t>
            </a:r>
            <a:r>
              <a:rPr lang="en-US" smtClean="0">
                <a:solidFill>
                  <a:srgbClr val="FFFFFF"/>
                </a:solidFill>
                <a:ea typeface="Segoe UI" pitchFamily="34" charset="0"/>
                <a:cs typeface="Segoe UI" pitchFamily="34" charset="0"/>
              </a:rPr>
              <a:t>Target/Read-Scale</a:t>
            </a:r>
          </a:p>
          <a:p>
            <a:pPr marL="291436" indent="-291436" defTabSz="698947" fontAlgn="base">
              <a:spcBef>
                <a:spcPct val="0"/>
              </a:spcBef>
              <a:spcAft>
                <a:spcPct val="0"/>
              </a:spcAft>
              <a:buFont typeface="Courier New" panose="02070309020205020404" pitchFamily="49" charset="0"/>
              <a:buChar char="o"/>
            </a:pPr>
            <a:endParaRPr lang="en-US">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smtClean="0">
                <a:solidFill>
                  <a:srgbClr val="FFFFFF"/>
                </a:solidFill>
                <a:ea typeface="Segoe UI" pitchFamily="34" charset="0"/>
                <a:cs typeface="Segoe UI" pitchFamily="34" charset="0"/>
              </a:rPr>
              <a:t>Latency </a:t>
            </a:r>
            <a:r>
              <a:rPr lang="en-US">
                <a:solidFill>
                  <a:srgbClr val="FFFFFF"/>
                </a:solidFill>
                <a:ea typeface="Segoe UI" pitchFamily="34" charset="0"/>
                <a:cs typeface="Segoe UI" pitchFamily="34" charset="0"/>
              </a:rPr>
              <a:t>critical OLTP</a:t>
            </a:r>
          </a:p>
          <a:p>
            <a:pPr marL="291436" indent="-291436" defTabSz="698947" fontAlgn="base">
              <a:spcBef>
                <a:spcPct val="0"/>
              </a:spcBef>
              <a:spcAft>
                <a:spcPct val="0"/>
              </a:spcAft>
              <a:buFont typeface="Courier New" panose="02070309020205020404" pitchFamily="49" charset="0"/>
              <a:buChar char="o"/>
            </a:pPr>
            <a:endParaRPr lang="en-US">
              <a:solidFill>
                <a:srgbClr val="FFFFFF"/>
              </a:solidFill>
              <a:ea typeface="Segoe UI" pitchFamily="34" charset="0"/>
              <a:cs typeface="Segoe UI" pitchFamily="34" charset="0"/>
            </a:endParaRPr>
          </a:p>
          <a:p>
            <a:pPr defTabSz="698947" fontAlgn="base">
              <a:spcBef>
                <a:spcPct val="0"/>
              </a:spcBef>
              <a:spcAft>
                <a:spcPct val="0"/>
              </a:spcAft>
            </a:pPr>
            <a:endParaRPr lang="en-US">
              <a:solidFill>
                <a:srgbClr val="FFFFFF"/>
              </a:solidFill>
              <a:ea typeface="Segoe UI" pitchFamily="34" charset="0"/>
              <a:cs typeface="Segoe UI" pitchFamily="34" charset="0"/>
            </a:endParaRPr>
          </a:p>
          <a:p>
            <a:pPr marL="466140" lvl="1" defTabSz="698947" fontAlgn="base">
              <a:spcBef>
                <a:spcPct val="0"/>
              </a:spcBef>
              <a:spcAft>
                <a:spcPct val="0"/>
              </a:spcAft>
            </a:pPr>
            <a:endParaRPr lang="en-US">
              <a:solidFill>
                <a:srgbClr val="FFFFFF"/>
              </a:solidFill>
              <a:ea typeface="Segoe UI" pitchFamily="34" charset="0"/>
              <a:cs typeface="Segoe UI" pitchFamily="34" charset="0"/>
            </a:endParaRPr>
          </a:p>
          <a:p>
            <a:pPr marL="291205" indent="-291436" defTabSz="698947" fontAlgn="base">
              <a:spcBef>
                <a:spcPct val="0"/>
              </a:spcBef>
              <a:spcAft>
                <a:spcPct val="0"/>
              </a:spcAft>
              <a:buFont typeface="Courier New" panose="02070309020205020404" pitchFamily="49" charset="0"/>
              <a:buChar char="o"/>
            </a:pPr>
            <a:endParaRPr lang="en-US">
              <a:solidFill>
                <a:srgbClr val="0072C6"/>
              </a:solidFill>
              <a:ea typeface="Segoe UI" pitchFamily="34" charset="0"/>
              <a:cs typeface="Segoe UI" pitchFamily="34" charset="0"/>
            </a:endParaRPr>
          </a:p>
          <a:p>
            <a:pPr defTabSz="698947" fontAlgn="base">
              <a:spcBef>
                <a:spcPct val="0"/>
              </a:spcBef>
              <a:spcAft>
                <a:spcPct val="0"/>
              </a:spcAft>
            </a:pPr>
            <a:endParaRPr lang="en-US">
              <a:solidFill>
                <a:srgbClr val="0072C6"/>
              </a:soli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lnSpc>
                <a:spcPct val="90000"/>
              </a:lnSpc>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2520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93" y="87999"/>
            <a:ext cx="11952844" cy="748527"/>
          </a:xfrm>
        </p:spPr>
        <p:txBody>
          <a:bodyPr/>
          <a:lstStyle/>
          <a:p>
            <a:r>
              <a:rPr lang="en-US" smtClean="0"/>
              <a:t>Edgenet - Architecture Real-time “ETL” updates</a:t>
            </a:r>
            <a:endParaRPr lang="en-US"/>
          </a:p>
        </p:txBody>
      </p:sp>
      <p:sp>
        <p:nvSpPr>
          <p:cNvPr id="3" name="Content Placeholder 2"/>
          <p:cNvSpPr>
            <a:spLocks noGrp="1"/>
          </p:cNvSpPr>
          <p:nvPr>
            <p:ph sz="quarter" idx="10"/>
          </p:nvPr>
        </p:nvSpPr>
        <p:spPr>
          <a:xfrm>
            <a:off x="960344" y="5820366"/>
            <a:ext cx="10839619" cy="861774"/>
          </a:xfrm>
        </p:spPr>
        <p:txBody>
          <a:bodyPr/>
          <a:lstStyle/>
          <a:p>
            <a:pPr marL="0" indent="0">
              <a:buNone/>
            </a:pPr>
            <a:r>
              <a:rPr lang="en-US" sz="2200" b="1" smtClean="0"/>
              <a:t>Receive file from suppliers (periodically, but looking for more real-time)</a:t>
            </a:r>
          </a:p>
          <a:p>
            <a:pPr marL="0" indent="0">
              <a:buNone/>
            </a:pPr>
            <a:r>
              <a:rPr lang="en-US" sz="2200" b="1" smtClean="0"/>
              <a:t>Desire to query for the availability of products at particular prices within stores or online</a:t>
            </a:r>
            <a:endParaRPr lang="en-US" sz="2200" b="1"/>
          </a:p>
        </p:txBody>
      </p:sp>
      <p:grpSp>
        <p:nvGrpSpPr>
          <p:cNvPr id="33" name="Group 32"/>
          <p:cNvGrpSpPr/>
          <p:nvPr/>
        </p:nvGrpSpPr>
        <p:grpSpPr>
          <a:xfrm>
            <a:off x="487997" y="1516062"/>
            <a:ext cx="11394835" cy="4189151"/>
            <a:chOff x="491278" y="1779853"/>
            <a:chExt cx="11394835" cy="4189151"/>
          </a:xfrm>
        </p:grpSpPr>
        <p:sp>
          <p:nvSpPr>
            <p:cNvPr id="4" name="AutoShape 2"/>
            <p:cNvSpPr>
              <a:spLocks noChangeArrowheads="1"/>
            </p:cNvSpPr>
            <p:nvPr/>
          </p:nvSpPr>
          <p:spPr bwMode="auto">
            <a:xfrm rot="-5400000">
              <a:off x="-192793" y="4230897"/>
              <a:ext cx="1632056" cy="263914"/>
            </a:xfrm>
            <a:prstGeom prst="roundRect">
              <a:avLst>
                <a:gd name="adj" fmla="val 16667"/>
              </a:avLst>
            </a:prstGeom>
            <a:solidFill>
              <a:schemeClr val="tx2"/>
            </a:solidFill>
            <a:ln>
              <a:noFill/>
            </a:ln>
            <a:extLst/>
          </p:spPr>
          <p:txBody>
            <a:bodyPr anchor="ctr"/>
            <a:lstStyle/>
            <a:p>
              <a:pPr algn="ctr" fontAlgn="base">
                <a:spcBef>
                  <a:spcPct val="0"/>
                </a:spcBef>
                <a:spcAft>
                  <a:spcPct val="0"/>
                </a:spcAft>
              </a:pPr>
              <a:r>
                <a:rPr lang="en-US" sz="2448">
                  <a:solidFill>
                    <a:srgbClr val="000066"/>
                  </a:solidFill>
                  <a:latin typeface="Arial" charset="0"/>
                  <a:ea typeface="ＭＳ Ｐゴシック" pitchFamily="34" charset="-128"/>
                </a:rPr>
                <a:t>Suppliers</a:t>
              </a:r>
            </a:p>
          </p:txBody>
        </p:sp>
        <p:pic>
          <p:nvPicPr>
            <p:cNvPr id="5" name="Picture 3" descr="j02853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583" y="2279773"/>
              <a:ext cx="628212" cy="77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rot="5400000">
              <a:off x="10233949" y="3989563"/>
              <a:ext cx="1632056" cy="262295"/>
            </a:xfrm>
            <a:prstGeom prst="roundRect">
              <a:avLst>
                <a:gd name="adj" fmla="val 16667"/>
              </a:avLst>
            </a:prstGeom>
            <a:solidFill>
              <a:schemeClr val="tx2"/>
            </a:solidFill>
            <a:ln>
              <a:noFill/>
            </a:ln>
            <a:extLst/>
          </p:spPr>
          <p:txBody>
            <a:bodyPr anchor="ctr"/>
            <a:lstStyle/>
            <a:p>
              <a:pPr algn="ctr" fontAlgn="base">
                <a:spcBef>
                  <a:spcPct val="0"/>
                </a:spcBef>
                <a:spcAft>
                  <a:spcPct val="0"/>
                </a:spcAft>
              </a:pPr>
              <a:r>
                <a:rPr lang="en-US" sz="2448">
                  <a:solidFill>
                    <a:prstClr val="black"/>
                  </a:solidFill>
                  <a:latin typeface="Arial" charset="0"/>
                  <a:ea typeface="ＭＳ Ｐゴシック" pitchFamily="34" charset="-128"/>
                </a:rPr>
                <a:t>Retailers</a:t>
              </a:r>
            </a:p>
          </p:txBody>
        </p:sp>
        <p:sp>
          <p:nvSpPr>
            <p:cNvPr id="27" name="AutoShape 9"/>
            <p:cNvSpPr>
              <a:spLocks noChangeArrowheads="1"/>
            </p:cNvSpPr>
            <p:nvPr/>
          </p:nvSpPr>
          <p:spPr bwMode="auto">
            <a:xfrm>
              <a:off x="8881058" y="1779853"/>
              <a:ext cx="3005055" cy="315725"/>
            </a:xfrm>
            <a:prstGeom prst="roundRect">
              <a:avLst>
                <a:gd name="adj" fmla="val 16667"/>
              </a:avLst>
            </a:prstGeom>
            <a:solidFill>
              <a:schemeClr val="tx2"/>
            </a:solidFill>
            <a:ln>
              <a:noFill/>
            </a:ln>
            <a:extLst/>
          </p:spPr>
          <p:txBody>
            <a:bodyPr anchor="ctr"/>
            <a:lstStyle/>
            <a:p>
              <a:pPr algn="ctr" fontAlgn="base">
                <a:spcBef>
                  <a:spcPct val="0"/>
                </a:spcBef>
                <a:spcAft>
                  <a:spcPct val="0"/>
                </a:spcAft>
              </a:pPr>
              <a:r>
                <a:rPr lang="en-US" sz="2448">
                  <a:solidFill>
                    <a:srgbClr val="7FBA00"/>
                  </a:solidFill>
                  <a:latin typeface="Arial" charset="0"/>
                  <a:ea typeface="ＭＳ Ｐゴシック" pitchFamily="34" charset="-128"/>
                </a:rPr>
                <a:t>Interactive Sites</a:t>
              </a:r>
            </a:p>
          </p:txBody>
        </p:sp>
        <p:grpSp>
          <p:nvGrpSpPr>
            <p:cNvPr id="40" name="Group 39"/>
            <p:cNvGrpSpPr/>
            <p:nvPr/>
          </p:nvGrpSpPr>
          <p:grpSpPr>
            <a:xfrm>
              <a:off x="1036637" y="1820862"/>
              <a:ext cx="9616500" cy="4148142"/>
              <a:chOff x="2371248" y="1547862"/>
              <a:chExt cx="7732836" cy="4928550"/>
            </a:xfrm>
          </p:grpSpPr>
          <p:pic>
            <p:nvPicPr>
              <p:cNvPr id="6" name="Picture 4" descr="j02853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248" y="3150775"/>
                <a:ext cx="628212" cy="7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j02853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248" y="4000804"/>
                <a:ext cx="628212" cy="77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j02853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248" y="4862166"/>
                <a:ext cx="628212" cy="77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j02853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248" y="5670099"/>
                <a:ext cx="628212" cy="7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Cj02992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4631" y="2287793"/>
                <a:ext cx="699453" cy="696214"/>
              </a:xfrm>
              <a:prstGeom prst="rect">
                <a:avLst/>
              </a:prstGeom>
              <a:solidFill>
                <a:srgbClr val="00B050"/>
              </a:solidFill>
              <a:ln>
                <a:noFill/>
              </a:ln>
              <a:extLst/>
            </p:spPr>
          </p:pic>
          <p:pic>
            <p:nvPicPr>
              <p:cNvPr id="12" name="Picture 10" descr="MCj02992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4631" y="5780198"/>
                <a:ext cx="699453" cy="696214"/>
              </a:xfrm>
              <a:prstGeom prst="rect">
                <a:avLst/>
              </a:prstGeom>
              <a:solidFill>
                <a:srgbClr val="00B050"/>
              </a:solidFill>
              <a:ln>
                <a:noFill/>
              </a:ln>
              <a:extLst/>
            </p:spPr>
          </p:pic>
          <p:pic>
            <p:nvPicPr>
              <p:cNvPr id="13" name="Picture 11" descr="MCj02992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4631" y="3157251"/>
                <a:ext cx="699453" cy="696214"/>
              </a:xfrm>
              <a:prstGeom prst="rect">
                <a:avLst/>
              </a:prstGeom>
              <a:solidFill>
                <a:srgbClr val="00B050"/>
              </a:solidFill>
              <a:ln>
                <a:noFill/>
              </a:ln>
              <a:extLst/>
            </p:spPr>
          </p:pic>
          <p:pic>
            <p:nvPicPr>
              <p:cNvPr id="14" name="Picture 12" descr="MCj02992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4631" y="4031567"/>
                <a:ext cx="699453" cy="696214"/>
              </a:xfrm>
              <a:prstGeom prst="rect">
                <a:avLst/>
              </a:prstGeom>
              <a:solidFill>
                <a:srgbClr val="00B050"/>
              </a:solidFill>
              <a:ln>
                <a:noFill/>
              </a:ln>
              <a:extLst/>
            </p:spPr>
          </p:pic>
          <p:pic>
            <p:nvPicPr>
              <p:cNvPr id="15" name="Picture 13" descr="MCj02992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4631" y="4905882"/>
                <a:ext cx="699453" cy="696214"/>
              </a:xfrm>
              <a:prstGeom prst="rect">
                <a:avLst/>
              </a:prstGeom>
              <a:solidFill>
                <a:srgbClr val="00B050"/>
              </a:solidFill>
              <a:ln>
                <a:noFill/>
              </a:ln>
              <a:extLst/>
            </p:spPr>
          </p:pic>
          <p:cxnSp>
            <p:nvCxnSpPr>
              <p:cNvPr id="16" name="AutoShape 18"/>
              <p:cNvCxnSpPr>
                <a:cxnSpLocks noChangeShapeType="1"/>
              </p:cNvCxnSpPr>
              <p:nvPr/>
            </p:nvCxnSpPr>
            <p:spPr bwMode="auto">
              <a:xfrm flipV="1">
                <a:off x="2999460" y="4371578"/>
                <a:ext cx="1800443" cy="1687105"/>
              </a:xfrm>
              <a:prstGeom prst="straightConnector1">
                <a:avLst/>
              </a:prstGeom>
              <a:noFill/>
              <a:ln w="9525">
                <a:solidFill>
                  <a:schemeClr val="tx1"/>
                </a:solidFill>
                <a:round/>
                <a:headEnd type="triangle"/>
                <a:tailEnd type="triangle" w="med" len="med"/>
              </a:ln>
            </p:spPr>
          </p:cxnSp>
          <p:cxnSp>
            <p:nvCxnSpPr>
              <p:cNvPr id="17" name="AutoShape 19"/>
              <p:cNvCxnSpPr>
                <a:cxnSpLocks noChangeShapeType="1"/>
              </p:cNvCxnSpPr>
              <p:nvPr/>
            </p:nvCxnSpPr>
            <p:spPr bwMode="auto">
              <a:xfrm flipV="1">
                <a:off x="7579903" y="2635899"/>
                <a:ext cx="1824729" cy="173567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AutoShape 20"/>
              <p:cNvCxnSpPr>
                <a:cxnSpLocks noChangeShapeType="1"/>
              </p:cNvCxnSpPr>
              <p:nvPr/>
            </p:nvCxnSpPr>
            <p:spPr bwMode="auto">
              <a:xfrm flipV="1">
                <a:off x="7579903" y="3505358"/>
                <a:ext cx="1824729" cy="86622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AutoShape 21"/>
              <p:cNvCxnSpPr>
                <a:cxnSpLocks noChangeShapeType="1"/>
              </p:cNvCxnSpPr>
              <p:nvPr/>
            </p:nvCxnSpPr>
            <p:spPr bwMode="auto">
              <a:xfrm>
                <a:off x="7579903" y="4371578"/>
                <a:ext cx="1824729" cy="809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20"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b="22267"/>
              <a:stretch>
                <a:fillRect/>
              </a:stretch>
            </p:blipFill>
            <p:spPr bwMode="auto">
              <a:xfrm>
                <a:off x="4820951" y="3999185"/>
                <a:ext cx="2770286" cy="70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7"/>
              <p:cNvGrpSpPr>
                <a:grpSpLocks/>
              </p:cNvGrpSpPr>
              <p:nvPr/>
            </p:nvGrpSpPr>
            <p:grpSpPr bwMode="auto">
              <a:xfrm>
                <a:off x="3925588" y="1547862"/>
                <a:ext cx="4674351" cy="746407"/>
                <a:chOff x="2324100" y="1219199"/>
                <a:chExt cx="4583283" cy="731293"/>
              </a:xfrm>
              <a:solidFill>
                <a:schemeClr val="tx2"/>
              </a:solidFill>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125" y="1219199"/>
                  <a:ext cx="735183" cy="731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8150" y="1219199"/>
                  <a:ext cx="735183" cy="731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0175" y="1219199"/>
                  <a:ext cx="735183" cy="731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219199"/>
                  <a:ext cx="735183" cy="731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4100" y="1219199"/>
                  <a:ext cx="735183" cy="731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cxnSp>
            <p:nvCxnSpPr>
              <p:cNvPr id="28" name="Straight Arrow Connector 36"/>
              <p:cNvCxnSpPr>
                <a:cxnSpLocks noChangeShapeType="1"/>
              </p:cNvCxnSpPr>
              <p:nvPr/>
            </p:nvCxnSpPr>
            <p:spPr bwMode="auto">
              <a:xfrm rot="16200000" flipH="1">
                <a:off x="4426700" y="2123454"/>
                <a:ext cx="1750250" cy="2001211"/>
              </a:xfrm>
              <a:prstGeom prst="straightConnector1">
                <a:avLst/>
              </a:prstGeom>
              <a:noFill/>
              <a:ln w="9525" algn="ctr">
                <a:solidFill>
                  <a:schemeClr val="tx1"/>
                </a:solidFill>
                <a:round/>
                <a:headEnd/>
                <a:tailEnd type="arrow" w="med" len="med"/>
              </a:ln>
            </p:spPr>
          </p:cxnSp>
          <p:cxnSp>
            <p:nvCxnSpPr>
              <p:cNvPr id="29" name="Straight Arrow Connector 37"/>
              <p:cNvCxnSpPr>
                <a:cxnSpLocks noChangeShapeType="1"/>
              </p:cNvCxnSpPr>
              <p:nvPr/>
            </p:nvCxnSpPr>
            <p:spPr bwMode="auto">
              <a:xfrm rot="16200000" flipH="1">
                <a:off x="5018482" y="2715236"/>
                <a:ext cx="1797204" cy="770693"/>
              </a:xfrm>
              <a:prstGeom prst="straightConnector1">
                <a:avLst/>
              </a:prstGeom>
              <a:noFill/>
              <a:ln w="9525" algn="ctr">
                <a:solidFill>
                  <a:schemeClr val="tx1"/>
                </a:solidFill>
                <a:round/>
                <a:headEnd/>
                <a:tailEnd type="arrow" w="med" len="med"/>
              </a:ln>
            </p:spPr>
          </p:cxnSp>
          <p:cxnSp>
            <p:nvCxnSpPr>
              <p:cNvPr id="30" name="Straight Arrow Connector 40"/>
              <p:cNvCxnSpPr>
                <a:cxnSpLocks noChangeShapeType="1"/>
              </p:cNvCxnSpPr>
              <p:nvPr/>
            </p:nvCxnSpPr>
            <p:spPr bwMode="auto">
              <a:xfrm rot="16200000" flipH="1">
                <a:off x="5407876" y="3104631"/>
                <a:ext cx="1750250" cy="38858"/>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p:cNvCxnSpPr>
              <p:nvPr/>
            </p:nvCxnSpPr>
            <p:spPr bwMode="auto">
              <a:xfrm rot="5400000">
                <a:off x="5898465" y="2652901"/>
                <a:ext cx="1750250" cy="942318"/>
              </a:xfrm>
              <a:prstGeom prst="straightConnector1">
                <a:avLst/>
              </a:prstGeom>
              <a:noFill/>
              <a:ln w="9525" algn="ctr">
                <a:solidFill>
                  <a:schemeClr val="tx1"/>
                </a:solidFill>
                <a:round/>
                <a:headEnd/>
                <a:tailEnd type="arrow" w="med" len="med"/>
              </a:ln>
            </p:spPr>
          </p:cxnSp>
          <p:cxnSp>
            <p:nvCxnSpPr>
              <p:cNvPr id="32" name="Straight Arrow Connector 46"/>
              <p:cNvCxnSpPr>
                <a:cxnSpLocks noChangeShapeType="1"/>
              </p:cNvCxnSpPr>
              <p:nvPr/>
            </p:nvCxnSpPr>
            <p:spPr bwMode="auto">
              <a:xfrm rot="5400000">
                <a:off x="6389053" y="2162313"/>
                <a:ext cx="1750250" cy="1923494"/>
              </a:xfrm>
              <a:prstGeom prst="straightConnector1">
                <a:avLst/>
              </a:prstGeom>
              <a:noFill/>
              <a:ln w="9525" algn="ctr">
                <a:solidFill>
                  <a:schemeClr val="tx1"/>
                </a:solidFill>
                <a:round/>
                <a:headEnd/>
                <a:tailEnd type="arrow" w="med" len="med"/>
              </a:ln>
            </p:spPr>
          </p:cxnSp>
          <p:cxnSp>
            <p:nvCxnSpPr>
              <p:cNvPr id="34" name="AutoShape 14"/>
              <p:cNvCxnSpPr>
                <a:cxnSpLocks noChangeShapeType="1"/>
              </p:cNvCxnSpPr>
              <p:nvPr/>
            </p:nvCxnSpPr>
            <p:spPr bwMode="auto">
              <a:xfrm>
                <a:off x="2836403" y="2512278"/>
                <a:ext cx="1951219" cy="1816748"/>
              </a:xfrm>
              <a:prstGeom prst="straightConnector1">
                <a:avLst/>
              </a:prstGeom>
              <a:noFill/>
              <a:ln w="9525">
                <a:solidFill>
                  <a:schemeClr val="tx1"/>
                </a:solidFill>
                <a:round/>
                <a:headEnd type="triangle"/>
                <a:tailEnd type="triangle" w="med" len="med"/>
              </a:ln>
            </p:spPr>
          </p:cxnSp>
          <p:cxnSp>
            <p:nvCxnSpPr>
              <p:cNvPr id="35" name="AutoShape 15"/>
              <p:cNvCxnSpPr>
                <a:cxnSpLocks noChangeShapeType="1"/>
              </p:cNvCxnSpPr>
              <p:nvPr/>
            </p:nvCxnSpPr>
            <p:spPr bwMode="auto">
              <a:xfrm>
                <a:off x="2848683" y="3476468"/>
                <a:ext cx="1951220" cy="895110"/>
              </a:xfrm>
              <a:prstGeom prst="straightConnector1">
                <a:avLst/>
              </a:prstGeom>
              <a:noFill/>
              <a:ln w="9525">
                <a:solidFill>
                  <a:schemeClr val="tx1"/>
                </a:solidFill>
                <a:round/>
                <a:headEnd type="triangle"/>
                <a:tailEnd type="triangle" w="med" len="med"/>
              </a:ln>
            </p:spPr>
          </p:cxnSp>
          <p:cxnSp>
            <p:nvCxnSpPr>
              <p:cNvPr id="36" name="AutoShape 16"/>
              <p:cNvCxnSpPr>
                <a:cxnSpLocks noChangeShapeType="1"/>
              </p:cNvCxnSpPr>
              <p:nvPr/>
            </p:nvCxnSpPr>
            <p:spPr bwMode="auto">
              <a:xfrm>
                <a:off x="2848687" y="4329761"/>
                <a:ext cx="1926652" cy="54099"/>
              </a:xfrm>
              <a:prstGeom prst="straightConnector1">
                <a:avLst/>
              </a:prstGeom>
              <a:noFill/>
              <a:ln w="9525">
                <a:solidFill>
                  <a:schemeClr val="tx1"/>
                </a:solidFill>
                <a:round/>
                <a:headEnd type="triangle"/>
                <a:tailEnd type="triangle" w="med" len="med"/>
              </a:ln>
            </p:spPr>
          </p:cxnSp>
          <p:cxnSp>
            <p:nvCxnSpPr>
              <p:cNvPr id="37" name="AutoShape 17"/>
              <p:cNvCxnSpPr>
                <a:cxnSpLocks noChangeShapeType="1"/>
              </p:cNvCxnSpPr>
              <p:nvPr/>
            </p:nvCxnSpPr>
            <p:spPr bwMode="auto">
              <a:xfrm flipV="1">
                <a:off x="2675639" y="4369959"/>
                <a:ext cx="2145311" cy="1081561"/>
              </a:xfrm>
              <a:prstGeom prst="straightConnector1">
                <a:avLst/>
              </a:prstGeom>
              <a:noFill/>
              <a:ln w="9525">
                <a:solidFill>
                  <a:schemeClr val="tx1"/>
                </a:solidFill>
                <a:round/>
                <a:headEnd type="triangle"/>
                <a:tailEnd type="triangle" w="med" len="med"/>
              </a:ln>
            </p:spPr>
          </p:cxnSp>
          <p:cxnSp>
            <p:nvCxnSpPr>
              <p:cNvPr id="38" name="AutoShape 22"/>
              <p:cNvCxnSpPr>
                <a:cxnSpLocks noChangeShapeType="1"/>
              </p:cNvCxnSpPr>
              <p:nvPr/>
            </p:nvCxnSpPr>
            <p:spPr bwMode="auto">
              <a:xfrm>
                <a:off x="7579903" y="4371577"/>
                <a:ext cx="1824729" cy="88241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 name="AutoShape 23"/>
              <p:cNvCxnSpPr>
                <a:cxnSpLocks noChangeShapeType="1"/>
              </p:cNvCxnSpPr>
              <p:nvPr/>
            </p:nvCxnSpPr>
            <p:spPr bwMode="auto">
              <a:xfrm>
                <a:off x="7579903" y="4371578"/>
                <a:ext cx="1824729" cy="175672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6049353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a:xfrm>
            <a:off x="122237" y="144462"/>
            <a:ext cx="11889564" cy="917575"/>
          </a:xfrm>
        </p:spPr>
        <p:txBody>
          <a:bodyPr/>
          <a:lstStyle/>
          <a:p>
            <a:r>
              <a:rPr lang="en-US" smtClean="0"/>
              <a:t>Implementation </a:t>
            </a:r>
            <a:endParaRPr lang="en-US"/>
          </a:p>
        </p:txBody>
      </p:sp>
      <p:graphicFrame>
        <p:nvGraphicFramePr>
          <p:cNvPr id="4" name="Table 3"/>
          <p:cNvGraphicFramePr>
            <a:graphicFrameLocks noGrp="1"/>
          </p:cNvGraphicFramePr>
          <p:nvPr>
            <p:extLst/>
          </p:nvPr>
        </p:nvGraphicFramePr>
        <p:xfrm>
          <a:off x="274638" y="1058863"/>
          <a:ext cx="12004936" cy="5257799"/>
        </p:xfrm>
        <a:graphic>
          <a:graphicData uri="http://schemas.openxmlformats.org/drawingml/2006/table">
            <a:tbl>
              <a:tblPr firstCol="1" bandRow="1">
                <a:tableStyleId>{5C22544A-7EE6-4342-B048-85BDC9FD1C3A}</a:tableStyleId>
              </a:tblPr>
              <a:tblGrid>
                <a:gridCol w="4381363"/>
                <a:gridCol w="7623573"/>
              </a:tblGrid>
              <a:tr h="1463948">
                <a:tc>
                  <a:txBody>
                    <a:bodyPr/>
                    <a:lstStyle/>
                    <a:p>
                      <a:r>
                        <a:rPr lang="en-US" smtClean="0"/>
                        <a:t>Memory</a:t>
                      </a:r>
                      <a:r>
                        <a:rPr lang="en-US" baseline="0" smtClean="0"/>
                        <a:t> Optimized Tables</a:t>
                      </a:r>
                      <a:endParaRPr lang="en-US"/>
                    </a:p>
                  </a:txBody>
                  <a:tcPr/>
                </a:tc>
                <a:tc>
                  <a:txBody>
                    <a:bodyPr/>
                    <a:lstStyle/>
                    <a:p>
                      <a:r>
                        <a:rPr lang="en-US" b="1" smtClean="0"/>
                        <a:t>Size in Memory</a:t>
                      </a:r>
                      <a:r>
                        <a:rPr lang="en-US" smtClean="0"/>
                        <a:t>:  ~6 GB, 2 out of 10 tables</a:t>
                      </a:r>
                    </a:p>
                    <a:p>
                      <a:r>
                        <a:rPr lang="en-US" b="1" smtClean="0"/>
                        <a:t>Rows in largest</a:t>
                      </a:r>
                      <a:r>
                        <a:rPr lang="en-US" b="1" baseline="0" smtClean="0"/>
                        <a:t> tables</a:t>
                      </a:r>
                      <a:r>
                        <a:rPr lang="en-US" baseline="0" smtClean="0"/>
                        <a:t>: 115 million, another 450k</a:t>
                      </a:r>
                    </a:p>
                    <a:p>
                      <a:r>
                        <a:rPr lang="en-US" b="1" smtClean="0"/>
                        <a:t>Durability</a:t>
                      </a:r>
                      <a:r>
                        <a:rPr lang="en-US" smtClean="0"/>
                        <a:t>: SCHEMA_AND_DATA</a:t>
                      </a:r>
                    </a:p>
                    <a:p>
                      <a:r>
                        <a:rPr lang="en-US" b="1" baseline="0" smtClean="0"/>
                        <a:t>Indexing: </a:t>
                      </a:r>
                      <a:r>
                        <a:rPr lang="en-US" b="0" baseline="0" smtClean="0"/>
                        <a:t>All HASH indexes</a:t>
                      </a:r>
                      <a:endParaRPr lang="en-US" b="1" smtClean="0"/>
                    </a:p>
                  </a:txBody>
                  <a:tcPr/>
                </a:tc>
              </a:tr>
              <a:tr h="1854335">
                <a:tc>
                  <a:txBody>
                    <a:bodyPr/>
                    <a:lstStyle/>
                    <a:p>
                      <a:r>
                        <a:rPr lang="en-US" smtClean="0"/>
                        <a:t>Native Compiled Procedures</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baseline="0" smtClean="0"/>
                        <a:t>Conversions Required:</a:t>
                      </a:r>
                      <a:endParaRPr lang="en-US" baseline="0" smtClean="0"/>
                    </a:p>
                    <a:p>
                      <a:r>
                        <a:rPr lang="en-US" smtClean="0"/>
                        <a:t>Converted</a:t>
                      </a:r>
                      <a:r>
                        <a:rPr lang="en-US" baseline="0" smtClean="0"/>
                        <a:t> all transformation operations </a:t>
                      </a:r>
                    </a:p>
                    <a:p>
                      <a:r>
                        <a:rPr lang="en-US" baseline="0" smtClean="0"/>
                        <a:t>Selects from clients, including INNER JOIN</a:t>
                      </a:r>
                    </a:p>
                    <a:p>
                      <a:r>
                        <a:rPr lang="en-US" baseline="0" smtClean="0"/>
                        <a:t>Able to remove client-side cache and replace with native </a:t>
                      </a:r>
                      <a:r>
                        <a:rPr lang="en-US" baseline="0" err="1" smtClean="0"/>
                        <a:t>proc</a:t>
                      </a:r>
                      <a:r>
                        <a:rPr lang="en-US" baseline="0" smtClean="0"/>
                        <a:t> calls.</a:t>
                      </a:r>
                    </a:p>
                    <a:p>
                      <a:pPr marL="0" marR="0" indent="0" algn="l" defTabSz="932742" rtl="0" eaLnBrk="1" fontAlgn="auto" latinLnBrk="0" hangingPunct="1">
                        <a:lnSpc>
                          <a:spcPct val="100000"/>
                        </a:lnSpc>
                        <a:spcBef>
                          <a:spcPts val="0"/>
                        </a:spcBef>
                        <a:spcAft>
                          <a:spcPts val="0"/>
                        </a:spcAft>
                        <a:buClrTx/>
                        <a:buSzTx/>
                        <a:buFontTx/>
                        <a:buNone/>
                        <a:tabLst/>
                        <a:defRPr/>
                      </a:pPr>
                      <a:r>
                        <a:rPr lang="en-US" b="1" baseline="0" err="1" smtClean="0"/>
                        <a:t>InterOp</a:t>
                      </a:r>
                      <a:r>
                        <a:rPr lang="en-US" b="1" baseline="0" smtClean="0"/>
                        <a:t>:</a:t>
                      </a:r>
                      <a:endParaRPr lang="en-US" baseline="0" smtClean="0"/>
                    </a:p>
                    <a:p>
                      <a:r>
                        <a:rPr lang="en-US" baseline="0" smtClean="0"/>
                        <a:t>Did not convert Bulk INSERT syntax.</a:t>
                      </a:r>
                    </a:p>
                  </a:txBody>
                  <a:tcPr/>
                </a:tc>
              </a:tr>
              <a:tr h="628170">
                <a:tc>
                  <a:txBody>
                    <a:bodyPr/>
                    <a:lstStyle/>
                    <a:p>
                      <a:r>
                        <a:rPr lang="en-US" smtClean="0"/>
                        <a:t>Hardware</a:t>
                      </a:r>
                      <a:endParaRPr lang="en-US"/>
                    </a:p>
                  </a:txBody>
                  <a:tcPr/>
                </a:tc>
                <a:tc>
                  <a:txBody>
                    <a:bodyPr/>
                    <a:lstStyle/>
                    <a:p>
                      <a:r>
                        <a:rPr lang="en-US" smtClean="0"/>
                        <a:t>Hyper-V</a:t>
                      </a:r>
                      <a:r>
                        <a:rPr lang="en-US" baseline="0" smtClean="0"/>
                        <a:t> VM: 128GB memory, 16 logical CPU’s, SAN storage</a:t>
                      </a:r>
                      <a:endParaRPr lang="en-US"/>
                    </a:p>
                  </a:txBody>
                  <a:tcPr/>
                </a:tc>
              </a:tr>
              <a:tr h="683176">
                <a:tc>
                  <a:txBody>
                    <a:bodyPr/>
                    <a:lstStyle/>
                    <a:p>
                      <a:r>
                        <a:rPr lang="en-US" smtClean="0"/>
                        <a:t>Integration</a:t>
                      </a:r>
                      <a:r>
                        <a:rPr lang="en-US" baseline="0" smtClean="0"/>
                        <a:t> with other features</a:t>
                      </a:r>
                      <a:endParaRPr lang="en-US"/>
                    </a:p>
                  </a:txBody>
                  <a:tcPr/>
                </a:tc>
                <a:tc>
                  <a:txBody>
                    <a:bodyPr/>
                    <a:lstStyle/>
                    <a:p>
                      <a:r>
                        <a:rPr lang="en-US" smtClean="0"/>
                        <a:t>Delayed Durability</a:t>
                      </a:r>
                      <a:r>
                        <a:rPr lang="en-US" baseline="0" smtClean="0"/>
                        <a:t> configured at database level.</a:t>
                      </a:r>
                      <a:r>
                        <a:rPr lang="en-US" smtClean="0"/>
                        <a:t> No</a:t>
                      </a:r>
                      <a:r>
                        <a:rPr lang="en-US" baseline="0" smtClean="0"/>
                        <a:t> requirement for HA/DR</a:t>
                      </a:r>
                      <a:endParaRPr lang="en-US"/>
                    </a:p>
                  </a:txBody>
                  <a:tcPr/>
                </a:tc>
              </a:tr>
              <a:tr h="628170">
                <a:tc>
                  <a:txBody>
                    <a:bodyPr/>
                    <a:lstStyle/>
                    <a:p>
                      <a:r>
                        <a:rPr lang="en-US" smtClean="0"/>
                        <a:t>Development</a:t>
                      </a:r>
                      <a:r>
                        <a:rPr lang="en-US" baseline="0" smtClean="0"/>
                        <a:t> time</a:t>
                      </a:r>
                      <a:endParaRPr lang="en-US"/>
                    </a:p>
                  </a:txBody>
                  <a:tcPr/>
                </a:tc>
                <a:tc>
                  <a:txBody>
                    <a:bodyPr/>
                    <a:lstStyle/>
                    <a:p>
                      <a:r>
                        <a:rPr lang="en-US" dirty="0" smtClean="0"/>
                        <a:t>Under a week of</a:t>
                      </a:r>
                      <a:r>
                        <a:rPr lang="en-US" baseline="0" dirty="0" smtClean="0"/>
                        <a:t> development &amp; initial testing time</a:t>
                      </a:r>
                      <a:endParaRPr lang="en-US" dirty="0"/>
                    </a:p>
                  </a:txBody>
                  <a:tcPr/>
                </a:tc>
              </a:tr>
            </a:tbl>
          </a:graphicData>
        </a:graphic>
      </p:graphicFrame>
    </p:spTree>
    <p:extLst>
      <p:ext uri="{BB962C8B-B14F-4D97-AF65-F5344CB8AC3E}">
        <p14:creationId xmlns:p14="http://schemas.microsoft.com/office/powerpoint/2010/main" val="3495569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In-Memory OLTP Results</a:t>
            </a:r>
            <a:endParaRPr lang="de-AT"/>
          </a:p>
        </p:txBody>
      </p:sp>
      <p:sp>
        <p:nvSpPr>
          <p:cNvPr id="3" name="Content Placeholder 2"/>
          <p:cNvSpPr>
            <a:spLocks noGrp="1"/>
          </p:cNvSpPr>
          <p:nvPr>
            <p:ph type="body" sz="quarter" idx="11"/>
          </p:nvPr>
        </p:nvSpPr>
        <p:spPr/>
        <p:txBody>
          <a:bodyPr/>
          <a:lstStyle/>
          <a:p>
            <a:r>
              <a:rPr lang="en-US" b="1">
                <a:solidFill>
                  <a:schemeClr val="tx2"/>
                </a:solidFill>
              </a:rPr>
              <a:t>After </a:t>
            </a:r>
            <a:r>
              <a:rPr lang="en-US" b="1" smtClean="0">
                <a:solidFill>
                  <a:schemeClr val="tx2"/>
                </a:solidFill>
              </a:rPr>
              <a:t>In-Memory Migration</a:t>
            </a:r>
            <a:endParaRPr lang="en-US" b="1">
              <a:solidFill>
                <a:schemeClr val="tx2"/>
              </a:solidFill>
            </a:endParaRPr>
          </a:p>
          <a:p>
            <a:pPr marL="591024" lvl="1" indent="-349724"/>
            <a:r>
              <a:rPr lang="en-US"/>
              <a:t>Single DB </a:t>
            </a:r>
            <a:r>
              <a:rPr lang="en-US" smtClean="0"/>
              <a:t>Server</a:t>
            </a:r>
          </a:p>
          <a:p>
            <a:pPr marL="591024" lvl="1" indent="-349724"/>
            <a:r>
              <a:rPr lang="en-US" smtClean="0"/>
              <a:t>Single </a:t>
            </a:r>
            <a:r>
              <a:rPr lang="en-US"/>
              <a:t>DB</a:t>
            </a:r>
          </a:p>
          <a:p>
            <a:pPr marL="349724" indent="-349724"/>
            <a:r>
              <a:rPr lang="en-US"/>
              <a:t>Update data in same batches, as fast as it is </a:t>
            </a:r>
            <a:r>
              <a:rPr lang="en-US" smtClean="0"/>
              <a:t>received</a:t>
            </a:r>
          </a:p>
          <a:p>
            <a:pPr marL="699447" lvl="1"/>
            <a:r>
              <a:rPr lang="en-US" smtClean="0"/>
              <a:t>Added quantity on hand not just whether it is available or not</a:t>
            </a:r>
          </a:p>
          <a:p>
            <a:pPr marL="699447" lvl="1"/>
            <a:r>
              <a:rPr lang="en-US" sz="2448" b="1"/>
              <a:t>8x </a:t>
            </a:r>
            <a:r>
              <a:rPr lang="en-US" sz="2448"/>
              <a:t>to </a:t>
            </a:r>
            <a:r>
              <a:rPr lang="en-US" sz="2448" b="1"/>
              <a:t>11x </a:t>
            </a:r>
            <a:r>
              <a:rPr lang="en-US" smtClean="0"/>
              <a:t>(varied based on size of batch)</a:t>
            </a:r>
            <a:endParaRPr lang="en-US" b="1"/>
          </a:p>
          <a:p>
            <a:pPr marL="349724" indent="-349724"/>
            <a:r>
              <a:rPr lang="en-US"/>
              <a:t>Client read workload is unaffected by </a:t>
            </a:r>
            <a:r>
              <a:rPr lang="en-US" smtClean="0"/>
              <a:t>updates</a:t>
            </a:r>
          </a:p>
          <a:p>
            <a:pPr marL="699447" lvl="1"/>
            <a:r>
              <a:rPr lang="en-US" smtClean="0"/>
              <a:t>Application tier cache is no longer necessary</a:t>
            </a:r>
          </a:p>
          <a:p>
            <a:pPr marL="699447" lvl="1"/>
            <a:r>
              <a:rPr lang="en-US" smtClean="0"/>
              <a:t>Read calls to database are smaller and more efficient</a:t>
            </a:r>
            <a:endParaRPr lang="en-US"/>
          </a:p>
          <a:p>
            <a:pPr marL="349724" indent="-349724"/>
            <a:r>
              <a:rPr lang="en-US"/>
              <a:t>Data is now in sync near real </a:t>
            </a:r>
            <a:r>
              <a:rPr lang="en-US" smtClean="0"/>
              <a:t>time</a:t>
            </a:r>
            <a:endParaRPr lang="en-US"/>
          </a:p>
        </p:txBody>
      </p:sp>
    </p:spTree>
    <p:extLst>
      <p:ext uri="{BB962C8B-B14F-4D97-AF65-F5344CB8AC3E}">
        <p14:creationId xmlns:p14="http://schemas.microsoft.com/office/powerpoint/2010/main" val="3161845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ETL - Standard vs. Memory Optimized</a:t>
            </a:r>
            <a:endParaRPr lang="en-US"/>
          </a:p>
        </p:txBody>
      </p:sp>
      <p:pic>
        <p:nvPicPr>
          <p:cNvPr id="6" name="Content Placeholder 5"/>
          <p:cNvPicPr>
            <a:picLocks noGrp="1" noChangeAspect="1"/>
          </p:cNvPicPr>
          <p:nvPr>
            <p:ph idx="1"/>
          </p:nvPr>
        </p:nvPicPr>
        <p:blipFill>
          <a:blip r:embed="rId3"/>
          <a:stretch>
            <a:fillRect/>
          </a:stretch>
        </p:blipFill>
        <p:spPr>
          <a:xfrm>
            <a:off x="5203294" y="1973263"/>
            <a:ext cx="7029601" cy="3904696"/>
          </a:xfrm>
          <a:prstGeom prst="rect">
            <a:avLst/>
          </a:prstGeom>
        </p:spPr>
      </p:pic>
      <p:sp>
        <p:nvSpPr>
          <p:cNvPr id="7" name="TextBox 6"/>
          <p:cNvSpPr txBox="1"/>
          <p:nvPr/>
        </p:nvSpPr>
        <p:spPr>
          <a:xfrm>
            <a:off x="5552076" y="2242767"/>
            <a:ext cx="789093" cy="249299"/>
          </a:xfrm>
          <a:prstGeom prst="rect">
            <a:avLst/>
          </a:prstGeom>
          <a:noFill/>
        </p:spPr>
        <p:txBody>
          <a:bodyPr wrap="square" rtlCol="0">
            <a:spAutoFit/>
          </a:bodyPr>
          <a:lstStyle/>
          <a:p>
            <a:r>
              <a:rPr lang="en-US" sz="1020">
                <a:solidFill>
                  <a:srgbClr val="000000"/>
                </a:solidFill>
              </a:rPr>
              <a:t>Seconds</a:t>
            </a:r>
          </a:p>
        </p:txBody>
      </p:sp>
      <p:sp>
        <p:nvSpPr>
          <p:cNvPr id="8" name="TextBox 7"/>
          <p:cNvSpPr txBox="1"/>
          <p:nvPr/>
        </p:nvSpPr>
        <p:spPr>
          <a:xfrm>
            <a:off x="11732284" y="5097462"/>
            <a:ext cx="500611" cy="254262"/>
          </a:xfrm>
          <a:prstGeom prst="rect">
            <a:avLst/>
          </a:prstGeom>
          <a:noFill/>
        </p:spPr>
        <p:txBody>
          <a:bodyPr wrap="none" rtlCol="0">
            <a:spAutoFit/>
          </a:bodyPr>
          <a:lstStyle/>
          <a:p>
            <a:r>
              <a:rPr lang="en-US" sz="1020">
                <a:solidFill>
                  <a:srgbClr val="000000"/>
                </a:solidFill>
              </a:rPr>
              <a:t>Rows</a:t>
            </a:r>
          </a:p>
        </p:txBody>
      </p:sp>
      <p:sp>
        <p:nvSpPr>
          <p:cNvPr id="10" name="TextBox 9"/>
          <p:cNvSpPr txBox="1"/>
          <p:nvPr/>
        </p:nvSpPr>
        <p:spPr>
          <a:xfrm>
            <a:off x="274637" y="2492066"/>
            <a:ext cx="4928657" cy="2062103"/>
          </a:xfrm>
          <a:prstGeom prst="rect">
            <a:avLst/>
          </a:prstGeom>
          <a:noFill/>
        </p:spPr>
        <p:txBody>
          <a:bodyPr wrap="none" rtlCol="0">
            <a:spAutoFit/>
          </a:bodyPr>
          <a:lstStyle/>
          <a:p>
            <a:r>
              <a:rPr lang="en-US" sz="3200">
                <a:solidFill>
                  <a:srgbClr val="FFFFFF"/>
                </a:solidFill>
              </a:rPr>
              <a:t>10 Million rows processed</a:t>
            </a:r>
          </a:p>
          <a:p>
            <a:endParaRPr lang="en-US" sz="2400">
              <a:solidFill>
                <a:srgbClr val="FFFFFF"/>
              </a:solidFill>
            </a:endParaRPr>
          </a:p>
          <a:p>
            <a:r>
              <a:rPr lang="en-US" sz="2400">
                <a:solidFill>
                  <a:srgbClr val="FFFFFF"/>
                </a:solidFill>
              </a:rPr>
              <a:t>Standard ETL – 2 Hours 40 Minutes</a:t>
            </a:r>
          </a:p>
          <a:p>
            <a:endParaRPr lang="en-US" sz="2400">
              <a:solidFill>
                <a:srgbClr val="FFFFFF"/>
              </a:solidFill>
            </a:endParaRPr>
          </a:p>
          <a:p>
            <a:r>
              <a:rPr lang="en-US" sz="2400">
                <a:solidFill>
                  <a:srgbClr val="FFFFFF"/>
                </a:solidFill>
              </a:rPr>
              <a:t>Memory Optimized – 20 Minutes </a:t>
            </a:r>
          </a:p>
        </p:txBody>
      </p:sp>
      <p:sp>
        <p:nvSpPr>
          <p:cNvPr id="2" name="Rectangle 1"/>
          <p:cNvSpPr/>
          <p:nvPr/>
        </p:nvSpPr>
        <p:spPr>
          <a:xfrm>
            <a:off x="274637" y="6309974"/>
            <a:ext cx="6216650" cy="369332"/>
          </a:xfrm>
          <a:prstGeom prst="rect">
            <a:avLst/>
          </a:prstGeom>
        </p:spPr>
        <p:txBody>
          <a:bodyPr>
            <a:spAutoFit/>
          </a:bodyPr>
          <a:lstStyle/>
          <a:p>
            <a:r>
              <a:rPr lang="en-US" i="1" smtClean="0">
                <a:solidFill>
                  <a:srgbClr val="FFFFFF"/>
                </a:solidFill>
                <a:hlinkClick r:id="rId4"/>
              </a:rPr>
              <a:t>Edgenet Case Study</a:t>
            </a:r>
            <a:endParaRPr lang="en-US" i="1">
              <a:solidFill>
                <a:srgbClr val="FFFFFF"/>
              </a:solidFill>
            </a:endParaRPr>
          </a:p>
        </p:txBody>
      </p:sp>
    </p:spTree>
    <p:extLst>
      <p:ext uri="{BB962C8B-B14F-4D97-AF65-F5344CB8AC3E}">
        <p14:creationId xmlns:p14="http://schemas.microsoft.com/office/powerpoint/2010/main" val="1479080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Lessons Learned</a:t>
            </a:r>
            <a:endParaRPr lang="en-US"/>
          </a:p>
        </p:txBody>
      </p:sp>
      <p:graphicFrame>
        <p:nvGraphicFramePr>
          <p:cNvPr id="7" name="Content Placeholder 6"/>
          <p:cNvGraphicFramePr>
            <a:graphicFrameLocks noGrp="1"/>
          </p:cNvGraphicFramePr>
          <p:nvPr>
            <p:ph idx="1"/>
            <p:extLst/>
          </p:nvPr>
        </p:nvGraphicFramePr>
        <p:xfrm>
          <a:off x="278054" y="1592262"/>
          <a:ext cx="11887200" cy="4267201"/>
        </p:xfrm>
        <a:graphic>
          <a:graphicData uri="http://schemas.openxmlformats.org/drawingml/2006/table">
            <a:tbl>
              <a:tblPr firstRow="1" bandRow="1">
                <a:tableStyleId>{7E9639D4-E3E2-4D34-9284-5A2195B3D0D7}</a:tableStyleId>
              </a:tblPr>
              <a:tblGrid>
                <a:gridCol w="615007"/>
                <a:gridCol w="5112568"/>
                <a:gridCol w="6159625"/>
              </a:tblGrid>
              <a:tr h="557255">
                <a:tc>
                  <a:txBody>
                    <a:bodyPr/>
                    <a:lstStyle/>
                    <a:p>
                      <a:r>
                        <a:rPr lang="en-US" smtClean="0"/>
                        <a:t>No.</a:t>
                      </a:r>
                      <a:endParaRPr lang="en-US"/>
                    </a:p>
                  </a:txBody>
                  <a:tcPr>
                    <a:solidFill>
                      <a:schemeClr val="bg2">
                        <a:lumMod val="20000"/>
                        <a:lumOff val="80000"/>
                      </a:schemeClr>
                    </a:solidFill>
                  </a:tcPr>
                </a:tc>
                <a:tc>
                  <a:txBody>
                    <a:bodyPr/>
                    <a:lstStyle/>
                    <a:p>
                      <a:r>
                        <a:rPr lang="en-US" smtClean="0"/>
                        <a:t>Challenge</a:t>
                      </a:r>
                      <a:endParaRPr lang="en-US"/>
                    </a:p>
                  </a:txBody>
                  <a:tcPr>
                    <a:solidFill>
                      <a:schemeClr val="bg2">
                        <a:lumMod val="20000"/>
                        <a:lumOff val="80000"/>
                      </a:schemeClr>
                    </a:solidFill>
                  </a:tcPr>
                </a:tc>
                <a:tc>
                  <a:txBody>
                    <a:bodyPr/>
                    <a:lstStyle/>
                    <a:p>
                      <a:r>
                        <a:rPr lang="en-US" smtClean="0"/>
                        <a:t>Resolution/Mitigation</a:t>
                      </a:r>
                      <a:endParaRPr lang="en-US"/>
                    </a:p>
                  </a:txBody>
                  <a:tcPr>
                    <a:solidFill>
                      <a:schemeClr val="bg2">
                        <a:lumMod val="20000"/>
                        <a:lumOff val="80000"/>
                      </a:schemeClr>
                    </a:solidFill>
                  </a:tcPr>
                </a:tc>
              </a:tr>
              <a:tr h="1374054">
                <a:tc>
                  <a:txBody>
                    <a:bodyPr/>
                    <a:lstStyle/>
                    <a:p>
                      <a:r>
                        <a:rPr lang="en-US" smtClean="0"/>
                        <a:t>1</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mtClean="0"/>
                        <a:t>Developing</a:t>
                      </a:r>
                      <a:r>
                        <a:rPr lang="en-US" baseline="0" smtClean="0"/>
                        <a:t> a plan on what to migrate</a:t>
                      </a:r>
                      <a:endParaRPr lang="en-US"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Started with single table, then iterated as new bottleneck manifested. Ended up moving second table to In-Memory</a:t>
                      </a:r>
                      <a:r>
                        <a:rPr lang="en-US" b="1" baseline="0" smtClean="0"/>
                        <a:t> OLTP Engine to satisfy joins in native procedures.</a:t>
                      </a:r>
                      <a:endParaRPr lang="en-US" b="1" smtClean="0"/>
                    </a:p>
                  </a:txBody>
                  <a:tcPr/>
                </a:tc>
              </a:tr>
              <a:tr h="1374054">
                <a:tc>
                  <a:txBody>
                    <a:bodyPr/>
                    <a:lstStyle/>
                    <a:p>
                      <a:r>
                        <a:rPr lang="en-US" smtClean="0"/>
                        <a:t>2</a:t>
                      </a:r>
                      <a:endParaRPr lang="en-US"/>
                    </a:p>
                  </a:txBody>
                  <a:tcP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mtClean="0"/>
                        <a:t>Evaluating performance and potential disk latency</a:t>
                      </a:r>
                      <a:endParaRPr lang="de-DE" sz="1800" smtClean="0"/>
                    </a:p>
                    <a:p>
                      <a:pPr marL="0" marR="0" indent="0" algn="l" defTabSz="932742"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Having the ability to re-submit/reproduce the data load were able to implement</a:t>
                      </a:r>
                      <a:r>
                        <a:rPr lang="en-US" b="1" baseline="0" smtClean="0"/>
                        <a:t> Delayed Durability to alleviate dependency on disk IO from critical path.</a:t>
                      </a:r>
                      <a:endParaRPr lang="en-US" b="1" smtClean="0"/>
                    </a:p>
                  </a:txBody>
                  <a:tcPr/>
                </a:tc>
              </a:tr>
              <a:tr h="961838">
                <a:tc>
                  <a:txBody>
                    <a:bodyPr/>
                    <a:lstStyle/>
                    <a:p>
                      <a:r>
                        <a:rPr lang="en-US" smtClean="0"/>
                        <a:t>3</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mtClean="0"/>
                        <a:t>Tested with SEQUENCE</a:t>
                      </a:r>
                      <a:r>
                        <a:rPr lang="en-US" baseline="0" smtClean="0"/>
                        <a:t> object (had IDENTITY) </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dirty="0" smtClean="0"/>
                        <a:t>Determined they had a natural key and that it was easier to</a:t>
                      </a:r>
                      <a:r>
                        <a:rPr lang="en-US" b="1" baseline="0" dirty="0" smtClean="0"/>
                        <a:t> handle this sequencing logic outside of database</a:t>
                      </a:r>
                      <a:endParaRPr lang="en-US" b="1" dirty="0" smtClean="0"/>
                    </a:p>
                  </a:txBody>
                  <a:tcPr/>
                </a:tc>
              </a:tr>
            </a:tbl>
          </a:graphicData>
        </a:graphic>
      </p:graphicFrame>
    </p:spTree>
    <p:extLst>
      <p:ext uri="{BB962C8B-B14F-4D97-AF65-F5344CB8AC3E}">
        <p14:creationId xmlns:p14="http://schemas.microsoft.com/office/powerpoint/2010/main" val="216282307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SBI Liquidity Market</a:t>
            </a:r>
            <a:br>
              <a:rPr lang="en-US" smtClean="0"/>
            </a:br>
            <a:r>
              <a:rPr lang="en-US"/>
              <a:t/>
            </a:r>
            <a:br>
              <a:rPr lang="en-US"/>
            </a:br>
            <a:r>
              <a:rPr lang="en-US" sz="3200" i="1" smtClean="0"/>
              <a:t>Low latency and High Throughput OLTP</a:t>
            </a:r>
            <a:endParaRPr lang="en-US"/>
          </a:p>
        </p:txBody>
      </p:sp>
    </p:spTree>
    <p:extLst>
      <p:ext uri="{BB962C8B-B14F-4D97-AF65-F5344CB8AC3E}">
        <p14:creationId xmlns:p14="http://schemas.microsoft.com/office/powerpoint/2010/main" val="139681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SBI Liquidity Market Co., Ltd</a:t>
            </a:r>
            <a:r>
              <a:rPr lang="en-US" altLang="ja-JP" smtClean="0"/>
              <a:t>.</a:t>
            </a:r>
            <a:endParaRPr lang="ja-JP" altLang="en-US"/>
          </a:p>
        </p:txBody>
      </p:sp>
      <p:sp>
        <p:nvSpPr>
          <p:cNvPr id="3" name="コンテンツ プレースホルダー 2"/>
          <p:cNvSpPr>
            <a:spLocks noGrp="1"/>
          </p:cNvSpPr>
          <p:nvPr>
            <p:ph type="body" sz="quarter" idx="11"/>
          </p:nvPr>
        </p:nvSpPr>
        <p:spPr>
          <a:xfrm>
            <a:off x="274639" y="1212849"/>
            <a:ext cx="11889564" cy="5576217"/>
          </a:xfrm>
        </p:spPr>
        <p:txBody>
          <a:bodyPr>
            <a:normAutofit lnSpcReduction="10000"/>
          </a:bodyPr>
          <a:lstStyle/>
          <a:p>
            <a:pPr marL="0" indent="0">
              <a:buNone/>
            </a:pPr>
            <a:r>
              <a:rPr lang="en-US" altLang="ja-JP" sz="3600" b="1" smtClean="0"/>
              <a:t>Company Profile </a:t>
            </a:r>
          </a:p>
          <a:p>
            <a:pPr lvl="1"/>
            <a:r>
              <a:rPr lang="en-US" altLang="ja-JP" smtClean="0"/>
              <a:t>SBI (Strategic Business Investments) group is a internet financial services company.  </a:t>
            </a:r>
          </a:p>
          <a:p>
            <a:pPr lvl="1"/>
            <a:r>
              <a:rPr lang="en-US" altLang="ja-JP" smtClean="0"/>
              <a:t>SBI </a:t>
            </a:r>
            <a:r>
              <a:rPr lang="en-US" altLang="ja-JP"/>
              <a:t>Liquidity </a:t>
            </a:r>
            <a:r>
              <a:rPr lang="en-US" altLang="ja-JP" smtClean="0"/>
              <a:t>Market is a foreign exchange liquidity provider in SBI group.</a:t>
            </a:r>
          </a:p>
          <a:p>
            <a:pPr lvl="1"/>
            <a:r>
              <a:rPr lang="en-US" altLang="ja-JP" smtClean="0"/>
              <a:t>Provide </a:t>
            </a:r>
            <a:r>
              <a:rPr lang="en-US" smtClean="0"/>
              <a:t>service </a:t>
            </a:r>
            <a:r>
              <a:rPr lang="en-US"/>
              <a:t>and market </a:t>
            </a:r>
            <a:r>
              <a:rPr lang="en-US" smtClean="0"/>
              <a:t>solutions for foreign currency exchange, and associated systems</a:t>
            </a:r>
            <a:endParaRPr lang="en-US" altLang="ja-JP"/>
          </a:p>
          <a:p>
            <a:pPr marL="0" indent="0">
              <a:buNone/>
            </a:pPr>
            <a:r>
              <a:rPr lang="en-US" altLang="ja-JP" sz="3600" b="1" smtClean="0"/>
              <a:t>Project Description</a:t>
            </a:r>
          </a:p>
          <a:p>
            <a:pPr marL="342900" lvl="1" indent="0">
              <a:buNone/>
            </a:pPr>
            <a:r>
              <a:rPr lang="en-US" altLang="ja-JP" u="sng" smtClean="0"/>
              <a:t>Cover management</a:t>
            </a:r>
            <a:r>
              <a:rPr lang="en-US" altLang="ja-JP" smtClean="0"/>
              <a:t> system is for </a:t>
            </a:r>
          </a:p>
          <a:p>
            <a:pPr marL="342900" lvl="1" indent="0">
              <a:buNone/>
            </a:pPr>
            <a:r>
              <a:rPr lang="en-US" altLang="ja-JP" smtClean="0"/>
              <a:t>SBILM’s in-house dealers to decide how </a:t>
            </a:r>
          </a:p>
          <a:p>
            <a:pPr marL="342900" lvl="1" indent="0">
              <a:buNone/>
            </a:pPr>
            <a:r>
              <a:rPr lang="en-US" altLang="ja-JP" smtClean="0"/>
              <a:t>much inter-bank trades are need to “fill the </a:t>
            </a:r>
          </a:p>
          <a:p>
            <a:pPr marL="342900" lvl="1" indent="0">
              <a:buNone/>
            </a:pPr>
            <a:r>
              <a:rPr lang="en-US" altLang="ja-JP"/>
              <a:t>g</a:t>
            </a:r>
            <a:r>
              <a:rPr lang="en-US" altLang="ja-JP" smtClean="0"/>
              <a:t>ap” in end users trades</a:t>
            </a:r>
          </a:p>
          <a:p>
            <a:pPr marL="342900" lvl="1" indent="0">
              <a:buNone/>
            </a:pPr>
            <a:r>
              <a:rPr lang="en-US" altLang="ja-JP" u="sng" smtClean="0"/>
              <a:t>Problem</a:t>
            </a:r>
            <a:r>
              <a:rPr lang="en-US" altLang="ja-JP" smtClean="0"/>
              <a:t>:</a:t>
            </a:r>
          </a:p>
          <a:p>
            <a:pPr lvl="1"/>
            <a:r>
              <a:rPr lang="en-US" altLang="ja-JP" sz="2000" smtClean="0"/>
              <a:t>Desire to expand globally, need to “scale” system</a:t>
            </a:r>
          </a:p>
          <a:p>
            <a:pPr lvl="1"/>
            <a:r>
              <a:rPr lang="en-US" altLang="ja-JP" sz="2000" smtClean="0"/>
              <a:t>Expecting throughput 10x volume</a:t>
            </a:r>
          </a:p>
          <a:p>
            <a:pPr lvl="1"/>
            <a:r>
              <a:rPr lang="en-US" altLang="ja-JP" sz="2000"/>
              <a:t>S</a:t>
            </a:r>
            <a:r>
              <a:rPr lang="en-US" altLang="ja-JP" sz="2000" smtClean="0"/>
              <a:t>ystem had latency (up to 4 sec) at scale</a:t>
            </a:r>
          </a:p>
          <a:p>
            <a:pPr lvl="1"/>
            <a:r>
              <a:rPr lang="en-US" altLang="ja-JP" sz="2000" smtClean="0"/>
              <a:t>Projected goal is around throughput and under 1 sec </a:t>
            </a:r>
          </a:p>
          <a:p>
            <a:pPr marL="355600" lvl="1" indent="0">
              <a:buNone/>
            </a:pPr>
            <a:r>
              <a:rPr lang="en-US" altLang="ja-JP" sz="2000" smtClean="0"/>
              <a:t>latency</a:t>
            </a:r>
          </a:p>
        </p:txBody>
      </p:sp>
      <p:pic>
        <p:nvPicPr>
          <p:cNvPr id="7" name="Picture 36" descr="SBI_Liquidity_Market_02"/>
          <p:cNvPicPr>
            <a:picLocks noChangeAspect="1" noChangeArrowheads="1"/>
          </p:cNvPicPr>
          <p:nvPr/>
        </p:nvPicPr>
        <p:blipFill>
          <a:blip r:embed="rId3"/>
          <a:srcRect/>
          <a:stretch>
            <a:fillRect/>
          </a:stretch>
        </p:blipFill>
        <p:spPr bwMode="auto">
          <a:xfrm>
            <a:off x="9840038" y="112886"/>
            <a:ext cx="2461945" cy="432048"/>
          </a:xfrm>
          <a:prstGeom prst="rect">
            <a:avLst/>
          </a:prstGeom>
          <a:noFill/>
          <a:ln w="9525">
            <a:noFill/>
            <a:miter lim="800000"/>
            <a:headEnd/>
            <a:tailEnd/>
          </a:ln>
        </p:spPr>
      </p:pic>
      <p:pic>
        <p:nvPicPr>
          <p:cNvPr id="9" name="Picture 21" descr="リッチ2"/>
          <p:cNvPicPr>
            <a:picLocks noChangeAspect="1" noChangeArrowheads="1"/>
          </p:cNvPicPr>
          <p:nvPr/>
        </p:nvPicPr>
        <p:blipFill>
          <a:blip r:embed="rId4"/>
          <a:srcRect/>
          <a:stretch>
            <a:fillRect/>
          </a:stretch>
        </p:blipFill>
        <p:spPr bwMode="auto">
          <a:xfrm>
            <a:off x="7074060" y="3268662"/>
            <a:ext cx="5254625" cy="3429000"/>
          </a:xfrm>
          <a:prstGeom prst="rect">
            <a:avLst/>
          </a:prstGeom>
          <a:noFill/>
          <a:ln w="9525">
            <a:noFill/>
            <a:miter lim="800000"/>
            <a:headEnd/>
            <a:tailEnd/>
          </a:ln>
        </p:spPr>
      </p:pic>
    </p:spTree>
    <p:extLst>
      <p:ext uri="{BB962C8B-B14F-4D97-AF65-F5344CB8AC3E}">
        <p14:creationId xmlns:p14="http://schemas.microsoft.com/office/powerpoint/2010/main" val="102722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Architecture</a:t>
            </a:r>
            <a:endParaRPr lang="en-US"/>
          </a:p>
        </p:txBody>
      </p:sp>
      <p:grpSp>
        <p:nvGrpSpPr>
          <p:cNvPr id="8" name="Group 7"/>
          <p:cNvGrpSpPr/>
          <p:nvPr/>
        </p:nvGrpSpPr>
        <p:grpSpPr>
          <a:xfrm>
            <a:off x="198437" y="1363662"/>
            <a:ext cx="10972800" cy="2997816"/>
            <a:chOff x="960437" y="1592262"/>
            <a:chExt cx="9353053" cy="2232248"/>
          </a:xfrm>
        </p:grpSpPr>
        <p:grpSp>
          <p:nvGrpSpPr>
            <p:cNvPr id="4" name="グループ化 80"/>
            <p:cNvGrpSpPr/>
            <p:nvPr/>
          </p:nvGrpSpPr>
          <p:grpSpPr>
            <a:xfrm>
              <a:off x="2625698" y="1695733"/>
              <a:ext cx="7687792" cy="2025125"/>
              <a:chOff x="467544" y="1633531"/>
              <a:chExt cx="7687792" cy="2025125"/>
            </a:xfrm>
          </p:grpSpPr>
          <p:grpSp>
            <p:nvGrpSpPr>
              <p:cNvPr id="5" name="グループ化 69"/>
              <p:cNvGrpSpPr/>
              <p:nvPr/>
            </p:nvGrpSpPr>
            <p:grpSpPr>
              <a:xfrm>
                <a:off x="467544" y="1633531"/>
                <a:ext cx="7687792" cy="2001280"/>
                <a:chOff x="467544" y="3810646"/>
                <a:chExt cx="7687792" cy="2001280"/>
              </a:xfrm>
            </p:grpSpPr>
            <p:sp>
              <p:nvSpPr>
                <p:cNvPr id="9" name="角丸四角形 4"/>
                <p:cNvSpPr/>
                <p:nvPr/>
              </p:nvSpPr>
              <p:spPr bwMode="auto">
                <a:xfrm>
                  <a:off x="467544" y="3861048"/>
                  <a:ext cx="1137840" cy="1463229"/>
                </a:xfrm>
                <a:prstGeom prst="roundRect">
                  <a:avLst/>
                </a:prstGeom>
                <a:noFill/>
                <a:ln w="190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defPPr>
                    <a:defRPr lang="ja-JP"/>
                  </a:defPPr>
                  <a:lvl1pPr algn="ctr" rtl="0" fontAlgn="base">
                    <a:spcBef>
                      <a:spcPct val="0"/>
                    </a:spcBef>
                    <a:spcAft>
                      <a:spcPct val="0"/>
                    </a:spcAft>
                    <a:defRPr kumimoji="1" sz="1200" kern="1200">
                      <a:solidFill>
                        <a:schemeClr val="dk1"/>
                      </a:solidFill>
                      <a:latin typeface="+mn-lt"/>
                      <a:ea typeface="+mn-ea"/>
                      <a:cs typeface="+mn-cs"/>
                    </a:defRPr>
                  </a:lvl1pPr>
                  <a:lvl2pPr marL="457200" algn="ctr" rtl="0" fontAlgn="base">
                    <a:spcBef>
                      <a:spcPct val="0"/>
                    </a:spcBef>
                    <a:spcAft>
                      <a:spcPct val="0"/>
                    </a:spcAft>
                    <a:defRPr kumimoji="1" sz="1200" kern="1200">
                      <a:solidFill>
                        <a:schemeClr val="dk1"/>
                      </a:solidFill>
                      <a:latin typeface="+mn-lt"/>
                      <a:ea typeface="+mn-ea"/>
                      <a:cs typeface="+mn-cs"/>
                    </a:defRPr>
                  </a:lvl2pPr>
                  <a:lvl3pPr marL="914400" algn="ctr" rtl="0" fontAlgn="base">
                    <a:spcBef>
                      <a:spcPct val="0"/>
                    </a:spcBef>
                    <a:spcAft>
                      <a:spcPct val="0"/>
                    </a:spcAft>
                    <a:defRPr kumimoji="1" sz="1200" kern="1200">
                      <a:solidFill>
                        <a:schemeClr val="dk1"/>
                      </a:solidFill>
                      <a:latin typeface="+mn-lt"/>
                      <a:ea typeface="+mn-ea"/>
                      <a:cs typeface="+mn-cs"/>
                    </a:defRPr>
                  </a:lvl3pPr>
                  <a:lvl4pPr marL="1371600" algn="ctr" rtl="0" fontAlgn="base">
                    <a:spcBef>
                      <a:spcPct val="0"/>
                    </a:spcBef>
                    <a:spcAft>
                      <a:spcPct val="0"/>
                    </a:spcAft>
                    <a:defRPr kumimoji="1" sz="1200" kern="1200">
                      <a:solidFill>
                        <a:schemeClr val="dk1"/>
                      </a:solidFill>
                      <a:latin typeface="+mn-lt"/>
                      <a:ea typeface="+mn-ea"/>
                      <a:cs typeface="+mn-cs"/>
                    </a:defRPr>
                  </a:lvl4pPr>
                  <a:lvl5pPr marL="1828800" algn="ctr" rtl="0" fontAlgn="base">
                    <a:spcBef>
                      <a:spcPct val="0"/>
                    </a:spcBef>
                    <a:spcAft>
                      <a:spcPct val="0"/>
                    </a:spcAft>
                    <a:defRPr kumimoji="1" sz="1200" kern="1200">
                      <a:solidFill>
                        <a:schemeClr val="dk1"/>
                      </a:solidFill>
                      <a:latin typeface="+mn-lt"/>
                      <a:ea typeface="+mn-ea"/>
                      <a:cs typeface="+mn-cs"/>
                    </a:defRPr>
                  </a:lvl5pPr>
                  <a:lvl6pPr marL="2286000" algn="l" defTabSz="914400" rtl="0" eaLnBrk="1" latinLnBrk="0" hangingPunct="1">
                    <a:defRPr kumimoji="1" sz="1200" kern="1200">
                      <a:solidFill>
                        <a:schemeClr val="dk1"/>
                      </a:solidFill>
                      <a:latin typeface="+mn-lt"/>
                      <a:ea typeface="+mn-ea"/>
                      <a:cs typeface="+mn-cs"/>
                    </a:defRPr>
                  </a:lvl6pPr>
                  <a:lvl7pPr marL="2743200" algn="l" defTabSz="914400" rtl="0" eaLnBrk="1" latinLnBrk="0" hangingPunct="1">
                    <a:defRPr kumimoji="1" sz="1200" kern="1200">
                      <a:solidFill>
                        <a:schemeClr val="dk1"/>
                      </a:solidFill>
                      <a:latin typeface="+mn-lt"/>
                      <a:ea typeface="+mn-ea"/>
                      <a:cs typeface="+mn-cs"/>
                    </a:defRPr>
                  </a:lvl7pPr>
                  <a:lvl8pPr marL="3200400" algn="l" defTabSz="914400" rtl="0" eaLnBrk="1" latinLnBrk="0" hangingPunct="1">
                    <a:defRPr kumimoji="1" sz="1200" kern="1200">
                      <a:solidFill>
                        <a:schemeClr val="dk1"/>
                      </a:solidFill>
                      <a:latin typeface="+mn-lt"/>
                      <a:ea typeface="+mn-ea"/>
                      <a:cs typeface="+mn-cs"/>
                    </a:defRPr>
                  </a:lvl8pPr>
                  <a:lvl9pPr marL="3657600" algn="l" defTabSz="914400" rtl="0" eaLnBrk="1" latinLnBrk="0" hangingPunct="1">
                    <a:defRPr kumimoji="1" sz="1200" kern="1200">
                      <a:solidFill>
                        <a:schemeClr val="dk1"/>
                      </a:solidFill>
                      <a:latin typeface="+mn-lt"/>
                      <a:ea typeface="+mn-ea"/>
                      <a:cs typeface="+mn-cs"/>
                    </a:defRPr>
                  </a:lvl9pPr>
                </a:lstStyle>
                <a:p>
                  <a:pPr algn="l">
                    <a:defRPr/>
                  </a:pPr>
                  <a:r>
                    <a:rPr lang="en-US" altLang="ja-JP" sz="900" smtClean="0">
                      <a:solidFill>
                        <a:srgbClr val="FFFFFF"/>
                      </a:solidFill>
                    </a:rPr>
                    <a:t>Client Application</a:t>
                  </a:r>
                  <a:endParaRPr lang="ja-JP" altLang="en-US" sz="900">
                    <a:solidFill>
                      <a:srgbClr val="FFFFFF"/>
                    </a:solidFill>
                  </a:endParaRPr>
                </a:p>
              </p:txBody>
            </p:sp>
            <p:sp>
              <p:nvSpPr>
                <p:cNvPr id="10" name="角丸四角形 5"/>
                <p:cNvSpPr/>
                <p:nvPr/>
              </p:nvSpPr>
              <p:spPr bwMode="auto">
                <a:xfrm>
                  <a:off x="1907704" y="3861048"/>
                  <a:ext cx="900113" cy="1463229"/>
                </a:xfrm>
                <a:prstGeom prst="roundRect">
                  <a:avLst/>
                </a:prstGeom>
                <a:noFill/>
                <a:ln w="190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fontAlgn="base">
                    <a:spcBef>
                      <a:spcPct val="0"/>
                    </a:spcBef>
                    <a:spcAft>
                      <a:spcPct val="0"/>
                    </a:spcAft>
                  </a:pPr>
                  <a:r>
                    <a:rPr kumimoji="1" lang="en-US" altLang="ja-JP" sz="900">
                      <a:solidFill>
                        <a:srgbClr val="FFFFFF"/>
                      </a:solidFill>
                    </a:rPr>
                    <a:t>Data Distribute</a:t>
                  </a:r>
                  <a:endParaRPr kumimoji="1" lang="ja-JP" altLang="en-US" sz="900">
                    <a:solidFill>
                      <a:srgbClr val="FFFFFF"/>
                    </a:solidFill>
                  </a:endParaRPr>
                </a:p>
              </p:txBody>
            </p:sp>
            <p:sp>
              <p:nvSpPr>
                <p:cNvPr id="11" name="角丸四角形 6"/>
                <p:cNvSpPr/>
                <p:nvPr/>
              </p:nvSpPr>
              <p:spPr bwMode="auto">
                <a:xfrm>
                  <a:off x="4499993" y="3841702"/>
                  <a:ext cx="1008112" cy="1521230"/>
                </a:xfrm>
                <a:prstGeom prst="roundRect">
                  <a:avLst/>
                </a:prstGeom>
                <a:noFill/>
                <a:ln w="190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fontAlgn="base">
                    <a:spcBef>
                      <a:spcPct val="0"/>
                    </a:spcBef>
                    <a:spcAft>
                      <a:spcPct val="0"/>
                    </a:spcAft>
                  </a:pPr>
                  <a:r>
                    <a:rPr kumimoji="1" lang="en-US" altLang="ja-JP" sz="900">
                      <a:solidFill>
                        <a:srgbClr val="FFFFFF"/>
                      </a:solidFill>
                    </a:rPr>
                    <a:t>Aggregation System</a:t>
                  </a:r>
                  <a:endParaRPr kumimoji="1" lang="ja-JP" altLang="en-US" sz="900">
                    <a:solidFill>
                      <a:srgbClr val="FFFFFF"/>
                    </a:solidFill>
                  </a:endParaRPr>
                </a:p>
              </p:txBody>
            </p:sp>
            <p:sp>
              <p:nvSpPr>
                <p:cNvPr id="12" name="角丸四角形 7"/>
                <p:cNvSpPr/>
                <p:nvPr/>
              </p:nvSpPr>
              <p:spPr bwMode="auto">
                <a:xfrm>
                  <a:off x="6029673" y="3810646"/>
                  <a:ext cx="2125663" cy="1564829"/>
                </a:xfrm>
                <a:prstGeom prst="roundRect">
                  <a:avLst/>
                </a:prstGeom>
                <a:noFill/>
                <a:ln w="190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fontAlgn="base">
                    <a:spcBef>
                      <a:spcPct val="0"/>
                    </a:spcBef>
                    <a:spcAft>
                      <a:spcPct val="0"/>
                    </a:spcAft>
                  </a:pPr>
                  <a:r>
                    <a:rPr kumimoji="1" lang="en-US" altLang="ja-JP" sz="900">
                      <a:solidFill>
                        <a:srgbClr val="FFFFFF"/>
                      </a:solidFill>
                    </a:rPr>
                    <a:t>End-User Trading systems (Existing)</a:t>
                  </a:r>
                  <a:endParaRPr kumimoji="1" lang="ja-JP" altLang="en-US" sz="900">
                    <a:solidFill>
                      <a:srgbClr val="FFFFFF"/>
                    </a:solidFill>
                  </a:endParaRP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676" y="4298396"/>
                  <a:ext cx="45720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926" y="4426983"/>
                  <a:ext cx="457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 12"/>
                <p:cNvSpPr/>
                <p:nvPr/>
              </p:nvSpPr>
              <p:spPr bwMode="auto">
                <a:xfrm>
                  <a:off x="3128838" y="3861048"/>
                  <a:ext cx="938337" cy="1463228"/>
                </a:xfrm>
                <a:prstGeom prst="roundRect">
                  <a:avLst/>
                </a:prstGeom>
                <a:noFill/>
                <a:ln w="190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fontAlgn="base">
                    <a:spcBef>
                      <a:spcPct val="0"/>
                    </a:spcBef>
                    <a:spcAft>
                      <a:spcPct val="0"/>
                    </a:spcAft>
                  </a:pPr>
                  <a:r>
                    <a:rPr kumimoji="1" lang="en-US" altLang="ja-JP" sz="900">
                      <a:solidFill>
                        <a:srgbClr val="FFFFFF"/>
                      </a:solidFill>
                    </a:rPr>
                    <a:t>Transaction Compare</a:t>
                  </a: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136" y="4259182"/>
                  <a:ext cx="4572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736" y="4386182"/>
                  <a:ext cx="4572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21" y="4212233"/>
                  <a:ext cx="468313"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209" y="4478933"/>
                  <a:ext cx="468312"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直線矢印コネクタ 56"/>
                <p:cNvCxnSpPr>
                  <a:cxnSpLocks noChangeShapeType="1"/>
                  <a:stCxn id="10" idx="1"/>
                  <a:endCxn id="9" idx="3"/>
                </p:cNvCxnSpPr>
                <p:nvPr/>
              </p:nvCxnSpPr>
              <p:spPr bwMode="auto">
                <a:xfrm flipH="1">
                  <a:off x="1605384" y="4592663"/>
                  <a:ext cx="30232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正方形/長方形 20"/>
                <p:cNvSpPr/>
                <p:nvPr/>
              </p:nvSpPr>
              <p:spPr>
                <a:xfrm>
                  <a:off x="3917950" y="4212233"/>
                  <a:ext cx="149225" cy="15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ja-JP"/>
                  </a:defPPr>
                  <a:lvl1pPr algn="ctr" rtl="0" fontAlgn="base">
                    <a:spcBef>
                      <a:spcPct val="0"/>
                    </a:spcBef>
                    <a:spcAft>
                      <a:spcPct val="0"/>
                    </a:spcAft>
                    <a:defRPr kumimoji="1" sz="1200" kern="1200">
                      <a:solidFill>
                        <a:schemeClr val="lt1"/>
                      </a:solidFill>
                      <a:latin typeface="+mn-lt"/>
                      <a:ea typeface="+mn-ea"/>
                      <a:cs typeface="+mn-cs"/>
                    </a:defRPr>
                  </a:lvl1pPr>
                  <a:lvl2pPr marL="457200" algn="ctr" rtl="0" fontAlgn="base">
                    <a:spcBef>
                      <a:spcPct val="0"/>
                    </a:spcBef>
                    <a:spcAft>
                      <a:spcPct val="0"/>
                    </a:spcAft>
                    <a:defRPr kumimoji="1" sz="1200" kern="1200">
                      <a:solidFill>
                        <a:schemeClr val="lt1"/>
                      </a:solidFill>
                      <a:latin typeface="+mn-lt"/>
                      <a:ea typeface="+mn-ea"/>
                      <a:cs typeface="+mn-cs"/>
                    </a:defRPr>
                  </a:lvl2pPr>
                  <a:lvl3pPr marL="914400" algn="ctr" rtl="0" fontAlgn="base">
                    <a:spcBef>
                      <a:spcPct val="0"/>
                    </a:spcBef>
                    <a:spcAft>
                      <a:spcPct val="0"/>
                    </a:spcAft>
                    <a:defRPr kumimoji="1" sz="1200" kern="1200">
                      <a:solidFill>
                        <a:schemeClr val="lt1"/>
                      </a:solidFill>
                      <a:latin typeface="+mn-lt"/>
                      <a:ea typeface="+mn-ea"/>
                      <a:cs typeface="+mn-cs"/>
                    </a:defRPr>
                  </a:lvl3pPr>
                  <a:lvl4pPr marL="1371600" algn="ctr" rtl="0" fontAlgn="base">
                    <a:spcBef>
                      <a:spcPct val="0"/>
                    </a:spcBef>
                    <a:spcAft>
                      <a:spcPct val="0"/>
                    </a:spcAft>
                    <a:defRPr kumimoji="1" sz="1200" kern="1200">
                      <a:solidFill>
                        <a:schemeClr val="lt1"/>
                      </a:solidFill>
                      <a:latin typeface="+mn-lt"/>
                      <a:ea typeface="+mn-ea"/>
                      <a:cs typeface="+mn-cs"/>
                    </a:defRPr>
                  </a:lvl4pPr>
                  <a:lvl5pPr marL="1828800" algn="ctr" rtl="0" fontAlgn="base">
                    <a:spcBef>
                      <a:spcPct val="0"/>
                    </a:spcBef>
                    <a:spcAft>
                      <a:spcPct val="0"/>
                    </a:spcAft>
                    <a:defRPr kumimoji="1" sz="1200" kern="1200">
                      <a:solidFill>
                        <a:schemeClr val="lt1"/>
                      </a:solidFill>
                      <a:latin typeface="+mn-lt"/>
                      <a:ea typeface="+mn-ea"/>
                      <a:cs typeface="+mn-cs"/>
                    </a:defRPr>
                  </a:lvl5pPr>
                  <a:lvl6pPr marL="2286000" algn="l" defTabSz="914400" rtl="0" eaLnBrk="1" latinLnBrk="0" hangingPunct="1">
                    <a:defRPr kumimoji="1" sz="1200" kern="1200">
                      <a:solidFill>
                        <a:schemeClr val="lt1"/>
                      </a:solidFill>
                      <a:latin typeface="+mn-lt"/>
                      <a:ea typeface="+mn-ea"/>
                      <a:cs typeface="+mn-cs"/>
                    </a:defRPr>
                  </a:lvl6pPr>
                  <a:lvl7pPr marL="2743200" algn="l" defTabSz="914400" rtl="0" eaLnBrk="1" latinLnBrk="0" hangingPunct="1">
                    <a:defRPr kumimoji="1" sz="1200" kern="1200">
                      <a:solidFill>
                        <a:schemeClr val="lt1"/>
                      </a:solidFill>
                      <a:latin typeface="+mn-lt"/>
                      <a:ea typeface="+mn-ea"/>
                      <a:cs typeface="+mn-cs"/>
                    </a:defRPr>
                  </a:lvl7pPr>
                  <a:lvl8pPr marL="3200400" algn="l" defTabSz="914400" rtl="0" eaLnBrk="1" latinLnBrk="0" hangingPunct="1">
                    <a:defRPr kumimoji="1" sz="1200" kern="1200">
                      <a:solidFill>
                        <a:schemeClr val="lt1"/>
                      </a:solidFill>
                      <a:latin typeface="+mn-lt"/>
                      <a:ea typeface="+mn-ea"/>
                      <a:cs typeface="+mn-cs"/>
                    </a:defRPr>
                  </a:lvl8pPr>
                  <a:lvl9pPr marL="3657600" algn="l" defTabSz="914400" rtl="0" eaLnBrk="1" latinLnBrk="0" hangingPunct="1">
                    <a:defRPr kumimoji="1" sz="1200" kern="1200">
                      <a:solidFill>
                        <a:schemeClr val="lt1"/>
                      </a:solidFill>
                      <a:latin typeface="+mn-lt"/>
                      <a:ea typeface="+mn-ea"/>
                      <a:cs typeface="+mn-cs"/>
                    </a:defRPr>
                  </a:lvl9pPr>
                </a:lstStyle>
                <a:p>
                  <a:pPr algn="l">
                    <a:defRPr/>
                  </a:pPr>
                  <a:endParaRPr lang="ja-JP" altLang="en-US">
                    <a:solidFill>
                      <a:srgbClr val="FFFFFF"/>
                    </a:solidFill>
                  </a:endParaRPr>
                </a:p>
              </p:txBody>
            </p:sp>
            <p:sp>
              <p:nvSpPr>
                <p:cNvPr id="22" name="正方形/長方形 21"/>
                <p:cNvSpPr/>
                <p:nvPr/>
              </p:nvSpPr>
              <p:spPr>
                <a:xfrm>
                  <a:off x="3917950" y="4774208"/>
                  <a:ext cx="149225"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ja-JP"/>
                  </a:defPPr>
                  <a:lvl1pPr algn="ctr" rtl="0" fontAlgn="base">
                    <a:spcBef>
                      <a:spcPct val="0"/>
                    </a:spcBef>
                    <a:spcAft>
                      <a:spcPct val="0"/>
                    </a:spcAft>
                    <a:defRPr kumimoji="1" sz="1200" kern="1200">
                      <a:solidFill>
                        <a:schemeClr val="lt1"/>
                      </a:solidFill>
                      <a:latin typeface="+mn-lt"/>
                      <a:ea typeface="+mn-ea"/>
                      <a:cs typeface="+mn-cs"/>
                    </a:defRPr>
                  </a:lvl1pPr>
                  <a:lvl2pPr marL="457200" algn="ctr" rtl="0" fontAlgn="base">
                    <a:spcBef>
                      <a:spcPct val="0"/>
                    </a:spcBef>
                    <a:spcAft>
                      <a:spcPct val="0"/>
                    </a:spcAft>
                    <a:defRPr kumimoji="1" sz="1200" kern="1200">
                      <a:solidFill>
                        <a:schemeClr val="lt1"/>
                      </a:solidFill>
                      <a:latin typeface="+mn-lt"/>
                      <a:ea typeface="+mn-ea"/>
                      <a:cs typeface="+mn-cs"/>
                    </a:defRPr>
                  </a:lvl2pPr>
                  <a:lvl3pPr marL="914400" algn="ctr" rtl="0" fontAlgn="base">
                    <a:spcBef>
                      <a:spcPct val="0"/>
                    </a:spcBef>
                    <a:spcAft>
                      <a:spcPct val="0"/>
                    </a:spcAft>
                    <a:defRPr kumimoji="1" sz="1200" kern="1200">
                      <a:solidFill>
                        <a:schemeClr val="lt1"/>
                      </a:solidFill>
                      <a:latin typeface="+mn-lt"/>
                      <a:ea typeface="+mn-ea"/>
                      <a:cs typeface="+mn-cs"/>
                    </a:defRPr>
                  </a:lvl3pPr>
                  <a:lvl4pPr marL="1371600" algn="ctr" rtl="0" fontAlgn="base">
                    <a:spcBef>
                      <a:spcPct val="0"/>
                    </a:spcBef>
                    <a:spcAft>
                      <a:spcPct val="0"/>
                    </a:spcAft>
                    <a:defRPr kumimoji="1" sz="1200" kern="1200">
                      <a:solidFill>
                        <a:schemeClr val="lt1"/>
                      </a:solidFill>
                      <a:latin typeface="+mn-lt"/>
                      <a:ea typeface="+mn-ea"/>
                      <a:cs typeface="+mn-cs"/>
                    </a:defRPr>
                  </a:lvl4pPr>
                  <a:lvl5pPr marL="1828800" algn="ctr" rtl="0" fontAlgn="base">
                    <a:spcBef>
                      <a:spcPct val="0"/>
                    </a:spcBef>
                    <a:spcAft>
                      <a:spcPct val="0"/>
                    </a:spcAft>
                    <a:defRPr kumimoji="1" sz="1200" kern="1200">
                      <a:solidFill>
                        <a:schemeClr val="lt1"/>
                      </a:solidFill>
                      <a:latin typeface="+mn-lt"/>
                      <a:ea typeface="+mn-ea"/>
                      <a:cs typeface="+mn-cs"/>
                    </a:defRPr>
                  </a:lvl5pPr>
                  <a:lvl6pPr marL="2286000" algn="l" defTabSz="914400" rtl="0" eaLnBrk="1" latinLnBrk="0" hangingPunct="1">
                    <a:defRPr kumimoji="1" sz="1200" kern="1200">
                      <a:solidFill>
                        <a:schemeClr val="lt1"/>
                      </a:solidFill>
                      <a:latin typeface="+mn-lt"/>
                      <a:ea typeface="+mn-ea"/>
                      <a:cs typeface="+mn-cs"/>
                    </a:defRPr>
                  </a:lvl6pPr>
                  <a:lvl7pPr marL="2743200" algn="l" defTabSz="914400" rtl="0" eaLnBrk="1" latinLnBrk="0" hangingPunct="1">
                    <a:defRPr kumimoji="1" sz="1200" kern="1200">
                      <a:solidFill>
                        <a:schemeClr val="lt1"/>
                      </a:solidFill>
                      <a:latin typeface="+mn-lt"/>
                      <a:ea typeface="+mn-ea"/>
                      <a:cs typeface="+mn-cs"/>
                    </a:defRPr>
                  </a:lvl7pPr>
                  <a:lvl8pPr marL="3200400" algn="l" defTabSz="914400" rtl="0" eaLnBrk="1" latinLnBrk="0" hangingPunct="1">
                    <a:defRPr kumimoji="1" sz="1200" kern="1200">
                      <a:solidFill>
                        <a:schemeClr val="lt1"/>
                      </a:solidFill>
                      <a:latin typeface="+mn-lt"/>
                      <a:ea typeface="+mn-ea"/>
                      <a:cs typeface="+mn-cs"/>
                    </a:defRPr>
                  </a:lvl8pPr>
                  <a:lvl9pPr marL="3657600" algn="l" defTabSz="914400" rtl="0" eaLnBrk="1" latinLnBrk="0" hangingPunct="1">
                    <a:defRPr kumimoji="1" sz="1200" kern="1200">
                      <a:solidFill>
                        <a:schemeClr val="lt1"/>
                      </a:solidFill>
                      <a:latin typeface="+mn-lt"/>
                      <a:ea typeface="+mn-ea"/>
                      <a:cs typeface="+mn-cs"/>
                    </a:defRPr>
                  </a:lvl9pPr>
                </a:lstStyle>
                <a:p>
                  <a:pPr algn="l">
                    <a:defRPr/>
                  </a:pPr>
                  <a:endParaRPr lang="ja-JP" altLang="en-US">
                    <a:solidFill>
                      <a:srgbClr val="FFFFFF"/>
                    </a:solidFill>
                  </a:endParaRPr>
                </a:p>
              </p:txBody>
            </p:sp>
            <p:cxnSp>
              <p:nvCxnSpPr>
                <p:cNvPr id="23" name="直線矢印コネクタ 149"/>
                <p:cNvCxnSpPr>
                  <a:cxnSpLocks noChangeShapeType="1"/>
                  <a:stCxn id="15" idx="1"/>
                  <a:endCxn id="10" idx="3"/>
                </p:cNvCxnSpPr>
                <p:nvPr/>
              </p:nvCxnSpPr>
              <p:spPr bwMode="auto">
                <a:xfrm flipH="1">
                  <a:off x="2807817" y="4592662"/>
                  <a:ext cx="321021" cy="1"/>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4" name="グループ化 109"/>
                <p:cNvGrpSpPr>
                  <a:grpSpLocks/>
                </p:cNvGrpSpPr>
                <p:nvPr/>
              </p:nvGrpSpPr>
              <p:grpSpPr bwMode="auto">
                <a:xfrm>
                  <a:off x="6531818" y="4050425"/>
                  <a:ext cx="1352533" cy="1050926"/>
                  <a:chOff x="6345766" y="2284651"/>
                  <a:chExt cx="1352019" cy="1051577"/>
                </a:xfrm>
              </p:grpSpPr>
              <p:pic>
                <p:nvPicPr>
                  <p:cNvPr id="4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766" y="2284651"/>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273" y="2390229"/>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847" y="2488521"/>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187" y="2596942"/>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670" y="2711646"/>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グループ化 108"/>
                <p:cNvGrpSpPr>
                  <a:grpSpLocks/>
                </p:cNvGrpSpPr>
                <p:nvPr/>
              </p:nvGrpSpPr>
              <p:grpSpPr bwMode="auto">
                <a:xfrm>
                  <a:off x="6417517" y="4361574"/>
                  <a:ext cx="1350962" cy="1050926"/>
                  <a:chOff x="6345174" y="1157279"/>
                  <a:chExt cx="1352033" cy="1051577"/>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174" y="1157279"/>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694" y="1262858"/>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250" y="1361149"/>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597" y="1469570"/>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092" y="1584274"/>
                    <a:ext cx="457115" cy="6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517" y="4272996"/>
                  <a:ext cx="468312"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1479" y="4428571"/>
                  <a:ext cx="46831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直線矢印コネクタ 224"/>
                <p:cNvCxnSpPr>
                  <a:cxnSpLocks noChangeShapeType="1"/>
                  <a:stCxn id="12" idx="1"/>
                  <a:endCxn id="11" idx="3"/>
                </p:cNvCxnSpPr>
                <p:nvPr/>
              </p:nvCxnSpPr>
              <p:spPr bwMode="auto">
                <a:xfrm flipH="1">
                  <a:off x="5508105" y="4593061"/>
                  <a:ext cx="521568" cy="9256"/>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9" name="角丸四角形 236"/>
                <p:cNvSpPr>
                  <a:spLocks noChangeArrowheads="1"/>
                </p:cNvSpPr>
                <p:nvPr/>
              </p:nvSpPr>
              <p:spPr bwMode="auto">
                <a:xfrm>
                  <a:off x="5131969" y="5041023"/>
                  <a:ext cx="720725" cy="283253"/>
                </a:xfrm>
                <a:prstGeom prst="roundRect">
                  <a:avLst>
                    <a:gd name="adj" fmla="val 16667"/>
                  </a:avLst>
                </a:prstGeom>
                <a:solidFill>
                  <a:srgbClr val="C00000"/>
                </a:solidFill>
                <a:ln w="9525" algn="ctr">
                  <a:solidFill>
                    <a:schemeClr val="tx1"/>
                  </a:solidFill>
                  <a:round/>
                  <a:headEnd/>
                  <a:tailEnd/>
                </a:ln>
              </p:spPr>
              <p:txBody>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r>
                    <a:rPr lang="en-US" altLang="ja-JP" sz="900" smtClean="0">
                      <a:solidFill>
                        <a:srgbClr val="FFFFFF"/>
                      </a:solidFill>
                      <a:latin typeface="Arial" pitchFamily="34" charset="0"/>
                    </a:rPr>
                    <a:t>In-Memory OLTP</a:t>
                  </a:r>
                  <a:endParaRPr lang="ja-JP" altLang="en-US" sz="900">
                    <a:solidFill>
                      <a:srgbClr val="FFFFFF"/>
                    </a:solidFill>
                    <a:latin typeface="Arial" pitchFamily="34" charset="0"/>
                  </a:endParaRPr>
                </a:p>
              </p:txBody>
            </p:sp>
            <p:sp>
              <p:nvSpPr>
                <p:cNvPr id="30" name="角丸四角形 241"/>
                <p:cNvSpPr>
                  <a:spLocks noChangeArrowheads="1"/>
                </p:cNvSpPr>
                <p:nvPr/>
              </p:nvSpPr>
              <p:spPr bwMode="auto">
                <a:xfrm>
                  <a:off x="4633747" y="5380564"/>
                  <a:ext cx="918762" cy="222250"/>
                </a:xfrm>
                <a:prstGeom prst="roundRect">
                  <a:avLst>
                    <a:gd name="adj" fmla="val 16667"/>
                  </a:avLst>
                </a:prstGeom>
                <a:solidFill>
                  <a:srgbClr val="0070C0"/>
                </a:solidFill>
                <a:ln w="9525" algn="ctr">
                  <a:solidFill>
                    <a:schemeClr val="tx1"/>
                  </a:solidFill>
                  <a:round/>
                  <a:headEnd/>
                  <a:tailEnd/>
                </a:ln>
              </p:spPr>
              <p:txBody>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r>
                    <a:rPr lang="en-US" altLang="ja-JP" sz="900" smtClean="0">
                      <a:solidFill>
                        <a:srgbClr val="FFFFFF"/>
                      </a:solidFill>
                      <a:latin typeface="Arial" pitchFamily="34" charset="0"/>
                    </a:rPr>
                    <a:t>AlwaysOn AG</a:t>
                  </a:r>
                  <a:endParaRPr lang="ja-JP" altLang="en-US" sz="900">
                    <a:solidFill>
                      <a:srgbClr val="FFFFFF"/>
                    </a:solidFill>
                    <a:latin typeface="Arial" pitchFamily="34" charset="0"/>
                  </a:endParaRPr>
                </a:p>
              </p:txBody>
            </p:sp>
            <p:sp>
              <p:nvSpPr>
                <p:cNvPr id="31" name="角丸四角形 243"/>
                <p:cNvSpPr>
                  <a:spLocks noChangeArrowheads="1"/>
                </p:cNvSpPr>
                <p:nvPr/>
              </p:nvSpPr>
              <p:spPr bwMode="auto">
                <a:xfrm>
                  <a:off x="3158087" y="5362330"/>
                  <a:ext cx="986409" cy="223837"/>
                </a:xfrm>
                <a:prstGeom prst="roundRect">
                  <a:avLst>
                    <a:gd name="adj" fmla="val 16667"/>
                  </a:avLst>
                </a:prstGeom>
                <a:solidFill>
                  <a:srgbClr val="0070C0"/>
                </a:solidFill>
                <a:ln w="9525" algn="ctr">
                  <a:solidFill>
                    <a:schemeClr val="tx1"/>
                  </a:solidFill>
                  <a:round/>
                  <a:headEnd/>
                  <a:tailEnd/>
                </a:ln>
              </p:spPr>
              <p:txBody>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r>
                    <a:rPr lang="en-US" altLang="ja-JP" sz="900" smtClean="0">
                      <a:solidFill>
                        <a:srgbClr val="FFFFFF"/>
                      </a:solidFill>
                      <a:latin typeface="Arial" pitchFamily="34" charset="0"/>
                    </a:rPr>
                    <a:t>AlwaysOn AG</a:t>
                  </a:r>
                  <a:endParaRPr lang="ja-JP" altLang="en-US" sz="900">
                    <a:solidFill>
                      <a:srgbClr val="FFFFFF"/>
                    </a:solidFill>
                    <a:latin typeface="Arial" pitchFamily="34" charset="0"/>
                  </a:endParaRPr>
                </a:p>
              </p:txBody>
            </p:sp>
            <p:sp>
              <p:nvSpPr>
                <p:cNvPr id="32" name="角丸四角形 242"/>
                <p:cNvSpPr>
                  <a:spLocks noChangeArrowheads="1"/>
                </p:cNvSpPr>
                <p:nvPr/>
              </p:nvSpPr>
              <p:spPr bwMode="auto">
                <a:xfrm>
                  <a:off x="6600868" y="5434320"/>
                  <a:ext cx="981075" cy="230188"/>
                </a:xfrm>
                <a:prstGeom prst="roundRect">
                  <a:avLst>
                    <a:gd name="adj" fmla="val 16667"/>
                  </a:avLst>
                </a:prstGeom>
                <a:solidFill>
                  <a:srgbClr val="FFC000"/>
                </a:solidFill>
                <a:ln w="9525" algn="ctr">
                  <a:solidFill>
                    <a:schemeClr val="tx1"/>
                  </a:solidFill>
                  <a:round/>
                  <a:headEnd/>
                  <a:tailEnd/>
                </a:ln>
              </p:spPr>
              <p:txBody>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r>
                    <a:rPr lang="en-US" altLang="ja-JP" sz="900">
                      <a:solidFill>
                        <a:srgbClr val="FFFFFF"/>
                      </a:solidFill>
                      <a:latin typeface="Arial" pitchFamily="34" charset="0"/>
                    </a:rPr>
                    <a:t>SQL 2008</a:t>
                  </a:r>
                  <a:r>
                    <a:rPr lang="ja-JP" altLang="en-US" sz="900">
                      <a:solidFill>
                        <a:srgbClr val="FFFFFF"/>
                      </a:solidFill>
                      <a:latin typeface="Arial" pitchFamily="34" charset="0"/>
                    </a:rPr>
                    <a:t> </a:t>
                  </a:r>
                  <a:r>
                    <a:rPr lang="en-US" altLang="ja-JP" sz="900">
                      <a:solidFill>
                        <a:srgbClr val="FFFFFF"/>
                      </a:solidFill>
                      <a:latin typeface="Arial" pitchFamily="34" charset="0"/>
                    </a:rPr>
                    <a:t>R2</a:t>
                  </a:r>
                  <a:endParaRPr lang="ja-JP" altLang="en-US" sz="900">
                    <a:solidFill>
                      <a:srgbClr val="FFFFFF"/>
                    </a:solidFill>
                    <a:latin typeface="Arial" pitchFamily="34" charset="0"/>
                  </a:endParaRPr>
                </a:p>
              </p:txBody>
            </p:sp>
            <p:sp>
              <p:nvSpPr>
                <p:cNvPr id="34" name="角丸四角形 242"/>
                <p:cNvSpPr>
                  <a:spLocks noChangeArrowheads="1"/>
                </p:cNvSpPr>
                <p:nvPr/>
              </p:nvSpPr>
              <p:spPr bwMode="auto">
                <a:xfrm>
                  <a:off x="3280434" y="5588089"/>
                  <a:ext cx="720725" cy="223837"/>
                </a:xfrm>
                <a:prstGeom prst="roundRect">
                  <a:avLst>
                    <a:gd name="adj" fmla="val 16667"/>
                  </a:avLst>
                </a:prstGeom>
                <a:solidFill>
                  <a:srgbClr val="002060"/>
                </a:solidFill>
                <a:ln w="9525" algn="ctr">
                  <a:solidFill>
                    <a:schemeClr val="tx1"/>
                  </a:solidFill>
                  <a:round/>
                  <a:headEnd/>
                  <a:tailEnd/>
                </a:ln>
              </p:spPr>
              <p:txBody>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r>
                    <a:rPr lang="en-US" altLang="ja-JP" sz="900">
                      <a:solidFill>
                        <a:srgbClr val="FFFFFF"/>
                      </a:solidFill>
                      <a:latin typeface="Arial" pitchFamily="34" charset="0"/>
                    </a:rPr>
                    <a:t>SQL 2014</a:t>
                  </a:r>
                  <a:endParaRPr lang="ja-JP" altLang="en-US" sz="900">
                    <a:solidFill>
                      <a:srgbClr val="FFFFFF"/>
                    </a:solidFill>
                    <a:latin typeface="Arial" pitchFamily="34" charset="0"/>
                  </a:endParaRPr>
                </a:p>
              </p:txBody>
            </p:sp>
            <p:cxnSp>
              <p:nvCxnSpPr>
                <p:cNvPr id="35" name="直線矢印コネクタ 100"/>
                <p:cNvCxnSpPr>
                  <a:cxnSpLocks noChangeShapeType="1"/>
                  <a:stCxn id="11" idx="1"/>
                  <a:endCxn id="15" idx="3"/>
                </p:cNvCxnSpPr>
                <p:nvPr/>
              </p:nvCxnSpPr>
              <p:spPr bwMode="auto">
                <a:xfrm flipH="1" flipV="1">
                  <a:off x="4067175" y="4592662"/>
                  <a:ext cx="432818" cy="965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 name="上矢印吹き出し 70"/>
              <p:cNvSpPr/>
              <p:nvPr/>
            </p:nvSpPr>
            <p:spPr bwMode="auto">
              <a:xfrm>
                <a:off x="705272" y="3002771"/>
                <a:ext cx="914400" cy="655885"/>
              </a:xfrm>
              <a:prstGeom prst="upArrowCallou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pPr defTabSz="914400"/>
                <a:r>
                  <a:rPr lang="en-US" altLang="ja-JP" smtClean="0">
                    <a:solidFill>
                      <a:srgbClr val="FFFFFF"/>
                    </a:solidFill>
                    <a:latin typeface="Arial" charset="0"/>
                  </a:rPr>
                  <a:t>Display</a:t>
                </a:r>
              </a:p>
              <a:p>
                <a:pPr defTabSz="914400"/>
                <a:r>
                  <a:rPr lang="en-US" altLang="ja-JP" smtClean="0">
                    <a:solidFill>
                      <a:srgbClr val="FFFFFF"/>
                    </a:solidFill>
                    <a:latin typeface="Arial" charset="0"/>
                  </a:rPr>
                  <a:t>POSITION</a:t>
                </a:r>
                <a:endParaRPr lang="ja-JP" altLang="en-US" smtClean="0">
                  <a:solidFill>
                    <a:srgbClr val="FFFFFF"/>
                  </a:solidFill>
                  <a:latin typeface="Arial" charset="0"/>
                </a:endParaRPr>
              </a:p>
            </p:txBody>
          </p:sp>
        </p:grpSp>
        <p:sp>
          <p:nvSpPr>
            <p:cNvPr id="46" name="角丸四角形 4"/>
            <p:cNvSpPr/>
            <p:nvPr/>
          </p:nvSpPr>
          <p:spPr bwMode="auto">
            <a:xfrm>
              <a:off x="960437" y="1592262"/>
              <a:ext cx="7056574" cy="2232248"/>
            </a:xfrm>
            <a:prstGeom prst="roundRect">
              <a:avLst/>
            </a:prstGeom>
            <a:noFill/>
            <a:ln w="19050">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defPPr>
                <a:defRPr lang="ja-JP"/>
              </a:defPPr>
              <a:lvl1pPr algn="ctr" rtl="0" fontAlgn="base">
                <a:spcBef>
                  <a:spcPct val="0"/>
                </a:spcBef>
                <a:spcAft>
                  <a:spcPct val="0"/>
                </a:spcAft>
                <a:defRPr kumimoji="1" sz="1200" kern="1200">
                  <a:solidFill>
                    <a:schemeClr val="dk1"/>
                  </a:solidFill>
                  <a:latin typeface="+mn-lt"/>
                  <a:ea typeface="+mn-ea"/>
                  <a:cs typeface="+mn-cs"/>
                </a:defRPr>
              </a:lvl1pPr>
              <a:lvl2pPr marL="457200" algn="ctr" rtl="0" fontAlgn="base">
                <a:spcBef>
                  <a:spcPct val="0"/>
                </a:spcBef>
                <a:spcAft>
                  <a:spcPct val="0"/>
                </a:spcAft>
                <a:defRPr kumimoji="1" sz="1200" kern="1200">
                  <a:solidFill>
                    <a:schemeClr val="dk1"/>
                  </a:solidFill>
                  <a:latin typeface="+mn-lt"/>
                  <a:ea typeface="+mn-ea"/>
                  <a:cs typeface="+mn-cs"/>
                </a:defRPr>
              </a:lvl2pPr>
              <a:lvl3pPr marL="914400" algn="ctr" rtl="0" fontAlgn="base">
                <a:spcBef>
                  <a:spcPct val="0"/>
                </a:spcBef>
                <a:spcAft>
                  <a:spcPct val="0"/>
                </a:spcAft>
                <a:defRPr kumimoji="1" sz="1200" kern="1200">
                  <a:solidFill>
                    <a:schemeClr val="dk1"/>
                  </a:solidFill>
                  <a:latin typeface="+mn-lt"/>
                  <a:ea typeface="+mn-ea"/>
                  <a:cs typeface="+mn-cs"/>
                </a:defRPr>
              </a:lvl3pPr>
              <a:lvl4pPr marL="1371600" algn="ctr" rtl="0" fontAlgn="base">
                <a:spcBef>
                  <a:spcPct val="0"/>
                </a:spcBef>
                <a:spcAft>
                  <a:spcPct val="0"/>
                </a:spcAft>
                <a:defRPr kumimoji="1" sz="1200" kern="1200">
                  <a:solidFill>
                    <a:schemeClr val="dk1"/>
                  </a:solidFill>
                  <a:latin typeface="+mn-lt"/>
                  <a:ea typeface="+mn-ea"/>
                  <a:cs typeface="+mn-cs"/>
                </a:defRPr>
              </a:lvl4pPr>
              <a:lvl5pPr marL="1828800" algn="ctr" rtl="0" fontAlgn="base">
                <a:spcBef>
                  <a:spcPct val="0"/>
                </a:spcBef>
                <a:spcAft>
                  <a:spcPct val="0"/>
                </a:spcAft>
                <a:defRPr kumimoji="1" sz="1200" kern="1200">
                  <a:solidFill>
                    <a:schemeClr val="dk1"/>
                  </a:solidFill>
                  <a:latin typeface="+mn-lt"/>
                  <a:ea typeface="+mn-ea"/>
                  <a:cs typeface="+mn-cs"/>
                </a:defRPr>
              </a:lvl5pPr>
              <a:lvl6pPr marL="2286000" algn="l" defTabSz="914400" rtl="0" eaLnBrk="1" latinLnBrk="0" hangingPunct="1">
                <a:defRPr kumimoji="1" sz="1200" kern="1200">
                  <a:solidFill>
                    <a:schemeClr val="dk1"/>
                  </a:solidFill>
                  <a:latin typeface="+mn-lt"/>
                  <a:ea typeface="+mn-ea"/>
                  <a:cs typeface="+mn-cs"/>
                </a:defRPr>
              </a:lvl6pPr>
              <a:lvl7pPr marL="2743200" algn="l" defTabSz="914400" rtl="0" eaLnBrk="1" latinLnBrk="0" hangingPunct="1">
                <a:defRPr kumimoji="1" sz="1200" kern="1200">
                  <a:solidFill>
                    <a:schemeClr val="dk1"/>
                  </a:solidFill>
                  <a:latin typeface="+mn-lt"/>
                  <a:ea typeface="+mn-ea"/>
                  <a:cs typeface="+mn-cs"/>
                </a:defRPr>
              </a:lvl7pPr>
              <a:lvl8pPr marL="3200400" algn="l" defTabSz="914400" rtl="0" eaLnBrk="1" latinLnBrk="0" hangingPunct="1">
                <a:defRPr kumimoji="1" sz="1200" kern="1200">
                  <a:solidFill>
                    <a:schemeClr val="dk1"/>
                  </a:solidFill>
                  <a:latin typeface="+mn-lt"/>
                  <a:ea typeface="+mn-ea"/>
                  <a:cs typeface="+mn-cs"/>
                </a:defRPr>
              </a:lvl8pPr>
              <a:lvl9pPr marL="3657600" algn="l" defTabSz="914400" rtl="0" eaLnBrk="1" latinLnBrk="0" hangingPunct="1">
                <a:defRPr kumimoji="1" sz="1200" kern="1200">
                  <a:solidFill>
                    <a:schemeClr val="dk1"/>
                  </a:solidFill>
                  <a:latin typeface="+mn-lt"/>
                  <a:ea typeface="+mn-ea"/>
                  <a:cs typeface="+mn-cs"/>
                </a:defRPr>
              </a:lvl9pPr>
            </a:lstStyle>
            <a:p>
              <a:pPr algn="l">
                <a:defRPr/>
              </a:pPr>
              <a:r>
                <a:rPr lang="en-US" altLang="ja-JP" sz="900" smtClean="0">
                  <a:solidFill>
                    <a:srgbClr val="FFFFFF"/>
                  </a:solidFill>
                </a:rPr>
                <a:t>Cover Management system</a:t>
              </a:r>
              <a:endParaRPr lang="ja-JP" altLang="en-US" sz="900">
                <a:solidFill>
                  <a:srgbClr val="FFFFFF"/>
                </a:solidFill>
              </a:endParaRPr>
            </a:p>
          </p:txBody>
        </p:sp>
        <p:sp>
          <p:nvSpPr>
            <p:cNvPr id="47" name="角丸四角形 242"/>
            <p:cNvSpPr>
              <a:spLocks noChangeArrowheads="1"/>
            </p:cNvSpPr>
            <p:nvPr/>
          </p:nvSpPr>
          <p:spPr bwMode="auto">
            <a:xfrm>
              <a:off x="6791436" y="3521491"/>
              <a:ext cx="720725" cy="223837"/>
            </a:xfrm>
            <a:prstGeom prst="roundRect">
              <a:avLst>
                <a:gd name="adj" fmla="val 16667"/>
              </a:avLst>
            </a:prstGeom>
            <a:solidFill>
              <a:srgbClr val="002060"/>
            </a:solidFill>
            <a:ln w="9525" algn="ctr">
              <a:solidFill>
                <a:schemeClr val="tx1"/>
              </a:solidFill>
              <a:round/>
              <a:headEnd/>
              <a:tailEnd/>
            </a:ln>
          </p:spPr>
          <p:txBody>
            <a:bodyPr/>
            <a:lstStyle>
              <a:defPPr>
                <a:defRPr lang="ja-JP"/>
              </a:defPPr>
              <a:lvl1pPr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1pPr>
              <a:lvl2pPr marL="4572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2pPr>
              <a:lvl3pPr marL="9144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3pPr>
              <a:lvl4pPr marL="13716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4pPr>
              <a:lvl5pPr marL="1828800" algn="ctr" rtl="0" fontAlgn="base">
                <a:spcBef>
                  <a:spcPct val="0"/>
                </a:spcBef>
                <a:spcAft>
                  <a:spcPct val="0"/>
                </a:spcAft>
                <a:defRPr kumimoji="1" sz="1200" kern="1200">
                  <a:solidFill>
                    <a:schemeClr val="bg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bg1"/>
                  </a:solidFill>
                  <a:latin typeface="ＭＳ Ｐゴシック" charset="-128"/>
                  <a:ea typeface="ＭＳ Ｐゴシック" charset="-128"/>
                  <a:cs typeface="+mn-cs"/>
                </a:defRPr>
              </a:lvl6pPr>
              <a:lvl7pPr marL="2743200" algn="l" defTabSz="914400" rtl="0" eaLnBrk="1" latinLnBrk="0" hangingPunct="1">
                <a:defRPr kumimoji="1" sz="1200" kern="1200">
                  <a:solidFill>
                    <a:schemeClr val="bg1"/>
                  </a:solidFill>
                  <a:latin typeface="ＭＳ Ｐゴシック" charset="-128"/>
                  <a:ea typeface="ＭＳ Ｐゴシック" charset="-128"/>
                  <a:cs typeface="+mn-cs"/>
                </a:defRPr>
              </a:lvl7pPr>
              <a:lvl8pPr marL="3200400" algn="l" defTabSz="914400" rtl="0" eaLnBrk="1" latinLnBrk="0" hangingPunct="1">
                <a:defRPr kumimoji="1" sz="1200" kern="1200">
                  <a:solidFill>
                    <a:schemeClr val="bg1"/>
                  </a:solidFill>
                  <a:latin typeface="ＭＳ Ｐゴシック" charset="-128"/>
                  <a:ea typeface="ＭＳ Ｐゴシック" charset="-128"/>
                  <a:cs typeface="+mn-cs"/>
                </a:defRPr>
              </a:lvl8pPr>
              <a:lvl9pPr marL="3657600" algn="l" defTabSz="914400" rtl="0" eaLnBrk="1" latinLnBrk="0" hangingPunct="1">
                <a:defRPr kumimoji="1" sz="1200" kern="1200">
                  <a:solidFill>
                    <a:schemeClr val="bg1"/>
                  </a:solidFill>
                  <a:latin typeface="ＭＳ Ｐゴシック" charset="-128"/>
                  <a:ea typeface="ＭＳ Ｐゴシック" charset="-128"/>
                  <a:cs typeface="+mn-cs"/>
                </a:defRPr>
              </a:lvl9pPr>
            </a:lstStyle>
            <a:p>
              <a:r>
                <a:rPr lang="en-US" altLang="ja-JP" sz="900">
                  <a:solidFill>
                    <a:srgbClr val="FFFFFF"/>
                  </a:solidFill>
                  <a:latin typeface="Arial" pitchFamily="34" charset="0"/>
                </a:rPr>
                <a:t>SQL 2014</a:t>
              </a:r>
              <a:endParaRPr lang="ja-JP" altLang="en-US" sz="900">
                <a:solidFill>
                  <a:srgbClr val="FFFFFF"/>
                </a:solidFill>
                <a:latin typeface="Arial" pitchFamily="34" charset="0"/>
              </a:endParaRPr>
            </a:p>
          </p:txBody>
        </p:sp>
      </p:grpSp>
      <p:sp>
        <p:nvSpPr>
          <p:cNvPr id="7" name="Rectangle 6"/>
          <p:cNvSpPr/>
          <p:nvPr/>
        </p:nvSpPr>
        <p:spPr>
          <a:xfrm>
            <a:off x="498829" y="4596355"/>
            <a:ext cx="11937646" cy="2677656"/>
          </a:xfrm>
          <a:prstGeom prst="rect">
            <a:avLst/>
          </a:prstGeom>
        </p:spPr>
        <p:txBody>
          <a:bodyPr wrap="square">
            <a:spAutoFit/>
          </a:bodyPr>
          <a:lstStyle/>
          <a:p>
            <a:r>
              <a:rPr lang="en-US" sz="2400">
                <a:solidFill>
                  <a:srgbClr val="FFFFFF"/>
                </a:solidFill>
              </a:rPr>
              <a:t>There are 3 sets of existing trading </a:t>
            </a:r>
            <a:r>
              <a:rPr lang="en-US" sz="2400" smtClean="0">
                <a:solidFill>
                  <a:srgbClr val="FFFFFF"/>
                </a:solidFill>
              </a:rPr>
              <a:t>systems = 30 trade services, expecting over 50</a:t>
            </a:r>
            <a:endParaRPr lang="en-US" sz="2400">
              <a:solidFill>
                <a:srgbClr val="FFFFFF"/>
              </a:solidFill>
            </a:endParaRPr>
          </a:p>
          <a:p>
            <a:r>
              <a:rPr lang="en-US" sz="2400">
                <a:solidFill>
                  <a:srgbClr val="FFFFFF"/>
                </a:solidFill>
              </a:rPr>
              <a:t>Trading system sends trading result to Cover management </a:t>
            </a:r>
            <a:r>
              <a:rPr lang="en-US" sz="2400" smtClean="0">
                <a:solidFill>
                  <a:srgbClr val="FFFFFF"/>
                </a:solidFill>
              </a:rPr>
              <a:t>system</a:t>
            </a:r>
            <a:endParaRPr lang="en-US" sz="2400">
              <a:solidFill>
                <a:srgbClr val="FFFFFF"/>
              </a:solidFill>
            </a:endParaRPr>
          </a:p>
          <a:p>
            <a:r>
              <a:rPr lang="en-US" sz="2400">
                <a:solidFill>
                  <a:srgbClr val="FFFFFF"/>
                </a:solidFill>
              </a:rPr>
              <a:t>Trading systems can be scaled </a:t>
            </a:r>
            <a:r>
              <a:rPr lang="en-US" sz="2400" smtClean="0">
                <a:solidFill>
                  <a:srgbClr val="FFFFFF"/>
                </a:solidFill>
              </a:rPr>
              <a:t>out</a:t>
            </a:r>
            <a:endParaRPr lang="en-US" sz="2400">
              <a:solidFill>
                <a:srgbClr val="FFFFFF"/>
              </a:solidFill>
            </a:endParaRPr>
          </a:p>
          <a:p>
            <a:r>
              <a:rPr lang="en-US" sz="2400">
                <a:solidFill>
                  <a:srgbClr val="FFFFFF"/>
                </a:solidFill>
              </a:rPr>
              <a:t>Cover management is not. &lt;- Need In-Memory </a:t>
            </a:r>
            <a:r>
              <a:rPr lang="en-US" sz="2400" smtClean="0">
                <a:solidFill>
                  <a:srgbClr val="FFFFFF"/>
                </a:solidFill>
              </a:rPr>
              <a:t>OLTP</a:t>
            </a:r>
          </a:p>
          <a:p>
            <a:r>
              <a:rPr lang="en-US" sz="2400">
                <a:solidFill>
                  <a:srgbClr val="FFFFFF"/>
                </a:solidFill>
              </a:rPr>
              <a:t>	</a:t>
            </a:r>
            <a:r>
              <a:rPr lang="en-US" sz="2400" smtClean="0">
                <a:solidFill>
                  <a:srgbClr val="FFFFFF"/>
                </a:solidFill>
              </a:rPr>
              <a:t>Trading Log table (insert); Aggregation table (update)</a:t>
            </a:r>
          </a:p>
          <a:p>
            <a:endParaRPr lang="en-US" sz="2400" smtClean="0">
              <a:solidFill>
                <a:srgbClr val="FFFFFF"/>
              </a:solidFill>
            </a:endParaRPr>
          </a:p>
          <a:p>
            <a:r>
              <a:rPr lang="en-US" sz="2400">
                <a:solidFill>
                  <a:srgbClr val="FFFFFF"/>
                </a:solidFill>
              </a:rPr>
              <a:t>	</a:t>
            </a:r>
          </a:p>
        </p:txBody>
      </p:sp>
    </p:spTree>
    <p:extLst>
      <p:ext uri="{BB962C8B-B14F-4D97-AF65-F5344CB8AC3E}">
        <p14:creationId xmlns:p14="http://schemas.microsoft.com/office/powerpoint/2010/main" val="287943781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a:xfrm>
            <a:off x="122237" y="37555"/>
            <a:ext cx="11889564" cy="716507"/>
          </a:xfrm>
        </p:spPr>
        <p:txBody>
          <a:bodyPr/>
          <a:lstStyle/>
          <a:p>
            <a:r>
              <a:rPr lang="en-US" smtClean="0"/>
              <a:t>Implementation </a:t>
            </a:r>
            <a:endParaRPr lang="en-US"/>
          </a:p>
        </p:txBody>
      </p:sp>
      <p:graphicFrame>
        <p:nvGraphicFramePr>
          <p:cNvPr id="4" name="Table 3"/>
          <p:cNvGraphicFramePr>
            <a:graphicFrameLocks noGrp="1"/>
          </p:cNvGraphicFramePr>
          <p:nvPr>
            <p:extLst/>
          </p:nvPr>
        </p:nvGraphicFramePr>
        <p:xfrm>
          <a:off x="255848" y="1212850"/>
          <a:ext cx="12004936" cy="4951411"/>
        </p:xfrm>
        <a:graphic>
          <a:graphicData uri="http://schemas.openxmlformats.org/drawingml/2006/table">
            <a:tbl>
              <a:tblPr firstCol="1" bandRow="1">
                <a:tableStyleId>{5C22544A-7EE6-4342-B048-85BDC9FD1C3A}</a:tableStyleId>
              </a:tblPr>
              <a:tblGrid>
                <a:gridCol w="4381363"/>
                <a:gridCol w="7623573"/>
              </a:tblGrid>
              <a:tr h="1580509">
                <a:tc>
                  <a:txBody>
                    <a:bodyPr/>
                    <a:lstStyle/>
                    <a:p>
                      <a:r>
                        <a:rPr lang="en-US" smtClean="0"/>
                        <a:t>Memory</a:t>
                      </a:r>
                      <a:r>
                        <a:rPr lang="en-US" baseline="0" smtClean="0"/>
                        <a:t> Optimized Tables</a:t>
                      </a:r>
                      <a:endParaRPr lang="en-US"/>
                    </a:p>
                  </a:txBody>
                  <a:tcPr/>
                </a:tc>
                <a:tc>
                  <a:txBody>
                    <a:bodyPr/>
                    <a:lstStyle/>
                    <a:p>
                      <a:r>
                        <a:rPr lang="en-US" b="1" smtClean="0"/>
                        <a:t>Size in-Memory</a:t>
                      </a:r>
                      <a:r>
                        <a:rPr lang="en-US" smtClean="0"/>
                        <a:t>:  ~8 GB,</a:t>
                      </a:r>
                      <a:r>
                        <a:rPr lang="en-US" baseline="0" smtClean="0"/>
                        <a:t> 2 tables</a:t>
                      </a:r>
                      <a:endParaRPr lang="en-US" smtClean="0"/>
                    </a:p>
                    <a:p>
                      <a:r>
                        <a:rPr lang="en-US" b="1" smtClean="0"/>
                        <a:t>Rows in largest</a:t>
                      </a:r>
                      <a:r>
                        <a:rPr lang="en-US" b="1" baseline="0" smtClean="0"/>
                        <a:t> tables</a:t>
                      </a:r>
                      <a:r>
                        <a:rPr lang="en-US" baseline="0" smtClean="0"/>
                        <a:t>: ~100,000 rows in trading log</a:t>
                      </a:r>
                    </a:p>
                    <a:p>
                      <a:r>
                        <a:rPr lang="en-US" b="1" smtClean="0"/>
                        <a:t>Durability</a:t>
                      </a:r>
                      <a:r>
                        <a:rPr lang="en-US" smtClean="0"/>
                        <a:t>: SCHEMA_AND_DATA</a:t>
                      </a:r>
                    </a:p>
                    <a:p>
                      <a:r>
                        <a:rPr lang="en-US" b="1" smtClean="0"/>
                        <a:t>Indexing: </a:t>
                      </a:r>
                      <a:r>
                        <a:rPr lang="en-US" b="0" smtClean="0"/>
                        <a:t>HASH</a:t>
                      </a:r>
                      <a:r>
                        <a:rPr lang="en-US" b="0" baseline="0" smtClean="0"/>
                        <a:t> and </a:t>
                      </a:r>
                      <a:r>
                        <a:rPr lang="en-US" b="0" baseline="0" err="1" smtClean="0"/>
                        <a:t>nonclustered</a:t>
                      </a:r>
                      <a:r>
                        <a:rPr lang="en-US" b="0" baseline="0" smtClean="0"/>
                        <a:t> memory-optimized tables</a:t>
                      </a:r>
                    </a:p>
                    <a:p>
                      <a:endParaRPr lang="en-US" b="1" smtClean="0"/>
                    </a:p>
                  </a:txBody>
                  <a:tcPr/>
                </a:tc>
              </a:tr>
              <a:tr h="1023189">
                <a:tc>
                  <a:txBody>
                    <a:bodyPr/>
                    <a:lstStyle/>
                    <a:p>
                      <a:r>
                        <a:rPr lang="en-US" smtClean="0"/>
                        <a:t>Native Compiled Procedures</a:t>
                      </a:r>
                      <a:endParaRPr lang="en-US"/>
                    </a:p>
                  </a:txBody>
                  <a:tcPr/>
                </a:tc>
                <a:tc>
                  <a:txBody>
                    <a:bodyPr/>
                    <a:lstStyle/>
                    <a:p>
                      <a:r>
                        <a:rPr lang="en-US" b="1" smtClean="0"/>
                        <a:t>Conversions Required:</a:t>
                      </a:r>
                    </a:p>
                    <a:p>
                      <a:r>
                        <a:rPr lang="en-US" baseline="0" smtClean="0"/>
                        <a:t>This system was developed specifically for In-Memory OLTP</a:t>
                      </a:r>
                    </a:p>
                    <a:p>
                      <a:r>
                        <a:rPr lang="en-US" baseline="0" smtClean="0"/>
                        <a:t>Almost all operation in native compiled procedures</a:t>
                      </a:r>
                    </a:p>
                  </a:txBody>
                  <a:tcPr/>
                </a:tc>
              </a:tr>
              <a:tr h="782571">
                <a:tc>
                  <a:txBody>
                    <a:bodyPr/>
                    <a:lstStyle/>
                    <a:p>
                      <a:r>
                        <a:rPr lang="en-US" smtClean="0"/>
                        <a:t>Hardware</a:t>
                      </a:r>
                      <a:endParaRPr lang="en-US"/>
                    </a:p>
                  </a:txBody>
                  <a:tcPr/>
                </a:tc>
                <a:tc>
                  <a:txBody>
                    <a:bodyPr/>
                    <a:lstStyle/>
                    <a:p>
                      <a:r>
                        <a:rPr lang="en-US" smtClean="0"/>
                        <a:t>HP DL560 G8 (4-Socket,</a:t>
                      </a:r>
                      <a:r>
                        <a:rPr lang="en-US" baseline="0" smtClean="0"/>
                        <a:t> </a:t>
                      </a:r>
                      <a:r>
                        <a:rPr lang="en-US" smtClean="0"/>
                        <a:t>8-Core)</a:t>
                      </a:r>
                      <a:r>
                        <a:rPr lang="en-US" baseline="0" smtClean="0"/>
                        <a:t> 768GB memory</a:t>
                      </a:r>
                    </a:p>
                    <a:p>
                      <a:r>
                        <a:rPr lang="en-US" baseline="0" smtClean="0"/>
                        <a:t>Data files and log</a:t>
                      </a:r>
                      <a:r>
                        <a:rPr lang="en-US" baseline="0"/>
                        <a:t> </a:t>
                      </a:r>
                      <a:r>
                        <a:rPr lang="en-US" baseline="0" smtClean="0"/>
                        <a:t>files located on Fusion IO drive (2.4TB x 2)</a:t>
                      </a:r>
                      <a:endParaRPr lang="en-US" smtClean="0"/>
                    </a:p>
                  </a:txBody>
                  <a:tcPr/>
                </a:tc>
              </a:tr>
              <a:tr h="782571">
                <a:tc>
                  <a:txBody>
                    <a:bodyPr/>
                    <a:lstStyle/>
                    <a:p>
                      <a:r>
                        <a:rPr lang="en-US" smtClean="0"/>
                        <a:t>Integration</a:t>
                      </a:r>
                      <a:r>
                        <a:rPr lang="en-US" baseline="0" smtClean="0"/>
                        <a:t> with other features</a:t>
                      </a:r>
                      <a:endParaRPr lang="en-US"/>
                    </a:p>
                  </a:txBody>
                  <a:tcPr/>
                </a:tc>
                <a:tc>
                  <a:txBody>
                    <a:bodyPr/>
                    <a:lstStyle/>
                    <a:p>
                      <a:r>
                        <a:rPr lang="en-US" smtClean="0"/>
                        <a:t>SQL</a:t>
                      </a:r>
                      <a:r>
                        <a:rPr lang="en-US" baseline="0" smtClean="0"/>
                        <a:t> Server AlwaysOn AG’s (sync)</a:t>
                      </a:r>
                      <a:endParaRPr lang="en-US"/>
                    </a:p>
                  </a:txBody>
                  <a:tcPr/>
                </a:tc>
              </a:tr>
              <a:tr h="782571">
                <a:tc>
                  <a:txBody>
                    <a:bodyPr/>
                    <a:lstStyle/>
                    <a:p>
                      <a:r>
                        <a:rPr lang="en-US" smtClean="0"/>
                        <a:t>Development</a:t>
                      </a:r>
                      <a:r>
                        <a:rPr lang="en-US" baseline="0" smtClean="0"/>
                        <a:t> time</a:t>
                      </a:r>
                      <a:endParaRPr lang="en-US"/>
                    </a:p>
                  </a:txBody>
                  <a:tcPr/>
                </a:tc>
                <a:tc>
                  <a:txBody>
                    <a:bodyPr/>
                    <a:lstStyle/>
                    <a:p>
                      <a:r>
                        <a:rPr lang="en-US" baseline="0" dirty="0" smtClean="0"/>
                        <a:t>Re-developed application along with SQL14 TAP</a:t>
                      </a:r>
                      <a:endParaRPr lang="en-US" dirty="0"/>
                    </a:p>
                  </a:txBody>
                  <a:tcPr/>
                </a:tc>
              </a:tr>
            </a:tbl>
          </a:graphicData>
        </a:graphic>
      </p:graphicFrame>
    </p:spTree>
    <p:extLst>
      <p:ext uri="{BB962C8B-B14F-4D97-AF65-F5344CB8AC3E}">
        <p14:creationId xmlns:p14="http://schemas.microsoft.com/office/powerpoint/2010/main" val="160207098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In-Memory OLTP Results</a:t>
            </a:r>
            <a:endParaRPr lang="ja-JP" altLang="en-US"/>
          </a:p>
        </p:txBody>
      </p:sp>
      <p:sp>
        <p:nvSpPr>
          <p:cNvPr id="3" name="コンテンツ プレースホルダー 2"/>
          <p:cNvSpPr>
            <a:spLocks noGrp="1"/>
          </p:cNvSpPr>
          <p:nvPr>
            <p:ph idx="1"/>
          </p:nvPr>
        </p:nvSpPr>
        <p:spPr>
          <a:xfrm>
            <a:off x="265497" y="1236442"/>
            <a:ext cx="7095740" cy="5080220"/>
          </a:xfrm>
        </p:spPr>
        <p:txBody>
          <a:bodyPr/>
          <a:lstStyle/>
          <a:p>
            <a:r>
              <a:rPr lang="en-US" altLang="ja-JP" smtClean="0"/>
              <a:t>In-Memory is 2x faster </a:t>
            </a:r>
            <a:endParaRPr lang="en-US" altLang="ja-JP"/>
          </a:p>
          <a:p>
            <a:pPr lvl="1"/>
            <a:r>
              <a:rPr lang="en-US" altLang="ja-JP" smtClean="0"/>
              <a:t>115k vs. 52k in throughput</a:t>
            </a:r>
          </a:p>
          <a:p>
            <a:pPr lvl="1"/>
            <a:r>
              <a:rPr lang="en-US" altLang="ja-JP" smtClean="0"/>
              <a:t>Still investigating latency</a:t>
            </a:r>
          </a:p>
          <a:p>
            <a:pPr marL="342900" lvl="1" indent="0">
              <a:buNone/>
            </a:pPr>
            <a:endParaRPr lang="en-US" altLang="ja-JP" smtClean="0"/>
          </a:p>
          <a:p>
            <a:r>
              <a:rPr lang="en-US" altLang="ja-JP" smtClean="0"/>
              <a:t>Can even scale higher on different hardware</a:t>
            </a:r>
          </a:p>
          <a:p>
            <a:r>
              <a:rPr lang="en-US" altLang="ja-JP" sz="3200" smtClean="0"/>
              <a:t>2 </a:t>
            </a:r>
            <a:r>
              <a:rPr lang="en-US" altLang="ja-JP" sz="3200"/>
              <a:t>sockets using almost </a:t>
            </a:r>
            <a:r>
              <a:rPr lang="en-US" altLang="ja-JP" sz="3200" smtClean="0"/>
              <a:t>100% CPU, </a:t>
            </a:r>
            <a:r>
              <a:rPr lang="en-US" altLang="ja-JP" sz="3200"/>
              <a:t>4 sockets </a:t>
            </a:r>
            <a:r>
              <a:rPr lang="en-US" altLang="ja-JP" sz="3200" smtClean="0"/>
              <a:t>limited to </a:t>
            </a:r>
            <a:r>
              <a:rPr lang="en-US" altLang="ja-JP" sz="3200"/>
              <a:t>44</a:t>
            </a:r>
            <a:r>
              <a:rPr lang="en-US" altLang="ja-JP" sz="3200" smtClean="0"/>
              <a:t>%</a:t>
            </a:r>
          </a:p>
          <a:p>
            <a:r>
              <a:rPr lang="en-US" altLang="ja-JP" sz="3200" smtClean="0"/>
              <a:t>2 socket is faster than 4 socket</a:t>
            </a:r>
          </a:p>
        </p:txBody>
      </p:sp>
      <p:graphicFrame>
        <p:nvGraphicFramePr>
          <p:cNvPr id="6" name="グラフ 5"/>
          <p:cNvGraphicFramePr>
            <a:graphicFrameLocks/>
          </p:cNvGraphicFramePr>
          <p:nvPr>
            <p:extLst/>
          </p:nvPr>
        </p:nvGraphicFramePr>
        <p:xfrm>
          <a:off x="7513637" y="1236442"/>
          <a:ext cx="4572000" cy="53088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22237" y="6392862"/>
            <a:ext cx="1949188" cy="369332"/>
          </a:xfrm>
          <a:prstGeom prst="rect">
            <a:avLst/>
          </a:prstGeom>
        </p:spPr>
        <p:txBody>
          <a:bodyPr wrap="none">
            <a:spAutoFit/>
          </a:bodyPr>
          <a:lstStyle/>
          <a:p>
            <a:r>
              <a:rPr lang="en-US" i="1">
                <a:solidFill>
                  <a:srgbClr val="FFFFFF"/>
                </a:solidFill>
                <a:hlinkClick r:id="rId4"/>
              </a:rPr>
              <a:t>SBILM Case Study</a:t>
            </a:r>
            <a:endParaRPr lang="en-US" i="1">
              <a:solidFill>
                <a:srgbClr val="FFFFFF"/>
              </a:solidFill>
            </a:endParaRPr>
          </a:p>
        </p:txBody>
      </p:sp>
    </p:spTree>
    <p:extLst>
      <p:ext uri="{BB962C8B-B14F-4D97-AF65-F5344CB8AC3E}">
        <p14:creationId xmlns:p14="http://schemas.microsoft.com/office/powerpoint/2010/main" val="281456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In-Memory OLTP Application Patterns</a:t>
            </a:r>
            <a:endParaRPr lang="en-US"/>
          </a:p>
        </p:txBody>
      </p:sp>
      <p:sp>
        <p:nvSpPr>
          <p:cNvPr id="5" name="Rectangle 4"/>
          <p:cNvSpPr/>
          <p:nvPr/>
        </p:nvSpPr>
        <p:spPr bwMode="auto">
          <a:xfrm>
            <a:off x="1722437" y="1886650"/>
            <a:ext cx="4007994" cy="1665625"/>
          </a:xfrm>
          <a:prstGeom prst="rect">
            <a:avLst/>
          </a:prstGeom>
          <a:solidFill>
            <a:schemeClr val="tx1">
              <a:lumMod val="9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defTabSz="698947" fontAlgn="base">
              <a:spcBef>
                <a:spcPct val="0"/>
              </a:spcBef>
              <a:spcAft>
                <a:spcPct val="0"/>
              </a:spcAft>
            </a:pPr>
            <a:r>
              <a:rPr lang="en-US" b="1">
                <a:solidFill>
                  <a:srgbClr val="0072C6"/>
                </a:solidFill>
                <a:ea typeface="Segoe UI" pitchFamily="34" charset="0"/>
                <a:cs typeface="Segoe UI" pitchFamily="34" charset="0"/>
              </a:rPr>
              <a:t>Applications hitting a wall today with SQL Server</a:t>
            </a:r>
          </a:p>
          <a:p>
            <a:pPr marL="214188" indent="-214188" defTabSz="698947" fontAlgn="base">
              <a:spcBef>
                <a:spcPct val="0"/>
              </a:spcBef>
              <a:spcAft>
                <a:spcPct val="0"/>
              </a:spcAft>
              <a:buFont typeface="Arial" panose="020B0604020202020204" pitchFamily="34" charset="0"/>
              <a:buChar char="•"/>
            </a:pPr>
            <a:r>
              <a:rPr lang="en-US" sz="1350">
                <a:solidFill>
                  <a:srgbClr val="0072C6"/>
                </a:solidFill>
                <a:ea typeface="Segoe UI" pitchFamily="34" charset="0"/>
                <a:cs typeface="Segoe UI" pitchFamily="34" charset="0"/>
              </a:rPr>
              <a:t>Locking/Latching</a:t>
            </a:r>
          </a:p>
          <a:p>
            <a:pPr marL="214188" indent="-214188" defTabSz="698947" fontAlgn="base">
              <a:spcBef>
                <a:spcPct val="0"/>
              </a:spcBef>
              <a:spcAft>
                <a:spcPct val="0"/>
              </a:spcAft>
              <a:buFont typeface="Arial" panose="020B0604020202020204" pitchFamily="34" charset="0"/>
              <a:buChar char="•"/>
            </a:pPr>
            <a:r>
              <a:rPr lang="en-US" sz="1350">
                <a:solidFill>
                  <a:srgbClr val="0072C6"/>
                </a:solidFill>
                <a:ea typeface="Segoe UI" pitchFamily="34" charset="0"/>
                <a:cs typeface="Segoe UI" pitchFamily="34" charset="0"/>
              </a:rPr>
              <a:t>Scale-up</a:t>
            </a:r>
          </a:p>
          <a:p>
            <a:pPr marL="214188" indent="-214188" defTabSz="698947" fontAlgn="base">
              <a:spcBef>
                <a:spcPct val="0"/>
              </a:spcBef>
              <a:spcAft>
                <a:spcPct val="0"/>
              </a:spcAft>
              <a:buFont typeface="Arial" panose="020B0604020202020204" pitchFamily="34" charset="0"/>
              <a:buChar char="•"/>
            </a:pPr>
            <a:r>
              <a:rPr lang="en-US" sz="1350">
                <a:solidFill>
                  <a:srgbClr val="0072C6"/>
                </a:solidFill>
                <a:ea typeface="Segoe UI" pitchFamily="34" charset="0"/>
                <a:cs typeface="Segoe UI" pitchFamily="34" charset="0"/>
              </a:rPr>
              <a:t>Throughput or latency SLA</a:t>
            </a: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lnSpc>
                <a:spcPct val="90000"/>
              </a:lnSpc>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1722438" y="3964582"/>
            <a:ext cx="4007994" cy="1665625"/>
          </a:xfrm>
          <a:prstGeom prst="rect">
            <a:avLst/>
          </a:prstGeom>
          <a:solidFill>
            <a:schemeClr val="tx1">
              <a:lumMod val="9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defTabSz="698947" fontAlgn="base">
              <a:spcBef>
                <a:spcPct val="0"/>
              </a:spcBef>
              <a:spcAft>
                <a:spcPct val="0"/>
              </a:spcAft>
            </a:pPr>
            <a:r>
              <a:rPr lang="en-US" b="1">
                <a:solidFill>
                  <a:srgbClr val="0072C6"/>
                </a:solidFill>
                <a:ea typeface="Segoe UI" pitchFamily="34" charset="0"/>
                <a:cs typeface="Segoe UI" pitchFamily="34" charset="0"/>
              </a:rPr>
              <a:t>Applications which do not use </a:t>
            </a:r>
            <a:endParaRPr lang="en-US" b="1" smtClean="0">
              <a:solidFill>
                <a:srgbClr val="0072C6"/>
              </a:solidFill>
              <a:ea typeface="Segoe UI" pitchFamily="34" charset="0"/>
              <a:cs typeface="Segoe UI" pitchFamily="34" charset="0"/>
            </a:endParaRPr>
          </a:p>
          <a:p>
            <a:pPr defTabSz="698947" fontAlgn="base">
              <a:spcBef>
                <a:spcPct val="0"/>
              </a:spcBef>
              <a:spcAft>
                <a:spcPct val="0"/>
              </a:spcAft>
            </a:pPr>
            <a:r>
              <a:rPr lang="en-US" b="1" smtClean="0">
                <a:solidFill>
                  <a:srgbClr val="0072C6"/>
                </a:solidFill>
                <a:ea typeface="Segoe UI" pitchFamily="34" charset="0"/>
                <a:cs typeface="Segoe UI" pitchFamily="34" charset="0"/>
              </a:rPr>
              <a:t>SQL </a:t>
            </a:r>
            <a:r>
              <a:rPr lang="en-US" b="1">
                <a:solidFill>
                  <a:srgbClr val="0072C6"/>
                </a:solidFill>
                <a:ea typeface="Segoe UI" pitchFamily="34" charset="0"/>
                <a:cs typeface="Segoe UI" pitchFamily="34" charset="0"/>
              </a:rPr>
              <a:t>Server today</a:t>
            </a:r>
          </a:p>
          <a:p>
            <a:pPr marL="214293" indent="-214293" defTabSz="698947" fontAlgn="base">
              <a:spcBef>
                <a:spcPct val="0"/>
              </a:spcBef>
              <a:spcAft>
                <a:spcPct val="0"/>
              </a:spcAft>
              <a:buFont typeface="Arial" panose="020B0604020202020204" pitchFamily="34" charset="0"/>
              <a:buChar char="•"/>
            </a:pPr>
            <a:r>
              <a:rPr lang="en-US" sz="1428" smtClean="0">
                <a:solidFill>
                  <a:srgbClr val="0072C6"/>
                </a:solidFill>
                <a:ea typeface="Segoe UI" pitchFamily="34" charset="0"/>
                <a:cs typeface="Segoe UI" pitchFamily="34" charset="0"/>
              </a:rPr>
              <a:t>Key/Value </a:t>
            </a:r>
            <a:r>
              <a:rPr lang="en-US" sz="1428">
                <a:solidFill>
                  <a:srgbClr val="0072C6"/>
                </a:solidFill>
                <a:ea typeface="Segoe UI" pitchFamily="34" charset="0"/>
                <a:cs typeface="Segoe UI" pitchFamily="34" charset="0"/>
              </a:rPr>
              <a:t>pair where </a:t>
            </a:r>
            <a:r>
              <a:rPr lang="en-US" sz="1428" smtClean="0">
                <a:solidFill>
                  <a:srgbClr val="0072C6"/>
                </a:solidFill>
                <a:ea typeface="Segoe UI" pitchFamily="34" charset="0"/>
                <a:cs typeface="Segoe UI" pitchFamily="34" charset="0"/>
              </a:rPr>
              <a:t>desire relational </a:t>
            </a:r>
            <a:r>
              <a:rPr lang="en-US" sz="1428">
                <a:solidFill>
                  <a:srgbClr val="0072C6"/>
                </a:solidFill>
                <a:ea typeface="Segoe UI" pitchFamily="34" charset="0"/>
                <a:cs typeface="Segoe UI" pitchFamily="34" charset="0"/>
              </a:rPr>
              <a:t>characteristics</a:t>
            </a:r>
          </a:p>
          <a:p>
            <a:pPr marL="214188" indent="-214188" defTabSz="698947" fontAlgn="base">
              <a:spcBef>
                <a:spcPct val="0"/>
              </a:spcBef>
              <a:spcAft>
                <a:spcPct val="0"/>
              </a:spcAft>
              <a:buFont typeface="Arial" panose="020B0604020202020204" pitchFamily="34" charset="0"/>
              <a:buChar char="•"/>
            </a:pPr>
            <a:r>
              <a:rPr lang="en-US" sz="1428">
                <a:solidFill>
                  <a:srgbClr val="0072C6"/>
                </a:solidFill>
                <a:ea typeface="Segoe UI" pitchFamily="34" charset="0"/>
                <a:cs typeface="Segoe UI" pitchFamily="34" charset="0"/>
              </a:rPr>
              <a:t>Scenarios where previously might not have implemented database in the critical path </a:t>
            </a: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lnSpc>
                <a:spcPct val="90000"/>
              </a:lnSpc>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706047" y="1886650"/>
            <a:ext cx="3970689" cy="3743557"/>
          </a:xfrm>
          <a:prstGeom prst="rect">
            <a:avLst/>
          </a:prstGeom>
          <a:solidFill>
            <a:schemeClr val="accent1"/>
          </a:solid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algn="ctr" defTabSz="698947" fontAlgn="base">
              <a:spcBef>
                <a:spcPct val="0"/>
              </a:spcBef>
              <a:spcAft>
                <a:spcPct val="0"/>
              </a:spcAft>
            </a:pPr>
            <a:r>
              <a:rPr lang="en-US" sz="1799" b="1" smtClean="0">
                <a:solidFill>
                  <a:srgbClr val="FFFFFF"/>
                </a:solidFill>
                <a:ea typeface="Segoe UI" pitchFamily="34" charset="0"/>
                <a:cs typeface="Segoe UI" pitchFamily="34" charset="0"/>
              </a:rPr>
              <a:t>Customer Implementations</a:t>
            </a:r>
            <a:endParaRPr lang="en-US" sz="1799" b="1">
              <a:solidFill>
                <a:srgbClr val="FFFFFF"/>
              </a:solidFill>
              <a:ea typeface="Segoe UI" pitchFamily="34" charset="0"/>
              <a:cs typeface="Segoe UI" pitchFamily="34" charset="0"/>
            </a:endParaRPr>
          </a:p>
          <a:p>
            <a:pPr defTabSz="698947" fontAlgn="base">
              <a:spcBef>
                <a:spcPct val="0"/>
              </a:spcBef>
              <a:spcAft>
                <a:spcPct val="0"/>
              </a:spcAft>
            </a:pPr>
            <a:endParaRPr lang="en-US" sz="1799" b="1">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err="1">
                <a:solidFill>
                  <a:srgbClr val="FFFFFF"/>
                </a:solidFill>
                <a:ea typeface="Segoe UI" pitchFamily="34" charset="0"/>
                <a:cs typeface="Segoe UI" pitchFamily="34" charset="0"/>
              </a:rPr>
              <a:t>BWin.party</a:t>
            </a:r>
            <a:endParaRPr lang="en-US">
              <a:solidFill>
                <a:srgbClr val="FFFFFF"/>
              </a:solidFill>
              <a:ea typeface="Segoe UI" pitchFamily="34" charset="0"/>
              <a:cs typeface="Segoe UI" pitchFamily="34" charset="0"/>
            </a:endParaRPr>
          </a:p>
          <a:p>
            <a:pPr defTabSz="698947" fontAlgn="base">
              <a:spcBef>
                <a:spcPct val="0"/>
              </a:spcBef>
              <a:spcAft>
                <a:spcPct val="0"/>
              </a:spcAft>
            </a:pPr>
            <a:endParaRPr lang="en-US">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smtClean="0">
                <a:solidFill>
                  <a:srgbClr val="FFFFFF"/>
                </a:solidFill>
                <a:ea typeface="Segoe UI" pitchFamily="34" charset="0"/>
                <a:cs typeface="Segoe UI" pitchFamily="34" charset="0"/>
              </a:rPr>
              <a:t>SQL Common Labs</a:t>
            </a:r>
            <a:endParaRPr lang="en-US">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endParaRPr lang="en-US">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endParaRPr lang="en-US" smtClean="0">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r>
              <a:rPr lang="en-US" smtClean="0">
                <a:solidFill>
                  <a:srgbClr val="FFFFFF"/>
                </a:solidFill>
                <a:ea typeface="Segoe UI" pitchFamily="34" charset="0"/>
                <a:cs typeface="Segoe UI" pitchFamily="34" charset="0"/>
              </a:rPr>
              <a:t>Edgenet</a:t>
            </a:r>
            <a:endParaRPr lang="en-US">
              <a:solidFill>
                <a:srgbClr val="FFFFFF"/>
              </a:solidFill>
              <a:ea typeface="Segoe UI" pitchFamily="34" charset="0"/>
              <a:cs typeface="Segoe UI" pitchFamily="34" charset="0"/>
            </a:endParaRPr>
          </a:p>
          <a:p>
            <a:pPr marL="291436" indent="-291436" defTabSz="698947" fontAlgn="base">
              <a:spcBef>
                <a:spcPct val="0"/>
              </a:spcBef>
              <a:spcAft>
                <a:spcPct val="0"/>
              </a:spcAft>
              <a:buFont typeface="Courier New" panose="02070309020205020404" pitchFamily="49" charset="0"/>
              <a:buChar char="o"/>
            </a:pPr>
            <a:endParaRPr lang="en-US">
              <a:solidFill>
                <a:srgbClr val="FFFFFF"/>
              </a:solidFill>
              <a:ea typeface="Segoe UI" pitchFamily="34" charset="0"/>
              <a:cs typeface="Segoe UI" pitchFamily="34" charset="0"/>
            </a:endParaRPr>
          </a:p>
          <a:p>
            <a:pPr marL="291277" indent="-291436" defTabSz="698947" fontAlgn="base">
              <a:spcBef>
                <a:spcPct val="0"/>
              </a:spcBef>
              <a:spcAft>
                <a:spcPct val="0"/>
              </a:spcAft>
              <a:buFont typeface="Courier New" panose="02070309020205020404" pitchFamily="49" charset="0"/>
              <a:buChar char="o"/>
            </a:pPr>
            <a:r>
              <a:rPr lang="en-US" smtClean="0">
                <a:solidFill>
                  <a:srgbClr val="FFFFFF"/>
                </a:solidFill>
                <a:ea typeface="Segoe UI" pitchFamily="34" charset="0"/>
                <a:cs typeface="Segoe UI" pitchFamily="34" charset="0"/>
              </a:rPr>
              <a:t>SBILM</a:t>
            </a:r>
            <a:endParaRPr lang="en-US">
              <a:solidFill>
                <a:srgbClr val="FFFFFF"/>
              </a:solidFill>
              <a:ea typeface="Segoe UI" pitchFamily="34" charset="0"/>
              <a:cs typeface="Segoe UI" pitchFamily="34" charset="0"/>
            </a:endParaRPr>
          </a:p>
          <a:p>
            <a:pPr marL="291277" indent="-291436" defTabSz="698947" fontAlgn="base">
              <a:spcBef>
                <a:spcPct val="0"/>
              </a:spcBef>
              <a:spcAft>
                <a:spcPct val="0"/>
              </a:spcAft>
              <a:buFont typeface="Courier New" panose="02070309020205020404" pitchFamily="49" charset="0"/>
              <a:buChar char="o"/>
            </a:pPr>
            <a:endParaRPr lang="en-US">
              <a:solidFill>
                <a:srgbClr val="FFFFFF"/>
              </a:solidFill>
              <a:ea typeface="Segoe UI" pitchFamily="34" charset="0"/>
              <a:cs typeface="Segoe UI" pitchFamily="34" charset="0"/>
            </a:endParaRPr>
          </a:p>
          <a:p>
            <a:pPr marL="291277" indent="-291436" defTabSz="698947" fontAlgn="base">
              <a:spcBef>
                <a:spcPct val="0"/>
              </a:spcBef>
              <a:spcAft>
                <a:spcPct val="0"/>
              </a:spcAft>
              <a:buFont typeface="Courier New" panose="02070309020205020404" pitchFamily="49" charset="0"/>
              <a:buChar char="o"/>
            </a:pPr>
            <a:endParaRPr lang="en-US">
              <a:solidFill>
                <a:srgbClr val="FFFFFF"/>
              </a:solidFill>
              <a:ea typeface="Segoe UI" pitchFamily="34" charset="0"/>
              <a:cs typeface="Segoe UI" pitchFamily="34" charset="0"/>
            </a:endParaRPr>
          </a:p>
          <a:p>
            <a:pPr defTabSz="698947" fontAlgn="base">
              <a:spcBef>
                <a:spcPct val="0"/>
              </a:spcBef>
              <a:spcAft>
                <a:spcPct val="0"/>
              </a:spcAft>
            </a:pPr>
            <a:endParaRPr lang="en-US" sz="1349">
              <a:solidFill>
                <a:srgbClr val="FFFFFF"/>
              </a:solidFill>
              <a:ea typeface="Segoe UI" pitchFamily="34" charset="0"/>
              <a:cs typeface="Segoe UI" pitchFamily="34" charset="0"/>
            </a:endParaRPr>
          </a:p>
          <a:p>
            <a:pPr defTabSz="698947" fontAlgn="base">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a:p>
            <a:pPr defTabSz="698947" fontAlgn="base">
              <a:lnSpc>
                <a:spcPct val="90000"/>
              </a:lnSpc>
              <a:spcBef>
                <a:spcPct val="0"/>
              </a:spcBef>
              <a:spcAft>
                <a:spcPct val="0"/>
              </a:spcAft>
            </a:pPr>
            <a:endParaRPr lang="en-US" sz="1349">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450153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55" y="19202"/>
            <a:ext cx="11889564" cy="917575"/>
          </a:xfrm>
        </p:spPr>
        <p:txBody>
          <a:bodyPr/>
          <a:lstStyle/>
          <a:p>
            <a:r>
              <a:rPr lang="en-US" smtClean="0"/>
              <a:t>Lessons Learned</a:t>
            </a:r>
            <a:endParaRPr lang="en-US"/>
          </a:p>
        </p:txBody>
      </p:sp>
      <p:graphicFrame>
        <p:nvGraphicFramePr>
          <p:cNvPr id="7" name="Content Placeholder 6"/>
          <p:cNvGraphicFramePr>
            <a:graphicFrameLocks noGrp="1"/>
          </p:cNvGraphicFramePr>
          <p:nvPr>
            <p:ph idx="1"/>
            <p:extLst/>
          </p:nvPr>
        </p:nvGraphicFramePr>
        <p:xfrm>
          <a:off x="274637" y="906462"/>
          <a:ext cx="11887200" cy="5870425"/>
        </p:xfrm>
        <a:graphic>
          <a:graphicData uri="http://schemas.openxmlformats.org/drawingml/2006/table">
            <a:tbl>
              <a:tblPr firstRow="1" bandRow="1">
                <a:tableStyleId>{7E9639D4-E3E2-4D34-9284-5A2195B3D0D7}</a:tableStyleId>
              </a:tblPr>
              <a:tblGrid>
                <a:gridCol w="615007"/>
                <a:gridCol w="5112568"/>
                <a:gridCol w="6159625"/>
              </a:tblGrid>
              <a:tr h="396719">
                <a:tc>
                  <a:txBody>
                    <a:bodyPr/>
                    <a:lstStyle/>
                    <a:p>
                      <a:r>
                        <a:rPr lang="en-US" smtClean="0"/>
                        <a:t>No.</a:t>
                      </a:r>
                      <a:endParaRPr lang="en-US"/>
                    </a:p>
                  </a:txBody>
                  <a:tcPr>
                    <a:solidFill>
                      <a:schemeClr val="bg2">
                        <a:lumMod val="20000"/>
                        <a:lumOff val="80000"/>
                      </a:schemeClr>
                    </a:solidFill>
                  </a:tcPr>
                </a:tc>
                <a:tc>
                  <a:txBody>
                    <a:bodyPr/>
                    <a:lstStyle/>
                    <a:p>
                      <a:r>
                        <a:rPr lang="en-US" smtClean="0"/>
                        <a:t>Challenge</a:t>
                      </a:r>
                      <a:endParaRPr lang="en-US"/>
                    </a:p>
                  </a:txBody>
                  <a:tcPr>
                    <a:solidFill>
                      <a:schemeClr val="bg2">
                        <a:lumMod val="20000"/>
                        <a:lumOff val="80000"/>
                      </a:schemeClr>
                    </a:solidFill>
                  </a:tcPr>
                </a:tc>
                <a:tc>
                  <a:txBody>
                    <a:bodyPr/>
                    <a:lstStyle/>
                    <a:p>
                      <a:r>
                        <a:rPr lang="en-US" smtClean="0"/>
                        <a:t>Resolution/Mitigation</a:t>
                      </a:r>
                      <a:endParaRPr lang="en-US"/>
                    </a:p>
                  </a:txBody>
                  <a:tcPr>
                    <a:solidFill>
                      <a:schemeClr val="bg2">
                        <a:lumMod val="20000"/>
                        <a:lumOff val="80000"/>
                      </a:schemeClr>
                    </a:solidFill>
                  </a:tcPr>
                </a:tc>
              </a:tr>
              <a:tr h="684748">
                <a:tc>
                  <a:txBody>
                    <a:bodyPr/>
                    <a:lstStyle/>
                    <a:p>
                      <a:r>
                        <a:rPr lang="en-US" smtClean="0"/>
                        <a:t>1</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mtClean="0"/>
                        <a:t>Chatty application</a:t>
                      </a:r>
                      <a:r>
                        <a:rPr lang="en-US" baseline="0" smtClean="0"/>
                        <a:t> </a:t>
                      </a:r>
                      <a:endParaRPr lang="en-US"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Combine [n] transactions into one batch for better performance</a:t>
                      </a:r>
                    </a:p>
                  </a:txBody>
                  <a:tcPr/>
                </a:tc>
              </a:tr>
              <a:tr h="978211">
                <a:tc>
                  <a:txBody>
                    <a:bodyPr/>
                    <a:lstStyle/>
                    <a:p>
                      <a:r>
                        <a:rPr lang="en-US" smtClean="0"/>
                        <a:t>2</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mtClean="0"/>
                        <a:t>Update conflict require re-try. There are heavy updates to a few rows</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Application modification to </a:t>
                      </a:r>
                      <a:r>
                        <a:rPr lang="en-US" b="1" baseline="0" smtClean="0"/>
                        <a:t>allow one thread to update a certain </a:t>
                      </a:r>
                      <a:r>
                        <a:rPr lang="en-US" b="1" smtClean="0"/>
                        <a:t>currency pair. This means 26</a:t>
                      </a:r>
                      <a:r>
                        <a:rPr lang="en-US" b="1" baseline="0" smtClean="0"/>
                        <a:t> update thread for 26 currency pair</a:t>
                      </a:r>
                      <a:endParaRPr lang="en-US" b="1" smtClean="0"/>
                    </a:p>
                  </a:txBody>
                  <a:tcPr/>
                </a:tc>
              </a:tr>
              <a:tr h="1271674">
                <a:tc>
                  <a:txBody>
                    <a:bodyPr/>
                    <a:lstStyle/>
                    <a:p>
                      <a:r>
                        <a:rPr lang="en-US" smtClean="0"/>
                        <a:t>3</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mtClean="0"/>
                        <a:t>Files on disk</a:t>
                      </a:r>
                      <a:r>
                        <a:rPr lang="en-US" baseline="0" smtClean="0"/>
                        <a:t> much larger than in memory table size, storage size and clean-up (merge and garbage collection)</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In many cases,</a:t>
                      </a:r>
                      <a:r>
                        <a:rPr lang="en-US" b="1" baseline="0" smtClean="0"/>
                        <a:t> in-particular for small in-memory footprint this can be the case. For more details please refer to (</a:t>
                      </a:r>
                      <a:r>
                        <a:rPr lang="en-US" b="1" baseline="0" smtClean="0">
                          <a:hlinkClick r:id="rId3"/>
                        </a:rPr>
                        <a:t>Storage Allocation and Management for memory-optimized tables </a:t>
                      </a:r>
                      <a:r>
                        <a:rPr lang="en-US" b="1" baseline="0" smtClean="0"/>
                        <a:t>blog) Also, modified behavior in RTM</a:t>
                      </a:r>
                      <a:endParaRPr lang="en-US" b="1" smtClean="0"/>
                    </a:p>
                  </a:txBody>
                  <a:tcPr/>
                </a:tc>
              </a:tr>
              <a:tr h="684748">
                <a:tc>
                  <a:txBody>
                    <a:bodyPr/>
                    <a:lstStyle/>
                    <a:p>
                      <a:r>
                        <a:rPr lang="en-US" smtClean="0"/>
                        <a:t>4</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aseline="0" smtClean="0"/>
                        <a:t>Lack of parallelism with memory-optimized tables</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Consider how</a:t>
                      </a:r>
                      <a:r>
                        <a:rPr lang="en-US" b="1" baseline="0" smtClean="0"/>
                        <a:t> critical parallelism is in plan (vs. native </a:t>
                      </a:r>
                      <a:r>
                        <a:rPr lang="en-US" b="1" baseline="0" err="1" smtClean="0"/>
                        <a:t>proc</a:t>
                      </a:r>
                      <a:r>
                        <a:rPr lang="en-US" b="1" baseline="0" smtClean="0"/>
                        <a:t>). Tested but currently no need to implement</a:t>
                      </a:r>
                      <a:endParaRPr lang="en-US" b="1" smtClean="0"/>
                    </a:p>
                  </a:txBody>
                  <a:tcPr/>
                </a:tc>
              </a:tr>
              <a:tr h="978211">
                <a:tc>
                  <a:txBody>
                    <a:bodyPr/>
                    <a:lstStyle/>
                    <a:p>
                      <a:r>
                        <a:rPr lang="en-US" smtClean="0"/>
                        <a:t>5</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aseline="0" smtClean="0"/>
                        <a:t>Inability to alter In-Memory OLTP objects (during application upgrade)</a:t>
                      </a:r>
                      <a:endParaRPr lang="en-US"/>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1" smtClean="0"/>
                        <a:t>Process requires</a:t>
                      </a:r>
                      <a:r>
                        <a:rPr lang="en-US" b="1" baseline="0" smtClean="0"/>
                        <a:t> downtime: Stop workload, backup data from table, drop objects (Table, SP), create new objects, load data, set privilege, resume workload</a:t>
                      </a:r>
                      <a:endParaRPr lang="en-US" b="1" smtClean="0"/>
                    </a:p>
                  </a:txBody>
                  <a:tcPr/>
                </a:tc>
              </a:tr>
              <a:tr h="684748">
                <a:tc>
                  <a:txBody>
                    <a:bodyPr/>
                    <a:lstStyle/>
                    <a:p>
                      <a:r>
                        <a:rPr lang="en-US" smtClean="0"/>
                        <a:t>6</a:t>
                      </a:r>
                      <a:endParaRPr lang="en-US"/>
                    </a:p>
                  </a:txBody>
                  <a:tcPr/>
                </a:tc>
                <a:tc>
                  <a:txBody>
                    <a:bodyPr/>
                    <a:lstStyle/>
                    <a:p>
                      <a:r>
                        <a:rPr lang="en-US" smtClean="0"/>
                        <a:t>Significant performance degradation in 8-socket (glued) server</a:t>
                      </a:r>
                      <a:endParaRPr lang="en-US"/>
                    </a:p>
                  </a:txBody>
                  <a:tcPr/>
                </a:tc>
                <a:tc>
                  <a:txBody>
                    <a:bodyPr/>
                    <a:lstStyle/>
                    <a:p>
                      <a:r>
                        <a:rPr lang="en-US" b="1" dirty="0" smtClean="0"/>
                        <a:t>Limiting cores used to one Socket (NUMA</a:t>
                      </a:r>
                      <a:r>
                        <a:rPr lang="en-US" b="1" baseline="0" dirty="0" smtClean="0"/>
                        <a:t> node) improves performance</a:t>
                      </a:r>
                      <a:endParaRPr lang="en-US" b="1" dirty="0" smtClean="0"/>
                    </a:p>
                  </a:txBody>
                  <a:tcPr/>
                </a:tc>
              </a:tr>
            </a:tbl>
          </a:graphicData>
        </a:graphic>
      </p:graphicFrame>
    </p:spTree>
    <p:extLst>
      <p:ext uri="{BB962C8B-B14F-4D97-AF65-F5344CB8AC3E}">
        <p14:creationId xmlns:p14="http://schemas.microsoft.com/office/powerpoint/2010/main" val="164304761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Summary – Lessons Learned</a:t>
            </a:r>
            <a:br>
              <a:rPr lang="en-US" smtClean="0"/>
            </a:br>
            <a:r>
              <a:rPr lang="en-US"/>
              <a:t/>
            </a:r>
            <a:br>
              <a:rPr lang="en-US"/>
            </a:br>
            <a:endParaRPr lang="en-US"/>
          </a:p>
        </p:txBody>
      </p:sp>
    </p:spTree>
    <p:extLst>
      <p:ext uri="{BB962C8B-B14F-4D97-AF65-F5344CB8AC3E}">
        <p14:creationId xmlns:p14="http://schemas.microsoft.com/office/powerpoint/2010/main" val="129370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Migration Methodology</a:t>
            </a:r>
            <a:endParaRPr lang="en-US"/>
          </a:p>
        </p:txBody>
      </p:sp>
      <p:sp>
        <p:nvSpPr>
          <p:cNvPr id="2" name="Text Placeholder 1"/>
          <p:cNvSpPr>
            <a:spLocks noGrp="1"/>
          </p:cNvSpPr>
          <p:nvPr>
            <p:ph type="body" sz="quarter" idx="11"/>
          </p:nvPr>
        </p:nvSpPr>
        <p:spPr>
          <a:xfrm>
            <a:off x="274639" y="1003915"/>
            <a:ext cx="11889564" cy="1280973"/>
          </a:xfrm>
        </p:spPr>
        <p:txBody>
          <a:bodyPr/>
          <a:lstStyle/>
          <a:p>
            <a:r>
              <a:rPr lang="en-US" smtClean="0">
                <a:solidFill>
                  <a:schemeClr val="tx2"/>
                </a:solidFill>
              </a:rPr>
              <a:t>Confirm current </a:t>
            </a:r>
            <a:r>
              <a:rPr lang="en-US">
                <a:solidFill>
                  <a:schemeClr val="tx2"/>
                </a:solidFill>
              </a:rPr>
              <a:t>application goals and bottlenecks</a:t>
            </a:r>
          </a:p>
          <a:p>
            <a:pPr lvl="1"/>
            <a:r>
              <a:rPr lang="en-US"/>
              <a:t>Make sure In-Memory OLTP can address the </a:t>
            </a:r>
            <a:r>
              <a:rPr lang="en-US" smtClean="0"/>
              <a:t>bottleneck</a:t>
            </a:r>
          </a:p>
          <a:p>
            <a:pPr lvl="1"/>
            <a:r>
              <a:rPr lang="en-US" smtClean="0"/>
              <a:t>Understand what aspect of In-Memory OLTP can address the bottleneck</a:t>
            </a:r>
            <a:endParaRPr lang="en-US"/>
          </a:p>
          <a:p>
            <a:pPr lvl="1"/>
            <a:endParaRPr lang="en-US"/>
          </a:p>
        </p:txBody>
      </p:sp>
      <p:grpSp>
        <p:nvGrpSpPr>
          <p:cNvPr id="5" name="Group 4"/>
          <p:cNvGrpSpPr/>
          <p:nvPr/>
        </p:nvGrpSpPr>
        <p:grpSpPr>
          <a:xfrm>
            <a:off x="220422" y="2746406"/>
            <a:ext cx="1373964" cy="3873318"/>
            <a:chOff x="560185" y="1585911"/>
            <a:chExt cx="2686252" cy="4119361"/>
          </a:xfrm>
        </p:grpSpPr>
        <p:sp>
          <p:nvSpPr>
            <p:cNvPr id="6" name="Rectangle 5"/>
            <p:cNvSpPr/>
            <p:nvPr/>
          </p:nvSpPr>
          <p:spPr bwMode="auto">
            <a:xfrm>
              <a:off x="655637" y="2935794"/>
              <a:ext cx="2590800" cy="457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Client Connectivity</a:t>
              </a:r>
            </a:p>
          </p:txBody>
        </p:sp>
        <p:sp>
          <p:nvSpPr>
            <p:cNvPr id="7" name="Rectangle 6"/>
            <p:cNvSpPr/>
            <p:nvPr/>
          </p:nvSpPr>
          <p:spPr bwMode="auto">
            <a:xfrm>
              <a:off x="655637" y="3482333"/>
              <a:ext cx="2590800" cy="5334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Query Execution</a:t>
              </a:r>
            </a:p>
          </p:txBody>
        </p:sp>
        <p:sp>
          <p:nvSpPr>
            <p:cNvPr id="8" name="Rectangle 7"/>
            <p:cNvSpPr/>
            <p:nvPr/>
          </p:nvSpPr>
          <p:spPr bwMode="auto">
            <a:xfrm>
              <a:off x="655637" y="4105072"/>
              <a:ext cx="2590800" cy="74886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Data Access </a:t>
              </a:r>
            </a:p>
            <a:p>
              <a:pPr algn="ctr" defTabSz="699291" fontAlgn="base">
                <a:spcBef>
                  <a:spcPct val="0"/>
                </a:spcBef>
                <a:spcAft>
                  <a:spcPct val="0"/>
                </a:spcAft>
              </a:pPr>
              <a:r>
                <a:rPr lang="en-US" sz="1500">
                  <a:gradFill>
                    <a:gsLst>
                      <a:gs pos="0">
                        <a:srgbClr val="FFFFFF"/>
                      </a:gs>
                      <a:gs pos="100000">
                        <a:srgbClr val="FFFFFF"/>
                      </a:gs>
                    </a:gsLst>
                    <a:lin ang="5400000" scaled="0"/>
                  </a:gradFill>
                </a:rPr>
                <a:t>(Buffer Pool)</a:t>
              </a:r>
            </a:p>
          </p:txBody>
        </p:sp>
        <p:sp>
          <p:nvSpPr>
            <p:cNvPr id="9" name="Rectangle 8"/>
            <p:cNvSpPr/>
            <p:nvPr/>
          </p:nvSpPr>
          <p:spPr bwMode="auto">
            <a:xfrm>
              <a:off x="655637" y="4943272"/>
              <a:ext cx="2590800" cy="76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Transaction Logging</a:t>
              </a:r>
            </a:p>
          </p:txBody>
        </p:sp>
        <p:sp>
          <p:nvSpPr>
            <p:cNvPr id="10" name="TextBox 9"/>
            <p:cNvSpPr txBox="1"/>
            <p:nvPr/>
          </p:nvSpPr>
          <p:spPr>
            <a:xfrm>
              <a:off x="560185" y="1585911"/>
              <a:ext cx="2570546" cy="1060801"/>
            </a:xfrm>
            <a:prstGeom prst="rect">
              <a:avLst/>
            </a:prstGeom>
            <a:noFill/>
          </p:spPr>
          <p:txBody>
            <a:bodyPr wrap="none" lIns="137141" tIns="109712" rIns="137141" bIns="109712" rtlCol="0">
              <a:spAutoFit/>
            </a:bodyPr>
            <a:lstStyle/>
            <a:p>
              <a:pPr algn="ctr">
                <a:lnSpc>
                  <a:spcPct val="90000"/>
                </a:lnSpc>
                <a:spcAft>
                  <a:spcPts val="450"/>
                </a:spcAft>
              </a:pPr>
              <a:r>
                <a:rPr lang="en-US">
                  <a:gradFill>
                    <a:gsLst>
                      <a:gs pos="2917">
                        <a:srgbClr val="FFFFFF"/>
                      </a:gs>
                      <a:gs pos="30000">
                        <a:srgbClr val="FFFFFF"/>
                      </a:gs>
                    </a:gsLst>
                    <a:lin ang="5400000" scaled="0"/>
                  </a:gradFill>
                </a:rPr>
                <a:t>Traditional</a:t>
              </a:r>
            </a:p>
            <a:p>
              <a:pPr algn="ctr">
                <a:lnSpc>
                  <a:spcPct val="90000"/>
                </a:lnSpc>
                <a:spcAft>
                  <a:spcPts val="450"/>
                </a:spcAft>
              </a:pPr>
              <a:r>
                <a:rPr lang="en-US">
                  <a:gradFill>
                    <a:gsLst>
                      <a:gs pos="2917">
                        <a:srgbClr val="FFFFFF"/>
                      </a:gs>
                      <a:gs pos="30000">
                        <a:srgbClr val="FFFFFF"/>
                      </a:gs>
                    </a:gsLst>
                    <a:lin ang="5400000" scaled="0"/>
                  </a:gradFill>
                </a:rPr>
                <a:t>execution stack:</a:t>
              </a:r>
            </a:p>
          </p:txBody>
        </p:sp>
      </p:grpSp>
      <p:grpSp>
        <p:nvGrpSpPr>
          <p:cNvPr id="11" name="Group 10"/>
          <p:cNvGrpSpPr/>
          <p:nvPr/>
        </p:nvGrpSpPr>
        <p:grpSpPr>
          <a:xfrm>
            <a:off x="3868072" y="2786976"/>
            <a:ext cx="1701969" cy="3875000"/>
            <a:chOff x="6273466" y="1585911"/>
            <a:chExt cx="2721329" cy="4121151"/>
          </a:xfrm>
        </p:grpSpPr>
        <p:sp>
          <p:nvSpPr>
            <p:cNvPr id="12" name="Rectangle 11"/>
            <p:cNvSpPr/>
            <p:nvPr/>
          </p:nvSpPr>
          <p:spPr bwMode="auto">
            <a:xfrm>
              <a:off x="6400218" y="2937584"/>
              <a:ext cx="2590800" cy="457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Client Connectivity</a:t>
              </a:r>
            </a:p>
          </p:txBody>
        </p:sp>
        <p:sp>
          <p:nvSpPr>
            <p:cNvPr id="13" name="Rectangle 12"/>
            <p:cNvSpPr/>
            <p:nvPr/>
          </p:nvSpPr>
          <p:spPr bwMode="auto">
            <a:xfrm>
              <a:off x="6400218" y="3484123"/>
              <a:ext cx="2590800" cy="53340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Procedure Execution</a:t>
              </a:r>
            </a:p>
          </p:txBody>
        </p:sp>
        <p:sp>
          <p:nvSpPr>
            <p:cNvPr id="14" name="Rectangle 13"/>
            <p:cNvSpPr/>
            <p:nvPr/>
          </p:nvSpPr>
          <p:spPr bwMode="auto">
            <a:xfrm>
              <a:off x="6400218" y="4106862"/>
              <a:ext cx="2590800" cy="748861"/>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Data Access </a:t>
              </a:r>
            </a:p>
            <a:p>
              <a:pPr algn="ctr" defTabSz="699291" fontAlgn="base">
                <a:spcBef>
                  <a:spcPct val="0"/>
                </a:spcBef>
                <a:spcAft>
                  <a:spcPct val="0"/>
                </a:spcAft>
              </a:pPr>
              <a:r>
                <a:rPr lang="en-US" sz="1500">
                  <a:gradFill>
                    <a:gsLst>
                      <a:gs pos="0">
                        <a:srgbClr val="FFFFFF"/>
                      </a:gs>
                      <a:gs pos="100000">
                        <a:srgbClr val="FFFFFF"/>
                      </a:gs>
                    </a:gsLst>
                    <a:lin ang="5400000" scaled="0"/>
                  </a:gradFill>
                </a:rPr>
                <a:t>(Memory-Optimized)</a:t>
              </a:r>
            </a:p>
          </p:txBody>
        </p:sp>
        <p:sp>
          <p:nvSpPr>
            <p:cNvPr id="15" name="Rectangle 14"/>
            <p:cNvSpPr/>
            <p:nvPr/>
          </p:nvSpPr>
          <p:spPr bwMode="auto">
            <a:xfrm>
              <a:off x="6400218" y="4945062"/>
              <a:ext cx="2590800" cy="762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500">
                  <a:gradFill>
                    <a:gsLst>
                      <a:gs pos="0">
                        <a:srgbClr val="FFFFFF"/>
                      </a:gs>
                      <a:gs pos="100000">
                        <a:srgbClr val="FFFFFF"/>
                      </a:gs>
                    </a:gsLst>
                    <a:lin ang="5400000" scaled="0"/>
                  </a:gradFill>
                </a:rPr>
                <a:t>Transaction Logging</a:t>
              </a:r>
            </a:p>
          </p:txBody>
        </p:sp>
        <p:sp>
          <p:nvSpPr>
            <p:cNvPr id="16" name="TextBox 15"/>
            <p:cNvSpPr txBox="1"/>
            <p:nvPr/>
          </p:nvSpPr>
          <p:spPr>
            <a:xfrm>
              <a:off x="6273466" y="1585911"/>
              <a:ext cx="2721329" cy="1060801"/>
            </a:xfrm>
            <a:prstGeom prst="rect">
              <a:avLst/>
            </a:prstGeom>
            <a:noFill/>
          </p:spPr>
          <p:txBody>
            <a:bodyPr wrap="none" lIns="137141" tIns="109712" rIns="137141" bIns="109712" rtlCol="0">
              <a:spAutoFit/>
            </a:bodyPr>
            <a:lstStyle/>
            <a:p>
              <a:pPr algn="ctr">
                <a:lnSpc>
                  <a:spcPct val="90000"/>
                </a:lnSpc>
                <a:spcAft>
                  <a:spcPts val="450"/>
                </a:spcAft>
              </a:pPr>
              <a:r>
                <a:rPr lang="en-US">
                  <a:gradFill>
                    <a:gsLst>
                      <a:gs pos="2917">
                        <a:srgbClr val="FFFFFF"/>
                      </a:gs>
                      <a:gs pos="30000">
                        <a:srgbClr val="FFFFFF"/>
                      </a:gs>
                    </a:gsLst>
                    <a:lin ang="5400000" scaled="0"/>
                  </a:gradFill>
                </a:rPr>
                <a:t>In-Memory OLTP</a:t>
              </a:r>
            </a:p>
            <a:p>
              <a:pPr algn="ctr">
                <a:lnSpc>
                  <a:spcPct val="90000"/>
                </a:lnSpc>
                <a:spcAft>
                  <a:spcPts val="450"/>
                </a:spcAft>
              </a:pPr>
              <a:r>
                <a:rPr lang="en-US">
                  <a:gradFill>
                    <a:gsLst>
                      <a:gs pos="2917">
                        <a:srgbClr val="FFFFFF"/>
                      </a:gs>
                      <a:gs pos="30000">
                        <a:srgbClr val="FFFFFF"/>
                      </a:gs>
                    </a:gsLst>
                    <a:lin ang="5400000" scaled="0"/>
                  </a:gradFill>
                </a:rPr>
                <a:t>execution stack:</a:t>
              </a:r>
            </a:p>
          </p:txBody>
        </p:sp>
      </p:grpSp>
      <p:sp>
        <p:nvSpPr>
          <p:cNvPr id="17" name="TextBox 16"/>
          <p:cNvSpPr txBox="1"/>
          <p:nvPr/>
        </p:nvSpPr>
        <p:spPr>
          <a:xfrm>
            <a:off x="1720228" y="2721598"/>
            <a:ext cx="1942825" cy="795488"/>
          </a:xfrm>
          <a:prstGeom prst="rect">
            <a:avLst/>
          </a:prstGeom>
          <a:noFill/>
        </p:spPr>
        <p:txBody>
          <a:bodyPr wrap="square" lIns="137141" tIns="109712" rIns="137141" bIns="109712" rtlCol="0">
            <a:spAutoFit/>
          </a:bodyPr>
          <a:lstStyle/>
          <a:p>
            <a:pPr algn="ctr">
              <a:lnSpc>
                <a:spcPct val="90000"/>
              </a:lnSpc>
              <a:spcAft>
                <a:spcPts val="450"/>
              </a:spcAft>
            </a:pPr>
            <a:r>
              <a:rPr lang="en-US">
                <a:gradFill>
                  <a:gsLst>
                    <a:gs pos="2917">
                      <a:srgbClr val="FFFFFF"/>
                    </a:gs>
                    <a:gs pos="30000">
                      <a:srgbClr val="FFFFFF"/>
                    </a:gs>
                  </a:gsLst>
                  <a:lin ang="5400000" scaled="0"/>
                </a:gradFill>
              </a:rPr>
              <a:t>Performance </a:t>
            </a:r>
          </a:p>
          <a:p>
            <a:pPr algn="ctr">
              <a:lnSpc>
                <a:spcPct val="90000"/>
              </a:lnSpc>
              <a:spcAft>
                <a:spcPts val="450"/>
              </a:spcAft>
            </a:pPr>
            <a:r>
              <a:rPr lang="en-US">
                <a:gradFill>
                  <a:gsLst>
                    <a:gs pos="2917">
                      <a:srgbClr val="FFFFFF"/>
                    </a:gs>
                    <a:gs pos="30000">
                      <a:srgbClr val="FFFFFF"/>
                    </a:gs>
                  </a:gsLst>
                  <a:lin ang="5400000" scaled="0"/>
                </a:gradFill>
              </a:rPr>
              <a:t>gain:</a:t>
            </a:r>
          </a:p>
        </p:txBody>
      </p:sp>
      <p:sp>
        <p:nvSpPr>
          <p:cNvPr id="18" name="Right Arrow 17"/>
          <p:cNvSpPr/>
          <p:nvPr/>
        </p:nvSpPr>
        <p:spPr bwMode="auto">
          <a:xfrm>
            <a:off x="1836327" y="4189059"/>
            <a:ext cx="1942825" cy="30639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solidFill>
                <a:srgbClr val="FFFFFF"/>
              </a:solidFill>
            </a:endParaRPr>
          </a:p>
        </p:txBody>
      </p:sp>
      <p:sp>
        <p:nvSpPr>
          <p:cNvPr id="19" name="Right Arrow 18"/>
          <p:cNvSpPr/>
          <p:nvPr/>
        </p:nvSpPr>
        <p:spPr bwMode="auto">
          <a:xfrm>
            <a:off x="1769025" y="4832330"/>
            <a:ext cx="1912596" cy="719156"/>
          </a:xfrm>
          <a:prstGeom prst="rightArrow">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b="1">
              <a:solidFill>
                <a:srgbClr val="FFFFFF"/>
              </a:solidFill>
            </a:endParaRPr>
          </a:p>
        </p:txBody>
      </p:sp>
      <p:sp>
        <p:nvSpPr>
          <p:cNvPr id="20" name="Right Arrow 19"/>
          <p:cNvSpPr/>
          <p:nvPr/>
        </p:nvSpPr>
        <p:spPr bwMode="auto">
          <a:xfrm>
            <a:off x="1843266" y="6065281"/>
            <a:ext cx="1942825" cy="47801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solidFill>
                <a:srgbClr val="FFFFFF"/>
              </a:solidFill>
            </a:endParaRPr>
          </a:p>
        </p:txBody>
      </p:sp>
      <p:sp>
        <p:nvSpPr>
          <p:cNvPr id="21" name="Rectangle 20"/>
          <p:cNvSpPr/>
          <p:nvPr/>
        </p:nvSpPr>
        <p:spPr>
          <a:xfrm>
            <a:off x="1948410" y="4170376"/>
            <a:ext cx="1590772" cy="318286"/>
          </a:xfrm>
          <a:prstGeom prst="rect">
            <a:avLst/>
          </a:prstGeom>
        </p:spPr>
        <p:txBody>
          <a:bodyPr wrap="none">
            <a:spAutoFit/>
          </a:bodyPr>
          <a:lstStyle/>
          <a:p>
            <a:pPr algn="ctr" defTabSz="699291" fontAlgn="base">
              <a:spcBef>
                <a:spcPct val="0"/>
              </a:spcBef>
              <a:spcAft>
                <a:spcPct val="0"/>
              </a:spcAft>
            </a:pPr>
            <a:r>
              <a:rPr lang="en-US" sz="1428">
                <a:solidFill>
                  <a:srgbClr val="FFFFFF"/>
                </a:solidFill>
              </a:rPr>
              <a:t>No improvement</a:t>
            </a:r>
          </a:p>
        </p:txBody>
      </p:sp>
      <p:sp>
        <p:nvSpPr>
          <p:cNvPr id="22" name="Rectangle 21"/>
          <p:cNvSpPr/>
          <p:nvPr/>
        </p:nvSpPr>
        <p:spPr>
          <a:xfrm>
            <a:off x="339824" y="6132231"/>
            <a:ext cx="4663017" cy="542399"/>
          </a:xfrm>
          <a:prstGeom prst="rect">
            <a:avLst/>
          </a:prstGeom>
        </p:spPr>
        <p:txBody>
          <a:bodyPr>
            <a:spAutoFit/>
          </a:bodyPr>
          <a:lstStyle/>
          <a:p>
            <a:pPr algn="ctr" defTabSz="699291" fontAlgn="base">
              <a:spcBef>
                <a:spcPct val="0"/>
              </a:spcBef>
              <a:spcAft>
                <a:spcPct val="0"/>
              </a:spcAft>
            </a:pPr>
            <a:r>
              <a:rPr lang="en-US" sz="1428">
                <a:solidFill>
                  <a:srgbClr val="FFFFFF"/>
                </a:solidFill>
              </a:rPr>
              <a:t>Same latency</a:t>
            </a:r>
          </a:p>
          <a:p>
            <a:pPr algn="ctr" defTabSz="699291" fontAlgn="base">
              <a:spcBef>
                <a:spcPct val="0"/>
              </a:spcBef>
              <a:spcAft>
                <a:spcPct val="0"/>
              </a:spcAft>
            </a:pPr>
            <a:r>
              <a:rPr lang="en-US" sz="1428">
                <a:solidFill>
                  <a:srgbClr val="FFFFFF"/>
                </a:solidFill>
              </a:rPr>
              <a:t>Less volume</a:t>
            </a:r>
          </a:p>
        </p:txBody>
      </p:sp>
      <p:sp>
        <p:nvSpPr>
          <p:cNvPr id="23" name="Rectangle 22"/>
          <p:cNvSpPr/>
          <p:nvPr/>
        </p:nvSpPr>
        <p:spPr>
          <a:xfrm>
            <a:off x="1769437" y="5011599"/>
            <a:ext cx="1910203" cy="312073"/>
          </a:xfrm>
          <a:prstGeom prst="rect">
            <a:avLst/>
          </a:prstGeom>
        </p:spPr>
        <p:txBody>
          <a:bodyPr wrap="none">
            <a:spAutoFit/>
          </a:bodyPr>
          <a:lstStyle/>
          <a:p>
            <a:pPr algn="ctr" defTabSz="699291" fontAlgn="base">
              <a:spcBef>
                <a:spcPct val="0"/>
              </a:spcBef>
              <a:spcAft>
                <a:spcPct val="0"/>
              </a:spcAft>
            </a:pPr>
            <a:r>
              <a:rPr lang="en-US" sz="1428" b="1" smtClean="0">
                <a:solidFill>
                  <a:srgbClr val="000000"/>
                </a:solidFill>
              </a:rPr>
              <a:t>2-10X </a:t>
            </a:r>
            <a:r>
              <a:rPr lang="en-US" sz="1428" b="1">
                <a:solidFill>
                  <a:srgbClr val="000000"/>
                </a:solidFill>
              </a:rPr>
              <a:t>improvement</a:t>
            </a:r>
          </a:p>
        </p:txBody>
      </p:sp>
      <p:sp>
        <p:nvSpPr>
          <p:cNvPr id="24" name="Snip Single Corner Rectangle 23"/>
          <p:cNvSpPr/>
          <p:nvPr/>
        </p:nvSpPr>
        <p:spPr bwMode="auto">
          <a:xfrm>
            <a:off x="7480519" y="3178588"/>
            <a:ext cx="1356792" cy="1811982"/>
          </a:xfrm>
          <a:prstGeom prst="snip1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25" name="TextBox 24"/>
          <p:cNvSpPr txBox="1"/>
          <p:nvPr/>
        </p:nvSpPr>
        <p:spPr>
          <a:xfrm>
            <a:off x="7335034" y="2414693"/>
            <a:ext cx="2160578" cy="475830"/>
          </a:xfrm>
          <a:prstGeom prst="rect">
            <a:avLst/>
          </a:prstGeom>
          <a:noFill/>
        </p:spPr>
        <p:txBody>
          <a:bodyPr wrap="none" lIns="137141" tIns="109712" rIns="137141" bIns="109712" rtlCol="0">
            <a:spAutoFit/>
          </a:bodyPr>
          <a:lstStyle/>
          <a:p>
            <a:pPr>
              <a:lnSpc>
                <a:spcPct val="90000"/>
              </a:lnSpc>
              <a:spcAft>
                <a:spcPts val="450"/>
              </a:spcAft>
            </a:pPr>
            <a:r>
              <a:rPr lang="en-US">
                <a:gradFill>
                  <a:gsLst>
                    <a:gs pos="2917">
                      <a:srgbClr val="FFFFFF"/>
                    </a:gs>
                    <a:gs pos="30000">
                      <a:srgbClr val="FFFFFF"/>
                    </a:gs>
                  </a:gsLst>
                  <a:lin ang="5400000" scaled="0"/>
                </a:gradFill>
              </a:rPr>
              <a:t>Disk-based tables:</a:t>
            </a:r>
          </a:p>
        </p:txBody>
      </p:sp>
      <p:grpSp>
        <p:nvGrpSpPr>
          <p:cNvPr id="26" name="Group 25"/>
          <p:cNvGrpSpPr/>
          <p:nvPr/>
        </p:nvGrpSpPr>
        <p:grpSpPr>
          <a:xfrm>
            <a:off x="7646478" y="3069587"/>
            <a:ext cx="849172" cy="837234"/>
            <a:chOff x="2713037" y="2054224"/>
            <a:chExt cx="1144587" cy="985838"/>
          </a:xfrm>
          <a:solidFill>
            <a:schemeClr val="accent4"/>
          </a:solidFill>
        </p:grpSpPr>
        <p:sp>
          <p:nvSpPr>
            <p:cNvPr id="27" name="Rectangle 26"/>
            <p:cNvSpPr/>
            <p:nvPr/>
          </p:nvSpPr>
          <p:spPr bwMode="auto">
            <a:xfrm>
              <a:off x="2713037" y="2054224"/>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28" name="Rectangle 27"/>
            <p:cNvSpPr/>
            <p:nvPr/>
          </p:nvSpPr>
          <p:spPr bwMode="auto">
            <a:xfrm>
              <a:off x="2713037" y="2206947"/>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29" name="Rectangle 28"/>
            <p:cNvSpPr/>
            <p:nvPr/>
          </p:nvSpPr>
          <p:spPr bwMode="auto">
            <a:xfrm>
              <a:off x="2713037" y="2358582"/>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30" name="Rectangle 29"/>
            <p:cNvSpPr/>
            <p:nvPr/>
          </p:nvSpPr>
          <p:spPr bwMode="auto">
            <a:xfrm>
              <a:off x="2713037" y="2509836"/>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31" name="Rectangle 30"/>
            <p:cNvSpPr/>
            <p:nvPr/>
          </p:nvSpPr>
          <p:spPr bwMode="auto">
            <a:xfrm>
              <a:off x="2713037" y="2662682"/>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32" name="Rectangle 31"/>
            <p:cNvSpPr/>
            <p:nvPr/>
          </p:nvSpPr>
          <p:spPr bwMode="auto">
            <a:xfrm>
              <a:off x="2713037" y="2813401"/>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33" name="Rectangle 32"/>
            <p:cNvSpPr/>
            <p:nvPr/>
          </p:nvSpPr>
          <p:spPr bwMode="auto">
            <a:xfrm>
              <a:off x="2714624" y="2963862"/>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sp>
        <p:nvSpPr>
          <p:cNvPr id="34" name="Oval 33"/>
          <p:cNvSpPr/>
          <p:nvPr/>
        </p:nvSpPr>
        <p:spPr bwMode="auto">
          <a:xfrm>
            <a:off x="6149936" y="2662484"/>
            <a:ext cx="1017594" cy="456664"/>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T1 (writer)</a:t>
            </a:r>
          </a:p>
        </p:txBody>
      </p:sp>
      <p:cxnSp>
        <p:nvCxnSpPr>
          <p:cNvPr id="35" name="Elbow Connector 34"/>
          <p:cNvCxnSpPr>
            <a:stCxn id="34" idx="6"/>
            <a:endCxn id="29" idx="1"/>
          </p:cNvCxnSpPr>
          <p:nvPr/>
        </p:nvCxnSpPr>
        <p:spPr>
          <a:xfrm>
            <a:off x="7167530" y="2890816"/>
            <a:ext cx="478948" cy="469607"/>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445675" y="3781902"/>
            <a:ext cx="1049302" cy="779107"/>
            <a:chOff x="3775913" y="3098350"/>
            <a:chExt cx="1414341" cy="917396"/>
          </a:xfrm>
        </p:grpSpPr>
        <p:grpSp>
          <p:nvGrpSpPr>
            <p:cNvPr id="37" name="Group 36"/>
            <p:cNvGrpSpPr/>
            <p:nvPr/>
          </p:nvGrpSpPr>
          <p:grpSpPr>
            <a:xfrm>
              <a:off x="3775913" y="3098350"/>
              <a:ext cx="116636" cy="917396"/>
              <a:chOff x="7533528" y="2409992"/>
              <a:chExt cx="116636" cy="917396"/>
            </a:xfrm>
            <a:solidFill>
              <a:srgbClr val="C00000"/>
            </a:solidFill>
          </p:grpSpPr>
          <p:sp>
            <p:nvSpPr>
              <p:cNvPr id="39" name="Rectangle 38"/>
              <p:cNvSpPr/>
              <p:nvPr/>
            </p:nvSpPr>
            <p:spPr bwMode="auto">
              <a:xfrm rot="3110801">
                <a:off x="7132638" y="2810882"/>
                <a:ext cx="914400" cy="11261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40" name="Rectangle 39"/>
              <p:cNvSpPr/>
              <p:nvPr/>
            </p:nvSpPr>
            <p:spPr bwMode="auto">
              <a:xfrm rot="7732006">
                <a:off x="7136655" y="2813878"/>
                <a:ext cx="914400" cy="11261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sp>
          <p:nvSpPr>
            <p:cNvPr id="38" name="TextBox 37"/>
            <p:cNvSpPr txBox="1"/>
            <p:nvPr/>
          </p:nvSpPr>
          <p:spPr>
            <a:xfrm>
              <a:off x="4270289" y="3099487"/>
              <a:ext cx="919965" cy="891270"/>
            </a:xfrm>
            <a:prstGeom prst="rect">
              <a:avLst/>
            </a:prstGeom>
            <a:solidFill>
              <a:schemeClr val="accent3"/>
            </a:solidFill>
          </p:spPr>
          <p:txBody>
            <a:bodyPr wrap="none" lIns="137141" tIns="109712" rIns="137141" bIns="109712" rtlCol="0">
              <a:spAutoFit/>
            </a:bodyPr>
            <a:lstStyle/>
            <a:p>
              <a:pPr>
                <a:lnSpc>
                  <a:spcPct val="90000"/>
                </a:lnSpc>
                <a:spcAft>
                  <a:spcPts val="450"/>
                </a:spcAft>
              </a:pPr>
              <a:r>
                <a:rPr lang="en-US" sz="1350">
                  <a:gradFill>
                    <a:gsLst>
                      <a:gs pos="2917">
                        <a:srgbClr val="FFFFFF"/>
                      </a:gs>
                      <a:gs pos="30000">
                        <a:srgbClr val="FFFFFF"/>
                      </a:gs>
                    </a:gsLst>
                    <a:lin ang="5400000" scaled="0"/>
                  </a:gradFill>
                </a:rPr>
                <a:t>Page</a:t>
              </a:r>
            </a:p>
            <a:p>
              <a:pPr>
                <a:lnSpc>
                  <a:spcPct val="90000"/>
                </a:lnSpc>
                <a:spcAft>
                  <a:spcPts val="450"/>
                </a:spcAft>
              </a:pPr>
              <a:r>
                <a:rPr lang="en-US" sz="1350">
                  <a:gradFill>
                    <a:gsLst>
                      <a:gs pos="2917">
                        <a:srgbClr val="FFFFFF"/>
                      </a:gs>
                      <a:gs pos="30000">
                        <a:srgbClr val="FFFFFF"/>
                      </a:gs>
                    </a:gsLst>
                    <a:lin ang="5400000" scaled="0"/>
                  </a:gradFill>
                </a:rPr>
                <a:t>Latch</a:t>
              </a:r>
            </a:p>
          </p:txBody>
        </p:sp>
      </p:grpSp>
      <p:sp>
        <p:nvSpPr>
          <p:cNvPr id="41" name="Oval 40"/>
          <p:cNvSpPr/>
          <p:nvPr/>
        </p:nvSpPr>
        <p:spPr bwMode="auto">
          <a:xfrm>
            <a:off x="6120758" y="3179142"/>
            <a:ext cx="1017594" cy="456664"/>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T2 (writer)</a:t>
            </a:r>
          </a:p>
        </p:txBody>
      </p:sp>
      <p:grpSp>
        <p:nvGrpSpPr>
          <p:cNvPr id="42" name="Group 41"/>
          <p:cNvGrpSpPr/>
          <p:nvPr/>
        </p:nvGrpSpPr>
        <p:grpSpPr>
          <a:xfrm>
            <a:off x="7504518" y="3336600"/>
            <a:ext cx="56533" cy="585530"/>
            <a:chOff x="7533528" y="2409992"/>
            <a:chExt cx="116636" cy="917396"/>
          </a:xfrm>
          <a:solidFill>
            <a:srgbClr val="C00000"/>
          </a:solidFill>
        </p:grpSpPr>
        <p:sp>
          <p:nvSpPr>
            <p:cNvPr id="43" name="Rectangle 42"/>
            <p:cNvSpPr/>
            <p:nvPr/>
          </p:nvSpPr>
          <p:spPr bwMode="auto">
            <a:xfrm rot="3110801">
              <a:off x="7132638" y="2810882"/>
              <a:ext cx="914400" cy="11261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44" name="Rectangle 43"/>
            <p:cNvSpPr/>
            <p:nvPr/>
          </p:nvSpPr>
          <p:spPr bwMode="auto">
            <a:xfrm rot="7732006">
              <a:off x="7136655" y="2813878"/>
              <a:ext cx="914400" cy="11261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sp>
        <p:nvSpPr>
          <p:cNvPr id="45" name="Oval 44"/>
          <p:cNvSpPr/>
          <p:nvPr/>
        </p:nvSpPr>
        <p:spPr bwMode="auto">
          <a:xfrm>
            <a:off x="6080590" y="3913827"/>
            <a:ext cx="1081167" cy="456664"/>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T3 (reader)</a:t>
            </a:r>
          </a:p>
        </p:txBody>
      </p:sp>
      <p:cxnSp>
        <p:nvCxnSpPr>
          <p:cNvPr id="46" name="Elbow Connector 45"/>
          <p:cNvCxnSpPr>
            <a:stCxn id="45" idx="6"/>
            <a:endCxn id="49" idx="2"/>
          </p:cNvCxnSpPr>
          <p:nvPr/>
        </p:nvCxnSpPr>
        <p:spPr>
          <a:xfrm>
            <a:off x="7161757" y="4142159"/>
            <a:ext cx="378337" cy="2042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7532105" y="3885985"/>
            <a:ext cx="56533" cy="585530"/>
            <a:chOff x="7533528" y="2409992"/>
            <a:chExt cx="116636" cy="917396"/>
          </a:xfrm>
          <a:solidFill>
            <a:srgbClr val="C00000"/>
          </a:solidFill>
        </p:grpSpPr>
        <p:sp>
          <p:nvSpPr>
            <p:cNvPr id="48" name="Rectangle 47"/>
            <p:cNvSpPr/>
            <p:nvPr/>
          </p:nvSpPr>
          <p:spPr bwMode="auto">
            <a:xfrm rot="3110801">
              <a:off x="7132638" y="2810882"/>
              <a:ext cx="914400" cy="11261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49" name="Rectangle 48"/>
            <p:cNvSpPr/>
            <p:nvPr/>
          </p:nvSpPr>
          <p:spPr bwMode="auto">
            <a:xfrm rot="7732006">
              <a:off x="7136655" y="2813878"/>
              <a:ext cx="914400" cy="11261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sp>
        <p:nvSpPr>
          <p:cNvPr id="50" name="Right Arrow 49"/>
          <p:cNvSpPr/>
          <p:nvPr/>
        </p:nvSpPr>
        <p:spPr bwMode="auto">
          <a:xfrm>
            <a:off x="9203850" y="3202410"/>
            <a:ext cx="1114170" cy="501872"/>
          </a:xfrm>
          <a:prstGeom prst="rightArrow">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nvGrpSpPr>
          <p:cNvPr id="51" name="Group 50"/>
          <p:cNvGrpSpPr/>
          <p:nvPr/>
        </p:nvGrpSpPr>
        <p:grpSpPr>
          <a:xfrm>
            <a:off x="10274003" y="2913935"/>
            <a:ext cx="2024650" cy="2069897"/>
            <a:chOff x="8364454" y="1595787"/>
            <a:chExt cx="2728996" cy="2437294"/>
          </a:xfrm>
        </p:grpSpPr>
        <p:cxnSp>
          <p:nvCxnSpPr>
            <p:cNvPr id="52" name="Straight Arrow Connector 51"/>
            <p:cNvCxnSpPr/>
            <p:nvPr/>
          </p:nvCxnSpPr>
          <p:spPr>
            <a:xfrm flipV="1">
              <a:off x="8885237" y="1736523"/>
              <a:ext cx="0" cy="177522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883650" y="3497262"/>
              <a:ext cx="220980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bwMode="auto">
            <a:xfrm>
              <a:off x="9272588" y="2174014"/>
              <a:ext cx="1520558" cy="773974"/>
            </a:xfrm>
            <a:custGeom>
              <a:avLst/>
              <a:gdLst>
                <a:gd name="connsiteX0" fmla="*/ 0 w 1520558"/>
                <a:gd name="connsiteY0" fmla="*/ 559661 h 773974"/>
                <a:gd name="connsiteX1" fmla="*/ 542925 w 1520558"/>
                <a:gd name="connsiteY1" fmla="*/ 2449 h 773974"/>
                <a:gd name="connsiteX2" fmla="*/ 1485900 w 1520558"/>
                <a:gd name="connsiteY2" fmla="*/ 359636 h 773974"/>
                <a:gd name="connsiteX3" fmla="*/ 1300162 w 1520558"/>
                <a:gd name="connsiteY3" fmla="*/ 445361 h 773974"/>
                <a:gd name="connsiteX4" fmla="*/ 1143000 w 1520558"/>
                <a:gd name="connsiteY4" fmla="*/ 773974 h 77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558" h="773974">
                  <a:moveTo>
                    <a:pt x="0" y="559661"/>
                  </a:moveTo>
                  <a:cubicBezTo>
                    <a:pt x="147637" y="297723"/>
                    <a:pt x="295275" y="35786"/>
                    <a:pt x="542925" y="2449"/>
                  </a:cubicBezTo>
                  <a:cubicBezTo>
                    <a:pt x="790575" y="-30888"/>
                    <a:pt x="1359694" y="285817"/>
                    <a:pt x="1485900" y="359636"/>
                  </a:cubicBezTo>
                  <a:cubicBezTo>
                    <a:pt x="1612106" y="433455"/>
                    <a:pt x="1357312" y="376305"/>
                    <a:pt x="1300162" y="445361"/>
                  </a:cubicBezTo>
                  <a:cubicBezTo>
                    <a:pt x="1243012" y="514417"/>
                    <a:pt x="1207294" y="681105"/>
                    <a:pt x="1143000" y="773974"/>
                  </a:cubicBez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5" name="Freeform 54"/>
            <p:cNvSpPr/>
            <p:nvPr/>
          </p:nvSpPr>
          <p:spPr bwMode="auto">
            <a:xfrm>
              <a:off x="8883650" y="2624136"/>
              <a:ext cx="2171700" cy="877450"/>
            </a:xfrm>
            <a:custGeom>
              <a:avLst/>
              <a:gdLst>
                <a:gd name="connsiteX0" fmla="*/ 0 w 2171700"/>
                <a:gd name="connsiteY0" fmla="*/ 877450 h 877450"/>
                <a:gd name="connsiteX1" fmla="*/ 400050 w 2171700"/>
                <a:gd name="connsiteY1" fmla="*/ 458350 h 877450"/>
                <a:gd name="connsiteX2" fmla="*/ 781050 w 2171700"/>
                <a:gd name="connsiteY2" fmla="*/ 182125 h 877450"/>
                <a:gd name="connsiteX3" fmla="*/ 1228725 w 2171700"/>
                <a:gd name="connsiteY3" fmla="*/ 29725 h 877450"/>
                <a:gd name="connsiteX4" fmla="*/ 1790700 w 2171700"/>
                <a:gd name="connsiteY4" fmla="*/ 1150 h 877450"/>
                <a:gd name="connsiteX5" fmla="*/ 2171700 w 2171700"/>
                <a:gd name="connsiteY5" fmla="*/ 48775 h 87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877450">
                  <a:moveTo>
                    <a:pt x="0" y="877450"/>
                  </a:moveTo>
                  <a:cubicBezTo>
                    <a:pt x="134937" y="725843"/>
                    <a:pt x="269875" y="574237"/>
                    <a:pt x="400050" y="458350"/>
                  </a:cubicBezTo>
                  <a:cubicBezTo>
                    <a:pt x="530225" y="342463"/>
                    <a:pt x="642938" y="253562"/>
                    <a:pt x="781050" y="182125"/>
                  </a:cubicBezTo>
                  <a:cubicBezTo>
                    <a:pt x="919162" y="110688"/>
                    <a:pt x="1060450" y="59887"/>
                    <a:pt x="1228725" y="29725"/>
                  </a:cubicBezTo>
                  <a:cubicBezTo>
                    <a:pt x="1397000" y="-437"/>
                    <a:pt x="1633538" y="-2025"/>
                    <a:pt x="1790700" y="1150"/>
                  </a:cubicBezTo>
                  <a:cubicBezTo>
                    <a:pt x="1947862" y="4325"/>
                    <a:pt x="2093913" y="37662"/>
                    <a:pt x="2171700" y="48775"/>
                  </a:cubicBezTo>
                </a:path>
              </a:pathLst>
            </a:custGeom>
            <a:noFill/>
            <a:ln w="285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6" name="TextBox 55"/>
            <p:cNvSpPr txBox="1"/>
            <p:nvPr/>
          </p:nvSpPr>
          <p:spPr>
            <a:xfrm>
              <a:off x="8961439" y="3511747"/>
              <a:ext cx="2117850" cy="521334"/>
            </a:xfrm>
            <a:prstGeom prst="rect">
              <a:avLst/>
            </a:prstGeom>
            <a:noFill/>
          </p:spPr>
          <p:txBody>
            <a:bodyPr wrap="none" lIns="137141" tIns="109712" rIns="137141" bIns="109712" rtlCol="0">
              <a:spAutoFit/>
            </a:bodyPr>
            <a:lstStyle/>
            <a:p>
              <a:pPr>
                <a:lnSpc>
                  <a:spcPct val="90000"/>
                </a:lnSpc>
                <a:spcAft>
                  <a:spcPts val="450"/>
                </a:spcAft>
              </a:pPr>
              <a:r>
                <a:rPr lang="en-US" sz="1199">
                  <a:gradFill>
                    <a:gsLst>
                      <a:gs pos="2917">
                        <a:srgbClr val="FFFFFF"/>
                      </a:gs>
                      <a:gs pos="30000">
                        <a:srgbClr val="FFFFFF"/>
                      </a:gs>
                    </a:gsLst>
                    <a:lin ang="5400000" scaled="0"/>
                  </a:gradFill>
                </a:rPr>
                <a:t>Number of threads</a:t>
              </a:r>
            </a:p>
          </p:txBody>
        </p:sp>
        <p:sp>
          <p:nvSpPr>
            <p:cNvPr id="57" name="TextBox 56"/>
            <p:cNvSpPr txBox="1"/>
            <p:nvPr/>
          </p:nvSpPr>
          <p:spPr>
            <a:xfrm rot="16200000">
              <a:off x="7634872" y="2325369"/>
              <a:ext cx="1980497" cy="521334"/>
            </a:xfrm>
            <a:prstGeom prst="rect">
              <a:avLst/>
            </a:prstGeom>
            <a:noFill/>
          </p:spPr>
          <p:txBody>
            <a:bodyPr wrap="none" lIns="137141" tIns="109712" rIns="137141" bIns="109712" rtlCol="0">
              <a:spAutoFit/>
            </a:bodyPr>
            <a:lstStyle/>
            <a:p>
              <a:pPr>
                <a:lnSpc>
                  <a:spcPct val="90000"/>
                </a:lnSpc>
                <a:spcAft>
                  <a:spcPts val="450"/>
                </a:spcAft>
              </a:pPr>
              <a:r>
                <a:rPr lang="en-US" sz="1199">
                  <a:gradFill>
                    <a:gsLst>
                      <a:gs pos="2917">
                        <a:srgbClr val="FFFFFF"/>
                      </a:gs>
                      <a:gs pos="30000">
                        <a:srgbClr val="FFFFFF"/>
                      </a:gs>
                    </a:gsLst>
                    <a:lin ang="5400000" scaled="0"/>
                  </a:gradFill>
                </a:rPr>
                <a:t>Throughput (TPS)</a:t>
              </a:r>
            </a:p>
          </p:txBody>
        </p:sp>
      </p:grpSp>
      <p:grpSp>
        <p:nvGrpSpPr>
          <p:cNvPr id="58" name="Group 57"/>
          <p:cNvGrpSpPr/>
          <p:nvPr/>
        </p:nvGrpSpPr>
        <p:grpSpPr>
          <a:xfrm>
            <a:off x="7785150" y="5495091"/>
            <a:ext cx="700372" cy="570190"/>
            <a:chOff x="3127287" y="5002902"/>
            <a:chExt cx="1144587" cy="985838"/>
          </a:xfrm>
          <a:solidFill>
            <a:schemeClr val="accent4"/>
          </a:solidFill>
        </p:grpSpPr>
        <p:sp>
          <p:nvSpPr>
            <p:cNvPr id="59" name="Rectangle 58"/>
            <p:cNvSpPr/>
            <p:nvPr/>
          </p:nvSpPr>
          <p:spPr bwMode="auto">
            <a:xfrm>
              <a:off x="3127287" y="5002902"/>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60" name="Rectangle 59"/>
            <p:cNvSpPr/>
            <p:nvPr/>
          </p:nvSpPr>
          <p:spPr bwMode="auto">
            <a:xfrm>
              <a:off x="3127287" y="5155625"/>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61" name="Rectangle 60"/>
            <p:cNvSpPr/>
            <p:nvPr/>
          </p:nvSpPr>
          <p:spPr bwMode="auto">
            <a:xfrm>
              <a:off x="3127287" y="5307260"/>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62" name="Rectangle 61"/>
            <p:cNvSpPr/>
            <p:nvPr/>
          </p:nvSpPr>
          <p:spPr bwMode="auto">
            <a:xfrm>
              <a:off x="3127287" y="5458514"/>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63" name="Rectangle 62"/>
            <p:cNvSpPr/>
            <p:nvPr/>
          </p:nvSpPr>
          <p:spPr bwMode="auto">
            <a:xfrm>
              <a:off x="3127287" y="5611360"/>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64" name="Rectangle 63"/>
            <p:cNvSpPr/>
            <p:nvPr/>
          </p:nvSpPr>
          <p:spPr bwMode="auto">
            <a:xfrm>
              <a:off x="3127287" y="5762079"/>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sp>
          <p:nvSpPr>
            <p:cNvPr id="65" name="Rectangle 64"/>
            <p:cNvSpPr/>
            <p:nvPr/>
          </p:nvSpPr>
          <p:spPr bwMode="auto">
            <a:xfrm>
              <a:off x="3128874" y="5912540"/>
              <a:ext cx="1143000" cy="762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sp>
        <p:nvSpPr>
          <p:cNvPr id="66" name="Oval 65"/>
          <p:cNvSpPr/>
          <p:nvPr/>
        </p:nvSpPr>
        <p:spPr bwMode="auto">
          <a:xfrm>
            <a:off x="6004514" y="5177891"/>
            <a:ext cx="839281" cy="311007"/>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T1 (writer)</a:t>
            </a:r>
          </a:p>
        </p:txBody>
      </p:sp>
      <p:sp>
        <p:nvSpPr>
          <p:cNvPr id="67" name="Oval 66"/>
          <p:cNvSpPr/>
          <p:nvPr/>
        </p:nvSpPr>
        <p:spPr bwMode="auto">
          <a:xfrm>
            <a:off x="5997628" y="5625109"/>
            <a:ext cx="839281" cy="311007"/>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T2 (writer)</a:t>
            </a:r>
          </a:p>
        </p:txBody>
      </p:sp>
      <p:sp>
        <p:nvSpPr>
          <p:cNvPr id="68" name="Oval 67"/>
          <p:cNvSpPr/>
          <p:nvPr/>
        </p:nvSpPr>
        <p:spPr bwMode="auto">
          <a:xfrm>
            <a:off x="5998720" y="6273943"/>
            <a:ext cx="891715" cy="311007"/>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T3 (reader)</a:t>
            </a:r>
          </a:p>
        </p:txBody>
      </p:sp>
      <p:sp>
        <p:nvSpPr>
          <p:cNvPr id="69" name="Oval 68"/>
          <p:cNvSpPr/>
          <p:nvPr/>
        </p:nvSpPr>
        <p:spPr bwMode="auto">
          <a:xfrm>
            <a:off x="8531863" y="6388114"/>
            <a:ext cx="969806" cy="286516"/>
          </a:xfrm>
          <a:prstGeom prst="ellipse">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r>
              <a:rPr lang="en-US" sz="1199">
                <a:gradFill>
                  <a:gsLst>
                    <a:gs pos="0">
                      <a:srgbClr val="FFFFFF"/>
                    </a:gs>
                    <a:gs pos="100000">
                      <a:srgbClr val="FFFFFF"/>
                    </a:gs>
                  </a:gsLst>
                  <a:lin ang="5400000" scaled="0"/>
                </a:gradFill>
              </a:rPr>
              <a:t>T4 (reader)</a:t>
            </a:r>
          </a:p>
        </p:txBody>
      </p:sp>
      <p:sp>
        <p:nvSpPr>
          <p:cNvPr id="70" name="Right Arrow 69"/>
          <p:cNvSpPr/>
          <p:nvPr/>
        </p:nvSpPr>
        <p:spPr bwMode="auto">
          <a:xfrm>
            <a:off x="9117716" y="5553381"/>
            <a:ext cx="1212295" cy="341795"/>
          </a:xfrm>
          <a:prstGeom prst="rightArrow">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3" rIns="0" bIns="34973" numCol="1" rtlCol="0" anchor="ctr" anchorCtr="0" compatLnSpc="1">
            <a:prstTxWarp prst="textNoShape">
              <a:avLst/>
            </a:prstTxWarp>
          </a:bodyPr>
          <a:lstStyle/>
          <a:p>
            <a:pPr algn="ctr" defTabSz="699291" fontAlgn="base">
              <a:spcBef>
                <a:spcPct val="0"/>
              </a:spcBef>
              <a:spcAft>
                <a:spcPct val="0"/>
              </a:spcAft>
            </a:pPr>
            <a:endParaRPr lang="en-US" sz="1500">
              <a:gradFill>
                <a:gsLst>
                  <a:gs pos="0">
                    <a:srgbClr val="FFFFFF"/>
                  </a:gs>
                  <a:gs pos="100000">
                    <a:srgbClr val="FFFFFF"/>
                  </a:gs>
                </a:gsLst>
                <a:lin ang="5400000" scaled="0"/>
              </a:gradFill>
            </a:endParaRPr>
          </a:p>
        </p:txBody>
      </p:sp>
      <p:grpSp>
        <p:nvGrpSpPr>
          <p:cNvPr id="71" name="Group 70"/>
          <p:cNvGrpSpPr/>
          <p:nvPr/>
        </p:nvGrpSpPr>
        <p:grpSpPr>
          <a:xfrm>
            <a:off x="10424683" y="4914725"/>
            <a:ext cx="2046456" cy="1998233"/>
            <a:chOff x="8394472" y="4407415"/>
            <a:chExt cx="2728996" cy="2437294"/>
          </a:xfrm>
        </p:grpSpPr>
        <p:cxnSp>
          <p:nvCxnSpPr>
            <p:cNvPr id="72" name="Straight Arrow Connector 71"/>
            <p:cNvCxnSpPr/>
            <p:nvPr/>
          </p:nvCxnSpPr>
          <p:spPr>
            <a:xfrm flipV="1">
              <a:off x="8915255" y="4548151"/>
              <a:ext cx="0" cy="177522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913668" y="6308890"/>
              <a:ext cx="220980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bwMode="auto">
            <a:xfrm>
              <a:off x="9302606" y="4985642"/>
              <a:ext cx="1520558" cy="773974"/>
            </a:xfrm>
            <a:custGeom>
              <a:avLst/>
              <a:gdLst>
                <a:gd name="connsiteX0" fmla="*/ 0 w 1520558"/>
                <a:gd name="connsiteY0" fmla="*/ 559661 h 773974"/>
                <a:gd name="connsiteX1" fmla="*/ 542925 w 1520558"/>
                <a:gd name="connsiteY1" fmla="*/ 2449 h 773974"/>
                <a:gd name="connsiteX2" fmla="*/ 1485900 w 1520558"/>
                <a:gd name="connsiteY2" fmla="*/ 359636 h 773974"/>
                <a:gd name="connsiteX3" fmla="*/ 1300162 w 1520558"/>
                <a:gd name="connsiteY3" fmla="*/ 445361 h 773974"/>
                <a:gd name="connsiteX4" fmla="*/ 1143000 w 1520558"/>
                <a:gd name="connsiteY4" fmla="*/ 773974 h 773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558" h="773974">
                  <a:moveTo>
                    <a:pt x="0" y="559661"/>
                  </a:moveTo>
                  <a:cubicBezTo>
                    <a:pt x="147637" y="297723"/>
                    <a:pt x="295275" y="35786"/>
                    <a:pt x="542925" y="2449"/>
                  </a:cubicBezTo>
                  <a:cubicBezTo>
                    <a:pt x="790575" y="-30888"/>
                    <a:pt x="1359694" y="285817"/>
                    <a:pt x="1485900" y="359636"/>
                  </a:cubicBezTo>
                  <a:cubicBezTo>
                    <a:pt x="1612106" y="433455"/>
                    <a:pt x="1357312" y="376305"/>
                    <a:pt x="1300162" y="445361"/>
                  </a:cubicBezTo>
                  <a:cubicBezTo>
                    <a:pt x="1243012" y="514417"/>
                    <a:pt x="1207294" y="681105"/>
                    <a:pt x="1143000" y="773974"/>
                  </a:cubicBez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5" name="TextBox 74"/>
            <p:cNvSpPr txBox="1"/>
            <p:nvPr/>
          </p:nvSpPr>
          <p:spPr>
            <a:xfrm>
              <a:off x="8991457" y="6323375"/>
              <a:ext cx="2117850" cy="521334"/>
            </a:xfrm>
            <a:prstGeom prst="rect">
              <a:avLst/>
            </a:prstGeom>
            <a:noFill/>
          </p:spPr>
          <p:txBody>
            <a:bodyPr wrap="none" lIns="137141" tIns="109712" rIns="137141" bIns="109712" rtlCol="0">
              <a:spAutoFit/>
            </a:bodyPr>
            <a:lstStyle/>
            <a:p>
              <a:pPr>
                <a:lnSpc>
                  <a:spcPct val="90000"/>
                </a:lnSpc>
                <a:spcAft>
                  <a:spcPts val="450"/>
                </a:spcAft>
              </a:pPr>
              <a:r>
                <a:rPr lang="en-US" sz="1199">
                  <a:gradFill>
                    <a:gsLst>
                      <a:gs pos="2917">
                        <a:srgbClr val="FFFFFF"/>
                      </a:gs>
                      <a:gs pos="30000">
                        <a:srgbClr val="FFFFFF"/>
                      </a:gs>
                    </a:gsLst>
                    <a:lin ang="5400000" scaled="0"/>
                  </a:gradFill>
                </a:rPr>
                <a:t>Number of threads</a:t>
              </a:r>
            </a:p>
          </p:txBody>
        </p:sp>
        <p:sp>
          <p:nvSpPr>
            <p:cNvPr id="76" name="TextBox 75"/>
            <p:cNvSpPr txBox="1"/>
            <p:nvPr/>
          </p:nvSpPr>
          <p:spPr>
            <a:xfrm rot="16200000">
              <a:off x="7664890" y="5136997"/>
              <a:ext cx="1980497" cy="521334"/>
            </a:xfrm>
            <a:prstGeom prst="rect">
              <a:avLst/>
            </a:prstGeom>
            <a:noFill/>
          </p:spPr>
          <p:txBody>
            <a:bodyPr wrap="none" lIns="137141" tIns="109712" rIns="137141" bIns="109712" rtlCol="0">
              <a:spAutoFit/>
            </a:bodyPr>
            <a:lstStyle/>
            <a:p>
              <a:pPr>
                <a:lnSpc>
                  <a:spcPct val="90000"/>
                </a:lnSpc>
                <a:spcAft>
                  <a:spcPts val="450"/>
                </a:spcAft>
              </a:pPr>
              <a:r>
                <a:rPr lang="en-US" sz="1199">
                  <a:gradFill>
                    <a:gsLst>
                      <a:gs pos="2917">
                        <a:srgbClr val="FFFFFF"/>
                      </a:gs>
                      <a:gs pos="30000">
                        <a:srgbClr val="FFFFFF"/>
                      </a:gs>
                    </a:gsLst>
                    <a:lin ang="5400000" scaled="0"/>
                  </a:gradFill>
                </a:rPr>
                <a:t>Throughput (TPS)</a:t>
              </a:r>
            </a:p>
          </p:txBody>
        </p:sp>
        <p:cxnSp>
          <p:nvCxnSpPr>
            <p:cNvPr id="77" name="Straight Connector 76"/>
            <p:cNvCxnSpPr/>
            <p:nvPr/>
          </p:nvCxnSpPr>
          <p:spPr>
            <a:xfrm flipV="1">
              <a:off x="8913668" y="4640262"/>
              <a:ext cx="1495569" cy="1672952"/>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78" name="Elbow Connector 77"/>
          <p:cNvCxnSpPr/>
          <p:nvPr/>
        </p:nvCxnSpPr>
        <p:spPr>
          <a:xfrm>
            <a:off x="6836909" y="5276253"/>
            <a:ext cx="941355" cy="295532"/>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a:off x="6830023" y="5723471"/>
            <a:ext cx="948241" cy="76357"/>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flipV="1">
            <a:off x="6883549" y="5912851"/>
            <a:ext cx="894715" cy="459454"/>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16200000" flipV="1">
            <a:off x="8431259" y="5618201"/>
            <a:ext cx="638203" cy="545377"/>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bwMode="auto">
          <a:xfrm>
            <a:off x="0" y="2395112"/>
            <a:ext cx="5940898" cy="4501899"/>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92" name="Rectangle 91"/>
          <p:cNvSpPr/>
          <p:nvPr/>
        </p:nvSpPr>
        <p:spPr bwMode="auto">
          <a:xfrm>
            <a:off x="5937488" y="2395112"/>
            <a:ext cx="6501091" cy="4501899"/>
          </a:xfrm>
          <a:prstGeom prst="rect">
            <a:avLst/>
          </a:prstGeom>
          <a:noFill/>
          <a:ln w="38100">
            <a:solidFill>
              <a:schemeClr val="accent3"/>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cxnSp>
        <p:nvCxnSpPr>
          <p:cNvPr id="93" name="Elbow Connector 92"/>
          <p:cNvCxnSpPr/>
          <p:nvPr/>
        </p:nvCxnSpPr>
        <p:spPr>
          <a:xfrm>
            <a:off x="7129461" y="3470647"/>
            <a:ext cx="373634" cy="167892"/>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303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p:bldP spid="22" grpId="0"/>
      <p:bldP spid="23" grpId="0"/>
      <p:bldP spid="24" grpId="0" animBg="1"/>
      <p:bldP spid="25" grpId="0"/>
      <p:bldP spid="34" grpId="0" animBg="1"/>
      <p:bldP spid="41" grpId="0" animBg="1"/>
      <p:bldP spid="45" grpId="0" animBg="1"/>
      <p:bldP spid="50" grpId="0" animBg="1"/>
      <p:bldP spid="66" grpId="0" animBg="1"/>
      <p:bldP spid="67" grpId="0" animBg="1"/>
      <p:bldP spid="68" grpId="0" animBg="1"/>
      <p:bldP spid="69" grpId="0" animBg="1"/>
      <p:bldP spid="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Migration Methodology</a:t>
            </a:r>
            <a:endParaRPr lang="en-US"/>
          </a:p>
        </p:txBody>
      </p:sp>
      <p:sp>
        <p:nvSpPr>
          <p:cNvPr id="2" name="Text Placeholder 1"/>
          <p:cNvSpPr>
            <a:spLocks noGrp="1"/>
          </p:cNvSpPr>
          <p:nvPr>
            <p:ph type="body" sz="quarter" idx="11"/>
          </p:nvPr>
        </p:nvSpPr>
        <p:spPr>
          <a:xfrm>
            <a:off x="274639" y="1016608"/>
            <a:ext cx="11889564" cy="1879115"/>
          </a:xfrm>
        </p:spPr>
        <p:txBody>
          <a:bodyPr/>
          <a:lstStyle/>
          <a:p>
            <a:r>
              <a:rPr lang="en-US" smtClean="0">
                <a:solidFill>
                  <a:schemeClr val="tx2"/>
                </a:solidFill>
              </a:rPr>
              <a:t>Test </a:t>
            </a:r>
            <a:r>
              <a:rPr lang="en-US">
                <a:solidFill>
                  <a:schemeClr val="tx2"/>
                </a:solidFill>
              </a:rPr>
              <a:t>realistic workload </a:t>
            </a:r>
          </a:p>
          <a:p>
            <a:pPr lvl="1"/>
            <a:r>
              <a:rPr lang="en-US"/>
              <a:t>Right transaction mix, concurrency/load and table size characteristics are important</a:t>
            </a:r>
          </a:p>
          <a:p>
            <a:pPr lvl="1"/>
            <a:r>
              <a:rPr lang="en-US"/>
              <a:t>Test suites: Distributed Replay, </a:t>
            </a:r>
            <a:r>
              <a:rPr lang="en-US" err="1"/>
              <a:t>Ostress</a:t>
            </a:r>
            <a:r>
              <a:rPr lang="en-US"/>
              <a:t>, Visual Studio Load Test, </a:t>
            </a:r>
            <a:r>
              <a:rPr lang="en-US" smtClean="0"/>
              <a:t>Custom</a:t>
            </a:r>
          </a:p>
          <a:p>
            <a:r>
              <a:rPr lang="en-US" smtClean="0">
                <a:solidFill>
                  <a:schemeClr val="tx2"/>
                </a:solidFill>
              </a:rPr>
              <a:t>Execute </a:t>
            </a:r>
            <a:r>
              <a:rPr lang="en-US">
                <a:solidFill>
                  <a:schemeClr val="tx2"/>
                </a:solidFill>
              </a:rPr>
              <a:t>testing at scale to </a:t>
            </a:r>
            <a:r>
              <a:rPr lang="en-US" smtClean="0">
                <a:solidFill>
                  <a:schemeClr val="tx2"/>
                </a:solidFill>
              </a:rPr>
              <a:t>realize full </a:t>
            </a:r>
            <a:r>
              <a:rPr lang="en-US">
                <a:solidFill>
                  <a:schemeClr val="tx2"/>
                </a:solidFill>
              </a:rPr>
              <a:t>benefits </a:t>
            </a:r>
            <a:endParaRPr lang="en-US" smtClean="0">
              <a:solidFill>
                <a:schemeClr val="tx2"/>
              </a:solidFill>
            </a:endParaRPr>
          </a:p>
          <a:p>
            <a:pPr lvl="1"/>
            <a:endParaRPr lang="en-US"/>
          </a:p>
        </p:txBody>
      </p:sp>
      <p:pic>
        <p:nvPicPr>
          <p:cNvPr id="4" name="Chart 1" descr="cid:image001.png@01CEE484.F30770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55894" y="2963861"/>
            <a:ext cx="6985581" cy="31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81" y="6157797"/>
            <a:ext cx="10414071" cy="374846"/>
          </a:xfrm>
          <a:prstGeom prst="rect">
            <a:avLst/>
          </a:prstGeom>
        </p:spPr>
        <p:txBody>
          <a:bodyPr wrap="square">
            <a:spAutoFit/>
          </a:bodyPr>
          <a:lstStyle/>
          <a:p>
            <a:r>
              <a:rPr lang="en-US" sz="1836">
                <a:solidFill>
                  <a:srgbClr val="FFFFFF"/>
                </a:solidFill>
                <a:hlinkClick r:id="rId5"/>
              </a:rPr>
              <a:t>https://msftdbprodsamples.codeplex.com/releases/view/114491?WT.mc_id=Blog_SQL_InMem_CTP2</a:t>
            </a:r>
            <a:endParaRPr lang="en-US" sz="1836">
              <a:solidFill>
                <a:srgbClr val="FFFFFF"/>
              </a:solidFill>
            </a:endParaRPr>
          </a:p>
        </p:txBody>
      </p:sp>
      <p:sp>
        <p:nvSpPr>
          <p:cNvPr id="6" name="Rectangle 5"/>
          <p:cNvSpPr/>
          <p:nvPr/>
        </p:nvSpPr>
        <p:spPr>
          <a:xfrm>
            <a:off x="184799" y="3549959"/>
            <a:ext cx="5415196" cy="1938992"/>
          </a:xfrm>
          <a:prstGeom prst="rect">
            <a:avLst/>
          </a:prstGeom>
        </p:spPr>
        <p:txBody>
          <a:bodyPr wrap="square">
            <a:spAutoFit/>
          </a:bodyPr>
          <a:lstStyle/>
          <a:p>
            <a:r>
              <a:rPr lang="en-US" sz="2000">
                <a:solidFill>
                  <a:srgbClr val="FFFFFF"/>
                </a:solidFill>
              </a:rPr>
              <a:t>ostress.exe -S. –E</a:t>
            </a:r>
          </a:p>
          <a:p>
            <a:r>
              <a:rPr lang="en-US" sz="2000">
                <a:solidFill>
                  <a:srgbClr val="FFFFFF"/>
                </a:solidFill>
              </a:rPr>
              <a:t>-dAdventureWorks2012 </a:t>
            </a:r>
          </a:p>
          <a:p>
            <a:r>
              <a:rPr lang="en-US" sz="2000">
                <a:solidFill>
                  <a:srgbClr val="FFFFFF"/>
                </a:solidFill>
              </a:rPr>
              <a:t>-Q"EXEC </a:t>
            </a:r>
            <a:r>
              <a:rPr lang="en-US" sz="2000" err="1">
                <a:solidFill>
                  <a:srgbClr val="FFFFFF"/>
                </a:solidFill>
              </a:rPr>
              <a:t>Demo.usp_DemoInsertSalesOrders</a:t>
            </a:r>
            <a:r>
              <a:rPr lang="en-US" sz="2000">
                <a:solidFill>
                  <a:srgbClr val="FFFFFF"/>
                </a:solidFill>
              </a:rPr>
              <a:t> </a:t>
            </a:r>
          </a:p>
          <a:p>
            <a:r>
              <a:rPr lang="en-US" sz="2000">
                <a:solidFill>
                  <a:srgbClr val="FFFFFF"/>
                </a:solidFill>
              </a:rPr>
              <a:t>@</a:t>
            </a:r>
            <a:r>
              <a:rPr lang="en-US" sz="2000" err="1">
                <a:solidFill>
                  <a:srgbClr val="FFFFFF"/>
                </a:solidFill>
              </a:rPr>
              <a:t>use_inmem</a:t>
            </a:r>
            <a:r>
              <a:rPr lang="en-US" sz="2000">
                <a:solidFill>
                  <a:srgbClr val="FFFFFF"/>
                </a:solidFill>
              </a:rPr>
              <a:t> = &lt;0,1&gt;, @</a:t>
            </a:r>
            <a:r>
              <a:rPr lang="en-US" sz="2000" err="1">
                <a:solidFill>
                  <a:srgbClr val="FFFFFF"/>
                </a:solidFill>
              </a:rPr>
              <a:t>order_count</a:t>
            </a:r>
            <a:r>
              <a:rPr lang="en-US" sz="2000">
                <a:solidFill>
                  <a:srgbClr val="FFFFFF"/>
                </a:solidFill>
              </a:rPr>
              <a:t>=100000" </a:t>
            </a:r>
          </a:p>
          <a:p>
            <a:r>
              <a:rPr lang="en-US" sz="2000">
                <a:solidFill>
                  <a:srgbClr val="FFFFFF"/>
                </a:solidFill>
              </a:rPr>
              <a:t>–n&lt;varies&gt;</a:t>
            </a:r>
          </a:p>
        </p:txBody>
      </p:sp>
      <p:sp>
        <p:nvSpPr>
          <p:cNvPr id="7" name="Oval 6"/>
          <p:cNvSpPr/>
          <p:nvPr/>
        </p:nvSpPr>
        <p:spPr>
          <a:xfrm rot="5400000">
            <a:off x="8912700" y="5121919"/>
            <a:ext cx="826392" cy="576518"/>
          </a:xfrm>
          <a:prstGeom prst="ellipse">
            <a:avLst/>
          </a:prstGeom>
          <a:noFill/>
          <a:ln w="38100">
            <a:solidFill>
              <a:srgbClr val="FF0000"/>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solidFill>
                <a:srgbClr val="FFFFFF"/>
              </a:solidFill>
            </a:endParaRPr>
          </a:p>
        </p:txBody>
      </p:sp>
    </p:spTree>
    <p:extLst>
      <p:ext uri="{BB962C8B-B14F-4D97-AF65-F5344CB8AC3E}">
        <p14:creationId xmlns:p14="http://schemas.microsoft.com/office/powerpoint/2010/main" val="2504211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 at TechEd</a:t>
            </a:r>
            <a:endParaRPr lang="en-US" dirty="0"/>
          </a:p>
        </p:txBody>
      </p:sp>
      <p:sp>
        <p:nvSpPr>
          <p:cNvPr id="8" name="Text Placeholder 7"/>
          <p:cNvSpPr>
            <a:spLocks noGrp="1"/>
          </p:cNvSpPr>
          <p:nvPr>
            <p:ph type="body" sz="quarter" idx="11"/>
          </p:nvPr>
        </p:nvSpPr>
        <p:spPr>
          <a:xfrm>
            <a:off x="274639" y="1212849"/>
            <a:ext cx="11889564" cy="5053691"/>
          </a:xfrm>
        </p:spPr>
        <p:txBody>
          <a:bodyPr/>
          <a:lstStyle/>
          <a:p>
            <a:pPr lvl="0">
              <a:spcBef>
                <a:spcPts val="2400"/>
              </a:spcBef>
            </a:pPr>
            <a:r>
              <a:rPr lang="en-US" sz="3600" dirty="0" smtClean="0">
                <a:solidFill>
                  <a:schemeClr val="tx2"/>
                </a:solidFill>
              </a:rPr>
              <a:t>Breakout Sessions</a:t>
            </a:r>
          </a:p>
          <a:p>
            <a:pPr lvl="1">
              <a:spcBef>
                <a:spcPts val="2400"/>
              </a:spcBef>
            </a:pPr>
            <a:r>
              <a:rPr lang="en-US" sz="2000" dirty="0" smtClean="0"/>
              <a:t>DBI-B287 - Microsoft SQL Server 2014: In-Memory OLTP Overview</a:t>
            </a:r>
          </a:p>
          <a:p>
            <a:pPr lvl="1">
              <a:spcBef>
                <a:spcPts val="2400"/>
              </a:spcBef>
            </a:pPr>
            <a:r>
              <a:rPr lang="en-US" sz="2000" dirty="0" smtClean="0"/>
              <a:t>DBI-B386 </a:t>
            </a:r>
            <a:r>
              <a:rPr lang="en-US" sz="2000" dirty="0"/>
              <a:t>- Microsoft SQL Server 2014: In-Memory OLTP for Database </a:t>
            </a:r>
            <a:r>
              <a:rPr lang="en-US" sz="2000" dirty="0" smtClean="0"/>
              <a:t>Developers</a:t>
            </a:r>
          </a:p>
          <a:p>
            <a:pPr lvl="1">
              <a:spcBef>
                <a:spcPts val="2400"/>
              </a:spcBef>
            </a:pPr>
            <a:r>
              <a:rPr lang="en-US" sz="2000" dirty="0"/>
              <a:t>DBI-B385 - Microsoft SQL Server 2014: In-Memory OLTP for Database Administrators</a:t>
            </a:r>
            <a:endParaRPr lang="en-US" sz="2000" dirty="0" smtClean="0"/>
          </a:p>
          <a:p>
            <a:pPr lvl="1">
              <a:spcBef>
                <a:spcPts val="2400"/>
              </a:spcBef>
            </a:pPr>
            <a:r>
              <a:rPr lang="en-US" sz="2000" dirty="0"/>
              <a:t>DBI-B384 - Microsoft SQL Server 2014: In-Memory OLTP End-to-End: Preparing for Migration</a:t>
            </a:r>
            <a:endParaRPr lang="en-US" sz="2000" dirty="0" smtClean="0"/>
          </a:p>
          <a:p>
            <a:pPr lvl="1">
              <a:spcBef>
                <a:spcPts val="2400"/>
              </a:spcBef>
            </a:pPr>
            <a:r>
              <a:rPr lang="en-US" sz="2000" dirty="0"/>
              <a:t>DBI-B315 - Microsoft SQL Server 2014: In-Memory OLTP: Memory/Storage Monitoring and </a:t>
            </a:r>
            <a:r>
              <a:rPr lang="en-US" sz="2000" dirty="0" smtClean="0"/>
              <a:t>Troubleshooting</a:t>
            </a:r>
          </a:p>
          <a:p>
            <a:pPr lvl="1">
              <a:spcBef>
                <a:spcPts val="2400"/>
              </a:spcBef>
            </a:pPr>
            <a:r>
              <a:rPr lang="en-US" sz="2000" dirty="0"/>
              <a:t>DBI-B488 - Microsoft SQL Server 2014: In-Memory OLTP Performance </a:t>
            </a:r>
            <a:r>
              <a:rPr lang="en-US" sz="2000" dirty="0" smtClean="0"/>
              <a:t>Troubleshooting</a:t>
            </a:r>
          </a:p>
          <a:p>
            <a:pPr lvl="1">
              <a:spcBef>
                <a:spcPts val="2400"/>
              </a:spcBef>
            </a:pPr>
            <a:r>
              <a:rPr lang="en-US" sz="2000" dirty="0"/>
              <a:t>DBI-B313 - Microsoft SQL Server 2014: In-Memory OLTP Customer Deployments and Lessons Learned</a:t>
            </a:r>
            <a:endParaRPr lang="en-US" sz="20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3869160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FontTx/>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rgbClr val="7FBA00">
                    <a:lumMod val="60000"/>
                    <a:lumOff val="40000"/>
                  </a:srgbClr>
                </a:solidFill>
                <a:latin typeface="Segoe UI Light"/>
              </a:rPr>
              <a:t>     http://www.trySQLSever.com</a:t>
            </a:r>
          </a:p>
          <a:p>
            <a:pPr indent="-932559" defTabSz="932194">
              <a:lnSpc>
                <a:spcPct val="90000"/>
              </a:lnSpc>
              <a:spcBef>
                <a:spcPct val="20000"/>
              </a:spcBef>
              <a:buSzPct val="105000"/>
            </a:pPr>
            <a:endParaRPr lang="en-US" sz="2856" dirty="0">
              <a:solidFill>
                <a:srgbClr val="7FBA00">
                  <a:lumMod val="60000"/>
                  <a:lumOff val="40000"/>
                </a:srgbClr>
              </a:soli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http://microsoft.com/bigdata</a:t>
            </a:r>
          </a:p>
          <a:p>
            <a:pPr marL="571165" indent="-571165" defTabSz="932194">
              <a:lnSpc>
                <a:spcPct val="90000"/>
              </a:lnSpc>
              <a:spcBef>
                <a:spcPct val="20000"/>
              </a:spcBef>
              <a:buSzPct val="105000"/>
              <a:buFontTx/>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marL="466280" lvl="1" defTabSz="932194">
              <a:lnSpc>
                <a:spcPct val="90000"/>
              </a:lnSpc>
              <a:spcBef>
                <a:spcPct val="20000"/>
              </a:spcBef>
              <a:buSzPct val="105000"/>
            </a:pPr>
            <a:endParaRPr lang="en-US" sz="3264" b="1" dirty="0">
              <a:solidFill>
                <a:srgbClr val="FFFFFF"/>
              </a:solidFill>
              <a:latin typeface="Segoe UI Light"/>
            </a:endParaRPr>
          </a:p>
          <a:p>
            <a:pPr marL="466280" lvl="1" defTabSz="932194">
              <a:lnSpc>
                <a:spcPct val="90000"/>
              </a:lnSpc>
              <a:spcBef>
                <a:spcPct val="20000"/>
              </a:spcBef>
              <a:buSzPct val="105000"/>
            </a:pPr>
            <a:endParaRPr lang="en-US" sz="3264" b="1" dirty="0">
              <a:solidFill>
                <a:srgbClr val="FFFFFF"/>
              </a:solidFill>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960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a:solidFill>
                    <a:srgbClr val="FFFFFF"/>
                  </a:solidFill>
                  <a:hlinkClick r:id="rId3"/>
                </a:rPr>
                <a:t>www.microsoft.com/learning </a:t>
              </a:r>
              <a:endParaRPr lang="en-US" sz="160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a:solidFill>
                    <a:srgbClr val="FFFFFF"/>
                  </a:solidFill>
                  <a:hlinkClick r:id="rId4"/>
                </a:rPr>
                <a:t>http://microsoft.com/msdn </a:t>
              </a:r>
              <a:endParaRPr lang="en-US">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a:solidFill>
                    <a:srgbClr val="FFFFFF"/>
                  </a:solidFill>
                  <a:hlinkClick r:id="rId5"/>
                </a:rPr>
                <a:t>http://microsoft.com/technet  </a:t>
              </a:r>
              <a:endParaRPr lang="en-US">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a:solidFill>
                    <a:srgbClr val="FFFFFF"/>
                  </a:solidFill>
                  <a:hlinkClick r:id="rId6"/>
                </a:rPr>
                <a:t>http://channel9.msdn.com/Events/TechEd</a:t>
              </a:r>
              <a:endParaRPr lang="en-US">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0607245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a:t>Complete an evaluation </a:t>
            </a:r>
            <a:r>
              <a:rPr lang="en-US" smtClean="0"/>
              <a:t>and </a:t>
            </a:r>
            <a:r>
              <a:rPr lang="en-US"/>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07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Evaluate this session</a:t>
            </a:r>
            <a:endParaRPr lang="en-US"/>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a:gradFill>
                  <a:gsLst>
                    <a:gs pos="83000">
                      <a:srgbClr val="FFFFFF"/>
                    </a:gs>
                    <a:gs pos="100000">
                      <a:srgbClr val="0072C6">
                        <a:lumMod val="30000"/>
                        <a:lumOff val="70000"/>
                      </a:srgbClr>
                    </a:gs>
                  </a:gsLst>
                  <a:lin ang="5400000" scaled="1"/>
                </a:gradFill>
              </a:rPr>
              <a:t>Scan this </a:t>
            </a:r>
            <a:r>
              <a:rPr lang="en-US" sz="4400" b="1" smtClean="0">
                <a:gradFill>
                  <a:gsLst>
                    <a:gs pos="83000">
                      <a:srgbClr val="FFFFFF"/>
                    </a:gs>
                    <a:gs pos="100000">
                      <a:srgbClr val="0072C6">
                        <a:lumMod val="30000"/>
                        <a:lumOff val="70000"/>
                      </a:srgbClr>
                    </a:gs>
                  </a:gsLst>
                  <a:lin ang="5400000" scaled="1"/>
                </a:gradFill>
              </a:rPr>
              <a:t/>
            </a:r>
            <a:br>
              <a:rPr lang="en-US" sz="4400" b="1" smtClean="0">
                <a:gradFill>
                  <a:gsLst>
                    <a:gs pos="83000">
                      <a:srgbClr val="FFFFFF"/>
                    </a:gs>
                    <a:gs pos="100000">
                      <a:srgbClr val="0072C6">
                        <a:lumMod val="30000"/>
                        <a:lumOff val="70000"/>
                      </a:srgbClr>
                    </a:gs>
                  </a:gsLst>
                  <a:lin ang="5400000" scaled="1"/>
                </a:gradFill>
              </a:rPr>
            </a:br>
            <a:r>
              <a:rPr lang="en-US" sz="4400" b="1" smtClean="0">
                <a:gradFill>
                  <a:gsLst>
                    <a:gs pos="83000">
                      <a:srgbClr val="FFFFFF"/>
                    </a:gs>
                    <a:gs pos="100000">
                      <a:srgbClr val="0072C6">
                        <a:lumMod val="30000"/>
                        <a:lumOff val="70000"/>
                      </a:srgbClr>
                    </a:gs>
                  </a:gsLst>
                  <a:lin ang="5400000" scaled="1"/>
                </a:gradFill>
              </a:rPr>
              <a:t>QR </a:t>
            </a:r>
            <a:r>
              <a:rPr lang="en-US" sz="4400" b="1">
                <a:gradFill>
                  <a:gsLst>
                    <a:gs pos="83000">
                      <a:srgbClr val="FFFFFF"/>
                    </a:gs>
                    <a:gs pos="100000">
                      <a:srgbClr val="0072C6">
                        <a:lumMod val="30000"/>
                        <a:lumOff val="70000"/>
                      </a:srgbClr>
                    </a:gs>
                  </a:gsLst>
                  <a:lin ang="5400000" scaled="1"/>
                </a:gradFill>
              </a:rPr>
              <a:t>code </a:t>
            </a:r>
            <a:r>
              <a:rPr lang="en-US" sz="4400" b="1" smtClean="0">
                <a:gradFill>
                  <a:gsLst>
                    <a:gs pos="83000">
                      <a:srgbClr val="FFFFFF"/>
                    </a:gs>
                    <a:gs pos="100000">
                      <a:srgbClr val="0072C6">
                        <a:lumMod val="30000"/>
                        <a:lumOff val="70000"/>
                      </a:srgbClr>
                    </a:gs>
                  </a:gsLst>
                  <a:lin ang="5400000" scaled="1"/>
                </a:gradFill>
              </a:rPr>
              <a:t/>
            </a:r>
            <a:br>
              <a:rPr lang="en-US" sz="4400" b="1" smtClean="0">
                <a:gradFill>
                  <a:gsLst>
                    <a:gs pos="83000">
                      <a:srgbClr val="FFFFFF"/>
                    </a:gs>
                    <a:gs pos="100000">
                      <a:srgbClr val="0072C6">
                        <a:lumMod val="30000"/>
                        <a:lumOff val="70000"/>
                      </a:srgbClr>
                    </a:gs>
                  </a:gsLst>
                  <a:lin ang="5400000" scaled="1"/>
                </a:gradFill>
              </a:rPr>
            </a:br>
            <a:r>
              <a:rPr lang="en-US" sz="4400" smtClean="0">
                <a:gradFill>
                  <a:gsLst>
                    <a:gs pos="83000">
                      <a:srgbClr val="FFFFFF"/>
                    </a:gs>
                    <a:gs pos="100000">
                      <a:srgbClr val="0072C6">
                        <a:lumMod val="30000"/>
                        <a:lumOff val="70000"/>
                      </a:srgbClr>
                    </a:gs>
                  </a:gsLst>
                  <a:lin ang="5400000" scaled="1"/>
                </a:gradFill>
              </a:rPr>
              <a:t>to evaluate </a:t>
            </a:r>
            <a:br>
              <a:rPr lang="en-US" sz="4400" smtClean="0">
                <a:gradFill>
                  <a:gsLst>
                    <a:gs pos="83000">
                      <a:srgbClr val="FFFFFF"/>
                    </a:gs>
                    <a:gs pos="100000">
                      <a:srgbClr val="0072C6">
                        <a:lumMod val="30000"/>
                        <a:lumOff val="70000"/>
                      </a:srgbClr>
                    </a:gs>
                  </a:gsLst>
                  <a:lin ang="5400000" scaled="1"/>
                </a:gradFill>
              </a:rPr>
            </a:br>
            <a:r>
              <a:rPr lang="en-US" sz="4400" smtClean="0">
                <a:gradFill>
                  <a:gsLst>
                    <a:gs pos="83000">
                      <a:srgbClr val="FFFFFF"/>
                    </a:gs>
                    <a:gs pos="100000">
                      <a:srgbClr val="0072C6">
                        <a:lumMod val="30000"/>
                        <a:lumOff val="70000"/>
                      </a:srgbClr>
                    </a:gs>
                  </a:gsLst>
                  <a:lin ang="5400000" scaled="1"/>
                </a:gradFill>
              </a:rPr>
              <a:t>this </a:t>
            </a:r>
            <a:r>
              <a:rPr lang="en-US" sz="440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672860161"/>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rgbClr val="FFFFFF"/>
                    </a:gs>
                    <a:gs pos="100000">
                      <a:srgbClr val="FFFFFF"/>
                    </a:gs>
                  </a:gsLst>
                  <a:lin ang="5400000" scaled="0"/>
                </a:gradFill>
                <a:cs typeface="Segoe UI" pitchFamily="34" charset="0"/>
              </a:rPr>
              <a:t>© </a:t>
            </a:r>
            <a:r>
              <a:rPr lang="en-US" sz="700" smtClean="0">
                <a:gradFill>
                  <a:gsLst>
                    <a:gs pos="0">
                      <a:srgbClr val="FFFFFF"/>
                    </a:gs>
                    <a:gs pos="100000">
                      <a:srgbClr val="FFFFFF"/>
                    </a:gs>
                  </a:gsLst>
                  <a:lin ang="5400000" scaled="0"/>
                </a:gradFill>
                <a:cs typeface="Segoe UI" pitchFamily="34" charset="0"/>
              </a:rPr>
              <a:t>2014 </a:t>
            </a:r>
            <a:r>
              <a:rPr lang="en-US" sz="700">
                <a:gradFill>
                  <a:gsLst>
                    <a:gs pos="0">
                      <a:srgbClr val="FFFFFF"/>
                    </a:gs>
                    <a:gs pos="100000">
                      <a:srgbClr val="FFFFFF"/>
                    </a:gs>
                  </a:gsLst>
                  <a:lin ang="5400000" scaled="0"/>
                </a:gradFill>
                <a:cs typeface="Segoe UI" pitchFamily="34" charset="0"/>
              </a:rPr>
              <a:t>Microsoft Corporation. All rights reserved. Microsoft, Windows, </a:t>
            </a:r>
            <a:r>
              <a:rPr lang="en-US" sz="700" smtClean="0">
                <a:gradFill>
                  <a:gsLst>
                    <a:gs pos="0">
                      <a:srgbClr val="FFFFFF"/>
                    </a:gs>
                    <a:gs pos="100000">
                      <a:srgbClr val="FFFFFF"/>
                    </a:gs>
                  </a:gsLst>
                  <a:lin ang="5400000" scaled="0"/>
                </a:gradFill>
                <a:cs typeface="Segoe UI" pitchFamily="34" charset="0"/>
              </a:rPr>
              <a:t>and </a:t>
            </a:r>
            <a:r>
              <a:rPr lang="en-US" sz="70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2184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err="1" smtClean="0"/>
              <a:t>Bwin.party</a:t>
            </a:r>
            <a:endParaRPr lang="de-AT"/>
          </a:p>
        </p:txBody>
      </p:sp>
    </p:spTree>
    <p:extLst>
      <p:ext uri="{BB962C8B-B14F-4D97-AF65-F5344CB8AC3E}">
        <p14:creationId xmlns:p14="http://schemas.microsoft.com/office/powerpoint/2010/main" val="7478183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smtClean="0"/>
              <a:t>Company Profile</a:t>
            </a:r>
            <a:endParaRPr lang="de-AT"/>
          </a:p>
        </p:txBody>
      </p:sp>
      <p:sp>
        <p:nvSpPr>
          <p:cNvPr id="2" name="Text Placeholder 1"/>
          <p:cNvSpPr>
            <a:spLocks noGrp="1"/>
          </p:cNvSpPr>
          <p:nvPr>
            <p:ph type="body" sz="quarter" idx="11"/>
          </p:nvPr>
        </p:nvSpPr>
        <p:spPr>
          <a:xfrm>
            <a:off x="274639" y="1212849"/>
            <a:ext cx="11889564" cy="3730252"/>
          </a:xfrm>
        </p:spPr>
        <p:txBody>
          <a:bodyPr/>
          <a:lstStyle/>
          <a:p>
            <a:r>
              <a:rPr lang="de-AT" sz="3600" dirty="0" smtClean="0">
                <a:solidFill>
                  <a:schemeClr val="tx1"/>
                </a:solidFill>
              </a:rPr>
              <a:t>Largest regulated online entertainment provider worldwide</a:t>
            </a:r>
          </a:p>
          <a:p>
            <a:r>
              <a:rPr lang="de-AT" sz="3600" dirty="0" smtClean="0">
                <a:solidFill>
                  <a:schemeClr val="tx1"/>
                </a:solidFill>
              </a:rPr>
              <a:t>Sports betting, Poker, Casino, Skillgames, Bingo, …</a:t>
            </a:r>
          </a:p>
          <a:p>
            <a:r>
              <a:rPr lang="de-AT" sz="3600" dirty="0" smtClean="0">
                <a:solidFill>
                  <a:schemeClr val="tx1"/>
                </a:solidFill>
              </a:rPr>
              <a:t>&gt;150.000 active users</a:t>
            </a:r>
            <a:r>
              <a:rPr lang="de-AT" sz="3600" dirty="0">
                <a:solidFill>
                  <a:schemeClr val="tx1"/>
                </a:solidFill>
              </a:rPr>
              <a:t> </a:t>
            </a:r>
            <a:r>
              <a:rPr lang="de-AT" sz="3600" dirty="0" smtClean="0">
                <a:solidFill>
                  <a:schemeClr val="tx1"/>
                </a:solidFill>
              </a:rPr>
              <a:t>daily</a:t>
            </a:r>
          </a:p>
          <a:p>
            <a:r>
              <a:rPr lang="de-AT" sz="3600" dirty="0" smtClean="0">
                <a:solidFill>
                  <a:schemeClr val="tx1"/>
                </a:solidFill>
              </a:rPr>
              <a:t>Up to 30.000 different sports bets offered per day</a:t>
            </a:r>
          </a:p>
          <a:p>
            <a:r>
              <a:rPr lang="de-AT" sz="3600" dirty="0" smtClean="0">
                <a:solidFill>
                  <a:schemeClr val="tx1"/>
                </a:solidFill>
              </a:rPr>
              <a:t>Approx. 1 mio new users every year</a:t>
            </a:r>
          </a:p>
          <a:p>
            <a:r>
              <a:rPr lang="de-AT" sz="3600" dirty="0" smtClean="0">
                <a:solidFill>
                  <a:schemeClr val="tx1"/>
                </a:solidFill>
              </a:rPr>
              <a:t>Yearly revenue ~ 650 Million Euro</a:t>
            </a:r>
            <a:endParaRPr lang="de-AT" sz="3600" dirty="0">
              <a:solidFill>
                <a:schemeClr val="tx1"/>
              </a:solidFill>
            </a:endParaRPr>
          </a:p>
        </p:txBody>
      </p:sp>
    </p:spTree>
    <p:extLst>
      <p:ext uri="{BB962C8B-B14F-4D97-AF65-F5344CB8AC3E}">
        <p14:creationId xmlns:p14="http://schemas.microsoft.com/office/powerpoint/2010/main" val="6262396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err="1" smtClean="0"/>
              <a:t>Application</a:t>
            </a:r>
            <a:r>
              <a:rPr lang="de-AT" smtClean="0"/>
              <a:t> </a:t>
            </a:r>
            <a:r>
              <a:rPr lang="de-AT" err="1" smtClean="0"/>
              <a:t>overview</a:t>
            </a:r>
            <a:endParaRPr lang="de-AT"/>
          </a:p>
        </p:txBody>
      </p:sp>
      <p:pic>
        <p:nvPicPr>
          <p:cNvPr id="4" name="Content Placeholder 3"/>
          <p:cNvPicPr>
            <a:picLocks noGrp="1" noChangeAspect="1"/>
          </p:cNvPicPr>
          <p:nvPr/>
        </p:nvPicPr>
        <p:blipFill>
          <a:blip r:embed="rId2"/>
          <a:stretch>
            <a:fillRect/>
          </a:stretch>
        </p:blipFill>
        <p:spPr>
          <a:xfrm>
            <a:off x="549019" y="1552193"/>
            <a:ext cx="11434037" cy="4688239"/>
          </a:xfrm>
          <a:prstGeom prst="rect">
            <a:avLst/>
          </a:prstGeom>
        </p:spPr>
      </p:pic>
    </p:spTree>
    <p:extLst>
      <p:ext uri="{BB962C8B-B14F-4D97-AF65-F5344CB8AC3E}">
        <p14:creationId xmlns:p14="http://schemas.microsoft.com/office/powerpoint/2010/main" val="42344541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err="1" smtClean="0"/>
              <a:t>Characteristics</a:t>
            </a:r>
            <a:endParaRPr lang="de-AT"/>
          </a:p>
        </p:txBody>
      </p:sp>
      <p:sp>
        <p:nvSpPr>
          <p:cNvPr id="2" name="Text Placeholder 1"/>
          <p:cNvSpPr>
            <a:spLocks noGrp="1"/>
          </p:cNvSpPr>
          <p:nvPr>
            <p:ph type="body" sz="quarter" idx="11"/>
          </p:nvPr>
        </p:nvSpPr>
        <p:spPr>
          <a:xfrm>
            <a:off x="274639" y="1212849"/>
            <a:ext cx="11889564" cy="4001095"/>
          </a:xfrm>
        </p:spPr>
        <p:txBody>
          <a:bodyPr/>
          <a:lstStyle/>
          <a:p>
            <a:r>
              <a:rPr lang="de-AT" err="1" smtClean="0">
                <a:solidFill>
                  <a:schemeClr val="tx1"/>
                </a:solidFill>
              </a:rPr>
              <a:t>Massively</a:t>
            </a:r>
            <a:r>
              <a:rPr lang="de-AT" smtClean="0">
                <a:solidFill>
                  <a:schemeClr val="tx1"/>
                </a:solidFill>
              </a:rPr>
              <a:t> </a:t>
            </a:r>
            <a:r>
              <a:rPr lang="de-AT" err="1" smtClean="0">
                <a:solidFill>
                  <a:schemeClr val="tx1"/>
                </a:solidFill>
              </a:rPr>
              <a:t>scaled</a:t>
            </a:r>
            <a:r>
              <a:rPr lang="de-AT" smtClean="0">
                <a:solidFill>
                  <a:schemeClr val="tx1"/>
                </a:solidFill>
              </a:rPr>
              <a:t> out Frontend</a:t>
            </a:r>
          </a:p>
          <a:p>
            <a:r>
              <a:rPr lang="de-AT" smtClean="0">
                <a:solidFill>
                  <a:schemeClr val="tx1"/>
                </a:solidFill>
              </a:rPr>
              <a:t>State </a:t>
            </a:r>
            <a:r>
              <a:rPr lang="de-AT" err="1" smtClean="0">
                <a:solidFill>
                  <a:schemeClr val="tx1"/>
                </a:solidFill>
              </a:rPr>
              <a:t>coordination</a:t>
            </a:r>
            <a:r>
              <a:rPr lang="de-AT" smtClean="0">
                <a:solidFill>
                  <a:schemeClr val="tx1"/>
                </a:solidFill>
              </a:rPr>
              <a:t> on a </a:t>
            </a:r>
            <a:r>
              <a:rPr lang="de-AT" err="1" smtClean="0">
                <a:solidFill>
                  <a:schemeClr val="tx1"/>
                </a:solidFill>
              </a:rPr>
              <a:t>single</a:t>
            </a:r>
            <a:r>
              <a:rPr lang="de-AT" smtClean="0">
                <a:solidFill>
                  <a:schemeClr val="tx1"/>
                </a:solidFill>
              </a:rPr>
              <a:t> </a:t>
            </a:r>
            <a:r>
              <a:rPr lang="de-AT" err="1" smtClean="0">
                <a:solidFill>
                  <a:schemeClr val="tx1"/>
                </a:solidFill>
              </a:rPr>
              <a:t>database</a:t>
            </a:r>
            <a:r>
              <a:rPr lang="de-AT" smtClean="0">
                <a:solidFill>
                  <a:schemeClr val="tx1"/>
                </a:solidFill>
              </a:rPr>
              <a:t> (per </a:t>
            </a:r>
            <a:r>
              <a:rPr lang="de-AT" err="1" smtClean="0">
                <a:solidFill>
                  <a:schemeClr val="tx1"/>
                </a:solidFill>
              </a:rPr>
              <a:t>farm</a:t>
            </a:r>
            <a:r>
              <a:rPr lang="de-AT" smtClean="0">
                <a:solidFill>
                  <a:schemeClr val="tx1"/>
                </a:solidFill>
              </a:rPr>
              <a:t>)</a:t>
            </a:r>
          </a:p>
          <a:p>
            <a:r>
              <a:rPr lang="de-AT" smtClean="0">
                <a:solidFill>
                  <a:schemeClr val="tx1"/>
                </a:solidFill>
              </a:rPr>
              <a:t>Every web </a:t>
            </a:r>
            <a:r>
              <a:rPr lang="de-AT" err="1" smtClean="0">
                <a:solidFill>
                  <a:schemeClr val="tx1"/>
                </a:solidFill>
              </a:rPr>
              <a:t>page</a:t>
            </a:r>
            <a:r>
              <a:rPr lang="de-AT" smtClean="0">
                <a:solidFill>
                  <a:schemeClr val="tx1"/>
                </a:solidFill>
              </a:rPr>
              <a:t> </a:t>
            </a:r>
            <a:r>
              <a:rPr lang="de-AT" err="1" smtClean="0">
                <a:solidFill>
                  <a:schemeClr val="tx1"/>
                </a:solidFill>
              </a:rPr>
              <a:t>impression</a:t>
            </a:r>
            <a:r>
              <a:rPr lang="de-AT" smtClean="0">
                <a:solidFill>
                  <a:schemeClr val="tx1"/>
                </a:solidFill>
              </a:rPr>
              <a:t> </a:t>
            </a:r>
            <a:r>
              <a:rPr lang="de-AT" err="1" smtClean="0">
                <a:solidFill>
                  <a:schemeClr val="tx1"/>
                </a:solidFill>
              </a:rPr>
              <a:t>generates</a:t>
            </a:r>
            <a:r>
              <a:rPr lang="de-AT" smtClean="0">
                <a:solidFill>
                  <a:schemeClr val="tx1"/>
                </a:solidFill>
              </a:rPr>
              <a:t> </a:t>
            </a:r>
            <a:r>
              <a:rPr lang="de-AT" err="1" smtClean="0">
                <a:solidFill>
                  <a:schemeClr val="tx1"/>
                </a:solidFill>
              </a:rPr>
              <a:t>two</a:t>
            </a:r>
            <a:r>
              <a:rPr lang="de-AT" smtClean="0">
                <a:solidFill>
                  <a:schemeClr val="tx1"/>
                </a:solidFill>
              </a:rPr>
              <a:t> </a:t>
            </a:r>
            <a:r>
              <a:rPr lang="de-AT" err="1" smtClean="0">
                <a:solidFill>
                  <a:schemeClr val="tx1"/>
                </a:solidFill>
              </a:rPr>
              <a:t>batches</a:t>
            </a:r>
            <a:r>
              <a:rPr lang="de-AT" smtClean="0">
                <a:solidFill>
                  <a:schemeClr val="tx1"/>
                </a:solidFill>
              </a:rPr>
              <a:t> at </a:t>
            </a:r>
            <a:r>
              <a:rPr lang="de-AT" err="1" smtClean="0">
                <a:solidFill>
                  <a:schemeClr val="tx1"/>
                </a:solidFill>
              </a:rPr>
              <a:t>the</a:t>
            </a:r>
            <a:r>
              <a:rPr lang="de-AT" smtClean="0">
                <a:solidFill>
                  <a:schemeClr val="tx1"/>
                </a:solidFill>
              </a:rPr>
              <a:t> </a:t>
            </a:r>
            <a:r>
              <a:rPr lang="de-AT" err="1" smtClean="0">
                <a:solidFill>
                  <a:schemeClr val="tx1"/>
                </a:solidFill>
              </a:rPr>
              <a:t>database</a:t>
            </a:r>
            <a:endParaRPr lang="de-AT" smtClean="0">
              <a:solidFill>
                <a:schemeClr val="tx1"/>
              </a:solidFill>
            </a:endParaRPr>
          </a:p>
          <a:p>
            <a:r>
              <a:rPr lang="de-AT" err="1" smtClean="0">
                <a:solidFill>
                  <a:schemeClr val="tx1"/>
                </a:solidFill>
              </a:rPr>
              <a:t>Very</a:t>
            </a:r>
            <a:r>
              <a:rPr lang="de-AT" smtClean="0">
                <a:solidFill>
                  <a:schemeClr val="tx1"/>
                </a:solidFill>
              </a:rPr>
              <a:t> high </a:t>
            </a:r>
            <a:r>
              <a:rPr lang="de-AT" err="1" smtClean="0">
                <a:solidFill>
                  <a:schemeClr val="tx1"/>
                </a:solidFill>
              </a:rPr>
              <a:t>peak</a:t>
            </a:r>
            <a:r>
              <a:rPr lang="de-AT" smtClean="0">
                <a:solidFill>
                  <a:schemeClr val="tx1"/>
                </a:solidFill>
              </a:rPr>
              <a:t> </a:t>
            </a:r>
            <a:r>
              <a:rPr lang="de-AT" err="1" smtClean="0">
                <a:solidFill>
                  <a:schemeClr val="tx1"/>
                </a:solidFill>
              </a:rPr>
              <a:t>loads</a:t>
            </a:r>
            <a:endParaRPr lang="de-AT" smtClean="0">
              <a:solidFill>
                <a:schemeClr val="tx1"/>
              </a:solidFill>
            </a:endParaRPr>
          </a:p>
          <a:p>
            <a:r>
              <a:rPr lang="de-AT" smtClean="0">
                <a:solidFill>
                  <a:schemeClr val="tx1"/>
                </a:solidFill>
              </a:rPr>
              <a:t>Session </a:t>
            </a:r>
            <a:r>
              <a:rPr lang="de-AT" err="1" smtClean="0">
                <a:solidFill>
                  <a:schemeClr val="tx1"/>
                </a:solidFill>
              </a:rPr>
              <a:t>size</a:t>
            </a:r>
            <a:r>
              <a:rPr lang="de-AT" smtClean="0">
                <a:solidFill>
                  <a:schemeClr val="tx1"/>
                </a:solidFill>
              </a:rPr>
              <a:t> &gt; 8 KB</a:t>
            </a:r>
          </a:p>
        </p:txBody>
      </p:sp>
    </p:spTree>
    <p:extLst>
      <p:ext uri="{BB962C8B-B14F-4D97-AF65-F5344CB8AC3E}">
        <p14:creationId xmlns:p14="http://schemas.microsoft.com/office/powerpoint/2010/main" val="25540514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AT" smtClean="0"/>
              <a:t>At </a:t>
            </a:r>
            <a:r>
              <a:rPr lang="de-AT" err="1" smtClean="0"/>
              <a:t>the</a:t>
            </a:r>
            <a:r>
              <a:rPr lang="de-AT" smtClean="0"/>
              <a:t> </a:t>
            </a:r>
            <a:r>
              <a:rPr lang="de-AT" err="1" smtClean="0"/>
              <a:t>database</a:t>
            </a:r>
            <a:r>
              <a:rPr lang="de-AT" smtClean="0"/>
              <a:t>…</a:t>
            </a:r>
            <a:endParaRPr lang="de-AT"/>
          </a:p>
        </p:txBody>
      </p:sp>
      <p:sp>
        <p:nvSpPr>
          <p:cNvPr id="2" name="Text Placeholder 1"/>
          <p:cNvSpPr>
            <a:spLocks noGrp="1"/>
          </p:cNvSpPr>
          <p:nvPr>
            <p:ph type="body" sz="quarter" idx="11"/>
          </p:nvPr>
        </p:nvSpPr>
        <p:spPr>
          <a:xfrm>
            <a:off x="274639" y="1212849"/>
            <a:ext cx="11889564" cy="4813625"/>
          </a:xfrm>
        </p:spPr>
        <p:txBody>
          <a:bodyPr/>
          <a:lstStyle/>
          <a:p>
            <a:r>
              <a:rPr lang="de-AT" sz="3600" smtClean="0">
                <a:solidFill>
                  <a:schemeClr val="tx1"/>
                </a:solidFill>
              </a:rPr>
              <a:t>High </a:t>
            </a:r>
            <a:r>
              <a:rPr lang="de-AT" sz="3600" err="1" smtClean="0">
                <a:solidFill>
                  <a:schemeClr val="tx1"/>
                </a:solidFill>
              </a:rPr>
              <a:t>volume</a:t>
            </a:r>
            <a:endParaRPr lang="de-AT" sz="3600" smtClean="0">
              <a:solidFill>
                <a:schemeClr val="tx1"/>
              </a:solidFill>
            </a:endParaRPr>
          </a:p>
          <a:p>
            <a:r>
              <a:rPr lang="de-AT" sz="3600" smtClean="0">
                <a:solidFill>
                  <a:schemeClr val="tx1"/>
                </a:solidFill>
              </a:rPr>
              <a:t>BLOB like </a:t>
            </a:r>
            <a:r>
              <a:rPr lang="de-AT" sz="3600" err="1" smtClean="0">
                <a:solidFill>
                  <a:schemeClr val="tx1"/>
                </a:solidFill>
              </a:rPr>
              <a:t>data</a:t>
            </a:r>
            <a:endParaRPr lang="de-AT" sz="3600" smtClean="0">
              <a:solidFill>
                <a:schemeClr val="tx1"/>
              </a:solidFill>
            </a:endParaRPr>
          </a:p>
          <a:p>
            <a:r>
              <a:rPr lang="de-AT" sz="3600" smtClean="0">
                <a:solidFill>
                  <a:schemeClr val="tx1"/>
                </a:solidFill>
              </a:rPr>
              <a:t>Short </a:t>
            </a:r>
            <a:r>
              <a:rPr lang="de-AT" sz="3600" err="1" smtClean="0">
                <a:solidFill>
                  <a:schemeClr val="tx1"/>
                </a:solidFill>
              </a:rPr>
              <a:t>lived</a:t>
            </a:r>
            <a:r>
              <a:rPr lang="de-AT" sz="3600" smtClean="0">
                <a:solidFill>
                  <a:schemeClr val="tx1"/>
                </a:solidFill>
              </a:rPr>
              <a:t> </a:t>
            </a:r>
            <a:r>
              <a:rPr lang="de-AT" sz="3600" err="1" smtClean="0">
                <a:solidFill>
                  <a:schemeClr val="tx1"/>
                </a:solidFill>
              </a:rPr>
              <a:t>records</a:t>
            </a:r>
            <a:endParaRPr lang="de-AT" sz="3600" smtClean="0">
              <a:solidFill>
                <a:schemeClr val="tx1"/>
              </a:solidFill>
            </a:endParaRPr>
          </a:p>
          <a:p>
            <a:r>
              <a:rPr lang="de-AT" sz="3600" smtClean="0">
                <a:solidFill>
                  <a:schemeClr val="tx1"/>
                </a:solidFill>
              </a:rPr>
              <a:t>High update rate</a:t>
            </a:r>
            <a:endParaRPr lang="de-AT" sz="3600">
              <a:solidFill>
                <a:schemeClr val="tx1"/>
              </a:solidFill>
            </a:endParaRPr>
          </a:p>
          <a:p>
            <a:r>
              <a:rPr lang="de-AT" sz="3600" smtClean="0">
                <a:solidFill>
                  <a:schemeClr val="tx1"/>
                </a:solidFill>
              </a:rPr>
              <a:t>Data </a:t>
            </a:r>
            <a:r>
              <a:rPr lang="de-AT" sz="3600" err="1" smtClean="0">
                <a:solidFill>
                  <a:schemeClr val="tx1"/>
                </a:solidFill>
              </a:rPr>
              <a:t>itself</a:t>
            </a:r>
            <a:r>
              <a:rPr lang="de-AT" sz="3600" smtClean="0">
                <a:solidFill>
                  <a:schemeClr val="tx1"/>
                </a:solidFill>
              </a:rPr>
              <a:t> </a:t>
            </a:r>
            <a:r>
              <a:rPr lang="de-AT" sz="3600" err="1" smtClean="0">
                <a:solidFill>
                  <a:schemeClr val="tx1"/>
                </a:solidFill>
              </a:rPr>
              <a:t>is</a:t>
            </a:r>
            <a:r>
              <a:rPr lang="de-AT" sz="3600" smtClean="0">
                <a:solidFill>
                  <a:schemeClr val="tx1"/>
                </a:solidFill>
              </a:rPr>
              <a:t> transient</a:t>
            </a:r>
          </a:p>
          <a:p>
            <a:pPr lvl="1"/>
            <a:r>
              <a:rPr lang="de-AT" smtClean="0">
                <a:solidFill>
                  <a:schemeClr val="tx1"/>
                </a:solidFill>
              </a:rPr>
              <a:t>Little </a:t>
            </a:r>
            <a:r>
              <a:rPr lang="de-AT" err="1" smtClean="0">
                <a:solidFill>
                  <a:schemeClr val="tx1"/>
                </a:solidFill>
              </a:rPr>
              <a:t>harm</a:t>
            </a:r>
            <a:r>
              <a:rPr lang="de-AT" smtClean="0">
                <a:solidFill>
                  <a:schemeClr val="tx1"/>
                </a:solidFill>
              </a:rPr>
              <a:t> </a:t>
            </a:r>
            <a:r>
              <a:rPr lang="de-AT" err="1" smtClean="0">
                <a:solidFill>
                  <a:schemeClr val="tx1"/>
                </a:solidFill>
              </a:rPr>
              <a:t>if</a:t>
            </a:r>
            <a:r>
              <a:rPr lang="de-AT" smtClean="0">
                <a:solidFill>
                  <a:schemeClr val="tx1"/>
                </a:solidFill>
              </a:rPr>
              <a:t> </a:t>
            </a:r>
            <a:r>
              <a:rPr lang="de-AT" err="1" smtClean="0">
                <a:solidFill>
                  <a:schemeClr val="tx1"/>
                </a:solidFill>
              </a:rPr>
              <a:t>data</a:t>
            </a:r>
            <a:r>
              <a:rPr lang="de-AT" smtClean="0">
                <a:solidFill>
                  <a:schemeClr val="tx1"/>
                </a:solidFill>
              </a:rPr>
              <a:t> </a:t>
            </a:r>
            <a:r>
              <a:rPr lang="de-AT" err="1" smtClean="0">
                <a:solidFill>
                  <a:schemeClr val="tx1"/>
                </a:solidFill>
              </a:rPr>
              <a:t>is</a:t>
            </a:r>
            <a:r>
              <a:rPr lang="de-AT" smtClean="0">
                <a:solidFill>
                  <a:schemeClr val="tx1"/>
                </a:solidFill>
              </a:rPr>
              <a:t> lost</a:t>
            </a:r>
          </a:p>
          <a:p>
            <a:endParaRPr lang="de-AT" smtClean="0">
              <a:solidFill>
                <a:schemeClr val="tx1"/>
              </a:solidFill>
            </a:endParaRPr>
          </a:p>
          <a:p>
            <a:r>
              <a:rPr lang="de-AT" err="1" smtClean="0">
                <a:solidFill>
                  <a:schemeClr val="tx1"/>
                </a:solidFill>
              </a:rPr>
              <a:t>Availability</a:t>
            </a:r>
            <a:r>
              <a:rPr lang="de-AT" smtClean="0">
                <a:solidFill>
                  <a:schemeClr val="tx1"/>
                </a:solidFill>
              </a:rPr>
              <a:t> </a:t>
            </a:r>
            <a:r>
              <a:rPr lang="de-AT" err="1" smtClean="0">
                <a:solidFill>
                  <a:schemeClr val="tx1"/>
                </a:solidFill>
              </a:rPr>
              <a:t>and</a:t>
            </a:r>
            <a:r>
              <a:rPr lang="de-AT" smtClean="0">
                <a:solidFill>
                  <a:schemeClr val="tx1"/>
                </a:solidFill>
              </a:rPr>
              <a:t> </a:t>
            </a:r>
            <a:r>
              <a:rPr lang="de-AT" err="1" smtClean="0">
                <a:solidFill>
                  <a:schemeClr val="tx1"/>
                </a:solidFill>
              </a:rPr>
              <a:t>consistency</a:t>
            </a:r>
            <a:r>
              <a:rPr lang="de-AT" smtClean="0">
                <a:solidFill>
                  <a:schemeClr val="tx1"/>
                </a:solidFill>
              </a:rPr>
              <a:t> </a:t>
            </a:r>
            <a:r>
              <a:rPr lang="de-AT" err="1" smtClean="0">
                <a:solidFill>
                  <a:schemeClr val="tx1"/>
                </a:solidFill>
              </a:rPr>
              <a:t>are</a:t>
            </a:r>
            <a:r>
              <a:rPr lang="de-AT" smtClean="0">
                <a:solidFill>
                  <a:schemeClr val="tx1"/>
                </a:solidFill>
              </a:rPr>
              <a:t> </a:t>
            </a:r>
            <a:r>
              <a:rPr lang="de-AT" err="1" smtClean="0">
                <a:solidFill>
                  <a:schemeClr val="tx1"/>
                </a:solidFill>
              </a:rPr>
              <a:t>key</a:t>
            </a:r>
            <a:r>
              <a:rPr lang="de-AT" smtClean="0">
                <a:solidFill>
                  <a:schemeClr val="tx1"/>
                </a:solidFill>
              </a:rPr>
              <a:t>…</a:t>
            </a:r>
          </a:p>
        </p:txBody>
      </p:sp>
    </p:spTree>
    <p:extLst>
      <p:ext uri="{BB962C8B-B14F-4D97-AF65-F5344CB8AC3E}">
        <p14:creationId xmlns:p14="http://schemas.microsoft.com/office/powerpoint/2010/main" val="3978565690"/>
      </p:ext>
    </p:extLst>
  </p:cSld>
  <p:clrMapOvr>
    <a:masterClrMapping/>
  </p:clrMapOvr>
  <p:transition>
    <p:fade/>
  </p:transition>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6" id="{A38C346E-1942-4DF2-B5E2-4A731033165E}" vid="{60DAEC76-834F-4522-A934-E15D9FBFA568}"/>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Emanuel Rivera Aleman;Kevin Farlee;Michael Steineke;Rick Kutschera</External_x0020_Speaker>
    <Session_x0020_Code xmlns="e36bfbf9-5e42-489c-a259-4c54eb22cb57">DBI-B313</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documentManagement/types"/>
    <ds:schemaRef ds:uri="http://schemas.microsoft.com/office/2006/metadata/properties"/>
    <ds:schemaRef ds:uri="http://schemas.microsoft.com/sharepoint/v3"/>
    <ds:schemaRef ds:uri="http://www.w3.org/XML/1998/namespace"/>
    <ds:schemaRef ds:uri="e36bfbf9-5e42-489c-a259-4c54eb22cb57"/>
    <ds:schemaRef ds:uri="http://purl.org/dc/elements/1.1/"/>
    <ds:schemaRef ds:uri="230e9df3-be65-4c73-a93b-d1236ebd677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TechEd_2014_Template_JL</Template>
  <TotalTime>113</TotalTime>
  <Words>6700</Words>
  <Application>Microsoft Office PowerPoint</Application>
  <PresentationFormat>Custom</PresentationFormat>
  <Paragraphs>668</Paragraphs>
  <Slides>49</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ＭＳ Ｐゴシック</vt:lpstr>
      <vt:lpstr>Arial</vt:lpstr>
      <vt:lpstr>Calibri</vt:lpstr>
      <vt:lpstr>Consolas</vt:lpstr>
      <vt:lpstr>Courier New</vt:lpstr>
      <vt:lpstr>Segoe Semibold</vt:lpstr>
      <vt:lpstr>Segoe UI</vt:lpstr>
      <vt:lpstr>Segoe UI Light</vt:lpstr>
      <vt:lpstr>Wingdings</vt:lpstr>
      <vt:lpstr>TechEd 2014 Dk Blue</vt:lpstr>
      <vt:lpstr>1_TechEd 2014 Dk Blue</vt:lpstr>
      <vt:lpstr>PowerPoint Presentation</vt:lpstr>
      <vt:lpstr>Microsoft SQL Server 2014: In-Memory OLTP Customer Deployments and Lessons Learned </vt:lpstr>
      <vt:lpstr>In-Memory OLTP Application Patterns</vt:lpstr>
      <vt:lpstr>In-Memory OLTP Application Patterns</vt:lpstr>
      <vt:lpstr>Bwin.party</vt:lpstr>
      <vt:lpstr>Company Profile</vt:lpstr>
      <vt:lpstr>Application overview</vt:lpstr>
      <vt:lpstr>Characteristics</vt:lpstr>
      <vt:lpstr>At the database…</vt:lpstr>
      <vt:lpstr>Problem</vt:lpstr>
      <vt:lpstr>Result</vt:lpstr>
      <vt:lpstr>Migration considerations</vt:lpstr>
      <vt:lpstr>Compatibility</vt:lpstr>
      <vt:lpstr>Error handling</vt:lpstr>
      <vt:lpstr>BLOBs</vt:lpstr>
      <vt:lpstr>Things to consider</vt:lpstr>
      <vt:lpstr>SQL Common Labs  High Data Input Rate – “Shock Absorber”</vt:lpstr>
      <vt:lpstr>SQL Common Labs</vt:lpstr>
      <vt:lpstr>Event Reporting Architecture</vt:lpstr>
      <vt:lpstr>PowerPoint Presentation</vt:lpstr>
      <vt:lpstr>AMR Table Contention</vt:lpstr>
      <vt:lpstr>AMR Stored Procedure Usage </vt:lpstr>
      <vt:lpstr>Implementation </vt:lpstr>
      <vt:lpstr>Move cold data from In-Memory to Disk Based Tables Waterfall Process / Application-Level Partitioning</vt:lpstr>
      <vt:lpstr>Move cold data from In-Memory to Disk Based Tables Waterfall Process – Continued</vt:lpstr>
      <vt:lpstr>In-Memory OLTP Results</vt:lpstr>
      <vt:lpstr>Lessons Learned</vt:lpstr>
      <vt:lpstr>Edgenet  ETL Target and Read-Scale</vt:lpstr>
      <vt:lpstr>Edgenet</vt:lpstr>
      <vt:lpstr>Edgenet - Architecture Real-time “ETL” updates</vt:lpstr>
      <vt:lpstr>Implementation </vt:lpstr>
      <vt:lpstr>In-Memory OLTP Results</vt:lpstr>
      <vt:lpstr>ETL - Standard vs. Memory Optimized</vt:lpstr>
      <vt:lpstr>Lessons Learned</vt:lpstr>
      <vt:lpstr>SBI Liquidity Market  Low latency and High Throughput OLTP</vt:lpstr>
      <vt:lpstr>SBI Liquidity Market Co., Ltd.</vt:lpstr>
      <vt:lpstr>Architecture</vt:lpstr>
      <vt:lpstr>Implementation </vt:lpstr>
      <vt:lpstr>In-Memory OLTP Results</vt:lpstr>
      <vt:lpstr>Lessons Learned</vt:lpstr>
      <vt:lpstr>Summary – Lessons Learned  </vt:lpstr>
      <vt:lpstr>Migration Methodology</vt:lpstr>
      <vt:lpstr>Migration Methodology</vt:lpstr>
      <vt:lpstr>Related content at TechEd</vt:lpstr>
      <vt:lpstr>Track resources</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SQL Server 2014: In-Memory OLTP Customer Deployments and Lessons Learned</dc:title>
  <dc:subject>TechEd 2014</dc:subject>
  <dc:creator>testadmin</dc:creator>
  <cp:keywords/>
  <dc:description>Template: Jordan Cayabyab, Artitudes Design
Formatting: 
Audience Type:</dc:description>
  <cp:lastModifiedBy>testadmin</cp:lastModifiedBy>
  <cp:revision>2</cp:revision>
  <dcterms:created xsi:type="dcterms:W3CDTF">2014-05-14T15:10:00Z</dcterms:created>
  <dcterms:modified xsi:type="dcterms:W3CDTF">2014-05-15T17:49:07Z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