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78" r:id="rId5"/>
    <p:sldMasterId id="2147484315" r:id="rId6"/>
  </p:sldMasterIdLst>
  <p:notesMasterIdLst>
    <p:notesMasterId r:id="rId40"/>
  </p:notesMasterIdLst>
  <p:handoutMasterIdLst>
    <p:handoutMasterId r:id="rId41"/>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49"/>
    <a:srgbClr val="FFFFFF"/>
    <a:srgbClr val="0072C6"/>
    <a:srgbClr val="00BCF2"/>
    <a:srgbClr val="7FBA00"/>
    <a:srgbClr val="002050"/>
    <a:srgbClr val="000000"/>
    <a:srgbClr val="68217A"/>
    <a:srgbClr val="B4009E"/>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38" autoAdjust="0"/>
    <p:restoredTop sz="95730" autoAdjust="0"/>
  </p:normalViewPr>
  <p:slideViewPr>
    <p:cSldViewPr snapToObjects="1">
      <p:cViewPr varScale="1">
        <p:scale>
          <a:sx n="120" d="100"/>
          <a:sy n="120" d="100"/>
        </p:scale>
        <p:origin x="84" y="276"/>
      </p:cViewPr>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0"/>
    </p:cViewPr>
  </p:sorterViewPr>
  <p:notesViewPr>
    <p:cSldViewPr snapToObjects="1" showGuides="1">
      <p:cViewPr varScale="1">
        <p:scale>
          <a:sx n="81" d="100"/>
          <a:sy n="81"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ommentAuthors" Target="commen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3FFC443F-CADD-4A05-A019-F8E30DF0DE41}" type="presOf" srcId="{92D01F4C-DDE6-4D57-96AB-E9ED37469EA3}" destId="{7FA4A477-FBB5-4164-8CD7-3ACFD1DDED78}" srcOrd="1" destOrd="0" presId="urn:microsoft.com/office/officeart/2005/8/layout/process2"/>
    <dgm:cxn modelId="{824EFA49-906D-4AD0-86D7-A1D57C2564D9}" srcId="{011E6732-CBEC-4C8F-8369-82365852FD39}" destId="{64D1F60E-87CB-427E-9567-1D189C486FBE}" srcOrd="2" destOrd="0" parTransId="{41CB797F-061E-4D84-AD45-9B6BEC7C3207}" sibTransId="{AD0048CB-9A4E-4ED6-94EF-E99E75698EC9}"/>
    <dgm:cxn modelId="{DC9AE10A-1939-4280-8DEC-C6BC7F11AE69}" type="presOf" srcId="{9950056B-C886-4BBB-A7FC-7352A078EBDE}" destId="{51DFDB50-2A0A-4E9E-8B9E-B6583334F143}" srcOrd="1" destOrd="0" presId="urn:microsoft.com/office/officeart/2005/8/layout/process2"/>
    <dgm:cxn modelId="{320E3F5A-F646-458A-ADAF-860478C406FF}" type="presOf" srcId="{92D01F4C-DDE6-4D57-96AB-E9ED37469EA3}" destId="{EE5E218C-B2A9-4D1D-B1DC-1946E52BF4F3}" srcOrd="0" destOrd="0" presId="urn:microsoft.com/office/officeart/2005/8/layout/process2"/>
    <dgm:cxn modelId="{55F893AA-DFD1-4F7E-8B45-E0E6AB8FA932}" type="presOf" srcId="{011E6732-CBEC-4C8F-8369-82365852FD39}" destId="{B2DDFF84-6954-4B1A-89C8-4E2F460DF4F4}" srcOrd="0" destOrd="0" presId="urn:microsoft.com/office/officeart/2005/8/layout/process2"/>
    <dgm:cxn modelId="{82268E48-862E-48D1-BFB1-1BCFA0A7A14B}" type="presOf" srcId="{674BD278-1227-4E27-A77E-06C3174388B5}" destId="{CFA0489B-BAB7-407E-BCE0-F4F6E881CA31}" srcOrd="0" destOrd="0" presId="urn:microsoft.com/office/officeart/2005/8/layout/process2"/>
    <dgm:cxn modelId="{6CF117E3-1679-4C67-84D8-C07F04A22D3A}" type="presOf" srcId="{64D1F60E-87CB-427E-9567-1D189C486FBE}" destId="{1D88B3D5-0316-42CC-875E-01275490356F}" srcOrd="0" destOrd="0" presId="urn:microsoft.com/office/officeart/2005/8/layout/process2"/>
    <dgm:cxn modelId="{80B5EABD-04D5-4811-B4C5-BEE421C075A2}" srcId="{011E6732-CBEC-4C8F-8369-82365852FD39}" destId="{674BD278-1227-4E27-A77E-06C3174388B5}" srcOrd="0" destOrd="0" parTransId="{01E3A466-8F27-4D48-ADA2-2E5F38C1C3B1}" sibTransId="{92D01F4C-DDE6-4D57-96AB-E9ED37469EA3}"/>
    <dgm:cxn modelId="{517DCBC3-98CB-4FFE-8E90-8F0B10B295C8}" type="presOf" srcId="{9950056B-C886-4BBB-A7FC-7352A078EBDE}" destId="{A7F2FE8B-CFE6-4AF5-9415-3E71CB7FD3A5}" srcOrd="0" destOrd="0" presId="urn:microsoft.com/office/officeart/2005/8/layout/process2"/>
    <dgm:cxn modelId="{07FD4343-3DE4-428B-8D3A-A1EF95A3FC42}" srcId="{011E6732-CBEC-4C8F-8369-82365852FD39}" destId="{6437D98B-F9B5-4EF3-B8FC-B1804A48AAFB}" srcOrd="1" destOrd="0" parTransId="{96177D9B-E8C6-402B-9E93-7250BD7A2CFB}" sibTransId="{9950056B-C886-4BBB-A7FC-7352A078EBDE}"/>
    <dgm:cxn modelId="{3F7791E0-DB02-46D9-8873-369ECE7D4EF5}" type="presOf" srcId="{6437D98B-F9B5-4EF3-B8FC-B1804A48AAFB}" destId="{14E04447-0F57-4F91-9FF0-9C3169B79530}" srcOrd="0" destOrd="0" presId="urn:microsoft.com/office/officeart/2005/8/layout/process2"/>
    <dgm:cxn modelId="{1DCFC553-2544-4B87-8BF7-47B018B58924}" type="presParOf" srcId="{B2DDFF84-6954-4B1A-89C8-4E2F460DF4F4}" destId="{CFA0489B-BAB7-407E-BCE0-F4F6E881CA31}" srcOrd="0" destOrd="0" presId="urn:microsoft.com/office/officeart/2005/8/layout/process2"/>
    <dgm:cxn modelId="{533C65F5-BB93-4589-A73F-FC1F012AC704}" type="presParOf" srcId="{B2DDFF84-6954-4B1A-89C8-4E2F460DF4F4}" destId="{EE5E218C-B2A9-4D1D-B1DC-1946E52BF4F3}" srcOrd="1" destOrd="0" presId="urn:microsoft.com/office/officeart/2005/8/layout/process2"/>
    <dgm:cxn modelId="{6576A343-6855-471A-8A64-1AA07B00EF9E}" type="presParOf" srcId="{EE5E218C-B2A9-4D1D-B1DC-1946E52BF4F3}" destId="{7FA4A477-FBB5-4164-8CD7-3ACFD1DDED78}" srcOrd="0" destOrd="0" presId="urn:microsoft.com/office/officeart/2005/8/layout/process2"/>
    <dgm:cxn modelId="{BBC52035-2916-4731-AB8F-D5380191CAAB}" type="presParOf" srcId="{B2DDFF84-6954-4B1A-89C8-4E2F460DF4F4}" destId="{14E04447-0F57-4F91-9FF0-9C3169B79530}" srcOrd="2" destOrd="0" presId="urn:microsoft.com/office/officeart/2005/8/layout/process2"/>
    <dgm:cxn modelId="{C77F03B2-AAF3-4F8E-A254-2FC491C538E4}" type="presParOf" srcId="{B2DDFF84-6954-4B1A-89C8-4E2F460DF4F4}" destId="{A7F2FE8B-CFE6-4AF5-9415-3E71CB7FD3A5}" srcOrd="3" destOrd="0" presId="urn:microsoft.com/office/officeart/2005/8/layout/process2"/>
    <dgm:cxn modelId="{BAB8CDD6-B97A-4211-901F-581EB71316DE}" type="presParOf" srcId="{A7F2FE8B-CFE6-4AF5-9415-3E71CB7FD3A5}" destId="{51DFDB50-2A0A-4E9E-8B9E-B6583334F143}" srcOrd="0" destOrd="0" presId="urn:microsoft.com/office/officeart/2005/8/layout/process2"/>
    <dgm:cxn modelId="{97D90507-AB17-4DFC-B0A4-CB2BA170F630}"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3DDE9E03-C48D-4133-B8A6-755FE47D194C}" type="presOf" srcId="{011E6732-CBEC-4C8F-8369-82365852FD39}" destId="{B2DDFF84-6954-4B1A-89C8-4E2F460DF4F4}" srcOrd="0" destOrd="0" presId="urn:microsoft.com/office/officeart/2005/8/layout/process2"/>
    <dgm:cxn modelId="{B9D489B3-F846-475A-B4DA-EDC8661BDE58}" type="presOf" srcId="{92D01F4C-DDE6-4D57-96AB-E9ED37469EA3}" destId="{EE5E218C-B2A9-4D1D-B1DC-1946E52BF4F3}" srcOrd="0" destOrd="0" presId="urn:microsoft.com/office/officeart/2005/8/layout/process2"/>
    <dgm:cxn modelId="{C38A920F-BDC3-45FA-BC78-6F227EAA3BDB}" type="presOf" srcId="{64D1F60E-87CB-427E-9567-1D189C486FBE}" destId="{1D88B3D5-0316-42CC-875E-01275490356F}" srcOrd="0" destOrd="0" presId="urn:microsoft.com/office/officeart/2005/8/layout/process2"/>
    <dgm:cxn modelId="{824EFA49-906D-4AD0-86D7-A1D57C2564D9}" srcId="{011E6732-CBEC-4C8F-8369-82365852FD39}" destId="{64D1F60E-87CB-427E-9567-1D189C486FBE}" srcOrd="2" destOrd="0" parTransId="{41CB797F-061E-4D84-AD45-9B6BEC7C3207}" sibTransId="{AD0048CB-9A4E-4ED6-94EF-E99E75698EC9}"/>
    <dgm:cxn modelId="{139BC61E-F156-4299-97A4-003E8B8003D6}" type="presOf" srcId="{674BD278-1227-4E27-A77E-06C3174388B5}" destId="{CFA0489B-BAB7-407E-BCE0-F4F6E881CA31}" srcOrd="0" destOrd="0" presId="urn:microsoft.com/office/officeart/2005/8/layout/process2"/>
    <dgm:cxn modelId="{80B5EABD-04D5-4811-B4C5-BEE421C075A2}" srcId="{011E6732-CBEC-4C8F-8369-82365852FD39}" destId="{674BD278-1227-4E27-A77E-06C3174388B5}" srcOrd="0" destOrd="0" parTransId="{01E3A466-8F27-4D48-ADA2-2E5F38C1C3B1}" sibTransId="{92D01F4C-DDE6-4D57-96AB-E9ED37469EA3}"/>
    <dgm:cxn modelId="{8550A215-1853-4C6F-BB0B-201F7D4363DC}" type="presOf" srcId="{9950056B-C886-4BBB-A7FC-7352A078EBDE}" destId="{A7F2FE8B-CFE6-4AF5-9415-3E71CB7FD3A5}" srcOrd="0" destOrd="0" presId="urn:microsoft.com/office/officeart/2005/8/layout/process2"/>
    <dgm:cxn modelId="{07FD4343-3DE4-428B-8D3A-A1EF95A3FC42}" srcId="{011E6732-CBEC-4C8F-8369-82365852FD39}" destId="{6437D98B-F9B5-4EF3-B8FC-B1804A48AAFB}" srcOrd="1" destOrd="0" parTransId="{96177D9B-E8C6-402B-9E93-7250BD7A2CFB}" sibTransId="{9950056B-C886-4BBB-A7FC-7352A078EBDE}"/>
    <dgm:cxn modelId="{ED92891C-727A-4F3F-8B48-AE8422CFF5B1}" type="presOf" srcId="{9950056B-C886-4BBB-A7FC-7352A078EBDE}" destId="{51DFDB50-2A0A-4E9E-8B9E-B6583334F143}" srcOrd="1" destOrd="0" presId="urn:microsoft.com/office/officeart/2005/8/layout/process2"/>
    <dgm:cxn modelId="{9464B743-DF35-4DEB-BE28-F3280B07370C}" type="presOf" srcId="{92D01F4C-DDE6-4D57-96AB-E9ED37469EA3}" destId="{7FA4A477-FBB5-4164-8CD7-3ACFD1DDED78}" srcOrd="1" destOrd="0" presId="urn:microsoft.com/office/officeart/2005/8/layout/process2"/>
    <dgm:cxn modelId="{4801155D-DC10-492E-834D-2D907748923A}" type="presOf" srcId="{6437D98B-F9B5-4EF3-B8FC-B1804A48AAFB}" destId="{14E04447-0F57-4F91-9FF0-9C3169B79530}" srcOrd="0" destOrd="0" presId="urn:microsoft.com/office/officeart/2005/8/layout/process2"/>
    <dgm:cxn modelId="{7746A322-2C3C-4347-8521-EBE40C0B5494}" type="presParOf" srcId="{B2DDFF84-6954-4B1A-89C8-4E2F460DF4F4}" destId="{CFA0489B-BAB7-407E-BCE0-F4F6E881CA31}" srcOrd="0" destOrd="0" presId="urn:microsoft.com/office/officeart/2005/8/layout/process2"/>
    <dgm:cxn modelId="{683E58AB-F69A-4038-99FB-DEEA6C8983C8}" type="presParOf" srcId="{B2DDFF84-6954-4B1A-89C8-4E2F460DF4F4}" destId="{EE5E218C-B2A9-4D1D-B1DC-1946E52BF4F3}" srcOrd="1" destOrd="0" presId="urn:microsoft.com/office/officeart/2005/8/layout/process2"/>
    <dgm:cxn modelId="{F63983AB-15E1-4586-8E30-BBEB272263DF}" type="presParOf" srcId="{EE5E218C-B2A9-4D1D-B1DC-1946E52BF4F3}" destId="{7FA4A477-FBB5-4164-8CD7-3ACFD1DDED78}" srcOrd="0" destOrd="0" presId="urn:microsoft.com/office/officeart/2005/8/layout/process2"/>
    <dgm:cxn modelId="{516B1270-F302-4D8A-8932-97DCDE6349A2}" type="presParOf" srcId="{B2DDFF84-6954-4B1A-89C8-4E2F460DF4F4}" destId="{14E04447-0F57-4F91-9FF0-9C3169B79530}" srcOrd="2" destOrd="0" presId="urn:microsoft.com/office/officeart/2005/8/layout/process2"/>
    <dgm:cxn modelId="{9C2E7E9D-C807-4A8D-83CC-0E0A13685323}" type="presParOf" srcId="{B2DDFF84-6954-4B1A-89C8-4E2F460DF4F4}" destId="{A7F2FE8B-CFE6-4AF5-9415-3E71CB7FD3A5}" srcOrd="3" destOrd="0" presId="urn:microsoft.com/office/officeart/2005/8/layout/process2"/>
    <dgm:cxn modelId="{A6C1F9D5-5C2F-460B-BA25-882F66CD6F7F}" type="presParOf" srcId="{A7F2FE8B-CFE6-4AF5-9415-3E71CB7FD3A5}" destId="{51DFDB50-2A0A-4E9E-8B9E-B6583334F143}" srcOrd="0" destOrd="0" presId="urn:microsoft.com/office/officeart/2005/8/layout/process2"/>
    <dgm:cxn modelId="{F97AFA4A-B9FF-47A6-BCEC-80DAEB067FE1}"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2F6EE406-1E5B-45FF-A797-15D958C9C390}" type="presOf" srcId="{6437D98B-F9B5-4EF3-B8FC-B1804A48AAFB}" destId="{14E04447-0F57-4F91-9FF0-9C3169B79530}" srcOrd="0" destOrd="0" presId="urn:microsoft.com/office/officeart/2005/8/layout/process2"/>
    <dgm:cxn modelId="{C3B5E761-D8A5-4806-B3D0-A361A25BA390}" type="presOf" srcId="{9950056B-C886-4BBB-A7FC-7352A078EBDE}" destId="{51DFDB50-2A0A-4E9E-8B9E-B6583334F143}" srcOrd="1" destOrd="0" presId="urn:microsoft.com/office/officeart/2005/8/layout/process2"/>
    <dgm:cxn modelId="{5DA9926A-8AA3-49A5-B35B-1D6C30247245}" type="presOf" srcId="{64D1F60E-87CB-427E-9567-1D189C486FBE}" destId="{1D88B3D5-0316-42CC-875E-01275490356F}" srcOrd="0" destOrd="0" presId="urn:microsoft.com/office/officeart/2005/8/layout/process2"/>
    <dgm:cxn modelId="{824EFA49-906D-4AD0-86D7-A1D57C2564D9}" srcId="{011E6732-CBEC-4C8F-8369-82365852FD39}" destId="{64D1F60E-87CB-427E-9567-1D189C486FBE}" srcOrd="2" destOrd="0" parTransId="{41CB797F-061E-4D84-AD45-9B6BEC7C3207}" sibTransId="{AD0048CB-9A4E-4ED6-94EF-E99E75698EC9}"/>
    <dgm:cxn modelId="{BBC5B90A-002E-4BF5-B3F3-3A2FAB2AEFAD}" type="presOf" srcId="{011E6732-CBEC-4C8F-8369-82365852FD39}" destId="{B2DDFF84-6954-4B1A-89C8-4E2F460DF4F4}" srcOrd="0" destOrd="0" presId="urn:microsoft.com/office/officeart/2005/8/layout/process2"/>
    <dgm:cxn modelId="{1C6E915E-9FCA-481A-932B-B9BA95738833}" type="presOf" srcId="{92D01F4C-DDE6-4D57-96AB-E9ED37469EA3}" destId="{EE5E218C-B2A9-4D1D-B1DC-1946E52BF4F3}" srcOrd="0" destOrd="0" presId="urn:microsoft.com/office/officeart/2005/8/layout/process2"/>
    <dgm:cxn modelId="{80B5EABD-04D5-4811-B4C5-BEE421C075A2}" srcId="{011E6732-CBEC-4C8F-8369-82365852FD39}" destId="{674BD278-1227-4E27-A77E-06C3174388B5}" srcOrd="0" destOrd="0" parTransId="{01E3A466-8F27-4D48-ADA2-2E5F38C1C3B1}" sibTransId="{92D01F4C-DDE6-4D57-96AB-E9ED37469EA3}"/>
    <dgm:cxn modelId="{07FD4343-3DE4-428B-8D3A-A1EF95A3FC42}" srcId="{011E6732-CBEC-4C8F-8369-82365852FD39}" destId="{6437D98B-F9B5-4EF3-B8FC-B1804A48AAFB}" srcOrd="1" destOrd="0" parTransId="{96177D9B-E8C6-402B-9E93-7250BD7A2CFB}" sibTransId="{9950056B-C886-4BBB-A7FC-7352A078EBDE}"/>
    <dgm:cxn modelId="{387AF285-8212-4D02-93C9-41A68A896C61}" type="presOf" srcId="{674BD278-1227-4E27-A77E-06C3174388B5}" destId="{CFA0489B-BAB7-407E-BCE0-F4F6E881CA31}" srcOrd="0" destOrd="0" presId="urn:microsoft.com/office/officeart/2005/8/layout/process2"/>
    <dgm:cxn modelId="{6E6FCD69-BE00-49A5-A0DA-2195F5BA4BFD}" type="presOf" srcId="{9950056B-C886-4BBB-A7FC-7352A078EBDE}" destId="{A7F2FE8B-CFE6-4AF5-9415-3E71CB7FD3A5}" srcOrd="0" destOrd="0" presId="urn:microsoft.com/office/officeart/2005/8/layout/process2"/>
    <dgm:cxn modelId="{DAE3F5F3-BD70-44DE-A8E3-0458A2D45874}" type="presOf" srcId="{92D01F4C-DDE6-4D57-96AB-E9ED37469EA3}" destId="{7FA4A477-FBB5-4164-8CD7-3ACFD1DDED78}" srcOrd="1" destOrd="0" presId="urn:microsoft.com/office/officeart/2005/8/layout/process2"/>
    <dgm:cxn modelId="{F14B5D77-9256-4D85-B444-C6773C63F4D5}" type="presParOf" srcId="{B2DDFF84-6954-4B1A-89C8-4E2F460DF4F4}" destId="{CFA0489B-BAB7-407E-BCE0-F4F6E881CA31}" srcOrd="0" destOrd="0" presId="urn:microsoft.com/office/officeart/2005/8/layout/process2"/>
    <dgm:cxn modelId="{E042BBDF-D4C3-4F34-B85A-BFA94A727978}" type="presParOf" srcId="{B2DDFF84-6954-4B1A-89C8-4E2F460DF4F4}" destId="{EE5E218C-B2A9-4D1D-B1DC-1946E52BF4F3}" srcOrd="1" destOrd="0" presId="urn:microsoft.com/office/officeart/2005/8/layout/process2"/>
    <dgm:cxn modelId="{73A05E30-A94C-4A04-AB45-8472FAC47250}" type="presParOf" srcId="{EE5E218C-B2A9-4D1D-B1DC-1946E52BF4F3}" destId="{7FA4A477-FBB5-4164-8CD7-3ACFD1DDED78}" srcOrd="0" destOrd="0" presId="urn:microsoft.com/office/officeart/2005/8/layout/process2"/>
    <dgm:cxn modelId="{EA8CA19A-4870-4FCB-8403-0217A088663C}" type="presParOf" srcId="{B2DDFF84-6954-4B1A-89C8-4E2F460DF4F4}" destId="{14E04447-0F57-4F91-9FF0-9C3169B79530}" srcOrd="2" destOrd="0" presId="urn:microsoft.com/office/officeart/2005/8/layout/process2"/>
    <dgm:cxn modelId="{84DA5885-F7EA-4767-8451-62585BA5492B}" type="presParOf" srcId="{B2DDFF84-6954-4B1A-89C8-4E2F460DF4F4}" destId="{A7F2FE8B-CFE6-4AF5-9415-3E71CB7FD3A5}" srcOrd="3" destOrd="0" presId="urn:microsoft.com/office/officeart/2005/8/layout/process2"/>
    <dgm:cxn modelId="{25392ECB-3837-48FA-AEA6-A1728D8FC674}" type="presParOf" srcId="{A7F2FE8B-CFE6-4AF5-9415-3E71CB7FD3A5}" destId="{51DFDB50-2A0A-4E9E-8B9E-B6583334F143}" srcOrd="0" destOrd="0" presId="urn:microsoft.com/office/officeart/2005/8/layout/process2"/>
    <dgm:cxn modelId="{676E336B-63F1-4004-951A-34A8BCD8A922}"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BEEE0D93-DA40-47CB-910D-637F5166147B}" type="presOf" srcId="{92D01F4C-DDE6-4D57-96AB-E9ED37469EA3}" destId="{7FA4A477-FBB5-4164-8CD7-3ACFD1DDED78}" srcOrd="1" destOrd="0" presId="urn:microsoft.com/office/officeart/2005/8/layout/process2"/>
    <dgm:cxn modelId="{91783225-54B4-437C-9F4D-4475C29FDC82}" type="presOf" srcId="{674BD278-1227-4E27-A77E-06C3174388B5}" destId="{CFA0489B-BAB7-407E-BCE0-F4F6E881CA31}" srcOrd="0" destOrd="0" presId="urn:microsoft.com/office/officeart/2005/8/layout/process2"/>
    <dgm:cxn modelId="{824EFA49-906D-4AD0-86D7-A1D57C2564D9}" srcId="{011E6732-CBEC-4C8F-8369-82365852FD39}" destId="{64D1F60E-87CB-427E-9567-1D189C486FBE}" srcOrd="2" destOrd="0" parTransId="{41CB797F-061E-4D84-AD45-9B6BEC7C3207}" sibTransId="{AD0048CB-9A4E-4ED6-94EF-E99E75698EC9}"/>
    <dgm:cxn modelId="{80B5EABD-04D5-4811-B4C5-BEE421C075A2}" srcId="{011E6732-CBEC-4C8F-8369-82365852FD39}" destId="{674BD278-1227-4E27-A77E-06C3174388B5}" srcOrd="0" destOrd="0" parTransId="{01E3A466-8F27-4D48-ADA2-2E5F38C1C3B1}" sibTransId="{92D01F4C-DDE6-4D57-96AB-E9ED37469EA3}"/>
    <dgm:cxn modelId="{71EED212-5695-43F6-ABEE-259DF9F101FB}" type="presOf" srcId="{9950056B-C886-4BBB-A7FC-7352A078EBDE}" destId="{A7F2FE8B-CFE6-4AF5-9415-3E71CB7FD3A5}" srcOrd="0" destOrd="0" presId="urn:microsoft.com/office/officeart/2005/8/layout/process2"/>
    <dgm:cxn modelId="{2EB0DD08-95AB-4EE0-9AC8-45EB84970783}" type="presOf" srcId="{011E6732-CBEC-4C8F-8369-82365852FD39}" destId="{B2DDFF84-6954-4B1A-89C8-4E2F460DF4F4}" srcOrd="0" destOrd="0" presId="urn:microsoft.com/office/officeart/2005/8/layout/process2"/>
    <dgm:cxn modelId="{ADB4A325-BD71-4957-A3EA-A659B81FE56D}" type="presOf" srcId="{6437D98B-F9B5-4EF3-B8FC-B1804A48AAFB}" destId="{14E04447-0F57-4F91-9FF0-9C3169B79530}" srcOrd="0" destOrd="0" presId="urn:microsoft.com/office/officeart/2005/8/layout/process2"/>
    <dgm:cxn modelId="{07FD4343-3DE4-428B-8D3A-A1EF95A3FC42}" srcId="{011E6732-CBEC-4C8F-8369-82365852FD39}" destId="{6437D98B-F9B5-4EF3-B8FC-B1804A48AAFB}" srcOrd="1" destOrd="0" parTransId="{96177D9B-E8C6-402B-9E93-7250BD7A2CFB}" sibTransId="{9950056B-C886-4BBB-A7FC-7352A078EBDE}"/>
    <dgm:cxn modelId="{554C2C97-3E96-40F7-8B63-EE7F9587E692}" type="presOf" srcId="{9950056B-C886-4BBB-A7FC-7352A078EBDE}" destId="{51DFDB50-2A0A-4E9E-8B9E-B6583334F143}" srcOrd="1" destOrd="0" presId="urn:microsoft.com/office/officeart/2005/8/layout/process2"/>
    <dgm:cxn modelId="{140447E3-341F-4EE8-8CFB-0F270F799F78}" type="presOf" srcId="{64D1F60E-87CB-427E-9567-1D189C486FBE}" destId="{1D88B3D5-0316-42CC-875E-01275490356F}" srcOrd="0" destOrd="0" presId="urn:microsoft.com/office/officeart/2005/8/layout/process2"/>
    <dgm:cxn modelId="{5F7D5A1F-282A-43FA-BA3A-C213CEA11E25}" type="presOf" srcId="{92D01F4C-DDE6-4D57-96AB-E9ED37469EA3}" destId="{EE5E218C-B2A9-4D1D-B1DC-1946E52BF4F3}" srcOrd="0" destOrd="0" presId="urn:microsoft.com/office/officeart/2005/8/layout/process2"/>
    <dgm:cxn modelId="{67910512-CC2B-43FC-B6B1-F05C308C89E2}" type="presParOf" srcId="{B2DDFF84-6954-4B1A-89C8-4E2F460DF4F4}" destId="{CFA0489B-BAB7-407E-BCE0-F4F6E881CA31}" srcOrd="0" destOrd="0" presId="urn:microsoft.com/office/officeart/2005/8/layout/process2"/>
    <dgm:cxn modelId="{0E13CE36-B2FE-45C6-94D9-2ED4484493E7}" type="presParOf" srcId="{B2DDFF84-6954-4B1A-89C8-4E2F460DF4F4}" destId="{EE5E218C-B2A9-4D1D-B1DC-1946E52BF4F3}" srcOrd="1" destOrd="0" presId="urn:microsoft.com/office/officeart/2005/8/layout/process2"/>
    <dgm:cxn modelId="{29671436-5984-430C-9293-F890F70A8F56}" type="presParOf" srcId="{EE5E218C-B2A9-4D1D-B1DC-1946E52BF4F3}" destId="{7FA4A477-FBB5-4164-8CD7-3ACFD1DDED78}" srcOrd="0" destOrd="0" presId="urn:microsoft.com/office/officeart/2005/8/layout/process2"/>
    <dgm:cxn modelId="{30F7D890-2C92-47DB-BCD0-05711D794798}" type="presParOf" srcId="{B2DDFF84-6954-4B1A-89C8-4E2F460DF4F4}" destId="{14E04447-0F57-4F91-9FF0-9C3169B79530}" srcOrd="2" destOrd="0" presId="urn:microsoft.com/office/officeart/2005/8/layout/process2"/>
    <dgm:cxn modelId="{1E2947B0-E3AF-455B-BEBD-9AE7C186BBC3}" type="presParOf" srcId="{B2DDFF84-6954-4B1A-89C8-4E2F460DF4F4}" destId="{A7F2FE8B-CFE6-4AF5-9415-3E71CB7FD3A5}" srcOrd="3" destOrd="0" presId="urn:microsoft.com/office/officeart/2005/8/layout/process2"/>
    <dgm:cxn modelId="{904B1AB1-E343-46E9-99D9-6C1B96D76896}" type="presParOf" srcId="{A7F2FE8B-CFE6-4AF5-9415-3E71CB7FD3A5}" destId="{51DFDB50-2A0A-4E9E-8B9E-B6583334F143}" srcOrd="0" destOrd="0" presId="urn:microsoft.com/office/officeart/2005/8/layout/process2"/>
    <dgm:cxn modelId="{63CCF6C6-51DE-4307-88BA-C03AECF6401C}"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tyle>
          <a:lnRef idx="1">
            <a:schemeClr val="accent6"/>
          </a:lnRef>
          <a:fillRef idx="3">
            <a:schemeClr val="accent6"/>
          </a:fillRef>
          <a:effectRef idx="2">
            <a:schemeClr val="accent6"/>
          </a:effectRef>
          <a:fontRef idx="minor">
            <a:schemeClr val="lt1"/>
          </a:fontRef>
        </dgm:style>
      </dgm:prSe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4C849376-9261-412D-86FD-A59B5378DA56}" type="presOf" srcId="{9950056B-C886-4BBB-A7FC-7352A078EBDE}" destId="{51DFDB50-2A0A-4E9E-8B9E-B6583334F143}" srcOrd="1" destOrd="0" presId="urn:microsoft.com/office/officeart/2005/8/layout/process2"/>
    <dgm:cxn modelId="{824EFA49-906D-4AD0-86D7-A1D57C2564D9}" srcId="{011E6732-CBEC-4C8F-8369-82365852FD39}" destId="{64D1F60E-87CB-427E-9567-1D189C486FBE}" srcOrd="2" destOrd="0" parTransId="{41CB797F-061E-4D84-AD45-9B6BEC7C3207}" sibTransId="{AD0048CB-9A4E-4ED6-94EF-E99E75698EC9}"/>
    <dgm:cxn modelId="{3A95990D-DB25-4FFE-A96D-F8A30E34E83D}" type="presOf" srcId="{011E6732-CBEC-4C8F-8369-82365852FD39}" destId="{B2DDFF84-6954-4B1A-89C8-4E2F460DF4F4}" srcOrd="0" destOrd="0" presId="urn:microsoft.com/office/officeart/2005/8/layout/process2"/>
    <dgm:cxn modelId="{40CC2702-A2D3-4D26-8C9E-28C142142681}" type="presOf" srcId="{9950056B-C886-4BBB-A7FC-7352A078EBDE}" destId="{A7F2FE8B-CFE6-4AF5-9415-3E71CB7FD3A5}" srcOrd="0" destOrd="0" presId="urn:microsoft.com/office/officeart/2005/8/layout/process2"/>
    <dgm:cxn modelId="{63E1124D-3C4B-4B00-8979-64A312B68CD4}" type="presOf" srcId="{674BD278-1227-4E27-A77E-06C3174388B5}" destId="{CFA0489B-BAB7-407E-BCE0-F4F6E881CA31}" srcOrd="0" destOrd="0" presId="urn:microsoft.com/office/officeart/2005/8/layout/process2"/>
    <dgm:cxn modelId="{80B5EABD-04D5-4811-B4C5-BEE421C075A2}" srcId="{011E6732-CBEC-4C8F-8369-82365852FD39}" destId="{674BD278-1227-4E27-A77E-06C3174388B5}" srcOrd="0" destOrd="0" parTransId="{01E3A466-8F27-4D48-ADA2-2E5F38C1C3B1}" sibTransId="{92D01F4C-DDE6-4D57-96AB-E9ED37469EA3}"/>
    <dgm:cxn modelId="{5C13F15C-ED23-4C0A-B312-BAAC3A8FB15D}" type="presOf" srcId="{64D1F60E-87CB-427E-9567-1D189C486FBE}" destId="{1D88B3D5-0316-42CC-875E-01275490356F}" srcOrd="0" destOrd="0" presId="urn:microsoft.com/office/officeart/2005/8/layout/process2"/>
    <dgm:cxn modelId="{07FD4343-3DE4-428B-8D3A-A1EF95A3FC42}" srcId="{011E6732-CBEC-4C8F-8369-82365852FD39}" destId="{6437D98B-F9B5-4EF3-B8FC-B1804A48AAFB}" srcOrd="1" destOrd="0" parTransId="{96177D9B-E8C6-402B-9E93-7250BD7A2CFB}" sibTransId="{9950056B-C886-4BBB-A7FC-7352A078EBDE}"/>
    <dgm:cxn modelId="{92A2233D-B843-4D12-8871-18914902BEB9}" type="presOf" srcId="{92D01F4C-DDE6-4D57-96AB-E9ED37469EA3}" destId="{7FA4A477-FBB5-4164-8CD7-3ACFD1DDED78}" srcOrd="1" destOrd="0" presId="urn:microsoft.com/office/officeart/2005/8/layout/process2"/>
    <dgm:cxn modelId="{055293D4-FDEA-43B0-839C-6D65B3C41FF4}" type="presOf" srcId="{92D01F4C-DDE6-4D57-96AB-E9ED37469EA3}" destId="{EE5E218C-B2A9-4D1D-B1DC-1946E52BF4F3}" srcOrd="0" destOrd="0" presId="urn:microsoft.com/office/officeart/2005/8/layout/process2"/>
    <dgm:cxn modelId="{9415C06B-F763-49C1-BA86-B0446A20C058}" type="presOf" srcId="{6437D98B-F9B5-4EF3-B8FC-B1804A48AAFB}" destId="{14E04447-0F57-4F91-9FF0-9C3169B79530}" srcOrd="0" destOrd="0" presId="urn:microsoft.com/office/officeart/2005/8/layout/process2"/>
    <dgm:cxn modelId="{FF5D3F2D-5E79-4888-B376-8DCB2A316B8C}" type="presParOf" srcId="{B2DDFF84-6954-4B1A-89C8-4E2F460DF4F4}" destId="{CFA0489B-BAB7-407E-BCE0-F4F6E881CA31}" srcOrd="0" destOrd="0" presId="urn:microsoft.com/office/officeart/2005/8/layout/process2"/>
    <dgm:cxn modelId="{F9B63B6A-EDBA-4705-905D-5BF1D5C1C21A}" type="presParOf" srcId="{B2DDFF84-6954-4B1A-89C8-4E2F460DF4F4}" destId="{EE5E218C-B2A9-4D1D-B1DC-1946E52BF4F3}" srcOrd="1" destOrd="0" presId="urn:microsoft.com/office/officeart/2005/8/layout/process2"/>
    <dgm:cxn modelId="{9B35ACC0-DC59-44D3-998B-305C1A78BD12}" type="presParOf" srcId="{EE5E218C-B2A9-4D1D-B1DC-1946E52BF4F3}" destId="{7FA4A477-FBB5-4164-8CD7-3ACFD1DDED78}" srcOrd="0" destOrd="0" presId="urn:microsoft.com/office/officeart/2005/8/layout/process2"/>
    <dgm:cxn modelId="{297F41B9-4D56-4FD2-B577-DFE387264B10}" type="presParOf" srcId="{B2DDFF84-6954-4B1A-89C8-4E2F460DF4F4}" destId="{14E04447-0F57-4F91-9FF0-9C3169B79530}" srcOrd="2" destOrd="0" presId="urn:microsoft.com/office/officeart/2005/8/layout/process2"/>
    <dgm:cxn modelId="{B5A153EB-0667-4383-8648-79C7574CC744}" type="presParOf" srcId="{B2DDFF84-6954-4B1A-89C8-4E2F460DF4F4}" destId="{A7F2FE8B-CFE6-4AF5-9415-3E71CB7FD3A5}" srcOrd="3" destOrd="0" presId="urn:microsoft.com/office/officeart/2005/8/layout/process2"/>
    <dgm:cxn modelId="{395488FA-2872-4762-9383-41943A9A114C}" type="presParOf" srcId="{A7F2FE8B-CFE6-4AF5-9415-3E71CB7FD3A5}" destId="{51DFDB50-2A0A-4E9E-8B9E-B6583334F143}" srcOrd="0" destOrd="0" presId="urn:microsoft.com/office/officeart/2005/8/layout/process2"/>
    <dgm:cxn modelId="{36C8697B-9971-4C99-B674-F0F75A52ADA2}"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11E6732-CBEC-4C8F-8369-82365852FD39}" type="doc">
      <dgm:prSet loTypeId="urn:microsoft.com/office/officeart/2005/8/layout/process2" loCatId="process" qsTypeId="urn:microsoft.com/office/officeart/2005/8/quickstyle/simple1" qsCatId="simple" csTypeId="urn:microsoft.com/office/officeart/2005/8/colors/accent1_2" csCatId="accent1" phldr="1"/>
      <dgm:spPr/>
    </dgm:pt>
    <dgm:pt modelId="{674BD278-1227-4E27-A77E-06C3174388B5}">
      <dgm:prSet phldrT="[Text]"/>
      <dgm:spPr/>
      <dgm:t>
        <a:bodyPr/>
        <a:lstStyle/>
        <a:p>
          <a:r>
            <a:rPr lang="en-US" dirty="0" smtClean="0"/>
            <a:t>search for interpretations of question</a:t>
          </a:r>
          <a:endParaRPr lang="en-US" dirty="0"/>
        </a:p>
      </dgm:t>
    </dgm:pt>
    <dgm:pt modelId="{01E3A466-8F27-4D48-ADA2-2E5F38C1C3B1}" type="parTrans" cxnId="{80B5EABD-04D5-4811-B4C5-BEE421C075A2}">
      <dgm:prSet/>
      <dgm:spPr/>
      <dgm:t>
        <a:bodyPr/>
        <a:lstStyle/>
        <a:p>
          <a:endParaRPr lang="en-US"/>
        </a:p>
      </dgm:t>
    </dgm:pt>
    <dgm:pt modelId="{92D01F4C-DDE6-4D57-96AB-E9ED37469EA3}" type="sibTrans" cxnId="{80B5EABD-04D5-4811-B4C5-BEE421C075A2}">
      <dgm:prSet/>
      <dgm:spPr/>
      <dgm:t>
        <a:bodyPr/>
        <a:lstStyle/>
        <a:p>
          <a:endParaRPr lang="en-US"/>
        </a:p>
      </dgm:t>
    </dgm:pt>
    <dgm:pt modelId="{6437D98B-F9B5-4EF3-B8FC-B1804A48AAFB}">
      <dgm:prSet phldrT="[Text]"/>
      <dgm:spPr/>
      <dgm:t>
        <a:bodyPr/>
        <a:lstStyle/>
        <a:p>
          <a:r>
            <a:rPr lang="en-US" dirty="0" smtClean="0"/>
            <a:t>score and select best interpretation</a:t>
          </a:r>
          <a:endParaRPr lang="en-US" dirty="0"/>
        </a:p>
      </dgm:t>
    </dgm:pt>
    <dgm:pt modelId="{96177D9B-E8C6-402B-9E93-7250BD7A2CFB}" type="parTrans" cxnId="{07FD4343-3DE4-428B-8D3A-A1EF95A3FC42}">
      <dgm:prSet/>
      <dgm:spPr/>
      <dgm:t>
        <a:bodyPr/>
        <a:lstStyle/>
        <a:p>
          <a:endParaRPr lang="en-US"/>
        </a:p>
      </dgm:t>
    </dgm:pt>
    <dgm:pt modelId="{9950056B-C886-4BBB-A7FC-7352A078EBDE}" type="sibTrans" cxnId="{07FD4343-3DE4-428B-8D3A-A1EF95A3FC42}">
      <dgm:prSet/>
      <dgm:spPr/>
      <dgm:t>
        <a:bodyPr/>
        <a:lstStyle/>
        <a:p>
          <a:endParaRPr lang="en-US"/>
        </a:p>
      </dgm:t>
    </dgm:pt>
    <dgm:pt modelId="{64D1F60E-87CB-427E-9567-1D189C486FBE}">
      <dgm:prSet phldrT="[Text]"/>
      <dgm:spPr/>
      <dgm:t>
        <a:bodyPr/>
        <a:lstStyle/>
        <a:p>
          <a:r>
            <a:rPr lang="en-US" dirty="0" smtClean="0"/>
            <a:t>select best visual</a:t>
          </a:r>
          <a:endParaRPr lang="en-US" dirty="0"/>
        </a:p>
      </dgm:t>
    </dgm:pt>
    <dgm:pt modelId="{41CB797F-061E-4D84-AD45-9B6BEC7C3207}" type="parTrans" cxnId="{824EFA49-906D-4AD0-86D7-A1D57C2564D9}">
      <dgm:prSet/>
      <dgm:spPr/>
      <dgm:t>
        <a:bodyPr/>
        <a:lstStyle/>
        <a:p>
          <a:endParaRPr lang="en-US"/>
        </a:p>
      </dgm:t>
    </dgm:pt>
    <dgm:pt modelId="{AD0048CB-9A4E-4ED6-94EF-E99E75698EC9}" type="sibTrans" cxnId="{824EFA49-906D-4AD0-86D7-A1D57C2564D9}">
      <dgm:prSet/>
      <dgm:spPr/>
      <dgm:t>
        <a:bodyPr/>
        <a:lstStyle/>
        <a:p>
          <a:endParaRPr lang="en-US"/>
        </a:p>
      </dgm:t>
    </dgm:pt>
    <dgm:pt modelId="{B2DDFF84-6954-4B1A-89C8-4E2F460DF4F4}" type="pres">
      <dgm:prSet presAssocID="{011E6732-CBEC-4C8F-8369-82365852FD39}" presName="linearFlow" presStyleCnt="0">
        <dgm:presLayoutVars>
          <dgm:resizeHandles val="exact"/>
        </dgm:presLayoutVars>
      </dgm:prSet>
      <dgm:spPr/>
    </dgm:pt>
    <dgm:pt modelId="{CFA0489B-BAB7-407E-BCE0-F4F6E881CA31}" type="pres">
      <dgm:prSet presAssocID="{674BD278-1227-4E27-A77E-06C3174388B5}" presName="node" presStyleLbl="node1" presStyleIdx="0" presStyleCnt="3" custScaleX="222577">
        <dgm:presLayoutVars>
          <dgm:bulletEnabled val="1"/>
        </dgm:presLayoutVars>
      </dgm:prSet>
      <dgm:spPr/>
      <dgm:t>
        <a:bodyPr/>
        <a:lstStyle/>
        <a:p>
          <a:endParaRPr lang="en-US"/>
        </a:p>
      </dgm:t>
    </dgm:pt>
    <dgm:pt modelId="{EE5E218C-B2A9-4D1D-B1DC-1946E52BF4F3}" type="pres">
      <dgm:prSet presAssocID="{92D01F4C-DDE6-4D57-96AB-E9ED37469EA3}" presName="sibTrans" presStyleLbl="sibTrans2D1" presStyleIdx="0" presStyleCnt="2"/>
      <dgm:spPr/>
      <dgm:t>
        <a:bodyPr/>
        <a:lstStyle/>
        <a:p>
          <a:endParaRPr lang="en-US"/>
        </a:p>
      </dgm:t>
    </dgm:pt>
    <dgm:pt modelId="{7FA4A477-FBB5-4164-8CD7-3ACFD1DDED78}" type="pres">
      <dgm:prSet presAssocID="{92D01F4C-DDE6-4D57-96AB-E9ED37469EA3}" presName="connectorText" presStyleLbl="sibTrans2D1" presStyleIdx="0" presStyleCnt="2"/>
      <dgm:spPr/>
      <dgm:t>
        <a:bodyPr/>
        <a:lstStyle/>
        <a:p>
          <a:endParaRPr lang="en-US"/>
        </a:p>
      </dgm:t>
    </dgm:pt>
    <dgm:pt modelId="{14E04447-0F57-4F91-9FF0-9C3169B79530}" type="pres">
      <dgm:prSet presAssocID="{6437D98B-F9B5-4EF3-B8FC-B1804A48AAFB}" presName="node" presStyleLbl="node1" presStyleIdx="1" presStyleCnt="3" custScaleX="222577">
        <dgm:presLayoutVars>
          <dgm:bulletEnabled val="1"/>
        </dgm:presLayoutVars>
      </dgm:prSet>
      <dgm:spPr/>
      <dgm:t>
        <a:bodyPr/>
        <a:lstStyle/>
        <a:p>
          <a:endParaRPr lang="en-US"/>
        </a:p>
      </dgm:t>
    </dgm:pt>
    <dgm:pt modelId="{A7F2FE8B-CFE6-4AF5-9415-3E71CB7FD3A5}" type="pres">
      <dgm:prSet presAssocID="{9950056B-C886-4BBB-A7FC-7352A078EBDE}" presName="sibTrans" presStyleLbl="sibTrans2D1" presStyleIdx="1" presStyleCnt="2"/>
      <dgm:spPr/>
      <dgm:t>
        <a:bodyPr/>
        <a:lstStyle/>
        <a:p>
          <a:endParaRPr lang="en-US"/>
        </a:p>
      </dgm:t>
    </dgm:pt>
    <dgm:pt modelId="{51DFDB50-2A0A-4E9E-8B9E-B6583334F143}" type="pres">
      <dgm:prSet presAssocID="{9950056B-C886-4BBB-A7FC-7352A078EBDE}" presName="connectorText" presStyleLbl="sibTrans2D1" presStyleIdx="1" presStyleCnt="2"/>
      <dgm:spPr/>
      <dgm:t>
        <a:bodyPr/>
        <a:lstStyle/>
        <a:p>
          <a:endParaRPr lang="en-US"/>
        </a:p>
      </dgm:t>
    </dgm:pt>
    <dgm:pt modelId="{1D88B3D5-0316-42CC-875E-01275490356F}" type="pres">
      <dgm:prSet presAssocID="{64D1F60E-87CB-427E-9567-1D189C486FBE}" presName="node" presStyleLbl="node1" presStyleIdx="2" presStyleCnt="3" custScaleX="222577">
        <dgm:presLayoutVars>
          <dgm:bulletEnabled val="1"/>
        </dgm:presLayoutVars>
      </dgm:prSet>
      <dgm:spPr/>
      <dgm:t>
        <a:bodyPr/>
        <a:lstStyle/>
        <a:p>
          <a:endParaRPr lang="en-US"/>
        </a:p>
      </dgm:t>
    </dgm:pt>
  </dgm:ptLst>
  <dgm:cxnLst>
    <dgm:cxn modelId="{824EFA49-906D-4AD0-86D7-A1D57C2564D9}" srcId="{011E6732-CBEC-4C8F-8369-82365852FD39}" destId="{64D1F60E-87CB-427E-9567-1D189C486FBE}" srcOrd="2" destOrd="0" parTransId="{41CB797F-061E-4D84-AD45-9B6BEC7C3207}" sibTransId="{AD0048CB-9A4E-4ED6-94EF-E99E75698EC9}"/>
    <dgm:cxn modelId="{CD6B02EE-63FD-4E0E-AD88-B73B8B56F765}" type="presOf" srcId="{9950056B-C886-4BBB-A7FC-7352A078EBDE}" destId="{51DFDB50-2A0A-4E9E-8B9E-B6583334F143}" srcOrd="1" destOrd="0" presId="urn:microsoft.com/office/officeart/2005/8/layout/process2"/>
    <dgm:cxn modelId="{80B5EABD-04D5-4811-B4C5-BEE421C075A2}" srcId="{011E6732-CBEC-4C8F-8369-82365852FD39}" destId="{674BD278-1227-4E27-A77E-06C3174388B5}" srcOrd="0" destOrd="0" parTransId="{01E3A466-8F27-4D48-ADA2-2E5F38C1C3B1}" sibTransId="{92D01F4C-DDE6-4D57-96AB-E9ED37469EA3}"/>
    <dgm:cxn modelId="{150E88DA-53CD-4D4C-A217-2BFCD7CC2D46}" type="presOf" srcId="{92D01F4C-DDE6-4D57-96AB-E9ED37469EA3}" destId="{EE5E218C-B2A9-4D1D-B1DC-1946E52BF4F3}" srcOrd="0" destOrd="0" presId="urn:microsoft.com/office/officeart/2005/8/layout/process2"/>
    <dgm:cxn modelId="{6563DBF4-C3D3-4E2C-95B4-9D10D42CB4EF}" type="presOf" srcId="{6437D98B-F9B5-4EF3-B8FC-B1804A48AAFB}" destId="{14E04447-0F57-4F91-9FF0-9C3169B79530}" srcOrd="0" destOrd="0" presId="urn:microsoft.com/office/officeart/2005/8/layout/process2"/>
    <dgm:cxn modelId="{07FD4343-3DE4-428B-8D3A-A1EF95A3FC42}" srcId="{011E6732-CBEC-4C8F-8369-82365852FD39}" destId="{6437D98B-F9B5-4EF3-B8FC-B1804A48AAFB}" srcOrd="1" destOrd="0" parTransId="{96177D9B-E8C6-402B-9E93-7250BD7A2CFB}" sibTransId="{9950056B-C886-4BBB-A7FC-7352A078EBDE}"/>
    <dgm:cxn modelId="{2EBF9248-1C0D-41B9-80AE-7F530235EB25}" type="presOf" srcId="{92D01F4C-DDE6-4D57-96AB-E9ED37469EA3}" destId="{7FA4A477-FBB5-4164-8CD7-3ACFD1DDED78}" srcOrd="1" destOrd="0" presId="urn:microsoft.com/office/officeart/2005/8/layout/process2"/>
    <dgm:cxn modelId="{4CD662FE-2B28-4158-8C2F-FA5F8298A2B2}" type="presOf" srcId="{9950056B-C886-4BBB-A7FC-7352A078EBDE}" destId="{A7F2FE8B-CFE6-4AF5-9415-3E71CB7FD3A5}" srcOrd="0" destOrd="0" presId="urn:microsoft.com/office/officeart/2005/8/layout/process2"/>
    <dgm:cxn modelId="{916B050C-1999-4668-B916-5E476EA56F37}" type="presOf" srcId="{674BD278-1227-4E27-A77E-06C3174388B5}" destId="{CFA0489B-BAB7-407E-BCE0-F4F6E881CA31}" srcOrd="0" destOrd="0" presId="urn:microsoft.com/office/officeart/2005/8/layout/process2"/>
    <dgm:cxn modelId="{05AEE8DA-87AC-437A-A878-25A99C034F17}" type="presOf" srcId="{011E6732-CBEC-4C8F-8369-82365852FD39}" destId="{B2DDFF84-6954-4B1A-89C8-4E2F460DF4F4}" srcOrd="0" destOrd="0" presId="urn:microsoft.com/office/officeart/2005/8/layout/process2"/>
    <dgm:cxn modelId="{17A3F535-09EE-4E8B-B6C6-E388E47B7DDE}" type="presOf" srcId="{64D1F60E-87CB-427E-9567-1D189C486FBE}" destId="{1D88B3D5-0316-42CC-875E-01275490356F}" srcOrd="0" destOrd="0" presId="urn:microsoft.com/office/officeart/2005/8/layout/process2"/>
    <dgm:cxn modelId="{FC71536B-289D-42EA-9123-679AA2EF006C}" type="presParOf" srcId="{B2DDFF84-6954-4B1A-89C8-4E2F460DF4F4}" destId="{CFA0489B-BAB7-407E-BCE0-F4F6E881CA31}" srcOrd="0" destOrd="0" presId="urn:microsoft.com/office/officeart/2005/8/layout/process2"/>
    <dgm:cxn modelId="{A6065FE4-EAB4-4653-BAF9-A1060DA13DF1}" type="presParOf" srcId="{B2DDFF84-6954-4B1A-89C8-4E2F460DF4F4}" destId="{EE5E218C-B2A9-4D1D-B1DC-1946E52BF4F3}" srcOrd="1" destOrd="0" presId="urn:microsoft.com/office/officeart/2005/8/layout/process2"/>
    <dgm:cxn modelId="{2FE99549-4CBD-4453-8D3E-B2E35ACE6090}" type="presParOf" srcId="{EE5E218C-B2A9-4D1D-B1DC-1946E52BF4F3}" destId="{7FA4A477-FBB5-4164-8CD7-3ACFD1DDED78}" srcOrd="0" destOrd="0" presId="urn:microsoft.com/office/officeart/2005/8/layout/process2"/>
    <dgm:cxn modelId="{3566FE8D-AEA3-4A08-90CD-739A7F598F81}" type="presParOf" srcId="{B2DDFF84-6954-4B1A-89C8-4E2F460DF4F4}" destId="{14E04447-0F57-4F91-9FF0-9C3169B79530}" srcOrd="2" destOrd="0" presId="urn:microsoft.com/office/officeart/2005/8/layout/process2"/>
    <dgm:cxn modelId="{350509C2-73BF-4635-9B94-775A5D02216C}" type="presParOf" srcId="{B2DDFF84-6954-4B1A-89C8-4E2F460DF4F4}" destId="{A7F2FE8B-CFE6-4AF5-9415-3E71CB7FD3A5}" srcOrd="3" destOrd="0" presId="urn:microsoft.com/office/officeart/2005/8/layout/process2"/>
    <dgm:cxn modelId="{1A4E4C9E-FCD7-48A9-A990-C34085122F2E}" type="presParOf" srcId="{A7F2FE8B-CFE6-4AF5-9415-3E71CB7FD3A5}" destId="{51DFDB50-2A0A-4E9E-8B9E-B6583334F143}" srcOrd="0" destOrd="0" presId="urn:microsoft.com/office/officeart/2005/8/layout/process2"/>
    <dgm:cxn modelId="{0B8F4CC4-634E-4351-B45C-B1AFA0DC866D}" type="presParOf" srcId="{B2DDFF84-6954-4B1A-89C8-4E2F460DF4F4}" destId="{1D88B3D5-0316-42CC-875E-01275490356F}" srcOrd="4"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6">
            <a:shade val="80000"/>
            <a:satMod val="18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6">
            <a:shade val="80000"/>
            <a:satMod val="18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6">
            <a:shade val="80000"/>
            <a:satMod val="18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6">
            <a:shade val="80000"/>
            <a:satMod val="180000"/>
          </a:schemeClr>
        </a:solidFill>
        <a:ln w="9525" cap="flat" cmpd="sng" algn="ctr">
          <a:solidFill>
            <a:schemeClr val="accent6"/>
          </a:solidFill>
          <a:prstDash val="solid"/>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A0489B-BAB7-407E-BCE0-F4F6E881CA31}">
      <dsp:nvSpPr>
        <dsp:cNvPr id="0" name=""/>
        <dsp:cNvSpPr/>
      </dsp:nvSpPr>
      <dsp:spPr>
        <a:xfrm>
          <a:off x="230231" y="0"/>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search for interpretations of question</a:t>
          </a:r>
          <a:endParaRPr lang="en-US" sz="2300" kern="1200" dirty="0"/>
        </a:p>
      </dsp:txBody>
      <dsp:txXfrm>
        <a:off x="262184" y="31953"/>
        <a:ext cx="4306921" cy="1027059"/>
      </dsp:txXfrm>
    </dsp:sp>
    <dsp:sp modelId="{EE5E218C-B2A9-4D1D-B1DC-1946E52BF4F3}">
      <dsp:nvSpPr>
        <dsp:cNvPr id="0" name=""/>
        <dsp:cNvSpPr/>
      </dsp:nvSpPr>
      <dsp:spPr>
        <a:xfrm rot="5400000">
          <a:off x="2211089" y="1118239"/>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1159151"/>
        <a:ext cx="294560" cy="286378"/>
      </dsp:txXfrm>
    </dsp:sp>
    <dsp:sp modelId="{14E04447-0F57-4F91-9FF0-9C3169B79530}">
      <dsp:nvSpPr>
        <dsp:cNvPr id="0" name=""/>
        <dsp:cNvSpPr/>
      </dsp:nvSpPr>
      <dsp:spPr>
        <a:xfrm>
          <a:off x="230231" y="1636447"/>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score and select best interpretation</a:t>
          </a:r>
          <a:endParaRPr lang="en-US" sz="2200" kern="1200" dirty="0"/>
        </a:p>
      </dsp:txBody>
      <dsp:txXfrm>
        <a:off x="262184" y="1668400"/>
        <a:ext cx="4306921" cy="1027059"/>
      </dsp:txXfrm>
    </dsp:sp>
    <dsp:sp modelId="{A7F2FE8B-CFE6-4AF5-9415-3E71CB7FD3A5}">
      <dsp:nvSpPr>
        <dsp:cNvPr id="0" name=""/>
        <dsp:cNvSpPr/>
      </dsp:nvSpPr>
      <dsp:spPr>
        <a:xfrm rot="5400000">
          <a:off x="2211089" y="2754687"/>
          <a:ext cx="409111" cy="49093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2268365" y="2795599"/>
        <a:ext cx="294560" cy="286378"/>
      </dsp:txXfrm>
    </dsp:sp>
    <dsp:sp modelId="{1D88B3D5-0316-42CC-875E-01275490356F}">
      <dsp:nvSpPr>
        <dsp:cNvPr id="0" name=""/>
        <dsp:cNvSpPr/>
      </dsp:nvSpPr>
      <dsp:spPr>
        <a:xfrm>
          <a:off x="230231" y="3272895"/>
          <a:ext cx="4370827" cy="1090965"/>
        </a:xfrm>
        <a:prstGeom prst="roundRect">
          <a:avLst>
            <a:gd name="adj" fmla="val 10000"/>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select best visual</a:t>
          </a:r>
          <a:endParaRPr lang="en-US" sz="2200" kern="1200" dirty="0"/>
        </a:p>
      </dsp:txBody>
      <dsp:txXfrm>
        <a:off x="262184" y="3304848"/>
        <a:ext cx="4306921" cy="10270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5/13/2014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5/13/2014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406561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69430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640954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46398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8181489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A07C70E7-882F-4D55-BB4D-FE2DA66B91B6}"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56683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9100" y="703263"/>
            <a:ext cx="6248400" cy="3514725"/>
          </a:xfrm>
          <a:prstGeom prst="rect">
            <a:avLst/>
          </a:prstGeom>
        </p:spPr>
      </p:sp>
      <p:sp>
        <p:nvSpPr>
          <p:cNvPr id="3" name="Notes Placeholder 2"/>
          <p:cNvSpPr>
            <a:spLocks noGrp="1"/>
          </p:cNvSpPr>
          <p:nvPr>
            <p:ph type="body" idx="1"/>
          </p:nvPr>
        </p:nvSpPr>
        <p:spPr>
          <a:xfrm>
            <a:off x="708660" y="4451985"/>
            <a:ext cx="5669280" cy="421767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377940" y="8902343"/>
            <a:ext cx="707020" cy="468630"/>
          </a:xfrm>
          <a:prstGeom prst="rect">
            <a:avLst/>
          </a:prstGeom>
        </p:spPr>
        <p:txBody>
          <a:bodyPr/>
          <a:lstStyle/>
          <a:p>
            <a:fld id="{EC87E0CF-87F6-4B58-B8B8-DCAB2DAAF3CA}" type="slidenum">
              <a:rPr lang="en-US" smtClean="0">
                <a:solidFill>
                  <a:prstClr val="black"/>
                </a:solidFill>
              </a:rPr>
              <a:pPr/>
              <a:t>29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5/13/2014 3:37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40151"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solidFill>
                <a:prstClr val="black"/>
              </a:solidFill>
            </a:endParaRPr>
          </a:p>
        </p:txBody>
      </p:sp>
    </p:spTree>
    <p:extLst>
      <p:ext uri="{BB962C8B-B14F-4D97-AF65-F5344CB8AC3E}">
        <p14:creationId xmlns:p14="http://schemas.microsoft.com/office/powerpoint/2010/main" val="914828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703584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9841459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5/13/2014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31673195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277544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solidFill>
                  <a:prstClr val="black"/>
                </a:solidFill>
              </a:rPr>
              <a:t>TechReady 16</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826A3EA0-FC91-4CBD-BD70-BDFE1481EF7B}"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165492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dirty="0"/>
          </a:p>
        </p:txBody>
      </p:sp>
      <p:sp>
        <p:nvSpPr>
          <p:cNvPr id="5" name="Date Placeholder 4"/>
          <p:cNvSpPr>
            <a:spLocks noGrp="1"/>
          </p:cNvSpPr>
          <p:nvPr>
            <p:ph type="dt" idx="10"/>
          </p:nvPr>
        </p:nvSpPr>
        <p:spPr/>
        <p:txBody>
          <a:bodyPr/>
          <a:lstStyle/>
          <a:p>
            <a:fld id="{F22B3E36-5CE0-4CB7-82DE-38A88C71BFA8}" type="datetime1">
              <a:rPr lang="en-US" smtClean="0">
                <a:solidFill>
                  <a:prstClr val="black"/>
                </a:solidFill>
              </a:rPr>
              <a:pPr/>
              <a:t>5/13/2014</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solidFill>
                  <a:prstClr val="black"/>
                </a:solidFill>
              </a:rPr>
              <a:pPr/>
              <a:t>3</a:t>
            </a:fld>
            <a:endParaRPr lang="en-US" dirty="0">
              <a:solidFill>
                <a:prstClr val="black"/>
              </a:solidFill>
            </a:endParaRPr>
          </a:p>
        </p:txBody>
      </p:sp>
      <p:sp>
        <p:nvSpPr>
          <p:cNvPr id="8" name="Header Placeholder 7"/>
          <p:cNvSpPr>
            <a:spLocks noGrp="1"/>
          </p:cNvSpPr>
          <p:nvPr>
            <p:ph type="hdr" sz="quarter" idx="13"/>
          </p:nvPr>
        </p:nvSpPr>
        <p:spPr/>
        <p:txBody>
          <a:bodyPr/>
          <a:lstStyle/>
          <a:p>
            <a:r>
              <a:rPr lang="en-US" dirty="0">
                <a:solidFill>
                  <a:prstClr val="black"/>
                </a:solidFill>
              </a:rPr>
              <a:t>Tech Ready 15</a:t>
            </a:r>
          </a:p>
        </p:txBody>
      </p:sp>
    </p:spTree>
    <p:extLst>
      <p:ext uri="{BB962C8B-B14F-4D97-AF65-F5344CB8AC3E}">
        <p14:creationId xmlns:p14="http://schemas.microsoft.com/office/powerpoint/2010/main" val="2377681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E125FA37-F061-46B2-8A01-0EFB446842E7}"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75795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65F740-2B51-4266-B137-67C10CC7DED5}"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321123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 18</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7565F740-2B51-4266-B137-67C10CC7DED5}" type="datetime1">
              <a:rPr lang="en-US" smtClean="0">
                <a:solidFill>
                  <a:prstClr val="black"/>
                </a:solidFill>
              </a:rPr>
              <a:pPr/>
              <a:t>5/13/2014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844270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967090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0043960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E0F7CA-2877-4ED1-8F14-4CED06E717D7}"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9804341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
        <p:nvSpPr>
          <p:cNvPr id="7"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Walkin">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6"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pic>
        <p:nvPicPr>
          <p:cNvPr id="5"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7"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58190" y="448802"/>
            <a:ext cx="2965328" cy="1283012"/>
          </a:xfrm>
          <a:prstGeom prst="rect">
            <a:avLst/>
          </a:prstGeom>
        </p:spPr>
      </p:pic>
    </p:spTree>
    <p:extLst>
      <p:ext uri="{BB962C8B-B14F-4D97-AF65-F5344CB8AC3E}">
        <p14:creationId xmlns:p14="http://schemas.microsoft.com/office/powerpoint/2010/main" val="230664353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Tree>
    <p:extLst>
      <p:ext uri="{BB962C8B-B14F-4D97-AF65-F5344CB8AC3E}">
        <p14:creationId xmlns:p14="http://schemas.microsoft.com/office/powerpoint/2010/main" val="8546513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hoto Layout">
    <p:bg bwMode="gray">
      <p:bgPr>
        <a:solidFill>
          <a:srgbClr val="002050"/>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0" y="1028"/>
            <a:ext cx="12436474" cy="6992469"/>
          </a:xfrm>
          <a:prstGeom prst="rect">
            <a:avLst/>
          </a:prstGeom>
        </p:spPr>
      </p:pic>
      <p:sp>
        <p:nvSpPr>
          <p:cNvPr id="14" name="Dark gradation bottom"/>
          <p:cNvSpPr/>
          <p:nvPr userDrawn="1"/>
        </p:nvSpPr>
        <p:spPr bwMode="gray">
          <a:xfrm flipV="1">
            <a:off x="0" y="-4"/>
            <a:ext cx="12446758" cy="6994525"/>
          </a:xfrm>
          <a:prstGeom prst="rect">
            <a:avLst/>
          </a:prstGeom>
          <a:gradFill flip="none" rotWithShape="1">
            <a:gsLst>
              <a:gs pos="0">
                <a:srgbClr val="000000">
                  <a:alpha val="73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9" name="Dark gradation top"/>
          <p:cNvSpPr/>
          <p:nvPr userDrawn="1"/>
        </p:nvSpPr>
        <p:spPr bwMode="gray">
          <a:xfrm>
            <a:off x="0" y="-1028"/>
            <a:ext cx="12446757" cy="6994525"/>
          </a:xfrm>
          <a:prstGeom prst="rect">
            <a:avLst/>
          </a:prstGeom>
          <a:gradFill flip="none" rotWithShape="1">
            <a:gsLst>
              <a:gs pos="0">
                <a:srgbClr val="000000">
                  <a:alpha val="5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8" name="Rectangle 17"/>
          <p:cNvSpPr/>
          <p:nvPr userDrawn="1"/>
        </p:nvSpPr>
        <p:spPr bwMode="gray">
          <a:xfrm>
            <a:off x="274638" y="2125663"/>
            <a:ext cx="6400800"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pic>
        <p:nvPicPr>
          <p:cNvPr id="12" name="TechEd 2014 logo white"/>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74108" y="448802"/>
            <a:ext cx="2965328" cy="1283012"/>
          </a:xfrm>
          <a:prstGeom prst="rect">
            <a:avLst/>
          </a:prstGeom>
        </p:spPr>
      </p:pic>
      <p:sp>
        <p:nvSpPr>
          <p:cNvPr id="6"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29801705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rgbClr val="002050"/>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11"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3662584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3" name="Rectangle 2"/>
          <p:cNvSpPr/>
          <p:nvPr/>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Tree>
    <p:extLst>
      <p:ext uri="{BB962C8B-B14F-4D97-AF65-F5344CB8AC3E}">
        <p14:creationId xmlns:p14="http://schemas.microsoft.com/office/powerpoint/2010/main" val="1052932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
        <p:nvSpPr>
          <p:cNvPr id="7" name="Rectangle 6"/>
          <p:cNvSpPr/>
          <p:nvPr userDrawn="1"/>
        </p:nvSpPr>
        <p:spPr bwMode="auto">
          <a:xfrm>
            <a:off x="274702" y="1211286"/>
            <a:ext cx="8229525" cy="2743177"/>
          </a:xfrm>
          <a:prstGeom prst="rect">
            <a:avLst/>
          </a:prstGeom>
          <a:solidFill>
            <a:schemeClr val="accent1">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0578100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
        <p:nvSpPr>
          <p:cNvPr id="6" name="Rectangle 5"/>
          <p:cNvSpPr/>
          <p:nvPr userDrawn="1"/>
        </p:nvSpPr>
        <p:spPr bwMode="auto">
          <a:xfrm>
            <a:off x="274702" y="1211287"/>
            <a:ext cx="10058336" cy="2743176"/>
          </a:xfrm>
          <a:prstGeom prst="rect">
            <a:avLst/>
          </a:prstGeom>
          <a:solidFill>
            <a:schemeClr val="accent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9749353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20966615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3" name="Rectangle 2"/>
          <p:cNvSpPr/>
          <p:nvPr userDrawn="1"/>
        </p:nvSpPr>
        <p:spPr bwMode="auto">
          <a:xfrm>
            <a:off x="274638" y="2125663"/>
            <a:ext cx="8229600" cy="36576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pic>
        <p:nvPicPr>
          <p:cNvPr id="10" name="TechEd 2014 logo white"/>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sp>
        <p:nvSpPr>
          <p:cNvPr id="11" name="Text Placeholder 5"/>
          <p:cNvSpPr>
            <a:spLocks noGrp="1"/>
          </p:cNvSpPr>
          <p:nvPr>
            <p:ph type="body" sz="quarter" idx="15" hasCustomPrompt="1"/>
          </p:nvPr>
        </p:nvSpPr>
        <p:spPr>
          <a:xfrm>
            <a:off x="10333038" y="296863"/>
            <a:ext cx="1828800" cy="378565"/>
          </a:xfrm>
        </p:spPr>
        <p:txBody>
          <a:bodyPr/>
          <a:lstStyle>
            <a:lvl1pPr marL="0" indent="0" algn="r">
              <a:buNone/>
              <a:defRPr sz="1400" baseline="0"/>
            </a:lvl1pPr>
          </a:lstStyle>
          <a:p>
            <a:pPr lvl="0"/>
            <a:r>
              <a:rPr lang="en-US" dirty="0" smtClean="0"/>
              <a:t>Session Code</a:t>
            </a:r>
            <a:endParaRPr lang="en-US" dirty="0"/>
          </a:p>
        </p:txBody>
      </p:sp>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143168797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520035574"/>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116754021"/>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4443541"/>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625209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92519106"/>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70137934"/>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53892873"/>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8426221"/>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710270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accent1"/>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pic>
        <p:nvPicPr>
          <p:cNvPr id="6"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4399514"/>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21642965"/>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508540678"/>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831399516"/>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99481811"/>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512352967"/>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accent1"/>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792648718"/>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03099472"/>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rgbClr val="002050"/>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bwMode="gray">
          <a:xfrm>
            <a:off x="6219825" y="0"/>
            <a:ext cx="6216650" cy="6992587"/>
          </a:xfrm>
          <a:blipFill>
            <a:blip r:embed="rId2"/>
            <a:stretch>
              <a:fillRect/>
            </a:stretch>
          </a:blipFill>
        </p:spPr>
        <p:txBody>
          <a:bodyPr tIns="548640" anchor="ctr" anchorCtr="0">
            <a:noAutofit/>
          </a:bodyPr>
          <a:lstStyle>
            <a:lvl1pPr marL="342900" marR="0" indent="-342900" algn="ctr" defTabSz="932742" rtl="0" eaLnBrk="1" fontAlgn="auto" latinLnBrk="0" hangingPunct="1">
              <a:lnSpc>
                <a:spcPct val="90000"/>
              </a:lnSpc>
              <a:spcBef>
                <a:spcPct val="20000"/>
              </a:spcBef>
              <a:spcAft>
                <a:spcPts val="0"/>
              </a:spcAft>
              <a:buClr>
                <a:schemeClr val="tx1"/>
              </a:buClr>
              <a:buSzPct val="100000"/>
              <a:buFontTx/>
              <a:buBlip>
                <a:blip r:embed="rId3"/>
              </a:buBlip>
              <a:tabLst/>
              <a:defRPr lang="en-US" sz="2400" kern="1200" spc="0" baseline="0" dirty="0">
                <a:gradFill>
                  <a:gsLst>
                    <a:gs pos="1250">
                      <a:srgbClr val="FFFFFF"/>
                    </a:gs>
                    <a:gs pos="100000">
                      <a:srgbClr val="FFFFFF"/>
                    </a:gs>
                  </a:gsLst>
                  <a:lin ang="5400000" scaled="0"/>
                </a:gradFill>
                <a:latin typeface="+mj-lt"/>
                <a:ea typeface="+mn-ea"/>
                <a:cs typeface="+mn-cs"/>
              </a:defRPr>
            </a:lvl1pPr>
          </a:lstStyle>
          <a:p>
            <a:r>
              <a:rPr lang="en-US" smtClean="0"/>
              <a:t>Click icon to add picture</a:t>
            </a:r>
            <a:endParaRPr lang="en-US" dirty="0"/>
          </a:p>
        </p:txBody>
      </p:sp>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474108" y="448802"/>
            <a:ext cx="2965328" cy="1283012"/>
          </a:xfrm>
          <a:prstGeom prst="rect">
            <a:avLst/>
          </a:prstGeom>
        </p:spPr>
      </p:pic>
      <p:pic>
        <p:nvPicPr>
          <p:cNvPr id="10" name="MS logo white"/>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spTree>
    <p:extLst>
      <p:ext uri="{BB962C8B-B14F-4D97-AF65-F5344CB8AC3E}">
        <p14:creationId xmlns:p14="http://schemas.microsoft.com/office/powerpoint/2010/main" val="2690670297"/>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Blank">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517592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pic>
        <p:nvPicPr>
          <p:cNvPr id="5"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601751"/>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384338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4"/>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36891"/>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Rectangle 5"/>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230335648"/>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5171369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94401876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0"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994702"/>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1">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6540" y="3954457"/>
            <a:ext cx="10056498"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10058336"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10411875" y="479775"/>
            <a:ext cx="1552931" cy="332660"/>
          </a:xfrm>
          <a:prstGeom prst="rect">
            <a:avLst/>
          </a:prstGeom>
        </p:spPr>
      </p:pic>
      <p:sp>
        <p:nvSpPr>
          <p:cNvPr id="6" name="Text Placeholder 5"/>
          <p:cNvSpPr>
            <a:spLocks noGrp="1"/>
          </p:cNvSpPr>
          <p:nvPr>
            <p:ph type="body" sz="quarter" idx="13" hasCustomPrompt="1"/>
          </p:nvPr>
        </p:nvSpPr>
        <p:spPr>
          <a:xfrm>
            <a:off x="274638" y="479775"/>
            <a:ext cx="3108990" cy="461665"/>
          </a:xfrm>
        </p:spPr>
        <p:txBody>
          <a:bodyPr/>
          <a:lstStyle>
            <a:lvl1pPr marL="0" indent="0">
              <a:buNone/>
              <a:defRPr sz="2000"/>
            </a:lvl1pPr>
          </a:lstStyle>
          <a:p>
            <a:pPr lvl="0"/>
            <a:r>
              <a:rPr lang="en-US" dirty="0" smtClean="0"/>
              <a:t>Session Code Here</a:t>
            </a:r>
            <a:endParaRPr lang="en-US" dirty="0"/>
          </a:p>
        </p:txBody>
      </p:sp>
    </p:spTree>
    <p:extLst>
      <p:ext uri="{BB962C8B-B14F-4D97-AF65-F5344CB8AC3E}">
        <p14:creationId xmlns:p14="http://schemas.microsoft.com/office/powerpoint/2010/main" val="262072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40" y="482565"/>
            <a:ext cx="1646237" cy="351905"/>
          </a:xfrm>
          <a:prstGeom prst="rect">
            <a:avLst/>
          </a:prstGeom>
        </p:spPr>
      </p:pic>
    </p:spTree>
    <p:extLst>
      <p:ext uri="{BB962C8B-B14F-4D97-AF65-F5344CB8AC3E}">
        <p14:creationId xmlns:p14="http://schemas.microsoft.com/office/powerpoint/2010/main" val="1496327355"/>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6"/>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8"/>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grpSp>
        <p:nvGrpSpPr>
          <p:cNvPr id="98" name="Group 97"/>
          <p:cNvGrpSpPr/>
          <p:nvPr userDrawn="1"/>
        </p:nvGrpSpPr>
        <p:grpSpPr>
          <a:xfrm>
            <a:off x="18853153" y="195739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3443299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6"/>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5" y="2125678"/>
            <a:ext cx="9143936" cy="1828786"/>
          </a:xfrm>
          <a:noFill/>
        </p:spPr>
        <p:txBody>
          <a:bodyPr lIns="143378" tIns="89612" rIns="143378" bIns="89612" anchor="t" anchorCtr="0"/>
          <a:lstStyle>
            <a:lvl1pPr>
              <a:defRPr sz="6017"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79224" tIns="143378" rIns="179224" bIns="143378">
            <a:noAutofit/>
          </a:bodyPr>
          <a:lstStyle>
            <a:lvl1pPr marL="0" indent="0">
              <a:spcBef>
                <a:spcPts val="0"/>
              </a:spcBef>
              <a:buNone/>
              <a:defRPr sz="357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91"/>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6" y="6208328"/>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17"/>
            </a:lvl1pPr>
          </a:lstStyle>
          <a:p>
            <a:pPr lvl="0"/>
            <a:r>
              <a:rPr lang="en-US" dirty="0" smtClean="0"/>
              <a:t>Session code</a:t>
            </a:r>
            <a:endParaRPr lang="en-US" dirty="0"/>
          </a:p>
        </p:txBody>
      </p:sp>
      <p:grpSp>
        <p:nvGrpSpPr>
          <p:cNvPr id="98" name="Group 97"/>
          <p:cNvGrpSpPr/>
          <p:nvPr userDrawn="1"/>
        </p:nvGrpSpPr>
        <p:grpSpPr>
          <a:xfrm>
            <a:off x="7136681" y="4110834"/>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285"/>
              <a:endParaRPr lang="en-US" sz="1836">
                <a:solidFill>
                  <a:srgbClr val="FFFFFF"/>
                </a:solidFill>
              </a:endParaRPr>
            </a:p>
          </p:txBody>
        </p:sp>
      </p:grpSp>
    </p:spTree>
    <p:extLst>
      <p:ext uri="{BB962C8B-B14F-4D97-AF65-F5344CB8AC3E}">
        <p14:creationId xmlns:p14="http://schemas.microsoft.com/office/powerpoint/2010/main" val="14857179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232" tIns="109676" rIns="146232" bIns="109676"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0"/>
            <a:ext cx="10058401" cy="1829593"/>
          </a:xfrm>
          <a:noFill/>
        </p:spPr>
        <p:txBody>
          <a:bodyPr lIns="179224" tIns="143378" rIns="179224" bIns="143378">
            <a:noAutofit/>
          </a:bodyPr>
          <a:lstStyle>
            <a:lvl1pPr marL="0" indent="0">
              <a:spcBef>
                <a:spcPts val="0"/>
              </a:spcBef>
              <a:buNone/>
              <a:defRPr sz="357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0617253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41" y="3954460"/>
            <a:ext cx="10058401" cy="1829593"/>
          </a:xfrm>
          <a:noFill/>
        </p:spPr>
        <p:txBody>
          <a:bodyPr lIns="179224" tIns="143378" rIns="179224" bIns="143378">
            <a:noAutofit/>
          </a:bodyPr>
          <a:lstStyle>
            <a:lvl1pPr marL="0" indent="0">
              <a:spcBef>
                <a:spcPts val="0"/>
              </a:spcBef>
              <a:buNone/>
              <a:defRPr sz="357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4368573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92" tIns="146232" rIns="182792" bIns="146232" numCol="1" spcCol="0" rtlCol="0" fromWordArt="0" anchor="t" anchorCtr="0" forceAA="0" compatLnSpc="1">
            <a:prstTxWarp prst="textNoShape">
              <a:avLst/>
            </a:prstTxWarp>
            <a:noAutofit/>
          </a:bodyPr>
          <a:lstStyle/>
          <a:p>
            <a:pPr algn="ctr" defTabSz="932016" fontAlgn="base">
              <a:lnSpc>
                <a:spcPct val="90000"/>
              </a:lnSpc>
              <a:spcBef>
                <a:spcPct val="0"/>
              </a:spcBef>
              <a:spcAft>
                <a:spcPct val="0"/>
              </a:spcAft>
            </a:pPr>
            <a:endParaRPr lang="en-US" sz="2448"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5" y="1211287"/>
            <a:ext cx="10056812" cy="2751698"/>
          </a:xfrm>
          <a:noFill/>
        </p:spPr>
        <p:txBody>
          <a:bodyPr tIns="89612" bIns="89612" anchor="t" anchorCtr="0"/>
          <a:lstStyle>
            <a:lvl1pPr>
              <a:defRPr sz="7241"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560798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42" y="1209973"/>
            <a:ext cx="10056812" cy="2751698"/>
          </a:xfrm>
          <a:noFill/>
        </p:spPr>
        <p:txBody>
          <a:bodyPr tIns="89612" bIns="89612" anchor="t" anchorCtr="0"/>
          <a:lstStyle>
            <a:lvl1pPr>
              <a:defRPr sz="7241"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8967528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6809023"/>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5733480"/>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5"/>
            <a:ext cx="11887200" cy="1831975"/>
          </a:xfrm>
          <a:noFill/>
        </p:spPr>
        <p:txBody>
          <a:bodyPr tIns="89612" bIns="89612" anchor="t" anchorCtr="0"/>
          <a:lstStyle>
            <a:lvl1pPr>
              <a:defRPr sz="8771"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1000446"/>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40"/>
            </a:lvl2pPr>
            <a:lvl3pPr marL="228488" indent="0">
              <a:buNone/>
              <a:defRPr sz="2040"/>
            </a:lvl3pPr>
            <a:lvl4pPr marL="456975" indent="0">
              <a:buNone/>
              <a:defRPr sz="1836"/>
            </a:lvl4pPr>
            <a:lvl5pPr marL="685464" indent="0">
              <a:buNone/>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650205"/>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9"/>
            <a:ext cx="11887200"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0954756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468368"/>
          </a:xfrm>
        </p:spPr>
        <p:txBody>
          <a:bodyPr wrap="square">
            <a:spAutoFit/>
          </a:bodyPr>
          <a:lstStyle>
            <a:lvl1pPr marL="0" indent="0">
              <a:spcBef>
                <a:spcPts val="1224"/>
              </a:spcBef>
              <a:buClr>
                <a:schemeClr val="tx1"/>
              </a:buClr>
              <a:buFont typeface="Wingdings" pitchFamily="2" charset="2"/>
              <a:buNone/>
              <a:defRPr sz="3570"/>
            </a:lvl1pPr>
            <a:lvl2pPr marL="0" indent="0">
              <a:buNone/>
              <a:defRPr sz="2040"/>
            </a:lvl2pPr>
            <a:lvl3pPr marL="231661" indent="0">
              <a:buNone/>
              <a:tabLst/>
              <a:defRPr sz="2040"/>
            </a:lvl3pPr>
            <a:lvl4pPr marL="460148" indent="0">
              <a:buNone/>
              <a:defRPr sz="1836"/>
            </a:lvl4pPr>
            <a:lvl5pPr marL="685464" indent="0">
              <a:buNone/>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971159"/>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52"/>
            <a:ext cx="5486399" cy="2536079"/>
          </a:xfrm>
        </p:spPr>
        <p:txBody>
          <a:bodyPr wrap="square">
            <a:spAutoFit/>
          </a:bodyPr>
          <a:lstStyle>
            <a:lvl1pPr marL="287198" indent="-287198">
              <a:spcBef>
                <a:spcPts val="1224"/>
              </a:spcBef>
              <a:buClr>
                <a:schemeClr val="tx1"/>
              </a:buClr>
              <a:buFont typeface="Arial" pitchFamily="34" charset="0"/>
              <a:buChar char="•"/>
              <a:defRPr sz="3570"/>
            </a:lvl1pPr>
            <a:lvl2pPr marL="530906" indent="-233081">
              <a:defRPr sz="2040"/>
            </a:lvl2pPr>
            <a:lvl3pPr marL="699242" indent="-168337">
              <a:tabLst/>
              <a:defRPr sz="2040"/>
            </a:lvl3pPr>
            <a:lvl4pPr marL="880527" indent="-181285">
              <a:defRPr sz="1836"/>
            </a:lvl4pPr>
            <a:lvl5pPr marL="1048862" indent="-168337">
              <a:tabLst/>
              <a:defRPr sz="1836"/>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57309485"/>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42" y="1212849"/>
            <a:ext cx="5486399" cy="2671501"/>
          </a:xfrm>
        </p:spPr>
        <p:txBody>
          <a:bodyPr wrap="square">
            <a:spAutoFit/>
          </a:bodyPr>
          <a:lstStyle>
            <a:lvl1pPr marL="287198" indent="-287198">
              <a:spcBef>
                <a:spcPts val="1224"/>
              </a:spcBef>
              <a:buClr>
                <a:schemeClr val="tx2"/>
              </a:buClr>
              <a:buFont typeface="Arial" pitchFamily="34" charset="0"/>
              <a:buChar char="•"/>
              <a:defRPr sz="3570">
                <a:gradFill>
                  <a:gsLst>
                    <a:gs pos="1250">
                      <a:schemeClr val="tx2"/>
                    </a:gs>
                    <a:gs pos="99000">
                      <a:schemeClr val="tx2"/>
                    </a:gs>
                  </a:gsLst>
                  <a:lin ang="5400000" scaled="0"/>
                </a:gradFill>
              </a:defRPr>
            </a:lvl1pPr>
            <a:lvl2pPr marL="530906" indent="-233081">
              <a:defRPr sz="2448"/>
            </a:lvl2pPr>
            <a:lvl3pPr marL="699242" indent="-168337">
              <a:tabLst/>
              <a:defRPr sz="2448"/>
            </a:lvl3pPr>
            <a:lvl4pPr marL="880527" indent="-181285">
              <a:defRPr/>
            </a:lvl4pPr>
            <a:lvl5pPr marL="1048862" indent="-16833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163268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1574622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8298254"/>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197725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9569754"/>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921397"/>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4"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18" tIns="46618" rIns="46618" bIns="46618" numCol="1" spcCol="0" rtlCol="0" fromWordArt="0" anchor="ctr" anchorCtr="0" forceAA="0" compatLnSpc="1">
            <a:prstTxWarp prst="textNoShape">
              <a:avLst/>
            </a:prstTxWarp>
            <a:noAutofit/>
          </a:bodyPr>
          <a:lstStyle/>
          <a:p>
            <a:pPr algn="ctr" defTabSz="932016" fontAlgn="base">
              <a:spcBef>
                <a:spcPct val="0"/>
              </a:spcBef>
              <a:spcAft>
                <a:spcPct val="0"/>
              </a:spcAft>
            </a:pPr>
            <a:endParaRPr lang="en-US" sz="1836"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41" y="1216153"/>
            <a:ext cx="11887199" cy="2155926"/>
          </a:xfrm>
        </p:spPr>
        <p:txBody>
          <a:bodyPr/>
          <a:lstStyle>
            <a:lvl1pPr marL="0" indent="0">
              <a:buNone/>
              <a:defRPr sz="3264">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38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321"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16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482"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8327453"/>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2"/>
            <a:ext cx="11887200" cy="2443746"/>
          </a:xfrm>
          <a:prstGeom prst="rect">
            <a:avLst/>
          </a:prstGeom>
        </p:spPr>
        <p:txBody>
          <a:bodyPr/>
          <a:lstStyle>
            <a:lvl1pPr marL="290371" indent="-290371">
              <a:buClr>
                <a:schemeClr val="tx1"/>
              </a:buClr>
              <a:buSzPct val="90000"/>
              <a:buFont typeface="Arial" pitchFamily="34" charset="0"/>
              <a:buChar char="•"/>
              <a:defRPr sz="357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220" indent="-280850">
              <a:buClr>
                <a:schemeClr val="tx1"/>
              </a:buClr>
              <a:buSzPct val="90000"/>
              <a:buFont typeface="Arial" pitchFamily="34" charset="0"/>
              <a:buChar char="•"/>
              <a:defRPr sz="3162">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590" indent="-290371">
              <a:buClr>
                <a:schemeClr val="tx1"/>
              </a:buClr>
              <a:buSzPct val="90000"/>
              <a:buFont typeface="Arial" pitchFamily="34" charset="0"/>
              <a:buChar char="•"/>
              <a:defRPr sz="2754">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078" indent="-228488">
              <a:buClr>
                <a:schemeClr val="tx1"/>
              </a:buClr>
              <a:buSzPct val="90000"/>
              <a:buFont typeface="Arial" pitchFamily="34" charset="0"/>
              <a:buChar char="•"/>
              <a:defRPr sz="2448">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568" indent="-228488">
              <a:buClr>
                <a:schemeClr val="tx1"/>
              </a:buClr>
              <a:buSzPct val="90000"/>
              <a:buFont typeface="Arial" pitchFamily="34" charset="0"/>
              <a:buChar char="•"/>
              <a:defRPr sz="204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2350" tIns="76174" rIns="152350" bIns="76174" anchor="b" anchorCtr="0">
            <a:noAutofit/>
          </a:bodyPr>
          <a:lstStyle>
            <a:lvl1pPr algn="r">
              <a:buFont typeface="Arial" pitchFamily="34" charset="0"/>
              <a:buNone/>
              <a:defRPr sz="3672"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01741072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pic>
        <p:nvPicPr>
          <p:cNvPr id="4" name="TechEd 2014 logo whit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29664" y="1476625"/>
            <a:ext cx="5597871" cy="1961306"/>
          </a:xfrm>
        </p:spPr>
        <p:txBody>
          <a:bodyPr/>
          <a:lstStyle>
            <a:lvl1pPr marL="346610" indent="-346610">
              <a:lnSpc>
                <a:spcPct val="90000"/>
              </a:lnSpc>
              <a:defRPr sz="2856"/>
            </a:lvl1pPr>
            <a:lvl2pPr marL="686477" indent="-331774">
              <a:lnSpc>
                <a:spcPct val="90000"/>
              </a:lnSpc>
              <a:defRPr sz="2448"/>
            </a:lvl2pPr>
            <a:lvl3pPr marL="972397" indent="-294012">
              <a:lnSpc>
                <a:spcPct val="90000"/>
              </a:lnSpc>
              <a:defRPr sz="2040"/>
            </a:lvl3pPr>
            <a:lvl4pPr marL="1251573" indent="-279176">
              <a:lnSpc>
                <a:spcPct val="90000"/>
              </a:lnSpc>
              <a:defRPr sz="1836"/>
            </a:lvl4pPr>
            <a:lvl5pPr marL="1545583" indent="-285920">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07328" y="1476625"/>
            <a:ext cx="5597871" cy="1961306"/>
          </a:xfrm>
        </p:spPr>
        <p:txBody>
          <a:bodyPr/>
          <a:lstStyle>
            <a:lvl1pPr marL="354703" indent="-354703">
              <a:lnSpc>
                <a:spcPct val="90000"/>
              </a:lnSpc>
              <a:defRPr sz="2856"/>
            </a:lvl1pPr>
            <a:lvl2pPr marL="686477" indent="-346610">
              <a:lnSpc>
                <a:spcPct val="90000"/>
              </a:lnSpc>
              <a:defRPr sz="2448"/>
            </a:lvl2pPr>
            <a:lvl3pPr marL="980489" indent="-308847">
              <a:lnSpc>
                <a:spcPct val="90000"/>
              </a:lnSpc>
              <a:defRPr sz="2040"/>
            </a:lvl3pPr>
            <a:lvl4pPr marL="1251573" indent="-271084">
              <a:lnSpc>
                <a:spcPct val="90000"/>
              </a:lnSpc>
              <a:defRPr sz="1836"/>
            </a:lvl4pPr>
            <a:lvl5pPr marL="1545583" indent="-279176">
              <a:lnSpc>
                <a:spcPct val="90000"/>
              </a:lnSpc>
              <a:defRPr sz="1836"/>
            </a:lvl5pPr>
            <a:lvl6pPr>
              <a:defRPr sz="1836"/>
            </a:lvl6pPr>
            <a:lvl7pPr>
              <a:defRPr sz="1836"/>
            </a:lvl7pPr>
            <a:lvl8pPr>
              <a:defRPr sz="1836"/>
            </a:lvl8pPr>
            <a:lvl9pPr>
              <a:defRPr sz="183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7" y="6482895"/>
            <a:ext cx="2900981" cy="372394"/>
          </a:xfrm>
          <a:prstGeom prst="rect">
            <a:avLst/>
          </a:prstGeom>
        </p:spPr>
        <p:txBody>
          <a:bodyPr vert="horz" lIns="93225" tIns="46614" rIns="93225" bIns="46614" rtlCol="0" anchor="ctr"/>
          <a:lstStyle>
            <a:lvl1pPr algn="l">
              <a:defRPr sz="1200">
                <a:solidFill>
                  <a:schemeClr val="tx1">
                    <a:tint val="75000"/>
                  </a:schemeClr>
                </a:solidFill>
              </a:defRPr>
            </a:lvl1pPr>
          </a:lstStyle>
          <a:p>
            <a:pPr defTabSz="932205">
              <a:defRPr/>
            </a:pPr>
            <a:fld id="{24516EDB-3C53-4793-B056-19F9B4AE913A}" type="slidenum">
              <a:rPr lang="en-US" sz="1224" smtClean="0">
                <a:solidFill>
                  <a:srgbClr val="292929">
                    <a:tint val="75000"/>
                  </a:srgbClr>
                </a:solidFill>
              </a:rPr>
              <a:pPr defTabSz="932205">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67081829"/>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329" y="233155"/>
            <a:ext cx="11375536" cy="476742"/>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3" y="1476625"/>
            <a:ext cx="11375536" cy="225480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3"/>
          <p:cNvSpPr txBox="1">
            <a:spLocks/>
          </p:cNvSpPr>
          <p:nvPr/>
        </p:nvSpPr>
        <p:spPr>
          <a:xfrm>
            <a:off x="309377" y="6482895"/>
            <a:ext cx="2900981" cy="372394"/>
          </a:xfrm>
          <a:prstGeom prst="rect">
            <a:avLst/>
          </a:prstGeom>
        </p:spPr>
        <p:txBody>
          <a:bodyPr vert="horz" lIns="93225" tIns="46614" rIns="93225" bIns="46614" rtlCol="0" anchor="ctr"/>
          <a:lstStyle>
            <a:lvl1pPr algn="l">
              <a:defRPr sz="1200">
                <a:solidFill>
                  <a:schemeClr val="tx1">
                    <a:tint val="75000"/>
                  </a:schemeClr>
                </a:solidFill>
              </a:defRPr>
            </a:lvl1pPr>
          </a:lstStyle>
          <a:p>
            <a:pPr defTabSz="932205">
              <a:defRPr/>
            </a:pPr>
            <a:fld id="{24516EDB-3C53-4793-B056-19F9B4AE913A}" type="slidenum">
              <a:rPr lang="en-US" sz="1224" smtClean="0">
                <a:solidFill>
                  <a:srgbClr val="292929">
                    <a:tint val="75000"/>
                  </a:srgbClr>
                </a:solidFill>
              </a:rPr>
              <a:pPr defTabSz="932205">
                <a:defRPr/>
              </a:pPr>
              <a:t>‹#›</a:t>
            </a:fld>
            <a:endParaRPr lang="en-US" sz="1224" dirty="0">
              <a:solidFill>
                <a:srgbClr val="292929">
                  <a:tint val="75000"/>
                </a:srgbClr>
              </a:solidFill>
            </a:endParaRPr>
          </a:p>
        </p:txBody>
      </p:sp>
    </p:spTree>
    <p:extLst>
      <p:ext uri="{BB962C8B-B14F-4D97-AF65-F5344CB8AC3E}">
        <p14:creationId xmlns:p14="http://schemas.microsoft.com/office/powerpoint/2010/main" val="37862250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9" Type="http://schemas.openxmlformats.org/officeDocument/2006/relationships/image" Target="../media/image2.png"/><Relationship Id="rId21" Type="http://schemas.openxmlformats.org/officeDocument/2006/relationships/slideLayout" Target="../slideLayouts/slideLayout52.xml"/><Relationship Id="rId34" Type="http://schemas.openxmlformats.org/officeDocument/2006/relationships/slideLayout" Target="../slideLayouts/slideLayout65.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33" Type="http://schemas.openxmlformats.org/officeDocument/2006/relationships/slideLayout" Target="../slideLayouts/slideLayout64.xml"/><Relationship Id="rId38" Type="http://schemas.openxmlformats.org/officeDocument/2006/relationships/image" Target="../media/image1.png"/><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32" Type="http://schemas.openxmlformats.org/officeDocument/2006/relationships/slideLayout" Target="../slideLayouts/slideLayout63.xml"/><Relationship Id="rId37" Type="http://schemas.openxmlformats.org/officeDocument/2006/relationships/theme" Target="../theme/theme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36" Type="http://schemas.openxmlformats.org/officeDocument/2006/relationships/slideLayout" Target="../slideLayouts/slideLayout6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slideLayout" Target="../slideLayouts/slideLayout62.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slideLayout" Target="../slideLayouts/slideLayout61.xml"/><Relationship Id="rId35" Type="http://schemas.openxmlformats.org/officeDocument/2006/relationships/slideLayout" Target="../slideLayouts/slideLayout66.xml"/><Relationship Id="rId8" Type="http://schemas.openxmlformats.org/officeDocument/2006/relationships/slideLayout" Target="../slideLayouts/slideLayout39.xml"/><Relationship Id="rId3"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theme" Target="../theme/theme3.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093" r:id="rId26"/>
    <p:sldLayoutId id="2147484127" r:id="rId27"/>
    <p:sldLayoutId id="2147484128" r:id="rId28"/>
    <p:sldLayoutId id="2147484129" r:id="rId29"/>
    <p:sldLayoutId id="2147484203" r:id="rId30"/>
    <p:sldLayoutId id="2147484272"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05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3195616068"/>
      </p:ext>
    </p:extLst>
  </p:cSld>
  <p:clrMap bg1="dk1" tx1="lt1" bg2="dk2" tx2="lt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 id="2147484309" r:id="rId31"/>
    <p:sldLayoutId id="2147484310" r:id="rId32"/>
    <p:sldLayoutId id="2147484311" r:id="rId33"/>
    <p:sldLayoutId id="2147484312" r:id="rId34"/>
    <p:sldLayoutId id="2147484313" r:id="rId35"/>
    <p:sldLayoutId id="2147484314" r:id="rId36"/>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9"/>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900"/>
            <a:ext cx="11889564" cy="917575"/>
          </a:xfrm>
          <a:prstGeom prst="rect">
            <a:avLst/>
          </a:prstGeom>
        </p:spPr>
        <p:txBody>
          <a:bodyPr vert="horz" wrap="square" lIns="143378" tIns="89612" rIns="143378" bIns="89612"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2"/>
            <a:ext cx="11887198" cy="2254806"/>
          </a:xfrm>
          <a:prstGeom prst="rect">
            <a:avLst/>
          </a:prstGeom>
        </p:spPr>
        <p:txBody>
          <a:bodyPr vert="horz" wrap="square" lIns="143378" tIns="89612" rIns="143378" bIns="89612"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23291364"/>
      </p:ext>
    </p:extLst>
  </p:cSld>
  <p:clrMap bg1="dk1" tx1="lt1" bg2="dk2" tx2="lt2" accent1="accent1" accent2="accent2" accent3="accent3" accent4="accent4" accent5="accent5" accent6="accent6" hlink="hlink" folHlink="folHlink"/>
  <p:sldLayoutIdLst>
    <p:sldLayoutId id="2147484316" r:id="rId1"/>
    <p:sldLayoutId id="2147484317" r:id="rId2"/>
    <p:sldLayoutId id="2147484318" r:id="rId3"/>
    <p:sldLayoutId id="2147484319" r:id="rId4"/>
    <p:sldLayoutId id="2147484320" r:id="rId5"/>
    <p:sldLayoutId id="2147484321" r:id="rId6"/>
    <p:sldLayoutId id="2147484322" r:id="rId7"/>
    <p:sldLayoutId id="2147484323" r:id="rId8"/>
    <p:sldLayoutId id="2147484324" r:id="rId9"/>
    <p:sldLayoutId id="2147484325" r:id="rId10"/>
    <p:sldLayoutId id="2147484326" r:id="rId11"/>
    <p:sldLayoutId id="2147484327" r:id="rId12"/>
    <p:sldLayoutId id="2147484328" r:id="rId13"/>
    <p:sldLayoutId id="2147484329" r:id="rId14"/>
    <p:sldLayoutId id="2147484330" r:id="rId15"/>
    <p:sldLayoutId id="2147484331" r:id="rId16"/>
    <p:sldLayoutId id="2147484332" r:id="rId17"/>
    <p:sldLayoutId id="2147484333" r:id="rId18"/>
    <p:sldLayoutId id="2147484334" r:id="rId19"/>
    <p:sldLayoutId id="2147484335" r:id="rId20"/>
    <p:sldLayoutId id="2147484336" r:id="rId21"/>
    <p:sldLayoutId id="2147484337" r:id="rId22"/>
    <p:sldLayoutId id="2147484338" r:id="rId23"/>
    <p:sldLayoutId id="2147484339" r:id="rId24"/>
  </p:sldLayoutIdLst>
  <p:transition>
    <p:fade/>
  </p:transition>
  <p:timing>
    <p:tnLst>
      <p:par>
        <p:cTn id="1" dur="indefinite" restart="never" nodeType="tmRoot"/>
      </p:par>
    </p:tnLst>
  </p:timing>
  <p:txStyles>
    <p:titleStyle>
      <a:lvl1pPr algn="l" defTabSz="932285" rtl="0" eaLnBrk="1" latinLnBrk="0" hangingPunct="1">
        <a:lnSpc>
          <a:spcPct val="90000"/>
        </a:lnSpc>
        <a:spcBef>
          <a:spcPct val="0"/>
        </a:spcBef>
        <a:buNone/>
        <a:defRPr lang="en-US" sz="5405"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732" marR="0" indent="-342732" algn="l" defTabSz="932285" rtl="0" eaLnBrk="1" fontAlgn="auto" latinLnBrk="0" hangingPunct="1">
        <a:lnSpc>
          <a:spcPct val="90000"/>
        </a:lnSpc>
        <a:spcBef>
          <a:spcPct val="20000"/>
        </a:spcBef>
        <a:spcAft>
          <a:spcPts val="0"/>
        </a:spcAft>
        <a:buClrTx/>
        <a:buSzPct val="90000"/>
        <a:buFont typeface="Arial" pitchFamily="34" charset="0"/>
        <a:buChar char="•"/>
        <a:tabLst/>
        <a:defRPr sz="3978" kern="1200" spc="0" baseline="0">
          <a:gradFill>
            <a:gsLst>
              <a:gs pos="1250">
                <a:schemeClr val="tx1"/>
              </a:gs>
              <a:gs pos="100000">
                <a:schemeClr val="tx1"/>
              </a:gs>
            </a:gsLst>
            <a:lin ang="5400000" scaled="0"/>
          </a:gradFill>
          <a:latin typeface="+mj-lt"/>
          <a:ea typeface="+mn-ea"/>
          <a:cs typeface="+mn-cs"/>
        </a:defRPr>
      </a:lvl1pPr>
      <a:lvl2pPr marL="583914" marR="0" indent="-241182" algn="l" defTabSz="932285"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2pPr>
      <a:lvl3pPr marL="799709"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448" kern="1200" spc="0" baseline="0">
          <a:gradFill>
            <a:gsLst>
              <a:gs pos="1250">
                <a:schemeClr val="tx1"/>
              </a:gs>
              <a:gs pos="100000">
                <a:schemeClr val="tx1"/>
              </a:gs>
            </a:gsLst>
            <a:lin ang="5400000" scaled="0"/>
          </a:gradFill>
          <a:latin typeface="+mn-lt"/>
          <a:ea typeface="+mn-ea"/>
          <a:cs typeface="+mn-cs"/>
        </a:defRPr>
      </a:lvl3pPr>
      <a:lvl4pPr marL="1028196"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4pPr>
      <a:lvl5pPr marL="1256683" marR="0" indent="-228488" algn="l" defTabSz="932285" rtl="0" eaLnBrk="1" fontAlgn="auto" latinLnBrk="0" hangingPunct="1">
        <a:lnSpc>
          <a:spcPct val="90000"/>
        </a:lnSpc>
        <a:spcBef>
          <a:spcPct val="20000"/>
        </a:spcBef>
        <a:spcAft>
          <a:spcPts val="0"/>
        </a:spcAft>
        <a:buClrTx/>
        <a:buSzPct val="90000"/>
        <a:buFont typeface="Arial" pitchFamily="34" charset="0"/>
        <a:buChar char="•"/>
        <a:tabLst/>
        <a:defRPr sz="2040" kern="1200" spc="0" baseline="0">
          <a:gradFill>
            <a:gsLst>
              <a:gs pos="1250">
                <a:schemeClr val="tx1"/>
              </a:gs>
              <a:gs pos="100000">
                <a:schemeClr val="tx1"/>
              </a:gs>
            </a:gsLst>
            <a:lin ang="5400000" scaled="0"/>
          </a:gradFill>
          <a:latin typeface="+mn-lt"/>
          <a:ea typeface="+mn-ea"/>
          <a:cs typeface="+mn-cs"/>
        </a:defRPr>
      </a:lvl5pPr>
      <a:lvl6pPr marL="2563783"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29927"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6069"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2213" indent="-233072" algn="l" defTabSz="932285"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285" rtl="0" eaLnBrk="1" latinLnBrk="0" hangingPunct="1">
        <a:defRPr sz="1836" kern="1200">
          <a:solidFill>
            <a:schemeClr val="tx1"/>
          </a:solidFill>
          <a:latin typeface="+mn-lt"/>
          <a:ea typeface="+mn-ea"/>
          <a:cs typeface="+mn-cs"/>
        </a:defRPr>
      </a:lvl1pPr>
      <a:lvl2pPr marL="466143" algn="l" defTabSz="932285" rtl="0" eaLnBrk="1" latinLnBrk="0" hangingPunct="1">
        <a:defRPr sz="1836" kern="1200">
          <a:solidFill>
            <a:schemeClr val="tx1"/>
          </a:solidFill>
          <a:latin typeface="+mn-lt"/>
          <a:ea typeface="+mn-ea"/>
          <a:cs typeface="+mn-cs"/>
        </a:defRPr>
      </a:lvl2pPr>
      <a:lvl3pPr marL="932285" algn="l" defTabSz="932285" rtl="0" eaLnBrk="1" latinLnBrk="0" hangingPunct="1">
        <a:defRPr sz="1836" kern="1200">
          <a:solidFill>
            <a:schemeClr val="tx1"/>
          </a:solidFill>
          <a:latin typeface="+mn-lt"/>
          <a:ea typeface="+mn-ea"/>
          <a:cs typeface="+mn-cs"/>
        </a:defRPr>
      </a:lvl3pPr>
      <a:lvl4pPr marL="1398428" algn="l" defTabSz="932285" rtl="0" eaLnBrk="1" latinLnBrk="0" hangingPunct="1">
        <a:defRPr sz="1836" kern="1200">
          <a:solidFill>
            <a:schemeClr val="tx1"/>
          </a:solidFill>
          <a:latin typeface="+mn-lt"/>
          <a:ea typeface="+mn-ea"/>
          <a:cs typeface="+mn-cs"/>
        </a:defRPr>
      </a:lvl4pPr>
      <a:lvl5pPr marL="1864570" algn="l" defTabSz="932285" rtl="0" eaLnBrk="1" latinLnBrk="0" hangingPunct="1">
        <a:defRPr sz="1836" kern="1200">
          <a:solidFill>
            <a:schemeClr val="tx1"/>
          </a:solidFill>
          <a:latin typeface="+mn-lt"/>
          <a:ea typeface="+mn-ea"/>
          <a:cs typeface="+mn-cs"/>
        </a:defRPr>
      </a:lvl5pPr>
      <a:lvl6pPr marL="2330713" algn="l" defTabSz="932285" rtl="0" eaLnBrk="1" latinLnBrk="0" hangingPunct="1">
        <a:defRPr sz="1836" kern="1200">
          <a:solidFill>
            <a:schemeClr val="tx1"/>
          </a:solidFill>
          <a:latin typeface="+mn-lt"/>
          <a:ea typeface="+mn-ea"/>
          <a:cs typeface="+mn-cs"/>
        </a:defRPr>
      </a:lvl6pPr>
      <a:lvl7pPr marL="2796855" algn="l" defTabSz="932285" rtl="0" eaLnBrk="1" latinLnBrk="0" hangingPunct="1">
        <a:defRPr sz="1836" kern="1200">
          <a:solidFill>
            <a:schemeClr val="tx1"/>
          </a:solidFill>
          <a:latin typeface="+mn-lt"/>
          <a:ea typeface="+mn-ea"/>
          <a:cs typeface="+mn-cs"/>
        </a:defRPr>
      </a:lvl7pPr>
      <a:lvl8pPr marL="3262998" algn="l" defTabSz="932285" rtl="0" eaLnBrk="1" latinLnBrk="0" hangingPunct="1">
        <a:defRPr sz="1836" kern="1200">
          <a:solidFill>
            <a:schemeClr val="tx1"/>
          </a:solidFill>
          <a:latin typeface="+mn-lt"/>
          <a:ea typeface="+mn-ea"/>
          <a:cs typeface="+mn-cs"/>
        </a:defRPr>
      </a:lvl8pPr>
      <a:lvl9pPr marL="3729141" algn="l" defTabSz="932285" rtl="0" eaLnBrk="1" latinLnBrk="0" hangingPunct="1">
        <a:defRPr sz="1836"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orient="horz" pos="763">
          <p15:clr>
            <a:srgbClr val="A4A3A4"/>
          </p15:clr>
        </p15:guide>
        <p15:guide id="4" orient="horz" pos="1339">
          <p15:clr>
            <a:srgbClr val="A4A3A4"/>
          </p15:clr>
        </p15:guide>
        <p15:guide id="5" orient="horz" pos="1915">
          <p15:clr>
            <a:srgbClr val="A4A3A4"/>
          </p15:clr>
        </p15:guide>
        <p15:guide id="6" orient="horz" pos="2491">
          <p15:clr>
            <a:srgbClr val="A4A3A4"/>
          </p15:clr>
        </p15:guide>
        <p15:guide id="7" orient="horz" pos="3067">
          <p15:clr>
            <a:srgbClr val="A4A3A4"/>
          </p15:clr>
        </p15:guide>
        <p15:guide id="8" orient="horz" pos="3643">
          <p15:clr>
            <a:srgbClr val="A4A3A4"/>
          </p15:clr>
        </p15:guide>
        <p15:guide id="9" orient="horz" pos="4219">
          <p15:clr>
            <a:srgbClr val="5ACBF0"/>
          </p15:clr>
        </p15:guide>
        <p15:guide id="10" pos="749">
          <p15:clr>
            <a:srgbClr val="A4A3A4"/>
          </p15:clr>
        </p15:guide>
        <p15:guide id="11" pos="1325">
          <p15:clr>
            <a:srgbClr val="A4A3A4"/>
          </p15:clr>
        </p15:guide>
        <p15:guide id="12" pos="1901">
          <p15:clr>
            <a:srgbClr val="A4A3A4"/>
          </p15:clr>
        </p15:guide>
        <p15:guide id="13" pos="2477">
          <p15:clr>
            <a:srgbClr val="A4A3A4"/>
          </p15:clr>
        </p15:guide>
        <p15:guide id="14" pos="3053">
          <p15:clr>
            <a:srgbClr val="A4A3A4"/>
          </p15:clr>
        </p15:guide>
        <p15:guide id="15" pos="3629">
          <p15:clr>
            <a:srgbClr val="A4A3A4"/>
          </p15:clr>
        </p15:guide>
        <p15:guide id="16" pos="4205">
          <p15:clr>
            <a:srgbClr val="A4A3A4"/>
          </p15:clr>
        </p15:guide>
        <p15:guide id="17" pos="4781">
          <p15:clr>
            <a:srgbClr val="A4A3A4"/>
          </p15:clr>
        </p15:guide>
        <p15:guide id="18" pos="5357">
          <p15:clr>
            <a:srgbClr val="A4A3A4"/>
          </p15:clr>
        </p15:guide>
        <p15:guide id="19" pos="5933">
          <p15:clr>
            <a:srgbClr val="A4A3A4"/>
          </p15:clr>
        </p15:guide>
        <p15:guide id="20" pos="6509">
          <p15:clr>
            <a:srgbClr val="A4A3A4"/>
          </p15:clr>
        </p15:guide>
        <p15:guide id="21" pos="7085">
          <p15:clr>
            <a:srgbClr val="A4A3A4"/>
          </p15:clr>
        </p15:guide>
        <p15:guide id="22" pos="766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4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hyperlink" Target="http://blogs.msdn.com/b/powerbi/archive/2014/02/27/demystifying-power-bi-q-amp-a-part-1.aspx" TargetMode="External"/><Relationship Id="rId2" Type="http://schemas.openxmlformats.org/officeDocument/2006/relationships/notesSlide" Target="../notesSlides/notesSlide4.xml"/><Relationship Id="rId1" Type="http://schemas.openxmlformats.org/officeDocument/2006/relationships/slideLayout" Target="../slideLayouts/slideLayout59.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2" Type="http://schemas.openxmlformats.org/officeDocument/2006/relationships/hyperlink" Target="mailto:cperry@Microsoft.com" TargetMode="Externa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59.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8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9.xml"/><Relationship Id="rId6" Type="http://schemas.openxmlformats.org/officeDocument/2006/relationships/hyperlink" Target="http://channel9.msdn.com/Events/TechEd" TargetMode="External"/><Relationship Id="rId5" Type="http://schemas.openxmlformats.org/officeDocument/2006/relationships/hyperlink" Target="http://microsoft.com/technet" TargetMode="External"/><Relationship Id="rId4" Type="http://schemas.openxmlformats.org/officeDocument/2006/relationships/hyperlink" Target="http://microsoft.com/msdn"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9573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Influencing the best answer</a:t>
            </a:r>
            <a:endParaRPr lang="en-US" dirty="0"/>
          </a:p>
        </p:txBody>
      </p:sp>
      <p:graphicFrame>
        <p:nvGraphicFramePr>
          <p:cNvPr id="6" name="Diagram 5"/>
          <p:cNvGraphicFramePr/>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380037" y="1820862"/>
            <a:ext cx="6599238" cy="904863"/>
          </a:xfrm>
          <a:prstGeom prst="rect">
            <a:avLst/>
          </a:prstGeom>
          <a:noFill/>
        </p:spPr>
        <p:txBody>
          <a:bodyPr wrap="square" lIns="182880" tIns="146304" rIns="182880" bIns="146304" rtlCol="0">
            <a:spAutoFit/>
          </a:bodyPr>
          <a:lstStyle/>
          <a:p>
            <a:pPr algn="ctr">
              <a:lnSpc>
                <a:spcPct val="90000"/>
              </a:lnSpc>
              <a:spcAft>
                <a:spcPts val="1600"/>
              </a:spcAft>
            </a:pPr>
            <a:r>
              <a:rPr lang="en-US" sz="2200" dirty="0" smtClean="0">
                <a:gradFill>
                  <a:gsLst>
                    <a:gs pos="2917">
                      <a:srgbClr val="FFFFFF"/>
                    </a:gs>
                    <a:gs pos="30000">
                      <a:srgbClr val="FFFFFF"/>
                    </a:gs>
                  </a:gsLst>
                  <a:lin ang="5400000" scaled="0"/>
                </a:gradFill>
              </a:rPr>
              <a:t>Data modeling,</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synonyms</a:t>
            </a:r>
          </a:p>
        </p:txBody>
      </p:sp>
      <p:sp>
        <p:nvSpPr>
          <p:cNvPr id="5" name="TextBox 4"/>
          <p:cNvSpPr txBox="1"/>
          <p:nvPr/>
        </p:nvSpPr>
        <p:spPr>
          <a:xfrm>
            <a:off x="5380037" y="3497262"/>
            <a:ext cx="6599238" cy="600164"/>
          </a:xfrm>
          <a:prstGeom prst="rect">
            <a:avLst/>
          </a:prstGeom>
          <a:noFill/>
        </p:spPr>
        <p:txBody>
          <a:bodyPr wrap="square" lIns="182880" tIns="146304" rIns="182880" bIns="146304" rtlCol="0">
            <a:spAutoFit/>
          </a:bodyPr>
          <a:lstStyle/>
          <a:p>
            <a:pPr algn="ctr">
              <a:lnSpc>
                <a:spcPct val="90000"/>
              </a:lnSpc>
              <a:spcAft>
                <a:spcPts val="1600"/>
              </a:spcAft>
            </a:pPr>
            <a:r>
              <a:rPr lang="en-US" sz="2200" dirty="0" smtClean="0">
                <a:gradFill>
                  <a:gsLst>
                    <a:gs pos="2917">
                      <a:srgbClr val="FFFFFF"/>
                    </a:gs>
                    <a:gs pos="30000">
                      <a:srgbClr val="FFFFFF"/>
                    </a:gs>
                  </a:gsLst>
                  <a:lin ang="5400000" scaled="0"/>
                </a:gradFill>
              </a:rPr>
              <a:t>Workbooks in site, phrasings</a:t>
            </a:r>
          </a:p>
        </p:txBody>
      </p:sp>
      <p:sp>
        <p:nvSpPr>
          <p:cNvPr id="7" name="TextBox 6"/>
          <p:cNvSpPr txBox="1"/>
          <p:nvPr/>
        </p:nvSpPr>
        <p:spPr>
          <a:xfrm>
            <a:off x="5413374" y="5259298"/>
            <a:ext cx="6599238" cy="600164"/>
          </a:xfrm>
          <a:prstGeom prst="rect">
            <a:avLst/>
          </a:prstGeom>
          <a:noFill/>
        </p:spPr>
        <p:txBody>
          <a:bodyPr wrap="square" lIns="182880" tIns="146304" rIns="182880" bIns="146304" rtlCol="0">
            <a:spAutoFit/>
          </a:bodyPr>
          <a:lstStyle/>
          <a:p>
            <a:pPr algn="ctr">
              <a:lnSpc>
                <a:spcPct val="90000"/>
              </a:lnSpc>
              <a:spcAft>
                <a:spcPts val="1600"/>
              </a:spcAft>
            </a:pPr>
            <a:r>
              <a:rPr lang="en-US" sz="2200" dirty="0" smtClean="0">
                <a:gradFill>
                  <a:gsLst>
                    <a:gs pos="2917">
                      <a:srgbClr val="FFFFFF"/>
                    </a:gs>
                    <a:gs pos="30000">
                      <a:srgbClr val="FFFFFF"/>
                    </a:gs>
                  </a:gsLst>
                  <a:lin ang="5400000" scaled="0"/>
                </a:gradFill>
              </a:rPr>
              <a:t>Data modeling (data types, data categories)</a:t>
            </a:r>
          </a:p>
        </p:txBody>
      </p:sp>
    </p:spTree>
    <p:extLst>
      <p:ext uri="{BB962C8B-B14F-4D97-AF65-F5344CB8AC3E}">
        <p14:creationId xmlns:p14="http://schemas.microsoft.com/office/powerpoint/2010/main" val="22961528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Out of the Box - Good</a:t>
            </a:r>
            <a:endParaRPr lang="en-US" dirty="0"/>
          </a:p>
        </p:txBody>
      </p:sp>
      <p:sp>
        <p:nvSpPr>
          <p:cNvPr id="6" name="Text Placeholder 5"/>
          <p:cNvSpPr>
            <a:spLocks noGrp="1"/>
          </p:cNvSpPr>
          <p:nvPr>
            <p:ph type="body" sz="quarter" idx="12"/>
          </p:nvPr>
        </p:nvSpPr>
        <p:spPr/>
        <p:txBody>
          <a:bodyPr/>
          <a:lstStyle/>
          <a:p>
            <a:r>
              <a:rPr lang="en-US" dirty="0" smtClean="0"/>
              <a:t>Carl Yates Perry</a:t>
            </a:r>
            <a:endParaRPr lang="en-US" dirty="0"/>
          </a:p>
        </p:txBody>
      </p:sp>
    </p:spTree>
    <p:extLst>
      <p:ext uri="{BB962C8B-B14F-4D97-AF65-F5344CB8AC3E}">
        <p14:creationId xmlns:p14="http://schemas.microsoft.com/office/powerpoint/2010/main" val="35802484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51037" y="2506662"/>
            <a:ext cx="8229600" cy="1772793"/>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5600" dirty="0" smtClean="0">
                <a:gradFill>
                  <a:gsLst>
                    <a:gs pos="1250">
                      <a:srgbClr val="FFFFFF"/>
                    </a:gs>
                    <a:gs pos="100000">
                      <a:srgbClr val="FFFFFF"/>
                    </a:gs>
                  </a:gsLst>
                  <a:lin ang="5400000" scaled="0"/>
                </a:gradFill>
              </a:rPr>
              <a:t>data modeling tips</a:t>
            </a:r>
          </a:p>
          <a:p>
            <a:pPr marL="0" indent="0" algn="ctr">
              <a:buFont typeface="Arial" pitchFamily="34" charset="0"/>
              <a:buNone/>
            </a:pPr>
            <a:endParaRPr lang="en-US" sz="2400" dirty="0" smtClean="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endParaRPr>
          </a:p>
          <a:p>
            <a:pPr marL="0" indent="0" algn="ctr">
              <a:buFont typeface="Arial" pitchFamily="34" charset="0"/>
              <a:buNone/>
            </a:pPr>
            <a:r>
              <a:rPr lang="en-US" sz="2400" dirty="0" smtClean="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 </a:t>
            </a:r>
            <a:r>
              <a:rPr lang="en-US" sz="24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hlinkClick r:id="rId3"/>
              </a:rPr>
              <a:t>http://</a:t>
            </a:r>
            <a:r>
              <a:rPr lang="en-US" sz="2400" dirty="0" smtClean="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hlinkClick r:id="rId3"/>
              </a:rPr>
              <a:t>blogs.msdn.com/powerbi/</a:t>
            </a:r>
            <a:endParaRPr lang="en-US" sz="24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26459042"/>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8123237" y="1754507"/>
            <a:ext cx="5745440" cy="1415772"/>
          </a:xfrm>
          <a:prstGeom prst="rect">
            <a:avLst/>
          </a:prstGeom>
        </p:spPr>
        <p:txBody>
          <a:bodyPr/>
          <a:lstStyle/>
          <a:p>
            <a:r>
              <a:rPr lang="en-US" dirty="0" smtClean="0"/>
              <a:t>C2R Excel</a:t>
            </a:r>
          </a:p>
          <a:p>
            <a:r>
              <a:rPr lang="en-US" dirty="0" smtClean="0"/>
              <a:t>Subscription SKU</a:t>
            </a:r>
            <a:endParaRPr lang="en-US" dirty="0"/>
          </a:p>
        </p:txBody>
      </p:sp>
      <p:sp>
        <p:nvSpPr>
          <p:cNvPr id="2" name="Title 1"/>
          <p:cNvSpPr>
            <a:spLocks noGrp="1"/>
          </p:cNvSpPr>
          <p:nvPr>
            <p:ph type="title"/>
          </p:nvPr>
        </p:nvSpPr>
        <p:spPr/>
        <p:txBody>
          <a:bodyPr/>
          <a:lstStyle/>
          <a:p>
            <a:r>
              <a:rPr lang="en-US" dirty="0" smtClean="0"/>
              <a:t>Language Synonyms in Power Pivot</a:t>
            </a:r>
            <a:endParaRPr lang="en-US" dirty="0"/>
          </a:p>
        </p:txBody>
      </p:sp>
      <p:pic>
        <p:nvPicPr>
          <p:cNvPr id="5" name="Picture 4"/>
          <p:cNvPicPr>
            <a:picLocks noChangeAspect="1"/>
          </p:cNvPicPr>
          <p:nvPr/>
        </p:nvPicPr>
        <p:blipFill>
          <a:blip r:embed="rId3"/>
          <a:stretch>
            <a:fillRect/>
          </a:stretch>
        </p:blipFill>
        <p:spPr>
          <a:xfrm>
            <a:off x="265540" y="1724345"/>
            <a:ext cx="7705298" cy="4277814"/>
          </a:xfrm>
          <a:prstGeom prst="rect">
            <a:avLst/>
          </a:prstGeom>
          <a:ln>
            <a:noFill/>
          </a:ln>
          <a:effectLst>
            <a:outerShdw blurRad="292100" dist="139700" dir="2700000" algn="tl" rotWithShape="0">
              <a:srgbClr val="333333">
                <a:alpha val="65000"/>
              </a:srgbClr>
            </a:outerShdw>
          </a:effectLst>
        </p:spPr>
      </p:pic>
      <p:sp>
        <p:nvSpPr>
          <p:cNvPr id="6" name="Content Placeholder 2"/>
          <p:cNvSpPr txBox="1">
            <a:spLocks/>
          </p:cNvSpPr>
          <p:nvPr/>
        </p:nvSpPr>
        <p:spPr>
          <a:xfrm>
            <a:off x="8123237" y="4716462"/>
            <a:ext cx="5745440" cy="114492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gradFill>
                  <a:gsLst>
                    <a:gs pos="1250">
                      <a:srgbClr val="FFFFFF"/>
                    </a:gs>
                    <a:gs pos="100000">
                      <a:srgbClr val="FFFFFF"/>
                    </a:gs>
                  </a:gsLst>
                  <a:lin ang="5400000" scaled="0"/>
                </a:gradFill>
              </a:rPr>
              <a:t>Instructions:</a:t>
            </a:r>
          </a:p>
          <a:p>
            <a:pPr marL="0" indent="0">
              <a:buFont typeface="Arial" pitchFamily="34" charset="0"/>
              <a:buNone/>
            </a:pPr>
            <a:r>
              <a:rPr lang="en-US" sz="2400" dirty="0">
                <a:gradFill>
                  <a:gsLst>
                    <a:gs pos="1250">
                      <a:srgbClr val="FFFFFF"/>
                    </a:gs>
                    <a:gs pos="100000">
                      <a:srgbClr val="FFFFFF"/>
                    </a:gs>
                  </a:gsLst>
                  <a:lin ang="5400000" scaled="0"/>
                </a:gradFill>
                <a:latin typeface="Courier New" panose="02070309020205020404" pitchFamily="49" charset="0"/>
                <a:cs typeface="Courier New" panose="02070309020205020404" pitchFamily="49" charset="0"/>
              </a:rPr>
              <a:t>http://bit.ly/1evk8y3</a:t>
            </a:r>
          </a:p>
        </p:txBody>
      </p:sp>
    </p:spTree>
    <p:extLst>
      <p:ext uri="{BB962C8B-B14F-4D97-AF65-F5344CB8AC3E}">
        <p14:creationId xmlns:p14="http://schemas.microsoft.com/office/powerpoint/2010/main" val="1625304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Language Synonyms in the Cloud</a:t>
            </a:r>
            <a:endParaRPr lang="en-US" dirty="0"/>
          </a:p>
        </p:txBody>
      </p:sp>
    </p:spTree>
    <p:extLst>
      <p:ext uri="{BB962C8B-B14F-4D97-AF65-F5344CB8AC3E}">
        <p14:creationId xmlns:p14="http://schemas.microsoft.com/office/powerpoint/2010/main" val="4182066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Iterative approach</a:t>
            </a:r>
            <a:endParaRPr lang="en-US" dirty="0"/>
          </a:p>
        </p:txBody>
      </p:sp>
      <p:sp>
        <p:nvSpPr>
          <p:cNvPr id="8" name="Circular Arrow 7"/>
          <p:cNvSpPr/>
          <p:nvPr/>
        </p:nvSpPr>
        <p:spPr bwMode="auto">
          <a:xfrm rot="17187120" flipH="1">
            <a:off x="3636289" y="1613305"/>
            <a:ext cx="4572000" cy="4572000"/>
          </a:xfrm>
          <a:prstGeom prst="circularArrow">
            <a:avLst>
              <a:gd name="adj1" fmla="val 12500"/>
              <a:gd name="adj2" fmla="val 1142319"/>
              <a:gd name="adj3" fmla="val 20457681"/>
              <a:gd name="adj4" fmla="val 14709592"/>
              <a:gd name="adj5" fmla="val 1250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9" name="Circular Arrow 8"/>
          <p:cNvSpPr/>
          <p:nvPr/>
        </p:nvSpPr>
        <p:spPr bwMode="auto">
          <a:xfrm rot="10083913" flipH="1">
            <a:off x="3661311" y="1482803"/>
            <a:ext cx="4572000" cy="4572000"/>
          </a:xfrm>
          <a:prstGeom prst="circularArrow">
            <a:avLst>
              <a:gd name="adj1" fmla="val 12500"/>
              <a:gd name="adj2" fmla="val 1142319"/>
              <a:gd name="adj3" fmla="val 20457681"/>
              <a:gd name="adj4" fmla="val 14709592"/>
              <a:gd name="adj5" fmla="val 1250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0" name="Circular Arrow 9"/>
          <p:cNvSpPr/>
          <p:nvPr/>
        </p:nvSpPr>
        <p:spPr bwMode="auto">
          <a:xfrm rot="2640210" flipH="1">
            <a:off x="3659441" y="1560258"/>
            <a:ext cx="4572000" cy="4572000"/>
          </a:xfrm>
          <a:prstGeom prst="circularArrow">
            <a:avLst>
              <a:gd name="adj1" fmla="val 12500"/>
              <a:gd name="adj2" fmla="val 1142319"/>
              <a:gd name="adj3" fmla="val 20457681"/>
              <a:gd name="adj4" fmla="val 14709592"/>
              <a:gd name="adj5" fmla="val 1250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1" name="Circular Arrow 10"/>
          <p:cNvSpPr/>
          <p:nvPr/>
        </p:nvSpPr>
        <p:spPr bwMode="auto">
          <a:xfrm rot="17187120" flipH="1">
            <a:off x="1963067" y="-2126136"/>
            <a:ext cx="4572000" cy="7010211"/>
          </a:xfrm>
          <a:prstGeom prst="circularArrow">
            <a:avLst>
              <a:gd name="adj1" fmla="val 12500"/>
              <a:gd name="adj2" fmla="val 1142319"/>
              <a:gd name="adj3" fmla="val 20457681"/>
              <a:gd name="adj4" fmla="val 17174843"/>
              <a:gd name="adj5" fmla="val 12500"/>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3" name="Rectangle 12"/>
          <p:cNvSpPr/>
          <p:nvPr/>
        </p:nvSpPr>
        <p:spPr>
          <a:xfrm>
            <a:off x="7285589" y="5225499"/>
            <a:ext cx="1423788" cy="584775"/>
          </a:xfrm>
          <a:prstGeom prst="rect">
            <a:avLst/>
          </a:prstGeom>
          <a:noFill/>
        </p:spPr>
        <p:txBody>
          <a:bodyPr wrap="none" lIns="91440" tIns="45720" rIns="91440" bIns="45720">
            <a:spAutoFit/>
          </a:bodyPr>
          <a:lstStyle/>
          <a:p>
            <a:pPr algn="ctr"/>
            <a:r>
              <a:rPr lang="en-US" sz="3200" dirty="0" smtClean="0">
                <a:ln w="0"/>
                <a:solidFill>
                  <a:srgbClr val="FFFFFF"/>
                </a:solidFill>
                <a:effectLst>
                  <a:outerShdw blurRad="38100" dist="19050" dir="2700000" algn="tl" rotWithShape="0">
                    <a:srgbClr val="000000">
                      <a:alpha val="40000"/>
                    </a:srgbClr>
                  </a:outerShdw>
                </a:effectLst>
              </a:rPr>
              <a:t>testing</a:t>
            </a:r>
            <a:endParaRPr lang="en-US" sz="3200" dirty="0">
              <a:ln w="0"/>
              <a:solidFill>
                <a:srgbClr val="FFFFFF"/>
              </a:solidFill>
              <a:effectLst>
                <a:outerShdw blurRad="38100" dist="19050" dir="2700000" algn="tl" rotWithShape="0">
                  <a:srgbClr val="000000">
                    <a:alpha val="40000"/>
                  </a:srgbClr>
                </a:outerShdw>
              </a:effectLst>
            </a:endParaRPr>
          </a:p>
        </p:txBody>
      </p:sp>
      <p:sp>
        <p:nvSpPr>
          <p:cNvPr id="14" name="Rectangle 13"/>
          <p:cNvSpPr/>
          <p:nvPr/>
        </p:nvSpPr>
        <p:spPr>
          <a:xfrm>
            <a:off x="5761037" y="1212849"/>
            <a:ext cx="1580882" cy="584775"/>
          </a:xfrm>
          <a:prstGeom prst="rect">
            <a:avLst/>
          </a:prstGeom>
          <a:noFill/>
        </p:spPr>
        <p:txBody>
          <a:bodyPr wrap="none" lIns="91440" tIns="45720" rIns="91440" bIns="45720">
            <a:spAutoFit/>
          </a:bodyPr>
          <a:lstStyle/>
          <a:p>
            <a:pPr algn="ctr"/>
            <a:r>
              <a:rPr lang="en-US" sz="3200" dirty="0" smtClean="0">
                <a:ln w="0"/>
                <a:solidFill>
                  <a:srgbClr val="FFFFFF"/>
                </a:solidFill>
                <a:effectLst>
                  <a:outerShdw blurRad="38100" dist="19050" dir="2700000" algn="tl" rotWithShape="0">
                    <a:srgbClr val="000000">
                      <a:alpha val="40000"/>
                    </a:srgbClr>
                  </a:outerShdw>
                </a:effectLst>
              </a:rPr>
              <a:t>analysis</a:t>
            </a:r>
            <a:endParaRPr lang="en-US" sz="3200" dirty="0">
              <a:ln w="0"/>
              <a:solidFill>
                <a:srgbClr val="FFFFFF"/>
              </a:solidFill>
              <a:effectLst>
                <a:outerShdw blurRad="38100" dist="19050" dir="2700000" algn="tl" rotWithShape="0">
                  <a:srgbClr val="000000">
                    <a:alpha val="40000"/>
                  </a:srgbClr>
                </a:outerShdw>
              </a:effectLst>
            </a:endParaRPr>
          </a:p>
        </p:txBody>
      </p:sp>
      <p:sp>
        <p:nvSpPr>
          <p:cNvPr id="15" name="Rectangle 14"/>
          <p:cNvSpPr/>
          <p:nvPr/>
        </p:nvSpPr>
        <p:spPr>
          <a:xfrm>
            <a:off x="2044670" y="4149052"/>
            <a:ext cx="1909497" cy="584775"/>
          </a:xfrm>
          <a:prstGeom prst="rect">
            <a:avLst/>
          </a:prstGeom>
          <a:noFill/>
        </p:spPr>
        <p:txBody>
          <a:bodyPr wrap="none" lIns="91440" tIns="45720" rIns="91440" bIns="45720">
            <a:spAutoFit/>
          </a:bodyPr>
          <a:lstStyle/>
          <a:p>
            <a:pPr algn="ctr"/>
            <a:r>
              <a:rPr lang="en-US" sz="3200" dirty="0" smtClean="0">
                <a:ln w="0"/>
                <a:solidFill>
                  <a:srgbClr val="FFFFFF"/>
                </a:solidFill>
                <a:effectLst>
                  <a:outerShdw blurRad="38100" dist="19050" dir="2700000" algn="tl" rotWithShape="0">
                    <a:srgbClr val="000000">
                      <a:alpha val="40000"/>
                    </a:srgbClr>
                  </a:outerShdw>
                </a:effectLst>
              </a:rPr>
              <a:t>modeling</a:t>
            </a:r>
            <a:endParaRPr lang="en-US" sz="3200" dirty="0">
              <a:ln w="0"/>
              <a:solidFill>
                <a:srgbClr val="FFFFFF"/>
              </a:solidFill>
              <a:effectLst>
                <a:outerShdw blurRad="38100" dist="19050" dir="2700000" algn="tl" rotWithShape="0">
                  <a:srgbClr val="000000">
                    <a:alpha val="40000"/>
                  </a:srgbClr>
                </a:outerShdw>
              </a:effectLst>
            </a:endParaRPr>
          </a:p>
        </p:txBody>
      </p:sp>
      <p:sp>
        <p:nvSpPr>
          <p:cNvPr id="16" name="Circular Arrow 15"/>
          <p:cNvSpPr/>
          <p:nvPr/>
        </p:nvSpPr>
        <p:spPr bwMode="auto">
          <a:xfrm rot="20769288">
            <a:off x="8139663" y="2142089"/>
            <a:ext cx="2743200" cy="2743200"/>
          </a:xfrm>
          <a:prstGeom prst="circularArrow">
            <a:avLst>
              <a:gd name="adj1" fmla="val 12500"/>
              <a:gd name="adj2" fmla="val 1142319"/>
              <a:gd name="adj3" fmla="val 20457681"/>
              <a:gd name="adj4" fmla="val 12810526"/>
              <a:gd name="adj5"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7" name="Circular Arrow 16"/>
          <p:cNvSpPr/>
          <p:nvPr/>
        </p:nvSpPr>
        <p:spPr bwMode="auto">
          <a:xfrm rot="20769288" flipH="1" flipV="1">
            <a:off x="8139664" y="1906650"/>
            <a:ext cx="2743200" cy="2743200"/>
          </a:xfrm>
          <a:prstGeom prst="circularArrow">
            <a:avLst>
              <a:gd name="adj1" fmla="val 12500"/>
              <a:gd name="adj2" fmla="val 1142319"/>
              <a:gd name="adj3" fmla="val 20457681"/>
              <a:gd name="adj4" fmla="val 12810526"/>
              <a:gd name="adj5" fmla="val 12500"/>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8" name="Rectangle 17"/>
          <p:cNvSpPr/>
          <p:nvPr/>
        </p:nvSpPr>
        <p:spPr>
          <a:xfrm>
            <a:off x="8774297" y="1652177"/>
            <a:ext cx="1422184" cy="584775"/>
          </a:xfrm>
          <a:prstGeom prst="rect">
            <a:avLst/>
          </a:prstGeom>
          <a:noFill/>
        </p:spPr>
        <p:txBody>
          <a:bodyPr wrap="none" lIns="91440" tIns="45720" rIns="91440" bIns="45720">
            <a:spAutoFit/>
          </a:bodyPr>
          <a:lstStyle/>
          <a:p>
            <a:pPr algn="ctr"/>
            <a:r>
              <a:rPr lang="en-US" sz="3200" dirty="0" smtClean="0">
                <a:ln w="0"/>
                <a:solidFill>
                  <a:srgbClr val="FFFFFF"/>
                </a:solidFill>
                <a:effectLst>
                  <a:outerShdw blurRad="38100" dist="19050" dir="2700000" algn="tl" rotWithShape="0">
                    <a:srgbClr val="000000">
                      <a:alpha val="40000"/>
                    </a:srgbClr>
                  </a:outerShdw>
                </a:effectLst>
              </a:rPr>
              <a:t>deploy</a:t>
            </a:r>
            <a:endParaRPr lang="en-US" sz="3200" dirty="0">
              <a:ln w="0"/>
              <a:solidFill>
                <a:srgbClr val="FFFFFF"/>
              </a:solidFill>
              <a:effectLst>
                <a:outerShdw blurRad="38100" dist="19050" dir="2700000" algn="tl" rotWithShape="0">
                  <a:srgbClr val="000000">
                    <a:alpha val="40000"/>
                  </a:srgbClr>
                </a:outerShdw>
              </a:effectLst>
            </a:endParaRPr>
          </a:p>
        </p:txBody>
      </p:sp>
      <p:sp>
        <p:nvSpPr>
          <p:cNvPr id="19" name="Rectangle 18"/>
          <p:cNvSpPr/>
          <p:nvPr/>
        </p:nvSpPr>
        <p:spPr>
          <a:xfrm>
            <a:off x="8679912" y="4569434"/>
            <a:ext cx="1822358" cy="584775"/>
          </a:xfrm>
          <a:prstGeom prst="rect">
            <a:avLst/>
          </a:prstGeom>
          <a:noFill/>
        </p:spPr>
        <p:txBody>
          <a:bodyPr wrap="none" lIns="91440" tIns="45720" rIns="91440" bIns="45720">
            <a:spAutoFit/>
          </a:bodyPr>
          <a:lstStyle/>
          <a:p>
            <a:pPr algn="ctr"/>
            <a:r>
              <a:rPr lang="en-US" sz="3200" dirty="0" smtClean="0">
                <a:ln w="0"/>
                <a:solidFill>
                  <a:srgbClr val="FFFFFF"/>
                </a:solidFill>
                <a:effectLst>
                  <a:outerShdw blurRad="38100" dist="19050" dir="2700000" algn="tl" rotWithShape="0">
                    <a:srgbClr val="000000">
                      <a:alpha val="40000"/>
                    </a:srgbClr>
                  </a:outerShdw>
                </a:effectLst>
              </a:rPr>
              <a:t>feedback</a:t>
            </a:r>
            <a:endParaRPr lang="en-US" sz="3200" dirty="0">
              <a:ln w="0"/>
              <a:solidFill>
                <a:srgbClr val="FFFFFF"/>
              </a:solidFill>
              <a:effectLst>
                <a:outerShdw blurRad="38100" dist="19050" dir="2700000" algn="tl" rotWithShape="0">
                  <a:srgbClr val="000000">
                    <a:alpha val="40000"/>
                  </a:srgbClr>
                </a:outerShdw>
              </a:effectLst>
            </a:endParaRPr>
          </a:p>
        </p:txBody>
      </p:sp>
    </p:spTree>
    <p:extLst>
      <p:ext uri="{BB962C8B-B14F-4D97-AF65-F5344CB8AC3E}">
        <p14:creationId xmlns:p14="http://schemas.microsoft.com/office/powerpoint/2010/main" val="37615137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2" name="TextBox 1"/>
          <p:cNvSpPr txBox="1"/>
          <p:nvPr/>
        </p:nvSpPr>
        <p:spPr>
          <a:xfrm>
            <a:off x="1192892" y="25606"/>
            <a:ext cx="10992119" cy="382308"/>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heuristics  &gt;  3. Synonyms  &gt;  4. Phrasings</a:t>
            </a:r>
          </a:p>
        </p:txBody>
      </p:sp>
    </p:spTree>
    <p:extLst>
      <p:ext uri="{BB962C8B-B14F-4D97-AF65-F5344CB8AC3E}">
        <p14:creationId xmlns:p14="http://schemas.microsoft.com/office/powerpoint/2010/main" val="3959978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smtClean="0">
                <a:solidFill>
                  <a:srgbClr val="FFFFFF"/>
                </a:solidFill>
              </a:rPr>
              <a:t>customer</a:t>
            </a:r>
            <a:endParaRPr lang="en-US" sz="1836" dirty="0">
              <a:solidFill>
                <a:srgbClr val="FFFFFF"/>
              </a:solidFill>
            </a:endParaRPr>
          </a:p>
        </p:txBody>
      </p:sp>
      <p:sp>
        <p:nvSpPr>
          <p:cNvPr id="2" name="TextBox 1"/>
          <p:cNvSpPr txBox="1"/>
          <p:nvPr/>
        </p:nvSpPr>
        <p:spPr>
          <a:xfrm>
            <a:off x="1192892" y="25606"/>
            <a:ext cx="3595471" cy="374846"/>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a:t>
            </a:r>
            <a:r>
              <a:rPr lang="en-US" sz="1836" dirty="0" smtClean="0">
                <a:solidFill>
                  <a:srgbClr val="FFFFFF"/>
                </a:solidFill>
              </a:rPr>
              <a:t>metadata</a:t>
            </a:r>
            <a:endParaRPr lang="en-US" sz="1836" dirty="0">
              <a:solidFill>
                <a:srgbClr val="FFFFFF"/>
              </a:solidFill>
            </a:endParaRPr>
          </a:p>
        </p:txBody>
      </p:sp>
    </p:spTree>
    <p:extLst>
      <p:ext uri="{BB962C8B-B14F-4D97-AF65-F5344CB8AC3E}">
        <p14:creationId xmlns:p14="http://schemas.microsoft.com/office/powerpoint/2010/main" val="319700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21" name="Rectangle 20"/>
          <p:cNvSpPr/>
          <p:nvPr/>
        </p:nvSpPr>
        <p:spPr>
          <a:xfrm>
            <a:off x="8777423" y="2727354"/>
            <a:ext cx="2914385" cy="61750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36" dirty="0" smtClean="0">
                <a:solidFill>
                  <a:srgbClr val="000000"/>
                </a:solidFill>
              </a:rPr>
              <a:t>employees </a:t>
            </a:r>
            <a:r>
              <a:rPr lang="en-US" sz="1836" b="1" dirty="0" smtClean="0">
                <a:solidFill>
                  <a:srgbClr val="000000"/>
                </a:solidFill>
              </a:rPr>
              <a:t>own</a:t>
            </a:r>
            <a:r>
              <a:rPr lang="en-US" sz="1836" dirty="0" smtClean="0">
                <a:solidFill>
                  <a:srgbClr val="000000"/>
                </a:solidFill>
              </a:rPr>
              <a:t> customers</a:t>
            </a:r>
            <a:endParaRPr lang="en-US" sz="1836" dirty="0">
              <a:solidFill>
                <a:srgbClr val="000000"/>
              </a:solidFill>
            </a:endParaRP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smtClean="0">
                <a:solidFill>
                  <a:srgbClr val="FFFFFF"/>
                </a:solidFill>
              </a:rPr>
              <a:t>customer</a:t>
            </a:r>
            <a:endParaRPr lang="en-US" sz="1836" dirty="0">
              <a:solidFill>
                <a:srgbClr val="FFFFFF"/>
              </a:solidFill>
            </a:endParaRPr>
          </a:p>
        </p:txBody>
      </p:sp>
      <p:sp>
        <p:nvSpPr>
          <p:cNvPr id="2" name="TextBox 1"/>
          <p:cNvSpPr txBox="1"/>
          <p:nvPr/>
        </p:nvSpPr>
        <p:spPr>
          <a:xfrm>
            <a:off x="1192892" y="25606"/>
            <a:ext cx="7411837" cy="374846"/>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a:t>
            </a:r>
            <a:r>
              <a:rPr lang="en-US" sz="1836" dirty="0" smtClean="0">
                <a:solidFill>
                  <a:srgbClr val="FFFFFF"/>
                </a:solidFill>
              </a:rPr>
              <a:t>heuristics</a:t>
            </a:r>
            <a:endParaRPr lang="en-US" sz="1836" dirty="0">
              <a:solidFill>
                <a:srgbClr val="FFFFFF"/>
              </a:solidFill>
            </a:endParaRPr>
          </a:p>
        </p:txBody>
      </p:sp>
    </p:spTree>
    <p:extLst>
      <p:ext uri="{BB962C8B-B14F-4D97-AF65-F5344CB8AC3E}">
        <p14:creationId xmlns:p14="http://schemas.microsoft.com/office/powerpoint/2010/main" val="394822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a:p>
            <a:pPr algn="ctr"/>
            <a:r>
              <a:rPr lang="en-US" sz="1836" b="1" dirty="0">
                <a:solidFill>
                  <a:srgbClr val="FF0000"/>
                </a:solidFill>
              </a:rPr>
              <a:t>Synonyms: </a:t>
            </a:r>
            <a:r>
              <a:rPr lang="en-US" sz="1836" dirty="0">
                <a:solidFill>
                  <a:srgbClr val="FF0000"/>
                </a:solidFill>
              </a:rPr>
              <a:t>client, company</a:t>
            </a:r>
          </a:p>
        </p:txBody>
      </p:sp>
      <p:sp>
        <p:nvSpPr>
          <p:cNvPr id="2" name="TextBox 1"/>
          <p:cNvSpPr txBox="1"/>
          <p:nvPr/>
        </p:nvSpPr>
        <p:spPr>
          <a:xfrm>
            <a:off x="1192892" y="25606"/>
            <a:ext cx="9124870" cy="374846"/>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heuristics  &gt;  3. </a:t>
            </a:r>
            <a:r>
              <a:rPr lang="en-US" sz="1836" dirty="0" smtClean="0">
                <a:solidFill>
                  <a:srgbClr val="FFFFFF"/>
                </a:solidFill>
              </a:rPr>
              <a:t>Synonyms</a:t>
            </a:r>
            <a:endParaRPr lang="en-US" sz="1836" dirty="0">
              <a:solidFill>
                <a:srgbClr val="FFFFFF"/>
              </a:solidFill>
            </a:endParaRPr>
          </a:p>
        </p:txBody>
      </p:sp>
      <p:sp>
        <p:nvSpPr>
          <p:cNvPr id="22" name="Rectangle 21"/>
          <p:cNvSpPr/>
          <p:nvPr/>
        </p:nvSpPr>
        <p:spPr>
          <a:xfrm>
            <a:off x="8777423" y="2727354"/>
            <a:ext cx="2914385" cy="61750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own</a:t>
            </a:r>
            <a:r>
              <a:rPr lang="en-US" sz="1836" dirty="0">
                <a:solidFill>
                  <a:srgbClr val="000000"/>
                </a:solidFill>
              </a:rPr>
              <a:t> customers</a:t>
            </a:r>
          </a:p>
        </p:txBody>
      </p:sp>
    </p:spTree>
    <p:extLst>
      <p:ext uri="{BB962C8B-B14F-4D97-AF65-F5344CB8AC3E}">
        <p14:creationId xmlns:p14="http://schemas.microsoft.com/office/powerpoint/2010/main" val="38948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a:t>Amazing Data </a:t>
            </a:r>
            <a:r>
              <a:rPr lang="en-US" sz="4400" dirty="0" smtClean="0"/>
              <a:t>Storytelling </a:t>
            </a:r>
            <a:br>
              <a:rPr lang="en-US" sz="4400" dirty="0" smtClean="0"/>
            </a:br>
            <a:r>
              <a:rPr lang="en-US" sz="4400" dirty="0" smtClean="0"/>
              <a:t>with </a:t>
            </a:r>
            <a:r>
              <a:rPr lang="en-US" sz="4400" dirty="0"/>
              <a:t>Microsoft Power BI </a:t>
            </a:r>
            <a:r>
              <a:rPr lang="en-US" sz="4400" dirty="0" smtClean="0"/>
              <a:t>Q&amp;A</a:t>
            </a:r>
            <a:endParaRPr lang="en-US" sz="4400" dirty="0"/>
          </a:p>
        </p:txBody>
      </p:sp>
      <p:sp>
        <p:nvSpPr>
          <p:cNvPr id="5" name="Text Placeholder 4"/>
          <p:cNvSpPr>
            <a:spLocks noGrp="1"/>
          </p:cNvSpPr>
          <p:nvPr>
            <p:ph type="body" sz="quarter" idx="14"/>
          </p:nvPr>
        </p:nvSpPr>
        <p:spPr/>
        <p:txBody>
          <a:bodyPr/>
          <a:lstStyle/>
          <a:p>
            <a:r>
              <a:rPr lang="en-US" dirty="0" smtClean="0"/>
              <a:t>Carl Yates Perry</a:t>
            </a:r>
          </a:p>
          <a:p>
            <a:r>
              <a:rPr lang="en-US" dirty="0" smtClean="0"/>
              <a:t>Group Program Manager</a:t>
            </a:r>
          </a:p>
          <a:p>
            <a:r>
              <a:rPr lang="en-US" dirty="0" smtClean="0"/>
              <a:t>Microsoft</a:t>
            </a:r>
            <a:endParaRPr lang="en-US" dirty="0"/>
          </a:p>
        </p:txBody>
      </p:sp>
      <p:sp>
        <p:nvSpPr>
          <p:cNvPr id="6" name="Text Placeholder 5"/>
          <p:cNvSpPr>
            <a:spLocks noGrp="1"/>
          </p:cNvSpPr>
          <p:nvPr>
            <p:ph type="body" sz="quarter" idx="15"/>
          </p:nvPr>
        </p:nvSpPr>
        <p:spPr>
          <a:prstGeom prst="rect">
            <a:avLst/>
          </a:prstGeom>
        </p:spPr>
        <p:txBody>
          <a:bodyPr/>
          <a:lstStyle/>
          <a:p>
            <a:r>
              <a:rPr lang="en-US" dirty="0" smtClean="0"/>
              <a:t>DBI-B318</a:t>
            </a:r>
            <a:endParaRPr lang="en-US" dirty="0"/>
          </a:p>
        </p:txBody>
      </p:sp>
    </p:spTree>
    <p:extLst>
      <p:ext uri="{BB962C8B-B14F-4D97-AF65-F5344CB8AC3E}">
        <p14:creationId xmlns:p14="http://schemas.microsoft.com/office/powerpoint/2010/main" val="3011206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Simple Modeling - Better</a:t>
            </a:r>
            <a:endParaRPr lang="en-US" dirty="0"/>
          </a:p>
        </p:txBody>
      </p:sp>
      <p:sp>
        <p:nvSpPr>
          <p:cNvPr id="5" name="Text Placeholder 4"/>
          <p:cNvSpPr>
            <a:spLocks noGrp="1"/>
          </p:cNvSpPr>
          <p:nvPr>
            <p:ph type="body" sz="quarter" idx="12"/>
          </p:nvPr>
        </p:nvSpPr>
        <p:spPr/>
        <p:txBody>
          <a:bodyPr/>
          <a:lstStyle/>
          <a:p>
            <a:r>
              <a:rPr lang="en-US" dirty="0" smtClean="0"/>
              <a:t>Carl Yates Perry</a:t>
            </a:r>
          </a:p>
        </p:txBody>
      </p:sp>
    </p:spTree>
    <p:extLst>
      <p:ext uri="{BB962C8B-B14F-4D97-AF65-F5344CB8AC3E}">
        <p14:creationId xmlns:p14="http://schemas.microsoft.com/office/powerpoint/2010/main" val="2957890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17" name="Rectangle 16"/>
          <p:cNvSpPr/>
          <p:nvPr/>
        </p:nvSpPr>
        <p:spPr>
          <a:xfrm>
            <a:off x="8777423" y="2735262"/>
            <a:ext cx="2914385" cy="618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own</a:t>
            </a:r>
            <a:r>
              <a:rPr lang="en-US" sz="1836" dirty="0">
                <a:solidFill>
                  <a:srgbClr val="000000"/>
                </a:solidFill>
              </a:rPr>
              <a:t> customers</a:t>
            </a:r>
          </a:p>
        </p:txBody>
      </p:sp>
      <p:sp>
        <p:nvSpPr>
          <p:cNvPr id="21" name="Rectangle 20"/>
          <p:cNvSpPr/>
          <p:nvPr/>
        </p:nvSpPr>
        <p:spPr>
          <a:xfrm>
            <a:off x="4992827" y="2595581"/>
            <a:ext cx="2914385" cy="475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36" dirty="0">
                <a:solidFill>
                  <a:srgbClr val="000000"/>
                </a:solidFill>
              </a:rPr>
              <a:t>customers </a:t>
            </a:r>
            <a:r>
              <a:rPr lang="en-US" sz="1836" b="1" dirty="0" smtClean="0">
                <a:solidFill>
                  <a:srgbClr val="000000"/>
                </a:solidFill>
              </a:rPr>
              <a:t>place</a:t>
            </a:r>
            <a:r>
              <a:rPr lang="en-US" sz="1836" dirty="0" smtClean="0">
                <a:solidFill>
                  <a:srgbClr val="000000"/>
                </a:solidFill>
              </a:rPr>
              <a:t> orders</a:t>
            </a:r>
            <a:endParaRPr lang="en-US" sz="1836" dirty="0">
              <a:solidFill>
                <a:srgbClr val="000000"/>
              </a:solidFill>
            </a:endParaRP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a:p>
            <a:pPr algn="ctr"/>
            <a:r>
              <a:rPr lang="en-US" sz="1836" b="1" dirty="0">
                <a:solidFill>
                  <a:srgbClr val="FFFFFF"/>
                </a:solidFill>
              </a:rPr>
              <a:t>Synonyms: </a:t>
            </a:r>
            <a:r>
              <a:rPr lang="en-US" sz="1836" dirty="0">
                <a:solidFill>
                  <a:srgbClr val="FFFFFF"/>
                </a:solidFill>
              </a:rPr>
              <a:t>client, company</a:t>
            </a:r>
          </a:p>
        </p:txBody>
      </p:sp>
      <p:sp>
        <p:nvSpPr>
          <p:cNvPr id="2" name="TextBox 1"/>
          <p:cNvSpPr txBox="1"/>
          <p:nvPr/>
        </p:nvSpPr>
        <p:spPr>
          <a:xfrm>
            <a:off x="1192892" y="25606"/>
            <a:ext cx="10992119" cy="382308"/>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heuristics  &gt;  3. Synonyms  &gt;  4. Phrasings</a:t>
            </a:r>
          </a:p>
        </p:txBody>
      </p:sp>
    </p:spTree>
    <p:extLst>
      <p:ext uri="{BB962C8B-B14F-4D97-AF65-F5344CB8AC3E}">
        <p14:creationId xmlns:p14="http://schemas.microsoft.com/office/powerpoint/2010/main" val="847285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17" name="Rectangle 16"/>
          <p:cNvSpPr/>
          <p:nvPr/>
        </p:nvSpPr>
        <p:spPr>
          <a:xfrm>
            <a:off x="8777423" y="2735262"/>
            <a:ext cx="2914385" cy="618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own</a:t>
            </a:r>
            <a:r>
              <a:rPr lang="en-US" sz="1836" dirty="0">
                <a:solidFill>
                  <a:srgbClr val="000000"/>
                </a:solidFill>
              </a:rPr>
              <a:t> customers</a:t>
            </a:r>
          </a:p>
        </p:txBody>
      </p:sp>
      <p:sp>
        <p:nvSpPr>
          <p:cNvPr id="21" name="Rectangle 20"/>
          <p:cNvSpPr/>
          <p:nvPr/>
        </p:nvSpPr>
        <p:spPr>
          <a:xfrm>
            <a:off x="4992827" y="2595581"/>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smtClean="0">
                <a:solidFill>
                  <a:srgbClr val="000000"/>
                </a:solidFill>
              </a:rPr>
              <a:t>place</a:t>
            </a:r>
            <a:r>
              <a:rPr lang="en-US" sz="1836" dirty="0" smtClean="0">
                <a:solidFill>
                  <a:srgbClr val="000000"/>
                </a:solidFill>
              </a:rPr>
              <a:t> orders</a:t>
            </a:r>
            <a:endParaRPr lang="en-US" sz="1836" dirty="0">
              <a:solidFill>
                <a:srgbClr val="000000"/>
              </a:solidFill>
            </a:endParaRP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a:p>
            <a:pPr algn="ctr"/>
            <a:r>
              <a:rPr lang="en-US" sz="1836" b="1" dirty="0">
                <a:solidFill>
                  <a:srgbClr val="FFFFFF"/>
                </a:solidFill>
              </a:rPr>
              <a:t>Synonyms: </a:t>
            </a:r>
            <a:r>
              <a:rPr lang="en-US" sz="1836" dirty="0">
                <a:solidFill>
                  <a:srgbClr val="FFFFFF"/>
                </a:solidFill>
              </a:rPr>
              <a:t>client, company</a:t>
            </a:r>
          </a:p>
        </p:txBody>
      </p:sp>
      <p:sp>
        <p:nvSpPr>
          <p:cNvPr id="2" name="TextBox 1"/>
          <p:cNvSpPr txBox="1"/>
          <p:nvPr/>
        </p:nvSpPr>
        <p:spPr>
          <a:xfrm>
            <a:off x="1192892" y="25606"/>
            <a:ext cx="10992119" cy="382308"/>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heuristics  &gt;  3. Synonyms  &gt;  4. Phrasings</a:t>
            </a:r>
          </a:p>
        </p:txBody>
      </p:sp>
      <p:sp>
        <p:nvSpPr>
          <p:cNvPr id="18" name="Rectangle 17"/>
          <p:cNvSpPr/>
          <p:nvPr/>
        </p:nvSpPr>
        <p:spPr>
          <a:xfrm>
            <a:off x="5003926" y="3207297"/>
            <a:ext cx="2914385" cy="718217"/>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36" b="1" dirty="0" smtClean="0">
                <a:solidFill>
                  <a:srgbClr val="000000"/>
                </a:solidFill>
              </a:rPr>
              <a:t>important</a:t>
            </a:r>
            <a:r>
              <a:rPr lang="en-US" sz="1836" dirty="0" smtClean="0">
                <a:solidFill>
                  <a:srgbClr val="000000"/>
                </a:solidFill>
              </a:rPr>
              <a:t> customers</a:t>
            </a:r>
          </a:p>
          <a:p>
            <a:pPr algn="ctr"/>
            <a:r>
              <a:rPr lang="en-US" sz="1836" b="1" dirty="0" smtClean="0">
                <a:solidFill>
                  <a:srgbClr val="000000"/>
                </a:solidFill>
              </a:rPr>
              <a:t>Measure: </a:t>
            </a:r>
            <a:r>
              <a:rPr lang="en-US" sz="1836" dirty="0" smtClean="0">
                <a:solidFill>
                  <a:srgbClr val="000000"/>
                </a:solidFill>
              </a:rPr>
              <a:t>LTV [</a:t>
            </a:r>
            <a:r>
              <a:rPr lang="en-US" sz="1836" dirty="0" err="1" smtClean="0">
                <a:solidFill>
                  <a:srgbClr val="000000"/>
                </a:solidFill>
              </a:rPr>
              <a:t>desc</a:t>
            </a:r>
            <a:r>
              <a:rPr lang="en-US" sz="1836" dirty="0" smtClean="0">
                <a:solidFill>
                  <a:srgbClr val="000000"/>
                </a:solidFill>
              </a:rPr>
              <a:t>]</a:t>
            </a:r>
            <a:endParaRPr lang="en-US" sz="1836" dirty="0">
              <a:solidFill>
                <a:srgbClr val="000000"/>
              </a:solidFill>
            </a:endParaRPr>
          </a:p>
        </p:txBody>
      </p:sp>
    </p:spTree>
    <p:extLst>
      <p:ext uri="{BB962C8B-B14F-4D97-AF65-F5344CB8AC3E}">
        <p14:creationId xmlns:p14="http://schemas.microsoft.com/office/powerpoint/2010/main" val="160714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24702" y="518112"/>
            <a:ext cx="11903645" cy="5946966"/>
          </a:xfrm>
          <a:prstGeom prst="round2SameRect">
            <a:avLst>
              <a:gd name="adj1" fmla="val 7067"/>
              <a:gd name="adj2" fmla="val 0"/>
            </a:avLst>
          </a:prstGeom>
          <a:solidFill>
            <a:srgbClr val="0072C6"/>
          </a:solidFill>
        </p:spPr>
        <p:style>
          <a:lnRef idx="1">
            <a:schemeClr val="accent1"/>
          </a:lnRef>
          <a:fillRef idx="2">
            <a:schemeClr val="accent1"/>
          </a:fillRef>
          <a:effectRef idx="1">
            <a:schemeClr val="accent1"/>
          </a:effectRef>
          <a:fontRef idx="minor">
            <a:schemeClr val="dk1"/>
          </a:fontRef>
        </p:style>
        <p:txBody>
          <a:bodyPr rtlCol="0" anchor="t"/>
          <a:lstStyle/>
          <a:p>
            <a:pPr algn="ctr"/>
            <a:r>
              <a:rPr lang="en-US" sz="3060" dirty="0">
                <a:solidFill>
                  <a:srgbClr val="000000"/>
                </a:solidFill>
              </a:rPr>
              <a:t>Linguistic Schema</a:t>
            </a:r>
          </a:p>
        </p:txBody>
      </p:sp>
      <p:sp>
        <p:nvSpPr>
          <p:cNvPr id="7" name="Rounded Rectangle 6"/>
          <p:cNvSpPr/>
          <p:nvPr/>
        </p:nvSpPr>
        <p:spPr>
          <a:xfrm>
            <a:off x="739192" y="1463669"/>
            <a:ext cx="3238206" cy="945556"/>
          </a:xfrm>
          <a:prstGeom prst="roundRect">
            <a:avLst/>
          </a:prstGeom>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p:txBody>
      </p:sp>
      <p:sp>
        <p:nvSpPr>
          <p:cNvPr id="10" name="Rounded Rectangle 9"/>
          <p:cNvSpPr/>
          <p:nvPr/>
        </p:nvSpPr>
        <p:spPr>
          <a:xfrm>
            <a:off x="739192" y="2655328"/>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err="1" smtClean="0">
                <a:solidFill>
                  <a:srgbClr val="FFFFFF"/>
                </a:solidFill>
              </a:rPr>
              <a:t>Customer.Owner</a:t>
            </a:r>
            <a:endParaRPr lang="en-US" sz="1836" u="sng" dirty="0">
              <a:solidFill>
                <a:srgbClr val="FFFFFF"/>
              </a:solidFill>
            </a:endParaRPr>
          </a:p>
          <a:p>
            <a:pPr algn="ctr"/>
            <a:endParaRPr lang="en-US" sz="1836" dirty="0">
              <a:solidFill>
                <a:srgbClr val="FFFFFF"/>
              </a:solidFill>
            </a:endParaRPr>
          </a:p>
        </p:txBody>
      </p:sp>
      <p:sp>
        <p:nvSpPr>
          <p:cNvPr id="11" name="Rounded Rectangle 10"/>
          <p:cNvSpPr/>
          <p:nvPr/>
        </p:nvSpPr>
        <p:spPr>
          <a:xfrm>
            <a:off x="739192" y="3925515"/>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Order</a:t>
            </a:r>
          </a:p>
          <a:p>
            <a:pPr algn="ctr"/>
            <a:r>
              <a:rPr lang="en-US" sz="1836" b="1" dirty="0">
                <a:solidFill>
                  <a:srgbClr val="FFFFFF"/>
                </a:solidFill>
              </a:rPr>
              <a:t>Primary noun: </a:t>
            </a:r>
            <a:r>
              <a:rPr lang="en-US" sz="1836" dirty="0">
                <a:solidFill>
                  <a:srgbClr val="FFFFFF"/>
                </a:solidFill>
              </a:rPr>
              <a:t>order</a:t>
            </a:r>
          </a:p>
        </p:txBody>
      </p:sp>
      <p:sp>
        <p:nvSpPr>
          <p:cNvPr id="12" name="Rounded Rectangle 11"/>
          <p:cNvSpPr/>
          <p:nvPr/>
        </p:nvSpPr>
        <p:spPr>
          <a:xfrm>
            <a:off x="739192" y="5182749"/>
            <a:ext cx="3238206" cy="1023273"/>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Employee</a:t>
            </a:r>
          </a:p>
          <a:p>
            <a:pPr algn="ctr"/>
            <a:r>
              <a:rPr lang="en-US" sz="1836" b="1" dirty="0">
                <a:solidFill>
                  <a:srgbClr val="FFFFFF"/>
                </a:solidFill>
              </a:rPr>
              <a:t>Primary noun: </a:t>
            </a:r>
            <a:r>
              <a:rPr lang="en-US" sz="1836" dirty="0">
                <a:solidFill>
                  <a:srgbClr val="FFFFFF"/>
                </a:solidFill>
              </a:rPr>
              <a:t>employee</a:t>
            </a:r>
          </a:p>
        </p:txBody>
      </p:sp>
      <p:sp>
        <p:nvSpPr>
          <p:cNvPr id="13" name="Rounded Rectangle 12"/>
          <p:cNvSpPr/>
          <p:nvPr/>
        </p:nvSpPr>
        <p:spPr>
          <a:xfrm>
            <a:off x="4702757" y="1463669"/>
            <a:ext cx="3494526" cy="2643193"/>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Order</a:t>
            </a:r>
          </a:p>
        </p:txBody>
      </p:sp>
      <p:sp>
        <p:nvSpPr>
          <p:cNvPr id="14" name="Rectangle 13"/>
          <p:cNvSpPr/>
          <p:nvPr/>
        </p:nvSpPr>
        <p:spPr>
          <a:xfrm>
            <a:off x="4992827" y="1988349"/>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a:solidFill>
                  <a:srgbClr val="000000"/>
                </a:solidFill>
              </a:rPr>
              <a:t>have</a:t>
            </a:r>
            <a:r>
              <a:rPr lang="en-US" sz="1836" dirty="0">
                <a:solidFill>
                  <a:srgbClr val="000000"/>
                </a:solidFill>
              </a:rPr>
              <a:t> orders</a:t>
            </a:r>
          </a:p>
        </p:txBody>
      </p:sp>
      <p:sp>
        <p:nvSpPr>
          <p:cNvPr id="15" name="Rounded Rectangle 14"/>
          <p:cNvSpPr/>
          <p:nvPr/>
        </p:nvSpPr>
        <p:spPr>
          <a:xfrm>
            <a:off x="8487353" y="1457317"/>
            <a:ext cx="3494526" cy="2039945"/>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a:solidFill>
                  <a:srgbClr val="FFFFFF"/>
                </a:solidFill>
              </a:rPr>
              <a:t>Customer, Employee</a:t>
            </a:r>
          </a:p>
        </p:txBody>
      </p:sp>
      <p:sp>
        <p:nvSpPr>
          <p:cNvPr id="16" name="Rectangle 15"/>
          <p:cNvSpPr/>
          <p:nvPr/>
        </p:nvSpPr>
        <p:spPr>
          <a:xfrm>
            <a:off x="8777423" y="1981997"/>
            <a:ext cx="2914385" cy="607231"/>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have</a:t>
            </a:r>
            <a:r>
              <a:rPr lang="en-US" sz="1836" dirty="0">
                <a:solidFill>
                  <a:srgbClr val="000000"/>
                </a:solidFill>
              </a:rPr>
              <a:t> customers</a:t>
            </a:r>
          </a:p>
        </p:txBody>
      </p:sp>
      <p:sp>
        <p:nvSpPr>
          <p:cNvPr id="17" name="Rectangle 16"/>
          <p:cNvSpPr/>
          <p:nvPr/>
        </p:nvSpPr>
        <p:spPr>
          <a:xfrm>
            <a:off x="8777423" y="2735262"/>
            <a:ext cx="2914385" cy="61806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employees </a:t>
            </a:r>
            <a:r>
              <a:rPr lang="en-US" sz="1836" b="1" dirty="0">
                <a:solidFill>
                  <a:srgbClr val="000000"/>
                </a:solidFill>
              </a:rPr>
              <a:t>own</a:t>
            </a:r>
            <a:r>
              <a:rPr lang="en-US" sz="1836" dirty="0">
                <a:solidFill>
                  <a:srgbClr val="000000"/>
                </a:solidFill>
              </a:rPr>
              <a:t> customers</a:t>
            </a:r>
          </a:p>
        </p:txBody>
      </p:sp>
      <p:sp>
        <p:nvSpPr>
          <p:cNvPr id="21" name="Rectangle 20"/>
          <p:cNvSpPr/>
          <p:nvPr/>
        </p:nvSpPr>
        <p:spPr>
          <a:xfrm>
            <a:off x="4992827" y="2595581"/>
            <a:ext cx="2914385" cy="4757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dirty="0">
                <a:solidFill>
                  <a:srgbClr val="000000"/>
                </a:solidFill>
              </a:rPr>
              <a:t>customers </a:t>
            </a:r>
            <a:r>
              <a:rPr lang="en-US" sz="1836" b="1" dirty="0" smtClean="0">
                <a:solidFill>
                  <a:srgbClr val="000000"/>
                </a:solidFill>
              </a:rPr>
              <a:t>place</a:t>
            </a:r>
            <a:r>
              <a:rPr lang="en-US" sz="1836" dirty="0" smtClean="0">
                <a:solidFill>
                  <a:srgbClr val="000000"/>
                </a:solidFill>
              </a:rPr>
              <a:t> orders</a:t>
            </a:r>
            <a:endParaRPr lang="en-US" sz="1836" dirty="0">
              <a:solidFill>
                <a:srgbClr val="000000"/>
              </a:solidFill>
            </a:endParaRPr>
          </a:p>
        </p:txBody>
      </p:sp>
      <p:sp>
        <p:nvSpPr>
          <p:cNvPr id="25" name="Rounded Rectangle 24"/>
          <p:cNvSpPr/>
          <p:nvPr/>
        </p:nvSpPr>
        <p:spPr>
          <a:xfrm>
            <a:off x="739192" y="1457317"/>
            <a:ext cx="3238206" cy="945556"/>
          </a:xfrm>
          <a:prstGeom prst="roundRect">
            <a:avLst/>
          </a:prstGeom>
          <a:solidFill>
            <a:srgbClr val="00BCF2"/>
          </a:solidFill>
        </p:spPr>
        <p:style>
          <a:lnRef idx="1">
            <a:schemeClr val="accent6"/>
          </a:lnRef>
          <a:fillRef idx="3">
            <a:schemeClr val="accent6"/>
          </a:fillRef>
          <a:effectRef idx="2">
            <a:schemeClr val="accent6"/>
          </a:effectRef>
          <a:fontRef idx="minor">
            <a:schemeClr val="lt1"/>
          </a:fontRef>
        </p:style>
        <p:txBody>
          <a:bodyPr rtlCol="0" anchor="t"/>
          <a:lstStyle/>
          <a:p>
            <a:pPr algn="ctr"/>
            <a:r>
              <a:rPr lang="en-US" sz="1836" u="sng" dirty="0">
                <a:solidFill>
                  <a:srgbClr val="FFFFFF"/>
                </a:solidFill>
              </a:rPr>
              <a:t>Customer</a:t>
            </a:r>
            <a:endParaRPr lang="en-US" sz="1836" b="1" dirty="0">
              <a:solidFill>
                <a:srgbClr val="FFFFFF"/>
              </a:solidFill>
            </a:endParaRPr>
          </a:p>
          <a:p>
            <a:pPr algn="ctr"/>
            <a:r>
              <a:rPr lang="en-US" sz="1836" b="1" dirty="0">
                <a:solidFill>
                  <a:srgbClr val="FFFFFF"/>
                </a:solidFill>
              </a:rPr>
              <a:t>Primary noun: </a:t>
            </a:r>
            <a:r>
              <a:rPr lang="en-US" sz="1836" dirty="0">
                <a:solidFill>
                  <a:srgbClr val="FFFFFF"/>
                </a:solidFill>
              </a:rPr>
              <a:t>customer</a:t>
            </a:r>
          </a:p>
          <a:p>
            <a:pPr algn="ctr"/>
            <a:r>
              <a:rPr lang="en-US" sz="1836" b="1" dirty="0">
                <a:solidFill>
                  <a:srgbClr val="FFFFFF"/>
                </a:solidFill>
              </a:rPr>
              <a:t>Synonyms: </a:t>
            </a:r>
            <a:r>
              <a:rPr lang="en-US" sz="1836" dirty="0">
                <a:solidFill>
                  <a:srgbClr val="FFFFFF"/>
                </a:solidFill>
              </a:rPr>
              <a:t>client, company</a:t>
            </a:r>
          </a:p>
        </p:txBody>
      </p:sp>
      <p:sp>
        <p:nvSpPr>
          <p:cNvPr id="2" name="TextBox 1"/>
          <p:cNvSpPr txBox="1"/>
          <p:nvPr/>
        </p:nvSpPr>
        <p:spPr>
          <a:xfrm>
            <a:off x="1192892" y="25606"/>
            <a:ext cx="10992119" cy="382308"/>
          </a:xfrm>
          <a:prstGeom prst="rect">
            <a:avLst/>
          </a:prstGeom>
          <a:noFill/>
        </p:spPr>
        <p:txBody>
          <a:bodyPr wrap="none" rtlCol="0">
            <a:spAutoFit/>
          </a:bodyPr>
          <a:lstStyle/>
          <a:p>
            <a:r>
              <a:rPr lang="en-US" sz="1836" dirty="0">
                <a:solidFill>
                  <a:srgbClr val="FFFFFF"/>
                </a:solidFill>
              </a:rPr>
              <a:t>1. </a:t>
            </a:r>
            <a:r>
              <a:rPr lang="en-US" sz="1836" dirty="0" err="1">
                <a:solidFill>
                  <a:srgbClr val="FFFFFF"/>
                </a:solidFill>
              </a:rPr>
              <a:t>Autogenerated</a:t>
            </a:r>
            <a:r>
              <a:rPr lang="en-US" sz="1836" dirty="0">
                <a:solidFill>
                  <a:srgbClr val="FFFFFF"/>
                </a:solidFill>
              </a:rPr>
              <a:t> from metadata  &gt;  2. </a:t>
            </a:r>
            <a:r>
              <a:rPr lang="en-US" sz="1836" dirty="0" err="1">
                <a:solidFill>
                  <a:srgbClr val="FFFFFF"/>
                </a:solidFill>
              </a:rPr>
              <a:t>Autogenerated</a:t>
            </a:r>
            <a:r>
              <a:rPr lang="en-US" sz="1836" dirty="0">
                <a:solidFill>
                  <a:srgbClr val="FFFFFF"/>
                </a:solidFill>
              </a:rPr>
              <a:t> from heuristics  &gt;  3. Synonyms  &gt;  4. Phrasings</a:t>
            </a:r>
          </a:p>
        </p:txBody>
      </p:sp>
      <p:sp>
        <p:nvSpPr>
          <p:cNvPr id="18" name="Rectangle 17"/>
          <p:cNvSpPr/>
          <p:nvPr/>
        </p:nvSpPr>
        <p:spPr>
          <a:xfrm>
            <a:off x="5003926" y="3207297"/>
            <a:ext cx="2914385" cy="71821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836" b="1" dirty="0" smtClean="0">
                <a:solidFill>
                  <a:srgbClr val="000000"/>
                </a:solidFill>
              </a:rPr>
              <a:t>important</a:t>
            </a:r>
            <a:r>
              <a:rPr lang="en-US" sz="1836" dirty="0" smtClean="0">
                <a:solidFill>
                  <a:srgbClr val="000000"/>
                </a:solidFill>
              </a:rPr>
              <a:t> customers</a:t>
            </a:r>
          </a:p>
          <a:p>
            <a:pPr algn="ctr"/>
            <a:r>
              <a:rPr lang="en-US" sz="1836" b="1" dirty="0" smtClean="0">
                <a:solidFill>
                  <a:srgbClr val="000000"/>
                </a:solidFill>
              </a:rPr>
              <a:t>Measure: </a:t>
            </a:r>
            <a:r>
              <a:rPr lang="en-US" sz="1836" dirty="0" smtClean="0">
                <a:solidFill>
                  <a:srgbClr val="000000"/>
                </a:solidFill>
              </a:rPr>
              <a:t>LTV [</a:t>
            </a:r>
            <a:r>
              <a:rPr lang="en-US" sz="1836" dirty="0" err="1" smtClean="0">
                <a:solidFill>
                  <a:srgbClr val="000000"/>
                </a:solidFill>
              </a:rPr>
              <a:t>desc</a:t>
            </a:r>
            <a:r>
              <a:rPr lang="en-US" sz="1836" dirty="0" smtClean="0">
                <a:solidFill>
                  <a:srgbClr val="000000"/>
                </a:solidFill>
              </a:rPr>
              <a:t>]</a:t>
            </a:r>
            <a:endParaRPr lang="en-US" sz="1836" dirty="0">
              <a:solidFill>
                <a:srgbClr val="000000"/>
              </a:solidFill>
            </a:endParaRPr>
          </a:p>
        </p:txBody>
      </p:sp>
      <p:sp>
        <p:nvSpPr>
          <p:cNvPr id="19" name="Rounded Rectangle 18"/>
          <p:cNvSpPr/>
          <p:nvPr/>
        </p:nvSpPr>
        <p:spPr>
          <a:xfrm>
            <a:off x="8487353" y="3707819"/>
            <a:ext cx="3494526" cy="1313444"/>
          </a:xfrm>
          <a:prstGeom prst="roundRect">
            <a:avLst>
              <a:gd name="adj" fmla="val 6667"/>
            </a:avLst>
          </a:prstGeom>
          <a:solidFill>
            <a:srgbClr val="54D354"/>
          </a:solidFill>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93260" bIns="46630" numCol="1" spcCol="0" rtlCol="0" fromWordArt="0" anchor="t" anchorCtr="0" forceAA="0" compatLnSpc="1">
            <a:prstTxWarp prst="textNoShape">
              <a:avLst/>
            </a:prstTxWarp>
            <a:noAutofit/>
          </a:bodyPr>
          <a:lstStyle/>
          <a:p>
            <a:pPr algn="ctr"/>
            <a:r>
              <a:rPr lang="en-US" sz="1836" u="sng" dirty="0" smtClean="0">
                <a:solidFill>
                  <a:srgbClr val="FFFFFF"/>
                </a:solidFill>
              </a:rPr>
              <a:t>Employee</a:t>
            </a:r>
            <a:endParaRPr lang="en-US" sz="1836" u="sng" dirty="0">
              <a:solidFill>
                <a:srgbClr val="FFFFFF"/>
              </a:solidFill>
            </a:endParaRPr>
          </a:p>
        </p:txBody>
      </p:sp>
      <p:sp>
        <p:nvSpPr>
          <p:cNvPr id="20" name="Rectangle 19"/>
          <p:cNvSpPr/>
          <p:nvPr/>
        </p:nvSpPr>
        <p:spPr>
          <a:xfrm>
            <a:off x="8777423" y="4183062"/>
            <a:ext cx="2914385" cy="6858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836" dirty="0">
                <a:solidFill>
                  <a:srgbClr val="000000"/>
                </a:solidFill>
              </a:rPr>
              <a:t>r</a:t>
            </a:r>
            <a:r>
              <a:rPr lang="en-US" sz="1836" dirty="0" smtClean="0">
                <a:solidFill>
                  <a:srgbClr val="000000"/>
                </a:solidFill>
              </a:rPr>
              <a:t>oles </a:t>
            </a:r>
            <a:r>
              <a:rPr lang="en-US" sz="1836" b="1" dirty="0" smtClean="0">
                <a:solidFill>
                  <a:srgbClr val="000000"/>
                </a:solidFill>
              </a:rPr>
              <a:t>are subsets of </a:t>
            </a:r>
            <a:r>
              <a:rPr lang="en-US" sz="1836" dirty="0" smtClean="0">
                <a:solidFill>
                  <a:srgbClr val="000000"/>
                </a:solidFill>
              </a:rPr>
              <a:t>employees</a:t>
            </a:r>
            <a:endParaRPr lang="en-US" sz="1836" dirty="0">
              <a:solidFill>
                <a:srgbClr val="000000"/>
              </a:solidFill>
            </a:endParaRPr>
          </a:p>
        </p:txBody>
      </p:sp>
    </p:spTree>
    <p:extLst>
      <p:ext uri="{BB962C8B-B14F-4D97-AF65-F5344CB8AC3E}">
        <p14:creationId xmlns:p14="http://schemas.microsoft.com/office/powerpoint/2010/main" val="1059485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Rich Model - Best</a:t>
            </a:r>
            <a:endParaRPr lang="en-US" dirty="0"/>
          </a:p>
        </p:txBody>
      </p:sp>
      <p:sp>
        <p:nvSpPr>
          <p:cNvPr id="3" name="Text Placeholder 2"/>
          <p:cNvSpPr>
            <a:spLocks noGrp="1"/>
          </p:cNvSpPr>
          <p:nvPr>
            <p:ph type="body" sz="quarter" idx="12"/>
          </p:nvPr>
        </p:nvSpPr>
        <p:spPr/>
        <p:txBody>
          <a:bodyPr/>
          <a:lstStyle/>
          <a:p>
            <a:r>
              <a:rPr lang="en-US" dirty="0" smtClean="0"/>
              <a:t>Carl Yates Perry</a:t>
            </a:r>
            <a:endParaRPr lang="en-US" dirty="0"/>
          </a:p>
        </p:txBody>
      </p:sp>
    </p:spTree>
    <p:extLst>
      <p:ext uri="{BB962C8B-B14F-4D97-AF65-F5344CB8AC3E}">
        <p14:creationId xmlns:p14="http://schemas.microsoft.com/office/powerpoint/2010/main" val="7128142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Deployment Considerations</a:t>
            </a:r>
            <a:endParaRPr lang="en-US" dirty="0"/>
          </a:p>
        </p:txBody>
      </p:sp>
      <p:sp>
        <p:nvSpPr>
          <p:cNvPr id="7" name="Text Placeholder 6"/>
          <p:cNvSpPr>
            <a:spLocks noGrp="1"/>
          </p:cNvSpPr>
          <p:nvPr>
            <p:ph type="body" sz="quarter" idx="11"/>
          </p:nvPr>
        </p:nvSpPr>
        <p:spPr>
          <a:xfrm>
            <a:off x="274638" y="1212850"/>
            <a:ext cx="11887200" cy="2092881"/>
          </a:xfrm>
        </p:spPr>
        <p:txBody>
          <a:bodyPr/>
          <a:lstStyle/>
          <a:p>
            <a:pPr marL="571500" indent="-571500">
              <a:buFont typeface="Arial" panose="020B0604020202020204" pitchFamily="34" charset="0"/>
              <a:buChar char="•"/>
            </a:pPr>
            <a:r>
              <a:rPr lang="en-US" dirty="0" smtClean="0"/>
              <a:t>Isolation</a:t>
            </a:r>
          </a:p>
          <a:p>
            <a:pPr marL="571500" indent="-571500">
              <a:buFont typeface="Arial" panose="020B0604020202020204" pitchFamily="34" charset="0"/>
              <a:buChar char="•"/>
            </a:pPr>
            <a:r>
              <a:rPr lang="en-US" dirty="0" smtClean="0"/>
              <a:t>Security</a:t>
            </a:r>
          </a:p>
          <a:p>
            <a:pPr marL="571500" indent="-571500">
              <a:buFont typeface="Arial" panose="020B0604020202020204" pitchFamily="34" charset="0"/>
              <a:buChar char="•"/>
            </a:pPr>
            <a:r>
              <a:rPr lang="en-US" dirty="0" smtClean="0"/>
              <a:t>Refresh</a:t>
            </a:r>
            <a:endParaRPr lang="en-US" dirty="0"/>
          </a:p>
        </p:txBody>
      </p:sp>
    </p:spTree>
    <p:extLst>
      <p:ext uri="{BB962C8B-B14F-4D97-AF65-F5344CB8AC3E}">
        <p14:creationId xmlns:p14="http://schemas.microsoft.com/office/powerpoint/2010/main" val="158446628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Text Placeholder 2"/>
          <p:cNvSpPr>
            <a:spLocks noGrp="1"/>
          </p:cNvSpPr>
          <p:nvPr>
            <p:ph type="body" sz="quarter" idx="11"/>
          </p:nvPr>
        </p:nvSpPr>
        <p:spPr>
          <a:xfrm>
            <a:off x="274638" y="1212850"/>
            <a:ext cx="11887200" cy="2092881"/>
          </a:xfrm>
        </p:spPr>
        <p:txBody>
          <a:bodyPr/>
          <a:lstStyle/>
          <a:p>
            <a:pPr marL="571500" indent="-571500">
              <a:buFont typeface="Arial" panose="020B0604020202020204" pitchFamily="34" charset="0"/>
              <a:buChar char="•"/>
            </a:pPr>
            <a:r>
              <a:rPr lang="en-US" dirty="0" smtClean="0"/>
              <a:t>Accelerators</a:t>
            </a:r>
          </a:p>
          <a:p>
            <a:pPr marL="571500" indent="-571500">
              <a:buFont typeface="Arial" panose="020B0604020202020204" pitchFamily="34" charset="0"/>
              <a:buChar char="•"/>
            </a:pPr>
            <a:r>
              <a:rPr lang="en-US" dirty="0" smtClean="0"/>
              <a:t>Upload your own data</a:t>
            </a:r>
          </a:p>
          <a:p>
            <a:pPr marL="571500" indent="-571500">
              <a:buFont typeface="Arial" panose="020B0604020202020204" pitchFamily="34" charset="0"/>
              <a:buChar char="•"/>
            </a:pPr>
            <a:r>
              <a:rPr lang="en-US" dirty="0" smtClean="0"/>
              <a:t>Email </a:t>
            </a:r>
            <a:r>
              <a:rPr lang="en-US" dirty="0" smtClean="0">
                <a:hlinkClick r:id="rId2"/>
              </a:rPr>
              <a:t>cperry@microsoft.com</a:t>
            </a:r>
            <a:r>
              <a:rPr lang="en-US" dirty="0" smtClean="0"/>
              <a:t> for cloud modeling</a:t>
            </a:r>
          </a:p>
        </p:txBody>
      </p:sp>
    </p:spTree>
    <p:extLst>
      <p:ext uri="{BB962C8B-B14F-4D97-AF65-F5344CB8AC3E}">
        <p14:creationId xmlns:p14="http://schemas.microsoft.com/office/powerpoint/2010/main" val="151678499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4638" y="1212850"/>
            <a:ext cx="11887200" cy="1957459"/>
          </a:xfrm>
        </p:spPr>
        <p:txBody>
          <a:bodyPr/>
          <a:lstStyle/>
          <a:p>
            <a:r>
              <a:rPr lang="en-US" dirty="0" smtClean="0"/>
              <a:t>First half of 2014</a:t>
            </a:r>
          </a:p>
          <a:p>
            <a:pPr lvl="1"/>
            <a:r>
              <a:rPr lang="en-US" dirty="0" smtClean="0"/>
              <a:t>Advanced language modeling (phrasings)</a:t>
            </a:r>
          </a:p>
          <a:p>
            <a:pPr lvl="1"/>
            <a:r>
              <a:rPr lang="en-US" dirty="0" smtClean="0"/>
              <a:t>Usage reporting</a:t>
            </a:r>
          </a:p>
          <a:p>
            <a:pPr lvl="1"/>
            <a:r>
              <a:rPr lang="en-US" dirty="0" smtClean="0"/>
              <a:t>Natural language understanding improvements</a:t>
            </a:r>
            <a:endParaRPr lang="en-US" dirty="0"/>
          </a:p>
        </p:txBody>
      </p:sp>
      <p:sp>
        <p:nvSpPr>
          <p:cNvPr id="3" name="Title 2"/>
          <p:cNvSpPr>
            <a:spLocks noGrp="1"/>
          </p:cNvSpPr>
          <p:nvPr>
            <p:ph type="title"/>
          </p:nvPr>
        </p:nvSpPr>
        <p:spPr/>
        <p:txBody>
          <a:bodyPr/>
          <a:lstStyle/>
          <a:p>
            <a:r>
              <a:rPr lang="en-US" dirty="0" smtClean="0"/>
              <a:t>Roadmap</a:t>
            </a:r>
            <a:endParaRPr lang="en-US" dirty="0"/>
          </a:p>
        </p:txBody>
      </p:sp>
    </p:spTree>
    <p:extLst>
      <p:ext uri="{BB962C8B-B14F-4D97-AF65-F5344CB8AC3E}">
        <p14:creationId xmlns:p14="http://schemas.microsoft.com/office/powerpoint/2010/main" val="3187505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25414" t="27465" r="13097" b="20738"/>
          <a:stretch/>
        </p:blipFill>
        <p:spPr>
          <a:xfrm>
            <a:off x="0" y="0"/>
            <a:ext cx="12453938" cy="6994525"/>
          </a:xfrm>
        </p:spPr>
      </p:pic>
      <p:sp>
        <p:nvSpPr>
          <p:cNvPr id="5" name="Rectangle 4"/>
          <p:cNvSpPr/>
          <p:nvPr/>
        </p:nvSpPr>
        <p:spPr>
          <a:xfrm>
            <a:off x="1205494" y="742604"/>
            <a:ext cx="3937659" cy="3141307"/>
          </a:xfrm>
          <a:prstGeom prst="rect">
            <a:avLst/>
          </a:prstGeom>
          <a:solidFill>
            <a:srgbClr val="E03B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7218" y="988708"/>
            <a:ext cx="1224042" cy="388585"/>
          </a:xfrm>
          <a:prstGeom prst="rect">
            <a:avLst/>
          </a:prstGeom>
        </p:spPr>
      </p:pic>
      <p:sp>
        <p:nvSpPr>
          <p:cNvPr id="8" name="Rectangle 7"/>
          <p:cNvSpPr/>
          <p:nvPr/>
        </p:nvSpPr>
        <p:spPr>
          <a:xfrm>
            <a:off x="1360928" y="1519774"/>
            <a:ext cx="3782225" cy="510421"/>
          </a:xfrm>
          <a:prstGeom prst="rect">
            <a:avLst/>
          </a:prstGeom>
        </p:spPr>
        <p:txBody>
          <a:bodyPr wrap="square">
            <a:spAutoFit/>
          </a:bodyPr>
          <a:lstStyle/>
          <a:p>
            <a:pPr defTabSz="932597"/>
            <a:r>
              <a:rPr lang="en-US" sz="2652" dirty="0">
                <a:solidFill>
                  <a:srgbClr val="FFFFFF"/>
                </a:solidFill>
                <a:cs typeface="Segoe UI" panose="020B0502040204020203" pitchFamily="34" charset="0"/>
              </a:rPr>
              <a:t>Power BI for Office 365</a:t>
            </a:r>
          </a:p>
        </p:txBody>
      </p:sp>
      <p:sp>
        <p:nvSpPr>
          <p:cNvPr id="9" name="Rectangle 8"/>
          <p:cNvSpPr/>
          <p:nvPr/>
        </p:nvSpPr>
        <p:spPr>
          <a:xfrm>
            <a:off x="1360928" y="2032773"/>
            <a:ext cx="3626791" cy="1887281"/>
          </a:xfrm>
          <a:prstGeom prst="rect">
            <a:avLst/>
          </a:prstGeom>
        </p:spPr>
        <p:txBody>
          <a:bodyPr wrap="square">
            <a:spAutoFit/>
          </a:bodyPr>
          <a:lstStyle/>
          <a:p>
            <a:pPr defTabSz="932597"/>
            <a:r>
              <a:rPr lang="en-US" sz="1632" dirty="0">
                <a:solidFill>
                  <a:prstClr val="white"/>
                </a:solidFill>
                <a:cs typeface="Segoe UI" panose="020B0502040204020203" pitchFamily="34" charset="0"/>
              </a:rPr>
              <a:t>Bring your data to life! Discover, model, visualize, and share your insights. </a:t>
            </a:r>
          </a:p>
          <a:p>
            <a:pPr defTabSz="932597"/>
            <a:endParaRPr lang="en-US" sz="1632" dirty="0">
              <a:solidFill>
                <a:prstClr val="white"/>
              </a:solidFill>
              <a:cs typeface="Segoe UI" panose="020B0502040204020203" pitchFamily="34" charset="0"/>
            </a:endParaRPr>
          </a:p>
          <a:p>
            <a:pPr defTabSz="932597"/>
            <a:r>
              <a:rPr lang="en-US" sz="1632" dirty="0">
                <a:solidFill>
                  <a:prstClr val="white"/>
                </a:solidFill>
                <a:cs typeface="Segoe UI" panose="020B0502040204020203" pitchFamily="34" charset="0"/>
              </a:rPr>
              <a:t>Power BI provides the familiarity of Office with the power of the Cloud, right in Excel. </a:t>
            </a:r>
          </a:p>
        </p:txBody>
      </p:sp>
      <p:sp>
        <p:nvSpPr>
          <p:cNvPr id="10" name="Rectangle 9"/>
          <p:cNvSpPr/>
          <p:nvPr/>
        </p:nvSpPr>
        <p:spPr>
          <a:xfrm>
            <a:off x="1205494" y="3883911"/>
            <a:ext cx="3937659" cy="947756"/>
          </a:xfrm>
          <a:prstGeom prst="rect">
            <a:avLst/>
          </a:prstGeom>
          <a:solidFill>
            <a:schemeClr val="tx1">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597"/>
            <a:endParaRPr lang="en-US" sz="1836">
              <a:solidFill>
                <a:prstClr val="white"/>
              </a:solidFill>
            </a:endParaRPr>
          </a:p>
        </p:txBody>
      </p:sp>
      <p:sp>
        <p:nvSpPr>
          <p:cNvPr id="12" name="Rectangle 11"/>
          <p:cNvSpPr/>
          <p:nvPr/>
        </p:nvSpPr>
        <p:spPr>
          <a:xfrm>
            <a:off x="1360928" y="3934396"/>
            <a:ext cx="3626791" cy="862712"/>
          </a:xfrm>
          <a:prstGeom prst="rect">
            <a:avLst/>
          </a:prstGeom>
        </p:spPr>
        <p:txBody>
          <a:bodyPr wrap="square">
            <a:spAutoFit/>
          </a:bodyPr>
          <a:lstStyle/>
          <a:p>
            <a:pPr defTabSz="932597">
              <a:lnSpc>
                <a:spcPct val="150000"/>
              </a:lnSpc>
            </a:pPr>
            <a:r>
              <a:rPr lang="en-US" sz="1632" b="1" dirty="0">
                <a:solidFill>
                  <a:srgbClr val="505050"/>
                </a:solidFill>
                <a:cs typeface="Segoe UI" panose="020B0502040204020203" pitchFamily="34" charset="0"/>
              </a:rPr>
              <a:t>Sign up for a free trial today!</a:t>
            </a:r>
          </a:p>
          <a:p>
            <a:pPr defTabSz="932597">
              <a:lnSpc>
                <a:spcPct val="150000"/>
              </a:lnSpc>
            </a:pPr>
            <a:r>
              <a:rPr lang="en-US" sz="1632" u="sng" dirty="0">
                <a:solidFill>
                  <a:srgbClr val="505050"/>
                </a:solidFill>
                <a:cs typeface="Segoe UI" panose="020B0502040204020203" pitchFamily="34" charset="0"/>
              </a:rPr>
              <a:t>http://powerbi.com</a:t>
            </a:r>
          </a:p>
        </p:txBody>
      </p:sp>
    </p:spTree>
    <p:extLst>
      <p:ext uri="{BB962C8B-B14F-4D97-AF65-F5344CB8AC3E}">
        <p14:creationId xmlns:p14="http://schemas.microsoft.com/office/powerpoint/2010/main" val="2693926428"/>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6" name="Rectangle 5"/>
          <p:cNvSpPr/>
          <p:nvPr/>
        </p:nvSpPr>
        <p:spPr bwMode="auto">
          <a:xfrm>
            <a:off x="228059" y="1214474"/>
            <a:ext cx="11882736"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bwMode="invGray">
          <a:xfrm>
            <a:off x="325368" y="1592855"/>
            <a:ext cx="11785427" cy="5157901"/>
          </a:xfrm>
          <a:prstGeom prst="rect">
            <a:avLst/>
          </a:prstGeom>
        </p:spPr>
        <p:txBody>
          <a:bodyPr wrap="square" lIns="91387" tIns="45695" rIns="91387" bIns="45695">
            <a:spAutoFit/>
          </a:bodyPr>
          <a:lstStyle/>
          <a:p>
            <a:pPr marL="571165" indent="-571165" defTabSz="932194">
              <a:lnSpc>
                <a:spcPct val="90000"/>
              </a:lnSpc>
              <a:spcBef>
                <a:spcPct val="20000"/>
              </a:spcBef>
              <a:buSzPct val="105000"/>
              <a:buFontTx/>
              <a:buBlip>
                <a:blip r:embed="rId3"/>
              </a:buBlip>
            </a:pPr>
            <a:r>
              <a:rPr lang="en-US" sz="3570" b="1" dirty="0">
                <a:gradFill>
                  <a:gsLst>
                    <a:gs pos="1250">
                      <a:srgbClr val="FFFFFF"/>
                    </a:gs>
                    <a:gs pos="100000">
                      <a:srgbClr val="FFFFFF"/>
                    </a:gs>
                  </a:gsLst>
                  <a:lin ang="5400000" scaled="0"/>
                </a:gradFill>
                <a:latin typeface="Segoe UI Light"/>
              </a:rPr>
              <a:t>Download Microsoft SQL Server 2014</a:t>
            </a:r>
          </a:p>
          <a:p>
            <a:pPr indent="-932559" defTabSz="932194">
              <a:lnSpc>
                <a:spcPct val="90000"/>
              </a:lnSpc>
              <a:spcBef>
                <a:spcPct val="20000"/>
              </a:spcBef>
              <a:buSzPct val="105000"/>
            </a:pPr>
            <a:r>
              <a:rPr lang="en-US" sz="3264" dirty="0">
                <a:solidFill>
                  <a:srgbClr val="7FBA00">
                    <a:lumMod val="60000"/>
                    <a:lumOff val="40000"/>
                  </a:srgbClr>
                </a:solidFill>
                <a:latin typeface="Segoe UI Light"/>
              </a:rPr>
              <a:t>     http://www.trySQLSever.com</a:t>
            </a:r>
          </a:p>
          <a:p>
            <a:pPr indent="-932559" defTabSz="932194">
              <a:lnSpc>
                <a:spcPct val="90000"/>
              </a:lnSpc>
              <a:spcBef>
                <a:spcPct val="20000"/>
              </a:spcBef>
              <a:buSzPct val="105000"/>
            </a:pPr>
            <a:endParaRPr lang="en-US" sz="2856" dirty="0">
              <a:solidFill>
                <a:srgbClr val="7FBA00">
                  <a:lumMod val="60000"/>
                  <a:lumOff val="40000"/>
                </a:srgbClr>
              </a:soli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Try out Power BI for Office 365!</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http://www.powerbi.com</a:t>
            </a:r>
          </a:p>
          <a:p>
            <a:pPr defTabSz="932194">
              <a:lnSpc>
                <a:spcPct val="90000"/>
              </a:lnSpc>
              <a:spcBef>
                <a:spcPct val="20000"/>
              </a:spcBef>
              <a:buSzPct val="105000"/>
            </a:pPr>
            <a:endParaRPr lang="en-US" sz="2856" b="1" dirty="0">
              <a:gradFill>
                <a:gsLst>
                  <a:gs pos="1250">
                    <a:srgbClr val="FFFFFF"/>
                  </a:gs>
                  <a:gs pos="100000">
                    <a:srgbClr val="FFFFFF"/>
                  </a:gs>
                </a:gsLst>
                <a:lin ang="5400000" scaled="0"/>
              </a:gradFill>
              <a:latin typeface="Segoe UI Light"/>
            </a:endParaRPr>
          </a:p>
          <a:p>
            <a:pPr marL="571165" indent="-571165" defTabSz="932194">
              <a:lnSpc>
                <a:spcPct val="90000"/>
              </a:lnSpc>
              <a:spcBef>
                <a:spcPct val="20000"/>
              </a:spcBef>
              <a:buSzPct val="105000"/>
              <a:buFontTx/>
              <a:buBlip>
                <a:blip r:embed="rId3"/>
              </a:buBlip>
            </a:pPr>
            <a:r>
              <a:rPr lang="en-US" sz="3672" b="1" dirty="0">
                <a:gradFill>
                  <a:gsLst>
                    <a:gs pos="1250">
                      <a:srgbClr val="FFFFFF"/>
                    </a:gs>
                    <a:gs pos="100000">
                      <a:srgbClr val="FFFFFF"/>
                    </a:gs>
                  </a:gsLst>
                  <a:lin ang="5400000" scaled="0"/>
                </a:gradFill>
                <a:latin typeface="Segoe UI Light"/>
              </a:rPr>
              <a:t>Sign up for Microsoft HDInsight today!</a:t>
            </a:r>
          </a:p>
          <a:p>
            <a:pPr marL="466279" lvl="2" defTabSz="932194">
              <a:lnSpc>
                <a:spcPct val="90000"/>
              </a:lnSpc>
              <a:spcBef>
                <a:spcPct val="20000"/>
              </a:spcBef>
              <a:buSzPct val="105000"/>
            </a:pPr>
            <a:r>
              <a:rPr lang="en-US" sz="3264" dirty="0">
                <a:gradFill>
                  <a:gsLst>
                    <a:gs pos="1250">
                      <a:srgbClr val="FFFFFF"/>
                    </a:gs>
                    <a:gs pos="100000">
                      <a:srgbClr val="FFFFFF"/>
                    </a:gs>
                  </a:gsLst>
                  <a:lin ang="5400000" scaled="0"/>
                </a:gradFill>
                <a:latin typeface="Segoe UI Light"/>
              </a:rPr>
              <a:t> </a:t>
            </a:r>
            <a:r>
              <a:rPr lang="en-US" sz="3264" dirty="0">
                <a:solidFill>
                  <a:srgbClr val="7FBA00">
                    <a:lumMod val="60000"/>
                    <a:lumOff val="40000"/>
                  </a:srgbClr>
                </a:solidFill>
                <a:latin typeface="Segoe UI Light"/>
              </a:rPr>
              <a:t>http://microsoft.com/bigdata</a:t>
            </a:r>
          </a:p>
          <a:p>
            <a:pPr marL="571165" indent="-571165" defTabSz="932194">
              <a:lnSpc>
                <a:spcPct val="90000"/>
              </a:lnSpc>
              <a:spcBef>
                <a:spcPct val="20000"/>
              </a:spcBef>
              <a:buSzPct val="105000"/>
              <a:buFontTx/>
              <a:buBlip>
                <a:blip r:embed="rId3"/>
              </a:buBlip>
            </a:pPr>
            <a:endParaRPr lang="en-US" sz="3570" dirty="0">
              <a:gradFill>
                <a:gsLst>
                  <a:gs pos="1250">
                    <a:srgbClr val="FFFFFF"/>
                  </a:gs>
                  <a:gs pos="100000">
                    <a:srgbClr val="FFFFFF"/>
                  </a:gs>
                </a:gsLst>
                <a:lin ang="5400000" scaled="0"/>
              </a:gradFill>
              <a:latin typeface="Segoe UI Light"/>
            </a:endParaRPr>
          </a:p>
        </p:txBody>
      </p:sp>
      <p:sp>
        <p:nvSpPr>
          <p:cNvPr id="8" name="Rectangle 7"/>
          <p:cNvSpPr/>
          <p:nvPr/>
        </p:nvSpPr>
        <p:spPr bwMode="invGray">
          <a:xfrm>
            <a:off x="325367" y="3849983"/>
            <a:ext cx="11785427" cy="1116982"/>
          </a:xfrm>
          <a:prstGeom prst="rect">
            <a:avLst/>
          </a:prstGeom>
        </p:spPr>
        <p:txBody>
          <a:bodyPr wrap="square" lIns="91387" tIns="45695" rIns="91387" bIns="45695">
            <a:spAutoFit/>
          </a:bodyPr>
          <a:lstStyle/>
          <a:p>
            <a:pPr marL="466280" lvl="1" defTabSz="932194">
              <a:lnSpc>
                <a:spcPct val="90000"/>
              </a:lnSpc>
              <a:spcBef>
                <a:spcPct val="20000"/>
              </a:spcBef>
              <a:buSzPct val="105000"/>
            </a:pPr>
            <a:endParaRPr lang="en-US" sz="3264" b="1" dirty="0">
              <a:solidFill>
                <a:srgbClr val="FFFFFF"/>
              </a:solidFill>
              <a:latin typeface="Segoe UI Light"/>
            </a:endParaRPr>
          </a:p>
          <a:p>
            <a:pPr marL="466280" lvl="1" defTabSz="932194">
              <a:lnSpc>
                <a:spcPct val="90000"/>
              </a:lnSpc>
              <a:spcBef>
                <a:spcPct val="20000"/>
              </a:spcBef>
              <a:buSzPct val="105000"/>
            </a:pPr>
            <a:endParaRPr lang="en-US" sz="3264" b="1" dirty="0">
              <a:solidFill>
                <a:srgbClr val="FFFFFF"/>
              </a:solidFill>
              <a:latin typeface="Segoe UI Light"/>
            </a:endParaRPr>
          </a:p>
        </p:txBody>
      </p:sp>
      <p:sp useBgFill="1">
        <p:nvSpPr>
          <p:cNvPr id="11" name="Freeform 10"/>
          <p:cNvSpPr/>
          <p:nvPr/>
        </p:nvSpPr>
        <p:spPr bwMode="auto">
          <a:xfrm>
            <a:off x="2505" y="-1"/>
            <a:ext cx="12431473"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774" tIns="146218" rIns="182774" bIns="146218" numCol="1" spcCol="0" rtlCol="0" fromWordArt="0" anchor="t" anchorCtr="0" forceAA="0" compatLnSpc="1">
            <a:prstTxWarp prst="textNoShape">
              <a:avLst/>
            </a:prstTxWarp>
            <a:noAutofit/>
          </a:bodyPr>
          <a:lstStyle/>
          <a:p>
            <a:pPr algn="ctr" defTabSz="931924"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669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0-#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nodePh="1">
                                  <p:stCondLst>
                                    <p:cond delay="100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Session Objectives </a:t>
            </a:r>
            <a:r>
              <a:rPr lang="en-US" dirty="0" smtClean="0"/>
              <a:t>And </a:t>
            </a:r>
            <a:r>
              <a:rPr lang="en-US" dirty="0"/>
              <a:t>Takeaways</a:t>
            </a:r>
          </a:p>
        </p:txBody>
      </p:sp>
      <p:sp>
        <p:nvSpPr>
          <p:cNvPr id="5" name="Text Placeholder 4"/>
          <p:cNvSpPr>
            <a:spLocks noGrp="1"/>
          </p:cNvSpPr>
          <p:nvPr>
            <p:ph type="body" sz="quarter" idx="11"/>
          </p:nvPr>
        </p:nvSpPr>
        <p:spPr>
          <a:xfrm>
            <a:off x="274638" y="1212850"/>
            <a:ext cx="11887200" cy="4339650"/>
          </a:xfrm>
        </p:spPr>
        <p:txBody>
          <a:bodyPr/>
          <a:lstStyle/>
          <a:p>
            <a:r>
              <a:rPr lang="en-US" dirty="0"/>
              <a:t>Session Objective(s</a:t>
            </a:r>
            <a:r>
              <a:rPr lang="en-US" dirty="0" smtClean="0"/>
              <a:t>): </a:t>
            </a:r>
            <a:endParaRPr lang="en-US" dirty="0"/>
          </a:p>
          <a:p>
            <a:pPr lvl="1"/>
            <a:r>
              <a:rPr lang="en-US" dirty="0" smtClean="0"/>
              <a:t>Learn about the technology behind Power BI Q&amp;A</a:t>
            </a:r>
          </a:p>
          <a:p>
            <a:pPr lvl="1"/>
            <a:r>
              <a:rPr lang="en-US" dirty="0" smtClean="0"/>
              <a:t>See how you can showcase the value of Q&amp;A with your customers</a:t>
            </a:r>
          </a:p>
          <a:p>
            <a:pPr lvl="1"/>
            <a:endParaRPr lang="en-US" dirty="0" smtClean="0"/>
          </a:p>
          <a:p>
            <a:pPr lvl="1"/>
            <a:endParaRPr lang="en-US" dirty="0"/>
          </a:p>
          <a:p>
            <a:r>
              <a:rPr lang="en-US" dirty="0" smtClean="0">
                <a:solidFill>
                  <a:schemeClr val="tx1"/>
                </a:solidFill>
              </a:rPr>
              <a:t>Q&amp;A is available today in Power BI</a:t>
            </a:r>
          </a:p>
          <a:p>
            <a:endParaRPr lang="en-US" sz="2000" dirty="0">
              <a:solidFill>
                <a:schemeClr val="tx1"/>
              </a:solidFill>
            </a:endParaRPr>
          </a:p>
          <a:p>
            <a:r>
              <a:rPr lang="en-US" dirty="0" smtClean="0">
                <a:solidFill>
                  <a:schemeClr val="tx1"/>
                </a:solidFill>
              </a:rPr>
              <a:t>Additional language modeling capabilities will be available in the first half of this year</a:t>
            </a:r>
            <a:endParaRPr lang="en-US" dirty="0">
              <a:solidFill>
                <a:schemeClr val="tx1"/>
              </a:solidFill>
            </a:endParaRPr>
          </a:p>
        </p:txBody>
      </p:sp>
    </p:spTree>
    <p:extLst>
      <p:ext uri="{BB962C8B-B14F-4D97-AF65-F5344CB8AC3E}">
        <p14:creationId xmlns:p14="http://schemas.microsoft.com/office/powerpoint/2010/main" val="2889048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solidFill>
                  <a:srgbClr val="FFFFFF"/>
                </a:solidFill>
              </a:endParaRPr>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19" name="Group 18"/>
          <p:cNvGrpSpPr/>
          <p:nvPr/>
        </p:nvGrpSpPr>
        <p:grpSpPr>
          <a:xfrm>
            <a:off x="5987589" y="3946350"/>
            <a:ext cx="5491447" cy="2734059"/>
            <a:chOff x="5987589" y="3946350"/>
            <a:chExt cx="5491447" cy="2734059"/>
          </a:xfrm>
        </p:grpSpPr>
        <p:sp>
          <p:nvSpPr>
            <p:cNvPr id="20"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1" name="Rectangle 20"/>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2" name="Rectangle 21"/>
            <p:cNvSpPr/>
            <p:nvPr/>
          </p:nvSpPr>
          <p:spPr>
            <a:xfrm>
              <a:off x="6562627" y="5827493"/>
              <a:ext cx="2564292"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Developers</a:t>
              </a:r>
            </a:p>
          </p:txBody>
        </p:sp>
        <p:sp>
          <p:nvSpPr>
            <p:cNvPr id="23" name="Rectangle 22"/>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4"/>
                </a:rPr>
                <a:t>http://microsoft.com/msdn </a:t>
              </a:r>
              <a:endParaRPr lang="en-US" dirty="0">
                <a:solidFill>
                  <a:srgbClr val="FFFFFF"/>
                </a:solidFill>
              </a:endParaRPr>
            </a:p>
          </p:txBody>
        </p:sp>
        <p:sp>
          <p:nvSpPr>
            <p:cNvPr id="24" name="Freeform 57"/>
            <p:cNvSpPr>
              <a:spLocks noEditPoints="1"/>
            </p:cNvSpPr>
            <p:nvPr/>
          </p:nvSpPr>
          <p:spPr bwMode="black">
            <a:xfrm>
              <a:off x="6168926" y="6020803"/>
              <a:ext cx="404813" cy="404812"/>
            </a:xfrm>
            <a:custGeom>
              <a:avLst/>
              <a:gdLst>
                <a:gd name="T0" fmla="*/ 77 w 154"/>
                <a:gd name="T1" fmla="*/ 154 h 154"/>
                <a:gd name="T2" fmla="*/ 0 w 154"/>
                <a:gd name="T3" fmla="*/ 77 h 154"/>
                <a:gd name="T4" fmla="*/ 77 w 154"/>
                <a:gd name="T5" fmla="*/ 0 h 154"/>
                <a:gd name="T6" fmla="*/ 154 w 154"/>
                <a:gd name="T7" fmla="*/ 77 h 154"/>
                <a:gd name="T8" fmla="*/ 77 w 154"/>
                <a:gd name="T9" fmla="*/ 154 h 154"/>
                <a:gd name="T10" fmla="*/ 77 w 154"/>
                <a:gd name="T11" fmla="*/ 10 h 154"/>
                <a:gd name="T12" fmla="*/ 10 w 154"/>
                <a:gd name="T13" fmla="*/ 77 h 154"/>
                <a:gd name="T14" fmla="*/ 77 w 154"/>
                <a:gd name="T15" fmla="*/ 145 h 154"/>
                <a:gd name="T16" fmla="*/ 144 w 154"/>
                <a:gd name="T17" fmla="*/ 77 h 154"/>
                <a:gd name="T18" fmla="*/ 77 w 154"/>
                <a:gd name="T19" fmla="*/ 10 h 154"/>
                <a:gd name="T20" fmla="*/ 102 w 154"/>
                <a:gd name="T21" fmla="*/ 49 h 154"/>
                <a:gd name="T22" fmla="*/ 52 w 154"/>
                <a:gd name="T23" fmla="*/ 49 h 154"/>
                <a:gd name="T24" fmla="*/ 44 w 154"/>
                <a:gd name="T25" fmla="*/ 58 h 154"/>
                <a:gd name="T26" fmla="*/ 44 w 154"/>
                <a:gd name="T27" fmla="*/ 90 h 154"/>
                <a:gd name="T28" fmla="*/ 52 w 154"/>
                <a:gd name="T29" fmla="*/ 99 h 154"/>
                <a:gd name="T30" fmla="*/ 64 w 154"/>
                <a:gd name="T31" fmla="*/ 99 h 154"/>
                <a:gd name="T32" fmla="*/ 90 w 154"/>
                <a:gd name="T33" fmla="*/ 116 h 154"/>
                <a:gd name="T34" fmla="*/ 85 w 154"/>
                <a:gd name="T35" fmla="*/ 99 h 154"/>
                <a:gd name="T36" fmla="*/ 102 w 154"/>
                <a:gd name="T37" fmla="*/ 99 h 154"/>
                <a:gd name="T38" fmla="*/ 110 w 154"/>
                <a:gd name="T39" fmla="*/ 91 h 154"/>
                <a:gd name="T40" fmla="*/ 110 w 154"/>
                <a:gd name="T41" fmla="*/ 58 h 154"/>
                <a:gd name="T42" fmla="*/ 102 w 154"/>
                <a:gd name="T43" fmla="*/ 49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4" h="154">
                  <a:moveTo>
                    <a:pt x="77" y="154"/>
                  </a:moveTo>
                  <a:cubicBezTo>
                    <a:pt x="34" y="154"/>
                    <a:pt x="0" y="120"/>
                    <a:pt x="0" y="77"/>
                  </a:cubicBezTo>
                  <a:cubicBezTo>
                    <a:pt x="0" y="35"/>
                    <a:pt x="34" y="0"/>
                    <a:pt x="77" y="0"/>
                  </a:cubicBezTo>
                  <a:cubicBezTo>
                    <a:pt x="120" y="0"/>
                    <a:pt x="154" y="35"/>
                    <a:pt x="154" y="77"/>
                  </a:cubicBezTo>
                  <a:cubicBezTo>
                    <a:pt x="154" y="120"/>
                    <a:pt x="120" y="154"/>
                    <a:pt x="77" y="154"/>
                  </a:cubicBezTo>
                  <a:close/>
                  <a:moveTo>
                    <a:pt x="77" y="10"/>
                  </a:moveTo>
                  <a:cubicBezTo>
                    <a:pt x="40" y="10"/>
                    <a:pt x="10" y="40"/>
                    <a:pt x="10" y="77"/>
                  </a:cubicBezTo>
                  <a:cubicBezTo>
                    <a:pt x="10" y="114"/>
                    <a:pt x="40" y="145"/>
                    <a:pt x="77" y="145"/>
                  </a:cubicBezTo>
                  <a:cubicBezTo>
                    <a:pt x="114" y="145"/>
                    <a:pt x="144" y="114"/>
                    <a:pt x="144" y="77"/>
                  </a:cubicBezTo>
                  <a:cubicBezTo>
                    <a:pt x="144" y="40"/>
                    <a:pt x="114" y="10"/>
                    <a:pt x="77" y="10"/>
                  </a:cubicBezTo>
                  <a:close/>
                  <a:moveTo>
                    <a:pt x="102" y="49"/>
                  </a:moveTo>
                  <a:cubicBezTo>
                    <a:pt x="52" y="49"/>
                    <a:pt x="52" y="49"/>
                    <a:pt x="52" y="49"/>
                  </a:cubicBezTo>
                  <a:cubicBezTo>
                    <a:pt x="48" y="49"/>
                    <a:pt x="44" y="53"/>
                    <a:pt x="44" y="58"/>
                  </a:cubicBezTo>
                  <a:cubicBezTo>
                    <a:pt x="44" y="90"/>
                    <a:pt x="44" y="90"/>
                    <a:pt x="44" y="90"/>
                  </a:cubicBezTo>
                  <a:cubicBezTo>
                    <a:pt x="44" y="95"/>
                    <a:pt x="47" y="99"/>
                    <a:pt x="52" y="99"/>
                  </a:cubicBezTo>
                  <a:cubicBezTo>
                    <a:pt x="64" y="99"/>
                    <a:pt x="64" y="99"/>
                    <a:pt x="64" y="99"/>
                  </a:cubicBezTo>
                  <a:cubicBezTo>
                    <a:pt x="90" y="116"/>
                    <a:pt x="90" y="116"/>
                    <a:pt x="90" y="116"/>
                  </a:cubicBezTo>
                  <a:cubicBezTo>
                    <a:pt x="85" y="99"/>
                    <a:pt x="85" y="99"/>
                    <a:pt x="85" y="99"/>
                  </a:cubicBezTo>
                  <a:cubicBezTo>
                    <a:pt x="102" y="99"/>
                    <a:pt x="102" y="99"/>
                    <a:pt x="102" y="99"/>
                  </a:cubicBezTo>
                  <a:cubicBezTo>
                    <a:pt x="107" y="99"/>
                    <a:pt x="110" y="95"/>
                    <a:pt x="110" y="91"/>
                  </a:cubicBezTo>
                  <a:cubicBezTo>
                    <a:pt x="110" y="58"/>
                    <a:pt x="110" y="58"/>
                    <a:pt x="110" y="58"/>
                  </a:cubicBezTo>
                  <a:cubicBezTo>
                    <a:pt x="110" y="53"/>
                    <a:pt x="107" y="49"/>
                    <a:pt x="102" y="49"/>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rgbClr val="000000"/>
                      </a:gs>
                      <a:gs pos="100000">
                        <a:srgbClr val="000000"/>
                      </a:gs>
                    </a:gsLst>
                    <a:lin ang="5400000" scaled="0"/>
                  </a:gradFill>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a:spcBef>
                  <a:spcPts val="600"/>
                </a:spcBef>
                <a:buSzPct val="120000"/>
                <a:tabLst>
                  <a:tab pos="1828800" algn="l"/>
                </a:tabLst>
                <a:defRPr/>
              </a:pPr>
              <a:r>
                <a:rPr lang="en-US" dirty="0">
                  <a:solidFill>
                    <a:srgbClr val="FFFFFF"/>
                  </a:solidFill>
                  <a:hlinkClick r:id="rId5"/>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rgbClr val="000000"/>
                      </a:gs>
                      <a:gs pos="100000">
                        <a:srgbClr val="000000"/>
                      </a:gs>
                    </a:gsLst>
                    <a:lin ang="5400000" scaled="0"/>
                  </a:gradFill>
                  <a:ea typeface="Segoe UI" pitchFamily="34" charset="0"/>
                  <a:cs typeface="Segoe UI" pitchFamily="34" charset="0"/>
                </a:rPr>
                <a:t>Sessions on Demand</a:t>
              </a:r>
              <a:endParaRPr lang="en-US" sz="1600" dirty="0">
                <a:gradFill>
                  <a:gsLst>
                    <a:gs pos="1250">
                      <a:srgbClr val="000000"/>
                    </a:gs>
                    <a:gs pos="100000">
                      <a:srgbClr val="000000"/>
                    </a:gs>
                  </a:gsLst>
                  <a:lin ang="5400000" scaled="0"/>
                </a:gradFill>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solidFill>
                    <a:srgbClr val="FFFFFF"/>
                  </a:solidFill>
                  <a:hlinkClick r:id="rId6"/>
                </a:rPr>
                <a:t>http://channel9.msdn.com/Events/TechEd</a:t>
              </a:r>
              <a:endParaRPr lang="en-US" dirty="0">
                <a:solidFill>
                  <a:srgbClr val="FFFFFF"/>
                </a:solidFill>
              </a:endParaRPr>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spTree>
    <p:extLst>
      <p:ext uri="{BB962C8B-B14F-4D97-AF65-F5344CB8AC3E}">
        <p14:creationId xmlns:p14="http://schemas.microsoft.com/office/powerpoint/2010/main" val="29994415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750"/>
                                        <p:tgtEl>
                                          <p:spTgt spid="19"/>
                                        </p:tgtEl>
                                      </p:cBhvr>
                                    </p:animEffect>
                                  </p:childTnLst>
                                </p:cTn>
                              </p:par>
                              <p:par>
                                <p:cTn id="23" presetID="63" presetClass="path" presetSubtype="0" decel="100000" fill="hold" nodeType="withEffect">
                                  <p:stCondLst>
                                    <p:cond delay="300"/>
                                  </p:stCondLst>
                                  <p:childTnLst>
                                    <p:animMotion origin="layout" path="M -0.02413 3.26827E-6 L 0 3.26827E-6 " pathEditMode="relative" rAng="0" ptsTypes="AA">
                                      <p:cBhvr>
                                        <p:cTn id="24" dur="750" fill="hold"/>
                                        <p:tgtEl>
                                          <p:spTgt spid="19"/>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bwMode="auto">
          <a:xfrm>
            <a:off x="0" y="2125663"/>
            <a:ext cx="12436475" cy="4868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Complete an evaluation </a:t>
            </a:r>
            <a:r>
              <a:rPr lang="en-US" dirty="0" smtClean="0"/>
              <a:t>and </a:t>
            </a:r>
            <a:r>
              <a:rPr lang="en-US" dirty="0"/>
              <a:t>enter to win!</a:t>
            </a:r>
          </a:p>
        </p:txBody>
      </p:sp>
      <p:pic>
        <p:nvPicPr>
          <p:cNvPr id="5" name="Xbox kinect"/>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2233400"/>
            <a:ext cx="6514743" cy="4653388"/>
          </a:xfrm>
          <a:prstGeom prst="rect">
            <a:avLst/>
          </a:prstGeom>
          <a:noFill/>
          <a:extLst>
            <a:ext uri="{909E8E84-426E-40DD-AFC4-6F175D3DCCD1}">
              <a14:hiddenFill xmlns:a14="http://schemas.microsoft.com/office/drawing/2010/main">
                <a:solidFill>
                  <a:srgbClr val="FFFFFF"/>
                </a:solidFill>
              </a14:hiddenFill>
            </a:ext>
          </a:extLst>
        </p:spPr>
      </p:pic>
      <p:pic>
        <p:nvPicPr>
          <p:cNvPr id="6" name="hat"/>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229896" y="3711718"/>
            <a:ext cx="3474370" cy="2174248"/>
          </a:xfrm>
          <a:prstGeom prst="rect">
            <a:avLst/>
          </a:prstGeom>
          <a:noFill/>
          <a:effectLst>
            <a:outerShdw blurRad="203200" dist="317500" dir="5400000" sx="90000" sy="-1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pic>
        <p:nvPicPr>
          <p:cNvPr id="4" name="Best Buy gc"/>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218238" y="2602966"/>
            <a:ext cx="3474680" cy="2174442"/>
          </a:xfrm>
          <a:prstGeom prst="rect">
            <a:avLst/>
          </a:prstGeom>
          <a:noFill/>
          <a:effectLst>
            <a:outerShdw blurRad="203200" dist="317500" dir="5400000" sx="90000" sy="-19000"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21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63" presetClass="path" presetSubtype="0" decel="100000" fill="hold" nodeType="withEffect">
                                  <p:stCondLst>
                                    <p:cond delay="0"/>
                                  </p:stCondLst>
                                  <p:childTnLst>
                                    <p:animMotion origin="layout" path="M -0.02413 1.59782E-6 L 4.84555E-6 1.59782E-6 " pathEditMode="relative" rAng="0" ptsTypes="AA">
                                      <p:cBhvr>
                                        <p:cTn id="9" dur="750" fill="hold"/>
                                        <p:tgtEl>
                                          <p:spTgt spid="5"/>
                                        </p:tgtEl>
                                        <p:attrNameLst>
                                          <p:attrName>ppt_x</p:attrName>
                                          <p:attrName>ppt_y</p:attrName>
                                        </p:attrNameLst>
                                      </p:cBhvr>
                                      <p:rCtr x="1200" y="0"/>
                                    </p:animMotion>
                                  </p:childTnLst>
                                </p:cTn>
                              </p:par>
                              <p:par>
                                <p:cTn id="10" presetID="10" presetClass="entr" presetSubtype="0" fill="hold" nodeType="withEffect">
                                  <p:stCondLst>
                                    <p:cond delay="20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childTnLst>
                                </p:cTn>
                              </p:par>
                              <p:par>
                                <p:cTn id="13" presetID="63" presetClass="path" presetSubtype="0" decel="100000" fill="hold" nodeType="withEffect">
                                  <p:stCondLst>
                                    <p:cond delay="200"/>
                                  </p:stCondLst>
                                  <p:childTnLst>
                                    <p:animMotion origin="layout" path="M -0.02413 -2.55107E-6 L 2.31044E-6 -2.55107E-6 " pathEditMode="relative" rAng="0" ptsTypes="AA">
                                      <p:cBhvr>
                                        <p:cTn id="14" dur="750" fill="hold"/>
                                        <p:tgtEl>
                                          <p:spTgt spid="4"/>
                                        </p:tgtEl>
                                        <p:attrNameLst>
                                          <p:attrName>ppt_x</p:attrName>
                                          <p:attrName>ppt_y</p:attrName>
                                        </p:attrNameLst>
                                      </p:cBhvr>
                                      <p:rCtr x="1200" y="0"/>
                                    </p:animMotion>
                                  </p:childTnLst>
                                </p:cTn>
                              </p:par>
                              <p:par>
                                <p:cTn id="15" presetID="10" presetClass="entr" presetSubtype="0" fill="hold" nodeType="withEffect">
                                  <p:stCondLst>
                                    <p:cond delay="4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750"/>
                                        <p:tgtEl>
                                          <p:spTgt spid="6"/>
                                        </p:tgtEl>
                                      </p:cBhvr>
                                    </p:animEffect>
                                  </p:childTnLst>
                                </p:cTn>
                              </p:par>
                              <p:par>
                                <p:cTn id="18" presetID="63" presetClass="path" presetSubtype="0" decel="100000" fill="hold" nodeType="withEffect">
                                  <p:stCondLst>
                                    <p:cond delay="400"/>
                                  </p:stCondLst>
                                  <p:childTnLst>
                                    <p:animMotion origin="layout" path="M -0.02413 1.49796E-7 L 1.39392E-6 1.49796E-7 " pathEditMode="relative" rAng="0" ptsTypes="AA">
                                      <p:cBhvr>
                                        <p:cTn id="19" dur="750" fill="hold"/>
                                        <p:tgtEl>
                                          <p:spTgt spid="6"/>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Evaluate this session</a:t>
            </a:r>
            <a:endParaRPr lang="en-US" dirty="0"/>
          </a:p>
        </p:txBody>
      </p:sp>
      <p:sp>
        <p:nvSpPr>
          <p:cNvPr id="3" name="Isosceles Triangle 2"/>
          <p:cNvSpPr/>
          <p:nvPr/>
        </p:nvSpPr>
        <p:spPr bwMode="auto">
          <a:xfrm rot="5400000">
            <a:off x="6872971" y="3384644"/>
            <a:ext cx="4554072" cy="903013"/>
          </a:xfrm>
          <a:prstGeom prst="triangle">
            <a:avLst/>
          </a:prstGeom>
          <a:gradFill flip="none" rotWithShape="1">
            <a:gsLst>
              <a:gs pos="0">
                <a:schemeClr val="tx1"/>
              </a:gs>
              <a:gs pos="100000">
                <a:schemeClr val="tx1">
                  <a:alpha val="0"/>
                </a:scheme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5" name="TextBox 4"/>
          <p:cNvSpPr txBox="1"/>
          <p:nvPr/>
        </p:nvSpPr>
        <p:spPr>
          <a:xfrm>
            <a:off x="292249" y="2488234"/>
            <a:ext cx="4572318" cy="3003899"/>
          </a:xfrm>
          <a:prstGeom prst="rect">
            <a:avLst/>
          </a:prstGeom>
          <a:noFill/>
        </p:spPr>
        <p:txBody>
          <a:bodyPr wrap="square" lIns="182880" tIns="146304" rIns="182880" bIns="146304" rtlCol="0">
            <a:spAutoFit/>
          </a:bodyPr>
          <a:lstStyle/>
          <a:p>
            <a:r>
              <a:rPr lang="en-US" sz="4400" b="1" dirty="0">
                <a:gradFill>
                  <a:gsLst>
                    <a:gs pos="83000">
                      <a:srgbClr val="FFFFFF"/>
                    </a:gs>
                    <a:gs pos="100000">
                      <a:srgbClr val="0072C6">
                        <a:lumMod val="30000"/>
                        <a:lumOff val="70000"/>
                      </a:srgbClr>
                    </a:gs>
                  </a:gsLst>
                  <a:lin ang="5400000" scaled="1"/>
                </a:gradFill>
              </a:rPr>
              <a:t>Scan this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b="1" dirty="0" smtClean="0">
                <a:gradFill>
                  <a:gsLst>
                    <a:gs pos="83000">
                      <a:srgbClr val="FFFFFF"/>
                    </a:gs>
                    <a:gs pos="100000">
                      <a:srgbClr val="0072C6">
                        <a:lumMod val="30000"/>
                        <a:lumOff val="70000"/>
                      </a:srgbClr>
                    </a:gs>
                  </a:gsLst>
                  <a:lin ang="5400000" scaled="1"/>
                </a:gradFill>
              </a:rPr>
              <a:t>QR </a:t>
            </a:r>
            <a:r>
              <a:rPr lang="en-US" sz="4400" b="1" dirty="0">
                <a:gradFill>
                  <a:gsLst>
                    <a:gs pos="83000">
                      <a:srgbClr val="FFFFFF"/>
                    </a:gs>
                    <a:gs pos="100000">
                      <a:srgbClr val="0072C6">
                        <a:lumMod val="30000"/>
                        <a:lumOff val="70000"/>
                      </a:srgbClr>
                    </a:gs>
                  </a:gsLst>
                  <a:lin ang="5400000" scaled="1"/>
                </a:gradFill>
              </a:rPr>
              <a:t>code </a:t>
            </a:r>
            <a:r>
              <a:rPr lang="en-US" sz="4400" b="1" dirty="0" smtClean="0">
                <a:gradFill>
                  <a:gsLst>
                    <a:gs pos="83000">
                      <a:srgbClr val="FFFFFF"/>
                    </a:gs>
                    <a:gs pos="100000">
                      <a:srgbClr val="0072C6">
                        <a:lumMod val="30000"/>
                        <a:lumOff val="70000"/>
                      </a:srgbClr>
                    </a:gs>
                  </a:gsLst>
                  <a:lin ang="5400000" scaled="1"/>
                </a:gradFill>
              </a:rPr>
              <a:t/>
            </a:r>
            <a:br>
              <a:rPr lang="en-US" sz="4400" b="1"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to evaluate </a:t>
            </a:r>
            <a:br>
              <a:rPr lang="en-US" sz="4400" dirty="0" smtClean="0">
                <a:gradFill>
                  <a:gsLst>
                    <a:gs pos="83000">
                      <a:srgbClr val="FFFFFF"/>
                    </a:gs>
                    <a:gs pos="100000">
                      <a:srgbClr val="0072C6">
                        <a:lumMod val="30000"/>
                        <a:lumOff val="70000"/>
                      </a:srgbClr>
                    </a:gs>
                  </a:gsLst>
                  <a:lin ang="5400000" scaled="1"/>
                </a:gradFill>
              </a:rPr>
            </a:br>
            <a:r>
              <a:rPr lang="en-US" sz="4400" dirty="0" smtClean="0">
                <a:gradFill>
                  <a:gsLst>
                    <a:gs pos="83000">
                      <a:srgbClr val="FFFFFF"/>
                    </a:gs>
                    <a:gs pos="100000">
                      <a:srgbClr val="0072C6">
                        <a:lumMod val="30000"/>
                        <a:lumOff val="70000"/>
                      </a:srgbClr>
                    </a:gs>
                  </a:gsLst>
                  <a:lin ang="5400000" scaled="1"/>
                </a:gradFill>
              </a:rPr>
              <a:t>this </a:t>
            </a:r>
            <a:r>
              <a:rPr lang="en-US" sz="4400" dirty="0">
                <a:gradFill>
                  <a:gsLst>
                    <a:gs pos="83000">
                      <a:srgbClr val="FFFFFF"/>
                    </a:gs>
                    <a:gs pos="100000">
                      <a:srgbClr val="0072C6">
                        <a:lumMod val="30000"/>
                        <a:lumOff val="70000"/>
                      </a:srgbClr>
                    </a:gs>
                  </a:gsLst>
                  <a:lin ang="5400000" scaled="1"/>
                </a:gradFill>
              </a:rPr>
              <a:t>session.</a:t>
            </a: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33220" y="1668463"/>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9847" y="1669943"/>
            <a:ext cx="2353260" cy="4569436"/>
          </a:xfrm>
          <a:prstGeom prst="rect">
            <a:avLst/>
          </a:prstGeom>
        </p:spPr>
      </p:pic>
    </p:spTree>
    <p:extLst>
      <p:ext uri="{BB962C8B-B14F-4D97-AF65-F5344CB8AC3E}">
        <p14:creationId xmlns:p14="http://schemas.microsoft.com/office/powerpoint/2010/main" val="53655877"/>
      </p:ext>
    </p:extLst>
  </p:cSld>
  <p:clrMapOvr>
    <a:masterClrMapping/>
  </p:clrMapOvr>
  <p:transition spd="slow">
    <p:pu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9" name="TechEd 2014 logo white"/>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invGray">
          <a:xfrm>
            <a:off x="9058190" y="448802"/>
            <a:ext cx="2965328" cy="1283012"/>
          </a:xfrm>
          <a:prstGeom prst="rect">
            <a:avLst/>
          </a:prstGeom>
        </p:spPr>
      </p:pic>
    </p:spTree>
    <p:extLst>
      <p:ext uri="{BB962C8B-B14F-4D97-AF65-F5344CB8AC3E}">
        <p14:creationId xmlns:p14="http://schemas.microsoft.com/office/powerpoint/2010/main" val="3132097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Q&amp;A is</a:t>
            </a:r>
            <a:endParaRPr lang="en-US" dirty="0"/>
          </a:p>
        </p:txBody>
      </p:sp>
      <p:sp>
        <p:nvSpPr>
          <p:cNvPr id="5" name="Text Placeholder 4"/>
          <p:cNvSpPr>
            <a:spLocks noGrp="1"/>
          </p:cNvSpPr>
          <p:nvPr>
            <p:ph type="body" sz="quarter" idx="11"/>
          </p:nvPr>
        </p:nvSpPr>
        <p:spPr>
          <a:xfrm>
            <a:off x="274638" y="1212850"/>
            <a:ext cx="11887200" cy="3877985"/>
          </a:xfrm>
        </p:spPr>
        <p:txBody>
          <a:bodyPr/>
          <a:lstStyle/>
          <a:p>
            <a:pPr marL="571500" indent="-571500">
              <a:buFont typeface="Arial" panose="020B0604020202020204" pitchFamily="34" charset="0"/>
              <a:buChar char="•"/>
            </a:pPr>
            <a:r>
              <a:rPr lang="en-US" dirty="0"/>
              <a:t>How does it relate to operational reports, dashboards, personal BI, </a:t>
            </a:r>
            <a:r>
              <a:rPr lang="en-US" dirty="0" err="1"/>
              <a:t>mashups</a:t>
            </a:r>
            <a:endParaRPr lang="en-US" dirty="0"/>
          </a:p>
          <a:p>
            <a:pPr marL="571500" indent="-571500">
              <a:buFont typeface="Arial" panose="020B0604020202020204" pitchFamily="34" charset="0"/>
              <a:buChar char="•"/>
            </a:pPr>
            <a:r>
              <a:rPr lang="en-US" dirty="0"/>
              <a:t>For data that needs to be the most widely-used</a:t>
            </a:r>
          </a:p>
          <a:p>
            <a:pPr marL="571500" indent="-571500">
              <a:buFont typeface="Arial" panose="020B0604020202020204" pitchFamily="34" charset="0"/>
              <a:buChar char="•"/>
            </a:pPr>
            <a:r>
              <a:rPr lang="en-US" dirty="0"/>
              <a:t>Where ad-hoc exploration of data can improve decision quality</a:t>
            </a:r>
            <a:endParaRPr lang="en-US" dirty="0" smtClean="0"/>
          </a:p>
          <a:p>
            <a:pPr marL="571500" indent="-571500">
              <a:buFont typeface="Arial" panose="020B0604020202020204" pitchFamily="34" charset="0"/>
              <a:buChar char="•"/>
            </a:pPr>
            <a:endParaRPr lang="en-US" dirty="0"/>
          </a:p>
        </p:txBody>
      </p:sp>
    </p:spTree>
    <p:extLst>
      <p:ext uri="{BB962C8B-B14F-4D97-AF65-F5344CB8AC3E}">
        <p14:creationId xmlns:p14="http://schemas.microsoft.com/office/powerpoint/2010/main" val="321853231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Choosing the best answer</a:t>
            </a:r>
            <a:endParaRPr lang="en-US" dirty="0"/>
          </a:p>
        </p:txBody>
      </p:sp>
      <p:graphicFrame>
        <p:nvGraphicFramePr>
          <p:cNvPr id="6" name="Diagram 5"/>
          <p:cNvGraphicFramePr/>
          <p:nvPr>
            <p:extLst/>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18354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6837" y="525462"/>
            <a:ext cx="4943661"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rgbClr val="FFFFFF"/>
                    </a:gs>
                    <a:gs pos="30000">
                      <a:srgbClr val="FFFFFF"/>
                    </a:gs>
                  </a:gsLst>
                  <a:lin ang="5400000" scaled="0"/>
                </a:gradFill>
              </a:rPr>
              <a:t>“medal count by country for 2012”</a:t>
            </a:r>
          </a:p>
        </p:txBody>
      </p:sp>
      <p:sp>
        <p:nvSpPr>
          <p:cNvPr id="7" name="TextBox 6"/>
          <p:cNvSpPr txBox="1"/>
          <p:nvPr/>
        </p:nvSpPr>
        <p:spPr>
          <a:xfrm>
            <a:off x="5837237" y="1363662"/>
            <a:ext cx="6599238" cy="3448123"/>
          </a:xfrm>
          <a:prstGeom prst="rect">
            <a:avLst/>
          </a:prstGeom>
          <a:noFill/>
        </p:spPr>
        <p:txBody>
          <a:bodyPr wrap="square" lIns="182880" tIns="146304" rIns="182880" bIns="146304" rtlCol="0">
            <a:spAutoFit/>
          </a:bodyPr>
          <a:lstStyle/>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a:gradFill>
                  <a:gsLst>
                    <a:gs pos="2917">
                      <a:srgbClr val="FFFFFF"/>
                    </a:gs>
                    <a:gs pos="30000">
                      <a:srgbClr val="FFFFFF"/>
                    </a:gs>
                  </a:gsLst>
                  <a:lin ang="5400000" scaled="0"/>
                </a:gradFill>
              </a:rPr>
              <a:t>show medal[medal count], medal[country]</a:t>
            </a:r>
            <a:br>
              <a:rPr lang="en-US" sz="2200" dirty="0">
                <a:gradFill>
                  <a:gsLst>
                    <a:gs pos="2917">
                      <a:srgbClr val="FFFFFF"/>
                    </a:gs>
                    <a:gs pos="30000">
                      <a:srgbClr val="FFFFFF"/>
                    </a:gs>
                  </a:gsLst>
                  <a:lin ang="5400000" scaled="0"/>
                </a:gradFill>
              </a:rPr>
            </a:br>
            <a:r>
              <a:rPr lang="en-US" sz="2200" dirty="0">
                <a:gradFill>
                  <a:gsLst>
                    <a:gs pos="2917">
                      <a:srgbClr val="FFFFFF"/>
                    </a:gs>
                    <a:gs pos="30000">
                      <a:srgbClr val="FFFFFF"/>
                    </a:gs>
                  </a:gsLst>
                  <a:lin ang="5400000" scaled="0"/>
                </a:gradFill>
              </a:rPr>
              <a:t>where </a:t>
            </a:r>
            <a:r>
              <a:rPr lang="en-US" sz="2200" dirty="0" err="1">
                <a:gradFill>
                  <a:gsLst>
                    <a:gs pos="2917">
                      <a:srgbClr val="FFFFFF"/>
                    </a:gs>
                    <a:gs pos="30000">
                      <a:srgbClr val="FFFFFF"/>
                    </a:gs>
                  </a:gsLst>
                  <a:lin ang="5400000" scaled="0"/>
                </a:gradFill>
              </a:rPr>
              <a:t>olympics</a:t>
            </a:r>
            <a:r>
              <a:rPr lang="en-US" sz="2200" dirty="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 Olympics[host country]</a:t>
            </a:r>
            <a:r>
              <a:rPr lang="en-US" sz="2200" dirty="0">
                <a:gradFill>
                  <a:gsLst>
                    <a:gs pos="2917">
                      <a:srgbClr val="FFFFFF"/>
                    </a:gs>
                    <a:gs pos="30000">
                      <a:srgbClr val="FFFFFF"/>
                    </a:gs>
                  </a:gsLst>
                  <a:lin ang="5400000" scaled="0"/>
                </a:gradFill>
              </a:rPr>
              <a:t/>
            </a:r>
            <a:br>
              <a:rPr lang="en-US" sz="2200" dirty="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Sales.xlsx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select customer[country]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order[order year] = 2012</a:t>
            </a:r>
          </a:p>
        </p:txBody>
      </p:sp>
      <p:graphicFrame>
        <p:nvGraphicFramePr>
          <p:cNvPr id="8" name="Diagram 7"/>
          <p:cNvGraphicFramePr/>
          <p:nvPr>
            <p:extLst/>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991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446837" y="525462"/>
            <a:ext cx="4943661"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rgbClr val="FFFFFF"/>
                    </a:gs>
                    <a:gs pos="30000">
                      <a:srgbClr val="FFFFFF"/>
                    </a:gs>
                  </a:gsLst>
                  <a:lin ang="5400000" scaled="0"/>
                </a:gradFill>
              </a:rPr>
              <a:t>“medal count by country for 2012”</a:t>
            </a:r>
          </a:p>
        </p:txBody>
      </p:sp>
      <p:sp>
        <p:nvSpPr>
          <p:cNvPr id="7" name="TextBox 6"/>
          <p:cNvSpPr txBox="1"/>
          <p:nvPr/>
        </p:nvSpPr>
        <p:spPr>
          <a:xfrm>
            <a:off x="5837237" y="1363662"/>
            <a:ext cx="6599238" cy="3448123"/>
          </a:xfrm>
          <a:prstGeom prst="rect">
            <a:avLst/>
          </a:prstGeom>
          <a:noFill/>
        </p:spPr>
        <p:txBody>
          <a:bodyPr wrap="square" lIns="182880" tIns="146304" rIns="182880" bIns="146304" rtlCol="0">
            <a:spAutoFit/>
          </a:bodyPr>
          <a:lstStyle/>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a:gradFill>
                  <a:gsLst>
                    <a:gs pos="2917">
                      <a:srgbClr val="FFFFFF"/>
                    </a:gs>
                    <a:gs pos="30000">
                      <a:srgbClr val="FFFFFF"/>
                    </a:gs>
                  </a:gsLst>
                  <a:lin ang="5400000" scaled="0"/>
                </a:gradFill>
              </a:rPr>
              <a:t>show medal[medal count], medal[country]</a:t>
            </a:r>
            <a:br>
              <a:rPr lang="en-US" sz="2200" dirty="0">
                <a:gradFill>
                  <a:gsLst>
                    <a:gs pos="2917">
                      <a:srgbClr val="FFFFFF"/>
                    </a:gs>
                    <a:gs pos="30000">
                      <a:srgbClr val="FFFFFF"/>
                    </a:gs>
                  </a:gsLst>
                  <a:lin ang="5400000" scaled="0"/>
                </a:gradFill>
              </a:rPr>
            </a:br>
            <a:r>
              <a:rPr lang="en-US" sz="2200" dirty="0">
                <a:gradFill>
                  <a:gsLst>
                    <a:gs pos="2917">
                      <a:srgbClr val="FFFFFF"/>
                    </a:gs>
                    <a:gs pos="30000">
                      <a:srgbClr val="FFFFFF"/>
                    </a:gs>
                  </a:gsLst>
                  <a:lin ang="5400000" scaled="0"/>
                </a:gradFill>
              </a:rPr>
              <a:t>where </a:t>
            </a:r>
            <a:r>
              <a:rPr lang="en-US" sz="2200" dirty="0" err="1">
                <a:gradFill>
                  <a:gsLst>
                    <a:gs pos="2917">
                      <a:srgbClr val="FFFFFF"/>
                    </a:gs>
                    <a:gs pos="30000">
                      <a:srgbClr val="FFFFFF"/>
                    </a:gs>
                  </a:gsLst>
                  <a:lin ang="5400000" scaled="0"/>
                </a:gradFill>
              </a:rPr>
              <a:t>olympics</a:t>
            </a:r>
            <a:r>
              <a:rPr lang="en-US" sz="2200" dirty="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 Olympics[host country]</a:t>
            </a:r>
            <a:r>
              <a:rPr lang="en-US" sz="2200" dirty="0">
                <a:gradFill>
                  <a:gsLst>
                    <a:gs pos="2917">
                      <a:srgbClr val="FFFFFF"/>
                    </a:gs>
                    <a:gs pos="30000">
                      <a:srgbClr val="FFFFFF"/>
                    </a:gs>
                  </a:gsLst>
                  <a:lin ang="5400000" scaled="0"/>
                </a:gradFill>
              </a:rPr>
              <a:t/>
            </a:r>
            <a:br>
              <a:rPr lang="en-US" sz="2200" dirty="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Sales.xlsx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select customer[country]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order[order year] = 2012</a:t>
            </a:r>
          </a:p>
        </p:txBody>
      </p:sp>
      <p:graphicFrame>
        <p:nvGraphicFramePr>
          <p:cNvPr id="8" name="Diagram 7"/>
          <p:cNvGraphicFramePr/>
          <p:nvPr>
            <p:extLst/>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922837" y="1668462"/>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0.86</a:t>
            </a:r>
            <a:endParaRPr lang="en-US" sz="3400" b="1" dirty="0">
              <a:ln w="22225">
                <a:solidFill>
                  <a:srgbClr val="7FBA00"/>
                </a:solidFill>
                <a:prstDash val="solid"/>
              </a:ln>
              <a:solidFill>
                <a:srgbClr val="7FBA00">
                  <a:lumMod val="40000"/>
                  <a:lumOff val="60000"/>
                </a:srgbClr>
              </a:solidFill>
            </a:endParaRPr>
          </a:p>
        </p:txBody>
      </p:sp>
      <p:sp>
        <p:nvSpPr>
          <p:cNvPr id="9" name="Rectangle 8"/>
          <p:cNvSpPr/>
          <p:nvPr/>
        </p:nvSpPr>
        <p:spPr>
          <a:xfrm>
            <a:off x="4922837" y="2779946"/>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0.72</a:t>
            </a:r>
            <a:endParaRPr lang="en-US" sz="3400" b="1" dirty="0">
              <a:ln w="22225">
                <a:solidFill>
                  <a:srgbClr val="7FBA00"/>
                </a:solidFill>
                <a:prstDash val="solid"/>
              </a:ln>
              <a:solidFill>
                <a:srgbClr val="7FBA00">
                  <a:lumMod val="40000"/>
                  <a:lumOff val="60000"/>
                </a:srgbClr>
              </a:solidFill>
            </a:endParaRPr>
          </a:p>
        </p:txBody>
      </p:sp>
      <p:sp>
        <p:nvSpPr>
          <p:cNvPr id="10" name="Rectangle 9"/>
          <p:cNvSpPr/>
          <p:nvPr/>
        </p:nvSpPr>
        <p:spPr>
          <a:xfrm>
            <a:off x="4943474" y="3795865"/>
            <a:ext cx="1053494" cy="615553"/>
          </a:xfrm>
          <a:prstGeom prst="rect">
            <a:avLst/>
          </a:prstGeom>
          <a:noFill/>
        </p:spPr>
        <p:txBody>
          <a:bodyPr wrap="none" lIns="91440" tIns="45720" rIns="91440" bIns="45720">
            <a:spAutoFit/>
          </a:bodyPr>
          <a:lstStyle/>
          <a:p>
            <a:pPr algn="ctr"/>
            <a:r>
              <a:rPr lang="en-US" sz="3400" b="1" dirty="0" smtClean="0">
                <a:ln w="22225">
                  <a:solidFill>
                    <a:srgbClr val="00B294">
                      <a:lumMod val="75000"/>
                    </a:srgbClr>
                  </a:solidFill>
                  <a:prstDash val="solid"/>
                </a:ln>
                <a:solidFill>
                  <a:srgbClr val="FFC000"/>
                </a:solidFill>
              </a:rPr>
              <a:t>0.46</a:t>
            </a:r>
            <a:endParaRPr lang="en-US" sz="3400" b="1" dirty="0">
              <a:ln w="22225">
                <a:solidFill>
                  <a:srgbClr val="00B294">
                    <a:lumMod val="75000"/>
                  </a:srgbClr>
                </a:solidFill>
                <a:prstDash val="solid"/>
              </a:ln>
              <a:solidFill>
                <a:srgbClr val="FFC000"/>
              </a:solidFill>
            </a:endParaRPr>
          </a:p>
        </p:txBody>
      </p:sp>
    </p:spTree>
    <p:extLst>
      <p:ext uri="{BB962C8B-B14F-4D97-AF65-F5344CB8AC3E}">
        <p14:creationId xmlns:p14="http://schemas.microsoft.com/office/powerpoint/2010/main" val="218210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37237" y="1363662"/>
            <a:ext cx="6599238" cy="3448123"/>
          </a:xfrm>
          <a:prstGeom prst="rect">
            <a:avLst/>
          </a:prstGeom>
          <a:noFill/>
        </p:spPr>
        <p:txBody>
          <a:bodyPr wrap="square" lIns="182880" tIns="146304" rIns="182880" bIns="146304" rtlCol="0">
            <a:spAutoFit/>
          </a:bodyPr>
          <a:lstStyle/>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 medal[country]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 Olympics[host 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Sales.xlsx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select customer[country]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order[order year] = 2012</a:t>
            </a:r>
          </a:p>
        </p:txBody>
      </p:sp>
      <p:graphicFrame>
        <p:nvGraphicFramePr>
          <p:cNvPr id="8" name="Diagram 7"/>
          <p:cNvGraphicFramePr/>
          <p:nvPr>
            <p:extLst/>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922837" y="1668462"/>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0.86</a:t>
            </a:r>
            <a:endParaRPr lang="en-US" sz="3400" b="1" dirty="0">
              <a:ln w="22225">
                <a:solidFill>
                  <a:srgbClr val="7FBA00"/>
                </a:solidFill>
                <a:prstDash val="solid"/>
              </a:ln>
              <a:solidFill>
                <a:srgbClr val="7FBA00">
                  <a:lumMod val="40000"/>
                  <a:lumOff val="60000"/>
                </a:srgbClr>
              </a:solidFill>
            </a:endParaRPr>
          </a:p>
        </p:txBody>
      </p:sp>
      <p:sp>
        <p:nvSpPr>
          <p:cNvPr id="9" name="Rectangle 8"/>
          <p:cNvSpPr/>
          <p:nvPr/>
        </p:nvSpPr>
        <p:spPr>
          <a:xfrm>
            <a:off x="4922837" y="2779946"/>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0.72</a:t>
            </a:r>
            <a:endParaRPr lang="en-US" sz="3400" b="1" dirty="0">
              <a:ln w="22225">
                <a:solidFill>
                  <a:srgbClr val="7FBA00"/>
                </a:solidFill>
                <a:prstDash val="solid"/>
              </a:ln>
              <a:solidFill>
                <a:srgbClr val="7FBA00">
                  <a:lumMod val="40000"/>
                  <a:lumOff val="60000"/>
                </a:srgbClr>
              </a:solidFill>
            </a:endParaRPr>
          </a:p>
        </p:txBody>
      </p:sp>
      <p:sp>
        <p:nvSpPr>
          <p:cNvPr id="10" name="Rectangle 9"/>
          <p:cNvSpPr/>
          <p:nvPr/>
        </p:nvSpPr>
        <p:spPr>
          <a:xfrm>
            <a:off x="4943474" y="3795865"/>
            <a:ext cx="1053494" cy="615553"/>
          </a:xfrm>
          <a:prstGeom prst="rect">
            <a:avLst/>
          </a:prstGeom>
          <a:noFill/>
        </p:spPr>
        <p:txBody>
          <a:bodyPr wrap="none" lIns="91440" tIns="45720" rIns="91440" bIns="45720">
            <a:spAutoFit/>
          </a:bodyPr>
          <a:lstStyle/>
          <a:p>
            <a:pPr algn="ctr"/>
            <a:r>
              <a:rPr lang="en-US" sz="3400" b="1" dirty="0" smtClean="0">
                <a:ln w="22225">
                  <a:solidFill>
                    <a:srgbClr val="00B294">
                      <a:lumMod val="75000"/>
                    </a:srgbClr>
                  </a:solidFill>
                  <a:prstDash val="solid"/>
                </a:ln>
                <a:solidFill>
                  <a:srgbClr val="FFC000"/>
                </a:solidFill>
              </a:rPr>
              <a:t>0.46</a:t>
            </a:r>
            <a:endParaRPr lang="en-US" sz="3400" b="1" dirty="0">
              <a:ln w="22225">
                <a:solidFill>
                  <a:srgbClr val="00B294">
                    <a:lumMod val="75000"/>
                  </a:srgbClr>
                </a:solidFill>
                <a:prstDash val="solid"/>
              </a:ln>
              <a:solidFill>
                <a:srgbClr val="FFC000"/>
              </a:solidFill>
            </a:endParaRPr>
          </a:p>
        </p:txBody>
      </p:sp>
      <p:sp>
        <p:nvSpPr>
          <p:cNvPr id="2" name="Rectangle 1"/>
          <p:cNvSpPr/>
          <p:nvPr/>
        </p:nvSpPr>
        <p:spPr bwMode="auto">
          <a:xfrm>
            <a:off x="4922837" y="2570551"/>
            <a:ext cx="7513638" cy="2241234"/>
          </a:xfrm>
          <a:prstGeom prst="rect">
            <a:avLst/>
          </a:prstGeom>
          <a:solidFill>
            <a:srgbClr val="002050">
              <a:alpha val="8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extBox 11"/>
          <p:cNvSpPr txBox="1"/>
          <p:nvPr/>
        </p:nvSpPr>
        <p:spPr>
          <a:xfrm>
            <a:off x="6446837" y="525462"/>
            <a:ext cx="4943661"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rgbClr val="FFFFFF"/>
                    </a:gs>
                    <a:gs pos="30000">
                      <a:srgbClr val="FFFFFF"/>
                    </a:gs>
                  </a:gsLst>
                  <a:lin ang="5400000" scaled="0"/>
                </a:gradFill>
              </a:rPr>
              <a:t>“medal count by country for 2012”</a:t>
            </a:r>
          </a:p>
        </p:txBody>
      </p:sp>
    </p:spTree>
    <p:extLst>
      <p:ext uri="{BB962C8B-B14F-4D97-AF65-F5344CB8AC3E}">
        <p14:creationId xmlns:p14="http://schemas.microsoft.com/office/powerpoint/2010/main" val="136283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37237" y="1363662"/>
            <a:ext cx="6599238" cy="3448123"/>
          </a:xfrm>
          <a:prstGeom prst="rect">
            <a:avLst/>
          </a:prstGeom>
          <a:noFill/>
        </p:spPr>
        <p:txBody>
          <a:bodyPr wrap="square" lIns="182880" tIns="146304" rIns="182880" bIns="146304" rtlCol="0">
            <a:spAutoFit/>
          </a:bodyPr>
          <a:lstStyle/>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a:t>
            </a:r>
            <a:r>
              <a:rPr lang="en-US" sz="2200" smtClean="0">
                <a:gradFill>
                  <a:gsLst>
                    <a:gs pos="2917">
                      <a:srgbClr val="FFFFFF"/>
                    </a:gs>
                    <a:gs pos="30000">
                      <a:srgbClr val="FFFFFF"/>
                    </a:gs>
                  </a:gsLst>
                  <a:lin ang="5400000" scaled="0"/>
                </a:gradFill>
              </a:rPr>
              <a:t>], medal[country</a:t>
            </a:r>
            <a:r>
              <a:rPr lang="en-US" sz="2200" dirty="0" smtClean="0">
                <a:gradFill>
                  <a:gsLst>
                    <a:gs pos="2917">
                      <a:srgbClr val="FFFFFF"/>
                    </a:gs>
                    <a:gs pos="30000">
                      <a:srgbClr val="FFFFFF"/>
                    </a:gs>
                  </a:gsLst>
                  <a:lin ang="5400000" scaled="0"/>
                </a:gradFill>
              </a:rPr>
              <a:t>]</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Olympics.xlsx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show medal[medal count], Olympics[host 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a:t>
            </a:r>
            <a:r>
              <a:rPr lang="en-US" sz="2200" dirty="0" err="1" smtClean="0">
                <a:gradFill>
                  <a:gsLst>
                    <a:gs pos="2917">
                      <a:srgbClr val="FFFFFF"/>
                    </a:gs>
                    <a:gs pos="30000">
                      <a:srgbClr val="FFFFFF"/>
                    </a:gs>
                  </a:gsLst>
                  <a:lin ang="5400000" scaled="0"/>
                </a:gradFill>
              </a:rPr>
              <a:t>olympics</a:t>
            </a:r>
            <a:r>
              <a:rPr lang="en-US" sz="2200" dirty="0" smtClean="0">
                <a:gradFill>
                  <a:gsLst>
                    <a:gs pos="2917">
                      <a:srgbClr val="FFFFFF"/>
                    </a:gs>
                    <a:gs pos="30000">
                      <a:srgbClr val="FFFFFF"/>
                    </a:gs>
                  </a:gsLst>
                  <a:lin ang="5400000" scaled="0"/>
                </a:gradFill>
              </a:rPr>
              <a:t>[year] = 2012</a:t>
            </a:r>
          </a:p>
          <a:p>
            <a:pPr>
              <a:lnSpc>
                <a:spcPct val="90000"/>
              </a:lnSpc>
              <a:spcAft>
                <a:spcPts val="1600"/>
              </a:spcAft>
            </a:pPr>
            <a:r>
              <a:rPr lang="en-US" sz="2200" dirty="0" smtClean="0">
                <a:gradFill>
                  <a:gsLst>
                    <a:gs pos="2917">
                      <a:srgbClr val="FFFFFF"/>
                    </a:gs>
                    <a:gs pos="30000">
                      <a:srgbClr val="FFFFFF"/>
                    </a:gs>
                  </a:gsLst>
                  <a:lin ang="5400000" scaled="0"/>
                </a:gradFill>
              </a:rPr>
              <a:t>from </a:t>
            </a:r>
            <a:r>
              <a:rPr lang="en-US" sz="2200" b="1" dirty="0" smtClean="0">
                <a:gradFill>
                  <a:gsLst>
                    <a:gs pos="2917">
                      <a:srgbClr val="FFFFFF"/>
                    </a:gs>
                    <a:gs pos="30000">
                      <a:srgbClr val="FFFFFF"/>
                    </a:gs>
                  </a:gsLst>
                  <a:lin ang="5400000" scaled="0"/>
                </a:gradFill>
              </a:rPr>
              <a:t>Sales.xlsx</a:t>
            </a:r>
            <a:r>
              <a:rPr lang="en-US" sz="2200" dirty="0" smtClean="0">
                <a:gradFill>
                  <a:gsLst>
                    <a:gs pos="2917">
                      <a:srgbClr val="FFFFFF"/>
                    </a:gs>
                    <a:gs pos="30000">
                      <a:srgbClr val="FFFFFF"/>
                    </a:gs>
                  </a:gsLst>
                  <a:lin ang="5400000" scaled="0"/>
                </a:gradFill>
              </a:rPr>
              <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select customer[country]</a:t>
            </a:r>
            <a:br>
              <a:rPr lang="en-US" sz="2200" dirty="0" smtClean="0">
                <a:gradFill>
                  <a:gsLst>
                    <a:gs pos="2917">
                      <a:srgbClr val="FFFFFF"/>
                    </a:gs>
                    <a:gs pos="30000">
                      <a:srgbClr val="FFFFFF"/>
                    </a:gs>
                  </a:gsLst>
                  <a:lin ang="5400000" scaled="0"/>
                </a:gradFill>
              </a:rPr>
            </a:br>
            <a:r>
              <a:rPr lang="en-US" sz="2200" dirty="0" smtClean="0">
                <a:gradFill>
                  <a:gsLst>
                    <a:gs pos="2917">
                      <a:srgbClr val="FFFFFF"/>
                    </a:gs>
                    <a:gs pos="30000">
                      <a:srgbClr val="FFFFFF"/>
                    </a:gs>
                  </a:gsLst>
                  <a:lin ang="5400000" scaled="0"/>
                </a:gradFill>
              </a:rPr>
              <a:t>where order[order year] = 2012</a:t>
            </a:r>
          </a:p>
        </p:txBody>
      </p:sp>
      <p:graphicFrame>
        <p:nvGraphicFramePr>
          <p:cNvPr id="8" name="Diagram 7"/>
          <p:cNvGraphicFramePr/>
          <p:nvPr>
            <p:extLst/>
          </p:nvPr>
        </p:nvGraphicFramePr>
        <p:xfrm>
          <a:off x="243946" y="1744662"/>
          <a:ext cx="4831291" cy="43638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4922837" y="1668462"/>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0.86</a:t>
            </a:r>
            <a:endParaRPr lang="en-US" sz="3400" b="1" dirty="0">
              <a:ln w="22225">
                <a:solidFill>
                  <a:srgbClr val="7FBA00"/>
                </a:solidFill>
                <a:prstDash val="solid"/>
              </a:ln>
              <a:solidFill>
                <a:srgbClr val="7FBA00">
                  <a:lumMod val="40000"/>
                  <a:lumOff val="60000"/>
                </a:srgbClr>
              </a:solidFill>
            </a:endParaRPr>
          </a:p>
        </p:txBody>
      </p:sp>
      <p:sp>
        <p:nvSpPr>
          <p:cNvPr id="9" name="Rectangle 8"/>
          <p:cNvSpPr/>
          <p:nvPr/>
        </p:nvSpPr>
        <p:spPr>
          <a:xfrm>
            <a:off x="4922837" y="2779946"/>
            <a:ext cx="1053494" cy="615553"/>
          </a:xfrm>
          <a:prstGeom prst="rect">
            <a:avLst/>
          </a:prstGeom>
          <a:noFill/>
        </p:spPr>
        <p:txBody>
          <a:bodyPr wrap="none" lIns="91440" tIns="45720" rIns="91440" bIns="45720">
            <a:spAutoFit/>
          </a:bodyPr>
          <a:lstStyle/>
          <a:p>
            <a:pPr algn="ctr"/>
            <a:r>
              <a:rPr lang="en-US" sz="3400" b="1" dirty="0" smtClean="0">
                <a:ln w="22225">
                  <a:solidFill>
                    <a:srgbClr val="7FBA00"/>
                  </a:solidFill>
                  <a:prstDash val="solid"/>
                </a:ln>
                <a:solidFill>
                  <a:srgbClr val="7FBA00">
                    <a:lumMod val="40000"/>
                    <a:lumOff val="60000"/>
                  </a:srgbClr>
                </a:solidFill>
              </a:rPr>
              <a:t>0.72</a:t>
            </a:r>
            <a:endParaRPr lang="en-US" sz="3400" b="1" dirty="0">
              <a:ln w="22225">
                <a:solidFill>
                  <a:srgbClr val="7FBA00"/>
                </a:solidFill>
                <a:prstDash val="solid"/>
              </a:ln>
              <a:solidFill>
                <a:srgbClr val="7FBA00">
                  <a:lumMod val="40000"/>
                  <a:lumOff val="60000"/>
                </a:srgbClr>
              </a:solidFill>
            </a:endParaRPr>
          </a:p>
        </p:txBody>
      </p:sp>
      <p:sp>
        <p:nvSpPr>
          <p:cNvPr id="10" name="Rectangle 9"/>
          <p:cNvSpPr/>
          <p:nvPr/>
        </p:nvSpPr>
        <p:spPr>
          <a:xfrm>
            <a:off x="4943474" y="3795865"/>
            <a:ext cx="1053494" cy="615553"/>
          </a:xfrm>
          <a:prstGeom prst="rect">
            <a:avLst/>
          </a:prstGeom>
          <a:noFill/>
        </p:spPr>
        <p:txBody>
          <a:bodyPr wrap="none" lIns="91440" tIns="45720" rIns="91440" bIns="45720">
            <a:spAutoFit/>
          </a:bodyPr>
          <a:lstStyle/>
          <a:p>
            <a:pPr algn="ctr"/>
            <a:r>
              <a:rPr lang="en-US" sz="3400" b="1" dirty="0" smtClean="0">
                <a:ln w="22225">
                  <a:solidFill>
                    <a:srgbClr val="00B294">
                      <a:lumMod val="75000"/>
                    </a:srgbClr>
                  </a:solidFill>
                  <a:prstDash val="solid"/>
                </a:ln>
                <a:solidFill>
                  <a:srgbClr val="FFC000"/>
                </a:solidFill>
              </a:rPr>
              <a:t>0.46</a:t>
            </a:r>
            <a:endParaRPr lang="en-US" sz="3400" b="1" dirty="0">
              <a:ln w="22225">
                <a:solidFill>
                  <a:srgbClr val="00B294">
                    <a:lumMod val="75000"/>
                  </a:srgbClr>
                </a:solidFill>
                <a:prstDash val="solid"/>
              </a:ln>
              <a:solidFill>
                <a:srgbClr val="FFC000"/>
              </a:solidFill>
            </a:endParaRPr>
          </a:p>
        </p:txBody>
      </p:sp>
      <p:sp>
        <p:nvSpPr>
          <p:cNvPr id="2" name="Rectangle 1"/>
          <p:cNvSpPr/>
          <p:nvPr/>
        </p:nvSpPr>
        <p:spPr bwMode="auto">
          <a:xfrm>
            <a:off x="4922837" y="2570551"/>
            <a:ext cx="7513638" cy="2241234"/>
          </a:xfrm>
          <a:prstGeom prst="rect">
            <a:avLst/>
          </a:prstGeom>
          <a:solidFill>
            <a:srgbClr val="002050">
              <a:alpha val="8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
        <p:nvSpPr>
          <p:cNvPr id="12" name="TextBox 11"/>
          <p:cNvSpPr txBox="1"/>
          <p:nvPr/>
        </p:nvSpPr>
        <p:spPr>
          <a:xfrm>
            <a:off x="6446837" y="525462"/>
            <a:ext cx="4943661" cy="627864"/>
          </a:xfrm>
          <a:prstGeom prst="rect">
            <a:avLst/>
          </a:prstGeom>
          <a:noFill/>
        </p:spPr>
        <p:txBody>
          <a:bodyPr wrap="none" lIns="182880" tIns="146304" rIns="182880" bIns="146304" rtlCol="0">
            <a:spAutoFit/>
          </a:bodyPr>
          <a:lstStyle/>
          <a:p>
            <a:pPr>
              <a:lnSpc>
                <a:spcPct val="90000"/>
              </a:lnSpc>
              <a:spcAft>
                <a:spcPts val="600"/>
              </a:spcAft>
            </a:pPr>
            <a:r>
              <a:rPr lang="en-US" sz="2400" i="1" dirty="0" smtClean="0">
                <a:gradFill>
                  <a:gsLst>
                    <a:gs pos="2917">
                      <a:srgbClr val="FFFFFF"/>
                    </a:gs>
                    <a:gs pos="30000">
                      <a:srgbClr val="FFFFFF"/>
                    </a:gs>
                  </a:gsLst>
                  <a:lin ang="5400000" scaled="0"/>
                </a:gradFill>
              </a:rPr>
              <a:t>“medal count by country for 2012”</a:t>
            </a:r>
          </a:p>
        </p:txBody>
      </p:sp>
      <p:sp>
        <p:nvSpPr>
          <p:cNvPr id="13" name="TextBox 12"/>
          <p:cNvSpPr txBox="1"/>
          <p:nvPr/>
        </p:nvSpPr>
        <p:spPr>
          <a:xfrm>
            <a:off x="5837237" y="4826766"/>
            <a:ext cx="6599238" cy="1619931"/>
          </a:xfrm>
          <a:prstGeom prst="rect">
            <a:avLst/>
          </a:prstGeom>
          <a:noFill/>
        </p:spPr>
        <p:txBody>
          <a:bodyPr wrap="square" lIns="182880" tIns="146304" rIns="182880" bIns="146304" rtlCol="0">
            <a:spAutoFit/>
          </a:bodyPr>
          <a:lstStyle/>
          <a:p>
            <a:pPr>
              <a:lnSpc>
                <a:spcPct val="90000"/>
              </a:lnSpc>
              <a:spcAft>
                <a:spcPts val="1600"/>
              </a:spcAft>
            </a:pPr>
            <a:r>
              <a:rPr lang="en-US" sz="2200" dirty="0">
                <a:gradFill>
                  <a:gsLst>
                    <a:gs pos="2917">
                      <a:srgbClr val="FFFFFF"/>
                    </a:gs>
                    <a:gs pos="30000">
                      <a:srgbClr val="FFFFFF"/>
                    </a:gs>
                  </a:gsLst>
                  <a:lin ang="5400000" scaled="0"/>
                </a:gradFill>
              </a:rPr>
              <a:t>show 1 measure, 1 member(geo) -&gt; </a:t>
            </a:r>
            <a:r>
              <a:rPr lang="en-US" sz="2200" dirty="0" smtClean="0">
                <a:gradFill>
                  <a:gsLst>
                    <a:gs pos="2917">
                      <a:srgbClr val="FFFFFF"/>
                    </a:gs>
                    <a:gs pos="30000">
                      <a:srgbClr val="FFFFFF"/>
                    </a:gs>
                  </a:gsLst>
                  <a:lin ang="5400000" scaled="0"/>
                </a:gradFill>
              </a:rPr>
              <a:t>map</a:t>
            </a:r>
          </a:p>
          <a:p>
            <a:pPr>
              <a:lnSpc>
                <a:spcPct val="90000"/>
              </a:lnSpc>
              <a:spcAft>
                <a:spcPts val="1600"/>
              </a:spcAft>
            </a:pPr>
            <a:r>
              <a:rPr lang="en-US" sz="2200" dirty="0" smtClean="0">
                <a:gradFill>
                  <a:gsLst>
                    <a:gs pos="2917">
                      <a:srgbClr val="FFFFFF"/>
                    </a:gs>
                    <a:gs pos="30000">
                      <a:srgbClr val="FFFFFF"/>
                    </a:gs>
                  </a:gsLst>
                  <a:lin ang="5400000" scaled="0"/>
                </a:gradFill>
              </a:rPr>
              <a:t>show 2 measure, 1 member -&gt; scatter</a:t>
            </a:r>
            <a:endParaRPr lang="en-US" sz="2200" dirty="0">
              <a:gradFill>
                <a:gsLst>
                  <a:gs pos="2917">
                    <a:srgbClr val="FFFFFF"/>
                  </a:gs>
                  <a:gs pos="30000">
                    <a:srgbClr val="FFFFFF"/>
                  </a:gs>
                </a:gsLst>
                <a:lin ang="5400000" scaled="0"/>
              </a:gradFill>
            </a:endParaRPr>
          </a:p>
          <a:p>
            <a:pPr>
              <a:lnSpc>
                <a:spcPct val="90000"/>
              </a:lnSpc>
              <a:spcAft>
                <a:spcPts val="1600"/>
              </a:spcAft>
            </a:pPr>
            <a:r>
              <a:rPr lang="en-US" sz="2200" dirty="0" smtClean="0">
                <a:gradFill>
                  <a:gsLst>
                    <a:gs pos="2917">
                      <a:srgbClr val="FFFFFF"/>
                    </a:gs>
                    <a:gs pos="30000">
                      <a:srgbClr val="FFFFFF"/>
                    </a:gs>
                  </a:gsLst>
                  <a:lin ang="5400000" scaled="0"/>
                </a:gradFill>
              </a:rPr>
              <a:t>show 1 measure, 1 member -&gt; bar</a:t>
            </a:r>
          </a:p>
        </p:txBody>
      </p:sp>
      <p:sp>
        <p:nvSpPr>
          <p:cNvPr id="11" name="Rectangle 10"/>
          <p:cNvSpPr/>
          <p:nvPr/>
        </p:nvSpPr>
        <p:spPr bwMode="auto">
          <a:xfrm>
            <a:off x="5684837" y="4826765"/>
            <a:ext cx="6096000" cy="989915"/>
          </a:xfrm>
          <a:prstGeom prst="rect">
            <a:avLst/>
          </a:prstGeom>
          <a:solidFill>
            <a:srgbClr val="002050">
              <a:alpha val="84000"/>
            </a:srgb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99672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1" grpId="0" animBg="1"/>
    </p:bldLst>
  </p:timing>
</p:sld>
</file>

<file path=ppt/theme/theme1.xml><?xml version="1.0" encoding="utf-8"?>
<a:theme xmlns:a="http://schemas.openxmlformats.org/drawingml/2006/main" name="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4_Template.potx" id="{1A4D2FE5-5B99-4C5F-BE7C-BF7E0F728B68}" vid="{2DAD81D4-5DE9-4579-B4FE-455254988390}"/>
    </a:ext>
  </a:extLst>
</a:theme>
</file>

<file path=ppt/theme/theme2.xml><?xml version="1.0" encoding="utf-8"?>
<a:theme xmlns:a="http://schemas.openxmlformats.org/drawingml/2006/main" name="1_TechEd 2014 Dk Blue">
  <a:themeElements>
    <a:clrScheme name="TechEd 2014 Dark template">
      <a:dk1>
        <a:srgbClr val="000000"/>
      </a:dk1>
      <a:lt1>
        <a:srgbClr val="FFFFFF"/>
      </a:lt1>
      <a:dk2>
        <a:srgbClr val="002050"/>
      </a:dk2>
      <a:lt2>
        <a:srgbClr val="00BCF2"/>
      </a:lt2>
      <a:accent1>
        <a:srgbClr val="0072C6"/>
      </a:accent1>
      <a:accent2>
        <a:srgbClr val="7FBA00"/>
      </a:accent2>
      <a:accent3>
        <a:srgbClr val="DC3C00"/>
      </a:accent3>
      <a:accent4>
        <a:srgbClr val="68217A"/>
      </a:accent4>
      <a:accent5>
        <a:srgbClr val="009E49"/>
      </a:accent5>
      <a:accent6>
        <a:srgbClr val="00B294"/>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Amazing Data Storytelling with Power BI QnA.potx" id="{0FF81A35-7F9E-4501-B4EF-E36F31818531}" vid="{250EEDE3-AFA1-4B7F-BDF0-8DDEA92E1DC8}"/>
    </a:ext>
  </a:extLst>
</a:theme>
</file>

<file path=ppt/theme/theme3.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926dde2575c399a9dfc1a0653dd2753a">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f4cb2f060d10f12dd6d7af80b20dd6c"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9</Value>
      <Value>18</Value>
      <Value>17</Value>
      <Value>16</Value>
    </TaxCatchAll>
    <Event_x0020_End_x0020_Date xmlns="e36bfbf9-5e42-489c-a259-4c54eb22cb57">2014-05-15T07:00:00+00:00</Event_x0020_End_x0020_Date>
    <Event_x0020_Start_x0020_Date xmlns="e36bfbf9-5e42-489c-a259-4c54eb22cb57">2014-05-12T07:00:00+00:00</Event_x0020_Start_x0020_Date>
    <MS_x0020_Speaker xmlns="e36bfbf9-5e42-489c-a259-4c54eb22cb57">
      <UserInfo>
        <DisplayName/>
        <AccountId xsi:nil="true"/>
        <AccountType/>
      </UserInfo>
    </MS_x0020_Speaker>
    <External_x0020_Speaker xmlns="e36bfbf9-5e42-489c-a259-4c54eb22cb57">Carl Perry</External_x0020_Speaker>
    <Session_x0020_Code xmlns="e36bfbf9-5e42-489c-a259-4c54eb22cb57">DBI-B318</Session_x0020_Code>
    <Presentation_x0020_Date xmlns="e36bfbf9-5e42-489c-a259-4c54eb22cb57">2014-05-13T00:00:00-05:00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George R. Brown Convention Center</TermName>
          <TermId xmlns="http://schemas.microsoft.com/office/infopath/2007/PartnerControls">6c33c07d-d6c4-4c5e-b5d0-7afd8a7a4e7d</TermId>
        </TermInfo>
      </Term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TermName>
          <TermId xmlns="http://schemas.microsoft.com/office/infopath/2007/PartnerControls">30c8c6b6-2916-412b-8e18-b132d138380c</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Houston</TermName>
          <TermId xmlns="http://schemas.microsoft.com/office/infopath/2007/PartnerControls">b97448fd-4b6d-4055-9328-60bf1c4ceb26</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23B5B45-A0E7-4974-993F-E75FD33DC1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990F116-B58F-4255-B05B-DA3808E0E5C6}">
  <ds:schemaRefs>
    <ds:schemaRef ds:uri="230e9df3-be65-4c73-a93b-d1236ebd677e"/>
    <ds:schemaRef ds:uri="http://schemas.microsoft.com/sharepoint/v3"/>
    <ds:schemaRef ds:uri="http://schemas.microsoft.com/office/2006/documentManagement/types"/>
    <ds:schemaRef ds:uri="http://purl.org/dc/dcmitype/"/>
    <ds:schemaRef ds:uri="http://purl.org/dc/elements/1.1/"/>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e36bfbf9-5e42-489c-a259-4c54eb22cb57"/>
  </ds:schemaRefs>
</ds:datastoreItem>
</file>

<file path=docProps/app.xml><?xml version="1.0" encoding="utf-8"?>
<Properties xmlns="http://schemas.openxmlformats.org/officeDocument/2006/extended-properties" xmlns:vt="http://schemas.openxmlformats.org/officeDocument/2006/docPropsVTypes">
  <Template>TechEd_2014_Template</Template>
  <TotalTime>12</TotalTime>
  <Words>2422</Words>
  <Application>Microsoft Office PowerPoint</Application>
  <PresentationFormat>Custom</PresentationFormat>
  <Paragraphs>300</Paragraphs>
  <Slides>33</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33</vt:i4>
      </vt:variant>
    </vt:vector>
  </HeadingPairs>
  <TitlesOfParts>
    <vt:vector size="43" baseType="lpstr">
      <vt:lpstr>Arial</vt:lpstr>
      <vt:lpstr>Calibri</vt:lpstr>
      <vt:lpstr>Consolas</vt:lpstr>
      <vt:lpstr>Courier New</vt:lpstr>
      <vt:lpstr>Segoe UI</vt:lpstr>
      <vt:lpstr>Segoe UI Light</vt:lpstr>
      <vt:lpstr>Wingdings</vt:lpstr>
      <vt:lpstr>TechEd 2014 Dk Blue</vt:lpstr>
      <vt:lpstr>1_TechEd 2014 Dk Blue</vt:lpstr>
      <vt:lpstr>TechEd_2013_Template_16x9</vt:lpstr>
      <vt:lpstr>PowerPoint Presentation</vt:lpstr>
      <vt:lpstr>Amazing Data Storytelling  with Microsoft Power BI Q&amp;A</vt:lpstr>
      <vt:lpstr>Session Objectives And Takeaways</vt:lpstr>
      <vt:lpstr>What Q&amp;A is</vt:lpstr>
      <vt:lpstr>Choosing the best answer</vt:lpstr>
      <vt:lpstr>PowerPoint Presentation</vt:lpstr>
      <vt:lpstr>PowerPoint Presentation</vt:lpstr>
      <vt:lpstr>PowerPoint Presentation</vt:lpstr>
      <vt:lpstr>PowerPoint Presentation</vt:lpstr>
      <vt:lpstr>Influencing the best answer</vt:lpstr>
      <vt:lpstr>Out of the Box - Good</vt:lpstr>
      <vt:lpstr>PowerPoint Presentation</vt:lpstr>
      <vt:lpstr>Language Synonyms in Power Pivot</vt:lpstr>
      <vt:lpstr>Language Synonyms in the Cloud</vt:lpstr>
      <vt:lpstr>Iterative approach</vt:lpstr>
      <vt:lpstr>PowerPoint Presentation</vt:lpstr>
      <vt:lpstr>PowerPoint Presentation</vt:lpstr>
      <vt:lpstr>PowerPoint Presentation</vt:lpstr>
      <vt:lpstr>PowerPoint Presentation</vt:lpstr>
      <vt:lpstr>Simple Modeling - Better</vt:lpstr>
      <vt:lpstr>PowerPoint Presentation</vt:lpstr>
      <vt:lpstr>PowerPoint Presentation</vt:lpstr>
      <vt:lpstr>PowerPoint Presentation</vt:lpstr>
      <vt:lpstr>Rich Model - Best</vt:lpstr>
      <vt:lpstr>Deployment Considerations</vt:lpstr>
      <vt:lpstr>Getting Started</vt:lpstr>
      <vt:lpstr>Roadmap</vt:lpstr>
      <vt:lpstr>PowerPoint Presentation</vt:lpstr>
      <vt:lpstr>Track resources</vt:lpstr>
      <vt:lpstr>Resources</vt:lpstr>
      <vt:lpstr>Complete an evaluation and enter to win!</vt:lpstr>
      <vt:lpstr>Evaluate this session</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Amazing Data Storytelling with Microsoft Power BI Q&amp;A (Formerly InfoNavigator)</dc:title>
  <dc:subject>TechEd 2014</dc:subject>
  <dc:creator>testadmin</dc:creator>
  <cp:keywords/>
  <dc:description>Template: Jordan Cayabyab, Artitudes Design
Formatting: 
Audience Type:</dc:description>
  <cp:lastModifiedBy>testadmin</cp:lastModifiedBy>
  <cp:revision>2</cp:revision>
  <dcterms:created xsi:type="dcterms:W3CDTF">2014-05-11T19:30:18Z</dcterms:created>
  <dcterms:modified xsi:type="dcterms:W3CDTF">2014-05-13T20:37:17Z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18;#George R. Brown Convention Center|6c33c07d-d6c4-4c5e-b5d0-7afd8a7a4e7d</vt:lpwstr>
  </property>
  <property fmtid="{D5CDD505-2E9C-101B-9397-08002B2CF9AE}" pid="7" name="Track">
    <vt:lpwstr/>
  </property>
  <property fmtid="{D5CDD505-2E9C-101B-9397-08002B2CF9AE}" pid="8" name="Event Location">
    <vt:lpwstr>17;#Houston|b97448fd-4b6d-4055-9328-60bf1c4ceb26</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16;#Microsoft Tech Ed|30c8c6b6-2916-412b-8e18-b132d138380c</vt:lpwstr>
  </property>
  <property fmtid="{D5CDD505-2E9C-101B-9397-08002B2CF9AE}" pid="12" name="TaxKeyword">
    <vt:lpwstr/>
  </property>
</Properties>
</file>