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2"/>
  </p:notesMasterIdLst>
  <p:handoutMasterIdLst>
    <p:handoutMasterId r:id="rId53"/>
  </p:handoutMasterIdLst>
  <p:sldIdLst>
    <p:sldId id="1381" r:id="rId5"/>
    <p:sldId id="1412" r:id="rId6"/>
    <p:sldId id="1490" r:id="rId7"/>
    <p:sldId id="1454" r:id="rId8"/>
    <p:sldId id="1458" r:id="rId9"/>
    <p:sldId id="1453" r:id="rId10"/>
    <p:sldId id="1459" r:id="rId11"/>
    <p:sldId id="1457" r:id="rId12"/>
    <p:sldId id="1462" r:id="rId13"/>
    <p:sldId id="1463" r:id="rId14"/>
    <p:sldId id="1460" r:id="rId15"/>
    <p:sldId id="1464" r:id="rId16"/>
    <p:sldId id="1466" r:id="rId17"/>
    <p:sldId id="1461" r:id="rId18"/>
    <p:sldId id="1455" r:id="rId19"/>
    <p:sldId id="1465" r:id="rId20"/>
    <p:sldId id="1467" r:id="rId21"/>
    <p:sldId id="1468" r:id="rId22"/>
    <p:sldId id="1469" r:id="rId23"/>
    <p:sldId id="1456" r:id="rId24"/>
    <p:sldId id="1492" r:id="rId25"/>
    <p:sldId id="1493" r:id="rId26"/>
    <p:sldId id="1491" r:id="rId27"/>
    <p:sldId id="1471" r:id="rId28"/>
    <p:sldId id="1473" r:id="rId29"/>
    <p:sldId id="1472" r:id="rId30"/>
    <p:sldId id="1474" r:id="rId31"/>
    <p:sldId id="1475" r:id="rId32"/>
    <p:sldId id="1487" r:id="rId33"/>
    <p:sldId id="1477" r:id="rId34"/>
    <p:sldId id="1478" r:id="rId35"/>
    <p:sldId id="1476" r:id="rId36"/>
    <p:sldId id="1479" r:id="rId37"/>
    <p:sldId id="1481" r:id="rId38"/>
    <p:sldId id="1482" r:id="rId39"/>
    <p:sldId id="1483" r:id="rId40"/>
    <p:sldId id="1484" r:id="rId41"/>
    <p:sldId id="1485" r:id="rId42"/>
    <p:sldId id="1486" r:id="rId43"/>
    <p:sldId id="1480" r:id="rId44"/>
    <p:sldId id="1488" r:id="rId45"/>
    <p:sldId id="1489" r:id="rId46"/>
    <p:sldId id="1413" r:id="rId47"/>
    <p:sldId id="1416" r:id="rId48"/>
    <p:sldId id="1417" r:id="rId49"/>
    <p:sldId id="1414" r:id="rId50"/>
    <p:sldId id="1132"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90"/>
          </p14:sldIdLst>
        </p14:section>
        <p14:section name="Introduction" id="{58A39A4D-B2FF-4443-9E38-F30F781F4621}">
          <p14:sldIdLst>
            <p14:sldId id="1454"/>
            <p14:sldId id="1458"/>
          </p14:sldIdLst>
        </p14:section>
        <p14:section name="Power Pivot" id="{3F1A490C-0777-4968-8783-2B63787F7240}">
          <p14:sldIdLst>
            <p14:sldId id="1453"/>
            <p14:sldId id="1459"/>
            <p14:sldId id="1457"/>
            <p14:sldId id="1462"/>
            <p14:sldId id="1463"/>
            <p14:sldId id="1460"/>
            <p14:sldId id="1464"/>
            <p14:sldId id="1466"/>
            <p14:sldId id="1461"/>
          </p14:sldIdLst>
        </p14:section>
        <p14:section name="Power View" id="{7215E2A0-75AA-4A01-A01F-96A1475013EB}">
          <p14:sldIdLst>
            <p14:sldId id="1455"/>
            <p14:sldId id="1465"/>
            <p14:sldId id="1467"/>
            <p14:sldId id="1468"/>
            <p14:sldId id="1469"/>
          </p14:sldIdLst>
        </p14:section>
        <p14:section name="Forecasting" id="{ECF5CDD0-5670-403C-A6C8-54546AAEA02D}">
          <p14:sldIdLst>
            <p14:sldId id="1456"/>
            <p14:sldId id="1492"/>
            <p14:sldId id="1493"/>
          </p14:sldIdLst>
        </p14:section>
        <p14:section name="Q &amp; A" id="{010E9FC6-315F-4009-9C0D-CCF6BB9D316F}">
          <p14:sldIdLst>
            <p14:sldId id="1491"/>
            <p14:sldId id="1471"/>
            <p14:sldId id="1473"/>
            <p14:sldId id="1472"/>
            <p14:sldId id="1474"/>
            <p14:sldId id="1475"/>
            <p14:sldId id="1487"/>
            <p14:sldId id="1477"/>
            <p14:sldId id="1478"/>
            <p14:sldId id="1476"/>
            <p14:sldId id="1479"/>
            <p14:sldId id="1481"/>
            <p14:sldId id="1482"/>
            <p14:sldId id="1483"/>
            <p14:sldId id="1484"/>
            <p14:sldId id="1485"/>
            <p14:sldId id="1486"/>
            <p14:sldId id="1480"/>
            <p14:sldId id="1488"/>
          </p14:sldIdLst>
        </p14:section>
        <p14:section name="Conclusion" id="{9563D04A-CA3D-4C5C-B7AC-8E19A59EEBE1}">
          <p14:sldIdLst>
            <p14:sldId id="1489"/>
          </p14:sldIdLst>
        </p14:section>
        <p14:section name="Required TechEd Slides" id="{26AC01F7-B32B-44E9-BE5B-D21B17F99D23}">
          <p14:sldIdLst>
            <p14:sldId id="1413"/>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82514" autoAdjust="0"/>
  </p:normalViewPr>
  <p:slideViewPr>
    <p:cSldViewPr snapToObjects="1">
      <p:cViewPr varScale="1">
        <p:scale>
          <a:sx n="107" d="100"/>
          <a:sy n="107" d="100"/>
        </p:scale>
        <p:origin x="384"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659F7-DC84-4E91-A69D-884B43BB3DDF}"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B2556E11-7F38-477C-B15B-EEE3C43E20F3}">
      <dgm:prSet/>
      <dgm:spPr/>
      <dgm:t>
        <a:bodyPr/>
        <a:lstStyle/>
        <a:p>
          <a:pPr rtl="0"/>
          <a:r>
            <a:rPr lang="en-US" baseline="0" dirty="0" smtClean="0"/>
            <a:t>Search for interpretations of question</a:t>
          </a:r>
          <a:endParaRPr lang="it-IT" dirty="0"/>
        </a:p>
      </dgm:t>
    </dgm:pt>
    <dgm:pt modelId="{A45485D2-450B-4682-BBAA-214D987998A1}" type="parTrans" cxnId="{4F1A5CEC-14DE-419C-9222-20E5321B17AB}">
      <dgm:prSet/>
      <dgm:spPr/>
      <dgm:t>
        <a:bodyPr/>
        <a:lstStyle/>
        <a:p>
          <a:endParaRPr lang="en-US"/>
        </a:p>
      </dgm:t>
    </dgm:pt>
    <dgm:pt modelId="{2A8A9F58-13A5-4278-85E8-7732D9212792}" type="sibTrans" cxnId="{4F1A5CEC-14DE-419C-9222-20E5321B17AB}">
      <dgm:prSet/>
      <dgm:spPr/>
      <dgm:t>
        <a:bodyPr/>
        <a:lstStyle/>
        <a:p>
          <a:endParaRPr lang="en-US"/>
        </a:p>
      </dgm:t>
    </dgm:pt>
    <dgm:pt modelId="{225932E1-216C-4F9D-83A5-9D279143CD02}">
      <dgm:prSet/>
      <dgm:spPr/>
      <dgm:t>
        <a:bodyPr/>
        <a:lstStyle/>
        <a:p>
          <a:pPr rtl="0"/>
          <a:r>
            <a:rPr lang="en-US" baseline="0" smtClean="0"/>
            <a:t>Score and select best interpretation</a:t>
          </a:r>
          <a:endParaRPr lang="it-IT"/>
        </a:p>
      </dgm:t>
    </dgm:pt>
    <dgm:pt modelId="{EB019A26-8BAF-4139-A5EF-36E3470C2192}" type="parTrans" cxnId="{BD6D11E4-A35D-43E3-880C-A4D912B46DED}">
      <dgm:prSet/>
      <dgm:spPr/>
      <dgm:t>
        <a:bodyPr/>
        <a:lstStyle/>
        <a:p>
          <a:endParaRPr lang="en-US"/>
        </a:p>
      </dgm:t>
    </dgm:pt>
    <dgm:pt modelId="{94E87AA3-25D3-4AB9-B7CC-C15A527F92C1}" type="sibTrans" cxnId="{BD6D11E4-A35D-43E3-880C-A4D912B46DED}">
      <dgm:prSet/>
      <dgm:spPr/>
      <dgm:t>
        <a:bodyPr/>
        <a:lstStyle/>
        <a:p>
          <a:endParaRPr lang="en-US"/>
        </a:p>
      </dgm:t>
    </dgm:pt>
    <dgm:pt modelId="{7FEDBF4C-614B-41DC-81BD-6E5626F6195E}">
      <dgm:prSet/>
      <dgm:spPr/>
      <dgm:t>
        <a:bodyPr/>
        <a:lstStyle/>
        <a:p>
          <a:pPr rtl="0"/>
          <a:r>
            <a:rPr lang="en-US" baseline="0" smtClean="0"/>
            <a:t>Select best visual</a:t>
          </a:r>
          <a:endParaRPr lang="it-IT"/>
        </a:p>
      </dgm:t>
    </dgm:pt>
    <dgm:pt modelId="{F3013188-3386-4CC7-BF0B-5867F0728388}" type="parTrans" cxnId="{3B3558F2-7947-4146-AE60-713C08D2AA3E}">
      <dgm:prSet/>
      <dgm:spPr/>
      <dgm:t>
        <a:bodyPr/>
        <a:lstStyle/>
        <a:p>
          <a:endParaRPr lang="en-US"/>
        </a:p>
      </dgm:t>
    </dgm:pt>
    <dgm:pt modelId="{0C7DC072-EDFF-43FC-808F-44B6A9035D2E}" type="sibTrans" cxnId="{3B3558F2-7947-4146-AE60-713C08D2AA3E}">
      <dgm:prSet/>
      <dgm:spPr/>
      <dgm:t>
        <a:bodyPr/>
        <a:lstStyle/>
        <a:p>
          <a:endParaRPr lang="en-US"/>
        </a:p>
      </dgm:t>
    </dgm:pt>
    <dgm:pt modelId="{96CE5454-9C53-42AD-967B-34C1808F397D}" type="pres">
      <dgm:prSet presAssocID="{AA0659F7-DC84-4E91-A69D-884B43BB3DDF}" presName="Name0" presStyleCnt="0">
        <dgm:presLayoutVars>
          <dgm:dir/>
          <dgm:animLvl val="lvl"/>
          <dgm:resizeHandles val="exact"/>
        </dgm:presLayoutVars>
      </dgm:prSet>
      <dgm:spPr/>
      <dgm:t>
        <a:bodyPr/>
        <a:lstStyle/>
        <a:p>
          <a:endParaRPr lang="en-US"/>
        </a:p>
      </dgm:t>
    </dgm:pt>
    <dgm:pt modelId="{DD055EA9-281F-4873-927C-B8EB5845E319}" type="pres">
      <dgm:prSet presAssocID="{B2556E11-7F38-477C-B15B-EEE3C43E20F3}" presName="parTxOnly" presStyleLbl="node1" presStyleIdx="0" presStyleCnt="3">
        <dgm:presLayoutVars>
          <dgm:chMax val="0"/>
          <dgm:chPref val="0"/>
          <dgm:bulletEnabled val="1"/>
        </dgm:presLayoutVars>
      </dgm:prSet>
      <dgm:spPr/>
      <dgm:t>
        <a:bodyPr/>
        <a:lstStyle/>
        <a:p>
          <a:endParaRPr lang="en-US"/>
        </a:p>
      </dgm:t>
    </dgm:pt>
    <dgm:pt modelId="{4FF4141A-0DA7-4C3E-9AC0-CF7F4AFA578E}" type="pres">
      <dgm:prSet presAssocID="{2A8A9F58-13A5-4278-85E8-7732D9212792}" presName="parTxOnlySpace" presStyleCnt="0"/>
      <dgm:spPr/>
    </dgm:pt>
    <dgm:pt modelId="{56EE0641-4B53-421F-A9B5-93312BB306D1}" type="pres">
      <dgm:prSet presAssocID="{225932E1-216C-4F9D-83A5-9D279143CD02}" presName="parTxOnly" presStyleLbl="node1" presStyleIdx="1" presStyleCnt="3">
        <dgm:presLayoutVars>
          <dgm:chMax val="0"/>
          <dgm:chPref val="0"/>
          <dgm:bulletEnabled val="1"/>
        </dgm:presLayoutVars>
      </dgm:prSet>
      <dgm:spPr/>
      <dgm:t>
        <a:bodyPr/>
        <a:lstStyle/>
        <a:p>
          <a:endParaRPr lang="en-US"/>
        </a:p>
      </dgm:t>
    </dgm:pt>
    <dgm:pt modelId="{0ADCD484-2644-4C49-A295-5A2DD32D310F}" type="pres">
      <dgm:prSet presAssocID="{94E87AA3-25D3-4AB9-B7CC-C15A527F92C1}" presName="parTxOnlySpace" presStyleCnt="0"/>
      <dgm:spPr/>
    </dgm:pt>
    <dgm:pt modelId="{D499895B-291E-4CDC-83C6-CF1F91271193}" type="pres">
      <dgm:prSet presAssocID="{7FEDBF4C-614B-41DC-81BD-6E5626F6195E}" presName="parTxOnly" presStyleLbl="node1" presStyleIdx="2" presStyleCnt="3">
        <dgm:presLayoutVars>
          <dgm:chMax val="0"/>
          <dgm:chPref val="0"/>
          <dgm:bulletEnabled val="1"/>
        </dgm:presLayoutVars>
      </dgm:prSet>
      <dgm:spPr/>
      <dgm:t>
        <a:bodyPr/>
        <a:lstStyle/>
        <a:p>
          <a:endParaRPr lang="en-US"/>
        </a:p>
      </dgm:t>
    </dgm:pt>
  </dgm:ptLst>
  <dgm:cxnLst>
    <dgm:cxn modelId="{4F1A5CEC-14DE-419C-9222-20E5321B17AB}" srcId="{AA0659F7-DC84-4E91-A69D-884B43BB3DDF}" destId="{B2556E11-7F38-477C-B15B-EEE3C43E20F3}" srcOrd="0" destOrd="0" parTransId="{A45485D2-450B-4682-BBAA-214D987998A1}" sibTransId="{2A8A9F58-13A5-4278-85E8-7732D9212792}"/>
    <dgm:cxn modelId="{BD6D11E4-A35D-43E3-880C-A4D912B46DED}" srcId="{AA0659F7-DC84-4E91-A69D-884B43BB3DDF}" destId="{225932E1-216C-4F9D-83A5-9D279143CD02}" srcOrd="1" destOrd="0" parTransId="{EB019A26-8BAF-4139-A5EF-36E3470C2192}" sibTransId="{94E87AA3-25D3-4AB9-B7CC-C15A527F92C1}"/>
    <dgm:cxn modelId="{B067A4BA-4EA1-4CCF-A525-B8B36343B8B6}" type="presOf" srcId="{B2556E11-7F38-477C-B15B-EEE3C43E20F3}" destId="{DD055EA9-281F-4873-927C-B8EB5845E319}" srcOrd="0" destOrd="0" presId="urn:microsoft.com/office/officeart/2005/8/layout/chevron1"/>
    <dgm:cxn modelId="{8C1B7102-FC15-45E4-8051-1BCFA386751F}" type="presOf" srcId="{7FEDBF4C-614B-41DC-81BD-6E5626F6195E}" destId="{D499895B-291E-4CDC-83C6-CF1F91271193}" srcOrd="0" destOrd="0" presId="urn:microsoft.com/office/officeart/2005/8/layout/chevron1"/>
    <dgm:cxn modelId="{3B3558F2-7947-4146-AE60-713C08D2AA3E}" srcId="{AA0659F7-DC84-4E91-A69D-884B43BB3DDF}" destId="{7FEDBF4C-614B-41DC-81BD-6E5626F6195E}" srcOrd="2" destOrd="0" parTransId="{F3013188-3386-4CC7-BF0B-5867F0728388}" sibTransId="{0C7DC072-EDFF-43FC-808F-44B6A9035D2E}"/>
    <dgm:cxn modelId="{4DFB3990-6408-4CD1-9F2B-0B5CCD46B30F}" type="presOf" srcId="{225932E1-216C-4F9D-83A5-9D279143CD02}" destId="{56EE0641-4B53-421F-A9B5-93312BB306D1}" srcOrd="0" destOrd="0" presId="urn:microsoft.com/office/officeart/2005/8/layout/chevron1"/>
    <dgm:cxn modelId="{9C91C74E-19F0-42A2-8131-3BFA8619DA07}" type="presOf" srcId="{AA0659F7-DC84-4E91-A69D-884B43BB3DDF}" destId="{96CE5454-9C53-42AD-967B-34C1808F397D}" srcOrd="0" destOrd="0" presId="urn:microsoft.com/office/officeart/2005/8/layout/chevron1"/>
    <dgm:cxn modelId="{C9FE9033-C451-458C-A4E1-5FA4EF9C6558}" type="presParOf" srcId="{96CE5454-9C53-42AD-967B-34C1808F397D}" destId="{DD055EA9-281F-4873-927C-B8EB5845E319}" srcOrd="0" destOrd="0" presId="urn:microsoft.com/office/officeart/2005/8/layout/chevron1"/>
    <dgm:cxn modelId="{7613A0FE-7E0C-469B-9564-36C8C2763055}" type="presParOf" srcId="{96CE5454-9C53-42AD-967B-34C1808F397D}" destId="{4FF4141A-0DA7-4C3E-9AC0-CF7F4AFA578E}" srcOrd="1" destOrd="0" presId="urn:microsoft.com/office/officeart/2005/8/layout/chevron1"/>
    <dgm:cxn modelId="{EF4C17CC-DC38-4C83-B141-FA30397629C9}" type="presParOf" srcId="{96CE5454-9C53-42AD-967B-34C1808F397D}" destId="{56EE0641-4B53-421F-A9B5-93312BB306D1}" srcOrd="2" destOrd="0" presId="urn:microsoft.com/office/officeart/2005/8/layout/chevron1"/>
    <dgm:cxn modelId="{9BF2D7F1-A0B9-48D6-AB69-72731D59BF45}" type="presParOf" srcId="{96CE5454-9C53-42AD-967B-34C1808F397D}" destId="{0ADCD484-2644-4C49-A295-5A2DD32D310F}" srcOrd="3" destOrd="0" presId="urn:microsoft.com/office/officeart/2005/8/layout/chevron1"/>
    <dgm:cxn modelId="{8D412276-7D27-47AE-AFFF-36563F8CBCA3}" type="presParOf" srcId="{96CE5454-9C53-42AD-967B-34C1808F397D}" destId="{D499895B-291E-4CDC-83C6-CF1F9127119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659F7-DC84-4E91-A69D-884B43BB3DDF}"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B2556E11-7F38-477C-B15B-EEE3C43E20F3}">
      <dgm:prSet/>
      <dgm:spPr/>
      <dgm:t>
        <a:bodyPr/>
        <a:lstStyle/>
        <a:p>
          <a:pPr rtl="0"/>
          <a:r>
            <a:rPr lang="en-US" baseline="0" dirty="0" smtClean="0"/>
            <a:t>Search for interpretations of question</a:t>
          </a:r>
          <a:endParaRPr lang="it-IT" dirty="0"/>
        </a:p>
      </dgm:t>
    </dgm:pt>
    <dgm:pt modelId="{A45485D2-450B-4682-BBAA-214D987998A1}" type="parTrans" cxnId="{4F1A5CEC-14DE-419C-9222-20E5321B17AB}">
      <dgm:prSet/>
      <dgm:spPr/>
      <dgm:t>
        <a:bodyPr/>
        <a:lstStyle/>
        <a:p>
          <a:endParaRPr lang="en-US"/>
        </a:p>
      </dgm:t>
    </dgm:pt>
    <dgm:pt modelId="{2A8A9F58-13A5-4278-85E8-7732D9212792}" type="sibTrans" cxnId="{4F1A5CEC-14DE-419C-9222-20E5321B17AB}">
      <dgm:prSet/>
      <dgm:spPr/>
      <dgm:t>
        <a:bodyPr/>
        <a:lstStyle/>
        <a:p>
          <a:endParaRPr lang="en-US"/>
        </a:p>
      </dgm:t>
    </dgm:pt>
    <dgm:pt modelId="{225932E1-216C-4F9D-83A5-9D279143CD02}">
      <dgm:prSet/>
      <dgm:spPr/>
      <dgm:t>
        <a:bodyPr/>
        <a:lstStyle/>
        <a:p>
          <a:pPr rtl="0"/>
          <a:r>
            <a:rPr lang="en-US" baseline="0" smtClean="0"/>
            <a:t>Score and select best interpretation</a:t>
          </a:r>
          <a:endParaRPr lang="it-IT"/>
        </a:p>
      </dgm:t>
    </dgm:pt>
    <dgm:pt modelId="{EB019A26-8BAF-4139-A5EF-36E3470C2192}" type="parTrans" cxnId="{BD6D11E4-A35D-43E3-880C-A4D912B46DED}">
      <dgm:prSet/>
      <dgm:spPr/>
      <dgm:t>
        <a:bodyPr/>
        <a:lstStyle/>
        <a:p>
          <a:endParaRPr lang="en-US"/>
        </a:p>
      </dgm:t>
    </dgm:pt>
    <dgm:pt modelId="{94E87AA3-25D3-4AB9-B7CC-C15A527F92C1}" type="sibTrans" cxnId="{BD6D11E4-A35D-43E3-880C-A4D912B46DED}">
      <dgm:prSet/>
      <dgm:spPr/>
      <dgm:t>
        <a:bodyPr/>
        <a:lstStyle/>
        <a:p>
          <a:endParaRPr lang="en-US"/>
        </a:p>
      </dgm:t>
    </dgm:pt>
    <dgm:pt modelId="{7FEDBF4C-614B-41DC-81BD-6E5626F6195E}">
      <dgm:prSet/>
      <dgm:spPr/>
      <dgm:t>
        <a:bodyPr/>
        <a:lstStyle/>
        <a:p>
          <a:pPr rtl="0"/>
          <a:r>
            <a:rPr lang="en-US" baseline="0" smtClean="0"/>
            <a:t>Select best visual</a:t>
          </a:r>
          <a:endParaRPr lang="it-IT"/>
        </a:p>
      </dgm:t>
    </dgm:pt>
    <dgm:pt modelId="{F3013188-3386-4CC7-BF0B-5867F0728388}" type="parTrans" cxnId="{3B3558F2-7947-4146-AE60-713C08D2AA3E}">
      <dgm:prSet/>
      <dgm:spPr/>
      <dgm:t>
        <a:bodyPr/>
        <a:lstStyle/>
        <a:p>
          <a:endParaRPr lang="en-US"/>
        </a:p>
      </dgm:t>
    </dgm:pt>
    <dgm:pt modelId="{0C7DC072-EDFF-43FC-808F-44B6A9035D2E}" type="sibTrans" cxnId="{3B3558F2-7947-4146-AE60-713C08D2AA3E}">
      <dgm:prSet/>
      <dgm:spPr/>
      <dgm:t>
        <a:bodyPr/>
        <a:lstStyle/>
        <a:p>
          <a:endParaRPr lang="en-US"/>
        </a:p>
      </dgm:t>
    </dgm:pt>
    <dgm:pt modelId="{96CE5454-9C53-42AD-967B-34C1808F397D}" type="pres">
      <dgm:prSet presAssocID="{AA0659F7-DC84-4E91-A69D-884B43BB3DDF}" presName="Name0" presStyleCnt="0">
        <dgm:presLayoutVars>
          <dgm:dir/>
          <dgm:animLvl val="lvl"/>
          <dgm:resizeHandles val="exact"/>
        </dgm:presLayoutVars>
      </dgm:prSet>
      <dgm:spPr/>
      <dgm:t>
        <a:bodyPr/>
        <a:lstStyle/>
        <a:p>
          <a:endParaRPr lang="en-US"/>
        </a:p>
      </dgm:t>
    </dgm:pt>
    <dgm:pt modelId="{DD055EA9-281F-4873-927C-B8EB5845E319}" type="pres">
      <dgm:prSet presAssocID="{B2556E11-7F38-477C-B15B-EEE3C43E20F3}" presName="parTxOnly" presStyleLbl="node1" presStyleIdx="0" presStyleCnt="3">
        <dgm:presLayoutVars>
          <dgm:chMax val="0"/>
          <dgm:chPref val="0"/>
          <dgm:bulletEnabled val="1"/>
        </dgm:presLayoutVars>
      </dgm:prSet>
      <dgm:spPr/>
      <dgm:t>
        <a:bodyPr/>
        <a:lstStyle/>
        <a:p>
          <a:endParaRPr lang="en-US"/>
        </a:p>
      </dgm:t>
    </dgm:pt>
    <dgm:pt modelId="{4FF4141A-0DA7-4C3E-9AC0-CF7F4AFA578E}" type="pres">
      <dgm:prSet presAssocID="{2A8A9F58-13A5-4278-85E8-7732D9212792}" presName="parTxOnlySpace" presStyleCnt="0"/>
      <dgm:spPr/>
    </dgm:pt>
    <dgm:pt modelId="{56EE0641-4B53-421F-A9B5-93312BB306D1}" type="pres">
      <dgm:prSet presAssocID="{225932E1-216C-4F9D-83A5-9D279143CD02}" presName="parTxOnly" presStyleLbl="node1" presStyleIdx="1" presStyleCnt="3">
        <dgm:presLayoutVars>
          <dgm:chMax val="0"/>
          <dgm:chPref val="0"/>
          <dgm:bulletEnabled val="1"/>
        </dgm:presLayoutVars>
      </dgm:prSet>
      <dgm:spPr/>
      <dgm:t>
        <a:bodyPr/>
        <a:lstStyle/>
        <a:p>
          <a:endParaRPr lang="en-US"/>
        </a:p>
      </dgm:t>
    </dgm:pt>
    <dgm:pt modelId="{0ADCD484-2644-4C49-A295-5A2DD32D310F}" type="pres">
      <dgm:prSet presAssocID="{94E87AA3-25D3-4AB9-B7CC-C15A527F92C1}" presName="parTxOnlySpace" presStyleCnt="0"/>
      <dgm:spPr/>
    </dgm:pt>
    <dgm:pt modelId="{D499895B-291E-4CDC-83C6-CF1F91271193}" type="pres">
      <dgm:prSet presAssocID="{7FEDBF4C-614B-41DC-81BD-6E5626F6195E}" presName="parTxOnly" presStyleLbl="node1" presStyleIdx="2" presStyleCnt="3">
        <dgm:presLayoutVars>
          <dgm:chMax val="0"/>
          <dgm:chPref val="0"/>
          <dgm:bulletEnabled val="1"/>
        </dgm:presLayoutVars>
      </dgm:prSet>
      <dgm:spPr/>
      <dgm:t>
        <a:bodyPr/>
        <a:lstStyle/>
        <a:p>
          <a:endParaRPr lang="en-US"/>
        </a:p>
      </dgm:t>
    </dgm:pt>
  </dgm:ptLst>
  <dgm:cxnLst>
    <dgm:cxn modelId="{4F1A5CEC-14DE-419C-9222-20E5321B17AB}" srcId="{AA0659F7-DC84-4E91-A69D-884B43BB3DDF}" destId="{B2556E11-7F38-477C-B15B-EEE3C43E20F3}" srcOrd="0" destOrd="0" parTransId="{A45485D2-450B-4682-BBAA-214D987998A1}" sibTransId="{2A8A9F58-13A5-4278-85E8-7732D9212792}"/>
    <dgm:cxn modelId="{0D7755A5-D684-4FBF-A211-FB575E3E0C13}" type="presOf" srcId="{225932E1-216C-4F9D-83A5-9D279143CD02}" destId="{56EE0641-4B53-421F-A9B5-93312BB306D1}" srcOrd="0" destOrd="0" presId="urn:microsoft.com/office/officeart/2005/8/layout/chevron1"/>
    <dgm:cxn modelId="{70984183-FC31-4EF1-AC58-D4677C9EEECA}" type="presOf" srcId="{B2556E11-7F38-477C-B15B-EEE3C43E20F3}" destId="{DD055EA9-281F-4873-927C-B8EB5845E319}" srcOrd="0" destOrd="0" presId="urn:microsoft.com/office/officeart/2005/8/layout/chevron1"/>
    <dgm:cxn modelId="{BD6D11E4-A35D-43E3-880C-A4D912B46DED}" srcId="{AA0659F7-DC84-4E91-A69D-884B43BB3DDF}" destId="{225932E1-216C-4F9D-83A5-9D279143CD02}" srcOrd="1" destOrd="0" parTransId="{EB019A26-8BAF-4139-A5EF-36E3470C2192}" sibTransId="{94E87AA3-25D3-4AB9-B7CC-C15A527F92C1}"/>
    <dgm:cxn modelId="{3B3558F2-7947-4146-AE60-713C08D2AA3E}" srcId="{AA0659F7-DC84-4E91-A69D-884B43BB3DDF}" destId="{7FEDBF4C-614B-41DC-81BD-6E5626F6195E}" srcOrd="2" destOrd="0" parTransId="{F3013188-3386-4CC7-BF0B-5867F0728388}" sibTransId="{0C7DC072-EDFF-43FC-808F-44B6A9035D2E}"/>
    <dgm:cxn modelId="{C6D1B16C-DCBA-4622-85B5-B0A810869D20}" type="presOf" srcId="{7FEDBF4C-614B-41DC-81BD-6E5626F6195E}" destId="{D499895B-291E-4CDC-83C6-CF1F91271193}" srcOrd="0" destOrd="0" presId="urn:microsoft.com/office/officeart/2005/8/layout/chevron1"/>
    <dgm:cxn modelId="{C62D004B-13FC-47A6-9C96-74D1DA9C4513}" type="presOf" srcId="{AA0659F7-DC84-4E91-A69D-884B43BB3DDF}" destId="{96CE5454-9C53-42AD-967B-34C1808F397D}" srcOrd="0" destOrd="0" presId="urn:microsoft.com/office/officeart/2005/8/layout/chevron1"/>
    <dgm:cxn modelId="{EA7BA4F1-8CF1-4C8D-BB53-377ED0C0F4D9}" type="presParOf" srcId="{96CE5454-9C53-42AD-967B-34C1808F397D}" destId="{DD055EA9-281F-4873-927C-B8EB5845E319}" srcOrd="0" destOrd="0" presId="urn:microsoft.com/office/officeart/2005/8/layout/chevron1"/>
    <dgm:cxn modelId="{A16AFEC9-891B-47A9-AC1B-1E4CE7924F78}" type="presParOf" srcId="{96CE5454-9C53-42AD-967B-34C1808F397D}" destId="{4FF4141A-0DA7-4C3E-9AC0-CF7F4AFA578E}" srcOrd="1" destOrd="0" presId="urn:microsoft.com/office/officeart/2005/8/layout/chevron1"/>
    <dgm:cxn modelId="{DA075129-456A-4AB9-B594-FBA5A24DAC02}" type="presParOf" srcId="{96CE5454-9C53-42AD-967B-34C1808F397D}" destId="{56EE0641-4B53-421F-A9B5-93312BB306D1}" srcOrd="2" destOrd="0" presId="urn:microsoft.com/office/officeart/2005/8/layout/chevron1"/>
    <dgm:cxn modelId="{424C9D16-5377-4A64-8292-FF77466F5871}" type="presParOf" srcId="{96CE5454-9C53-42AD-967B-34C1808F397D}" destId="{0ADCD484-2644-4C49-A295-5A2DD32D310F}" srcOrd="3" destOrd="0" presId="urn:microsoft.com/office/officeart/2005/8/layout/chevron1"/>
    <dgm:cxn modelId="{80DDC6D3-D446-4624-BAAA-444AE4EC3D2C}" type="presParOf" srcId="{96CE5454-9C53-42AD-967B-34C1808F397D}" destId="{D499895B-291E-4CDC-83C6-CF1F9127119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55EA9-281F-4873-927C-B8EB5845E319}">
      <dsp:nvSpPr>
        <dsp:cNvPr id="0" name=""/>
        <dsp:cNvSpPr/>
      </dsp:nvSpPr>
      <dsp:spPr>
        <a:xfrm>
          <a:off x="3483" y="77425"/>
          <a:ext cx="4243784" cy="169751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rtl="0">
            <a:lnSpc>
              <a:spcPct val="90000"/>
            </a:lnSpc>
            <a:spcBef>
              <a:spcPct val="0"/>
            </a:spcBef>
            <a:spcAft>
              <a:spcPct val="35000"/>
            </a:spcAft>
          </a:pPr>
          <a:r>
            <a:rPr lang="en-US" sz="2900" kern="1200" baseline="0" dirty="0" smtClean="0"/>
            <a:t>Search for interpretations of question</a:t>
          </a:r>
          <a:endParaRPr lang="it-IT" sz="2900" kern="1200" dirty="0"/>
        </a:p>
      </dsp:txBody>
      <dsp:txXfrm>
        <a:off x="852240" y="77425"/>
        <a:ext cx="2546271" cy="1697513"/>
      </dsp:txXfrm>
    </dsp:sp>
    <dsp:sp modelId="{56EE0641-4B53-421F-A9B5-93312BB306D1}">
      <dsp:nvSpPr>
        <dsp:cNvPr id="0" name=""/>
        <dsp:cNvSpPr/>
      </dsp:nvSpPr>
      <dsp:spPr>
        <a:xfrm>
          <a:off x="3822889" y="77425"/>
          <a:ext cx="4243784" cy="169751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rtl="0">
            <a:lnSpc>
              <a:spcPct val="90000"/>
            </a:lnSpc>
            <a:spcBef>
              <a:spcPct val="0"/>
            </a:spcBef>
            <a:spcAft>
              <a:spcPct val="35000"/>
            </a:spcAft>
          </a:pPr>
          <a:r>
            <a:rPr lang="en-US" sz="2900" kern="1200" baseline="0" smtClean="0"/>
            <a:t>Score and select best interpretation</a:t>
          </a:r>
          <a:endParaRPr lang="it-IT" sz="2900" kern="1200"/>
        </a:p>
      </dsp:txBody>
      <dsp:txXfrm>
        <a:off x="4671646" y="77425"/>
        <a:ext cx="2546271" cy="1697513"/>
      </dsp:txXfrm>
    </dsp:sp>
    <dsp:sp modelId="{D499895B-291E-4CDC-83C6-CF1F91271193}">
      <dsp:nvSpPr>
        <dsp:cNvPr id="0" name=""/>
        <dsp:cNvSpPr/>
      </dsp:nvSpPr>
      <dsp:spPr>
        <a:xfrm>
          <a:off x="7642295" y="77425"/>
          <a:ext cx="4243784" cy="169751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rtl="0">
            <a:lnSpc>
              <a:spcPct val="90000"/>
            </a:lnSpc>
            <a:spcBef>
              <a:spcPct val="0"/>
            </a:spcBef>
            <a:spcAft>
              <a:spcPct val="35000"/>
            </a:spcAft>
          </a:pPr>
          <a:r>
            <a:rPr lang="en-US" sz="2900" kern="1200" baseline="0" smtClean="0"/>
            <a:t>Select best visual</a:t>
          </a:r>
          <a:endParaRPr lang="it-IT" sz="2900" kern="1200"/>
        </a:p>
      </dsp:txBody>
      <dsp:txXfrm>
        <a:off x="8491052" y="77425"/>
        <a:ext cx="2546271" cy="1697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55EA9-281F-4873-927C-B8EB5845E319}">
      <dsp:nvSpPr>
        <dsp:cNvPr id="0" name=""/>
        <dsp:cNvSpPr/>
      </dsp:nvSpPr>
      <dsp:spPr>
        <a:xfrm>
          <a:off x="3483" y="77425"/>
          <a:ext cx="4243784" cy="169751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rtl="0">
            <a:lnSpc>
              <a:spcPct val="90000"/>
            </a:lnSpc>
            <a:spcBef>
              <a:spcPct val="0"/>
            </a:spcBef>
            <a:spcAft>
              <a:spcPct val="35000"/>
            </a:spcAft>
          </a:pPr>
          <a:r>
            <a:rPr lang="en-US" sz="2900" kern="1200" baseline="0" dirty="0" smtClean="0"/>
            <a:t>Search for interpretations of question</a:t>
          </a:r>
          <a:endParaRPr lang="it-IT" sz="2900" kern="1200" dirty="0"/>
        </a:p>
      </dsp:txBody>
      <dsp:txXfrm>
        <a:off x="852240" y="77425"/>
        <a:ext cx="2546271" cy="1697513"/>
      </dsp:txXfrm>
    </dsp:sp>
    <dsp:sp modelId="{56EE0641-4B53-421F-A9B5-93312BB306D1}">
      <dsp:nvSpPr>
        <dsp:cNvPr id="0" name=""/>
        <dsp:cNvSpPr/>
      </dsp:nvSpPr>
      <dsp:spPr>
        <a:xfrm>
          <a:off x="3822889" y="77425"/>
          <a:ext cx="4243784" cy="169751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rtl="0">
            <a:lnSpc>
              <a:spcPct val="90000"/>
            </a:lnSpc>
            <a:spcBef>
              <a:spcPct val="0"/>
            </a:spcBef>
            <a:spcAft>
              <a:spcPct val="35000"/>
            </a:spcAft>
          </a:pPr>
          <a:r>
            <a:rPr lang="en-US" sz="2900" kern="1200" baseline="0" smtClean="0"/>
            <a:t>Score and select best interpretation</a:t>
          </a:r>
          <a:endParaRPr lang="it-IT" sz="2900" kern="1200"/>
        </a:p>
      </dsp:txBody>
      <dsp:txXfrm>
        <a:off x="4671646" y="77425"/>
        <a:ext cx="2546271" cy="1697513"/>
      </dsp:txXfrm>
    </dsp:sp>
    <dsp:sp modelId="{D499895B-291E-4CDC-83C6-CF1F91271193}">
      <dsp:nvSpPr>
        <dsp:cNvPr id="0" name=""/>
        <dsp:cNvSpPr/>
      </dsp:nvSpPr>
      <dsp:spPr>
        <a:xfrm>
          <a:off x="7642295" y="77425"/>
          <a:ext cx="4243784" cy="169751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rtl="0">
            <a:lnSpc>
              <a:spcPct val="90000"/>
            </a:lnSpc>
            <a:spcBef>
              <a:spcPct val="0"/>
            </a:spcBef>
            <a:spcAft>
              <a:spcPct val="35000"/>
            </a:spcAft>
          </a:pPr>
          <a:r>
            <a:rPr lang="en-US" sz="2900" kern="1200" baseline="0" smtClean="0"/>
            <a:t>Select best visual</a:t>
          </a:r>
          <a:endParaRPr lang="it-IT" sz="2900" kern="1200"/>
        </a:p>
      </dsp:txBody>
      <dsp:txXfrm>
        <a:off x="8491052" y="77425"/>
        <a:ext cx="2546271" cy="16975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614280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53075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404453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904875"/>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D66783-2884-464D-8181-B377E819E3E3}" type="slidenum">
              <a:rPr lang="en-US" smtClean="0"/>
              <a:pPr/>
              <a:t>3</a:t>
            </a:fld>
            <a:endParaRPr lang="en-US"/>
          </a:p>
        </p:txBody>
      </p:sp>
    </p:spTree>
    <p:extLst>
      <p:ext uri="{BB962C8B-B14F-4D97-AF65-F5344CB8AC3E}">
        <p14:creationId xmlns:p14="http://schemas.microsoft.com/office/powerpoint/2010/main" val="65167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75994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77864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7105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15324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94079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351905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www.sqlbi.com/articles/prepare-data-for-power-view-forecasting-in-power-bi"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sqlbi.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mailto:marco.russo@sqlbi.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blogs.msdn.com/cfs-file.ashx/__key/communityserver-blogs-components-weblogfiles/00-00-01-60-20/5228.Create-New-Tables-for-Multi-Value-Columns-_2D00_-Poor.png" TargetMode="External"/><Relationship Id="rId1" Type="http://schemas.openxmlformats.org/officeDocument/2006/relationships/slideLayout" Target="../slideLayouts/slideLayout12.xml"/><Relationship Id="rId6" Type="http://schemas.openxmlformats.org/officeDocument/2006/relationships/hyperlink" Target="http://blogs.msdn.com/cfs-file.ashx/__key/communityserver-blogs-components-weblogfiles/00-00-01-60-20/2068.Create-New-Tables-for-Multi-Value-Columns-_2D00_-Better-2.png" TargetMode="External"/><Relationship Id="rId5" Type="http://schemas.openxmlformats.org/officeDocument/2006/relationships/image" Target="../media/image25.png"/><Relationship Id="rId4" Type="http://schemas.openxmlformats.org/officeDocument/2006/relationships/hyperlink" Target="http://blogs.msdn.com/cfs-file.ashx/__key/communityserver-blogs-components-weblogfiles/00-00-01-60-20/0753.Create-New-Tables-for-Multi-Value-Columns-_2D00_-Better-1.p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blogs.msdn.com/cfs-file.ashx/__key/communityserver-blogs-components-weblogfiles/00-00-01-60-20/0247.Denormalize-_2D00_-Poor.pn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hyperlink" Target="http://blogs.msdn.com/cfs-file.ashx/__key/communityserver-blogs-components-weblogfiles/00-00-01-60-20/7343.Denormalize-_2D00_-Better.png" TargetMode="Externa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blogs.msdn.com/cfs-file.ashx/__key/communityserver-blogs-components-weblogfiles/00-00-01-60-20/6622.Synonyms.pn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hyperlink" Target="http://blogs.msdn.com/b/powerbi/archive/2014/03/12/demystifying-power-bi-q-amp-a-part-3.aspx"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Optimize Power Pivot Data Model</a:t>
            </a:r>
            <a:endParaRPr lang="en-US" dirty="0"/>
          </a:p>
        </p:txBody>
      </p:sp>
      <p:sp>
        <p:nvSpPr>
          <p:cNvPr id="6" name="Text Placeholder 5"/>
          <p:cNvSpPr>
            <a:spLocks noGrp="1"/>
          </p:cNvSpPr>
          <p:nvPr>
            <p:ph type="body" sz="quarter" idx="10"/>
          </p:nvPr>
        </p:nvSpPr>
        <p:spPr>
          <a:xfrm>
            <a:off x="274639" y="1212849"/>
            <a:ext cx="5486399" cy="5896999"/>
          </a:xfrm>
        </p:spPr>
        <p:txBody>
          <a:bodyPr/>
          <a:lstStyle/>
          <a:p>
            <a:pPr marL="0" indent="0">
              <a:buNone/>
            </a:pPr>
            <a:r>
              <a:rPr lang="en-US" dirty="0" smtClean="0"/>
              <a:t>Avoid unnatural hierarchies</a:t>
            </a:r>
          </a:p>
          <a:p>
            <a:pPr lvl="1"/>
            <a:r>
              <a:rPr lang="en-US" dirty="0" smtClean="0"/>
              <a:t>2014</a:t>
            </a:r>
          </a:p>
          <a:p>
            <a:pPr lvl="2"/>
            <a:r>
              <a:rPr lang="en-US" dirty="0" smtClean="0">
                <a:solidFill>
                  <a:srgbClr val="FF0000"/>
                </a:solidFill>
              </a:rPr>
              <a:t>Q1</a:t>
            </a:r>
          </a:p>
          <a:p>
            <a:pPr lvl="3"/>
            <a:r>
              <a:rPr lang="en-US" dirty="0" smtClean="0">
                <a:solidFill>
                  <a:srgbClr val="FF0000"/>
                </a:solidFill>
              </a:rPr>
              <a:t>January</a:t>
            </a:r>
          </a:p>
          <a:p>
            <a:pPr lvl="4"/>
            <a:r>
              <a:rPr lang="en-US" dirty="0" smtClean="0"/>
              <a:t>1/1/2014</a:t>
            </a:r>
          </a:p>
          <a:p>
            <a:pPr lvl="4"/>
            <a:r>
              <a:rPr lang="en-US" dirty="0" smtClean="0"/>
              <a:t>1/2/2014</a:t>
            </a:r>
          </a:p>
          <a:p>
            <a:pPr lvl="4"/>
            <a:r>
              <a:rPr lang="en-US" dirty="0" smtClean="0"/>
              <a:t>1/3/2014</a:t>
            </a:r>
          </a:p>
          <a:p>
            <a:pPr lvl="4"/>
            <a:r>
              <a:rPr lang="en-US" dirty="0" smtClean="0"/>
              <a:t>…</a:t>
            </a:r>
          </a:p>
          <a:p>
            <a:pPr lvl="3"/>
            <a:r>
              <a:rPr lang="en-US" dirty="0" smtClean="0">
                <a:solidFill>
                  <a:srgbClr val="FF0000"/>
                </a:solidFill>
              </a:rPr>
              <a:t>February</a:t>
            </a:r>
          </a:p>
          <a:p>
            <a:pPr lvl="3"/>
            <a:r>
              <a:rPr lang="en-US" dirty="0" smtClean="0">
                <a:solidFill>
                  <a:srgbClr val="FF0000"/>
                </a:solidFill>
              </a:rPr>
              <a:t>March</a:t>
            </a:r>
          </a:p>
          <a:p>
            <a:pPr lvl="2"/>
            <a:r>
              <a:rPr lang="en-US" dirty="0" smtClean="0">
                <a:solidFill>
                  <a:srgbClr val="FF0000"/>
                </a:solidFill>
              </a:rPr>
              <a:t>Q2</a:t>
            </a:r>
          </a:p>
          <a:p>
            <a:pPr lvl="2"/>
            <a:r>
              <a:rPr lang="en-US" dirty="0" smtClean="0"/>
              <a:t>…</a:t>
            </a:r>
          </a:p>
          <a:p>
            <a:pPr lvl="1"/>
            <a:r>
              <a:rPr lang="en-US" dirty="0" smtClean="0"/>
              <a:t>2015</a:t>
            </a:r>
          </a:p>
          <a:p>
            <a:pPr lvl="2"/>
            <a:r>
              <a:rPr lang="en-US" dirty="0" smtClean="0">
                <a:solidFill>
                  <a:srgbClr val="FF0000"/>
                </a:solidFill>
              </a:rPr>
              <a:t>Q1</a:t>
            </a:r>
          </a:p>
          <a:p>
            <a:pPr lvl="3"/>
            <a:r>
              <a:rPr lang="en-US" dirty="0" smtClean="0">
                <a:solidFill>
                  <a:srgbClr val="FF0000"/>
                </a:solidFill>
              </a:rPr>
              <a:t>January</a:t>
            </a:r>
          </a:p>
          <a:p>
            <a:pPr lvl="3"/>
            <a:r>
              <a:rPr lang="en-US" dirty="0" smtClean="0"/>
              <a:t>…</a:t>
            </a:r>
          </a:p>
        </p:txBody>
      </p:sp>
      <p:sp>
        <p:nvSpPr>
          <p:cNvPr id="4" name="Text Placeholder 3"/>
          <p:cNvSpPr>
            <a:spLocks noGrp="1"/>
          </p:cNvSpPr>
          <p:nvPr>
            <p:ph type="body" sz="quarter" idx="11"/>
          </p:nvPr>
        </p:nvSpPr>
        <p:spPr>
          <a:xfrm>
            <a:off x="6675439" y="1212849"/>
            <a:ext cx="5486399" cy="5896999"/>
          </a:xfrm>
        </p:spPr>
        <p:txBody>
          <a:bodyPr/>
          <a:lstStyle/>
          <a:p>
            <a:pPr marL="0" indent="0">
              <a:buNone/>
            </a:pPr>
            <a:r>
              <a:rPr lang="en-US" dirty="0" smtClean="0"/>
              <a:t>Use natural </a:t>
            </a:r>
            <a:r>
              <a:rPr lang="en-US" dirty="0"/>
              <a:t>hierarchies</a:t>
            </a:r>
          </a:p>
          <a:p>
            <a:pPr lvl="1"/>
            <a:r>
              <a:rPr lang="en-US" dirty="0"/>
              <a:t>2014</a:t>
            </a:r>
          </a:p>
          <a:p>
            <a:pPr lvl="2"/>
            <a:r>
              <a:rPr lang="en-US" dirty="0" smtClean="0">
                <a:solidFill>
                  <a:srgbClr val="92D050"/>
                </a:solidFill>
              </a:rPr>
              <a:t>Q1 2014</a:t>
            </a:r>
            <a:endParaRPr lang="en-US" dirty="0">
              <a:solidFill>
                <a:srgbClr val="92D050"/>
              </a:solidFill>
            </a:endParaRPr>
          </a:p>
          <a:p>
            <a:pPr lvl="3"/>
            <a:r>
              <a:rPr lang="en-US" dirty="0" smtClean="0">
                <a:solidFill>
                  <a:srgbClr val="92D050"/>
                </a:solidFill>
              </a:rPr>
              <a:t>January 2014</a:t>
            </a:r>
            <a:endParaRPr lang="en-US" dirty="0">
              <a:solidFill>
                <a:srgbClr val="92D050"/>
              </a:solidFill>
            </a:endParaRPr>
          </a:p>
          <a:p>
            <a:pPr lvl="4"/>
            <a:r>
              <a:rPr lang="en-US" dirty="0"/>
              <a:t>1/1/2014</a:t>
            </a:r>
          </a:p>
          <a:p>
            <a:pPr lvl="4"/>
            <a:r>
              <a:rPr lang="en-US" dirty="0"/>
              <a:t>1/2/2014</a:t>
            </a:r>
          </a:p>
          <a:p>
            <a:pPr lvl="4"/>
            <a:r>
              <a:rPr lang="en-US" dirty="0"/>
              <a:t>1/3/2014</a:t>
            </a:r>
          </a:p>
          <a:p>
            <a:pPr lvl="4"/>
            <a:r>
              <a:rPr lang="en-US" dirty="0"/>
              <a:t>…</a:t>
            </a:r>
          </a:p>
          <a:p>
            <a:pPr lvl="3"/>
            <a:r>
              <a:rPr lang="en-US" dirty="0" smtClean="0">
                <a:solidFill>
                  <a:srgbClr val="92D050"/>
                </a:solidFill>
              </a:rPr>
              <a:t>February 2014</a:t>
            </a:r>
            <a:endParaRPr lang="en-US" dirty="0">
              <a:solidFill>
                <a:srgbClr val="92D050"/>
              </a:solidFill>
            </a:endParaRPr>
          </a:p>
          <a:p>
            <a:pPr lvl="3"/>
            <a:r>
              <a:rPr lang="en-US" dirty="0" smtClean="0">
                <a:solidFill>
                  <a:srgbClr val="92D050"/>
                </a:solidFill>
              </a:rPr>
              <a:t>March 2014</a:t>
            </a:r>
            <a:endParaRPr lang="en-US" dirty="0">
              <a:solidFill>
                <a:srgbClr val="92D050"/>
              </a:solidFill>
            </a:endParaRPr>
          </a:p>
          <a:p>
            <a:pPr lvl="2"/>
            <a:r>
              <a:rPr lang="en-US" dirty="0" smtClean="0">
                <a:solidFill>
                  <a:srgbClr val="92D050"/>
                </a:solidFill>
              </a:rPr>
              <a:t>Q2 2014</a:t>
            </a:r>
            <a:endParaRPr lang="en-US" dirty="0">
              <a:solidFill>
                <a:srgbClr val="92D050"/>
              </a:solidFill>
            </a:endParaRPr>
          </a:p>
          <a:p>
            <a:pPr lvl="2"/>
            <a:r>
              <a:rPr lang="en-US" dirty="0"/>
              <a:t>…</a:t>
            </a:r>
          </a:p>
          <a:p>
            <a:pPr lvl="1"/>
            <a:r>
              <a:rPr lang="en-US" dirty="0"/>
              <a:t>2015</a:t>
            </a:r>
          </a:p>
          <a:p>
            <a:pPr lvl="2"/>
            <a:r>
              <a:rPr lang="en-US" dirty="0" smtClean="0">
                <a:solidFill>
                  <a:srgbClr val="92D050"/>
                </a:solidFill>
              </a:rPr>
              <a:t>Q1 2015</a:t>
            </a:r>
            <a:endParaRPr lang="en-US" dirty="0">
              <a:solidFill>
                <a:srgbClr val="92D050"/>
              </a:solidFill>
            </a:endParaRPr>
          </a:p>
          <a:p>
            <a:pPr lvl="3"/>
            <a:r>
              <a:rPr lang="en-US" dirty="0" smtClean="0">
                <a:solidFill>
                  <a:srgbClr val="92D050"/>
                </a:solidFill>
              </a:rPr>
              <a:t>January 2015</a:t>
            </a:r>
            <a:endParaRPr lang="en-US" dirty="0">
              <a:solidFill>
                <a:srgbClr val="92D050"/>
              </a:solidFill>
            </a:endParaRPr>
          </a:p>
          <a:p>
            <a:pPr lvl="3"/>
            <a:r>
              <a:rPr lang="en-US" dirty="0" smtClean="0"/>
              <a:t>…</a:t>
            </a:r>
            <a:endParaRPr lang="en-US" dirty="0"/>
          </a:p>
        </p:txBody>
      </p:sp>
    </p:spTree>
    <p:extLst>
      <p:ext uri="{BB962C8B-B14F-4D97-AF65-F5344CB8AC3E}">
        <p14:creationId xmlns:p14="http://schemas.microsoft.com/office/powerpoint/2010/main" val="35266359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Convention</a:t>
            </a:r>
            <a:endParaRPr lang="en-US" dirty="0"/>
          </a:p>
        </p:txBody>
      </p:sp>
      <p:sp>
        <p:nvSpPr>
          <p:cNvPr id="3" name="Text Placeholder 2"/>
          <p:cNvSpPr>
            <a:spLocks noGrp="1"/>
          </p:cNvSpPr>
          <p:nvPr>
            <p:ph type="body" sz="quarter" idx="11"/>
          </p:nvPr>
        </p:nvSpPr>
        <p:spPr>
          <a:xfrm>
            <a:off x="274639" y="1212849"/>
            <a:ext cx="11889564" cy="3447098"/>
          </a:xfrm>
        </p:spPr>
        <p:txBody>
          <a:bodyPr/>
          <a:lstStyle/>
          <a:p>
            <a:r>
              <a:rPr lang="en-US" dirty="0" smtClean="0"/>
              <a:t>Use meaningful names</a:t>
            </a:r>
          </a:p>
          <a:p>
            <a:pPr lvl="1"/>
            <a:r>
              <a:rPr lang="en-US" dirty="0" smtClean="0"/>
              <a:t>Avoid all caps (</a:t>
            </a:r>
            <a:r>
              <a:rPr lang="en-US" dirty="0" smtClean="0">
                <a:solidFill>
                  <a:srgbClr val="FF0000"/>
                </a:solidFill>
              </a:rPr>
              <a:t>PRODUCT</a:t>
            </a:r>
            <a:r>
              <a:rPr lang="en-US" dirty="0" smtClean="0"/>
              <a:t>), </a:t>
            </a:r>
            <a:r>
              <a:rPr lang="en-US" dirty="0" err="1" smtClean="0"/>
              <a:t>pascal</a:t>
            </a:r>
            <a:r>
              <a:rPr lang="en-US" dirty="0" smtClean="0"/>
              <a:t> casing (</a:t>
            </a:r>
            <a:r>
              <a:rPr lang="en-US" dirty="0" err="1" smtClean="0">
                <a:solidFill>
                  <a:srgbClr val="FF0000"/>
                </a:solidFill>
              </a:rPr>
              <a:t>ProductCategory</a:t>
            </a:r>
            <a:r>
              <a:rPr lang="en-US" dirty="0" smtClean="0"/>
              <a:t>), camel casing (</a:t>
            </a:r>
            <a:r>
              <a:rPr lang="en-US" dirty="0" err="1" smtClean="0">
                <a:solidFill>
                  <a:srgbClr val="FF0000"/>
                </a:solidFill>
              </a:rPr>
              <a:t>productCategory</a:t>
            </a:r>
            <a:r>
              <a:rPr lang="en-US" dirty="0" smtClean="0"/>
              <a:t>)</a:t>
            </a:r>
          </a:p>
          <a:p>
            <a:pPr lvl="1"/>
            <a:r>
              <a:rPr lang="en-US" dirty="0" smtClean="0"/>
              <a:t>Use words separated by space (</a:t>
            </a:r>
            <a:r>
              <a:rPr lang="en-US" dirty="0" smtClean="0">
                <a:solidFill>
                  <a:srgbClr val="92D050"/>
                </a:solidFill>
              </a:rPr>
              <a:t>Product Category</a:t>
            </a:r>
            <a:r>
              <a:rPr lang="en-US" dirty="0" smtClean="0"/>
              <a:t>)</a:t>
            </a:r>
          </a:p>
          <a:p>
            <a:pPr lvl="1"/>
            <a:r>
              <a:rPr lang="en-US" dirty="0" smtClean="0"/>
              <a:t>Avoid acronyms, unless widely recognized in the organization</a:t>
            </a:r>
          </a:p>
          <a:p>
            <a:pPr lvl="1"/>
            <a:r>
              <a:rPr lang="en-US" dirty="0" smtClean="0"/>
              <a:t>Avoid abbreviations, use complete name when possible</a:t>
            </a:r>
          </a:p>
          <a:p>
            <a:pPr lvl="1"/>
            <a:endParaRPr lang="en-US" dirty="0" smtClean="0"/>
          </a:p>
          <a:p>
            <a:r>
              <a:rPr lang="en-US" dirty="0" smtClean="0"/>
              <a:t>Consistency has priority</a:t>
            </a:r>
          </a:p>
          <a:p>
            <a:pPr lvl="1"/>
            <a:r>
              <a:rPr lang="en-US" dirty="0" smtClean="0"/>
              <a:t>If acronyms/abbreviations are used, they are always used in the same way</a:t>
            </a:r>
            <a:endParaRPr lang="en-US" dirty="0"/>
          </a:p>
        </p:txBody>
      </p:sp>
    </p:spTree>
    <p:extLst>
      <p:ext uri="{BB962C8B-B14F-4D97-AF65-F5344CB8AC3E}">
        <p14:creationId xmlns:p14="http://schemas.microsoft.com/office/powerpoint/2010/main" val="30290763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 and Format Properties</a:t>
            </a:r>
            <a:endParaRPr lang="en-US" dirty="0"/>
          </a:p>
        </p:txBody>
      </p:sp>
      <p:sp>
        <p:nvSpPr>
          <p:cNvPr id="3" name="Text Placeholder 2"/>
          <p:cNvSpPr>
            <a:spLocks noGrp="1"/>
          </p:cNvSpPr>
          <p:nvPr>
            <p:ph type="body" sz="quarter" idx="11"/>
          </p:nvPr>
        </p:nvSpPr>
        <p:spPr>
          <a:xfrm>
            <a:off x="274639" y="1212849"/>
            <a:ext cx="11889564" cy="3785652"/>
          </a:xfrm>
        </p:spPr>
        <p:txBody>
          <a:bodyPr/>
          <a:lstStyle/>
          <a:p>
            <a:r>
              <a:rPr lang="en-US" dirty="0" smtClean="0"/>
              <a:t>Set right data type for calculation</a:t>
            </a:r>
          </a:p>
          <a:p>
            <a:pPr lvl="1"/>
            <a:r>
              <a:rPr lang="en-US" dirty="0" smtClean="0"/>
              <a:t>Whole Number and Currency are stored internally as 64-bit integer</a:t>
            </a:r>
          </a:p>
          <a:p>
            <a:pPr lvl="1"/>
            <a:r>
              <a:rPr lang="en-US" dirty="0" smtClean="0"/>
              <a:t>Decimal Number and Date are stored as double floating point</a:t>
            </a:r>
          </a:p>
          <a:p>
            <a:pPr lvl="1"/>
            <a:r>
              <a:rPr lang="en-US" dirty="0" smtClean="0"/>
              <a:t>Thanks to compression, difference is important for semantic and calculation, not for </a:t>
            </a:r>
            <a:r>
              <a:rPr lang="en-US" dirty="0" err="1" smtClean="0"/>
              <a:t>mem</a:t>
            </a:r>
            <a:r>
              <a:rPr lang="en-US" dirty="0" smtClean="0"/>
              <a:t>. size (usually)</a:t>
            </a:r>
          </a:p>
          <a:p>
            <a:pPr lvl="1"/>
            <a:endParaRPr lang="en-US" dirty="0"/>
          </a:p>
          <a:p>
            <a:r>
              <a:rPr lang="en-US" dirty="0" smtClean="0"/>
              <a:t>Set the format for columns and measures</a:t>
            </a:r>
          </a:p>
          <a:p>
            <a:pPr lvl="1"/>
            <a:r>
              <a:rPr lang="en-US" dirty="0" smtClean="0"/>
              <a:t>Automatic measures (Power Pivot and Power View) inherit format from the column</a:t>
            </a:r>
          </a:p>
          <a:p>
            <a:pPr lvl="1"/>
            <a:r>
              <a:rPr lang="en-US" dirty="0" smtClean="0"/>
              <a:t>Explicit measures can set format in measure grid</a:t>
            </a:r>
          </a:p>
          <a:p>
            <a:pPr lvl="1"/>
            <a:r>
              <a:rPr lang="en-US" dirty="0" smtClean="0"/>
              <a:t>Dynamic format for measures is not available (might use string measures instead, but losing semantic)</a:t>
            </a:r>
            <a:endParaRPr lang="en-US" dirty="0"/>
          </a:p>
        </p:txBody>
      </p:sp>
    </p:spTree>
    <p:extLst>
      <p:ext uri="{BB962C8B-B14F-4D97-AF65-F5344CB8AC3E}">
        <p14:creationId xmlns:p14="http://schemas.microsoft.com/office/powerpoint/2010/main" val="6397828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Properties</a:t>
            </a:r>
            <a:endParaRPr lang="en-US" dirty="0"/>
          </a:p>
        </p:txBody>
      </p:sp>
      <p:sp>
        <p:nvSpPr>
          <p:cNvPr id="3" name="Text Placeholder 2"/>
          <p:cNvSpPr>
            <a:spLocks noGrp="1"/>
          </p:cNvSpPr>
          <p:nvPr>
            <p:ph type="body" sz="quarter" idx="11"/>
          </p:nvPr>
        </p:nvSpPr>
        <p:spPr>
          <a:xfrm>
            <a:off x="274639" y="1212849"/>
            <a:ext cx="11889564" cy="3108543"/>
          </a:xfrm>
        </p:spPr>
        <p:txBody>
          <a:bodyPr/>
          <a:lstStyle/>
          <a:p>
            <a:r>
              <a:rPr lang="en-US" dirty="0" smtClean="0"/>
              <a:t>Summarize By</a:t>
            </a:r>
          </a:p>
          <a:p>
            <a:pPr lvl="1"/>
            <a:r>
              <a:rPr lang="en-US" dirty="0" smtClean="0"/>
              <a:t>Do not summarize any numeric column that should be only a filter (e.g. Year)</a:t>
            </a:r>
          </a:p>
          <a:p>
            <a:pPr lvl="1"/>
            <a:r>
              <a:rPr lang="en-US" dirty="0" smtClean="0"/>
              <a:t>Summarize by distinct count or average where required (customer key, age)</a:t>
            </a:r>
          </a:p>
          <a:p>
            <a:pPr lvl="1"/>
            <a:endParaRPr lang="en-US" dirty="0"/>
          </a:p>
          <a:p>
            <a:r>
              <a:rPr lang="en-US" dirty="0" smtClean="0"/>
              <a:t>Data Category</a:t>
            </a:r>
          </a:p>
          <a:p>
            <a:pPr lvl="1"/>
            <a:r>
              <a:rPr lang="en-US" dirty="0" smtClean="0"/>
              <a:t>Helps other client tools choosing default visualization (Power View, Q&amp;A)</a:t>
            </a:r>
          </a:p>
          <a:p>
            <a:pPr lvl="1"/>
            <a:r>
              <a:rPr lang="en-US" dirty="0" smtClean="0"/>
              <a:t>Used also by Suggest Related Data in Power Pivot designer</a:t>
            </a:r>
          </a:p>
        </p:txBody>
      </p:sp>
    </p:spTree>
    <p:extLst>
      <p:ext uri="{BB962C8B-B14F-4D97-AF65-F5344CB8AC3E}">
        <p14:creationId xmlns:p14="http://schemas.microsoft.com/office/powerpoint/2010/main" val="26631661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Expose Data, Hide Technical Details</a:t>
            </a:r>
            <a:endParaRPr lang="en-US" dirty="0"/>
          </a:p>
        </p:txBody>
      </p:sp>
      <p:sp>
        <p:nvSpPr>
          <p:cNvPr id="3" name="Text Placeholder 2"/>
          <p:cNvSpPr>
            <a:spLocks noGrp="1"/>
          </p:cNvSpPr>
          <p:nvPr>
            <p:ph type="body" sz="quarter" idx="11"/>
          </p:nvPr>
        </p:nvSpPr>
        <p:spPr>
          <a:xfrm>
            <a:off x="274639" y="1212849"/>
            <a:ext cx="11889564" cy="3447098"/>
          </a:xfrm>
        </p:spPr>
        <p:txBody>
          <a:bodyPr/>
          <a:lstStyle/>
          <a:p>
            <a:r>
              <a:rPr lang="en-US" dirty="0" smtClean="0"/>
              <a:t>Hide technical columns</a:t>
            </a:r>
          </a:p>
          <a:p>
            <a:pPr lvl="1"/>
            <a:r>
              <a:rPr lang="en-US" dirty="0" smtClean="0"/>
              <a:t>Columns used to “Sort column By”</a:t>
            </a:r>
          </a:p>
          <a:p>
            <a:pPr lvl="1"/>
            <a:r>
              <a:rPr lang="en-US" dirty="0" smtClean="0"/>
              <a:t>Surrogate keys</a:t>
            </a:r>
          </a:p>
          <a:p>
            <a:pPr lvl="1"/>
            <a:endParaRPr lang="en-US" dirty="0" smtClean="0"/>
          </a:p>
          <a:p>
            <a:r>
              <a:rPr lang="en-US" dirty="0" smtClean="0"/>
              <a:t>Hide or rename potential misleading </a:t>
            </a:r>
            <a:r>
              <a:rPr lang="en-US" dirty="0"/>
              <a:t>columns</a:t>
            </a:r>
          </a:p>
          <a:p>
            <a:pPr lvl="1"/>
            <a:r>
              <a:rPr lang="en-US" dirty="0" smtClean="0"/>
              <a:t>Columns used for relationships on the “many” side</a:t>
            </a:r>
          </a:p>
          <a:p>
            <a:pPr lvl="1"/>
            <a:r>
              <a:rPr lang="en-US" dirty="0" smtClean="0"/>
              <a:t>Columns denormalized at a different granularity</a:t>
            </a:r>
            <a:endParaRPr lang="en-US" dirty="0"/>
          </a:p>
          <a:p>
            <a:pPr lvl="2"/>
            <a:r>
              <a:rPr lang="en-US" dirty="0" smtClean="0"/>
              <a:t>e.g. Total Order Amount at Order Detail level</a:t>
            </a:r>
            <a:endParaRPr lang="en-US" dirty="0"/>
          </a:p>
        </p:txBody>
      </p:sp>
    </p:spTree>
    <p:extLst>
      <p:ext uri="{BB962C8B-B14F-4D97-AF65-F5344CB8AC3E}">
        <p14:creationId xmlns:p14="http://schemas.microsoft.com/office/powerpoint/2010/main" val="36620899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Best practices for</a:t>
            </a:r>
            <a:br>
              <a:rPr lang="en-US" dirty="0" smtClean="0"/>
            </a:br>
            <a:r>
              <a:rPr lang="en-US" dirty="0" smtClean="0"/>
              <a:t>Power View</a:t>
            </a:r>
            <a:endParaRPr lang="en-US" dirty="0"/>
          </a:p>
        </p:txBody>
      </p:sp>
    </p:spTree>
    <p:extLst>
      <p:ext uri="{BB962C8B-B14F-4D97-AF65-F5344CB8AC3E}">
        <p14:creationId xmlns:p14="http://schemas.microsoft.com/office/powerpoint/2010/main" val="21055696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Table Behavior</a:t>
            </a:r>
            <a:endParaRPr lang="en-US" dirty="0"/>
          </a:p>
        </p:txBody>
      </p:sp>
      <p:sp>
        <p:nvSpPr>
          <p:cNvPr id="4" name="Text Placeholder 3"/>
          <p:cNvSpPr>
            <a:spLocks noGrp="1"/>
          </p:cNvSpPr>
          <p:nvPr>
            <p:ph type="body" sz="quarter" idx="11"/>
          </p:nvPr>
        </p:nvSpPr>
        <p:spPr>
          <a:xfrm>
            <a:off x="274639" y="1212849"/>
            <a:ext cx="11889564" cy="4124206"/>
          </a:xfrm>
        </p:spPr>
        <p:txBody>
          <a:bodyPr/>
          <a:lstStyle/>
          <a:p>
            <a:r>
              <a:rPr lang="en-US" dirty="0" smtClean="0"/>
              <a:t>Row Identifier</a:t>
            </a:r>
            <a:endParaRPr lang="en-US" dirty="0"/>
          </a:p>
          <a:p>
            <a:pPr lvl="1"/>
            <a:r>
              <a:rPr lang="en-US" dirty="0" smtClean="0"/>
              <a:t>Unique column in the table, enables other properties of table behavior</a:t>
            </a:r>
          </a:p>
          <a:p>
            <a:pPr lvl="1"/>
            <a:r>
              <a:rPr lang="en-US" dirty="0" smtClean="0"/>
              <a:t>It also eliminate circular references using CALCULATE in more than one calculated column</a:t>
            </a:r>
          </a:p>
          <a:p>
            <a:pPr lvl="1"/>
            <a:r>
              <a:rPr lang="en-US" dirty="0" smtClean="0"/>
              <a:t>Can be expensive in fact table – see Optimize Power Pivot Data Model</a:t>
            </a:r>
            <a:endParaRPr lang="en-US" dirty="0"/>
          </a:p>
          <a:p>
            <a:pPr lvl="1"/>
            <a:endParaRPr lang="en-US" dirty="0" smtClean="0"/>
          </a:p>
          <a:p>
            <a:r>
              <a:rPr lang="en-US" dirty="0" smtClean="0"/>
              <a:t>Keep Unique Rows</a:t>
            </a:r>
          </a:p>
          <a:p>
            <a:pPr lvl="1"/>
            <a:r>
              <a:rPr lang="en-US" dirty="0" smtClean="0"/>
              <a:t>Different behavior between Power View and PivotTable</a:t>
            </a:r>
          </a:p>
          <a:p>
            <a:pPr lvl="1"/>
            <a:r>
              <a:rPr lang="en-US" dirty="0" smtClean="0"/>
              <a:t>Power View shows duplicated values for different keys</a:t>
            </a:r>
          </a:p>
          <a:p>
            <a:pPr lvl="1"/>
            <a:r>
              <a:rPr lang="en-US" dirty="0" smtClean="0"/>
              <a:t>PivotTable always group by distinct values of the column</a:t>
            </a:r>
          </a:p>
          <a:p>
            <a:pPr lvl="1"/>
            <a:r>
              <a:rPr lang="en-US" dirty="0" smtClean="0"/>
              <a:t>Use carefully, it could be misleading having two different visualizations for the same column</a:t>
            </a:r>
          </a:p>
        </p:txBody>
      </p:sp>
    </p:spTree>
    <p:extLst>
      <p:ext uri="{BB962C8B-B14F-4D97-AF65-F5344CB8AC3E}">
        <p14:creationId xmlns:p14="http://schemas.microsoft.com/office/powerpoint/2010/main" val="12208964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Advanced Properties for Power View</a:t>
            </a:r>
            <a:endParaRPr lang="en-US" dirty="0"/>
          </a:p>
        </p:txBody>
      </p:sp>
      <p:sp>
        <p:nvSpPr>
          <p:cNvPr id="4" name="Text Placeholder 3"/>
          <p:cNvSpPr>
            <a:spLocks noGrp="1"/>
          </p:cNvSpPr>
          <p:nvPr>
            <p:ph type="body" sz="quarter" idx="11"/>
          </p:nvPr>
        </p:nvSpPr>
        <p:spPr>
          <a:xfrm>
            <a:off x="274639" y="1212849"/>
            <a:ext cx="11889564" cy="3447098"/>
          </a:xfrm>
        </p:spPr>
        <p:txBody>
          <a:bodyPr/>
          <a:lstStyle/>
          <a:p>
            <a:r>
              <a:rPr lang="en-US" dirty="0" smtClean="0"/>
              <a:t>Default Field Set</a:t>
            </a:r>
          </a:p>
          <a:p>
            <a:pPr lvl="1"/>
            <a:r>
              <a:rPr lang="en-US" dirty="0" smtClean="0"/>
              <a:t>List of columns included by default creating a new table in the Power View canvas (click on table)</a:t>
            </a:r>
          </a:p>
          <a:p>
            <a:pPr lvl="1"/>
            <a:r>
              <a:rPr lang="en-US" dirty="0" smtClean="0"/>
              <a:t>Columns displayed in the defined order (can be changed in each report)</a:t>
            </a:r>
          </a:p>
          <a:p>
            <a:pPr lvl="1"/>
            <a:endParaRPr lang="en-US" dirty="0"/>
          </a:p>
          <a:p>
            <a:r>
              <a:rPr lang="en-US" dirty="0"/>
              <a:t>Default Label</a:t>
            </a:r>
          </a:p>
          <a:p>
            <a:pPr lvl="1"/>
            <a:r>
              <a:rPr lang="en-US" dirty="0"/>
              <a:t>Most important column representing the entity in the </a:t>
            </a:r>
            <a:r>
              <a:rPr lang="en-US" dirty="0" smtClean="0"/>
              <a:t>table</a:t>
            </a:r>
          </a:p>
          <a:p>
            <a:pPr lvl="1"/>
            <a:r>
              <a:rPr lang="en-US" dirty="0" smtClean="0"/>
              <a:t>Used in Card View</a:t>
            </a:r>
          </a:p>
          <a:p>
            <a:pPr lvl="1"/>
            <a:r>
              <a:rPr lang="en-US" dirty="0" smtClean="0"/>
              <a:t>Non larger title if default label is not defined</a:t>
            </a:r>
            <a:endParaRPr lang="en-US" dirty="0"/>
          </a:p>
        </p:txBody>
      </p:sp>
    </p:spTree>
    <p:extLst>
      <p:ext uri="{BB962C8B-B14F-4D97-AF65-F5344CB8AC3E}">
        <p14:creationId xmlns:p14="http://schemas.microsoft.com/office/powerpoint/2010/main" val="29399754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Handling</a:t>
            </a:r>
            <a:endParaRPr lang="en-US" dirty="0"/>
          </a:p>
        </p:txBody>
      </p:sp>
      <p:sp>
        <p:nvSpPr>
          <p:cNvPr id="3" name="Text Placeholder 2"/>
          <p:cNvSpPr>
            <a:spLocks noGrp="1"/>
          </p:cNvSpPr>
          <p:nvPr>
            <p:ph type="body" sz="quarter" idx="11"/>
          </p:nvPr>
        </p:nvSpPr>
        <p:spPr>
          <a:xfrm>
            <a:off x="274639" y="1212849"/>
            <a:ext cx="11889564" cy="5139869"/>
          </a:xfrm>
        </p:spPr>
        <p:txBody>
          <a:bodyPr/>
          <a:lstStyle/>
          <a:p>
            <a:r>
              <a:rPr lang="en-US" dirty="0" smtClean="0"/>
              <a:t>Column Data Type</a:t>
            </a:r>
          </a:p>
          <a:p>
            <a:pPr lvl="1"/>
            <a:r>
              <a:rPr lang="en-US" dirty="0" smtClean="0"/>
              <a:t>Binary: include the image in the data model (JPEG, GIFF or BMP format)</a:t>
            </a:r>
          </a:p>
          <a:p>
            <a:pPr lvl="1"/>
            <a:r>
              <a:rPr lang="en-US" dirty="0" smtClean="0"/>
              <a:t>String: contains a URL that points to the image (save memory)</a:t>
            </a:r>
          </a:p>
          <a:p>
            <a:pPr lvl="1"/>
            <a:endParaRPr lang="en-US" dirty="0" smtClean="0"/>
          </a:p>
          <a:p>
            <a:r>
              <a:rPr lang="en-US" dirty="0" smtClean="0"/>
              <a:t>Data Category</a:t>
            </a:r>
          </a:p>
          <a:p>
            <a:pPr lvl="1"/>
            <a:r>
              <a:rPr lang="en-US" dirty="0" smtClean="0"/>
              <a:t>Image: the column contains the image (must be Binary data type)</a:t>
            </a:r>
          </a:p>
          <a:p>
            <a:pPr lvl="1"/>
            <a:r>
              <a:rPr lang="en-US" dirty="0" smtClean="0"/>
              <a:t>Image URL: the column contains URL with the image (must be String data type)</a:t>
            </a:r>
          </a:p>
          <a:p>
            <a:pPr lvl="1"/>
            <a:endParaRPr lang="en-US" dirty="0" smtClean="0"/>
          </a:p>
          <a:p>
            <a:r>
              <a:rPr lang="en-US" dirty="0" smtClean="0"/>
              <a:t>Default </a:t>
            </a:r>
            <a:r>
              <a:rPr lang="en-US" dirty="0"/>
              <a:t>Image</a:t>
            </a:r>
          </a:p>
          <a:p>
            <a:pPr lvl="1"/>
            <a:r>
              <a:rPr lang="en-US" dirty="0"/>
              <a:t>Automatic selection of picture in case there are more than one image </a:t>
            </a:r>
            <a:r>
              <a:rPr lang="en-US" dirty="0" smtClean="0"/>
              <a:t>columns for Card view</a:t>
            </a:r>
            <a:endParaRPr lang="en-US" dirty="0"/>
          </a:p>
          <a:p>
            <a:endParaRPr lang="en-US" dirty="0"/>
          </a:p>
        </p:txBody>
      </p:sp>
    </p:spTree>
    <p:extLst>
      <p:ext uri="{BB962C8B-B14F-4D97-AF65-F5344CB8AC3E}">
        <p14:creationId xmlns:p14="http://schemas.microsoft.com/office/powerpoint/2010/main" val="373671956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Handling: URL or in-memory?</a:t>
            </a:r>
            <a:endParaRPr lang="en-US" dirty="0"/>
          </a:p>
        </p:txBody>
      </p:sp>
      <p:sp>
        <p:nvSpPr>
          <p:cNvPr id="3" name="Text Placeholder 2"/>
          <p:cNvSpPr>
            <a:spLocks noGrp="1"/>
          </p:cNvSpPr>
          <p:nvPr>
            <p:ph type="body" sz="quarter" idx="11"/>
          </p:nvPr>
        </p:nvSpPr>
        <p:spPr>
          <a:xfrm>
            <a:off x="274639" y="1212849"/>
            <a:ext cx="11889564" cy="3447098"/>
          </a:xfrm>
        </p:spPr>
        <p:txBody>
          <a:bodyPr/>
          <a:lstStyle/>
          <a:p>
            <a:r>
              <a:rPr lang="en-US" dirty="0" smtClean="0"/>
              <a:t>Image (in memory)</a:t>
            </a:r>
          </a:p>
          <a:p>
            <a:pPr lvl="1"/>
            <a:r>
              <a:rPr lang="en-US" dirty="0" smtClean="0"/>
              <a:t>PRO: Render works on any device (also publishing on Power BI)</a:t>
            </a:r>
          </a:p>
          <a:p>
            <a:pPr lvl="1"/>
            <a:r>
              <a:rPr lang="en-US" dirty="0" smtClean="0"/>
              <a:t>CON: All images are stored in memory (ok if the number is low)</a:t>
            </a:r>
          </a:p>
          <a:p>
            <a:pPr lvl="1"/>
            <a:endParaRPr lang="en-US" dirty="0" smtClean="0"/>
          </a:p>
          <a:p>
            <a:r>
              <a:rPr lang="en-US" dirty="0"/>
              <a:t>Image </a:t>
            </a:r>
            <a:r>
              <a:rPr lang="en-US" dirty="0" smtClean="0"/>
              <a:t>URL</a:t>
            </a:r>
            <a:endParaRPr lang="en-US" dirty="0"/>
          </a:p>
          <a:p>
            <a:pPr lvl="1"/>
            <a:r>
              <a:rPr lang="en-US" dirty="0"/>
              <a:t>PRO: </a:t>
            </a:r>
            <a:r>
              <a:rPr lang="en-US" dirty="0" smtClean="0"/>
              <a:t>Memory saving by storing only URL</a:t>
            </a:r>
            <a:endParaRPr lang="en-US" dirty="0"/>
          </a:p>
          <a:p>
            <a:pPr lvl="1"/>
            <a:r>
              <a:rPr lang="en-US" dirty="0"/>
              <a:t>CON: </a:t>
            </a:r>
            <a:r>
              <a:rPr lang="en-US" dirty="0" smtClean="0"/>
              <a:t>Does not work publishing on Power BI (as of May 2014)</a:t>
            </a:r>
          </a:p>
          <a:p>
            <a:pPr lvl="1"/>
            <a:r>
              <a:rPr lang="en-US" dirty="0" smtClean="0"/>
              <a:t>CON: Requires online access also to display images locally on desktop</a:t>
            </a:r>
            <a:endParaRPr lang="en-US" dirty="0"/>
          </a:p>
        </p:txBody>
      </p:sp>
    </p:spTree>
    <p:extLst>
      <p:ext uri="{BB962C8B-B14F-4D97-AF65-F5344CB8AC3E}">
        <p14:creationId xmlns:p14="http://schemas.microsoft.com/office/powerpoint/2010/main" val="22633020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b="1" dirty="0"/>
              <a:t>Improving Power Pivot Data Models for Microsoft Power BI</a:t>
            </a:r>
            <a:endParaRPr lang="it-IT" sz="5400" b="1" dirty="0"/>
          </a:p>
        </p:txBody>
      </p:sp>
      <p:sp>
        <p:nvSpPr>
          <p:cNvPr id="3" name="Text Placeholder 2"/>
          <p:cNvSpPr>
            <a:spLocks noGrp="1"/>
          </p:cNvSpPr>
          <p:nvPr>
            <p:ph type="body" sz="quarter" idx="14"/>
          </p:nvPr>
        </p:nvSpPr>
        <p:spPr/>
        <p:txBody>
          <a:bodyPr/>
          <a:lstStyle/>
          <a:p>
            <a:r>
              <a:rPr lang="en-US" dirty="0" smtClean="0"/>
              <a:t/>
            </a:r>
            <a:br>
              <a:rPr lang="en-US" dirty="0" smtClean="0"/>
            </a:br>
            <a:r>
              <a:rPr lang="en-US" dirty="0" smtClean="0"/>
              <a:t>Marco Russo</a:t>
            </a:r>
            <a:br>
              <a:rPr lang="en-US" dirty="0" smtClean="0"/>
            </a:br>
            <a:r>
              <a:rPr lang="en-US" dirty="0" smtClean="0"/>
              <a:t>marco.russo@sqlbi.com</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Best practices for</a:t>
            </a:r>
            <a:br>
              <a:rPr lang="en-US" dirty="0" smtClean="0"/>
            </a:br>
            <a:r>
              <a:rPr lang="en-US" dirty="0" smtClean="0"/>
              <a:t>Forecasting</a:t>
            </a:r>
            <a:endParaRPr lang="en-US" dirty="0"/>
          </a:p>
        </p:txBody>
      </p:sp>
    </p:spTree>
    <p:extLst>
      <p:ext uri="{BB962C8B-B14F-4D97-AF65-F5344CB8AC3E}">
        <p14:creationId xmlns:p14="http://schemas.microsoft.com/office/powerpoint/2010/main" val="16553095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column used in X-Axis</a:t>
            </a:r>
            <a:endParaRPr lang="en-US" dirty="0"/>
          </a:p>
        </p:txBody>
      </p:sp>
      <p:sp>
        <p:nvSpPr>
          <p:cNvPr id="3" name="Text Placeholder 2"/>
          <p:cNvSpPr>
            <a:spLocks noGrp="1"/>
          </p:cNvSpPr>
          <p:nvPr>
            <p:ph type="body" sz="quarter" idx="11"/>
          </p:nvPr>
        </p:nvSpPr>
        <p:spPr>
          <a:xfrm>
            <a:off x="274639" y="1212849"/>
            <a:ext cx="11889564" cy="4062651"/>
          </a:xfrm>
        </p:spPr>
        <p:txBody>
          <a:bodyPr/>
          <a:lstStyle/>
          <a:p>
            <a:r>
              <a:rPr lang="en-US" dirty="0" smtClean="0"/>
              <a:t>Data type and distribution</a:t>
            </a:r>
          </a:p>
          <a:p>
            <a:pPr lvl="1"/>
            <a:r>
              <a:rPr lang="en-US" dirty="0" smtClean="0"/>
              <a:t>Uniformly </a:t>
            </a:r>
            <a:r>
              <a:rPr lang="en-US" dirty="0"/>
              <a:t>increasing number or </a:t>
            </a:r>
            <a:r>
              <a:rPr lang="en-US" dirty="0" smtClean="0"/>
              <a:t>date</a:t>
            </a:r>
          </a:p>
          <a:p>
            <a:pPr lvl="1"/>
            <a:r>
              <a:rPr lang="en-US" dirty="0" smtClean="0"/>
              <a:t>String not supported</a:t>
            </a:r>
          </a:p>
          <a:p>
            <a:pPr lvl="1"/>
            <a:endParaRPr lang="en-US" dirty="0" smtClean="0"/>
          </a:p>
          <a:p>
            <a:r>
              <a:rPr lang="en-US" dirty="0" smtClean="0"/>
              <a:t>Project data at quarter/month/week</a:t>
            </a:r>
            <a:endParaRPr lang="en-US" dirty="0"/>
          </a:p>
          <a:p>
            <a:pPr lvl="1"/>
            <a:r>
              <a:rPr lang="en-US" dirty="0" smtClean="0"/>
              <a:t>Create a date column that has the same day for the entire period (quarter/month/week)</a:t>
            </a:r>
          </a:p>
          <a:p>
            <a:pPr lvl="1"/>
            <a:r>
              <a:rPr lang="it-IT" dirty="0" smtClean="0"/>
              <a:t>Power </a:t>
            </a:r>
            <a:r>
              <a:rPr lang="it-IT" dirty="0" err="1" smtClean="0"/>
              <a:t>View</a:t>
            </a:r>
            <a:r>
              <a:rPr lang="it-IT" dirty="0" smtClean="0"/>
              <a:t> </a:t>
            </a:r>
            <a:r>
              <a:rPr lang="it-IT" dirty="0" err="1" smtClean="0"/>
              <a:t>displays</a:t>
            </a:r>
            <a:r>
              <a:rPr lang="it-IT" dirty="0" smtClean="0"/>
              <a:t> </a:t>
            </a:r>
            <a:r>
              <a:rPr lang="it-IT" dirty="0" err="1" smtClean="0"/>
              <a:t>partial</a:t>
            </a:r>
            <a:r>
              <a:rPr lang="it-IT" dirty="0" smtClean="0"/>
              <a:t> date (e.g. </a:t>
            </a:r>
            <a:r>
              <a:rPr lang="it-IT" dirty="0" err="1" smtClean="0"/>
              <a:t>month-year</a:t>
            </a:r>
            <a:r>
              <a:rPr lang="it-IT" dirty="0" smtClean="0"/>
              <a:t> </a:t>
            </a:r>
            <a:r>
              <a:rPr lang="it-IT" dirty="0" err="1" smtClean="0"/>
              <a:t>instead</a:t>
            </a:r>
            <a:r>
              <a:rPr lang="it-IT" dirty="0" smtClean="0"/>
              <a:t> of </a:t>
            </a:r>
            <a:r>
              <a:rPr lang="it-IT" dirty="0" err="1" smtClean="0"/>
              <a:t>day-month-year</a:t>
            </a:r>
            <a:r>
              <a:rPr lang="it-IT" dirty="0" smtClean="0"/>
              <a:t>)</a:t>
            </a:r>
          </a:p>
          <a:p>
            <a:pPr lvl="1"/>
            <a:r>
              <a:rPr lang="it-IT" dirty="0"/>
              <a:t>More info:</a:t>
            </a:r>
            <a:br>
              <a:rPr lang="it-IT" dirty="0"/>
            </a:br>
            <a:r>
              <a:rPr lang="it-IT" dirty="0">
                <a:hlinkClick r:id="rId2"/>
              </a:rPr>
              <a:t>http://</a:t>
            </a:r>
            <a:r>
              <a:rPr lang="it-IT" dirty="0" smtClean="0">
                <a:hlinkClick r:id="rId2"/>
              </a:rPr>
              <a:t>www.sqlbi.com/articles/prepare-data-for-power-view-forecasting-in-power-bi</a:t>
            </a:r>
            <a:endParaRPr lang="it-IT" dirty="0" smtClean="0"/>
          </a:p>
          <a:p>
            <a:pPr lvl="1"/>
            <a:endParaRPr lang="en-US" dirty="0"/>
          </a:p>
        </p:txBody>
      </p:sp>
    </p:spTree>
    <p:extLst>
      <p:ext uri="{BB962C8B-B14F-4D97-AF65-F5344CB8AC3E}">
        <p14:creationId xmlns:p14="http://schemas.microsoft.com/office/powerpoint/2010/main" val="20579789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3" y="1769070"/>
            <a:ext cx="11347161" cy="3816424"/>
          </a:xfrm>
          <a:prstGeom prst="rect">
            <a:avLst/>
          </a:prstGeom>
        </p:spPr>
      </p:pic>
    </p:spTree>
    <p:extLst>
      <p:ext uri="{BB962C8B-B14F-4D97-AF65-F5344CB8AC3E}">
        <p14:creationId xmlns:p14="http://schemas.microsoft.com/office/powerpoint/2010/main" val="33684563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Best practices for</a:t>
            </a:r>
            <a:br>
              <a:rPr lang="en-US" dirty="0" smtClean="0"/>
            </a:br>
            <a:r>
              <a:rPr lang="en-US" dirty="0" smtClean="0"/>
              <a:t>Q &amp; A</a:t>
            </a:r>
            <a:endParaRPr lang="en-US" dirty="0"/>
          </a:p>
        </p:txBody>
      </p:sp>
    </p:spTree>
    <p:extLst>
      <p:ext uri="{BB962C8B-B14F-4D97-AF65-F5344CB8AC3E}">
        <p14:creationId xmlns:p14="http://schemas.microsoft.com/office/powerpoint/2010/main" val="14313110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83991595"/>
              </p:ext>
            </p:extLst>
          </p:nvPr>
        </p:nvGraphicFramePr>
        <p:xfrm>
          <a:off x="356136" y="3641278"/>
          <a:ext cx="11665297" cy="2664296"/>
        </p:xfrm>
        <a:graphic>
          <a:graphicData uri="http://schemas.openxmlformats.org/drawingml/2006/table">
            <a:tbl>
              <a:tblPr firstRow="1">
                <a:tableStyleId>{B301B821-A1FF-4177-AEE7-76D212191A09}</a:tableStyleId>
              </a:tblPr>
              <a:tblGrid>
                <a:gridCol w="10513168"/>
                <a:gridCol w="1152129"/>
              </a:tblGrid>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it-IT" sz="2400" dirty="0" smtClean="0"/>
                        <a:t>Q: </a:t>
                      </a:r>
                      <a:r>
                        <a:rPr lang="it-IT" sz="2400" dirty="0" err="1" smtClean="0"/>
                        <a:t>Medal</a:t>
                      </a:r>
                      <a:r>
                        <a:rPr lang="it-IT" sz="2400" dirty="0" smtClean="0"/>
                        <a:t> </a:t>
                      </a:r>
                      <a:r>
                        <a:rPr lang="it-IT" sz="2400" dirty="0" err="1" smtClean="0"/>
                        <a:t>count</a:t>
                      </a:r>
                      <a:r>
                        <a:rPr lang="it-IT" sz="2400" dirty="0" smtClean="0"/>
                        <a:t> by country</a:t>
                      </a:r>
                      <a:r>
                        <a:rPr lang="it-IT" sz="2400" baseline="0" dirty="0" smtClean="0"/>
                        <a:t> for 2012</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r>
                        <a:rPr lang="en-US" sz="2400" dirty="0" smtClean="0"/>
                        <a:t>Score</a:t>
                      </a:r>
                      <a:endParaRPr lang="en-US" sz="2400" dirty="0"/>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GB" sz="2400" dirty="0" smtClean="0"/>
                        <a:t>From </a:t>
                      </a:r>
                      <a:r>
                        <a:rPr lang="en-GB" sz="2400" b="1" dirty="0" smtClean="0"/>
                        <a:t>Olympics.xlsx</a:t>
                      </a:r>
                      <a:r>
                        <a:rPr lang="en-GB" sz="2400" dirty="0" smtClean="0"/>
                        <a:t> show medal[medal count], </a:t>
                      </a:r>
                      <a:r>
                        <a:rPr lang="en-GB" sz="2400" b="1" dirty="0" smtClean="0"/>
                        <a:t>medal[country]</a:t>
                      </a:r>
                      <a:r>
                        <a:rPr lang="en-GB" sz="2400" dirty="0" smtClean="0"/>
                        <a:t> …</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r>
                        <a:rPr lang="en-US" sz="2400" dirty="0" smtClean="0"/>
                        <a:t>0.86</a:t>
                      </a:r>
                      <a:endParaRPr lang="en-US" sz="2400" dirty="0"/>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GB" sz="2400" dirty="0" smtClean="0"/>
                        <a:t>From </a:t>
                      </a:r>
                      <a:r>
                        <a:rPr lang="en-GB" sz="2400" b="1" dirty="0" smtClean="0"/>
                        <a:t>Olympics.xlsx</a:t>
                      </a:r>
                      <a:r>
                        <a:rPr lang="en-GB" sz="2400" dirty="0" smtClean="0"/>
                        <a:t> show medal[medal count], </a:t>
                      </a:r>
                      <a:r>
                        <a:rPr lang="en-GB" sz="2400" b="1" dirty="0" smtClean="0"/>
                        <a:t>Olympics[host country] </a:t>
                      </a:r>
                      <a:r>
                        <a:rPr lang="en-GB" sz="2400" dirty="0" smtClean="0"/>
                        <a:t>…</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r>
                        <a:rPr lang="en-US" sz="2400" dirty="0" smtClean="0"/>
                        <a:t>0.72</a:t>
                      </a:r>
                      <a:endParaRPr lang="en-US" sz="2400" dirty="0"/>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GB" sz="2400" dirty="0" smtClean="0"/>
                        <a:t>From </a:t>
                      </a:r>
                      <a:r>
                        <a:rPr lang="en-GB" sz="2400" b="1" dirty="0" smtClean="0"/>
                        <a:t>Sales.xlsx</a:t>
                      </a:r>
                      <a:r>
                        <a:rPr lang="en-GB" sz="2400" dirty="0" smtClean="0"/>
                        <a:t> select customer[country] … (no medal count)</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r>
                        <a:rPr lang="en-US" sz="2400" dirty="0" smtClean="0"/>
                        <a:t>0.45</a:t>
                      </a:r>
                      <a:endParaRPr lang="en-US" sz="2400" dirty="0"/>
                    </a:p>
                  </a:txBody>
                  <a:tcPr anchor="ctr"/>
                </a:tc>
              </a:tr>
            </a:tbl>
          </a:graphicData>
        </a:graphic>
      </p:graphicFrame>
      <p:sp>
        <p:nvSpPr>
          <p:cNvPr id="3" name="Title 2"/>
          <p:cNvSpPr>
            <a:spLocks noGrp="1"/>
          </p:cNvSpPr>
          <p:nvPr>
            <p:ph type="title"/>
          </p:nvPr>
        </p:nvSpPr>
        <p:spPr/>
        <p:txBody>
          <a:bodyPr/>
          <a:lstStyle/>
          <a:p>
            <a:r>
              <a:rPr lang="en-US" dirty="0" smtClean="0"/>
              <a:t>Steps in Q&amp;A</a:t>
            </a:r>
            <a:endParaRPr lang="en-US" dirty="0"/>
          </a:p>
        </p:txBody>
      </p:sp>
      <p:graphicFrame>
        <p:nvGraphicFramePr>
          <p:cNvPr id="2" name="Diagram 1"/>
          <p:cNvGraphicFramePr/>
          <p:nvPr>
            <p:extLst>
              <p:ext uri="{D42A27DB-BD31-4B8C-83A1-F6EECF244321}">
                <p14:modId xmlns:p14="http://schemas.microsoft.com/office/powerpoint/2010/main" val="440789645"/>
              </p:ext>
            </p:extLst>
          </p:nvPr>
        </p:nvGraphicFramePr>
        <p:xfrm>
          <a:off x="274639" y="1212849"/>
          <a:ext cx="11889564" cy="185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40641182"/>
              </p:ext>
            </p:extLst>
          </p:nvPr>
        </p:nvGraphicFramePr>
        <p:xfrm>
          <a:off x="356136" y="3641278"/>
          <a:ext cx="10513168" cy="2664296"/>
        </p:xfrm>
        <a:graphic>
          <a:graphicData uri="http://schemas.openxmlformats.org/drawingml/2006/table">
            <a:tbl>
              <a:tblPr firstRow="1">
                <a:tableStyleId>{B301B821-A1FF-4177-AEE7-76D212191A09}</a:tableStyleId>
              </a:tblPr>
              <a:tblGrid>
                <a:gridCol w="10513168"/>
              </a:tblGrid>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it-IT" sz="2400" dirty="0" smtClean="0"/>
                        <a:t>Q: </a:t>
                      </a:r>
                      <a:r>
                        <a:rPr lang="it-IT" sz="2400" dirty="0" err="1" smtClean="0"/>
                        <a:t>Medal</a:t>
                      </a:r>
                      <a:r>
                        <a:rPr lang="it-IT" sz="2400" dirty="0" smtClean="0"/>
                        <a:t> </a:t>
                      </a:r>
                      <a:r>
                        <a:rPr lang="it-IT" sz="2400" dirty="0" err="1" smtClean="0"/>
                        <a:t>count</a:t>
                      </a:r>
                      <a:r>
                        <a:rPr lang="it-IT" sz="2400" dirty="0" smtClean="0"/>
                        <a:t> by country</a:t>
                      </a:r>
                      <a:r>
                        <a:rPr lang="it-IT" sz="2400" baseline="0" dirty="0" smtClean="0"/>
                        <a:t> for 2012</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GB" sz="2400" dirty="0" smtClean="0"/>
                        <a:t>From </a:t>
                      </a:r>
                      <a:r>
                        <a:rPr lang="en-GB" sz="2400" b="1" dirty="0" smtClean="0"/>
                        <a:t>Olympics.xlsx</a:t>
                      </a:r>
                      <a:r>
                        <a:rPr lang="en-GB" sz="2400" dirty="0" smtClean="0"/>
                        <a:t> show medal[medal count], </a:t>
                      </a:r>
                      <a:r>
                        <a:rPr lang="en-GB" sz="2400" b="1" dirty="0" smtClean="0"/>
                        <a:t>medal[country]</a:t>
                      </a:r>
                      <a:r>
                        <a:rPr lang="en-GB" sz="2400" dirty="0" smtClean="0"/>
                        <a:t> …</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GB" sz="2400" dirty="0" smtClean="0"/>
                        <a:t>From </a:t>
                      </a:r>
                      <a:r>
                        <a:rPr lang="en-GB" sz="2400" b="1" dirty="0" smtClean="0"/>
                        <a:t>Olympics.xlsx</a:t>
                      </a:r>
                      <a:r>
                        <a:rPr lang="en-GB" sz="2400" dirty="0" smtClean="0"/>
                        <a:t> show medal[medal count], </a:t>
                      </a:r>
                      <a:r>
                        <a:rPr lang="en-GB" sz="2400" b="1" dirty="0" smtClean="0"/>
                        <a:t>Olympics[host country] </a:t>
                      </a:r>
                      <a:r>
                        <a:rPr lang="en-GB" sz="2400" dirty="0" smtClean="0"/>
                        <a:t>…</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GB" sz="2400" dirty="0" smtClean="0"/>
                        <a:t>From </a:t>
                      </a:r>
                      <a:r>
                        <a:rPr lang="en-GB" sz="2400" b="1" dirty="0" smtClean="0"/>
                        <a:t>Sales.xlsx</a:t>
                      </a:r>
                      <a:r>
                        <a:rPr lang="en-GB" sz="2400" dirty="0" smtClean="0"/>
                        <a:t> select customer[country] … (no medal count)</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4099017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D055EA9-281F-4873-927C-B8EB5845E319}"/>
                                            </p:graphicEl>
                                          </p:spTgt>
                                        </p:tgtEl>
                                        <p:attrNameLst>
                                          <p:attrName>style.visibility</p:attrName>
                                        </p:attrNameLst>
                                      </p:cBhvr>
                                      <p:to>
                                        <p:strVal val="visible"/>
                                      </p:to>
                                    </p:set>
                                    <p:animEffect transition="in" filter="fade">
                                      <p:cBhvr>
                                        <p:cTn id="7" dur="500"/>
                                        <p:tgtEl>
                                          <p:spTgt spid="2">
                                            <p:graphicEl>
                                              <a:dgm id="{DD055EA9-281F-4873-927C-B8EB5845E319}"/>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graphicEl>
                                              <a:dgm id="{56EE0641-4B53-421F-A9B5-93312BB306D1}"/>
                                            </p:graphicEl>
                                          </p:spTgt>
                                        </p:tgtEl>
                                        <p:attrNameLst>
                                          <p:attrName>style.visibility</p:attrName>
                                        </p:attrNameLst>
                                      </p:cBhvr>
                                      <p:to>
                                        <p:strVal val="visible"/>
                                      </p:to>
                                    </p:set>
                                    <p:animEffect transition="in" filter="fade">
                                      <p:cBhvr>
                                        <p:cTn id="16" dur="500"/>
                                        <p:tgtEl>
                                          <p:spTgt spid="2">
                                            <p:graphicEl>
                                              <a:dgm id="{56EE0641-4B53-421F-A9B5-93312BB306D1}"/>
                                            </p:graphic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
                                            <p:graphicEl>
                                              <a:dgm id="{D499895B-291E-4CDC-83C6-CF1F91271193}"/>
                                            </p:graphicEl>
                                          </p:spTgt>
                                        </p:tgtEl>
                                        <p:attrNameLst>
                                          <p:attrName>style.visibility</p:attrName>
                                        </p:attrNameLst>
                                      </p:cBhvr>
                                      <p:to>
                                        <p:strVal val="visible"/>
                                      </p:to>
                                    </p:set>
                                    <p:animEffect transition="in" filter="fade">
                                      <p:cBhvr>
                                        <p:cTn id="33" dur="500"/>
                                        <p:tgtEl>
                                          <p:spTgt spid="2">
                                            <p:graphicEl>
                                              <a:dgm id="{D499895B-291E-4CDC-83C6-CF1F912711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87799374"/>
              </p:ext>
            </p:extLst>
          </p:nvPr>
        </p:nvGraphicFramePr>
        <p:xfrm>
          <a:off x="356136" y="3641278"/>
          <a:ext cx="11665297" cy="2664296"/>
        </p:xfrm>
        <a:graphic>
          <a:graphicData uri="http://schemas.openxmlformats.org/drawingml/2006/table">
            <a:tbl>
              <a:tblPr firstRow="1">
                <a:tableStyleId>{B301B821-A1FF-4177-AEE7-76D212191A09}</a:tableStyleId>
              </a:tblPr>
              <a:tblGrid>
                <a:gridCol w="6870213"/>
                <a:gridCol w="4795084"/>
              </a:tblGrid>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it-IT" sz="2400" dirty="0" smtClean="0">
                          <a:latin typeface="+mn-lt"/>
                          <a:ea typeface="+mn-ea"/>
                          <a:cs typeface="+mn-cs"/>
                        </a:rPr>
                        <a:t>Content</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r>
                        <a:rPr lang="en-US" sz="2400" smtClean="0"/>
                        <a:t>Display</a:t>
                      </a:r>
                      <a:endParaRPr lang="en-US" sz="2400" dirty="0"/>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US" sz="2400" dirty="0" smtClean="0"/>
                        <a:t>Show 1 measure, 1 member (geo)</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r>
                        <a:rPr lang="en-US" sz="2400" dirty="0" smtClean="0"/>
                        <a:t>Map</a:t>
                      </a:r>
                      <a:endParaRPr lang="en-US" sz="2400" dirty="0"/>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US" sz="2400" dirty="0" smtClean="0"/>
                        <a:t>Show 2 measures, 1 member</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r>
                        <a:rPr lang="en-US" sz="2400" dirty="0" smtClean="0"/>
                        <a:t>Scatter</a:t>
                      </a:r>
                      <a:endParaRPr lang="en-US" sz="2400" dirty="0"/>
                    </a:p>
                  </a:txBody>
                  <a:tcPr anchor="ctr"/>
                </a:tc>
              </a:tr>
              <a:tr h="666074">
                <a:tc>
                  <a:txBody>
                    <a:bodyPr/>
                    <a:lstStyle/>
                    <a:p>
                      <a:pPr marL="0" marR="0" lvl="2" indent="0" algn="l" defTabSz="932742" rtl="0" eaLnBrk="1" fontAlgn="auto" latinLnBrk="0" hangingPunct="1">
                        <a:lnSpc>
                          <a:spcPct val="100000"/>
                        </a:lnSpc>
                        <a:spcBef>
                          <a:spcPts val="0"/>
                        </a:spcBef>
                        <a:spcAft>
                          <a:spcPts val="0"/>
                        </a:spcAft>
                        <a:buClrTx/>
                        <a:buSzTx/>
                        <a:buFontTx/>
                        <a:buNone/>
                        <a:tabLst/>
                        <a:defRPr/>
                      </a:pPr>
                      <a:r>
                        <a:rPr lang="en-US" sz="2400" dirty="0" smtClean="0"/>
                        <a:t>Show 1 measure, 1 member</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r>
                        <a:rPr lang="en-US" sz="2400" dirty="0" smtClean="0"/>
                        <a:t>Bar</a:t>
                      </a:r>
                      <a:endParaRPr lang="en-US" sz="2400" dirty="0"/>
                    </a:p>
                  </a:txBody>
                  <a:tcPr anchor="ctr"/>
                </a:tc>
              </a:tr>
            </a:tbl>
          </a:graphicData>
        </a:graphic>
      </p:graphicFrame>
      <p:sp>
        <p:nvSpPr>
          <p:cNvPr id="3" name="Title 2"/>
          <p:cNvSpPr>
            <a:spLocks noGrp="1"/>
          </p:cNvSpPr>
          <p:nvPr>
            <p:ph type="title"/>
          </p:nvPr>
        </p:nvSpPr>
        <p:spPr/>
        <p:txBody>
          <a:bodyPr/>
          <a:lstStyle/>
          <a:p>
            <a:r>
              <a:rPr lang="en-US" dirty="0" smtClean="0"/>
              <a:t>Steps in Q&amp;A</a:t>
            </a:r>
            <a:endParaRPr lang="en-US" dirty="0"/>
          </a:p>
        </p:txBody>
      </p:sp>
      <p:graphicFrame>
        <p:nvGraphicFramePr>
          <p:cNvPr id="2" name="Diagram 1"/>
          <p:cNvGraphicFramePr/>
          <p:nvPr/>
        </p:nvGraphicFramePr>
        <p:xfrm>
          <a:off x="274639" y="1212849"/>
          <a:ext cx="11889564" cy="185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505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Influencing the best answer</a:t>
            </a:r>
            <a:endParaRPr lang="en-US" dirty="0"/>
          </a:p>
        </p:txBody>
      </p:sp>
      <p:sp>
        <p:nvSpPr>
          <p:cNvPr id="4" name="Text Placeholder 3"/>
          <p:cNvSpPr>
            <a:spLocks noGrp="1"/>
          </p:cNvSpPr>
          <p:nvPr>
            <p:ph type="body" sz="quarter" idx="11"/>
          </p:nvPr>
        </p:nvSpPr>
        <p:spPr>
          <a:xfrm>
            <a:off x="274639" y="1212849"/>
            <a:ext cx="11889564" cy="4462760"/>
          </a:xfrm>
        </p:spPr>
        <p:txBody>
          <a:bodyPr/>
          <a:lstStyle/>
          <a:p>
            <a:r>
              <a:rPr lang="en-US" dirty="0"/>
              <a:t>Search for interpretations of </a:t>
            </a:r>
            <a:r>
              <a:rPr lang="en-US" dirty="0" smtClean="0"/>
              <a:t>question</a:t>
            </a:r>
          </a:p>
          <a:p>
            <a:pPr lvl="1"/>
            <a:r>
              <a:rPr lang="en-US" dirty="0" smtClean="0"/>
              <a:t>Data Modeling</a:t>
            </a:r>
          </a:p>
          <a:p>
            <a:pPr lvl="1"/>
            <a:r>
              <a:rPr lang="en-US" dirty="0" smtClean="0"/>
              <a:t>Synonyms</a:t>
            </a:r>
          </a:p>
          <a:p>
            <a:pPr lvl="1"/>
            <a:endParaRPr lang="en-US" dirty="0" smtClean="0"/>
          </a:p>
          <a:p>
            <a:r>
              <a:rPr lang="en-US" dirty="0" smtClean="0"/>
              <a:t>Score </a:t>
            </a:r>
            <a:r>
              <a:rPr lang="en-US" dirty="0"/>
              <a:t>and select best </a:t>
            </a:r>
            <a:r>
              <a:rPr lang="en-US" dirty="0" smtClean="0"/>
              <a:t>interpretation</a:t>
            </a:r>
          </a:p>
          <a:p>
            <a:pPr lvl="1"/>
            <a:r>
              <a:rPr lang="en-US" dirty="0" smtClean="0"/>
              <a:t>Phrasing</a:t>
            </a:r>
          </a:p>
          <a:p>
            <a:pPr lvl="1"/>
            <a:endParaRPr lang="en-US" dirty="0" smtClean="0"/>
          </a:p>
          <a:p>
            <a:r>
              <a:rPr lang="en-US" dirty="0" smtClean="0"/>
              <a:t>Select </a:t>
            </a:r>
            <a:r>
              <a:rPr lang="en-US" dirty="0"/>
              <a:t>best visual</a:t>
            </a:r>
          </a:p>
          <a:p>
            <a:pPr lvl="1"/>
            <a:r>
              <a:rPr lang="en-US" dirty="0" smtClean="0"/>
              <a:t>Data Modeling</a:t>
            </a:r>
          </a:p>
          <a:p>
            <a:pPr lvl="1"/>
            <a:r>
              <a:rPr lang="en-US" dirty="0" smtClean="0"/>
              <a:t>Categories</a:t>
            </a:r>
            <a:endParaRPr lang="en-US" dirty="0"/>
          </a:p>
        </p:txBody>
      </p:sp>
    </p:spTree>
    <p:extLst>
      <p:ext uri="{BB962C8B-B14F-4D97-AF65-F5344CB8AC3E}">
        <p14:creationId xmlns:p14="http://schemas.microsoft.com/office/powerpoint/2010/main" val="16791889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582519"/>
          </a:xfrm>
        </p:spPr>
        <p:txBody>
          <a:bodyPr/>
          <a:lstStyle/>
          <a:p>
            <a:r>
              <a:rPr lang="en-US" dirty="0" smtClean="0"/>
              <a:t>Table name corresponds to entity name</a:t>
            </a:r>
          </a:p>
          <a:p>
            <a:pPr lvl="1"/>
            <a:r>
              <a:rPr lang="en-US" dirty="0" smtClean="0"/>
              <a:t>Use single word if possible</a:t>
            </a:r>
          </a:p>
          <a:p>
            <a:r>
              <a:rPr lang="en-US" dirty="0" smtClean="0"/>
              <a:t>Avoid abbreviations and acronyms</a:t>
            </a:r>
          </a:p>
          <a:p>
            <a:r>
              <a:rPr lang="en-US" dirty="0" smtClean="0"/>
              <a:t>Omit data type in column name</a:t>
            </a:r>
          </a:p>
          <a:p>
            <a:r>
              <a:rPr lang="en-US" dirty="0" smtClean="0">
                <a:solidFill>
                  <a:srgbClr val="92D050"/>
                </a:solidFill>
              </a:rPr>
              <a:t>Simple “objects” might be in a single column</a:t>
            </a:r>
          </a:p>
          <a:p>
            <a:pPr lvl="1"/>
            <a:r>
              <a:rPr lang="en-US" dirty="0" smtClean="0">
                <a:solidFill>
                  <a:srgbClr val="92D050"/>
                </a:solidFill>
              </a:rPr>
              <a:t>Attribute of entities, such as Color, Quantity, Price</a:t>
            </a:r>
          </a:p>
        </p:txBody>
      </p:sp>
      <p:sp>
        <p:nvSpPr>
          <p:cNvPr id="2" name="Title 1"/>
          <p:cNvSpPr>
            <a:spLocks noGrp="1"/>
          </p:cNvSpPr>
          <p:nvPr>
            <p:ph type="title"/>
          </p:nvPr>
        </p:nvSpPr>
        <p:spPr/>
        <p:txBody>
          <a:bodyPr/>
          <a:lstStyle/>
          <a:p>
            <a:r>
              <a:rPr lang="en-US" dirty="0" smtClean="0"/>
              <a:t>Naming Rules</a:t>
            </a:r>
            <a:endParaRPr lang="en-US" dirty="0"/>
          </a:p>
        </p:txBody>
      </p:sp>
    </p:spTree>
    <p:extLst>
      <p:ext uri="{BB962C8B-B14F-4D97-AF65-F5344CB8AC3E}">
        <p14:creationId xmlns:p14="http://schemas.microsoft.com/office/powerpoint/2010/main" val="22317783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Rules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37" y="1898669"/>
            <a:ext cx="10729192" cy="19380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37" y="4551399"/>
            <a:ext cx="10729192" cy="2009285"/>
          </a:xfrm>
          <a:prstGeom prst="rect">
            <a:avLst/>
          </a:prstGeom>
        </p:spPr>
      </p:pic>
      <p:sp>
        <p:nvSpPr>
          <p:cNvPr id="4" name="TextBox 3"/>
          <p:cNvSpPr txBox="1"/>
          <p:nvPr/>
        </p:nvSpPr>
        <p:spPr>
          <a:xfrm>
            <a:off x="280452" y="1212849"/>
            <a:ext cx="1312411"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0000"/>
                </a:solidFill>
              </a:rPr>
              <a:t>Poor</a:t>
            </a:r>
          </a:p>
        </p:txBody>
      </p:sp>
      <p:sp>
        <p:nvSpPr>
          <p:cNvPr id="9" name="TextBox 8"/>
          <p:cNvSpPr txBox="1"/>
          <p:nvPr/>
        </p:nvSpPr>
        <p:spPr>
          <a:xfrm>
            <a:off x="280452" y="3860119"/>
            <a:ext cx="1588833"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92D050"/>
                </a:solidFill>
              </a:rPr>
              <a:t>Better</a:t>
            </a:r>
          </a:p>
        </p:txBody>
      </p:sp>
    </p:spTree>
    <p:extLst>
      <p:ext uri="{BB962C8B-B14F-4D97-AF65-F5344CB8AC3E}">
        <p14:creationId xmlns:p14="http://schemas.microsoft.com/office/powerpoint/2010/main" val="5214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9" presetClass="emph" presetSubtype="0" nodeType="afterEffect">
                                  <p:stCondLst>
                                    <p:cond delay="0"/>
                                  </p:stCondLst>
                                  <p:childTnLst>
                                    <p:set>
                                      <p:cBhvr rctx="PPT">
                                        <p:cTn id="21" dur="indefinite"/>
                                        <p:tgtEl>
                                          <p:spTgt spid="7"/>
                                        </p:tgtEl>
                                        <p:attrNameLst>
                                          <p:attrName>style.opacity</p:attrName>
                                        </p:attrNameLst>
                                      </p:cBhvr>
                                      <p:to>
                                        <p:strVal val="0.75"/>
                                      </p:to>
                                    </p:set>
                                    <p:animEffect filter="image" prLst="opacity: 0.75">
                                      <p:cBhvr rctx="IE">
                                        <p:cTn id="22"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Objects</a:t>
            </a:r>
            <a:endParaRPr lang="en-US" dirty="0"/>
          </a:p>
        </p:txBody>
      </p:sp>
      <p:sp>
        <p:nvSpPr>
          <p:cNvPr id="3" name="Text Placeholder 2"/>
          <p:cNvSpPr>
            <a:spLocks noGrp="1"/>
          </p:cNvSpPr>
          <p:nvPr>
            <p:ph type="body" sz="quarter" idx="11"/>
          </p:nvPr>
        </p:nvSpPr>
        <p:spPr>
          <a:xfrm>
            <a:off x="274639" y="1212849"/>
            <a:ext cx="11889564" cy="3785652"/>
          </a:xfrm>
        </p:spPr>
        <p:txBody>
          <a:bodyPr/>
          <a:lstStyle/>
          <a:p>
            <a:r>
              <a:rPr lang="en-US" dirty="0" smtClean="0"/>
              <a:t>Hidden tables, columns and measures are ignored</a:t>
            </a:r>
          </a:p>
          <a:p>
            <a:pPr lvl="1"/>
            <a:r>
              <a:rPr lang="en-US" dirty="0" smtClean="0"/>
              <a:t>Q&amp;A does not consider any hidden object</a:t>
            </a:r>
          </a:p>
          <a:p>
            <a:pPr lvl="1"/>
            <a:endParaRPr lang="en-US" dirty="0" smtClean="0"/>
          </a:p>
          <a:p>
            <a:r>
              <a:rPr lang="en-US" dirty="0" smtClean="0"/>
              <a:t>Hide internal data model details</a:t>
            </a:r>
          </a:p>
          <a:p>
            <a:pPr lvl="1"/>
            <a:r>
              <a:rPr lang="en-US" dirty="0" smtClean="0"/>
              <a:t>Does not expose to Q&amp;A and other tools what is not meaningful for end user</a:t>
            </a:r>
          </a:p>
          <a:p>
            <a:pPr lvl="1"/>
            <a:endParaRPr lang="en-US" dirty="0" smtClean="0"/>
          </a:p>
          <a:p>
            <a:r>
              <a:rPr lang="en-US" dirty="0" smtClean="0"/>
              <a:t>Only active relationships are considered</a:t>
            </a:r>
          </a:p>
          <a:p>
            <a:pPr lvl="1"/>
            <a:r>
              <a:rPr lang="en-US" dirty="0" smtClean="0"/>
              <a:t>Missing relationship are like inactive relationship – ignored by Q&amp;A</a:t>
            </a:r>
            <a:endParaRPr lang="en-US" dirty="0"/>
          </a:p>
        </p:txBody>
      </p:sp>
    </p:spTree>
    <p:extLst>
      <p:ext uri="{BB962C8B-B14F-4D97-AF65-F5344CB8AC3E}">
        <p14:creationId xmlns:p14="http://schemas.microsoft.com/office/powerpoint/2010/main" val="10240895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en-US" dirty="0" smtClean="0"/>
              <a:t>Who is speaking</a:t>
            </a:r>
            <a:endParaRPr lang="en-US" dirty="0"/>
          </a:p>
        </p:txBody>
      </p:sp>
      <p:sp>
        <p:nvSpPr>
          <p:cNvPr id="5" name="Segnaposto contenuto 4"/>
          <p:cNvSpPr>
            <a:spLocks noGrp="1"/>
          </p:cNvSpPr>
          <p:nvPr>
            <p:ph idx="4294967295"/>
          </p:nvPr>
        </p:nvSpPr>
        <p:spPr>
          <a:xfrm>
            <a:off x="622617" y="1785570"/>
            <a:ext cx="11191240" cy="4462550"/>
          </a:xfrm>
          <a:prstGeom prst="rect">
            <a:avLst/>
          </a:prstGeom>
        </p:spPr>
        <p:txBody>
          <a:bodyPr>
            <a:normAutofit/>
          </a:bodyPr>
          <a:lstStyle/>
          <a:p>
            <a:r>
              <a:rPr lang="en-US" dirty="0" smtClean="0"/>
              <a:t>BI Consultant &amp; Mentor</a:t>
            </a:r>
          </a:p>
          <a:p>
            <a:r>
              <a:rPr lang="en-US" dirty="0" smtClean="0"/>
              <a:t>Founder of </a:t>
            </a:r>
            <a:r>
              <a:rPr lang="en-US" dirty="0" smtClean="0">
                <a:solidFill>
                  <a:srgbClr val="E84348"/>
                </a:solidFill>
                <a:hlinkClick r:id="rId3"/>
              </a:rPr>
              <a:t>www.sqlbi.com</a:t>
            </a:r>
            <a:endParaRPr lang="en-US" dirty="0" smtClean="0">
              <a:solidFill>
                <a:srgbClr val="E84348"/>
              </a:solidFill>
            </a:endParaRPr>
          </a:p>
          <a:p>
            <a:r>
              <a:rPr lang="en-US" dirty="0"/>
              <a:t>Book Writer</a:t>
            </a:r>
          </a:p>
          <a:p>
            <a:endParaRPr lang="en-US" sz="1496" dirty="0"/>
          </a:p>
          <a:p>
            <a:pPr marL="0" indent="0">
              <a:buNone/>
            </a:pPr>
            <a:r>
              <a:rPr lang="en-US" sz="3200" dirty="0">
                <a:hlinkClick r:id="rId4"/>
              </a:rPr>
              <a:t>marco.russo@sqlbi.com</a:t>
            </a:r>
            <a:endParaRPr lang="en-US" sz="3200" dirty="0"/>
          </a:p>
          <a:p>
            <a:pPr marL="0" indent="0">
              <a:buNone/>
            </a:pPr>
            <a:r>
              <a:rPr lang="en-US" sz="3200" dirty="0"/>
              <a:t>Twitter: @</a:t>
            </a:r>
            <a:r>
              <a:rPr lang="en-US" sz="3200" dirty="0" err="1"/>
              <a:t>marcorus</a:t>
            </a:r>
            <a:endParaRPr lang="en-US" sz="3200" dirty="0"/>
          </a:p>
          <a:p>
            <a:endParaRPr lang="en-US" dirty="0" smtClean="0">
              <a:solidFill>
                <a:srgbClr val="E84348"/>
              </a:solidFill>
            </a:endParaRPr>
          </a:p>
        </p:txBody>
      </p:sp>
      <p:pic>
        <p:nvPicPr>
          <p:cNvPr id="11" name="Picture 2" descr="C:\Temp\bismtabular.jpg"/>
          <p:cNvPicPr>
            <a:picLocks noChangeAspect="1" noChangeArrowheads="1"/>
          </p:cNvPicPr>
          <p:nvPr/>
        </p:nvPicPr>
        <p:blipFill rotWithShape="1">
          <a:blip r:embed="rId5">
            <a:extLst>
              <a:ext uri="{28A0092B-C50C-407E-A947-70E740481C1C}">
                <a14:useLocalDpi xmlns:a14="http://schemas.microsoft.com/office/drawing/2010/main" val="0"/>
              </a:ext>
            </a:extLst>
          </a:blip>
          <a:srcRect l="8499" r="9459"/>
          <a:stretch/>
        </p:blipFill>
        <p:spPr bwMode="auto">
          <a:xfrm rot="20987662">
            <a:off x="8578648" y="1414184"/>
            <a:ext cx="2719825" cy="3315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5354141" y="3550591"/>
            <a:ext cx="2609474" cy="3179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91090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Power Pivot Properties</a:t>
            </a:r>
            <a:endParaRPr lang="en-US" dirty="0"/>
          </a:p>
        </p:txBody>
      </p:sp>
      <p:sp>
        <p:nvSpPr>
          <p:cNvPr id="3" name="Text Placeholder 2"/>
          <p:cNvSpPr>
            <a:spLocks noGrp="1"/>
          </p:cNvSpPr>
          <p:nvPr>
            <p:ph type="body" sz="quarter" idx="11"/>
          </p:nvPr>
        </p:nvSpPr>
        <p:spPr>
          <a:xfrm>
            <a:off x="274639" y="1212849"/>
            <a:ext cx="11889564" cy="4124206"/>
          </a:xfrm>
        </p:spPr>
        <p:txBody>
          <a:bodyPr/>
          <a:lstStyle/>
          <a:p>
            <a:r>
              <a:rPr lang="en-US" dirty="0" smtClean="0"/>
              <a:t>Data Type</a:t>
            </a:r>
          </a:p>
          <a:p>
            <a:pPr lvl="1"/>
            <a:r>
              <a:rPr lang="en-US" dirty="0" smtClean="0"/>
              <a:t>Use the correct data type: dates as date, numbers as number, not strings</a:t>
            </a:r>
          </a:p>
          <a:p>
            <a:pPr lvl="1"/>
            <a:endParaRPr lang="en-US" dirty="0" smtClean="0"/>
          </a:p>
          <a:p>
            <a:r>
              <a:rPr lang="en-US" dirty="0" smtClean="0"/>
              <a:t>Summarize By</a:t>
            </a:r>
          </a:p>
          <a:p>
            <a:pPr lvl="1"/>
            <a:r>
              <a:rPr lang="en-US" dirty="0" smtClean="0"/>
              <a:t>Mark numeric columns as Do Not Summarize if not </a:t>
            </a:r>
            <a:r>
              <a:rPr lang="en-US" dirty="0" err="1" smtClean="0"/>
              <a:t>aggregatable</a:t>
            </a:r>
            <a:r>
              <a:rPr lang="en-US" dirty="0" smtClean="0"/>
              <a:t> (year, id, …)</a:t>
            </a:r>
          </a:p>
          <a:p>
            <a:pPr lvl="1"/>
            <a:r>
              <a:rPr lang="en-US" dirty="0" smtClean="0"/>
              <a:t>Use Average when sum is not correct (age, price, …)</a:t>
            </a:r>
          </a:p>
          <a:p>
            <a:pPr lvl="1"/>
            <a:endParaRPr lang="en-US" dirty="0"/>
          </a:p>
          <a:p>
            <a:r>
              <a:rPr lang="en-US" dirty="0" smtClean="0"/>
              <a:t>Sort By Column</a:t>
            </a:r>
          </a:p>
          <a:p>
            <a:pPr lvl="1"/>
            <a:r>
              <a:rPr lang="en-US" dirty="0" smtClean="0"/>
              <a:t>Used to control display order of results</a:t>
            </a:r>
          </a:p>
        </p:txBody>
      </p:sp>
    </p:spTree>
    <p:extLst>
      <p:ext uri="{BB962C8B-B14F-4D97-AF65-F5344CB8AC3E}">
        <p14:creationId xmlns:p14="http://schemas.microsoft.com/office/powerpoint/2010/main" val="869867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Category</a:t>
            </a:r>
            <a:endParaRPr lang="en-US" dirty="0"/>
          </a:p>
        </p:txBody>
      </p:sp>
      <p:sp>
        <p:nvSpPr>
          <p:cNvPr id="3" name="Text Placeholder 2"/>
          <p:cNvSpPr>
            <a:spLocks noGrp="1"/>
          </p:cNvSpPr>
          <p:nvPr>
            <p:ph type="body" sz="quarter" idx="11"/>
          </p:nvPr>
        </p:nvSpPr>
        <p:spPr>
          <a:xfrm>
            <a:off x="274639" y="1212849"/>
            <a:ext cx="11889564" cy="5139869"/>
          </a:xfrm>
        </p:spPr>
        <p:txBody>
          <a:bodyPr/>
          <a:lstStyle/>
          <a:p>
            <a:r>
              <a:rPr lang="en-US" dirty="0" smtClean="0"/>
              <a:t>Semantic Knowledge</a:t>
            </a:r>
          </a:p>
          <a:p>
            <a:pPr lvl="1"/>
            <a:r>
              <a:rPr lang="en-US" dirty="0" smtClean="0"/>
              <a:t>Add semantic knowledge about the content of a column beyond its data type</a:t>
            </a:r>
          </a:p>
          <a:p>
            <a:pPr lvl="2"/>
            <a:r>
              <a:rPr lang="en-US" dirty="0" smtClean="0"/>
              <a:t>e.g. numeric columns marked as Year or Zip Code</a:t>
            </a:r>
          </a:p>
          <a:p>
            <a:pPr lvl="1"/>
            <a:r>
              <a:rPr lang="en-US" dirty="0" smtClean="0"/>
              <a:t>Use Custom Category for Year</a:t>
            </a:r>
          </a:p>
          <a:p>
            <a:pPr lvl="1"/>
            <a:endParaRPr lang="en-US" dirty="0" smtClean="0"/>
          </a:p>
          <a:p>
            <a:r>
              <a:rPr lang="en-US" dirty="0" smtClean="0"/>
              <a:t>Choice of visual display</a:t>
            </a:r>
          </a:p>
          <a:p>
            <a:pPr lvl="1"/>
            <a:r>
              <a:rPr lang="en-US" dirty="0" smtClean="0"/>
              <a:t>Date or time are a good </a:t>
            </a:r>
            <a:r>
              <a:rPr lang="en-US" dirty="0"/>
              <a:t>choice for the horizontal axis of a line chart or the play axis of a bubble </a:t>
            </a:r>
            <a:r>
              <a:rPr lang="en-US" dirty="0" smtClean="0"/>
              <a:t>chart</a:t>
            </a:r>
          </a:p>
          <a:p>
            <a:pPr lvl="1"/>
            <a:r>
              <a:rPr lang="en-US" dirty="0" smtClean="0"/>
              <a:t>Columns with geographical data categories suggest using a map</a:t>
            </a:r>
          </a:p>
          <a:p>
            <a:pPr lvl="1"/>
            <a:endParaRPr lang="en-US" dirty="0" smtClean="0"/>
          </a:p>
          <a:p>
            <a:r>
              <a:rPr lang="en-US" dirty="0" smtClean="0"/>
              <a:t>Better interpretation of questions</a:t>
            </a:r>
          </a:p>
          <a:p>
            <a:pPr lvl="1"/>
            <a:r>
              <a:rPr lang="en-US" dirty="0" smtClean="0"/>
              <a:t>The </a:t>
            </a:r>
            <a:r>
              <a:rPr lang="en-US" dirty="0"/>
              <a:t>“when” in “When was John Smith hired?” is almost certain to map to a date </a:t>
            </a:r>
            <a:r>
              <a:rPr lang="en-US" dirty="0" smtClean="0"/>
              <a:t>column</a:t>
            </a:r>
          </a:p>
          <a:p>
            <a:pPr lvl="1"/>
            <a:r>
              <a:rPr lang="en-US" dirty="0" smtClean="0"/>
              <a:t>The </a:t>
            </a:r>
            <a:r>
              <a:rPr lang="en-US" dirty="0"/>
              <a:t>“Brown” in “Count customers in Brown” is more likely to be a city than a hair </a:t>
            </a:r>
            <a:r>
              <a:rPr lang="en-US" dirty="0" smtClean="0"/>
              <a:t>color</a:t>
            </a:r>
            <a:endParaRPr lang="en-US" dirty="0"/>
          </a:p>
        </p:txBody>
      </p:sp>
    </p:spTree>
    <p:extLst>
      <p:ext uri="{BB962C8B-B14F-4D97-AF65-F5344CB8AC3E}">
        <p14:creationId xmlns:p14="http://schemas.microsoft.com/office/powerpoint/2010/main" val="73629585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Advanced Properties</a:t>
            </a:r>
            <a:endParaRPr lang="en-US" dirty="0"/>
          </a:p>
        </p:txBody>
      </p:sp>
      <p:sp>
        <p:nvSpPr>
          <p:cNvPr id="3" name="Text Placeholder 2"/>
          <p:cNvSpPr>
            <a:spLocks noGrp="1"/>
          </p:cNvSpPr>
          <p:nvPr>
            <p:ph type="body" sz="quarter" idx="11"/>
          </p:nvPr>
        </p:nvSpPr>
        <p:spPr>
          <a:xfrm>
            <a:off x="274639" y="1212849"/>
            <a:ext cx="11889564" cy="3447098"/>
          </a:xfrm>
        </p:spPr>
        <p:txBody>
          <a:bodyPr/>
          <a:lstStyle/>
          <a:p>
            <a:r>
              <a:rPr lang="en-US" dirty="0" smtClean="0"/>
              <a:t>Default Field Set</a:t>
            </a:r>
          </a:p>
          <a:p>
            <a:pPr lvl="1"/>
            <a:r>
              <a:rPr lang="en-US" dirty="0" smtClean="0"/>
              <a:t>Columns shown by default when asking questions about a table</a:t>
            </a:r>
          </a:p>
          <a:p>
            <a:pPr lvl="1"/>
            <a:endParaRPr lang="en-US" dirty="0" smtClean="0"/>
          </a:p>
          <a:p>
            <a:r>
              <a:rPr lang="en-US" dirty="0" smtClean="0"/>
              <a:t>Default Label</a:t>
            </a:r>
          </a:p>
          <a:p>
            <a:pPr lvl="1"/>
            <a:r>
              <a:rPr lang="en-US" dirty="0" smtClean="0"/>
              <a:t>Help choosing what kind of graph or chart to use for displaying results</a:t>
            </a:r>
          </a:p>
          <a:p>
            <a:pPr lvl="1"/>
            <a:r>
              <a:rPr lang="en-US" dirty="0" smtClean="0"/>
              <a:t>Example: </a:t>
            </a:r>
            <a:r>
              <a:rPr lang="en-US" i="1" dirty="0" smtClean="0"/>
              <a:t>count orders by customer</a:t>
            </a:r>
          </a:p>
          <a:p>
            <a:pPr lvl="2"/>
            <a:r>
              <a:rPr lang="en-US" dirty="0" smtClean="0"/>
              <a:t>Default Label not set </a:t>
            </a:r>
            <a:r>
              <a:rPr lang="en-US" dirty="0" smtClean="0">
                <a:sym typeface="Wingdings" panose="05000000000000000000" pitchFamily="2" charset="2"/>
              </a:rPr>
              <a:t> Tabular result if there are many columns to display by default</a:t>
            </a:r>
          </a:p>
          <a:p>
            <a:pPr lvl="2"/>
            <a:r>
              <a:rPr lang="en-US" dirty="0" smtClean="0">
                <a:sym typeface="Wingdings" panose="05000000000000000000" pitchFamily="2" charset="2"/>
              </a:rPr>
              <a:t>Default Label set to “Customer Name”  Bar chart using customer name for each value</a:t>
            </a:r>
            <a:endParaRPr lang="en-US" dirty="0"/>
          </a:p>
        </p:txBody>
      </p:sp>
    </p:spTree>
    <p:extLst>
      <p:ext uri="{BB962C8B-B14F-4D97-AF65-F5344CB8AC3E}">
        <p14:creationId xmlns:p14="http://schemas.microsoft.com/office/powerpoint/2010/main" val="387568615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 Normalization for Q &amp; A</a:t>
            </a:r>
            <a:endParaRPr lang="en-US" dirty="0"/>
          </a:p>
        </p:txBody>
      </p:sp>
      <p:sp>
        <p:nvSpPr>
          <p:cNvPr id="3" name="Text Placeholder 2"/>
          <p:cNvSpPr>
            <a:spLocks noGrp="1"/>
          </p:cNvSpPr>
          <p:nvPr>
            <p:ph type="body" sz="quarter" idx="11"/>
          </p:nvPr>
        </p:nvSpPr>
        <p:spPr>
          <a:xfrm>
            <a:off x="274639" y="1212849"/>
            <a:ext cx="11889564" cy="3785652"/>
          </a:xfrm>
        </p:spPr>
        <p:txBody>
          <a:bodyPr/>
          <a:lstStyle/>
          <a:p>
            <a:r>
              <a:rPr lang="en-US" dirty="0" smtClean="0"/>
              <a:t>One table per entity</a:t>
            </a:r>
          </a:p>
          <a:p>
            <a:pPr lvl="1"/>
            <a:r>
              <a:rPr lang="en-US" dirty="0" smtClean="0"/>
              <a:t>Star schema with Slowly Changing Dimension is ok (Type 1 and Type 2 – avoid Type 3)</a:t>
            </a:r>
          </a:p>
          <a:p>
            <a:pPr lvl="1"/>
            <a:endParaRPr lang="en-US" dirty="0" smtClean="0"/>
          </a:p>
          <a:p>
            <a:r>
              <a:rPr lang="en-US" dirty="0" smtClean="0"/>
              <a:t>One column per attribute</a:t>
            </a:r>
            <a:endParaRPr lang="en-US" dirty="0"/>
          </a:p>
          <a:p>
            <a:pPr lvl="1"/>
            <a:r>
              <a:rPr lang="en-US" dirty="0" smtClean="0"/>
              <a:t>Power View does not parse column content</a:t>
            </a:r>
          </a:p>
          <a:p>
            <a:pPr lvl="1"/>
            <a:endParaRPr lang="en-US" dirty="0"/>
          </a:p>
          <a:p>
            <a:r>
              <a:rPr lang="en-US" dirty="0" smtClean="0"/>
              <a:t>Use active relationships between entities</a:t>
            </a:r>
            <a:endParaRPr lang="en-US" dirty="0"/>
          </a:p>
          <a:p>
            <a:pPr lvl="1"/>
            <a:r>
              <a:rPr lang="en-US" dirty="0" smtClean="0"/>
              <a:t>Relationships are translated in verbs (has, owns, …)</a:t>
            </a:r>
          </a:p>
        </p:txBody>
      </p:sp>
    </p:spTree>
    <p:extLst>
      <p:ext uri="{BB962C8B-B14F-4D97-AF65-F5344CB8AC3E}">
        <p14:creationId xmlns:p14="http://schemas.microsoft.com/office/powerpoint/2010/main" val="37002349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Tables for Multi-Column Entities</a:t>
            </a:r>
            <a:endParaRPr lang="en-US" dirty="0"/>
          </a:p>
        </p:txBody>
      </p:sp>
      <p:sp>
        <p:nvSpPr>
          <p:cNvPr id="10" name="Text Placeholder 9"/>
          <p:cNvSpPr>
            <a:spLocks noGrp="1"/>
          </p:cNvSpPr>
          <p:nvPr>
            <p:ph type="body" sz="quarter" idx="11"/>
          </p:nvPr>
        </p:nvSpPr>
        <p:spPr>
          <a:xfrm>
            <a:off x="274639" y="1212849"/>
            <a:ext cx="11889564" cy="1077218"/>
          </a:xfrm>
        </p:spPr>
        <p:txBody>
          <a:bodyPr/>
          <a:lstStyle/>
          <a:p>
            <a:r>
              <a:rPr lang="en-US" dirty="0" smtClean="0"/>
              <a:t>Split column group in a different table</a:t>
            </a:r>
          </a:p>
          <a:p>
            <a:pPr lvl="1"/>
            <a:r>
              <a:rPr lang="en-US" dirty="0" smtClean="0"/>
              <a:t>Split in a different table multiple columns that act as a distinct unit (such as Contact* in Suppliers)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29" y="3281892"/>
            <a:ext cx="2892594" cy="32397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045" y="3281892"/>
            <a:ext cx="7272808" cy="3239706"/>
          </a:xfrm>
          <a:prstGeom prst="rect">
            <a:avLst/>
          </a:prstGeom>
        </p:spPr>
      </p:pic>
      <p:sp>
        <p:nvSpPr>
          <p:cNvPr id="7" name="TextBox 6"/>
          <p:cNvSpPr txBox="1"/>
          <p:nvPr/>
        </p:nvSpPr>
        <p:spPr>
          <a:xfrm>
            <a:off x="640492" y="2472357"/>
            <a:ext cx="1312411"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0000"/>
                </a:solidFill>
              </a:rPr>
              <a:t>Poor</a:t>
            </a:r>
          </a:p>
        </p:txBody>
      </p:sp>
      <p:sp>
        <p:nvSpPr>
          <p:cNvPr id="8" name="TextBox 7"/>
          <p:cNvSpPr txBox="1"/>
          <p:nvPr/>
        </p:nvSpPr>
        <p:spPr>
          <a:xfrm>
            <a:off x="4490045" y="2487828"/>
            <a:ext cx="1588833"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92D050"/>
                </a:solidFill>
              </a:rPr>
              <a:t>Better</a:t>
            </a:r>
          </a:p>
        </p:txBody>
      </p:sp>
    </p:spTree>
    <p:extLst>
      <p:ext uri="{BB962C8B-B14F-4D97-AF65-F5344CB8AC3E}">
        <p14:creationId xmlns:p14="http://schemas.microsoft.com/office/powerpoint/2010/main" val="796571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9" presetClass="emph" presetSubtype="0" nodeType="afterEffect">
                                  <p:stCondLst>
                                    <p:cond delay="0"/>
                                  </p:stCondLst>
                                  <p:childTnLst>
                                    <p:set>
                                      <p:cBhvr rctx="PPT">
                                        <p:cTn id="21" dur="indefinite"/>
                                        <p:tgtEl>
                                          <p:spTgt spid="5"/>
                                        </p:tgtEl>
                                        <p:attrNameLst>
                                          <p:attrName>style.opacity</p:attrName>
                                        </p:attrNameLst>
                                      </p:cBhvr>
                                      <p:to>
                                        <p:strVal val="0.75"/>
                                      </p:to>
                                    </p:set>
                                    <p:animEffect filter="image" prLst="opacity: 0.75">
                                      <p:cBhvr rctx="IE">
                                        <p:cTn id="22"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Pivot to Eliminate Property Bags</a:t>
            </a:r>
            <a:endParaRPr lang="en-US" dirty="0"/>
          </a:p>
        </p:txBody>
      </p:sp>
      <p:sp>
        <p:nvSpPr>
          <p:cNvPr id="10" name="Text Placeholder 9"/>
          <p:cNvSpPr>
            <a:spLocks noGrp="1"/>
          </p:cNvSpPr>
          <p:nvPr>
            <p:ph type="body" sz="quarter" idx="11"/>
          </p:nvPr>
        </p:nvSpPr>
        <p:spPr>
          <a:xfrm>
            <a:off x="274639" y="1212849"/>
            <a:ext cx="11889564" cy="1077218"/>
          </a:xfrm>
        </p:spPr>
        <p:txBody>
          <a:bodyPr/>
          <a:lstStyle/>
          <a:p>
            <a:r>
              <a:rPr lang="en-US" dirty="0" smtClean="0"/>
              <a:t>Property bags have many limitation with Q&amp;A</a:t>
            </a:r>
          </a:p>
          <a:p>
            <a:pPr lvl="1"/>
            <a:r>
              <a:rPr lang="en-US" dirty="0" smtClean="0"/>
              <a:t>Pivot each property in a single column</a:t>
            </a:r>
            <a:endParaRPr lang="en-US" dirty="0"/>
          </a:p>
        </p:txBody>
      </p:sp>
      <p:sp>
        <p:nvSpPr>
          <p:cNvPr id="7" name="TextBox 6"/>
          <p:cNvSpPr txBox="1"/>
          <p:nvPr/>
        </p:nvSpPr>
        <p:spPr>
          <a:xfrm>
            <a:off x="274639" y="2487828"/>
            <a:ext cx="1312411"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0000"/>
                </a:solidFill>
              </a:rPr>
              <a:t>Poor</a:t>
            </a:r>
          </a:p>
        </p:txBody>
      </p:sp>
      <p:sp>
        <p:nvSpPr>
          <p:cNvPr id="8" name="TextBox 7"/>
          <p:cNvSpPr txBox="1"/>
          <p:nvPr/>
        </p:nvSpPr>
        <p:spPr>
          <a:xfrm>
            <a:off x="4963139" y="2487828"/>
            <a:ext cx="1588833"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92D050"/>
                </a:solidFill>
              </a:rPr>
              <a:t>Better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96" y="3224775"/>
            <a:ext cx="4144762" cy="30087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139" y="3224774"/>
            <a:ext cx="7150530" cy="1496623"/>
          </a:xfrm>
          <a:prstGeom prst="rect">
            <a:avLst/>
          </a:prstGeom>
        </p:spPr>
      </p:pic>
    </p:spTree>
    <p:extLst>
      <p:ext uri="{BB962C8B-B14F-4D97-AF65-F5344CB8AC3E}">
        <p14:creationId xmlns:p14="http://schemas.microsoft.com/office/powerpoint/2010/main" val="4023046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500"/>
                            </p:stCondLst>
                            <p:childTnLst>
                              <p:par>
                                <p:cTn id="20" presetID="9" presetClass="emph" presetSubtype="0" nodeType="afterEffect">
                                  <p:stCondLst>
                                    <p:cond delay="0"/>
                                  </p:stCondLst>
                                  <p:childTnLst>
                                    <p:set>
                                      <p:cBhvr rctx="PPT">
                                        <p:cTn id="21" dur="indefinite"/>
                                        <p:tgtEl>
                                          <p:spTgt spid="2"/>
                                        </p:tgtEl>
                                        <p:attrNameLst>
                                          <p:attrName>style.opacity</p:attrName>
                                        </p:attrNameLst>
                                      </p:cBhvr>
                                      <p:to>
                                        <p:strVal val="0.75"/>
                                      </p:to>
                                    </p:set>
                                    <p:animEffect filter="image" prLst="opacity: 0.75">
                                      <p:cBhvr rctx="IE">
                                        <p:cTn id="2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to Eliminate Partitioning</a:t>
            </a:r>
            <a:endParaRPr lang="en-US" dirty="0"/>
          </a:p>
        </p:txBody>
      </p:sp>
      <p:sp>
        <p:nvSpPr>
          <p:cNvPr id="3" name="Text Placeholder 2"/>
          <p:cNvSpPr>
            <a:spLocks noGrp="1"/>
          </p:cNvSpPr>
          <p:nvPr>
            <p:ph type="body" sz="quarter" idx="11"/>
          </p:nvPr>
        </p:nvSpPr>
        <p:spPr>
          <a:xfrm>
            <a:off x="274639" y="1212849"/>
            <a:ext cx="11889564" cy="2431435"/>
          </a:xfrm>
        </p:spPr>
        <p:txBody>
          <a:bodyPr/>
          <a:lstStyle/>
          <a:p>
            <a:r>
              <a:rPr lang="en-US" dirty="0" smtClean="0"/>
              <a:t>Merge partitioned tables in a single column</a:t>
            </a:r>
          </a:p>
          <a:p>
            <a:pPr lvl="1"/>
            <a:r>
              <a:rPr lang="en-US" dirty="0" smtClean="0"/>
              <a:t>Sales2000-2010 and Sales 2011-2020 should be in a single table Sales</a:t>
            </a:r>
          </a:p>
          <a:p>
            <a:pPr lvl="1"/>
            <a:endParaRPr lang="en-US" dirty="0"/>
          </a:p>
          <a:p>
            <a:r>
              <a:rPr lang="en-US" dirty="0" err="1" smtClean="0"/>
              <a:t>Unpivot</a:t>
            </a:r>
            <a:r>
              <a:rPr lang="en-US" dirty="0" smtClean="0"/>
              <a:t> partitioned columns</a:t>
            </a:r>
          </a:p>
          <a:p>
            <a:pPr lvl="1"/>
            <a:r>
              <a:rPr lang="en-US" dirty="0" smtClean="0"/>
              <a:t>Split City1, City2, City3 in a City table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96" y="4527452"/>
            <a:ext cx="7569709" cy="10047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301" y="2976210"/>
            <a:ext cx="5275502" cy="12471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450" y="4469260"/>
            <a:ext cx="2452844" cy="2125798"/>
          </a:xfrm>
          <a:prstGeom prst="rect">
            <a:avLst/>
          </a:prstGeom>
        </p:spPr>
      </p:pic>
      <p:sp>
        <p:nvSpPr>
          <p:cNvPr id="7" name="TextBox 6"/>
          <p:cNvSpPr txBox="1"/>
          <p:nvPr/>
        </p:nvSpPr>
        <p:spPr>
          <a:xfrm>
            <a:off x="11276" y="3767795"/>
            <a:ext cx="1312411"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0000"/>
                </a:solidFill>
              </a:rPr>
              <a:t>Poor</a:t>
            </a:r>
          </a:p>
        </p:txBody>
      </p:sp>
      <p:sp>
        <p:nvSpPr>
          <p:cNvPr id="8" name="TextBox 7"/>
          <p:cNvSpPr txBox="1"/>
          <p:nvPr/>
        </p:nvSpPr>
        <p:spPr>
          <a:xfrm>
            <a:off x="8954456" y="2269360"/>
            <a:ext cx="1588833"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92D050"/>
                </a:solidFill>
              </a:rPr>
              <a:t>Better</a:t>
            </a:r>
          </a:p>
        </p:txBody>
      </p:sp>
    </p:spTree>
    <p:extLst>
      <p:ext uri="{BB962C8B-B14F-4D97-AF65-F5344CB8AC3E}">
        <p14:creationId xmlns:p14="http://schemas.microsoft.com/office/powerpoint/2010/main" val="3851125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4"/>
                                        </p:tgtEl>
                                        <p:attrNameLst>
                                          <p:attrName>style.opacity</p:attrName>
                                        </p:attrNameLst>
                                      </p:cBhvr>
                                      <p:to>
                                        <p:strVal val="0.75"/>
                                      </p:to>
                                    </p:set>
                                    <p:animEffect filter="image" prLst="opacity: 0.75">
                                      <p:cBhvr rctx="IE">
                                        <p:cTn id="2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Column per Attribute</a:t>
            </a:r>
            <a:endParaRPr lang="en-US" dirty="0"/>
          </a:p>
        </p:txBody>
      </p:sp>
      <p:sp>
        <p:nvSpPr>
          <p:cNvPr id="3" name="Text Placeholder 2"/>
          <p:cNvSpPr>
            <a:spLocks noGrp="1"/>
          </p:cNvSpPr>
          <p:nvPr>
            <p:ph type="body" sz="quarter" idx="11"/>
          </p:nvPr>
        </p:nvSpPr>
        <p:spPr>
          <a:xfrm>
            <a:off x="274639" y="1212849"/>
            <a:ext cx="11889564" cy="1077218"/>
          </a:xfrm>
        </p:spPr>
        <p:txBody>
          <a:bodyPr/>
          <a:lstStyle/>
          <a:p>
            <a:r>
              <a:rPr lang="en-US" dirty="0" smtClean="0"/>
              <a:t>Split formatted columns</a:t>
            </a:r>
          </a:p>
          <a:p>
            <a:pPr lvl="1"/>
            <a:r>
              <a:rPr lang="en-US" dirty="0" smtClean="0"/>
              <a:t>Full address might be good for Power Map, but one column per attribute allows individual query</a:t>
            </a:r>
            <a:endParaRPr lang="en-US" dirty="0"/>
          </a:p>
        </p:txBody>
      </p:sp>
      <p:sp>
        <p:nvSpPr>
          <p:cNvPr id="4" name="TextBox 3"/>
          <p:cNvSpPr txBox="1"/>
          <p:nvPr/>
        </p:nvSpPr>
        <p:spPr>
          <a:xfrm>
            <a:off x="274639" y="2997404"/>
            <a:ext cx="1312411"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0000"/>
                </a:solidFill>
              </a:rPr>
              <a:t>Poor</a:t>
            </a:r>
          </a:p>
        </p:txBody>
      </p:sp>
      <p:sp>
        <p:nvSpPr>
          <p:cNvPr id="5" name="TextBox 4"/>
          <p:cNvSpPr txBox="1"/>
          <p:nvPr/>
        </p:nvSpPr>
        <p:spPr>
          <a:xfrm>
            <a:off x="274639" y="4997087"/>
            <a:ext cx="1588833"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92D050"/>
                </a:solidFill>
              </a:rPr>
              <a:t>Better</a:t>
            </a:r>
          </a:p>
        </p:txBody>
      </p:sp>
      <p:pic>
        <p:nvPicPr>
          <p:cNvPr id="6" name="Picture 5"/>
          <p:cNvPicPr>
            <a:picLocks noChangeAspect="1"/>
          </p:cNvPicPr>
          <p:nvPr/>
        </p:nvPicPr>
        <p:blipFill>
          <a:blip r:embed="rId2"/>
          <a:stretch>
            <a:fillRect/>
          </a:stretch>
        </p:blipFill>
        <p:spPr>
          <a:xfrm>
            <a:off x="2062890" y="2754378"/>
            <a:ext cx="5076828" cy="1280117"/>
          </a:xfrm>
          <a:prstGeom prst="rect">
            <a:avLst/>
          </a:prstGeom>
        </p:spPr>
      </p:pic>
      <p:pic>
        <p:nvPicPr>
          <p:cNvPr id="7" name="Picture 6"/>
          <p:cNvPicPr>
            <a:picLocks noChangeAspect="1"/>
          </p:cNvPicPr>
          <p:nvPr/>
        </p:nvPicPr>
        <p:blipFill>
          <a:blip r:embed="rId3"/>
          <a:stretch>
            <a:fillRect/>
          </a:stretch>
        </p:blipFill>
        <p:spPr>
          <a:xfrm>
            <a:off x="2058291" y="4747946"/>
            <a:ext cx="9352504" cy="1292346"/>
          </a:xfrm>
          <a:prstGeom prst="rect">
            <a:avLst/>
          </a:prstGeom>
        </p:spPr>
      </p:pic>
    </p:spTree>
    <p:extLst>
      <p:ext uri="{BB962C8B-B14F-4D97-AF65-F5344CB8AC3E}">
        <p14:creationId xmlns:p14="http://schemas.microsoft.com/office/powerpoint/2010/main" val="3362749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9" presetClass="emph" presetSubtype="0" nodeType="afterEffect">
                                  <p:stCondLst>
                                    <p:cond delay="0"/>
                                  </p:stCondLst>
                                  <p:childTnLst>
                                    <p:set>
                                      <p:cBhvr rctx="PPT">
                                        <p:cTn id="21" dur="indefinite"/>
                                        <p:tgtEl>
                                          <p:spTgt spid="6"/>
                                        </p:tgtEl>
                                        <p:attrNameLst>
                                          <p:attrName>style.opacity</p:attrName>
                                        </p:attrNameLst>
                                      </p:cBhvr>
                                      <p:to>
                                        <p:strVal val="0.75"/>
                                      </p:to>
                                    </p:set>
                                    <p:animEffect filter="image" prLst="opacity: 0.75">
                                      <p:cBhvr rctx="IE">
                                        <p:cTn id="22"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Column per Attribute</a:t>
            </a:r>
            <a:endParaRPr lang="en-US" dirty="0"/>
          </a:p>
        </p:txBody>
      </p:sp>
      <p:sp>
        <p:nvSpPr>
          <p:cNvPr id="3" name="Text Placeholder 2"/>
          <p:cNvSpPr>
            <a:spLocks noGrp="1"/>
          </p:cNvSpPr>
          <p:nvPr>
            <p:ph type="body" sz="quarter" idx="11"/>
          </p:nvPr>
        </p:nvSpPr>
        <p:spPr>
          <a:xfrm>
            <a:off x="274639" y="1212849"/>
            <a:ext cx="11889564" cy="1077218"/>
          </a:xfrm>
        </p:spPr>
        <p:txBody>
          <a:bodyPr/>
          <a:lstStyle/>
          <a:p>
            <a:r>
              <a:rPr lang="en-US" dirty="0"/>
              <a:t>New </a:t>
            </a:r>
            <a:r>
              <a:rPr lang="en-US" dirty="0" smtClean="0"/>
              <a:t>tables </a:t>
            </a:r>
            <a:r>
              <a:rPr lang="en-US" dirty="0"/>
              <a:t>for </a:t>
            </a:r>
            <a:r>
              <a:rPr lang="en-US" dirty="0" smtClean="0"/>
              <a:t>multi-value columns</a:t>
            </a:r>
          </a:p>
          <a:p>
            <a:pPr lvl="1"/>
            <a:r>
              <a:rPr lang="en-US" dirty="0" smtClean="0"/>
              <a:t>Create one-to-many relationship for list of attributes</a:t>
            </a:r>
            <a:endParaRPr lang="en-US" dirty="0"/>
          </a:p>
        </p:txBody>
      </p:sp>
      <p:sp>
        <p:nvSpPr>
          <p:cNvPr id="4" name="TextBox 3"/>
          <p:cNvSpPr txBox="1"/>
          <p:nvPr/>
        </p:nvSpPr>
        <p:spPr>
          <a:xfrm>
            <a:off x="423419" y="2838453"/>
            <a:ext cx="1312411"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0000"/>
                </a:solidFill>
              </a:rPr>
              <a:t>Poor</a:t>
            </a:r>
          </a:p>
        </p:txBody>
      </p:sp>
      <p:sp>
        <p:nvSpPr>
          <p:cNvPr id="5" name="TextBox 4"/>
          <p:cNvSpPr txBox="1"/>
          <p:nvPr/>
        </p:nvSpPr>
        <p:spPr>
          <a:xfrm>
            <a:off x="8925526" y="1710232"/>
            <a:ext cx="1588833"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92D050"/>
                </a:solidFill>
              </a:rPr>
              <a:t>Better</a:t>
            </a:r>
          </a:p>
        </p:txBody>
      </p:sp>
      <p:pic>
        <p:nvPicPr>
          <p:cNvPr id="1026" name="Picture 2" descr="http://blogs.msdn.com/resized-image.ashx/__size/550x0/__key/communityserver-blogs-components-weblogfiles/00-00-01-60-20/5228.Create-New-Tables-for-Multi-Value-Columns-_2D00_-Poo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55" y="3726023"/>
            <a:ext cx="6785124" cy="1270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msdn.com/resized-image.ashx/__size/300x0/__key/communityserver-blogs-components-weblogfiles/00-00-01-60-20/0753.Create-New-Tables-for-Multi-Value-Columns-_2D00_-Better-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0404" y="2567134"/>
            <a:ext cx="3979079" cy="13661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s.msdn.com/resized-image.ashx/__size/200x0/__key/communityserver-blogs-components-weblogfiles/00-00-01-60-20/2068.Create-New-Tables-for-Multi-Value-Columns-_2D00_-Better-2.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2489" y="4361358"/>
            <a:ext cx="2574906" cy="221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39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10"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1026"/>
                                        </p:tgtEl>
                                        <p:attrNameLst>
                                          <p:attrName>style.opacity</p:attrName>
                                        </p:attrNameLst>
                                      </p:cBhvr>
                                      <p:to>
                                        <p:strVal val="0.75"/>
                                      </p:to>
                                    </p:set>
                                    <p:animEffect filter="image" prLst="opacity: 0.75">
                                      <p:cBhvr rctx="IE">
                                        <p:cTn id="25" dur="indefinite"/>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Inactive Relationships</a:t>
            </a:r>
            <a:endParaRPr lang="en-US" dirty="0"/>
          </a:p>
        </p:txBody>
      </p:sp>
      <p:sp>
        <p:nvSpPr>
          <p:cNvPr id="3" name="Text Placeholder 2"/>
          <p:cNvSpPr>
            <a:spLocks noGrp="1"/>
          </p:cNvSpPr>
          <p:nvPr>
            <p:ph type="body" sz="quarter" idx="11"/>
          </p:nvPr>
        </p:nvSpPr>
        <p:spPr>
          <a:xfrm>
            <a:off x="274639" y="1212849"/>
            <a:ext cx="11889564" cy="1754326"/>
          </a:xfrm>
        </p:spPr>
        <p:txBody>
          <a:bodyPr/>
          <a:lstStyle/>
          <a:p>
            <a:r>
              <a:rPr lang="en-US" dirty="0" smtClean="0"/>
              <a:t>Avoid multiple relationships between two tables</a:t>
            </a:r>
          </a:p>
          <a:p>
            <a:pPr lvl="1"/>
            <a:r>
              <a:rPr lang="en-US" dirty="0" err="1" smtClean="0"/>
              <a:t>Denormalize</a:t>
            </a:r>
            <a:r>
              <a:rPr lang="en-US" dirty="0" smtClean="0"/>
              <a:t> attributes with different names corresponding to roles</a:t>
            </a:r>
          </a:p>
          <a:p>
            <a:pPr lvl="1"/>
            <a:r>
              <a:rPr lang="en-US" dirty="0" smtClean="0"/>
              <a:t>Follow </a:t>
            </a:r>
            <a:r>
              <a:rPr lang="en-US" dirty="0"/>
              <a:t>best practice for role dimensions in Power Pivot: rename table and all the columns for each role</a:t>
            </a:r>
          </a:p>
          <a:p>
            <a:pPr lvl="1"/>
            <a:endParaRPr lang="en-US" dirty="0" smtClean="0"/>
          </a:p>
        </p:txBody>
      </p:sp>
      <p:sp>
        <p:nvSpPr>
          <p:cNvPr id="4" name="TextBox 3"/>
          <p:cNvSpPr txBox="1"/>
          <p:nvPr/>
        </p:nvSpPr>
        <p:spPr>
          <a:xfrm>
            <a:off x="274639" y="2810610"/>
            <a:ext cx="1312411"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0000"/>
                </a:solidFill>
              </a:rPr>
              <a:t>Poor</a:t>
            </a:r>
          </a:p>
        </p:txBody>
      </p:sp>
      <p:sp>
        <p:nvSpPr>
          <p:cNvPr id="5" name="TextBox 4"/>
          <p:cNvSpPr txBox="1"/>
          <p:nvPr/>
        </p:nvSpPr>
        <p:spPr>
          <a:xfrm>
            <a:off x="7873568" y="2810610"/>
            <a:ext cx="1588833"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92D050"/>
                </a:solidFill>
              </a:rPr>
              <a:t>Better</a:t>
            </a:r>
          </a:p>
        </p:txBody>
      </p:sp>
      <p:pic>
        <p:nvPicPr>
          <p:cNvPr id="2050" name="Picture 2" descr="http://blogs.msdn.com/resized-image.ashx/__size/550x0/__key/communityserver-blogs-components-weblogfiles/00-00-01-60-20/0247.Denormalize-_2D00_-Poo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88" y="3604674"/>
            <a:ext cx="6469710" cy="23408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s.msdn.com/resized-image.ashx/__size/250x0/__key/communityserver-blogs-components-weblogfiles/00-00-01-60-20/7343.Denormalize-_2D00_-Better.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421" y="3604674"/>
            <a:ext cx="3007331" cy="315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23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par>
                          <p:cTn id="19" fill="hold">
                            <p:stCondLst>
                              <p:cond delay="500"/>
                            </p:stCondLst>
                            <p:childTnLst>
                              <p:par>
                                <p:cTn id="20" presetID="9" presetClass="emph" presetSubtype="0" nodeType="afterEffect">
                                  <p:stCondLst>
                                    <p:cond delay="0"/>
                                  </p:stCondLst>
                                  <p:childTnLst>
                                    <p:set>
                                      <p:cBhvr rctx="PPT">
                                        <p:cTn id="21" dur="indefinite"/>
                                        <p:tgtEl>
                                          <p:spTgt spid="2050"/>
                                        </p:tgtEl>
                                        <p:attrNameLst>
                                          <p:attrName>style.opacity</p:attrName>
                                        </p:attrNameLst>
                                      </p:cBhvr>
                                      <p:to>
                                        <p:strVal val="0.75"/>
                                      </p:to>
                                    </p:set>
                                    <p:animEffect filter="image" prLst="opacity: 0.75">
                                      <p:cBhvr rctx="IE">
                                        <p:cTn id="22" dur="indefinite"/>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Improving Power Pivot Data Models for Microsoft Power BI</a:t>
            </a:r>
            <a:endParaRPr lang="en-US" dirty="0"/>
          </a:p>
        </p:txBody>
      </p:sp>
      <p:sp>
        <p:nvSpPr>
          <p:cNvPr id="4" name="Text Placeholder 3"/>
          <p:cNvSpPr>
            <a:spLocks noGrp="1"/>
          </p:cNvSpPr>
          <p:nvPr>
            <p:ph type="body" sz="quarter" idx="11"/>
          </p:nvPr>
        </p:nvSpPr>
        <p:spPr>
          <a:xfrm>
            <a:off x="274639" y="1212849"/>
            <a:ext cx="11889564" cy="5478423"/>
          </a:xfrm>
        </p:spPr>
        <p:txBody>
          <a:bodyPr/>
          <a:lstStyle/>
          <a:p>
            <a:endParaRPr lang="en-US" dirty="0" smtClean="0"/>
          </a:p>
          <a:p>
            <a:endParaRPr lang="en-US" dirty="0" smtClean="0"/>
          </a:p>
          <a:p>
            <a:r>
              <a:rPr lang="en-US" dirty="0" smtClean="0"/>
              <a:t>General best practices for Power Pivot</a:t>
            </a:r>
          </a:p>
          <a:p>
            <a:endParaRPr lang="en-US" dirty="0" smtClean="0"/>
          </a:p>
          <a:p>
            <a:r>
              <a:rPr lang="en-US" dirty="0" smtClean="0"/>
              <a:t>Best practices for Power View</a:t>
            </a:r>
          </a:p>
          <a:p>
            <a:endParaRPr lang="en-US" dirty="0" smtClean="0"/>
          </a:p>
          <a:p>
            <a:r>
              <a:rPr lang="en-US" dirty="0" smtClean="0"/>
              <a:t>Best practices for Q &amp; A</a:t>
            </a:r>
          </a:p>
          <a:p>
            <a:endParaRPr lang="en-US" dirty="0"/>
          </a:p>
        </p:txBody>
      </p:sp>
    </p:spTree>
    <p:extLst>
      <p:ext uri="{BB962C8B-B14F-4D97-AF65-F5344CB8AC3E}">
        <p14:creationId xmlns:p14="http://schemas.microsoft.com/office/powerpoint/2010/main" val="38137594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Synonyms</a:t>
            </a:r>
            <a:endParaRPr lang="en-US" dirty="0"/>
          </a:p>
        </p:txBody>
      </p:sp>
      <p:sp>
        <p:nvSpPr>
          <p:cNvPr id="3" name="Text Placeholder 2"/>
          <p:cNvSpPr>
            <a:spLocks noGrp="1"/>
          </p:cNvSpPr>
          <p:nvPr>
            <p:ph type="body" sz="quarter" idx="11"/>
          </p:nvPr>
        </p:nvSpPr>
        <p:spPr>
          <a:xfrm>
            <a:off x="274639" y="1212849"/>
            <a:ext cx="11889564" cy="1754326"/>
          </a:xfrm>
        </p:spPr>
        <p:txBody>
          <a:bodyPr/>
          <a:lstStyle/>
          <a:p>
            <a:r>
              <a:rPr lang="en-US" dirty="0" smtClean="0"/>
              <a:t>Effective dictionary used by Q&amp;A</a:t>
            </a:r>
          </a:p>
          <a:p>
            <a:pPr lvl="1"/>
            <a:r>
              <a:rPr lang="en-US" dirty="0" smtClean="0"/>
              <a:t>List synonyms by using comma</a:t>
            </a:r>
          </a:p>
          <a:p>
            <a:pPr lvl="1"/>
            <a:r>
              <a:rPr lang="en-US" dirty="0" smtClean="0"/>
              <a:t>By default, first name is a copy of table/column/measure name</a:t>
            </a:r>
          </a:p>
          <a:p>
            <a:pPr lvl="1"/>
            <a:r>
              <a:rPr lang="en-US" dirty="0" smtClean="0"/>
              <a:t>Removing </a:t>
            </a:r>
            <a:r>
              <a:rPr lang="en-US" dirty="0"/>
              <a:t>it is like renaming (Q&amp;A does not consider </a:t>
            </a:r>
            <a:r>
              <a:rPr lang="en-US" dirty="0" smtClean="0"/>
              <a:t>names </a:t>
            </a:r>
            <a:r>
              <a:rPr lang="en-US" dirty="0"/>
              <a:t>in the data </a:t>
            </a:r>
            <a:r>
              <a:rPr lang="en-US" dirty="0" smtClean="0"/>
              <a:t>model, just synonyms)</a:t>
            </a:r>
            <a:endParaRPr lang="en-US" dirty="0"/>
          </a:p>
        </p:txBody>
      </p:sp>
      <p:pic>
        <p:nvPicPr>
          <p:cNvPr id="3074" name="Picture 2" descr="http://blogs.msdn.com/resized-image.ashx/__size/550x0/__key/communityserver-blogs-components-weblogfiles/00-00-01-60-20/6622.Synonym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0591" y="3425254"/>
            <a:ext cx="4297660" cy="320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2323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Phrasing</a:t>
            </a:r>
            <a:endParaRPr lang="en-US" dirty="0"/>
          </a:p>
        </p:txBody>
      </p:sp>
      <p:sp>
        <p:nvSpPr>
          <p:cNvPr id="3" name="Text Placeholder 2"/>
          <p:cNvSpPr>
            <a:spLocks noGrp="1"/>
          </p:cNvSpPr>
          <p:nvPr>
            <p:ph type="body" sz="quarter" idx="11"/>
          </p:nvPr>
        </p:nvSpPr>
        <p:spPr>
          <a:xfrm>
            <a:off x="274639" y="1212849"/>
            <a:ext cx="11889564" cy="4124206"/>
          </a:xfrm>
        </p:spPr>
        <p:txBody>
          <a:bodyPr/>
          <a:lstStyle/>
          <a:p>
            <a:r>
              <a:rPr lang="en-US" dirty="0" smtClean="0"/>
              <a:t>Relationships define verbs</a:t>
            </a:r>
          </a:p>
          <a:p>
            <a:pPr lvl="1"/>
            <a:r>
              <a:rPr lang="en-US" dirty="0" smtClean="0"/>
              <a:t>Column name on many side of a relationship define verb</a:t>
            </a:r>
          </a:p>
          <a:p>
            <a:pPr lvl="1"/>
            <a:r>
              <a:rPr lang="en-US" dirty="0" smtClean="0"/>
              <a:t>Default verb for a relationship is “have” (Customer have Cars)</a:t>
            </a:r>
          </a:p>
          <a:p>
            <a:pPr lvl="1"/>
            <a:r>
              <a:rPr lang="en-US" dirty="0" smtClean="0"/>
              <a:t>Use synonym or name to specify verbs</a:t>
            </a:r>
          </a:p>
          <a:p>
            <a:pPr lvl="1"/>
            <a:r>
              <a:rPr lang="en-US" dirty="0" smtClean="0"/>
              <a:t>Owner </a:t>
            </a:r>
            <a:r>
              <a:rPr lang="en-US" dirty="0" smtClean="0">
                <a:sym typeface="Wingdings" panose="05000000000000000000" pitchFamily="2" charset="2"/>
              </a:rPr>
              <a:t> owned by (Customer own Cars)</a:t>
            </a:r>
          </a:p>
          <a:p>
            <a:pPr lvl="1"/>
            <a:endParaRPr lang="en-US" dirty="0" smtClean="0">
              <a:sym typeface="Wingdings" panose="05000000000000000000" pitchFamily="2" charset="2"/>
            </a:endParaRPr>
          </a:p>
          <a:p>
            <a:r>
              <a:rPr lang="en-US" dirty="0" smtClean="0"/>
              <a:t>Additional reading (for future enhancements)</a:t>
            </a:r>
          </a:p>
          <a:p>
            <a:pPr lvl="1"/>
            <a:r>
              <a:rPr lang="en-US" dirty="0"/>
              <a:t>Demystifying Power BI Q&amp;A – Part 3</a:t>
            </a:r>
          </a:p>
          <a:p>
            <a:pPr lvl="1"/>
            <a:r>
              <a:rPr lang="en-US" dirty="0" smtClean="0">
                <a:sym typeface="Wingdings" panose="05000000000000000000" pitchFamily="2" charset="2"/>
                <a:hlinkClick r:id="rId3"/>
              </a:rPr>
              <a:t>http</a:t>
            </a:r>
            <a:r>
              <a:rPr lang="en-US" dirty="0">
                <a:sym typeface="Wingdings" panose="05000000000000000000" pitchFamily="2" charset="2"/>
                <a:hlinkClick r:id="rId3"/>
              </a:rPr>
              <a:t>://</a:t>
            </a:r>
            <a:r>
              <a:rPr lang="en-US" dirty="0" smtClean="0">
                <a:sym typeface="Wingdings" panose="05000000000000000000" pitchFamily="2" charset="2"/>
                <a:hlinkClick r:id="rId3"/>
              </a:rPr>
              <a:t>blogs.msdn.com/b/powerbi/archive/2014/03/12/demystifying-power-bi-q-amp-a-part-3.aspx</a:t>
            </a:r>
            <a:endParaRPr lang="en-US" dirty="0" smtClean="0">
              <a:sym typeface="Wingdings" panose="05000000000000000000" pitchFamily="2" charset="2"/>
            </a:endParaRPr>
          </a:p>
          <a:p>
            <a:pPr lvl="1"/>
            <a:endParaRPr lang="en-US" dirty="0" smtClean="0">
              <a:sym typeface="Wingdings" panose="05000000000000000000" pitchFamily="2" charset="2"/>
            </a:endParaRPr>
          </a:p>
        </p:txBody>
      </p:sp>
    </p:spTree>
    <p:extLst>
      <p:ext uri="{BB962C8B-B14F-4D97-AF65-F5344CB8AC3E}">
        <p14:creationId xmlns:p14="http://schemas.microsoft.com/office/powerpoint/2010/main" val="81600275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1"/>
          </p:nvPr>
        </p:nvSpPr>
        <p:spPr>
          <a:xfrm>
            <a:off x="274639" y="1212849"/>
            <a:ext cx="11889564" cy="3785652"/>
          </a:xfrm>
        </p:spPr>
        <p:txBody>
          <a:bodyPr/>
          <a:lstStyle/>
          <a:p>
            <a:r>
              <a:rPr lang="en-US" dirty="0" smtClean="0"/>
              <a:t>Power Pivot Data Model for Power BI</a:t>
            </a:r>
          </a:p>
          <a:p>
            <a:pPr lvl="1"/>
            <a:r>
              <a:rPr lang="en-US" dirty="0" smtClean="0"/>
              <a:t>Use all the best practices in data modeling</a:t>
            </a:r>
          </a:p>
          <a:p>
            <a:pPr lvl="1"/>
            <a:r>
              <a:rPr lang="en-US" dirty="0"/>
              <a:t>Optimization for memory consumption and query performance</a:t>
            </a:r>
          </a:p>
          <a:p>
            <a:pPr lvl="1"/>
            <a:r>
              <a:rPr lang="en-US" dirty="0" smtClean="0"/>
              <a:t>Benefits for client tools (PivotTable, Power View, Q&amp;A)</a:t>
            </a:r>
          </a:p>
          <a:p>
            <a:pPr lvl="1"/>
            <a:endParaRPr lang="en-US" dirty="0"/>
          </a:p>
          <a:p>
            <a:r>
              <a:rPr lang="en-US" dirty="0" smtClean="0"/>
              <a:t>Specific Patterns for Q&amp;A</a:t>
            </a:r>
          </a:p>
          <a:p>
            <a:pPr lvl="1"/>
            <a:r>
              <a:rPr lang="en-US" dirty="0" smtClean="0"/>
              <a:t>Use naming synonyms to adapt naming convention</a:t>
            </a:r>
          </a:p>
          <a:p>
            <a:pPr lvl="1"/>
            <a:r>
              <a:rPr lang="en-US" dirty="0" smtClean="0"/>
              <a:t>Relationship have semantic meaning</a:t>
            </a:r>
            <a:endParaRPr lang="en-US" dirty="0"/>
          </a:p>
          <a:p>
            <a:pPr lvl="1"/>
            <a:r>
              <a:rPr lang="en-US" dirty="0" smtClean="0"/>
              <a:t>Refine model over time based on Q&amp;A users’ feedback</a:t>
            </a:r>
          </a:p>
        </p:txBody>
      </p:sp>
    </p:spTree>
    <p:extLst>
      <p:ext uri="{BB962C8B-B14F-4D97-AF65-F5344CB8AC3E}">
        <p14:creationId xmlns:p14="http://schemas.microsoft.com/office/powerpoint/2010/main" val="366437264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295739"/>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2400"/>
              </a:spcBef>
            </a:pPr>
            <a:r>
              <a:rPr lang="en-US" sz="2000" b="1" dirty="0"/>
              <a:t>DBI-B318 Amazing Data Storytelling with Microsoft Power BI Q&amp;A (Formerly </a:t>
            </a:r>
            <a:r>
              <a:rPr lang="en-US" sz="2000" b="1" dirty="0" err="1"/>
              <a:t>InfoNavigator</a:t>
            </a:r>
            <a:r>
              <a:rPr lang="en-US" sz="2000" b="1" dirty="0"/>
              <a:t>) </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Pivot Data Model</a:t>
            </a:r>
            <a:endParaRPr lang="en-US" dirty="0"/>
          </a:p>
        </p:txBody>
      </p:sp>
      <p:sp>
        <p:nvSpPr>
          <p:cNvPr id="5" name="Text Placeholder 4"/>
          <p:cNvSpPr>
            <a:spLocks noGrp="1"/>
          </p:cNvSpPr>
          <p:nvPr>
            <p:ph type="body" sz="quarter" idx="11"/>
          </p:nvPr>
        </p:nvSpPr>
        <p:spPr>
          <a:xfrm>
            <a:off x="274639" y="1212849"/>
            <a:ext cx="11889564" cy="3785652"/>
          </a:xfrm>
        </p:spPr>
        <p:txBody>
          <a:bodyPr/>
          <a:lstStyle/>
          <a:p>
            <a:r>
              <a:rPr lang="en-US" dirty="0" smtClean="0"/>
              <a:t>Foundation of Power BI</a:t>
            </a:r>
          </a:p>
          <a:p>
            <a:pPr lvl="1"/>
            <a:r>
              <a:rPr lang="en-US" dirty="0" smtClean="0"/>
              <a:t>Data Structure: Tables, Columns, Relationships, Measures</a:t>
            </a:r>
          </a:p>
          <a:p>
            <a:pPr lvl="1"/>
            <a:r>
              <a:rPr lang="en-US" dirty="0" smtClean="0"/>
              <a:t>Data: content in table rows</a:t>
            </a:r>
          </a:p>
          <a:p>
            <a:pPr lvl="1"/>
            <a:r>
              <a:rPr lang="en-US" dirty="0" smtClean="0"/>
              <a:t>Metadata: Formatting, Category, Synonyms, other table and column properties</a:t>
            </a:r>
          </a:p>
          <a:p>
            <a:pPr lvl="1"/>
            <a:endParaRPr lang="en-US" dirty="0"/>
          </a:p>
          <a:p>
            <a:r>
              <a:rPr lang="en-US" dirty="0" smtClean="0"/>
              <a:t>Starting point of any Power BI solution</a:t>
            </a:r>
            <a:endParaRPr lang="en-US" dirty="0"/>
          </a:p>
          <a:p>
            <a:pPr lvl="1"/>
            <a:r>
              <a:rPr lang="en-US" dirty="0" smtClean="0"/>
              <a:t>Starting with a good data model is important to use Power BI successfully:</a:t>
            </a:r>
          </a:p>
          <a:p>
            <a:pPr lvl="2"/>
            <a:r>
              <a:rPr lang="en-US" dirty="0" smtClean="0"/>
              <a:t>Performance</a:t>
            </a:r>
          </a:p>
          <a:p>
            <a:pPr lvl="2"/>
            <a:r>
              <a:rPr lang="en-US" dirty="0" smtClean="0"/>
              <a:t>Usability</a:t>
            </a:r>
          </a:p>
        </p:txBody>
      </p:sp>
    </p:spTree>
    <p:extLst>
      <p:ext uri="{BB962C8B-B14F-4D97-AF65-F5344CB8AC3E}">
        <p14:creationId xmlns:p14="http://schemas.microsoft.com/office/powerpoint/2010/main" val="350592059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Best practices for</a:t>
            </a:r>
            <a:br>
              <a:rPr lang="en-US" dirty="0" smtClean="0"/>
            </a:br>
            <a:r>
              <a:rPr lang="en-US" dirty="0" smtClean="0"/>
              <a:t>Power Pivot</a:t>
            </a:r>
            <a:endParaRPr lang="en-US" dirty="0"/>
          </a:p>
        </p:txBody>
      </p:sp>
    </p:spTree>
    <p:extLst>
      <p:ext uri="{BB962C8B-B14F-4D97-AF65-F5344CB8AC3E}">
        <p14:creationId xmlns:p14="http://schemas.microsoft.com/office/powerpoint/2010/main" val="9159880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 Power Pivot Data Model</a:t>
            </a:r>
            <a:endParaRPr lang="en-US" dirty="0"/>
          </a:p>
        </p:txBody>
      </p:sp>
      <p:sp>
        <p:nvSpPr>
          <p:cNvPr id="6" name="Text Placeholder 5"/>
          <p:cNvSpPr>
            <a:spLocks noGrp="1"/>
          </p:cNvSpPr>
          <p:nvPr>
            <p:ph type="body" sz="quarter" idx="11"/>
          </p:nvPr>
        </p:nvSpPr>
        <p:spPr>
          <a:xfrm>
            <a:off x="274639" y="1212849"/>
            <a:ext cx="11889564" cy="5139869"/>
          </a:xfrm>
        </p:spPr>
        <p:txBody>
          <a:bodyPr/>
          <a:lstStyle/>
          <a:p>
            <a:r>
              <a:rPr lang="en-US" dirty="0" smtClean="0"/>
              <a:t>Find the “right” normalization</a:t>
            </a:r>
          </a:p>
          <a:p>
            <a:pPr lvl="1"/>
            <a:r>
              <a:rPr lang="en-US" dirty="0" smtClean="0"/>
              <a:t>NO 3</a:t>
            </a:r>
            <a:r>
              <a:rPr lang="en-US" baseline="30000" dirty="0" smtClean="0"/>
              <a:t>rd</a:t>
            </a:r>
            <a:r>
              <a:rPr lang="en-US" dirty="0" smtClean="0"/>
              <a:t> normal form</a:t>
            </a:r>
          </a:p>
          <a:p>
            <a:pPr lvl="1"/>
            <a:r>
              <a:rPr lang="en-US" dirty="0" smtClean="0"/>
              <a:t>NO single flat table</a:t>
            </a:r>
          </a:p>
          <a:p>
            <a:pPr lvl="1"/>
            <a:r>
              <a:rPr lang="en-US" dirty="0" smtClean="0"/>
              <a:t>YES star schema</a:t>
            </a:r>
          </a:p>
          <a:p>
            <a:pPr lvl="1"/>
            <a:endParaRPr lang="en-US" dirty="0"/>
          </a:p>
          <a:p>
            <a:r>
              <a:rPr lang="en-US" dirty="0" smtClean="0"/>
              <a:t>One entity, one table</a:t>
            </a:r>
            <a:endParaRPr lang="en-US" dirty="0"/>
          </a:p>
          <a:p>
            <a:pPr lvl="1"/>
            <a:r>
              <a:rPr lang="en-US" dirty="0" smtClean="0"/>
              <a:t>Single table for Product</a:t>
            </a:r>
            <a:endParaRPr lang="en-US" dirty="0"/>
          </a:p>
          <a:p>
            <a:pPr lvl="1"/>
            <a:r>
              <a:rPr lang="en-US" dirty="0" smtClean="0"/>
              <a:t>Avoid snowflake (Product, Subcategory, Category)</a:t>
            </a:r>
          </a:p>
          <a:p>
            <a:pPr lvl="1"/>
            <a:endParaRPr lang="en-US" dirty="0"/>
          </a:p>
          <a:p>
            <a:r>
              <a:rPr lang="en-US" dirty="0" smtClean="0"/>
              <a:t>Duplicate tables for role dimensions</a:t>
            </a:r>
          </a:p>
          <a:p>
            <a:pPr marL="0" lvl="1"/>
            <a:r>
              <a:rPr lang="en-US" dirty="0" smtClean="0"/>
              <a:t>One table per role, with a different name</a:t>
            </a:r>
          </a:p>
          <a:p>
            <a:pPr marL="0" lvl="1"/>
            <a:r>
              <a:rPr lang="en-US" dirty="0" smtClean="0"/>
              <a:t>Rename all </a:t>
            </a:r>
            <a:r>
              <a:rPr lang="en-US" dirty="0"/>
              <a:t>the columns for each </a:t>
            </a:r>
            <a:r>
              <a:rPr lang="en-US" dirty="0" smtClean="0"/>
              <a:t>role (Shipping Date, Order Date, </a:t>
            </a:r>
            <a:r>
              <a:rPr lang="en-US" dirty="0"/>
              <a:t>Shipping Month, </a:t>
            </a:r>
            <a:r>
              <a:rPr lang="en-US" dirty="0" smtClean="0"/>
              <a:t>Order Month, …)</a:t>
            </a:r>
          </a:p>
        </p:txBody>
      </p:sp>
    </p:spTree>
    <p:extLst>
      <p:ext uri="{BB962C8B-B14F-4D97-AF65-F5344CB8AC3E}">
        <p14:creationId xmlns:p14="http://schemas.microsoft.com/office/powerpoint/2010/main" val="20459710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Optimize Power Pivot Data Model</a:t>
            </a:r>
            <a:endParaRPr lang="en-US" dirty="0"/>
          </a:p>
        </p:txBody>
      </p:sp>
      <p:sp>
        <p:nvSpPr>
          <p:cNvPr id="6" name="Text Placeholder 5"/>
          <p:cNvSpPr>
            <a:spLocks noGrp="1"/>
          </p:cNvSpPr>
          <p:nvPr>
            <p:ph type="body" sz="quarter" idx="11"/>
          </p:nvPr>
        </p:nvSpPr>
        <p:spPr>
          <a:xfrm>
            <a:off x="274639" y="1212849"/>
            <a:ext cx="11889564" cy="4801314"/>
          </a:xfrm>
        </p:spPr>
        <p:txBody>
          <a:bodyPr/>
          <a:lstStyle/>
          <a:p>
            <a:r>
              <a:rPr lang="en-US" dirty="0" smtClean="0"/>
              <a:t>Remove useless columns</a:t>
            </a:r>
          </a:p>
          <a:p>
            <a:pPr lvl="1"/>
            <a:r>
              <a:rPr lang="en-US" dirty="0" smtClean="0"/>
              <a:t>Unused columns</a:t>
            </a:r>
          </a:p>
          <a:p>
            <a:pPr lvl="1"/>
            <a:r>
              <a:rPr lang="en-US" dirty="0" smtClean="0"/>
              <a:t>Primary key in fact table (of a star schema)</a:t>
            </a:r>
          </a:p>
          <a:p>
            <a:pPr lvl="1"/>
            <a:r>
              <a:rPr lang="en-US" dirty="0" smtClean="0"/>
              <a:t>Alternative keys for large tables not used in analysis</a:t>
            </a:r>
          </a:p>
          <a:p>
            <a:pPr lvl="1"/>
            <a:r>
              <a:rPr lang="en-US" dirty="0" smtClean="0"/>
              <a:t>Pictures in large tables</a:t>
            </a:r>
          </a:p>
          <a:p>
            <a:pPr lvl="1"/>
            <a:r>
              <a:rPr lang="en-US" dirty="0" smtClean="0"/>
              <a:t>GUIDs and timestamps</a:t>
            </a:r>
          </a:p>
          <a:p>
            <a:pPr lvl="1"/>
            <a:r>
              <a:rPr lang="en-US" dirty="0" smtClean="0"/>
              <a:t>Intermediate calculated columns</a:t>
            </a:r>
          </a:p>
          <a:p>
            <a:pPr lvl="1"/>
            <a:endParaRPr lang="en-US" dirty="0"/>
          </a:p>
          <a:p>
            <a:r>
              <a:rPr lang="en-US" dirty="0" smtClean="0"/>
              <a:t>Optimize high density columns</a:t>
            </a:r>
            <a:endParaRPr lang="en-US" dirty="0"/>
          </a:p>
          <a:p>
            <a:pPr lvl="1"/>
            <a:r>
              <a:rPr lang="en-US" dirty="0" smtClean="0"/>
              <a:t>Consider split of required columns with high cardinality</a:t>
            </a:r>
          </a:p>
          <a:p>
            <a:pPr lvl="2"/>
            <a:r>
              <a:rPr lang="en-US" dirty="0" smtClean="0"/>
              <a:t>Split </a:t>
            </a:r>
            <a:r>
              <a:rPr lang="en-US" dirty="0" err="1" smtClean="0"/>
              <a:t>datetime</a:t>
            </a:r>
            <a:r>
              <a:rPr lang="en-US" dirty="0" smtClean="0"/>
              <a:t> in date and time, rounding time to minutes or seconds</a:t>
            </a:r>
          </a:p>
          <a:p>
            <a:pPr lvl="2"/>
            <a:r>
              <a:rPr lang="en-US" dirty="0" smtClean="0"/>
              <a:t>Split amount columns in quantity and price, calculating amount in a measure</a:t>
            </a:r>
          </a:p>
        </p:txBody>
      </p:sp>
    </p:spTree>
    <p:extLst>
      <p:ext uri="{BB962C8B-B14F-4D97-AF65-F5344CB8AC3E}">
        <p14:creationId xmlns:p14="http://schemas.microsoft.com/office/powerpoint/2010/main" val="21040627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993" y="2938153"/>
            <a:ext cx="12432482" cy="4056372"/>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a:spLocks noGrp="1"/>
          </p:cNvSpPr>
          <p:nvPr>
            <p:ph type="title"/>
          </p:nvPr>
        </p:nvSpPr>
        <p:spPr/>
        <p:txBody>
          <a:bodyPr/>
          <a:lstStyle/>
          <a:p>
            <a:r>
              <a:rPr lang="en-US" dirty="0" smtClean="0"/>
              <a:t>Optimize Power Pivot Data Model</a:t>
            </a:r>
            <a:endParaRPr lang="en-US" dirty="0"/>
          </a:p>
        </p:txBody>
      </p:sp>
      <p:sp>
        <p:nvSpPr>
          <p:cNvPr id="6" name="Text Placeholder 5"/>
          <p:cNvSpPr>
            <a:spLocks noGrp="1"/>
          </p:cNvSpPr>
          <p:nvPr>
            <p:ph type="body" sz="quarter" idx="11"/>
          </p:nvPr>
        </p:nvSpPr>
        <p:spPr>
          <a:xfrm>
            <a:off x="274639" y="1212849"/>
            <a:ext cx="11889564" cy="1754326"/>
          </a:xfrm>
        </p:spPr>
        <p:txBody>
          <a:bodyPr/>
          <a:lstStyle/>
          <a:p>
            <a:r>
              <a:rPr lang="en-US" dirty="0" smtClean="0"/>
              <a:t>Avoid relationships through high cardinality columns</a:t>
            </a:r>
          </a:p>
          <a:p>
            <a:pPr lvl="1"/>
            <a:r>
              <a:rPr lang="en-US" dirty="0" smtClean="0"/>
              <a:t>Avoid relationship Order Details </a:t>
            </a:r>
            <a:r>
              <a:rPr lang="en-US" dirty="0" smtClean="0">
                <a:sym typeface="Wingdings" panose="05000000000000000000" pitchFamily="2" charset="2"/>
              </a:rPr>
              <a:t> Order Header</a:t>
            </a:r>
          </a:p>
          <a:p>
            <a:pPr lvl="1"/>
            <a:r>
              <a:rPr lang="en-US" dirty="0" smtClean="0">
                <a:sym typeface="Wingdings" panose="05000000000000000000" pitchFamily="2" charset="2"/>
              </a:rPr>
              <a:t>Create two star schemas instead</a:t>
            </a:r>
          </a:p>
          <a:p>
            <a:pPr lvl="2"/>
            <a:r>
              <a:rPr lang="en-US" dirty="0" smtClean="0">
                <a:sym typeface="Wingdings" panose="05000000000000000000" pitchFamily="2" charset="2"/>
              </a:rPr>
              <a:t>Duplicate Order Header foreign keys in Order Detail view</a:t>
            </a:r>
            <a:endParaRPr lang="en-US" dirty="0" smtClean="0"/>
          </a:p>
        </p:txBody>
      </p:sp>
      <p:pic>
        <p:nvPicPr>
          <p:cNvPr id="3" name="Picture 2"/>
          <p:cNvPicPr>
            <a:picLocks noChangeAspect="1"/>
          </p:cNvPicPr>
          <p:nvPr/>
        </p:nvPicPr>
        <p:blipFill>
          <a:blip r:embed="rId3"/>
          <a:stretch>
            <a:fillRect/>
          </a:stretch>
        </p:blipFill>
        <p:spPr>
          <a:xfrm>
            <a:off x="802133" y="3067440"/>
            <a:ext cx="3975943" cy="3785543"/>
          </a:xfrm>
          <a:prstGeom prst="rect">
            <a:avLst/>
          </a:prstGeom>
        </p:spPr>
      </p:pic>
      <p:pic>
        <p:nvPicPr>
          <p:cNvPr id="8" name="Picture 7"/>
          <p:cNvPicPr>
            <a:picLocks noChangeAspect="1"/>
          </p:cNvPicPr>
          <p:nvPr/>
        </p:nvPicPr>
        <p:blipFill>
          <a:blip r:embed="rId4"/>
          <a:stretch>
            <a:fillRect/>
          </a:stretch>
        </p:blipFill>
        <p:spPr>
          <a:xfrm>
            <a:off x="7802413" y="3067440"/>
            <a:ext cx="4032448" cy="3802072"/>
          </a:xfrm>
          <a:prstGeom prst="rect">
            <a:avLst/>
          </a:prstGeom>
        </p:spPr>
      </p:pic>
      <p:sp>
        <p:nvSpPr>
          <p:cNvPr id="9" name="Right Arrow 8"/>
          <p:cNvSpPr/>
          <p:nvPr/>
        </p:nvSpPr>
        <p:spPr bwMode="auto">
          <a:xfrm>
            <a:off x="4994101" y="4351356"/>
            <a:ext cx="1872208" cy="1296144"/>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53847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3"/>
                                        </p:tgtEl>
                                        <p:attrNameLst>
                                          <p:attrName>style.opacity</p:attrName>
                                        </p:attrNameLst>
                                      </p:cBhvr>
                                      <p:to>
                                        <p:strVal val="0.5"/>
                                      </p:to>
                                    </p:set>
                                    <p:animEffect filter="image" prLst="opacity: 0.5">
                                      <p:cBhvr rctx="IE">
                                        <p:cTn id="2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Marco Russo</External_x0020_Speaker>
    <Session_x0020_Code xmlns="e36bfbf9-5e42-489c-a259-4c54eb22cb57">DBI-B322</Session_x0020_Code>
    <Presentation_x0020_Date xmlns="e36bfbf9-5e42-489c-a259-4c54eb22cb57">2014-05-15T00:00:00+02:00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elements/1.1/"/>
    <ds:schemaRef ds:uri="http://www.w3.org/XML/1998/namespace"/>
    <ds:schemaRef ds:uri="http://purl.org/dc/dcmitype/"/>
    <ds:schemaRef ds:uri="http://purl.org/dc/terms/"/>
    <ds:schemaRef ds:uri="http://schemas.microsoft.com/office/2006/documentManagement/types"/>
    <ds:schemaRef ds:uri="230e9df3-be65-4c73-a93b-d1236ebd677e"/>
    <ds:schemaRef ds:uri="http://schemas.microsoft.com/office/infopath/2007/PartnerControls"/>
    <ds:schemaRef ds:uri="http://schemas.openxmlformats.org/package/2006/metadata/core-properties"/>
    <ds:schemaRef ds:uri="e36bfbf9-5e42-489c-a259-4c54eb22cb5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750</TotalTime>
  <Words>3984</Words>
  <Application>Microsoft Office PowerPoint</Application>
  <PresentationFormat>Custom</PresentationFormat>
  <Paragraphs>407</Paragraphs>
  <Slides>47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Segoe UI</vt:lpstr>
      <vt:lpstr>Segoe UI Light</vt:lpstr>
      <vt:lpstr>Times New Roman</vt:lpstr>
      <vt:lpstr>Wingdings</vt:lpstr>
      <vt:lpstr>TechEd 2014 Dk Blue</vt:lpstr>
      <vt:lpstr>PowerPoint Presentation</vt:lpstr>
      <vt:lpstr>Improving Power Pivot Data Models for Microsoft Power BI</vt:lpstr>
      <vt:lpstr>Who is speaking</vt:lpstr>
      <vt:lpstr>Improving Power Pivot Data Models for Microsoft Power BI</vt:lpstr>
      <vt:lpstr>Power Pivot Data Model</vt:lpstr>
      <vt:lpstr>Best practices for Power Pivot</vt:lpstr>
      <vt:lpstr>Design Power Pivot Data Model</vt:lpstr>
      <vt:lpstr>Optimize Power Pivot Data Model</vt:lpstr>
      <vt:lpstr>Optimize Power Pivot Data Model</vt:lpstr>
      <vt:lpstr>Optimize Power Pivot Data Model</vt:lpstr>
      <vt:lpstr>Naming Convention</vt:lpstr>
      <vt:lpstr>Data Type and Format Properties</vt:lpstr>
      <vt:lpstr>Advanced Properties</vt:lpstr>
      <vt:lpstr>Expose Data, Hide Technical Details</vt:lpstr>
      <vt:lpstr>Best practices for Power View</vt:lpstr>
      <vt:lpstr>Table Behavior</vt:lpstr>
      <vt:lpstr>Advanced Properties for Power View</vt:lpstr>
      <vt:lpstr>Image Handling</vt:lpstr>
      <vt:lpstr>Image Handling: URL or in-memory?</vt:lpstr>
      <vt:lpstr>Best practices for Forecasting</vt:lpstr>
      <vt:lpstr>Guidelines for column used in X-Axis</vt:lpstr>
      <vt:lpstr>PowerPoint Presentation</vt:lpstr>
      <vt:lpstr>Best practices for Q &amp; A</vt:lpstr>
      <vt:lpstr>Steps in Q&amp;A</vt:lpstr>
      <vt:lpstr>Steps in Q&amp;A</vt:lpstr>
      <vt:lpstr>Influencing the best answer</vt:lpstr>
      <vt:lpstr>Naming Rules</vt:lpstr>
      <vt:lpstr>Naming Rules</vt:lpstr>
      <vt:lpstr>Hidden Objects</vt:lpstr>
      <vt:lpstr>Standard Power Pivot Properties</vt:lpstr>
      <vt:lpstr>Data Category</vt:lpstr>
      <vt:lpstr>Use of Advanced Properties</vt:lpstr>
      <vt:lpstr>Data Model Normalization for Q &amp; A</vt:lpstr>
      <vt:lpstr>New Tables for Multi-Column Entities</vt:lpstr>
      <vt:lpstr>Pivot to Eliminate Property Bags</vt:lpstr>
      <vt:lpstr>Union to Eliminate Partitioning</vt:lpstr>
      <vt:lpstr>One Column per Attribute</vt:lpstr>
      <vt:lpstr>One Column per Attribute</vt:lpstr>
      <vt:lpstr>Avoid Inactive Relationships</vt:lpstr>
      <vt:lpstr>Synonyms</vt:lpstr>
      <vt:lpstr>Phrasing</vt:lpstr>
      <vt:lpstr>Conclusion</vt:lpstr>
      <vt:lpstr>Related content</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Power Pivot Data Models for Microsoft Power BI</dc:title>
  <dc:subject>TechEd 2014</dc:subject>
  <dc:creator>Marco Russo (Loader)</dc:creator>
  <cp:keywords/>
  <dc:description>Template: Jordan Cayabyab, Artitudes Design
Formatting: 
Audience Type:</dc:description>
  <cp:lastModifiedBy>testadmin</cp:lastModifiedBy>
  <cp:revision>50</cp:revision>
  <dcterms:created xsi:type="dcterms:W3CDTF">2014-04-09T16:30:41Z</dcterms:created>
  <dcterms:modified xsi:type="dcterms:W3CDTF">2014-05-15T15:50:31Z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