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58"/>
  </p:notesMasterIdLst>
  <p:handoutMasterIdLst>
    <p:handoutMasterId r:id="rId59"/>
  </p:handoutMasterIdLst>
  <p:sldIdLst>
    <p:sldId id="1381" r:id="rId6"/>
    <p:sldId id="1412" r:id="rId7"/>
    <p:sldId id="1420" r:id="rId8"/>
    <p:sldId id="1421" r:id="rId9"/>
    <p:sldId id="1422" r:id="rId10"/>
    <p:sldId id="1423" r:id="rId11"/>
    <p:sldId id="1424" r:id="rId12"/>
    <p:sldId id="1425" r:id="rId13"/>
    <p:sldId id="1426" r:id="rId14"/>
    <p:sldId id="1427" r:id="rId15"/>
    <p:sldId id="1428" r:id="rId16"/>
    <p:sldId id="1429" r:id="rId17"/>
    <p:sldId id="1430" r:id="rId18"/>
    <p:sldId id="1431" r:id="rId19"/>
    <p:sldId id="1432" r:id="rId20"/>
    <p:sldId id="1433" r:id="rId21"/>
    <p:sldId id="1434" r:id="rId22"/>
    <p:sldId id="1435" r:id="rId23"/>
    <p:sldId id="1436" r:id="rId24"/>
    <p:sldId id="1437" r:id="rId25"/>
    <p:sldId id="1438" r:id="rId26"/>
    <p:sldId id="1439" r:id="rId27"/>
    <p:sldId id="1440" r:id="rId28"/>
    <p:sldId id="1441" r:id="rId29"/>
    <p:sldId id="1442" r:id="rId30"/>
    <p:sldId id="1443" r:id="rId31"/>
    <p:sldId id="1444" r:id="rId32"/>
    <p:sldId id="1445" r:id="rId33"/>
    <p:sldId id="1446" r:id="rId34"/>
    <p:sldId id="1447" r:id="rId35"/>
    <p:sldId id="1448" r:id="rId36"/>
    <p:sldId id="1449" r:id="rId37"/>
    <p:sldId id="1450" r:id="rId38"/>
    <p:sldId id="1451" r:id="rId39"/>
    <p:sldId id="1452" r:id="rId40"/>
    <p:sldId id="1453" r:id="rId41"/>
    <p:sldId id="1454" r:id="rId42"/>
    <p:sldId id="1455" r:id="rId43"/>
    <p:sldId id="1456" r:id="rId44"/>
    <p:sldId id="1457" r:id="rId45"/>
    <p:sldId id="1458" r:id="rId46"/>
    <p:sldId id="1459" r:id="rId47"/>
    <p:sldId id="1460" r:id="rId48"/>
    <p:sldId id="1461" r:id="rId49"/>
    <p:sldId id="1462" r:id="rId50"/>
    <p:sldId id="1463" r:id="rId51"/>
    <p:sldId id="1464" r:id="rId52"/>
    <p:sldId id="1465" r:id="rId53"/>
    <p:sldId id="1416" r:id="rId54"/>
    <p:sldId id="1417" r:id="rId55"/>
    <p:sldId id="1414" r:id="rId56"/>
    <p:sldId id="1132"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412"/>
            <p14:sldId id="1420"/>
            <p14:sldId id="1421"/>
            <p14:sldId id="1422"/>
            <p14:sldId id="1423"/>
            <p14:sldId id="1424"/>
            <p14:sldId id="1425"/>
            <p14:sldId id="1426"/>
            <p14:sldId id="1427"/>
            <p14:sldId id="1428"/>
            <p14:sldId id="1429"/>
            <p14:sldId id="1430"/>
            <p14:sldId id="1431"/>
            <p14:sldId id="1432"/>
            <p14:sldId id="1433"/>
            <p14:sldId id="1434"/>
            <p14:sldId id="1435"/>
            <p14:sldId id="1436"/>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85210" autoAdjust="0"/>
  </p:normalViewPr>
  <p:slideViewPr>
    <p:cSldViewPr snapToObjects="1">
      <p:cViewPr varScale="1">
        <p:scale>
          <a:sx n="111" d="100"/>
          <a:sy n="111" d="100"/>
        </p:scale>
        <p:origin x="426" y="9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546125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308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9222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0917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a:prstGeom prst="rect">
            <a:avLst/>
          </a:prstGeom>
        </p:spPr>
      </p:sp>
      <p:sp>
        <p:nvSpPr>
          <p:cNvPr id="3" name="Notes Placeholder 2"/>
          <p:cNvSpPr>
            <a:spLocks noGrp="1"/>
          </p:cNvSpPr>
          <p:nvPr>
            <p:ph type="body" idx="1"/>
          </p:nvPr>
        </p:nvSpPr>
        <p:spPr>
          <a:xfrm>
            <a:off x="708660" y="4451985"/>
            <a:ext cx="5669280" cy="421767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377940" y="8902343"/>
            <a:ext cx="707020" cy="468630"/>
          </a:xfrm>
          <a:prstGeom prst="rect">
            <a:avLst/>
          </a:prstGeom>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5/13/2014 5:23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4015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67366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4311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1547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1837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693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9775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6388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311778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886135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799034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21136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848498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01560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845042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38589410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16155005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33916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220042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059853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402739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0356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796437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12682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004351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01141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07771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791587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85662841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24701549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35200385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94413865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8676910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6112281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22036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6257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68168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1489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818242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335802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28822240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2.png"/><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229037972"/>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1.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11.x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linkedin.com/in/peterjsmyers" TargetMode="External"/><Relationship Id="rId2" Type="http://schemas.openxmlformats.org/officeDocument/2006/relationships/hyperlink" Target="mailto:peter.myers@bitwisesolutions.com.au" TargetMode="Externa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http://msdn.microsoft.com/library/bb510517.aspx" TargetMode="External"/><Relationship Id="rId2" Type="http://schemas.openxmlformats.org/officeDocument/2006/relationships/hyperlink" Target="http://www.microsoft.com/en-us/sqlserver/solutions-technologies/business-intelligence/predictive-analytics.aspx" TargetMode="External"/><Relationship Id="rId1" Type="http://schemas.openxmlformats.org/officeDocument/2006/relationships/slideLayout" Target="../slideLayouts/slideLayout11.xml"/><Relationship Id="rId4" Type="http://schemas.openxmlformats.org/officeDocument/2006/relationships/hyperlink" Target="http://www.sqlserverdatamining.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Paul_the_Octopus" TargetMode="External"/><Relationship Id="rId2" Type="http://schemas.openxmlformats.org/officeDocument/2006/relationships/hyperlink" Target="http://technet.microsoft.com/library/cc966451.aspx" TargetMode="Externa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17636" y="2125663"/>
            <a:ext cx="11069563" cy="1831975"/>
          </a:xfrm>
        </p:spPr>
        <p:txBody>
          <a:bodyPr/>
          <a:lstStyle/>
          <a:p>
            <a:r>
              <a:rPr lang="en-AU" dirty="0"/>
              <a:t>Describing the </a:t>
            </a:r>
            <a:br>
              <a:rPr lang="en-AU" dirty="0"/>
            </a:br>
            <a:r>
              <a:rPr lang="en-AU" dirty="0"/>
              <a:t>Data Mining </a:t>
            </a:r>
            <a:r>
              <a:rPr lang="en-AU" dirty="0" smtClean="0"/>
              <a:t>Process</a:t>
            </a:r>
            <a:endParaRPr lang="en-US" dirty="0"/>
          </a:p>
        </p:txBody>
      </p:sp>
    </p:spTree>
    <p:extLst>
      <p:ext uri="{BB962C8B-B14F-4D97-AF65-F5344CB8AC3E}">
        <p14:creationId xmlns:p14="http://schemas.microsoft.com/office/powerpoint/2010/main" val="38649004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Describing the Data Mining </a:t>
            </a:r>
            <a:r>
              <a:rPr lang="en-US" dirty="0" smtClean="0"/>
              <a:t>Process</a:t>
            </a:r>
            <a:br>
              <a:rPr lang="en-US" dirty="0" smtClean="0"/>
            </a:br>
            <a:r>
              <a:rPr lang="en-US" sz="3200" dirty="0">
                <a:solidFill>
                  <a:schemeClr val="accent1"/>
                </a:solidFill>
              </a:rPr>
              <a:t>Design </a:t>
            </a:r>
            <a:r>
              <a:rPr lang="en-US" sz="3200" dirty="0">
                <a:solidFill>
                  <a:schemeClr val="tx1">
                    <a:lumMod val="50000"/>
                  </a:schemeClr>
                </a:solidFill>
              </a:rPr>
              <a:t>► Process ► </a:t>
            </a:r>
            <a:r>
              <a:rPr lang="en-US" sz="3200" dirty="0" smtClean="0">
                <a:solidFill>
                  <a:schemeClr val="tx1">
                    <a:lumMod val="50000"/>
                  </a:schemeClr>
                </a:solidFill>
              </a:rPr>
              <a:t>Query</a:t>
            </a:r>
            <a:endParaRPr lang="en-US" sz="3200" dirty="0">
              <a:solidFill>
                <a:schemeClr val="tx1">
                  <a:lumMod val="50000"/>
                </a:schemeClr>
              </a:solidFill>
            </a:endParaRPr>
          </a:p>
        </p:txBody>
      </p:sp>
      <p:grpSp>
        <p:nvGrpSpPr>
          <p:cNvPr id="5" name="Group 4"/>
          <p:cNvGrpSpPr/>
          <p:nvPr/>
        </p:nvGrpSpPr>
        <p:grpSpPr>
          <a:xfrm>
            <a:off x="7874421" y="2057102"/>
            <a:ext cx="1829586" cy="1609992"/>
            <a:chOff x="6282689" y="1115783"/>
            <a:chExt cx="1829586" cy="1609992"/>
          </a:xfrm>
        </p:grpSpPr>
        <p:sp>
          <p:nvSpPr>
            <p:cNvPr id="7" name="TextBox 11274"/>
            <p:cNvSpPr txBox="1">
              <a:spLocks noChangeArrowheads="1"/>
            </p:cNvSpPr>
            <p:nvPr/>
          </p:nvSpPr>
          <p:spPr bwMode="auto">
            <a:xfrm>
              <a:off x="6353120" y="2375445"/>
              <a:ext cx="1688724" cy="350330"/>
            </a:xfrm>
            <a:prstGeom prst="rect">
              <a:avLst/>
            </a:prstGeom>
            <a:noFill/>
            <a:ln w="9525">
              <a:noFill/>
              <a:miter lim="800000"/>
              <a:headEnd/>
              <a:tailEnd/>
            </a:ln>
          </p:spPr>
          <p:txBody>
            <a:bodyPr>
              <a:spAutoFit/>
            </a:bodyPr>
            <a:lstStyle/>
            <a:p>
              <a:pPr algn="ctr">
                <a:spcBef>
                  <a:spcPct val="50000"/>
                </a:spcBef>
              </a:pPr>
              <a:r>
                <a:rPr lang="en-US" sz="1632" b="1" dirty="0">
                  <a:solidFill>
                    <a:srgbClr val="FFFFFF"/>
                  </a:solidFill>
                  <a:cs typeface="Segoe UI" pitchFamily="34" charset="0"/>
                </a:rPr>
                <a:t>Mining Model</a:t>
              </a:r>
            </a:p>
          </p:txBody>
        </p:sp>
        <p:pic>
          <p:nvPicPr>
            <p:cNvPr id="9" name="Rectangle 11276"/>
            <p:cNvPicPr>
              <a:picLocks noChangeAspect="1" noChangeArrowheads="1"/>
            </p:cNvPicPr>
            <p:nvPr/>
          </p:nvPicPr>
          <p:blipFill>
            <a:blip r:embed="rId2" cstate="print"/>
            <a:srcRect/>
            <a:stretch>
              <a:fillRect/>
            </a:stretch>
          </p:blipFill>
          <p:spPr bwMode="auto">
            <a:xfrm>
              <a:off x="6282689" y="1115783"/>
              <a:ext cx="1829586" cy="1259662"/>
            </a:xfrm>
            <a:prstGeom prst="rect">
              <a:avLst/>
            </a:prstGeom>
            <a:noFill/>
            <a:ln w="9525">
              <a:noFill/>
              <a:miter lim="800000"/>
              <a:headEnd/>
              <a:tailEnd/>
            </a:ln>
          </p:spPr>
        </p:pic>
      </p:grpSp>
    </p:spTree>
    <p:extLst>
      <p:ext uri="{BB962C8B-B14F-4D97-AF65-F5344CB8AC3E}">
        <p14:creationId xmlns:p14="http://schemas.microsoft.com/office/powerpoint/2010/main" val="47083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Describing the Data Mining </a:t>
            </a:r>
            <a:r>
              <a:rPr lang="en-US" dirty="0" smtClean="0"/>
              <a:t>Process</a:t>
            </a:r>
            <a:br>
              <a:rPr lang="en-US" dirty="0" smtClean="0"/>
            </a:br>
            <a:r>
              <a:rPr lang="en-US" sz="3200" dirty="0">
                <a:solidFill>
                  <a:schemeClr val="tx1">
                    <a:lumMod val="50000"/>
                  </a:schemeClr>
                </a:solidFill>
              </a:rPr>
              <a:t>Design</a:t>
            </a:r>
            <a:r>
              <a:rPr lang="en-US" sz="3200" dirty="0">
                <a:solidFill>
                  <a:schemeClr val="accent1"/>
                </a:solidFill>
              </a:rPr>
              <a:t> </a:t>
            </a:r>
            <a:r>
              <a:rPr lang="en-US" sz="3200" dirty="0">
                <a:solidFill>
                  <a:schemeClr val="tx1">
                    <a:lumMod val="50000"/>
                  </a:schemeClr>
                </a:solidFill>
              </a:rPr>
              <a:t>► </a:t>
            </a:r>
            <a:r>
              <a:rPr lang="en-US" sz="3200" dirty="0">
                <a:solidFill>
                  <a:schemeClr val="accent1"/>
                </a:solidFill>
              </a:rPr>
              <a:t>Process</a:t>
            </a:r>
            <a:r>
              <a:rPr lang="en-US" sz="3200" dirty="0">
                <a:solidFill>
                  <a:schemeClr val="tx1">
                    <a:lumMod val="50000"/>
                  </a:schemeClr>
                </a:solidFill>
              </a:rPr>
              <a:t> ► </a:t>
            </a:r>
            <a:r>
              <a:rPr lang="en-US" sz="3200" dirty="0" smtClean="0">
                <a:solidFill>
                  <a:schemeClr val="tx1">
                    <a:lumMod val="50000"/>
                  </a:schemeClr>
                </a:solidFill>
              </a:rPr>
              <a:t>Query</a:t>
            </a:r>
            <a:endParaRPr lang="en-US" sz="3200" dirty="0">
              <a:solidFill>
                <a:schemeClr val="tx1">
                  <a:lumMod val="50000"/>
                </a:schemeClr>
              </a:solidFill>
            </a:endParaRPr>
          </a:p>
        </p:txBody>
      </p:sp>
      <p:grpSp>
        <p:nvGrpSpPr>
          <p:cNvPr id="5" name="Group 4"/>
          <p:cNvGrpSpPr/>
          <p:nvPr/>
        </p:nvGrpSpPr>
        <p:grpSpPr>
          <a:xfrm>
            <a:off x="7874421" y="2057102"/>
            <a:ext cx="1829586" cy="1609992"/>
            <a:chOff x="6282689" y="1115783"/>
            <a:chExt cx="1829586" cy="1609992"/>
          </a:xfrm>
        </p:grpSpPr>
        <p:sp>
          <p:nvSpPr>
            <p:cNvPr id="7" name="TextBox 11274"/>
            <p:cNvSpPr txBox="1">
              <a:spLocks noChangeArrowheads="1"/>
            </p:cNvSpPr>
            <p:nvPr/>
          </p:nvSpPr>
          <p:spPr bwMode="auto">
            <a:xfrm>
              <a:off x="6353120" y="2375445"/>
              <a:ext cx="1688724" cy="350330"/>
            </a:xfrm>
            <a:prstGeom prst="rect">
              <a:avLst/>
            </a:prstGeom>
            <a:noFill/>
            <a:ln w="9525">
              <a:noFill/>
              <a:miter lim="800000"/>
              <a:headEnd/>
              <a:tailEnd/>
            </a:ln>
          </p:spPr>
          <p:txBody>
            <a:bodyPr>
              <a:spAutoFit/>
            </a:bodyPr>
            <a:lstStyle/>
            <a:p>
              <a:pPr algn="ctr">
                <a:spcBef>
                  <a:spcPct val="50000"/>
                </a:spcBef>
              </a:pPr>
              <a:r>
                <a:rPr lang="en-US" sz="1632" b="1" dirty="0">
                  <a:solidFill>
                    <a:srgbClr val="FFFFFF"/>
                  </a:solidFill>
                  <a:cs typeface="Segoe UI" pitchFamily="34" charset="0"/>
                </a:rPr>
                <a:t>Mining Model</a:t>
              </a:r>
            </a:p>
          </p:txBody>
        </p:sp>
        <p:pic>
          <p:nvPicPr>
            <p:cNvPr id="9" name="Rectangle 11276"/>
            <p:cNvPicPr>
              <a:picLocks noChangeAspect="1" noChangeArrowheads="1"/>
            </p:cNvPicPr>
            <p:nvPr/>
          </p:nvPicPr>
          <p:blipFill>
            <a:blip r:embed="rId2" cstate="print"/>
            <a:srcRect/>
            <a:stretch>
              <a:fillRect/>
            </a:stretch>
          </p:blipFill>
          <p:spPr bwMode="auto">
            <a:xfrm>
              <a:off x="6282689" y="1115783"/>
              <a:ext cx="1829586" cy="1259662"/>
            </a:xfrm>
            <a:prstGeom prst="rect">
              <a:avLst/>
            </a:prstGeom>
            <a:noFill/>
            <a:ln w="9525">
              <a:noFill/>
              <a:miter lim="800000"/>
              <a:headEnd/>
              <a:tailEnd/>
            </a:ln>
          </p:spPr>
        </p:pic>
      </p:grpSp>
      <p:sp>
        <p:nvSpPr>
          <p:cNvPr id="6" name="Right Arrow 57351"/>
          <p:cNvSpPr>
            <a:spLocks noChangeArrowheads="1"/>
          </p:cNvSpPr>
          <p:nvPr/>
        </p:nvSpPr>
        <p:spPr bwMode="auto">
          <a:xfrm rot="20043681">
            <a:off x="4452317" y="4353910"/>
            <a:ext cx="807932" cy="220198"/>
          </a:xfrm>
          <a:prstGeom prst="rightArrow">
            <a:avLst>
              <a:gd name="adj1" fmla="val 50000"/>
              <a:gd name="adj2" fmla="val 91728"/>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sz="1836">
              <a:solidFill>
                <a:srgbClr val="000000"/>
              </a:solidFill>
              <a:cs typeface="Segoe UI" pitchFamily="34" charset="0"/>
            </a:endParaRPr>
          </a:p>
        </p:txBody>
      </p:sp>
      <p:sp>
        <p:nvSpPr>
          <p:cNvPr id="10" name="Right Arrow 57353"/>
          <p:cNvSpPr>
            <a:spLocks noChangeArrowheads="1"/>
          </p:cNvSpPr>
          <p:nvPr/>
        </p:nvSpPr>
        <p:spPr bwMode="auto">
          <a:xfrm rot="19871353">
            <a:off x="6658076" y="3111979"/>
            <a:ext cx="955271" cy="220198"/>
          </a:xfrm>
          <a:prstGeom prst="rightArrow">
            <a:avLst>
              <a:gd name="adj1" fmla="val 50000"/>
              <a:gd name="adj2" fmla="val 10845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sz="1836">
              <a:solidFill>
                <a:srgbClr val="000000"/>
              </a:solidFill>
              <a:cs typeface="Segoe UI" pitchFamily="34" charset="0"/>
            </a:endParaRPr>
          </a:p>
        </p:txBody>
      </p:sp>
      <p:grpSp>
        <p:nvGrpSpPr>
          <p:cNvPr id="11" name="Group 10"/>
          <p:cNvGrpSpPr/>
          <p:nvPr/>
        </p:nvGrpSpPr>
        <p:grpSpPr>
          <a:xfrm>
            <a:off x="2462233" y="4312725"/>
            <a:ext cx="1829586" cy="1600277"/>
            <a:chOff x="1065806" y="3139440"/>
            <a:chExt cx="1829586" cy="1600277"/>
          </a:xfrm>
        </p:grpSpPr>
        <p:pic>
          <p:nvPicPr>
            <p:cNvPr id="12" name="Rectangle 57352"/>
            <p:cNvPicPr>
              <a:picLocks noChangeAspect="1" noChangeArrowheads="1"/>
            </p:cNvPicPr>
            <p:nvPr/>
          </p:nvPicPr>
          <p:blipFill>
            <a:blip r:embed="rId3" cstate="print"/>
            <a:srcRect/>
            <a:stretch>
              <a:fillRect/>
            </a:stretch>
          </p:blipFill>
          <p:spPr bwMode="auto">
            <a:xfrm>
              <a:off x="1065806" y="3139440"/>
              <a:ext cx="1829586" cy="1259662"/>
            </a:xfrm>
            <a:prstGeom prst="rect">
              <a:avLst/>
            </a:prstGeom>
            <a:noFill/>
            <a:ln w="9525">
              <a:noFill/>
              <a:miter lim="800000"/>
              <a:headEnd/>
              <a:tailEnd/>
            </a:ln>
          </p:spPr>
        </p:pic>
        <p:sp>
          <p:nvSpPr>
            <p:cNvPr id="13" name="TextBox 57354"/>
            <p:cNvSpPr txBox="1">
              <a:spLocks noChangeArrowheads="1"/>
            </p:cNvSpPr>
            <p:nvPr/>
          </p:nvSpPr>
          <p:spPr bwMode="auto">
            <a:xfrm>
              <a:off x="1065807" y="4389387"/>
              <a:ext cx="1829585" cy="350330"/>
            </a:xfrm>
            <a:prstGeom prst="rect">
              <a:avLst/>
            </a:prstGeom>
            <a:noFill/>
            <a:ln w="9525">
              <a:noFill/>
              <a:miter lim="800000"/>
              <a:headEnd/>
              <a:tailEnd/>
            </a:ln>
          </p:spPr>
          <p:txBody>
            <a:bodyPr wrap="square">
              <a:spAutoFit/>
            </a:bodyPr>
            <a:lstStyle/>
            <a:p>
              <a:pPr algn="ctr">
                <a:spcBef>
                  <a:spcPct val="50000"/>
                </a:spcBef>
              </a:pPr>
              <a:r>
                <a:rPr lang="en-US" sz="1632" b="1" dirty="0">
                  <a:solidFill>
                    <a:srgbClr val="FFFFFF"/>
                  </a:solidFill>
                  <a:cs typeface="Segoe UI" pitchFamily="34" charset="0"/>
                </a:rPr>
                <a:t>Training Data</a:t>
              </a:r>
            </a:p>
          </p:txBody>
        </p:sp>
      </p:grpSp>
      <p:grpSp>
        <p:nvGrpSpPr>
          <p:cNvPr id="14" name="Group 13"/>
          <p:cNvGrpSpPr/>
          <p:nvPr/>
        </p:nvGrpSpPr>
        <p:grpSpPr>
          <a:xfrm>
            <a:off x="5269500" y="3286460"/>
            <a:ext cx="1322808" cy="2087419"/>
            <a:chOff x="3873073" y="2113175"/>
            <a:chExt cx="1322808" cy="2087419"/>
          </a:xfrm>
        </p:grpSpPr>
        <p:pic>
          <p:nvPicPr>
            <p:cNvPr id="15" name="Rectangle 57350"/>
            <p:cNvPicPr>
              <a:picLocks noChangeAspect="1" noChangeArrowheads="1"/>
            </p:cNvPicPr>
            <p:nvPr/>
          </p:nvPicPr>
          <p:blipFill>
            <a:blip r:embed="rId4" cstate="print"/>
            <a:srcRect/>
            <a:stretch>
              <a:fillRect/>
            </a:stretch>
          </p:blipFill>
          <p:spPr bwMode="auto">
            <a:xfrm>
              <a:off x="3873073" y="2113175"/>
              <a:ext cx="1322808" cy="1152801"/>
            </a:xfrm>
            <a:prstGeom prst="rect">
              <a:avLst/>
            </a:prstGeom>
            <a:noFill/>
            <a:ln w="9525">
              <a:noFill/>
              <a:miter lim="800000"/>
              <a:headEnd/>
              <a:tailEnd/>
            </a:ln>
          </p:spPr>
        </p:pic>
        <p:sp>
          <p:nvSpPr>
            <p:cNvPr id="16" name="TextBox 57357"/>
            <p:cNvSpPr txBox="1">
              <a:spLocks noChangeArrowheads="1"/>
            </p:cNvSpPr>
            <p:nvPr/>
          </p:nvSpPr>
          <p:spPr bwMode="auto">
            <a:xfrm>
              <a:off x="3961699" y="3337947"/>
              <a:ext cx="1175469" cy="862647"/>
            </a:xfrm>
            <a:prstGeom prst="rect">
              <a:avLst/>
            </a:prstGeom>
            <a:noFill/>
            <a:ln w="9525">
              <a:noFill/>
              <a:miter lim="800000"/>
              <a:headEnd/>
              <a:tailEnd/>
            </a:ln>
          </p:spPr>
          <p:txBody>
            <a:bodyPr>
              <a:spAutoFit/>
            </a:bodyPr>
            <a:lstStyle/>
            <a:p>
              <a:pPr algn="ctr">
                <a:spcBef>
                  <a:spcPct val="50000"/>
                </a:spcBef>
              </a:pPr>
              <a:r>
                <a:rPr lang="en-US" sz="1632" b="1" dirty="0">
                  <a:solidFill>
                    <a:srgbClr val="FFFFFF"/>
                  </a:solidFill>
                  <a:cs typeface="Segoe UI" pitchFamily="34" charset="0"/>
                </a:rPr>
                <a:t>Data Mining Engine</a:t>
              </a:r>
            </a:p>
          </p:txBody>
        </p:sp>
      </p:grpSp>
    </p:spTree>
    <p:extLst>
      <p:ext uri="{BB962C8B-B14F-4D97-AF65-F5344CB8AC3E}">
        <p14:creationId xmlns:p14="http://schemas.microsoft.com/office/powerpoint/2010/main" val="4086813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Describing the Data Mining </a:t>
            </a:r>
            <a:r>
              <a:rPr lang="en-US" dirty="0" smtClean="0"/>
              <a:t>Process</a:t>
            </a:r>
            <a:br>
              <a:rPr lang="en-US" dirty="0" smtClean="0"/>
            </a:br>
            <a:r>
              <a:rPr lang="en-US" sz="3200" dirty="0">
                <a:solidFill>
                  <a:schemeClr val="tx1">
                    <a:lumMod val="50000"/>
                  </a:schemeClr>
                </a:solidFill>
              </a:rPr>
              <a:t>Design</a:t>
            </a:r>
            <a:r>
              <a:rPr lang="en-US" sz="3200" dirty="0">
                <a:solidFill>
                  <a:schemeClr val="accent1"/>
                </a:solidFill>
              </a:rPr>
              <a:t> </a:t>
            </a:r>
            <a:r>
              <a:rPr lang="en-US" sz="3200" dirty="0">
                <a:solidFill>
                  <a:schemeClr val="tx1">
                    <a:lumMod val="50000"/>
                  </a:schemeClr>
                </a:solidFill>
              </a:rPr>
              <a:t>► Process ► </a:t>
            </a:r>
            <a:r>
              <a:rPr lang="en-US" sz="3200" dirty="0" smtClean="0">
                <a:solidFill>
                  <a:schemeClr val="accent1"/>
                </a:solidFill>
              </a:rPr>
              <a:t>Query</a:t>
            </a:r>
            <a:endParaRPr lang="en-US" sz="3200" dirty="0">
              <a:solidFill>
                <a:schemeClr val="accent1"/>
              </a:solidFill>
            </a:endParaRPr>
          </a:p>
        </p:txBody>
      </p:sp>
      <p:grpSp>
        <p:nvGrpSpPr>
          <p:cNvPr id="5" name="Group 4"/>
          <p:cNvGrpSpPr/>
          <p:nvPr/>
        </p:nvGrpSpPr>
        <p:grpSpPr>
          <a:xfrm>
            <a:off x="7874421" y="2057102"/>
            <a:ext cx="1829586" cy="1609992"/>
            <a:chOff x="6282689" y="1115783"/>
            <a:chExt cx="1829586" cy="1609992"/>
          </a:xfrm>
        </p:grpSpPr>
        <p:sp>
          <p:nvSpPr>
            <p:cNvPr id="7" name="TextBox 11274"/>
            <p:cNvSpPr txBox="1">
              <a:spLocks noChangeArrowheads="1"/>
            </p:cNvSpPr>
            <p:nvPr/>
          </p:nvSpPr>
          <p:spPr bwMode="auto">
            <a:xfrm>
              <a:off x="6353120" y="2375445"/>
              <a:ext cx="1688724" cy="350330"/>
            </a:xfrm>
            <a:prstGeom prst="rect">
              <a:avLst/>
            </a:prstGeom>
            <a:noFill/>
            <a:ln w="9525">
              <a:noFill/>
              <a:miter lim="800000"/>
              <a:headEnd/>
              <a:tailEnd/>
            </a:ln>
          </p:spPr>
          <p:txBody>
            <a:bodyPr>
              <a:spAutoFit/>
            </a:bodyPr>
            <a:lstStyle/>
            <a:p>
              <a:pPr algn="ctr">
                <a:spcBef>
                  <a:spcPct val="50000"/>
                </a:spcBef>
              </a:pPr>
              <a:r>
                <a:rPr lang="en-US" sz="1632" b="1" dirty="0">
                  <a:solidFill>
                    <a:srgbClr val="FFFFFF"/>
                  </a:solidFill>
                  <a:cs typeface="Segoe UI" pitchFamily="34" charset="0"/>
                </a:rPr>
                <a:t>Mining Model</a:t>
              </a:r>
            </a:p>
          </p:txBody>
        </p:sp>
        <p:pic>
          <p:nvPicPr>
            <p:cNvPr id="9" name="Rectangle 11276"/>
            <p:cNvPicPr>
              <a:picLocks noChangeAspect="1" noChangeArrowheads="1"/>
            </p:cNvPicPr>
            <p:nvPr/>
          </p:nvPicPr>
          <p:blipFill>
            <a:blip r:embed="rId2" cstate="print"/>
            <a:srcRect/>
            <a:stretch>
              <a:fillRect/>
            </a:stretch>
          </p:blipFill>
          <p:spPr bwMode="auto">
            <a:xfrm>
              <a:off x="6282689" y="1115783"/>
              <a:ext cx="1829586" cy="1259662"/>
            </a:xfrm>
            <a:prstGeom prst="rect">
              <a:avLst/>
            </a:prstGeom>
            <a:noFill/>
            <a:ln w="9525">
              <a:noFill/>
              <a:miter lim="800000"/>
              <a:headEnd/>
              <a:tailEnd/>
            </a:ln>
          </p:spPr>
        </p:pic>
      </p:grpSp>
      <p:sp>
        <p:nvSpPr>
          <p:cNvPr id="6" name="Right Arrow 57351"/>
          <p:cNvSpPr>
            <a:spLocks noChangeArrowheads="1"/>
          </p:cNvSpPr>
          <p:nvPr/>
        </p:nvSpPr>
        <p:spPr bwMode="auto">
          <a:xfrm rot="8974212">
            <a:off x="4452317" y="4353910"/>
            <a:ext cx="807932" cy="220198"/>
          </a:xfrm>
          <a:prstGeom prst="rightArrow">
            <a:avLst>
              <a:gd name="adj1" fmla="val 50000"/>
              <a:gd name="adj2" fmla="val 91728"/>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sz="1836">
              <a:solidFill>
                <a:srgbClr val="000000"/>
              </a:solidFill>
              <a:cs typeface="Segoe UI" pitchFamily="34" charset="0"/>
            </a:endParaRPr>
          </a:p>
        </p:txBody>
      </p:sp>
      <p:sp>
        <p:nvSpPr>
          <p:cNvPr id="10" name="Right Arrow 57353"/>
          <p:cNvSpPr>
            <a:spLocks noChangeArrowheads="1"/>
          </p:cNvSpPr>
          <p:nvPr/>
        </p:nvSpPr>
        <p:spPr bwMode="auto">
          <a:xfrm rot="19871353">
            <a:off x="6658076" y="3111979"/>
            <a:ext cx="955271" cy="220198"/>
          </a:xfrm>
          <a:prstGeom prst="rightArrow">
            <a:avLst>
              <a:gd name="adj1" fmla="val 50000"/>
              <a:gd name="adj2" fmla="val 10845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sz="1836">
              <a:solidFill>
                <a:srgbClr val="000000"/>
              </a:solidFill>
              <a:cs typeface="Segoe UI" pitchFamily="34" charset="0"/>
            </a:endParaRPr>
          </a:p>
        </p:txBody>
      </p:sp>
      <p:grpSp>
        <p:nvGrpSpPr>
          <p:cNvPr id="14" name="Group 13"/>
          <p:cNvGrpSpPr/>
          <p:nvPr/>
        </p:nvGrpSpPr>
        <p:grpSpPr>
          <a:xfrm>
            <a:off x="5269500" y="3286460"/>
            <a:ext cx="1322808" cy="2087419"/>
            <a:chOff x="3873073" y="2113175"/>
            <a:chExt cx="1322808" cy="2087419"/>
          </a:xfrm>
        </p:grpSpPr>
        <p:pic>
          <p:nvPicPr>
            <p:cNvPr id="15" name="Rectangle 57350"/>
            <p:cNvPicPr>
              <a:picLocks noChangeAspect="1" noChangeArrowheads="1"/>
            </p:cNvPicPr>
            <p:nvPr/>
          </p:nvPicPr>
          <p:blipFill>
            <a:blip r:embed="rId3" cstate="print"/>
            <a:srcRect/>
            <a:stretch>
              <a:fillRect/>
            </a:stretch>
          </p:blipFill>
          <p:spPr bwMode="auto">
            <a:xfrm>
              <a:off x="3873073" y="2113175"/>
              <a:ext cx="1322808" cy="1152801"/>
            </a:xfrm>
            <a:prstGeom prst="rect">
              <a:avLst/>
            </a:prstGeom>
            <a:noFill/>
            <a:ln w="9525">
              <a:noFill/>
              <a:miter lim="800000"/>
              <a:headEnd/>
              <a:tailEnd/>
            </a:ln>
          </p:spPr>
        </p:pic>
        <p:sp>
          <p:nvSpPr>
            <p:cNvPr id="16" name="TextBox 57357"/>
            <p:cNvSpPr txBox="1">
              <a:spLocks noChangeArrowheads="1"/>
            </p:cNvSpPr>
            <p:nvPr/>
          </p:nvSpPr>
          <p:spPr bwMode="auto">
            <a:xfrm>
              <a:off x="3961699" y="3337947"/>
              <a:ext cx="1175469" cy="862647"/>
            </a:xfrm>
            <a:prstGeom prst="rect">
              <a:avLst/>
            </a:prstGeom>
            <a:noFill/>
            <a:ln w="9525">
              <a:noFill/>
              <a:miter lim="800000"/>
              <a:headEnd/>
              <a:tailEnd/>
            </a:ln>
          </p:spPr>
          <p:txBody>
            <a:bodyPr>
              <a:spAutoFit/>
            </a:bodyPr>
            <a:lstStyle/>
            <a:p>
              <a:pPr algn="ctr">
                <a:spcBef>
                  <a:spcPct val="50000"/>
                </a:spcBef>
              </a:pPr>
              <a:r>
                <a:rPr lang="en-US" sz="1632" b="1" dirty="0">
                  <a:solidFill>
                    <a:srgbClr val="FFFFFF"/>
                  </a:solidFill>
                  <a:cs typeface="Segoe UI" pitchFamily="34" charset="0"/>
                </a:rPr>
                <a:t>Data Mining Engine</a:t>
              </a:r>
            </a:p>
          </p:txBody>
        </p:sp>
      </p:grpSp>
      <p:grpSp>
        <p:nvGrpSpPr>
          <p:cNvPr id="17" name="Group 16"/>
          <p:cNvGrpSpPr/>
          <p:nvPr/>
        </p:nvGrpSpPr>
        <p:grpSpPr>
          <a:xfrm>
            <a:off x="7658615" y="4317583"/>
            <a:ext cx="1908923" cy="1595419"/>
            <a:chOff x="6227640" y="3139440"/>
            <a:chExt cx="1908923" cy="1595419"/>
          </a:xfrm>
        </p:grpSpPr>
        <p:pic>
          <p:nvPicPr>
            <p:cNvPr id="18" name="Rectangle 13335"/>
            <p:cNvPicPr>
              <a:picLocks noChangeAspect="1" noChangeArrowheads="1"/>
            </p:cNvPicPr>
            <p:nvPr/>
          </p:nvPicPr>
          <p:blipFill>
            <a:blip r:embed="rId4" cstate="print"/>
            <a:srcRect/>
            <a:stretch>
              <a:fillRect/>
            </a:stretch>
          </p:blipFill>
          <p:spPr bwMode="auto">
            <a:xfrm>
              <a:off x="6282689" y="3139440"/>
              <a:ext cx="1829586" cy="1259662"/>
            </a:xfrm>
            <a:prstGeom prst="rect">
              <a:avLst/>
            </a:prstGeom>
            <a:noFill/>
            <a:ln w="9525">
              <a:noFill/>
              <a:miter lim="800000"/>
              <a:headEnd/>
              <a:tailEnd/>
            </a:ln>
          </p:spPr>
        </p:pic>
        <p:sp>
          <p:nvSpPr>
            <p:cNvPr id="19" name="TextBox 13337"/>
            <p:cNvSpPr txBox="1">
              <a:spLocks noChangeArrowheads="1"/>
            </p:cNvSpPr>
            <p:nvPr/>
          </p:nvSpPr>
          <p:spPr bwMode="auto">
            <a:xfrm>
              <a:off x="6227640" y="4384529"/>
              <a:ext cx="1908923" cy="350330"/>
            </a:xfrm>
            <a:prstGeom prst="rect">
              <a:avLst/>
            </a:prstGeom>
            <a:noFill/>
            <a:ln w="9525">
              <a:noFill/>
              <a:miter lim="800000"/>
              <a:headEnd/>
              <a:tailEnd/>
            </a:ln>
          </p:spPr>
          <p:txBody>
            <a:bodyPr>
              <a:spAutoFit/>
            </a:bodyPr>
            <a:lstStyle/>
            <a:p>
              <a:pPr algn="ctr">
                <a:spcBef>
                  <a:spcPct val="50000"/>
                </a:spcBef>
              </a:pPr>
              <a:r>
                <a:rPr lang="en-US" sz="1632" b="1" dirty="0">
                  <a:solidFill>
                    <a:srgbClr val="FFFFFF"/>
                  </a:solidFill>
                  <a:cs typeface="Segoe UI" pitchFamily="34" charset="0"/>
                </a:rPr>
                <a:t>Data to Predict</a:t>
              </a:r>
            </a:p>
          </p:txBody>
        </p:sp>
      </p:grpSp>
      <p:sp>
        <p:nvSpPr>
          <p:cNvPr id="20" name="Right Arrow 57351"/>
          <p:cNvSpPr>
            <a:spLocks noChangeArrowheads="1"/>
          </p:cNvSpPr>
          <p:nvPr/>
        </p:nvSpPr>
        <p:spPr bwMode="auto">
          <a:xfrm rot="13040740">
            <a:off x="6700868" y="4543547"/>
            <a:ext cx="807932" cy="220198"/>
          </a:xfrm>
          <a:prstGeom prst="rightArrow">
            <a:avLst>
              <a:gd name="adj1" fmla="val 50000"/>
              <a:gd name="adj2" fmla="val 91728"/>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sz="1836">
              <a:solidFill>
                <a:srgbClr val="000000"/>
              </a:solidFill>
              <a:cs typeface="Segoe UI" pitchFamily="34" charset="0"/>
            </a:endParaRPr>
          </a:p>
        </p:txBody>
      </p:sp>
      <p:grpSp>
        <p:nvGrpSpPr>
          <p:cNvPr id="2" name="Group 1"/>
          <p:cNvGrpSpPr/>
          <p:nvPr/>
        </p:nvGrpSpPr>
        <p:grpSpPr>
          <a:xfrm>
            <a:off x="2462233" y="4312725"/>
            <a:ext cx="1829586" cy="1600277"/>
            <a:chOff x="2462233" y="4312725"/>
            <a:chExt cx="1829586" cy="1600277"/>
          </a:xfrm>
        </p:grpSpPr>
        <p:pic>
          <p:nvPicPr>
            <p:cNvPr id="12" name="Rectangle 57352"/>
            <p:cNvPicPr>
              <a:picLocks noChangeAspect="1" noChangeArrowheads="1"/>
            </p:cNvPicPr>
            <p:nvPr/>
          </p:nvPicPr>
          <p:blipFill>
            <a:blip r:embed="rId4" cstate="print"/>
            <a:srcRect/>
            <a:stretch>
              <a:fillRect/>
            </a:stretch>
          </p:blipFill>
          <p:spPr bwMode="auto">
            <a:xfrm>
              <a:off x="2462233" y="4312725"/>
              <a:ext cx="1829586" cy="1259662"/>
            </a:xfrm>
            <a:prstGeom prst="rect">
              <a:avLst/>
            </a:prstGeom>
            <a:noFill/>
            <a:ln w="9525">
              <a:noFill/>
              <a:miter lim="800000"/>
              <a:headEnd/>
              <a:tailEnd/>
            </a:ln>
          </p:spPr>
        </p:pic>
        <p:sp>
          <p:nvSpPr>
            <p:cNvPr id="13" name="TextBox 57354"/>
            <p:cNvSpPr txBox="1">
              <a:spLocks noChangeArrowheads="1"/>
            </p:cNvSpPr>
            <p:nvPr/>
          </p:nvSpPr>
          <p:spPr bwMode="auto">
            <a:xfrm>
              <a:off x="2462234" y="5562672"/>
              <a:ext cx="1829585" cy="350330"/>
            </a:xfrm>
            <a:prstGeom prst="rect">
              <a:avLst/>
            </a:prstGeom>
            <a:noFill/>
            <a:ln w="9525">
              <a:noFill/>
              <a:miter lim="800000"/>
              <a:headEnd/>
              <a:tailEnd/>
            </a:ln>
          </p:spPr>
          <p:txBody>
            <a:bodyPr wrap="square">
              <a:spAutoFit/>
            </a:bodyPr>
            <a:lstStyle/>
            <a:p>
              <a:pPr algn="ctr">
                <a:spcBef>
                  <a:spcPct val="50000"/>
                </a:spcBef>
              </a:pPr>
              <a:r>
                <a:rPr lang="en-US" sz="1632" b="1" dirty="0" smtClean="0">
                  <a:solidFill>
                    <a:srgbClr val="FFFFFF"/>
                  </a:solidFill>
                  <a:cs typeface="Segoe UI" pitchFamily="34" charset="0"/>
                </a:rPr>
                <a:t>Predicted Data</a:t>
              </a:r>
              <a:endParaRPr lang="en-US" sz="1632" b="1" dirty="0">
                <a:solidFill>
                  <a:srgbClr val="FFFFFF"/>
                </a:solidFill>
                <a:cs typeface="Segoe UI" pitchFamily="34" charset="0"/>
              </a:endParaRPr>
            </a:p>
          </p:txBody>
        </p:sp>
        <p:sp>
          <p:nvSpPr>
            <p:cNvPr id="21" name="Rectangle 13341"/>
            <p:cNvSpPr>
              <a:spLocks noChangeArrowheads="1"/>
            </p:cNvSpPr>
            <p:nvPr/>
          </p:nvSpPr>
          <p:spPr bwMode="auto">
            <a:xfrm>
              <a:off x="4003763" y="4472164"/>
              <a:ext cx="220198" cy="1028130"/>
            </a:xfrm>
            <a:prstGeom prst="rect">
              <a:avLst/>
            </a:prstGeom>
            <a:solidFill>
              <a:srgbClr val="FF0000">
                <a:alpha val="39999"/>
              </a:srgbClr>
            </a:solidFill>
            <a:ln w="9525">
              <a:noFill/>
              <a:miter lim="800000"/>
              <a:headEnd/>
              <a:tailEnd/>
            </a:ln>
          </p:spPr>
          <p:txBody>
            <a:bodyPr wrap="none" anchor="ctr"/>
            <a:lstStyle/>
            <a:p>
              <a:endParaRPr lang="en-US" sz="1836">
                <a:solidFill>
                  <a:srgbClr val="000000"/>
                </a:solidFill>
                <a:cs typeface="Segoe UI" pitchFamily="34" charset="0"/>
              </a:endParaRPr>
            </a:p>
          </p:txBody>
        </p:sp>
      </p:grpSp>
    </p:spTree>
    <p:extLst>
      <p:ext uri="{BB962C8B-B14F-4D97-AF65-F5344CB8AC3E}">
        <p14:creationId xmlns:p14="http://schemas.microsoft.com/office/powerpoint/2010/main" val="2318118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17636" y="2125663"/>
            <a:ext cx="11069563" cy="1831975"/>
          </a:xfrm>
        </p:spPr>
        <p:txBody>
          <a:bodyPr/>
          <a:lstStyle/>
          <a:p>
            <a:r>
              <a:rPr lang="en-AU" dirty="0"/>
              <a:t>Introducing the </a:t>
            </a:r>
            <a:br>
              <a:rPr lang="en-AU" dirty="0"/>
            </a:br>
            <a:r>
              <a:rPr lang="en-AU" dirty="0"/>
              <a:t>Microsoft Time Series Algorithm</a:t>
            </a:r>
            <a:endParaRPr lang="en-US" dirty="0"/>
          </a:p>
        </p:txBody>
      </p:sp>
    </p:spTree>
    <p:extLst>
      <p:ext uri="{BB962C8B-B14F-4D97-AF65-F5344CB8AC3E}">
        <p14:creationId xmlns:p14="http://schemas.microsoft.com/office/powerpoint/2010/main" val="9999497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SQL Server 2012 Analysis Services</a:t>
            </a:r>
          </a:p>
        </p:txBody>
      </p:sp>
      <p:sp>
        <p:nvSpPr>
          <p:cNvPr id="5" name="Text Placeholder 4"/>
          <p:cNvSpPr>
            <a:spLocks noGrp="1"/>
          </p:cNvSpPr>
          <p:nvPr>
            <p:ph type="body" sz="quarter" idx="11"/>
          </p:nvPr>
        </p:nvSpPr>
        <p:spPr>
          <a:xfrm>
            <a:off x="2545829" y="2129109"/>
            <a:ext cx="9618374" cy="3885053"/>
          </a:xfrm>
        </p:spPr>
        <p:txBody>
          <a:bodyPr/>
          <a:lstStyle/>
          <a:p>
            <a:r>
              <a:rPr lang="en-US" b="1" dirty="0"/>
              <a:t>Data Modeling (BISM)</a:t>
            </a:r>
          </a:p>
          <a:p>
            <a:pPr lvl="1"/>
            <a:r>
              <a:rPr lang="en-US" dirty="0"/>
              <a:t>Delivers intuitive, high-performance access to data</a:t>
            </a:r>
          </a:p>
          <a:p>
            <a:pPr lvl="1"/>
            <a:r>
              <a:rPr lang="en-US" dirty="0"/>
              <a:t>Encapsulates calculations</a:t>
            </a:r>
          </a:p>
          <a:p>
            <a:pPr lvl="1"/>
            <a:endParaRPr lang="en-US" dirty="0"/>
          </a:p>
          <a:p>
            <a:r>
              <a:rPr lang="en-US" b="1" dirty="0"/>
              <a:t>Data Mining</a:t>
            </a:r>
          </a:p>
          <a:p>
            <a:pPr lvl="1"/>
            <a:r>
              <a:rPr lang="en-US" dirty="0"/>
              <a:t>Includes a suite of nine algorithms</a:t>
            </a:r>
          </a:p>
          <a:p>
            <a:pPr lvl="1"/>
            <a:r>
              <a:rPr lang="en-US" dirty="0"/>
              <a:t>Discovers patterns in data</a:t>
            </a:r>
          </a:p>
          <a:p>
            <a:pPr lvl="1"/>
            <a:r>
              <a:rPr lang="en-US" dirty="0"/>
              <a:t>Enables knowledge discovery and predictive analytics</a:t>
            </a:r>
          </a:p>
          <a:p>
            <a:endParaRPr lang="en-AU" dirty="0"/>
          </a:p>
          <a:p>
            <a:endParaRPr lang="en-US" dirty="0"/>
          </a:p>
        </p:txBody>
      </p:sp>
      <p:pic>
        <p:nvPicPr>
          <p:cNvPr id="6" name="Rectangle 9219"/>
          <p:cNvPicPr>
            <a:picLocks noChangeAspect="1" noChangeArrowheads="1"/>
          </p:cNvPicPr>
          <p:nvPr/>
        </p:nvPicPr>
        <p:blipFill>
          <a:blip r:embed="rId2"/>
          <a:srcRect/>
          <a:stretch>
            <a:fillRect/>
          </a:stretch>
        </p:blipFill>
        <p:spPr bwMode="auto">
          <a:xfrm>
            <a:off x="1078672" y="4183924"/>
            <a:ext cx="1055370" cy="1047750"/>
          </a:xfrm>
          <a:prstGeom prst="rect">
            <a:avLst/>
          </a:prstGeom>
          <a:noFill/>
          <a:ln w="9525">
            <a:noFill/>
            <a:miter lim="800000"/>
            <a:headEnd/>
            <a:tailEnd/>
          </a:ln>
        </p:spPr>
      </p:pic>
      <p:pic>
        <p:nvPicPr>
          <p:cNvPr id="7" name="Rectangle 9221"/>
          <p:cNvPicPr>
            <a:picLocks noChangeAspect="1" noChangeArrowheads="1"/>
          </p:cNvPicPr>
          <p:nvPr/>
        </p:nvPicPr>
        <p:blipFill>
          <a:blip r:embed="rId3"/>
          <a:srcRect/>
          <a:stretch>
            <a:fillRect/>
          </a:stretch>
        </p:blipFill>
        <p:spPr bwMode="auto">
          <a:xfrm>
            <a:off x="1078672" y="2273126"/>
            <a:ext cx="904558" cy="1138555"/>
          </a:xfrm>
          <a:prstGeom prst="rect">
            <a:avLst/>
          </a:prstGeom>
          <a:noFill/>
          <a:ln w="9525">
            <a:noFill/>
            <a:miter lim="800000"/>
            <a:headEnd/>
            <a:tailEnd/>
          </a:ln>
        </p:spPr>
      </p:pic>
    </p:spTree>
    <p:extLst>
      <p:ext uri="{BB962C8B-B14F-4D97-AF65-F5344CB8AC3E}">
        <p14:creationId xmlns:p14="http://schemas.microsoft.com/office/powerpoint/2010/main" val="4350789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Time Series Algorithm</a:t>
            </a:r>
          </a:p>
        </p:txBody>
      </p:sp>
      <p:sp>
        <p:nvSpPr>
          <p:cNvPr id="3" name="Text Placeholder 2"/>
          <p:cNvSpPr>
            <a:spLocks noGrp="1"/>
          </p:cNvSpPr>
          <p:nvPr>
            <p:ph type="body" sz="quarter" idx="11"/>
          </p:nvPr>
        </p:nvSpPr>
        <p:spPr>
          <a:xfrm>
            <a:off x="274639" y="1481037"/>
            <a:ext cx="11889564" cy="4985980"/>
          </a:xfrm>
        </p:spPr>
        <p:txBody>
          <a:bodyPr/>
          <a:lstStyle/>
          <a:p>
            <a:r>
              <a:rPr lang="en-AU" dirty="0"/>
              <a:t>First </a:t>
            </a:r>
            <a:r>
              <a:rPr lang="en-AU" dirty="0" smtClean="0"/>
              <a:t>delivered in </a:t>
            </a:r>
            <a:r>
              <a:rPr lang="en-AU" dirty="0"/>
              <a:t>Analysis Services 2005</a:t>
            </a:r>
          </a:p>
          <a:p>
            <a:r>
              <a:rPr lang="en-AU" dirty="0"/>
              <a:t>Provides the blending of two </a:t>
            </a:r>
            <a:r>
              <a:rPr lang="en-AU" dirty="0" smtClean="0"/>
              <a:t>machine learning algorithms </a:t>
            </a:r>
            <a:r>
              <a:rPr lang="en-AU" dirty="0"/>
              <a:t>for forecasting continuous values (stock prices, sales, temperatures etc.)</a:t>
            </a:r>
          </a:p>
          <a:p>
            <a:pPr marL="177800" lvl="1" indent="-177800"/>
            <a:r>
              <a:rPr lang="en-AU" dirty="0" err="1"/>
              <a:t>ARTxp</a:t>
            </a:r>
            <a:endParaRPr lang="en-AU" dirty="0"/>
          </a:p>
          <a:p>
            <a:pPr marL="177800" lvl="1" indent="-177800"/>
            <a:r>
              <a:rPr lang="en-AU" dirty="0"/>
              <a:t>ARIMA (since Analysis Services 2008)</a:t>
            </a:r>
          </a:p>
          <a:p>
            <a:r>
              <a:rPr lang="en-US" dirty="0"/>
              <a:t>The algorithm detects </a:t>
            </a:r>
            <a:r>
              <a:rPr lang="en-US" dirty="0" smtClean="0"/>
              <a:t>trends and </a:t>
            </a:r>
            <a:br>
              <a:rPr lang="en-US" dirty="0" smtClean="0"/>
            </a:br>
            <a:r>
              <a:rPr lang="en-US" dirty="0" smtClean="0"/>
              <a:t>can </a:t>
            </a:r>
            <a:r>
              <a:rPr lang="en-US" dirty="0"/>
              <a:t>use them to predict </a:t>
            </a:r>
            <a:r>
              <a:rPr lang="en-US" dirty="0" smtClean="0"/>
              <a:t>future </a:t>
            </a:r>
            <a:br>
              <a:rPr lang="en-US" dirty="0" smtClean="0"/>
            </a:br>
            <a:r>
              <a:rPr lang="en-US" dirty="0" smtClean="0"/>
              <a:t>steps </a:t>
            </a:r>
            <a:r>
              <a:rPr lang="en-US" dirty="0"/>
              <a:t>in a time series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21" y="3974027"/>
            <a:ext cx="4199682" cy="2676897"/>
          </a:xfrm>
          <a:prstGeom prst="rect">
            <a:avLst/>
          </a:prstGeom>
        </p:spPr>
      </p:pic>
    </p:spTree>
    <p:extLst>
      <p:ext uri="{BB962C8B-B14F-4D97-AF65-F5344CB8AC3E}">
        <p14:creationId xmlns:p14="http://schemas.microsoft.com/office/powerpoint/2010/main" val="506569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solidFill>
                  <a:schemeClr val="tx1"/>
                </a:solidFill>
              </a:rPr>
              <a:t>Simple Forecasting by Using the </a:t>
            </a:r>
            <a:br>
              <a:rPr lang="en-US" dirty="0">
                <a:solidFill>
                  <a:schemeClr val="tx1"/>
                </a:solidFill>
              </a:rPr>
            </a:br>
            <a:r>
              <a:rPr lang="en-US" dirty="0">
                <a:solidFill>
                  <a:schemeClr val="tx1"/>
                </a:solidFill>
              </a:rPr>
              <a:t>Table Analysis Tools Excel Add-In</a:t>
            </a:r>
          </a:p>
        </p:txBody>
      </p:sp>
    </p:spTree>
    <p:extLst>
      <p:ext uri="{BB962C8B-B14F-4D97-AF65-F5344CB8AC3E}">
        <p14:creationId xmlns:p14="http://schemas.microsoft.com/office/powerpoint/2010/main" val="351146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Time Series </a:t>
            </a:r>
            <a:r>
              <a:rPr lang="en-US" dirty="0" smtClean="0"/>
              <a:t>Algorithm</a:t>
            </a:r>
            <a:br>
              <a:rPr lang="en-US" dirty="0" smtClean="0"/>
            </a:br>
            <a:r>
              <a:rPr lang="en-US" sz="3200" dirty="0" err="1">
                <a:solidFill>
                  <a:schemeClr val="accent1"/>
                </a:solidFill>
              </a:rPr>
              <a:t>ARTxp</a:t>
            </a:r>
            <a:r>
              <a:rPr lang="en-US" sz="3200" dirty="0">
                <a:solidFill>
                  <a:schemeClr val="accent1"/>
                </a:solidFill>
              </a:rPr>
              <a:t> </a:t>
            </a:r>
            <a:r>
              <a:rPr lang="en-US" sz="3200" dirty="0" smtClean="0">
                <a:solidFill>
                  <a:schemeClr val="accent1"/>
                </a:solidFill>
              </a:rPr>
              <a:t>Algorithm</a:t>
            </a:r>
            <a:endParaRPr lang="en-US" sz="3200" dirty="0">
              <a:solidFill>
                <a:schemeClr val="accent1"/>
              </a:solidFill>
            </a:endParaRPr>
          </a:p>
        </p:txBody>
      </p:sp>
      <p:sp>
        <p:nvSpPr>
          <p:cNvPr id="3" name="Text Placeholder 2"/>
          <p:cNvSpPr>
            <a:spLocks noGrp="1"/>
          </p:cNvSpPr>
          <p:nvPr>
            <p:ph type="body" sz="quarter" idx="11"/>
          </p:nvPr>
        </p:nvSpPr>
        <p:spPr>
          <a:xfrm>
            <a:off x="274639" y="2057101"/>
            <a:ext cx="11889564" cy="4727448"/>
          </a:xfrm>
        </p:spPr>
        <p:txBody>
          <a:bodyPr/>
          <a:lstStyle/>
          <a:p>
            <a:r>
              <a:rPr lang="en-AU" sz="3600" b="1" dirty="0" err="1"/>
              <a:t>AutoRegressive</a:t>
            </a:r>
            <a:r>
              <a:rPr lang="en-AU" sz="3600" b="1" dirty="0"/>
              <a:t> Tree (ART) with cross-series prediction (</a:t>
            </a:r>
            <a:r>
              <a:rPr lang="en-AU" sz="3600" b="1" dirty="0" err="1"/>
              <a:t>xp</a:t>
            </a:r>
            <a:r>
              <a:rPr lang="en-AU" sz="3600" b="1" dirty="0"/>
              <a:t>)</a:t>
            </a:r>
          </a:p>
          <a:p>
            <a:r>
              <a:rPr lang="en-AU" sz="3600" dirty="0"/>
              <a:t>Cross-series prediction predicts the outcome of one series based on the behaviour of another</a:t>
            </a:r>
          </a:p>
          <a:p>
            <a:pPr lvl="1"/>
            <a:r>
              <a:rPr lang="en-AU" sz="1800" dirty="0"/>
              <a:t>For example, ice cream sales and temperature</a:t>
            </a:r>
          </a:p>
          <a:p>
            <a:pPr lvl="1"/>
            <a:r>
              <a:rPr lang="en-AU" sz="1800" dirty="0"/>
              <a:t>Only enabled in Business Intelligence and Enterprise editions</a:t>
            </a:r>
          </a:p>
          <a:p>
            <a:r>
              <a:rPr lang="en-AU" sz="3600" dirty="0"/>
              <a:t>Developed by, and unique to, Microsoft</a:t>
            </a:r>
          </a:p>
          <a:p>
            <a:r>
              <a:rPr lang="en-AU" sz="3600" dirty="0"/>
              <a:t>Based on the Microsoft Decision </a:t>
            </a:r>
            <a:r>
              <a:rPr lang="en-AU" sz="3600" dirty="0" smtClean="0"/>
              <a:t>Trees </a:t>
            </a:r>
            <a:r>
              <a:rPr lang="en-AU" sz="3600" dirty="0"/>
              <a:t>algorithm</a:t>
            </a:r>
          </a:p>
          <a:p>
            <a:r>
              <a:rPr lang="en-AU" sz="3600" dirty="0"/>
              <a:t>Considered the most accurate algorithm for predicting the next likely value(s) in a series</a:t>
            </a:r>
          </a:p>
        </p:txBody>
      </p:sp>
    </p:spTree>
    <p:extLst>
      <p:ext uri="{BB962C8B-B14F-4D97-AF65-F5344CB8AC3E}">
        <p14:creationId xmlns:p14="http://schemas.microsoft.com/office/powerpoint/2010/main" val="23023092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274638" y="3954463"/>
            <a:ext cx="8535887" cy="1829593"/>
          </a:xfrm>
        </p:spPr>
        <p:txBody>
          <a:bodyPr/>
          <a:lstStyle/>
          <a:p>
            <a:r>
              <a:rPr lang="en-US" dirty="0">
                <a:solidFill>
                  <a:schemeClr val="tx1"/>
                </a:solidFill>
              </a:rPr>
              <a:t>Exploring Different </a:t>
            </a:r>
            <a:r>
              <a:rPr lang="en-US" dirty="0" err="1">
                <a:solidFill>
                  <a:schemeClr val="tx1"/>
                </a:solidFill>
              </a:rPr>
              <a:t>ARTxp</a:t>
            </a:r>
            <a:r>
              <a:rPr lang="en-US" dirty="0">
                <a:solidFill>
                  <a:schemeClr val="tx1"/>
                </a:solidFill>
              </a:rPr>
              <a:t> Scenarios by Using the Data Mining Client Excel Add-In</a:t>
            </a:r>
          </a:p>
        </p:txBody>
      </p:sp>
    </p:spTree>
    <p:extLst>
      <p:ext uri="{BB962C8B-B14F-4D97-AF65-F5344CB8AC3E}">
        <p14:creationId xmlns:p14="http://schemas.microsoft.com/office/powerpoint/2010/main" val="101630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Forecasting with the Microsoft Time Series </a:t>
            </a:r>
            <a:r>
              <a:rPr lang="en-US" sz="4400" dirty="0" smtClean="0"/>
              <a:t/>
            </a:r>
            <a:br>
              <a:rPr lang="en-US" sz="4400" dirty="0" smtClean="0"/>
            </a:br>
            <a:r>
              <a:rPr lang="en-US" sz="4400" dirty="0" smtClean="0"/>
              <a:t>Data </a:t>
            </a:r>
            <a:r>
              <a:rPr lang="en-US" sz="4400" dirty="0"/>
              <a:t>Mining Algorithm</a:t>
            </a:r>
          </a:p>
        </p:txBody>
      </p:sp>
      <p:sp>
        <p:nvSpPr>
          <p:cNvPr id="3" name="Text Placeholder 2"/>
          <p:cNvSpPr>
            <a:spLocks noGrp="1"/>
          </p:cNvSpPr>
          <p:nvPr>
            <p:ph type="body" sz="quarter" idx="14"/>
          </p:nvPr>
        </p:nvSpPr>
        <p:spPr/>
        <p:txBody>
          <a:bodyPr/>
          <a:lstStyle/>
          <a:p>
            <a:r>
              <a:rPr lang="en-US" b="1" dirty="0" smtClean="0"/>
              <a:t>Peter Myers</a:t>
            </a:r>
          </a:p>
          <a:p>
            <a:r>
              <a:rPr lang="en-US" dirty="0" smtClean="0"/>
              <a:t>Bitwise Solutions Pty Ltd</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DBI-B326</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Time Series </a:t>
            </a:r>
            <a:r>
              <a:rPr lang="en-US" dirty="0" smtClean="0"/>
              <a:t>Algorithm</a:t>
            </a:r>
            <a:br>
              <a:rPr lang="en-US" dirty="0" smtClean="0"/>
            </a:br>
            <a:r>
              <a:rPr lang="en-US" sz="3200" dirty="0" smtClean="0">
                <a:solidFill>
                  <a:schemeClr val="accent1"/>
                </a:solidFill>
              </a:rPr>
              <a:t>ARIMA Algorithm</a:t>
            </a:r>
            <a:endParaRPr lang="en-US" sz="3200" dirty="0">
              <a:solidFill>
                <a:schemeClr val="accent1"/>
              </a:solidFill>
            </a:endParaRPr>
          </a:p>
        </p:txBody>
      </p:sp>
      <p:sp>
        <p:nvSpPr>
          <p:cNvPr id="3" name="Text Placeholder 2"/>
          <p:cNvSpPr>
            <a:spLocks noGrp="1"/>
          </p:cNvSpPr>
          <p:nvPr>
            <p:ph type="body" sz="quarter" idx="11"/>
          </p:nvPr>
        </p:nvSpPr>
        <p:spPr>
          <a:xfrm>
            <a:off x="274639" y="2057101"/>
            <a:ext cx="11889564" cy="3619452"/>
          </a:xfrm>
        </p:spPr>
        <p:txBody>
          <a:bodyPr/>
          <a:lstStyle/>
          <a:p>
            <a:r>
              <a:rPr lang="en-AU" sz="3600" b="1" dirty="0" err="1"/>
              <a:t>AutoRegressive</a:t>
            </a:r>
            <a:r>
              <a:rPr lang="en-AU" sz="3600" b="1" dirty="0"/>
              <a:t> Integrated Moving Averages</a:t>
            </a:r>
          </a:p>
          <a:p>
            <a:r>
              <a:rPr lang="en-AU" sz="3600" dirty="0"/>
              <a:t>Introduced in Analysis Services 2008</a:t>
            </a:r>
          </a:p>
          <a:p>
            <a:r>
              <a:rPr lang="en-AU" sz="3600" dirty="0"/>
              <a:t>An industry-standard forecasting algorithm</a:t>
            </a:r>
          </a:p>
          <a:p>
            <a:r>
              <a:rPr lang="en-AU" sz="3600" dirty="0"/>
              <a:t>Considered </a:t>
            </a:r>
            <a:r>
              <a:rPr lang="en-AU" sz="3600" dirty="0" smtClean="0"/>
              <a:t>a more accurate </a:t>
            </a:r>
            <a:r>
              <a:rPr lang="en-AU" sz="3600" dirty="0"/>
              <a:t>and stable algorithm for long-term prediction</a:t>
            </a:r>
          </a:p>
          <a:p>
            <a:r>
              <a:rPr lang="en-AU" sz="3600" dirty="0"/>
              <a:t>Does not support cross-series prediction</a:t>
            </a:r>
          </a:p>
        </p:txBody>
      </p:sp>
    </p:spTree>
    <p:extLst>
      <p:ext uri="{BB962C8B-B14F-4D97-AF65-F5344CB8AC3E}">
        <p14:creationId xmlns:p14="http://schemas.microsoft.com/office/powerpoint/2010/main" val="33793340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Model Definition</a:t>
            </a:r>
          </a:p>
        </p:txBody>
      </p:sp>
      <p:sp>
        <p:nvSpPr>
          <p:cNvPr id="3" name="Text Placeholder 2"/>
          <p:cNvSpPr>
            <a:spLocks noGrp="1"/>
          </p:cNvSpPr>
          <p:nvPr>
            <p:ph type="body" sz="quarter" idx="11"/>
          </p:nvPr>
        </p:nvSpPr>
        <p:spPr>
          <a:xfrm>
            <a:off x="274639" y="1481037"/>
            <a:ext cx="11889564" cy="5016758"/>
          </a:xfrm>
        </p:spPr>
        <p:txBody>
          <a:bodyPr/>
          <a:lstStyle/>
          <a:p>
            <a:r>
              <a:rPr lang="en-AU" dirty="0"/>
              <a:t>Each Time Series mining model must contain:</a:t>
            </a:r>
          </a:p>
          <a:p>
            <a:pPr lvl="1"/>
            <a:r>
              <a:rPr lang="en-AU" dirty="0"/>
              <a:t>One key time column</a:t>
            </a:r>
          </a:p>
          <a:p>
            <a:pPr lvl="2"/>
            <a:r>
              <a:rPr lang="en-AU" dirty="0"/>
              <a:t>Specifies the time slices</a:t>
            </a:r>
          </a:p>
          <a:p>
            <a:pPr lvl="2"/>
            <a:r>
              <a:rPr lang="en-AU" dirty="0"/>
              <a:t>Can be any data type – typically numeric</a:t>
            </a:r>
          </a:p>
          <a:p>
            <a:pPr lvl="1"/>
            <a:r>
              <a:rPr lang="en-AU" dirty="0"/>
              <a:t>Predictable column(s)</a:t>
            </a:r>
          </a:p>
          <a:p>
            <a:pPr lvl="2"/>
            <a:r>
              <a:rPr lang="en-AU" dirty="0"/>
              <a:t>Must contain continuous numeric </a:t>
            </a:r>
            <a:r>
              <a:rPr lang="en-AU" dirty="0" smtClean="0"/>
              <a:t>values (no missing data points)</a:t>
            </a:r>
            <a:endParaRPr lang="en-AU" dirty="0"/>
          </a:p>
          <a:p>
            <a:pPr lvl="2"/>
            <a:r>
              <a:rPr lang="en-AU" dirty="0"/>
              <a:t>Define the model columns as INPUT, or PREDICT to allow cross-series prediction</a:t>
            </a:r>
          </a:p>
          <a:p>
            <a:pPr lvl="2"/>
            <a:r>
              <a:rPr lang="en-AU" dirty="0"/>
              <a:t>In Standard Edition, all columns must be defined as PREDICT_ONLY</a:t>
            </a:r>
          </a:p>
          <a:p>
            <a:r>
              <a:rPr lang="en-AU" dirty="0"/>
              <a:t>An optional series key column can be included for interleaved format</a:t>
            </a:r>
          </a:p>
          <a:p>
            <a:pPr lvl="1"/>
            <a:r>
              <a:rPr lang="en-AU" dirty="0"/>
              <a:t>Ensure training data is clean, representative and ordered </a:t>
            </a:r>
            <a:r>
              <a:rPr lang="en-AU" dirty="0" smtClean="0"/>
              <a:t>chronologically</a:t>
            </a:r>
          </a:p>
          <a:p>
            <a:pPr lvl="1"/>
            <a:r>
              <a:rPr lang="en-US" dirty="0"/>
              <a:t>Time series data must not have missing data </a:t>
            </a:r>
            <a:r>
              <a:rPr lang="en-US" dirty="0" smtClean="0"/>
              <a:t>points or values</a:t>
            </a:r>
            <a:endParaRPr lang="en-US" dirty="0"/>
          </a:p>
        </p:txBody>
      </p:sp>
    </p:spTree>
    <p:extLst>
      <p:ext uri="{BB962C8B-B14F-4D97-AF65-F5344CB8AC3E}">
        <p14:creationId xmlns:p14="http://schemas.microsoft.com/office/powerpoint/2010/main" val="151919472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Data</a:t>
            </a:r>
            <a:r>
              <a:rPr lang="en-US" dirty="0" smtClean="0"/>
              <a:t/>
            </a:r>
            <a:br>
              <a:rPr lang="en-US" dirty="0" smtClean="0"/>
            </a:br>
            <a:r>
              <a:rPr lang="en-US" sz="3200" dirty="0" smtClean="0">
                <a:solidFill>
                  <a:schemeClr val="accent1"/>
                </a:solidFill>
              </a:rPr>
              <a:t>Columnar Format</a:t>
            </a:r>
            <a:endParaRPr lang="en-US" sz="3200" dirty="0">
              <a:solidFill>
                <a:schemeClr val="accent1"/>
              </a:solidFill>
            </a:endParaRPr>
          </a:p>
        </p:txBody>
      </p:sp>
      <p:sp>
        <p:nvSpPr>
          <p:cNvPr id="3" name="Text Placeholder 2"/>
          <p:cNvSpPr>
            <a:spLocks noGrp="1"/>
          </p:cNvSpPr>
          <p:nvPr>
            <p:ph type="body" sz="quarter" idx="11"/>
          </p:nvPr>
        </p:nvSpPr>
        <p:spPr>
          <a:xfrm>
            <a:off x="274639" y="2057101"/>
            <a:ext cx="11889564" cy="5570756"/>
          </a:xfrm>
        </p:spPr>
        <p:txBody>
          <a:bodyPr/>
          <a:lstStyle/>
          <a:p>
            <a:r>
              <a:rPr lang="en-AU" dirty="0"/>
              <a:t>The key time and </a:t>
            </a:r>
            <a:r>
              <a:rPr lang="en-AU" dirty="0" smtClean="0"/>
              <a:t>data series </a:t>
            </a:r>
            <a:br>
              <a:rPr lang="en-AU" dirty="0" smtClean="0"/>
            </a:br>
            <a:r>
              <a:rPr lang="en-AU" dirty="0" smtClean="0"/>
              <a:t>are columns</a:t>
            </a:r>
            <a:endParaRPr lang="en-AU" dirty="0"/>
          </a:p>
          <a:p>
            <a:r>
              <a:rPr lang="en-AU" dirty="0"/>
              <a:t>Each row </a:t>
            </a:r>
            <a:r>
              <a:rPr lang="en-AU" dirty="0" smtClean="0"/>
              <a:t>represents </a:t>
            </a:r>
            <a:r>
              <a:rPr lang="en-AU" dirty="0"/>
              <a:t>a </a:t>
            </a:r>
            <a:r>
              <a:rPr lang="en-AU" dirty="0" smtClean="0"/>
              <a:t>distinct </a:t>
            </a:r>
            <a:br>
              <a:rPr lang="en-AU" dirty="0" smtClean="0"/>
            </a:br>
            <a:r>
              <a:rPr lang="en-AU" dirty="0" smtClean="0"/>
              <a:t>time </a:t>
            </a:r>
            <a:r>
              <a:rPr lang="en-AU" dirty="0"/>
              <a:t>slice</a:t>
            </a:r>
          </a:p>
          <a:p>
            <a:r>
              <a:rPr lang="en-AU" dirty="0"/>
              <a:t>Advantages:</a:t>
            </a:r>
          </a:p>
          <a:p>
            <a:pPr lvl="1"/>
            <a:r>
              <a:rPr lang="en-AU" dirty="0"/>
              <a:t>Easy to produce and interpret</a:t>
            </a:r>
          </a:p>
          <a:p>
            <a:pPr lvl="1"/>
            <a:r>
              <a:rPr lang="en-AU" dirty="0"/>
              <a:t>Allows specific column types</a:t>
            </a:r>
          </a:p>
          <a:p>
            <a:r>
              <a:rPr lang="en-AU" dirty="0"/>
              <a:t>Disadvantage:</a:t>
            </a:r>
          </a:p>
          <a:p>
            <a:pPr lvl="1"/>
            <a:r>
              <a:rPr lang="en-AU" dirty="0"/>
              <a:t>Must add a new column to introduce </a:t>
            </a:r>
            <a:r>
              <a:rPr lang="en-AU" dirty="0" smtClean="0"/>
              <a:t>a </a:t>
            </a:r>
            <a:r>
              <a:rPr lang="en-AU" dirty="0"/>
              <a:t>new series</a:t>
            </a:r>
          </a:p>
          <a:p>
            <a:endParaRPr lang="en-US" dirty="0"/>
          </a:p>
        </p:txBody>
      </p:sp>
      <p:grpSp>
        <p:nvGrpSpPr>
          <p:cNvPr id="4" name="Group 3"/>
          <p:cNvGrpSpPr/>
          <p:nvPr/>
        </p:nvGrpSpPr>
        <p:grpSpPr>
          <a:xfrm>
            <a:off x="7802413" y="2243877"/>
            <a:ext cx="3575469" cy="3584448"/>
            <a:chOff x="5211915" y="1901952"/>
            <a:chExt cx="3575469" cy="3584448"/>
          </a:xfrm>
        </p:grpSpPr>
        <p:sp>
          <p:nvSpPr>
            <p:cNvPr id="5" name="Rectangle 4"/>
            <p:cNvSpPr/>
            <p:nvPr/>
          </p:nvSpPr>
          <p:spPr>
            <a:xfrm>
              <a:off x="5211915" y="1901952"/>
              <a:ext cx="3575469" cy="3584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6" name="TextBox 5"/>
            <p:cNvSpPr txBox="1"/>
            <p:nvPr/>
          </p:nvSpPr>
          <p:spPr>
            <a:xfrm>
              <a:off x="5303520" y="1938528"/>
              <a:ext cx="1429174" cy="307777"/>
            </a:xfrm>
            <a:prstGeom prst="rect">
              <a:avLst/>
            </a:prstGeom>
            <a:noFill/>
          </p:spPr>
          <p:txBody>
            <a:bodyPr wrap="none" rtlCol="0">
              <a:spAutoFit/>
            </a:bodyPr>
            <a:lstStyle/>
            <a:p>
              <a:pPr algn="ctr"/>
              <a:r>
                <a:rPr lang="en-AU" sz="1400" b="1" dirty="0" smtClean="0">
                  <a:solidFill>
                    <a:srgbClr val="FFFFFF"/>
                  </a:solidFill>
                </a:rPr>
                <a:t>Key time column</a:t>
              </a:r>
              <a:endParaRPr lang="en-AU" sz="1400" b="1" dirty="0">
                <a:solidFill>
                  <a:srgbClr val="FFFFFF"/>
                </a:solidFill>
              </a:endParaRPr>
            </a:p>
          </p:txBody>
        </p:sp>
        <p:sp>
          <p:nvSpPr>
            <p:cNvPr id="7" name="TextBox 6"/>
            <p:cNvSpPr txBox="1"/>
            <p:nvPr/>
          </p:nvSpPr>
          <p:spPr>
            <a:xfrm>
              <a:off x="6517446" y="5090160"/>
              <a:ext cx="1694888" cy="307777"/>
            </a:xfrm>
            <a:prstGeom prst="rect">
              <a:avLst/>
            </a:prstGeom>
            <a:noFill/>
          </p:spPr>
          <p:txBody>
            <a:bodyPr wrap="none" rtlCol="0">
              <a:spAutoFit/>
            </a:bodyPr>
            <a:lstStyle/>
            <a:p>
              <a:pPr algn="ctr"/>
              <a:r>
                <a:rPr lang="en-AU" sz="1400" b="1" dirty="0" smtClean="0">
                  <a:solidFill>
                    <a:srgbClr val="FFFFFF"/>
                  </a:solidFill>
                </a:rPr>
                <a:t>Predictable columns</a:t>
              </a:r>
              <a:endParaRPr lang="en-AU" sz="1400" b="1" dirty="0">
                <a:solidFill>
                  <a:srgbClr val="FFFFFF"/>
                </a:solidFill>
              </a:endParaRPr>
            </a:p>
          </p:txBody>
        </p:sp>
        <p:sp>
          <p:nvSpPr>
            <p:cNvPr id="8" name="Right Brace 7"/>
            <p:cNvSpPr/>
            <p:nvPr/>
          </p:nvSpPr>
          <p:spPr>
            <a:xfrm rot="16200000">
              <a:off x="5916744" y="1976181"/>
              <a:ext cx="121920" cy="70910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FFFF"/>
                </a:solidFill>
              </a:endParaRPr>
            </a:p>
          </p:txBody>
        </p:sp>
        <p:sp>
          <p:nvSpPr>
            <p:cNvPr id="9" name="Right Brace 8"/>
            <p:cNvSpPr/>
            <p:nvPr/>
          </p:nvSpPr>
          <p:spPr>
            <a:xfrm rot="5400000">
              <a:off x="7281366" y="3849766"/>
              <a:ext cx="144525" cy="22290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FFFF"/>
                </a:solidFill>
              </a:endParaRPr>
            </a:p>
          </p:txBody>
        </p:sp>
      </p:grpSp>
      <p:pic>
        <p:nvPicPr>
          <p:cNvPr id="10" name="Picture 9"/>
          <p:cNvPicPr>
            <a:picLocks noChangeAspect="1"/>
          </p:cNvPicPr>
          <p:nvPr/>
        </p:nvPicPr>
        <p:blipFill>
          <a:blip r:embed="rId2"/>
          <a:stretch>
            <a:fillRect/>
          </a:stretch>
        </p:blipFill>
        <p:spPr>
          <a:xfrm>
            <a:off x="8304920" y="2860716"/>
            <a:ext cx="2765714" cy="2297143"/>
          </a:xfrm>
          <a:prstGeom prst="rect">
            <a:avLst/>
          </a:prstGeom>
        </p:spPr>
      </p:pic>
    </p:spTree>
    <p:extLst>
      <p:ext uri="{BB962C8B-B14F-4D97-AF65-F5344CB8AC3E}">
        <p14:creationId xmlns:p14="http://schemas.microsoft.com/office/powerpoint/2010/main" val="2472674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Data</a:t>
            </a:r>
            <a:r>
              <a:rPr lang="en-US" dirty="0" smtClean="0"/>
              <a:t/>
            </a:r>
            <a:br>
              <a:rPr lang="en-US" dirty="0" smtClean="0"/>
            </a:br>
            <a:r>
              <a:rPr lang="en-US" sz="3200" dirty="0">
                <a:solidFill>
                  <a:schemeClr val="accent1"/>
                </a:solidFill>
              </a:rPr>
              <a:t>Interleaved Format</a:t>
            </a:r>
          </a:p>
        </p:txBody>
      </p:sp>
      <p:sp>
        <p:nvSpPr>
          <p:cNvPr id="3" name="Text Placeholder 2"/>
          <p:cNvSpPr>
            <a:spLocks noGrp="1"/>
          </p:cNvSpPr>
          <p:nvPr>
            <p:ph type="body" sz="quarter" idx="11"/>
          </p:nvPr>
        </p:nvSpPr>
        <p:spPr>
          <a:xfrm>
            <a:off x="274639" y="2057101"/>
            <a:ext cx="11889564" cy="4206280"/>
          </a:xfrm>
        </p:spPr>
        <p:txBody>
          <a:bodyPr/>
          <a:lstStyle/>
          <a:p>
            <a:pPr>
              <a:spcBef>
                <a:spcPts val="600"/>
              </a:spcBef>
            </a:pPr>
            <a:r>
              <a:rPr lang="en-AU" dirty="0"/>
              <a:t>Consists of unique time </a:t>
            </a:r>
            <a:br>
              <a:rPr lang="en-AU" dirty="0"/>
            </a:br>
            <a:r>
              <a:rPr lang="en-AU" dirty="0"/>
              <a:t>and series combinations</a:t>
            </a:r>
          </a:p>
          <a:p>
            <a:pPr>
              <a:spcBef>
                <a:spcPts val="600"/>
              </a:spcBef>
            </a:pPr>
            <a:r>
              <a:rPr lang="en-AU" dirty="0"/>
              <a:t>Advantages:</a:t>
            </a:r>
          </a:p>
          <a:p>
            <a:pPr lvl="1">
              <a:spcBef>
                <a:spcPts val="400"/>
              </a:spcBef>
            </a:pPr>
            <a:r>
              <a:rPr lang="en-AU" dirty="0"/>
              <a:t>Series names come directly from data</a:t>
            </a:r>
          </a:p>
          <a:p>
            <a:pPr lvl="1">
              <a:spcBef>
                <a:spcPts val="400"/>
              </a:spcBef>
            </a:pPr>
            <a:r>
              <a:rPr lang="en-AU" dirty="0"/>
              <a:t>Can easily add new series</a:t>
            </a:r>
          </a:p>
          <a:p>
            <a:pPr>
              <a:spcBef>
                <a:spcPts val="600"/>
              </a:spcBef>
            </a:pPr>
            <a:r>
              <a:rPr lang="en-AU" dirty="0"/>
              <a:t>Disadvantages:</a:t>
            </a:r>
          </a:p>
          <a:p>
            <a:pPr lvl="1">
              <a:spcBef>
                <a:spcPts val="400"/>
              </a:spcBef>
            </a:pPr>
            <a:r>
              <a:rPr lang="en-AU" dirty="0"/>
              <a:t>More difficult to produce and interpret</a:t>
            </a:r>
          </a:p>
          <a:p>
            <a:pPr lvl="1">
              <a:spcBef>
                <a:spcPts val="400"/>
              </a:spcBef>
            </a:pPr>
            <a:r>
              <a:rPr lang="en-AU" dirty="0"/>
              <a:t>Uses same column types</a:t>
            </a:r>
          </a:p>
          <a:p>
            <a:pPr lvl="1"/>
            <a:endParaRPr lang="en-AU" dirty="0"/>
          </a:p>
        </p:txBody>
      </p:sp>
      <p:grpSp>
        <p:nvGrpSpPr>
          <p:cNvPr id="11" name="Group 10"/>
          <p:cNvGrpSpPr/>
          <p:nvPr/>
        </p:nvGrpSpPr>
        <p:grpSpPr>
          <a:xfrm>
            <a:off x="7874421" y="2057101"/>
            <a:ext cx="2798064" cy="4206240"/>
            <a:chOff x="5907024" y="1545336"/>
            <a:chExt cx="2798064" cy="4206240"/>
          </a:xfrm>
          <a:solidFill>
            <a:schemeClr val="accent1"/>
          </a:solidFill>
        </p:grpSpPr>
        <p:sp>
          <p:nvSpPr>
            <p:cNvPr id="12" name="Rectangle 11"/>
            <p:cNvSpPr/>
            <p:nvPr/>
          </p:nvSpPr>
          <p:spPr>
            <a:xfrm>
              <a:off x="5907024" y="1545336"/>
              <a:ext cx="2798064" cy="4206240"/>
            </a:xfrm>
            <a:prstGeom prst="rect">
              <a:avLst/>
            </a:prstGeom>
            <a:grp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solidFill>
                  <a:srgbClr val="FFFFFF"/>
                </a:solidFill>
              </a:endParaRPr>
            </a:p>
          </p:txBody>
        </p:sp>
        <p:sp>
          <p:nvSpPr>
            <p:cNvPr id="13" name="TextBox 12"/>
            <p:cNvSpPr txBox="1"/>
            <p:nvPr/>
          </p:nvSpPr>
          <p:spPr>
            <a:xfrm>
              <a:off x="5943600" y="1591056"/>
              <a:ext cx="1429174" cy="307777"/>
            </a:xfrm>
            <a:prstGeom prst="rect">
              <a:avLst/>
            </a:prstGeom>
            <a:grpFill/>
          </p:spPr>
          <p:txBody>
            <a:bodyPr wrap="none" rtlCol="0">
              <a:spAutoFit/>
            </a:bodyPr>
            <a:lstStyle/>
            <a:p>
              <a:pPr algn="ctr"/>
              <a:r>
                <a:rPr lang="en-AU" sz="1400" b="1" dirty="0" smtClean="0">
                  <a:solidFill>
                    <a:srgbClr val="FFFFFF"/>
                  </a:solidFill>
                </a:rPr>
                <a:t>Key time column</a:t>
              </a:r>
              <a:endParaRPr lang="en-AU" sz="1400" b="1" dirty="0">
                <a:solidFill>
                  <a:srgbClr val="FFFFFF"/>
                </a:solidFill>
              </a:endParaRPr>
            </a:p>
          </p:txBody>
        </p:sp>
        <p:sp>
          <p:nvSpPr>
            <p:cNvPr id="14" name="Right Brace 13"/>
            <p:cNvSpPr/>
            <p:nvPr/>
          </p:nvSpPr>
          <p:spPr>
            <a:xfrm rot="16200000">
              <a:off x="6606252" y="1628709"/>
              <a:ext cx="121920" cy="709108"/>
            </a:xfrm>
            <a:prstGeom prst="righ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FFFF"/>
                </a:solidFill>
              </a:endParaRPr>
            </a:p>
          </p:txBody>
        </p:sp>
        <p:sp>
          <p:nvSpPr>
            <p:cNvPr id="15" name="TextBox 14"/>
            <p:cNvSpPr txBox="1"/>
            <p:nvPr/>
          </p:nvSpPr>
          <p:spPr>
            <a:xfrm>
              <a:off x="7593938" y="1597152"/>
              <a:ext cx="975332" cy="307777"/>
            </a:xfrm>
            <a:prstGeom prst="rect">
              <a:avLst/>
            </a:prstGeom>
            <a:grpFill/>
          </p:spPr>
          <p:txBody>
            <a:bodyPr wrap="none" rtlCol="0">
              <a:spAutoFit/>
            </a:bodyPr>
            <a:lstStyle/>
            <a:p>
              <a:pPr algn="ctr"/>
              <a:r>
                <a:rPr lang="en-AU" sz="1400" b="1" dirty="0" smtClean="0">
                  <a:solidFill>
                    <a:srgbClr val="FFFFFF"/>
                  </a:solidFill>
                </a:rPr>
                <a:t>Data value</a:t>
              </a:r>
              <a:endParaRPr lang="en-AU" sz="1400" b="1" dirty="0">
                <a:solidFill>
                  <a:srgbClr val="FFFFFF"/>
                </a:solidFill>
              </a:endParaRPr>
            </a:p>
          </p:txBody>
        </p:sp>
        <p:sp>
          <p:nvSpPr>
            <p:cNvPr id="16" name="Right Brace 15"/>
            <p:cNvSpPr/>
            <p:nvPr/>
          </p:nvSpPr>
          <p:spPr>
            <a:xfrm rot="16200000">
              <a:off x="7980240" y="1634805"/>
              <a:ext cx="121920" cy="709108"/>
            </a:xfrm>
            <a:prstGeom prst="righ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FFFF"/>
                </a:solidFill>
              </a:endParaRPr>
            </a:p>
          </p:txBody>
        </p:sp>
        <p:sp>
          <p:nvSpPr>
            <p:cNvPr id="17" name="Right Brace 16"/>
            <p:cNvSpPr/>
            <p:nvPr/>
          </p:nvSpPr>
          <p:spPr>
            <a:xfrm rot="16200000" flipH="1">
              <a:off x="7243944" y="4930186"/>
              <a:ext cx="110713" cy="709108"/>
            </a:xfrm>
            <a:prstGeom prst="righ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FFFF"/>
                </a:solidFill>
              </a:endParaRPr>
            </a:p>
          </p:txBody>
        </p:sp>
        <p:sp>
          <p:nvSpPr>
            <p:cNvPr id="18" name="TextBox 17"/>
            <p:cNvSpPr txBox="1"/>
            <p:nvPr/>
          </p:nvSpPr>
          <p:spPr>
            <a:xfrm>
              <a:off x="6991601" y="5379720"/>
              <a:ext cx="630302" cy="307777"/>
            </a:xfrm>
            <a:prstGeom prst="rect">
              <a:avLst/>
            </a:prstGeom>
            <a:grpFill/>
          </p:spPr>
          <p:txBody>
            <a:bodyPr wrap="none" rtlCol="0">
              <a:spAutoFit/>
            </a:bodyPr>
            <a:lstStyle/>
            <a:p>
              <a:pPr algn="ctr"/>
              <a:r>
                <a:rPr lang="en-AU" sz="1400" b="1" dirty="0" smtClean="0">
                  <a:solidFill>
                    <a:srgbClr val="FFFFFF"/>
                  </a:solidFill>
                </a:rPr>
                <a:t>Series</a:t>
              </a:r>
              <a:endParaRPr lang="en-AU" sz="1400" b="1" dirty="0">
                <a:solidFill>
                  <a:srgbClr val="FFFFFF"/>
                </a:solidFill>
              </a:endParaRPr>
            </a:p>
          </p:txBody>
        </p:sp>
      </p:grpSp>
      <p:pic>
        <p:nvPicPr>
          <p:cNvPr id="19" name="Picture 18"/>
          <p:cNvPicPr>
            <a:picLocks noChangeAspect="1"/>
          </p:cNvPicPr>
          <p:nvPr/>
        </p:nvPicPr>
        <p:blipFill>
          <a:blip r:embed="rId2"/>
          <a:stretch>
            <a:fillRect/>
          </a:stretch>
        </p:blipFill>
        <p:spPr>
          <a:xfrm>
            <a:off x="8355324" y="2668792"/>
            <a:ext cx="2034286" cy="2982857"/>
          </a:xfrm>
          <a:prstGeom prst="rect">
            <a:avLst/>
          </a:prstGeom>
        </p:spPr>
      </p:pic>
    </p:spTree>
    <p:extLst>
      <p:ext uri="{BB962C8B-B14F-4D97-AF65-F5344CB8AC3E}">
        <p14:creationId xmlns:p14="http://schemas.microsoft.com/office/powerpoint/2010/main" val="60054358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Characteristics of Time Series Models</a:t>
            </a:r>
          </a:p>
        </p:txBody>
      </p:sp>
      <p:sp>
        <p:nvSpPr>
          <p:cNvPr id="3" name="Text Placeholder 2"/>
          <p:cNvSpPr>
            <a:spLocks noGrp="1"/>
          </p:cNvSpPr>
          <p:nvPr>
            <p:ph type="body" sz="quarter" idx="11"/>
          </p:nvPr>
        </p:nvSpPr>
        <p:spPr>
          <a:xfrm>
            <a:off x="274639" y="1553046"/>
            <a:ext cx="11889564" cy="4339650"/>
          </a:xfrm>
        </p:spPr>
        <p:txBody>
          <a:bodyPr/>
          <a:lstStyle/>
          <a:p>
            <a:r>
              <a:rPr lang="en-AU" dirty="0" smtClean="0"/>
              <a:t>Time Series mining models differ from other types of mining models:</a:t>
            </a:r>
          </a:p>
          <a:p>
            <a:pPr lvl="1"/>
            <a:r>
              <a:rPr lang="en-AU" dirty="0" smtClean="0"/>
              <a:t>Can be trained by using small data sets</a:t>
            </a:r>
          </a:p>
          <a:p>
            <a:pPr lvl="1"/>
            <a:r>
              <a:rPr lang="en-AU" dirty="0" smtClean="0"/>
              <a:t>Training data must be loaded in chronologic order</a:t>
            </a:r>
          </a:p>
          <a:p>
            <a:pPr lvl="1"/>
            <a:r>
              <a:rPr lang="en-AU" dirty="0" smtClean="0"/>
              <a:t>Model life time can be ephemeral (short-lived)</a:t>
            </a:r>
          </a:p>
          <a:p>
            <a:pPr lvl="2"/>
            <a:r>
              <a:rPr lang="en-AU" dirty="0" smtClean="0"/>
              <a:t>Predicted values become obsolete once that time period has occurred</a:t>
            </a:r>
          </a:p>
          <a:p>
            <a:pPr lvl="2"/>
            <a:r>
              <a:rPr lang="en-AU" dirty="0" smtClean="0"/>
              <a:t>Note: Mining models can be created as session models</a:t>
            </a:r>
          </a:p>
          <a:p>
            <a:pPr lvl="1"/>
            <a:r>
              <a:rPr lang="en-AU" dirty="0" smtClean="0"/>
              <a:t>Models may require reprocessing as new time period data becomes available</a:t>
            </a:r>
          </a:p>
          <a:p>
            <a:pPr lvl="1"/>
            <a:r>
              <a:rPr lang="en-AU" dirty="0" smtClean="0"/>
              <a:t>Models must be configured with DRILLTHROUGH enabled (certain metadata is sourced by drillthrough)</a:t>
            </a:r>
          </a:p>
          <a:p>
            <a:pPr lvl="1"/>
            <a:r>
              <a:rPr lang="en-AU" dirty="0" smtClean="0"/>
              <a:t>Accuracy testing cannot involve hold out data</a:t>
            </a:r>
          </a:p>
          <a:p>
            <a:pPr lvl="1"/>
            <a:endParaRPr lang="en-US" dirty="0"/>
          </a:p>
        </p:txBody>
      </p:sp>
    </p:spTree>
    <p:extLst>
      <p:ext uri="{BB962C8B-B14F-4D97-AF65-F5344CB8AC3E}">
        <p14:creationId xmlns:p14="http://schemas.microsoft.com/office/powerpoint/2010/main" val="148292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Model Querying</a:t>
            </a:r>
          </a:p>
        </p:txBody>
      </p:sp>
      <p:sp>
        <p:nvSpPr>
          <p:cNvPr id="3" name="Text Placeholder 2"/>
          <p:cNvSpPr>
            <a:spLocks noGrp="1"/>
          </p:cNvSpPr>
          <p:nvPr>
            <p:ph type="body" sz="quarter" idx="11"/>
          </p:nvPr>
        </p:nvSpPr>
        <p:spPr>
          <a:xfrm>
            <a:off x="274639" y="1212849"/>
            <a:ext cx="11889564" cy="5109091"/>
          </a:xfrm>
        </p:spPr>
        <p:txBody>
          <a:bodyPr/>
          <a:lstStyle/>
          <a:p>
            <a:r>
              <a:rPr lang="en-US" dirty="0"/>
              <a:t>Forecasting is achieved with the </a:t>
            </a:r>
            <a:r>
              <a:rPr lang="en-US" b="1" dirty="0" err="1"/>
              <a:t>PredictTimeSeries</a:t>
            </a:r>
            <a:r>
              <a:rPr lang="en-US" dirty="0"/>
              <a:t> function</a:t>
            </a:r>
          </a:p>
          <a:p>
            <a:endParaRPr lang="en-US" dirty="0"/>
          </a:p>
          <a:p>
            <a:r>
              <a:rPr lang="en-US" dirty="0"/>
              <a:t>There are many overloaded forms</a:t>
            </a:r>
          </a:p>
          <a:p>
            <a:r>
              <a:rPr lang="en-US" dirty="0"/>
              <a:t>The function returns a nested table (hierarchical </a:t>
            </a:r>
            <a:r>
              <a:rPr lang="en-US" dirty="0" err="1"/>
              <a:t>rowset</a:t>
            </a:r>
            <a:r>
              <a:rPr lang="en-US" dirty="0"/>
              <a:t>), which can be flattened to return a table structure</a:t>
            </a:r>
          </a:p>
          <a:p>
            <a:r>
              <a:rPr lang="en-US" dirty="0"/>
              <a:t>Each table row represents a predicted </a:t>
            </a:r>
            <a:r>
              <a:rPr lang="en-US" dirty="0" smtClean="0"/>
              <a:t>step</a:t>
            </a:r>
            <a:endParaRPr lang="en-US" dirty="0"/>
          </a:p>
        </p:txBody>
      </p:sp>
      <p:sp>
        <p:nvSpPr>
          <p:cNvPr id="4" name="TextBox 3"/>
          <p:cNvSpPr txBox="1"/>
          <p:nvPr/>
        </p:nvSpPr>
        <p:spPr>
          <a:xfrm>
            <a:off x="397435" y="2528835"/>
            <a:ext cx="11778614" cy="496693"/>
          </a:xfrm>
          <a:prstGeom prst="rect">
            <a:avLst/>
          </a:prstGeom>
          <a:solidFill>
            <a:schemeClr val="bg1"/>
          </a:solidFill>
          <a:ln>
            <a:solidFill>
              <a:schemeClr val="tx1"/>
            </a:solidFill>
          </a:ln>
        </p:spPr>
        <p:txBody>
          <a:bodyPr wrap="none" rtlCol="0">
            <a:noAutofit/>
          </a:bodyPr>
          <a:lstStyle/>
          <a:p>
            <a:r>
              <a:rPr lang="en-AU" sz="2400" dirty="0" err="1">
                <a:solidFill>
                  <a:srgbClr val="FFFFFF"/>
                </a:solidFill>
                <a:latin typeface="Consolas" panose="020B0609020204030204" pitchFamily="49" charset="0"/>
                <a:cs typeface="Consolas" panose="020B0609020204030204" pitchFamily="49" charset="0"/>
              </a:rPr>
              <a:t>PredictTimeSeries</a:t>
            </a:r>
            <a:r>
              <a:rPr lang="en-AU" sz="2400" dirty="0">
                <a:solidFill>
                  <a:srgbClr val="FFFFFF"/>
                </a:solidFill>
                <a:latin typeface="Consolas" panose="020B0609020204030204" pitchFamily="49" charset="0"/>
                <a:cs typeface="Consolas" panose="020B0609020204030204" pitchFamily="49" charset="0"/>
              </a:rPr>
              <a:t>(&lt;table column reference&gt;, n)</a:t>
            </a:r>
          </a:p>
        </p:txBody>
      </p:sp>
    </p:spTree>
    <p:extLst>
      <p:ext uri="{BB962C8B-B14F-4D97-AF65-F5344CB8AC3E}">
        <p14:creationId xmlns:p14="http://schemas.microsoft.com/office/powerpoint/2010/main" val="42630105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Model Querying</a:t>
            </a:r>
            <a:br>
              <a:rPr lang="en-US" dirty="0"/>
            </a:br>
            <a:r>
              <a:rPr lang="en-US" sz="3200" dirty="0" smtClean="0">
                <a:solidFill>
                  <a:schemeClr val="accent1"/>
                </a:solidFill>
              </a:rPr>
              <a:t>Examples</a:t>
            </a:r>
            <a:endParaRPr lang="en-US" sz="3200" dirty="0"/>
          </a:p>
        </p:txBody>
      </p:sp>
      <p:sp>
        <p:nvSpPr>
          <p:cNvPr id="3" name="Text Placeholder 2"/>
          <p:cNvSpPr>
            <a:spLocks noGrp="1"/>
          </p:cNvSpPr>
          <p:nvPr>
            <p:ph type="body" sz="quarter" idx="11"/>
          </p:nvPr>
        </p:nvSpPr>
        <p:spPr>
          <a:xfrm>
            <a:off x="274639" y="2057102"/>
            <a:ext cx="11889564" cy="4124206"/>
          </a:xfrm>
        </p:spPr>
        <p:txBody>
          <a:bodyPr/>
          <a:lstStyle/>
          <a:p>
            <a:r>
              <a:rPr lang="en-AU" dirty="0"/>
              <a:t>Using columnar format:</a:t>
            </a:r>
          </a:p>
          <a:p>
            <a:endParaRPr lang="en-AU" dirty="0"/>
          </a:p>
          <a:p>
            <a:endParaRPr lang="en-AU" dirty="0"/>
          </a:p>
          <a:p>
            <a:r>
              <a:rPr lang="en-AU" dirty="0"/>
              <a:t>Using interleaved format</a:t>
            </a:r>
            <a:r>
              <a:rPr lang="en-AU" dirty="0" smtClean="0"/>
              <a:t>:</a:t>
            </a:r>
          </a:p>
          <a:p>
            <a:endParaRPr lang="en-AU" dirty="0"/>
          </a:p>
          <a:p>
            <a:endParaRPr lang="en-AU" dirty="0" smtClean="0"/>
          </a:p>
        </p:txBody>
      </p:sp>
      <p:sp>
        <p:nvSpPr>
          <p:cNvPr id="4" name="TextBox 3"/>
          <p:cNvSpPr txBox="1"/>
          <p:nvPr/>
        </p:nvSpPr>
        <p:spPr>
          <a:xfrm>
            <a:off x="409254" y="2777182"/>
            <a:ext cx="11778614" cy="864096"/>
          </a:xfrm>
          <a:prstGeom prst="rect">
            <a:avLst/>
          </a:prstGeom>
          <a:solidFill>
            <a:schemeClr val="bg1"/>
          </a:solidFill>
          <a:ln>
            <a:solidFill>
              <a:schemeClr val="tx1"/>
            </a:solidFill>
          </a:ln>
        </p:spPr>
        <p:txBody>
          <a:bodyPr wrap="none" rtlCol="0">
            <a:noAutofit/>
          </a:bodyPr>
          <a:lstStyle/>
          <a:p>
            <a:r>
              <a:rPr lang="en-AU" sz="2400" dirty="0" smtClean="0">
                <a:solidFill>
                  <a:srgbClr val="FFFFFF"/>
                </a:solidFill>
                <a:latin typeface="Consolas" panose="020B0609020204030204" pitchFamily="49" charset="0"/>
                <a:cs typeface="Consolas" panose="020B0609020204030204" pitchFamily="49" charset="0"/>
              </a:rPr>
              <a:t>SELECT FLATTENED </a:t>
            </a:r>
            <a:r>
              <a:rPr lang="en-AU" sz="2400" dirty="0" err="1" smtClean="0">
                <a:solidFill>
                  <a:srgbClr val="FFFFFF"/>
                </a:solidFill>
                <a:latin typeface="Consolas" panose="020B0609020204030204" pitchFamily="49" charset="0"/>
                <a:cs typeface="Consolas" panose="020B0609020204030204" pitchFamily="49" charset="0"/>
              </a:rPr>
              <a:t>PredictTimeSeries</a:t>
            </a:r>
            <a:r>
              <a:rPr lang="en-AU" sz="2400" dirty="0" smtClean="0">
                <a:solidFill>
                  <a:srgbClr val="FFFFFF"/>
                </a:solidFill>
                <a:latin typeface="Consolas" panose="020B0609020204030204" pitchFamily="49" charset="0"/>
                <a:cs typeface="Consolas" panose="020B0609020204030204" pitchFamily="49" charset="0"/>
              </a:rPr>
              <a:t>([MSFT], 3) AS Forecast</a:t>
            </a:r>
            <a:br>
              <a:rPr lang="en-AU" sz="2400" dirty="0" smtClean="0">
                <a:solidFill>
                  <a:srgbClr val="FFFFFF"/>
                </a:solidFill>
                <a:latin typeface="Consolas" panose="020B0609020204030204" pitchFamily="49" charset="0"/>
                <a:cs typeface="Consolas" panose="020B0609020204030204" pitchFamily="49" charset="0"/>
              </a:rPr>
            </a:br>
            <a:r>
              <a:rPr lang="en-AU" sz="2400" dirty="0" smtClean="0">
                <a:solidFill>
                  <a:srgbClr val="FFFFFF"/>
                </a:solidFill>
                <a:latin typeface="Consolas" panose="020B0609020204030204" pitchFamily="49" charset="0"/>
                <a:cs typeface="Consolas" panose="020B0609020204030204" pitchFamily="49" charset="0"/>
              </a:rPr>
              <a:t>FROM [</a:t>
            </a:r>
            <a:r>
              <a:rPr lang="en-AU" sz="2400" dirty="0" err="1" smtClean="0">
                <a:solidFill>
                  <a:srgbClr val="FFFFFF"/>
                </a:solidFill>
                <a:latin typeface="Consolas" panose="020B0609020204030204" pitchFamily="49" charset="0"/>
                <a:cs typeface="Consolas" panose="020B0609020204030204" pitchFamily="49" charset="0"/>
              </a:rPr>
              <a:t>StockForecast</a:t>
            </a:r>
            <a:r>
              <a:rPr lang="en-AU" sz="2400" dirty="0" smtClean="0">
                <a:solidFill>
                  <a:srgbClr val="FFFFFF"/>
                </a:solidFill>
                <a:latin typeface="Consolas" panose="020B0609020204030204" pitchFamily="49" charset="0"/>
                <a:cs typeface="Consolas" panose="020B0609020204030204" pitchFamily="49" charset="0"/>
              </a:rPr>
              <a:t>]</a:t>
            </a:r>
            <a:endParaRPr lang="en-AU" sz="2400" dirty="0">
              <a:solidFill>
                <a:srgbClr val="FFFFFF"/>
              </a:solidFill>
              <a:latin typeface="Consolas" panose="020B0609020204030204" pitchFamily="49" charset="0"/>
              <a:cs typeface="Consolas" panose="020B0609020204030204" pitchFamily="49" charset="0"/>
            </a:endParaRPr>
          </a:p>
        </p:txBody>
      </p:sp>
      <p:sp>
        <p:nvSpPr>
          <p:cNvPr id="5" name="TextBox 4"/>
          <p:cNvSpPr txBox="1"/>
          <p:nvPr/>
        </p:nvSpPr>
        <p:spPr>
          <a:xfrm>
            <a:off x="369057" y="4793406"/>
            <a:ext cx="11778614" cy="1224136"/>
          </a:xfrm>
          <a:prstGeom prst="rect">
            <a:avLst/>
          </a:prstGeom>
          <a:solidFill>
            <a:schemeClr val="bg1"/>
          </a:solidFill>
          <a:ln>
            <a:solidFill>
              <a:schemeClr val="tx1"/>
            </a:solidFill>
          </a:ln>
        </p:spPr>
        <p:txBody>
          <a:bodyPr wrap="none" rtlCol="0">
            <a:noAutofit/>
          </a:bodyPr>
          <a:lstStyle/>
          <a:p>
            <a:r>
              <a:rPr lang="en-AU" sz="2400" dirty="0" smtClean="0">
                <a:solidFill>
                  <a:srgbClr val="FFFFFF"/>
                </a:solidFill>
                <a:latin typeface="Consolas" panose="020B0609020204030204" pitchFamily="49" charset="0"/>
                <a:cs typeface="Consolas" panose="020B0609020204030204" pitchFamily="49" charset="0"/>
              </a:rPr>
              <a:t>SELECT FLATTENED </a:t>
            </a:r>
            <a:r>
              <a:rPr lang="en-AU" sz="2400" dirty="0" err="1" smtClean="0">
                <a:solidFill>
                  <a:srgbClr val="FFFFFF"/>
                </a:solidFill>
                <a:latin typeface="Consolas" panose="020B0609020204030204" pitchFamily="49" charset="0"/>
                <a:cs typeface="Consolas" panose="020B0609020204030204" pitchFamily="49" charset="0"/>
              </a:rPr>
              <a:t>PredictTimeSeries</a:t>
            </a:r>
            <a:r>
              <a:rPr lang="en-AU" sz="2400" dirty="0" smtClean="0">
                <a:solidFill>
                  <a:srgbClr val="FFFFFF"/>
                </a:solidFill>
                <a:latin typeface="Consolas" panose="020B0609020204030204" pitchFamily="49" charset="0"/>
                <a:cs typeface="Consolas" panose="020B0609020204030204" pitchFamily="49" charset="0"/>
              </a:rPr>
              <a:t>([Price], 3) AS Forecast</a:t>
            </a:r>
            <a:br>
              <a:rPr lang="en-AU" sz="2400" dirty="0" smtClean="0">
                <a:solidFill>
                  <a:srgbClr val="FFFFFF"/>
                </a:solidFill>
                <a:latin typeface="Consolas" panose="020B0609020204030204" pitchFamily="49" charset="0"/>
                <a:cs typeface="Consolas" panose="020B0609020204030204" pitchFamily="49" charset="0"/>
              </a:rPr>
            </a:br>
            <a:r>
              <a:rPr lang="en-AU" sz="2400" dirty="0" smtClean="0">
                <a:solidFill>
                  <a:srgbClr val="FFFFFF"/>
                </a:solidFill>
                <a:latin typeface="Consolas" panose="020B0609020204030204" pitchFamily="49" charset="0"/>
                <a:cs typeface="Consolas" panose="020B0609020204030204" pitchFamily="49" charset="0"/>
              </a:rPr>
              <a:t>FROM [</a:t>
            </a:r>
            <a:r>
              <a:rPr lang="en-AU" sz="2400" dirty="0" err="1" smtClean="0">
                <a:solidFill>
                  <a:srgbClr val="FFFFFF"/>
                </a:solidFill>
                <a:latin typeface="Consolas" panose="020B0609020204030204" pitchFamily="49" charset="0"/>
                <a:cs typeface="Consolas" panose="020B0609020204030204" pitchFamily="49" charset="0"/>
              </a:rPr>
              <a:t>StockForecastInterleaved</a:t>
            </a:r>
            <a:r>
              <a:rPr lang="en-AU" sz="2400" dirty="0" smtClean="0">
                <a:solidFill>
                  <a:srgbClr val="FFFFFF"/>
                </a:solidFill>
                <a:latin typeface="Consolas" panose="020B0609020204030204" pitchFamily="49" charset="0"/>
                <a:cs typeface="Consolas" panose="020B0609020204030204" pitchFamily="49" charset="0"/>
              </a:rPr>
              <a:t>]</a:t>
            </a:r>
          </a:p>
          <a:p>
            <a:r>
              <a:rPr lang="en-AU" sz="2400" dirty="0" smtClean="0">
                <a:solidFill>
                  <a:srgbClr val="FFFFFF"/>
                </a:solidFill>
                <a:latin typeface="Consolas" panose="020B0609020204030204" pitchFamily="49" charset="0"/>
                <a:cs typeface="Consolas" panose="020B0609020204030204" pitchFamily="49" charset="0"/>
              </a:rPr>
              <a:t>WHERE [Series] = 'MSFT'</a:t>
            </a:r>
            <a:endParaRPr lang="en-AU" sz="2400" dirty="0">
              <a:solidFill>
                <a:srgbClr val="FFFFFF"/>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7352453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9760023" cy="1829593"/>
          </a:xfrm>
        </p:spPr>
        <p:txBody>
          <a:bodyPr/>
          <a:lstStyle/>
          <a:p>
            <a:pPr>
              <a:spcAft>
                <a:spcPts val="1200"/>
              </a:spcAft>
            </a:pPr>
            <a:r>
              <a:rPr lang="en-US" dirty="0">
                <a:solidFill>
                  <a:schemeClr val="tx1"/>
                </a:solidFill>
              </a:rPr>
              <a:t>Querying a Mining Model by Using </a:t>
            </a:r>
            <a:r>
              <a:rPr lang="en-US" dirty="0" smtClean="0">
                <a:solidFill>
                  <a:schemeClr val="tx1"/>
                </a:solidFill>
              </a:rPr>
              <a:t>Excel</a:t>
            </a:r>
            <a:endParaRPr lang="en-US" dirty="0">
              <a:solidFill>
                <a:schemeClr val="tx1"/>
              </a:solidFill>
            </a:endParaRPr>
          </a:p>
        </p:txBody>
      </p:sp>
    </p:spTree>
    <p:extLst>
      <p:ext uri="{BB962C8B-B14F-4D97-AF65-F5344CB8AC3E}">
        <p14:creationId xmlns:p14="http://schemas.microsoft.com/office/powerpoint/2010/main" val="62117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Model Querying</a:t>
            </a:r>
            <a:br>
              <a:rPr lang="en-US" dirty="0"/>
            </a:br>
            <a:r>
              <a:rPr lang="en-US" sz="3200" dirty="0" smtClean="0">
                <a:solidFill>
                  <a:schemeClr val="accent1"/>
                </a:solidFill>
              </a:rPr>
              <a:t>Additional Scenarios</a:t>
            </a:r>
            <a:endParaRPr lang="en-US" sz="3200" dirty="0"/>
          </a:p>
        </p:txBody>
      </p:sp>
      <p:sp>
        <p:nvSpPr>
          <p:cNvPr id="3" name="Text Placeholder 2"/>
          <p:cNvSpPr>
            <a:spLocks noGrp="1"/>
          </p:cNvSpPr>
          <p:nvPr>
            <p:ph type="body" sz="quarter" idx="11"/>
          </p:nvPr>
        </p:nvSpPr>
        <p:spPr>
          <a:xfrm>
            <a:off x="274639" y="2057102"/>
            <a:ext cx="11889564" cy="4555093"/>
          </a:xfrm>
        </p:spPr>
        <p:txBody>
          <a:bodyPr/>
          <a:lstStyle/>
          <a:p>
            <a:r>
              <a:rPr lang="en-US" dirty="0"/>
              <a:t>The </a:t>
            </a:r>
            <a:r>
              <a:rPr lang="en-US" b="1" dirty="0" err="1"/>
              <a:t>PredictTimeSeries</a:t>
            </a:r>
            <a:r>
              <a:rPr lang="en-US" dirty="0"/>
              <a:t> function can start from a point before the last mining model case</a:t>
            </a:r>
          </a:p>
          <a:p>
            <a:endParaRPr lang="en-US" dirty="0"/>
          </a:p>
          <a:p>
            <a:endParaRPr lang="en-US" dirty="0"/>
          </a:p>
          <a:p>
            <a:r>
              <a:rPr lang="en-US" dirty="0"/>
              <a:t>A prediction join can be used to pass in additional data, to replace or extend mining model </a:t>
            </a:r>
            <a:r>
              <a:rPr lang="en-US" dirty="0" smtClean="0"/>
              <a:t>cases</a:t>
            </a:r>
          </a:p>
          <a:p>
            <a:pPr lvl="1"/>
            <a:r>
              <a:rPr lang="en-US" dirty="0" smtClean="0"/>
              <a:t>Introduced </a:t>
            </a:r>
            <a:r>
              <a:rPr lang="en-US" dirty="0"/>
              <a:t>in Analysis Services 2008</a:t>
            </a:r>
          </a:p>
          <a:p>
            <a:pPr lvl="1"/>
            <a:r>
              <a:rPr lang="en-US" dirty="0"/>
              <a:t>Available only in Business Intelligence and Enterprise </a:t>
            </a:r>
            <a:r>
              <a:rPr lang="en-US" dirty="0" smtClean="0"/>
              <a:t>editions</a:t>
            </a:r>
            <a:endParaRPr lang="en-US" dirty="0"/>
          </a:p>
        </p:txBody>
      </p:sp>
      <p:sp>
        <p:nvSpPr>
          <p:cNvPr id="4" name="TextBox 3"/>
          <p:cNvSpPr txBox="1"/>
          <p:nvPr/>
        </p:nvSpPr>
        <p:spPr>
          <a:xfrm>
            <a:off x="409254" y="3353246"/>
            <a:ext cx="11778614" cy="864096"/>
          </a:xfrm>
          <a:prstGeom prst="rect">
            <a:avLst/>
          </a:prstGeom>
          <a:solidFill>
            <a:schemeClr val="bg1"/>
          </a:solidFill>
          <a:ln>
            <a:solidFill>
              <a:schemeClr val="tx1"/>
            </a:solidFill>
          </a:ln>
        </p:spPr>
        <p:txBody>
          <a:bodyPr wrap="none" rtlCol="0">
            <a:noAutofit/>
          </a:bodyPr>
          <a:lstStyle/>
          <a:p>
            <a:r>
              <a:rPr lang="en-US" sz="2400" dirty="0">
                <a:solidFill>
                  <a:srgbClr val="FFFFFF"/>
                </a:solidFill>
                <a:latin typeface="Consolas" panose="020B0609020204030204" pitchFamily="49" charset="0"/>
                <a:cs typeface="Consolas" panose="020B0609020204030204" pitchFamily="49" charset="0"/>
              </a:rPr>
              <a:t>SELECT FLATTENED </a:t>
            </a:r>
            <a:r>
              <a:rPr lang="en-US" sz="2400" dirty="0" err="1">
                <a:solidFill>
                  <a:srgbClr val="FFFFFF"/>
                </a:solidFill>
                <a:latin typeface="Consolas" panose="020B0609020204030204" pitchFamily="49" charset="0"/>
                <a:cs typeface="Consolas" panose="020B0609020204030204" pitchFamily="49" charset="0"/>
              </a:rPr>
              <a:t>PredictTimeSeries</a:t>
            </a:r>
            <a:r>
              <a:rPr lang="en-US" sz="2400" dirty="0">
                <a:solidFill>
                  <a:srgbClr val="FFFFFF"/>
                </a:solidFill>
                <a:latin typeface="Consolas" panose="020B0609020204030204" pitchFamily="49" charset="0"/>
                <a:cs typeface="Consolas" panose="020B0609020204030204" pitchFamily="49" charset="0"/>
              </a:rPr>
              <a:t>([MSFT], -6, 0) AS Forecast</a:t>
            </a:r>
            <a:br>
              <a:rPr lang="en-US" sz="2400" dirty="0">
                <a:solidFill>
                  <a:srgbClr val="FFFFFF"/>
                </a:solidFill>
                <a:latin typeface="Consolas" panose="020B0609020204030204" pitchFamily="49" charset="0"/>
                <a:cs typeface="Consolas" panose="020B0609020204030204" pitchFamily="49" charset="0"/>
              </a:rPr>
            </a:br>
            <a:r>
              <a:rPr lang="en-US" sz="2400" dirty="0">
                <a:solidFill>
                  <a:srgbClr val="FFFFFF"/>
                </a:solidFill>
                <a:latin typeface="Consolas" panose="020B0609020204030204" pitchFamily="49" charset="0"/>
                <a:cs typeface="Consolas" panose="020B0609020204030204" pitchFamily="49" charset="0"/>
              </a:rPr>
              <a:t>FROM [</a:t>
            </a:r>
            <a:r>
              <a:rPr lang="en-US" sz="2400" dirty="0" err="1">
                <a:solidFill>
                  <a:srgbClr val="FFFFFF"/>
                </a:solidFill>
                <a:latin typeface="Consolas" panose="020B0609020204030204" pitchFamily="49" charset="0"/>
                <a:cs typeface="Consolas" panose="020B0609020204030204" pitchFamily="49" charset="0"/>
              </a:rPr>
              <a:t>StockForecast</a:t>
            </a:r>
            <a:r>
              <a:rPr lang="en-US" sz="2400" dirty="0">
                <a:solidFill>
                  <a:srgbClr val="FFFFFF"/>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5316170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Model Querying</a:t>
            </a:r>
            <a:br>
              <a:rPr lang="en-US" dirty="0"/>
            </a:br>
            <a:r>
              <a:rPr lang="en-US" sz="3200" dirty="0" smtClean="0">
                <a:solidFill>
                  <a:schemeClr val="accent1"/>
                </a:solidFill>
              </a:rPr>
              <a:t>Additional Scenarios (Continued)</a:t>
            </a:r>
            <a:endParaRPr lang="en-US" sz="3200" dirty="0"/>
          </a:p>
        </p:txBody>
      </p:sp>
      <p:sp>
        <p:nvSpPr>
          <p:cNvPr id="3" name="Text Placeholder 2"/>
          <p:cNvSpPr>
            <a:spLocks noGrp="1"/>
          </p:cNvSpPr>
          <p:nvPr>
            <p:ph type="body" sz="quarter" idx="11"/>
          </p:nvPr>
        </p:nvSpPr>
        <p:spPr>
          <a:xfrm>
            <a:off x="274639" y="2057102"/>
            <a:ext cx="11889564" cy="3447098"/>
          </a:xfrm>
        </p:spPr>
        <p:txBody>
          <a:bodyPr/>
          <a:lstStyle/>
          <a:p>
            <a:r>
              <a:rPr lang="en-US" dirty="0"/>
              <a:t>REPLACE_MODEL_CASES</a:t>
            </a:r>
          </a:p>
          <a:p>
            <a:pPr lvl="1"/>
            <a:r>
              <a:rPr lang="en-US" dirty="0"/>
              <a:t>Specifies that the data points in the mining model should be replaced with </a:t>
            </a:r>
            <a:r>
              <a:rPr lang="en-US" dirty="0" smtClean="0"/>
              <a:t>new </a:t>
            </a:r>
            <a:r>
              <a:rPr lang="en-US" dirty="0"/>
              <a:t>data</a:t>
            </a:r>
          </a:p>
          <a:p>
            <a:pPr lvl="1"/>
            <a:r>
              <a:rPr lang="en-US" dirty="0"/>
              <a:t>However, predictions are still based on the patterns in the existing mining model</a:t>
            </a:r>
          </a:p>
          <a:p>
            <a:r>
              <a:rPr lang="en-US" dirty="0"/>
              <a:t>EXTEND_MODEL_CASES</a:t>
            </a:r>
          </a:p>
          <a:p>
            <a:pPr lvl="1"/>
            <a:r>
              <a:rPr lang="en-US" dirty="0"/>
              <a:t>Specifies that the new data should be added to the original training </a:t>
            </a:r>
            <a:r>
              <a:rPr lang="en-US" dirty="0" smtClean="0"/>
              <a:t>data </a:t>
            </a:r>
            <a:r>
              <a:rPr lang="en-US" dirty="0"/>
              <a:t>set</a:t>
            </a:r>
          </a:p>
          <a:p>
            <a:pPr lvl="1"/>
            <a:r>
              <a:rPr lang="en-US" dirty="0"/>
              <a:t>Future predictions are made on the composite data set only after the new data has been used</a:t>
            </a:r>
          </a:p>
          <a:p>
            <a:pPr lvl="1"/>
            <a:r>
              <a:rPr lang="en-US" dirty="0"/>
              <a:t>Can be used to supplement series data to execute what-if scenarios</a:t>
            </a:r>
          </a:p>
          <a:p>
            <a:pPr lvl="1"/>
            <a:endParaRPr lang="en-US" dirty="0"/>
          </a:p>
        </p:txBody>
      </p:sp>
    </p:spTree>
    <p:extLst>
      <p:ext uri="{BB962C8B-B14F-4D97-AF65-F5344CB8AC3E}">
        <p14:creationId xmlns:p14="http://schemas.microsoft.com/office/powerpoint/2010/main" val="12496548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Presenter Introduction</a:t>
            </a:r>
            <a:endParaRPr lang="en-US" dirty="0"/>
          </a:p>
        </p:txBody>
      </p:sp>
      <p:sp>
        <p:nvSpPr>
          <p:cNvPr id="6" name="Text Placeholder 5"/>
          <p:cNvSpPr>
            <a:spLocks noGrp="1"/>
          </p:cNvSpPr>
          <p:nvPr>
            <p:ph type="body" sz="quarter" idx="11"/>
          </p:nvPr>
        </p:nvSpPr>
        <p:spPr>
          <a:xfrm>
            <a:off x="274639" y="1553046"/>
            <a:ext cx="11889564" cy="4633472"/>
          </a:xfrm>
        </p:spPr>
        <p:txBody>
          <a:bodyPr/>
          <a:lstStyle/>
          <a:p>
            <a:r>
              <a:rPr lang="en-US" b="1" dirty="0" smtClean="0"/>
              <a:t>Peter Myers</a:t>
            </a:r>
          </a:p>
          <a:p>
            <a:r>
              <a:rPr lang="en-US" sz="3200" dirty="0" smtClean="0"/>
              <a:t>BI Expert, Bitwise Solutions Pty Ltd</a:t>
            </a:r>
          </a:p>
          <a:p>
            <a:r>
              <a:rPr lang="en-US" sz="3200" dirty="0" err="1" smtClean="0"/>
              <a:t>BBus</a:t>
            </a:r>
            <a:r>
              <a:rPr lang="en-US" sz="3200" dirty="0" smtClean="0"/>
              <a:t>, SQL Server MCSE, MCT, SQL Server MVP (since 2007)</a:t>
            </a:r>
          </a:p>
          <a:p>
            <a:r>
              <a:rPr lang="en-US" sz="3200" dirty="0" smtClean="0"/>
              <a:t>Experienced in designing, developing and maintaining Microsoft database and application solutions, since 1997</a:t>
            </a:r>
          </a:p>
          <a:p>
            <a:r>
              <a:rPr lang="en-US" sz="3200" dirty="0" smtClean="0"/>
              <a:t>Focuses on education and mentoring</a:t>
            </a:r>
          </a:p>
          <a:p>
            <a:r>
              <a:rPr lang="en-US" sz="3200" dirty="0" smtClean="0"/>
              <a:t>Based in Melbourne, Australia</a:t>
            </a:r>
          </a:p>
          <a:p>
            <a:r>
              <a:rPr lang="en-US" sz="3200" dirty="0" smtClean="0">
                <a:hlinkClick r:id="rId2"/>
              </a:rPr>
              <a:t>peter.myers@bitwisesolutions.com.au</a:t>
            </a:r>
            <a:endParaRPr lang="en-US" sz="3200" dirty="0" smtClean="0"/>
          </a:p>
          <a:p>
            <a:r>
              <a:rPr lang="en-US" sz="3200" dirty="0" smtClean="0">
                <a:hlinkClick r:id="rId3"/>
              </a:rPr>
              <a:t>http://www.linkedin.com/in/peterjsmyers</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9377" y="5887122"/>
            <a:ext cx="1680932" cy="67984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8771" y="4626668"/>
            <a:ext cx="1109797" cy="127585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6828" y="4433366"/>
            <a:ext cx="1423416" cy="2133600"/>
          </a:xfrm>
          <a:prstGeom prst="rect">
            <a:avLst/>
          </a:prstGeom>
        </p:spPr>
      </p:pic>
    </p:spTree>
    <p:extLst>
      <p:ext uri="{BB962C8B-B14F-4D97-AF65-F5344CB8AC3E}">
        <p14:creationId xmlns:p14="http://schemas.microsoft.com/office/powerpoint/2010/main" val="18160615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1250">
                      <a:srgbClr val="FFFFFF"/>
                    </a:gs>
                    <a:gs pos="100000">
                      <a:srgbClr val="FFFFFF"/>
                    </a:gs>
                  </a:gsLst>
                  <a:lin ang="5400000" scaled="0"/>
                </a:gradFill>
              </a:rPr>
              <a:t>Time Series Model Querying</a:t>
            </a:r>
            <a:br>
              <a:rPr lang="en-US" dirty="0">
                <a:gradFill>
                  <a:gsLst>
                    <a:gs pos="1250">
                      <a:srgbClr val="FFFFFF"/>
                    </a:gs>
                    <a:gs pos="100000">
                      <a:srgbClr val="FFFFFF"/>
                    </a:gs>
                  </a:gsLst>
                  <a:lin ang="5400000" scaled="0"/>
                </a:gradFill>
              </a:rPr>
            </a:br>
            <a:r>
              <a:rPr lang="en-US" sz="3200" dirty="0">
                <a:solidFill>
                  <a:srgbClr val="0072C6"/>
                </a:solidFill>
              </a:rPr>
              <a:t>Additional </a:t>
            </a:r>
            <a:r>
              <a:rPr lang="en-US" sz="3200" dirty="0" smtClean="0">
                <a:solidFill>
                  <a:srgbClr val="0072C6"/>
                </a:solidFill>
              </a:rPr>
              <a:t>Scenarios: Replacing Cases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077" y="1985094"/>
            <a:ext cx="6871427" cy="4128570"/>
          </a:xfrm>
          <a:prstGeom prst="rect">
            <a:avLst/>
          </a:prstGeom>
        </p:spPr>
      </p:pic>
      <p:sp>
        <p:nvSpPr>
          <p:cNvPr id="11" name="Rectangular Callout 10"/>
          <p:cNvSpPr/>
          <p:nvPr/>
        </p:nvSpPr>
        <p:spPr bwMode="auto">
          <a:xfrm>
            <a:off x="817637" y="2057102"/>
            <a:ext cx="3168352" cy="1584176"/>
          </a:xfrm>
          <a:prstGeom prst="wedgeRectCallout">
            <a:avLst>
              <a:gd name="adj1" fmla="val -35797"/>
              <a:gd name="adj2" fmla="val 8316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What would future sales be if applied to a different </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data series?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397" y="3213726"/>
            <a:ext cx="357143" cy="74285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8673" y="1994053"/>
            <a:ext cx="1857143" cy="2414286"/>
          </a:xfrm>
          <a:prstGeom prst="rect">
            <a:avLst/>
          </a:prstGeom>
        </p:spPr>
      </p:pic>
      <p:sp>
        <p:nvSpPr>
          <p:cNvPr id="14" name="Rectangle 13"/>
          <p:cNvSpPr/>
          <p:nvPr/>
        </p:nvSpPr>
        <p:spPr bwMode="auto">
          <a:xfrm>
            <a:off x="4469374" y="1616323"/>
            <a:ext cx="7488832" cy="468052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10012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1250">
                      <a:srgbClr val="FFFFFF"/>
                    </a:gs>
                    <a:gs pos="100000">
                      <a:srgbClr val="FFFFFF"/>
                    </a:gs>
                  </a:gsLst>
                  <a:lin ang="5400000" scaled="0"/>
                </a:gradFill>
              </a:rPr>
              <a:t>Time Series Model Querying</a:t>
            </a:r>
            <a:br>
              <a:rPr lang="en-US" dirty="0">
                <a:gradFill>
                  <a:gsLst>
                    <a:gs pos="1250">
                      <a:srgbClr val="FFFFFF"/>
                    </a:gs>
                    <a:gs pos="100000">
                      <a:srgbClr val="FFFFFF"/>
                    </a:gs>
                  </a:gsLst>
                  <a:lin ang="5400000" scaled="0"/>
                </a:gradFill>
              </a:rPr>
            </a:br>
            <a:r>
              <a:rPr lang="en-US" sz="3200" dirty="0">
                <a:solidFill>
                  <a:srgbClr val="0072C6"/>
                </a:solidFill>
              </a:rPr>
              <a:t>Additional </a:t>
            </a:r>
            <a:r>
              <a:rPr lang="en-US" sz="3200" dirty="0" smtClean="0">
                <a:solidFill>
                  <a:srgbClr val="0072C6"/>
                </a:solidFill>
              </a:rPr>
              <a:t>Scenarios: Extending Cases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077" y="1985094"/>
            <a:ext cx="6871427" cy="41285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0442" y="4242236"/>
            <a:ext cx="1828572" cy="18714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3160" y="1984875"/>
            <a:ext cx="1357143" cy="2471429"/>
          </a:xfrm>
          <a:prstGeom prst="rect">
            <a:avLst/>
          </a:prstGeom>
        </p:spPr>
      </p:pic>
      <p:sp>
        <p:nvSpPr>
          <p:cNvPr id="11" name="Rectangular Callout 10"/>
          <p:cNvSpPr/>
          <p:nvPr/>
        </p:nvSpPr>
        <p:spPr bwMode="auto">
          <a:xfrm>
            <a:off x="817637" y="2057102"/>
            <a:ext cx="3168352" cy="1584176"/>
          </a:xfrm>
          <a:prstGeom prst="wedgeRectCallout">
            <a:avLst>
              <a:gd name="adj1" fmla="val -35797"/>
              <a:gd name="adj2" fmla="val 8316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If we </a:t>
            </a:r>
            <a:r>
              <a:rPr lang="en-US" sz="2400" dirty="0">
                <a:gradFill>
                  <a:gsLst>
                    <a:gs pos="0">
                      <a:srgbClr val="FFFFFF"/>
                    </a:gs>
                    <a:gs pos="100000">
                      <a:srgbClr val="FFFFFF"/>
                    </a:gs>
                  </a:gsLst>
                  <a:lin ang="5400000" scaled="0"/>
                </a:gradFill>
                <a:ea typeface="Segoe UI" pitchFamily="34" charset="0"/>
                <a:cs typeface="Segoe UI" pitchFamily="34" charset="0"/>
              </a:rPr>
              <a:t>sold less in the next months, how would that impact on future sales</a:t>
            </a: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9" name="Rectangle 8"/>
          <p:cNvSpPr/>
          <p:nvPr/>
        </p:nvSpPr>
        <p:spPr bwMode="auto">
          <a:xfrm>
            <a:off x="4469374" y="1709119"/>
            <a:ext cx="7488832" cy="468052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61227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9760023" cy="1829593"/>
          </a:xfrm>
        </p:spPr>
        <p:txBody>
          <a:bodyPr/>
          <a:lstStyle/>
          <a:p>
            <a:pPr>
              <a:spcAft>
                <a:spcPts val="1200"/>
              </a:spcAft>
            </a:pPr>
            <a:r>
              <a:rPr lang="en-US" dirty="0">
                <a:solidFill>
                  <a:schemeClr val="tx1"/>
                </a:solidFill>
              </a:rPr>
              <a:t>Querying a Mining Model by Using </a:t>
            </a:r>
            <a:r>
              <a:rPr lang="en-US" dirty="0" smtClean="0">
                <a:solidFill>
                  <a:schemeClr val="tx1"/>
                </a:solidFill>
              </a:rPr>
              <a:t/>
            </a:r>
            <a:br>
              <a:rPr lang="en-US" dirty="0" smtClean="0">
                <a:solidFill>
                  <a:schemeClr val="tx1"/>
                </a:solidFill>
              </a:rPr>
            </a:br>
            <a:r>
              <a:rPr lang="en-US" dirty="0" smtClean="0">
                <a:solidFill>
                  <a:schemeClr val="tx1"/>
                </a:solidFill>
              </a:rPr>
              <a:t>SQL Server Management Studio</a:t>
            </a:r>
            <a:endParaRPr lang="en-US" dirty="0">
              <a:solidFill>
                <a:schemeClr val="tx1"/>
              </a:solidFill>
            </a:endParaRPr>
          </a:p>
        </p:txBody>
      </p:sp>
    </p:spTree>
    <p:extLst>
      <p:ext uri="{BB962C8B-B14F-4D97-AF65-F5344CB8AC3E}">
        <p14:creationId xmlns:p14="http://schemas.microsoft.com/office/powerpoint/2010/main" val="420336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17636" y="2125663"/>
            <a:ext cx="11069563" cy="1831975"/>
          </a:xfrm>
        </p:spPr>
        <p:txBody>
          <a:bodyPr/>
          <a:lstStyle/>
          <a:p>
            <a:r>
              <a:rPr lang="en-US" dirty="0"/>
              <a:t>Tuning a Time Series </a:t>
            </a:r>
            <a:r>
              <a:rPr lang="en-US" dirty="0" smtClean="0"/>
              <a:t/>
            </a:r>
            <a:br>
              <a:rPr lang="en-US" dirty="0" smtClean="0"/>
            </a:br>
            <a:r>
              <a:rPr lang="en-US" dirty="0" smtClean="0"/>
              <a:t>Mining </a:t>
            </a:r>
            <a:r>
              <a:rPr lang="en-US" dirty="0"/>
              <a:t>Model</a:t>
            </a:r>
            <a:endParaRPr lang="en-AU" dirty="0"/>
          </a:p>
        </p:txBody>
      </p:sp>
    </p:spTree>
    <p:extLst>
      <p:ext uri="{BB962C8B-B14F-4D97-AF65-F5344CB8AC3E}">
        <p14:creationId xmlns:p14="http://schemas.microsoft.com/office/powerpoint/2010/main" val="207940419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Determining Prediction Accuracy</a:t>
            </a:r>
          </a:p>
        </p:txBody>
      </p:sp>
      <p:sp>
        <p:nvSpPr>
          <p:cNvPr id="3" name="Text Placeholder 2"/>
          <p:cNvSpPr>
            <a:spLocks noGrp="1"/>
          </p:cNvSpPr>
          <p:nvPr>
            <p:ph type="body" sz="quarter" idx="11"/>
          </p:nvPr>
        </p:nvSpPr>
        <p:spPr>
          <a:xfrm>
            <a:off x="274639" y="1841077"/>
            <a:ext cx="11889564" cy="2018649"/>
          </a:xfrm>
        </p:spPr>
        <p:txBody>
          <a:bodyPr/>
          <a:lstStyle/>
          <a:p>
            <a:r>
              <a:rPr lang="en-AU" dirty="0"/>
              <a:t>Additional data mining functions can be used to determine the quality of the prediction:</a:t>
            </a:r>
          </a:p>
          <a:p>
            <a:pPr lvl="1"/>
            <a:r>
              <a:rPr lang="en-AU" dirty="0" err="1"/>
              <a:t>PredictVariance</a:t>
            </a:r>
            <a:endParaRPr lang="en-AU" dirty="0"/>
          </a:p>
          <a:p>
            <a:pPr lvl="1"/>
            <a:r>
              <a:rPr lang="en-AU" dirty="0" err="1"/>
              <a:t>PredictStdev</a:t>
            </a:r>
            <a:r>
              <a:rPr lang="en-AU" dirty="0"/>
              <a:t> (square root of variance)</a:t>
            </a:r>
          </a:p>
          <a:p>
            <a:endParaRPr lang="en-AU" dirty="0"/>
          </a:p>
        </p:txBody>
      </p:sp>
      <p:sp>
        <p:nvSpPr>
          <p:cNvPr id="4" name="TextBox 3"/>
          <p:cNvSpPr txBox="1"/>
          <p:nvPr/>
        </p:nvSpPr>
        <p:spPr>
          <a:xfrm>
            <a:off x="457597" y="3859726"/>
            <a:ext cx="11706606" cy="1569660"/>
          </a:xfrm>
          <a:prstGeom prst="rect">
            <a:avLst/>
          </a:prstGeom>
          <a:solidFill>
            <a:schemeClr val="bg1"/>
          </a:solidFill>
          <a:ln>
            <a:solidFill>
              <a:schemeClr val="tx1"/>
            </a:solidFill>
          </a:ln>
        </p:spPr>
        <p:txBody>
          <a:bodyPr wrap="square" rtlCol="0">
            <a:spAutoFit/>
          </a:bodyPr>
          <a:lstStyle/>
          <a:p>
            <a:pPr>
              <a:tabLst>
                <a:tab pos="361950" algn="l"/>
              </a:tabLst>
            </a:pPr>
            <a:r>
              <a:rPr lang="en-AU" sz="2400" dirty="0" smtClean="0">
                <a:solidFill>
                  <a:srgbClr val="FFFFFF"/>
                </a:solidFill>
                <a:latin typeface="Consolas" panose="020B0609020204030204" pitchFamily="49" charset="0"/>
                <a:cs typeface="Consolas" panose="020B0609020204030204" pitchFamily="49" charset="0"/>
              </a:rPr>
              <a:t>SELECT FLATTENED</a:t>
            </a:r>
            <a:br>
              <a:rPr lang="en-AU" sz="2400" dirty="0" smtClean="0">
                <a:solidFill>
                  <a:srgbClr val="FFFFFF"/>
                </a:solidFill>
                <a:latin typeface="Consolas" panose="020B0609020204030204" pitchFamily="49" charset="0"/>
                <a:cs typeface="Consolas" panose="020B0609020204030204" pitchFamily="49" charset="0"/>
              </a:rPr>
            </a:br>
            <a:r>
              <a:rPr lang="en-AU" sz="2400" dirty="0" smtClean="0">
                <a:solidFill>
                  <a:srgbClr val="FFFFFF"/>
                </a:solidFill>
                <a:latin typeface="Consolas" panose="020B0609020204030204" pitchFamily="49" charset="0"/>
                <a:cs typeface="Consolas" panose="020B0609020204030204" pitchFamily="49" charset="0"/>
              </a:rPr>
              <a:t>	(SELECT *, </a:t>
            </a:r>
            <a:r>
              <a:rPr lang="en-AU" sz="2400" dirty="0" err="1" smtClean="0">
                <a:solidFill>
                  <a:srgbClr val="FFFFFF"/>
                </a:solidFill>
                <a:latin typeface="Consolas" panose="020B0609020204030204" pitchFamily="49" charset="0"/>
                <a:cs typeface="Consolas" panose="020B0609020204030204" pitchFamily="49" charset="0"/>
              </a:rPr>
              <a:t>PredictStDev</a:t>
            </a:r>
            <a:r>
              <a:rPr lang="en-AU" sz="2400" dirty="0" smtClean="0">
                <a:solidFill>
                  <a:srgbClr val="FFFFFF"/>
                </a:solidFill>
                <a:latin typeface="Consolas" panose="020B0609020204030204" pitchFamily="49" charset="0"/>
                <a:cs typeface="Consolas" panose="020B0609020204030204" pitchFamily="49" charset="0"/>
              </a:rPr>
              <a:t>() AS </a:t>
            </a:r>
            <a:r>
              <a:rPr lang="en-AU" sz="2400" dirty="0" err="1" smtClean="0">
                <a:solidFill>
                  <a:srgbClr val="FFFFFF"/>
                </a:solidFill>
                <a:latin typeface="Consolas" panose="020B0609020204030204" pitchFamily="49" charset="0"/>
                <a:cs typeface="Consolas" panose="020B0609020204030204" pitchFamily="49" charset="0"/>
              </a:rPr>
              <a:t>Stdev</a:t>
            </a:r>
            <a:r>
              <a:rPr lang="en-AU" sz="2400" dirty="0" smtClean="0">
                <a:solidFill>
                  <a:srgbClr val="FFFFFF"/>
                </a:solidFill>
                <a:latin typeface="Consolas" panose="020B0609020204030204" pitchFamily="49" charset="0"/>
                <a:cs typeface="Consolas" panose="020B0609020204030204" pitchFamily="49" charset="0"/>
              </a:rPr>
              <a:t>, </a:t>
            </a:r>
            <a:r>
              <a:rPr lang="en-AU" sz="2400" dirty="0" err="1" smtClean="0">
                <a:solidFill>
                  <a:srgbClr val="FFFFFF"/>
                </a:solidFill>
                <a:latin typeface="Consolas" panose="020B0609020204030204" pitchFamily="49" charset="0"/>
                <a:cs typeface="Consolas" panose="020B0609020204030204" pitchFamily="49" charset="0"/>
              </a:rPr>
              <a:t>PredictVariance</a:t>
            </a:r>
            <a:r>
              <a:rPr lang="en-AU" sz="2400" dirty="0" smtClean="0">
                <a:solidFill>
                  <a:srgbClr val="FFFFFF"/>
                </a:solidFill>
                <a:latin typeface="Consolas" panose="020B0609020204030204" pitchFamily="49" charset="0"/>
                <a:cs typeface="Consolas" panose="020B0609020204030204" pitchFamily="49" charset="0"/>
              </a:rPr>
              <a:t>() AS </a:t>
            </a:r>
            <a:r>
              <a:rPr lang="en-AU" sz="2400" dirty="0" err="1" smtClean="0">
                <a:solidFill>
                  <a:srgbClr val="FFFFFF"/>
                </a:solidFill>
                <a:latin typeface="Consolas" panose="020B0609020204030204" pitchFamily="49" charset="0"/>
                <a:cs typeface="Consolas" panose="020B0609020204030204" pitchFamily="49" charset="0"/>
              </a:rPr>
              <a:t>Var</a:t>
            </a:r>
            <a:r>
              <a:rPr lang="en-AU" sz="2400" dirty="0" smtClean="0">
                <a:solidFill>
                  <a:srgbClr val="FFFFFF"/>
                </a:solidFill>
                <a:latin typeface="Consolas" panose="020B0609020204030204" pitchFamily="49" charset="0"/>
                <a:cs typeface="Consolas" panose="020B0609020204030204" pitchFamily="49" charset="0"/>
              </a:rPr>
              <a:t> </a:t>
            </a:r>
            <a:br>
              <a:rPr lang="en-AU" sz="2400" dirty="0" smtClean="0">
                <a:solidFill>
                  <a:srgbClr val="FFFFFF"/>
                </a:solidFill>
                <a:latin typeface="Consolas" panose="020B0609020204030204" pitchFamily="49" charset="0"/>
                <a:cs typeface="Consolas" panose="020B0609020204030204" pitchFamily="49" charset="0"/>
              </a:rPr>
            </a:br>
            <a:r>
              <a:rPr lang="en-AU" sz="2400" dirty="0" smtClean="0">
                <a:solidFill>
                  <a:srgbClr val="FFFFFF"/>
                </a:solidFill>
                <a:latin typeface="Consolas" panose="020B0609020204030204" pitchFamily="49" charset="0"/>
                <a:cs typeface="Consolas" panose="020B0609020204030204" pitchFamily="49" charset="0"/>
              </a:rPr>
              <a:t>	FROM </a:t>
            </a:r>
            <a:r>
              <a:rPr lang="en-AU" sz="2400" dirty="0" err="1" smtClean="0">
                <a:solidFill>
                  <a:srgbClr val="FFFFFF"/>
                </a:solidFill>
                <a:latin typeface="Consolas" panose="020B0609020204030204" pitchFamily="49" charset="0"/>
                <a:cs typeface="Consolas" panose="020B0609020204030204" pitchFamily="49" charset="0"/>
              </a:rPr>
              <a:t>PredictTimeSeries</a:t>
            </a:r>
            <a:r>
              <a:rPr lang="en-AU" sz="2400" dirty="0" smtClean="0">
                <a:solidFill>
                  <a:srgbClr val="FFFFFF"/>
                </a:solidFill>
                <a:latin typeface="Consolas" panose="020B0609020204030204" pitchFamily="49" charset="0"/>
                <a:cs typeface="Consolas" panose="020B0609020204030204" pitchFamily="49" charset="0"/>
              </a:rPr>
              <a:t>([MSFT], 3)) AS Forecast</a:t>
            </a:r>
            <a:br>
              <a:rPr lang="en-AU" sz="2400" dirty="0" smtClean="0">
                <a:solidFill>
                  <a:srgbClr val="FFFFFF"/>
                </a:solidFill>
                <a:latin typeface="Consolas" panose="020B0609020204030204" pitchFamily="49" charset="0"/>
                <a:cs typeface="Consolas" panose="020B0609020204030204" pitchFamily="49" charset="0"/>
              </a:rPr>
            </a:br>
            <a:r>
              <a:rPr lang="en-AU" sz="2400" dirty="0" smtClean="0">
                <a:solidFill>
                  <a:srgbClr val="FFFFFF"/>
                </a:solidFill>
                <a:latin typeface="Consolas" panose="020B0609020204030204" pitchFamily="49" charset="0"/>
                <a:cs typeface="Consolas" panose="020B0609020204030204" pitchFamily="49" charset="0"/>
              </a:rPr>
              <a:t>FROM [</a:t>
            </a:r>
            <a:r>
              <a:rPr lang="en-AU" sz="2400" dirty="0" err="1" smtClean="0">
                <a:solidFill>
                  <a:srgbClr val="FFFFFF"/>
                </a:solidFill>
                <a:latin typeface="Consolas" panose="020B0609020204030204" pitchFamily="49" charset="0"/>
                <a:cs typeface="Consolas" panose="020B0609020204030204" pitchFamily="49" charset="0"/>
              </a:rPr>
              <a:t>StockForecast</a:t>
            </a:r>
            <a:r>
              <a:rPr lang="en-AU" sz="2400" dirty="0" smtClean="0">
                <a:solidFill>
                  <a:srgbClr val="FFFFFF"/>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09268153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Determining Prediction </a:t>
            </a:r>
            <a:r>
              <a:rPr lang="en-US" dirty="0" smtClean="0"/>
              <a:t>Accuracy</a:t>
            </a:r>
            <a:br>
              <a:rPr lang="en-US" dirty="0" smtClean="0"/>
            </a:br>
            <a:r>
              <a:rPr lang="en-US" sz="3200" dirty="0" smtClean="0">
                <a:solidFill>
                  <a:schemeClr val="accent1"/>
                </a:solidFill>
              </a:rPr>
              <a:t>(Continued)</a:t>
            </a:r>
            <a:endParaRPr lang="en-US" sz="3200" dirty="0">
              <a:solidFill>
                <a:schemeClr val="accent1"/>
              </a:solidFill>
            </a:endParaRPr>
          </a:p>
        </p:txBody>
      </p:sp>
      <p:sp>
        <p:nvSpPr>
          <p:cNvPr id="3" name="Text Placeholder 2"/>
          <p:cNvSpPr>
            <a:spLocks noGrp="1"/>
          </p:cNvSpPr>
          <p:nvPr>
            <p:ph type="body" sz="quarter" idx="11"/>
          </p:nvPr>
        </p:nvSpPr>
        <p:spPr>
          <a:xfrm>
            <a:off x="274639" y="1913085"/>
            <a:ext cx="11889564" cy="4862870"/>
          </a:xfrm>
        </p:spPr>
        <p:txBody>
          <a:bodyPr/>
          <a:lstStyle/>
          <a:p>
            <a:r>
              <a:rPr lang="en-AU" dirty="0"/>
              <a:t>The larger the deviations, the less reliable the mining model is for forecasting</a:t>
            </a:r>
          </a:p>
          <a:p>
            <a:pPr lvl="1"/>
            <a:r>
              <a:rPr lang="en-AU" dirty="0"/>
              <a:t>There is a 68% chance that the predicted value lies within 1 standard deviation of the prediction</a:t>
            </a:r>
          </a:p>
          <a:p>
            <a:pPr lvl="1"/>
            <a:r>
              <a:rPr lang="en-AU" dirty="0"/>
              <a:t>And, a 95% chance it lies within 2 standard deviations</a:t>
            </a:r>
          </a:p>
          <a:p>
            <a:r>
              <a:rPr lang="en-AU" dirty="0"/>
              <a:t>High deviations may </a:t>
            </a:r>
            <a:br>
              <a:rPr lang="en-AU" dirty="0"/>
            </a:br>
            <a:r>
              <a:rPr lang="en-AU" dirty="0"/>
              <a:t>be addressed by tuning </a:t>
            </a:r>
            <a:br>
              <a:rPr lang="en-AU" dirty="0"/>
            </a:br>
            <a:r>
              <a:rPr lang="en-AU" dirty="0"/>
              <a:t>the mining model by </a:t>
            </a:r>
            <a:br>
              <a:rPr lang="en-AU" dirty="0"/>
            </a:br>
            <a:r>
              <a:rPr lang="en-AU" dirty="0"/>
              <a:t>configuring the algorithm </a:t>
            </a:r>
            <a:br>
              <a:rPr lang="en-AU" dirty="0"/>
            </a:br>
            <a:r>
              <a:rPr lang="en-AU" dirty="0" smtClean="0"/>
              <a:t>parameters</a:t>
            </a:r>
            <a:endParaRPr lang="en-AU" dirty="0"/>
          </a:p>
        </p:txBody>
      </p:sp>
      <p:pic>
        <p:nvPicPr>
          <p:cNvPr id="6" name="Picture 5" descr="stddev.png"/>
          <p:cNvPicPr>
            <a:picLocks noChangeAspect="1"/>
          </p:cNvPicPr>
          <p:nvPr/>
        </p:nvPicPr>
        <p:blipFill>
          <a:blip r:embed="rId2"/>
          <a:stretch>
            <a:fillRect/>
          </a:stretch>
        </p:blipFill>
        <p:spPr>
          <a:xfrm>
            <a:off x="6645391" y="4649390"/>
            <a:ext cx="5233160" cy="1891281"/>
          </a:xfrm>
          <a:prstGeom prst="rect">
            <a:avLst/>
          </a:prstGeom>
        </p:spPr>
      </p:pic>
    </p:spTree>
    <p:extLst>
      <p:ext uri="{BB962C8B-B14F-4D97-AF65-F5344CB8AC3E}">
        <p14:creationId xmlns:p14="http://schemas.microsoft.com/office/powerpoint/2010/main" val="72655289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Algorithm Parameters</a:t>
            </a:r>
            <a:endParaRPr lang="en-US" dirty="0"/>
          </a:p>
        </p:txBody>
      </p:sp>
      <p:sp>
        <p:nvSpPr>
          <p:cNvPr id="3" name="Text Placeholder 2"/>
          <p:cNvSpPr>
            <a:spLocks noGrp="1"/>
          </p:cNvSpPr>
          <p:nvPr>
            <p:ph type="body" sz="quarter" idx="11"/>
          </p:nvPr>
        </p:nvSpPr>
        <p:spPr>
          <a:xfrm>
            <a:off x="274639" y="1841078"/>
            <a:ext cx="11889564" cy="3785652"/>
          </a:xfrm>
        </p:spPr>
        <p:txBody>
          <a:bodyPr/>
          <a:lstStyle/>
          <a:p>
            <a:r>
              <a:rPr lang="en-AU" dirty="0" smtClean="0"/>
              <a:t>MISSING_VALUE_SUBSTITUTION</a:t>
            </a:r>
          </a:p>
          <a:p>
            <a:pPr lvl="1"/>
            <a:r>
              <a:rPr lang="en-AU" dirty="0" smtClean="0"/>
              <a:t>Once a series commences there should be no missing values</a:t>
            </a:r>
          </a:p>
          <a:p>
            <a:pPr lvl="1"/>
            <a:r>
              <a:rPr lang="en-AU" b="1" dirty="0" smtClean="0"/>
              <a:t>PREVIOUS</a:t>
            </a:r>
            <a:r>
              <a:rPr lang="en-AU" dirty="0" smtClean="0"/>
              <a:t>, </a:t>
            </a:r>
            <a:r>
              <a:rPr lang="en-AU" b="1" dirty="0" smtClean="0"/>
              <a:t>MEAN</a:t>
            </a:r>
            <a:r>
              <a:rPr lang="en-AU" dirty="0" smtClean="0"/>
              <a:t> or a constant value can be used to compute any missing values</a:t>
            </a:r>
          </a:p>
          <a:p>
            <a:r>
              <a:rPr lang="en-AU" dirty="0" smtClean="0"/>
              <a:t>PERIODICITY_HINT</a:t>
            </a:r>
          </a:p>
          <a:p>
            <a:pPr lvl="1"/>
            <a:r>
              <a:rPr lang="en-AU" dirty="0" smtClean="0"/>
              <a:t>Where known cycles exist in a series, declare them to the model as a set: {12, 3}</a:t>
            </a:r>
          </a:p>
          <a:p>
            <a:pPr lvl="1"/>
            <a:r>
              <a:rPr lang="en-AU" dirty="0" smtClean="0"/>
              <a:t>Periodicity is expressed as the number of time slices per cycle</a:t>
            </a:r>
          </a:p>
          <a:p>
            <a:pPr lvl="1"/>
            <a:r>
              <a:rPr lang="en-AU" dirty="0" smtClean="0"/>
              <a:t>The Time Series algorithm is very sensitive to this parameter</a:t>
            </a:r>
          </a:p>
          <a:p>
            <a:endParaRPr lang="en-US" dirty="0"/>
          </a:p>
        </p:txBody>
      </p:sp>
    </p:spTree>
    <p:extLst>
      <p:ext uri="{BB962C8B-B14F-4D97-AF65-F5344CB8AC3E}">
        <p14:creationId xmlns:p14="http://schemas.microsoft.com/office/powerpoint/2010/main" val="411455722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Algorithm Parameters</a:t>
            </a:r>
            <a:r>
              <a:rPr lang="en-US" dirty="0" smtClean="0"/>
              <a:t/>
            </a:r>
            <a:br>
              <a:rPr lang="en-US" dirty="0" smtClean="0"/>
            </a:br>
            <a:r>
              <a:rPr lang="en-US" sz="3200" dirty="0" smtClean="0">
                <a:solidFill>
                  <a:schemeClr val="accent1"/>
                </a:solidFill>
              </a:rPr>
              <a:t>(Continued)</a:t>
            </a:r>
            <a:endParaRPr lang="en-US" sz="3200" dirty="0">
              <a:solidFill>
                <a:schemeClr val="accent1"/>
              </a:solidFill>
            </a:endParaRPr>
          </a:p>
        </p:txBody>
      </p:sp>
      <p:sp>
        <p:nvSpPr>
          <p:cNvPr id="3" name="Text Placeholder 2"/>
          <p:cNvSpPr>
            <a:spLocks noGrp="1"/>
          </p:cNvSpPr>
          <p:nvPr>
            <p:ph type="body" sz="quarter" idx="11"/>
          </p:nvPr>
        </p:nvSpPr>
        <p:spPr>
          <a:xfrm>
            <a:off x="274639" y="1913085"/>
            <a:ext cx="11889564" cy="4124206"/>
          </a:xfrm>
        </p:spPr>
        <p:txBody>
          <a:bodyPr/>
          <a:lstStyle/>
          <a:p>
            <a:r>
              <a:rPr lang="en-AU" dirty="0"/>
              <a:t>FORECAST_METHOD</a:t>
            </a:r>
          </a:p>
          <a:p>
            <a:pPr lvl="1"/>
            <a:r>
              <a:rPr lang="en-AU" dirty="0"/>
              <a:t>Determines which algorithm is used:</a:t>
            </a:r>
          </a:p>
          <a:p>
            <a:pPr lvl="2"/>
            <a:r>
              <a:rPr lang="en-AU" b="1" dirty="0"/>
              <a:t>MIXED</a:t>
            </a:r>
            <a:r>
              <a:rPr lang="en-AU" dirty="0"/>
              <a:t> (default), </a:t>
            </a:r>
            <a:r>
              <a:rPr lang="en-AU" b="1" dirty="0"/>
              <a:t>ARTXP</a:t>
            </a:r>
            <a:r>
              <a:rPr lang="en-AU" dirty="0"/>
              <a:t> or </a:t>
            </a:r>
            <a:r>
              <a:rPr lang="en-AU" b="1" dirty="0"/>
              <a:t>ARIMA</a:t>
            </a:r>
          </a:p>
          <a:p>
            <a:pPr lvl="1"/>
            <a:r>
              <a:rPr lang="en-AU" dirty="0"/>
              <a:t>Setting to </a:t>
            </a:r>
            <a:r>
              <a:rPr lang="en-AU" b="1" dirty="0"/>
              <a:t>ARTXP</a:t>
            </a:r>
            <a:r>
              <a:rPr lang="en-AU" dirty="0"/>
              <a:t> will simulate Analysis Services 2005 </a:t>
            </a:r>
            <a:r>
              <a:rPr lang="en-US" dirty="0"/>
              <a:t>behavior</a:t>
            </a:r>
          </a:p>
          <a:p>
            <a:pPr lvl="1"/>
            <a:r>
              <a:rPr lang="en-AU" dirty="0"/>
              <a:t>Enabled only in Business Intelligence and Enterprise editions</a:t>
            </a:r>
          </a:p>
          <a:p>
            <a:r>
              <a:rPr lang="en-AU" dirty="0"/>
              <a:t>PREDICTION_SMOOTHING</a:t>
            </a:r>
          </a:p>
          <a:p>
            <a:pPr lvl="1"/>
            <a:r>
              <a:rPr lang="en-AU" dirty="0"/>
              <a:t>Controls the balance of the blend between </a:t>
            </a:r>
            <a:r>
              <a:rPr lang="en-AU" dirty="0" err="1"/>
              <a:t>ARTxp</a:t>
            </a:r>
            <a:r>
              <a:rPr lang="en-AU" dirty="0"/>
              <a:t> and ARIMA</a:t>
            </a:r>
          </a:p>
          <a:p>
            <a:pPr lvl="1"/>
            <a:r>
              <a:rPr lang="en-AU" dirty="0"/>
              <a:t>Only comes into effect if FORECAST_METHOD is set to </a:t>
            </a:r>
            <a:r>
              <a:rPr lang="en-AU" b="1" dirty="0"/>
              <a:t>MIXED</a:t>
            </a:r>
          </a:p>
          <a:p>
            <a:pPr lvl="1"/>
            <a:r>
              <a:rPr lang="en-AU" dirty="0"/>
              <a:t>Closer to </a:t>
            </a:r>
            <a:r>
              <a:rPr lang="en-AU" b="1" dirty="0"/>
              <a:t>0</a:t>
            </a:r>
            <a:r>
              <a:rPr lang="en-AU" dirty="0"/>
              <a:t> means more </a:t>
            </a:r>
            <a:r>
              <a:rPr lang="en-AU" dirty="0" err="1"/>
              <a:t>ARTxp</a:t>
            </a:r>
            <a:r>
              <a:rPr lang="en-AU" dirty="0"/>
              <a:t>; closer to </a:t>
            </a:r>
            <a:r>
              <a:rPr lang="en-AU" b="1" dirty="0"/>
              <a:t>1 </a:t>
            </a:r>
            <a:r>
              <a:rPr lang="en-AU" dirty="0"/>
              <a:t>means more ARIMA</a:t>
            </a:r>
          </a:p>
          <a:p>
            <a:pPr lvl="1"/>
            <a:r>
              <a:rPr lang="en-AU" dirty="0"/>
              <a:t>Enabled only in Business Intelligence and Enterprise editions</a:t>
            </a:r>
          </a:p>
        </p:txBody>
      </p:sp>
    </p:spTree>
    <p:extLst>
      <p:ext uri="{BB962C8B-B14F-4D97-AF65-F5344CB8AC3E}">
        <p14:creationId xmlns:p14="http://schemas.microsoft.com/office/powerpoint/2010/main" val="237553983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Algorithm Parameters</a:t>
            </a:r>
            <a:r>
              <a:rPr lang="en-US" dirty="0" smtClean="0"/>
              <a:t/>
            </a:r>
            <a:br>
              <a:rPr lang="en-US" dirty="0" smtClean="0"/>
            </a:br>
            <a:r>
              <a:rPr lang="en-US" sz="3200" dirty="0">
                <a:solidFill>
                  <a:schemeClr val="accent1"/>
                </a:solidFill>
              </a:rPr>
              <a:t>PREDICTION_SMOOTHING </a:t>
            </a:r>
            <a:r>
              <a:rPr lang="en-US" sz="3200" dirty="0" smtClean="0">
                <a:solidFill>
                  <a:schemeClr val="accent1"/>
                </a:solidFill>
              </a:rPr>
              <a:t>Scenarios</a:t>
            </a:r>
            <a:endParaRPr lang="en-US" sz="3200" dirty="0">
              <a:solidFill>
                <a:schemeClr val="accent1"/>
              </a:solidFill>
            </a:endParaRPr>
          </a:p>
        </p:txBody>
      </p:sp>
      <p:pic>
        <p:nvPicPr>
          <p:cNvPr id="6" name="Picture 5" descr="PredictionSmoothing1.gif"/>
          <p:cNvPicPr>
            <a:picLocks noChangeAspect="1"/>
          </p:cNvPicPr>
          <p:nvPr/>
        </p:nvPicPr>
        <p:blipFill>
          <a:blip r:embed="rId2"/>
          <a:stretch>
            <a:fillRect/>
          </a:stretch>
        </p:blipFill>
        <p:spPr>
          <a:xfrm>
            <a:off x="490604" y="1892551"/>
            <a:ext cx="3672840" cy="2202180"/>
          </a:xfrm>
          <a:prstGeom prst="rect">
            <a:avLst/>
          </a:prstGeom>
        </p:spPr>
      </p:pic>
      <p:pic>
        <p:nvPicPr>
          <p:cNvPr id="7" name="Picture 6" descr="PredictionSmoothing2.gif"/>
          <p:cNvPicPr>
            <a:picLocks noChangeAspect="1"/>
          </p:cNvPicPr>
          <p:nvPr/>
        </p:nvPicPr>
        <p:blipFill>
          <a:blip r:embed="rId3"/>
          <a:stretch>
            <a:fillRect/>
          </a:stretch>
        </p:blipFill>
        <p:spPr>
          <a:xfrm>
            <a:off x="6434261" y="1892551"/>
            <a:ext cx="3528392" cy="2203415"/>
          </a:xfrm>
          <a:prstGeom prst="rect">
            <a:avLst/>
          </a:prstGeom>
        </p:spPr>
      </p:pic>
      <p:sp>
        <p:nvSpPr>
          <p:cNvPr id="9" name="Content Placeholder 6"/>
          <p:cNvSpPr txBox="1">
            <a:spLocks/>
          </p:cNvSpPr>
          <p:nvPr/>
        </p:nvSpPr>
        <p:spPr>
          <a:xfrm>
            <a:off x="478701" y="4289350"/>
            <a:ext cx="4371384" cy="1533507"/>
          </a:xfrm>
          <a:prstGeom prst="rect">
            <a:avLst/>
          </a:prstGeom>
        </p:spPr>
        <p:txBody>
          <a:bodyPr>
            <a:norm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FFFFFF"/>
              </a:buClr>
              <a:buFontTx/>
              <a:buNone/>
            </a:pPr>
            <a:r>
              <a:rPr lang="en-AU" sz="2000" dirty="0" smtClean="0">
                <a:gradFill>
                  <a:gsLst>
                    <a:gs pos="1250">
                      <a:srgbClr val="FFFFFF"/>
                    </a:gs>
                    <a:gs pos="100000">
                      <a:srgbClr val="FFFFFF"/>
                    </a:gs>
                  </a:gsLst>
                  <a:lin ang="5400000" scaled="0"/>
                </a:gradFill>
              </a:rPr>
              <a:t>PREDICTION_SMOOTHING set to </a:t>
            </a:r>
            <a:r>
              <a:rPr lang="en-AU" sz="2000" b="1" dirty="0" smtClean="0">
                <a:gradFill>
                  <a:gsLst>
                    <a:gs pos="1250">
                      <a:srgbClr val="FFFFFF"/>
                    </a:gs>
                    <a:gs pos="100000">
                      <a:srgbClr val="FFFFFF"/>
                    </a:gs>
                  </a:gsLst>
                  <a:lin ang="5400000" scaled="0"/>
                </a:gradFill>
              </a:rPr>
              <a:t>0.5</a:t>
            </a:r>
          </a:p>
          <a:p>
            <a:pPr marL="0" indent="0">
              <a:spcBef>
                <a:spcPts val="0"/>
              </a:spcBef>
              <a:buClr>
                <a:srgbClr val="FFFFFF"/>
              </a:buClr>
              <a:buFontTx/>
              <a:buNone/>
            </a:pPr>
            <a:r>
              <a:rPr lang="en-AU" sz="2000" dirty="0" smtClean="0">
                <a:gradFill>
                  <a:gsLst>
                    <a:gs pos="1250">
                      <a:srgbClr val="FFFFFF"/>
                    </a:gs>
                    <a:gs pos="100000">
                      <a:srgbClr val="FFFFFF"/>
                    </a:gs>
                  </a:gsLst>
                  <a:lin ang="5400000" scaled="0"/>
                </a:gradFill>
              </a:rPr>
              <a:t>Equal blending</a:t>
            </a:r>
            <a:endParaRPr lang="en-AU" sz="2000" dirty="0">
              <a:gradFill>
                <a:gsLst>
                  <a:gs pos="1250">
                    <a:srgbClr val="FFFFFF"/>
                  </a:gs>
                  <a:gs pos="100000">
                    <a:srgbClr val="FFFFFF"/>
                  </a:gs>
                </a:gsLst>
                <a:lin ang="5400000" scaled="0"/>
              </a:gradFill>
            </a:endParaRPr>
          </a:p>
        </p:txBody>
      </p:sp>
      <p:sp>
        <p:nvSpPr>
          <p:cNvPr id="10" name="Content Placeholder 6"/>
          <p:cNvSpPr txBox="1">
            <a:spLocks/>
          </p:cNvSpPr>
          <p:nvPr/>
        </p:nvSpPr>
        <p:spPr>
          <a:xfrm>
            <a:off x="6434261" y="4292664"/>
            <a:ext cx="5400600" cy="1533507"/>
          </a:xfrm>
          <a:prstGeom prst="rect">
            <a:avLst/>
          </a:prstGeom>
        </p:spPr>
        <p:txBody>
          <a:bodyPr>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Clr>
                <a:srgbClr val="FFFFFF"/>
              </a:buClr>
              <a:buFontTx/>
              <a:buNone/>
            </a:pPr>
            <a:r>
              <a:rPr lang="en-US" sz="1800" b="1" dirty="0">
                <a:gradFill>
                  <a:gsLst>
                    <a:gs pos="1250">
                      <a:srgbClr val="FFFFFF"/>
                    </a:gs>
                    <a:gs pos="100000">
                      <a:srgbClr val="FFFFFF"/>
                    </a:gs>
                  </a:gsLst>
                  <a:lin ang="5400000" scaled="0"/>
                </a:gradFill>
              </a:rPr>
              <a:t>PREDICTION_SMOOTHING set to 0.2</a:t>
            </a:r>
          </a:p>
          <a:p>
            <a:pPr marL="0" indent="0">
              <a:lnSpc>
                <a:spcPct val="100000"/>
              </a:lnSpc>
              <a:spcBef>
                <a:spcPts val="0"/>
              </a:spcBef>
              <a:spcAft>
                <a:spcPts val="600"/>
              </a:spcAft>
              <a:buClr>
                <a:srgbClr val="FFFFFF"/>
              </a:buClr>
              <a:buFontTx/>
              <a:buNone/>
            </a:pPr>
            <a:r>
              <a:rPr lang="en-US" sz="1800" dirty="0">
                <a:gradFill>
                  <a:gsLst>
                    <a:gs pos="1250">
                      <a:srgbClr val="FFFFFF"/>
                    </a:gs>
                    <a:gs pos="100000">
                      <a:srgbClr val="FFFFFF"/>
                    </a:gs>
                  </a:gsLst>
                  <a:lin ang="5400000" scaled="0"/>
                </a:gradFill>
              </a:rPr>
              <a:t>For step 0, the model weights ARIMA as 0.2 and ARTXP as 0.8</a:t>
            </a:r>
          </a:p>
          <a:p>
            <a:pPr marL="0" indent="0">
              <a:lnSpc>
                <a:spcPct val="100000"/>
              </a:lnSpc>
              <a:spcBef>
                <a:spcPts val="0"/>
              </a:spcBef>
              <a:spcAft>
                <a:spcPts val="600"/>
              </a:spcAft>
              <a:buClr>
                <a:srgbClr val="FFFFFF"/>
              </a:buClr>
              <a:buFontTx/>
              <a:buNone/>
            </a:pPr>
            <a:r>
              <a:rPr lang="en-US" sz="1800" dirty="0">
                <a:gradFill>
                  <a:gsLst>
                    <a:gs pos="1250">
                      <a:srgbClr val="FFFFFF"/>
                    </a:gs>
                    <a:gs pos="100000">
                      <a:srgbClr val="FFFFFF"/>
                    </a:gs>
                  </a:gsLst>
                  <a:lin ang="5400000" scaled="0"/>
                </a:gradFill>
              </a:rPr>
              <a:t>Thereafter, the weight of ARIMA exponentially increases and the weight of </a:t>
            </a:r>
            <a:r>
              <a:rPr lang="en-US" sz="1800" dirty="0" err="1">
                <a:gradFill>
                  <a:gsLst>
                    <a:gs pos="1250">
                      <a:srgbClr val="FFFFFF"/>
                    </a:gs>
                    <a:gs pos="100000">
                      <a:srgbClr val="FFFFFF"/>
                    </a:gs>
                  </a:gsLst>
                  <a:lin ang="5400000" scaled="0"/>
                </a:gradFill>
              </a:rPr>
              <a:t>ARTxp</a:t>
            </a:r>
            <a:r>
              <a:rPr lang="en-US" sz="1800" dirty="0">
                <a:gradFill>
                  <a:gsLst>
                    <a:gs pos="1250">
                      <a:srgbClr val="FFFFFF"/>
                    </a:gs>
                    <a:gs pos="100000">
                      <a:srgbClr val="FFFFFF"/>
                    </a:gs>
                  </a:gsLst>
                  <a:lin ang="5400000" scaled="0"/>
                </a:gradFill>
              </a:rPr>
              <a:t> exponentially decreases</a:t>
            </a:r>
          </a:p>
        </p:txBody>
      </p:sp>
    </p:spTree>
    <p:extLst>
      <p:ext uri="{BB962C8B-B14F-4D97-AF65-F5344CB8AC3E}">
        <p14:creationId xmlns:p14="http://schemas.microsoft.com/office/powerpoint/2010/main" val="61921999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Algorithm Parameters</a:t>
            </a:r>
            <a:r>
              <a:rPr lang="en-US" dirty="0" smtClean="0"/>
              <a:t/>
            </a:r>
            <a:br>
              <a:rPr lang="en-US" dirty="0" smtClean="0"/>
            </a:br>
            <a:r>
              <a:rPr lang="en-US" sz="3200" dirty="0" smtClean="0">
                <a:solidFill>
                  <a:schemeClr val="accent1"/>
                </a:solidFill>
              </a:rPr>
              <a:t>(Continued)</a:t>
            </a:r>
            <a:endParaRPr lang="en-US" sz="3200" dirty="0">
              <a:solidFill>
                <a:schemeClr val="accent1"/>
              </a:solidFill>
            </a:endParaRPr>
          </a:p>
        </p:txBody>
      </p:sp>
      <p:sp>
        <p:nvSpPr>
          <p:cNvPr id="3" name="Text Placeholder 2"/>
          <p:cNvSpPr>
            <a:spLocks noGrp="1"/>
          </p:cNvSpPr>
          <p:nvPr>
            <p:ph type="body" sz="quarter" idx="11"/>
          </p:nvPr>
        </p:nvSpPr>
        <p:spPr>
          <a:xfrm>
            <a:off x="274639" y="1913085"/>
            <a:ext cx="11889564" cy="4847481"/>
          </a:xfrm>
        </p:spPr>
        <p:txBody>
          <a:bodyPr/>
          <a:lstStyle/>
          <a:p>
            <a:r>
              <a:rPr lang="en-AU" dirty="0"/>
              <a:t>INSTABILITY_SENSITIVITY</a:t>
            </a:r>
          </a:p>
          <a:p>
            <a:pPr lvl="1"/>
            <a:r>
              <a:rPr lang="en-AU" sz="2400" dirty="0"/>
              <a:t>Only valid when FORECAST_METHOD is set to </a:t>
            </a:r>
            <a:r>
              <a:rPr lang="en-AU" sz="2400" b="1" dirty="0"/>
              <a:t>ARTXP</a:t>
            </a:r>
          </a:p>
          <a:p>
            <a:pPr lvl="1"/>
            <a:r>
              <a:rPr lang="en-AU" sz="2400" dirty="0"/>
              <a:t>Values closer to </a:t>
            </a:r>
            <a:r>
              <a:rPr lang="en-AU" sz="2400" b="1" dirty="0"/>
              <a:t>0 </a:t>
            </a:r>
            <a:r>
              <a:rPr lang="en-AU" sz="2400" dirty="0"/>
              <a:t>will reduce the impact of instability detection</a:t>
            </a:r>
          </a:p>
          <a:p>
            <a:pPr lvl="1"/>
            <a:r>
              <a:rPr lang="en-AU" sz="2400" dirty="0"/>
              <a:t>The default of </a:t>
            </a:r>
            <a:r>
              <a:rPr lang="en-AU" sz="2400" b="1" dirty="0"/>
              <a:t>1</a:t>
            </a:r>
            <a:r>
              <a:rPr lang="en-AU" sz="2400" dirty="0"/>
              <a:t> will simulate Analysis Services 2005 </a:t>
            </a:r>
            <a:r>
              <a:rPr lang="en-US" sz="2400" dirty="0"/>
              <a:t>behavior</a:t>
            </a:r>
          </a:p>
          <a:p>
            <a:pPr lvl="1"/>
            <a:r>
              <a:rPr lang="en-AU" sz="2400" dirty="0"/>
              <a:t>Enabled only in Business Intelligence and Enterprise editions</a:t>
            </a:r>
          </a:p>
          <a:p>
            <a:r>
              <a:rPr lang="en-AU" dirty="0"/>
              <a:t>MINIMUM_SERIES_VALUE</a:t>
            </a:r>
            <a:br>
              <a:rPr lang="en-AU" dirty="0"/>
            </a:br>
            <a:r>
              <a:rPr lang="en-AU" dirty="0"/>
              <a:t>MAXIMUM_SERIES_VALUE</a:t>
            </a:r>
          </a:p>
          <a:p>
            <a:pPr lvl="1"/>
            <a:r>
              <a:rPr lang="en-AU" sz="2400" dirty="0"/>
              <a:t>Allows setting limits for the range of valid predictions</a:t>
            </a:r>
          </a:p>
          <a:p>
            <a:pPr lvl="1"/>
            <a:r>
              <a:rPr lang="en-AU" sz="2400" dirty="0"/>
              <a:t>Enabled only in Business Intelligence and Enterprise editions</a:t>
            </a:r>
          </a:p>
          <a:p>
            <a:endParaRPr lang="en-AU" sz="2600" dirty="0"/>
          </a:p>
        </p:txBody>
      </p:sp>
    </p:spTree>
    <p:extLst>
      <p:ext uri="{BB962C8B-B14F-4D97-AF65-F5344CB8AC3E}">
        <p14:creationId xmlns:p14="http://schemas.microsoft.com/office/powerpoint/2010/main" val="31958982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Session Outline</a:t>
            </a:r>
            <a:endParaRPr lang="en-US" dirty="0"/>
          </a:p>
        </p:txBody>
      </p:sp>
      <p:sp>
        <p:nvSpPr>
          <p:cNvPr id="6" name="Text Placeholder 5"/>
          <p:cNvSpPr>
            <a:spLocks noGrp="1"/>
          </p:cNvSpPr>
          <p:nvPr>
            <p:ph type="body" sz="quarter" idx="11"/>
          </p:nvPr>
        </p:nvSpPr>
        <p:spPr>
          <a:xfrm>
            <a:off x="274639" y="1553045"/>
            <a:ext cx="11889564" cy="4801314"/>
          </a:xfrm>
        </p:spPr>
        <p:txBody>
          <a:bodyPr/>
          <a:lstStyle/>
          <a:p>
            <a:r>
              <a:rPr lang="en-AU" dirty="0"/>
              <a:t>Describing the Data Mining Process</a:t>
            </a:r>
          </a:p>
          <a:p>
            <a:r>
              <a:rPr lang="en-AU" dirty="0"/>
              <a:t>Introducing the Microsoft Time Series Algorithm</a:t>
            </a:r>
          </a:p>
          <a:p>
            <a:pPr lvl="1"/>
            <a:r>
              <a:rPr lang="en-AU" dirty="0"/>
              <a:t>Including demonstrations to produce forecasts by using:</a:t>
            </a:r>
          </a:p>
          <a:p>
            <a:pPr lvl="2"/>
            <a:r>
              <a:rPr lang="en-AU" dirty="0"/>
              <a:t>Table Analysis Tools Excel Add-In</a:t>
            </a:r>
          </a:p>
          <a:p>
            <a:pPr lvl="2"/>
            <a:r>
              <a:rPr lang="en-AU" dirty="0"/>
              <a:t>Client Tools Excel Add-In</a:t>
            </a:r>
          </a:p>
          <a:p>
            <a:pPr lvl="2"/>
            <a:r>
              <a:rPr lang="en-AU" dirty="0"/>
              <a:t>SQL Server Data Tools (SSDT</a:t>
            </a:r>
            <a:r>
              <a:rPr lang="en-AU" dirty="0" smtClean="0"/>
              <a:t>) Project</a:t>
            </a:r>
            <a:endParaRPr lang="en-AU" dirty="0"/>
          </a:p>
          <a:p>
            <a:pPr lvl="2"/>
            <a:r>
              <a:rPr lang="en-AU" dirty="0" smtClean="0"/>
              <a:t>Script (DMX)</a:t>
            </a:r>
          </a:p>
          <a:p>
            <a:pPr lvl="2"/>
            <a:r>
              <a:rPr lang="en-AU" dirty="0" smtClean="0"/>
              <a:t>.NET Programming</a:t>
            </a:r>
            <a:endParaRPr lang="en-AU" dirty="0"/>
          </a:p>
          <a:p>
            <a:r>
              <a:rPr lang="en-AU" dirty="0"/>
              <a:t>Tuning a Time Series </a:t>
            </a:r>
            <a:r>
              <a:rPr lang="en-AU" dirty="0" smtClean="0"/>
              <a:t>Mining </a:t>
            </a:r>
            <a:r>
              <a:rPr lang="en-AU" dirty="0"/>
              <a:t>Model</a:t>
            </a:r>
          </a:p>
          <a:p>
            <a:r>
              <a:rPr lang="en-AU" dirty="0" smtClean="0"/>
              <a:t>Describing Business Scenarios</a:t>
            </a:r>
            <a:endParaRPr lang="en-AU" dirty="0"/>
          </a:p>
        </p:txBody>
      </p:sp>
    </p:spTree>
    <p:extLst>
      <p:ext uri="{BB962C8B-B14F-4D97-AF65-F5344CB8AC3E}">
        <p14:creationId xmlns:p14="http://schemas.microsoft.com/office/powerpoint/2010/main" val="235512360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9760023" cy="1829593"/>
          </a:xfrm>
        </p:spPr>
        <p:txBody>
          <a:bodyPr/>
          <a:lstStyle/>
          <a:p>
            <a:pPr>
              <a:spcAft>
                <a:spcPts val="1200"/>
              </a:spcAft>
            </a:pPr>
            <a:r>
              <a:rPr lang="en-US" dirty="0" smtClean="0">
                <a:solidFill>
                  <a:schemeClr val="tx1"/>
                </a:solidFill>
              </a:rPr>
              <a:t>End-to-end </a:t>
            </a:r>
            <a:r>
              <a:rPr lang="en-US" dirty="0">
                <a:solidFill>
                  <a:schemeClr val="tx1"/>
                </a:solidFill>
              </a:rPr>
              <a:t>Forecasting by Using SSDT and DMX</a:t>
            </a:r>
          </a:p>
        </p:txBody>
      </p:sp>
    </p:spTree>
    <p:extLst>
      <p:ext uri="{BB962C8B-B14F-4D97-AF65-F5344CB8AC3E}">
        <p14:creationId xmlns:p14="http://schemas.microsoft.com/office/powerpoint/2010/main" val="412577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17636" y="2125663"/>
            <a:ext cx="11069563" cy="1831975"/>
          </a:xfrm>
        </p:spPr>
        <p:txBody>
          <a:bodyPr/>
          <a:lstStyle/>
          <a:p>
            <a:r>
              <a:rPr lang="en-AU" dirty="0" smtClean="0"/>
              <a:t>Describing </a:t>
            </a:r>
            <a:br>
              <a:rPr lang="en-AU" dirty="0" smtClean="0"/>
            </a:br>
            <a:r>
              <a:rPr lang="en-AU" dirty="0" smtClean="0"/>
              <a:t>Business Scenarios</a:t>
            </a:r>
            <a:endParaRPr lang="en-US" dirty="0"/>
          </a:p>
        </p:txBody>
      </p:sp>
    </p:spTree>
    <p:extLst>
      <p:ext uri="{BB962C8B-B14F-4D97-AF65-F5344CB8AC3E}">
        <p14:creationId xmlns:p14="http://schemas.microsoft.com/office/powerpoint/2010/main" val="323750157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Scenarios</a:t>
            </a:r>
            <a:endParaRPr lang="en-US" dirty="0"/>
          </a:p>
        </p:txBody>
      </p:sp>
      <p:sp>
        <p:nvSpPr>
          <p:cNvPr id="3" name="Text Placeholder 2"/>
          <p:cNvSpPr>
            <a:spLocks noGrp="1"/>
          </p:cNvSpPr>
          <p:nvPr>
            <p:ph type="body" sz="quarter" idx="11"/>
          </p:nvPr>
        </p:nvSpPr>
        <p:spPr>
          <a:xfrm>
            <a:off x="274639" y="1913086"/>
            <a:ext cx="11889564" cy="4001095"/>
          </a:xfrm>
        </p:spPr>
        <p:txBody>
          <a:bodyPr/>
          <a:lstStyle/>
          <a:p>
            <a:r>
              <a:rPr lang="en-US" dirty="0"/>
              <a:t>Consider any scenario involving the need to know what is likely to happen</a:t>
            </a:r>
          </a:p>
          <a:p>
            <a:r>
              <a:rPr lang="en-US" dirty="0"/>
              <a:t>Extend trend analysis with “what could be” scenarios</a:t>
            </a:r>
          </a:p>
          <a:p>
            <a:r>
              <a:rPr lang="en-US" dirty="0"/>
              <a:t>Seed planning data based on forecasts</a:t>
            </a:r>
          </a:p>
          <a:p>
            <a:r>
              <a:rPr lang="en-US" dirty="0"/>
              <a:t>Embed forecasts into applications</a:t>
            </a:r>
          </a:p>
          <a:p>
            <a:pPr lvl="1"/>
            <a:r>
              <a:rPr lang="en-US" dirty="0"/>
              <a:t>Microsoft data mining visualizations can be embedded directly into .NET Windows Forms applications</a:t>
            </a:r>
          </a:p>
          <a:p>
            <a:pPr lvl="1"/>
            <a:r>
              <a:rPr lang="en-US" dirty="0"/>
              <a:t>Applications, or SQL CLR objects, can create and/or query mining models by using ADOMD.NET</a:t>
            </a:r>
          </a:p>
        </p:txBody>
      </p:sp>
    </p:spTree>
    <p:extLst>
      <p:ext uri="{BB962C8B-B14F-4D97-AF65-F5344CB8AC3E}">
        <p14:creationId xmlns:p14="http://schemas.microsoft.com/office/powerpoint/2010/main" val="157944380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Scenarios</a:t>
            </a:r>
            <a:r>
              <a:rPr lang="en-US" dirty="0">
                <a:gradFill>
                  <a:gsLst>
                    <a:gs pos="1250">
                      <a:srgbClr val="FFFFFF"/>
                    </a:gs>
                    <a:gs pos="100000">
                      <a:srgbClr val="FFFFFF"/>
                    </a:gs>
                  </a:gsLst>
                  <a:lin ang="5400000" scaled="0"/>
                </a:gradFill>
              </a:rPr>
              <a:t/>
            </a:r>
            <a:br>
              <a:rPr lang="en-US" dirty="0">
                <a:gradFill>
                  <a:gsLst>
                    <a:gs pos="1250">
                      <a:srgbClr val="FFFFFF"/>
                    </a:gs>
                    <a:gs pos="100000">
                      <a:srgbClr val="FFFFFF"/>
                    </a:gs>
                  </a:gsLst>
                  <a:lin ang="5400000" scaled="0"/>
                </a:gradFill>
              </a:rPr>
            </a:br>
            <a:r>
              <a:rPr lang="en-US" sz="3200" dirty="0">
                <a:solidFill>
                  <a:srgbClr val="0072C6"/>
                </a:solidFill>
              </a:rPr>
              <a:t>(Continued)</a:t>
            </a:r>
            <a:endParaRPr lang="en-US" dirty="0"/>
          </a:p>
        </p:txBody>
      </p:sp>
      <p:sp>
        <p:nvSpPr>
          <p:cNvPr id="3" name="Text Placeholder 2"/>
          <p:cNvSpPr>
            <a:spLocks noGrp="1"/>
          </p:cNvSpPr>
          <p:nvPr>
            <p:ph type="body" sz="quarter" idx="11"/>
          </p:nvPr>
        </p:nvSpPr>
        <p:spPr>
          <a:xfrm>
            <a:off x="274639" y="1913085"/>
            <a:ext cx="11889564" cy="2369880"/>
          </a:xfrm>
        </p:spPr>
        <p:txBody>
          <a:bodyPr/>
          <a:lstStyle/>
          <a:p>
            <a:r>
              <a:rPr lang="en-AU" dirty="0" smtClean="0"/>
              <a:t>For </a:t>
            </a:r>
            <a:r>
              <a:rPr lang="en-AU" dirty="0"/>
              <a:t>the </a:t>
            </a:r>
            <a:r>
              <a:rPr lang="en-AU" dirty="0" smtClean="0"/>
              <a:t>IT Professional:</a:t>
            </a:r>
            <a:endParaRPr lang="en-AU" dirty="0"/>
          </a:p>
          <a:p>
            <a:pPr lvl="1"/>
            <a:r>
              <a:rPr lang="en-AU" dirty="0"/>
              <a:t>Mine server performance counters to gauge when hardware upgrades may be required</a:t>
            </a:r>
          </a:p>
          <a:p>
            <a:pPr lvl="1"/>
            <a:r>
              <a:rPr lang="en-AU" dirty="0"/>
              <a:t>Mine ETL statistics to better understand the future growth of the data warehouse, and disk space requirements</a:t>
            </a:r>
          </a:p>
          <a:p>
            <a:endParaRPr lang="en-US" dirty="0"/>
          </a:p>
        </p:txBody>
      </p:sp>
    </p:spTree>
    <p:extLst>
      <p:ext uri="{BB962C8B-B14F-4D97-AF65-F5344CB8AC3E}">
        <p14:creationId xmlns:p14="http://schemas.microsoft.com/office/powerpoint/2010/main" val="63392983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9760023" cy="1829593"/>
          </a:xfrm>
        </p:spPr>
        <p:txBody>
          <a:bodyPr/>
          <a:lstStyle/>
          <a:p>
            <a:pPr>
              <a:spcAft>
                <a:spcPts val="1200"/>
              </a:spcAft>
            </a:pPr>
            <a:r>
              <a:rPr lang="en-US" dirty="0" smtClean="0">
                <a:solidFill>
                  <a:schemeClr val="tx1"/>
                </a:solidFill>
              </a:rPr>
              <a:t>Forecasting by Using a </a:t>
            </a:r>
            <a:r>
              <a:rPr lang="en-US" dirty="0">
                <a:solidFill>
                  <a:schemeClr val="tx1"/>
                </a:solidFill>
              </a:rPr>
              <a:t>SQL CLR </a:t>
            </a:r>
            <a:r>
              <a:rPr lang="en-US" dirty="0" smtClean="0">
                <a:solidFill>
                  <a:schemeClr val="tx1"/>
                </a:solidFill>
              </a:rPr>
              <a:t>Function</a:t>
            </a:r>
            <a:endParaRPr lang="en-US" dirty="0">
              <a:solidFill>
                <a:schemeClr val="tx1"/>
              </a:solidFill>
            </a:endParaRPr>
          </a:p>
        </p:txBody>
      </p:sp>
    </p:spTree>
    <p:extLst>
      <p:ext uri="{BB962C8B-B14F-4D97-AF65-F5344CB8AC3E}">
        <p14:creationId xmlns:p14="http://schemas.microsoft.com/office/powerpoint/2010/main" val="133402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1"/>
          </p:nvPr>
        </p:nvSpPr>
        <p:spPr>
          <a:xfrm>
            <a:off x="274639" y="1841078"/>
            <a:ext cx="11889564" cy="5355312"/>
          </a:xfrm>
        </p:spPr>
        <p:txBody>
          <a:bodyPr/>
          <a:lstStyle/>
          <a:p>
            <a:r>
              <a:rPr lang="en-US" dirty="0"/>
              <a:t>The </a:t>
            </a:r>
            <a:r>
              <a:rPr lang="en-US" dirty="0" smtClean="0"/>
              <a:t>Time </a:t>
            </a:r>
            <a:r>
              <a:rPr lang="en-US" dirty="0"/>
              <a:t>Series algorithm is used for </a:t>
            </a:r>
            <a:r>
              <a:rPr lang="en-US" dirty="0" smtClean="0"/>
              <a:t>forecasting</a:t>
            </a:r>
            <a:endParaRPr lang="en-US" dirty="0"/>
          </a:p>
          <a:p>
            <a:r>
              <a:rPr lang="en-US" dirty="0"/>
              <a:t>Choose the tool that fits your skills and requirements:</a:t>
            </a:r>
          </a:p>
          <a:p>
            <a:pPr lvl="1"/>
            <a:r>
              <a:rPr lang="en-US" dirty="0"/>
              <a:t>Excel add-ins</a:t>
            </a:r>
          </a:p>
          <a:p>
            <a:pPr lvl="1"/>
            <a:r>
              <a:rPr lang="en-US" dirty="0"/>
              <a:t>SSDT</a:t>
            </a:r>
          </a:p>
          <a:p>
            <a:pPr lvl="1"/>
            <a:r>
              <a:rPr lang="en-US" dirty="0" smtClean="0"/>
              <a:t>Script with DMX</a:t>
            </a:r>
            <a:endParaRPr lang="en-US" dirty="0"/>
          </a:p>
          <a:p>
            <a:pPr lvl="1"/>
            <a:r>
              <a:rPr lang="en-US" dirty="0"/>
              <a:t>.NET programming</a:t>
            </a:r>
          </a:p>
          <a:p>
            <a:r>
              <a:rPr lang="en-US" dirty="0"/>
              <a:t>Algorithm parameters can be configured to tune the mining model for improved accuracy and reliability</a:t>
            </a:r>
          </a:p>
          <a:p>
            <a:r>
              <a:rPr lang="en-US" dirty="0"/>
              <a:t>Developers can </a:t>
            </a:r>
            <a:r>
              <a:rPr lang="en-US" dirty="0" smtClean="0"/>
              <a:t>embed forecasts into </a:t>
            </a:r>
            <a:r>
              <a:rPr lang="en-US" dirty="0"/>
              <a:t>applications</a:t>
            </a:r>
          </a:p>
          <a:p>
            <a:endParaRPr lang="en-US" dirty="0"/>
          </a:p>
        </p:txBody>
      </p:sp>
    </p:spTree>
    <p:extLst>
      <p:ext uri="{BB962C8B-B14F-4D97-AF65-F5344CB8AC3E}">
        <p14:creationId xmlns:p14="http://schemas.microsoft.com/office/powerpoint/2010/main" val="413765318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US" dirty="0"/>
          </a:p>
        </p:txBody>
      </p:sp>
      <p:sp>
        <p:nvSpPr>
          <p:cNvPr id="3" name="Text Placeholder 2"/>
          <p:cNvSpPr>
            <a:spLocks noGrp="1"/>
          </p:cNvSpPr>
          <p:nvPr>
            <p:ph type="body" sz="quarter" idx="11"/>
          </p:nvPr>
        </p:nvSpPr>
        <p:spPr>
          <a:xfrm>
            <a:off x="274639" y="1481038"/>
            <a:ext cx="11889564" cy="4810124"/>
          </a:xfrm>
        </p:spPr>
        <p:txBody>
          <a:bodyPr/>
          <a:lstStyle/>
          <a:p>
            <a:r>
              <a:rPr lang="en-AU" dirty="0" smtClean="0"/>
              <a:t>SQL Server Predictive Analytics web site</a:t>
            </a:r>
            <a:endParaRPr lang="en-US" dirty="0" smtClean="0"/>
          </a:p>
          <a:p>
            <a:pPr lvl="1"/>
            <a:r>
              <a:rPr lang="en-US" dirty="0" smtClean="0">
                <a:hlinkClick r:id="rId2"/>
              </a:rPr>
              <a:t>http</a:t>
            </a:r>
            <a:r>
              <a:rPr lang="en-US" dirty="0">
                <a:hlinkClick r:id="rId2"/>
              </a:rPr>
              <a:t>://</a:t>
            </a:r>
            <a:r>
              <a:rPr lang="en-US" dirty="0" smtClean="0">
                <a:hlinkClick r:id="rId2"/>
              </a:rPr>
              <a:t>www.microsoft.com/en-us/sqlserver/solutions-technologies/business-intelligence/predictive-analytics.aspx</a:t>
            </a:r>
            <a:endParaRPr lang="en-US" dirty="0" smtClean="0"/>
          </a:p>
          <a:p>
            <a:pPr lvl="1"/>
            <a:r>
              <a:rPr lang="en-US" dirty="0" smtClean="0"/>
              <a:t>Links </a:t>
            </a:r>
            <a:r>
              <a:rPr lang="en-US" dirty="0"/>
              <a:t>to related documents, related sites, and community resources</a:t>
            </a:r>
          </a:p>
          <a:p>
            <a:r>
              <a:rPr lang="en-US" dirty="0" smtClean="0"/>
              <a:t>MSDN Analysis Services Data Mining Documentation</a:t>
            </a:r>
          </a:p>
          <a:p>
            <a:pPr lvl="1"/>
            <a:r>
              <a:rPr lang="en-US" dirty="0" smtClean="0">
                <a:hlinkClick r:id="rId3"/>
              </a:rPr>
              <a:t>http</a:t>
            </a:r>
            <a:r>
              <a:rPr lang="en-US" dirty="0">
                <a:hlinkClick r:id="rId3"/>
              </a:rPr>
              <a:t>://</a:t>
            </a:r>
            <a:r>
              <a:rPr lang="en-US" dirty="0" smtClean="0">
                <a:hlinkClick r:id="rId3"/>
              </a:rPr>
              <a:t>msdn.microsoft.com/library/bb510517.aspx</a:t>
            </a:r>
            <a:endParaRPr lang="en-US" dirty="0" smtClean="0"/>
          </a:p>
          <a:p>
            <a:r>
              <a:rPr lang="en-AU" dirty="0" smtClean="0"/>
              <a:t>SQL Server Data Mining Community web site</a:t>
            </a:r>
            <a:endParaRPr lang="en-US" dirty="0" smtClean="0"/>
          </a:p>
          <a:p>
            <a:pPr lvl="1"/>
            <a:r>
              <a:rPr lang="en-US" dirty="0" smtClean="0">
                <a:hlinkClick r:id="rId4"/>
              </a:rPr>
              <a:t>http</a:t>
            </a:r>
            <a:r>
              <a:rPr lang="en-US" dirty="0">
                <a:hlinkClick r:id="rId4"/>
              </a:rPr>
              <a:t>://</a:t>
            </a:r>
            <a:r>
              <a:rPr lang="en-US" dirty="0" smtClean="0">
                <a:hlinkClick r:id="rId4"/>
              </a:rPr>
              <a:t>www.sqlserverdatamining.com</a:t>
            </a:r>
            <a:endParaRPr lang="en-US" dirty="0" smtClean="0"/>
          </a:p>
          <a:p>
            <a:pPr lvl="1"/>
            <a:r>
              <a:rPr lang="en-US" dirty="0" smtClean="0"/>
              <a:t>Site </a:t>
            </a:r>
            <a:r>
              <a:rPr lang="en-US" dirty="0"/>
              <a:t>designed and maintained by the SQL Server Data Mining engineering team</a:t>
            </a:r>
          </a:p>
          <a:p>
            <a:pPr lvl="1"/>
            <a:r>
              <a:rPr lang="en-US" dirty="0"/>
              <a:t>Includes live samples, tutorials, webcasts, tips and tricks, and FAQ</a:t>
            </a:r>
          </a:p>
          <a:p>
            <a:endParaRPr lang="en-US" dirty="0"/>
          </a:p>
        </p:txBody>
      </p:sp>
    </p:spTree>
    <p:extLst>
      <p:ext uri="{BB962C8B-B14F-4D97-AF65-F5344CB8AC3E}">
        <p14:creationId xmlns:p14="http://schemas.microsoft.com/office/powerpoint/2010/main" val="90630515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r>
              <a:rPr lang="en-US" dirty="0">
                <a:gradFill>
                  <a:gsLst>
                    <a:gs pos="1250">
                      <a:srgbClr val="FFFFFF"/>
                    </a:gs>
                    <a:gs pos="100000">
                      <a:srgbClr val="FFFFFF"/>
                    </a:gs>
                  </a:gsLst>
                  <a:lin ang="5400000" scaled="0"/>
                </a:gradFill>
              </a:rPr>
              <a:t/>
            </a:r>
            <a:br>
              <a:rPr lang="en-US" dirty="0">
                <a:gradFill>
                  <a:gsLst>
                    <a:gs pos="1250">
                      <a:srgbClr val="FFFFFF"/>
                    </a:gs>
                    <a:gs pos="100000">
                      <a:srgbClr val="FFFFFF"/>
                    </a:gs>
                  </a:gsLst>
                  <a:lin ang="5400000" scaled="0"/>
                </a:gradFill>
              </a:rPr>
            </a:br>
            <a:r>
              <a:rPr lang="en-US" sz="3200" dirty="0">
                <a:solidFill>
                  <a:srgbClr val="0072C6"/>
                </a:solidFill>
              </a:rPr>
              <a:t>(Continued)</a:t>
            </a:r>
            <a:endParaRPr lang="en-US" dirty="0"/>
          </a:p>
        </p:txBody>
      </p:sp>
      <p:sp>
        <p:nvSpPr>
          <p:cNvPr id="3" name="Text Placeholder 2"/>
          <p:cNvSpPr>
            <a:spLocks noGrp="1"/>
          </p:cNvSpPr>
          <p:nvPr>
            <p:ph type="body" sz="quarter" idx="11"/>
          </p:nvPr>
        </p:nvSpPr>
        <p:spPr>
          <a:xfrm>
            <a:off x="274639" y="1913086"/>
            <a:ext cx="11889564" cy="5570756"/>
          </a:xfrm>
        </p:spPr>
        <p:txBody>
          <a:bodyPr/>
          <a:lstStyle/>
          <a:p>
            <a:r>
              <a:rPr lang="en-US" dirty="0"/>
              <a:t>TechNet: Implementing Smart Reports with the Microsoft Business Intelligence Platform</a:t>
            </a:r>
          </a:p>
          <a:p>
            <a:pPr lvl="1"/>
            <a:r>
              <a:rPr lang="en-US" smtClean="0">
                <a:hlinkClick r:id="rId2"/>
              </a:rPr>
              <a:t>http://technet.microsoft.com/library/cc966451.aspx</a:t>
            </a:r>
            <a:endParaRPr lang="en-US" dirty="0" smtClean="0"/>
          </a:p>
          <a:p>
            <a:pPr lvl="1"/>
            <a:r>
              <a:rPr lang="en-US" dirty="0" smtClean="0"/>
              <a:t>Describes </a:t>
            </a:r>
            <a:r>
              <a:rPr lang="en-US" dirty="0"/>
              <a:t>how to develop a report that uses a </a:t>
            </a:r>
            <a:r>
              <a:rPr lang="en-US" dirty="0" smtClean="0"/>
              <a:t>session </a:t>
            </a:r>
            <a:r>
              <a:rPr lang="en-US" dirty="0"/>
              <a:t>data mining model to forecast future </a:t>
            </a:r>
            <a:r>
              <a:rPr lang="en-US" dirty="0" smtClean="0"/>
              <a:t>sales </a:t>
            </a:r>
            <a:r>
              <a:rPr lang="en-US" dirty="0"/>
              <a:t>with a SQL CLR stored procedure</a:t>
            </a:r>
          </a:p>
          <a:p>
            <a:r>
              <a:rPr lang="en-US" dirty="0"/>
              <a:t>Book: “Data Mining for SQL Server 2008”</a:t>
            </a:r>
          </a:p>
          <a:p>
            <a:pPr lvl="1"/>
            <a:r>
              <a:rPr lang="en-US" dirty="0"/>
              <a:t>Publisher: Wiley</a:t>
            </a:r>
          </a:p>
          <a:p>
            <a:pPr lvl="1"/>
            <a:r>
              <a:rPr lang="en-US" dirty="0"/>
              <a:t>Authors: , by Jamie MacLennan, </a:t>
            </a:r>
            <a:br>
              <a:rPr lang="en-US" dirty="0"/>
            </a:br>
            <a:r>
              <a:rPr lang="en-US" dirty="0" err="1"/>
              <a:t>ZhaoHui</a:t>
            </a:r>
            <a:r>
              <a:rPr lang="en-US" dirty="0"/>
              <a:t> Tang and </a:t>
            </a:r>
            <a:r>
              <a:rPr lang="en-US" dirty="0" err="1"/>
              <a:t>Bogdan</a:t>
            </a:r>
            <a:r>
              <a:rPr lang="en-US" dirty="0"/>
              <a:t> </a:t>
            </a:r>
            <a:r>
              <a:rPr lang="en-US" dirty="0" err="1"/>
              <a:t>Crivat</a:t>
            </a:r>
            <a:endParaRPr lang="en-US" dirty="0"/>
          </a:p>
          <a:p>
            <a:r>
              <a:rPr lang="en-US" dirty="0"/>
              <a:t>Paul the Octopus</a:t>
            </a:r>
          </a:p>
          <a:p>
            <a:pPr lvl="1"/>
            <a:r>
              <a:rPr lang="en-US" dirty="0">
                <a:hlinkClick r:id="rId3"/>
              </a:rPr>
              <a:t>http://</a:t>
            </a:r>
            <a:r>
              <a:rPr lang="en-US" dirty="0" smtClean="0">
                <a:hlinkClick r:id="rId3"/>
              </a:rPr>
              <a:t>en.wikipedia.org/wiki/Paul_the_Octopus</a:t>
            </a:r>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8637" y="4217342"/>
            <a:ext cx="1784350" cy="2243775"/>
          </a:xfrm>
          <a:prstGeom prst="rect">
            <a:avLst/>
          </a:prstGeom>
        </p:spPr>
      </p:pic>
    </p:spTree>
    <p:extLst>
      <p:ext uri="{BB962C8B-B14F-4D97-AF65-F5344CB8AC3E}">
        <p14:creationId xmlns:p14="http://schemas.microsoft.com/office/powerpoint/2010/main" val="425095490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28059" y="1214474"/>
            <a:ext cx="11882736"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25368" y="1592855"/>
            <a:ext cx="11785427" cy="5157901"/>
          </a:xfrm>
          <a:prstGeom prst="rect">
            <a:avLst/>
          </a:prstGeom>
        </p:spPr>
        <p:txBody>
          <a:bodyPr wrap="square" lIns="91387" tIns="45695" rIns="91387" bIns="45695">
            <a:spAutoFit/>
          </a:bodyPr>
          <a:lstStyle/>
          <a:p>
            <a:pPr marL="571165" indent="-571165" defTabSz="932194">
              <a:lnSpc>
                <a:spcPct val="90000"/>
              </a:lnSpc>
              <a:spcBef>
                <a:spcPct val="20000"/>
              </a:spcBef>
              <a:buSzPct val="105000"/>
              <a:buFontTx/>
              <a:buBlip>
                <a:blip r:embed="rId3"/>
              </a:buBlip>
            </a:pPr>
            <a:r>
              <a:rPr lang="en-US" sz="3570" b="1" dirty="0">
                <a:gradFill>
                  <a:gsLst>
                    <a:gs pos="1250">
                      <a:srgbClr val="FFFFFF"/>
                    </a:gs>
                    <a:gs pos="100000">
                      <a:srgbClr val="FFFFFF"/>
                    </a:gs>
                  </a:gsLst>
                  <a:lin ang="5400000" scaled="0"/>
                </a:gradFill>
                <a:latin typeface="Segoe UI Light"/>
              </a:rPr>
              <a:t>Download Microsoft SQL Server 2014</a:t>
            </a:r>
          </a:p>
          <a:p>
            <a:pPr indent="-932559" defTabSz="932194">
              <a:lnSpc>
                <a:spcPct val="90000"/>
              </a:lnSpc>
              <a:spcBef>
                <a:spcPct val="20000"/>
              </a:spcBef>
              <a:buSzPct val="105000"/>
            </a:pPr>
            <a:r>
              <a:rPr lang="en-US" sz="3264" dirty="0">
                <a:solidFill>
                  <a:srgbClr val="7FBA00">
                    <a:lumMod val="60000"/>
                    <a:lumOff val="40000"/>
                  </a:srgbClr>
                </a:solidFill>
                <a:latin typeface="Segoe UI Light"/>
              </a:rPr>
              <a:t>     http://www.trySQLSever.com</a:t>
            </a:r>
          </a:p>
          <a:p>
            <a:pPr indent="-932559" defTabSz="932194">
              <a:lnSpc>
                <a:spcPct val="90000"/>
              </a:lnSpc>
              <a:spcBef>
                <a:spcPct val="20000"/>
              </a:spcBef>
              <a:buSzPct val="105000"/>
            </a:pPr>
            <a:endParaRPr lang="en-US" sz="2856" dirty="0">
              <a:solidFill>
                <a:srgbClr val="7FBA00">
                  <a:lumMod val="60000"/>
                  <a:lumOff val="40000"/>
                </a:srgbClr>
              </a:solidFill>
              <a:latin typeface="Segoe UI Light"/>
            </a:endParaRPr>
          </a:p>
          <a:p>
            <a:pPr marL="571165" indent="-571165" defTabSz="932194">
              <a:lnSpc>
                <a:spcPct val="90000"/>
              </a:lnSpc>
              <a:spcBef>
                <a:spcPct val="20000"/>
              </a:spcBef>
              <a:buSzPct val="105000"/>
              <a:buFontTx/>
              <a:buBlip>
                <a:blip r:embed="rId3"/>
              </a:buBlip>
            </a:pPr>
            <a:r>
              <a:rPr lang="en-US" sz="3672" b="1" dirty="0">
                <a:gradFill>
                  <a:gsLst>
                    <a:gs pos="1250">
                      <a:srgbClr val="FFFFFF"/>
                    </a:gs>
                    <a:gs pos="100000">
                      <a:srgbClr val="FFFFFF"/>
                    </a:gs>
                  </a:gsLst>
                  <a:lin ang="5400000" scaled="0"/>
                </a:gradFill>
                <a:latin typeface="Segoe UI Light"/>
              </a:rPr>
              <a:t>Try out Power BI for Office 365!</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rgbClr val="7FBA00">
                    <a:lumMod val="60000"/>
                    <a:lumOff val="40000"/>
                  </a:srgbClr>
                </a:solidFill>
                <a:latin typeface="Segoe UI Light"/>
              </a:rPr>
              <a:t>http://www.powerbi.com</a:t>
            </a:r>
          </a:p>
          <a:p>
            <a:pPr defTabSz="932194">
              <a:lnSpc>
                <a:spcPct val="90000"/>
              </a:lnSpc>
              <a:spcBef>
                <a:spcPct val="20000"/>
              </a:spcBef>
              <a:buSzPct val="105000"/>
            </a:pPr>
            <a:endParaRPr lang="en-US" sz="2856" b="1" dirty="0">
              <a:gradFill>
                <a:gsLst>
                  <a:gs pos="1250">
                    <a:srgbClr val="FFFFFF"/>
                  </a:gs>
                  <a:gs pos="100000">
                    <a:srgbClr val="FFFFFF"/>
                  </a:gs>
                </a:gsLst>
                <a:lin ang="5400000" scaled="0"/>
              </a:gradFill>
              <a:latin typeface="Segoe UI Light"/>
            </a:endParaRPr>
          </a:p>
          <a:p>
            <a:pPr marL="571165" indent="-571165" defTabSz="932194">
              <a:lnSpc>
                <a:spcPct val="90000"/>
              </a:lnSpc>
              <a:spcBef>
                <a:spcPct val="20000"/>
              </a:spcBef>
              <a:buSzPct val="105000"/>
              <a:buFontTx/>
              <a:buBlip>
                <a:blip r:embed="rId3"/>
              </a:buBlip>
            </a:pPr>
            <a:r>
              <a:rPr lang="en-US" sz="3672" b="1" dirty="0">
                <a:gradFill>
                  <a:gsLst>
                    <a:gs pos="1250">
                      <a:srgbClr val="FFFFFF"/>
                    </a:gs>
                    <a:gs pos="100000">
                      <a:srgbClr val="FFFFFF"/>
                    </a:gs>
                  </a:gsLst>
                  <a:lin ang="5400000" scaled="0"/>
                </a:gradFill>
                <a:latin typeface="Segoe UI Light"/>
              </a:rPr>
              <a:t>Sign up for Microsoft HDInsight today!</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rgbClr val="7FBA00">
                    <a:lumMod val="60000"/>
                    <a:lumOff val="40000"/>
                  </a:srgbClr>
                </a:solidFill>
                <a:latin typeface="Segoe UI Light"/>
              </a:rPr>
              <a:t>http://microsoft.com/bigdata</a:t>
            </a:r>
          </a:p>
          <a:p>
            <a:pPr marL="571165" indent="-571165" defTabSz="932194">
              <a:lnSpc>
                <a:spcPct val="90000"/>
              </a:lnSpc>
              <a:spcBef>
                <a:spcPct val="20000"/>
              </a:spcBef>
              <a:buSzPct val="105000"/>
              <a:buFontTx/>
              <a:buBlip>
                <a:blip r:embed="rId3"/>
              </a:buBlip>
            </a:pPr>
            <a:endParaRPr lang="en-US" sz="3570" dirty="0">
              <a:gradFill>
                <a:gsLst>
                  <a:gs pos="1250">
                    <a:srgbClr val="FFFFFF"/>
                  </a:gs>
                  <a:gs pos="100000">
                    <a:srgbClr val="FFFFFF"/>
                  </a:gs>
                </a:gsLst>
                <a:lin ang="5400000" scaled="0"/>
              </a:gradFill>
              <a:latin typeface="Segoe UI Light"/>
            </a:endParaRPr>
          </a:p>
        </p:txBody>
      </p:sp>
      <p:sp>
        <p:nvSpPr>
          <p:cNvPr id="8" name="Rectangle 7"/>
          <p:cNvSpPr/>
          <p:nvPr/>
        </p:nvSpPr>
        <p:spPr bwMode="invGray">
          <a:xfrm>
            <a:off x="325367" y="3849983"/>
            <a:ext cx="11785427" cy="1116982"/>
          </a:xfrm>
          <a:prstGeom prst="rect">
            <a:avLst/>
          </a:prstGeom>
        </p:spPr>
        <p:txBody>
          <a:bodyPr wrap="square" lIns="91387" tIns="45695" rIns="91387" bIns="45695">
            <a:spAutoFit/>
          </a:bodyPr>
          <a:lstStyle/>
          <a:p>
            <a:pPr marL="466280" lvl="1" defTabSz="932194">
              <a:lnSpc>
                <a:spcPct val="90000"/>
              </a:lnSpc>
              <a:spcBef>
                <a:spcPct val="20000"/>
              </a:spcBef>
              <a:buSzPct val="105000"/>
            </a:pPr>
            <a:endParaRPr lang="en-US" sz="3264" b="1" dirty="0">
              <a:solidFill>
                <a:srgbClr val="FFFFFF"/>
              </a:solidFill>
              <a:latin typeface="Segoe UI Light"/>
            </a:endParaRPr>
          </a:p>
          <a:p>
            <a:pPr marL="466280" lvl="1" defTabSz="932194">
              <a:lnSpc>
                <a:spcPct val="90000"/>
              </a:lnSpc>
              <a:spcBef>
                <a:spcPct val="20000"/>
              </a:spcBef>
              <a:buSzPct val="105000"/>
            </a:pPr>
            <a:endParaRPr lang="en-US" sz="3264" b="1" dirty="0">
              <a:solidFill>
                <a:srgbClr val="FFFFFF"/>
              </a:solidFill>
              <a:latin typeface="Segoe UI Light"/>
            </a:endParaRPr>
          </a:p>
        </p:txBody>
      </p:sp>
      <p:sp useBgFill="1">
        <p:nvSpPr>
          <p:cNvPr id="11" name="Freeform 10"/>
          <p:cNvSpPr/>
          <p:nvPr/>
        </p:nvSpPr>
        <p:spPr bwMode="auto">
          <a:xfrm>
            <a:off x="2505" y="-1"/>
            <a:ext cx="12431473"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3549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97647" y="3946350"/>
            <a:ext cx="5481389" cy="2734059"/>
            <a:chOff x="5997647" y="3946350"/>
            <a:chExt cx="5481389"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97647" y="5766010"/>
              <a:ext cx="5481389"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Forecasting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776" y="1409030"/>
            <a:ext cx="7147290" cy="5063855"/>
          </a:xfrm>
          <a:prstGeom prst="rect">
            <a:avLst/>
          </a:prstGeom>
        </p:spPr>
      </p:pic>
    </p:spTree>
    <p:extLst>
      <p:ext uri="{BB962C8B-B14F-4D97-AF65-F5344CB8AC3E}">
        <p14:creationId xmlns:p14="http://schemas.microsoft.com/office/powerpoint/2010/main" val="173328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session</a:t>
            </a:r>
            <a:endParaRPr lang="en-US" sz="4400" dirty="0">
              <a:gradFill>
                <a:gsLst>
                  <a:gs pos="83000">
                    <a:srgbClr val="FFFFFF"/>
                  </a:gs>
                  <a:gs pos="100000">
                    <a:srgbClr val="0072C6">
                      <a:lumMod val="30000"/>
                      <a:lumOff val="70000"/>
                    </a:srgbClr>
                  </a:gs>
                </a:gsLst>
                <a:lin ang="5400000" scaled="1"/>
              </a:gra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Forecasting</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6953" y="1481038"/>
            <a:ext cx="8424936" cy="4968552"/>
          </a:xfrm>
          <a:prstGeom prst="rect">
            <a:avLst/>
          </a:prstGeom>
        </p:spPr>
      </p:pic>
    </p:spTree>
    <p:extLst>
      <p:ext uri="{BB962C8B-B14F-4D97-AF65-F5344CB8AC3E}">
        <p14:creationId xmlns:p14="http://schemas.microsoft.com/office/powerpoint/2010/main" val="445341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117"/>
            <a:ext cx="12436475" cy="8287745"/>
          </a:xfrm>
          <a:prstGeom prst="rect">
            <a:avLst/>
          </a:prstGeom>
        </p:spPr>
      </p:pic>
      <p:grpSp>
        <p:nvGrpSpPr>
          <p:cNvPr id="18" name="Group 17"/>
          <p:cNvGrpSpPr/>
          <p:nvPr/>
        </p:nvGrpSpPr>
        <p:grpSpPr>
          <a:xfrm>
            <a:off x="5303772" y="311843"/>
            <a:ext cx="2021935" cy="1392123"/>
            <a:chOff x="7743039" y="729842"/>
            <a:chExt cx="2924961" cy="1929468"/>
          </a:xfrm>
        </p:grpSpPr>
        <p:sp>
          <p:nvSpPr>
            <p:cNvPr id="19" name="Cloud 18"/>
            <p:cNvSpPr/>
            <p:nvPr/>
          </p:nvSpPr>
          <p:spPr>
            <a:xfrm>
              <a:off x="7743039" y="729842"/>
              <a:ext cx="2924961" cy="1929468"/>
            </a:xfrm>
            <a:prstGeom prst="cloud">
              <a:avLst/>
            </a:prstGeom>
            <a:solidFill>
              <a:sysClr val="window" lastClr="FFFFFF"/>
            </a:solidFill>
            <a:ln w="25400" cap="flat" cmpd="sng" algn="ctr">
              <a:solidFill>
                <a:srgbClr val="F8982D">
                  <a:shade val="50000"/>
                </a:srgbClr>
              </a:solidFill>
              <a:prstDash val="solid"/>
            </a:ln>
            <a:effectLst/>
          </p:spPr>
          <p:txBody>
            <a:bodyPr rtlCol="0" anchor="ctr"/>
            <a:lstStyle/>
            <a:p>
              <a:pPr algn="ctr" defTabSz="457200">
                <a:defRPr/>
              </a:pPr>
              <a:endParaRPr lang="en-US" kern="0" smtClean="0">
                <a:solidFill>
                  <a:prstClr val="white"/>
                </a:solidFill>
              </a:endParaRPr>
            </a:p>
          </p:txBody>
        </p:sp>
        <p:pic>
          <p:nvPicPr>
            <p:cNvPr id="2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887" y="1097400"/>
              <a:ext cx="1389776" cy="1389776"/>
            </a:xfrm>
            <a:prstGeom prst="rect">
              <a:avLst/>
            </a:prstGeom>
          </p:spPr>
        </p:pic>
      </p:grpSp>
      <p:sp>
        <p:nvSpPr>
          <p:cNvPr id="21" name="Oval 20"/>
          <p:cNvSpPr/>
          <p:nvPr/>
        </p:nvSpPr>
        <p:spPr>
          <a:xfrm>
            <a:off x="4936171" y="2013130"/>
            <a:ext cx="192947" cy="192947"/>
          </a:xfrm>
          <a:prstGeom prst="ellipse">
            <a:avLst/>
          </a:prstGeom>
          <a:solidFill>
            <a:sysClr val="window" lastClr="FFFFFF"/>
          </a:solidFill>
          <a:ln w="25400" cap="flat" cmpd="sng" algn="ctr">
            <a:solidFill>
              <a:srgbClr val="F8982D">
                <a:shade val="50000"/>
              </a:srgbClr>
            </a:solidFill>
            <a:prstDash val="solid"/>
          </a:ln>
          <a:effectLst/>
        </p:spPr>
        <p:txBody>
          <a:bodyPr rtlCol="0" anchor="ctr"/>
          <a:lstStyle/>
          <a:p>
            <a:pPr algn="ctr" defTabSz="457200">
              <a:defRPr/>
            </a:pPr>
            <a:endParaRPr lang="en-US" kern="0" smtClean="0">
              <a:solidFill>
                <a:prstClr val="white"/>
              </a:solidFill>
            </a:endParaRPr>
          </a:p>
        </p:txBody>
      </p:sp>
      <p:sp>
        <p:nvSpPr>
          <p:cNvPr id="22" name="Oval 21"/>
          <p:cNvSpPr/>
          <p:nvPr/>
        </p:nvSpPr>
        <p:spPr>
          <a:xfrm>
            <a:off x="5186784" y="1898124"/>
            <a:ext cx="241882" cy="241882"/>
          </a:xfrm>
          <a:prstGeom prst="ellipse">
            <a:avLst/>
          </a:prstGeom>
          <a:solidFill>
            <a:sysClr val="window" lastClr="FFFFFF"/>
          </a:solidFill>
          <a:ln w="25400" cap="flat" cmpd="sng" algn="ctr">
            <a:solidFill>
              <a:srgbClr val="F8982D">
                <a:shade val="50000"/>
              </a:srgbClr>
            </a:solidFill>
            <a:prstDash val="solid"/>
          </a:ln>
          <a:effectLst/>
        </p:spPr>
        <p:txBody>
          <a:bodyPr rtlCol="0" anchor="ctr"/>
          <a:lstStyle/>
          <a:p>
            <a:pPr algn="ctr" defTabSz="457200">
              <a:defRPr/>
            </a:pPr>
            <a:endParaRPr lang="en-US" kern="0" smtClean="0">
              <a:solidFill>
                <a:prstClr val="white"/>
              </a:solidFill>
            </a:endParaRPr>
          </a:p>
        </p:txBody>
      </p:sp>
      <p:sp>
        <p:nvSpPr>
          <p:cNvPr id="23" name="Oval 22"/>
          <p:cNvSpPr/>
          <p:nvPr/>
        </p:nvSpPr>
        <p:spPr>
          <a:xfrm>
            <a:off x="5486332" y="1661565"/>
            <a:ext cx="307596" cy="307596"/>
          </a:xfrm>
          <a:prstGeom prst="ellipse">
            <a:avLst/>
          </a:prstGeom>
          <a:solidFill>
            <a:sysClr val="window" lastClr="FFFFFF"/>
          </a:solidFill>
          <a:ln w="25400" cap="flat" cmpd="sng" algn="ctr">
            <a:solidFill>
              <a:srgbClr val="F8982D">
                <a:shade val="50000"/>
              </a:srgbClr>
            </a:solidFill>
            <a:prstDash val="solid"/>
          </a:ln>
          <a:effectLst/>
        </p:spPr>
        <p:txBody>
          <a:bodyPr rtlCol="0" anchor="ctr"/>
          <a:lstStyle/>
          <a:p>
            <a:pPr algn="ctr" defTabSz="457200">
              <a:defRPr/>
            </a:pPr>
            <a:endParaRPr lang="en-US" kern="0" smtClean="0">
              <a:solidFill>
                <a:prstClr val="white"/>
              </a:solidFill>
            </a:endParaRPr>
          </a:p>
        </p:txBody>
      </p:sp>
    </p:spTree>
    <p:extLst>
      <p:ext uri="{BB962C8B-B14F-4D97-AF65-F5344CB8AC3E}">
        <p14:creationId xmlns:p14="http://schemas.microsoft.com/office/powerpoint/2010/main" val="1885130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653" y="1533876"/>
            <a:ext cx="10639464" cy="4339650"/>
          </a:xfrm>
          <a:prstGeom prst="rect">
            <a:avLst/>
          </a:prstGeom>
          <a:noFill/>
        </p:spPr>
        <p:txBody>
          <a:bodyPr wrap="square" rtlCol="0">
            <a:spAutoFit/>
          </a:bodyPr>
          <a:lstStyle/>
          <a:p>
            <a:pPr defTabSz="457200">
              <a:defRPr/>
            </a:pPr>
            <a:r>
              <a:rPr lang="en-AU" sz="7200" b="1" kern="0" dirty="0" smtClean="0">
                <a:solidFill>
                  <a:prstClr val="white"/>
                </a:solidFill>
              </a:rPr>
              <a:t>Time Series Forecasting</a:t>
            </a:r>
            <a:endParaRPr lang="en-US" sz="7200" b="1" kern="0" dirty="0" smtClean="0">
              <a:solidFill>
                <a:prstClr val="white"/>
              </a:solidFill>
            </a:endParaRPr>
          </a:p>
          <a:p>
            <a:pPr defTabSz="457200">
              <a:defRPr/>
            </a:pPr>
            <a:r>
              <a:rPr lang="en-US" sz="4800" kern="0" dirty="0" smtClean="0">
                <a:solidFill>
                  <a:prstClr val="white"/>
                </a:solidFill>
              </a:rPr>
              <a:t>The development of data mining models to predict future values based on previously observed values</a:t>
            </a:r>
          </a:p>
          <a:p>
            <a:pPr defTabSz="457200">
              <a:defRPr/>
            </a:pPr>
            <a:endParaRPr lang="en-US" sz="6000" kern="0" dirty="0" smtClean="0">
              <a:solidFill>
                <a:prstClr val="white"/>
              </a:solidFill>
            </a:endParaRPr>
          </a:p>
        </p:txBody>
      </p:sp>
    </p:spTree>
    <p:extLst>
      <p:ext uri="{BB962C8B-B14F-4D97-AF65-F5344CB8AC3E}">
        <p14:creationId xmlns:p14="http://schemas.microsoft.com/office/powerpoint/2010/main" val="2958693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702" y="616942"/>
            <a:ext cx="9721078" cy="58407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641" y="1528395"/>
            <a:ext cx="2364588" cy="3658038"/>
          </a:xfrm>
          <a:prstGeom prst="rect">
            <a:avLst/>
          </a:prstGeom>
        </p:spPr>
      </p:pic>
    </p:spTree>
    <p:extLst>
      <p:ext uri="{BB962C8B-B14F-4D97-AF65-F5344CB8AC3E}">
        <p14:creationId xmlns:p14="http://schemas.microsoft.com/office/powerpoint/2010/main" val="194761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Peter Myers</External_x0020_Speaker>
    <Session_x0020_Code xmlns="e36bfbf9-5e42-489c-a259-4c54eb22cb57">DBI-B326</Session_x0020_Code>
    <Presentation_x0020_Date xmlns="e36bfbf9-5e42-489c-a259-4c54eb22cb57">2014-05-13T17:00:00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Data Mining Time Series Forecasting Predictive Analytics</TermName>
          <TermId>11111111-1111-1111-1111-111111111111</TermId>
        </TermInfo>
      </Term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dcmitype/"/>
    <ds:schemaRef ds:uri="http://schemas.microsoft.com/office/2006/documentManagement/types"/>
    <ds:schemaRef ds:uri="http://schemas.openxmlformats.org/package/2006/metadata/core-properties"/>
    <ds:schemaRef ds:uri="http://purl.org/dc/terms/"/>
    <ds:schemaRef ds:uri="e36bfbf9-5e42-489c-a259-4c54eb22cb57"/>
    <ds:schemaRef ds:uri="http://purl.org/dc/elements/1.1/"/>
    <ds:schemaRef ds:uri="http://schemas.microsoft.com/office/2006/metadata/properties"/>
    <ds:schemaRef ds:uri="http://www.w3.org/XML/1998/namespace"/>
    <ds:schemaRef ds:uri="http://schemas.microsoft.com/office/infopath/2007/PartnerControls"/>
    <ds:schemaRef ds:uri="230e9df3-be65-4c73-a93b-d1236ebd677e"/>
    <ds:schemaRef ds:uri="http://schemas.microsoft.com/sharepoint/v3"/>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78</TotalTime>
  <Words>3823</Words>
  <Application>Microsoft Office PowerPoint</Application>
  <PresentationFormat>Custom</PresentationFormat>
  <Paragraphs>325</Paragraphs>
  <Slides>52</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Consolas</vt:lpstr>
      <vt:lpstr>Segoe UI</vt:lpstr>
      <vt:lpstr>Segoe UI Light</vt:lpstr>
      <vt:lpstr>Wingdings</vt:lpstr>
      <vt:lpstr>TechEd 2014 Dk Blue</vt:lpstr>
      <vt:lpstr>1_TechEd 2014 Dk Blue</vt:lpstr>
      <vt:lpstr>PowerPoint Presentation</vt:lpstr>
      <vt:lpstr>Forecasting with the Microsoft Time Series  Data Mining Algorithm</vt:lpstr>
      <vt:lpstr>Presenter Introduction</vt:lpstr>
      <vt:lpstr>Session Outline</vt:lpstr>
      <vt:lpstr>The History of Forecasting</vt:lpstr>
      <vt:lpstr>The History of Forecasting</vt:lpstr>
      <vt:lpstr>PowerPoint Presentation</vt:lpstr>
      <vt:lpstr>PowerPoint Presentation</vt:lpstr>
      <vt:lpstr>PowerPoint Presentation</vt:lpstr>
      <vt:lpstr>Describing the  Data Mining Process</vt:lpstr>
      <vt:lpstr>Describing the Data Mining Process Design ► Process ► Query</vt:lpstr>
      <vt:lpstr>Describing the Data Mining Process Design ► Process ► Query</vt:lpstr>
      <vt:lpstr>Describing the Data Mining Process Design ► Process ► Query</vt:lpstr>
      <vt:lpstr>Introducing the  Microsoft Time Series Algorithm</vt:lpstr>
      <vt:lpstr>SQL Server 2012 Analysis Services</vt:lpstr>
      <vt:lpstr>Microsoft Time Series Algorithm</vt:lpstr>
      <vt:lpstr>Demo</vt:lpstr>
      <vt:lpstr>Microsoft Time Series Algorithm ARTxp Algorithm</vt:lpstr>
      <vt:lpstr>Demo</vt:lpstr>
      <vt:lpstr>Microsoft Time Series Algorithm ARIMA Algorithm</vt:lpstr>
      <vt:lpstr>Time Series Model Definition</vt:lpstr>
      <vt:lpstr>Time Series Data Columnar Format</vt:lpstr>
      <vt:lpstr>Time Series Data Interleaved Format</vt:lpstr>
      <vt:lpstr>Characteristics of Time Series Models</vt:lpstr>
      <vt:lpstr>Time Series Model Querying</vt:lpstr>
      <vt:lpstr>Time Series Model Querying Examples</vt:lpstr>
      <vt:lpstr>Demo</vt:lpstr>
      <vt:lpstr>Time Series Model Querying Additional Scenarios</vt:lpstr>
      <vt:lpstr>Time Series Model Querying Additional Scenarios (Continued)</vt:lpstr>
      <vt:lpstr>Time Series Model Querying Additional Scenarios: Replacing Cases</vt:lpstr>
      <vt:lpstr>Time Series Model Querying Additional Scenarios: Extending Cases</vt:lpstr>
      <vt:lpstr>Demo</vt:lpstr>
      <vt:lpstr>Tuning a Time Series  Mining Model</vt:lpstr>
      <vt:lpstr>Determining Prediction Accuracy</vt:lpstr>
      <vt:lpstr>Determining Prediction Accuracy (Continued)</vt:lpstr>
      <vt:lpstr>Algorithm Parameters</vt:lpstr>
      <vt:lpstr>Algorithm Parameters (Continued)</vt:lpstr>
      <vt:lpstr>Algorithm Parameters PREDICTION_SMOOTHING Scenarios</vt:lpstr>
      <vt:lpstr>Algorithm Parameters (Continued)</vt:lpstr>
      <vt:lpstr>Demo</vt:lpstr>
      <vt:lpstr>Describing  Business Scenarios</vt:lpstr>
      <vt:lpstr>Business Scenarios</vt:lpstr>
      <vt:lpstr>Business Scenarios (Continued)</vt:lpstr>
      <vt:lpstr>Demo</vt:lpstr>
      <vt:lpstr>Summary</vt:lpstr>
      <vt:lpstr>Resources</vt:lpstr>
      <vt:lpstr>Resources (Continued)</vt:lpstr>
      <vt:lpstr>Track resources</vt:lpstr>
      <vt:lpstr>Resources</vt:lpstr>
      <vt:lpstr>Complete an evaluation and enter to win!</vt:lpstr>
      <vt:lpstr>Evaluate this session</vt:lpstr>
      <vt:lpstr>PowerPoint Presentation</vt:lpstr>
    </vt:vector>
  </TitlesOfParts>
  <Manager>&lt;Speech writer name goes here&gt;</Manager>
  <Company>Bitwise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Forecasting with the Microsoft Time Series Data Mining Algorithm</dc:title>
  <dc:subject>TechEd 2014</dc:subject>
  <dc:creator>Peter Myers</dc:creator>
  <cp:keywords>Data Mining Time Series Forecasting Predictive Analytics</cp:keywords>
  <dc:description>Template: Jordan Cayabyab, Artitudes Design
Formatting: 
Audience Type:</dc:description>
  <cp:lastModifiedBy>testadmin</cp:lastModifiedBy>
  <cp:revision>25</cp:revision>
  <dcterms:created xsi:type="dcterms:W3CDTF">2014-03-09T16:00:05Z</dcterms:created>
  <dcterms:modified xsi:type="dcterms:W3CDTF">2014-05-13T22:23:25Z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