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28"/>
  </p:notesMasterIdLst>
  <p:handoutMasterIdLst>
    <p:handoutMasterId r:id="rId29"/>
  </p:handoutMasterIdLst>
  <p:sldIdLst>
    <p:sldId id="1381" r:id="rId5"/>
    <p:sldId id="1412" r:id="rId6"/>
    <p:sldId id="1459" r:id="rId7"/>
    <p:sldId id="1475" r:id="rId8"/>
    <p:sldId id="1460" r:id="rId9"/>
    <p:sldId id="1461" r:id="rId10"/>
    <p:sldId id="1462" r:id="rId11"/>
    <p:sldId id="1463" r:id="rId12"/>
    <p:sldId id="1464" r:id="rId13"/>
    <p:sldId id="1465" r:id="rId14"/>
    <p:sldId id="1466" r:id="rId15"/>
    <p:sldId id="1473" r:id="rId16"/>
    <p:sldId id="1474" r:id="rId17"/>
    <p:sldId id="1467" r:id="rId18"/>
    <p:sldId id="1468" r:id="rId19"/>
    <p:sldId id="1469" r:id="rId20"/>
    <p:sldId id="1470" r:id="rId21"/>
    <p:sldId id="1477" r:id="rId22"/>
    <p:sldId id="1476" r:id="rId23"/>
    <p:sldId id="1416" r:id="rId24"/>
    <p:sldId id="1417" r:id="rId25"/>
    <p:sldId id="1414" r:id="rId26"/>
    <p:sldId id="1132" r:id="rId27"/>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1381"/>
          </p14:sldIdLst>
        </p14:section>
        <p14:section name="SAP BI Integration" id="{FF377351-AA58-4A42-A64C-48719B975E8A}">
          <p14:sldIdLst>
            <p14:sldId id="1412"/>
            <p14:sldId id="1459"/>
            <p14:sldId id="1475"/>
            <p14:sldId id="1460"/>
            <p14:sldId id="1461"/>
            <p14:sldId id="1462"/>
            <p14:sldId id="1463"/>
            <p14:sldId id="1464"/>
            <p14:sldId id="1465"/>
            <p14:sldId id="1466"/>
            <p14:sldId id="1473"/>
            <p14:sldId id="1474"/>
            <p14:sldId id="1467"/>
            <p14:sldId id="1468"/>
            <p14:sldId id="1469"/>
            <p14:sldId id="1470"/>
            <p14:sldId id="1477"/>
          </p14:sldIdLst>
        </p14:section>
        <p14:section name="Required TechEd Slides" id="{26AC01F7-B32B-44E9-BE5B-D21B17F99D23}">
          <p14:sldIdLst>
            <p14:sldId id="1476"/>
            <p14:sldId id="1416"/>
            <p14:sldId id="1417"/>
            <p14:sldId id="1414"/>
            <p14:sldId id="113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C57"/>
    <a:srgbClr val="009E49"/>
    <a:srgbClr val="FFFFFF"/>
    <a:srgbClr val="0072C6"/>
    <a:srgbClr val="00BCF2"/>
    <a:srgbClr val="7FBA00"/>
    <a:srgbClr val="002050"/>
    <a:srgbClr val="0000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1" autoAdjust="0"/>
    <p:restoredTop sz="84201" autoAdjust="0"/>
  </p:normalViewPr>
  <p:slideViewPr>
    <p:cSldViewPr snapToObjects="1">
      <p:cViewPr varScale="1">
        <p:scale>
          <a:sx n="109" d="100"/>
          <a:sy n="109" d="100"/>
        </p:scale>
        <p:origin x="720" y="114"/>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555"/>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5/14/2014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5/14/2014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225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5/14/2014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697206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2CB8296B-8E3A-4B2C-9983-2A2FCC44FCAD}" type="datetime1">
              <a:rPr lang="en-US" smtClean="0"/>
              <a:t>5/14/2014</a:t>
            </a:fld>
            <a:endParaRPr lang="en-US" dirty="0"/>
          </a:p>
        </p:txBody>
      </p:sp>
      <p:sp>
        <p:nvSpPr>
          <p:cNvPr id="5" name="Footer Placeholder 4"/>
          <p:cNvSpPr>
            <a:spLocks noGrp="1"/>
          </p:cNvSpPr>
          <p:nvPr>
            <p:ph type="ftr" sz="quarter" idx="11"/>
          </p:nvPr>
        </p:nvSpPr>
        <p:spPr>
          <a:xfrm>
            <a:off x="0" y="8685213"/>
            <a:ext cx="6172200" cy="457200"/>
          </a:xfrm>
          <a:prstGeom prst="rect">
            <a:avLst/>
          </a:prstGeom>
        </p:spPr>
        <p:txBody>
          <a:bodyPr/>
          <a:lstStyle/>
          <a:p>
            <a:r>
              <a:rPr lang="en-US" dirty="0" smtClean="0">
                <a:solidFill>
                  <a:srgbClr val="000000"/>
                </a:solidFill>
                <a:latin typeface="Segoe UI Light" pitchFamily="34" charset="0"/>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Light"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Light" pitchFamily="34" charset="0"/>
              </a:rPr>
            </a:br>
            <a:r>
              <a:rPr lang="en-US" dirty="0" smtClean="0">
                <a:solidFill>
                  <a:srgbClr val="000000"/>
                </a:solidFill>
                <a:latin typeface="Segoe UI Light"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12</a:t>
            </a:fld>
            <a:endParaRPr lang="en-US" dirty="0"/>
          </a:p>
        </p:txBody>
      </p:sp>
      <p:sp>
        <p:nvSpPr>
          <p:cNvPr id="8" name="Header Placeholder 7"/>
          <p:cNvSpPr>
            <a:spLocks noGrp="1"/>
          </p:cNvSpPr>
          <p:nvPr>
            <p:ph type="hdr" sz="quarter" idx="13"/>
          </p:nvPr>
        </p:nvSpPr>
        <p:spPr>
          <a:xfrm>
            <a:off x="0" y="0"/>
            <a:ext cx="2971800" cy="457200"/>
          </a:xfrm>
          <a:prstGeom prst="rect">
            <a:avLst/>
          </a:prstGeom>
        </p:spPr>
        <p:txBody>
          <a:bodyPr/>
          <a:lstStyle/>
          <a:p>
            <a:r>
              <a:rPr lang="en-US" dirty="0" smtClean="0"/>
              <a:t>Microsoft Consumer Channels and Central Marketing Group</a:t>
            </a:r>
            <a:endParaRPr lang="en-US" dirty="0"/>
          </a:p>
        </p:txBody>
      </p:sp>
    </p:spTree>
    <p:extLst>
      <p:ext uri="{BB962C8B-B14F-4D97-AF65-F5344CB8AC3E}">
        <p14:creationId xmlns:p14="http://schemas.microsoft.com/office/powerpoint/2010/main" val="3073016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5/14/2014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69520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2CB8296B-8E3A-4B2C-9983-2A2FCC44FCAD}" type="datetime1">
              <a:rPr lang="en-US" smtClean="0"/>
              <a:t>5/14/2014</a:t>
            </a:fld>
            <a:endParaRPr lang="en-US" dirty="0"/>
          </a:p>
        </p:txBody>
      </p:sp>
      <p:sp>
        <p:nvSpPr>
          <p:cNvPr id="5" name="Footer Placeholder 4"/>
          <p:cNvSpPr>
            <a:spLocks noGrp="1"/>
          </p:cNvSpPr>
          <p:nvPr>
            <p:ph type="ftr" sz="quarter" idx="11"/>
          </p:nvPr>
        </p:nvSpPr>
        <p:spPr>
          <a:xfrm>
            <a:off x="0" y="8685213"/>
            <a:ext cx="6172200" cy="457200"/>
          </a:xfrm>
          <a:prstGeom prst="rect">
            <a:avLst/>
          </a:prstGeom>
        </p:spPr>
        <p:txBody>
          <a:bodyPr/>
          <a:lstStyle/>
          <a:p>
            <a:r>
              <a:rPr lang="en-US" dirty="0" smtClean="0">
                <a:solidFill>
                  <a:srgbClr val="000000"/>
                </a:solidFill>
                <a:latin typeface="Segoe UI Light" pitchFamily="34" charset="0"/>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Light"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Light" pitchFamily="34" charset="0"/>
              </a:rPr>
            </a:br>
            <a:r>
              <a:rPr lang="en-US" dirty="0" smtClean="0">
                <a:solidFill>
                  <a:srgbClr val="000000"/>
                </a:solidFill>
                <a:latin typeface="Segoe UI Light"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14</a:t>
            </a:fld>
            <a:endParaRPr lang="en-US" dirty="0"/>
          </a:p>
        </p:txBody>
      </p:sp>
      <p:sp>
        <p:nvSpPr>
          <p:cNvPr id="8" name="Header Placeholder 7"/>
          <p:cNvSpPr>
            <a:spLocks noGrp="1"/>
          </p:cNvSpPr>
          <p:nvPr>
            <p:ph type="hdr" sz="quarter" idx="13"/>
          </p:nvPr>
        </p:nvSpPr>
        <p:spPr>
          <a:xfrm>
            <a:off x="0" y="0"/>
            <a:ext cx="2971800" cy="457200"/>
          </a:xfrm>
          <a:prstGeom prst="rect">
            <a:avLst/>
          </a:prstGeom>
        </p:spPr>
        <p:txBody>
          <a:bodyPr/>
          <a:lstStyle/>
          <a:p>
            <a:r>
              <a:rPr lang="en-US" dirty="0" smtClean="0"/>
              <a:t>Microsoft Consumer Channels and Central Marketing Group</a:t>
            </a:r>
            <a:endParaRPr lang="en-US" dirty="0"/>
          </a:p>
        </p:txBody>
      </p:sp>
    </p:spTree>
    <p:extLst>
      <p:ext uri="{BB962C8B-B14F-4D97-AF65-F5344CB8AC3E}">
        <p14:creationId xmlns:p14="http://schemas.microsoft.com/office/powerpoint/2010/main" val="1055926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5/14/2014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30683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2CB8296B-8E3A-4B2C-9983-2A2FCC44FCAD}" type="datetime1">
              <a:rPr lang="en-US" smtClean="0"/>
              <a:t>5/14/2014</a:t>
            </a:fld>
            <a:endParaRPr lang="en-US" dirty="0"/>
          </a:p>
        </p:txBody>
      </p:sp>
      <p:sp>
        <p:nvSpPr>
          <p:cNvPr id="5" name="Footer Placeholder 4"/>
          <p:cNvSpPr>
            <a:spLocks noGrp="1"/>
          </p:cNvSpPr>
          <p:nvPr>
            <p:ph type="ftr" sz="quarter" idx="11"/>
          </p:nvPr>
        </p:nvSpPr>
        <p:spPr>
          <a:xfrm>
            <a:off x="0" y="8685213"/>
            <a:ext cx="6172200" cy="457200"/>
          </a:xfrm>
          <a:prstGeom prst="rect">
            <a:avLst/>
          </a:prstGeom>
        </p:spPr>
        <p:txBody>
          <a:bodyPr/>
          <a:lstStyle/>
          <a:p>
            <a:r>
              <a:rPr lang="en-US" dirty="0" smtClean="0">
                <a:solidFill>
                  <a:srgbClr val="000000"/>
                </a:solidFill>
                <a:latin typeface="Segoe UI Light" pitchFamily="34" charset="0"/>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Light"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Light" pitchFamily="34" charset="0"/>
              </a:rPr>
            </a:br>
            <a:r>
              <a:rPr lang="en-US" dirty="0" smtClean="0">
                <a:solidFill>
                  <a:srgbClr val="000000"/>
                </a:solidFill>
                <a:latin typeface="Segoe UI Light"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16</a:t>
            </a:fld>
            <a:endParaRPr lang="en-US" dirty="0"/>
          </a:p>
        </p:txBody>
      </p:sp>
      <p:sp>
        <p:nvSpPr>
          <p:cNvPr id="8" name="Header Placeholder 7"/>
          <p:cNvSpPr>
            <a:spLocks noGrp="1"/>
          </p:cNvSpPr>
          <p:nvPr>
            <p:ph type="hdr" sz="quarter" idx="13"/>
          </p:nvPr>
        </p:nvSpPr>
        <p:spPr>
          <a:xfrm>
            <a:off x="0" y="0"/>
            <a:ext cx="2971800" cy="457200"/>
          </a:xfrm>
          <a:prstGeom prst="rect">
            <a:avLst/>
          </a:prstGeom>
        </p:spPr>
        <p:txBody>
          <a:bodyPr/>
          <a:lstStyle/>
          <a:p>
            <a:r>
              <a:rPr lang="en-US" dirty="0" smtClean="0"/>
              <a:t>Microsoft Consumer Channels and Central Marketing Group</a:t>
            </a:r>
            <a:endParaRPr lang="en-US" dirty="0"/>
          </a:p>
        </p:txBody>
      </p:sp>
    </p:spTree>
    <p:extLst>
      <p:ext uri="{BB962C8B-B14F-4D97-AF65-F5344CB8AC3E}">
        <p14:creationId xmlns:p14="http://schemas.microsoft.com/office/powerpoint/2010/main" val="561076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5/14/2014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9375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4017274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667063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4160098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930189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3332691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23</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75452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GB" dirty="0">
              <a:solidFill>
                <a:schemeClr val="tx2"/>
              </a:solidFill>
              <a:latin typeface="Segoe" pitchFamily="34" charset="0"/>
            </a:endParaRPr>
          </a:p>
        </p:txBody>
      </p:sp>
      <p:sp>
        <p:nvSpPr>
          <p:cNvPr id="4" name="Slide Number Placeholder 3"/>
          <p:cNvSpPr>
            <a:spLocks noGrp="1"/>
          </p:cNvSpPr>
          <p:nvPr>
            <p:ph type="sldNum" sz="quarter" idx="10"/>
          </p:nvPr>
        </p:nvSpPr>
        <p:spPr/>
        <p:txBody>
          <a:bodyPr/>
          <a:lstStyle/>
          <a:p>
            <a:fld id="{13F0F35F-DD44-4607-AEC1-49D7A4BC4066}" type="slidenum">
              <a:rPr lang="en-US" smtClean="0"/>
              <a:pPr/>
              <a:t>3</a:t>
            </a:fld>
            <a:endParaRPr lang="en-US" dirty="0"/>
          </a:p>
        </p:txBody>
      </p:sp>
    </p:spTree>
    <p:extLst>
      <p:ext uri="{BB962C8B-B14F-4D97-AF65-F5344CB8AC3E}">
        <p14:creationId xmlns:p14="http://schemas.microsoft.com/office/powerpoint/2010/main" val="2723059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3130881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258F2-B2E5-4175-B339-81AEE5988F5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539565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2B10A7-A79E-4EA8-82DE-C381E9496EE5}" type="slidenum">
              <a:rPr lang="en-US" smtClean="0"/>
              <a:t>6</a:t>
            </a:fld>
            <a:endParaRPr lang="en-US" dirty="0"/>
          </a:p>
        </p:txBody>
      </p:sp>
    </p:spTree>
    <p:extLst>
      <p:ext uri="{BB962C8B-B14F-4D97-AF65-F5344CB8AC3E}">
        <p14:creationId xmlns:p14="http://schemas.microsoft.com/office/powerpoint/2010/main" val="445647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CE2B10A7-A79E-4EA8-82DE-C381E9496EE5}" type="slidenum">
              <a:rPr lang="en-US" smtClean="0"/>
              <a:t>7</a:t>
            </a:fld>
            <a:endParaRPr lang="en-US" dirty="0"/>
          </a:p>
        </p:txBody>
      </p:sp>
    </p:spTree>
    <p:extLst>
      <p:ext uri="{BB962C8B-B14F-4D97-AF65-F5344CB8AC3E}">
        <p14:creationId xmlns:p14="http://schemas.microsoft.com/office/powerpoint/2010/main" val="4147145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E2B10A7-A79E-4EA8-82DE-C381E9496EE5}" type="slidenum">
              <a:rPr lang="en-US" smtClean="0"/>
              <a:t>8</a:t>
            </a:fld>
            <a:endParaRPr lang="en-US" dirty="0"/>
          </a:p>
        </p:txBody>
      </p:sp>
    </p:spTree>
    <p:extLst>
      <p:ext uri="{BB962C8B-B14F-4D97-AF65-F5344CB8AC3E}">
        <p14:creationId xmlns:p14="http://schemas.microsoft.com/office/powerpoint/2010/main" val="54435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2CB8296B-8E3A-4B2C-9983-2A2FCC44FCAD}" type="datetime1">
              <a:rPr lang="en-US" smtClean="0"/>
              <a:t>5/14/2014</a:t>
            </a:fld>
            <a:endParaRPr lang="en-US" dirty="0"/>
          </a:p>
        </p:txBody>
      </p:sp>
      <p:sp>
        <p:nvSpPr>
          <p:cNvPr id="5" name="Footer Placeholder 4"/>
          <p:cNvSpPr>
            <a:spLocks noGrp="1"/>
          </p:cNvSpPr>
          <p:nvPr>
            <p:ph type="ftr" sz="quarter" idx="11"/>
          </p:nvPr>
        </p:nvSpPr>
        <p:spPr>
          <a:xfrm>
            <a:off x="0" y="8685213"/>
            <a:ext cx="6172200" cy="457200"/>
          </a:xfrm>
          <a:prstGeom prst="rect">
            <a:avLst/>
          </a:prstGeom>
        </p:spPr>
        <p:txBody>
          <a:bodyPr/>
          <a:lstStyle/>
          <a:p>
            <a:r>
              <a:rPr lang="en-US" dirty="0" smtClean="0">
                <a:solidFill>
                  <a:srgbClr val="000000"/>
                </a:solidFill>
                <a:latin typeface="Segoe UI Light" pitchFamily="34" charset="0"/>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Light"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Light" pitchFamily="34" charset="0"/>
              </a:rPr>
            </a:br>
            <a:r>
              <a:rPr lang="en-US" dirty="0" smtClean="0">
                <a:solidFill>
                  <a:srgbClr val="000000"/>
                </a:solidFill>
                <a:latin typeface="Segoe UI Light"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9</a:t>
            </a:fld>
            <a:endParaRPr lang="en-US" dirty="0"/>
          </a:p>
        </p:txBody>
      </p:sp>
      <p:sp>
        <p:nvSpPr>
          <p:cNvPr id="8" name="Header Placeholder 7"/>
          <p:cNvSpPr>
            <a:spLocks noGrp="1"/>
          </p:cNvSpPr>
          <p:nvPr>
            <p:ph type="hdr" sz="quarter" idx="13"/>
          </p:nvPr>
        </p:nvSpPr>
        <p:spPr>
          <a:xfrm>
            <a:off x="0" y="0"/>
            <a:ext cx="2971800" cy="457200"/>
          </a:xfrm>
          <a:prstGeom prst="rect">
            <a:avLst/>
          </a:prstGeom>
        </p:spPr>
        <p:txBody>
          <a:bodyPr/>
          <a:lstStyle/>
          <a:p>
            <a:r>
              <a:rPr lang="en-US" dirty="0" smtClean="0"/>
              <a:t>Microsoft Consumer Channels and Central Marketing Group</a:t>
            </a:r>
            <a:endParaRPr lang="en-US" dirty="0"/>
          </a:p>
        </p:txBody>
      </p:sp>
    </p:spTree>
    <p:extLst>
      <p:ext uri="{BB962C8B-B14F-4D97-AF65-F5344CB8AC3E}">
        <p14:creationId xmlns:p14="http://schemas.microsoft.com/office/powerpoint/2010/main" val="4279543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30415" y="1724344"/>
            <a:ext cx="11773640" cy="2228302"/>
          </a:xfrm>
          <a:prstGeom prst="rect">
            <a:avLst/>
          </a:prstGeo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09794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296728"/>
          </a:xfrm>
          <a:prstGeom prst="rect">
            <a:avLst/>
          </a:prstGeo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TextBox 7"/>
          <p:cNvSpPr txBox="1"/>
          <p:nvPr userDrawn="1"/>
        </p:nvSpPr>
        <p:spPr bwMode="white">
          <a:xfrm>
            <a:off x="4289583" y="6696086"/>
            <a:ext cx="3857311"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094370397"/>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 id="2147484282" r:id="rId32"/>
    <p:sldLayoutId id="2147484283"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3.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hyperlink" Target="http://www.powerbi.com/"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hyperlink" Target="http://www.microsoft.com/en-us/powerBI/SAP.aspx"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9.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5.xml"/><Relationship Id="rId5" Type="http://schemas.openxmlformats.org/officeDocument/2006/relationships/slideLayout" Target="../slideLayouts/slideLayout19.xml"/><Relationship Id="rId4" Type="http://schemas.openxmlformats.org/officeDocument/2006/relationships/tags" Target="../tags/tag4.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3.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415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sz="3672" dirty="0"/>
              <a:t>Excel/Power BI Connectivity to</a:t>
            </a:r>
            <a:br>
              <a:rPr lang="en-US" sz="3672" dirty="0"/>
            </a:br>
            <a:r>
              <a:rPr lang="en-US" sz="3672" dirty="0"/>
              <a:t>SAP BusinessObjects BI Universes</a:t>
            </a:r>
            <a:endParaRPr lang="en-US" dirty="0"/>
          </a:p>
        </p:txBody>
      </p:sp>
    </p:spTree>
    <p:extLst>
      <p:ext uri="{BB962C8B-B14F-4D97-AF65-F5344CB8AC3E}">
        <p14:creationId xmlns:p14="http://schemas.microsoft.com/office/powerpoint/2010/main" val="556310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Autofit/>
          </a:bodyPr>
          <a:lstStyle/>
          <a:p>
            <a:r>
              <a:rPr lang="en-US" dirty="0"/>
              <a:t>Microsoft BI Integration Scenarios for SAP</a:t>
            </a:r>
          </a:p>
        </p:txBody>
      </p:sp>
      <p:sp>
        <p:nvSpPr>
          <p:cNvPr id="16" name="Rectangle 15"/>
          <p:cNvSpPr/>
          <p:nvPr/>
        </p:nvSpPr>
        <p:spPr bwMode="auto">
          <a:xfrm>
            <a:off x="484853" y="2058830"/>
            <a:ext cx="1398905" cy="1398905"/>
          </a:xfrm>
          <a:prstGeom prst="rect">
            <a:avLst/>
          </a:prstGeom>
          <a:solidFill>
            <a:srgbClr val="7FBA00"/>
          </a:solidFill>
          <a:ln w="38100" cap="flat" cmpd="sng" algn="ctr">
            <a:noFill/>
            <a:prstDash val="solid"/>
            <a:headEnd type="none" w="med" len="med"/>
            <a:tailEnd type="none" w="med" len="med"/>
          </a:ln>
          <a:effectLst/>
        </p:spPr>
        <p:txBody>
          <a:bodyPr vert="horz" wrap="square" lIns="95112" tIns="93260" rIns="95112" bIns="93260" numCol="1" rtlCol="0" anchor="t" anchorCtr="0" compatLnSpc="1">
            <a:prstTxWarp prst="textNoShape">
              <a:avLst/>
            </a:prstTxWarp>
          </a:bodyPr>
          <a:lstStyle/>
          <a:p>
            <a:pPr defTabSz="950843" fontAlgn="base">
              <a:lnSpc>
                <a:spcPct val="90000"/>
              </a:lnSpc>
              <a:spcBef>
                <a:spcPct val="0"/>
              </a:spcBef>
              <a:spcAft>
                <a:spcPct val="0"/>
              </a:spcAft>
            </a:pPr>
            <a:endParaRPr lang="en-US" sz="1836" kern="0" dirty="0">
              <a:gradFill>
                <a:gsLst>
                  <a:gs pos="0">
                    <a:srgbClr val="FFFFFF"/>
                  </a:gs>
                  <a:gs pos="100000">
                    <a:srgbClr val="FFFFFF"/>
                  </a:gs>
                </a:gsLst>
                <a:lin ang="5400000" scaled="0"/>
              </a:gradFill>
              <a:ea typeface="Segoe UI" pitchFamily="34" charset="0"/>
              <a:cs typeface="Segoe UI" pitchFamily="34" charset="0"/>
            </a:endParaRPr>
          </a:p>
        </p:txBody>
      </p:sp>
      <p:sp>
        <p:nvSpPr>
          <p:cNvPr id="17" name="TextBox 16"/>
          <p:cNvSpPr txBox="1"/>
          <p:nvPr/>
        </p:nvSpPr>
        <p:spPr>
          <a:xfrm>
            <a:off x="484469" y="2058831"/>
            <a:ext cx="1388370" cy="478376"/>
          </a:xfrm>
          <a:prstGeom prst="rect">
            <a:avLst/>
          </a:prstGeom>
          <a:noFill/>
        </p:spPr>
        <p:txBody>
          <a:bodyPr wrap="square" rtlCol="0">
            <a:spAutoFit/>
          </a:bodyPr>
          <a:lstStyle/>
          <a:p>
            <a:r>
              <a:rPr lang="de-DE" sz="2400" dirty="0"/>
              <a:t>Discover</a:t>
            </a:r>
            <a:endParaRPr lang="en-US" sz="2400" dirty="0"/>
          </a:p>
        </p:txBody>
      </p:sp>
      <p:sp>
        <p:nvSpPr>
          <p:cNvPr id="18" name="Freeform 8"/>
          <p:cNvSpPr>
            <a:spLocks noChangeAspect="1" noEditPoints="1"/>
          </p:cNvSpPr>
          <p:nvPr/>
        </p:nvSpPr>
        <p:spPr bwMode="black">
          <a:xfrm>
            <a:off x="1150174" y="2783567"/>
            <a:ext cx="559562" cy="559416"/>
          </a:xfrm>
          <a:custGeom>
            <a:avLst/>
            <a:gdLst>
              <a:gd name="T0" fmla="*/ 226 w 300"/>
              <a:gd name="T1" fmla="*/ 193 h 300"/>
              <a:gd name="T2" fmla="*/ 233 w 300"/>
              <a:gd name="T3" fmla="*/ 157 h 300"/>
              <a:gd name="T4" fmla="*/ 233 w 300"/>
              <a:gd name="T5" fmla="*/ 128 h 300"/>
              <a:gd name="T6" fmla="*/ 142 w 300"/>
              <a:gd name="T7" fmla="*/ 51 h 300"/>
              <a:gd name="T8" fmla="*/ 52 w 300"/>
              <a:gd name="T9" fmla="*/ 128 h 300"/>
              <a:gd name="T10" fmla="*/ 52 w 300"/>
              <a:gd name="T11" fmla="*/ 157 h 300"/>
              <a:gd name="T12" fmla="*/ 142 w 300"/>
              <a:gd name="T13" fmla="*/ 234 h 300"/>
              <a:gd name="T14" fmla="*/ 183 w 300"/>
              <a:gd name="T15" fmla="*/ 224 h 300"/>
              <a:gd name="T16" fmla="*/ 193 w 300"/>
              <a:gd name="T17" fmla="*/ 226 h 300"/>
              <a:gd name="T18" fmla="*/ 270 w 300"/>
              <a:gd name="T19" fmla="*/ 300 h 300"/>
              <a:gd name="T20" fmla="*/ 298 w 300"/>
              <a:gd name="T21" fmla="*/ 275 h 300"/>
              <a:gd name="T22" fmla="*/ 206 w 300"/>
              <a:gd name="T23" fmla="*/ 157 h 300"/>
              <a:gd name="T24" fmla="*/ 142 w 300"/>
              <a:gd name="T25" fmla="*/ 208 h 300"/>
              <a:gd name="T26" fmla="*/ 78 w 300"/>
              <a:gd name="T27" fmla="*/ 157 h 300"/>
              <a:gd name="T28" fmla="*/ 78 w 300"/>
              <a:gd name="T29" fmla="*/ 128 h 300"/>
              <a:gd name="T30" fmla="*/ 142 w 300"/>
              <a:gd name="T31" fmla="*/ 77 h 300"/>
              <a:gd name="T32" fmla="*/ 206 w 300"/>
              <a:gd name="T33" fmla="*/ 128 h 300"/>
              <a:gd name="T34" fmla="*/ 206 w 300"/>
              <a:gd name="T35" fmla="*/ 157 h 300"/>
              <a:gd name="T36" fmla="*/ 197 w 300"/>
              <a:gd name="T37" fmla="*/ 142 h 300"/>
              <a:gd name="T38" fmla="*/ 156 w 300"/>
              <a:gd name="T39" fmla="*/ 157 h 300"/>
              <a:gd name="T40" fmla="*/ 142 w 300"/>
              <a:gd name="T41" fmla="*/ 197 h 300"/>
              <a:gd name="T42" fmla="*/ 128 w 300"/>
              <a:gd name="T43" fmla="*/ 157 h 300"/>
              <a:gd name="T44" fmla="*/ 87 w 300"/>
              <a:gd name="T45" fmla="*/ 142 h 300"/>
              <a:gd name="T46" fmla="*/ 128 w 300"/>
              <a:gd name="T47" fmla="*/ 128 h 300"/>
              <a:gd name="T48" fmla="*/ 142 w 300"/>
              <a:gd name="T49" fmla="*/ 88 h 300"/>
              <a:gd name="T50" fmla="*/ 156 w 300"/>
              <a:gd name="T51" fmla="*/ 128 h 300"/>
              <a:gd name="T52" fmla="*/ 142 w 300"/>
              <a:gd name="T53" fmla="*/ 40 h 300"/>
              <a:gd name="T54" fmla="*/ 128 w 300"/>
              <a:gd name="T55" fmla="*/ 0 h 300"/>
              <a:gd name="T56" fmla="*/ 156 w 300"/>
              <a:gd name="T57" fmla="*/ 41 h 300"/>
              <a:gd name="T58" fmla="*/ 40 w 300"/>
              <a:gd name="T59" fmla="*/ 142 h 300"/>
              <a:gd name="T60" fmla="*/ 0 w 300"/>
              <a:gd name="T61" fmla="*/ 157 h 300"/>
              <a:gd name="T62" fmla="*/ 41 w 300"/>
              <a:gd name="T63" fmla="*/ 128 h 300"/>
              <a:gd name="T64" fmla="*/ 142 w 300"/>
              <a:gd name="T65" fmla="*/ 245 h 300"/>
              <a:gd name="T66" fmla="*/ 156 w 300"/>
              <a:gd name="T67" fmla="*/ 285 h 300"/>
              <a:gd name="T68" fmla="*/ 128 w 300"/>
              <a:gd name="T69" fmla="*/ 244 h 300"/>
              <a:gd name="T70" fmla="*/ 245 w 300"/>
              <a:gd name="T71" fmla="*/ 142 h 300"/>
              <a:gd name="T72" fmla="*/ 285 w 300"/>
              <a:gd name="T73" fmla="*/ 128 h 300"/>
              <a:gd name="T74" fmla="*/ 243 w 300"/>
              <a:gd name="T75" fmla="*/ 1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rgbClr val="FFFFFF"/>
          </a:solidFill>
          <a:ln>
            <a:noFill/>
          </a:ln>
        </p:spPr>
        <p:txBody>
          <a:bodyPr vert="horz" wrap="square" lIns="83943" tIns="41972" rIns="83943" bIns="41972" numCol="1" anchor="t" anchorCtr="0" compatLnSpc="1">
            <a:prstTxWarp prst="textNoShape">
              <a:avLst/>
            </a:prstTxWarp>
          </a:bodyPr>
          <a:lstStyle/>
          <a:p>
            <a:endParaRPr lang="en-US" sz="1632">
              <a:solidFill>
                <a:srgbClr val="505050"/>
              </a:solidFill>
            </a:endParaRPr>
          </a:p>
        </p:txBody>
      </p:sp>
      <p:sp>
        <p:nvSpPr>
          <p:cNvPr id="19" name="Rectangle 18"/>
          <p:cNvSpPr/>
          <p:nvPr/>
        </p:nvSpPr>
        <p:spPr bwMode="auto">
          <a:xfrm>
            <a:off x="473936" y="3654261"/>
            <a:ext cx="1398905" cy="1398905"/>
          </a:xfrm>
          <a:prstGeom prst="rect">
            <a:avLst/>
          </a:prstGeom>
          <a:solidFill>
            <a:srgbClr val="7FBA00"/>
          </a:solidFill>
          <a:ln w="38100" cap="flat" cmpd="sng" algn="ctr">
            <a:noFill/>
            <a:prstDash val="solid"/>
            <a:headEnd type="none" w="med" len="med"/>
            <a:tailEnd type="none" w="med" len="med"/>
          </a:ln>
          <a:effectLst/>
        </p:spPr>
        <p:txBody>
          <a:bodyPr vert="horz" wrap="square" lIns="95112" tIns="93260" rIns="95112" bIns="93260" numCol="1" rtlCol="0" anchor="t" anchorCtr="0" compatLnSpc="1">
            <a:prstTxWarp prst="textNoShape">
              <a:avLst/>
            </a:prstTxWarp>
          </a:bodyPr>
          <a:lstStyle/>
          <a:p>
            <a:pPr defTabSz="950843" fontAlgn="base">
              <a:lnSpc>
                <a:spcPct val="90000"/>
              </a:lnSpc>
              <a:spcBef>
                <a:spcPct val="0"/>
              </a:spcBef>
              <a:spcAft>
                <a:spcPct val="0"/>
              </a:spcAft>
            </a:pPr>
            <a:endParaRPr lang="en-US" sz="1836" kern="0" dirty="0">
              <a:gradFill>
                <a:gsLst>
                  <a:gs pos="0">
                    <a:srgbClr val="FFFFFF"/>
                  </a:gs>
                  <a:gs pos="100000">
                    <a:srgbClr val="FFFFFF"/>
                  </a:gs>
                </a:gsLst>
                <a:lin ang="5400000" scaled="0"/>
              </a:gradFill>
              <a:ea typeface="Segoe UI" pitchFamily="34" charset="0"/>
              <a:cs typeface="Segoe UI" pitchFamily="34" charset="0"/>
            </a:endParaRPr>
          </a:p>
        </p:txBody>
      </p:sp>
      <p:sp>
        <p:nvSpPr>
          <p:cNvPr id="20" name="TextBox 19"/>
          <p:cNvSpPr txBox="1"/>
          <p:nvPr/>
        </p:nvSpPr>
        <p:spPr>
          <a:xfrm>
            <a:off x="484469" y="3667960"/>
            <a:ext cx="1388370" cy="478376"/>
          </a:xfrm>
          <a:prstGeom prst="rect">
            <a:avLst/>
          </a:prstGeom>
          <a:noFill/>
        </p:spPr>
        <p:txBody>
          <a:bodyPr wrap="square" rtlCol="0">
            <a:spAutoFit/>
          </a:bodyPr>
          <a:lstStyle/>
          <a:p>
            <a:r>
              <a:rPr lang="de-DE" sz="2400" dirty="0"/>
              <a:t>Analyze</a:t>
            </a:r>
            <a:endParaRPr lang="en-US" sz="2400" dirty="0"/>
          </a:p>
        </p:txBody>
      </p:sp>
      <p:grpSp>
        <p:nvGrpSpPr>
          <p:cNvPr id="21" name="Group 20"/>
          <p:cNvGrpSpPr/>
          <p:nvPr/>
        </p:nvGrpSpPr>
        <p:grpSpPr>
          <a:xfrm flipH="1">
            <a:off x="1271521" y="4325452"/>
            <a:ext cx="466302" cy="605699"/>
            <a:chOff x="1519068" y="3645051"/>
            <a:chExt cx="800271" cy="1108369"/>
          </a:xfrm>
          <a:solidFill>
            <a:schemeClr val="bg1"/>
          </a:solidFill>
        </p:grpSpPr>
        <p:sp>
          <p:nvSpPr>
            <p:cNvPr id="22" name="Rectangle 24"/>
            <p:cNvSpPr/>
            <p:nvPr/>
          </p:nvSpPr>
          <p:spPr>
            <a:xfrm>
              <a:off x="1519068" y="3645051"/>
              <a:ext cx="800271" cy="1108369"/>
            </a:xfrm>
            <a:custGeom>
              <a:avLst/>
              <a:gdLst/>
              <a:ahLst/>
              <a:cxnLst/>
              <a:rect l="l" t="t" r="r" b="b"/>
              <a:pathLst>
                <a:path w="1518158" h="2102639">
                  <a:moveTo>
                    <a:pt x="664962" y="48"/>
                  </a:moveTo>
                  <a:cubicBezTo>
                    <a:pt x="990735" y="4734"/>
                    <a:pt x="1250103" y="195355"/>
                    <a:pt x="1311820" y="389100"/>
                  </a:cubicBezTo>
                  <a:cubicBezTo>
                    <a:pt x="1373537" y="582844"/>
                    <a:pt x="1310258" y="419568"/>
                    <a:pt x="1400880" y="656280"/>
                  </a:cubicBezTo>
                  <a:cubicBezTo>
                    <a:pt x="1411818" y="757059"/>
                    <a:pt x="1339163" y="742996"/>
                    <a:pt x="1358694" y="815651"/>
                  </a:cubicBezTo>
                  <a:cubicBezTo>
                    <a:pt x="1378225" y="888305"/>
                    <a:pt x="1514158" y="1033614"/>
                    <a:pt x="1518064" y="1092206"/>
                  </a:cubicBezTo>
                  <a:cubicBezTo>
                    <a:pt x="1521971" y="1150798"/>
                    <a:pt x="1404005" y="1135955"/>
                    <a:pt x="1382130" y="1167204"/>
                  </a:cubicBezTo>
                  <a:cubicBezTo>
                    <a:pt x="1360256" y="1198453"/>
                    <a:pt x="1390724" y="1255483"/>
                    <a:pt x="1386818" y="1279701"/>
                  </a:cubicBezTo>
                  <a:cubicBezTo>
                    <a:pt x="1382912" y="1303919"/>
                    <a:pt x="1361038" y="1303137"/>
                    <a:pt x="1358694" y="1312512"/>
                  </a:cubicBezTo>
                  <a:cubicBezTo>
                    <a:pt x="1356350" y="1321887"/>
                    <a:pt x="1382912" y="1320325"/>
                    <a:pt x="1372756" y="1335949"/>
                  </a:cubicBezTo>
                  <a:cubicBezTo>
                    <a:pt x="1362600" y="1351574"/>
                    <a:pt x="1313382" y="1359387"/>
                    <a:pt x="1297758" y="1406260"/>
                  </a:cubicBezTo>
                  <a:cubicBezTo>
                    <a:pt x="1282134" y="1453134"/>
                    <a:pt x="1409474" y="1567974"/>
                    <a:pt x="1279008" y="1617192"/>
                  </a:cubicBezTo>
                  <a:cubicBezTo>
                    <a:pt x="1148544" y="1666410"/>
                    <a:pt x="978235" y="1565631"/>
                    <a:pt x="936830" y="1645316"/>
                  </a:cubicBezTo>
                  <a:cubicBezTo>
                    <a:pt x="895425" y="1725002"/>
                    <a:pt x="843864" y="1864060"/>
                    <a:pt x="1030577" y="2095304"/>
                  </a:cubicBezTo>
                  <a:cubicBezTo>
                    <a:pt x="762616" y="2092179"/>
                    <a:pt x="244660" y="2113272"/>
                    <a:pt x="18105" y="2095304"/>
                  </a:cubicBezTo>
                  <a:cubicBezTo>
                    <a:pt x="72790" y="1927340"/>
                    <a:pt x="250130" y="1765625"/>
                    <a:pt x="247786" y="1537506"/>
                  </a:cubicBezTo>
                  <a:cubicBezTo>
                    <a:pt x="245442" y="1309387"/>
                    <a:pt x="51697" y="1118768"/>
                    <a:pt x="4042" y="726591"/>
                  </a:cubicBezTo>
                  <a:cubicBezTo>
                    <a:pt x="-20283" y="526408"/>
                    <a:pt x="67548" y="340065"/>
                    <a:pt x="203379" y="206900"/>
                  </a:cubicBezTo>
                  <a:lnTo>
                    <a:pt x="203379" y="206708"/>
                  </a:lnTo>
                  <a:lnTo>
                    <a:pt x="203605" y="206708"/>
                  </a:lnTo>
                  <a:cubicBezTo>
                    <a:pt x="332512" y="77755"/>
                    <a:pt x="505564" y="-2246"/>
                    <a:pt x="664962" y="4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sz="1836" dirty="0"/>
            </a:p>
          </p:txBody>
        </p:sp>
        <p:sp>
          <p:nvSpPr>
            <p:cNvPr id="24" name="Freeform 23"/>
            <p:cNvSpPr>
              <a:spLocks noEditPoints="1"/>
            </p:cNvSpPr>
            <p:nvPr/>
          </p:nvSpPr>
          <p:spPr bwMode="black">
            <a:xfrm rot="17995606">
              <a:off x="1673591" y="3750465"/>
              <a:ext cx="368554" cy="289401"/>
            </a:xfrm>
            <a:custGeom>
              <a:avLst/>
              <a:gdLst>
                <a:gd name="T0" fmla="*/ 1304 w 1423"/>
                <a:gd name="T1" fmla="*/ 301 h 1114"/>
                <a:gd name="T2" fmla="*/ 1302 w 1423"/>
                <a:gd name="T3" fmla="*/ 297 h 1114"/>
                <a:gd name="T4" fmla="*/ 719 w 1423"/>
                <a:gd name="T5" fmla="*/ 113 h 1114"/>
                <a:gd name="T6" fmla="*/ 496 w 1423"/>
                <a:gd name="T7" fmla="*/ 416 h 1114"/>
                <a:gd name="T8" fmla="*/ 441 w 1423"/>
                <a:gd name="T9" fmla="*/ 482 h 1114"/>
                <a:gd name="T10" fmla="*/ 375 w 1423"/>
                <a:gd name="T11" fmla="*/ 536 h 1114"/>
                <a:gd name="T12" fmla="*/ 290 w 1423"/>
                <a:gd name="T13" fmla="*/ 648 h 1114"/>
                <a:gd name="T14" fmla="*/ 470 w 1423"/>
                <a:gd name="T15" fmla="*/ 973 h 1114"/>
                <a:gd name="T16" fmla="*/ 610 w 1423"/>
                <a:gd name="T17" fmla="*/ 960 h 1114"/>
                <a:gd name="T18" fmla="*/ 775 w 1423"/>
                <a:gd name="T19" fmla="*/ 921 h 1114"/>
                <a:gd name="T20" fmla="*/ 932 w 1423"/>
                <a:gd name="T21" fmla="*/ 927 h 1114"/>
                <a:gd name="T22" fmla="*/ 1151 w 1423"/>
                <a:gd name="T23" fmla="*/ 893 h 1114"/>
                <a:gd name="T24" fmla="*/ 1304 w 1423"/>
                <a:gd name="T25" fmla="*/ 301 h 1114"/>
                <a:gd name="T26" fmla="*/ 1024 w 1423"/>
                <a:gd name="T27" fmla="*/ 311 h 1114"/>
                <a:gd name="T28" fmla="*/ 1024 w 1423"/>
                <a:gd name="T29" fmla="*/ 311 h 1114"/>
                <a:gd name="T30" fmla="*/ 873 w 1423"/>
                <a:gd name="T31" fmla="*/ 299 h 1114"/>
                <a:gd name="T32" fmla="*/ 873 w 1423"/>
                <a:gd name="T33" fmla="*/ 299 h 1114"/>
                <a:gd name="T34" fmla="*/ 799 w 1423"/>
                <a:gd name="T35" fmla="*/ 278 h 1114"/>
                <a:gd name="T36" fmla="*/ 821 w 1423"/>
                <a:gd name="T37" fmla="*/ 203 h 1114"/>
                <a:gd name="T38" fmla="*/ 828 w 1423"/>
                <a:gd name="T39" fmla="*/ 200 h 1114"/>
                <a:gd name="T40" fmla="*/ 1101 w 1423"/>
                <a:gd name="T41" fmla="*/ 234 h 1114"/>
                <a:gd name="T42" fmla="*/ 1108 w 1423"/>
                <a:gd name="T43" fmla="*/ 244 h 1114"/>
                <a:gd name="T44" fmla="*/ 1087 w 1423"/>
                <a:gd name="T45" fmla="*/ 318 h 1114"/>
                <a:gd name="T46" fmla="*/ 1024 w 1423"/>
                <a:gd name="T47" fmla="*/ 311 h 1114"/>
                <a:gd name="T48" fmla="*/ 14 w 1423"/>
                <a:gd name="T49" fmla="*/ 967 h 1114"/>
                <a:gd name="T50" fmla="*/ 53 w 1423"/>
                <a:gd name="T51" fmla="*/ 1037 h 1114"/>
                <a:gd name="T52" fmla="*/ 115 w 1423"/>
                <a:gd name="T53" fmla="*/ 1064 h 1114"/>
                <a:gd name="T54" fmla="*/ 24 w 1423"/>
                <a:gd name="T55" fmla="*/ 900 h 1114"/>
                <a:gd name="T56" fmla="*/ 14 w 1423"/>
                <a:gd name="T57" fmla="*/ 967 h 1114"/>
                <a:gd name="T58" fmla="*/ 400 w 1423"/>
                <a:gd name="T59" fmla="*/ 959 h 1114"/>
                <a:gd name="T60" fmla="*/ 265 w 1423"/>
                <a:gd name="T61" fmla="*/ 714 h 1114"/>
                <a:gd name="T62" fmla="*/ 190 w 1423"/>
                <a:gd name="T63" fmla="*/ 686 h 1114"/>
                <a:gd name="T64" fmla="*/ 175 w 1423"/>
                <a:gd name="T65" fmla="*/ 764 h 1114"/>
                <a:gd name="T66" fmla="*/ 310 w 1423"/>
                <a:gd name="T67" fmla="*/ 1008 h 1114"/>
                <a:gd name="T68" fmla="*/ 385 w 1423"/>
                <a:gd name="T69" fmla="*/ 1037 h 1114"/>
                <a:gd name="T70" fmla="*/ 400 w 1423"/>
                <a:gd name="T71" fmla="*/ 959 h 1114"/>
                <a:gd name="T72" fmla="*/ 266 w 1423"/>
                <a:gd name="T73" fmla="*/ 1026 h 1114"/>
                <a:gd name="T74" fmla="*/ 136 w 1423"/>
                <a:gd name="T75" fmla="*/ 792 h 1114"/>
                <a:gd name="T76" fmla="*/ 65 w 1423"/>
                <a:gd name="T77" fmla="*/ 764 h 1114"/>
                <a:gd name="T78" fmla="*/ 50 w 1423"/>
                <a:gd name="T79" fmla="*/ 840 h 1114"/>
                <a:gd name="T80" fmla="*/ 180 w 1423"/>
                <a:gd name="T81" fmla="*/ 1074 h 1114"/>
                <a:gd name="T82" fmla="*/ 251 w 1423"/>
                <a:gd name="T83" fmla="*/ 1101 h 1114"/>
                <a:gd name="T84" fmla="*/ 266 w 1423"/>
                <a:gd name="T85" fmla="*/ 1026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32" dirty="0">
                <a:ln>
                  <a:solidFill>
                    <a:schemeClr val="tx1">
                      <a:alpha val="0"/>
                    </a:schemeClr>
                  </a:solidFill>
                </a:ln>
              </a:endParaRPr>
            </a:p>
          </p:txBody>
        </p:sp>
      </p:grpSp>
      <p:sp>
        <p:nvSpPr>
          <p:cNvPr id="2" name="TextBox 1"/>
          <p:cNvSpPr txBox="1"/>
          <p:nvPr/>
        </p:nvSpPr>
        <p:spPr>
          <a:xfrm>
            <a:off x="391600" y="1495509"/>
            <a:ext cx="5479433" cy="461665"/>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User directly connected to SAP </a:t>
            </a:r>
            <a:r>
              <a:rPr lang="en-US" sz="2400" dirty="0" smtClean="0">
                <a:latin typeface="Segoe UI" panose="020B0502040204020203" pitchFamily="34" charset="0"/>
                <a:cs typeface="Segoe UI" panose="020B0502040204020203" pitchFamily="34" charset="0"/>
              </a:rPr>
              <a:t>system</a:t>
            </a:r>
            <a:endParaRPr lang="en-US" sz="1836" dirty="0">
              <a:latin typeface="Segoe UI" panose="020B0502040204020203" pitchFamily="34" charset="0"/>
              <a:cs typeface="Segoe UI" panose="020B0502040204020203" pitchFamily="34" charset="0"/>
            </a:endParaRPr>
          </a:p>
        </p:txBody>
      </p:sp>
      <p:sp>
        <p:nvSpPr>
          <p:cNvPr id="25" name="TextBox 24"/>
          <p:cNvSpPr txBox="1"/>
          <p:nvPr/>
        </p:nvSpPr>
        <p:spPr>
          <a:xfrm>
            <a:off x="6476350" y="1489928"/>
            <a:ext cx="5304487" cy="461665"/>
          </a:xfrm>
          <a:prstGeom prst="rect">
            <a:avLst/>
          </a:prstGeom>
          <a:noFill/>
        </p:spPr>
        <p:txBody>
          <a:bodyPr wrap="square" rtlCol="0">
            <a:spAutoFit/>
          </a:bodyPr>
          <a:lstStyle/>
          <a:p>
            <a:r>
              <a:rPr lang="en-US" sz="2400" dirty="0" smtClean="0">
                <a:latin typeface="Segoe UI" panose="020B0502040204020203" pitchFamily="34" charset="0"/>
                <a:cs typeface="Segoe UI" panose="020B0502040204020203" pitchFamily="34" charset="0"/>
              </a:rPr>
              <a:t>ETL/replication </a:t>
            </a:r>
            <a:r>
              <a:rPr lang="en-US" sz="2400" dirty="0">
                <a:latin typeface="Segoe UI" panose="020B0502040204020203" pitchFamily="34" charset="0"/>
                <a:cs typeface="Segoe UI" panose="020B0502040204020203" pitchFamily="34" charset="0"/>
              </a:rPr>
              <a:t>of SAP source data</a:t>
            </a:r>
          </a:p>
        </p:txBody>
      </p:sp>
      <p:sp>
        <p:nvSpPr>
          <p:cNvPr id="26" name="Rectangle 25"/>
          <p:cNvSpPr/>
          <p:nvPr/>
        </p:nvSpPr>
        <p:spPr bwMode="auto">
          <a:xfrm>
            <a:off x="6597734" y="2053249"/>
            <a:ext cx="1398905" cy="1398905"/>
          </a:xfrm>
          <a:prstGeom prst="rect">
            <a:avLst/>
          </a:prstGeom>
          <a:solidFill>
            <a:srgbClr val="C00000"/>
          </a:solidFill>
          <a:ln w="25400" cap="flat" cmpd="sng" algn="ctr">
            <a:noFill/>
            <a:prstDash val="solid"/>
            <a:headEnd type="none" w="med" len="med"/>
            <a:tailEnd type="none" w="med" len="med"/>
          </a:ln>
          <a:effectLst/>
        </p:spPr>
        <p:txBody>
          <a:bodyPr rot="0" spcFirstLastPara="0" vertOverflow="overflow" horzOverflow="overflow" vert="horz" wrap="square" lIns="186521" tIns="139891" rIns="186521" bIns="139891" numCol="1" spcCol="0" rtlCol="0" fromWordArt="0" anchor="t" anchorCtr="0" forceAA="0" compatLnSpc="1">
            <a:prstTxWarp prst="textNoShape">
              <a:avLst/>
            </a:prstTxWarp>
            <a:noAutofit/>
          </a:bodyPr>
          <a:lstStyle/>
          <a:p>
            <a:pPr defTabSz="1345673" fontAlgn="base">
              <a:lnSpc>
                <a:spcPct val="90000"/>
              </a:lnSpc>
              <a:spcBef>
                <a:spcPct val="0"/>
              </a:spcBef>
              <a:spcAft>
                <a:spcPct val="0"/>
              </a:spcAft>
              <a:defRPr/>
            </a:pPr>
            <a:endParaRPr lang="en-US" sz="1632" spc="-102" dirty="0">
              <a:ln w="3175">
                <a:noFill/>
              </a:ln>
              <a:solidFill>
                <a:schemeClr val="bg1"/>
              </a:solidFill>
              <a:cs typeface="Arial" charset="0"/>
            </a:endParaRPr>
          </a:p>
        </p:txBody>
      </p:sp>
      <p:sp>
        <p:nvSpPr>
          <p:cNvPr id="27" name="Freeform 73"/>
          <p:cNvSpPr>
            <a:spLocks noChangeAspect="1" noEditPoints="1"/>
          </p:cNvSpPr>
          <p:nvPr/>
        </p:nvSpPr>
        <p:spPr bwMode="black">
          <a:xfrm>
            <a:off x="7265383" y="2738003"/>
            <a:ext cx="652822" cy="652822"/>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83943" tIns="41972" rIns="83943" bIns="41972" numCol="1" anchor="t" anchorCtr="0" compatLnSpc="1">
            <a:prstTxWarp prst="textNoShape">
              <a:avLst/>
            </a:prstTxWarp>
          </a:bodyPr>
          <a:lstStyle/>
          <a:p>
            <a:endParaRPr lang="en-US" sz="1071"/>
          </a:p>
        </p:txBody>
      </p:sp>
      <p:sp>
        <p:nvSpPr>
          <p:cNvPr id="28" name="TextBox 27"/>
          <p:cNvSpPr txBox="1"/>
          <p:nvPr/>
        </p:nvSpPr>
        <p:spPr>
          <a:xfrm>
            <a:off x="6573513" y="1997280"/>
            <a:ext cx="1526858" cy="461665"/>
          </a:xfrm>
          <a:prstGeom prst="rect">
            <a:avLst/>
          </a:prstGeom>
          <a:noFill/>
        </p:spPr>
        <p:txBody>
          <a:bodyPr wrap="square" rtlCol="0">
            <a:spAutoFit/>
          </a:bodyPr>
          <a:lstStyle/>
          <a:p>
            <a:r>
              <a:rPr lang="de-DE" sz="2400" dirty="0"/>
              <a:t>Integrate</a:t>
            </a:r>
            <a:endParaRPr lang="en-US" sz="2400" dirty="0"/>
          </a:p>
        </p:txBody>
      </p:sp>
      <p:sp>
        <p:nvSpPr>
          <p:cNvPr id="29" name="Rectangle 28"/>
          <p:cNvSpPr/>
          <p:nvPr/>
        </p:nvSpPr>
        <p:spPr bwMode="auto">
          <a:xfrm>
            <a:off x="461934" y="5277089"/>
            <a:ext cx="1398905" cy="1398905"/>
          </a:xfrm>
          <a:prstGeom prst="rect">
            <a:avLst/>
          </a:prstGeom>
          <a:solidFill>
            <a:srgbClr val="7030A0"/>
          </a:solidFill>
          <a:ln w="25400" cap="flat" cmpd="sng" algn="ctr">
            <a:noFill/>
            <a:prstDash val="solid"/>
            <a:headEnd type="none" w="med" len="med"/>
            <a:tailEnd type="none" w="med" len="med"/>
          </a:ln>
          <a:effectLst/>
        </p:spPr>
        <p:txBody>
          <a:bodyPr rot="0" spcFirstLastPara="0" vertOverflow="overflow" horzOverflow="overflow" vert="horz" wrap="square" lIns="186521" tIns="139891" rIns="186521" bIns="139891" numCol="1" spcCol="0" rtlCol="0" fromWordArt="0" anchor="t" anchorCtr="0" forceAA="0" compatLnSpc="1">
            <a:prstTxWarp prst="textNoShape">
              <a:avLst/>
            </a:prstTxWarp>
            <a:noAutofit/>
          </a:bodyPr>
          <a:lstStyle/>
          <a:p>
            <a:pPr defTabSz="1345673" fontAlgn="base">
              <a:lnSpc>
                <a:spcPct val="90000"/>
              </a:lnSpc>
              <a:spcBef>
                <a:spcPct val="0"/>
              </a:spcBef>
              <a:spcAft>
                <a:spcPct val="0"/>
              </a:spcAft>
              <a:defRPr/>
            </a:pPr>
            <a:endParaRPr lang="en-US" sz="1632" spc="-102" dirty="0">
              <a:ln w="3175">
                <a:noFill/>
              </a:ln>
              <a:solidFill>
                <a:schemeClr val="bg1"/>
              </a:solidFill>
              <a:cs typeface="Arial" charset="0"/>
            </a:endParaRPr>
          </a:p>
        </p:txBody>
      </p:sp>
      <p:sp>
        <p:nvSpPr>
          <p:cNvPr id="30" name="TextBox 29"/>
          <p:cNvSpPr txBox="1"/>
          <p:nvPr/>
        </p:nvSpPr>
        <p:spPr>
          <a:xfrm>
            <a:off x="473934" y="5277288"/>
            <a:ext cx="1388370" cy="478376"/>
          </a:xfrm>
          <a:prstGeom prst="rect">
            <a:avLst/>
          </a:prstGeom>
          <a:noFill/>
        </p:spPr>
        <p:txBody>
          <a:bodyPr wrap="square" rtlCol="0">
            <a:spAutoFit/>
          </a:bodyPr>
          <a:lstStyle/>
          <a:p>
            <a:r>
              <a:rPr lang="de-DE" sz="2400" dirty="0"/>
              <a:t>Report</a:t>
            </a:r>
            <a:endParaRPr lang="en-US" sz="2400" dirty="0"/>
          </a:p>
        </p:txBody>
      </p:sp>
      <p:pic>
        <p:nvPicPr>
          <p:cNvPr id="31" name="Picture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1030" y="6029359"/>
            <a:ext cx="466302" cy="523490"/>
          </a:xfrm>
          <a:prstGeom prst="rect">
            <a:avLst/>
          </a:prstGeom>
          <a:effectLst/>
        </p:spPr>
      </p:pic>
      <p:sp>
        <p:nvSpPr>
          <p:cNvPr id="33" name="Rectangle 32"/>
          <p:cNvSpPr/>
          <p:nvPr/>
        </p:nvSpPr>
        <p:spPr bwMode="auto">
          <a:xfrm>
            <a:off x="1880108" y="2060570"/>
            <a:ext cx="4010194" cy="1398905"/>
          </a:xfrm>
          <a:prstGeom prst="rect">
            <a:avLst/>
          </a:prstGeom>
          <a:solidFill>
            <a:schemeClr val="tx1">
              <a:lumMod val="50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latin typeface="Segoe UI"/>
            </a:endParaRPr>
          </a:p>
          <a:p>
            <a:pPr defTabSz="950843" fontAlgn="base">
              <a:lnSpc>
                <a:spcPct val="90000"/>
              </a:lnSpc>
              <a:spcBef>
                <a:spcPct val="0"/>
              </a:spcBef>
              <a:spcAft>
                <a:spcPct val="0"/>
              </a:spcAft>
            </a:pPr>
            <a:endParaRPr lang="en-US" sz="1836" kern="0" dirty="0">
              <a:solidFill>
                <a:srgbClr val="FFFFFF"/>
              </a:solidFill>
              <a:latin typeface="Segoe UI"/>
            </a:endParaRPr>
          </a:p>
          <a:p>
            <a:pPr defTabSz="950843" fontAlgn="base">
              <a:lnSpc>
                <a:spcPct val="90000"/>
              </a:lnSpc>
              <a:spcBef>
                <a:spcPct val="0"/>
              </a:spcBef>
              <a:spcAft>
                <a:spcPct val="0"/>
              </a:spcAft>
            </a:pPr>
            <a:endParaRPr lang="en-US" sz="1836" kern="0" dirty="0">
              <a:solidFill>
                <a:srgbClr val="FFFFFF"/>
              </a:solidFill>
              <a:latin typeface="Segoe UI"/>
            </a:endParaRPr>
          </a:p>
          <a:p>
            <a:pPr defTabSz="950843" fontAlgn="base">
              <a:lnSpc>
                <a:spcPct val="90000"/>
              </a:lnSpc>
              <a:spcBef>
                <a:spcPct val="0"/>
              </a:spcBef>
              <a:spcAft>
                <a:spcPct val="0"/>
              </a:spcAft>
            </a:pPr>
            <a:r>
              <a:rPr lang="en-US" sz="1836" kern="0" dirty="0">
                <a:solidFill>
                  <a:srgbClr val="FFFFFF"/>
                </a:solidFill>
                <a:latin typeface="Segoe UI"/>
              </a:rPr>
              <a:t>Power Query in Excel</a:t>
            </a:r>
          </a:p>
        </p:txBody>
      </p:sp>
      <p:sp>
        <p:nvSpPr>
          <p:cNvPr id="35" name="Rectangle 34"/>
          <p:cNvSpPr/>
          <p:nvPr/>
        </p:nvSpPr>
        <p:spPr bwMode="auto">
          <a:xfrm>
            <a:off x="1860840" y="3653274"/>
            <a:ext cx="4010194" cy="1398905"/>
          </a:xfrm>
          <a:prstGeom prst="rect">
            <a:avLst/>
          </a:prstGeom>
          <a:solidFill>
            <a:schemeClr val="tx1">
              <a:lumMod val="50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latin typeface="Segoe UI"/>
            </a:endParaRPr>
          </a:p>
          <a:p>
            <a:pPr defTabSz="950843" fontAlgn="base">
              <a:lnSpc>
                <a:spcPct val="90000"/>
              </a:lnSpc>
              <a:spcBef>
                <a:spcPct val="0"/>
              </a:spcBef>
              <a:spcAft>
                <a:spcPct val="0"/>
              </a:spcAft>
            </a:pPr>
            <a:endParaRPr lang="en-US" sz="1836" kern="0" dirty="0">
              <a:solidFill>
                <a:srgbClr val="FFFFFF"/>
              </a:solidFill>
              <a:latin typeface="Segoe UI"/>
            </a:endParaRPr>
          </a:p>
          <a:p>
            <a:pPr defTabSz="950843" fontAlgn="base">
              <a:lnSpc>
                <a:spcPct val="90000"/>
              </a:lnSpc>
              <a:spcBef>
                <a:spcPct val="0"/>
              </a:spcBef>
              <a:spcAft>
                <a:spcPct val="0"/>
              </a:spcAft>
            </a:pPr>
            <a:r>
              <a:rPr lang="en-US" sz="1836" kern="0" dirty="0">
                <a:solidFill>
                  <a:srgbClr val="FFFFFF"/>
                </a:solidFill>
                <a:latin typeface="Segoe UI"/>
              </a:rPr>
              <a:t>Power Pivot, PivotTable in Excel</a:t>
            </a:r>
          </a:p>
        </p:txBody>
      </p:sp>
      <p:sp>
        <p:nvSpPr>
          <p:cNvPr id="36" name="Rectangle 35"/>
          <p:cNvSpPr/>
          <p:nvPr/>
        </p:nvSpPr>
        <p:spPr bwMode="auto">
          <a:xfrm>
            <a:off x="1860839" y="5277089"/>
            <a:ext cx="4010194" cy="1398905"/>
          </a:xfrm>
          <a:prstGeom prst="rect">
            <a:avLst/>
          </a:prstGeom>
          <a:solidFill>
            <a:schemeClr val="tx1">
              <a:lumMod val="50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latin typeface="Segoe UI"/>
            </a:endParaRPr>
          </a:p>
          <a:p>
            <a:pPr defTabSz="950843" fontAlgn="base">
              <a:lnSpc>
                <a:spcPct val="90000"/>
              </a:lnSpc>
              <a:spcBef>
                <a:spcPct val="0"/>
              </a:spcBef>
              <a:spcAft>
                <a:spcPct val="0"/>
              </a:spcAft>
            </a:pPr>
            <a:endParaRPr lang="en-US" sz="1836" kern="0" dirty="0">
              <a:solidFill>
                <a:srgbClr val="FFFFFF"/>
              </a:solidFill>
              <a:latin typeface="Segoe UI"/>
            </a:endParaRPr>
          </a:p>
          <a:p>
            <a:pPr defTabSz="950843" fontAlgn="base">
              <a:lnSpc>
                <a:spcPct val="90000"/>
              </a:lnSpc>
              <a:spcBef>
                <a:spcPct val="0"/>
              </a:spcBef>
              <a:spcAft>
                <a:spcPct val="0"/>
              </a:spcAft>
            </a:pPr>
            <a:endParaRPr lang="en-US" sz="1836" kern="0" dirty="0">
              <a:solidFill>
                <a:srgbClr val="FFFFFF"/>
              </a:solidFill>
              <a:latin typeface="Segoe UI"/>
            </a:endParaRPr>
          </a:p>
          <a:p>
            <a:pPr defTabSz="950843" fontAlgn="base">
              <a:lnSpc>
                <a:spcPct val="90000"/>
              </a:lnSpc>
              <a:spcBef>
                <a:spcPct val="0"/>
              </a:spcBef>
              <a:spcAft>
                <a:spcPct val="0"/>
              </a:spcAft>
            </a:pPr>
            <a:r>
              <a:rPr lang="en-US" sz="1836" kern="0" dirty="0">
                <a:solidFill>
                  <a:srgbClr val="FFFFFF"/>
                </a:solidFill>
                <a:latin typeface="Segoe UI"/>
              </a:rPr>
              <a:t>Reporting Services</a:t>
            </a:r>
          </a:p>
        </p:txBody>
      </p:sp>
      <p:sp>
        <p:nvSpPr>
          <p:cNvPr id="37" name="Rectangle 36"/>
          <p:cNvSpPr/>
          <p:nvPr/>
        </p:nvSpPr>
        <p:spPr bwMode="auto">
          <a:xfrm>
            <a:off x="7996638" y="2058830"/>
            <a:ext cx="4010194" cy="1398905"/>
          </a:xfrm>
          <a:prstGeom prst="rect">
            <a:avLst/>
          </a:prstGeom>
          <a:solidFill>
            <a:schemeClr val="tx1">
              <a:lumMod val="50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latin typeface="Segoe UI"/>
            </a:endParaRPr>
          </a:p>
          <a:p>
            <a:pPr defTabSz="950843" fontAlgn="base">
              <a:lnSpc>
                <a:spcPct val="90000"/>
              </a:lnSpc>
              <a:spcBef>
                <a:spcPct val="0"/>
              </a:spcBef>
              <a:spcAft>
                <a:spcPct val="0"/>
              </a:spcAft>
            </a:pPr>
            <a:endParaRPr lang="en-US" sz="1836" kern="0" dirty="0">
              <a:solidFill>
                <a:srgbClr val="FFFFFF"/>
              </a:solidFill>
              <a:latin typeface="Segoe UI"/>
            </a:endParaRPr>
          </a:p>
          <a:p>
            <a:pPr defTabSz="950843" fontAlgn="base">
              <a:lnSpc>
                <a:spcPct val="90000"/>
              </a:lnSpc>
              <a:spcBef>
                <a:spcPct val="0"/>
              </a:spcBef>
              <a:spcAft>
                <a:spcPct val="0"/>
              </a:spcAft>
            </a:pPr>
            <a:r>
              <a:rPr lang="en-US" sz="1836" kern="0" dirty="0">
                <a:solidFill>
                  <a:srgbClr val="FFFFFF"/>
                </a:solidFill>
                <a:latin typeface="Segoe UI"/>
              </a:rPr>
              <a:t>Integration </a:t>
            </a:r>
            <a:r>
              <a:rPr lang="en-US" sz="1836" kern="0" dirty="0" smtClean="0">
                <a:solidFill>
                  <a:srgbClr val="FFFFFF"/>
                </a:solidFill>
                <a:latin typeface="Segoe UI"/>
              </a:rPr>
              <a:t>Services</a:t>
            </a:r>
            <a:endParaRPr lang="en-US" sz="1836" kern="0" dirty="0">
              <a:solidFill>
                <a:srgbClr val="FFFFFF"/>
              </a:solidFill>
              <a:latin typeface="Segoe UI"/>
            </a:endParaRPr>
          </a:p>
          <a:p>
            <a:pPr defTabSz="950843" fontAlgn="base">
              <a:lnSpc>
                <a:spcPct val="90000"/>
              </a:lnSpc>
              <a:spcBef>
                <a:spcPct val="0"/>
              </a:spcBef>
              <a:spcAft>
                <a:spcPct val="0"/>
              </a:spcAft>
            </a:pPr>
            <a:r>
              <a:rPr lang="en-US" sz="1836" kern="0" dirty="0">
                <a:solidFill>
                  <a:srgbClr val="FFFFFF"/>
                </a:solidFill>
                <a:latin typeface="Segoe UI"/>
              </a:rPr>
              <a:t>into SQL Server DW</a:t>
            </a:r>
          </a:p>
        </p:txBody>
      </p:sp>
    </p:spTree>
    <p:extLst>
      <p:ext uri="{BB962C8B-B14F-4D97-AF65-F5344CB8AC3E}">
        <p14:creationId xmlns:p14="http://schemas.microsoft.com/office/powerpoint/2010/main" val="365666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SAP NetWeaver Gateway</a:t>
            </a:r>
            <a:endParaRPr lang="en-US" sz="4400" dirty="0"/>
          </a:p>
        </p:txBody>
      </p:sp>
      <p:sp>
        <p:nvSpPr>
          <p:cNvPr id="4" name="Text Placeholder 3"/>
          <p:cNvSpPr>
            <a:spLocks noGrp="1"/>
          </p:cNvSpPr>
          <p:nvPr>
            <p:ph type="body" sz="quarter" idx="10"/>
          </p:nvPr>
        </p:nvSpPr>
        <p:spPr>
          <a:xfrm>
            <a:off x="442038" y="3129411"/>
            <a:ext cx="11346089" cy="3570208"/>
          </a:xfrm>
        </p:spPr>
        <p:txBody>
          <a:bodyPr/>
          <a:lstStyle/>
          <a:p>
            <a:pPr marL="0" indent="0">
              <a:spcBef>
                <a:spcPts val="612"/>
              </a:spcBef>
              <a:buNone/>
            </a:pPr>
            <a:r>
              <a:rPr lang="en-US" sz="2000" dirty="0">
                <a:solidFill>
                  <a:schemeClr val="tx1"/>
                </a:solidFill>
              </a:rPr>
              <a:t>Key advantages:</a:t>
            </a:r>
          </a:p>
          <a:p>
            <a:pPr>
              <a:spcBef>
                <a:spcPts val="612"/>
              </a:spcBef>
              <a:buFont typeface="Wingdings" panose="05000000000000000000" pitchFamily="2" charset="2"/>
              <a:buChar char="§"/>
            </a:pPr>
            <a:r>
              <a:rPr lang="en-US" sz="2000" dirty="0" smtClean="0">
                <a:solidFill>
                  <a:schemeClr val="tx1"/>
                </a:solidFill>
              </a:rPr>
              <a:t>NetWeaver Gateway enables standard OData access to SAP</a:t>
            </a:r>
            <a:endParaRPr lang="en-US" sz="2000" dirty="0">
              <a:solidFill>
                <a:schemeClr val="tx1"/>
              </a:solidFill>
            </a:endParaRPr>
          </a:p>
          <a:p>
            <a:pPr>
              <a:spcBef>
                <a:spcPts val="612"/>
              </a:spcBef>
              <a:buFont typeface="Wingdings" panose="05000000000000000000" pitchFamily="2" charset="2"/>
              <a:buChar char="§"/>
            </a:pPr>
            <a:r>
              <a:rPr lang="en-US" sz="2000" dirty="0" smtClean="0">
                <a:solidFill>
                  <a:schemeClr val="tx1"/>
                </a:solidFill>
              </a:rPr>
              <a:t>NetWeaver Gateway supports other use cases, e.g. R/W integration with SharePoint, Office, mobile apps</a:t>
            </a:r>
            <a:endParaRPr lang="en-US" sz="2000" dirty="0">
              <a:solidFill>
                <a:schemeClr val="tx1"/>
              </a:solidFill>
            </a:endParaRPr>
          </a:p>
          <a:p>
            <a:pPr>
              <a:spcBef>
                <a:spcPts val="612"/>
              </a:spcBef>
              <a:buFont typeface="Wingdings" panose="05000000000000000000" pitchFamily="2" charset="2"/>
              <a:buChar char="§"/>
            </a:pPr>
            <a:r>
              <a:rPr lang="en-US" sz="2000" dirty="0" smtClean="0">
                <a:solidFill>
                  <a:schemeClr val="tx1"/>
                </a:solidFill>
              </a:rPr>
              <a:t>Multitude of data sources are supported – Function Modules, BAPIs, ABAP objects</a:t>
            </a:r>
          </a:p>
          <a:p>
            <a:pPr>
              <a:spcBef>
                <a:spcPts val="612"/>
              </a:spcBef>
              <a:buFont typeface="Wingdings" panose="05000000000000000000" pitchFamily="2" charset="2"/>
              <a:buChar char="§"/>
            </a:pPr>
            <a:r>
              <a:rPr lang="en-US" sz="2000" dirty="0" smtClean="0">
                <a:solidFill>
                  <a:schemeClr val="tx1"/>
                </a:solidFill>
              </a:rPr>
              <a:t>Works with SAP ERP, SAP CRM, … SAP BW, SAP HANA</a:t>
            </a:r>
            <a:endParaRPr lang="en-US" sz="2000" dirty="0">
              <a:solidFill>
                <a:schemeClr val="tx1"/>
              </a:solidFill>
            </a:endParaRPr>
          </a:p>
          <a:p>
            <a:pPr marL="0" indent="0">
              <a:spcBef>
                <a:spcPts val="612"/>
              </a:spcBef>
              <a:buNone/>
            </a:pPr>
            <a:r>
              <a:rPr lang="en-US" sz="2000" dirty="0" smtClean="0">
                <a:solidFill>
                  <a:schemeClr val="tx1"/>
                </a:solidFill>
              </a:rPr>
              <a:t>Requirements</a:t>
            </a:r>
            <a:r>
              <a:rPr lang="en-US" sz="2000" dirty="0">
                <a:solidFill>
                  <a:schemeClr val="tx1"/>
                </a:solidFill>
              </a:rPr>
              <a:t>:</a:t>
            </a:r>
          </a:p>
          <a:p>
            <a:pPr>
              <a:spcBef>
                <a:spcPts val="612"/>
              </a:spcBef>
              <a:buFont typeface="Wingdings" panose="05000000000000000000" pitchFamily="2" charset="2"/>
              <a:buChar char="§"/>
            </a:pPr>
            <a:r>
              <a:rPr lang="en-US" sz="2000" dirty="0" smtClean="0">
                <a:solidFill>
                  <a:schemeClr val="tx1"/>
                </a:solidFill>
              </a:rPr>
              <a:t>SAP NetWeaver Gateway</a:t>
            </a:r>
          </a:p>
          <a:p>
            <a:pPr>
              <a:spcBef>
                <a:spcPts val="612"/>
              </a:spcBef>
              <a:buFont typeface="Wingdings" panose="05000000000000000000" pitchFamily="2" charset="2"/>
              <a:buChar char="§"/>
            </a:pPr>
            <a:r>
              <a:rPr lang="en-US" sz="2000" dirty="0" smtClean="0">
                <a:solidFill>
                  <a:schemeClr val="tx1"/>
                </a:solidFill>
              </a:rPr>
              <a:t>Excel </a:t>
            </a:r>
            <a:r>
              <a:rPr lang="en-US" sz="2000" dirty="0">
                <a:solidFill>
                  <a:schemeClr val="tx1"/>
                </a:solidFill>
              </a:rPr>
              <a:t>2010 or Excel 2013 </a:t>
            </a:r>
            <a:endParaRPr lang="en-US" sz="2000" dirty="0" smtClean="0">
              <a:solidFill>
                <a:schemeClr val="tx1"/>
              </a:solidFill>
            </a:endParaRPr>
          </a:p>
          <a:p>
            <a:pPr marL="0" indent="0">
              <a:spcBef>
                <a:spcPts val="612"/>
              </a:spcBef>
              <a:buNone/>
            </a:pPr>
            <a:endParaRPr lang="en-US" sz="2000" dirty="0">
              <a:solidFill>
                <a:schemeClr val="tx1"/>
              </a:solidFill>
            </a:endParaRPr>
          </a:p>
        </p:txBody>
      </p:sp>
      <p:sp>
        <p:nvSpPr>
          <p:cNvPr id="15" name="Rectangle 14"/>
          <p:cNvSpPr/>
          <p:nvPr/>
        </p:nvSpPr>
        <p:spPr bwMode="auto">
          <a:xfrm>
            <a:off x="1841324" y="1517155"/>
            <a:ext cx="9946803" cy="1398905"/>
          </a:xfrm>
          <a:prstGeom prst="rect">
            <a:avLst/>
          </a:prstGeom>
          <a:solidFill>
            <a:schemeClr val="tx1">
              <a:lumMod val="50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latin typeface="Segoe UI"/>
            </a:endParaRPr>
          </a:p>
        </p:txBody>
      </p:sp>
      <p:sp>
        <p:nvSpPr>
          <p:cNvPr id="17" name="Rectangle 16"/>
          <p:cNvSpPr/>
          <p:nvPr/>
        </p:nvSpPr>
        <p:spPr bwMode="auto">
          <a:xfrm>
            <a:off x="442422" y="1517155"/>
            <a:ext cx="1398905" cy="1398905"/>
          </a:xfrm>
          <a:prstGeom prst="rect">
            <a:avLst/>
          </a:prstGeom>
          <a:solidFill>
            <a:srgbClr val="7FBA00"/>
          </a:solidFill>
          <a:ln w="38100" cap="flat" cmpd="sng" algn="ctr">
            <a:noFill/>
            <a:prstDash val="solid"/>
            <a:headEnd type="none" w="med" len="med"/>
            <a:tailEnd type="none" w="med" len="med"/>
          </a:ln>
          <a:effectLst/>
        </p:spPr>
        <p:txBody>
          <a:bodyPr vert="horz" wrap="square" lIns="95112" tIns="93260" rIns="95112" bIns="93260" numCol="1" rtlCol="0" anchor="t" anchorCtr="0" compatLnSpc="1">
            <a:prstTxWarp prst="textNoShape">
              <a:avLst/>
            </a:prstTxWarp>
          </a:bodyPr>
          <a:lstStyle/>
          <a:p>
            <a:pPr defTabSz="950843" fontAlgn="base">
              <a:lnSpc>
                <a:spcPct val="90000"/>
              </a:lnSpc>
              <a:spcBef>
                <a:spcPct val="0"/>
              </a:spcBef>
              <a:spcAft>
                <a:spcPct val="0"/>
              </a:spcAft>
            </a:pPr>
            <a:endParaRPr lang="en-US" sz="1836" kern="0" dirty="0">
              <a:gradFill>
                <a:gsLst>
                  <a:gs pos="0">
                    <a:srgbClr val="FFFFFF"/>
                  </a:gs>
                  <a:gs pos="100000">
                    <a:srgbClr val="FFFFFF"/>
                  </a:gs>
                </a:gsLst>
                <a:lin ang="5400000" scaled="0"/>
              </a:gradFill>
              <a:ea typeface="Segoe UI" pitchFamily="34" charset="0"/>
              <a:cs typeface="Segoe UI" pitchFamily="34" charset="0"/>
            </a:endParaRPr>
          </a:p>
        </p:txBody>
      </p:sp>
      <p:sp>
        <p:nvSpPr>
          <p:cNvPr id="27" name="TextBox 26"/>
          <p:cNvSpPr txBox="1"/>
          <p:nvPr/>
        </p:nvSpPr>
        <p:spPr>
          <a:xfrm>
            <a:off x="442038" y="1517156"/>
            <a:ext cx="1388370" cy="478376"/>
          </a:xfrm>
          <a:prstGeom prst="rect">
            <a:avLst/>
          </a:prstGeom>
          <a:noFill/>
        </p:spPr>
        <p:txBody>
          <a:bodyPr wrap="square" rtlCol="0">
            <a:spAutoFit/>
          </a:bodyPr>
          <a:lstStyle/>
          <a:p>
            <a:r>
              <a:rPr lang="de-DE" sz="2448" dirty="0" smtClean="0"/>
              <a:t>Analyze</a:t>
            </a:r>
            <a:endParaRPr lang="en-US" sz="2448" dirty="0"/>
          </a:p>
        </p:txBody>
      </p:sp>
      <p:grpSp>
        <p:nvGrpSpPr>
          <p:cNvPr id="18" name="Group 17"/>
          <p:cNvGrpSpPr/>
          <p:nvPr/>
        </p:nvGrpSpPr>
        <p:grpSpPr>
          <a:xfrm flipH="1">
            <a:off x="1201003" y="2203209"/>
            <a:ext cx="466302" cy="605699"/>
            <a:chOff x="1519068" y="3645051"/>
            <a:chExt cx="800271" cy="1108369"/>
          </a:xfrm>
          <a:solidFill>
            <a:schemeClr val="bg1"/>
          </a:solidFill>
        </p:grpSpPr>
        <p:sp>
          <p:nvSpPr>
            <p:cNvPr id="31" name="Rectangle 24"/>
            <p:cNvSpPr/>
            <p:nvPr/>
          </p:nvSpPr>
          <p:spPr>
            <a:xfrm>
              <a:off x="1519068" y="3645051"/>
              <a:ext cx="800271" cy="1108369"/>
            </a:xfrm>
            <a:custGeom>
              <a:avLst/>
              <a:gdLst/>
              <a:ahLst/>
              <a:cxnLst/>
              <a:rect l="l" t="t" r="r" b="b"/>
              <a:pathLst>
                <a:path w="1518158" h="2102639">
                  <a:moveTo>
                    <a:pt x="664962" y="48"/>
                  </a:moveTo>
                  <a:cubicBezTo>
                    <a:pt x="990735" y="4734"/>
                    <a:pt x="1250103" y="195355"/>
                    <a:pt x="1311820" y="389100"/>
                  </a:cubicBezTo>
                  <a:cubicBezTo>
                    <a:pt x="1373537" y="582844"/>
                    <a:pt x="1310258" y="419568"/>
                    <a:pt x="1400880" y="656280"/>
                  </a:cubicBezTo>
                  <a:cubicBezTo>
                    <a:pt x="1411818" y="757059"/>
                    <a:pt x="1339163" y="742996"/>
                    <a:pt x="1358694" y="815651"/>
                  </a:cubicBezTo>
                  <a:cubicBezTo>
                    <a:pt x="1378225" y="888305"/>
                    <a:pt x="1514158" y="1033614"/>
                    <a:pt x="1518064" y="1092206"/>
                  </a:cubicBezTo>
                  <a:cubicBezTo>
                    <a:pt x="1521971" y="1150798"/>
                    <a:pt x="1404005" y="1135955"/>
                    <a:pt x="1382130" y="1167204"/>
                  </a:cubicBezTo>
                  <a:cubicBezTo>
                    <a:pt x="1360256" y="1198453"/>
                    <a:pt x="1390724" y="1255483"/>
                    <a:pt x="1386818" y="1279701"/>
                  </a:cubicBezTo>
                  <a:cubicBezTo>
                    <a:pt x="1382912" y="1303919"/>
                    <a:pt x="1361038" y="1303137"/>
                    <a:pt x="1358694" y="1312512"/>
                  </a:cubicBezTo>
                  <a:cubicBezTo>
                    <a:pt x="1356350" y="1321887"/>
                    <a:pt x="1382912" y="1320325"/>
                    <a:pt x="1372756" y="1335949"/>
                  </a:cubicBezTo>
                  <a:cubicBezTo>
                    <a:pt x="1362600" y="1351574"/>
                    <a:pt x="1313382" y="1359387"/>
                    <a:pt x="1297758" y="1406260"/>
                  </a:cubicBezTo>
                  <a:cubicBezTo>
                    <a:pt x="1282134" y="1453134"/>
                    <a:pt x="1409474" y="1567974"/>
                    <a:pt x="1279008" y="1617192"/>
                  </a:cubicBezTo>
                  <a:cubicBezTo>
                    <a:pt x="1148544" y="1666410"/>
                    <a:pt x="978235" y="1565631"/>
                    <a:pt x="936830" y="1645316"/>
                  </a:cubicBezTo>
                  <a:cubicBezTo>
                    <a:pt x="895425" y="1725002"/>
                    <a:pt x="843864" y="1864060"/>
                    <a:pt x="1030577" y="2095304"/>
                  </a:cubicBezTo>
                  <a:cubicBezTo>
                    <a:pt x="762616" y="2092179"/>
                    <a:pt x="244660" y="2113272"/>
                    <a:pt x="18105" y="2095304"/>
                  </a:cubicBezTo>
                  <a:cubicBezTo>
                    <a:pt x="72790" y="1927340"/>
                    <a:pt x="250130" y="1765625"/>
                    <a:pt x="247786" y="1537506"/>
                  </a:cubicBezTo>
                  <a:cubicBezTo>
                    <a:pt x="245442" y="1309387"/>
                    <a:pt x="51697" y="1118768"/>
                    <a:pt x="4042" y="726591"/>
                  </a:cubicBezTo>
                  <a:cubicBezTo>
                    <a:pt x="-20283" y="526408"/>
                    <a:pt x="67548" y="340065"/>
                    <a:pt x="203379" y="206900"/>
                  </a:cubicBezTo>
                  <a:lnTo>
                    <a:pt x="203379" y="206708"/>
                  </a:lnTo>
                  <a:lnTo>
                    <a:pt x="203605" y="206708"/>
                  </a:lnTo>
                  <a:cubicBezTo>
                    <a:pt x="332512" y="77755"/>
                    <a:pt x="505564" y="-2246"/>
                    <a:pt x="664962" y="4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sz="1836" dirty="0"/>
            </a:p>
          </p:txBody>
        </p:sp>
        <p:sp>
          <p:nvSpPr>
            <p:cNvPr id="32" name="Freeform 31"/>
            <p:cNvSpPr>
              <a:spLocks noEditPoints="1"/>
            </p:cNvSpPr>
            <p:nvPr/>
          </p:nvSpPr>
          <p:spPr bwMode="black">
            <a:xfrm rot="17995606">
              <a:off x="1673591" y="3750465"/>
              <a:ext cx="368554" cy="289401"/>
            </a:xfrm>
            <a:custGeom>
              <a:avLst/>
              <a:gdLst>
                <a:gd name="T0" fmla="*/ 1304 w 1423"/>
                <a:gd name="T1" fmla="*/ 301 h 1114"/>
                <a:gd name="T2" fmla="*/ 1302 w 1423"/>
                <a:gd name="T3" fmla="*/ 297 h 1114"/>
                <a:gd name="T4" fmla="*/ 719 w 1423"/>
                <a:gd name="T5" fmla="*/ 113 h 1114"/>
                <a:gd name="T6" fmla="*/ 496 w 1423"/>
                <a:gd name="T7" fmla="*/ 416 h 1114"/>
                <a:gd name="T8" fmla="*/ 441 w 1423"/>
                <a:gd name="T9" fmla="*/ 482 h 1114"/>
                <a:gd name="T10" fmla="*/ 375 w 1423"/>
                <a:gd name="T11" fmla="*/ 536 h 1114"/>
                <a:gd name="T12" fmla="*/ 290 w 1423"/>
                <a:gd name="T13" fmla="*/ 648 h 1114"/>
                <a:gd name="T14" fmla="*/ 470 w 1423"/>
                <a:gd name="T15" fmla="*/ 973 h 1114"/>
                <a:gd name="T16" fmla="*/ 610 w 1423"/>
                <a:gd name="T17" fmla="*/ 960 h 1114"/>
                <a:gd name="T18" fmla="*/ 775 w 1423"/>
                <a:gd name="T19" fmla="*/ 921 h 1114"/>
                <a:gd name="T20" fmla="*/ 932 w 1423"/>
                <a:gd name="T21" fmla="*/ 927 h 1114"/>
                <a:gd name="T22" fmla="*/ 1151 w 1423"/>
                <a:gd name="T23" fmla="*/ 893 h 1114"/>
                <a:gd name="T24" fmla="*/ 1304 w 1423"/>
                <a:gd name="T25" fmla="*/ 301 h 1114"/>
                <a:gd name="T26" fmla="*/ 1024 w 1423"/>
                <a:gd name="T27" fmla="*/ 311 h 1114"/>
                <a:gd name="T28" fmla="*/ 1024 w 1423"/>
                <a:gd name="T29" fmla="*/ 311 h 1114"/>
                <a:gd name="T30" fmla="*/ 873 w 1423"/>
                <a:gd name="T31" fmla="*/ 299 h 1114"/>
                <a:gd name="T32" fmla="*/ 873 w 1423"/>
                <a:gd name="T33" fmla="*/ 299 h 1114"/>
                <a:gd name="T34" fmla="*/ 799 w 1423"/>
                <a:gd name="T35" fmla="*/ 278 h 1114"/>
                <a:gd name="T36" fmla="*/ 821 w 1423"/>
                <a:gd name="T37" fmla="*/ 203 h 1114"/>
                <a:gd name="T38" fmla="*/ 828 w 1423"/>
                <a:gd name="T39" fmla="*/ 200 h 1114"/>
                <a:gd name="T40" fmla="*/ 1101 w 1423"/>
                <a:gd name="T41" fmla="*/ 234 h 1114"/>
                <a:gd name="T42" fmla="*/ 1108 w 1423"/>
                <a:gd name="T43" fmla="*/ 244 h 1114"/>
                <a:gd name="T44" fmla="*/ 1087 w 1423"/>
                <a:gd name="T45" fmla="*/ 318 h 1114"/>
                <a:gd name="T46" fmla="*/ 1024 w 1423"/>
                <a:gd name="T47" fmla="*/ 311 h 1114"/>
                <a:gd name="T48" fmla="*/ 14 w 1423"/>
                <a:gd name="T49" fmla="*/ 967 h 1114"/>
                <a:gd name="T50" fmla="*/ 53 w 1423"/>
                <a:gd name="T51" fmla="*/ 1037 h 1114"/>
                <a:gd name="T52" fmla="*/ 115 w 1423"/>
                <a:gd name="T53" fmla="*/ 1064 h 1114"/>
                <a:gd name="T54" fmla="*/ 24 w 1423"/>
                <a:gd name="T55" fmla="*/ 900 h 1114"/>
                <a:gd name="T56" fmla="*/ 14 w 1423"/>
                <a:gd name="T57" fmla="*/ 967 h 1114"/>
                <a:gd name="T58" fmla="*/ 400 w 1423"/>
                <a:gd name="T59" fmla="*/ 959 h 1114"/>
                <a:gd name="T60" fmla="*/ 265 w 1423"/>
                <a:gd name="T61" fmla="*/ 714 h 1114"/>
                <a:gd name="T62" fmla="*/ 190 w 1423"/>
                <a:gd name="T63" fmla="*/ 686 h 1114"/>
                <a:gd name="T64" fmla="*/ 175 w 1423"/>
                <a:gd name="T65" fmla="*/ 764 h 1114"/>
                <a:gd name="T66" fmla="*/ 310 w 1423"/>
                <a:gd name="T67" fmla="*/ 1008 h 1114"/>
                <a:gd name="T68" fmla="*/ 385 w 1423"/>
                <a:gd name="T69" fmla="*/ 1037 h 1114"/>
                <a:gd name="T70" fmla="*/ 400 w 1423"/>
                <a:gd name="T71" fmla="*/ 959 h 1114"/>
                <a:gd name="T72" fmla="*/ 266 w 1423"/>
                <a:gd name="T73" fmla="*/ 1026 h 1114"/>
                <a:gd name="T74" fmla="*/ 136 w 1423"/>
                <a:gd name="T75" fmla="*/ 792 h 1114"/>
                <a:gd name="T76" fmla="*/ 65 w 1423"/>
                <a:gd name="T77" fmla="*/ 764 h 1114"/>
                <a:gd name="T78" fmla="*/ 50 w 1423"/>
                <a:gd name="T79" fmla="*/ 840 h 1114"/>
                <a:gd name="T80" fmla="*/ 180 w 1423"/>
                <a:gd name="T81" fmla="*/ 1074 h 1114"/>
                <a:gd name="T82" fmla="*/ 251 w 1423"/>
                <a:gd name="T83" fmla="*/ 1101 h 1114"/>
                <a:gd name="T84" fmla="*/ 266 w 1423"/>
                <a:gd name="T85" fmla="*/ 1026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32" dirty="0">
                <a:ln>
                  <a:solidFill>
                    <a:schemeClr val="tx1">
                      <a:alpha val="0"/>
                    </a:schemeClr>
                  </a:solidFill>
                </a:ln>
              </a:endParaRPr>
            </a:p>
          </p:txBody>
        </p:sp>
      </p:grpSp>
      <p:sp>
        <p:nvSpPr>
          <p:cNvPr id="33" name="TextBox 32"/>
          <p:cNvSpPr txBox="1"/>
          <p:nvPr/>
        </p:nvSpPr>
        <p:spPr>
          <a:xfrm>
            <a:off x="2636837" y="2354262"/>
            <a:ext cx="2133600" cy="338554"/>
          </a:xfrm>
          <a:prstGeom prst="rect">
            <a:avLst/>
          </a:prstGeom>
          <a:noFill/>
        </p:spPr>
        <p:txBody>
          <a:bodyPr wrap="square" rtlCol="0">
            <a:spAutoFit/>
          </a:bodyPr>
          <a:lstStyle/>
          <a:p>
            <a:r>
              <a:rPr lang="de-DE" sz="1600" dirty="0" smtClean="0"/>
              <a:t>   SAP ERP    SAP BW </a:t>
            </a:r>
            <a:endParaRPr lang="en-US" sz="1600" dirty="0"/>
          </a:p>
        </p:txBody>
      </p:sp>
      <p:sp>
        <p:nvSpPr>
          <p:cNvPr id="34" name="TextBox 33"/>
          <p:cNvSpPr txBox="1"/>
          <p:nvPr/>
        </p:nvSpPr>
        <p:spPr>
          <a:xfrm>
            <a:off x="7631496" y="2393195"/>
            <a:ext cx="1634741" cy="338554"/>
          </a:xfrm>
          <a:prstGeom prst="rect">
            <a:avLst/>
          </a:prstGeom>
          <a:noFill/>
        </p:spPr>
        <p:txBody>
          <a:bodyPr wrap="square" rtlCol="0">
            <a:spAutoFit/>
          </a:bodyPr>
          <a:lstStyle/>
          <a:p>
            <a:pPr algn="ctr"/>
            <a:r>
              <a:rPr lang="de-DE" sz="1600" dirty="0" smtClean="0"/>
              <a:t>Excel</a:t>
            </a:r>
            <a:endParaRPr lang="en-US" sz="1600" dirty="0"/>
          </a:p>
        </p:txBody>
      </p:sp>
      <p:pic>
        <p:nvPicPr>
          <p:cNvPr id="35" name="Picture 34"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805" y="1720275"/>
            <a:ext cx="731520" cy="708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ight Arrow 35"/>
          <p:cNvSpPr/>
          <p:nvPr/>
        </p:nvSpPr>
        <p:spPr>
          <a:xfrm>
            <a:off x="4925836" y="2018982"/>
            <a:ext cx="365760" cy="18288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p:cNvGrpSpPr>
          <p:nvPr/>
        </p:nvGrpSpPr>
        <p:grpSpPr>
          <a:xfrm>
            <a:off x="3159610" y="1752478"/>
            <a:ext cx="457200" cy="457200"/>
            <a:chOff x="8833580" y="3659502"/>
            <a:chExt cx="693412" cy="900337"/>
          </a:xfrm>
        </p:grpSpPr>
        <p:sp>
          <p:nvSpPr>
            <p:cNvPr id="38" name="Oval 122"/>
            <p:cNvSpPr>
              <a:spLocks noChangeArrowheads="1"/>
            </p:cNvSpPr>
            <p:nvPr/>
          </p:nvSpPr>
          <p:spPr bwMode="auto">
            <a:xfrm>
              <a:off x="8845443" y="3659502"/>
              <a:ext cx="669687" cy="12723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95">
                <a:defRPr/>
              </a:pPr>
              <a:endParaRPr lang="en-US" sz="1900" kern="0" dirty="0">
                <a:ln>
                  <a:solidFill>
                    <a:schemeClr val="bg1">
                      <a:alpha val="0"/>
                    </a:schemeClr>
                  </a:solidFill>
                </a:ln>
              </a:endParaRPr>
            </a:p>
          </p:txBody>
        </p:sp>
        <p:sp>
          <p:nvSpPr>
            <p:cNvPr id="39" name="Freeform 123"/>
            <p:cNvSpPr>
              <a:spLocks noEditPoints="1"/>
            </p:cNvSpPr>
            <p:nvPr/>
          </p:nvSpPr>
          <p:spPr bwMode="auto">
            <a:xfrm>
              <a:off x="8833580" y="3747918"/>
              <a:ext cx="693412" cy="811921"/>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95">
                <a:defRPr/>
              </a:pPr>
              <a:endParaRPr lang="en-US" sz="1900" kern="0" dirty="0">
                <a:ln>
                  <a:solidFill>
                    <a:schemeClr val="bg1">
                      <a:alpha val="0"/>
                    </a:schemeClr>
                  </a:solidFill>
                </a:ln>
              </a:endParaRPr>
            </a:p>
          </p:txBody>
        </p:sp>
      </p:grpSp>
      <p:sp>
        <p:nvSpPr>
          <p:cNvPr id="40" name="TextBox 39"/>
          <p:cNvSpPr txBox="1"/>
          <p:nvPr/>
        </p:nvSpPr>
        <p:spPr>
          <a:xfrm>
            <a:off x="5213220" y="2320296"/>
            <a:ext cx="2012402" cy="584775"/>
          </a:xfrm>
          <a:prstGeom prst="rect">
            <a:avLst/>
          </a:prstGeom>
          <a:noFill/>
        </p:spPr>
        <p:txBody>
          <a:bodyPr wrap="square" rtlCol="0">
            <a:spAutoFit/>
          </a:bodyPr>
          <a:lstStyle/>
          <a:p>
            <a:pPr algn="ctr"/>
            <a:r>
              <a:rPr lang="de-DE" sz="1600" dirty="0" smtClean="0"/>
              <a:t>SAP NetWeaver Gateway</a:t>
            </a:r>
            <a:endParaRPr lang="en-US" sz="1600" dirty="0"/>
          </a:p>
        </p:txBody>
      </p:sp>
      <p:sp>
        <p:nvSpPr>
          <p:cNvPr id="41" name="Right Arrow 40"/>
          <p:cNvSpPr/>
          <p:nvPr/>
        </p:nvSpPr>
        <p:spPr>
          <a:xfrm>
            <a:off x="7114465" y="2018982"/>
            <a:ext cx="365760" cy="18288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a:grpSpLocks noChangeAspect="1"/>
          </p:cNvGrpSpPr>
          <p:nvPr/>
        </p:nvGrpSpPr>
        <p:grpSpPr>
          <a:xfrm>
            <a:off x="3668869" y="1772002"/>
            <a:ext cx="640080" cy="430197"/>
            <a:chOff x="5257828" y="3427036"/>
            <a:chExt cx="814879" cy="547678"/>
          </a:xfrm>
        </p:grpSpPr>
        <p:sp>
          <p:nvSpPr>
            <p:cNvPr id="43" name="Freeform 42"/>
            <p:cNvSpPr>
              <a:spLocks noEditPoints="1"/>
            </p:cNvSpPr>
            <p:nvPr/>
          </p:nvSpPr>
          <p:spPr bwMode="black">
            <a:xfrm>
              <a:off x="5257828" y="3427036"/>
              <a:ext cx="491659" cy="491531"/>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vert="horz" wrap="square" lIns="109711" tIns="54856" rIns="109711" bIns="54856" numCol="1" anchor="t" anchorCtr="0" compatLnSpc="1">
              <a:prstTxWarp prst="textNoShape">
                <a:avLst/>
              </a:prstTxWarp>
            </a:bodyPr>
            <a:lstStyle/>
            <a:p>
              <a:pPr defTabSz="914171"/>
              <a:endParaRPr lang="en-US" sz="2133">
                <a:solidFill>
                  <a:srgbClr val="FFFFFF"/>
                </a:solidFill>
              </a:endParaRPr>
            </a:p>
          </p:txBody>
        </p:sp>
        <p:sp>
          <p:nvSpPr>
            <p:cNvPr id="44" name="Freeform 23"/>
            <p:cNvSpPr>
              <a:spLocks noEditPoints="1"/>
            </p:cNvSpPr>
            <p:nvPr/>
          </p:nvSpPr>
          <p:spPr bwMode="black">
            <a:xfrm>
              <a:off x="5658311" y="3560426"/>
              <a:ext cx="414396" cy="414288"/>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vert="horz" wrap="square" lIns="109711" tIns="54856" rIns="109711" bIns="54856" numCol="1" anchor="t" anchorCtr="0" compatLnSpc="1">
              <a:prstTxWarp prst="textNoShape">
                <a:avLst/>
              </a:prstTxWarp>
            </a:bodyPr>
            <a:lstStyle/>
            <a:p>
              <a:pPr defTabSz="914171"/>
              <a:endParaRPr lang="en-US" sz="2133">
                <a:solidFill>
                  <a:srgbClr val="FFFFFF"/>
                </a:solidFill>
              </a:endParaRPr>
            </a:p>
          </p:txBody>
        </p:sp>
      </p:grpSp>
      <p:pic>
        <p:nvPicPr>
          <p:cNvPr id="45" name="Picture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5706" y="2049462"/>
            <a:ext cx="548640" cy="302744"/>
          </a:xfrm>
          <a:prstGeom prst="rect">
            <a:avLst/>
          </a:prstGeom>
        </p:spPr>
      </p:pic>
      <p:pic>
        <p:nvPicPr>
          <p:cNvPr id="46" name="Picture 2" descr="\\MAGNUM\Projects\Microsoft\Cloud Power FY12\Design\ICONS_PNG\Server.png"/>
          <p:cNvPicPr>
            <a:picLocks noChangeAspect="1" noChangeArrowheads="1"/>
          </p:cNvPicPr>
          <p:nvPr/>
        </p:nvPicPr>
        <p:blipFill>
          <a:blip r:embed="rId5" cstate="print">
            <a:lum bright="100000"/>
          </a:blip>
          <a:srcRect/>
          <a:stretch>
            <a:fillRect/>
          </a:stretch>
        </p:blipFill>
        <p:spPr bwMode="auto">
          <a:xfrm>
            <a:off x="5952735" y="1656943"/>
            <a:ext cx="731520" cy="731333"/>
          </a:xfrm>
          <a:prstGeom prst="rect">
            <a:avLst/>
          </a:prstGeom>
          <a:noFill/>
        </p:spPr>
      </p:pic>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5797" y="2049462"/>
            <a:ext cx="548640" cy="302744"/>
          </a:xfrm>
          <a:prstGeom prst="rect">
            <a:avLst/>
          </a:prstGeom>
        </p:spPr>
      </p:pic>
    </p:spTree>
    <p:extLst>
      <p:ext uri="{BB962C8B-B14F-4D97-AF65-F5344CB8AC3E}">
        <p14:creationId xmlns:p14="http://schemas.microsoft.com/office/powerpoint/2010/main" val="189557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a:xfrm>
            <a:off x="274638" y="3954463"/>
            <a:ext cx="9296399" cy="1829593"/>
          </a:xfrm>
        </p:spPr>
        <p:txBody>
          <a:bodyPr/>
          <a:lstStyle/>
          <a:p>
            <a:r>
              <a:rPr lang="en-US" sz="3672" dirty="0" smtClean="0"/>
              <a:t>SAP NetWeaver Gateway </a:t>
            </a:r>
            <a:endParaRPr lang="en-US" dirty="0"/>
          </a:p>
        </p:txBody>
      </p:sp>
    </p:spTree>
    <p:extLst>
      <p:ext uri="{BB962C8B-B14F-4D97-AF65-F5344CB8AC3E}">
        <p14:creationId xmlns:p14="http://schemas.microsoft.com/office/powerpoint/2010/main" val="58844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Microsoft Connector for SAP NetWeaver BI (SAP BW)</a:t>
            </a:r>
          </a:p>
        </p:txBody>
      </p:sp>
      <p:sp>
        <p:nvSpPr>
          <p:cNvPr id="4" name="Text Placeholder 3"/>
          <p:cNvSpPr>
            <a:spLocks noGrp="1"/>
          </p:cNvSpPr>
          <p:nvPr>
            <p:ph type="body" sz="quarter" idx="10"/>
          </p:nvPr>
        </p:nvSpPr>
        <p:spPr>
          <a:xfrm>
            <a:off x="487767" y="3234606"/>
            <a:ext cx="11346089" cy="2939266"/>
          </a:xfrm>
        </p:spPr>
        <p:txBody>
          <a:bodyPr/>
          <a:lstStyle/>
          <a:p>
            <a:pPr marL="0" indent="0">
              <a:spcBef>
                <a:spcPts val="612"/>
              </a:spcBef>
              <a:buNone/>
            </a:pPr>
            <a:r>
              <a:rPr lang="en-US" sz="2000" dirty="0">
                <a:solidFill>
                  <a:schemeClr val="tx1"/>
                </a:solidFill>
              </a:rPr>
              <a:t>Key advantages:</a:t>
            </a:r>
          </a:p>
          <a:p>
            <a:pPr>
              <a:spcBef>
                <a:spcPts val="612"/>
              </a:spcBef>
              <a:buFont typeface="Wingdings" panose="05000000000000000000" pitchFamily="2" charset="2"/>
              <a:buChar char="§"/>
            </a:pPr>
            <a:r>
              <a:rPr lang="en-US" sz="2000" dirty="0">
                <a:solidFill>
                  <a:schemeClr val="tx1"/>
                </a:solidFill>
              </a:rPr>
              <a:t>SAP certified for unloading data from SAP BW</a:t>
            </a:r>
          </a:p>
          <a:p>
            <a:pPr>
              <a:spcBef>
                <a:spcPts val="612"/>
              </a:spcBef>
              <a:buFont typeface="Wingdings" panose="05000000000000000000" pitchFamily="2" charset="2"/>
              <a:buChar char="§"/>
            </a:pPr>
            <a:r>
              <a:rPr lang="en-US" sz="2000" dirty="0">
                <a:solidFill>
                  <a:schemeClr val="tx1"/>
                </a:solidFill>
              </a:rPr>
              <a:t>Supports delta extraction and packaging; well suited for large amounts of data</a:t>
            </a:r>
          </a:p>
          <a:p>
            <a:pPr>
              <a:spcBef>
                <a:spcPts val="612"/>
              </a:spcBef>
              <a:buFont typeface="Wingdings" panose="05000000000000000000" pitchFamily="2" charset="2"/>
              <a:buChar char="§"/>
            </a:pPr>
            <a:r>
              <a:rPr lang="en-US" sz="2000" dirty="0">
                <a:solidFill>
                  <a:schemeClr val="tx1"/>
                </a:solidFill>
              </a:rPr>
              <a:t>Supports parallel </a:t>
            </a:r>
            <a:r>
              <a:rPr lang="en-US" sz="2000" dirty="0" smtClean="0">
                <a:solidFill>
                  <a:schemeClr val="tx1"/>
                </a:solidFill>
              </a:rPr>
              <a:t>extraction</a:t>
            </a:r>
          </a:p>
          <a:p>
            <a:pPr marL="0" indent="0">
              <a:spcBef>
                <a:spcPts val="612"/>
              </a:spcBef>
              <a:buNone/>
            </a:pPr>
            <a:endParaRPr lang="en-US" sz="2000" dirty="0">
              <a:solidFill>
                <a:schemeClr val="tx1"/>
              </a:solidFill>
            </a:endParaRPr>
          </a:p>
          <a:p>
            <a:pPr marL="0" indent="0">
              <a:spcBef>
                <a:spcPts val="612"/>
              </a:spcBef>
              <a:buNone/>
            </a:pPr>
            <a:r>
              <a:rPr lang="en-US" sz="2000" dirty="0">
                <a:solidFill>
                  <a:schemeClr val="tx1"/>
                </a:solidFill>
              </a:rPr>
              <a:t>Requirements:</a:t>
            </a:r>
          </a:p>
          <a:p>
            <a:pPr>
              <a:spcBef>
                <a:spcPts val="612"/>
              </a:spcBef>
              <a:buFont typeface="Wingdings" panose="05000000000000000000" pitchFamily="2" charset="2"/>
              <a:buChar char="§"/>
            </a:pPr>
            <a:r>
              <a:rPr lang="en-US" sz="2000" dirty="0">
                <a:solidFill>
                  <a:schemeClr val="tx1"/>
                </a:solidFill>
              </a:rPr>
              <a:t>Open Hub Services license and configuration in SAP BW</a:t>
            </a:r>
          </a:p>
          <a:p>
            <a:pPr>
              <a:spcBef>
                <a:spcPts val="612"/>
              </a:spcBef>
              <a:buFont typeface="Wingdings" panose="05000000000000000000" pitchFamily="2" charset="2"/>
              <a:buChar char="§"/>
            </a:pPr>
            <a:r>
              <a:rPr lang="en-US" sz="2000" dirty="0">
                <a:solidFill>
                  <a:schemeClr val="tx1"/>
                </a:solidFill>
              </a:rPr>
              <a:t>Works with Integration Services</a:t>
            </a:r>
          </a:p>
        </p:txBody>
      </p:sp>
      <p:sp>
        <p:nvSpPr>
          <p:cNvPr id="31" name="Rectangle 30"/>
          <p:cNvSpPr/>
          <p:nvPr/>
        </p:nvSpPr>
        <p:spPr bwMode="auto">
          <a:xfrm>
            <a:off x="1875075" y="1623708"/>
            <a:ext cx="9945132" cy="1398905"/>
          </a:xfrm>
          <a:prstGeom prst="rect">
            <a:avLst/>
          </a:prstGeom>
          <a:solidFill>
            <a:schemeClr val="tx1">
              <a:lumMod val="50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latin typeface="Segoe UI"/>
            </a:endParaRPr>
          </a:p>
        </p:txBody>
      </p:sp>
      <p:sp>
        <p:nvSpPr>
          <p:cNvPr id="32" name="TextBox 31"/>
          <p:cNvSpPr txBox="1"/>
          <p:nvPr/>
        </p:nvSpPr>
        <p:spPr>
          <a:xfrm>
            <a:off x="3116687" y="2531275"/>
            <a:ext cx="1207829" cy="350330"/>
          </a:xfrm>
          <a:prstGeom prst="rect">
            <a:avLst/>
          </a:prstGeom>
          <a:noFill/>
        </p:spPr>
        <p:txBody>
          <a:bodyPr wrap="square" rtlCol="0">
            <a:spAutoFit/>
          </a:bodyPr>
          <a:lstStyle/>
          <a:p>
            <a:r>
              <a:rPr lang="de-DE" sz="1632" dirty="0"/>
              <a:t>   SAP BW  </a:t>
            </a:r>
            <a:endParaRPr lang="en-US" sz="1632" dirty="0"/>
          </a:p>
        </p:txBody>
      </p:sp>
      <p:sp>
        <p:nvSpPr>
          <p:cNvPr id="33" name="TextBox 32"/>
          <p:cNvSpPr txBox="1"/>
          <p:nvPr/>
        </p:nvSpPr>
        <p:spPr>
          <a:xfrm>
            <a:off x="7234178" y="2389248"/>
            <a:ext cx="1803459" cy="606488"/>
          </a:xfrm>
          <a:prstGeom prst="rect">
            <a:avLst/>
          </a:prstGeom>
          <a:noFill/>
        </p:spPr>
        <p:txBody>
          <a:bodyPr wrap="square" rtlCol="0">
            <a:spAutoFit/>
          </a:bodyPr>
          <a:lstStyle/>
          <a:p>
            <a:pPr algn="ctr"/>
            <a:r>
              <a:rPr lang="de-DE" sz="1632" dirty="0"/>
              <a:t>SQL Server</a:t>
            </a:r>
            <a:br>
              <a:rPr lang="de-DE" sz="1632" dirty="0"/>
            </a:br>
            <a:r>
              <a:rPr lang="de-DE" sz="1632" dirty="0"/>
              <a:t>Data Warehouse</a:t>
            </a:r>
            <a:endParaRPr lang="en-US" sz="1632" dirty="0"/>
          </a:p>
        </p:txBody>
      </p:sp>
      <p:sp>
        <p:nvSpPr>
          <p:cNvPr id="34" name="Right Arrow 33"/>
          <p:cNvSpPr/>
          <p:nvPr/>
        </p:nvSpPr>
        <p:spPr>
          <a:xfrm>
            <a:off x="4694237" y="2125662"/>
            <a:ext cx="373041" cy="18652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35" name="TextBox 34"/>
          <p:cNvSpPr txBox="1"/>
          <p:nvPr/>
        </p:nvSpPr>
        <p:spPr>
          <a:xfrm>
            <a:off x="4779215" y="2415944"/>
            <a:ext cx="2119231" cy="594650"/>
          </a:xfrm>
          <a:prstGeom prst="rect">
            <a:avLst/>
          </a:prstGeom>
          <a:noFill/>
        </p:spPr>
        <p:txBody>
          <a:bodyPr wrap="square" rtlCol="0">
            <a:spAutoFit/>
          </a:bodyPr>
          <a:lstStyle/>
          <a:p>
            <a:pPr algn="ctr"/>
            <a:r>
              <a:rPr lang="en-US" sz="1632" dirty="0"/>
              <a:t>SQL Server Integration Services</a:t>
            </a:r>
          </a:p>
        </p:txBody>
      </p:sp>
      <p:sp>
        <p:nvSpPr>
          <p:cNvPr id="36" name="Right Arrow 35"/>
          <p:cNvSpPr/>
          <p:nvPr/>
        </p:nvSpPr>
        <p:spPr>
          <a:xfrm>
            <a:off x="6904037" y="2125662"/>
            <a:ext cx="373041" cy="18652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grpSp>
        <p:nvGrpSpPr>
          <p:cNvPr id="37" name="Group 36"/>
          <p:cNvGrpSpPr>
            <a:grpSpLocks/>
          </p:cNvGrpSpPr>
          <p:nvPr/>
        </p:nvGrpSpPr>
        <p:grpSpPr>
          <a:xfrm>
            <a:off x="7823804" y="1843195"/>
            <a:ext cx="559562" cy="559562"/>
            <a:chOff x="8833580" y="3659502"/>
            <a:chExt cx="693412" cy="900337"/>
          </a:xfrm>
        </p:grpSpPr>
        <p:sp>
          <p:nvSpPr>
            <p:cNvPr id="53" name="Oval 122"/>
            <p:cNvSpPr>
              <a:spLocks noChangeArrowheads="1"/>
            </p:cNvSpPr>
            <p:nvPr/>
          </p:nvSpPr>
          <p:spPr bwMode="auto">
            <a:xfrm>
              <a:off x="8845443" y="3659502"/>
              <a:ext cx="669687" cy="12723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51154">
                <a:defRPr/>
              </a:pPr>
              <a:endParaRPr lang="en-US" sz="1938" kern="0" dirty="0">
                <a:ln>
                  <a:solidFill>
                    <a:schemeClr val="bg1">
                      <a:alpha val="0"/>
                    </a:schemeClr>
                  </a:solidFill>
                </a:ln>
              </a:endParaRPr>
            </a:p>
          </p:txBody>
        </p:sp>
        <p:sp>
          <p:nvSpPr>
            <p:cNvPr id="54" name="Freeform 123"/>
            <p:cNvSpPr>
              <a:spLocks noEditPoints="1"/>
            </p:cNvSpPr>
            <p:nvPr/>
          </p:nvSpPr>
          <p:spPr bwMode="auto">
            <a:xfrm>
              <a:off x="8833580" y="3747918"/>
              <a:ext cx="693412" cy="811921"/>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51154">
                <a:defRPr/>
              </a:pPr>
              <a:endParaRPr lang="en-US" sz="1938" kern="0" dirty="0">
                <a:ln>
                  <a:solidFill>
                    <a:schemeClr val="bg1">
                      <a:alpha val="0"/>
                    </a:schemeClr>
                  </a:solidFill>
                </a:ln>
              </a:endParaRPr>
            </a:p>
          </p:txBody>
        </p:sp>
      </p:grpSp>
      <p:grpSp>
        <p:nvGrpSpPr>
          <p:cNvPr id="38" name="Group 37"/>
          <p:cNvGrpSpPr>
            <a:grpSpLocks noChangeAspect="1"/>
          </p:cNvGrpSpPr>
          <p:nvPr/>
        </p:nvGrpSpPr>
        <p:grpSpPr>
          <a:xfrm>
            <a:off x="3395824" y="2007822"/>
            <a:ext cx="746083" cy="501442"/>
            <a:chOff x="5257828" y="3427036"/>
            <a:chExt cx="814879" cy="547678"/>
          </a:xfrm>
        </p:grpSpPr>
        <p:sp>
          <p:nvSpPr>
            <p:cNvPr id="51" name="Freeform 50"/>
            <p:cNvSpPr>
              <a:spLocks noEditPoints="1"/>
            </p:cNvSpPr>
            <p:nvPr/>
          </p:nvSpPr>
          <p:spPr bwMode="black">
            <a:xfrm>
              <a:off x="5257828" y="3427036"/>
              <a:ext cx="491659" cy="491531"/>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vert="horz" wrap="square" lIns="111895" tIns="55948" rIns="111895" bIns="55948" numCol="1" anchor="t" anchorCtr="0" compatLnSpc="1">
              <a:prstTxWarp prst="textNoShape">
                <a:avLst/>
              </a:prstTxWarp>
            </a:bodyPr>
            <a:lstStyle/>
            <a:p>
              <a:pPr defTabSz="932363"/>
              <a:endParaRPr lang="en-US" sz="2175">
                <a:solidFill>
                  <a:srgbClr val="FFFFFF"/>
                </a:solidFill>
              </a:endParaRPr>
            </a:p>
          </p:txBody>
        </p:sp>
        <p:sp>
          <p:nvSpPr>
            <p:cNvPr id="52" name="Freeform 23"/>
            <p:cNvSpPr>
              <a:spLocks noEditPoints="1"/>
            </p:cNvSpPr>
            <p:nvPr/>
          </p:nvSpPr>
          <p:spPr bwMode="black">
            <a:xfrm>
              <a:off x="5658311" y="3560426"/>
              <a:ext cx="414396" cy="414288"/>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vert="horz" wrap="square" lIns="111895" tIns="55948" rIns="111895" bIns="55948" numCol="1" anchor="t" anchorCtr="0" compatLnSpc="1">
              <a:prstTxWarp prst="textNoShape">
                <a:avLst/>
              </a:prstTxWarp>
            </a:bodyPr>
            <a:lstStyle/>
            <a:p>
              <a:pPr defTabSz="932363"/>
              <a:endParaRPr lang="en-US" sz="2175">
                <a:solidFill>
                  <a:srgbClr val="FFFFFF"/>
                </a:solidFill>
              </a:endParaRPr>
            </a:p>
          </p:txBody>
        </p:sp>
      </p:grpSp>
      <p:grpSp>
        <p:nvGrpSpPr>
          <p:cNvPr id="39" name="Group 38"/>
          <p:cNvGrpSpPr>
            <a:grpSpLocks noChangeAspect="1"/>
          </p:cNvGrpSpPr>
          <p:nvPr/>
        </p:nvGrpSpPr>
        <p:grpSpPr>
          <a:xfrm>
            <a:off x="5584865" y="1818070"/>
            <a:ext cx="559562" cy="597874"/>
            <a:chOff x="4503785" y="672724"/>
            <a:chExt cx="653869" cy="698636"/>
          </a:xfrm>
          <a:solidFill>
            <a:schemeClr val="tx1"/>
          </a:solidFill>
        </p:grpSpPr>
        <p:sp>
          <p:nvSpPr>
            <p:cNvPr id="44" name="Rectangle 43"/>
            <p:cNvSpPr/>
            <p:nvPr/>
          </p:nvSpPr>
          <p:spPr>
            <a:xfrm>
              <a:off x="4738117" y="961176"/>
              <a:ext cx="18288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45" name="Rectangle 44"/>
            <p:cNvSpPr/>
            <p:nvPr/>
          </p:nvSpPr>
          <p:spPr>
            <a:xfrm>
              <a:off x="4503785" y="1188480"/>
              <a:ext cx="18288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46" name="Rectangle 45"/>
            <p:cNvSpPr/>
            <p:nvPr/>
          </p:nvSpPr>
          <p:spPr>
            <a:xfrm>
              <a:off x="4974774" y="1188480"/>
              <a:ext cx="18288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cxnSp>
          <p:nvCxnSpPr>
            <p:cNvPr id="47" name="Elbow Connector 46"/>
            <p:cNvCxnSpPr>
              <a:endCxn id="45" idx="0"/>
            </p:cNvCxnSpPr>
            <p:nvPr/>
          </p:nvCxnSpPr>
          <p:spPr>
            <a:xfrm rot="10800000" flipV="1">
              <a:off x="4595226" y="1065314"/>
              <a:ext cx="142895" cy="123165"/>
            </a:xfrm>
            <a:prstGeom prst="bentConnector2">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46" idx="0"/>
              <a:endCxn id="44" idx="3"/>
            </p:cNvCxnSpPr>
            <p:nvPr/>
          </p:nvCxnSpPr>
          <p:spPr>
            <a:xfrm rot="16200000" flipV="1">
              <a:off x="4925674" y="1047939"/>
              <a:ext cx="135864" cy="145217"/>
            </a:xfrm>
            <a:prstGeom prst="bentConnector2">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4738117" y="672724"/>
              <a:ext cx="18288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cxnSp>
          <p:nvCxnSpPr>
            <p:cNvPr id="50" name="Straight Connector 49"/>
            <p:cNvCxnSpPr>
              <a:stCxn id="49" idx="2"/>
              <a:endCxn id="44" idx="0"/>
            </p:cNvCxnSpPr>
            <p:nvPr/>
          </p:nvCxnSpPr>
          <p:spPr>
            <a:xfrm>
              <a:off x="4829557" y="855604"/>
              <a:ext cx="0" cy="105572"/>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7837" y="2279930"/>
            <a:ext cx="559562" cy="308771"/>
          </a:xfrm>
          <a:prstGeom prst="rect">
            <a:avLst/>
          </a:prstGeom>
        </p:spPr>
      </p:pic>
      <p:sp>
        <p:nvSpPr>
          <p:cNvPr id="41" name="Rectangle 40"/>
          <p:cNvSpPr/>
          <p:nvPr/>
        </p:nvSpPr>
        <p:spPr bwMode="auto">
          <a:xfrm>
            <a:off x="487767" y="1623708"/>
            <a:ext cx="1398905" cy="1398905"/>
          </a:xfrm>
          <a:prstGeom prst="rect">
            <a:avLst/>
          </a:prstGeom>
          <a:solidFill>
            <a:srgbClr val="C00000"/>
          </a:solidFill>
          <a:ln w="25400" cap="flat" cmpd="sng" algn="ctr">
            <a:noFill/>
            <a:prstDash val="solid"/>
            <a:headEnd type="none" w="med" len="med"/>
            <a:tailEnd type="none" w="med" len="med"/>
          </a:ln>
          <a:effectLst/>
        </p:spPr>
        <p:txBody>
          <a:bodyPr rot="0" spcFirstLastPara="0" vertOverflow="overflow" horzOverflow="overflow" vert="horz" wrap="square" lIns="186521" tIns="139891" rIns="186521" bIns="139891" numCol="1" spcCol="0" rtlCol="0" fromWordArt="0" anchor="t" anchorCtr="0" forceAA="0" compatLnSpc="1">
            <a:prstTxWarp prst="textNoShape">
              <a:avLst/>
            </a:prstTxWarp>
            <a:noAutofit/>
          </a:bodyPr>
          <a:lstStyle/>
          <a:p>
            <a:pPr defTabSz="1345673" fontAlgn="base">
              <a:lnSpc>
                <a:spcPct val="90000"/>
              </a:lnSpc>
              <a:spcBef>
                <a:spcPct val="0"/>
              </a:spcBef>
              <a:spcAft>
                <a:spcPct val="0"/>
              </a:spcAft>
              <a:defRPr/>
            </a:pPr>
            <a:endParaRPr lang="en-US" sz="1632" spc="-102" dirty="0">
              <a:ln w="3175">
                <a:noFill/>
              </a:ln>
              <a:solidFill>
                <a:schemeClr val="bg1"/>
              </a:solidFill>
              <a:cs typeface="Arial" charset="0"/>
            </a:endParaRPr>
          </a:p>
        </p:txBody>
      </p:sp>
      <p:sp>
        <p:nvSpPr>
          <p:cNvPr id="42" name="Freeform 73"/>
          <p:cNvSpPr>
            <a:spLocks noChangeAspect="1" noEditPoints="1"/>
          </p:cNvSpPr>
          <p:nvPr/>
        </p:nvSpPr>
        <p:spPr bwMode="black">
          <a:xfrm>
            <a:off x="1155415" y="2308461"/>
            <a:ext cx="652822" cy="652822"/>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83943" tIns="41972" rIns="83943" bIns="41972" numCol="1" anchor="t" anchorCtr="0" compatLnSpc="1">
            <a:prstTxWarp prst="textNoShape">
              <a:avLst/>
            </a:prstTxWarp>
          </a:bodyPr>
          <a:lstStyle/>
          <a:p>
            <a:endParaRPr lang="en-US" sz="1071"/>
          </a:p>
        </p:txBody>
      </p:sp>
      <p:sp>
        <p:nvSpPr>
          <p:cNvPr id="43" name="TextBox 42"/>
          <p:cNvSpPr txBox="1"/>
          <p:nvPr/>
        </p:nvSpPr>
        <p:spPr>
          <a:xfrm>
            <a:off x="450631" y="1606882"/>
            <a:ext cx="1456767" cy="461665"/>
          </a:xfrm>
          <a:prstGeom prst="rect">
            <a:avLst/>
          </a:prstGeom>
          <a:noFill/>
        </p:spPr>
        <p:txBody>
          <a:bodyPr wrap="square" rtlCol="0">
            <a:spAutoFit/>
          </a:bodyPr>
          <a:lstStyle/>
          <a:p>
            <a:r>
              <a:rPr lang="de-DE" sz="2400" dirty="0"/>
              <a:t>Integrate</a:t>
            </a:r>
            <a:endParaRPr lang="en-US" sz="2400" dirty="0"/>
          </a:p>
        </p:txBody>
      </p:sp>
    </p:spTree>
    <p:extLst>
      <p:ext uri="{BB962C8B-B14F-4D97-AF65-F5344CB8AC3E}">
        <p14:creationId xmlns:p14="http://schemas.microsoft.com/office/powerpoint/2010/main" val="89797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a:xfrm>
            <a:off x="274638" y="3954463"/>
            <a:ext cx="9296399" cy="1829593"/>
          </a:xfrm>
        </p:spPr>
        <p:txBody>
          <a:bodyPr/>
          <a:lstStyle/>
          <a:p>
            <a:r>
              <a:rPr lang="en-US" sz="3672" dirty="0"/>
              <a:t>Microsoft Connector for SAP NetWeaver BI</a:t>
            </a:r>
            <a:endParaRPr lang="en-US" dirty="0"/>
          </a:p>
        </p:txBody>
      </p:sp>
    </p:spTree>
    <p:extLst>
      <p:ext uri="{BB962C8B-B14F-4D97-AF65-F5344CB8AC3E}">
        <p14:creationId xmlns:p14="http://schemas.microsoft.com/office/powerpoint/2010/main" val="446279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Theobald Software - Xtract IS</a:t>
            </a:r>
          </a:p>
        </p:txBody>
      </p:sp>
      <p:sp>
        <p:nvSpPr>
          <p:cNvPr id="4" name="Text Placeholder 3"/>
          <p:cNvSpPr>
            <a:spLocks noGrp="1"/>
          </p:cNvSpPr>
          <p:nvPr>
            <p:ph type="body" sz="quarter" idx="10"/>
          </p:nvPr>
        </p:nvSpPr>
        <p:spPr>
          <a:xfrm>
            <a:off x="546376" y="3150496"/>
            <a:ext cx="11346089" cy="3647152"/>
          </a:xfrm>
        </p:spPr>
        <p:txBody>
          <a:bodyPr/>
          <a:lstStyle/>
          <a:p>
            <a:pPr marL="0" indent="0">
              <a:spcBef>
                <a:spcPts val="612"/>
              </a:spcBef>
              <a:buNone/>
            </a:pPr>
            <a:r>
              <a:rPr lang="en-US" sz="2000" dirty="0">
                <a:solidFill>
                  <a:schemeClr val="tx1"/>
                </a:solidFill>
              </a:rPr>
              <a:t>Key advantages:</a:t>
            </a:r>
          </a:p>
          <a:p>
            <a:pPr>
              <a:spcBef>
                <a:spcPts val="612"/>
              </a:spcBef>
              <a:buFont typeface="Wingdings" panose="05000000000000000000" pitchFamily="2" charset="2"/>
              <a:buChar char="§"/>
            </a:pPr>
            <a:r>
              <a:rPr lang="en-US" sz="2000" dirty="0">
                <a:solidFill>
                  <a:schemeClr val="tx1"/>
                </a:solidFill>
              </a:rPr>
              <a:t>Easy to install with Setup Wizard</a:t>
            </a:r>
          </a:p>
          <a:p>
            <a:pPr>
              <a:spcBef>
                <a:spcPts val="612"/>
              </a:spcBef>
              <a:buFont typeface="Wingdings" panose="05000000000000000000" pitchFamily="2" charset="2"/>
              <a:buChar char="§"/>
            </a:pPr>
            <a:r>
              <a:rPr lang="en-US" sz="2000" dirty="0">
                <a:solidFill>
                  <a:schemeClr val="tx1"/>
                </a:solidFill>
              </a:rPr>
              <a:t>Access to virtually any SAP data object </a:t>
            </a:r>
          </a:p>
          <a:p>
            <a:pPr lvl="1">
              <a:spcBef>
                <a:spcPts val="612"/>
              </a:spcBef>
              <a:buFont typeface="Wingdings" panose="05000000000000000000" pitchFamily="2" charset="2"/>
              <a:buChar char="§"/>
            </a:pPr>
            <a:r>
              <a:rPr lang="en-US" sz="2000" dirty="0">
                <a:solidFill>
                  <a:schemeClr val="tx1"/>
                </a:solidFill>
              </a:rPr>
              <a:t>SAP table, query, BAPI, BW cube, OHS, hierarchy, BW loader, report, </a:t>
            </a:r>
            <a:r>
              <a:rPr lang="en-US" sz="2000" dirty="0" err="1">
                <a:solidFill>
                  <a:schemeClr val="tx1"/>
                </a:solidFill>
              </a:rPr>
              <a:t>DeltaQ</a:t>
            </a:r>
            <a:endParaRPr lang="en-US" sz="2000" dirty="0"/>
          </a:p>
          <a:p>
            <a:pPr lvl="1">
              <a:spcBef>
                <a:spcPts val="612"/>
              </a:spcBef>
              <a:buFont typeface="Wingdings" panose="05000000000000000000" pitchFamily="2" charset="2"/>
              <a:buChar char="§"/>
            </a:pPr>
            <a:r>
              <a:rPr lang="en-US" sz="2000" dirty="0"/>
              <a:t>In any type of SAP system (SAP ERP, SAP CRM,… SAP BW)</a:t>
            </a:r>
            <a:endParaRPr lang="en-US" sz="2000" dirty="0">
              <a:solidFill>
                <a:schemeClr val="tx1"/>
              </a:solidFill>
            </a:endParaRPr>
          </a:p>
          <a:p>
            <a:pPr>
              <a:spcBef>
                <a:spcPts val="612"/>
              </a:spcBef>
              <a:buFont typeface="Wingdings" panose="05000000000000000000" pitchFamily="2" charset="2"/>
              <a:buChar char="§"/>
            </a:pPr>
            <a:r>
              <a:rPr lang="en-US" sz="2000" dirty="0">
                <a:solidFill>
                  <a:schemeClr val="tx1"/>
                </a:solidFill>
              </a:rPr>
              <a:t>SSO enabled via SNC (Secure Network Communication)</a:t>
            </a:r>
          </a:p>
          <a:p>
            <a:pPr>
              <a:spcBef>
                <a:spcPts val="612"/>
              </a:spcBef>
              <a:buFont typeface="Wingdings" panose="05000000000000000000" pitchFamily="2" charset="2"/>
              <a:buChar char="§"/>
            </a:pPr>
            <a:r>
              <a:rPr lang="en-US" sz="2000" dirty="0">
                <a:solidFill>
                  <a:schemeClr val="tx1"/>
                </a:solidFill>
              </a:rPr>
              <a:t>Easy to use. Search/browse for data objects in SAP by description</a:t>
            </a:r>
          </a:p>
          <a:p>
            <a:pPr>
              <a:spcBef>
                <a:spcPts val="612"/>
              </a:spcBef>
              <a:buFont typeface="Wingdings" panose="05000000000000000000" pitchFamily="2" charset="2"/>
              <a:buChar char="§"/>
            </a:pPr>
            <a:endParaRPr lang="en-US" sz="2000" dirty="0">
              <a:solidFill>
                <a:schemeClr val="tx1"/>
              </a:solidFill>
            </a:endParaRPr>
          </a:p>
          <a:p>
            <a:pPr marL="0" indent="0">
              <a:spcBef>
                <a:spcPts val="612"/>
              </a:spcBef>
              <a:buNone/>
            </a:pPr>
            <a:r>
              <a:rPr lang="en-US" sz="2000" dirty="0">
                <a:solidFill>
                  <a:schemeClr val="tx1"/>
                </a:solidFill>
              </a:rPr>
              <a:t>Requirements:</a:t>
            </a:r>
          </a:p>
          <a:p>
            <a:pPr>
              <a:spcBef>
                <a:spcPts val="612"/>
              </a:spcBef>
              <a:buFont typeface="Wingdings" panose="05000000000000000000" pitchFamily="2" charset="2"/>
              <a:buChar char="§"/>
            </a:pPr>
            <a:r>
              <a:rPr lang="en-US" sz="2000" dirty="0">
                <a:solidFill>
                  <a:schemeClr val="tx1"/>
                </a:solidFill>
              </a:rPr>
              <a:t>Works with Integration Services</a:t>
            </a:r>
          </a:p>
        </p:txBody>
      </p:sp>
      <p:sp>
        <p:nvSpPr>
          <p:cNvPr id="31" name="Rectangle 30"/>
          <p:cNvSpPr/>
          <p:nvPr/>
        </p:nvSpPr>
        <p:spPr bwMode="auto">
          <a:xfrm>
            <a:off x="1796640" y="1572127"/>
            <a:ext cx="9945132" cy="1398905"/>
          </a:xfrm>
          <a:prstGeom prst="rect">
            <a:avLst/>
          </a:prstGeom>
          <a:solidFill>
            <a:schemeClr val="tx1">
              <a:lumMod val="50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latin typeface="Segoe UI"/>
            </a:endParaRPr>
          </a:p>
        </p:txBody>
      </p:sp>
      <p:sp>
        <p:nvSpPr>
          <p:cNvPr id="33" name="TextBox 32"/>
          <p:cNvSpPr txBox="1"/>
          <p:nvPr/>
        </p:nvSpPr>
        <p:spPr>
          <a:xfrm>
            <a:off x="7087741" y="2337667"/>
            <a:ext cx="1803459" cy="606488"/>
          </a:xfrm>
          <a:prstGeom prst="rect">
            <a:avLst/>
          </a:prstGeom>
          <a:noFill/>
        </p:spPr>
        <p:txBody>
          <a:bodyPr wrap="square" rtlCol="0">
            <a:spAutoFit/>
          </a:bodyPr>
          <a:lstStyle/>
          <a:p>
            <a:pPr algn="ctr"/>
            <a:r>
              <a:rPr lang="de-DE" sz="1632" dirty="0"/>
              <a:t>SQL Server</a:t>
            </a:r>
            <a:br>
              <a:rPr lang="de-DE" sz="1632" dirty="0"/>
            </a:br>
            <a:r>
              <a:rPr lang="de-DE" sz="1632" dirty="0"/>
              <a:t>Data Warehouse</a:t>
            </a:r>
            <a:endParaRPr lang="en-US" sz="1632" dirty="0"/>
          </a:p>
        </p:txBody>
      </p:sp>
      <p:sp>
        <p:nvSpPr>
          <p:cNvPr id="34" name="Right Arrow 33"/>
          <p:cNvSpPr/>
          <p:nvPr/>
        </p:nvSpPr>
        <p:spPr>
          <a:xfrm>
            <a:off x="4803696" y="2058379"/>
            <a:ext cx="373041" cy="18652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35" name="TextBox 34"/>
          <p:cNvSpPr txBox="1"/>
          <p:nvPr/>
        </p:nvSpPr>
        <p:spPr>
          <a:xfrm>
            <a:off x="4830872" y="2351176"/>
            <a:ext cx="2155328" cy="594650"/>
          </a:xfrm>
          <a:prstGeom prst="rect">
            <a:avLst/>
          </a:prstGeom>
          <a:noFill/>
        </p:spPr>
        <p:txBody>
          <a:bodyPr wrap="square" rtlCol="0">
            <a:spAutoFit/>
          </a:bodyPr>
          <a:lstStyle/>
          <a:p>
            <a:pPr algn="ctr"/>
            <a:r>
              <a:rPr lang="en-US" sz="1632" dirty="0"/>
              <a:t>SQL Server Integration Services</a:t>
            </a:r>
          </a:p>
        </p:txBody>
      </p:sp>
      <p:sp>
        <p:nvSpPr>
          <p:cNvPr id="36" name="Right Arrow 35"/>
          <p:cNvSpPr/>
          <p:nvPr/>
        </p:nvSpPr>
        <p:spPr>
          <a:xfrm>
            <a:off x="6765559" y="2058379"/>
            <a:ext cx="373041" cy="18652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grpSp>
        <p:nvGrpSpPr>
          <p:cNvPr id="37" name="Group 36"/>
          <p:cNvGrpSpPr>
            <a:grpSpLocks/>
          </p:cNvGrpSpPr>
          <p:nvPr/>
        </p:nvGrpSpPr>
        <p:grpSpPr>
          <a:xfrm>
            <a:off x="7722038" y="1791614"/>
            <a:ext cx="559562" cy="559562"/>
            <a:chOff x="8833580" y="3659502"/>
            <a:chExt cx="693412" cy="900337"/>
          </a:xfrm>
        </p:grpSpPr>
        <p:sp>
          <p:nvSpPr>
            <p:cNvPr id="53" name="Oval 122"/>
            <p:cNvSpPr>
              <a:spLocks noChangeArrowheads="1"/>
            </p:cNvSpPr>
            <p:nvPr/>
          </p:nvSpPr>
          <p:spPr bwMode="auto">
            <a:xfrm>
              <a:off x="8845443" y="3659502"/>
              <a:ext cx="669687" cy="12723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51154">
                <a:defRPr/>
              </a:pPr>
              <a:endParaRPr lang="en-US" sz="1938" kern="0" dirty="0">
                <a:ln>
                  <a:solidFill>
                    <a:schemeClr val="bg1">
                      <a:alpha val="0"/>
                    </a:schemeClr>
                  </a:solidFill>
                </a:ln>
              </a:endParaRPr>
            </a:p>
          </p:txBody>
        </p:sp>
        <p:sp>
          <p:nvSpPr>
            <p:cNvPr id="54" name="Freeform 123"/>
            <p:cNvSpPr>
              <a:spLocks noEditPoints="1"/>
            </p:cNvSpPr>
            <p:nvPr/>
          </p:nvSpPr>
          <p:spPr bwMode="auto">
            <a:xfrm>
              <a:off x="8833580" y="3747918"/>
              <a:ext cx="693412" cy="811921"/>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51154">
                <a:defRPr/>
              </a:pPr>
              <a:endParaRPr lang="en-US" sz="1938" kern="0" dirty="0">
                <a:ln>
                  <a:solidFill>
                    <a:schemeClr val="bg1">
                      <a:alpha val="0"/>
                    </a:schemeClr>
                  </a:solidFill>
                </a:ln>
              </a:endParaRPr>
            </a:p>
          </p:txBody>
        </p:sp>
      </p:grpSp>
      <p:grpSp>
        <p:nvGrpSpPr>
          <p:cNvPr id="39" name="Group 38"/>
          <p:cNvGrpSpPr>
            <a:grpSpLocks noChangeAspect="1"/>
          </p:cNvGrpSpPr>
          <p:nvPr/>
        </p:nvGrpSpPr>
        <p:grpSpPr>
          <a:xfrm>
            <a:off x="5664638" y="1766489"/>
            <a:ext cx="559562" cy="597874"/>
            <a:chOff x="4503785" y="672724"/>
            <a:chExt cx="653869" cy="698636"/>
          </a:xfrm>
          <a:solidFill>
            <a:schemeClr val="tx1"/>
          </a:solidFill>
        </p:grpSpPr>
        <p:sp>
          <p:nvSpPr>
            <p:cNvPr id="44" name="Rectangle 43"/>
            <p:cNvSpPr/>
            <p:nvPr/>
          </p:nvSpPr>
          <p:spPr>
            <a:xfrm>
              <a:off x="4738117" y="961176"/>
              <a:ext cx="18288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45" name="Rectangle 44"/>
            <p:cNvSpPr/>
            <p:nvPr/>
          </p:nvSpPr>
          <p:spPr>
            <a:xfrm>
              <a:off x="4503785" y="1188480"/>
              <a:ext cx="18288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46" name="Rectangle 45"/>
            <p:cNvSpPr/>
            <p:nvPr/>
          </p:nvSpPr>
          <p:spPr>
            <a:xfrm>
              <a:off x="4974774" y="1188480"/>
              <a:ext cx="18288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cxnSp>
          <p:nvCxnSpPr>
            <p:cNvPr id="47" name="Elbow Connector 46"/>
            <p:cNvCxnSpPr>
              <a:endCxn id="45" idx="0"/>
            </p:cNvCxnSpPr>
            <p:nvPr/>
          </p:nvCxnSpPr>
          <p:spPr>
            <a:xfrm rot="10800000" flipV="1">
              <a:off x="4595226" y="1065314"/>
              <a:ext cx="142895" cy="123165"/>
            </a:xfrm>
            <a:prstGeom prst="bentConnector2">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46" idx="0"/>
              <a:endCxn id="44" idx="3"/>
            </p:cNvCxnSpPr>
            <p:nvPr/>
          </p:nvCxnSpPr>
          <p:spPr>
            <a:xfrm rot="16200000" flipV="1">
              <a:off x="4925674" y="1047939"/>
              <a:ext cx="135864" cy="145217"/>
            </a:xfrm>
            <a:prstGeom prst="bentConnector2">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4738117" y="672724"/>
              <a:ext cx="18288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cxnSp>
          <p:nvCxnSpPr>
            <p:cNvPr id="50" name="Straight Connector 49"/>
            <p:cNvCxnSpPr>
              <a:stCxn id="49" idx="2"/>
              <a:endCxn id="44" idx="0"/>
            </p:cNvCxnSpPr>
            <p:nvPr/>
          </p:nvCxnSpPr>
          <p:spPr>
            <a:xfrm>
              <a:off x="4829557" y="855604"/>
              <a:ext cx="0" cy="105572"/>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Rectangle 40"/>
          <p:cNvSpPr/>
          <p:nvPr/>
        </p:nvSpPr>
        <p:spPr bwMode="auto">
          <a:xfrm>
            <a:off x="405933" y="1572127"/>
            <a:ext cx="1398905" cy="1398905"/>
          </a:xfrm>
          <a:prstGeom prst="rect">
            <a:avLst/>
          </a:prstGeom>
          <a:solidFill>
            <a:srgbClr val="C00000"/>
          </a:solidFill>
          <a:ln w="25400" cap="flat" cmpd="sng" algn="ctr">
            <a:noFill/>
            <a:prstDash val="solid"/>
            <a:headEnd type="none" w="med" len="med"/>
            <a:tailEnd type="none" w="med" len="med"/>
          </a:ln>
          <a:effectLst/>
        </p:spPr>
        <p:txBody>
          <a:bodyPr rot="0" spcFirstLastPara="0" vertOverflow="overflow" horzOverflow="overflow" vert="horz" wrap="square" lIns="186521" tIns="139891" rIns="186521" bIns="139891" numCol="1" spcCol="0" rtlCol="0" fromWordArt="0" anchor="t" anchorCtr="0" forceAA="0" compatLnSpc="1">
            <a:prstTxWarp prst="textNoShape">
              <a:avLst/>
            </a:prstTxWarp>
            <a:noAutofit/>
          </a:bodyPr>
          <a:lstStyle/>
          <a:p>
            <a:pPr defTabSz="1345673" fontAlgn="base">
              <a:lnSpc>
                <a:spcPct val="90000"/>
              </a:lnSpc>
              <a:spcBef>
                <a:spcPct val="0"/>
              </a:spcBef>
              <a:spcAft>
                <a:spcPct val="0"/>
              </a:spcAft>
              <a:defRPr/>
            </a:pPr>
            <a:endParaRPr lang="en-US" sz="1632" spc="-102" dirty="0">
              <a:ln w="3175">
                <a:noFill/>
              </a:ln>
              <a:solidFill>
                <a:schemeClr val="bg1"/>
              </a:solidFill>
              <a:cs typeface="Arial" charset="0"/>
            </a:endParaRPr>
          </a:p>
        </p:txBody>
      </p:sp>
      <p:sp>
        <p:nvSpPr>
          <p:cNvPr id="42" name="Freeform 73"/>
          <p:cNvSpPr>
            <a:spLocks noChangeAspect="1" noEditPoints="1"/>
          </p:cNvSpPr>
          <p:nvPr/>
        </p:nvSpPr>
        <p:spPr bwMode="black">
          <a:xfrm>
            <a:off x="1073581" y="2256880"/>
            <a:ext cx="652822" cy="652822"/>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83943" tIns="41972" rIns="83943" bIns="41972" numCol="1" anchor="t" anchorCtr="0" compatLnSpc="1">
            <a:prstTxWarp prst="textNoShape">
              <a:avLst/>
            </a:prstTxWarp>
          </a:bodyPr>
          <a:lstStyle/>
          <a:p>
            <a:endParaRPr lang="en-US" sz="1071"/>
          </a:p>
        </p:txBody>
      </p:sp>
      <p:sp>
        <p:nvSpPr>
          <p:cNvPr id="43" name="TextBox 42"/>
          <p:cNvSpPr txBox="1"/>
          <p:nvPr/>
        </p:nvSpPr>
        <p:spPr>
          <a:xfrm>
            <a:off x="391310" y="1528217"/>
            <a:ext cx="1484385" cy="469039"/>
          </a:xfrm>
          <a:prstGeom prst="rect">
            <a:avLst/>
          </a:prstGeom>
          <a:noFill/>
        </p:spPr>
        <p:txBody>
          <a:bodyPr wrap="square" rtlCol="0">
            <a:spAutoFit/>
          </a:bodyPr>
          <a:lstStyle/>
          <a:p>
            <a:r>
              <a:rPr lang="de-DE" sz="2448" dirty="0"/>
              <a:t>Integrate</a:t>
            </a:r>
            <a:endParaRPr lang="en-US" sz="2448" dirty="0"/>
          </a:p>
        </p:txBody>
      </p:sp>
      <p:sp>
        <p:nvSpPr>
          <p:cNvPr id="28" name="TextBox 27"/>
          <p:cNvSpPr txBox="1"/>
          <p:nvPr/>
        </p:nvSpPr>
        <p:spPr>
          <a:xfrm>
            <a:off x="2550852" y="2440346"/>
            <a:ext cx="2073148" cy="343492"/>
          </a:xfrm>
          <a:prstGeom prst="rect">
            <a:avLst/>
          </a:prstGeom>
          <a:noFill/>
        </p:spPr>
        <p:txBody>
          <a:bodyPr wrap="square" rtlCol="0">
            <a:spAutoFit/>
          </a:bodyPr>
          <a:lstStyle/>
          <a:p>
            <a:r>
              <a:rPr lang="de-DE" sz="1632" dirty="0"/>
              <a:t>   SAP ERP    SAP BW </a:t>
            </a:r>
            <a:endParaRPr lang="en-US" sz="1632" dirty="0"/>
          </a:p>
        </p:txBody>
      </p:sp>
      <p:grpSp>
        <p:nvGrpSpPr>
          <p:cNvPr id="29" name="Group 28"/>
          <p:cNvGrpSpPr>
            <a:grpSpLocks/>
          </p:cNvGrpSpPr>
          <p:nvPr/>
        </p:nvGrpSpPr>
        <p:grpSpPr>
          <a:xfrm>
            <a:off x="3023800" y="1788873"/>
            <a:ext cx="559562" cy="559562"/>
            <a:chOff x="8833580" y="3659502"/>
            <a:chExt cx="693412" cy="900337"/>
          </a:xfrm>
        </p:grpSpPr>
        <p:sp>
          <p:nvSpPr>
            <p:cNvPr id="30" name="Oval 122"/>
            <p:cNvSpPr>
              <a:spLocks noChangeArrowheads="1"/>
            </p:cNvSpPr>
            <p:nvPr/>
          </p:nvSpPr>
          <p:spPr bwMode="auto">
            <a:xfrm>
              <a:off x="8845443" y="3659502"/>
              <a:ext cx="669687" cy="12723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51154">
                <a:defRPr/>
              </a:pPr>
              <a:endParaRPr lang="en-US" sz="1938" kern="0" dirty="0">
                <a:ln>
                  <a:solidFill>
                    <a:schemeClr val="bg1">
                      <a:alpha val="0"/>
                    </a:schemeClr>
                  </a:solidFill>
                </a:ln>
              </a:endParaRPr>
            </a:p>
          </p:txBody>
        </p:sp>
        <p:sp>
          <p:nvSpPr>
            <p:cNvPr id="55" name="Freeform 123"/>
            <p:cNvSpPr>
              <a:spLocks noEditPoints="1"/>
            </p:cNvSpPr>
            <p:nvPr/>
          </p:nvSpPr>
          <p:spPr bwMode="auto">
            <a:xfrm>
              <a:off x="8833580" y="3747918"/>
              <a:ext cx="693412" cy="811921"/>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51154">
                <a:defRPr/>
              </a:pPr>
              <a:endParaRPr lang="en-US" sz="1938" kern="0" dirty="0">
                <a:ln>
                  <a:solidFill>
                    <a:schemeClr val="bg1">
                      <a:alpha val="0"/>
                    </a:schemeClr>
                  </a:solidFill>
                </a:ln>
              </a:endParaRPr>
            </a:p>
          </p:txBody>
        </p:sp>
      </p:grpSp>
      <p:grpSp>
        <p:nvGrpSpPr>
          <p:cNvPr id="56" name="Group 55"/>
          <p:cNvGrpSpPr>
            <a:grpSpLocks noChangeAspect="1"/>
          </p:cNvGrpSpPr>
          <p:nvPr/>
        </p:nvGrpSpPr>
        <p:grpSpPr>
          <a:xfrm>
            <a:off x="3646441" y="1885746"/>
            <a:ext cx="746083" cy="501442"/>
            <a:chOff x="5257828" y="3427036"/>
            <a:chExt cx="814879" cy="547678"/>
          </a:xfrm>
        </p:grpSpPr>
        <p:sp>
          <p:nvSpPr>
            <p:cNvPr id="57" name="Freeform 56"/>
            <p:cNvSpPr>
              <a:spLocks noEditPoints="1"/>
            </p:cNvSpPr>
            <p:nvPr/>
          </p:nvSpPr>
          <p:spPr bwMode="black">
            <a:xfrm>
              <a:off x="5257828" y="3427036"/>
              <a:ext cx="491659" cy="491531"/>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vert="horz" wrap="square" lIns="111895" tIns="55948" rIns="111895" bIns="55948" numCol="1" anchor="t" anchorCtr="0" compatLnSpc="1">
              <a:prstTxWarp prst="textNoShape">
                <a:avLst/>
              </a:prstTxWarp>
            </a:bodyPr>
            <a:lstStyle/>
            <a:p>
              <a:pPr defTabSz="932363"/>
              <a:endParaRPr lang="en-US" sz="2175">
                <a:solidFill>
                  <a:srgbClr val="FFFFFF"/>
                </a:solidFill>
              </a:endParaRPr>
            </a:p>
          </p:txBody>
        </p:sp>
        <p:sp>
          <p:nvSpPr>
            <p:cNvPr id="58" name="Freeform 23"/>
            <p:cNvSpPr>
              <a:spLocks noEditPoints="1"/>
            </p:cNvSpPr>
            <p:nvPr/>
          </p:nvSpPr>
          <p:spPr bwMode="black">
            <a:xfrm>
              <a:off x="5658311" y="3560426"/>
              <a:ext cx="414396" cy="414288"/>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vert="horz" wrap="square" lIns="111895" tIns="55948" rIns="111895" bIns="55948" numCol="1" anchor="t" anchorCtr="0" compatLnSpc="1">
              <a:prstTxWarp prst="textNoShape">
                <a:avLst/>
              </a:prstTxWarp>
            </a:bodyPr>
            <a:lstStyle/>
            <a:p>
              <a:pPr defTabSz="932363"/>
              <a:endParaRPr lang="en-US" sz="2175">
                <a:solidFill>
                  <a:srgbClr val="FFFFFF"/>
                </a:solidFill>
              </a:endParaRPr>
            </a:p>
          </p:txBody>
        </p:sp>
      </p:grpSp>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0842" y="2171508"/>
            <a:ext cx="559562" cy="308771"/>
          </a:xfrm>
          <a:prstGeom prst="rect">
            <a:avLst/>
          </a:prstGeom>
        </p:spPr>
      </p:pic>
    </p:spTree>
    <p:extLst>
      <p:ext uri="{BB962C8B-B14F-4D97-AF65-F5344CB8AC3E}">
        <p14:creationId xmlns:p14="http://schemas.microsoft.com/office/powerpoint/2010/main" val="268636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sz="3672" dirty="0"/>
              <a:t>Theobald Software - Xtract IS</a:t>
            </a:r>
            <a:endParaRPr lang="en-US" dirty="0"/>
          </a:p>
        </p:txBody>
      </p:sp>
    </p:spTree>
    <p:extLst>
      <p:ext uri="{BB962C8B-B14F-4D97-AF65-F5344CB8AC3E}">
        <p14:creationId xmlns:p14="http://schemas.microsoft.com/office/powerpoint/2010/main" val="396425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Autofit/>
          </a:bodyPr>
          <a:lstStyle/>
          <a:p>
            <a:r>
              <a:rPr lang="en-US" dirty="0"/>
              <a:t>Microsoft BI Integration Scenarios for SAP</a:t>
            </a:r>
          </a:p>
        </p:txBody>
      </p:sp>
      <p:sp>
        <p:nvSpPr>
          <p:cNvPr id="16" name="Rectangle 15"/>
          <p:cNvSpPr/>
          <p:nvPr/>
        </p:nvSpPr>
        <p:spPr bwMode="auto">
          <a:xfrm>
            <a:off x="484853" y="2058830"/>
            <a:ext cx="1398905" cy="1398905"/>
          </a:xfrm>
          <a:prstGeom prst="rect">
            <a:avLst/>
          </a:prstGeom>
          <a:solidFill>
            <a:srgbClr val="7FBA00"/>
          </a:solidFill>
          <a:ln w="38100" cap="flat" cmpd="sng" algn="ctr">
            <a:noFill/>
            <a:prstDash val="solid"/>
            <a:headEnd type="none" w="med" len="med"/>
            <a:tailEnd type="none" w="med" len="med"/>
          </a:ln>
          <a:effectLst/>
        </p:spPr>
        <p:txBody>
          <a:bodyPr vert="horz" wrap="square" lIns="95112" tIns="93260" rIns="95112" bIns="93260" numCol="1" rtlCol="0" anchor="t" anchorCtr="0" compatLnSpc="1">
            <a:prstTxWarp prst="textNoShape">
              <a:avLst/>
            </a:prstTxWarp>
          </a:bodyPr>
          <a:lstStyle/>
          <a:p>
            <a:pPr defTabSz="950843" fontAlgn="base">
              <a:lnSpc>
                <a:spcPct val="90000"/>
              </a:lnSpc>
              <a:spcBef>
                <a:spcPct val="0"/>
              </a:spcBef>
              <a:spcAft>
                <a:spcPct val="0"/>
              </a:spcAft>
            </a:pPr>
            <a:endParaRPr lang="en-US" sz="1836" kern="0" dirty="0">
              <a:gradFill>
                <a:gsLst>
                  <a:gs pos="0">
                    <a:srgbClr val="FFFFFF"/>
                  </a:gs>
                  <a:gs pos="100000">
                    <a:srgbClr val="FFFFFF"/>
                  </a:gs>
                </a:gsLst>
                <a:lin ang="5400000" scaled="0"/>
              </a:gradFill>
              <a:ea typeface="Segoe UI" pitchFamily="34" charset="0"/>
              <a:cs typeface="Segoe UI" pitchFamily="34" charset="0"/>
            </a:endParaRPr>
          </a:p>
        </p:txBody>
      </p:sp>
      <p:sp>
        <p:nvSpPr>
          <p:cNvPr id="17" name="TextBox 16"/>
          <p:cNvSpPr txBox="1"/>
          <p:nvPr/>
        </p:nvSpPr>
        <p:spPr>
          <a:xfrm>
            <a:off x="484469" y="2058831"/>
            <a:ext cx="1388370" cy="478376"/>
          </a:xfrm>
          <a:prstGeom prst="rect">
            <a:avLst/>
          </a:prstGeom>
          <a:noFill/>
        </p:spPr>
        <p:txBody>
          <a:bodyPr wrap="square" rtlCol="0">
            <a:spAutoFit/>
          </a:bodyPr>
          <a:lstStyle/>
          <a:p>
            <a:r>
              <a:rPr lang="de-DE" sz="2400" dirty="0"/>
              <a:t>Discover</a:t>
            </a:r>
            <a:endParaRPr lang="en-US" sz="2400" dirty="0"/>
          </a:p>
        </p:txBody>
      </p:sp>
      <p:sp>
        <p:nvSpPr>
          <p:cNvPr id="18" name="Freeform 8"/>
          <p:cNvSpPr>
            <a:spLocks noChangeAspect="1" noEditPoints="1"/>
          </p:cNvSpPr>
          <p:nvPr/>
        </p:nvSpPr>
        <p:spPr bwMode="black">
          <a:xfrm>
            <a:off x="1150174" y="2783567"/>
            <a:ext cx="559562" cy="559416"/>
          </a:xfrm>
          <a:custGeom>
            <a:avLst/>
            <a:gdLst>
              <a:gd name="T0" fmla="*/ 226 w 300"/>
              <a:gd name="T1" fmla="*/ 193 h 300"/>
              <a:gd name="T2" fmla="*/ 233 w 300"/>
              <a:gd name="T3" fmla="*/ 157 h 300"/>
              <a:gd name="T4" fmla="*/ 233 w 300"/>
              <a:gd name="T5" fmla="*/ 128 h 300"/>
              <a:gd name="T6" fmla="*/ 142 w 300"/>
              <a:gd name="T7" fmla="*/ 51 h 300"/>
              <a:gd name="T8" fmla="*/ 52 w 300"/>
              <a:gd name="T9" fmla="*/ 128 h 300"/>
              <a:gd name="T10" fmla="*/ 52 w 300"/>
              <a:gd name="T11" fmla="*/ 157 h 300"/>
              <a:gd name="T12" fmla="*/ 142 w 300"/>
              <a:gd name="T13" fmla="*/ 234 h 300"/>
              <a:gd name="T14" fmla="*/ 183 w 300"/>
              <a:gd name="T15" fmla="*/ 224 h 300"/>
              <a:gd name="T16" fmla="*/ 193 w 300"/>
              <a:gd name="T17" fmla="*/ 226 h 300"/>
              <a:gd name="T18" fmla="*/ 270 w 300"/>
              <a:gd name="T19" fmla="*/ 300 h 300"/>
              <a:gd name="T20" fmla="*/ 298 w 300"/>
              <a:gd name="T21" fmla="*/ 275 h 300"/>
              <a:gd name="T22" fmla="*/ 206 w 300"/>
              <a:gd name="T23" fmla="*/ 157 h 300"/>
              <a:gd name="T24" fmla="*/ 142 w 300"/>
              <a:gd name="T25" fmla="*/ 208 h 300"/>
              <a:gd name="T26" fmla="*/ 78 w 300"/>
              <a:gd name="T27" fmla="*/ 157 h 300"/>
              <a:gd name="T28" fmla="*/ 78 w 300"/>
              <a:gd name="T29" fmla="*/ 128 h 300"/>
              <a:gd name="T30" fmla="*/ 142 w 300"/>
              <a:gd name="T31" fmla="*/ 77 h 300"/>
              <a:gd name="T32" fmla="*/ 206 w 300"/>
              <a:gd name="T33" fmla="*/ 128 h 300"/>
              <a:gd name="T34" fmla="*/ 206 w 300"/>
              <a:gd name="T35" fmla="*/ 157 h 300"/>
              <a:gd name="T36" fmla="*/ 197 w 300"/>
              <a:gd name="T37" fmla="*/ 142 h 300"/>
              <a:gd name="T38" fmla="*/ 156 w 300"/>
              <a:gd name="T39" fmla="*/ 157 h 300"/>
              <a:gd name="T40" fmla="*/ 142 w 300"/>
              <a:gd name="T41" fmla="*/ 197 h 300"/>
              <a:gd name="T42" fmla="*/ 128 w 300"/>
              <a:gd name="T43" fmla="*/ 157 h 300"/>
              <a:gd name="T44" fmla="*/ 87 w 300"/>
              <a:gd name="T45" fmla="*/ 142 h 300"/>
              <a:gd name="T46" fmla="*/ 128 w 300"/>
              <a:gd name="T47" fmla="*/ 128 h 300"/>
              <a:gd name="T48" fmla="*/ 142 w 300"/>
              <a:gd name="T49" fmla="*/ 88 h 300"/>
              <a:gd name="T50" fmla="*/ 156 w 300"/>
              <a:gd name="T51" fmla="*/ 128 h 300"/>
              <a:gd name="T52" fmla="*/ 142 w 300"/>
              <a:gd name="T53" fmla="*/ 40 h 300"/>
              <a:gd name="T54" fmla="*/ 128 w 300"/>
              <a:gd name="T55" fmla="*/ 0 h 300"/>
              <a:gd name="T56" fmla="*/ 156 w 300"/>
              <a:gd name="T57" fmla="*/ 41 h 300"/>
              <a:gd name="T58" fmla="*/ 40 w 300"/>
              <a:gd name="T59" fmla="*/ 142 h 300"/>
              <a:gd name="T60" fmla="*/ 0 w 300"/>
              <a:gd name="T61" fmla="*/ 157 h 300"/>
              <a:gd name="T62" fmla="*/ 41 w 300"/>
              <a:gd name="T63" fmla="*/ 128 h 300"/>
              <a:gd name="T64" fmla="*/ 142 w 300"/>
              <a:gd name="T65" fmla="*/ 245 h 300"/>
              <a:gd name="T66" fmla="*/ 156 w 300"/>
              <a:gd name="T67" fmla="*/ 285 h 300"/>
              <a:gd name="T68" fmla="*/ 128 w 300"/>
              <a:gd name="T69" fmla="*/ 244 h 300"/>
              <a:gd name="T70" fmla="*/ 245 w 300"/>
              <a:gd name="T71" fmla="*/ 142 h 300"/>
              <a:gd name="T72" fmla="*/ 285 w 300"/>
              <a:gd name="T73" fmla="*/ 128 h 300"/>
              <a:gd name="T74" fmla="*/ 243 w 300"/>
              <a:gd name="T75" fmla="*/ 1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rgbClr val="FFFFFF"/>
          </a:solidFill>
          <a:ln>
            <a:noFill/>
          </a:ln>
        </p:spPr>
        <p:txBody>
          <a:bodyPr vert="horz" wrap="square" lIns="83943" tIns="41972" rIns="83943" bIns="41972" numCol="1" anchor="t" anchorCtr="0" compatLnSpc="1">
            <a:prstTxWarp prst="textNoShape">
              <a:avLst/>
            </a:prstTxWarp>
          </a:bodyPr>
          <a:lstStyle/>
          <a:p>
            <a:endParaRPr lang="en-US" sz="1632">
              <a:solidFill>
                <a:srgbClr val="505050"/>
              </a:solidFill>
            </a:endParaRPr>
          </a:p>
        </p:txBody>
      </p:sp>
      <p:sp>
        <p:nvSpPr>
          <p:cNvPr id="19" name="Rectangle 18"/>
          <p:cNvSpPr/>
          <p:nvPr/>
        </p:nvSpPr>
        <p:spPr bwMode="auto">
          <a:xfrm>
            <a:off x="473936" y="3654261"/>
            <a:ext cx="1398905" cy="1398905"/>
          </a:xfrm>
          <a:prstGeom prst="rect">
            <a:avLst/>
          </a:prstGeom>
          <a:solidFill>
            <a:srgbClr val="7FBA00"/>
          </a:solidFill>
          <a:ln w="38100" cap="flat" cmpd="sng" algn="ctr">
            <a:noFill/>
            <a:prstDash val="solid"/>
            <a:headEnd type="none" w="med" len="med"/>
            <a:tailEnd type="none" w="med" len="med"/>
          </a:ln>
          <a:effectLst/>
        </p:spPr>
        <p:txBody>
          <a:bodyPr vert="horz" wrap="square" lIns="95112" tIns="93260" rIns="95112" bIns="93260" numCol="1" rtlCol="0" anchor="t" anchorCtr="0" compatLnSpc="1">
            <a:prstTxWarp prst="textNoShape">
              <a:avLst/>
            </a:prstTxWarp>
          </a:bodyPr>
          <a:lstStyle/>
          <a:p>
            <a:pPr defTabSz="950843" fontAlgn="base">
              <a:lnSpc>
                <a:spcPct val="90000"/>
              </a:lnSpc>
              <a:spcBef>
                <a:spcPct val="0"/>
              </a:spcBef>
              <a:spcAft>
                <a:spcPct val="0"/>
              </a:spcAft>
            </a:pPr>
            <a:endParaRPr lang="en-US" sz="1836" kern="0" dirty="0">
              <a:gradFill>
                <a:gsLst>
                  <a:gs pos="0">
                    <a:srgbClr val="FFFFFF"/>
                  </a:gs>
                  <a:gs pos="100000">
                    <a:srgbClr val="FFFFFF"/>
                  </a:gs>
                </a:gsLst>
                <a:lin ang="5400000" scaled="0"/>
              </a:gradFill>
              <a:ea typeface="Segoe UI" pitchFamily="34" charset="0"/>
              <a:cs typeface="Segoe UI" pitchFamily="34" charset="0"/>
            </a:endParaRPr>
          </a:p>
        </p:txBody>
      </p:sp>
      <p:sp>
        <p:nvSpPr>
          <p:cNvPr id="20" name="TextBox 19"/>
          <p:cNvSpPr txBox="1"/>
          <p:nvPr/>
        </p:nvSpPr>
        <p:spPr>
          <a:xfrm>
            <a:off x="484469" y="3667960"/>
            <a:ext cx="1388370" cy="478376"/>
          </a:xfrm>
          <a:prstGeom prst="rect">
            <a:avLst/>
          </a:prstGeom>
          <a:noFill/>
        </p:spPr>
        <p:txBody>
          <a:bodyPr wrap="square" rtlCol="0">
            <a:spAutoFit/>
          </a:bodyPr>
          <a:lstStyle/>
          <a:p>
            <a:r>
              <a:rPr lang="de-DE" sz="2400" dirty="0"/>
              <a:t>Analyze</a:t>
            </a:r>
            <a:endParaRPr lang="en-US" sz="2400" dirty="0"/>
          </a:p>
        </p:txBody>
      </p:sp>
      <p:grpSp>
        <p:nvGrpSpPr>
          <p:cNvPr id="21" name="Group 20"/>
          <p:cNvGrpSpPr/>
          <p:nvPr/>
        </p:nvGrpSpPr>
        <p:grpSpPr>
          <a:xfrm flipH="1">
            <a:off x="1271521" y="4325452"/>
            <a:ext cx="466302" cy="605699"/>
            <a:chOff x="1519068" y="3645051"/>
            <a:chExt cx="800271" cy="1108369"/>
          </a:xfrm>
          <a:solidFill>
            <a:schemeClr val="bg1"/>
          </a:solidFill>
        </p:grpSpPr>
        <p:sp>
          <p:nvSpPr>
            <p:cNvPr id="22" name="Rectangle 24"/>
            <p:cNvSpPr/>
            <p:nvPr/>
          </p:nvSpPr>
          <p:spPr>
            <a:xfrm>
              <a:off x="1519068" y="3645051"/>
              <a:ext cx="800271" cy="1108369"/>
            </a:xfrm>
            <a:custGeom>
              <a:avLst/>
              <a:gdLst/>
              <a:ahLst/>
              <a:cxnLst/>
              <a:rect l="l" t="t" r="r" b="b"/>
              <a:pathLst>
                <a:path w="1518158" h="2102639">
                  <a:moveTo>
                    <a:pt x="664962" y="48"/>
                  </a:moveTo>
                  <a:cubicBezTo>
                    <a:pt x="990735" y="4734"/>
                    <a:pt x="1250103" y="195355"/>
                    <a:pt x="1311820" y="389100"/>
                  </a:cubicBezTo>
                  <a:cubicBezTo>
                    <a:pt x="1373537" y="582844"/>
                    <a:pt x="1310258" y="419568"/>
                    <a:pt x="1400880" y="656280"/>
                  </a:cubicBezTo>
                  <a:cubicBezTo>
                    <a:pt x="1411818" y="757059"/>
                    <a:pt x="1339163" y="742996"/>
                    <a:pt x="1358694" y="815651"/>
                  </a:cubicBezTo>
                  <a:cubicBezTo>
                    <a:pt x="1378225" y="888305"/>
                    <a:pt x="1514158" y="1033614"/>
                    <a:pt x="1518064" y="1092206"/>
                  </a:cubicBezTo>
                  <a:cubicBezTo>
                    <a:pt x="1521971" y="1150798"/>
                    <a:pt x="1404005" y="1135955"/>
                    <a:pt x="1382130" y="1167204"/>
                  </a:cubicBezTo>
                  <a:cubicBezTo>
                    <a:pt x="1360256" y="1198453"/>
                    <a:pt x="1390724" y="1255483"/>
                    <a:pt x="1386818" y="1279701"/>
                  </a:cubicBezTo>
                  <a:cubicBezTo>
                    <a:pt x="1382912" y="1303919"/>
                    <a:pt x="1361038" y="1303137"/>
                    <a:pt x="1358694" y="1312512"/>
                  </a:cubicBezTo>
                  <a:cubicBezTo>
                    <a:pt x="1356350" y="1321887"/>
                    <a:pt x="1382912" y="1320325"/>
                    <a:pt x="1372756" y="1335949"/>
                  </a:cubicBezTo>
                  <a:cubicBezTo>
                    <a:pt x="1362600" y="1351574"/>
                    <a:pt x="1313382" y="1359387"/>
                    <a:pt x="1297758" y="1406260"/>
                  </a:cubicBezTo>
                  <a:cubicBezTo>
                    <a:pt x="1282134" y="1453134"/>
                    <a:pt x="1409474" y="1567974"/>
                    <a:pt x="1279008" y="1617192"/>
                  </a:cubicBezTo>
                  <a:cubicBezTo>
                    <a:pt x="1148544" y="1666410"/>
                    <a:pt x="978235" y="1565631"/>
                    <a:pt x="936830" y="1645316"/>
                  </a:cubicBezTo>
                  <a:cubicBezTo>
                    <a:pt x="895425" y="1725002"/>
                    <a:pt x="843864" y="1864060"/>
                    <a:pt x="1030577" y="2095304"/>
                  </a:cubicBezTo>
                  <a:cubicBezTo>
                    <a:pt x="762616" y="2092179"/>
                    <a:pt x="244660" y="2113272"/>
                    <a:pt x="18105" y="2095304"/>
                  </a:cubicBezTo>
                  <a:cubicBezTo>
                    <a:pt x="72790" y="1927340"/>
                    <a:pt x="250130" y="1765625"/>
                    <a:pt x="247786" y="1537506"/>
                  </a:cubicBezTo>
                  <a:cubicBezTo>
                    <a:pt x="245442" y="1309387"/>
                    <a:pt x="51697" y="1118768"/>
                    <a:pt x="4042" y="726591"/>
                  </a:cubicBezTo>
                  <a:cubicBezTo>
                    <a:pt x="-20283" y="526408"/>
                    <a:pt x="67548" y="340065"/>
                    <a:pt x="203379" y="206900"/>
                  </a:cubicBezTo>
                  <a:lnTo>
                    <a:pt x="203379" y="206708"/>
                  </a:lnTo>
                  <a:lnTo>
                    <a:pt x="203605" y="206708"/>
                  </a:lnTo>
                  <a:cubicBezTo>
                    <a:pt x="332512" y="77755"/>
                    <a:pt x="505564" y="-2246"/>
                    <a:pt x="664962" y="4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sz="1836" dirty="0"/>
            </a:p>
          </p:txBody>
        </p:sp>
        <p:sp>
          <p:nvSpPr>
            <p:cNvPr id="24" name="Freeform 23"/>
            <p:cNvSpPr>
              <a:spLocks noEditPoints="1"/>
            </p:cNvSpPr>
            <p:nvPr/>
          </p:nvSpPr>
          <p:spPr bwMode="black">
            <a:xfrm rot="17995606">
              <a:off x="1673591" y="3750465"/>
              <a:ext cx="368554" cy="289401"/>
            </a:xfrm>
            <a:custGeom>
              <a:avLst/>
              <a:gdLst>
                <a:gd name="T0" fmla="*/ 1304 w 1423"/>
                <a:gd name="T1" fmla="*/ 301 h 1114"/>
                <a:gd name="T2" fmla="*/ 1302 w 1423"/>
                <a:gd name="T3" fmla="*/ 297 h 1114"/>
                <a:gd name="T4" fmla="*/ 719 w 1423"/>
                <a:gd name="T5" fmla="*/ 113 h 1114"/>
                <a:gd name="T6" fmla="*/ 496 w 1423"/>
                <a:gd name="T7" fmla="*/ 416 h 1114"/>
                <a:gd name="T8" fmla="*/ 441 w 1423"/>
                <a:gd name="T9" fmla="*/ 482 h 1114"/>
                <a:gd name="T10" fmla="*/ 375 w 1423"/>
                <a:gd name="T11" fmla="*/ 536 h 1114"/>
                <a:gd name="T12" fmla="*/ 290 w 1423"/>
                <a:gd name="T13" fmla="*/ 648 h 1114"/>
                <a:gd name="T14" fmla="*/ 470 w 1423"/>
                <a:gd name="T15" fmla="*/ 973 h 1114"/>
                <a:gd name="T16" fmla="*/ 610 w 1423"/>
                <a:gd name="T17" fmla="*/ 960 h 1114"/>
                <a:gd name="T18" fmla="*/ 775 w 1423"/>
                <a:gd name="T19" fmla="*/ 921 h 1114"/>
                <a:gd name="T20" fmla="*/ 932 w 1423"/>
                <a:gd name="T21" fmla="*/ 927 h 1114"/>
                <a:gd name="T22" fmla="*/ 1151 w 1423"/>
                <a:gd name="T23" fmla="*/ 893 h 1114"/>
                <a:gd name="T24" fmla="*/ 1304 w 1423"/>
                <a:gd name="T25" fmla="*/ 301 h 1114"/>
                <a:gd name="T26" fmla="*/ 1024 w 1423"/>
                <a:gd name="T27" fmla="*/ 311 h 1114"/>
                <a:gd name="T28" fmla="*/ 1024 w 1423"/>
                <a:gd name="T29" fmla="*/ 311 h 1114"/>
                <a:gd name="T30" fmla="*/ 873 w 1423"/>
                <a:gd name="T31" fmla="*/ 299 h 1114"/>
                <a:gd name="T32" fmla="*/ 873 w 1423"/>
                <a:gd name="T33" fmla="*/ 299 h 1114"/>
                <a:gd name="T34" fmla="*/ 799 w 1423"/>
                <a:gd name="T35" fmla="*/ 278 h 1114"/>
                <a:gd name="T36" fmla="*/ 821 w 1423"/>
                <a:gd name="T37" fmla="*/ 203 h 1114"/>
                <a:gd name="T38" fmla="*/ 828 w 1423"/>
                <a:gd name="T39" fmla="*/ 200 h 1114"/>
                <a:gd name="T40" fmla="*/ 1101 w 1423"/>
                <a:gd name="T41" fmla="*/ 234 h 1114"/>
                <a:gd name="T42" fmla="*/ 1108 w 1423"/>
                <a:gd name="T43" fmla="*/ 244 h 1114"/>
                <a:gd name="T44" fmla="*/ 1087 w 1423"/>
                <a:gd name="T45" fmla="*/ 318 h 1114"/>
                <a:gd name="T46" fmla="*/ 1024 w 1423"/>
                <a:gd name="T47" fmla="*/ 311 h 1114"/>
                <a:gd name="T48" fmla="*/ 14 w 1423"/>
                <a:gd name="T49" fmla="*/ 967 h 1114"/>
                <a:gd name="T50" fmla="*/ 53 w 1423"/>
                <a:gd name="T51" fmla="*/ 1037 h 1114"/>
                <a:gd name="T52" fmla="*/ 115 w 1423"/>
                <a:gd name="T53" fmla="*/ 1064 h 1114"/>
                <a:gd name="T54" fmla="*/ 24 w 1423"/>
                <a:gd name="T55" fmla="*/ 900 h 1114"/>
                <a:gd name="T56" fmla="*/ 14 w 1423"/>
                <a:gd name="T57" fmla="*/ 967 h 1114"/>
                <a:gd name="T58" fmla="*/ 400 w 1423"/>
                <a:gd name="T59" fmla="*/ 959 h 1114"/>
                <a:gd name="T60" fmla="*/ 265 w 1423"/>
                <a:gd name="T61" fmla="*/ 714 h 1114"/>
                <a:gd name="T62" fmla="*/ 190 w 1423"/>
                <a:gd name="T63" fmla="*/ 686 h 1114"/>
                <a:gd name="T64" fmla="*/ 175 w 1423"/>
                <a:gd name="T65" fmla="*/ 764 h 1114"/>
                <a:gd name="T66" fmla="*/ 310 w 1423"/>
                <a:gd name="T67" fmla="*/ 1008 h 1114"/>
                <a:gd name="T68" fmla="*/ 385 w 1423"/>
                <a:gd name="T69" fmla="*/ 1037 h 1114"/>
                <a:gd name="T70" fmla="*/ 400 w 1423"/>
                <a:gd name="T71" fmla="*/ 959 h 1114"/>
                <a:gd name="T72" fmla="*/ 266 w 1423"/>
                <a:gd name="T73" fmla="*/ 1026 h 1114"/>
                <a:gd name="T74" fmla="*/ 136 w 1423"/>
                <a:gd name="T75" fmla="*/ 792 h 1114"/>
                <a:gd name="T76" fmla="*/ 65 w 1423"/>
                <a:gd name="T77" fmla="*/ 764 h 1114"/>
                <a:gd name="T78" fmla="*/ 50 w 1423"/>
                <a:gd name="T79" fmla="*/ 840 h 1114"/>
                <a:gd name="T80" fmla="*/ 180 w 1423"/>
                <a:gd name="T81" fmla="*/ 1074 h 1114"/>
                <a:gd name="T82" fmla="*/ 251 w 1423"/>
                <a:gd name="T83" fmla="*/ 1101 h 1114"/>
                <a:gd name="T84" fmla="*/ 266 w 1423"/>
                <a:gd name="T85" fmla="*/ 1026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32" dirty="0">
                <a:ln>
                  <a:solidFill>
                    <a:schemeClr val="tx1">
                      <a:alpha val="0"/>
                    </a:schemeClr>
                  </a:solidFill>
                </a:ln>
              </a:endParaRPr>
            </a:p>
          </p:txBody>
        </p:sp>
      </p:grpSp>
      <p:sp>
        <p:nvSpPr>
          <p:cNvPr id="2" name="TextBox 1"/>
          <p:cNvSpPr txBox="1"/>
          <p:nvPr/>
        </p:nvSpPr>
        <p:spPr>
          <a:xfrm>
            <a:off x="391600" y="1495509"/>
            <a:ext cx="5479433" cy="461665"/>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User directly connected to SAP </a:t>
            </a:r>
            <a:r>
              <a:rPr lang="en-US" sz="2400" dirty="0" smtClean="0">
                <a:latin typeface="Segoe UI" panose="020B0502040204020203" pitchFamily="34" charset="0"/>
                <a:cs typeface="Segoe UI" panose="020B0502040204020203" pitchFamily="34" charset="0"/>
              </a:rPr>
              <a:t>system</a:t>
            </a:r>
            <a:endParaRPr lang="en-US" sz="1836" dirty="0">
              <a:latin typeface="Segoe UI" panose="020B0502040204020203" pitchFamily="34" charset="0"/>
              <a:cs typeface="Segoe UI" panose="020B0502040204020203" pitchFamily="34" charset="0"/>
            </a:endParaRPr>
          </a:p>
        </p:txBody>
      </p:sp>
      <p:sp>
        <p:nvSpPr>
          <p:cNvPr id="25" name="TextBox 24"/>
          <p:cNvSpPr txBox="1"/>
          <p:nvPr/>
        </p:nvSpPr>
        <p:spPr>
          <a:xfrm>
            <a:off x="6476350" y="1489928"/>
            <a:ext cx="5304487" cy="461665"/>
          </a:xfrm>
          <a:prstGeom prst="rect">
            <a:avLst/>
          </a:prstGeom>
          <a:noFill/>
        </p:spPr>
        <p:txBody>
          <a:bodyPr wrap="square" rtlCol="0">
            <a:spAutoFit/>
          </a:bodyPr>
          <a:lstStyle/>
          <a:p>
            <a:r>
              <a:rPr lang="en-US" sz="2400" dirty="0" smtClean="0">
                <a:latin typeface="Segoe UI" panose="020B0502040204020203" pitchFamily="34" charset="0"/>
                <a:cs typeface="Segoe UI" panose="020B0502040204020203" pitchFamily="34" charset="0"/>
              </a:rPr>
              <a:t>ETL/replication </a:t>
            </a:r>
            <a:r>
              <a:rPr lang="en-US" sz="2400" dirty="0">
                <a:latin typeface="Segoe UI" panose="020B0502040204020203" pitchFamily="34" charset="0"/>
                <a:cs typeface="Segoe UI" panose="020B0502040204020203" pitchFamily="34" charset="0"/>
              </a:rPr>
              <a:t>of SAP source data</a:t>
            </a:r>
          </a:p>
        </p:txBody>
      </p:sp>
      <p:sp>
        <p:nvSpPr>
          <p:cNvPr id="26" name="Rectangle 25"/>
          <p:cNvSpPr/>
          <p:nvPr/>
        </p:nvSpPr>
        <p:spPr bwMode="auto">
          <a:xfrm>
            <a:off x="6597734" y="2053249"/>
            <a:ext cx="1398905" cy="1398905"/>
          </a:xfrm>
          <a:prstGeom prst="rect">
            <a:avLst/>
          </a:prstGeom>
          <a:solidFill>
            <a:srgbClr val="C00000"/>
          </a:solidFill>
          <a:ln w="25400" cap="flat" cmpd="sng" algn="ctr">
            <a:noFill/>
            <a:prstDash val="solid"/>
            <a:headEnd type="none" w="med" len="med"/>
            <a:tailEnd type="none" w="med" len="med"/>
          </a:ln>
          <a:effectLst/>
        </p:spPr>
        <p:txBody>
          <a:bodyPr rot="0" spcFirstLastPara="0" vertOverflow="overflow" horzOverflow="overflow" vert="horz" wrap="square" lIns="186521" tIns="139891" rIns="186521" bIns="139891" numCol="1" spcCol="0" rtlCol="0" fromWordArt="0" anchor="t" anchorCtr="0" forceAA="0" compatLnSpc="1">
            <a:prstTxWarp prst="textNoShape">
              <a:avLst/>
            </a:prstTxWarp>
            <a:noAutofit/>
          </a:bodyPr>
          <a:lstStyle/>
          <a:p>
            <a:pPr defTabSz="1345673" fontAlgn="base">
              <a:lnSpc>
                <a:spcPct val="90000"/>
              </a:lnSpc>
              <a:spcBef>
                <a:spcPct val="0"/>
              </a:spcBef>
              <a:spcAft>
                <a:spcPct val="0"/>
              </a:spcAft>
              <a:defRPr/>
            </a:pPr>
            <a:endParaRPr lang="en-US" sz="1632" spc="-102" dirty="0">
              <a:ln w="3175">
                <a:noFill/>
              </a:ln>
              <a:solidFill>
                <a:schemeClr val="bg1"/>
              </a:solidFill>
              <a:cs typeface="Arial" charset="0"/>
            </a:endParaRPr>
          </a:p>
        </p:txBody>
      </p:sp>
      <p:sp>
        <p:nvSpPr>
          <p:cNvPr id="27" name="Freeform 73"/>
          <p:cNvSpPr>
            <a:spLocks noChangeAspect="1" noEditPoints="1"/>
          </p:cNvSpPr>
          <p:nvPr/>
        </p:nvSpPr>
        <p:spPr bwMode="black">
          <a:xfrm>
            <a:off x="7265383" y="2738003"/>
            <a:ext cx="652822" cy="652822"/>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83943" tIns="41972" rIns="83943" bIns="41972" numCol="1" anchor="t" anchorCtr="0" compatLnSpc="1">
            <a:prstTxWarp prst="textNoShape">
              <a:avLst/>
            </a:prstTxWarp>
          </a:bodyPr>
          <a:lstStyle/>
          <a:p>
            <a:endParaRPr lang="en-US" sz="1071"/>
          </a:p>
        </p:txBody>
      </p:sp>
      <p:sp>
        <p:nvSpPr>
          <p:cNvPr id="28" name="TextBox 27"/>
          <p:cNvSpPr txBox="1"/>
          <p:nvPr/>
        </p:nvSpPr>
        <p:spPr>
          <a:xfrm>
            <a:off x="6573513" y="1997280"/>
            <a:ext cx="1526858" cy="461665"/>
          </a:xfrm>
          <a:prstGeom prst="rect">
            <a:avLst/>
          </a:prstGeom>
          <a:noFill/>
        </p:spPr>
        <p:txBody>
          <a:bodyPr wrap="square" rtlCol="0">
            <a:spAutoFit/>
          </a:bodyPr>
          <a:lstStyle/>
          <a:p>
            <a:r>
              <a:rPr lang="de-DE" sz="2400" dirty="0"/>
              <a:t>Integrate</a:t>
            </a:r>
            <a:endParaRPr lang="en-US" sz="2400" dirty="0"/>
          </a:p>
        </p:txBody>
      </p:sp>
      <p:sp>
        <p:nvSpPr>
          <p:cNvPr id="29" name="Rectangle 28"/>
          <p:cNvSpPr/>
          <p:nvPr/>
        </p:nvSpPr>
        <p:spPr bwMode="auto">
          <a:xfrm>
            <a:off x="461934" y="5277089"/>
            <a:ext cx="1398905" cy="1398905"/>
          </a:xfrm>
          <a:prstGeom prst="rect">
            <a:avLst/>
          </a:prstGeom>
          <a:solidFill>
            <a:srgbClr val="7030A0"/>
          </a:solidFill>
          <a:ln w="25400" cap="flat" cmpd="sng" algn="ctr">
            <a:noFill/>
            <a:prstDash val="solid"/>
            <a:headEnd type="none" w="med" len="med"/>
            <a:tailEnd type="none" w="med" len="med"/>
          </a:ln>
          <a:effectLst/>
        </p:spPr>
        <p:txBody>
          <a:bodyPr rot="0" spcFirstLastPara="0" vertOverflow="overflow" horzOverflow="overflow" vert="horz" wrap="square" lIns="186521" tIns="139891" rIns="186521" bIns="139891" numCol="1" spcCol="0" rtlCol="0" fromWordArt="0" anchor="t" anchorCtr="0" forceAA="0" compatLnSpc="1">
            <a:prstTxWarp prst="textNoShape">
              <a:avLst/>
            </a:prstTxWarp>
            <a:noAutofit/>
          </a:bodyPr>
          <a:lstStyle/>
          <a:p>
            <a:pPr defTabSz="1345673" fontAlgn="base">
              <a:lnSpc>
                <a:spcPct val="90000"/>
              </a:lnSpc>
              <a:spcBef>
                <a:spcPct val="0"/>
              </a:spcBef>
              <a:spcAft>
                <a:spcPct val="0"/>
              </a:spcAft>
              <a:defRPr/>
            </a:pPr>
            <a:endParaRPr lang="en-US" sz="1632" spc="-102" dirty="0">
              <a:ln w="3175">
                <a:noFill/>
              </a:ln>
              <a:solidFill>
                <a:schemeClr val="bg1"/>
              </a:solidFill>
              <a:cs typeface="Arial" charset="0"/>
            </a:endParaRPr>
          </a:p>
        </p:txBody>
      </p:sp>
      <p:sp>
        <p:nvSpPr>
          <p:cNvPr id="30" name="TextBox 29"/>
          <p:cNvSpPr txBox="1"/>
          <p:nvPr/>
        </p:nvSpPr>
        <p:spPr>
          <a:xfrm>
            <a:off x="473934" y="5277288"/>
            <a:ext cx="1388370" cy="478376"/>
          </a:xfrm>
          <a:prstGeom prst="rect">
            <a:avLst/>
          </a:prstGeom>
          <a:noFill/>
        </p:spPr>
        <p:txBody>
          <a:bodyPr wrap="square" rtlCol="0">
            <a:spAutoFit/>
          </a:bodyPr>
          <a:lstStyle/>
          <a:p>
            <a:r>
              <a:rPr lang="de-DE" sz="2400" dirty="0"/>
              <a:t>Report</a:t>
            </a:r>
            <a:endParaRPr lang="en-US" sz="2400" dirty="0"/>
          </a:p>
        </p:txBody>
      </p:sp>
      <p:pic>
        <p:nvPicPr>
          <p:cNvPr id="31" name="Picture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1030" y="6029359"/>
            <a:ext cx="466302" cy="523490"/>
          </a:xfrm>
          <a:prstGeom prst="rect">
            <a:avLst/>
          </a:prstGeom>
          <a:effectLst/>
        </p:spPr>
      </p:pic>
      <p:sp>
        <p:nvSpPr>
          <p:cNvPr id="33" name="Rectangle 32"/>
          <p:cNvSpPr/>
          <p:nvPr/>
        </p:nvSpPr>
        <p:spPr bwMode="auto">
          <a:xfrm>
            <a:off x="1880108" y="2060570"/>
            <a:ext cx="4010194" cy="1398905"/>
          </a:xfrm>
          <a:prstGeom prst="rect">
            <a:avLst/>
          </a:prstGeom>
          <a:solidFill>
            <a:schemeClr val="tx1">
              <a:lumMod val="50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latin typeface="Segoe UI"/>
            </a:endParaRPr>
          </a:p>
          <a:p>
            <a:pPr defTabSz="950843" fontAlgn="base">
              <a:lnSpc>
                <a:spcPct val="90000"/>
              </a:lnSpc>
              <a:spcBef>
                <a:spcPct val="0"/>
              </a:spcBef>
              <a:spcAft>
                <a:spcPct val="0"/>
              </a:spcAft>
            </a:pPr>
            <a:endParaRPr lang="en-US" sz="1836" kern="0" dirty="0">
              <a:solidFill>
                <a:srgbClr val="FFFFFF"/>
              </a:solidFill>
              <a:latin typeface="Segoe UI"/>
            </a:endParaRPr>
          </a:p>
          <a:p>
            <a:pPr defTabSz="950843" fontAlgn="base">
              <a:lnSpc>
                <a:spcPct val="90000"/>
              </a:lnSpc>
              <a:spcBef>
                <a:spcPct val="0"/>
              </a:spcBef>
              <a:spcAft>
                <a:spcPct val="0"/>
              </a:spcAft>
            </a:pPr>
            <a:endParaRPr lang="en-US" sz="1836" kern="0" dirty="0">
              <a:solidFill>
                <a:srgbClr val="FFFFFF"/>
              </a:solidFill>
              <a:latin typeface="Segoe UI"/>
            </a:endParaRPr>
          </a:p>
          <a:p>
            <a:pPr defTabSz="950843" fontAlgn="base">
              <a:lnSpc>
                <a:spcPct val="90000"/>
              </a:lnSpc>
              <a:spcBef>
                <a:spcPct val="0"/>
              </a:spcBef>
              <a:spcAft>
                <a:spcPct val="0"/>
              </a:spcAft>
            </a:pPr>
            <a:r>
              <a:rPr lang="en-US" sz="1836" kern="0" dirty="0">
                <a:solidFill>
                  <a:srgbClr val="FFFFFF"/>
                </a:solidFill>
                <a:latin typeface="Segoe UI"/>
              </a:rPr>
              <a:t>Power Query in Excel</a:t>
            </a:r>
          </a:p>
        </p:txBody>
      </p:sp>
      <p:sp>
        <p:nvSpPr>
          <p:cNvPr id="35" name="Rectangle 34"/>
          <p:cNvSpPr/>
          <p:nvPr/>
        </p:nvSpPr>
        <p:spPr bwMode="auto">
          <a:xfrm>
            <a:off x="1860840" y="3653274"/>
            <a:ext cx="4010194" cy="1398905"/>
          </a:xfrm>
          <a:prstGeom prst="rect">
            <a:avLst/>
          </a:prstGeom>
          <a:solidFill>
            <a:schemeClr val="tx1">
              <a:lumMod val="50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latin typeface="Segoe UI"/>
            </a:endParaRPr>
          </a:p>
          <a:p>
            <a:pPr defTabSz="950843" fontAlgn="base">
              <a:lnSpc>
                <a:spcPct val="90000"/>
              </a:lnSpc>
              <a:spcBef>
                <a:spcPct val="0"/>
              </a:spcBef>
              <a:spcAft>
                <a:spcPct val="0"/>
              </a:spcAft>
            </a:pPr>
            <a:endParaRPr lang="en-US" sz="1836" kern="0" dirty="0">
              <a:solidFill>
                <a:srgbClr val="FFFFFF"/>
              </a:solidFill>
              <a:latin typeface="Segoe UI"/>
            </a:endParaRPr>
          </a:p>
          <a:p>
            <a:pPr defTabSz="950843" fontAlgn="base">
              <a:lnSpc>
                <a:spcPct val="90000"/>
              </a:lnSpc>
              <a:spcBef>
                <a:spcPct val="0"/>
              </a:spcBef>
              <a:spcAft>
                <a:spcPct val="0"/>
              </a:spcAft>
            </a:pPr>
            <a:r>
              <a:rPr lang="en-US" sz="1836" kern="0" dirty="0">
                <a:solidFill>
                  <a:srgbClr val="FFFFFF"/>
                </a:solidFill>
                <a:latin typeface="Segoe UI"/>
              </a:rPr>
              <a:t>Power Pivot, PivotTable in Excel</a:t>
            </a:r>
          </a:p>
        </p:txBody>
      </p:sp>
      <p:sp>
        <p:nvSpPr>
          <p:cNvPr id="36" name="Rectangle 35"/>
          <p:cNvSpPr/>
          <p:nvPr/>
        </p:nvSpPr>
        <p:spPr bwMode="auto">
          <a:xfrm>
            <a:off x="1860839" y="5277089"/>
            <a:ext cx="4010194" cy="1398905"/>
          </a:xfrm>
          <a:prstGeom prst="rect">
            <a:avLst/>
          </a:prstGeom>
          <a:solidFill>
            <a:schemeClr val="tx1">
              <a:lumMod val="50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latin typeface="Segoe UI"/>
            </a:endParaRPr>
          </a:p>
          <a:p>
            <a:pPr defTabSz="950843" fontAlgn="base">
              <a:lnSpc>
                <a:spcPct val="90000"/>
              </a:lnSpc>
              <a:spcBef>
                <a:spcPct val="0"/>
              </a:spcBef>
              <a:spcAft>
                <a:spcPct val="0"/>
              </a:spcAft>
            </a:pPr>
            <a:endParaRPr lang="en-US" sz="1836" kern="0" dirty="0">
              <a:solidFill>
                <a:srgbClr val="FFFFFF"/>
              </a:solidFill>
              <a:latin typeface="Segoe UI"/>
            </a:endParaRPr>
          </a:p>
          <a:p>
            <a:pPr defTabSz="950843" fontAlgn="base">
              <a:lnSpc>
                <a:spcPct val="90000"/>
              </a:lnSpc>
              <a:spcBef>
                <a:spcPct val="0"/>
              </a:spcBef>
              <a:spcAft>
                <a:spcPct val="0"/>
              </a:spcAft>
            </a:pPr>
            <a:endParaRPr lang="en-US" sz="1836" kern="0" dirty="0">
              <a:solidFill>
                <a:srgbClr val="FFFFFF"/>
              </a:solidFill>
              <a:latin typeface="Segoe UI"/>
            </a:endParaRPr>
          </a:p>
          <a:p>
            <a:pPr defTabSz="950843" fontAlgn="base">
              <a:lnSpc>
                <a:spcPct val="90000"/>
              </a:lnSpc>
              <a:spcBef>
                <a:spcPct val="0"/>
              </a:spcBef>
              <a:spcAft>
                <a:spcPct val="0"/>
              </a:spcAft>
            </a:pPr>
            <a:r>
              <a:rPr lang="en-US" sz="1836" kern="0" dirty="0">
                <a:solidFill>
                  <a:srgbClr val="FFFFFF"/>
                </a:solidFill>
                <a:latin typeface="Segoe UI"/>
              </a:rPr>
              <a:t>Reporting Services</a:t>
            </a:r>
          </a:p>
        </p:txBody>
      </p:sp>
      <p:sp>
        <p:nvSpPr>
          <p:cNvPr id="37" name="Rectangle 36"/>
          <p:cNvSpPr/>
          <p:nvPr/>
        </p:nvSpPr>
        <p:spPr bwMode="auto">
          <a:xfrm>
            <a:off x="7996638" y="2058830"/>
            <a:ext cx="4010194" cy="1398905"/>
          </a:xfrm>
          <a:prstGeom prst="rect">
            <a:avLst/>
          </a:prstGeom>
          <a:solidFill>
            <a:schemeClr val="tx1">
              <a:lumMod val="50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latin typeface="Segoe UI"/>
            </a:endParaRPr>
          </a:p>
          <a:p>
            <a:pPr defTabSz="950843" fontAlgn="base">
              <a:lnSpc>
                <a:spcPct val="90000"/>
              </a:lnSpc>
              <a:spcBef>
                <a:spcPct val="0"/>
              </a:spcBef>
              <a:spcAft>
                <a:spcPct val="0"/>
              </a:spcAft>
            </a:pPr>
            <a:endParaRPr lang="en-US" sz="1836" kern="0" dirty="0">
              <a:solidFill>
                <a:srgbClr val="FFFFFF"/>
              </a:solidFill>
              <a:latin typeface="Segoe UI"/>
            </a:endParaRPr>
          </a:p>
          <a:p>
            <a:pPr defTabSz="950843" fontAlgn="base">
              <a:lnSpc>
                <a:spcPct val="90000"/>
              </a:lnSpc>
              <a:spcBef>
                <a:spcPct val="0"/>
              </a:spcBef>
              <a:spcAft>
                <a:spcPct val="0"/>
              </a:spcAft>
            </a:pPr>
            <a:r>
              <a:rPr lang="en-US" sz="1836" kern="0" dirty="0">
                <a:solidFill>
                  <a:srgbClr val="FFFFFF"/>
                </a:solidFill>
                <a:latin typeface="Segoe UI"/>
              </a:rPr>
              <a:t>Integration </a:t>
            </a:r>
            <a:r>
              <a:rPr lang="en-US" sz="1836" kern="0" dirty="0" smtClean="0">
                <a:solidFill>
                  <a:srgbClr val="FFFFFF"/>
                </a:solidFill>
                <a:latin typeface="Segoe UI"/>
              </a:rPr>
              <a:t>Services</a:t>
            </a:r>
            <a:endParaRPr lang="en-US" sz="1836" kern="0" dirty="0">
              <a:solidFill>
                <a:srgbClr val="FFFFFF"/>
              </a:solidFill>
              <a:latin typeface="Segoe UI"/>
            </a:endParaRPr>
          </a:p>
          <a:p>
            <a:pPr defTabSz="950843" fontAlgn="base">
              <a:lnSpc>
                <a:spcPct val="90000"/>
              </a:lnSpc>
              <a:spcBef>
                <a:spcPct val="0"/>
              </a:spcBef>
              <a:spcAft>
                <a:spcPct val="0"/>
              </a:spcAft>
            </a:pPr>
            <a:r>
              <a:rPr lang="en-US" sz="1836" kern="0" dirty="0">
                <a:solidFill>
                  <a:srgbClr val="FFFFFF"/>
                </a:solidFill>
                <a:latin typeface="Segoe UI"/>
              </a:rPr>
              <a:t>into SQL Server DW</a:t>
            </a:r>
          </a:p>
        </p:txBody>
      </p:sp>
    </p:spTree>
    <p:extLst>
      <p:ext uri="{BB962C8B-B14F-4D97-AF65-F5344CB8AC3E}">
        <p14:creationId xmlns:p14="http://schemas.microsoft.com/office/powerpoint/2010/main" val="112768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710964"/>
          </a:xfrm>
        </p:spPr>
        <p:txBody>
          <a:bodyPr/>
          <a:lstStyle/>
          <a:p>
            <a:pPr lvl="0">
              <a:spcBef>
                <a:spcPts val="2400"/>
              </a:spcBef>
            </a:pPr>
            <a:r>
              <a:rPr lang="en-US" sz="3800" dirty="0" smtClean="0">
                <a:gradFill>
                  <a:gsLst>
                    <a:gs pos="1250">
                      <a:schemeClr val="tx1"/>
                    </a:gs>
                    <a:gs pos="100000">
                      <a:schemeClr val="tx1"/>
                    </a:gs>
                  </a:gsLst>
                  <a:lin ang="5400000" scaled="0"/>
                </a:gradFill>
                <a:hlinkClick r:id="rId3"/>
              </a:rPr>
              <a:t>PowerBI.com</a:t>
            </a:r>
            <a:endParaRPr lang="en-US" sz="38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Track resources</a:t>
            </a:r>
            <a:endParaRPr lang="en-US" dirty="0"/>
          </a:p>
        </p:txBody>
      </p:sp>
      <p:sp>
        <p:nvSpPr>
          <p:cNvPr id="10" name="Text Placeholder 7"/>
          <p:cNvSpPr txBox="1">
            <a:spLocks/>
          </p:cNvSpPr>
          <p:nvPr/>
        </p:nvSpPr>
        <p:spPr>
          <a:xfrm>
            <a:off x="267028" y="2232555"/>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4"/>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smtClean="0">
                <a:gradFill>
                  <a:gsLst>
                    <a:gs pos="1250">
                      <a:schemeClr val="tx1"/>
                    </a:gs>
                    <a:gs pos="100000">
                      <a:schemeClr val="tx1"/>
                    </a:gs>
                  </a:gsLst>
                  <a:lin ang="5400000" scaled="0"/>
                </a:gradFill>
                <a:hlinkClick r:id="rId5"/>
              </a:rPr>
              <a:t>http://www.microsoft.com/en-us/powerBI/SAP.aspx</a:t>
            </a:r>
            <a:endParaRPr lang="en-US" sz="3800" dirty="0">
              <a:gradFill>
                <a:gsLst>
                  <a:gs pos="1250">
                    <a:schemeClr val="tx1"/>
                  </a:gs>
                  <a:gs pos="100000">
                    <a:schemeClr val="tx1"/>
                  </a:gs>
                </a:gsLst>
                <a:lin ang="5400000" scaled="0"/>
              </a:gradFill>
            </a:endParaRPr>
          </a:p>
        </p:txBody>
      </p:sp>
    </p:spTree>
    <p:extLst>
      <p:ext uri="{BB962C8B-B14F-4D97-AF65-F5344CB8AC3E}">
        <p14:creationId xmlns:p14="http://schemas.microsoft.com/office/powerpoint/2010/main" val="11490712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3" presetClass="path" presetSubtype="0" decel="100000" fill="hold" grpId="1" nodeType="withEffect">
                                  <p:stCondLst>
                                    <p:cond delay="250"/>
                                  </p:stCondLst>
                                  <p:childTnLst>
                                    <p:animMotion origin="layout" path="M -0.02413 -6.8089E-8 L 2.26704E-6 -6.8089E-8 " pathEditMode="relative" rAng="0" ptsTypes="AA">
                                      <p:cBhvr>
                                        <p:cTn id="14" dur="500" fill="hold"/>
                                        <p:tgtEl>
                                          <p:spTgt spid="10"/>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F2C57"/>
          </a:solidFill>
        </p:spPr>
        <p:txBody>
          <a:bodyPr/>
          <a:lstStyle/>
          <a:p>
            <a:r>
              <a:rPr lang="en-US" sz="4400" dirty="0"/>
              <a:t>Deriving Business Insights Using Microsoft BI Connected to the SAP ERP and BI </a:t>
            </a:r>
            <a:r>
              <a:rPr lang="en-US" sz="4400" dirty="0" smtClean="0"/>
              <a:t>Platform</a:t>
            </a:r>
            <a:endParaRPr lang="en-US" sz="4400" dirty="0"/>
          </a:p>
        </p:txBody>
      </p:sp>
      <p:sp>
        <p:nvSpPr>
          <p:cNvPr id="3" name="Text Placeholder 2"/>
          <p:cNvSpPr>
            <a:spLocks noGrp="1"/>
          </p:cNvSpPr>
          <p:nvPr>
            <p:ph type="body" sz="quarter" idx="14"/>
          </p:nvPr>
        </p:nvSpPr>
        <p:spPr>
          <a:xfrm>
            <a:off x="273050" y="4215825"/>
            <a:ext cx="6400800" cy="1554478"/>
          </a:xfrm>
        </p:spPr>
        <p:txBody>
          <a:bodyPr/>
          <a:lstStyle/>
          <a:p>
            <a:endParaRPr lang="en-US" sz="1600" dirty="0" smtClean="0"/>
          </a:p>
          <a:p>
            <a:endParaRPr lang="en-US" sz="1600" dirty="0"/>
          </a:p>
          <a:p>
            <a:r>
              <a:rPr lang="en-US" sz="2000" dirty="0" smtClean="0"/>
              <a:t>Sanjay </a:t>
            </a:r>
            <a:r>
              <a:rPr lang="en-US" sz="2000" dirty="0"/>
              <a:t>Soni | </a:t>
            </a:r>
            <a:r>
              <a:rPr lang="en-US" sz="2000" dirty="0" smtClean="0"/>
              <a:t>Sr. </a:t>
            </a:r>
            <a:r>
              <a:rPr lang="en-US" sz="2000" dirty="0"/>
              <a:t>Technical Product Marketing </a:t>
            </a:r>
            <a:r>
              <a:rPr lang="en-US" sz="2000" dirty="0" smtClean="0"/>
              <a:t>Manager</a:t>
            </a:r>
          </a:p>
          <a:p>
            <a:r>
              <a:rPr lang="en-US" sz="2000" dirty="0"/>
              <a:t>Justin Martinson | </a:t>
            </a:r>
            <a:r>
              <a:rPr lang="en-US" sz="2000" dirty="0" smtClean="0"/>
              <a:t>Sr. </a:t>
            </a:r>
            <a:r>
              <a:rPr lang="en-US" sz="2000" dirty="0"/>
              <a:t>Product Marketing Manager </a:t>
            </a:r>
          </a:p>
          <a:p>
            <a:r>
              <a:rPr lang="en-US" sz="2000" dirty="0"/>
              <a:t>Christoph Schuler | Connected ERP Principal Consultant </a:t>
            </a:r>
          </a:p>
          <a:p>
            <a:endParaRPr lang="en-US" sz="1600" dirty="0"/>
          </a:p>
          <a:p>
            <a:endParaRPr lang="en-US" dirty="0"/>
          </a:p>
        </p:txBody>
      </p:sp>
    </p:spTree>
    <p:extLst>
      <p:ext uri="{BB962C8B-B14F-4D97-AF65-F5344CB8AC3E}">
        <p14:creationId xmlns:p14="http://schemas.microsoft.com/office/powerpoint/2010/main" val="314688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17216799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587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592859843"/>
      </p:ext>
    </p:extLst>
  </p:cSld>
  <p:clrMapOvr>
    <a:masterClrMapping/>
  </p:clrMapOvr>
  <p:transition spd="slow">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5731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274638" y="1212850"/>
            <a:ext cx="11887200" cy="5027612"/>
          </a:xfrm>
        </p:spPr>
        <p:txBody>
          <a:bodyPr>
            <a:normAutofit/>
          </a:bodyPr>
          <a:lstStyle/>
          <a:p>
            <a:r>
              <a:rPr lang="en-GB" dirty="0"/>
              <a:t>Microsoft BI Integration Scenarios for SAP</a:t>
            </a:r>
          </a:p>
          <a:p>
            <a:r>
              <a:rPr lang="en-GB" dirty="0" smtClean="0"/>
              <a:t>Microsoft/SAP Partnership</a:t>
            </a:r>
          </a:p>
          <a:p>
            <a:r>
              <a:rPr lang="en-GB" dirty="0" smtClean="0"/>
              <a:t>Innovating for Success</a:t>
            </a:r>
          </a:p>
          <a:p>
            <a:r>
              <a:rPr lang="en-GB" dirty="0" smtClean="0"/>
              <a:t>Demos</a:t>
            </a:r>
          </a:p>
          <a:p>
            <a:endParaRPr lang="en-GB" dirty="0" smtClean="0"/>
          </a:p>
          <a:p>
            <a:pPr marL="0" indent="0">
              <a:buNone/>
            </a:pPr>
            <a:endParaRPr lang="en-GB" dirty="0"/>
          </a:p>
        </p:txBody>
      </p:sp>
      <p:sp>
        <p:nvSpPr>
          <p:cNvPr id="2" name="Title 1"/>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188098605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Autofit/>
          </a:bodyPr>
          <a:lstStyle/>
          <a:p>
            <a:r>
              <a:rPr lang="en-US" dirty="0"/>
              <a:t>Microsoft BI Integration Scenarios for SAP</a:t>
            </a:r>
          </a:p>
        </p:txBody>
      </p:sp>
      <p:sp>
        <p:nvSpPr>
          <p:cNvPr id="16" name="Rectangle 15"/>
          <p:cNvSpPr/>
          <p:nvPr/>
        </p:nvSpPr>
        <p:spPr bwMode="auto">
          <a:xfrm>
            <a:off x="484853" y="2058830"/>
            <a:ext cx="1398905" cy="1398905"/>
          </a:xfrm>
          <a:prstGeom prst="rect">
            <a:avLst/>
          </a:prstGeom>
          <a:solidFill>
            <a:srgbClr val="7FBA00"/>
          </a:solidFill>
          <a:ln w="38100" cap="flat" cmpd="sng" algn="ctr">
            <a:noFill/>
            <a:prstDash val="solid"/>
            <a:headEnd type="none" w="med" len="med"/>
            <a:tailEnd type="none" w="med" len="med"/>
          </a:ln>
          <a:effectLst/>
        </p:spPr>
        <p:txBody>
          <a:bodyPr vert="horz" wrap="square" lIns="95112" tIns="93260" rIns="95112" bIns="93260" numCol="1" rtlCol="0" anchor="t" anchorCtr="0" compatLnSpc="1">
            <a:prstTxWarp prst="textNoShape">
              <a:avLst/>
            </a:prstTxWarp>
          </a:bodyPr>
          <a:lstStyle/>
          <a:p>
            <a:pPr defTabSz="950843" fontAlgn="base">
              <a:lnSpc>
                <a:spcPct val="90000"/>
              </a:lnSpc>
              <a:spcBef>
                <a:spcPct val="0"/>
              </a:spcBef>
              <a:spcAft>
                <a:spcPct val="0"/>
              </a:spcAft>
            </a:pPr>
            <a:endParaRPr lang="en-US" sz="1836" kern="0" dirty="0">
              <a:gradFill>
                <a:gsLst>
                  <a:gs pos="0">
                    <a:srgbClr val="FFFFFF"/>
                  </a:gs>
                  <a:gs pos="100000">
                    <a:srgbClr val="FFFFFF"/>
                  </a:gs>
                </a:gsLst>
                <a:lin ang="5400000" scaled="0"/>
              </a:gradFill>
              <a:ea typeface="Segoe UI" pitchFamily="34" charset="0"/>
              <a:cs typeface="Segoe UI" pitchFamily="34" charset="0"/>
            </a:endParaRPr>
          </a:p>
        </p:txBody>
      </p:sp>
      <p:sp>
        <p:nvSpPr>
          <p:cNvPr id="17" name="TextBox 16"/>
          <p:cNvSpPr txBox="1"/>
          <p:nvPr/>
        </p:nvSpPr>
        <p:spPr>
          <a:xfrm>
            <a:off x="484469" y="2058831"/>
            <a:ext cx="1388370" cy="478376"/>
          </a:xfrm>
          <a:prstGeom prst="rect">
            <a:avLst/>
          </a:prstGeom>
          <a:noFill/>
        </p:spPr>
        <p:txBody>
          <a:bodyPr wrap="square" rtlCol="0">
            <a:spAutoFit/>
          </a:bodyPr>
          <a:lstStyle/>
          <a:p>
            <a:r>
              <a:rPr lang="de-DE" sz="2400" dirty="0"/>
              <a:t>Discover</a:t>
            </a:r>
            <a:endParaRPr lang="en-US" sz="2400" dirty="0"/>
          </a:p>
        </p:txBody>
      </p:sp>
      <p:sp>
        <p:nvSpPr>
          <p:cNvPr id="18" name="Freeform 8"/>
          <p:cNvSpPr>
            <a:spLocks noChangeAspect="1" noEditPoints="1"/>
          </p:cNvSpPr>
          <p:nvPr/>
        </p:nvSpPr>
        <p:spPr bwMode="black">
          <a:xfrm>
            <a:off x="1150174" y="2783567"/>
            <a:ext cx="559562" cy="559416"/>
          </a:xfrm>
          <a:custGeom>
            <a:avLst/>
            <a:gdLst>
              <a:gd name="T0" fmla="*/ 226 w 300"/>
              <a:gd name="T1" fmla="*/ 193 h 300"/>
              <a:gd name="T2" fmla="*/ 233 w 300"/>
              <a:gd name="T3" fmla="*/ 157 h 300"/>
              <a:gd name="T4" fmla="*/ 233 w 300"/>
              <a:gd name="T5" fmla="*/ 128 h 300"/>
              <a:gd name="T6" fmla="*/ 142 w 300"/>
              <a:gd name="T7" fmla="*/ 51 h 300"/>
              <a:gd name="T8" fmla="*/ 52 w 300"/>
              <a:gd name="T9" fmla="*/ 128 h 300"/>
              <a:gd name="T10" fmla="*/ 52 w 300"/>
              <a:gd name="T11" fmla="*/ 157 h 300"/>
              <a:gd name="T12" fmla="*/ 142 w 300"/>
              <a:gd name="T13" fmla="*/ 234 h 300"/>
              <a:gd name="T14" fmla="*/ 183 w 300"/>
              <a:gd name="T15" fmla="*/ 224 h 300"/>
              <a:gd name="T16" fmla="*/ 193 w 300"/>
              <a:gd name="T17" fmla="*/ 226 h 300"/>
              <a:gd name="T18" fmla="*/ 270 w 300"/>
              <a:gd name="T19" fmla="*/ 300 h 300"/>
              <a:gd name="T20" fmla="*/ 298 w 300"/>
              <a:gd name="T21" fmla="*/ 275 h 300"/>
              <a:gd name="T22" fmla="*/ 206 w 300"/>
              <a:gd name="T23" fmla="*/ 157 h 300"/>
              <a:gd name="T24" fmla="*/ 142 w 300"/>
              <a:gd name="T25" fmla="*/ 208 h 300"/>
              <a:gd name="T26" fmla="*/ 78 w 300"/>
              <a:gd name="T27" fmla="*/ 157 h 300"/>
              <a:gd name="T28" fmla="*/ 78 w 300"/>
              <a:gd name="T29" fmla="*/ 128 h 300"/>
              <a:gd name="T30" fmla="*/ 142 w 300"/>
              <a:gd name="T31" fmla="*/ 77 h 300"/>
              <a:gd name="T32" fmla="*/ 206 w 300"/>
              <a:gd name="T33" fmla="*/ 128 h 300"/>
              <a:gd name="T34" fmla="*/ 206 w 300"/>
              <a:gd name="T35" fmla="*/ 157 h 300"/>
              <a:gd name="T36" fmla="*/ 197 w 300"/>
              <a:gd name="T37" fmla="*/ 142 h 300"/>
              <a:gd name="T38" fmla="*/ 156 w 300"/>
              <a:gd name="T39" fmla="*/ 157 h 300"/>
              <a:gd name="T40" fmla="*/ 142 w 300"/>
              <a:gd name="T41" fmla="*/ 197 h 300"/>
              <a:gd name="T42" fmla="*/ 128 w 300"/>
              <a:gd name="T43" fmla="*/ 157 h 300"/>
              <a:gd name="T44" fmla="*/ 87 w 300"/>
              <a:gd name="T45" fmla="*/ 142 h 300"/>
              <a:gd name="T46" fmla="*/ 128 w 300"/>
              <a:gd name="T47" fmla="*/ 128 h 300"/>
              <a:gd name="T48" fmla="*/ 142 w 300"/>
              <a:gd name="T49" fmla="*/ 88 h 300"/>
              <a:gd name="T50" fmla="*/ 156 w 300"/>
              <a:gd name="T51" fmla="*/ 128 h 300"/>
              <a:gd name="T52" fmla="*/ 142 w 300"/>
              <a:gd name="T53" fmla="*/ 40 h 300"/>
              <a:gd name="T54" fmla="*/ 128 w 300"/>
              <a:gd name="T55" fmla="*/ 0 h 300"/>
              <a:gd name="T56" fmla="*/ 156 w 300"/>
              <a:gd name="T57" fmla="*/ 41 h 300"/>
              <a:gd name="T58" fmla="*/ 40 w 300"/>
              <a:gd name="T59" fmla="*/ 142 h 300"/>
              <a:gd name="T60" fmla="*/ 0 w 300"/>
              <a:gd name="T61" fmla="*/ 157 h 300"/>
              <a:gd name="T62" fmla="*/ 41 w 300"/>
              <a:gd name="T63" fmla="*/ 128 h 300"/>
              <a:gd name="T64" fmla="*/ 142 w 300"/>
              <a:gd name="T65" fmla="*/ 245 h 300"/>
              <a:gd name="T66" fmla="*/ 156 w 300"/>
              <a:gd name="T67" fmla="*/ 285 h 300"/>
              <a:gd name="T68" fmla="*/ 128 w 300"/>
              <a:gd name="T69" fmla="*/ 244 h 300"/>
              <a:gd name="T70" fmla="*/ 245 w 300"/>
              <a:gd name="T71" fmla="*/ 142 h 300"/>
              <a:gd name="T72" fmla="*/ 285 w 300"/>
              <a:gd name="T73" fmla="*/ 128 h 300"/>
              <a:gd name="T74" fmla="*/ 243 w 300"/>
              <a:gd name="T75" fmla="*/ 1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rgbClr val="FFFFFF"/>
          </a:solidFill>
          <a:ln>
            <a:noFill/>
          </a:ln>
        </p:spPr>
        <p:txBody>
          <a:bodyPr vert="horz" wrap="square" lIns="83943" tIns="41972" rIns="83943" bIns="41972" numCol="1" anchor="t" anchorCtr="0" compatLnSpc="1">
            <a:prstTxWarp prst="textNoShape">
              <a:avLst/>
            </a:prstTxWarp>
          </a:bodyPr>
          <a:lstStyle/>
          <a:p>
            <a:endParaRPr lang="en-US" sz="1632">
              <a:solidFill>
                <a:srgbClr val="505050"/>
              </a:solidFill>
            </a:endParaRPr>
          </a:p>
        </p:txBody>
      </p:sp>
      <p:sp>
        <p:nvSpPr>
          <p:cNvPr id="19" name="Rectangle 18"/>
          <p:cNvSpPr/>
          <p:nvPr/>
        </p:nvSpPr>
        <p:spPr bwMode="auto">
          <a:xfrm>
            <a:off x="473936" y="3654261"/>
            <a:ext cx="1398905" cy="1398905"/>
          </a:xfrm>
          <a:prstGeom prst="rect">
            <a:avLst/>
          </a:prstGeom>
          <a:solidFill>
            <a:srgbClr val="7FBA00"/>
          </a:solidFill>
          <a:ln w="38100" cap="flat" cmpd="sng" algn="ctr">
            <a:noFill/>
            <a:prstDash val="solid"/>
            <a:headEnd type="none" w="med" len="med"/>
            <a:tailEnd type="none" w="med" len="med"/>
          </a:ln>
          <a:effectLst/>
        </p:spPr>
        <p:txBody>
          <a:bodyPr vert="horz" wrap="square" lIns="95112" tIns="93260" rIns="95112" bIns="93260" numCol="1" rtlCol="0" anchor="t" anchorCtr="0" compatLnSpc="1">
            <a:prstTxWarp prst="textNoShape">
              <a:avLst/>
            </a:prstTxWarp>
          </a:bodyPr>
          <a:lstStyle/>
          <a:p>
            <a:pPr defTabSz="950843" fontAlgn="base">
              <a:lnSpc>
                <a:spcPct val="90000"/>
              </a:lnSpc>
              <a:spcBef>
                <a:spcPct val="0"/>
              </a:spcBef>
              <a:spcAft>
                <a:spcPct val="0"/>
              </a:spcAft>
            </a:pPr>
            <a:endParaRPr lang="en-US" sz="1836" kern="0" dirty="0">
              <a:gradFill>
                <a:gsLst>
                  <a:gs pos="0">
                    <a:srgbClr val="FFFFFF"/>
                  </a:gs>
                  <a:gs pos="100000">
                    <a:srgbClr val="FFFFFF"/>
                  </a:gs>
                </a:gsLst>
                <a:lin ang="5400000" scaled="0"/>
              </a:gradFill>
              <a:ea typeface="Segoe UI" pitchFamily="34" charset="0"/>
              <a:cs typeface="Segoe UI" pitchFamily="34" charset="0"/>
            </a:endParaRPr>
          </a:p>
        </p:txBody>
      </p:sp>
      <p:sp>
        <p:nvSpPr>
          <p:cNvPr id="20" name="TextBox 19"/>
          <p:cNvSpPr txBox="1"/>
          <p:nvPr/>
        </p:nvSpPr>
        <p:spPr>
          <a:xfrm>
            <a:off x="484469" y="3667960"/>
            <a:ext cx="1388370" cy="478376"/>
          </a:xfrm>
          <a:prstGeom prst="rect">
            <a:avLst/>
          </a:prstGeom>
          <a:noFill/>
        </p:spPr>
        <p:txBody>
          <a:bodyPr wrap="square" rtlCol="0">
            <a:spAutoFit/>
          </a:bodyPr>
          <a:lstStyle/>
          <a:p>
            <a:r>
              <a:rPr lang="de-DE" sz="2400" dirty="0"/>
              <a:t>Analyze</a:t>
            </a:r>
            <a:endParaRPr lang="en-US" sz="2400" dirty="0"/>
          </a:p>
        </p:txBody>
      </p:sp>
      <p:grpSp>
        <p:nvGrpSpPr>
          <p:cNvPr id="21" name="Group 20"/>
          <p:cNvGrpSpPr/>
          <p:nvPr/>
        </p:nvGrpSpPr>
        <p:grpSpPr>
          <a:xfrm flipH="1">
            <a:off x="1271521" y="4325452"/>
            <a:ext cx="466302" cy="605699"/>
            <a:chOff x="1519068" y="3645051"/>
            <a:chExt cx="800271" cy="1108369"/>
          </a:xfrm>
          <a:solidFill>
            <a:schemeClr val="bg1"/>
          </a:solidFill>
        </p:grpSpPr>
        <p:sp>
          <p:nvSpPr>
            <p:cNvPr id="22" name="Rectangle 24"/>
            <p:cNvSpPr/>
            <p:nvPr/>
          </p:nvSpPr>
          <p:spPr>
            <a:xfrm>
              <a:off x="1519068" y="3645051"/>
              <a:ext cx="800271" cy="1108369"/>
            </a:xfrm>
            <a:custGeom>
              <a:avLst/>
              <a:gdLst/>
              <a:ahLst/>
              <a:cxnLst/>
              <a:rect l="l" t="t" r="r" b="b"/>
              <a:pathLst>
                <a:path w="1518158" h="2102639">
                  <a:moveTo>
                    <a:pt x="664962" y="48"/>
                  </a:moveTo>
                  <a:cubicBezTo>
                    <a:pt x="990735" y="4734"/>
                    <a:pt x="1250103" y="195355"/>
                    <a:pt x="1311820" y="389100"/>
                  </a:cubicBezTo>
                  <a:cubicBezTo>
                    <a:pt x="1373537" y="582844"/>
                    <a:pt x="1310258" y="419568"/>
                    <a:pt x="1400880" y="656280"/>
                  </a:cubicBezTo>
                  <a:cubicBezTo>
                    <a:pt x="1411818" y="757059"/>
                    <a:pt x="1339163" y="742996"/>
                    <a:pt x="1358694" y="815651"/>
                  </a:cubicBezTo>
                  <a:cubicBezTo>
                    <a:pt x="1378225" y="888305"/>
                    <a:pt x="1514158" y="1033614"/>
                    <a:pt x="1518064" y="1092206"/>
                  </a:cubicBezTo>
                  <a:cubicBezTo>
                    <a:pt x="1521971" y="1150798"/>
                    <a:pt x="1404005" y="1135955"/>
                    <a:pt x="1382130" y="1167204"/>
                  </a:cubicBezTo>
                  <a:cubicBezTo>
                    <a:pt x="1360256" y="1198453"/>
                    <a:pt x="1390724" y="1255483"/>
                    <a:pt x="1386818" y="1279701"/>
                  </a:cubicBezTo>
                  <a:cubicBezTo>
                    <a:pt x="1382912" y="1303919"/>
                    <a:pt x="1361038" y="1303137"/>
                    <a:pt x="1358694" y="1312512"/>
                  </a:cubicBezTo>
                  <a:cubicBezTo>
                    <a:pt x="1356350" y="1321887"/>
                    <a:pt x="1382912" y="1320325"/>
                    <a:pt x="1372756" y="1335949"/>
                  </a:cubicBezTo>
                  <a:cubicBezTo>
                    <a:pt x="1362600" y="1351574"/>
                    <a:pt x="1313382" y="1359387"/>
                    <a:pt x="1297758" y="1406260"/>
                  </a:cubicBezTo>
                  <a:cubicBezTo>
                    <a:pt x="1282134" y="1453134"/>
                    <a:pt x="1409474" y="1567974"/>
                    <a:pt x="1279008" y="1617192"/>
                  </a:cubicBezTo>
                  <a:cubicBezTo>
                    <a:pt x="1148544" y="1666410"/>
                    <a:pt x="978235" y="1565631"/>
                    <a:pt x="936830" y="1645316"/>
                  </a:cubicBezTo>
                  <a:cubicBezTo>
                    <a:pt x="895425" y="1725002"/>
                    <a:pt x="843864" y="1864060"/>
                    <a:pt x="1030577" y="2095304"/>
                  </a:cubicBezTo>
                  <a:cubicBezTo>
                    <a:pt x="762616" y="2092179"/>
                    <a:pt x="244660" y="2113272"/>
                    <a:pt x="18105" y="2095304"/>
                  </a:cubicBezTo>
                  <a:cubicBezTo>
                    <a:pt x="72790" y="1927340"/>
                    <a:pt x="250130" y="1765625"/>
                    <a:pt x="247786" y="1537506"/>
                  </a:cubicBezTo>
                  <a:cubicBezTo>
                    <a:pt x="245442" y="1309387"/>
                    <a:pt x="51697" y="1118768"/>
                    <a:pt x="4042" y="726591"/>
                  </a:cubicBezTo>
                  <a:cubicBezTo>
                    <a:pt x="-20283" y="526408"/>
                    <a:pt x="67548" y="340065"/>
                    <a:pt x="203379" y="206900"/>
                  </a:cubicBezTo>
                  <a:lnTo>
                    <a:pt x="203379" y="206708"/>
                  </a:lnTo>
                  <a:lnTo>
                    <a:pt x="203605" y="206708"/>
                  </a:lnTo>
                  <a:cubicBezTo>
                    <a:pt x="332512" y="77755"/>
                    <a:pt x="505564" y="-2246"/>
                    <a:pt x="664962" y="4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sz="1836" dirty="0"/>
            </a:p>
          </p:txBody>
        </p:sp>
        <p:sp>
          <p:nvSpPr>
            <p:cNvPr id="24" name="Freeform 23"/>
            <p:cNvSpPr>
              <a:spLocks noEditPoints="1"/>
            </p:cNvSpPr>
            <p:nvPr/>
          </p:nvSpPr>
          <p:spPr bwMode="black">
            <a:xfrm rot="17995606">
              <a:off x="1673591" y="3750465"/>
              <a:ext cx="368554" cy="289401"/>
            </a:xfrm>
            <a:custGeom>
              <a:avLst/>
              <a:gdLst>
                <a:gd name="T0" fmla="*/ 1304 w 1423"/>
                <a:gd name="T1" fmla="*/ 301 h 1114"/>
                <a:gd name="T2" fmla="*/ 1302 w 1423"/>
                <a:gd name="T3" fmla="*/ 297 h 1114"/>
                <a:gd name="T4" fmla="*/ 719 w 1423"/>
                <a:gd name="T5" fmla="*/ 113 h 1114"/>
                <a:gd name="T6" fmla="*/ 496 w 1423"/>
                <a:gd name="T7" fmla="*/ 416 h 1114"/>
                <a:gd name="T8" fmla="*/ 441 w 1423"/>
                <a:gd name="T9" fmla="*/ 482 h 1114"/>
                <a:gd name="T10" fmla="*/ 375 w 1423"/>
                <a:gd name="T11" fmla="*/ 536 h 1114"/>
                <a:gd name="T12" fmla="*/ 290 w 1423"/>
                <a:gd name="T13" fmla="*/ 648 h 1114"/>
                <a:gd name="T14" fmla="*/ 470 w 1423"/>
                <a:gd name="T15" fmla="*/ 973 h 1114"/>
                <a:gd name="T16" fmla="*/ 610 w 1423"/>
                <a:gd name="T17" fmla="*/ 960 h 1114"/>
                <a:gd name="T18" fmla="*/ 775 w 1423"/>
                <a:gd name="T19" fmla="*/ 921 h 1114"/>
                <a:gd name="T20" fmla="*/ 932 w 1423"/>
                <a:gd name="T21" fmla="*/ 927 h 1114"/>
                <a:gd name="T22" fmla="*/ 1151 w 1423"/>
                <a:gd name="T23" fmla="*/ 893 h 1114"/>
                <a:gd name="T24" fmla="*/ 1304 w 1423"/>
                <a:gd name="T25" fmla="*/ 301 h 1114"/>
                <a:gd name="T26" fmla="*/ 1024 w 1423"/>
                <a:gd name="T27" fmla="*/ 311 h 1114"/>
                <a:gd name="T28" fmla="*/ 1024 w 1423"/>
                <a:gd name="T29" fmla="*/ 311 h 1114"/>
                <a:gd name="T30" fmla="*/ 873 w 1423"/>
                <a:gd name="T31" fmla="*/ 299 h 1114"/>
                <a:gd name="T32" fmla="*/ 873 w 1423"/>
                <a:gd name="T33" fmla="*/ 299 h 1114"/>
                <a:gd name="T34" fmla="*/ 799 w 1423"/>
                <a:gd name="T35" fmla="*/ 278 h 1114"/>
                <a:gd name="T36" fmla="*/ 821 w 1423"/>
                <a:gd name="T37" fmla="*/ 203 h 1114"/>
                <a:gd name="T38" fmla="*/ 828 w 1423"/>
                <a:gd name="T39" fmla="*/ 200 h 1114"/>
                <a:gd name="T40" fmla="*/ 1101 w 1423"/>
                <a:gd name="T41" fmla="*/ 234 h 1114"/>
                <a:gd name="T42" fmla="*/ 1108 w 1423"/>
                <a:gd name="T43" fmla="*/ 244 h 1114"/>
                <a:gd name="T44" fmla="*/ 1087 w 1423"/>
                <a:gd name="T45" fmla="*/ 318 h 1114"/>
                <a:gd name="T46" fmla="*/ 1024 w 1423"/>
                <a:gd name="T47" fmla="*/ 311 h 1114"/>
                <a:gd name="T48" fmla="*/ 14 w 1423"/>
                <a:gd name="T49" fmla="*/ 967 h 1114"/>
                <a:gd name="T50" fmla="*/ 53 w 1423"/>
                <a:gd name="T51" fmla="*/ 1037 h 1114"/>
                <a:gd name="T52" fmla="*/ 115 w 1423"/>
                <a:gd name="T53" fmla="*/ 1064 h 1114"/>
                <a:gd name="T54" fmla="*/ 24 w 1423"/>
                <a:gd name="T55" fmla="*/ 900 h 1114"/>
                <a:gd name="T56" fmla="*/ 14 w 1423"/>
                <a:gd name="T57" fmla="*/ 967 h 1114"/>
                <a:gd name="T58" fmla="*/ 400 w 1423"/>
                <a:gd name="T59" fmla="*/ 959 h 1114"/>
                <a:gd name="T60" fmla="*/ 265 w 1423"/>
                <a:gd name="T61" fmla="*/ 714 h 1114"/>
                <a:gd name="T62" fmla="*/ 190 w 1423"/>
                <a:gd name="T63" fmla="*/ 686 h 1114"/>
                <a:gd name="T64" fmla="*/ 175 w 1423"/>
                <a:gd name="T65" fmla="*/ 764 h 1114"/>
                <a:gd name="T66" fmla="*/ 310 w 1423"/>
                <a:gd name="T67" fmla="*/ 1008 h 1114"/>
                <a:gd name="T68" fmla="*/ 385 w 1423"/>
                <a:gd name="T69" fmla="*/ 1037 h 1114"/>
                <a:gd name="T70" fmla="*/ 400 w 1423"/>
                <a:gd name="T71" fmla="*/ 959 h 1114"/>
                <a:gd name="T72" fmla="*/ 266 w 1423"/>
                <a:gd name="T73" fmla="*/ 1026 h 1114"/>
                <a:gd name="T74" fmla="*/ 136 w 1423"/>
                <a:gd name="T75" fmla="*/ 792 h 1114"/>
                <a:gd name="T76" fmla="*/ 65 w 1423"/>
                <a:gd name="T77" fmla="*/ 764 h 1114"/>
                <a:gd name="T78" fmla="*/ 50 w 1423"/>
                <a:gd name="T79" fmla="*/ 840 h 1114"/>
                <a:gd name="T80" fmla="*/ 180 w 1423"/>
                <a:gd name="T81" fmla="*/ 1074 h 1114"/>
                <a:gd name="T82" fmla="*/ 251 w 1423"/>
                <a:gd name="T83" fmla="*/ 1101 h 1114"/>
                <a:gd name="T84" fmla="*/ 266 w 1423"/>
                <a:gd name="T85" fmla="*/ 1026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32" dirty="0">
                <a:ln>
                  <a:solidFill>
                    <a:schemeClr val="tx1">
                      <a:alpha val="0"/>
                    </a:schemeClr>
                  </a:solidFill>
                </a:ln>
              </a:endParaRPr>
            </a:p>
          </p:txBody>
        </p:sp>
      </p:grpSp>
      <p:sp>
        <p:nvSpPr>
          <p:cNvPr id="2" name="TextBox 1"/>
          <p:cNvSpPr txBox="1"/>
          <p:nvPr/>
        </p:nvSpPr>
        <p:spPr>
          <a:xfrm>
            <a:off x="391600" y="1495509"/>
            <a:ext cx="5479433" cy="461665"/>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User directly connected to SAP </a:t>
            </a:r>
            <a:r>
              <a:rPr lang="en-US" sz="2400" dirty="0" smtClean="0">
                <a:latin typeface="Segoe UI" panose="020B0502040204020203" pitchFamily="34" charset="0"/>
                <a:cs typeface="Segoe UI" panose="020B0502040204020203" pitchFamily="34" charset="0"/>
              </a:rPr>
              <a:t>system</a:t>
            </a:r>
            <a:endParaRPr lang="en-US" sz="1836" dirty="0">
              <a:latin typeface="Segoe UI" panose="020B0502040204020203" pitchFamily="34" charset="0"/>
              <a:cs typeface="Segoe UI" panose="020B0502040204020203" pitchFamily="34" charset="0"/>
            </a:endParaRPr>
          </a:p>
        </p:txBody>
      </p:sp>
      <p:sp>
        <p:nvSpPr>
          <p:cNvPr id="25" name="TextBox 24"/>
          <p:cNvSpPr txBox="1"/>
          <p:nvPr/>
        </p:nvSpPr>
        <p:spPr>
          <a:xfrm>
            <a:off x="6476350" y="1489928"/>
            <a:ext cx="5304487" cy="461665"/>
          </a:xfrm>
          <a:prstGeom prst="rect">
            <a:avLst/>
          </a:prstGeom>
          <a:noFill/>
        </p:spPr>
        <p:txBody>
          <a:bodyPr wrap="square" rtlCol="0">
            <a:spAutoFit/>
          </a:bodyPr>
          <a:lstStyle/>
          <a:p>
            <a:r>
              <a:rPr lang="en-US" sz="2400" dirty="0" smtClean="0">
                <a:latin typeface="Segoe UI" panose="020B0502040204020203" pitchFamily="34" charset="0"/>
                <a:cs typeface="Segoe UI" panose="020B0502040204020203" pitchFamily="34" charset="0"/>
              </a:rPr>
              <a:t>ETL/replication </a:t>
            </a:r>
            <a:r>
              <a:rPr lang="en-US" sz="2400" dirty="0">
                <a:latin typeface="Segoe UI" panose="020B0502040204020203" pitchFamily="34" charset="0"/>
                <a:cs typeface="Segoe UI" panose="020B0502040204020203" pitchFamily="34" charset="0"/>
              </a:rPr>
              <a:t>of SAP source data</a:t>
            </a:r>
          </a:p>
        </p:txBody>
      </p:sp>
      <p:sp>
        <p:nvSpPr>
          <p:cNvPr id="26" name="Rectangle 25"/>
          <p:cNvSpPr/>
          <p:nvPr/>
        </p:nvSpPr>
        <p:spPr bwMode="auto">
          <a:xfrm>
            <a:off x="6597734" y="2053249"/>
            <a:ext cx="1398905" cy="1398905"/>
          </a:xfrm>
          <a:prstGeom prst="rect">
            <a:avLst/>
          </a:prstGeom>
          <a:solidFill>
            <a:srgbClr val="C00000"/>
          </a:solidFill>
          <a:ln w="25400" cap="flat" cmpd="sng" algn="ctr">
            <a:noFill/>
            <a:prstDash val="solid"/>
            <a:headEnd type="none" w="med" len="med"/>
            <a:tailEnd type="none" w="med" len="med"/>
          </a:ln>
          <a:effectLst/>
        </p:spPr>
        <p:txBody>
          <a:bodyPr rot="0" spcFirstLastPara="0" vertOverflow="overflow" horzOverflow="overflow" vert="horz" wrap="square" lIns="186521" tIns="139891" rIns="186521" bIns="139891" numCol="1" spcCol="0" rtlCol="0" fromWordArt="0" anchor="t" anchorCtr="0" forceAA="0" compatLnSpc="1">
            <a:prstTxWarp prst="textNoShape">
              <a:avLst/>
            </a:prstTxWarp>
            <a:noAutofit/>
          </a:bodyPr>
          <a:lstStyle/>
          <a:p>
            <a:pPr defTabSz="1345673" fontAlgn="base">
              <a:lnSpc>
                <a:spcPct val="90000"/>
              </a:lnSpc>
              <a:spcBef>
                <a:spcPct val="0"/>
              </a:spcBef>
              <a:spcAft>
                <a:spcPct val="0"/>
              </a:spcAft>
              <a:defRPr/>
            </a:pPr>
            <a:endParaRPr lang="en-US" sz="1632" spc="-102" dirty="0">
              <a:ln w="3175">
                <a:noFill/>
              </a:ln>
              <a:solidFill>
                <a:schemeClr val="bg1"/>
              </a:solidFill>
              <a:cs typeface="Arial" charset="0"/>
            </a:endParaRPr>
          </a:p>
        </p:txBody>
      </p:sp>
      <p:sp>
        <p:nvSpPr>
          <p:cNvPr id="27" name="Freeform 73"/>
          <p:cNvSpPr>
            <a:spLocks noChangeAspect="1" noEditPoints="1"/>
          </p:cNvSpPr>
          <p:nvPr/>
        </p:nvSpPr>
        <p:spPr bwMode="black">
          <a:xfrm>
            <a:off x="7265383" y="2738003"/>
            <a:ext cx="652822" cy="652822"/>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83943" tIns="41972" rIns="83943" bIns="41972" numCol="1" anchor="t" anchorCtr="0" compatLnSpc="1">
            <a:prstTxWarp prst="textNoShape">
              <a:avLst/>
            </a:prstTxWarp>
          </a:bodyPr>
          <a:lstStyle/>
          <a:p>
            <a:endParaRPr lang="en-US" sz="1071"/>
          </a:p>
        </p:txBody>
      </p:sp>
      <p:sp>
        <p:nvSpPr>
          <p:cNvPr id="28" name="TextBox 27"/>
          <p:cNvSpPr txBox="1"/>
          <p:nvPr/>
        </p:nvSpPr>
        <p:spPr>
          <a:xfrm>
            <a:off x="6573513" y="1997280"/>
            <a:ext cx="1526858" cy="461665"/>
          </a:xfrm>
          <a:prstGeom prst="rect">
            <a:avLst/>
          </a:prstGeom>
          <a:noFill/>
        </p:spPr>
        <p:txBody>
          <a:bodyPr wrap="square" rtlCol="0">
            <a:spAutoFit/>
          </a:bodyPr>
          <a:lstStyle/>
          <a:p>
            <a:r>
              <a:rPr lang="de-DE" sz="2400" dirty="0"/>
              <a:t>Integrate</a:t>
            </a:r>
            <a:endParaRPr lang="en-US" sz="2400" dirty="0"/>
          </a:p>
        </p:txBody>
      </p:sp>
      <p:sp>
        <p:nvSpPr>
          <p:cNvPr id="29" name="Rectangle 28"/>
          <p:cNvSpPr/>
          <p:nvPr/>
        </p:nvSpPr>
        <p:spPr bwMode="auto">
          <a:xfrm>
            <a:off x="461934" y="5277089"/>
            <a:ext cx="1398905" cy="1398905"/>
          </a:xfrm>
          <a:prstGeom prst="rect">
            <a:avLst/>
          </a:prstGeom>
          <a:solidFill>
            <a:srgbClr val="7030A0"/>
          </a:solidFill>
          <a:ln w="25400" cap="flat" cmpd="sng" algn="ctr">
            <a:noFill/>
            <a:prstDash val="solid"/>
            <a:headEnd type="none" w="med" len="med"/>
            <a:tailEnd type="none" w="med" len="med"/>
          </a:ln>
          <a:effectLst/>
        </p:spPr>
        <p:txBody>
          <a:bodyPr rot="0" spcFirstLastPara="0" vertOverflow="overflow" horzOverflow="overflow" vert="horz" wrap="square" lIns="186521" tIns="139891" rIns="186521" bIns="139891" numCol="1" spcCol="0" rtlCol="0" fromWordArt="0" anchor="t" anchorCtr="0" forceAA="0" compatLnSpc="1">
            <a:prstTxWarp prst="textNoShape">
              <a:avLst/>
            </a:prstTxWarp>
            <a:noAutofit/>
          </a:bodyPr>
          <a:lstStyle/>
          <a:p>
            <a:pPr defTabSz="1345673" fontAlgn="base">
              <a:lnSpc>
                <a:spcPct val="90000"/>
              </a:lnSpc>
              <a:spcBef>
                <a:spcPct val="0"/>
              </a:spcBef>
              <a:spcAft>
                <a:spcPct val="0"/>
              </a:spcAft>
              <a:defRPr/>
            </a:pPr>
            <a:endParaRPr lang="en-US" sz="1632" spc="-102" dirty="0">
              <a:ln w="3175">
                <a:noFill/>
              </a:ln>
              <a:solidFill>
                <a:schemeClr val="bg1"/>
              </a:solidFill>
              <a:cs typeface="Arial" charset="0"/>
            </a:endParaRPr>
          </a:p>
        </p:txBody>
      </p:sp>
      <p:sp>
        <p:nvSpPr>
          <p:cNvPr id="30" name="TextBox 29"/>
          <p:cNvSpPr txBox="1"/>
          <p:nvPr/>
        </p:nvSpPr>
        <p:spPr>
          <a:xfrm>
            <a:off x="473934" y="5277288"/>
            <a:ext cx="1388370" cy="478376"/>
          </a:xfrm>
          <a:prstGeom prst="rect">
            <a:avLst/>
          </a:prstGeom>
          <a:noFill/>
        </p:spPr>
        <p:txBody>
          <a:bodyPr wrap="square" rtlCol="0">
            <a:spAutoFit/>
          </a:bodyPr>
          <a:lstStyle/>
          <a:p>
            <a:r>
              <a:rPr lang="de-DE" sz="2400" dirty="0"/>
              <a:t>Report</a:t>
            </a:r>
            <a:endParaRPr lang="en-US" sz="2400" dirty="0"/>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1030" y="6029359"/>
            <a:ext cx="466302" cy="523490"/>
          </a:xfrm>
          <a:prstGeom prst="rect">
            <a:avLst/>
          </a:prstGeom>
          <a:effectLst/>
        </p:spPr>
      </p:pic>
      <p:sp>
        <p:nvSpPr>
          <p:cNvPr id="33" name="Rectangle 32"/>
          <p:cNvSpPr/>
          <p:nvPr/>
        </p:nvSpPr>
        <p:spPr bwMode="auto">
          <a:xfrm>
            <a:off x="1880108" y="2060570"/>
            <a:ext cx="4010194" cy="1398905"/>
          </a:xfrm>
          <a:prstGeom prst="rect">
            <a:avLst/>
          </a:prstGeom>
          <a:solidFill>
            <a:schemeClr val="tx1">
              <a:lumMod val="50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latin typeface="Segoe UI"/>
            </a:endParaRPr>
          </a:p>
          <a:p>
            <a:pPr defTabSz="950843" fontAlgn="base">
              <a:lnSpc>
                <a:spcPct val="90000"/>
              </a:lnSpc>
              <a:spcBef>
                <a:spcPct val="0"/>
              </a:spcBef>
              <a:spcAft>
                <a:spcPct val="0"/>
              </a:spcAft>
            </a:pPr>
            <a:endParaRPr lang="en-US" sz="1836" kern="0" dirty="0">
              <a:solidFill>
                <a:srgbClr val="FFFFFF"/>
              </a:solidFill>
              <a:latin typeface="Segoe UI"/>
            </a:endParaRPr>
          </a:p>
          <a:p>
            <a:pPr defTabSz="950843" fontAlgn="base">
              <a:lnSpc>
                <a:spcPct val="90000"/>
              </a:lnSpc>
              <a:spcBef>
                <a:spcPct val="0"/>
              </a:spcBef>
              <a:spcAft>
                <a:spcPct val="0"/>
              </a:spcAft>
            </a:pPr>
            <a:endParaRPr lang="en-US" sz="1836" kern="0" dirty="0">
              <a:solidFill>
                <a:srgbClr val="FFFFFF"/>
              </a:solidFill>
              <a:latin typeface="Segoe UI"/>
            </a:endParaRPr>
          </a:p>
          <a:p>
            <a:pPr defTabSz="950843" fontAlgn="base">
              <a:lnSpc>
                <a:spcPct val="90000"/>
              </a:lnSpc>
              <a:spcBef>
                <a:spcPct val="0"/>
              </a:spcBef>
              <a:spcAft>
                <a:spcPct val="0"/>
              </a:spcAft>
            </a:pPr>
            <a:r>
              <a:rPr lang="en-US" sz="1836" kern="0" dirty="0">
                <a:solidFill>
                  <a:srgbClr val="FFFFFF"/>
                </a:solidFill>
                <a:latin typeface="Segoe UI"/>
              </a:rPr>
              <a:t>Power Query in Excel</a:t>
            </a:r>
          </a:p>
        </p:txBody>
      </p:sp>
      <p:sp>
        <p:nvSpPr>
          <p:cNvPr id="35" name="Rectangle 34"/>
          <p:cNvSpPr/>
          <p:nvPr/>
        </p:nvSpPr>
        <p:spPr bwMode="auto">
          <a:xfrm>
            <a:off x="1860840" y="3653274"/>
            <a:ext cx="4010194" cy="1398905"/>
          </a:xfrm>
          <a:prstGeom prst="rect">
            <a:avLst/>
          </a:prstGeom>
          <a:solidFill>
            <a:schemeClr val="tx1">
              <a:lumMod val="50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latin typeface="Segoe UI"/>
            </a:endParaRPr>
          </a:p>
          <a:p>
            <a:pPr defTabSz="950843" fontAlgn="base">
              <a:lnSpc>
                <a:spcPct val="90000"/>
              </a:lnSpc>
              <a:spcBef>
                <a:spcPct val="0"/>
              </a:spcBef>
              <a:spcAft>
                <a:spcPct val="0"/>
              </a:spcAft>
            </a:pPr>
            <a:endParaRPr lang="en-US" sz="1836" kern="0" dirty="0">
              <a:solidFill>
                <a:srgbClr val="FFFFFF"/>
              </a:solidFill>
              <a:latin typeface="Segoe UI"/>
            </a:endParaRPr>
          </a:p>
          <a:p>
            <a:pPr defTabSz="950843" fontAlgn="base">
              <a:lnSpc>
                <a:spcPct val="90000"/>
              </a:lnSpc>
              <a:spcBef>
                <a:spcPct val="0"/>
              </a:spcBef>
              <a:spcAft>
                <a:spcPct val="0"/>
              </a:spcAft>
            </a:pPr>
            <a:r>
              <a:rPr lang="en-US" sz="1836" kern="0" dirty="0">
                <a:solidFill>
                  <a:srgbClr val="FFFFFF"/>
                </a:solidFill>
                <a:latin typeface="Segoe UI"/>
              </a:rPr>
              <a:t>Power Pivot, PivotTable in Excel</a:t>
            </a:r>
          </a:p>
        </p:txBody>
      </p:sp>
      <p:sp>
        <p:nvSpPr>
          <p:cNvPr id="36" name="Rectangle 35"/>
          <p:cNvSpPr/>
          <p:nvPr/>
        </p:nvSpPr>
        <p:spPr bwMode="auto">
          <a:xfrm>
            <a:off x="1860839" y="5277089"/>
            <a:ext cx="4010194" cy="1398905"/>
          </a:xfrm>
          <a:prstGeom prst="rect">
            <a:avLst/>
          </a:prstGeom>
          <a:solidFill>
            <a:schemeClr val="tx1">
              <a:lumMod val="50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latin typeface="Segoe UI"/>
            </a:endParaRPr>
          </a:p>
          <a:p>
            <a:pPr defTabSz="950843" fontAlgn="base">
              <a:lnSpc>
                <a:spcPct val="90000"/>
              </a:lnSpc>
              <a:spcBef>
                <a:spcPct val="0"/>
              </a:spcBef>
              <a:spcAft>
                <a:spcPct val="0"/>
              </a:spcAft>
            </a:pPr>
            <a:endParaRPr lang="en-US" sz="1836" kern="0" dirty="0">
              <a:solidFill>
                <a:srgbClr val="FFFFFF"/>
              </a:solidFill>
              <a:latin typeface="Segoe UI"/>
            </a:endParaRPr>
          </a:p>
          <a:p>
            <a:pPr defTabSz="950843" fontAlgn="base">
              <a:lnSpc>
                <a:spcPct val="90000"/>
              </a:lnSpc>
              <a:spcBef>
                <a:spcPct val="0"/>
              </a:spcBef>
              <a:spcAft>
                <a:spcPct val="0"/>
              </a:spcAft>
            </a:pPr>
            <a:endParaRPr lang="en-US" sz="1836" kern="0" dirty="0">
              <a:solidFill>
                <a:srgbClr val="FFFFFF"/>
              </a:solidFill>
              <a:latin typeface="Segoe UI"/>
            </a:endParaRPr>
          </a:p>
          <a:p>
            <a:pPr defTabSz="950843" fontAlgn="base">
              <a:lnSpc>
                <a:spcPct val="90000"/>
              </a:lnSpc>
              <a:spcBef>
                <a:spcPct val="0"/>
              </a:spcBef>
              <a:spcAft>
                <a:spcPct val="0"/>
              </a:spcAft>
            </a:pPr>
            <a:r>
              <a:rPr lang="en-US" sz="1836" kern="0" dirty="0">
                <a:solidFill>
                  <a:srgbClr val="FFFFFF"/>
                </a:solidFill>
                <a:latin typeface="Segoe UI"/>
              </a:rPr>
              <a:t>Reporting Services</a:t>
            </a:r>
          </a:p>
        </p:txBody>
      </p:sp>
      <p:sp>
        <p:nvSpPr>
          <p:cNvPr id="37" name="Rectangle 36"/>
          <p:cNvSpPr/>
          <p:nvPr/>
        </p:nvSpPr>
        <p:spPr bwMode="auto">
          <a:xfrm>
            <a:off x="7996638" y="2058830"/>
            <a:ext cx="4010194" cy="1398905"/>
          </a:xfrm>
          <a:prstGeom prst="rect">
            <a:avLst/>
          </a:prstGeom>
          <a:solidFill>
            <a:schemeClr val="tx1">
              <a:lumMod val="50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latin typeface="Segoe UI"/>
            </a:endParaRPr>
          </a:p>
          <a:p>
            <a:pPr defTabSz="950843" fontAlgn="base">
              <a:lnSpc>
                <a:spcPct val="90000"/>
              </a:lnSpc>
              <a:spcBef>
                <a:spcPct val="0"/>
              </a:spcBef>
              <a:spcAft>
                <a:spcPct val="0"/>
              </a:spcAft>
            </a:pPr>
            <a:endParaRPr lang="en-US" sz="1836" kern="0" dirty="0">
              <a:solidFill>
                <a:srgbClr val="FFFFFF"/>
              </a:solidFill>
              <a:latin typeface="Segoe UI"/>
            </a:endParaRPr>
          </a:p>
          <a:p>
            <a:pPr defTabSz="950843" fontAlgn="base">
              <a:lnSpc>
                <a:spcPct val="90000"/>
              </a:lnSpc>
              <a:spcBef>
                <a:spcPct val="0"/>
              </a:spcBef>
              <a:spcAft>
                <a:spcPct val="0"/>
              </a:spcAft>
            </a:pPr>
            <a:r>
              <a:rPr lang="en-US" sz="1836" kern="0" dirty="0">
                <a:solidFill>
                  <a:srgbClr val="FFFFFF"/>
                </a:solidFill>
                <a:latin typeface="Segoe UI"/>
              </a:rPr>
              <a:t>Integration </a:t>
            </a:r>
            <a:r>
              <a:rPr lang="en-US" sz="1836" kern="0" dirty="0" smtClean="0">
                <a:solidFill>
                  <a:srgbClr val="FFFFFF"/>
                </a:solidFill>
                <a:latin typeface="Segoe UI"/>
              </a:rPr>
              <a:t>Services</a:t>
            </a:r>
            <a:endParaRPr lang="en-US" sz="1836" kern="0" dirty="0">
              <a:solidFill>
                <a:srgbClr val="FFFFFF"/>
              </a:solidFill>
              <a:latin typeface="Segoe UI"/>
            </a:endParaRPr>
          </a:p>
          <a:p>
            <a:pPr defTabSz="950843" fontAlgn="base">
              <a:lnSpc>
                <a:spcPct val="90000"/>
              </a:lnSpc>
              <a:spcBef>
                <a:spcPct val="0"/>
              </a:spcBef>
              <a:spcAft>
                <a:spcPct val="0"/>
              </a:spcAft>
            </a:pPr>
            <a:r>
              <a:rPr lang="en-US" sz="1836" kern="0" dirty="0">
                <a:solidFill>
                  <a:srgbClr val="FFFFFF"/>
                </a:solidFill>
                <a:latin typeface="Segoe UI"/>
              </a:rPr>
              <a:t>into SQL Server DW</a:t>
            </a:r>
          </a:p>
        </p:txBody>
      </p:sp>
    </p:spTree>
    <p:extLst>
      <p:ext uri="{BB962C8B-B14F-4D97-AF65-F5344CB8AC3E}">
        <p14:creationId xmlns:p14="http://schemas.microsoft.com/office/powerpoint/2010/main" val="176580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bwMode="auto">
          <a:xfrm>
            <a:off x="1935256" y="2486721"/>
            <a:ext cx="3944912" cy="895172"/>
          </a:xfrm>
          <a:prstGeom prst="rect">
            <a:avLst/>
          </a:prstGeom>
          <a:solidFill>
            <a:srgbClr val="9292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6" tIns="46626" rIns="46626" bIns="46626" numCol="1" spcCol="0" rtlCol="0" fromWordArt="0" anchor="b" anchorCtr="0" forceAA="0" compatLnSpc="1">
            <a:prstTxWarp prst="textNoShape">
              <a:avLst/>
            </a:prstTxWarp>
            <a:noAutofit/>
          </a:bodyPr>
          <a:lstStyle/>
          <a:p>
            <a:pPr defTabSz="932163" fontAlgn="base">
              <a:spcBef>
                <a:spcPct val="0"/>
              </a:spcBef>
              <a:spcAft>
                <a:spcPct val="0"/>
              </a:spcAft>
            </a:pPr>
            <a:r>
              <a:rPr lang="en-US" sz="900" dirty="0">
                <a:solidFill>
                  <a:srgbClr val="FFFFFF"/>
                </a:solidFill>
                <a:latin typeface="Segoe UI" pitchFamily="34" charset="0"/>
                <a:ea typeface="Segoe UI" pitchFamily="34" charset="0"/>
                <a:cs typeface="Segoe UI" pitchFamily="34" charset="0"/>
              </a:rPr>
              <a:t>1.0</a:t>
            </a:r>
          </a:p>
        </p:txBody>
      </p:sp>
      <p:sp>
        <p:nvSpPr>
          <p:cNvPr id="28" name="Rectangle 27"/>
          <p:cNvSpPr/>
          <p:nvPr/>
        </p:nvSpPr>
        <p:spPr bwMode="auto">
          <a:xfrm>
            <a:off x="1935256" y="3507044"/>
            <a:ext cx="3944912" cy="895172"/>
          </a:xfrm>
          <a:prstGeom prst="rect">
            <a:avLst/>
          </a:prstGeom>
          <a:solidFill>
            <a:srgbClr val="9292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6" tIns="46626" rIns="46626" bIns="46626" numCol="1" spcCol="0" rtlCol="0" fromWordArt="0" anchor="b" anchorCtr="0" forceAA="0" compatLnSpc="1">
            <a:prstTxWarp prst="textNoShape">
              <a:avLst/>
            </a:prstTxWarp>
            <a:noAutofit/>
          </a:bodyPr>
          <a:lstStyle/>
          <a:p>
            <a:pPr defTabSz="932163" fontAlgn="base">
              <a:spcBef>
                <a:spcPct val="0"/>
              </a:spcBef>
              <a:spcAft>
                <a:spcPct val="0"/>
              </a:spcAft>
            </a:pPr>
            <a:endParaRPr lang="en-US" sz="900" dirty="0" err="1">
              <a:solidFill>
                <a:srgbClr val="FFFFFF"/>
              </a:solidFill>
              <a:latin typeface="Segoe UI" pitchFamily="34" charset="0"/>
              <a:ea typeface="Segoe UI" pitchFamily="34" charset="0"/>
              <a:cs typeface="Segoe UI" pitchFamily="34" charset="0"/>
            </a:endParaRPr>
          </a:p>
        </p:txBody>
      </p:sp>
      <p:sp>
        <p:nvSpPr>
          <p:cNvPr id="31" name="Rectangle 30"/>
          <p:cNvSpPr/>
          <p:nvPr/>
        </p:nvSpPr>
        <p:spPr bwMode="auto">
          <a:xfrm>
            <a:off x="1935256" y="4519656"/>
            <a:ext cx="3944912" cy="895172"/>
          </a:xfrm>
          <a:prstGeom prst="rect">
            <a:avLst/>
          </a:prstGeom>
          <a:solidFill>
            <a:srgbClr val="9292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6" tIns="46626" rIns="46626" bIns="46626" numCol="1" spcCol="0" rtlCol="0" fromWordArt="0" anchor="b" anchorCtr="0" forceAA="0" compatLnSpc="1">
            <a:prstTxWarp prst="textNoShape">
              <a:avLst/>
            </a:prstTxWarp>
            <a:noAutofit/>
          </a:bodyPr>
          <a:lstStyle/>
          <a:p>
            <a:pPr defTabSz="932163" fontAlgn="base">
              <a:spcBef>
                <a:spcPct val="0"/>
              </a:spcBef>
              <a:spcAft>
                <a:spcPct val="0"/>
              </a:spcAft>
            </a:pPr>
            <a:r>
              <a:rPr lang="en-US" sz="900" dirty="0">
                <a:solidFill>
                  <a:srgbClr val="FFFFFF"/>
                </a:solidFill>
                <a:latin typeface="Segoe UI" pitchFamily="34" charset="0"/>
                <a:ea typeface="Segoe UI" pitchFamily="34" charset="0"/>
                <a:cs typeface="Segoe UI" pitchFamily="34" charset="0"/>
              </a:rPr>
              <a:t>1.0</a:t>
            </a:r>
          </a:p>
        </p:txBody>
      </p:sp>
      <p:sp>
        <p:nvSpPr>
          <p:cNvPr id="33" name="Rectangle 32"/>
          <p:cNvSpPr/>
          <p:nvPr>
            <p:custDataLst>
              <p:tags r:id="rId1"/>
            </p:custDataLst>
          </p:nvPr>
        </p:nvSpPr>
        <p:spPr bwMode="auto">
          <a:xfrm>
            <a:off x="959361" y="2486721"/>
            <a:ext cx="4920807" cy="89517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6" tIns="46626" rIns="46626" bIns="46626" numCol="1" spcCol="0" rtlCol="0" fromWordArt="0" anchor="b" anchorCtr="0" forceAA="0" compatLnSpc="1">
            <a:prstTxWarp prst="textNoShape">
              <a:avLst/>
            </a:prstTxWarp>
            <a:noAutofit/>
          </a:bodyPr>
          <a:lstStyle/>
          <a:p>
            <a:pPr defTabSz="932163" fontAlgn="base">
              <a:spcBef>
                <a:spcPct val="0"/>
              </a:spcBef>
              <a:spcAft>
                <a:spcPct val="0"/>
              </a:spcAft>
            </a:pPr>
            <a:r>
              <a:rPr lang="en-US" sz="2000" spc="-52" dirty="0">
                <a:solidFill>
                  <a:srgbClr val="FFFFFF"/>
                </a:solidFill>
                <a:latin typeface="Segoe UI" pitchFamily="34" charset="0"/>
                <a:ea typeface="Segoe UI" pitchFamily="34" charset="0"/>
                <a:cs typeface="Segoe UI" pitchFamily="34" charset="0"/>
              </a:rPr>
              <a:t>35,000+ joint platform &amp; infrastructure customers</a:t>
            </a:r>
          </a:p>
        </p:txBody>
      </p:sp>
      <p:sp>
        <p:nvSpPr>
          <p:cNvPr id="34" name="Rectangle 33"/>
          <p:cNvSpPr/>
          <p:nvPr>
            <p:custDataLst>
              <p:tags r:id="rId2"/>
            </p:custDataLst>
          </p:nvPr>
        </p:nvSpPr>
        <p:spPr bwMode="auto">
          <a:xfrm>
            <a:off x="959361" y="3452269"/>
            <a:ext cx="4920807" cy="102032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6" tIns="46626" rIns="46626" bIns="46626" numCol="1" spcCol="0" rtlCol="0" fromWordArt="0" anchor="b" anchorCtr="0" forceAA="0" compatLnSpc="1">
            <a:prstTxWarp prst="textNoShape">
              <a:avLst/>
            </a:prstTxWarp>
            <a:noAutofit/>
          </a:bodyPr>
          <a:lstStyle/>
          <a:p>
            <a:pPr defTabSz="932163" fontAlgn="base">
              <a:spcBef>
                <a:spcPct val="0"/>
              </a:spcBef>
              <a:spcAft>
                <a:spcPct val="0"/>
              </a:spcAft>
            </a:pPr>
            <a:r>
              <a:rPr lang="en-US" sz="2000" spc="-52" dirty="0">
                <a:solidFill>
                  <a:srgbClr val="FFFFFF"/>
                </a:solidFill>
                <a:latin typeface="Segoe UI" pitchFamily="34" charset="0"/>
                <a:ea typeface="Segoe UI" pitchFamily="34" charset="0"/>
                <a:cs typeface="Segoe UI" pitchFamily="34" charset="0"/>
              </a:rPr>
              <a:t>Integrated Productivity Solutions – Cloud, Mobility, Devices </a:t>
            </a:r>
          </a:p>
        </p:txBody>
      </p:sp>
      <p:sp>
        <p:nvSpPr>
          <p:cNvPr id="35" name="Rectangle 34"/>
          <p:cNvSpPr/>
          <p:nvPr>
            <p:custDataLst>
              <p:tags r:id="rId3"/>
            </p:custDataLst>
          </p:nvPr>
        </p:nvSpPr>
        <p:spPr bwMode="auto">
          <a:xfrm>
            <a:off x="959361" y="4519656"/>
            <a:ext cx="4920807" cy="89517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6" tIns="46626" rIns="46626" bIns="46626" numCol="1" spcCol="0" rtlCol="0" fromWordArt="0" anchor="b" anchorCtr="0" forceAA="0" compatLnSpc="1">
            <a:prstTxWarp prst="textNoShape">
              <a:avLst/>
            </a:prstTxWarp>
            <a:noAutofit/>
          </a:bodyPr>
          <a:lstStyle/>
          <a:p>
            <a:pPr defTabSz="932163" fontAlgn="base">
              <a:spcBef>
                <a:spcPct val="0"/>
              </a:spcBef>
              <a:spcAft>
                <a:spcPct val="0"/>
              </a:spcAft>
            </a:pPr>
            <a:r>
              <a:rPr lang="en-US" sz="2000" spc="-52" dirty="0">
                <a:solidFill>
                  <a:srgbClr val="FFFFFF"/>
                </a:solidFill>
                <a:latin typeface="Segoe UI" pitchFamily="34" charset="0"/>
                <a:ea typeface="Segoe UI" pitchFamily="34" charset="0"/>
                <a:cs typeface="Segoe UI" pitchFamily="34" charset="0"/>
              </a:rPr>
              <a:t>Global network of joint SI and ISV partners</a:t>
            </a:r>
          </a:p>
        </p:txBody>
      </p:sp>
      <p:sp>
        <p:nvSpPr>
          <p:cNvPr id="36" name="Rectangle 35"/>
          <p:cNvSpPr/>
          <p:nvPr>
            <p:custDataLst>
              <p:tags r:id="rId4"/>
            </p:custDataLst>
          </p:nvPr>
        </p:nvSpPr>
        <p:spPr bwMode="auto">
          <a:xfrm>
            <a:off x="959360" y="1485891"/>
            <a:ext cx="4948092" cy="895172"/>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6" tIns="46626" rIns="46626" bIns="46626" numCol="1" spcCol="0" rtlCol="0" fromWordArt="0" anchor="b" anchorCtr="0" forceAA="0" compatLnSpc="1">
            <a:prstTxWarp prst="textNoShape">
              <a:avLst/>
            </a:prstTxWarp>
            <a:noAutofit/>
          </a:bodyPr>
          <a:lstStyle/>
          <a:p>
            <a:pPr defTabSz="932163" fontAlgn="base">
              <a:spcBef>
                <a:spcPct val="0"/>
              </a:spcBef>
              <a:spcAft>
                <a:spcPct val="0"/>
              </a:spcAft>
            </a:pPr>
            <a:r>
              <a:rPr lang="en-US" sz="2000" spc="-52" dirty="0">
                <a:solidFill>
                  <a:srgbClr val="FFFFFF"/>
                </a:solidFill>
                <a:latin typeface="Segoe UI" pitchFamily="34" charset="0"/>
                <a:ea typeface="Segoe UI" pitchFamily="34" charset="0"/>
                <a:cs typeface="Segoe UI" pitchFamily="34" charset="0"/>
              </a:rPr>
              <a:t>20+ Years of strategic partnering </a:t>
            </a:r>
          </a:p>
        </p:txBody>
      </p:sp>
      <p:pic>
        <p:nvPicPr>
          <p:cNvPr id="3" name="Picture 2"/>
          <p:cNvPicPr>
            <a:picLocks noChangeAspect="1"/>
          </p:cNvPicPr>
          <p:nvPr/>
        </p:nvPicPr>
        <p:blipFill rotWithShape="1">
          <a:blip r:embed="rId7" cstate="print">
            <a:extLst>
              <a:ext uri="{28A0092B-C50C-407E-A947-70E740481C1C}">
                <a14:useLocalDpi xmlns:a14="http://schemas.microsoft.com/office/drawing/2010/main" val="0"/>
              </a:ext>
            </a:extLst>
          </a:blip>
          <a:srcRect t="11087" b="30009"/>
          <a:stretch/>
        </p:blipFill>
        <p:spPr>
          <a:xfrm>
            <a:off x="6066391" y="1485889"/>
            <a:ext cx="5435871" cy="3909003"/>
          </a:xfrm>
          <a:prstGeom prst="rect">
            <a:avLst/>
          </a:prstGeom>
        </p:spPr>
      </p:pic>
      <p:sp>
        <p:nvSpPr>
          <p:cNvPr id="14" name="Title 2"/>
          <p:cNvSpPr>
            <a:spLocks noGrp="1"/>
          </p:cNvSpPr>
          <p:nvPr>
            <p:ph type="title"/>
          </p:nvPr>
        </p:nvSpPr>
        <p:spPr>
          <a:xfrm>
            <a:off x="441483" y="330900"/>
            <a:ext cx="11547738" cy="770941"/>
          </a:xfrm>
        </p:spPr>
        <p:txBody>
          <a:bodyPr>
            <a:noAutofit/>
          </a:bodyPr>
          <a:lstStyle/>
          <a:p>
            <a:r>
              <a:rPr lang="en-GB" dirty="0"/>
              <a:t>Microsoft/SAP Partnership</a:t>
            </a:r>
            <a:br>
              <a:rPr lang="en-GB" dirty="0"/>
            </a:br>
            <a:endParaRPr lang="en-US" dirty="0"/>
          </a:p>
        </p:txBody>
      </p:sp>
    </p:spTree>
    <p:extLst>
      <p:ext uri="{BB962C8B-B14F-4D97-AF65-F5344CB8AC3E}">
        <p14:creationId xmlns:p14="http://schemas.microsoft.com/office/powerpoint/2010/main" val="245021895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8033478" y="2409872"/>
            <a:ext cx="2729740" cy="3719359"/>
            <a:chOff x="1130755" y="1402518"/>
            <a:chExt cx="2677853" cy="3648123"/>
          </a:xfrm>
        </p:grpSpPr>
        <p:grpSp>
          <p:nvGrpSpPr>
            <p:cNvPr id="11" name="Group 10"/>
            <p:cNvGrpSpPr/>
            <p:nvPr/>
          </p:nvGrpSpPr>
          <p:grpSpPr>
            <a:xfrm>
              <a:off x="1138324" y="1402518"/>
              <a:ext cx="2478193" cy="3648123"/>
              <a:chOff x="1454847" y="1402518"/>
              <a:chExt cx="2478193" cy="3648123"/>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54847" y="2264684"/>
                <a:ext cx="1231527" cy="8483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p:cNvPicPr>
              <p:nvPr/>
            </p:nvPicPr>
            <p:blipFill>
              <a:blip r:embed="rId4" cstate="email">
                <a:extLst>
                  <a:ext uri="{28A0092B-C50C-407E-A947-70E740481C1C}">
                    <a14:useLocalDpi xmlns:a14="http://schemas.microsoft.com/office/drawing/2010/main"/>
                  </a:ext>
                </a:extLst>
              </a:blip>
              <a:stretch>
                <a:fillRect/>
              </a:stretch>
            </p:blipFill>
            <p:spPr>
              <a:xfrm>
                <a:off x="1462418" y="4202327"/>
                <a:ext cx="1231526" cy="8483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693944" y="3317720"/>
                <a:ext cx="1239096" cy="8483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72"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686374" y="1402518"/>
                <a:ext cx="1231527" cy="8483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7" name="Group 16"/>
            <p:cNvGrpSpPr/>
            <p:nvPr/>
          </p:nvGrpSpPr>
          <p:grpSpPr>
            <a:xfrm>
              <a:off x="1130755" y="1657398"/>
              <a:ext cx="2677853" cy="3204546"/>
              <a:chOff x="1130755" y="1657398"/>
              <a:chExt cx="2677853" cy="3204546"/>
            </a:xfrm>
          </p:grpSpPr>
          <p:sp>
            <p:nvSpPr>
              <p:cNvPr id="12" name="Rectangle 11"/>
              <p:cNvSpPr/>
              <p:nvPr/>
            </p:nvSpPr>
            <p:spPr>
              <a:xfrm>
                <a:off x="1130755" y="1657398"/>
                <a:ext cx="1159896" cy="307763"/>
              </a:xfrm>
              <a:prstGeom prst="rect">
                <a:avLst/>
              </a:prstGeom>
            </p:spPr>
            <p:txBody>
              <a:bodyPr wrap="none">
                <a:spAutoFit/>
              </a:bodyPr>
              <a:lstStyle/>
              <a:p>
                <a:r>
                  <a:rPr lang="en-US" sz="1399" dirty="0">
                    <a:latin typeface="Segoe UI" panose="020B0502040204020203" pitchFamily="34" charset="0"/>
                    <a:ea typeface="Arial"/>
                    <a:cs typeface="Segoe UI" panose="020B0502040204020203" pitchFamily="34" charset="0"/>
                  </a:rPr>
                  <a:t>Applications</a:t>
                </a:r>
                <a:endParaRPr lang="en-US" sz="1399" dirty="0">
                  <a:latin typeface="Segoe UI" panose="020B0502040204020203" pitchFamily="34" charset="0"/>
                  <a:cs typeface="Segoe UI" panose="020B0502040204020203" pitchFamily="34" charset="0"/>
                </a:endParaRPr>
              </a:p>
            </p:txBody>
          </p:sp>
          <p:sp>
            <p:nvSpPr>
              <p:cNvPr id="16" name="Rectangle 15"/>
              <p:cNvSpPr/>
              <p:nvPr/>
            </p:nvSpPr>
            <p:spPr>
              <a:xfrm>
                <a:off x="1311010" y="3557406"/>
                <a:ext cx="886153" cy="307763"/>
              </a:xfrm>
              <a:prstGeom prst="rect">
                <a:avLst/>
              </a:prstGeom>
            </p:spPr>
            <p:txBody>
              <a:bodyPr wrap="none">
                <a:spAutoFit/>
              </a:bodyPr>
              <a:lstStyle/>
              <a:p>
                <a:pPr algn="ctr">
                  <a:spcBef>
                    <a:spcPts val="364"/>
                  </a:spcBef>
                </a:pPr>
                <a:r>
                  <a:rPr lang="en-US" sz="1399" dirty="0">
                    <a:latin typeface="Segoe UI" panose="020B0502040204020203" pitchFamily="34" charset="0"/>
                    <a:ea typeface="Arial"/>
                    <a:cs typeface="Segoe UI" panose="020B0502040204020203" pitchFamily="34" charset="0"/>
                  </a:rPr>
                  <a:t>Analytics</a:t>
                </a:r>
              </a:p>
            </p:txBody>
          </p:sp>
          <p:sp>
            <p:nvSpPr>
              <p:cNvPr id="13" name="Rectangle 12"/>
              <p:cNvSpPr/>
              <p:nvPr/>
            </p:nvSpPr>
            <p:spPr>
              <a:xfrm>
                <a:off x="2517614" y="2612751"/>
                <a:ext cx="1241691" cy="523159"/>
              </a:xfrm>
              <a:prstGeom prst="rect">
                <a:avLst/>
              </a:prstGeom>
            </p:spPr>
            <p:txBody>
              <a:bodyPr wrap="none">
                <a:spAutoFit/>
              </a:bodyPr>
              <a:lstStyle/>
              <a:p>
                <a:r>
                  <a:rPr lang="en-US" sz="1399" dirty="0">
                    <a:latin typeface="Segoe UI" panose="020B0502040204020203" pitchFamily="34" charset="0"/>
                    <a:ea typeface="Arial"/>
                    <a:cs typeface="Segoe UI" panose="020B0502040204020203" pitchFamily="34" charset="0"/>
                  </a:rPr>
                  <a:t>Mobile 1</a:t>
                </a:r>
                <a:r>
                  <a:rPr lang="en-US" sz="1399" baseline="30000" dirty="0">
                    <a:latin typeface="Segoe UI" panose="020B0502040204020203" pitchFamily="34" charset="0"/>
                    <a:ea typeface="Arial"/>
                    <a:cs typeface="Segoe UI" panose="020B0502040204020203" pitchFamily="34" charset="0"/>
                  </a:rPr>
                  <a:t>st &amp;</a:t>
                </a:r>
                <a:endParaRPr lang="en-US" sz="1399" dirty="0">
                  <a:latin typeface="Segoe UI" panose="020B0502040204020203" pitchFamily="34" charset="0"/>
                  <a:ea typeface="Arial"/>
                  <a:cs typeface="Segoe UI" panose="020B0502040204020203" pitchFamily="34" charset="0"/>
                </a:endParaRPr>
              </a:p>
              <a:p>
                <a:r>
                  <a:rPr lang="en-US" sz="1399" dirty="0">
                    <a:latin typeface="Segoe UI" panose="020B0502040204020203" pitchFamily="34" charset="0"/>
                    <a:ea typeface="Arial"/>
                    <a:cs typeface="Segoe UI" panose="020B0502040204020203" pitchFamily="34" charset="0"/>
                  </a:rPr>
                  <a:t>Simple UI/UX</a:t>
                </a:r>
                <a:endParaRPr lang="en-US" sz="2000" dirty="0">
                  <a:latin typeface="Segoe UI" panose="020B0502040204020203" pitchFamily="34" charset="0"/>
                  <a:cs typeface="Segoe UI" panose="020B0502040204020203" pitchFamily="34" charset="0"/>
                </a:endParaRPr>
              </a:p>
            </p:txBody>
          </p:sp>
          <p:sp>
            <p:nvSpPr>
              <p:cNvPr id="14" name="Rectangle 13"/>
              <p:cNvSpPr/>
              <p:nvPr/>
            </p:nvSpPr>
            <p:spPr>
              <a:xfrm>
                <a:off x="2488649" y="4554181"/>
                <a:ext cx="1319959" cy="307763"/>
              </a:xfrm>
              <a:prstGeom prst="rect">
                <a:avLst/>
              </a:prstGeom>
            </p:spPr>
            <p:txBody>
              <a:bodyPr wrap="none">
                <a:spAutoFit/>
              </a:bodyPr>
              <a:lstStyle/>
              <a:p>
                <a:pPr algn="ctr">
                  <a:spcBef>
                    <a:spcPts val="364"/>
                  </a:spcBef>
                </a:pPr>
                <a:r>
                  <a:rPr lang="en-US" sz="1399" dirty="0">
                    <a:latin typeface="Segoe UI" panose="020B0502040204020203" pitchFamily="34" charset="0"/>
                    <a:ea typeface="Arial"/>
                    <a:cs typeface="Segoe UI" panose="020B0502040204020203" pitchFamily="34" charset="0"/>
                  </a:rPr>
                  <a:t>Hana Platform</a:t>
                </a:r>
                <a:endParaRPr lang="en-US" sz="2000" dirty="0">
                  <a:latin typeface="Segoe UI" panose="020B0502040204020203" pitchFamily="34" charset="0"/>
                  <a:ea typeface="Arial"/>
                  <a:cs typeface="Segoe UI" panose="020B0502040204020203" pitchFamily="34" charset="0"/>
                </a:endParaRPr>
              </a:p>
            </p:txBody>
          </p:sp>
        </p:grpSp>
      </p:grpSp>
      <p:grpSp>
        <p:nvGrpSpPr>
          <p:cNvPr id="7185" name="Group 7184"/>
          <p:cNvGrpSpPr/>
          <p:nvPr/>
        </p:nvGrpSpPr>
        <p:grpSpPr>
          <a:xfrm>
            <a:off x="1275816" y="2049688"/>
            <a:ext cx="4141435" cy="4375186"/>
            <a:chOff x="7037408" y="1395592"/>
            <a:chExt cx="4062714" cy="4291388"/>
          </a:xfrm>
        </p:grpSpPr>
        <p:pic>
          <p:nvPicPr>
            <p:cNvPr id="7176" name="Picture 8"/>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716309" y="1395592"/>
              <a:ext cx="1223957" cy="8621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7" name="Picture 9"/>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8940266" y="2250002"/>
              <a:ext cx="1223957" cy="8629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8" name="Picture 10"/>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8940265" y="3961313"/>
              <a:ext cx="1223957" cy="8483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9" name="Picture 11"/>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7716308" y="4838666"/>
              <a:ext cx="1223957" cy="8483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80" name="Picture 12"/>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7716307" y="3112999"/>
              <a:ext cx="1223957" cy="8483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Rectangle 18"/>
            <p:cNvSpPr/>
            <p:nvPr/>
          </p:nvSpPr>
          <p:spPr>
            <a:xfrm>
              <a:off x="8940266" y="1575435"/>
              <a:ext cx="2159856" cy="286298"/>
            </a:xfrm>
            <a:prstGeom prst="rect">
              <a:avLst/>
            </a:prstGeom>
          </p:spPr>
          <p:txBody>
            <a:bodyPr wrap="square">
              <a:spAutoFit/>
            </a:bodyPr>
            <a:lstStyle/>
            <a:p>
              <a:pPr defTabSz="932043">
                <a:lnSpc>
                  <a:spcPct val="90000"/>
                </a:lnSpc>
                <a:defRPr/>
              </a:pPr>
              <a:r>
                <a:rPr lang="en-US" sz="1399" kern="0" spc="-51" dirty="0">
                  <a:ln w="3175">
                    <a:noFill/>
                  </a:ln>
                  <a:latin typeface="Segoe UI" panose="020B0502040204020203" pitchFamily="34" charset="0"/>
                  <a:cs typeface="Segoe UI" panose="020B0502040204020203" pitchFamily="34" charset="0"/>
                </a:rPr>
                <a:t>Win 8 Tablets and Apps</a:t>
              </a:r>
            </a:p>
          </p:txBody>
        </p:sp>
        <p:sp>
          <p:nvSpPr>
            <p:cNvPr id="20" name="Rectangle 19"/>
            <p:cNvSpPr/>
            <p:nvPr/>
          </p:nvSpPr>
          <p:spPr>
            <a:xfrm>
              <a:off x="7037408" y="2456000"/>
              <a:ext cx="2002415" cy="480131"/>
            </a:xfrm>
            <a:prstGeom prst="rect">
              <a:avLst/>
            </a:prstGeom>
          </p:spPr>
          <p:txBody>
            <a:bodyPr wrap="square">
              <a:spAutoFit/>
            </a:bodyPr>
            <a:lstStyle/>
            <a:p>
              <a:pPr defTabSz="932043">
                <a:lnSpc>
                  <a:spcPct val="90000"/>
                </a:lnSpc>
                <a:defRPr/>
              </a:pPr>
              <a:r>
                <a:rPr lang="en-US" sz="1399" kern="0" spc="-51" dirty="0">
                  <a:ln w="3175">
                    <a:noFill/>
                  </a:ln>
                  <a:latin typeface="Segoe UI" panose="020B0502040204020203" pitchFamily="34" charset="0"/>
                  <a:cs typeface="Segoe UI" panose="020B0502040204020203" pitchFamily="34" charset="0"/>
                </a:rPr>
                <a:t>Drive Deployment </a:t>
              </a:r>
              <a:br>
                <a:rPr lang="en-US" sz="1399" kern="0" spc="-51" dirty="0">
                  <a:ln w="3175">
                    <a:noFill/>
                  </a:ln>
                  <a:latin typeface="Segoe UI" panose="020B0502040204020203" pitchFamily="34" charset="0"/>
                  <a:cs typeface="Segoe UI" panose="020B0502040204020203" pitchFamily="34" charset="0"/>
                </a:rPr>
              </a:br>
              <a:r>
                <a:rPr lang="en-US" sz="1399" kern="0" spc="-51" dirty="0">
                  <a:ln w="3175">
                    <a:noFill/>
                  </a:ln>
                  <a:latin typeface="Segoe UI" panose="020B0502040204020203" pitchFamily="34" charset="0"/>
                  <a:cs typeface="Segoe UI" panose="020B0502040204020203" pitchFamily="34" charset="0"/>
                </a:rPr>
                <a:t>of Win, Office, IE &amp; AD</a:t>
              </a:r>
            </a:p>
          </p:txBody>
        </p:sp>
        <p:sp>
          <p:nvSpPr>
            <p:cNvPr id="21" name="Rectangle 20"/>
            <p:cNvSpPr/>
            <p:nvPr/>
          </p:nvSpPr>
          <p:spPr>
            <a:xfrm>
              <a:off x="8960819" y="4988433"/>
              <a:ext cx="1990875" cy="480242"/>
            </a:xfrm>
            <a:prstGeom prst="rect">
              <a:avLst/>
            </a:prstGeom>
          </p:spPr>
          <p:txBody>
            <a:bodyPr wrap="square">
              <a:spAutoFit/>
            </a:bodyPr>
            <a:lstStyle/>
            <a:p>
              <a:pPr defTabSz="932043">
                <a:lnSpc>
                  <a:spcPct val="90000"/>
                </a:lnSpc>
              </a:pPr>
              <a:r>
                <a:rPr lang="en-US" sz="1399" kern="0" spc="-51" dirty="0">
                  <a:ln w="3175">
                    <a:noFill/>
                  </a:ln>
                  <a:latin typeface="Segoe UI" panose="020B0502040204020203" pitchFamily="34" charset="0"/>
                  <a:cs typeface="Segoe UI" panose="020B0502040204020203" pitchFamily="34" charset="0"/>
                </a:rPr>
                <a:t>Business Analytics &amp; Mission Critical</a:t>
              </a:r>
            </a:p>
          </p:txBody>
        </p:sp>
        <p:sp>
          <p:nvSpPr>
            <p:cNvPr id="7168" name="Rectangle 7167"/>
            <p:cNvSpPr/>
            <p:nvPr/>
          </p:nvSpPr>
          <p:spPr>
            <a:xfrm>
              <a:off x="8909135" y="3215357"/>
              <a:ext cx="1916446" cy="480242"/>
            </a:xfrm>
            <a:prstGeom prst="rect">
              <a:avLst/>
            </a:prstGeom>
          </p:spPr>
          <p:txBody>
            <a:bodyPr wrap="square">
              <a:spAutoFit/>
            </a:bodyPr>
            <a:lstStyle/>
            <a:p>
              <a:pPr defTabSz="932043">
                <a:lnSpc>
                  <a:spcPct val="90000"/>
                </a:lnSpc>
                <a:defRPr/>
              </a:pPr>
              <a:r>
                <a:rPr lang="en-US" sz="1399" kern="0" spc="-51" dirty="0">
                  <a:ln w="3175">
                    <a:noFill/>
                  </a:ln>
                  <a:solidFill>
                    <a:srgbClr val="292934"/>
                  </a:solidFill>
                  <a:latin typeface="Segoe UI" panose="020B0502040204020203" pitchFamily="34" charset="0"/>
                  <a:cs typeface="Segoe UI" panose="020B0502040204020203" pitchFamily="34" charset="0"/>
                </a:rPr>
                <a:t>Win every time with Office 365</a:t>
              </a:r>
            </a:p>
          </p:txBody>
        </p:sp>
        <p:sp>
          <p:nvSpPr>
            <p:cNvPr id="7169" name="Rectangle 7168"/>
            <p:cNvSpPr/>
            <p:nvPr/>
          </p:nvSpPr>
          <p:spPr>
            <a:xfrm>
              <a:off x="7037408" y="4101337"/>
              <a:ext cx="2062274" cy="480054"/>
            </a:xfrm>
            <a:prstGeom prst="rect">
              <a:avLst/>
            </a:prstGeom>
          </p:spPr>
          <p:txBody>
            <a:bodyPr wrap="square">
              <a:spAutoFit/>
            </a:bodyPr>
            <a:lstStyle/>
            <a:p>
              <a:pPr defTabSz="932043">
                <a:lnSpc>
                  <a:spcPct val="90000"/>
                </a:lnSpc>
                <a:defRPr/>
              </a:pPr>
              <a:r>
                <a:rPr lang="en-US" sz="1399" kern="0" spc="-51" dirty="0">
                  <a:ln w="3175">
                    <a:noFill/>
                  </a:ln>
                  <a:latin typeface="Segoe UI" panose="020B0502040204020203" pitchFamily="34" charset="0"/>
                  <a:cs typeface="Segoe UI" panose="020B0502040204020203" pitchFamily="34" charset="0"/>
                </a:rPr>
                <a:t>Win the Modern Datacenter</a:t>
              </a:r>
            </a:p>
          </p:txBody>
        </p:sp>
      </p:grpSp>
      <p:sp>
        <p:nvSpPr>
          <p:cNvPr id="7188" name="Rounded Rectangle 7187"/>
          <p:cNvSpPr/>
          <p:nvPr/>
        </p:nvSpPr>
        <p:spPr bwMode="gray">
          <a:xfrm>
            <a:off x="315428" y="1360598"/>
            <a:ext cx="5846133" cy="504409"/>
          </a:xfrm>
          <a:prstGeom prst="roundRect">
            <a:avLst/>
          </a:prstGeom>
          <a:solidFill>
            <a:schemeClr val="accent1"/>
          </a:solidFill>
          <a:ln w="6350" algn="ctr">
            <a:noFill/>
            <a:miter lim="800000"/>
            <a:headEnd/>
            <a:tailEnd/>
          </a:ln>
        </p:spPr>
        <p:txBody>
          <a:bodyPr lIns="91741" tIns="73393" rIns="91741" bIns="73393" rtlCol="0" anchor="ctr"/>
          <a:lstStyle/>
          <a:p>
            <a:pPr algn="ctr" defTabSz="932043" fontAlgn="base">
              <a:spcBef>
                <a:spcPct val="50000"/>
              </a:spcBef>
              <a:spcAft>
                <a:spcPct val="0"/>
              </a:spcAft>
              <a:buClr>
                <a:srgbClr val="F0AB00"/>
              </a:buClr>
              <a:buSzPct val="80000"/>
            </a:pPr>
            <a:r>
              <a:rPr lang="en-US" sz="2000" dirty="0">
                <a:latin typeface="Segoe UI" panose="020B0502040204020203" pitchFamily="34" charset="0"/>
                <a:ea typeface="Segoe UI" panose="020B0502040204020203" pitchFamily="34" charset="0"/>
                <a:cs typeface="Segoe UI" panose="020B0502040204020203" pitchFamily="34" charset="0"/>
              </a:rPr>
              <a:t>Microsoft Top Priorities in the Enterprise Market</a:t>
            </a:r>
            <a:endParaRPr lang="en-US" sz="2000" dirty="0">
              <a:latin typeface="Segoe UI" panose="020B0502040204020203" pitchFamily="34" charset="0"/>
              <a:cs typeface="Segoe UI" panose="020B0502040204020203" pitchFamily="34" charset="0"/>
            </a:endParaRPr>
          </a:p>
        </p:txBody>
      </p:sp>
      <p:sp>
        <p:nvSpPr>
          <p:cNvPr id="74" name="Rounded Rectangle 73"/>
          <p:cNvSpPr/>
          <p:nvPr/>
        </p:nvSpPr>
        <p:spPr bwMode="gray">
          <a:xfrm>
            <a:off x="6267754" y="1360597"/>
            <a:ext cx="5846133" cy="504409"/>
          </a:xfrm>
          <a:prstGeom prst="roundRect">
            <a:avLst/>
          </a:prstGeom>
          <a:solidFill>
            <a:schemeClr val="accent1"/>
          </a:solidFill>
          <a:ln w="6350" algn="ctr">
            <a:noFill/>
            <a:miter lim="800000"/>
            <a:headEnd/>
            <a:tailEnd/>
          </a:ln>
        </p:spPr>
        <p:txBody>
          <a:bodyPr lIns="91741" tIns="73393" rIns="91741" bIns="73393" rtlCol="0" anchor="ctr"/>
          <a:lstStyle/>
          <a:p>
            <a:pPr algn="ctr" defTabSz="932043" fontAlgn="base">
              <a:spcBef>
                <a:spcPct val="50000"/>
              </a:spcBef>
              <a:spcAft>
                <a:spcPct val="0"/>
              </a:spcAft>
              <a:buClr>
                <a:srgbClr val="F0AB00"/>
              </a:buClr>
              <a:buSzPct val="80000"/>
            </a:pPr>
            <a:r>
              <a:rPr lang="en-US" sz="2000" dirty="0">
                <a:latin typeface="Segoe UI" panose="020B0502040204020203" pitchFamily="34" charset="0"/>
                <a:ea typeface="Segoe UI" panose="020B0502040204020203" pitchFamily="34" charset="0"/>
                <a:cs typeface="Segoe UI" panose="020B0502040204020203" pitchFamily="34" charset="0"/>
              </a:rPr>
              <a:t>SAP Top Priorities for 2014</a:t>
            </a:r>
          </a:p>
        </p:txBody>
      </p:sp>
      <p:cxnSp>
        <p:nvCxnSpPr>
          <p:cNvPr id="7190" name="Straight Connector 7189"/>
          <p:cNvCxnSpPr/>
          <p:nvPr/>
        </p:nvCxnSpPr>
        <p:spPr>
          <a:xfrm>
            <a:off x="6220554" y="1853207"/>
            <a:ext cx="0" cy="4779283"/>
          </a:xfrm>
          <a:prstGeom prst="line">
            <a:avLst/>
          </a:prstGeom>
          <a:ln w="6350">
            <a:gradFill flip="none" rotWithShape="1">
              <a:gsLst>
                <a:gs pos="0">
                  <a:schemeClr val="accent1">
                    <a:tint val="66000"/>
                    <a:satMod val="160000"/>
                  </a:schemeClr>
                </a:gs>
                <a:gs pos="50000">
                  <a:schemeClr val="accent1">
                    <a:tint val="44500"/>
                    <a:satMod val="160000"/>
                  </a:schemeClr>
                </a:gs>
                <a:gs pos="100000">
                  <a:schemeClr val="bg1"/>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5007847" y="2069705"/>
            <a:ext cx="2427634" cy="879001"/>
            <a:chOff x="4909115" y="3674157"/>
            <a:chExt cx="2380765" cy="862166"/>
          </a:xfrm>
          <a:solidFill>
            <a:schemeClr val="accent1"/>
          </a:solidFill>
        </p:grpSpPr>
        <p:sp>
          <p:nvSpPr>
            <p:cNvPr id="42" name="Isosceles Triangle 41"/>
            <p:cNvSpPr/>
            <p:nvPr/>
          </p:nvSpPr>
          <p:spPr bwMode="gray">
            <a:xfrm rot="5400000">
              <a:off x="6709050" y="3955493"/>
              <a:ext cx="862166" cy="299494"/>
            </a:xfrm>
            <a:prstGeom prst="triangle">
              <a:avLst/>
            </a:prstGeom>
            <a:grpFill/>
            <a:ln w="6350" algn="ctr">
              <a:noFill/>
              <a:miter lim="800000"/>
              <a:headEnd/>
              <a:tailEnd/>
            </a:ln>
          </p:spPr>
          <p:txBody>
            <a:bodyPr lIns="91741" tIns="73393" rIns="91741" bIns="73393" rtlCol="0" anchor="ctr"/>
            <a:lstStyle/>
            <a:p>
              <a:pPr algn="ctr" defTabSz="932043" fontAlgn="base">
                <a:spcBef>
                  <a:spcPct val="50000"/>
                </a:spcBef>
                <a:spcAft>
                  <a:spcPct val="0"/>
                </a:spcAft>
                <a:buClr>
                  <a:srgbClr val="F0AB00"/>
                </a:buClr>
                <a:buSzPct val="80000"/>
              </a:pPr>
              <a:endParaRPr lang="en-US" sz="2000" dirty="0">
                <a:solidFill>
                  <a:srgbClr val="292934"/>
                </a:solidFill>
                <a:latin typeface="Segoe UI Light" pitchFamily="34" charset="0"/>
                <a:ea typeface="Segoe UI" pitchFamily="34" charset="0"/>
                <a:cs typeface="Segoe UI" pitchFamily="34" charset="0"/>
              </a:endParaRPr>
            </a:p>
          </p:txBody>
        </p:sp>
        <p:sp>
          <p:nvSpPr>
            <p:cNvPr id="43" name="Rectangle 42"/>
            <p:cNvSpPr/>
            <p:nvPr/>
          </p:nvSpPr>
          <p:spPr bwMode="gray">
            <a:xfrm>
              <a:off x="5208609" y="3674157"/>
              <a:ext cx="1782502" cy="862166"/>
            </a:xfrm>
            <a:prstGeom prst="rect">
              <a:avLst/>
            </a:prstGeom>
            <a:grpFill/>
            <a:ln w="6350" algn="ctr">
              <a:noFill/>
              <a:miter lim="800000"/>
              <a:headEnd/>
              <a:tailEnd/>
            </a:ln>
          </p:spPr>
          <p:txBody>
            <a:bodyPr lIns="91741" tIns="73393" rIns="91741" bIns="73393" rtlCol="0" anchor="ctr"/>
            <a:lstStyle/>
            <a:p>
              <a:pPr algn="ctr" defTabSz="932043" fontAlgn="base">
                <a:spcBef>
                  <a:spcPct val="50000"/>
                </a:spcBef>
                <a:spcAft>
                  <a:spcPct val="0"/>
                </a:spcAft>
                <a:buClr>
                  <a:srgbClr val="F0AB00"/>
                </a:buClr>
                <a:buSzPct val="80000"/>
              </a:pPr>
              <a:r>
                <a:rPr lang="en-US" sz="2000" dirty="0">
                  <a:latin typeface="Segoe UI" panose="020B0502040204020203" pitchFamily="34" charset="0"/>
                  <a:ea typeface="Segoe UI" panose="020B0502040204020203" pitchFamily="34" charset="0"/>
                  <a:cs typeface="Segoe UI" panose="020B0502040204020203" pitchFamily="34" charset="0"/>
                </a:rPr>
                <a:t>Cloud</a:t>
              </a:r>
            </a:p>
          </p:txBody>
        </p:sp>
        <p:sp>
          <p:nvSpPr>
            <p:cNvPr id="44" name="Isosceles Triangle 43"/>
            <p:cNvSpPr/>
            <p:nvPr/>
          </p:nvSpPr>
          <p:spPr bwMode="gray">
            <a:xfrm rot="16200000">
              <a:off x="4627779" y="3955493"/>
              <a:ext cx="862166" cy="299494"/>
            </a:xfrm>
            <a:prstGeom prst="triangle">
              <a:avLst/>
            </a:prstGeom>
            <a:grpFill/>
            <a:ln w="6350" algn="ctr">
              <a:noFill/>
              <a:miter lim="800000"/>
              <a:headEnd/>
              <a:tailEnd/>
            </a:ln>
          </p:spPr>
          <p:txBody>
            <a:bodyPr lIns="91741" tIns="73393" rIns="91741" bIns="73393" rtlCol="0" anchor="ctr"/>
            <a:lstStyle/>
            <a:p>
              <a:pPr algn="ctr" defTabSz="932043" fontAlgn="base">
                <a:spcBef>
                  <a:spcPct val="50000"/>
                </a:spcBef>
                <a:spcAft>
                  <a:spcPct val="0"/>
                </a:spcAft>
                <a:buClr>
                  <a:srgbClr val="F0AB00"/>
                </a:buClr>
                <a:buSzPct val="80000"/>
              </a:pPr>
              <a:endParaRPr lang="en-US" sz="2000" dirty="0">
                <a:solidFill>
                  <a:srgbClr val="292934"/>
                </a:solidFill>
                <a:latin typeface="Segoe UI Light" pitchFamily="34" charset="0"/>
                <a:ea typeface="Segoe UI" pitchFamily="34" charset="0"/>
                <a:cs typeface="Segoe UI" pitchFamily="34" charset="0"/>
              </a:endParaRPr>
            </a:p>
          </p:txBody>
        </p:sp>
      </p:grpSp>
      <p:grpSp>
        <p:nvGrpSpPr>
          <p:cNvPr id="45" name="Group 44"/>
          <p:cNvGrpSpPr/>
          <p:nvPr/>
        </p:nvGrpSpPr>
        <p:grpSpPr>
          <a:xfrm>
            <a:off x="5313885" y="3166814"/>
            <a:ext cx="2121598" cy="879000"/>
            <a:chOff x="5208609" y="3674157"/>
            <a:chExt cx="2081271" cy="862166"/>
          </a:xfrm>
          <a:solidFill>
            <a:schemeClr val="accent1"/>
          </a:solidFill>
        </p:grpSpPr>
        <p:sp>
          <p:nvSpPr>
            <p:cNvPr id="46" name="Isosceles Triangle 45"/>
            <p:cNvSpPr/>
            <p:nvPr/>
          </p:nvSpPr>
          <p:spPr bwMode="gray">
            <a:xfrm rot="5400000">
              <a:off x="6709050" y="3955493"/>
              <a:ext cx="862166" cy="299494"/>
            </a:xfrm>
            <a:prstGeom prst="triangle">
              <a:avLst/>
            </a:prstGeom>
            <a:grpFill/>
            <a:ln w="6350" algn="ctr">
              <a:noFill/>
              <a:miter lim="800000"/>
              <a:headEnd/>
              <a:tailEnd/>
            </a:ln>
          </p:spPr>
          <p:txBody>
            <a:bodyPr rot="0" spcFirstLastPara="0" vertOverflow="overflow" horzOverflow="overflow" vert="horz" wrap="square" lIns="0" tIns="71990" rIns="0" bIns="71990" numCol="1" spcCol="0" rtlCol="0" fromWordArt="0" anchor="ctr" anchorCtr="0" forceAA="0" compatLnSpc="1">
              <a:prstTxWarp prst="textNoShape">
                <a:avLst/>
              </a:prstTxWarp>
              <a:noAutofit/>
            </a:bodyPr>
            <a:lstStyle/>
            <a:p>
              <a:pPr algn="ctr" defTabSz="932043" fontAlgn="base">
                <a:spcBef>
                  <a:spcPct val="50000"/>
                </a:spcBef>
                <a:spcAft>
                  <a:spcPct val="0"/>
                </a:spcAft>
                <a:buClr>
                  <a:srgbClr val="F0AB00"/>
                </a:buClr>
                <a:buSzPct val="80000"/>
              </a:pPr>
              <a:endParaRPr lang="en-US" sz="3699" kern="0" dirty="0">
                <a:solidFill>
                  <a:srgbClr val="292934"/>
                </a:solidFill>
                <a:latin typeface="Segoe UI Light" pitchFamily="34" charset="0"/>
                <a:ea typeface="Arial Unicode MS" pitchFamily="34" charset="-128"/>
                <a:cs typeface="Arial Unicode MS" pitchFamily="34" charset="-128"/>
              </a:endParaRPr>
            </a:p>
          </p:txBody>
        </p:sp>
        <p:sp>
          <p:nvSpPr>
            <p:cNvPr id="47" name="Rectangle 46"/>
            <p:cNvSpPr/>
            <p:nvPr/>
          </p:nvSpPr>
          <p:spPr bwMode="gray">
            <a:xfrm>
              <a:off x="5208609" y="3674157"/>
              <a:ext cx="1782502" cy="862166"/>
            </a:xfrm>
            <a:prstGeom prst="rect">
              <a:avLst/>
            </a:prstGeom>
            <a:grpFill/>
            <a:ln w="6350" algn="ctr">
              <a:noFill/>
              <a:miter lim="800000"/>
              <a:headEnd/>
              <a:tailEnd/>
            </a:ln>
          </p:spPr>
          <p:txBody>
            <a:bodyPr rot="0" spcFirstLastPara="0" vertOverflow="overflow" horzOverflow="overflow" vert="horz" wrap="square" lIns="0" tIns="71990" rIns="0" bIns="71990" numCol="1" spcCol="0" rtlCol="0" fromWordArt="0" anchor="ctr" anchorCtr="0" forceAA="0" compatLnSpc="1">
              <a:prstTxWarp prst="textNoShape">
                <a:avLst/>
              </a:prstTxWarp>
              <a:noAutofit/>
            </a:bodyPr>
            <a:lstStyle/>
            <a:p>
              <a:pPr algn="ctr" defTabSz="932043" fontAlgn="base">
                <a:spcBef>
                  <a:spcPct val="50000"/>
                </a:spcBef>
                <a:spcAft>
                  <a:spcPct val="0"/>
                </a:spcAft>
                <a:buClr>
                  <a:srgbClr val="F0AB00"/>
                </a:buClr>
                <a:buSzPct val="80000"/>
              </a:pPr>
              <a:r>
                <a:rPr lang="en-US" sz="2000" kern="0" dirty="0">
                  <a:latin typeface="Segoe UI" panose="020B0502040204020203" pitchFamily="34" charset="0"/>
                  <a:ea typeface="Arial Unicode MS" pitchFamily="34" charset="-128"/>
                  <a:cs typeface="Segoe UI" panose="020B0502040204020203" pitchFamily="34" charset="0"/>
                </a:rPr>
                <a:t>Mobile &amp; Industry</a:t>
              </a:r>
            </a:p>
          </p:txBody>
        </p:sp>
      </p:grpSp>
      <p:grpSp>
        <p:nvGrpSpPr>
          <p:cNvPr id="49" name="Group 48"/>
          <p:cNvGrpSpPr/>
          <p:nvPr/>
        </p:nvGrpSpPr>
        <p:grpSpPr>
          <a:xfrm>
            <a:off x="5008956" y="4263929"/>
            <a:ext cx="2426895" cy="879001"/>
            <a:chOff x="4909115" y="3674157"/>
            <a:chExt cx="2380765" cy="862166"/>
          </a:xfrm>
          <a:solidFill>
            <a:schemeClr val="accent1"/>
          </a:solidFill>
        </p:grpSpPr>
        <p:sp>
          <p:nvSpPr>
            <p:cNvPr id="50" name="Isosceles Triangle 49"/>
            <p:cNvSpPr/>
            <p:nvPr/>
          </p:nvSpPr>
          <p:spPr bwMode="gray">
            <a:xfrm rot="5400000">
              <a:off x="6709050" y="3955493"/>
              <a:ext cx="862166" cy="299494"/>
            </a:xfrm>
            <a:prstGeom prst="triangle">
              <a:avLst/>
            </a:prstGeom>
            <a:grpFill/>
            <a:ln w="6350" algn="ctr">
              <a:noFill/>
              <a:miter lim="800000"/>
              <a:headEnd/>
              <a:tailEnd/>
            </a:ln>
          </p:spPr>
          <p:txBody>
            <a:bodyPr rot="0" spcFirstLastPara="0" vertOverflow="overflow" horzOverflow="overflow" vert="horz" wrap="square" lIns="0" tIns="71990" rIns="0" bIns="71990" numCol="1" spcCol="0" rtlCol="0" fromWordArt="0" anchor="ctr" anchorCtr="0" forceAA="0" compatLnSpc="1">
              <a:prstTxWarp prst="textNoShape">
                <a:avLst/>
              </a:prstTxWarp>
              <a:noAutofit/>
            </a:bodyPr>
            <a:lstStyle/>
            <a:p>
              <a:pPr algn="ctr" defTabSz="932043" fontAlgn="base">
                <a:spcBef>
                  <a:spcPct val="50000"/>
                </a:spcBef>
                <a:spcAft>
                  <a:spcPct val="0"/>
                </a:spcAft>
                <a:buClr>
                  <a:srgbClr val="F0AB00"/>
                </a:buClr>
                <a:buSzPct val="80000"/>
              </a:pPr>
              <a:endParaRPr lang="en-US" sz="3699" kern="0" dirty="0">
                <a:solidFill>
                  <a:srgbClr val="292934"/>
                </a:solidFill>
                <a:latin typeface="Segoe UI Light" pitchFamily="34" charset="0"/>
                <a:ea typeface="Arial Unicode MS" pitchFamily="34" charset="-128"/>
                <a:cs typeface="Arial Unicode MS" pitchFamily="34" charset="-128"/>
              </a:endParaRPr>
            </a:p>
          </p:txBody>
        </p:sp>
        <p:sp>
          <p:nvSpPr>
            <p:cNvPr id="51" name="Rectangle 50"/>
            <p:cNvSpPr/>
            <p:nvPr/>
          </p:nvSpPr>
          <p:spPr bwMode="gray">
            <a:xfrm>
              <a:off x="5205604" y="3674157"/>
              <a:ext cx="1785869" cy="862166"/>
            </a:xfrm>
            <a:prstGeom prst="rect">
              <a:avLst/>
            </a:prstGeom>
            <a:grpFill/>
            <a:ln w="6350" algn="ctr">
              <a:noFill/>
              <a:miter lim="800000"/>
              <a:headEnd/>
              <a:tailEnd/>
            </a:ln>
          </p:spPr>
          <p:txBody>
            <a:bodyPr rot="0" spcFirstLastPara="0" vertOverflow="overflow" horzOverflow="overflow" vert="horz" wrap="square" lIns="0" tIns="71990" rIns="0" bIns="71990" numCol="1" spcCol="0" rtlCol="0" fromWordArt="0" anchor="ctr" anchorCtr="0" forceAA="0" compatLnSpc="1">
              <a:prstTxWarp prst="textNoShape">
                <a:avLst/>
              </a:prstTxWarp>
              <a:noAutofit/>
            </a:bodyPr>
            <a:lstStyle/>
            <a:p>
              <a:pPr algn="ctr" defTabSz="932043" fontAlgn="base">
                <a:spcBef>
                  <a:spcPct val="50000"/>
                </a:spcBef>
                <a:spcAft>
                  <a:spcPct val="0"/>
                </a:spcAft>
                <a:buClr>
                  <a:srgbClr val="F0AB00"/>
                </a:buClr>
                <a:buSzPct val="80000"/>
              </a:pPr>
              <a:r>
                <a:rPr lang="en-US" kern="0" dirty="0">
                  <a:latin typeface="Segoe UI" panose="020B0502040204020203" pitchFamily="34" charset="0"/>
                  <a:ea typeface="Arial Unicode MS" pitchFamily="34" charset="-128"/>
                  <a:cs typeface="Segoe UI" panose="020B0502040204020203" pitchFamily="34" charset="0"/>
                </a:rPr>
                <a:t>Interoperability</a:t>
              </a:r>
            </a:p>
          </p:txBody>
        </p:sp>
        <p:sp>
          <p:nvSpPr>
            <p:cNvPr id="52" name="Isosceles Triangle 51"/>
            <p:cNvSpPr/>
            <p:nvPr/>
          </p:nvSpPr>
          <p:spPr bwMode="gray">
            <a:xfrm rot="16200000">
              <a:off x="4627779" y="3955493"/>
              <a:ext cx="862166" cy="299494"/>
            </a:xfrm>
            <a:prstGeom prst="triangle">
              <a:avLst/>
            </a:prstGeom>
            <a:grpFill/>
            <a:ln w="6350" algn="ctr">
              <a:noFill/>
              <a:miter lim="800000"/>
              <a:headEnd/>
              <a:tailEnd/>
            </a:ln>
          </p:spPr>
          <p:txBody>
            <a:bodyPr rot="0" spcFirstLastPara="0" vertOverflow="overflow" horzOverflow="overflow" vert="horz" wrap="square" lIns="0" tIns="71990" rIns="0" bIns="71990" numCol="1" spcCol="0" rtlCol="0" fromWordArt="0" anchor="ctr" anchorCtr="0" forceAA="0" compatLnSpc="1">
              <a:prstTxWarp prst="textNoShape">
                <a:avLst/>
              </a:prstTxWarp>
              <a:noAutofit/>
            </a:bodyPr>
            <a:lstStyle/>
            <a:p>
              <a:pPr algn="ctr" defTabSz="932043" fontAlgn="base">
                <a:spcBef>
                  <a:spcPct val="50000"/>
                </a:spcBef>
                <a:spcAft>
                  <a:spcPct val="0"/>
                </a:spcAft>
                <a:buClr>
                  <a:srgbClr val="F0AB00"/>
                </a:buClr>
                <a:buSzPct val="80000"/>
              </a:pPr>
              <a:endParaRPr lang="en-US" sz="3699" kern="0" dirty="0">
                <a:solidFill>
                  <a:srgbClr val="292934"/>
                </a:solidFill>
                <a:latin typeface="Segoe UI Light" pitchFamily="34" charset="0"/>
                <a:ea typeface="Arial Unicode MS" pitchFamily="34" charset="-128"/>
                <a:cs typeface="Arial Unicode MS" pitchFamily="34" charset="-128"/>
              </a:endParaRPr>
            </a:p>
          </p:txBody>
        </p:sp>
      </p:grpSp>
      <p:grpSp>
        <p:nvGrpSpPr>
          <p:cNvPr id="53" name="Group 52"/>
          <p:cNvGrpSpPr/>
          <p:nvPr/>
        </p:nvGrpSpPr>
        <p:grpSpPr>
          <a:xfrm>
            <a:off x="5009324" y="5321061"/>
            <a:ext cx="2426895" cy="1010409"/>
            <a:chOff x="4909115" y="3655687"/>
            <a:chExt cx="2380765" cy="880636"/>
          </a:xfrm>
          <a:solidFill>
            <a:schemeClr val="accent1"/>
          </a:solidFill>
        </p:grpSpPr>
        <p:sp>
          <p:nvSpPr>
            <p:cNvPr id="54" name="Isosceles Triangle 53"/>
            <p:cNvSpPr/>
            <p:nvPr/>
          </p:nvSpPr>
          <p:spPr bwMode="gray">
            <a:xfrm rot="5400000">
              <a:off x="6709050" y="3955493"/>
              <a:ext cx="862166" cy="299494"/>
            </a:xfrm>
            <a:prstGeom prst="triangle">
              <a:avLst/>
            </a:prstGeom>
            <a:grpFill/>
            <a:ln w="6350" algn="ctr">
              <a:noFill/>
              <a:miter lim="800000"/>
              <a:headEnd/>
              <a:tailEnd/>
            </a:ln>
          </p:spPr>
          <p:txBody>
            <a:bodyPr rot="0" spcFirstLastPara="0" vertOverflow="overflow" horzOverflow="overflow" vert="horz" wrap="square" lIns="0" tIns="71990" rIns="0" bIns="71990" numCol="1" spcCol="0" rtlCol="0" fromWordArt="0" anchor="ctr" anchorCtr="0" forceAA="0" compatLnSpc="1">
              <a:prstTxWarp prst="textNoShape">
                <a:avLst/>
              </a:prstTxWarp>
              <a:noAutofit/>
            </a:bodyPr>
            <a:lstStyle/>
            <a:p>
              <a:pPr algn="ctr" defTabSz="932043" fontAlgn="base">
                <a:spcBef>
                  <a:spcPct val="50000"/>
                </a:spcBef>
                <a:spcAft>
                  <a:spcPct val="0"/>
                </a:spcAft>
                <a:buClr>
                  <a:srgbClr val="F0AB00"/>
                </a:buClr>
                <a:buSzPct val="80000"/>
              </a:pPr>
              <a:endParaRPr lang="en-US" sz="3699" kern="0" dirty="0">
                <a:solidFill>
                  <a:srgbClr val="292934"/>
                </a:solidFill>
                <a:latin typeface="Segoe UI Light" pitchFamily="34" charset="0"/>
                <a:ea typeface="Arial Unicode MS" pitchFamily="34" charset="-128"/>
                <a:cs typeface="Arial Unicode MS" pitchFamily="34" charset="-128"/>
              </a:endParaRPr>
            </a:p>
          </p:txBody>
        </p:sp>
        <p:sp>
          <p:nvSpPr>
            <p:cNvPr id="55" name="Rectangle 54"/>
            <p:cNvSpPr/>
            <p:nvPr/>
          </p:nvSpPr>
          <p:spPr bwMode="gray">
            <a:xfrm>
              <a:off x="5208609" y="3655687"/>
              <a:ext cx="1782502" cy="862166"/>
            </a:xfrm>
            <a:prstGeom prst="rect">
              <a:avLst/>
            </a:prstGeom>
            <a:grpFill/>
            <a:ln w="6350" algn="ctr">
              <a:noFill/>
              <a:miter lim="800000"/>
              <a:headEnd/>
              <a:tailEnd/>
            </a:ln>
          </p:spPr>
          <p:txBody>
            <a:bodyPr rot="0" spcFirstLastPara="0" vertOverflow="overflow" horzOverflow="overflow" vert="horz" wrap="square" lIns="0" tIns="71990" rIns="0" bIns="71990" numCol="1" spcCol="0" rtlCol="0" fromWordArt="0" anchor="ctr" anchorCtr="0" forceAA="0" compatLnSpc="1">
              <a:prstTxWarp prst="textNoShape">
                <a:avLst/>
              </a:prstTxWarp>
              <a:noAutofit/>
            </a:bodyPr>
            <a:lstStyle/>
            <a:p>
              <a:pPr algn="ctr" defTabSz="932043" fontAlgn="base">
                <a:spcBef>
                  <a:spcPct val="50000"/>
                </a:spcBef>
                <a:spcAft>
                  <a:spcPct val="0"/>
                </a:spcAft>
                <a:buClr>
                  <a:srgbClr val="F0AB00"/>
                </a:buClr>
                <a:buSzPct val="80000"/>
              </a:pPr>
              <a:r>
                <a:rPr lang="en-US" sz="2000" kern="0" dirty="0">
                  <a:latin typeface="Segoe UI" panose="020B0502040204020203" pitchFamily="34" charset="0"/>
                  <a:ea typeface="Arial Unicode MS" pitchFamily="34" charset="-128"/>
                  <a:cs typeface="Segoe UI" panose="020B0502040204020203" pitchFamily="34" charset="0"/>
                </a:rPr>
                <a:t>Platform and Infrastructure</a:t>
              </a:r>
            </a:p>
          </p:txBody>
        </p:sp>
        <p:sp>
          <p:nvSpPr>
            <p:cNvPr id="56" name="Isosceles Triangle 55"/>
            <p:cNvSpPr/>
            <p:nvPr/>
          </p:nvSpPr>
          <p:spPr bwMode="gray">
            <a:xfrm rot="16200000">
              <a:off x="4627779" y="3955493"/>
              <a:ext cx="862166" cy="299494"/>
            </a:xfrm>
            <a:prstGeom prst="triangle">
              <a:avLst/>
            </a:prstGeom>
            <a:grpFill/>
            <a:ln w="6350" algn="ctr">
              <a:noFill/>
              <a:miter lim="800000"/>
              <a:headEnd/>
              <a:tailEnd/>
            </a:ln>
          </p:spPr>
          <p:txBody>
            <a:bodyPr rot="0" spcFirstLastPara="0" vertOverflow="overflow" horzOverflow="overflow" vert="horz" wrap="square" lIns="0" tIns="71990" rIns="0" bIns="71990" numCol="1" spcCol="0" rtlCol="0" fromWordArt="0" anchor="ctr" anchorCtr="0" forceAA="0" compatLnSpc="1">
              <a:prstTxWarp prst="textNoShape">
                <a:avLst/>
              </a:prstTxWarp>
              <a:noAutofit/>
            </a:bodyPr>
            <a:lstStyle/>
            <a:p>
              <a:pPr algn="ctr" defTabSz="932043" fontAlgn="base">
                <a:spcBef>
                  <a:spcPct val="50000"/>
                </a:spcBef>
                <a:spcAft>
                  <a:spcPct val="0"/>
                </a:spcAft>
                <a:buClr>
                  <a:srgbClr val="F0AB00"/>
                </a:buClr>
                <a:buSzPct val="80000"/>
              </a:pPr>
              <a:endParaRPr lang="en-US" sz="3699" kern="0" dirty="0">
                <a:solidFill>
                  <a:srgbClr val="292934"/>
                </a:solidFill>
                <a:latin typeface="Segoe UI Light" pitchFamily="34" charset="0"/>
                <a:ea typeface="Arial Unicode MS" pitchFamily="34" charset="-128"/>
                <a:cs typeface="Arial Unicode MS" pitchFamily="34" charset="-128"/>
              </a:endParaRPr>
            </a:p>
          </p:txBody>
        </p:sp>
      </p:grpSp>
      <p:sp>
        <p:nvSpPr>
          <p:cNvPr id="57" name="Title 2"/>
          <p:cNvSpPr>
            <a:spLocks noGrp="1"/>
          </p:cNvSpPr>
          <p:nvPr>
            <p:ph type="title"/>
          </p:nvPr>
        </p:nvSpPr>
        <p:spPr>
          <a:xfrm>
            <a:off x="441483" y="330900"/>
            <a:ext cx="11547738" cy="770941"/>
          </a:xfrm>
        </p:spPr>
        <p:txBody>
          <a:bodyPr/>
          <a:lstStyle/>
          <a:p>
            <a:r>
              <a:rPr lang="en-US" dirty="0"/>
              <a:t>Innovating For Your Success</a:t>
            </a:r>
          </a:p>
        </p:txBody>
      </p:sp>
      <p:sp>
        <p:nvSpPr>
          <p:cNvPr id="58" name="Isosceles Triangle 57"/>
          <p:cNvSpPr/>
          <p:nvPr/>
        </p:nvSpPr>
        <p:spPr bwMode="gray">
          <a:xfrm rot="16200000">
            <a:off x="4720996" y="3453663"/>
            <a:ext cx="879000" cy="305297"/>
          </a:xfrm>
          <a:prstGeom prst="triangle">
            <a:avLst/>
          </a:prstGeom>
          <a:solidFill>
            <a:schemeClr val="accent1"/>
          </a:solidFill>
          <a:ln w="6350" algn="ctr">
            <a:noFill/>
            <a:miter lim="800000"/>
            <a:headEnd/>
            <a:tailEnd/>
          </a:ln>
        </p:spPr>
        <p:txBody>
          <a:bodyPr rot="0" spcFirstLastPara="0" vertOverflow="overflow" horzOverflow="overflow" vert="horz" wrap="square" lIns="0" tIns="71990" rIns="0" bIns="71990" numCol="1" spcCol="0" rtlCol="0" fromWordArt="0" anchor="ctr" anchorCtr="0" forceAA="0" compatLnSpc="1">
            <a:prstTxWarp prst="textNoShape">
              <a:avLst/>
            </a:prstTxWarp>
            <a:noAutofit/>
          </a:bodyPr>
          <a:lstStyle/>
          <a:p>
            <a:pPr algn="ctr" defTabSz="932043" fontAlgn="base">
              <a:spcBef>
                <a:spcPct val="50000"/>
              </a:spcBef>
              <a:spcAft>
                <a:spcPct val="0"/>
              </a:spcAft>
              <a:buClr>
                <a:srgbClr val="F0AB00"/>
              </a:buClr>
              <a:buSzPct val="80000"/>
            </a:pPr>
            <a:endParaRPr lang="en-US" sz="3699" kern="0" dirty="0">
              <a:solidFill>
                <a:srgbClr val="292934"/>
              </a:solidFill>
              <a:latin typeface="Segoe UI Light"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0420285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85"/>
                                        </p:tgtEl>
                                        <p:attrNameLst>
                                          <p:attrName>style.visibility</p:attrName>
                                        </p:attrNameLst>
                                      </p:cBhvr>
                                      <p:to>
                                        <p:strVal val="visible"/>
                                      </p:to>
                                    </p:set>
                                    <p:animEffect transition="in" filter="fade">
                                      <p:cBhvr>
                                        <p:cTn id="7" dur="500"/>
                                        <p:tgtEl>
                                          <p:spTgt spid="718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88"/>
                                        </p:tgtEl>
                                        <p:attrNameLst>
                                          <p:attrName>style.visibility</p:attrName>
                                        </p:attrNameLst>
                                      </p:cBhvr>
                                      <p:to>
                                        <p:strVal val="visible"/>
                                      </p:to>
                                    </p:set>
                                    <p:animEffect transition="in" filter="fade">
                                      <p:cBhvr>
                                        <p:cTn id="10" dur="500"/>
                                        <p:tgtEl>
                                          <p:spTgt spid="7188"/>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74"/>
                                        </p:tgtEl>
                                        <p:attrNameLst>
                                          <p:attrName>style.visibility</p:attrName>
                                        </p:attrNameLst>
                                      </p:cBhvr>
                                      <p:to>
                                        <p:strVal val="visible"/>
                                      </p:to>
                                    </p:set>
                                    <p:animEffect transition="in" filter="fade">
                                      <p:cBhvr>
                                        <p:cTn id="13" dur="500"/>
                                        <p:tgtEl>
                                          <p:spTgt spid="74"/>
                                        </p:tgtEl>
                                      </p:cBhvr>
                                    </p:animEffect>
                                  </p:childTnLst>
                                </p:cTn>
                              </p:par>
                              <p:par>
                                <p:cTn id="14" presetID="10" presetClass="entr" presetSubtype="0" fill="hold" nodeType="withEffect">
                                  <p:stCondLst>
                                    <p:cond delay="1000"/>
                                  </p:stCondLst>
                                  <p:childTnLst>
                                    <p:set>
                                      <p:cBhvr>
                                        <p:cTn id="15" dur="1" fill="hold">
                                          <p:stCondLst>
                                            <p:cond delay="0"/>
                                          </p:stCondLst>
                                        </p:cTn>
                                        <p:tgtEl>
                                          <p:spTgt spid="7190"/>
                                        </p:tgtEl>
                                        <p:attrNameLst>
                                          <p:attrName>style.visibility</p:attrName>
                                        </p:attrNameLst>
                                      </p:cBhvr>
                                      <p:to>
                                        <p:strVal val="visible"/>
                                      </p:to>
                                    </p:set>
                                    <p:animEffect transition="in" filter="fade">
                                      <p:cBhvr>
                                        <p:cTn id="16" dur="500"/>
                                        <p:tgtEl>
                                          <p:spTgt spid="7190"/>
                                        </p:tgtEl>
                                      </p:cBhvr>
                                    </p:animEffect>
                                  </p:childTnLst>
                                </p:cTn>
                              </p:par>
                              <p:par>
                                <p:cTn id="17" presetID="10" presetClass="entr" presetSubtype="0" fill="hold" nodeType="withEffect">
                                  <p:stCondLst>
                                    <p:cond delay="100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nodeType="withEffect">
                                  <p:stCondLst>
                                    <p:cond delay="200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1500"/>
                                        <p:tgtEl>
                                          <p:spTgt spid="41"/>
                                        </p:tgtEl>
                                      </p:cBhvr>
                                    </p:animEffect>
                                  </p:childTnLst>
                                </p:cTn>
                              </p:par>
                              <p:par>
                                <p:cTn id="23" presetID="10" presetClass="entr" presetSubtype="0" fill="hold" nodeType="withEffect">
                                  <p:stCondLst>
                                    <p:cond delay="200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1500"/>
                                        <p:tgtEl>
                                          <p:spTgt spid="45"/>
                                        </p:tgtEl>
                                      </p:cBhvr>
                                    </p:animEffect>
                                  </p:childTnLst>
                                </p:cTn>
                              </p:par>
                              <p:par>
                                <p:cTn id="26" presetID="10" presetClass="entr" presetSubtype="0" fill="hold" nodeType="withEffect">
                                  <p:stCondLst>
                                    <p:cond delay="200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500"/>
                                        <p:tgtEl>
                                          <p:spTgt spid="49"/>
                                        </p:tgtEl>
                                      </p:cBhvr>
                                    </p:animEffect>
                                  </p:childTnLst>
                                </p:cTn>
                              </p:par>
                              <p:par>
                                <p:cTn id="29" presetID="10" presetClass="entr" presetSubtype="0" fill="hold" nodeType="withEffect">
                                  <p:stCondLst>
                                    <p:cond delay="200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1500"/>
                                        <p:tgtEl>
                                          <p:spTgt spid="53"/>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nimBg="1"/>
      <p:bldP spid="74" grpId="0" animBg="1"/>
      <p:bldP spid="5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2"/>
          <p:cNvSpPr>
            <a:spLocks noGrp="1"/>
          </p:cNvSpPr>
          <p:nvPr>
            <p:ph type="title"/>
          </p:nvPr>
        </p:nvSpPr>
        <p:spPr>
          <a:xfrm>
            <a:off x="441483" y="330900"/>
            <a:ext cx="11547738" cy="770941"/>
          </a:xfrm>
        </p:spPr>
        <p:txBody>
          <a:bodyPr/>
          <a:lstStyle/>
          <a:p>
            <a:r>
              <a:rPr lang="en-US" dirty="0"/>
              <a:t>What We Hear From Customers</a:t>
            </a:r>
          </a:p>
        </p:txBody>
      </p:sp>
      <p:sp>
        <p:nvSpPr>
          <p:cNvPr id="27" name="Rectangle 26"/>
          <p:cNvSpPr/>
          <p:nvPr/>
        </p:nvSpPr>
        <p:spPr bwMode="auto">
          <a:xfrm>
            <a:off x="4429031" y="1566337"/>
            <a:ext cx="3462725" cy="346312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60" tIns="143408" rIns="179260" bIns="143408" numCol="1" spcCol="0" rtlCol="0" fromWordArt="0" anchor="t" anchorCtr="0" forceAA="0" compatLnSpc="1">
            <a:prstTxWarp prst="textNoShape">
              <a:avLst/>
            </a:prstTxWarp>
            <a:noAutofit/>
          </a:bodyPr>
          <a:lstStyle/>
          <a:p>
            <a:pPr defTabSz="896196" fontAlgn="base">
              <a:lnSpc>
                <a:spcPct val="90000"/>
              </a:lnSpc>
              <a:spcBef>
                <a:spcPct val="0"/>
              </a:spcBef>
              <a:spcAft>
                <a:spcPct val="0"/>
              </a:spcAft>
            </a:pPr>
            <a:r>
              <a:rPr lang="en-US" sz="2300" dirty="0">
                <a:gradFill>
                  <a:gsLst>
                    <a:gs pos="0">
                      <a:srgbClr val="FFFFFF"/>
                    </a:gs>
                    <a:gs pos="100000">
                      <a:srgbClr val="FFFFFF"/>
                    </a:gs>
                  </a:gsLst>
                  <a:lin ang="5400000" scaled="0"/>
                </a:gradFill>
                <a:ea typeface="Segoe UI" pitchFamily="34" charset="0"/>
                <a:cs typeface="Segoe UI" pitchFamily="34" charset="0"/>
              </a:rPr>
              <a:t>Need additional ROI from existing technology investments</a:t>
            </a:r>
          </a:p>
        </p:txBody>
      </p:sp>
      <p:sp>
        <p:nvSpPr>
          <p:cNvPr id="29" name="Rectangle 28"/>
          <p:cNvSpPr/>
          <p:nvPr/>
        </p:nvSpPr>
        <p:spPr bwMode="auto">
          <a:xfrm>
            <a:off x="7954193" y="1566337"/>
            <a:ext cx="3462725" cy="346312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60" tIns="143408" rIns="179260" bIns="143408" numCol="1" spcCol="0" rtlCol="0" fromWordArt="0" anchor="t" anchorCtr="0" forceAA="0" compatLnSpc="1">
            <a:prstTxWarp prst="textNoShape">
              <a:avLst/>
            </a:prstTxWarp>
            <a:noAutofit/>
          </a:bodyPr>
          <a:lstStyle/>
          <a:p>
            <a:pPr defTabSz="896196"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Get data into the hands of more business users</a:t>
            </a:r>
          </a:p>
        </p:txBody>
      </p:sp>
      <p:sp>
        <p:nvSpPr>
          <p:cNvPr id="30" name="Rectangle 29"/>
          <p:cNvSpPr/>
          <p:nvPr/>
        </p:nvSpPr>
        <p:spPr bwMode="auto">
          <a:xfrm>
            <a:off x="933284" y="5297788"/>
            <a:ext cx="10483635" cy="82191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82" tIns="140625" rIns="175782" bIns="140625" numCol="1" spcCol="0" rtlCol="0" fromWordArt="0" anchor="t" anchorCtr="0" forceAA="0" compatLnSpc="1">
            <a:prstTxWarp prst="textNoShape">
              <a:avLst/>
            </a:prstTxWarp>
            <a:noAutofit/>
          </a:bodyPr>
          <a:lstStyle/>
          <a:p>
            <a:pPr algn="ctr" defTabSz="896196" fontAlgn="base">
              <a:spcBef>
                <a:spcPct val="0"/>
              </a:spcBef>
              <a:spcAft>
                <a:spcPct val="0"/>
              </a:spcAft>
            </a:pPr>
            <a:r>
              <a:rPr lang="en-US" sz="3099" dirty="0">
                <a:gradFill>
                  <a:gsLst>
                    <a:gs pos="0">
                      <a:srgbClr val="FFFFFF"/>
                    </a:gs>
                    <a:gs pos="100000">
                      <a:srgbClr val="FFFFFF"/>
                    </a:gs>
                  </a:gsLst>
                  <a:lin ang="5400000" scaled="0"/>
                </a:gradFill>
                <a:ea typeface="Segoe UI" pitchFamily="34" charset="0"/>
                <a:cs typeface="Segoe UI" pitchFamily="34" charset="0"/>
              </a:rPr>
              <a:t>Simplify</a:t>
            </a:r>
          </a:p>
        </p:txBody>
      </p:sp>
      <p:sp>
        <p:nvSpPr>
          <p:cNvPr id="32" name="Rectangle 31"/>
          <p:cNvSpPr/>
          <p:nvPr/>
        </p:nvSpPr>
        <p:spPr bwMode="auto">
          <a:xfrm>
            <a:off x="915529" y="1566337"/>
            <a:ext cx="3462727" cy="3463128"/>
          </a:xfrm>
          <a:prstGeom prst="rect">
            <a:avLst/>
          </a:prstGeom>
          <a:solidFill>
            <a:schemeClr val="accent1"/>
          </a:solidFill>
          <a:ln w="10000" cap="flat" cmpd="sng" algn="ctr">
            <a:noFill/>
            <a:prstDash val="solid"/>
            <a:headEnd type="none" w="med" len="med"/>
            <a:tailEnd type="none" w="med" len="med"/>
          </a:ln>
          <a:effectLst/>
        </p:spPr>
        <p:txBody>
          <a:bodyPr rot="0" spcFirstLastPara="0" vertOverflow="overflow" horzOverflow="overflow" vert="horz" wrap="square" lIns="179260" tIns="143408" rIns="179260" bIns="143408" numCol="1" spcCol="0" rtlCol="0" fromWordArt="0" anchor="t" anchorCtr="0" forceAA="0" compatLnSpc="1">
            <a:prstTxWarp prst="textNoShape">
              <a:avLst/>
            </a:prstTxWarp>
            <a:noAutofit/>
          </a:bodyPr>
          <a:lstStyle/>
          <a:p>
            <a:pPr defTabSz="896196"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Convoluted data access and interaction</a:t>
            </a:r>
          </a:p>
        </p:txBody>
      </p:sp>
    </p:spTree>
    <p:extLst>
      <p:ext uri="{BB962C8B-B14F-4D97-AF65-F5344CB8AC3E}">
        <p14:creationId xmlns:p14="http://schemas.microsoft.com/office/powerpoint/2010/main" val="23179072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2"/>
          <p:cNvSpPr>
            <a:spLocks noGrp="1"/>
          </p:cNvSpPr>
          <p:nvPr>
            <p:ph type="title"/>
          </p:nvPr>
        </p:nvSpPr>
        <p:spPr>
          <a:xfrm>
            <a:off x="441483" y="330900"/>
            <a:ext cx="11547738" cy="770941"/>
          </a:xfrm>
        </p:spPr>
        <p:txBody>
          <a:bodyPr/>
          <a:lstStyle/>
          <a:p>
            <a:r>
              <a:rPr lang="en-US" dirty="0"/>
              <a:t>Reimagining Customer Investment Value</a:t>
            </a:r>
            <a:endParaRPr lang="en-US" sz="2800" dirty="0"/>
          </a:p>
        </p:txBody>
      </p:sp>
      <p:sp>
        <p:nvSpPr>
          <p:cNvPr id="93" name="Rectangle 92"/>
          <p:cNvSpPr/>
          <p:nvPr/>
        </p:nvSpPr>
        <p:spPr bwMode="auto">
          <a:xfrm>
            <a:off x="359509" y="1947772"/>
            <a:ext cx="7101169" cy="1900120"/>
          </a:xfrm>
          <a:prstGeom prst="rect">
            <a:avLst/>
          </a:prstGeom>
          <a:solidFill>
            <a:schemeClr val="accent1"/>
          </a:solidFill>
          <a:ln w="25400" cap="flat" cmpd="sng" algn="ctr">
            <a:noFill/>
            <a:prstDash val="solid"/>
            <a:headEnd type="none" w="med" len="med"/>
            <a:tailEnd type="none" w="med" len="med"/>
          </a:ln>
          <a:effectLst/>
        </p:spPr>
        <p:txBody>
          <a:bodyPr rot="0" spcFirstLastPara="0" vertOverflow="overflow" horzOverflow="overflow" vert="horz" wrap="square" lIns="162473" tIns="0" rIns="162473" bIns="32496" numCol="1" spcCol="0" rtlCol="0" fromWordArt="0" anchor="ctr" anchorCtr="0" forceAA="0" compatLnSpc="1">
            <a:prstTxWarp prst="textNoShape">
              <a:avLst/>
            </a:prstTxWarp>
            <a:noAutofit/>
          </a:bodyPr>
          <a:lstStyle/>
          <a:p>
            <a:pPr defTabSz="1624120" fontAlgn="base">
              <a:lnSpc>
                <a:spcPct val="90000"/>
              </a:lnSpc>
              <a:spcBef>
                <a:spcPct val="0"/>
              </a:spcBef>
              <a:spcAft>
                <a:spcPct val="0"/>
              </a:spcAft>
            </a:pPr>
            <a:endParaRPr lang="en-US" sz="2800" kern="0" dirty="0">
              <a:gradFill>
                <a:gsLst>
                  <a:gs pos="0">
                    <a:sysClr val="window" lastClr="FFFFFF"/>
                  </a:gs>
                  <a:gs pos="100000">
                    <a:sysClr val="window" lastClr="FFFFFF"/>
                  </a:gs>
                </a:gsLst>
                <a:lin ang="16200000" scaled="0"/>
              </a:gradFill>
              <a:latin typeface="+mj-lt"/>
            </a:endParaRPr>
          </a:p>
        </p:txBody>
      </p:sp>
      <p:sp>
        <p:nvSpPr>
          <p:cNvPr id="94" name="Rectangle 93"/>
          <p:cNvSpPr/>
          <p:nvPr/>
        </p:nvSpPr>
        <p:spPr bwMode="auto">
          <a:xfrm>
            <a:off x="351665" y="4198523"/>
            <a:ext cx="7109012" cy="1900124"/>
          </a:xfrm>
          <a:prstGeom prst="rect">
            <a:avLst/>
          </a:prstGeom>
          <a:solidFill>
            <a:srgbClr val="F0AB00"/>
          </a:solidFill>
          <a:ln w="10000" cap="flat" cmpd="sng" algn="ctr">
            <a:noFill/>
            <a:prstDash val="solid"/>
            <a:headEnd type="none" w="med" len="med"/>
            <a:tailEnd type="none" w="med" len="med"/>
          </a:ln>
          <a:effectLst/>
        </p:spPr>
        <p:txBody>
          <a:bodyPr rot="0" spcFirstLastPara="0" vertOverflow="overflow" horzOverflow="overflow" vert="horz" wrap="square" lIns="179260" tIns="143408" rIns="179260" bIns="143408" numCol="1" spcCol="0" rtlCol="0" fromWordArt="0" anchor="t" anchorCtr="0" forceAA="0" compatLnSpc="1">
            <a:prstTxWarp prst="textNoShape">
              <a:avLst/>
            </a:prstTxWarp>
            <a:noAutofit/>
          </a:bodyPr>
          <a:lstStyle/>
          <a:p>
            <a:pPr defTabSz="896196"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5" name="Rectangle 94"/>
          <p:cNvSpPr/>
          <p:nvPr/>
        </p:nvSpPr>
        <p:spPr bwMode="auto">
          <a:xfrm>
            <a:off x="351667" y="3847893"/>
            <a:ext cx="7109010" cy="350630"/>
          </a:xfrm>
          <a:prstGeom prst="rect">
            <a:avLst/>
          </a:prstGeom>
          <a:solidFill>
            <a:srgbClr val="9292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60" tIns="143408" rIns="179260" bIns="143408" numCol="1" spcCol="0" rtlCol="0" fromWordArt="0" anchor="ctr" anchorCtr="0" forceAA="0" compatLnSpc="1">
            <a:prstTxWarp prst="textNoShape">
              <a:avLst/>
            </a:prstTxWarp>
            <a:noAutofit/>
          </a:bodyPr>
          <a:lstStyle/>
          <a:p>
            <a:pPr algn="ctr" defTabSz="913926" fontAlgn="base">
              <a:lnSpc>
                <a:spcPct val="90000"/>
              </a:lnSpc>
              <a:spcBef>
                <a:spcPct val="0"/>
              </a:spcBef>
              <a:spcAft>
                <a:spcPct val="0"/>
              </a:spcAft>
            </a:pPr>
            <a:endParaRPr lang="en-US" sz="2800" dirty="0">
              <a:gradFill>
                <a:gsLst>
                  <a:gs pos="0">
                    <a:srgbClr val="FFFFFF"/>
                  </a:gs>
                  <a:gs pos="100000">
                    <a:srgbClr val="FFFFFF"/>
                  </a:gs>
                </a:gsLst>
                <a:lin ang="5400000" scaled="0"/>
              </a:gradFill>
              <a:ea typeface="Segoe UI" pitchFamily="34" charset="0"/>
              <a:cs typeface="Segoe UI" pitchFamily="34" charset="0"/>
            </a:endParaRPr>
          </a:p>
        </p:txBody>
      </p:sp>
      <p:grpSp>
        <p:nvGrpSpPr>
          <p:cNvPr id="96" name="Group 95"/>
          <p:cNvGrpSpPr/>
          <p:nvPr/>
        </p:nvGrpSpPr>
        <p:grpSpPr>
          <a:xfrm>
            <a:off x="2964974" y="2444994"/>
            <a:ext cx="2322531" cy="855305"/>
            <a:chOff x="0" y="0"/>
            <a:chExt cx="3155926" cy="1179837"/>
          </a:xfrm>
        </p:grpSpPr>
        <p:sp>
          <p:nvSpPr>
            <p:cNvPr id="97" name="Circular Arrow 96"/>
            <p:cNvSpPr/>
            <p:nvPr/>
          </p:nvSpPr>
          <p:spPr bwMode="auto">
            <a:xfrm rot="2744773">
              <a:off x="621853" y="11463"/>
              <a:ext cx="1168375" cy="1168374"/>
            </a:xfrm>
            <a:prstGeom prst="circularArrow">
              <a:avLst/>
            </a:prstGeom>
            <a:gradFill rotWithShape="1">
              <a:gsLst>
                <a:gs pos="0">
                  <a:srgbClr val="FFFFFF">
                    <a:lumMod val="75000"/>
                    <a:alpha val="0"/>
                  </a:srgbClr>
                </a:gs>
                <a:gs pos="88000">
                  <a:srgbClr val="217346"/>
                </a:gs>
              </a:gsLst>
              <a:lin ang="21000000" scaled="0"/>
            </a:gradFill>
            <a:ln w="9525" cap="flat" cmpd="sng" algn="ctr">
              <a:noFill/>
              <a:prstDash val="solid"/>
              <a:headEnd type="none" w="med" len="med"/>
              <a:tailEnd type="none" w="med" len="med"/>
            </a:ln>
            <a:effectLst/>
          </p:spPr>
          <p:txBody>
            <a:bodyPr vert="horz" wrap="square" lIns="93219" tIns="46610" rIns="93219" bIns="46610" numCol="1" rtlCol="0" anchor="ctr" anchorCtr="0" compatLnSpc="1">
              <a:prstTxWarp prst="textNoShape">
                <a:avLst/>
              </a:prstTxWarp>
            </a:bodyPr>
            <a:lstStyle/>
            <a:p>
              <a:endParaRPr lang="en-US" sz="1799"/>
            </a:p>
          </p:txBody>
        </p:sp>
        <p:sp>
          <p:nvSpPr>
            <p:cNvPr id="98" name="Circular Arrow 97"/>
            <p:cNvSpPr/>
            <p:nvPr/>
          </p:nvSpPr>
          <p:spPr bwMode="auto">
            <a:xfrm rot="14535608">
              <a:off x="637143" y="1"/>
              <a:ext cx="1168375" cy="1168373"/>
            </a:xfrm>
            <a:prstGeom prst="circularArrow">
              <a:avLst>
                <a:gd name="adj1" fmla="val 12500"/>
                <a:gd name="adj2" fmla="val 1142319"/>
                <a:gd name="adj3" fmla="val 20457681"/>
                <a:gd name="adj4" fmla="val 9032373"/>
                <a:gd name="adj5" fmla="val 12500"/>
              </a:avLst>
            </a:prstGeom>
            <a:gradFill rotWithShape="1">
              <a:gsLst>
                <a:gs pos="0">
                  <a:srgbClr val="FFFFFF">
                    <a:lumMod val="75000"/>
                    <a:alpha val="0"/>
                  </a:srgbClr>
                </a:gs>
                <a:gs pos="88000">
                  <a:srgbClr val="217346"/>
                </a:gs>
              </a:gsLst>
              <a:lin ang="21000000" scaled="0"/>
            </a:gradFill>
            <a:ln w="9525" cap="flat" cmpd="sng" algn="ctr">
              <a:noFill/>
              <a:prstDash val="solid"/>
              <a:headEnd type="none" w="med" len="med"/>
              <a:tailEnd type="none" w="med" len="med"/>
            </a:ln>
            <a:effectLst/>
          </p:spPr>
          <p:txBody>
            <a:bodyPr vert="horz" wrap="square" lIns="93219" tIns="46610" rIns="93219" bIns="46610" numCol="1" rtlCol="0" anchor="ctr" anchorCtr="0" compatLnSpc="1">
              <a:prstTxWarp prst="textNoShape">
                <a:avLst/>
              </a:prstTxWarp>
            </a:bodyPr>
            <a:lstStyle/>
            <a:p>
              <a:endParaRPr lang="en-US" sz="1799"/>
            </a:p>
          </p:txBody>
        </p:sp>
        <p:grpSp>
          <p:nvGrpSpPr>
            <p:cNvPr id="99" name="Group 98"/>
            <p:cNvGrpSpPr/>
            <p:nvPr/>
          </p:nvGrpSpPr>
          <p:grpSpPr>
            <a:xfrm>
              <a:off x="0" y="127444"/>
              <a:ext cx="3155926" cy="945301"/>
              <a:chOff x="0" y="127444"/>
              <a:chExt cx="3155926" cy="945301"/>
            </a:xfrm>
          </p:grpSpPr>
          <p:pic>
            <p:nvPicPr>
              <p:cNvPr id="100" name="Picture 99"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8049"/>
                <a:ext cx="557759" cy="548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1" name="Picture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1110" y="127444"/>
                <a:ext cx="548640" cy="548640"/>
              </a:xfrm>
              <a:prstGeom prst="rect">
                <a:avLst/>
              </a:prstGeom>
            </p:spPr>
          </p:pic>
          <p:sp>
            <p:nvSpPr>
              <p:cNvPr id="102" name="TextBox 51"/>
              <p:cNvSpPr txBox="1"/>
              <p:nvPr/>
            </p:nvSpPr>
            <p:spPr>
              <a:xfrm>
                <a:off x="74305" y="683036"/>
                <a:ext cx="1558925" cy="389709"/>
              </a:xfrm>
              <a:prstGeom prst="rect">
                <a:avLst/>
              </a:prstGeom>
              <a:noFill/>
            </p:spPr>
            <p:txBody>
              <a:bodyPr wrap="square" lIns="0" tIns="0" rIns="0" bIns="0" rtlCol="0">
                <a:spAutoFit/>
              </a:bodyPr>
              <a:lstStyle/>
              <a:p>
                <a:r>
                  <a:rPr lang="en-US" spc="-70" dirty="0">
                    <a:solidFill>
                      <a:srgbClr val="217346"/>
                    </a:solidFill>
                    <a:latin typeface="Segoe UI" panose="020B0502040204020203" pitchFamily="34" charset="0"/>
                    <a:ea typeface="SimSun" panose="02010600030101010101" pitchFamily="2" charset="-122"/>
                    <a:cs typeface="Times New Roman" panose="02020603050405020304" pitchFamily="18" charset="0"/>
                  </a:rPr>
                  <a:t>Excel</a:t>
                </a:r>
                <a:endParaRPr lang="en-US" sz="1399" dirty="0">
                  <a:latin typeface="Times New Roman" panose="02020603050405020304" pitchFamily="18" charset="0"/>
                  <a:ea typeface="SimSun" panose="02010600030101010101" pitchFamily="2" charset="-122"/>
                </a:endParaRPr>
              </a:p>
            </p:txBody>
          </p:sp>
          <p:sp>
            <p:nvSpPr>
              <p:cNvPr id="103" name="TextBox 52"/>
              <p:cNvSpPr txBox="1"/>
              <p:nvPr/>
            </p:nvSpPr>
            <p:spPr>
              <a:xfrm>
                <a:off x="1810955" y="675619"/>
                <a:ext cx="1344971" cy="389709"/>
              </a:xfrm>
              <a:prstGeom prst="rect">
                <a:avLst/>
              </a:prstGeom>
              <a:noFill/>
            </p:spPr>
            <p:txBody>
              <a:bodyPr wrap="square" lIns="0" tIns="0" rIns="0" bIns="0" rtlCol="0">
                <a:spAutoFit/>
              </a:bodyPr>
              <a:lstStyle/>
              <a:p>
                <a:r>
                  <a:rPr lang="en-US" spc="-70" dirty="0">
                    <a:solidFill>
                      <a:srgbClr val="217346"/>
                    </a:solidFill>
                    <a:latin typeface="Segoe UI" panose="020B0502040204020203" pitchFamily="34" charset="0"/>
                    <a:ea typeface="SimSun" panose="02010600030101010101" pitchFamily="2" charset="-122"/>
                    <a:cs typeface="Times New Roman" panose="02020603050405020304" pitchFamily="18" charset="0"/>
                  </a:rPr>
                  <a:t>Power BI</a:t>
                </a:r>
                <a:endParaRPr lang="en-US" sz="1399" dirty="0">
                  <a:latin typeface="Times New Roman" panose="02020603050405020304" pitchFamily="18" charset="0"/>
                  <a:ea typeface="SimSun" panose="02010600030101010101" pitchFamily="2" charset="-122"/>
                </a:endParaRPr>
              </a:p>
            </p:txBody>
          </p:sp>
        </p:grpSp>
      </p:grpSp>
      <p:sp>
        <p:nvSpPr>
          <p:cNvPr id="104" name="TextBox 103"/>
          <p:cNvSpPr txBox="1"/>
          <p:nvPr/>
        </p:nvSpPr>
        <p:spPr>
          <a:xfrm>
            <a:off x="3060414" y="4826662"/>
            <a:ext cx="2770969" cy="549685"/>
          </a:xfrm>
          <a:prstGeom prst="rect">
            <a:avLst/>
          </a:prstGeom>
          <a:noFill/>
        </p:spPr>
        <p:txBody>
          <a:bodyPr wrap="none" lIns="182854" tIns="146283" rIns="182854" bIns="146283" rtlCol="0">
            <a:spAutoFit/>
          </a:bodyPr>
          <a:lstStyle/>
          <a:p>
            <a:pPr>
              <a:lnSpc>
                <a:spcPct val="90000"/>
              </a:lnSpc>
            </a:pPr>
            <a:r>
              <a:rPr lang="en-US" dirty="0"/>
              <a:t>SAP BusinessObjects BI</a:t>
            </a:r>
          </a:p>
        </p:txBody>
      </p:sp>
      <p:sp>
        <p:nvSpPr>
          <p:cNvPr id="105" name="Freeform 104"/>
          <p:cNvSpPr/>
          <p:nvPr/>
        </p:nvSpPr>
        <p:spPr>
          <a:xfrm>
            <a:off x="2871411" y="4898272"/>
            <a:ext cx="212000" cy="147929"/>
          </a:xfrm>
          <a:custGeom>
            <a:avLst/>
            <a:gdLst>
              <a:gd name="connsiteX0" fmla="*/ 316344 w 316458"/>
              <a:gd name="connsiteY0" fmla="*/ 0 h 199428"/>
              <a:gd name="connsiteX1" fmla="*/ 210972 w 316458"/>
              <a:gd name="connsiteY1" fmla="*/ 45389 h 199428"/>
              <a:gd name="connsiteX2" fmla="*/ 210972 w 316458"/>
              <a:gd name="connsiteY2" fmla="*/ 0 h 199428"/>
              <a:gd name="connsiteX3" fmla="*/ 210845 w 316458"/>
              <a:gd name="connsiteY3" fmla="*/ 0 h 199428"/>
              <a:gd name="connsiteX4" fmla="*/ 105486 w 316458"/>
              <a:gd name="connsiteY4" fmla="*/ 45389 h 199428"/>
              <a:gd name="connsiteX5" fmla="*/ 105486 w 316458"/>
              <a:gd name="connsiteY5" fmla="*/ 0 h 199428"/>
              <a:gd name="connsiteX6" fmla="*/ 105371 w 316458"/>
              <a:gd name="connsiteY6" fmla="*/ 0 h 199428"/>
              <a:gd name="connsiteX7" fmla="*/ 0 w 316458"/>
              <a:gd name="connsiteY7" fmla="*/ 45389 h 199428"/>
              <a:gd name="connsiteX8" fmla="*/ 0 w 316458"/>
              <a:gd name="connsiteY8" fmla="*/ 199428 h 199428"/>
              <a:gd name="connsiteX9" fmla="*/ 316458 w 316458"/>
              <a:gd name="connsiteY9" fmla="*/ 199428 h 199428"/>
              <a:gd name="connsiteX10" fmla="*/ 316458 w 316458"/>
              <a:gd name="connsiteY10" fmla="*/ 45389 h 199428"/>
              <a:gd name="connsiteX11" fmla="*/ 316458 w 316458"/>
              <a:gd name="connsiteY11" fmla="*/ 0 h 199428"/>
              <a:gd name="connsiteX12" fmla="*/ 316344 w 316458"/>
              <a:gd name="connsiteY12" fmla="*/ 0 h 1994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316458" h="199428">
                <a:moveTo>
                  <a:pt x="316344" y="0"/>
                </a:moveTo>
                <a:lnTo>
                  <a:pt x="210972" y="45389"/>
                </a:lnTo>
                <a:lnTo>
                  <a:pt x="210972" y="0"/>
                </a:lnTo>
                <a:lnTo>
                  <a:pt x="210845" y="0"/>
                </a:lnTo>
                <a:lnTo>
                  <a:pt x="105486" y="45389"/>
                </a:lnTo>
                <a:lnTo>
                  <a:pt x="105486" y="0"/>
                </a:lnTo>
                <a:lnTo>
                  <a:pt x="105371" y="0"/>
                </a:lnTo>
                <a:lnTo>
                  <a:pt x="0" y="45389"/>
                </a:lnTo>
                <a:lnTo>
                  <a:pt x="0" y="199428"/>
                </a:lnTo>
                <a:lnTo>
                  <a:pt x="316458" y="199428"/>
                </a:lnTo>
                <a:lnTo>
                  <a:pt x="316458" y="45389"/>
                </a:lnTo>
                <a:lnTo>
                  <a:pt x="316458" y="0"/>
                </a:lnTo>
                <a:lnTo>
                  <a:pt x="316344" y="0"/>
                </a:lnTo>
              </a:path>
            </a:pathLst>
          </a:custGeom>
          <a:solidFill>
            <a:schemeClr val="tx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99"/>
          </a:p>
        </p:txBody>
      </p:sp>
      <p:sp>
        <p:nvSpPr>
          <p:cNvPr id="106" name="Freeform 3"/>
          <p:cNvSpPr/>
          <p:nvPr/>
        </p:nvSpPr>
        <p:spPr>
          <a:xfrm>
            <a:off x="2611462" y="5072461"/>
            <a:ext cx="180903" cy="147382"/>
          </a:xfrm>
          <a:custGeom>
            <a:avLst/>
            <a:gdLst>
              <a:gd name="connsiteX0" fmla="*/ 72935 w 270040"/>
              <a:gd name="connsiteY0" fmla="*/ 98805 h 198691"/>
              <a:gd name="connsiteX1" fmla="*/ 787 w 270040"/>
              <a:gd name="connsiteY1" fmla="*/ 0 h 198691"/>
              <a:gd name="connsiteX2" fmla="*/ 197904 w 270040"/>
              <a:gd name="connsiteY2" fmla="*/ 0 h 198691"/>
              <a:gd name="connsiteX3" fmla="*/ 270040 w 270040"/>
              <a:gd name="connsiteY3" fmla="*/ 98805 h 198691"/>
              <a:gd name="connsiteX4" fmla="*/ 197116 w 270040"/>
              <a:gd name="connsiteY4" fmla="*/ 198691 h 198691"/>
              <a:gd name="connsiteX5" fmla="*/ 0 w 270040"/>
              <a:gd name="connsiteY5" fmla="*/ 198691 h 198691"/>
              <a:gd name="connsiteX6" fmla="*/ 72935 w 270040"/>
              <a:gd name="connsiteY6" fmla="*/ 98805 h 19869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70040" h="198691">
                <a:moveTo>
                  <a:pt x="72935" y="98805"/>
                </a:moveTo>
                <a:lnTo>
                  <a:pt x="787" y="0"/>
                </a:lnTo>
                <a:lnTo>
                  <a:pt x="197904" y="0"/>
                </a:lnTo>
                <a:lnTo>
                  <a:pt x="270040" y="98805"/>
                </a:lnTo>
                <a:lnTo>
                  <a:pt x="197116" y="198691"/>
                </a:lnTo>
                <a:lnTo>
                  <a:pt x="0" y="198691"/>
                </a:lnTo>
                <a:lnTo>
                  <a:pt x="72935" y="98805"/>
                </a:lnTo>
              </a:path>
            </a:pathLst>
          </a:custGeom>
          <a:solidFill>
            <a:schemeClr val="tx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99"/>
          </a:p>
        </p:txBody>
      </p:sp>
      <p:sp>
        <p:nvSpPr>
          <p:cNvPr id="107" name="Freeform 3"/>
          <p:cNvSpPr/>
          <p:nvPr/>
        </p:nvSpPr>
        <p:spPr>
          <a:xfrm>
            <a:off x="2952669" y="5072461"/>
            <a:ext cx="180894" cy="147382"/>
          </a:xfrm>
          <a:custGeom>
            <a:avLst/>
            <a:gdLst>
              <a:gd name="connsiteX0" fmla="*/ 72923 w 270027"/>
              <a:gd name="connsiteY0" fmla="*/ 98805 h 198691"/>
              <a:gd name="connsiteX1" fmla="*/ 761 w 270027"/>
              <a:gd name="connsiteY1" fmla="*/ 0 h 198691"/>
              <a:gd name="connsiteX2" fmla="*/ 197866 w 270027"/>
              <a:gd name="connsiteY2" fmla="*/ 0 h 198691"/>
              <a:gd name="connsiteX3" fmla="*/ 270027 w 270027"/>
              <a:gd name="connsiteY3" fmla="*/ 98805 h 198691"/>
              <a:gd name="connsiteX4" fmla="*/ 197091 w 270027"/>
              <a:gd name="connsiteY4" fmla="*/ 198691 h 198691"/>
              <a:gd name="connsiteX5" fmla="*/ 0 w 270027"/>
              <a:gd name="connsiteY5" fmla="*/ 198691 h 198691"/>
              <a:gd name="connsiteX6" fmla="*/ 72923 w 270027"/>
              <a:gd name="connsiteY6" fmla="*/ 98805 h 19869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70027" h="198691">
                <a:moveTo>
                  <a:pt x="72923" y="98805"/>
                </a:moveTo>
                <a:lnTo>
                  <a:pt x="761" y="0"/>
                </a:lnTo>
                <a:lnTo>
                  <a:pt x="197866" y="0"/>
                </a:lnTo>
                <a:lnTo>
                  <a:pt x="270027" y="98805"/>
                </a:lnTo>
                <a:lnTo>
                  <a:pt x="197091" y="198691"/>
                </a:lnTo>
                <a:lnTo>
                  <a:pt x="0" y="198691"/>
                </a:lnTo>
                <a:lnTo>
                  <a:pt x="72923" y="98805"/>
                </a:lnTo>
              </a:path>
            </a:pathLst>
          </a:custGeom>
          <a:solidFill>
            <a:schemeClr val="tx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99"/>
          </a:p>
        </p:txBody>
      </p:sp>
      <p:sp>
        <p:nvSpPr>
          <p:cNvPr id="108" name="Freeform 3"/>
          <p:cNvSpPr/>
          <p:nvPr/>
        </p:nvSpPr>
        <p:spPr>
          <a:xfrm>
            <a:off x="2782061" y="5072461"/>
            <a:ext cx="180903" cy="147382"/>
          </a:xfrm>
          <a:custGeom>
            <a:avLst/>
            <a:gdLst>
              <a:gd name="connsiteX0" fmla="*/ 72923 w 270040"/>
              <a:gd name="connsiteY0" fmla="*/ 98805 h 198691"/>
              <a:gd name="connsiteX1" fmla="*/ 787 w 270040"/>
              <a:gd name="connsiteY1" fmla="*/ 0 h 198691"/>
              <a:gd name="connsiteX2" fmla="*/ 197891 w 270040"/>
              <a:gd name="connsiteY2" fmla="*/ 0 h 198691"/>
              <a:gd name="connsiteX3" fmla="*/ 270040 w 270040"/>
              <a:gd name="connsiteY3" fmla="*/ 98805 h 198691"/>
              <a:gd name="connsiteX4" fmla="*/ 197116 w 270040"/>
              <a:gd name="connsiteY4" fmla="*/ 198691 h 198691"/>
              <a:gd name="connsiteX5" fmla="*/ 0 w 270040"/>
              <a:gd name="connsiteY5" fmla="*/ 198691 h 198691"/>
              <a:gd name="connsiteX6" fmla="*/ 72923 w 270040"/>
              <a:gd name="connsiteY6" fmla="*/ 98805 h 19869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70040" h="198691">
                <a:moveTo>
                  <a:pt x="72923" y="98805"/>
                </a:moveTo>
                <a:lnTo>
                  <a:pt x="787" y="0"/>
                </a:lnTo>
                <a:lnTo>
                  <a:pt x="197891" y="0"/>
                </a:lnTo>
                <a:lnTo>
                  <a:pt x="270040" y="98805"/>
                </a:lnTo>
                <a:lnTo>
                  <a:pt x="197116" y="198691"/>
                </a:lnTo>
                <a:lnTo>
                  <a:pt x="0" y="198691"/>
                </a:lnTo>
                <a:lnTo>
                  <a:pt x="72923" y="98805"/>
                </a:lnTo>
              </a:path>
            </a:pathLst>
          </a:custGeom>
          <a:solidFill>
            <a:schemeClr val="tx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99"/>
          </a:p>
        </p:txBody>
      </p:sp>
      <p:sp>
        <p:nvSpPr>
          <p:cNvPr id="109" name="Freeform 3"/>
          <p:cNvSpPr/>
          <p:nvPr/>
        </p:nvSpPr>
        <p:spPr>
          <a:xfrm>
            <a:off x="2607166" y="4826663"/>
            <a:ext cx="236128" cy="219542"/>
          </a:xfrm>
          <a:custGeom>
            <a:avLst/>
            <a:gdLst>
              <a:gd name="connsiteX0" fmla="*/ 0 w 352475"/>
              <a:gd name="connsiteY0" fmla="*/ 0 h 295973"/>
              <a:gd name="connsiteX1" fmla="*/ 0 w 352475"/>
              <a:gd name="connsiteY1" fmla="*/ 295973 h 295973"/>
              <a:gd name="connsiteX2" fmla="*/ 133896 w 352475"/>
              <a:gd name="connsiteY2" fmla="*/ 295973 h 295973"/>
              <a:gd name="connsiteX3" fmla="*/ 133896 w 352475"/>
              <a:gd name="connsiteY3" fmla="*/ 250418 h 295973"/>
              <a:gd name="connsiteX4" fmla="*/ 220205 w 352475"/>
              <a:gd name="connsiteY4" fmla="*/ 250418 h 295973"/>
              <a:gd name="connsiteX5" fmla="*/ 220205 w 352475"/>
              <a:gd name="connsiteY5" fmla="*/ 295973 h 295973"/>
              <a:gd name="connsiteX6" fmla="*/ 352475 w 352475"/>
              <a:gd name="connsiteY6" fmla="*/ 295973 h 295973"/>
              <a:gd name="connsiteX7" fmla="*/ 352475 w 352475"/>
              <a:gd name="connsiteY7" fmla="*/ 0 h 295973"/>
              <a:gd name="connsiteX8" fmla="*/ 0 w 352475"/>
              <a:gd name="connsiteY8" fmla="*/ 0 h 29597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352475" h="295973">
                <a:moveTo>
                  <a:pt x="0" y="0"/>
                </a:moveTo>
                <a:lnTo>
                  <a:pt x="0" y="295973"/>
                </a:lnTo>
                <a:lnTo>
                  <a:pt x="133896" y="295973"/>
                </a:lnTo>
                <a:lnTo>
                  <a:pt x="133896" y="250418"/>
                </a:lnTo>
                <a:lnTo>
                  <a:pt x="220205" y="250418"/>
                </a:lnTo>
                <a:lnTo>
                  <a:pt x="220205" y="295973"/>
                </a:lnTo>
                <a:lnTo>
                  <a:pt x="352475" y="295973"/>
                </a:lnTo>
                <a:lnTo>
                  <a:pt x="352475" y="0"/>
                </a:lnTo>
                <a:lnTo>
                  <a:pt x="0" y="0"/>
                </a:lnTo>
              </a:path>
            </a:pathLst>
          </a:custGeom>
          <a:solidFill>
            <a:schemeClr val="tx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99"/>
          </a:p>
        </p:txBody>
      </p:sp>
      <p:sp>
        <p:nvSpPr>
          <p:cNvPr id="110" name="Chevron 109"/>
          <p:cNvSpPr/>
          <p:nvPr/>
        </p:nvSpPr>
        <p:spPr bwMode="auto">
          <a:xfrm rot="16200000">
            <a:off x="3621503" y="3328775"/>
            <a:ext cx="484563" cy="484563"/>
          </a:xfrm>
          <a:prstGeom prst="chevron">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13" rIns="0" bIns="45713" numCol="1" rtlCol="0" anchor="ctr" anchorCtr="0" compatLnSpc="1">
            <a:prstTxWarp prst="textNoShape">
              <a:avLst/>
            </a:prstTxWarp>
          </a:bodyPr>
          <a:lstStyle/>
          <a:p>
            <a:pPr algn="ctr" defTabSz="913926" fontAlgn="base">
              <a:spcBef>
                <a:spcPct val="0"/>
              </a:spcBef>
              <a:spcAft>
                <a:spcPct val="0"/>
              </a:spcAft>
            </a:pPr>
            <a:endParaRPr lang="en-US" sz="1960" dirty="0" err="1">
              <a:gradFill>
                <a:gsLst>
                  <a:gs pos="0">
                    <a:srgbClr val="FFFFFF"/>
                  </a:gs>
                  <a:gs pos="100000">
                    <a:srgbClr val="FFFFFF"/>
                  </a:gs>
                </a:gsLst>
                <a:lin ang="5400000" scaled="0"/>
              </a:gradFill>
            </a:endParaRPr>
          </a:p>
        </p:txBody>
      </p:sp>
      <p:sp>
        <p:nvSpPr>
          <p:cNvPr id="111" name="Rectangle 110"/>
          <p:cNvSpPr/>
          <p:nvPr/>
        </p:nvSpPr>
        <p:spPr bwMode="auto">
          <a:xfrm>
            <a:off x="3621503" y="4383539"/>
            <a:ext cx="484564" cy="414416"/>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13" rIns="0" bIns="45713" numCol="1" rtlCol="0" anchor="ctr" anchorCtr="0" compatLnSpc="1">
            <a:prstTxWarp prst="textNoShape">
              <a:avLst/>
            </a:prstTxWarp>
          </a:bodyPr>
          <a:lstStyle/>
          <a:p>
            <a:pPr algn="ctr" defTabSz="913926" fontAlgn="base">
              <a:spcBef>
                <a:spcPct val="0"/>
              </a:spcBef>
              <a:spcAft>
                <a:spcPct val="0"/>
              </a:spcAft>
            </a:pPr>
            <a:endParaRPr lang="en-US" sz="1960" dirty="0" err="1">
              <a:gradFill>
                <a:gsLst>
                  <a:gs pos="0">
                    <a:srgbClr val="FFFFFF"/>
                  </a:gs>
                  <a:gs pos="100000">
                    <a:srgbClr val="FFFFFF"/>
                  </a:gs>
                </a:gsLst>
                <a:lin ang="5400000" scaled="0"/>
              </a:gradFill>
            </a:endParaRPr>
          </a:p>
        </p:txBody>
      </p:sp>
      <p:pic>
        <p:nvPicPr>
          <p:cNvPr id="112" name="Picture 1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519" y="2020597"/>
            <a:ext cx="1351769" cy="323482"/>
          </a:xfrm>
          <a:prstGeom prst="rect">
            <a:avLst/>
          </a:prstGeom>
        </p:spPr>
      </p:pic>
      <p:pic>
        <p:nvPicPr>
          <p:cNvPr id="113" name="Picture 1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2518" y="4244201"/>
            <a:ext cx="725778" cy="400490"/>
          </a:xfrm>
          <a:prstGeom prst="rect">
            <a:avLst/>
          </a:prstGeom>
        </p:spPr>
      </p:pic>
      <p:sp>
        <p:nvSpPr>
          <p:cNvPr id="114" name="Freeform 81"/>
          <p:cNvSpPr>
            <a:spLocks noEditPoints="1"/>
          </p:cNvSpPr>
          <p:nvPr/>
        </p:nvSpPr>
        <p:spPr bwMode="black">
          <a:xfrm>
            <a:off x="3385814" y="3757231"/>
            <a:ext cx="1056398" cy="609172"/>
          </a:xfrm>
          <a:custGeom>
            <a:avLst/>
            <a:gdLst>
              <a:gd name="T0" fmla="*/ 1588 w 3451"/>
              <a:gd name="T1" fmla="*/ 2110 h 2110"/>
              <a:gd name="T2" fmla="*/ 2100 w 3451"/>
              <a:gd name="T3" fmla="*/ 1951 h 2110"/>
              <a:gd name="T4" fmla="*/ 1141 w 3451"/>
              <a:gd name="T5" fmla="*/ 1911 h 2110"/>
              <a:gd name="T6" fmla="*/ 1215 w 3451"/>
              <a:gd name="T7" fmla="*/ 1929 h 2110"/>
              <a:gd name="T8" fmla="*/ 1799 w 3451"/>
              <a:gd name="T9" fmla="*/ 2021 h 2110"/>
              <a:gd name="T10" fmla="*/ 2036 w 3451"/>
              <a:gd name="T11" fmla="*/ 1911 h 2110"/>
              <a:gd name="T12" fmla="*/ 1121 w 3451"/>
              <a:gd name="T13" fmla="*/ 1193 h 2110"/>
              <a:gd name="T14" fmla="*/ 1992 w 3451"/>
              <a:gd name="T15" fmla="*/ 1211 h 2110"/>
              <a:gd name="T16" fmla="*/ 2497 w 3451"/>
              <a:gd name="T17" fmla="*/ 803 h 2110"/>
              <a:gd name="T18" fmla="*/ 975 w 3451"/>
              <a:gd name="T19" fmla="*/ 240 h 2110"/>
              <a:gd name="T20" fmla="*/ 1616 w 3451"/>
              <a:gd name="T21" fmla="*/ 736 h 2110"/>
              <a:gd name="T22" fmla="*/ 2006 w 3451"/>
              <a:gd name="T23" fmla="*/ 508 h 2110"/>
              <a:gd name="T24" fmla="*/ 1990 w 3451"/>
              <a:gd name="T25" fmla="*/ 320 h 2110"/>
              <a:gd name="T26" fmla="*/ 2004 w 3451"/>
              <a:gd name="T27" fmla="*/ 426 h 2110"/>
              <a:gd name="T28" fmla="*/ 2038 w 3451"/>
              <a:gd name="T29" fmla="*/ 1120 h 2110"/>
              <a:gd name="T30" fmla="*/ 2304 w 3451"/>
              <a:gd name="T31" fmla="*/ 985 h 2110"/>
              <a:gd name="T32" fmla="*/ 2225 w 3451"/>
              <a:gd name="T33" fmla="*/ 465 h 2110"/>
              <a:gd name="T34" fmla="*/ 2219 w 3451"/>
              <a:gd name="T35" fmla="*/ 477 h 2110"/>
              <a:gd name="T36" fmla="*/ 1844 w 3451"/>
              <a:gd name="T37" fmla="*/ 192 h 2110"/>
              <a:gd name="T38" fmla="*/ 1818 w 3451"/>
              <a:gd name="T39" fmla="*/ 109 h 2110"/>
              <a:gd name="T40" fmla="*/ 1133 w 3451"/>
              <a:gd name="T41" fmla="*/ 1121 h 2110"/>
              <a:gd name="T42" fmla="*/ 1171 w 3451"/>
              <a:gd name="T43" fmla="*/ 951 h 2110"/>
              <a:gd name="T44" fmla="*/ 1115 w 3451"/>
              <a:gd name="T45" fmla="*/ 350 h 2110"/>
              <a:gd name="T46" fmla="*/ 1155 w 3451"/>
              <a:gd name="T47" fmla="*/ 517 h 2110"/>
              <a:gd name="T48" fmla="*/ 1265 w 3451"/>
              <a:gd name="T49" fmla="*/ 843 h 2110"/>
              <a:gd name="T50" fmla="*/ 1555 w 3451"/>
              <a:gd name="T51" fmla="*/ 284 h 2110"/>
              <a:gd name="T52" fmla="*/ 1353 w 3451"/>
              <a:gd name="T53" fmla="*/ 109 h 2110"/>
              <a:gd name="T54" fmla="*/ 1221 w 3451"/>
              <a:gd name="T55" fmla="*/ 201 h 2110"/>
              <a:gd name="T56" fmla="*/ 923 w 3451"/>
              <a:gd name="T57" fmla="*/ 379 h 2110"/>
              <a:gd name="T58" fmla="*/ 945 w 3451"/>
              <a:gd name="T59" fmla="*/ 466 h 2110"/>
              <a:gd name="T60" fmla="*/ 447 w 3451"/>
              <a:gd name="T61" fmla="*/ 993 h 2110"/>
              <a:gd name="T62" fmla="*/ 2737 w 3451"/>
              <a:gd name="T63" fmla="*/ 1157 h 2110"/>
              <a:gd name="T64" fmla="*/ 1748 w 3451"/>
              <a:gd name="T65" fmla="*/ 1552 h 2110"/>
              <a:gd name="T66" fmla="*/ 2015 w 3451"/>
              <a:gd name="T67" fmla="*/ 1319 h 2110"/>
              <a:gd name="T68" fmla="*/ 581 w 3451"/>
              <a:gd name="T69" fmla="*/ 1265 h 2110"/>
              <a:gd name="T70" fmla="*/ 1557 w 3451"/>
              <a:gd name="T71" fmla="*/ 1799 h 2110"/>
              <a:gd name="T72" fmla="*/ 2476 w 3451"/>
              <a:gd name="T73" fmla="*/ 1476 h 2110"/>
              <a:gd name="T74" fmla="*/ 123 w 3451"/>
              <a:gd name="T75" fmla="*/ 1195 h 2110"/>
              <a:gd name="T76" fmla="*/ 231 w 3451"/>
              <a:gd name="T77" fmla="*/ 956 h 2110"/>
              <a:gd name="T78" fmla="*/ 530 w 3451"/>
              <a:gd name="T79" fmla="*/ 1074 h 2110"/>
              <a:gd name="T80" fmla="*/ 658 w 3451"/>
              <a:gd name="T81" fmla="*/ 1255 h 2110"/>
              <a:gd name="T82" fmla="*/ 628 w 3451"/>
              <a:gd name="T83" fmla="*/ 1016 h 2110"/>
              <a:gd name="T84" fmla="*/ 724 w 3451"/>
              <a:gd name="T85" fmla="*/ 1343 h 2110"/>
              <a:gd name="T86" fmla="*/ 824 w 3451"/>
              <a:gd name="T87" fmla="*/ 1434 h 2110"/>
              <a:gd name="T88" fmla="*/ 767 w 3451"/>
              <a:gd name="T89" fmla="*/ 1212 h 2110"/>
              <a:gd name="T90" fmla="*/ 927 w 3451"/>
              <a:gd name="T91" fmla="*/ 1501 h 2110"/>
              <a:gd name="T92" fmla="*/ 988 w 3451"/>
              <a:gd name="T93" fmla="*/ 1427 h 2110"/>
              <a:gd name="T94" fmla="*/ 1270 w 3451"/>
              <a:gd name="T95" fmla="*/ 1671 h 2110"/>
              <a:gd name="T96" fmla="*/ 1264 w 3451"/>
              <a:gd name="T97" fmla="*/ 1444 h 2110"/>
              <a:gd name="T98" fmla="*/ 1501 w 3451"/>
              <a:gd name="T99" fmla="*/ 1703 h 2110"/>
              <a:gd name="T100" fmla="*/ 1695 w 3451"/>
              <a:gd name="T101" fmla="*/ 1440 h 2110"/>
              <a:gd name="T102" fmla="*/ 2020 w 3451"/>
              <a:gd name="T103" fmla="*/ 1654 h 2110"/>
              <a:gd name="T104" fmla="*/ 1901 w 3451"/>
              <a:gd name="T105" fmla="*/ 1457 h 2110"/>
              <a:gd name="T106" fmla="*/ 2053 w 3451"/>
              <a:gd name="T107" fmla="*/ 1600 h 2110"/>
              <a:gd name="T108" fmla="*/ 2208 w 3451"/>
              <a:gd name="T109" fmla="*/ 1543 h 2110"/>
              <a:gd name="T110" fmla="*/ 2294 w 3451"/>
              <a:gd name="T111" fmla="*/ 1280 h 2110"/>
              <a:gd name="T112" fmla="*/ 2386 w 3451"/>
              <a:gd name="T113" fmla="*/ 1486 h 2110"/>
              <a:gd name="T114" fmla="*/ 2473 w 3451"/>
              <a:gd name="T115" fmla="*/ 1155 h 2110"/>
              <a:gd name="T116" fmla="*/ 2654 w 3451"/>
              <a:gd name="T117" fmla="*/ 1074 h 2110"/>
              <a:gd name="T118" fmla="*/ 2954 w 3451"/>
              <a:gd name="T119" fmla="*/ 1154 h 2110"/>
              <a:gd name="T120" fmla="*/ 3062 w 3451"/>
              <a:gd name="T121" fmla="*/ 1154 h 2110"/>
              <a:gd name="T122" fmla="*/ 1038 w 3451"/>
              <a:gd name="T123" fmla="*/ 1498 h 2110"/>
              <a:gd name="T124" fmla="*/ 2472 w 3451"/>
              <a:gd name="T125" fmla="*/ 1231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51" h="2110">
                <a:moveTo>
                  <a:pt x="1585" y="1902"/>
                </a:moveTo>
                <a:cubicBezTo>
                  <a:pt x="1383" y="1902"/>
                  <a:pt x="1184" y="1867"/>
                  <a:pt x="1012" y="1802"/>
                </a:cubicBezTo>
                <a:cubicBezTo>
                  <a:pt x="945" y="1776"/>
                  <a:pt x="884" y="1747"/>
                  <a:pt x="828" y="1714"/>
                </a:cubicBezTo>
                <a:cubicBezTo>
                  <a:pt x="896" y="1807"/>
                  <a:pt x="980" y="1887"/>
                  <a:pt x="1077" y="1951"/>
                </a:cubicBezTo>
                <a:cubicBezTo>
                  <a:pt x="1119" y="1979"/>
                  <a:pt x="1165" y="2004"/>
                  <a:pt x="1212" y="2026"/>
                </a:cubicBezTo>
                <a:cubicBezTo>
                  <a:pt x="1264" y="2049"/>
                  <a:pt x="1318" y="2068"/>
                  <a:pt x="1375" y="2082"/>
                </a:cubicBezTo>
                <a:cubicBezTo>
                  <a:pt x="1443" y="2099"/>
                  <a:pt x="1515" y="2108"/>
                  <a:pt x="1588" y="2110"/>
                </a:cubicBezTo>
                <a:cubicBezTo>
                  <a:pt x="1588" y="2110"/>
                  <a:pt x="1588" y="2110"/>
                  <a:pt x="1588" y="2110"/>
                </a:cubicBezTo>
                <a:cubicBezTo>
                  <a:pt x="1588" y="2110"/>
                  <a:pt x="1588" y="2110"/>
                  <a:pt x="1588" y="2110"/>
                </a:cubicBezTo>
                <a:cubicBezTo>
                  <a:pt x="1588" y="2110"/>
                  <a:pt x="1588" y="2110"/>
                  <a:pt x="1588" y="2110"/>
                </a:cubicBezTo>
                <a:cubicBezTo>
                  <a:pt x="1588" y="2110"/>
                  <a:pt x="1588" y="2110"/>
                  <a:pt x="1588" y="2110"/>
                </a:cubicBezTo>
                <a:cubicBezTo>
                  <a:pt x="1662" y="2108"/>
                  <a:pt x="1733" y="2099"/>
                  <a:pt x="1802" y="2082"/>
                </a:cubicBezTo>
                <a:cubicBezTo>
                  <a:pt x="1858" y="2068"/>
                  <a:pt x="1913" y="2049"/>
                  <a:pt x="1965" y="2026"/>
                </a:cubicBezTo>
                <a:cubicBezTo>
                  <a:pt x="2012" y="2004"/>
                  <a:pt x="2057" y="1979"/>
                  <a:pt x="2100" y="1951"/>
                </a:cubicBezTo>
                <a:cubicBezTo>
                  <a:pt x="2199" y="1886"/>
                  <a:pt x="2285" y="1802"/>
                  <a:pt x="2354" y="1706"/>
                </a:cubicBezTo>
                <a:cubicBezTo>
                  <a:pt x="2264" y="1761"/>
                  <a:pt x="2159" y="1806"/>
                  <a:pt x="2045" y="1839"/>
                </a:cubicBezTo>
                <a:cubicBezTo>
                  <a:pt x="1899" y="1881"/>
                  <a:pt x="1744" y="1902"/>
                  <a:pt x="1585" y="1902"/>
                </a:cubicBezTo>
                <a:close/>
                <a:moveTo>
                  <a:pt x="1104" y="1897"/>
                </a:moveTo>
                <a:cubicBezTo>
                  <a:pt x="1087" y="1886"/>
                  <a:pt x="1071" y="1874"/>
                  <a:pt x="1054" y="1861"/>
                </a:cubicBezTo>
                <a:cubicBezTo>
                  <a:pt x="1080" y="1873"/>
                  <a:pt x="1107" y="1883"/>
                  <a:pt x="1134" y="1893"/>
                </a:cubicBezTo>
                <a:cubicBezTo>
                  <a:pt x="1136" y="1899"/>
                  <a:pt x="1138" y="1905"/>
                  <a:pt x="1141" y="1911"/>
                </a:cubicBezTo>
                <a:cubicBezTo>
                  <a:pt x="1128" y="1907"/>
                  <a:pt x="1116" y="1902"/>
                  <a:pt x="1104" y="1897"/>
                </a:cubicBezTo>
                <a:close/>
                <a:moveTo>
                  <a:pt x="1557" y="2049"/>
                </a:moveTo>
                <a:cubicBezTo>
                  <a:pt x="1532" y="2048"/>
                  <a:pt x="1513" y="2045"/>
                  <a:pt x="1488" y="2042"/>
                </a:cubicBezTo>
                <a:cubicBezTo>
                  <a:pt x="1451" y="2037"/>
                  <a:pt x="1414" y="2030"/>
                  <a:pt x="1378" y="2021"/>
                </a:cubicBezTo>
                <a:cubicBezTo>
                  <a:pt x="1353" y="2014"/>
                  <a:pt x="1328" y="2007"/>
                  <a:pt x="1304" y="1998"/>
                </a:cubicBezTo>
                <a:cubicBezTo>
                  <a:pt x="1284" y="1991"/>
                  <a:pt x="1265" y="1983"/>
                  <a:pt x="1247" y="1975"/>
                </a:cubicBezTo>
                <a:cubicBezTo>
                  <a:pt x="1235" y="1962"/>
                  <a:pt x="1224" y="1947"/>
                  <a:pt x="1215" y="1929"/>
                </a:cubicBezTo>
                <a:cubicBezTo>
                  <a:pt x="1213" y="1925"/>
                  <a:pt x="1211" y="1921"/>
                  <a:pt x="1209" y="1917"/>
                </a:cubicBezTo>
                <a:cubicBezTo>
                  <a:pt x="1329" y="1952"/>
                  <a:pt x="1449" y="1971"/>
                  <a:pt x="1557" y="1973"/>
                </a:cubicBezTo>
                <a:lnTo>
                  <a:pt x="1557" y="2049"/>
                </a:lnTo>
                <a:close/>
                <a:moveTo>
                  <a:pt x="1962" y="1929"/>
                </a:moveTo>
                <a:cubicBezTo>
                  <a:pt x="1952" y="1947"/>
                  <a:pt x="1942" y="1962"/>
                  <a:pt x="1930" y="1975"/>
                </a:cubicBezTo>
                <a:cubicBezTo>
                  <a:pt x="1911" y="1983"/>
                  <a:pt x="1892" y="1991"/>
                  <a:pt x="1873" y="1998"/>
                </a:cubicBezTo>
                <a:cubicBezTo>
                  <a:pt x="1849" y="2007"/>
                  <a:pt x="1824" y="2014"/>
                  <a:pt x="1799" y="2021"/>
                </a:cubicBezTo>
                <a:cubicBezTo>
                  <a:pt x="1763" y="2030"/>
                  <a:pt x="1726" y="2037"/>
                  <a:pt x="1689" y="2042"/>
                </a:cubicBezTo>
                <a:cubicBezTo>
                  <a:pt x="1664" y="2045"/>
                  <a:pt x="1645" y="2048"/>
                  <a:pt x="1620" y="2049"/>
                </a:cubicBezTo>
                <a:cubicBezTo>
                  <a:pt x="1620" y="1973"/>
                  <a:pt x="1620" y="1973"/>
                  <a:pt x="1620" y="1973"/>
                </a:cubicBezTo>
                <a:cubicBezTo>
                  <a:pt x="1728" y="1971"/>
                  <a:pt x="1848" y="1952"/>
                  <a:pt x="1968" y="1917"/>
                </a:cubicBezTo>
                <a:cubicBezTo>
                  <a:pt x="1966" y="1921"/>
                  <a:pt x="1964" y="1925"/>
                  <a:pt x="1962" y="1929"/>
                </a:cubicBezTo>
                <a:close/>
                <a:moveTo>
                  <a:pt x="2072" y="1897"/>
                </a:moveTo>
                <a:cubicBezTo>
                  <a:pt x="2060" y="1902"/>
                  <a:pt x="2048" y="1907"/>
                  <a:pt x="2036" y="1911"/>
                </a:cubicBezTo>
                <a:cubicBezTo>
                  <a:pt x="2038" y="1905"/>
                  <a:pt x="2040" y="1899"/>
                  <a:pt x="2043" y="1893"/>
                </a:cubicBezTo>
                <a:cubicBezTo>
                  <a:pt x="2070" y="1883"/>
                  <a:pt x="2097" y="1872"/>
                  <a:pt x="2123" y="1860"/>
                </a:cubicBezTo>
                <a:cubicBezTo>
                  <a:pt x="2107" y="1873"/>
                  <a:pt x="2090" y="1886"/>
                  <a:pt x="2072" y="1897"/>
                </a:cubicBezTo>
                <a:close/>
                <a:moveTo>
                  <a:pt x="699" y="879"/>
                </a:moveTo>
                <a:cubicBezTo>
                  <a:pt x="783" y="1007"/>
                  <a:pt x="903" y="1100"/>
                  <a:pt x="1046" y="1163"/>
                </a:cubicBezTo>
                <a:cubicBezTo>
                  <a:pt x="1070" y="1173"/>
                  <a:pt x="1095" y="1182"/>
                  <a:pt x="1121" y="1191"/>
                </a:cubicBezTo>
                <a:cubicBezTo>
                  <a:pt x="1121" y="1191"/>
                  <a:pt x="1121" y="1192"/>
                  <a:pt x="1121" y="1193"/>
                </a:cubicBezTo>
                <a:cubicBezTo>
                  <a:pt x="1140" y="1199"/>
                  <a:pt x="1159" y="1205"/>
                  <a:pt x="1178" y="1211"/>
                </a:cubicBezTo>
                <a:cubicBezTo>
                  <a:pt x="1178" y="1210"/>
                  <a:pt x="1178" y="1209"/>
                  <a:pt x="1178" y="1208"/>
                </a:cubicBezTo>
                <a:cubicBezTo>
                  <a:pt x="1237" y="1225"/>
                  <a:pt x="1296" y="1239"/>
                  <a:pt x="1355" y="1249"/>
                </a:cubicBezTo>
                <a:cubicBezTo>
                  <a:pt x="1429" y="1259"/>
                  <a:pt x="1506" y="1264"/>
                  <a:pt x="1585" y="1264"/>
                </a:cubicBezTo>
                <a:cubicBezTo>
                  <a:pt x="1663" y="1264"/>
                  <a:pt x="1739" y="1259"/>
                  <a:pt x="1812" y="1249"/>
                </a:cubicBezTo>
                <a:cubicBezTo>
                  <a:pt x="1872" y="1239"/>
                  <a:pt x="1932" y="1225"/>
                  <a:pt x="1992" y="1208"/>
                </a:cubicBezTo>
                <a:cubicBezTo>
                  <a:pt x="1992" y="1209"/>
                  <a:pt x="1992" y="1210"/>
                  <a:pt x="1992" y="1211"/>
                </a:cubicBezTo>
                <a:cubicBezTo>
                  <a:pt x="2012" y="1205"/>
                  <a:pt x="2031" y="1199"/>
                  <a:pt x="2049" y="1193"/>
                </a:cubicBezTo>
                <a:cubicBezTo>
                  <a:pt x="2049" y="1192"/>
                  <a:pt x="2049" y="1191"/>
                  <a:pt x="2049" y="1190"/>
                </a:cubicBezTo>
                <a:cubicBezTo>
                  <a:pt x="2077" y="1181"/>
                  <a:pt x="2104" y="1171"/>
                  <a:pt x="2130" y="1161"/>
                </a:cubicBezTo>
                <a:cubicBezTo>
                  <a:pt x="2267" y="1099"/>
                  <a:pt x="2382" y="1010"/>
                  <a:pt x="2465" y="888"/>
                </a:cubicBezTo>
                <a:cubicBezTo>
                  <a:pt x="2466" y="887"/>
                  <a:pt x="2467" y="885"/>
                  <a:pt x="2467" y="883"/>
                </a:cubicBezTo>
                <a:cubicBezTo>
                  <a:pt x="2472" y="873"/>
                  <a:pt x="2476" y="863"/>
                  <a:pt x="2480" y="852"/>
                </a:cubicBezTo>
                <a:cubicBezTo>
                  <a:pt x="2497" y="803"/>
                  <a:pt x="2497" y="803"/>
                  <a:pt x="2497" y="803"/>
                </a:cubicBezTo>
                <a:cubicBezTo>
                  <a:pt x="2495" y="788"/>
                  <a:pt x="2491" y="763"/>
                  <a:pt x="2490" y="756"/>
                </a:cubicBezTo>
                <a:cubicBezTo>
                  <a:pt x="2458" y="596"/>
                  <a:pt x="2386" y="451"/>
                  <a:pt x="2285" y="332"/>
                </a:cubicBezTo>
                <a:cubicBezTo>
                  <a:pt x="2272" y="316"/>
                  <a:pt x="2259" y="301"/>
                  <a:pt x="2245" y="287"/>
                </a:cubicBezTo>
                <a:cubicBezTo>
                  <a:pt x="2241" y="283"/>
                  <a:pt x="2195" y="240"/>
                  <a:pt x="2195" y="240"/>
                </a:cubicBezTo>
                <a:cubicBezTo>
                  <a:pt x="2033" y="94"/>
                  <a:pt x="1819" y="4"/>
                  <a:pt x="1585" y="0"/>
                </a:cubicBezTo>
                <a:cubicBezTo>
                  <a:pt x="1585" y="0"/>
                  <a:pt x="1585" y="0"/>
                  <a:pt x="1585" y="0"/>
                </a:cubicBezTo>
                <a:cubicBezTo>
                  <a:pt x="1351" y="4"/>
                  <a:pt x="1137" y="94"/>
                  <a:pt x="975" y="240"/>
                </a:cubicBezTo>
                <a:cubicBezTo>
                  <a:pt x="975" y="240"/>
                  <a:pt x="925" y="283"/>
                  <a:pt x="886" y="332"/>
                </a:cubicBezTo>
                <a:cubicBezTo>
                  <a:pt x="784" y="451"/>
                  <a:pt x="712" y="596"/>
                  <a:pt x="681" y="756"/>
                </a:cubicBezTo>
                <a:cubicBezTo>
                  <a:pt x="680" y="759"/>
                  <a:pt x="677" y="779"/>
                  <a:pt x="673" y="806"/>
                </a:cubicBezTo>
                <a:cubicBezTo>
                  <a:pt x="689" y="853"/>
                  <a:pt x="689" y="853"/>
                  <a:pt x="689" y="853"/>
                </a:cubicBezTo>
                <a:cubicBezTo>
                  <a:pt x="692" y="861"/>
                  <a:pt x="695" y="870"/>
                  <a:pt x="699" y="879"/>
                </a:cubicBezTo>
                <a:close/>
                <a:moveTo>
                  <a:pt x="1616" y="1197"/>
                </a:moveTo>
                <a:cubicBezTo>
                  <a:pt x="1616" y="736"/>
                  <a:pt x="1616" y="736"/>
                  <a:pt x="1616" y="736"/>
                </a:cubicBezTo>
                <a:cubicBezTo>
                  <a:pt x="1687" y="734"/>
                  <a:pt x="1767" y="723"/>
                  <a:pt x="1852" y="700"/>
                </a:cubicBezTo>
                <a:cubicBezTo>
                  <a:pt x="1871" y="747"/>
                  <a:pt x="1889" y="794"/>
                  <a:pt x="1905" y="843"/>
                </a:cubicBezTo>
                <a:cubicBezTo>
                  <a:pt x="1918" y="879"/>
                  <a:pt x="1928" y="916"/>
                  <a:pt x="1938" y="951"/>
                </a:cubicBezTo>
                <a:cubicBezTo>
                  <a:pt x="1949" y="989"/>
                  <a:pt x="1958" y="1026"/>
                  <a:pt x="1966" y="1063"/>
                </a:cubicBezTo>
                <a:cubicBezTo>
                  <a:pt x="1972" y="1088"/>
                  <a:pt x="1977" y="1113"/>
                  <a:pt x="1981" y="1138"/>
                </a:cubicBezTo>
                <a:cubicBezTo>
                  <a:pt x="1857" y="1175"/>
                  <a:pt x="1731" y="1195"/>
                  <a:pt x="1616" y="1197"/>
                </a:cubicBezTo>
                <a:close/>
                <a:moveTo>
                  <a:pt x="2006" y="508"/>
                </a:moveTo>
                <a:cubicBezTo>
                  <a:pt x="2009" y="511"/>
                  <a:pt x="2012" y="514"/>
                  <a:pt x="2015" y="517"/>
                </a:cubicBezTo>
                <a:cubicBezTo>
                  <a:pt x="2026" y="527"/>
                  <a:pt x="2035" y="538"/>
                  <a:pt x="2045" y="548"/>
                </a:cubicBezTo>
                <a:cubicBezTo>
                  <a:pt x="1998" y="577"/>
                  <a:pt x="1942" y="601"/>
                  <a:pt x="1882" y="620"/>
                </a:cubicBezTo>
                <a:cubicBezTo>
                  <a:pt x="1823" y="488"/>
                  <a:pt x="1755" y="373"/>
                  <a:pt x="1684" y="281"/>
                </a:cubicBezTo>
                <a:cubicBezTo>
                  <a:pt x="1798" y="335"/>
                  <a:pt x="1909" y="413"/>
                  <a:pt x="2006" y="508"/>
                </a:cubicBezTo>
                <a:close/>
                <a:moveTo>
                  <a:pt x="1755" y="251"/>
                </a:moveTo>
                <a:cubicBezTo>
                  <a:pt x="1838" y="265"/>
                  <a:pt x="1917" y="288"/>
                  <a:pt x="1990" y="320"/>
                </a:cubicBezTo>
                <a:cubicBezTo>
                  <a:pt x="2013" y="329"/>
                  <a:pt x="2034" y="339"/>
                  <a:pt x="2055" y="350"/>
                </a:cubicBezTo>
                <a:cubicBezTo>
                  <a:pt x="2095" y="371"/>
                  <a:pt x="2133" y="394"/>
                  <a:pt x="2168" y="420"/>
                </a:cubicBezTo>
                <a:cubicBezTo>
                  <a:pt x="2165" y="427"/>
                  <a:pt x="2162" y="435"/>
                  <a:pt x="2158" y="443"/>
                </a:cubicBezTo>
                <a:cubicBezTo>
                  <a:pt x="2143" y="468"/>
                  <a:pt x="2121" y="492"/>
                  <a:pt x="2094" y="515"/>
                </a:cubicBezTo>
                <a:cubicBezTo>
                  <a:pt x="2085" y="504"/>
                  <a:pt x="2075" y="494"/>
                  <a:pt x="2065" y="484"/>
                </a:cubicBezTo>
                <a:cubicBezTo>
                  <a:pt x="2062" y="481"/>
                  <a:pt x="2060" y="479"/>
                  <a:pt x="2057" y="476"/>
                </a:cubicBezTo>
                <a:cubicBezTo>
                  <a:pt x="2040" y="459"/>
                  <a:pt x="2022" y="442"/>
                  <a:pt x="2004" y="426"/>
                </a:cubicBezTo>
                <a:cubicBezTo>
                  <a:pt x="1926" y="356"/>
                  <a:pt x="1842" y="298"/>
                  <a:pt x="1755" y="251"/>
                </a:cubicBezTo>
                <a:close/>
                <a:moveTo>
                  <a:pt x="1824" y="636"/>
                </a:moveTo>
                <a:cubicBezTo>
                  <a:pt x="1753" y="654"/>
                  <a:pt x="1684" y="664"/>
                  <a:pt x="1616" y="666"/>
                </a:cubicBezTo>
                <a:cubicBezTo>
                  <a:pt x="1616" y="284"/>
                  <a:pt x="1616" y="284"/>
                  <a:pt x="1616" y="284"/>
                </a:cubicBezTo>
                <a:cubicBezTo>
                  <a:pt x="1623" y="292"/>
                  <a:pt x="1625" y="302"/>
                  <a:pt x="1632" y="311"/>
                </a:cubicBezTo>
                <a:cubicBezTo>
                  <a:pt x="1702" y="400"/>
                  <a:pt x="1768" y="512"/>
                  <a:pt x="1824" y="636"/>
                </a:cubicBezTo>
                <a:close/>
                <a:moveTo>
                  <a:pt x="2038" y="1120"/>
                </a:moveTo>
                <a:cubicBezTo>
                  <a:pt x="2028" y="1066"/>
                  <a:pt x="2015" y="1009"/>
                  <a:pt x="1999" y="951"/>
                </a:cubicBezTo>
                <a:cubicBezTo>
                  <a:pt x="1989" y="915"/>
                  <a:pt x="1978" y="878"/>
                  <a:pt x="1966" y="840"/>
                </a:cubicBezTo>
                <a:cubicBezTo>
                  <a:pt x="1964" y="835"/>
                  <a:pt x="1963" y="830"/>
                  <a:pt x="1961" y="825"/>
                </a:cubicBezTo>
                <a:cubicBezTo>
                  <a:pt x="1945" y="776"/>
                  <a:pt x="1927" y="729"/>
                  <a:pt x="1909" y="684"/>
                </a:cubicBezTo>
                <a:cubicBezTo>
                  <a:pt x="1975" y="663"/>
                  <a:pt x="2038" y="636"/>
                  <a:pt x="2092" y="602"/>
                </a:cubicBezTo>
                <a:cubicBezTo>
                  <a:pt x="2183" y="710"/>
                  <a:pt x="2251" y="829"/>
                  <a:pt x="2293" y="951"/>
                </a:cubicBezTo>
                <a:cubicBezTo>
                  <a:pt x="2297" y="962"/>
                  <a:pt x="2300" y="974"/>
                  <a:pt x="2304" y="985"/>
                </a:cubicBezTo>
                <a:cubicBezTo>
                  <a:pt x="2234" y="1040"/>
                  <a:pt x="2140" y="1086"/>
                  <a:pt x="2038" y="1120"/>
                </a:cubicBezTo>
                <a:close/>
                <a:moveTo>
                  <a:pt x="2246" y="379"/>
                </a:moveTo>
                <a:cubicBezTo>
                  <a:pt x="2261" y="398"/>
                  <a:pt x="2273" y="418"/>
                  <a:pt x="2284" y="440"/>
                </a:cubicBezTo>
                <a:cubicBezTo>
                  <a:pt x="2271" y="428"/>
                  <a:pt x="2258" y="416"/>
                  <a:pt x="2244" y="405"/>
                </a:cubicBezTo>
                <a:cubicBezTo>
                  <a:pt x="2245" y="397"/>
                  <a:pt x="2246" y="388"/>
                  <a:pt x="2246" y="379"/>
                </a:cubicBezTo>
                <a:close/>
                <a:moveTo>
                  <a:pt x="2219" y="477"/>
                </a:moveTo>
                <a:cubicBezTo>
                  <a:pt x="2221" y="473"/>
                  <a:pt x="2223" y="469"/>
                  <a:pt x="2225" y="465"/>
                </a:cubicBezTo>
                <a:cubicBezTo>
                  <a:pt x="2264" y="499"/>
                  <a:pt x="2299" y="537"/>
                  <a:pt x="2330" y="576"/>
                </a:cubicBezTo>
                <a:cubicBezTo>
                  <a:pt x="2357" y="611"/>
                  <a:pt x="2380" y="648"/>
                  <a:pt x="2399" y="686"/>
                </a:cubicBezTo>
                <a:cubicBezTo>
                  <a:pt x="2412" y="713"/>
                  <a:pt x="2423" y="741"/>
                  <a:pt x="2433" y="769"/>
                </a:cubicBezTo>
                <a:cubicBezTo>
                  <a:pt x="2433" y="773"/>
                  <a:pt x="2453" y="840"/>
                  <a:pt x="2352" y="942"/>
                </a:cubicBezTo>
                <a:cubicBezTo>
                  <a:pt x="2342" y="914"/>
                  <a:pt x="2332" y="886"/>
                  <a:pt x="2320" y="858"/>
                </a:cubicBezTo>
                <a:cubicBezTo>
                  <a:pt x="2276" y="757"/>
                  <a:pt x="2216" y="658"/>
                  <a:pt x="2140" y="567"/>
                </a:cubicBezTo>
                <a:cubicBezTo>
                  <a:pt x="2173" y="541"/>
                  <a:pt x="2201" y="510"/>
                  <a:pt x="2219" y="477"/>
                </a:cubicBezTo>
                <a:close/>
                <a:moveTo>
                  <a:pt x="2022" y="219"/>
                </a:moveTo>
                <a:cubicBezTo>
                  <a:pt x="2069" y="234"/>
                  <a:pt x="2111" y="255"/>
                  <a:pt x="2149" y="283"/>
                </a:cubicBezTo>
                <a:cubicBezTo>
                  <a:pt x="2163" y="307"/>
                  <a:pt x="2172" y="331"/>
                  <a:pt x="2175" y="353"/>
                </a:cubicBezTo>
                <a:cubicBezTo>
                  <a:pt x="2133" y="325"/>
                  <a:pt x="2088" y="300"/>
                  <a:pt x="2041" y="278"/>
                </a:cubicBezTo>
                <a:cubicBezTo>
                  <a:pt x="2018" y="267"/>
                  <a:pt x="1995" y="258"/>
                  <a:pt x="1971" y="249"/>
                </a:cubicBezTo>
                <a:cubicBezTo>
                  <a:pt x="1909" y="225"/>
                  <a:pt x="1844" y="208"/>
                  <a:pt x="1776" y="196"/>
                </a:cubicBezTo>
                <a:cubicBezTo>
                  <a:pt x="1799" y="193"/>
                  <a:pt x="1822" y="192"/>
                  <a:pt x="1844" y="192"/>
                </a:cubicBezTo>
                <a:cubicBezTo>
                  <a:pt x="1881" y="192"/>
                  <a:pt x="1916" y="195"/>
                  <a:pt x="1950" y="201"/>
                </a:cubicBezTo>
                <a:cubicBezTo>
                  <a:pt x="1975" y="206"/>
                  <a:pt x="1999" y="211"/>
                  <a:pt x="2022" y="219"/>
                </a:cubicBezTo>
                <a:close/>
                <a:moveTo>
                  <a:pt x="1859" y="116"/>
                </a:moveTo>
                <a:cubicBezTo>
                  <a:pt x="1872" y="120"/>
                  <a:pt x="1885" y="127"/>
                  <a:pt x="1897" y="136"/>
                </a:cubicBezTo>
                <a:cubicBezTo>
                  <a:pt x="1879" y="134"/>
                  <a:pt x="1862" y="134"/>
                  <a:pt x="1844" y="134"/>
                </a:cubicBezTo>
                <a:cubicBezTo>
                  <a:pt x="1798" y="134"/>
                  <a:pt x="1750" y="138"/>
                  <a:pt x="1703" y="147"/>
                </a:cubicBezTo>
                <a:cubicBezTo>
                  <a:pt x="1744" y="122"/>
                  <a:pt x="1782" y="109"/>
                  <a:pt x="1818" y="109"/>
                </a:cubicBezTo>
                <a:cubicBezTo>
                  <a:pt x="1832" y="109"/>
                  <a:pt x="1846" y="111"/>
                  <a:pt x="1859" y="116"/>
                </a:cubicBezTo>
                <a:close/>
                <a:moveTo>
                  <a:pt x="1610" y="59"/>
                </a:moveTo>
                <a:cubicBezTo>
                  <a:pt x="1648" y="61"/>
                  <a:pt x="1686" y="65"/>
                  <a:pt x="1722" y="71"/>
                </a:cubicBezTo>
                <a:cubicBezTo>
                  <a:pt x="1685" y="87"/>
                  <a:pt x="1648" y="111"/>
                  <a:pt x="1610" y="142"/>
                </a:cubicBezTo>
                <a:lnTo>
                  <a:pt x="1610" y="59"/>
                </a:lnTo>
                <a:close/>
                <a:moveTo>
                  <a:pt x="1171" y="951"/>
                </a:moveTo>
                <a:cubicBezTo>
                  <a:pt x="1155" y="1009"/>
                  <a:pt x="1143" y="1066"/>
                  <a:pt x="1133" y="1121"/>
                </a:cubicBezTo>
                <a:cubicBezTo>
                  <a:pt x="1030" y="1086"/>
                  <a:pt x="937" y="1040"/>
                  <a:pt x="867" y="985"/>
                </a:cubicBezTo>
                <a:cubicBezTo>
                  <a:pt x="870" y="974"/>
                  <a:pt x="873" y="963"/>
                  <a:pt x="877" y="951"/>
                </a:cubicBezTo>
                <a:cubicBezTo>
                  <a:pt x="919" y="830"/>
                  <a:pt x="987" y="710"/>
                  <a:pt x="1078" y="602"/>
                </a:cubicBezTo>
                <a:cubicBezTo>
                  <a:pt x="1132" y="636"/>
                  <a:pt x="1195" y="663"/>
                  <a:pt x="1261" y="684"/>
                </a:cubicBezTo>
                <a:cubicBezTo>
                  <a:pt x="1243" y="729"/>
                  <a:pt x="1225" y="776"/>
                  <a:pt x="1209" y="825"/>
                </a:cubicBezTo>
                <a:cubicBezTo>
                  <a:pt x="1208" y="830"/>
                  <a:pt x="1206" y="835"/>
                  <a:pt x="1204" y="840"/>
                </a:cubicBezTo>
                <a:cubicBezTo>
                  <a:pt x="1192" y="878"/>
                  <a:pt x="1181" y="915"/>
                  <a:pt x="1171" y="951"/>
                </a:cubicBezTo>
                <a:close/>
                <a:moveTo>
                  <a:pt x="1166" y="426"/>
                </a:moveTo>
                <a:cubicBezTo>
                  <a:pt x="1148" y="442"/>
                  <a:pt x="1131" y="459"/>
                  <a:pt x="1114" y="476"/>
                </a:cubicBezTo>
                <a:cubicBezTo>
                  <a:pt x="1111" y="479"/>
                  <a:pt x="1108" y="481"/>
                  <a:pt x="1105" y="484"/>
                </a:cubicBezTo>
                <a:cubicBezTo>
                  <a:pt x="1095" y="494"/>
                  <a:pt x="1086" y="505"/>
                  <a:pt x="1076" y="515"/>
                </a:cubicBezTo>
                <a:cubicBezTo>
                  <a:pt x="1049" y="493"/>
                  <a:pt x="1026" y="468"/>
                  <a:pt x="1012" y="443"/>
                </a:cubicBezTo>
                <a:cubicBezTo>
                  <a:pt x="1008" y="435"/>
                  <a:pt x="1005" y="428"/>
                  <a:pt x="1002" y="420"/>
                </a:cubicBezTo>
                <a:cubicBezTo>
                  <a:pt x="1037" y="394"/>
                  <a:pt x="1075" y="371"/>
                  <a:pt x="1115" y="350"/>
                </a:cubicBezTo>
                <a:cubicBezTo>
                  <a:pt x="1136" y="339"/>
                  <a:pt x="1158" y="329"/>
                  <a:pt x="1180" y="320"/>
                </a:cubicBezTo>
                <a:cubicBezTo>
                  <a:pt x="1253" y="288"/>
                  <a:pt x="1332" y="265"/>
                  <a:pt x="1416" y="251"/>
                </a:cubicBezTo>
                <a:cubicBezTo>
                  <a:pt x="1328" y="298"/>
                  <a:pt x="1244" y="356"/>
                  <a:pt x="1166" y="426"/>
                </a:cubicBezTo>
                <a:close/>
                <a:moveTo>
                  <a:pt x="1487" y="281"/>
                </a:moveTo>
                <a:cubicBezTo>
                  <a:pt x="1415" y="373"/>
                  <a:pt x="1348" y="488"/>
                  <a:pt x="1289" y="620"/>
                </a:cubicBezTo>
                <a:cubicBezTo>
                  <a:pt x="1228" y="601"/>
                  <a:pt x="1172" y="577"/>
                  <a:pt x="1125" y="549"/>
                </a:cubicBezTo>
                <a:cubicBezTo>
                  <a:pt x="1135" y="538"/>
                  <a:pt x="1145" y="527"/>
                  <a:pt x="1155" y="517"/>
                </a:cubicBezTo>
                <a:cubicBezTo>
                  <a:pt x="1158" y="514"/>
                  <a:pt x="1161" y="511"/>
                  <a:pt x="1164" y="508"/>
                </a:cubicBezTo>
                <a:cubicBezTo>
                  <a:pt x="1262" y="413"/>
                  <a:pt x="1372" y="335"/>
                  <a:pt x="1487" y="281"/>
                </a:cubicBezTo>
                <a:close/>
                <a:moveTo>
                  <a:pt x="1555" y="1197"/>
                </a:moveTo>
                <a:cubicBezTo>
                  <a:pt x="1439" y="1195"/>
                  <a:pt x="1313" y="1175"/>
                  <a:pt x="1189" y="1139"/>
                </a:cubicBezTo>
                <a:cubicBezTo>
                  <a:pt x="1194" y="1114"/>
                  <a:pt x="1199" y="1088"/>
                  <a:pt x="1204" y="1063"/>
                </a:cubicBezTo>
                <a:cubicBezTo>
                  <a:pt x="1212" y="1026"/>
                  <a:pt x="1222" y="989"/>
                  <a:pt x="1232" y="951"/>
                </a:cubicBezTo>
                <a:cubicBezTo>
                  <a:pt x="1242" y="916"/>
                  <a:pt x="1253" y="879"/>
                  <a:pt x="1265" y="843"/>
                </a:cubicBezTo>
                <a:cubicBezTo>
                  <a:pt x="1281" y="794"/>
                  <a:pt x="1299" y="747"/>
                  <a:pt x="1318" y="700"/>
                </a:cubicBezTo>
                <a:cubicBezTo>
                  <a:pt x="1404" y="723"/>
                  <a:pt x="1484" y="734"/>
                  <a:pt x="1555" y="736"/>
                </a:cubicBezTo>
                <a:lnTo>
                  <a:pt x="1555" y="1197"/>
                </a:lnTo>
                <a:close/>
                <a:moveTo>
                  <a:pt x="1555" y="666"/>
                </a:moveTo>
                <a:cubicBezTo>
                  <a:pt x="1486" y="664"/>
                  <a:pt x="1418" y="654"/>
                  <a:pt x="1346" y="636"/>
                </a:cubicBezTo>
                <a:cubicBezTo>
                  <a:pt x="1402" y="512"/>
                  <a:pt x="1468" y="400"/>
                  <a:pt x="1538" y="311"/>
                </a:cubicBezTo>
                <a:cubicBezTo>
                  <a:pt x="1545" y="302"/>
                  <a:pt x="1547" y="292"/>
                  <a:pt x="1555" y="284"/>
                </a:cubicBezTo>
                <a:lnTo>
                  <a:pt x="1555" y="666"/>
                </a:lnTo>
                <a:close/>
                <a:moveTo>
                  <a:pt x="1560" y="59"/>
                </a:moveTo>
                <a:cubicBezTo>
                  <a:pt x="1560" y="142"/>
                  <a:pt x="1560" y="142"/>
                  <a:pt x="1560" y="142"/>
                </a:cubicBezTo>
                <a:cubicBezTo>
                  <a:pt x="1523" y="111"/>
                  <a:pt x="1485" y="87"/>
                  <a:pt x="1448" y="71"/>
                </a:cubicBezTo>
                <a:cubicBezTo>
                  <a:pt x="1485" y="65"/>
                  <a:pt x="1522" y="61"/>
                  <a:pt x="1560" y="59"/>
                </a:cubicBezTo>
                <a:close/>
                <a:moveTo>
                  <a:pt x="1311" y="116"/>
                </a:moveTo>
                <a:cubicBezTo>
                  <a:pt x="1324" y="111"/>
                  <a:pt x="1338" y="109"/>
                  <a:pt x="1353" y="109"/>
                </a:cubicBezTo>
                <a:cubicBezTo>
                  <a:pt x="1388" y="109"/>
                  <a:pt x="1427" y="122"/>
                  <a:pt x="1468" y="147"/>
                </a:cubicBezTo>
                <a:cubicBezTo>
                  <a:pt x="1420" y="138"/>
                  <a:pt x="1373" y="134"/>
                  <a:pt x="1326" y="134"/>
                </a:cubicBezTo>
                <a:cubicBezTo>
                  <a:pt x="1309" y="134"/>
                  <a:pt x="1291" y="134"/>
                  <a:pt x="1274" y="136"/>
                </a:cubicBezTo>
                <a:cubicBezTo>
                  <a:pt x="1286" y="127"/>
                  <a:pt x="1298" y="120"/>
                  <a:pt x="1311" y="116"/>
                </a:cubicBezTo>
                <a:close/>
                <a:moveTo>
                  <a:pt x="1020" y="283"/>
                </a:moveTo>
                <a:cubicBezTo>
                  <a:pt x="1059" y="256"/>
                  <a:pt x="1101" y="234"/>
                  <a:pt x="1148" y="219"/>
                </a:cubicBezTo>
                <a:cubicBezTo>
                  <a:pt x="1172" y="211"/>
                  <a:pt x="1196" y="206"/>
                  <a:pt x="1221" y="201"/>
                </a:cubicBezTo>
                <a:cubicBezTo>
                  <a:pt x="1254" y="195"/>
                  <a:pt x="1290" y="192"/>
                  <a:pt x="1326" y="192"/>
                </a:cubicBezTo>
                <a:cubicBezTo>
                  <a:pt x="1349" y="192"/>
                  <a:pt x="1371" y="193"/>
                  <a:pt x="1394" y="196"/>
                </a:cubicBezTo>
                <a:cubicBezTo>
                  <a:pt x="1326" y="208"/>
                  <a:pt x="1261" y="225"/>
                  <a:pt x="1200" y="249"/>
                </a:cubicBezTo>
                <a:cubicBezTo>
                  <a:pt x="1176" y="258"/>
                  <a:pt x="1152" y="267"/>
                  <a:pt x="1130" y="278"/>
                </a:cubicBezTo>
                <a:cubicBezTo>
                  <a:pt x="1082" y="300"/>
                  <a:pt x="1037" y="326"/>
                  <a:pt x="995" y="354"/>
                </a:cubicBezTo>
                <a:cubicBezTo>
                  <a:pt x="998" y="331"/>
                  <a:pt x="1006" y="308"/>
                  <a:pt x="1020" y="283"/>
                </a:cubicBezTo>
                <a:close/>
                <a:moveTo>
                  <a:pt x="923" y="379"/>
                </a:moveTo>
                <a:cubicBezTo>
                  <a:pt x="924" y="388"/>
                  <a:pt x="925" y="397"/>
                  <a:pt x="926" y="406"/>
                </a:cubicBezTo>
                <a:cubicBezTo>
                  <a:pt x="912" y="417"/>
                  <a:pt x="899" y="428"/>
                  <a:pt x="886" y="440"/>
                </a:cubicBezTo>
                <a:cubicBezTo>
                  <a:pt x="897" y="419"/>
                  <a:pt x="909" y="399"/>
                  <a:pt x="923" y="379"/>
                </a:cubicBezTo>
                <a:close/>
                <a:moveTo>
                  <a:pt x="742" y="759"/>
                </a:moveTo>
                <a:cubicBezTo>
                  <a:pt x="751" y="731"/>
                  <a:pt x="758" y="713"/>
                  <a:pt x="772" y="686"/>
                </a:cubicBezTo>
                <a:cubicBezTo>
                  <a:pt x="791" y="648"/>
                  <a:pt x="814" y="611"/>
                  <a:pt x="840" y="576"/>
                </a:cubicBezTo>
                <a:cubicBezTo>
                  <a:pt x="871" y="537"/>
                  <a:pt x="906" y="500"/>
                  <a:pt x="945" y="466"/>
                </a:cubicBezTo>
                <a:cubicBezTo>
                  <a:pt x="947" y="469"/>
                  <a:pt x="949" y="473"/>
                  <a:pt x="951" y="477"/>
                </a:cubicBezTo>
                <a:cubicBezTo>
                  <a:pt x="969" y="510"/>
                  <a:pt x="997" y="541"/>
                  <a:pt x="1030" y="568"/>
                </a:cubicBezTo>
                <a:cubicBezTo>
                  <a:pt x="955" y="659"/>
                  <a:pt x="894" y="757"/>
                  <a:pt x="851" y="858"/>
                </a:cubicBezTo>
                <a:cubicBezTo>
                  <a:pt x="839" y="886"/>
                  <a:pt x="828" y="914"/>
                  <a:pt x="819" y="942"/>
                </a:cubicBezTo>
                <a:cubicBezTo>
                  <a:pt x="772" y="894"/>
                  <a:pt x="743" y="839"/>
                  <a:pt x="741" y="780"/>
                </a:cubicBezTo>
                <a:cubicBezTo>
                  <a:pt x="741" y="780"/>
                  <a:pt x="741" y="763"/>
                  <a:pt x="742" y="759"/>
                </a:cubicBezTo>
                <a:close/>
                <a:moveTo>
                  <a:pt x="447" y="993"/>
                </a:moveTo>
                <a:cubicBezTo>
                  <a:pt x="411" y="993"/>
                  <a:pt x="409" y="1049"/>
                  <a:pt x="409" y="1074"/>
                </a:cubicBezTo>
                <a:cubicBezTo>
                  <a:pt x="409" y="1153"/>
                  <a:pt x="437" y="1157"/>
                  <a:pt x="447" y="1157"/>
                </a:cubicBezTo>
                <a:cubicBezTo>
                  <a:pt x="458" y="1157"/>
                  <a:pt x="486" y="1153"/>
                  <a:pt x="486" y="1074"/>
                </a:cubicBezTo>
                <a:cubicBezTo>
                  <a:pt x="486" y="1049"/>
                  <a:pt x="483" y="993"/>
                  <a:pt x="447" y="993"/>
                </a:cubicBezTo>
                <a:close/>
                <a:moveTo>
                  <a:pt x="2737" y="993"/>
                </a:moveTo>
                <a:cubicBezTo>
                  <a:pt x="2701" y="993"/>
                  <a:pt x="2698" y="1049"/>
                  <a:pt x="2698" y="1074"/>
                </a:cubicBezTo>
                <a:cubicBezTo>
                  <a:pt x="2698" y="1153"/>
                  <a:pt x="2726" y="1157"/>
                  <a:pt x="2737" y="1157"/>
                </a:cubicBezTo>
                <a:cubicBezTo>
                  <a:pt x="2747" y="1157"/>
                  <a:pt x="2776" y="1153"/>
                  <a:pt x="2776" y="1074"/>
                </a:cubicBezTo>
                <a:cubicBezTo>
                  <a:pt x="2776" y="1049"/>
                  <a:pt x="2773" y="993"/>
                  <a:pt x="2737" y="993"/>
                </a:cubicBezTo>
                <a:close/>
                <a:moveTo>
                  <a:pt x="1746" y="1536"/>
                </a:moveTo>
                <a:cubicBezTo>
                  <a:pt x="1733" y="1465"/>
                  <a:pt x="1677" y="1481"/>
                  <a:pt x="1660" y="1501"/>
                </a:cubicBezTo>
                <a:cubicBezTo>
                  <a:pt x="1653" y="1509"/>
                  <a:pt x="1648" y="1524"/>
                  <a:pt x="1644" y="1541"/>
                </a:cubicBezTo>
                <a:cubicBezTo>
                  <a:pt x="1634" y="1593"/>
                  <a:pt x="1642" y="1668"/>
                  <a:pt x="1695" y="1667"/>
                </a:cubicBezTo>
                <a:cubicBezTo>
                  <a:pt x="1741" y="1664"/>
                  <a:pt x="1753" y="1606"/>
                  <a:pt x="1748" y="1552"/>
                </a:cubicBezTo>
                <a:cubicBezTo>
                  <a:pt x="1748" y="1546"/>
                  <a:pt x="1747" y="1541"/>
                  <a:pt x="1746" y="1536"/>
                </a:cubicBezTo>
                <a:close/>
                <a:moveTo>
                  <a:pt x="3451" y="1075"/>
                </a:moveTo>
                <a:cubicBezTo>
                  <a:pt x="3118" y="753"/>
                  <a:pt x="3118" y="753"/>
                  <a:pt x="3118" y="753"/>
                </a:cubicBezTo>
                <a:cubicBezTo>
                  <a:pt x="3118" y="886"/>
                  <a:pt x="3118" y="886"/>
                  <a:pt x="3118" y="886"/>
                </a:cubicBezTo>
                <a:cubicBezTo>
                  <a:pt x="2577" y="886"/>
                  <a:pt x="2577" y="886"/>
                  <a:pt x="2577" y="886"/>
                </a:cubicBezTo>
                <a:cubicBezTo>
                  <a:pt x="2572" y="900"/>
                  <a:pt x="2567" y="913"/>
                  <a:pt x="2560" y="927"/>
                </a:cubicBezTo>
                <a:cubicBezTo>
                  <a:pt x="2483" y="1094"/>
                  <a:pt x="2292" y="1240"/>
                  <a:pt x="2015" y="1319"/>
                </a:cubicBezTo>
                <a:cubicBezTo>
                  <a:pt x="1876" y="1360"/>
                  <a:pt x="1728" y="1379"/>
                  <a:pt x="1584" y="1379"/>
                </a:cubicBezTo>
                <a:cubicBezTo>
                  <a:pt x="1203" y="1379"/>
                  <a:pt x="839" y="1247"/>
                  <a:pt x="667" y="1023"/>
                </a:cubicBezTo>
                <a:cubicBezTo>
                  <a:pt x="650" y="1001"/>
                  <a:pt x="635" y="979"/>
                  <a:pt x="623" y="957"/>
                </a:cubicBezTo>
                <a:cubicBezTo>
                  <a:pt x="610" y="933"/>
                  <a:pt x="600" y="910"/>
                  <a:pt x="592" y="886"/>
                </a:cubicBezTo>
                <a:cubicBezTo>
                  <a:pt x="0" y="886"/>
                  <a:pt x="0" y="886"/>
                  <a:pt x="0" y="886"/>
                </a:cubicBezTo>
                <a:cubicBezTo>
                  <a:pt x="0" y="1265"/>
                  <a:pt x="0" y="1265"/>
                  <a:pt x="0" y="1265"/>
                </a:cubicBezTo>
                <a:cubicBezTo>
                  <a:pt x="581" y="1265"/>
                  <a:pt x="581" y="1265"/>
                  <a:pt x="581" y="1265"/>
                </a:cubicBezTo>
                <a:cubicBezTo>
                  <a:pt x="585" y="1281"/>
                  <a:pt x="590" y="1298"/>
                  <a:pt x="596" y="1315"/>
                </a:cubicBezTo>
                <a:cubicBezTo>
                  <a:pt x="612" y="1358"/>
                  <a:pt x="635" y="1401"/>
                  <a:pt x="668" y="1443"/>
                </a:cubicBezTo>
                <a:cubicBezTo>
                  <a:pt x="679" y="1459"/>
                  <a:pt x="692" y="1474"/>
                  <a:pt x="706" y="1488"/>
                </a:cubicBezTo>
                <a:cubicBezTo>
                  <a:pt x="744" y="1530"/>
                  <a:pt x="790" y="1568"/>
                  <a:pt x="841" y="1601"/>
                </a:cubicBezTo>
                <a:cubicBezTo>
                  <a:pt x="917" y="1651"/>
                  <a:pt x="1005" y="1693"/>
                  <a:pt x="1101" y="1724"/>
                </a:cubicBezTo>
                <a:cubicBezTo>
                  <a:pt x="1121" y="1731"/>
                  <a:pt x="1142" y="1737"/>
                  <a:pt x="1163" y="1743"/>
                </a:cubicBezTo>
                <a:cubicBezTo>
                  <a:pt x="1286" y="1778"/>
                  <a:pt x="1420" y="1797"/>
                  <a:pt x="1557" y="1799"/>
                </a:cubicBezTo>
                <a:cubicBezTo>
                  <a:pt x="1566" y="1799"/>
                  <a:pt x="1575" y="1800"/>
                  <a:pt x="1585" y="1800"/>
                </a:cubicBezTo>
                <a:cubicBezTo>
                  <a:pt x="1596" y="1800"/>
                  <a:pt x="1608" y="1799"/>
                  <a:pt x="1620" y="1799"/>
                </a:cubicBezTo>
                <a:cubicBezTo>
                  <a:pt x="1752" y="1796"/>
                  <a:pt x="1886" y="1777"/>
                  <a:pt x="2014" y="1741"/>
                </a:cubicBezTo>
                <a:cubicBezTo>
                  <a:pt x="2015" y="1741"/>
                  <a:pt x="2016" y="1740"/>
                  <a:pt x="2016" y="1740"/>
                </a:cubicBezTo>
                <a:cubicBezTo>
                  <a:pt x="2037" y="1734"/>
                  <a:pt x="2057" y="1728"/>
                  <a:pt x="2076" y="1721"/>
                </a:cubicBezTo>
                <a:cubicBezTo>
                  <a:pt x="2177" y="1687"/>
                  <a:pt x="2265" y="1644"/>
                  <a:pt x="2338" y="1594"/>
                </a:cubicBezTo>
                <a:cubicBezTo>
                  <a:pt x="2392" y="1558"/>
                  <a:pt x="2438" y="1518"/>
                  <a:pt x="2476" y="1476"/>
                </a:cubicBezTo>
                <a:cubicBezTo>
                  <a:pt x="2521" y="1425"/>
                  <a:pt x="2554" y="1371"/>
                  <a:pt x="2575" y="1316"/>
                </a:cubicBezTo>
                <a:cubicBezTo>
                  <a:pt x="2581" y="1299"/>
                  <a:pt x="2586" y="1282"/>
                  <a:pt x="2590" y="1265"/>
                </a:cubicBezTo>
                <a:cubicBezTo>
                  <a:pt x="3118" y="1265"/>
                  <a:pt x="3118" y="1265"/>
                  <a:pt x="3118" y="1265"/>
                </a:cubicBezTo>
                <a:cubicBezTo>
                  <a:pt x="3118" y="1397"/>
                  <a:pt x="3118" y="1397"/>
                  <a:pt x="3118" y="1397"/>
                </a:cubicBezTo>
                <a:lnTo>
                  <a:pt x="3451" y="1075"/>
                </a:lnTo>
                <a:close/>
                <a:moveTo>
                  <a:pt x="296" y="1195"/>
                </a:moveTo>
                <a:cubicBezTo>
                  <a:pt x="123" y="1195"/>
                  <a:pt x="123" y="1195"/>
                  <a:pt x="123" y="1195"/>
                </a:cubicBezTo>
                <a:cubicBezTo>
                  <a:pt x="123" y="1154"/>
                  <a:pt x="123" y="1154"/>
                  <a:pt x="123" y="1154"/>
                </a:cubicBezTo>
                <a:cubicBezTo>
                  <a:pt x="188" y="1154"/>
                  <a:pt x="188" y="1154"/>
                  <a:pt x="188" y="1154"/>
                </a:cubicBezTo>
                <a:cubicBezTo>
                  <a:pt x="188" y="1005"/>
                  <a:pt x="188" y="1005"/>
                  <a:pt x="188" y="1005"/>
                </a:cubicBezTo>
                <a:cubicBezTo>
                  <a:pt x="135" y="1028"/>
                  <a:pt x="135" y="1028"/>
                  <a:pt x="135" y="1028"/>
                </a:cubicBezTo>
                <a:cubicBezTo>
                  <a:pt x="118" y="991"/>
                  <a:pt x="118" y="991"/>
                  <a:pt x="118" y="991"/>
                </a:cubicBezTo>
                <a:cubicBezTo>
                  <a:pt x="201" y="956"/>
                  <a:pt x="201" y="956"/>
                  <a:pt x="201" y="956"/>
                </a:cubicBezTo>
                <a:cubicBezTo>
                  <a:pt x="231" y="956"/>
                  <a:pt x="231" y="956"/>
                  <a:pt x="231" y="956"/>
                </a:cubicBezTo>
                <a:cubicBezTo>
                  <a:pt x="231" y="1154"/>
                  <a:pt x="231" y="1154"/>
                  <a:pt x="231" y="1154"/>
                </a:cubicBezTo>
                <a:cubicBezTo>
                  <a:pt x="296" y="1154"/>
                  <a:pt x="296" y="1154"/>
                  <a:pt x="296" y="1154"/>
                </a:cubicBezTo>
                <a:lnTo>
                  <a:pt x="296" y="1195"/>
                </a:lnTo>
                <a:close/>
                <a:moveTo>
                  <a:pt x="447" y="1197"/>
                </a:moveTo>
                <a:cubicBezTo>
                  <a:pt x="377" y="1197"/>
                  <a:pt x="365" y="1127"/>
                  <a:pt x="365" y="1074"/>
                </a:cubicBezTo>
                <a:cubicBezTo>
                  <a:pt x="365" y="1022"/>
                  <a:pt x="378" y="953"/>
                  <a:pt x="447" y="953"/>
                </a:cubicBezTo>
                <a:cubicBezTo>
                  <a:pt x="517" y="953"/>
                  <a:pt x="530" y="1022"/>
                  <a:pt x="530" y="1074"/>
                </a:cubicBezTo>
                <a:cubicBezTo>
                  <a:pt x="530" y="1127"/>
                  <a:pt x="517" y="1197"/>
                  <a:pt x="447" y="1197"/>
                </a:cubicBezTo>
                <a:close/>
                <a:moveTo>
                  <a:pt x="693" y="1351"/>
                </a:moveTo>
                <a:cubicBezTo>
                  <a:pt x="678" y="1332"/>
                  <a:pt x="666" y="1313"/>
                  <a:pt x="655" y="1294"/>
                </a:cubicBezTo>
                <a:cubicBezTo>
                  <a:pt x="645" y="1278"/>
                  <a:pt x="637" y="1261"/>
                  <a:pt x="630" y="1245"/>
                </a:cubicBezTo>
                <a:cubicBezTo>
                  <a:pt x="630" y="1201"/>
                  <a:pt x="630" y="1201"/>
                  <a:pt x="630" y="1201"/>
                </a:cubicBezTo>
                <a:cubicBezTo>
                  <a:pt x="635" y="1213"/>
                  <a:pt x="641" y="1225"/>
                  <a:pt x="648" y="1237"/>
                </a:cubicBezTo>
                <a:cubicBezTo>
                  <a:pt x="651" y="1243"/>
                  <a:pt x="654" y="1249"/>
                  <a:pt x="658" y="1255"/>
                </a:cubicBezTo>
                <a:cubicBezTo>
                  <a:pt x="658" y="1177"/>
                  <a:pt x="658" y="1177"/>
                  <a:pt x="658" y="1177"/>
                </a:cubicBezTo>
                <a:cubicBezTo>
                  <a:pt x="658" y="1090"/>
                  <a:pt x="658" y="1090"/>
                  <a:pt x="658" y="1090"/>
                </a:cubicBezTo>
                <a:cubicBezTo>
                  <a:pt x="654" y="1087"/>
                  <a:pt x="650" y="1084"/>
                  <a:pt x="646" y="1080"/>
                </a:cubicBezTo>
                <a:cubicBezTo>
                  <a:pt x="646" y="1080"/>
                  <a:pt x="646" y="1080"/>
                  <a:pt x="646" y="1080"/>
                </a:cubicBezTo>
                <a:cubicBezTo>
                  <a:pt x="642" y="1077"/>
                  <a:pt x="638" y="1073"/>
                  <a:pt x="634" y="1070"/>
                </a:cubicBezTo>
                <a:cubicBezTo>
                  <a:pt x="630" y="1032"/>
                  <a:pt x="630" y="1032"/>
                  <a:pt x="630" y="1032"/>
                </a:cubicBezTo>
                <a:cubicBezTo>
                  <a:pt x="628" y="1016"/>
                  <a:pt x="628" y="1016"/>
                  <a:pt x="628" y="1016"/>
                </a:cubicBezTo>
                <a:cubicBezTo>
                  <a:pt x="638" y="1025"/>
                  <a:pt x="653" y="1037"/>
                  <a:pt x="664" y="1046"/>
                </a:cubicBezTo>
                <a:cubicBezTo>
                  <a:pt x="670" y="1054"/>
                  <a:pt x="675" y="1062"/>
                  <a:pt x="681" y="1070"/>
                </a:cubicBezTo>
                <a:cubicBezTo>
                  <a:pt x="681" y="1113"/>
                  <a:pt x="681" y="1113"/>
                  <a:pt x="681" y="1113"/>
                </a:cubicBezTo>
                <a:cubicBezTo>
                  <a:pt x="681" y="1205"/>
                  <a:pt x="681" y="1205"/>
                  <a:pt x="681" y="1205"/>
                </a:cubicBezTo>
                <a:cubicBezTo>
                  <a:pt x="681" y="1291"/>
                  <a:pt x="681" y="1291"/>
                  <a:pt x="681" y="1291"/>
                </a:cubicBezTo>
                <a:cubicBezTo>
                  <a:pt x="685" y="1296"/>
                  <a:pt x="689" y="1301"/>
                  <a:pt x="693" y="1306"/>
                </a:cubicBezTo>
                <a:cubicBezTo>
                  <a:pt x="703" y="1319"/>
                  <a:pt x="713" y="1331"/>
                  <a:pt x="724" y="1343"/>
                </a:cubicBezTo>
                <a:cubicBezTo>
                  <a:pt x="724" y="1388"/>
                  <a:pt x="724" y="1388"/>
                  <a:pt x="724" y="1388"/>
                </a:cubicBezTo>
                <a:cubicBezTo>
                  <a:pt x="713" y="1376"/>
                  <a:pt x="703" y="1364"/>
                  <a:pt x="693" y="1351"/>
                </a:cubicBezTo>
                <a:close/>
                <a:moveTo>
                  <a:pt x="816" y="1473"/>
                </a:moveTo>
                <a:cubicBezTo>
                  <a:pt x="800" y="1460"/>
                  <a:pt x="784" y="1447"/>
                  <a:pt x="769" y="1433"/>
                </a:cubicBezTo>
                <a:cubicBezTo>
                  <a:pt x="768" y="1388"/>
                  <a:pt x="768" y="1388"/>
                  <a:pt x="768" y="1388"/>
                </a:cubicBezTo>
                <a:cubicBezTo>
                  <a:pt x="783" y="1402"/>
                  <a:pt x="799" y="1415"/>
                  <a:pt x="815" y="1427"/>
                </a:cubicBezTo>
                <a:cubicBezTo>
                  <a:pt x="818" y="1430"/>
                  <a:pt x="821" y="1432"/>
                  <a:pt x="824" y="1434"/>
                </a:cubicBezTo>
                <a:cubicBezTo>
                  <a:pt x="823" y="1333"/>
                  <a:pt x="823" y="1333"/>
                  <a:pt x="823" y="1333"/>
                </a:cubicBezTo>
                <a:cubicBezTo>
                  <a:pt x="823" y="1322"/>
                  <a:pt x="823" y="1322"/>
                  <a:pt x="823" y="1322"/>
                </a:cubicBezTo>
                <a:cubicBezTo>
                  <a:pt x="823" y="1268"/>
                  <a:pt x="823" y="1268"/>
                  <a:pt x="823" y="1268"/>
                </a:cubicBezTo>
                <a:cubicBezTo>
                  <a:pt x="810" y="1265"/>
                  <a:pt x="792" y="1260"/>
                  <a:pt x="778" y="1257"/>
                </a:cubicBezTo>
                <a:cubicBezTo>
                  <a:pt x="776" y="1248"/>
                  <a:pt x="776" y="1248"/>
                  <a:pt x="776" y="1248"/>
                </a:cubicBezTo>
                <a:cubicBezTo>
                  <a:pt x="768" y="1218"/>
                  <a:pt x="768" y="1218"/>
                  <a:pt x="768" y="1218"/>
                </a:cubicBezTo>
                <a:cubicBezTo>
                  <a:pt x="767" y="1212"/>
                  <a:pt x="767" y="1212"/>
                  <a:pt x="767" y="1212"/>
                </a:cubicBezTo>
                <a:cubicBezTo>
                  <a:pt x="764" y="1204"/>
                  <a:pt x="764" y="1204"/>
                  <a:pt x="764" y="1204"/>
                </a:cubicBezTo>
                <a:cubicBezTo>
                  <a:pt x="785" y="1210"/>
                  <a:pt x="814" y="1217"/>
                  <a:pt x="835" y="1222"/>
                </a:cubicBezTo>
                <a:cubicBezTo>
                  <a:pt x="844" y="1229"/>
                  <a:pt x="853" y="1235"/>
                  <a:pt x="862" y="1241"/>
                </a:cubicBezTo>
                <a:cubicBezTo>
                  <a:pt x="862" y="1291"/>
                  <a:pt x="862" y="1291"/>
                  <a:pt x="862" y="1291"/>
                </a:cubicBezTo>
                <a:cubicBezTo>
                  <a:pt x="863" y="1360"/>
                  <a:pt x="863" y="1360"/>
                  <a:pt x="863" y="1360"/>
                </a:cubicBezTo>
                <a:cubicBezTo>
                  <a:pt x="863" y="1462"/>
                  <a:pt x="863" y="1462"/>
                  <a:pt x="863" y="1462"/>
                </a:cubicBezTo>
                <a:cubicBezTo>
                  <a:pt x="883" y="1475"/>
                  <a:pt x="905" y="1489"/>
                  <a:pt x="927" y="1501"/>
                </a:cubicBezTo>
                <a:cubicBezTo>
                  <a:pt x="927" y="1546"/>
                  <a:pt x="927" y="1546"/>
                  <a:pt x="927" y="1546"/>
                </a:cubicBezTo>
                <a:cubicBezTo>
                  <a:pt x="888" y="1523"/>
                  <a:pt x="850" y="1499"/>
                  <a:pt x="816" y="1473"/>
                </a:cubicBezTo>
                <a:close/>
                <a:moveTo>
                  <a:pt x="1172" y="1585"/>
                </a:moveTo>
                <a:cubicBezTo>
                  <a:pt x="1168" y="1596"/>
                  <a:pt x="1163" y="1604"/>
                  <a:pt x="1157" y="1611"/>
                </a:cubicBezTo>
                <a:cubicBezTo>
                  <a:pt x="1141" y="1628"/>
                  <a:pt x="1119" y="1632"/>
                  <a:pt x="1096" y="1627"/>
                </a:cubicBezTo>
                <a:cubicBezTo>
                  <a:pt x="1063" y="1619"/>
                  <a:pt x="1028" y="1592"/>
                  <a:pt x="1010" y="1557"/>
                </a:cubicBezTo>
                <a:cubicBezTo>
                  <a:pt x="1006" y="1548"/>
                  <a:pt x="987" y="1483"/>
                  <a:pt x="988" y="1427"/>
                </a:cubicBezTo>
                <a:cubicBezTo>
                  <a:pt x="989" y="1406"/>
                  <a:pt x="992" y="1385"/>
                  <a:pt x="1001" y="1371"/>
                </a:cubicBezTo>
                <a:cubicBezTo>
                  <a:pt x="1014" y="1348"/>
                  <a:pt x="1039" y="1338"/>
                  <a:pt x="1082" y="1351"/>
                </a:cubicBezTo>
                <a:cubicBezTo>
                  <a:pt x="1127" y="1368"/>
                  <a:pt x="1152" y="1398"/>
                  <a:pt x="1166" y="1431"/>
                </a:cubicBezTo>
                <a:cubicBezTo>
                  <a:pt x="1167" y="1434"/>
                  <a:pt x="1168" y="1437"/>
                  <a:pt x="1169" y="1439"/>
                </a:cubicBezTo>
                <a:cubicBezTo>
                  <a:pt x="1176" y="1458"/>
                  <a:pt x="1179" y="1476"/>
                  <a:pt x="1181" y="1494"/>
                </a:cubicBezTo>
                <a:cubicBezTo>
                  <a:pt x="1184" y="1543"/>
                  <a:pt x="1173" y="1584"/>
                  <a:pt x="1172" y="1585"/>
                </a:cubicBezTo>
                <a:close/>
                <a:moveTo>
                  <a:pt x="1270" y="1671"/>
                </a:moveTo>
                <a:cubicBezTo>
                  <a:pt x="1270" y="1627"/>
                  <a:pt x="1270" y="1627"/>
                  <a:pt x="1270" y="1627"/>
                </a:cubicBezTo>
                <a:cubicBezTo>
                  <a:pt x="1298" y="1633"/>
                  <a:pt x="1327" y="1638"/>
                  <a:pt x="1356" y="1643"/>
                </a:cubicBezTo>
                <a:cubicBezTo>
                  <a:pt x="1356" y="1528"/>
                  <a:pt x="1356" y="1528"/>
                  <a:pt x="1356" y="1528"/>
                </a:cubicBezTo>
                <a:cubicBezTo>
                  <a:pt x="1355" y="1477"/>
                  <a:pt x="1355" y="1477"/>
                  <a:pt x="1355" y="1477"/>
                </a:cubicBezTo>
                <a:cubicBezTo>
                  <a:pt x="1335" y="1481"/>
                  <a:pt x="1307" y="1486"/>
                  <a:pt x="1286" y="1489"/>
                </a:cubicBezTo>
                <a:cubicBezTo>
                  <a:pt x="1270" y="1456"/>
                  <a:pt x="1270" y="1456"/>
                  <a:pt x="1270" y="1456"/>
                </a:cubicBezTo>
                <a:cubicBezTo>
                  <a:pt x="1264" y="1444"/>
                  <a:pt x="1264" y="1444"/>
                  <a:pt x="1264" y="1444"/>
                </a:cubicBezTo>
                <a:cubicBezTo>
                  <a:pt x="1297" y="1439"/>
                  <a:pt x="1340" y="1431"/>
                  <a:pt x="1373" y="1425"/>
                </a:cubicBezTo>
                <a:cubicBezTo>
                  <a:pt x="1386" y="1427"/>
                  <a:pt x="1399" y="1429"/>
                  <a:pt x="1412" y="1430"/>
                </a:cubicBezTo>
                <a:cubicBezTo>
                  <a:pt x="1413" y="1477"/>
                  <a:pt x="1413" y="1477"/>
                  <a:pt x="1413" y="1477"/>
                </a:cubicBezTo>
                <a:cubicBezTo>
                  <a:pt x="1413" y="1534"/>
                  <a:pt x="1413" y="1534"/>
                  <a:pt x="1413" y="1534"/>
                </a:cubicBezTo>
                <a:cubicBezTo>
                  <a:pt x="1413" y="1651"/>
                  <a:pt x="1413" y="1651"/>
                  <a:pt x="1413" y="1651"/>
                </a:cubicBezTo>
                <a:cubicBezTo>
                  <a:pt x="1442" y="1654"/>
                  <a:pt x="1472" y="1657"/>
                  <a:pt x="1501" y="1659"/>
                </a:cubicBezTo>
                <a:cubicBezTo>
                  <a:pt x="1501" y="1703"/>
                  <a:pt x="1501" y="1703"/>
                  <a:pt x="1501" y="1703"/>
                </a:cubicBezTo>
                <a:cubicBezTo>
                  <a:pt x="1422" y="1698"/>
                  <a:pt x="1345" y="1687"/>
                  <a:pt x="1270" y="1671"/>
                </a:cubicBezTo>
                <a:close/>
                <a:moveTo>
                  <a:pt x="1625" y="1693"/>
                </a:moveTo>
                <a:cubicBezTo>
                  <a:pt x="1623" y="1692"/>
                  <a:pt x="1622" y="1691"/>
                  <a:pt x="1620" y="1689"/>
                </a:cubicBezTo>
                <a:cubicBezTo>
                  <a:pt x="1580" y="1654"/>
                  <a:pt x="1577" y="1586"/>
                  <a:pt x="1583" y="1542"/>
                </a:cubicBezTo>
                <a:cubicBezTo>
                  <a:pt x="1584" y="1534"/>
                  <a:pt x="1586" y="1526"/>
                  <a:pt x="1587" y="1519"/>
                </a:cubicBezTo>
                <a:cubicBezTo>
                  <a:pt x="1591" y="1506"/>
                  <a:pt x="1596" y="1495"/>
                  <a:pt x="1602" y="1485"/>
                </a:cubicBezTo>
                <a:cubicBezTo>
                  <a:pt x="1628" y="1446"/>
                  <a:pt x="1672" y="1442"/>
                  <a:pt x="1695" y="1440"/>
                </a:cubicBezTo>
                <a:cubicBezTo>
                  <a:pt x="1737" y="1438"/>
                  <a:pt x="1768" y="1449"/>
                  <a:pt x="1786" y="1475"/>
                </a:cubicBezTo>
                <a:cubicBezTo>
                  <a:pt x="1797" y="1489"/>
                  <a:pt x="1804" y="1507"/>
                  <a:pt x="1807" y="1530"/>
                </a:cubicBezTo>
                <a:cubicBezTo>
                  <a:pt x="1807" y="1530"/>
                  <a:pt x="1808" y="1530"/>
                  <a:pt x="1808" y="1531"/>
                </a:cubicBezTo>
                <a:cubicBezTo>
                  <a:pt x="1834" y="1705"/>
                  <a:pt x="1690" y="1741"/>
                  <a:pt x="1625" y="1693"/>
                </a:cubicBezTo>
                <a:close/>
                <a:moveTo>
                  <a:pt x="2080" y="1636"/>
                </a:moveTo>
                <a:cubicBezTo>
                  <a:pt x="2068" y="1640"/>
                  <a:pt x="2055" y="1644"/>
                  <a:pt x="2042" y="1648"/>
                </a:cubicBezTo>
                <a:cubicBezTo>
                  <a:pt x="2034" y="1650"/>
                  <a:pt x="2027" y="1652"/>
                  <a:pt x="2020" y="1654"/>
                </a:cubicBezTo>
                <a:cubicBezTo>
                  <a:pt x="1982" y="1664"/>
                  <a:pt x="1945" y="1673"/>
                  <a:pt x="1907" y="1680"/>
                </a:cubicBezTo>
                <a:cubicBezTo>
                  <a:pt x="1907" y="1635"/>
                  <a:pt x="1907" y="1635"/>
                  <a:pt x="1907" y="1635"/>
                </a:cubicBezTo>
                <a:cubicBezTo>
                  <a:pt x="1936" y="1629"/>
                  <a:pt x="1966" y="1623"/>
                  <a:pt x="1996" y="1616"/>
                </a:cubicBezTo>
                <a:cubicBezTo>
                  <a:pt x="1995" y="1495"/>
                  <a:pt x="1995" y="1495"/>
                  <a:pt x="1995" y="1495"/>
                </a:cubicBezTo>
                <a:cubicBezTo>
                  <a:pt x="1995" y="1450"/>
                  <a:pt x="1995" y="1450"/>
                  <a:pt x="1995" y="1450"/>
                </a:cubicBezTo>
                <a:cubicBezTo>
                  <a:pt x="1974" y="1463"/>
                  <a:pt x="1945" y="1479"/>
                  <a:pt x="1923" y="1491"/>
                </a:cubicBezTo>
                <a:cubicBezTo>
                  <a:pt x="1901" y="1457"/>
                  <a:pt x="1901" y="1457"/>
                  <a:pt x="1901" y="1457"/>
                </a:cubicBezTo>
                <a:cubicBezTo>
                  <a:pt x="1900" y="1455"/>
                  <a:pt x="1900" y="1455"/>
                  <a:pt x="1900" y="1455"/>
                </a:cubicBezTo>
                <a:cubicBezTo>
                  <a:pt x="1934" y="1436"/>
                  <a:pt x="1979" y="1410"/>
                  <a:pt x="2013" y="1391"/>
                </a:cubicBezTo>
                <a:cubicBezTo>
                  <a:pt x="2022" y="1388"/>
                  <a:pt x="2032" y="1386"/>
                  <a:pt x="2041" y="1383"/>
                </a:cubicBezTo>
                <a:cubicBezTo>
                  <a:pt x="2045" y="1382"/>
                  <a:pt x="2049" y="1381"/>
                  <a:pt x="2053" y="1380"/>
                </a:cubicBezTo>
                <a:cubicBezTo>
                  <a:pt x="2053" y="1419"/>
                  <a:pt x="2053" y="1419"/>
                  <a:pt x="2053" y="1419"/>
                </a:cubicBezTo>
                <a:cubicBezTo>
                  <a:pt x="2053" y="1478"/>
                  <a:pt x="2053" y="1478"/>
                  <a:pt x="2053" y="1478"/>
                </a:cubicBezTo>
                <a:cubicBezTo>
                  <a:pt x="2053" y="1600"/>
                  <a:pt x="2053" y="1600"/>
                  <a:pt x="2053" y="1600"/>
                </a:cubicBezTo>
                <a:cubicBezTo>
                  <a:pt x="2062" y="1597"/>
                  <a:pt x="2071" y="1594"/>
                  <a:pt x="2080" y="1591"/>
                </a:cubicBezTo>
                <a:cubicBezTo>
                  <a:pt x="2099" y="1585"/>
                  <a:pt x="2118" y="1579"/>
                  <a:pt x="2137" y="1572"/>
                </a:cubicBezTo>
                <a:cubicBezTo>
                  <a:pt x="2137" y="1617"/>
                  <a:pt x="2137" y="1617"/>
                  <a:pt x="2137" y="1617"/>
                </a:cubicBezTo>
                <a:cubicBezTo>
                  <a:pt x="2118" y="1623"/>
                  <a:pt x="2100" y="1630"/>
                  <a:pt x="2080" y="1636"/>
                </a:cubicBezTo>
                <a:close/>
                <a:moveTo>
                  <a:pt x="2357" y="1506"/>
                </a:moveTo>
                <a:cubicBezTo>
                  <a:pt x="2313" y="1536"/>
                  <a:pt x="2263" y="1563"/>
                  <a:pt x="2208" y="1588"/>
                </a:cubicBezTo>
                <a:cubicBezTo>
                  <a:pt x="2208" y="1543"/>
                  <a:pt x="2208" y="1543"/>
                  <a:pt x="2208" y="1543"/>
                </a:cubicBezTo>
                <a:cubicBezTo>
                  <a:pt x="2233" y="1532"/>
                  <a:pt x="2257" y="1520"/>
                  <a:pt x="2280" y="1508"/>
                </a:cubicBezTo>
                <a:cubicBezTo>
                  <a:pt x="2280" y="1380"/>
                  <a:pt x="2280" y="1380"/>
                  <a:pt x="2280" y="1380"/>
                </a:cubicBezTo>
                <a:cubicBezTo>
                  <a:pt x="2280" y="1342"/>
                  <a:pt x="2280" y="1342"/>
                  <a:pt x="2280" y="1342"/>
                </a:cubicBezTo>
                <a:cubicBezTo>
                  <a:pt x="2263" y="1359"/>
                  <a:pt x="2239" y="1380"/>
                  <a:pt x="2222" y="1396"/>
                </a:cubicBezTo>
                <a:cubicBezTo>
                  <a:pt x="2202" y="1364"/>
                  <a:pt x="2202" y="1364"/>
                  <a:pt x="2202" y="1364"/>
                </a:cubicBezTo>
                <a:cubicBezTo>
                  <a:pt x="2208" y="1359"/>
                  <a:pt x="2214" y="1354"/>
                  <a:pt x="2220" y="1349"/>
                </a:cubicBezTo>
                <a:cubicBezTo>
                  <a:pt x="2244" y="1327"/>
                  <a:pt x="2272" y="1301"/>
                  <a:pt x="2294" y="1280"/>
                </a:cubicBezTo>
                <a:cubicBezTo>
                  <a:pt x="2304" y="1274"/>
                  <a:pt x="2314" y="1268"/>
                  <a:pt x="2324" y="1262"/>
                </a:cubicBezTo>
                <a:cubicBezTo>
                  <a:pt x="2324" y="1284"/>
                  <a:pt x="2324" y="1284"/>
                  <a:pt x="2324" y="1284"/>
                </a:cubicBezTo>
                <a:cubicBezTo>
                  <a:pt x="2324" y="1353"/>
                  <a:pt x="2324" y="1353"/>
                  <a:pt x="2324" y="1353"/>
                </a:cubicBezTo>
                <a:cubicBezTo>
                  <a:pt x="2324" y="1483"/>
                  <a:pt x="2324" y="1483"/>
                  <a:pt x="2324" y="1483"/>
                </a:cubicBezTo>
                <a:cubicBezTo>
                  <a:pt x="2337" y="1475"/>
                  <a:pt x="2349" y="1467"/>
                  <a:pt x="2361" y="1459"/>
                </a:cubicBezTo>
                <a:cubicBezTo>
                  <a:pt x="2369" y="1453"/>
                  <a:pt x="2378" y="1448"/>
                  <a:pt x="2386" y="1442"/>
                </a:cubicBezTo>
                <a:cubicBezTo>
                  <a:pt x="2386" y="1486"/>
                  <a:pt x="2386" y="1486"/>
                  <a:pt x="2386" y="1486"/>
                </a:cubicBezTo>
                <a:cubicBezTo>
                  <a:pt x="2376" y="1493"/>
                  <a:pt x="2367" y="1500"/>
                  <a:pt x="2357" y="1506"/>
                </a:cubicBezTo>
                <a:close/>
                <a:moveTo>
                  <a:pt x="2534" y="1312"/>
                </a:moveTo>
                <a:cubicBezTo>
                  <a:pt x="2527" y="1345"/>
                  <a:pt x="2516" y="1369"/>
                  <a:pt x="2503" y="1386"/>
                </a:cubicBezTo>
                <a:cubicBezTo>
                  <a:pt x="2490" y="1405"/>
                  <a:pt x="2476" y="1414"/>
                  <a:pt x="2465" y="1413"/>
                </a:cubicBezTo>
                <a:cubicBezTo>
                  <a:pt x="2456" y="1413"/>
                  <a:pt x="2447" y="1403"/>
                  <a:pt x="2441" y="1386"/>
                </a:cubicBezTo>
                <a:cubicBezTo>
                  <a:pt x="2432" y="1358"/>
                  <a:pt x="2429" y="1314"/>
                  <a:pt x="2436" y="1266"/>
                </a:cubicBezTo>
                <a:cubicBezTo>
                  <a:pt x="2441" y="1228"/>
                  <a:pt x="2453" y="1189"/>
                  <a:pt x="2473" y="1155"/>
                </a:cubicBezTo>
                <a:cubicBezTo>
                  <a:pt x="2480" y="1144"/>
                  <a:pt x="2487" y="1134"/>
                  <a:pt x="2495" y="1124"/>
                </a:cubicBezTo>
                <a:cubicBezTo>
                  <a:pt x="2512" y="1107"/>
                  <a:pt x="2523" y="1102"/>
                  <a:pt x="2531" y="1109"/>
                </a:cubicBezTo>
                <a:cubicBezTo>
                  <a:pt x="2531" y="1110"/>
                  <a:pt x="2532" y="1111"/>
                  <a:pt x="2532" y="1111"/>
                </a:cubicBezTo>
                <a:cubicBezTo>
                  <a:pt x="2532" y="1111"/>
                  <a:pt x="2532" y="1111"/>
                  <a:pt x="2532" y="1111"/>
                </a:cubicBezTo>
                <a:cubicBezTo>
                  <a:pt x="2549" y="1135"/>
                  <a:pt x="2549" y="1246"/>
                  <a:pt x="2534" y="1312"/>
                </a:cubicBezTo>
                <a:close/>
                <a:moveTo>
                  <a:pt x="2737" y="1197"/>
                </a:moveTo>
                <a:cubicBezTo>
                  <a:pt x="2667" y="1197"/>
                  <a:pt x="2654" y="1127"/>
                  <a:pt x="2654" y="1074"/>
                </a:cubicBezTo>
                <a:cubicBezTo>
                  <a:pt x="2654" y="1022"/>
                  <a:pt x="2668" y="953"/>
                  <a:pt x="2737" y="953"/>
                </a:cubicBezTo>
                <a:cubicBezTo>
                  <a:pt x="2806" y="953"/>
                  <a:pt x="2819" y="1022"/>
                  <a:pt x="2819" y="1074"/>
                </a:cubicBezTo>
                <a:cubicBezTo>
                  <a:pt x="2819" y="1127"/>
                  <a:pt x="2807" y="1197"/>
                  <a:pt x="2737" y="1197"/>
                </a:cubicBezTo>
                <a:close/>
                <a:moveTo>
                  <a:pt x="3062" y="1195"/>
                </a:moveTo>
                <a:cubicBezTo>
                  <a:pt x="2889" y="1195"/>
                  <a:pt x="2889" y="1195"/>
                  <a:pt x="2889" y="1195"/>
                </a:cubicBezTo>
                <a:cubicBezTo>
                  <a:pt x="2889" y="1154"/>
                  <a:pt x="2889" y="1154"/>
                  <a:pt x="2889" y="1154"/>
                </a:cubicBezTo>
                <a:cubicBezTo>
                  <a:pt x="2954" y="1154"/>
                  <a:pt x="2954" y="1154"/>
                  <a:pt x="2954" y="1154"/>
                </a:cubicBezTo>
                <a:cubicBezTo>
                  <a:pt x="2954" y="1005"/>
                  <a:pt x="2954" y="1005"/>
                  <a:pt x="2954" y="1005"/>
                </a:cubicBezTo>
                <a:cubicBezTo>
                  <a:pt x="2902" y="1028"/>
                  <a:pt x="2902" y="1028"/>
                  <a:pt x="2902" y="1028"/>
                </a:cubicBezTo>
                <a:cubicBezTo>
                  <a:pt x="2885" y="991"/>
                  <a:pt x="2885" y="991"/>
                  <a:pt x="2885" y="991"/>
                </a:cubicBezTo>
                <a:cubicBezTo>
                  <a:pt x="2967" y="956"/>
                  <a:pt x="2967" y="956"/>
                  <a:pt x="2967" y="956"/>
                </a:cubicBezTo>
                <a:cubicBezTo>
                  <a:pt x="2997" y="956"/>
                  <a:pt x="2997" y="956"/>
                  <a:pt x="2997" y="956"/>
                </a:cubicBezTo>
                <a:cubicBezTo>
                  <a:pt x="2997" y="1154"/>
                  <a:pt x="2997" y="1154"/>
                  <a:pt x="2997" y="1154"/>
                </a:cubicBezTo>
                <a:cubicBezTo>
                  <a:pt x="3062" y="1154"/>
                  <a:pt x="3062" y="1154"/>
                  <a:pt x="3062" y="1154"/>
                </a:cubicBezTo>
                <a:lnTo>
                  <a:pt x="3062" y="1195"/>
                </a:lnTo>
                <a:close/>
                <a:moveTo>
                  <a:pt x="1111" y="1423"/>
                </a:moveTo>
                <a:cubicBezTo>
                  <a:pt x="1108" y="1419"/>
                  <a:pt x="1106" y="1415"/>
                  <a:pt x="1103" y="1412"/>
                </a:cubicBezTo>
                <a:cubicBezTo>
                  <a:pt x="1092" y="1397"/>
                  <a:pt x="1078" y="1390"/>
                  <a:pt x="1062" y="1395"/>
                </a:cubicBezTo>
                <a:cubicBezTo>
                  <a:pt x="1061" y="1395"/>
                  <a:pt x="1060" y="1395"/>
                  <a:pt x="1059" y="1396"/>
                </a:cubicBezTo>
                <a:cubicBezTo>
                  <a:pt x="1045" y="1402"/>
                  <a:pt x="1039" y="1425"/>
                  <a:pt x="1038" y="1448"/>
                </a:cubicBezTo>
                <a:cubicBezTo>
                  <a:pt x="1036" y="1472"/>
                  <a:pt x="1038" y="1496"/>
                  <a:pt x="1038" y="1498"/>
                </a:cubicBezTo>
                <a:cubicBezTo>
                  <a:pt x="1046" y="1564"/>
                  <a:pt x="1073" y="1575"/>
                  <a:pt x="1082" y="1578"/>
                </a:cubicBezTo>
                <a:cubicBezTo>
                  <a:pt x="1087" y="1580"/>
                  <a:pt x="1092" y="1581"/>
                  <a:pt x="1097" y="1580"/>
                </a:cubicBezTo>
                <a:cubicBezTo>
                  <a:pt x="1105" y="1579"/>
                  <a:pt x="1112" y="1575"/>
                  <a:pt x="1117" y="1566"/>
                </a:cubicBezTo>
                <a:cubicBezTo>
                  <a:pt x="1129" y="1544"/>
                  <a:pt x="1132" y="1511"/>
                  <a:pt x="1128" y="1480"/>
                </a:cubicBezTo>
                <a:cubicBezTo>
                  <a:pt x="1125" y="1459"/>
                  <a:pt x="1119" y="1439"/>
                  <a:pt x="1111" y="1423"/>
                </a:cubicBezTo>
                <a:close/>
                <a:moveTo>
                  <a:pt x="2509" y="1164"/>
                </a:moveTo>
                <a:cubicBezTo>
                  <a:pt x="2502" y="1159"/>
                  <a:pt x="2480" y="1174"/>
                  <a:pt x="2472" y="1231"/>
                </a:cubicBezTo>
                <a:cubicBezTo>
                  <a:pt x="2469" y="1250"/>
                  <a:pt x="2467" y="1273"/>
                  <a:pt x="2468" y="1302"/>
                </a:cubicBezTo>
                <a:cubicBezTo>
                  <a:pt x="2469" y="1330"/>
                  <a:pt x="2474" y="1373"/>
                  <a:pt x="2495" y="1351"/>
                </a:cubicBezTo>
                <a:cubicBezTo>
                  <a:pt x="2521" y="1323"/>
                  <a:pt x="2525" y="1221"/>
                  <a:pt x="2516" y="1180"/>
                </a:cubicBezTo>
                <a:cubicBezTo>
                  <a:pt x="2514" y="1171"/>
                  <a:pt x="2512" y="1165"/>
                  <a:pt x="2509" y="1164"/>
                </a:cubicBezTo>
                <a:close/>
              </a:path>
            </a:pathLst>
          </a:custGeom>
          <a:solidFill>
            <a:schemeClr val="tx1"/>
          </a:solidFill>
          <a:ln>
            <a:noFill/>
          </a:ln>
        </p:spPr>
        <p:txBody>
          <a:bodyPr vert="horz" wrap="square" lIns="82293" tIns="41147" rIns="82293" bIns="41147" numCol="1" anchor="t" anchorCtr="0" compatLnSpc="1">
            <a:prstTxWarp prst="textNoShape">
              <a:avLst/>
            </a:prstTxWarp>
          </a:bodyPr>
          <a:lstStyle/>
          <a:p>
            <a:endParaRPr lang="en-US" sz="1599">
              <a:ln>
                <a:solidFill>
                  <a:schemeClr val="bg1">
                    <a:alpha val="0"/>
                  </a:schemeClr>
                </a:solidFill>
              </a:ln>
            </a:endParaRPr>
          </a:p>
        </p:txBody>
      </p:sp>
      <p:sp>
        <p:nvSpPr>
          <p:cNvPr id="115" name="Rectangle 114"/>
          <p:cNvSpPr/>
          <p:nvPr/>
        </p:nvSpPr>
        <p:spPr bwMode="auto">
          <a:xfrm>
            <a:off x="8200999" y="1940935"/>
            <a:ext cx="3946488" cy="1253697"/>
          </a:xfrm>
          <a:prstGeom prst="rect">
            <a:avLst/>
          </a:prstGeom>
          <a:solidFill>
            <a:schemeClr val="accent2"/>
          </a:solidFill>
          <a:ln w="38100" cap="flat" cmpd="sng" algn="ctr">
            <a:noFill/>
            <a:prstDash val="solid"/>
            <a:headEnd type="none" w="med" len="med"/>
            <a:tailEnd type="none" w="med" len="med"/>
          </a:ln>
          <a:effectLst/>
        </p:spPr>
        <p:txBody>
          <a:bodyPr vert="horz" wrap="square" lIns="179281" tIns="134461" rIns="179281" bIns="134461" numCol="1" rtlCol="0" anchor="b" anchorCtr="0" compatLnSpc="1">
            <a:prstTxWarp prst="textNoShape">
              <a:avLst/>
            </a:prstTxWarp>
          </a:bodyPr>
          <a:lstStyle/>
          <a:p>
            <a:pPr defTabSz="896022" fontAlgn="base">
              <a:lnSpc>
                <a:spcPct val="90000"/>
              </a:lnSpc>
              <a:spcBef>
                <a:spcPct val="0"/>
              </a:spcBef>
              <a:spcAft>
                <a:spcPct val="0"/>
              </a:spcAft>
            </a:pPr>
            <a:r>
              <a:rPr lang="en-US" sz="2700" kern="0" spc="-39" dirty="0">
                <a:gradFill>
                  <a:gsLst>
                    <a:gs pos="0">
                      <a:srgbClr val="FFFFFF"/>
                    </a:gs>
                    <a:gs pos="100000">
                      <a:srgbClr val="FFFFFF"/>
                    </a:gs>
                  </a:gsLst>
                  <a:lin ang="5400000" scaled="0"/>
                </a:gradFill>
                <a:latin typeface="Segoe UI Light" pitchFamily="34" charset="0"/>
              </a:rPr>
              <a:t>Single Version of Truth</a:t>
            </a:r>
          </a:p>
        </p:txBody>
      </p:sp>
      <p:sp>
        <p:nvSpPr>
          <p:cNvPr id="116" name="Rectangle 115"/>
          <p:cNvSpPr/>
          <p:nvPr/>
        </p:nvSpPr>
        <p:spPr bwMode="auto">
          <a:xfrm>
            <a:off x="8200999" y="3390994"/>
            <a:ext cx="3946488" cy="1253697"/>
          </a:xfrm>
          <a:prstGeom prst="rect">
            <a:avLst/>
          </a:prstGeom>
          <a:solidFill>
            <a:schemeClr val="accent2"/>
          </a:solidFill>
          <a:ln w="38100" cap="flat" cmpd="sng" algn="ctr">
            <a:noFill/>
            <a:prstDash val="solid"/>
            <a:headEnd type="none" w="med" len="med"/>
            <a:tailEnd type="none" w="med" len="med"/>
          </a:ln>
          <a:effectLst/>
        </p:spPr>
        <p:txBody>
          <a:bodyPr vert="horz" wrap="square" lIns="179281" tIns="134461" rIns="179281" bIns="134461" numCol="1" rtlCol="0" anchor="b" anchorCtr="0" compatLnSpc="1">
            <a:prstTxWarp prst="textNoShape">
              <a:avLst/>
            </a:prstTxWarp>
          </a:bodyPr>
          <a:lstStyle/>
          <a:p>
            <a:pPr defTabSz="896022" fontAlgn="base">
              <a:lnSpc>
                <a:spcPct val="90000"/>
              </a:lnSpc>
              <a:spcBef>
                <a:spcPct val="0"/>
              </a:spcBef>
              <a:spcAft>
                <a:spcPct val="0"/>
              </a:spcAft>
            </a:pPr>
            <a:r>
              <a:rPr lang="en-US" sz="2700" kern="0" spc="-39" dirty="0">
                <a:gradFill>
                  <a:gsLst>
                    <a:gs pos="0">
                      <a:srgbClr val="FFFFFF"/>
                    </a:gs>
                    <a:gs pos="100000">
                      <a:srgbClr val="FFFFFF"/>
                    </a:gs>
                  </a:gsLst>
                  <a:lin ang="5400000" scaled="0"/>
                </a:gradFill>
                <a:latin typeface="Segoe UI Light" pitchFamily="34" charset="0"/>
              </a:rPr>
              <a:t>Instant Productivity</a:t>
            </a:r>
          </a:p>
        </p:txBody>
      </p:sp>
      <p:sp>
        <p:nvSpPr>
          <p:cNvPr id="117" name="Rectangle 116"/>
          <p:cNvSpPr/>
          <p:nvPr/>
        </p:nvSpPr>
        <p:spPr bwMode="auto">
          <a:xfrm>
            <a:off x="8196180" y="4844950"/>
            <a:ext cx="3946488" cy="1253697"/>
          </a:xfrm>
          <a:prstGeom prst="rect">
            <a:avLst/>
          </a:prstGeom>
          <a:solidFill>
            <a:schemeClr val="accent2"/>
          </a:solidFill>
          <a:ln w="38100" cap="flat" cmpd="sng" algn="ctr">
            <a:noFill/>
            <a:prstDash val="solid"/>
            <a:headEnd type="none" w="med" len="med"/>
            <a:tailEnd type="none" w="med" len="med"/>
          </a:ln>
          <a:effectLst/>
        </p:spPr>
        <p:txBody>
          <a:bodyPr vert="horz" wrap="square" lIns="179281" tIns="134461" rIns="179281" bIns="134461" numCol="1" rtlCol="0" anchor="b" anchorCtr="0" compatLnSpc="1">
            <a:prstTxWarp prst="textNoShape">
              <a:avLst/>
            </a:prstTxWarp>
          </a:bodyPr>
          <a:lstStyle/>
          <a:p>
            <a:pPr defTabSz="896022" fontAlgn="base">
              <a:lnSpc>
                <a:spcPct val="90000"/>
              </a:lnSpc>
              <a:spcBef>
                <a:spcPct val="0"/>
              </a:spcBef>
              <a:spcAft>
                <a:spcPct val="0"/>
              </a:spcAft>
            </a:pPr>
            <a:r>
              <a:rPr lang="en-US" sz="2700" kern="0" spc="-39" dirty="0">
                <a:gradFill>
                  <a:gsLst>
                    <a:gs pos="0">
                      <a:srgbClr val="FFFFFF"/>
                    </a:gs>
                    <a:gs pos="100000">
                      <a:srgbClr val="FFFFFF"/>
                    </a:gs>
                  </a:gsLst>
                  <a:lin ang="5400000" scaled="0"/>
                </a:gradFill>
                <a:latin typeface="Segoe UI Light" pitchFamily="34" charset="0"/>
              </a:rPr>
              <a:t>Optimized Business Performance</a:t>
            </a:r>
          </a:p>
        </p:txBody>
      </p:sp>
    </p:spTree>
    <p:extLst>
      <p:ext uri="{BB962C8B-B14F-4D97-AF65-F5344CB8AC3E}">
        <p14:creationId xmlns:p14="http://schemas.microsoft.com/office/powerpoint/2010/main" val="5430043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500"/>
                                        <p:tgtEl>
                                          <p:spTgt spid="94"/>
                                        </p:tgtEl>
                                      </p:cBhvr>
                                    </p:animEffect>
                                  </p:childTnLst>
                                </p:cTn>
                              </p:par>
                              <p:par>
                                <p:cTn id="11" presetID="10" presetClass="entr" presetSubtype="0" fill="hold" nodeType="withEffect">
                                  <p:stCondLst>
                                    <p:cond delay="0"/>
                                  </p:stCondLst>
                                  <p:childTnLst>
                                    <p:set>
                                      <p:cBhvr>
                                        <p:cTn id="12" dur="1" fill="hold">
                                          <p:stCondLst>
                                            <p:cond delay="0"/>
                                          </p:stCondLst>
                                        </p:cTn>
                                        <p:tgtEl>
                                          <p:spTgt spid="112"/>
                                        </p:tgtEl>
                                        <p:attrNameLst>
                                          <p:attrName>style.visibility</p:attrName>
                                        </p:attrNameLst>
                                      </p:cBhvr>
                                      <p:to>
                                        <p:strVal val="visible"/>
                                      </p:to>
                                    </p:set>
                                    <p:animEffect transition="in" filter="fade">
                                      <p:cBhvr>
                                        <p:cTn id="13" dur="500"/>
                                        <p:tgtEl>
                                          <p:spTgt spid="112"/>
                                        </p:tgtEl>
                                      </p:cBhvr>
                                    </p:animEffect>
                                  </p:childTnLst>
                                </p:cTn>
                              </p:par>
                              <p:par>
                                <p:cTn id="14" presetID="10" presetClass="entr" presetSubtype="0" fill="hold" nodeType="withEffect">
                                  <p:stCondLst>
                                    <p:cond delay="0"/>
                                  </p:stCondLst>
                                  <p:childTnLst>
                                    <p:set>
                                      <p:cBhvr>
                                        <p:cTn id="15" dur="1" fill="hold">
                                          <p:stCondLst>
                                            <p:cond delay="0"/>
                                          </p:stCondLst>
                                        </p:cTn>
                                        <p:tgtEl>
                                          <p:spTgt spid="113"/>
                                        </p:tgtEl>
                                        <p:attrNameLst>
                                          <p:attrName>style.visibility</p:attrName>
                                        </p:attrNameLst>
                                      </p:cBhvr>
                                      <p:to>
                                        <p:strVal val="visible"/>
                                      </p:to>
                                    </p:set>
                                    <p:animEffect transition="in" filter="fade">
                                      <p:cBhvr>
                                        <p:cTn id="16" dur="500"/>
                                        <p:tgtEl>
                                          <p:spTgt spid="1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4"/>
                                        </p:tgtEl>
                                        <p:attrNameLst>
                                          <p:attrName>style.visibility</p:attrName>
                                        </p:attrNameLst>
                                      </p:cBhvr>
                                      <p:to>
                                        <p:strVal val="visible"/>
                                      </p:to>
                                    </p:set>
                                    <p:animEffect transition="in" filter="fade">
                                      <p:cBhvr>
                                        <p:cTn id="19" dur="500"/>
                                        <p:tgtEl>
                                          <p:spTgt spid="1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500"/>
                                        <p:tgtEl>
                                          <p:spTgt spid="9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fade">
                                      <p:cBhvr>
                                        <p:cTn id="27" dur="500"/>
                                        <p:tgtEl>
                                          <p:spTgt spid="9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8"/>
                                        </p:tgtEl>
                                        <p:attrNameLst>
                                          <p:attrName>style.visibility</p:attrName>
                                        </p:attrNameLst>
                                      </p:cBhvr>
                                      <p:to>
                                        <p:strVal val="visible"/>
                                      </p:to>
                                    </p:set>
                                    <p:animEffect transition="in" filter="fade">
                                      <p:cBhvr>
                                        <p:cTn id="32" dur="500"/>
                                        <p:tgtEl>
                                          <p:spTgt spid="10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9"/>
                                        </p:tgtEl>
                                        <p:attrNameLst>
                                          <p:attrName>style.visibility</p:attrName>
                                        </p:attrNameLst>
                                      </p:cBhvr>
                                      <p:to>
                                        <p:strVal val="visible"/>
                                      </p:to>
                                    </p:set>
                                    <p:animEffect transition="in" filter="fade">
                                      <p:cBhvr>
                                        <p:cTn id="35" dur="500"/>
                                        <p:tgtEl>
                                          <p:spTgt spid="10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5"/>
                                        </p:tgtEl>
                                        <p:attrNameLst>
                                          <p:attrName>style.visibility</p:attrName>
                                        </p:attrNameLst>
                                      </p:cBhvr>
                                      <p:to>
                                        <p:strVal val="visible"/>
                                      </p:to>
                                    </p:set>
                                    <p:animEffect transition="in" filter="fade">
                                      <p:cBhvr>
                                        <p:cTn id="38" dur="500"/>
                                        <p:tgtEl>
                                          <p:spTgt spid="10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500"/>
                                        <p:tgtEl>
                                          <p:spTgt spid="10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4"/>
                                        </p:tgtEl>
                                        <p:attrNameLst>
                                          <p:attrName>style.visibility</p:attrName>
                                        </p:attrNameLst>
                                      </p:cBhvr>
                                      <p:to>
                                        <p:strVal val="visible"/>
                                      </p:to>
                                    </p:set>
                                    <p:animEffect transition="in" filter="fade">
                                      <p:cBhvr>
                                        <p:cTn id="44" dur="500"/>
                                        <p:tgtEl>
                                          <p:spTgt spid="10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07"/>
                                        </p:tgtEl>
                                        <p:attrNameLst>
                                          <p:attrName>style.visibility</p:attrName>
                                        </p:attrNameLst>
                                      </p:cBhvr>
                                      <p:to>
                                        <p:strVal val="visible"/>
                                      </p:to>
                                    </p:set>
                                    <p:animEffect transition="in" filter="fade">
                                      <p:cBhvr>
                                        <p:cTn id="47" dur="500"/>
                                        <p:tgtEl>
                                          <p:spTgt spid="10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fade">
                                      <p:cBhvr>
                                        <p:cTn id="52" dur="500"/>
                                        <p:tgtEl>
                                          <p:spTgt spid="11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1"/>
                                        </p:tgtEl>
                                        <p:attrNameLst>
                                          <p:attrName>style.visibility</p:attrName>
                                        </p:attrNameLst>
                                      </p:cBhvr>
                                      <p:to>
                                        <p:strVal val="visible"/>
                                      </p:to>
                                    </p:set>
                                    <p:animEffect transition="in" filter="fade">
                                      <p:cBhvr>
                                        <p:cTn id="55" dur="500"/>
                                        <p:tgtEl>
                                          <p:spTgt spid="11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15"/>
                                        </p:tgtEl>
                                        <p:attrNameLst>
                                          <p:attrName>style.visibility</p:attrName>
                                        </p:attrNameLst>
                                      </p:cBhvr>
                                      <p:to>
                                        <p:strVal val="visible"/>
                                      </p:to>
                                    </p:set>
                                    <p:animEffect transition="in" filter="fade">
                                      <p:cBhvr>
                                        <p:cTn id="60" dur="500"/>
                                        <p:tgtEl>
                                          <p:spTgt spid="11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16"/>
                                        </p:tgtEl>
                                        <p:attrNameLst>
                                          <p:attrName>style.visibility</p:attrName>
                                        </p:attrNameLst>
                                      </p:cBhvr>
                                      <p:to>
                                        <p:strVal val="visible"/>
                                      </p:to>
                                    </p:set>
                                    <p:animEffect transition="in" filter="fade">
                                      <p:cBhvr>
                                        <p:cTn id="65" dur="500"/>
                                        <p:tgtEl>
                                          <p:spTgt spid="11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17"/>
                                        </p:tgtEl>
                                        <p:attrNameLst>
                                          <p:attrName>style.visibility</p:attrName>
                                        </p:attrNameLst>
                                      </p:cBhvr>
                                      <p:to>
                                        <p:strVal val="visible"/>
                                      </p:to>
                                    </p:set>
                                    <p:animEffect transition="in" filter="fade">
                                      <p:cBhvr>
                                        <p:cTn id="70"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104" grpId="0"/>
      <p:bldP spid="105" grpId="0" animBg="1"/>
      <p:bldP spid="106" grpId="0" animBg="1"/>
      <p:bldP spid="107" grpId="0" animBg="1"/>
      <p:bldP spid="108" grpId="0" animBg="1"/>
      <p:bldP spid="109" grpId="0" animBg="1"/>
      <p:bldP spid="110" grpId="0" animBg="1"/>
      <p:bldP spid="111" grpId="0" animBg="1"/>
      <p:bldP spid="114" grpId="0" animBg="1"/>
      <p:bldP spid="115" grpId="0" animBg="1"/>
      <p:bldP spid="116" grpId="0" animBg="1"/>
      <p:bldP spid="11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Power BI Connectivity to SAP BusinessObjects </a:t>
            </a:r>
            <a:r>
              <a:rPr lang="en-US" sz="4400" dirty="0" smtClean="0"/>
              <a:t>BI</a:t>
            </a:r>
            <a:endParaRPr lang="en-US" sz="4400" dirty="0"/>
          </a:p>
        </p:txBody>
      </p:sp>
      <p:sp>
        <p:nvSpPr>
          <p:cNvPr id="4" name="Text Placeholder 3"/>
          <p:cNvSpPr>
            <a:spLocks noGrp="1"/>
          </p:cNvSpPr>
          <p:nvPr>
            <p:ph type="body" sz="quarter" idx="10"/>
          </p:nvPr>
        </p:nvSpPr>
        <p:spPr>
          <a:xfrm>
            <a:off x="442038" y="3129411"/>
            <a:ext cx="11346089" cy="3771802"/>
          </a:xfrm>
        </p:spPr>
        <p:txBody>
          <a:bodyPr/>
          <a:lstStyle/>
          <a:p>
            <a:pPr marL="0" indent="0">
              <a:spcBef>
                <a:spcPts val="612"/>
              </a:spcBef>
              <a:buNone/>
            </a:pPr>
            <a:r>
              <a:rPr lang="en-US" sz="1900" dirty="0">
                <a:solidFill>
                  <a:schemeClr val="tx1"/>
                </a:solidFill>
              </a:rPr>
              <a:t>Key advantages:</a:t>
            </a:r>
          </a:p>
          <a:p>
            <a:pPr>
              <a:spcBef>
                <a:spcPts val="612"/>
              </a:spcBef>
              <a:buFont typeface="Wingdings" panose="05000000000000000000" pitchFamily="2" charset="2"/>
              <a:buChar char="§"/>
            </a:pPr>
            <a:r>
              <a:rPr lang="en-US" sz="1900" dirty="0">
                <a:solidFill>
                  <a:schemeClr val="tx1"/>
                </a:solidFill>
              </a:rPr>
              <a:t>Excel users have seamless and direct access to SAP data exposed via SAP BusinessObjects BI Universes</a:t>
            </a:r>
          </a:p>
          <a:p>
            <a:pPr>
              <a:spcBef>
                <a:spcPts val="612"/>
              </a:spcBef>
              <a:buFont typeface="Wingdings" panose="05000000000000000000" pitchFamily="2" charset="2"/>
              <a:buChar char="§"/>
            </a:pPr>
            <a:r>
              <a:rPr lang="en-US" sz="1900" dirty="0">
                <a:solidFill>
                  <a:schemeClr val="tx1"/>
                </a:solidFill>
              </a:rPr>
              <a:t>Excel is familiar front-end tool, no need to learn complex new tool set or skills</a:t>
            </a:r>
          </a:p>
          <a:p>
            <a:pPr>
              <a:spcBef>
                <a:spcPts val="612"/>
              </a:spcBef>
              <a:buFont typeface="Wingdings" panose="05000000000000000000" pitchFamily="2" charset="2"/>
              <a:buChar char="§"/>
            </a:pPr>
            <a:r>
              <a:rPr lang="en-US" sz="1900" dirty="0">
                <a:solidFill>
                  <a:schemeClr val="tx1"/>
                </a:solidFill>
              </a:rPr>
              <a:t>Semantic layer of SAP BusinessObjects BI Universes hides the complexity of the underlying SAP data source</a:t>
            </a:r>
          </a:p>
          <a:p>
            <a:pPr>
              <a:spcBef>
                <a:spcPts val="612"/>
              </a:spcBef>
              <a:buFont typeface="Wingdings" panose="05000000000000000000" pitchFamily="2" charset="2"/>
              <a:buChar char="§"/>
            </a:pPr>
            <a:r>
              <a:rPr lang="en-US" sz="1900" dirty="0">
                <a:solidFill>
                  <a:schemeClr val="tx1"/>
                </a:solidFill>
              </a:rPr>
              <a:t>Customers can leverages existing investments in Microsoft and SAP BI technologies</a:t>
            </a:r>
          </a:p>
          <a:p>
            <a:pPr>
              <a:spcBef>
                <a:spcPts val="612"/>
              </a:spcBef>
              <a:buFont typeface="Wingdings" panose="05000000000000000000" pitchFamily="2" charset="2"/>
              <a:buChar char="§"/>
            </a:pPr>
            <a:r>
              <a:rPr lang="en-US" sz="1900" dirty="0">
                <a:solidFill>
                  <a:schemeClr val="tx1"/>
                </a:solidFill>
              </a:rPr>
              <a:t>SAP data can be loaded into Excel table or Power Pivot data model</a:t>
            </a:r>
          </a:p>
          <a:p>
            <a:pPr marL="0" indent="0">
              <a:spcBef>
                <a:spcPts val="612"/>
              </a:spcBef>
              <a:buNone/>
            </a:pPr>
            <a:r>
              <a:rPr lang="en-US" sz="1900" dirty="0">
                <a:solidFill>
                  <a:schemeClr val="tx1"/>
                </a:solidFill>
              </a:rPr>
              <a:t>Requirements:</a:t>
            </a:r>
          </a:p>
          <a:p>
            <a:pPr>
              <a:spcBef>
                <a:spcPts val="612"/>
              </a:spcBef>
              <a:buFont typeface="Wingdings" panose="05000000000000000000" pitchFamily="2" charset="2"/>
              <a:buChar char="§"/>
            </a:pPr>
            <a:r>
              <a:rPr lang="en-US" sz="1900" dirty="0">
                <a:solidFill>
                  <a:schemeClr val="tx1"/>
                </a:solidFill>
              </a:rPr>
              <a:t>Excel 2010 or Excel 2013 </a:t>
            </a:r>
          </a:p>
          <a:p>
            <a:pPr>
              <a:spcBef>
                <a:spcPts val="612"/>
              </a:spcBef>
              <a:buFont typeface="Wingdings" panose="05000000000000000000" pitchFamily="2" charset="2"/>
              <a:buChar char="§"/>
            </a:pPr>
            <a:r>
              <a:rPr lang="en-US" sz="1900" dirty="0">
                <a:solidFill>
                  <a:schemeClr val="tx1"/>
                </a:solidFill>
              </a:rPr>
              <a:t>Power Query add-in with SAP BusinessObjects BI Universe connectivity</a:t>
            </a:r>
          </a:p>
          <a:p>
            <a:pPr>
              <a:spcBef>
                <a:spcPts val="612"/>
              </a:spcBef>
              <a:buFont typeface="Wingdings" panose="05000000000000000000" pitchFamily="2" charset="2"/>
              <a:buChar char="§"/>
            </a:pPr>
            <a:r>
              <a:rPr lang="en-US" sz="1900" dirty="0">
                <a:solidFill>
                  <a:schemeClr val="tx1"/>
                </a:solidFill>
              </a:rPr>
              <a:t>SAP BusinessObjects BI 4.1 SP2 or higher</a:t>
            </a:r>
          </a:p>
        </p:txBody>
      </p:sp>
      <p:sp>
        <p:nvSpPr>
          <p:cNvPr id="15" name="Rectangle 14"/>
          <p:cNvSpPr/>
          <p:nvPr/>
        </p:nvSpPr>
        <p:spPr bwMode="auto">
          <a:xfrm>
            <a:off x="1841324" y="1517155"/>
            <a:ext cx="9946803" cy="1398905"/>
          </a:xfrm>
          <a:prstGeom prst="rect">
            <a:avLst/>
          </a:prstGeom>
          <a:solidFill>
            <a:schemeClr val="tx1">
              <a:lumMod val="50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latin typeface="Segoe UI"/>
            </a:endParaRPr>
          </a:p>
        </p:txBody>
      </p:sp>
      <p:sp>
        <p:nvSpPr>
          <p:cNvPr id="17" name="Rectangle 16"/>
          <p:cNvSpPr/>
          <p:nvPr/>
        </p:nvSpPr>
        <p:spPr bwMode="auto">
          <a:xfrm>
            <a:off x="442422" y="1517155"/>
            <a:ext cx="1398905" cy="1398905"/>
          </a:xfrm>
          <a:prstGeom prst="rect">
            <a:avLst/>
          </a:prstGeom>
          <a:solidFill>
            <a:srgbClr val="7FBA00"/>
          </a:solidFill>
          <a:ln w="38100" cap="flat" cmpd="sng" algn="ctr">
            <a:noFill/>
            <a:prstDash val="solid"/>
            <a:headEnd type="none" w="med" len="med"/>
            <a:tailEnd type="none" w="med" len="med"/>
          </a:ln>
          <a:effectLst/>
        </p:spPr>
        <p:txBody>
          <a:bodyPr vert="horz" wrap="square" lIns="95112" tIns="93260" rIns="95112" bIns="93260" numCol="1" rtlCol="0" anchor="t" anchorCtr="0" compatLnSpc="1">
            <a:prstTxWarp prst="textNoShape">
              <a:avLst/>
            </a:prstTxWarp>
          </a:bodyPr>
          <a:lstStyle/>
          <a:p>
            <a:pPr defTabSz="950843" fontAlgn="base">
              <a:lnSpc>
                <a:spcPct val="90000"/>
              </a:lnSpc>
              <a:spcBef>
                <a:spcPct val="0"/>
              </a:spcBef>
              <a:spcAft>
                <a:spcPct val="0"/>
              </a:spcAft>
            </a:pPr>
            <a:endParaRPr lang="en-US" sz="1836" kern="0" dirty="0">
              <a:gradFill>
                <a:gsLst>
                  <a:gs pos="0">
                    <a:srgbClr val="FFFFFF"/>
                  </a:gs>
                  <a:gs pos="100000">
                    <a:srgbClr val="FFFFFF"/>
                  </a:gs>
                </a:gsLst>
                <a:lin ang="5400000" scaled="0"/>
              </a:gradFill>
              <a:ea typeface="Segoe UI" pitchFamily="34" charset="0"/>
              <a:cs typeface="Segoe UI" pitchFamily="34" charset="0"/>
            </a:endParaRPr>
          </a:p>
        </p:txBody>
      </p:sp>
      <p:sp>
        <p:nvSpPr>
          <p:cNvPr id="19" name="Freeform 18"/>
          <p:cNvSpPr/>
          <p:nvPr/>
        </p:nvSpPr>
        <p:spPr>
          <a:xfrm>
            <a:off x="4880809" y="1950359"/>
            <a:ext cx="216251" cy="150895"/>
          </a:xfrm>
          <a:custGeom>
            <a:avLst/>
            <a:gdLst>
              <a:gd name="connsiteX0" fmla="*/ 316344 w 316458"/>
              <a:gd name="connsiteY0" fmla="*/ 0 h 199428"/>
              <a:gd name="connsiteX1" fmla="*/ 210972 w 316458"/>
              <a:gd name="connsiteY1" fmla="*/ 45389 h 199428"/>
              <a:gd name="connsiteX2" fmla="*/ 210972 w 316458"/>
              <a:gd name="connsiteY2" fmla="*/ 0 h 199428"/>
              <a:gd name="connsiteX3" fmla="*/ 210845 w 316458"/>
              <a:gd name="connsiteY3" fmla="*/ 0 h 199428"/>
              <a:gd name="connsiteX4" fmla="*/ 105486 w 316458"/>
              <a:gd name="connsiteY4" fmla="*/ 45389 h 199428"/>
              <a:gd name="connsiteX5" fmla="*/ 105486 w 316458"/>
              <a:gd name="connsiteY5" fmla="*/ 0 h 199428"/>
              <a:gd name="connsiteX6" fmla="*/ 105371 w 316458"/>
              <a:gd name="connsiteY6" fmla="*/ 0 h 199428"/>
              <a:gd name="connsiteX7" fmla="*/ 0 w 316458"/>
              <a:gd name="connsiteY7" fmla="*/ 45389 h 199428"/>
              <a:gd name="connsiteX8" fmla="*/ 0 w 316458"/>
              <a:gd name="connsiteY8" fmla="*/ 199428 h 199428"/>
              <a:gd name="connsiteX9" fmla="*/ 316458 w 316458"/>
              <a:gd name="connsiteY9" fmla="*/ 199428 h 199428"/>
              <a:gd name="connsiteX10" fmla="*/ 316458 w 316458"/>
              <a:gd name="connsiteY10" fmla="*/ 45389 h 199428"/>
              <a:gd name="connsiteX11" fmla="*/ 316458 w 316458"/>
              <a:gd name="connsiteY11" fmla="*/ 0 h 199428"/>
              <a:gd name="connsiteX12" fmla="*/ 316344 w 316458"/>
              <a:gd name="connsiteY12" fmla="*/ 0 h 1994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316458" h="199428">
                <a:moveTo>
                  <a:pt x="316344" y="0"/>
                </a:moveTo>
                <a:lnTo>
                  <a:pt x="210972" y="45389"/>
                </a:lnTo>
                <a:lnTo>
                  <a:pt x="210972" y="0"/>
                </a:lnTo>
                <a:lnTo>
                  <a:pt x="210845" y="0"/>
                </a:lnTo>
                <a:lnTo>
                  <a:pt x="105486" y="45389"/>
                </a:lnTo>
                <a:lnTo>
                  <a:pt x="105486" y="0"/>
                </a:lnTo>
                <a:lnTo>
                  <a:pt x="105371" y="0"/>
                </a:lnTo>
                <a:lnTo>
                  <a:pt x="0" y="45389"/>
                </a:lnTo>
                <a:lnTo>
                  <a:pt x="0" y="199428"/>
                </a:lnTo>
                <a:lnTo>
                  <a:pt x="316458" y="199428"/>
                </a:lnTo>
                <a:lnTo>
                  <a:pt x="316458" y="45389"/>
                </a:lnTo>
                <a:lnTo>
                  <a:pt x="316458" y="0"/>
                </a:lnTo>
                <a:lnTo>
                  <a:pt x="316344" y="0"/>
                </a:lnTo>
              </a:path>
            </a:pathLst>
          </a:custGeom>
          <a:solidFill>
            <a:schemeClr val="tx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8"/>
          </a:p>
        </p:txBody>
      </p:sp>
      <p:sp>
        <p:nvSpPr>
          <p:cNvPr id="20" name="Freeform 19"/>
          <p:cNvSpPr/>
          <p:nvPr/>
        </p:nvSpPr>
        <p:spPr>
          <a:xfrm>
            <a:off x="4615648" y="2128041"/>
            <a:ext cx="184531" cy="150337"/>
          </a:xfrm>
          <a:custGeom>
            <a:avLst/>
            <a:gdLst>
              <a:gd name="connsiteX0" fmla="*/ 72935 w 270040"/>
              <a:gd name="connsiteY0" fmla="*/ 98805 h 198691"/>
              <a:gd name="connsiteX1" fmla="*/ 787 w 270040"/>
              <a:gd name="connsiteY1" fmla="*/ 0 h 198691"/>
              <a:gd name="connsiteX2" fmla="*/ 197904 w 270040"/>
              <a:gd name="connsiteY2" fmla="*/ 0 h 198691"/>
              <a:gd name="connsiteX3" fmla="*/ 270040 w 270040"/>
              <a:gd name="connsiteY3" fmla="*/ 98805 h 198691"/>
              <a:gd name="connsiteX4" fmla="*/ 197116 w 270040"/>
              <a:gd name="connsiteY4" fmla="*/ 198691 h 198691"/>
              <a:gd name="connsiteX5" fmla="*/ 0 w 270040"/>
              <a:gd name="connsiteY5" fmla="*/ 198691 h 198691"/>
              <a:gd name="connsiteX6" fmla="*/ 72935 w 270040"/>
              <a:gd name="connsiteY6" fmla="*/ 98805 h 19869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70040" h="198691">
                <a:moveTo>
                  <a:pt x="72935" y="98805"/>
                </a:moveTo>
                <a:lnTo>
                  <a:pt x="787" y="0"/>
                </a:lnTo>
                <a:lnTo>
                  <a:pt x="197904" y="0"/>
                </a:lnTo>
                <a:lnTo>
                  <a:pt x="270040" y="98805"/>
                </a:lnTo>
                <a:lnTo>
                  <a:pt x="197116" y="198691"/>
                </a:lnTo>
                <a:lnTo>
                  <a:pt x="0" y="198691"/>
                </a:lnTo>
                <a:lnTo>
                  <a:pt x="72935" y="98805"/>
                </a:lnTo>
              </a:path>
            </a:pathLst>
          </a:custGeom>
          <a:solidFill>
            <a:schemeClr val="tx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8"/>
          </a:p>
        </p:txBody>
      </p:sp>
      <p:sp>
        <p:nvSpPr>
          <p:cNvPr id="21" name="Freeform 3"/>
          <p:cNvSpPr/>
          <p:nvPr/>
        </p:nvSpPr>
        <p:spPr>
          <a:xfrm>
            <a:off x="4963696" y="2128041"/>
            <a:ext cx="184522" cy="150337"/>
          </a:xfrm>
          <a:custGeom>
            <a:avLst/>
            <a:gdLst>
              <a:gd name="connsiteX0" fmla="*/ 72923 w 270027"/>
              <a:gd name="connsiteY0" fmla="*/ 98805 h 198691"/>
              <a:gd name="connsiteX1" fmla="*/ 761 w 270027"/>
              <a:gd name="connsiteY1" fmla="*/ 0 h 198691"/>
              <a:gd name="connsiteX2" fmla="*/ 197866 w 270027"/>
              <a:gd name="connsiteY2" fmla="*/ 0 h 198691"/>
              <a:gd name="connsiteX3" fmla="*/ 270027 w 270027"/>
              <a:gd name="connsiteY3" fmla="*/ 98805 h 198691"/>
              <a:gd name="connsiteX4" fmla="*/ 197091 w 270027"/>
              <a:gd name="connsiteY4" fmla="*/ 198691 h 198691"/>
              <a:gd name="connsiteX5" fmla="*/ 0 w 270027"/>
              <a:gd name="connsiteY5" fmla="*/ 198691 h 198691"/>
              <a:gd name="connsiteX6" fmla="*/ 72923 w 270027"/>
              <a:gd name="connsiteY6" fmla="*/ 98805 h 19869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70027" h="198691">
                <a:moveTo>
                  <a:pt x="72923" y="98805"/>
                </a:moveTo>
                <a:lnTo>
                  <a:pt x="761" y="0"/>
                </a:lnTo>
                <a:lnTo>
                  <a:pt x="197866" y="0"/>
                </a:lnTo>
                <a:lnTo>
                  <a:pt x="270027" y="98805"/>
                </a:lnTo>
                <a:lnTo>
                  <a:pt x="197091" y="198691"/>
                </a:lnTo>
                <a:lnTo>
                  <a:pt x="0" y="198691"/>
                </a:lnTo>
                <a:lnTo>
                  <a:pt x="72923" y="98805"/>
                </a:lnTo>
              </a:path>
            </a:pathLst>
          </a:custGeom>
          <a:solidFill>
            <a:schemeClr val="tx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8"/>
          </a:p>
        </p:txBody>
      </p:sp>
      <p:sp>
        <p:nvSpPr>
          <p:cNvPr id="22" name="Freeform 3"/>
          <p:cNvSpPr/>
          <p:nvPr/>
        </p:nvSpPr>
        <p:spPr>
          <a:xfrm>
            <a:off x="4789668" y="2128041"/>
            <a:ext cx="184531" cy="150337"/>
          </a:xfrm>
          <a:custGeom>
            <a:avLst/>
            <a:gdLst>
              <a:gd name="connsiteX0" fmla="*/ 72923 w 270040"/>
              <a:gd name="connsiteY0" fmla="*/ 98805 h 198691"/>
              <a:gd name="connsiteX1" fmla="*/ 787 w 270040"/>
              <a:gd name="connsiteY1" fmla="*/ 0 h 198691"/>
              <a:gd name="connsiteX2" fmla="*/ 197891 w 270040"/>
              <a:gd name="connsiteY2" fmla="*/ 0 h 198691"/>
              <a:gd name="connsiteX3" fmla="*/ 270040 w 270040"/>
              <a:gd name="connsiteY3" fmla="*/ 98805 h 198691"/>
              <a:gd name="connsiteX4" fmla="*/ 197116 w 270040"/>
              <a:gd name="connsiteY4" fmla="*/ 198691 h 198691"/>
              <a:gd name="connsiteX5" fmla="*/ 0 w 270040"/>
              <a:gd name="connsiteY5" fmla="*/ 198691 h 198691"/>
              <a:gd name="connsiteX6" fmla="*/ 72923 w 270040"/>
              <a:gd name="connsiteY6" fmla="*/ 98805 h 19869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70040" h="198691">
                <a:moveTo>
                  <a:pt x="72923" y="98805"/>
                </a:moveTo>
                <a:lnTo>
                  <a:pt x="787" y="0"/>
                </a:lnTo>
                <a:lnTo>
                  <a:pt x="197891" y="0"/>
                </a:lnTo>
                <a:lnTo>
                  <a:pt x="270040" y="98805"/>
                </a:lnTo>
                <a:lnTo>
                  <a:pt x="197116" y="198691"/>
                </a:lnTo>
                <a:lnTo>
                  <a:pt x="0" y="198691"/>
                </a:lnTo>
                <a:lnTo>
                  <a:pt x="72923" y="98805"/>
                </a:lnTo>
              </a:path>
            </a:pathLst>
          </a:custGeom>
          <a:solidFill>
            <a:schemeClr val="tx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8"/>
          </a:p>
        </p:txBody>
      </p:sp>
      <p:sp>
        <p:nvSpPr>
          <p:cNvPr id="23" name="Freeform 3"/>
          <p:cNvSpPr/>
          <p:nvPr/>
        </p:nvSpPr>
        <p:spPr>
          <a:xfrm>
            <a:off x="4611266" y="1877314"/>
            <a:ext cx="240862" cy="223944"/>
          </a:xfrm>
          <a:custGeom>
            <a:avLst/>
            <a:gdLst>
              <a:gd name="connsiteX0" fmla="*/ 0 w 352475"/>
              <a:gd name="connsiteY0" fmla="*/ 0 h 295973"/>
              <a:gd name="connsiteX1" fmla="*/ 0 w 352475"/>
              <a:gd name="connsiteY1" fmla="*/ 295973 h 295973"/>
              <a:gd name="connsiteX2" fmla="*/ 133896 w 352475"/>
              <a:gd name="connsiteY2" fmla="*/ 295973 h 295973"/>
              <a:gd name="connsiteX3" fmla="*/ 133896 w 352475"/>
              <a:gd name="connsiteY3" fmla="*/ 250418 h 295973"/>
              <a:gd name="connsiteX4" fmla="*/ 220205 w 352475"/>
              <a:gd name="connsiteY4" fmla="*/ 250418 h 295973"/>
              <a:gd name="connsiteX5" fmla="*/ 220205 w 352475"/>
              <a:gd name="connsiteY5" fmla="*/ 295973 h 295973"/>
              <a:gd name="connsiteX6" fmla="*/ 352475 w 352475"/>
              <a:gd name="connsiteY6" fmla="*/ 295973 h 295973"/>
              <a:gd name="connsiteX7" fmla="*/ 352475 w 352475"/>
              <a:gd name="connsiteY7" fmla="*/ 0 h 295973"/>
              <a:gd name="connsiteX8" fmla="*/ 0 w 352475"/>
              <a:gd name="connsiteY8" fmla="*/ 0 h 29597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352475" h="295973">
                <a:moveTo>
                  <a:pt x="0" y="0"/>
                </a:moveTo>
                <a:lnTo>
                  <a:pt x="0" y="295973"/>
                </a:lnTo>
                <a:lnTo>
                  <a:pt x="133896" y="295973"/>
                </a:lnTo>
                <a:lnTo>
                  <a:pt x="133896" y="250418"/>
                </a:lnTo>
                <a:lnTo>
                  <a:pt x="220205" y="250418"/>
                </a:lnTo>
                <a:lnTo>
                  <a:pt x="220205" y="295973"/>
                </a:lnTo>
                <a:lnTo>
                  <a:pt x="352475" y="295973"/>
                </a:lnTo>
                <a:lnTo>
                  <a:pt x="352475" y="0"/>
                </a:lnTo>
                <a:lnTo>
                  <a:pt x="0" y="0"/>
                </a:lnTo>
              </a:path>
            </a:pathLst>
          </a:custGeom>
          <a:solidFill>
            <a:schemeClr val="tx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8"/>
          </a:p>
        </p:txBody>
      </p:sp>
      <p:sp>
        <p:nvSpPr>
          <p:cNvPr id="24" name="TextBox 23"/>
          <p:cNvSpPr txBox="1"/>
          <p:nvPr/>
        </p:nvSpPr>
        <p:spPr>
          <a:xfrm>
            <a:off x="3356823" y="2414214"/>
            <a:ext cx="2545235" cy="343492"/>
          </a:xfrm>
          <a:prstGeom prst="rect">
            <a:avLst/>
          </a:prstGeom>
          <a:noFill/>
        </p:spPr>
        <p:txBody>
          <a:bodyPr wrap="square" rtlCol="0">
            <a:spAutoFit/>
          </a:bodyPr>
          <a:lstStyle/>
          <a:p>
            <a:r>
              <a:rPr lang="de-DE" sz="1632" dirty="0"/>
              <a:t>SAP BusinessObjects BI</a:t>
            </a:r>
            <a:endParaRPr lang="en-US" sz="1632" dirty="0"/>
          </a:p>
        </p:txBody>
      </p:sp>
      <p:sp>
        <p:nvSpPr>
          <p:cNvPr id="25" name="TextBox 24"/>
          <p:cNvSpPr txBox="1"/>
          <p:nvPr/>
        </p:nvSpPr>
        <p:spPr>
          <a:xfrm>
            <a:off x="6631010" y="2387435"/>
            <a:ext cx="1491938" cy="350330"/>
          </a:xfrm>
          <a:prstGeom prst="rect">
            <a:avLst/>
          </a:prstGeom>
          <a:noFill/>
        </p:spPr>
        <p:txBody>
          <a:bodyPr wrap="square" rtlCol="0">
            <a:spAutoFit/>
          </a:bodyPr>
          <a:lstStyle/>
          <a:p>
            <a:pPr algn="ctr"/>
            <a:r>
              <a:rPr lang="de-DE" sz="1632" dirty="0"/>
              <a:t>Power Query</a:t>
            </a:r>
            <a:endParaRPr lang="en-US" sz="1632" dirty="0"/>
          </a:p>
        </p:txBody>
      </p:sp>
      <p:pic>
        <p:nvPicPr>
          <p:cNvPr id="26" name="Picture 25"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3937" y="1698637"/>
            <a:ext cx="746083" cy="72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442038" y="1517156"/>
            <a:ext cx="1388370" cy="478376"/>
          </a:xfrm>
          <a:prstGeom prst="rect">
            <a:avLst/>
          </a:prstGeom>
          <a:noFill/>
        </p:spPr>
        <p:txBody>
          <a:bodyPr wrap="square" rtlCol="0">
            <a:spAutoFit/>
          </a:bodyPr>
          <a:lstStyle/>
          <a:p>
            <a:r>
              <a:rPr lang="de-DE" sz="2448" dirty="0"/>
              <a:t>Discover</a:t>
            </a:r>
            <a:endParaRPr lang="en-US" sz="2448" dirty="0"/>
          </a:p>
        </p:txBody>
      </p:sp>
      <p:sp>
        <p:nvSpPr>
          <p:cNvPr id="28" name="Right Arrow 27"/>
          <p:cNvSpPr/>
          <p:nvPr/>
        </p:nvSpPr>
        <p:spPr>
          <a:xfrm>
            <a:off x="5991394" y="1976371"/>
            <a:ext cx="373041" cy="18652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29" name="Freeform 8"/>
          <p:cNvSpPr>
            <a:spLocks noChangeAspect="1" noEditPoints="1"/>
          </p:cNvSpPr>
          <p:nvPr/>
        </p:nvSpPr>
        <p:spPr bwMode="black">
          <a:xfrm>
            <a:off x="1107743" y="2241892"/>
            <a:ext cx="559562" cy="559416"/>
          </a:xfrm>
          <a:custGeom>
            <a:avLst/>
            <a:gdLst>
              <a:gd name="T0" fmla="*/ 226 w 300"/>
              <a:gd name="T1" fmla="*/ 193 h 300"/>
              <a:gd name="T2" fmla="*/ 233 w 300"/>
              <a:gd name="T3" fmla="*/ 157 h 300"/>
              <a:gd name="T4" fmla="*/ 233 w 300"/>
              <a:gd name="T5" fmla="*/ 128 h 300"/>
              <a:gd name="T6" fmla="*/ 142 w 300"/>
              <a:gd name="T7" fmla="*/ 51 h 300"/>
              <a:gd name="T8" fmla="*/ 52 w 300"/>
              <a:gd name="T9" fmla="*/ 128 h 300"/>
              <a:gd name="T10" fmla="*/ 52 w 300"/>
              <a:gd name="T11" fmla="*/ 157 h 300"/>
              <a:gd name="T12" fmla="*/ 142 w 300"/>
              <a:gd name="T13" fmla="*/ 234 h 300"/>
              <a:gd name="T14" fmla="*/ 183 w 300"/>
              <a:gd name="T15" fmla="*/ 224 h 300"/>
              <a:gd name="T16" fmla="*/ 193 w 300"/>
              <a:gd name="T17" fmla="*/ 226 h 300"/>
              <a:gd name="T18" fmla="*/ 270 w 300"/>
              <a:gd name="T19" fmla="*/ 300 h 300"/>
              <a:gd name="T20" fmla="*/ 298 w 300"/>
              <a:gd name="T21" fmla="*/ 275 h 300"/>
              <a:gd name="T22" fmla="*/ 206 w 300"/>
              <a:gd name="T23" fmla="*/ 157 h 300"/>
              <a:gd name="T24" fmla="*/ 142 w 300"/>
              <a:gd name="T25" fmla="*/ 208 h 300"/>
              <a:gd name="T26" fmla="*/ 78 w 300"/>
              <a:gd name="T27" fmla="*/ 157 h 300"/>
              <a:gd name="T28" fmla="*/ 78 w 300"/>
              <a:gd name="T29" fmla="*/ 128 h 300"/>
              <a:gd name="T30" fmla="*/ 142 w 300"/>
              <a:gd name="T31" fmla="*/ 77 h 300"/>
              <a:gd name="T32" fmla="*/ 206 w 300"/>
              <a:gd name="T33" fmla="*/ 128 h 300"/>
              <a:gd name="T34" fmla="*/ 206 w 300"/>
              <a:gd name="T35" fmla="*/ 157 h 300"/>
              <a:gd name="T36" fmla="*/ 197 w 300"/>
              <a:gd name="T37" fmla="*/ 142 h 300"/>
              <a:gd name="T38" fmla="*/ 156 w 300"/>
              <a:gd name="T39" fmla="*/ 157 h 300"/>
              <a:gd name="T40" fmla="*/ 142 w 300"/>
              <a:gd name="T41" fmla="*/ 197 h 300"/>
              <a:gd name="T42" fmla="*/ 128 w 300"/>
              <a:gd name="T43" fmla="*/ 157 h 300"/>
              <a:gd name="T44" fmla="*/ 87 w 300"/>
              <a:gd name="T45" fmla="*/ 142 h 300"/>
              <a:gd name="T46" fmla="*/ 128 w 300"/>
              <a:gd name="T47" fmla="*/ 128 h 300"/>
              <a:gd name="T48" fmla="*/ 142 w 300"/>
              <a:gd name="T49" fmla="*/ 88 h 300"/>
              <a:gd name="T50" fmla="*/ 156 w 300"/>
              <a:gd name="T51" fmla="*/ 128 h 300"/>
              <a:gd name="T52" fmla="*/ 142 w 300"/>
              <a:gd name="T53" fmla="*/ 40 h 300"/>
              <a:gd name="T54" fmla="*/ 128 w 300"/>
              <a:gd name="T55" fmla="*/ 0 h 300"/>
              <a:gd name="T56" fmla="*/ 156 w 300"/>
              <a:gd name="T57" fmla="*/ 41 h 300"/>
              <a:gd name="T58" fmla="*/ 40 w 300"/>
              <a:gd name="T59" fmla="*/ 142 h 300"/>
              <a:gd name="T60" fmla="*/ 0 w 300"/>
              <a:gd name="T61" fmla="*/ 157 h 300"/>
              <a:gd name="T62" fmla="*/ 41 w 300"/>
              <a:gd name="T63" fmla="*/ 128 h 300"/>
              <a:gd name="T64" fmla="*/ 142 w 300"/>
              <a:gd name="T65" fmla="*/ 245 h 300"/>
              <a:gd name="T66" fmla="*/ 156 w 300"/>
              <a:gd name="T67" fmla="*/ 285 h 300"/>
              <a:gd name="T68" fmla="*/ 128 w 300"/>
              <a:gd name="T69" fmla="*/ 244 h 300"/>
              <a:gd name="T70" fmla="*/ 245 w 300"/>
              <a:gd name="T71" fmla="*/ 142 h 300"/>
              <a:gd name="T72" fmla="*/ 285 w 300"/>
              <a:gd name="T73" fmla="*/ 128 h 300"/>
              <a:gd name="T74" fmla="*/ 243 w 300"/>
              <a:gd name="T75" fmla="*/ 1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rgbClr val="FFFFFF"/>
          </a:solidFill>
          <a:ln>
            <a:noFill/>
          </a:ln>
        </p:spPr>
        <p:txBody>
          <a:bodyPr vert="horz" wrap="square" lIns="83943" tIns="41972" rIns="83943" bIns="41972" numCol="1" anchor="t" anchorCtr="0" compatLnSpc="1">
            <a:prstTxWarp prst="textNoShape">
              <a:avLst/>
            </a:prstTxWarp>
          </a:bodyPr>
          <a:lstStyle/>
          <a:p>
            <a:endParaRPr lang="en-US" sz="1632">
              <a:solidFill>
                <a:srgbClr val="505050"/>
              </a:solidFill>
            </a:endParaRPr>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3708" y="1936097"/>
            <a:ext cx="652822" cy="360232"/>
          </a:xfrm>
          <a:prstGeom prst="rect">
            <a:avLst/>
          </a:prstGeom>
        </p:spPr>
      </p:pic>
    </p:spTree>
    <p:extLst>
      <p:ext uri="{BB962C8B-B14F-4D97-AF65-F5344CB8AC3E}">
        <p14:creationId xmlns:p14="http://schemas.microsoft.com/office/powerpoint/2010/main" val="139049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T_TILE" val="YES"/>
</p:tagLst>
</file>

<file path=ppt/tags/tag2.xml><?xml version="1.0" encoding="utf-8"?>
<p:tagLst xmlns:a="http://schemas.openxmlformats.org/drawingml/2006/main" xmlns:r="http://schemas.openxmlformats.org/officeDocument/2006/relationships" xmlns:p="http://schemas.openxmlformats.org/presentationml/2006/main">
  <p:tag name="MT_TILE" val="YES"/>
</p:tagLst>
</file>

<file path=ppt/tags/tag3.xml><?xml version="1.0" encoding="utf-8"?>
<p:tagLst xmlns:a="http://schemas.openxmlformats.org/drawingml/2006/main" xmlns:r="http://schemas.openxmlformats.org/officeDocument/2006/relationships" xmlns:p="http://schemas.openxmlformats.org/presentationml/2006/main">
  <p:tag name="MT_TILE" val="YES"/>
</p:tagLst>
</file>

<file path=ppt/tags/tag4.xml><?xml version="1.0" encoding="utf-8"?>
<p:tagLst xmlns:a="http://schemas.openxmlformats.org/drawingml/2006/main" xmlns:r="http://schemas.openxmlformats.org/officeDocument/2006/relationships" xmlns:p="http://schemas.openxmlformats.org/presentationml/2006/main">
  <p:tag name="MT_TILE" val="YES"/>
</p:tagLst>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xsi:nil="true"/>
    <Session_x0020_Code xmlns="e36bfbf9-5e42-489c-a259-4c54eb22cb57">DBI-B327</Session_x0020_Code>
    <Presentation_x0020_Date xmlns="e36bfbf9-5e42-489c-a259-4c54eb22cb57">2014-05-14T00:00:00-05:00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microsoft.com/office/2006/metadata/properties"/>
    <ds:schemaRef ds:uri="http://www.w3.org/XML/1998/namespace"/>
    <ds:schemaRef ds:uri="230e9df3-be65-4c73-a93b-d1236ebd677e"/>
    <ds:schemaRef ds:uri="http://schemas.microsoft.com/office/2006/documentManagement/types"/>
    <ds:schemaRef ds:uri="http://schemas.microsoft.com/office/infopath/2007/PartnerControls"/>
    <ds:schemaRef ds:uri="http://purl.org/dc/elements/1.1/"/>
    <ds:schemaRef ds:uri="http://purl.org/dc/dcmitype/"/>
    <ds:schemaRef ds:uri="http://schemas.openxmlformats.org/package/2006/metadata/core-properties"/>
    <ds:schemaRef ds:uri="e36bfbf9-5e42-489c-a259-4c54eb22cb57"/>
    <ds:schemaRef ds:uri="http://schemas.microsoft.com/sharepoint/v3"/>
    <ds:schemaRef ds:uri="http://purl.org/dc/terms/"/>
  </ds:schemaRefs>
</ds:datastoreItem>
</file>

<file path=customXml/itemProps3.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TENA14Speaker_PPT_Template</Template>
  <TotalTime>744</TotalTime>
  <Words>2708</Words>
  <Application>Microsoft Office PowerPoint</Application>
  <PresentationFormat>Custom</PresentationFormat>
  <Paragraphs>257</Paragraphs>
  <Slides>23</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Arial Unicode MS</vt:lpstr>
      <vt:lpstr>SimSun</vt:lpstr>
      <vt:lpstr>Arial</vt:lpstr>
      <vt:lpstr>Calibri</vt:lpstr>
      <vt:lpstr>Segoe</vt:lpstr>
      <vt:lpstr>Segoe Semibold</vt:lpstr>
      <vt:lpstr>Segoe UI</vt:lpstr>
      <vt:lpstr>Segoe UI Light</vt:lpstr>
      <vt:lpstr>Times New Roman</vt:lpstr>
      <vt:lpstr>Wingdings</vt:lpstr>
      <vt:lpstr>TechEd 2014 Dk Blue</vt:lpstr>
      <vt:lpstr>PowerPoint Presentation</vt:lpstr>
      <vt:lpstr>Deriving Business Insights Using Microsoft BI Connected to the SAP ERP and BI Platform</vt:lpstr>
      <vt:lpstr>Agenda</vt:lpstr>
      <vt:lpstr>Microsoft BI Integration Scenarios for SAP</vt:lpstr>
      <vt:lpstr>Microsoft/SAP Partnership </vt:lpstr>
      <vt:lpstr>Innovating For Your Success</vt:lpstr>
      <vt:lpstr>What We Hear From Customers</vt:lpstr>
      <vt:lpstr>Reimagining Customer Investment Value</vt:lpstr>
      <vt:lpstr>Power BI Connectivity to SAP BusinessObjects BI</vt:lpstr>
      <vt:lpstr>Demo</vt:lpstr>
      <vt:lpstr>Microsoft BI Integration Scenarios for SAP</vt:lpstr>
      <vt:lpstr>SAP NetWeaver Gateway</vt:lpstr>
      <vt:lpstr>Demo</vt:lpstr>
      <vt:lpstr>Microsoft Connector for SAP NetWeaver BI (SAP BW)</vt:lpstr>
      <vt:lpstr>Demo</vt:lpstr>
      <vt:lpstr>Theobald Software - Xtract IS</vt:lpstr>
      <vt:lpstr>Demo</vt:lpstr>
      <vt:lpstr>Microsoft BI Integration Scenarios for SAP</vt:lpstr>
      <vt:lpstr>Track resources</vt:lpstr>
      <vt:lpstr>Resources</vt:lpstr>
      <vt:lpstr>Complete an evaluation and enter to win!</vt:lpstr>
      <vt:lpstr>Evaluate this session</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Deriving Business Insights Using Microsoft BI Connected to the SAP ERP and BI Platform</dc:title>
  <dc:subject>TechEd 2014</dc:subject>
  <dc:creator>RGenPC51</dc:creator>
  <cp:keywords/>
  <dc:description>Template: Jordan Cayabyab, Artitudes Design
Formatting: 
Audience Type:</dc:description>
  <cp:lastModifiedBy>testadmin</cp:lastModifiedBy>
  <cp:revision>51</cp:revision>
  <dcterms:created xsi:type="dcterms:W3CDTF">2014-05-06T01:51:03Z</dcterms:created>
  <dcterms:modified xsi:type="dcterms:W3CDTF">2014-05-14T15:25:04Z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